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12"/>
  </p:notesMasterIdLst>
  <p:handoutMasterIdLst>
    <p:handoutMasterId r:id="rId213"/>
  </p:handoutMasterIdLst>
  <p:sldIdLst>
    <p:sldId id="256" r:id="rId4"/>
    <p:sldId id="655" r:id="rId5"/>
    <p:sldId id="547" r:id="rId6"/>
    <p:sldId id="588" r:id="rId7"/>
    <p:sldId id="496" r:id="rId8"/>
    <p:sldId id="497" r:id="rId9"/>
    <p:sldId id="498" r:id="rId10"/>
    <p:sldId id="386" r:id="rId11"/>
    <p:sldId id="491" r:id="rId12"/>
    <p:sldId id="489" r:id="rId13"/>
    <p:sldId id="490" r:id="rId14"/>
    <p:sldId id="316" r:id="rId15"/>
    <p:sldId id="315" r:id="rId16"/>
    <p:sldId id="392" r:id="rId17"/>
    <p:sldId id="416" r:id="rId18"/>
    <p:sldId id="555" r:id="rId19"/>
    <p:sldId id="317" r:id="rId20"/>
    <p:sldId id="377" r:id="rId21"/>
    <p:sldId id="394" r:id="rId22"/>
    <p:sldId id="486" r:id="rId23"/>
    <p:sldId id="645" r:id="rId24"/>
    <p:sldId id="641" r:id="rId25"/>
    <p:sldId id="556" r:id="rId26"/>
    <p:sldId id="320" r:id="rId27"/>
    <p:sldId id="557" r:id="rId28"/>
    <p:sldId id="395" r:id="rId29"/>
    <p:sldId id="345" r:id="rId30"/>
    <p:sldId id="346" r:id="rId31"/>
    <p:sldId id="390" r:id="rId32"/>
    <p:sldId id="347" r:id="rId33"/>
    <p:sldId id="558" r:id="rId34"/>
    <p:sldId id="559" r:id="rId35"/>
    <p:sldId id="560" r:id="rId36"/>
    <p:sldId id="561" r:id="rId37"/>
    <p:sldId id="562" r:id="rId38"/>
    <p:sldId id="644" r:id="rId39"/>
    <p:sldId id="563" r:id="rId40"/>
    <p:sldId id="564" r:id="rId41"/>
    <p:sldId id="565" r:id="rId42"/>
    <p:sldId id="449" r:id="rId43"/>
    <p:sldId id="566" r:id="rId44"/>
    <p:sldId id="450" r:id="rId45"/>
    <p:sldId id="530" r:id="rId46"/>
    <p:sldId id="549" r:id="rId47"/>
    <p:sldId id="550" r:id="rId48"/>
    <p:sldId id="551" r:id="rId49"/>
    <p:sldId id="531" r:id="rId50"/>
    <p:sldId id="677" r:id="rId51"/>
    <p:sldId id="532" r:id="rId52"/>
    <p:sldId id="567" r:id="rId53"/>
    <p:sldId id="568" r:id="rId54"/>
    <p:sldId id="569" r:id="rId55"/>
    <p:sldId id="553" r:id="rId56"/>
    <p:sldId id="657" r:id="rId57"/>
    <p:sldId id="570" r:id="rId58"/>
    <p:sldId id="585" r:id="rId59"/>
    <p:sldId id="586" r:id="rId60"/>
    <p:sldId id="587" r:id="rId61"/>
    <p:sldId id="658" r:id="rId62"/>
    <p:sldId id="572" r:id="rId63"/>
    <p:sldId id="573" r:id="rId64"/>
    <p:sldId id="574" r:id="rId65"/>
    <p:sldId id="575" r:id="rId66"/>
    <p:sldId id="576" r:id="rId67"/>
    <p:sldId id="577" r:id="rId68"/>
    <p:sldId id="578" r:id="rId69"/>
    <p:sldId id="579" r:id="rId70"/>
    <p:sldId id="580" r:id="rId71"/>
    <p:sldId id="581" r:id="rId72"/>
    <p:sldId id="582" r:id="rId73"/>
    <p:sldId id="583" r:id="rId74"/>
    <p:sldId id="650" r:id="rId75"/>
    <p:sldId id="668" r:id="rId76"/>
    <p:sldId id="669" r:id="rId77"/>
    <p:sldId id="584" r:id="rId78"/>
    <p:sldId id="652" r:id="rId79"/>
    <p:sldId id="667" r:id="rId80"/>
    <p:sldId id="348" r:id="rId81"/>
    <p:sldId id="378" r:id="rId82"/>
    <p:sldId id="524" r:id="rId83"/>
    <p:sldId id="522" r:id="rId84"/>
    <p:sldId id="523" r:id="rId85"/>
    <p:sldId id="525" r:id="rId86"/>
    <p:sldId id="401" r:id="rId87"/>
    <p:sldId id="509" r:id="rId88"/>
    <p:sldId id="510" r:id="rId89"/>
    <p:sldId id="646" r:id="rId90"/>
    <p:sldId id="647" r:id="rId91"/>
    <p:sldId id="521" r:id="rId92"/>
    <p:sldId id="653" r:id="rId93"/>
    <p:sldId id="662" r:id="rId94"/>
    <p:sldId id="663" r:id="rId95"/>
    <p:sldId id="483" r:id="rId96"/>
    <p:sldId id="670" r:id="rId97"/>
    <p:sldId id="589" r:id="rId98"/>
    <p:sldId id="590" r:id="rId99"/>
    <p:sldId id="591" r:id="rId100"/>
    <p:sldId id="592" r:id="rId101"/>
    <p:sldId id="632" r:id="rId102"/>
    <p:sldId id="633" r:id="rId103"/>
    <p:sldId id="651" r:id="rId104"/>
    <p:sldId id="664" r:id="rId105"/>
    <p:sldId id="596" r:id="rId106"/>
    <p:sldId id="597" r:id="rId107"/>
    <p:sldId id="598" r:id="rId108"/>
    <p:sldId id="604" r:id="rId109"/>
    <p:sldId id="605" r:id="rId110"/>
    <p:sldId id="606" r:id="rId111"/>
    <p:sldId id="665" r:id="rId112"/>
    <p:sldId id="607" r:id="rId113"/>
    <p:sldId id="608" r:id="rId114"/>
    <p:sldId id="666" r:id="rId115"/>
    <p:sldId id="682" r:id="rId116"/>
    <p:sldId id="634" r:id="rId117"/>
    <p:sldId id="610" r:id="rId118"/>
    <p:sldId id="611" r:id="rId119"/>
    <p:sldId id="612" r:id="rId120"/>
    <p:sldId id="674" r:id="rId121"/>
    <p:sldId id="675" r:id="rId122"/>
    <p:sldId id="683" r:id="rId123"/>
    <p:sldId id="684" r:id="rId124"/>
    <p:sldId id="685" r:id="rId125"/>
    <p:sldId id="630" r:id="rId126"/>
    <p:sldId id="648" r:id="rId127"/>
    <p:sldId id="671" r:id="rId128"/>
    <p:sldId id="631" r:id="rId129"/>
    <p:sldId id="628" r:id="rId130"/>
    <p:sldId id="613" r:id="rId131"/>
    <p:sldId id="615" r:id="rId132"/>
    <p:sldId id="686" r:id="rId133"/>
    <p:sldId id="687" r:id="rId134"/>
    <p:sldId id="688" r:id="rId135"/>
    <p:sldId id="689" r:id="rId136"/>
    <p:sldId id="614" r:id="rId137"/>
    <p:sldId id="616" r:id="rId138"/>
    <p:sldId id="349" r:id="rId139"/>
    <p:sldId id="350" r:id="rId140"/>
    <p:sldId id="417" r:id="rId141"/>
    <p:sldId id="351" r:id="rId142"/>
    <p:sldId id="518" r:id="rId143"/>
    <p:sldId id="453" r:id="rId144"/>
    <p:sldId id="673" r:id="rId145"/>
    <p:sldId id="672" r:id="rId146"/>
    <p:sldId id="659" r:id="rId147"/>
    <p:sldId id="660" r:id="rId148"/>
    <p:sldId id="661" r:id="rId149"/>
    <p:sldId id="618" r:id="rId150"/>
    <p:sldId id="619" r:id="rId151"/>
    <p:sldId id="617" r:id="rId152"/>
    <p:sldId id="636" r:id="rId153"/>
    <p:sldId id="620" r:id="rId154"/>
    <p:sldId id="622" r:id="rId155"/>
    <p:sldId id="623" r:id="rId156"/>
    <p:sldId id="621" r:id="rId157"/>
    <p:sldId id="363" r:id="rId158"/>
    <p:sldId id="364" r:id="rId159"/>
    <p:sldId id="365" r:id="rId160"/>
    <p:sldId id="366" r:id="rId161"/>
    <p:sldId id="469" r:id="rId162"/>
    <p:sldId id="470" r:id="rId163"/>
    <p:sldId id="471" r:id="rId164"/>
    <p:sldId id="472" r:id="rId165"/>
    <p:sldId id="643" r:id="rId166"/>
    <p:sldId id="473" r:id="rId167"/>
    <p:sldId id="477" r:id="rId168"/>
    <p:sldId id="478" r:id="rId169"/>
    <p:sldId id="479" r:id="rId170"/>
    <p:sldId id="480" r:id="rId171"/>
    <p:sldId id="492" r:id="rId172"/>
    <p:sldId id="519" r:id="rId173"/>
    <p:sldId id="542" r:id="rId174"/>
    <p:sldId id="654" r:id="rId175"/>
    <p:sldId id="649" r:id="rId176"/>
    <p:sldId id="493" r:id="rId177"/>
    <p:sldId id="543" r:id="rId178"/>
    <p:sldId id="544" r:id="rId179"/>
    <p:sldId id="637" r:id="rId180"/>
    <p:sldId id="599" r:id="rId181"/>
    <p:sldId id="600" r:id="rId182"/>
    <p:sldId id="601" r:id="rId183"/>
    <p:sldId id="602" r:id="rId184"/>
    <p:sldId id="603" r:id="rId185"/>
    <p:sldId id="638" r:id="rId186"/>
    <p:sldId id="639" r:id="rId187"/>
    <p:sldId id="640" r:id="rId188"/>
    <p:sldId id="481" r:id="rId189"/>
    <p:sldId id="457" r:id="rId190"/>
    <p:sldId id="488" r:id="rId191"/>
    <p:sldId id="680" r:id="rId192"/>
    <p:sldId id="681" r:id="rId193"/>
    <p:sldId id="504" r:id="rId194"/>
    <p:sldId id="503" r:id="rId195"/>
    <p:sldId id="507" r:id="rId196"/>
    <p:sldId id="506" r:id="rId197"/>
    <p:sldId id="508" r:id="rId198"/>
    <p:sldId id="511" r:id="rId199"/>
    <p:sldId id="512" r:id="rId200"/>
    <p:sldId id="468" r:id="rId201"/>
    <p:sldId id="476" r:id="rId202"/>
    <p:sldId id="541" r:id="rId203"/>
    <p:sldId id="533" r:id="rId204"/>
    <p:sldId id="535" r:id="rId205"/>
    <p:sldId id="538" r:id="rId206"/>
    <p:sldId id="536" r:id="rId207"/>
    <p:sldId id="537" r:id="rId208"/>
    <p:sldId id="374" r:id="rId209"/>
    <p:sldId id="642" r:id="rId210"/>
    <p:sldId id="676" r:id="rId211"/>
  </p:sldIdLst>
  <p:sldSz cx="12192000" cy="6858000"/>
  <p:notesSz cx="7077075" cy="936942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458" autoAdjust="0"/>
    <p:restoredTop sz="78773" autoAdjust="0"/>
  </p:normalViewPr>
  <p:slideViewPr>
    <p:cSldViewPr>
      <p:cViewPr varScale="1">
        <p:scale>
          <a:sx n="52" d="100"/>
          <a:sy n="52" d="100"/>
        </p:scale>
        <p:origin x="746" y="24"/>
      </p:cViewPr>
      <p:guideLst>
        <p:guide orient="horz" pos="2160"/>
        <p:guide pos="3840"/>
      </p:guideLst>
    </p:cSldViewPr>
  </p:slideViewPr>
  <p:outlineViewPr>
    <p:cViewPr>
      <p:scale>
        <a:sx n="33" d="100"/>
        <a:sy n="33" d="100"/>
      </p:scale>
      <p:origin x="0" y="-6202"/>
    </p:cViewPr>
  </p:outlineViewPr>
  <p:notesTextViewPr>
    <p:cViewPr>
      <p:scale>
        <a:sx n="100" d="100"/>
        <a:sy n="100" d="100"/>
      </p:scale>
      <p:origin x="0" y="0"/>
    </p:cViewPr>
  </p:notesTextViewPr>
  <p:sorterViewPr>
    <p:cViewPr>
      <p:scale>
        <a:sx n="100" d="100"/>
        <a:sy n="100" d="100"/>
      </p:scale>
      <p:origin x="0" y="820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181" Type="http://schemas.openxmlformats.org/officeDocument/2006/relationships/slide" Target="slides/slide178.xml"/><Relationship Id="rId186" Type="http://schemas.openxmlformats.org/officeDocument/2006/relationships/slide" Target="slides/slide183.xml"/><Relationship Id="rId216" Type="http://schemas.openxmlformats.org/officeDocument/2006/relationships/theme" Target="theme/theme1.xml"/><Relationship Id="rId211" Type="http://schemas.openxmlformats.org/officeDocument/2006/relationships/slide" Target="slides/slide208.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92" Type="http://schemas.openxmlformats.org/officeDocument/2006/relationships/slide" Target="slides/slide189.xml"/><Relationship Id="rId197" Type="http://schemas.openxmlformats.org/officeDocument/2006/relationships/slide" Target="slides/slide194.xml"/><Relationship Id="rId206" Type="http://schemas.openxmlformats.org/officeDocument/2006/relationships/slide" Target="slides/slide203.xml"/><Relationship Id="rId201" Type="http://schemas.openxmlformats.org/officeDocument/2006/relationships/slide" Target="slides/slide198.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slide" Target="slides/slide184.xml"/><Relationship Id="rId217"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212" Type="http://schemas.openxmlformats.org/officeDocument/2006/relationships/notesMaster" Target="notesMasters/notesMaster1.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slide" Target="slides/slide199.xml"/><Relationship Id="rId207" Type="http://schemas.openxmlformats.org/officeDocument/2006/relationships/slide" Target="slides/slide204.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13" Type="http://schemas.openxmlformats.org/officeDocument/2006/relationships/handoutMaster" Target="handoutMasters/handoutMaster1.xml"/><Relationship Id="rId218" Type="http://schemas.microsoft.com/office/2015/10/relationships/revisionInfo" Target="revisionInfo.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slide" Target="slides/slide205.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3" Type="http://schemas.openxmlformats.org/officeDocument/2006/relationships/slideMaster" Target="slideMasters/slideMaster3.xml"/><Relationship Id="rId214" Type="http://schemas.openxmlformats.org/officeDocument/2006/relationships/presProps" Target="presProps.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viewProps" Target="viewProps.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hdr" sz="quarter"/>
          </p:nvPr>
        </p:nvSpPr>
        <p:spPr bwMode="auto">
          <a:xfrm>
            <a:off x="1" y="0"/>
            <a:ext cx="3066733" cy="46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77" tIns="46538" rIns="93077" bIns="46538" numCol="1" anchor="t" anchorCtr="0" compatLnSpc="1">
            <a:prstTxWarp prst="textNoShape">
              <a:avLst/>
            </a:prstTxWarp>
          </a:bodyPr>
          <a:lstStyle>
            <a:lvl1pPr>
              <a:defRPr sz="1200">
                <a:latin typeface="Arial" charset="0"/>
                <a:cs typeface="+mn-cs"/>
              </a:defRPr>
            </a:lvl1pPr>
          </a:lstStyle>
          <a:p>
            <a:pPr>
              <a:defRPr/>
            </a:pPr>
            <a:endParaRPr lang="en-US"/>
          </a:p>
        </p:txBody>
      </p:sp>
      <p:sp>
        <p:nvSpPr>
          <p:cNvPr id="208899" name="Rectangle 3"/>
          <p:cNvSpPr>
            <a:spLocks noGrp="1" noChangeArrowheads="1"/>
          </p:cNvSpPr>
          <p:nvPr>
            <p:ph type="dt" sz="quarter" idx="1"/>
          </p:nvPr>
        </p:nvSpPr>
        <p:spPr bwMode="auto">
          <a:xfrm>
            <a:off x="4008706" y="0"/>
            <a:ext cx="3066733" cy="46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77" tIns="46538" rIns="93077" bIns="46538" numCol="1" anchor="t" anchorCtr="0" compatLnSpc="1">
            <a:prstTxWarp prst="textNoShape">
              <a:avLst/>
            </a:prstTxWarp>
          </a:bodyPr>
          <a:lstStyle>
            <a:lvl1pPr algn="r">
              <a:defRPr sz="1200">
                <a:latin typeface="Arial" charset="0"/>
                <a:cs typeface="+mn-cs"/>
              </a:defRPr>
            </a:lvl1pPr>
          </a:lstStyle>
          <a:p>
            <a:pPr>
              <a:defRPr/>
            </a:pPr>
            <a:endParaRPr lang="en-US"/>
          </a:p>
        </p:txBody>
      </p:sp>
      <p:sp>
        <p:nvSpPr>
          <p:cNvPr id="208900" name="Rectangle 4"/>
          <p:cNvSpPr>
            <a:spLocks noGrp="1" noChangeArrowheads="1"/>
          </p:cNvSpPr>
          <p:nvPr>
            <p:ph type="ftr" sz="quarter" idx="2"/>
          </p:nvPr>
        </p:nvSpPr>
        <p:spPr bwMode="auto">
          <a:xfrm>
            <a:off x="1" y="8899917"/>
            <a:ext cx="3066733" cy="46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77" tIns="46538" rIns="93077" bIns="46538" numCol="1" anchor="b" anchorCtr="0" compatLnSpc="1">
            <a:prstTxWarp prst="textNoShape">
              <a:avLst/>
            </a:prstTxWarp>
          </a:bodyPr>
          <a:lstStyle>
            <a:lvl1pPr>
              <a:defRPr sz="1200">
                <a:latin typeface="Arial" charset="0"/>
                <a:cs typeface="+mn-cs"/>
              </a:defRPr>
            </a:lvl1pPr>
          </a:lstStyle>
          <a:p>
            <a:pPr>
              <a:defRPr/>
            </a:pPr>
            <a:endParaRPr lang="en-US"/>
          </a:p>
        </p:txBody>
      </p:sp>
      <p:sp>
        <p:nvSpPr>
          <p:cNvPr id="208901" name="Rectangle 5"/>
          <p:cNvSpPr>
            <a:spLocks noGrp="1" noChangeArrowheads="1"/>
          </p:cNvSpPr>
          <p:nvPr>
            <p:ph type="sldNum" sz="quarter" idx="3"/>
          </p:nvPr>
        </p:nvSpPr>
        <p:spPr bwMode="auto">
          <a:xfrm>
            <a:off x="4008706" y="8899917"/>
            <a:ext cx="3066733" cy="46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77" tIns="46538" rIns="93077" bIns="46538" numCol="1" anchor="b" anchorCtr="0" compatLnSpc="1">
            <a:prstTxWarp prst="textNoShape">
              <a:avLst/>
            </a:prstTxWarp>
          </a:bodyPr>
          <a:lstStyle>
            <a:lvl1pPr algn="r">
              <a:defRPr sz="1200">
                <a:latin typeface="Arial" charset="0"/>
                <a:cs typeface="+mn-cs"/>
              </a:defRPr>
            </a:lvl1pPr>
          </a:lstStyle>
          <a:p>
            <a:pPr>
              <a:defRPr/>
            </a:pPr>
            <a:fld id="{1B08A38E-7D2A-4393-9993-2C03C4392034}" type="slidenum">
              <a:rPr lang="en-US"/>
              <a:pPr>
                <a:defRPr/>
              </a:pPr>
              <a:t>‹#›</a:t>
            </a:fld>
            <a:endParaRPr lang="en-US"/>
          </a:p>
        </p:txBody>
      </p:sp>
    </p:spTree>
    <p:extLst>
      <p:ext uri="{BB962C8B-B14F-4D97-AF65-F5344CB8AC3E}">
        <p14:creationId xmlns:p14="http://schemas.microsoft.com/office/powerpoint/2010/main" val="10225416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3066733" cy="46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77" tIns="46538" rIns="93077" bIns="46538" numCol="1" anchor="t" anchorCtr="0" compatLnSpc="1">
            <a:prstTxWarp prst="textNoShape">
              <a:avLst/>
            </a:prstTxWarp>
          </a:bodyPr>
          <a:lstStyle>
            <a:lvl1pPr>
              <a:defRPr sz="1200">
                <a:latin typeface="Arial" charset="0"/>
                <a:cs typeface="+mn-cs"/>
              </a:defRPr>
            </a:lvl1pPr>
          </a:lstStyle>
          <a:p>
            <a:pPr>
              <a:defRPr/>
            </a:pPr>
            <a:endParaRPr lang="en-US"/>
          </a:p>
        </p:txBody>
      </p:sp>
      <p:sp>
        <p:nvSpPr>
          <p:cNvPr id="4099" name="Rectangle 3"/>
          <p:cNvSpPr>
            <a:spLocks noGrp="1" noChangeArrowheads="1"/>
          </p:cNvSpPr>
          <p:nvPr>
            <p:ph type="dt" idx="1"/>
          </p:nvPr>
        </p:nvSpPr>
        <p:spPr bwMode="auto">
          <a:xfrm>
            <a:off x="4008706" y="0"/>
            <a:ext cx="3066733" cy="46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77" tIns="46538" rIns="93077" bIns="46538" numCol="1" anchor="t" anchorCtr="0" compatLnSpc="1">
            <a:prstTxWarp prst="textNoShape">
              <a:avLst/>
            </a:prstTxWarp>
          </a:bodyPr>
          <a:lstStyle>
            <a:lvl1pPr algn="r">
              <a:defRPr sz="1200">
                <a:latin typeface="Arial" charset="0"/>
                <a:cs typeface="+mn-cs"/>
              </a:defRPr>
            </a:lvl1pPr>
          </a:lstStyle>
          <a:p>
            <a:pPr>
              <a:defRPr/>
            </a:pPr>
            <a:endParaRPr lang="en-US"/>
          </a:p>
        </p:txBody>
      </p:sp>
      <p:sp>
        <p:nvSpPr>
          <p:cNvPr id="132100" name="Rectangle 4"/>
          <p:cNvSpPr>
            <a:spLocks noGrp="1" noRot="1" noChangeAspect="1" noChangeArrowheads="1" noTextEdit="1"/>
          </p:cNvSpPr>
          <p:nvPr>
            <p:ph type="sldImg" idx="2"/>
          </p:nvPr>
        </p:nvSpPr>
        <p:spPr bwMode="auto">
          <a:xfrm>
            <a:off x="415925" y="701675"/>
            <a:ext cx="6246813" cy="35147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707708" y="4450757"/>
            <a:ext cx="5661660" cy="4216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77" tIns="46538" rIns="93077" bIns="4653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1" y="8899917"/>
            <a:ext cx="3066733" cy="46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77" tIns="46538" rIns="93077" bIns="46538" numCol="1" anchor="b" anchorCtr="0" compatLnSpc="1">
            <a:prstTxWarp prst="textNoShape">
              <a:avLst/>
            </a:prstTxWarp>
          </a:bodyPr>
          <a:lstStyle>
            <a:lvl1pPr>
              <a:defRPr sz="1200">
                <a:latin typeface="Arial" charset="0"/>
                <a:cs typeface="+mn-cs"/>
              </a:defRPr>
            </a:lvl1pPr>
          </a:lstStyle>
          <a:p>
            <a:pPr>
              <a:defRPr/>
            </a:pPr>
            <a:endParaRPr lang="en-US"/>
          </a:p>
        </p:txBody>
      </p:sp>
      <p:sp>
        <p:nvSpPr>
          <p:cNvPr id="4103" name="Rectangle 7"/>
          <p:cNvSpPr>
            <a:spLocks noGrp="1" noChangeArrowheads="1"/>
          </p:cNvSpPr>
          <p:nvPr>
            <p:ph type="sldNum" sz="quarter" idx="5"/>
          </p:nvPr>
        </p:nvSpPr>
        <p:spPr bwMode="auto">
          <a:xfrm>
            <a:off x="4008706" y="8899917"/>
            <a:ext cx="3066733" cy="46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77" tIns="46538" rIns="93077" bIns="46538" numCol="1" anchor="b" anchorCtr="0" compatLnSpc="1">
            <a:prstTxWarp prst="textNoShape">
              <a:avLst/>
            </a:prstTxWarp>
          </a:bodyPr>
          <a:lstStyle>
            <a:lvl1pPr algn="r">
              <a:defRPr sz="1200">
                <a:latin typeface="Arial" charset="0"/>
                <a:cs typeface="+mn-cs"/>
              </a:defRPr>
            </a:lvl1pPr>
          </a:lstStyle>
          <a:p>
            <a:pPr>
              <a:defRPr/>
            </a:pPr>
            <a:fld id="{A2EBB87C-C8BE-42AC-B4FB-5E0A2638462F}" type="slidenum">
              <a:rPr lang="en-US"/>
              <a:pPr>
                <a:defRPr/>
              </a:pPr>
              <a:t>‹#›</a:t>
            </a:fld>
            <a:endParaRPr lang="en-US"/>
          </a:p>
        </p:txBody>
      </p:sp>
    </p:spTree>
    <p:extLst>
      <p:ext uri="{BB962C8B-B14F-4D97-AF65-F5344CB8AC3E}">
        <p14:creationId xmlns:p14="http://schemas.microsoft.com/office/powerpoint/2010/main" val="37094903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3" Type="http://schemas.openxmlformats.org/officeDocument/2006/relationships/hyperlink" Target="http://www.techinsider.io/momentum-machines-is-hiring-2016-6" TargetMode="External"/><Relationship Id="rId2" Type="http://schemas.openxmlformats.org/officeDocument/2006/relationships/slide" Target="../slides/slide172.xml"/><Relationship Id="rId1" Type="http://schemas.openxmlformats.org/officeDocument/2006/relationships/notesMaster" Target="../notesMasters/notesMaster1.xml"/><Relationship Id="rId4" Type="http://schemas.openxmlformats.org/officeDocument/2006/relationships/hyperlink" Target="http://www.dailymail.co.uk/sciencetech/article-3670321/Rise-burger-flipping-machines-Robots-churn-400-burgers-hour-set-work-grill-new-restaurant.html" TargetMode="Externa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theatlantic.com/infocus/2012/05/50-years-ago-the-world-in-1962/100296/"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youtube.com/watch?v=EQGSk3Lt9X0" TargetMode="External"/><Relationship Id="rId2" Type="http://schemas.openxmlformats.org/officeDocument/2006/relationships/slide" Target="../slides/slide76.xml"/><Relationship Id="rId1" Type="http://schemas.openxmlformats.org/officeDocument/2006/relationships/notesMaster" Target="../notesMasters/notesMaster1.xml"/><Relationship Id="rId4" Type="http://schemas.openxmlformats.org/officeDocument/2006/relationships/hyperlink" Target="https://youtu.be/nBkQQ6czRJI"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www.youtube.com/watch?v=9sMatUNCQHA"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www.youtube.com/watch?feature=player_detailpage&amp;v=4MTHGWPqd14#t=190s"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www.nytimes.com/2011/10/24/technology/economists-see-more-jobs-for-machines-not-people.html" TargetMode="External"/><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www.nytimes.com/2011/10/24/technology/economists-see-more-jobs-for-machines-not-people.html" TargetMode="External"/><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1</a:t>
            </a:fld>
            <a:endParaRPr lang="en-US"/>
          </a:p>
        </p:txBody>
      </p:sp>
    </p:spTree>
    <p:extLst>
      <p:ext uri="{BB962C8B-B14F-4D97-AF65-F5344CB8AC3E}">
        <p14:creationId xmlns:p14="http://schemas.microsoft.com/office/powerpoint/2010/main" val="3771559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Note</a:t>
            </a:r>
            <a:r>
              <a:rPr lang="en-US" baseline="0" dirty="0"/>
              <a:t> log </a:t>
            </a:r>
            <a:r>
              <a:rPr lang="en-US" baseline="0" dirty="0" err="1"/>
              <a:t>log</a:t>
            </a:r>
            <a:r>
              <a:rPr lang="en-US" baseline="0" dirty="0"/>
              <a:t> plot : http://my.opera.com/Flavio58/blog/the-law-of-accelerating-returns  (Kurzweil)</a:t>
            </a:r>
            <a:endParaRPr lang="en-US" dirty="0"/>
          </a:p>
        </p:txBody>
      </p:sp>
      <p:sp>
        <p:nvSpPr>
          <p:cNvPr id="4" name="Slide Number Placeholder 3"/>
          <p:cNvSpPr>
            <a:spLocks noGrp="1"/>
          </p:cNvSpPr>
          <p:nvPr>
            <p:ph type="sldNum" sz="quarter" idx="10"/>
          </p:nvPr>
        </p:nvSpPr>
        <p:spPr/>
        <p:txBody>
          <a:bodyPr/>
          <a:lstStyle/>
          <a:p>
            <a:fld id="{A5989D54-A1E1-4B88-98DB-79FE290E1B8A}" type="slidenum">
              <a:rPr lang="en-US" smtClean="0"/>
              <a:pPr/>
              <a:t>11</a:t>
            </a:fld>
            <a:endParaRPr lang="en-US"/>
          </a:p>
        </p:txBody>
      </p:sp>
    </p:spTree>
    <p:extLst>
      <p:ext uri="{BB962C8B-B14F-4D97-AF65-F5344CB8AC3E}">
        <p14:creationId xmlns:p14="http://schemas.microsoft.com/office/powerpoint/2010/main" val="367104256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http://www.economist.com/blogs/babbage/2011/11/artificial-intelligence </a:t>
            </a:r>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127</a:t>
            </a:fld>
            <a:endParaRPr lang="en-US"/>
          </a:p>
        </p:txBody>
      </p:sp>
    </p:spTree>
    <p:extLst>
      <p:ext uri="{BB962C8B-B14F-4D97-AF65-F5344CB8AC3E}">
        <p14:creationId xmlns:p14="http://schemas.microsoft.com/office/powerpoint/2010/main" val="36536760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xfrm>
            <a:off x="415925" y="701675"/>
            <a:ext cx="6246813" cy="3514725"/>
          </a:xfrm>
          <a:ln/>
        </p:spPr>
      </p:sp>
      <p:sp>
        <p:nvSpPr>
          <p:cNvPr id="199683" name="Notes Placeholder 2"/>
          <p:cNvSpPr>
            <a:spLocks noGrp="1"/>
          </p:cNvSpPr>
          <p:nvPr>
            <p:ph type="body" idx="1"/>
          </p:nvPr>
        </p:nvSpPr>
        <p:spPr>
          <a:noFill/>
        </p:spPr>
        <p:txBody>
          <a:bodyPr/>
          <a:lstStyle/>
          <a:p>
            <a:r>
              <a:rPr lang="en-US"/>
              <a:t>http://bonddad.blogspot.com/2009/10/notes-on-job-losses-during-great.html  Also consider there are many more women in the workforce.</a:t>
            </a:r>
          </a:p>
        </p:txBody>
      </p:sp>
      <p:sp>
        <p:nvSpPr>
          <p:cNvPr id="4" name="Slide Number Placeholder 3"/>
          <p:cNvSpPr>
            <a:spLocks noGrp="1"/>
          </p:cNvSpPr>
          <p:nvPr>
            <p:ph type="sldNum" sz="quarter" idx="5"/>
          </p:nvPr>
        </p:nvSpPr>
        <p:spPr/>
        <p:txBody>
          <a:bodyPr/>
          <a:lstStyle/>
          <a:p>
            <a:pPr>
              <a:defRPr/>
            </a:pPr>
            <a:fld id="{9865ECC3-5A23-4B9F-B4F7-D766323D88C3}" type="slidenum">
              <a:rPr lang="en-US" smtClean="0"/>
              <a:pPr>
                <a:defRPr/>
              </a:pPr>
              <a:t>128</a:t>
            </a:fld>
            <a:endParaRPr lang="en-US"/>
          </a:p>
        </p:txBody>
      </p:sp>
    </p:spTree>
    <p:extLst>
      <p:ext uri="{BB962C8B-B14F-4D97-AF65-F5344CB8AC3E}">
        <p14:creationId xmlns:p14="http://schemas.microsoft.com/office/powerpoint/2010/main" val="305770017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http://www.investopedia.com/terms/l/labor-productivity.asp#axzz2HstZ1WhN </a:t>
            </a:r>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129</a:t>
            </a:fld>
            <a:endParaRPr lang="en-US"/>
          </a:p>
        </p:txBody>
      </p:sp>
    </p:spTree>
    <p:extLst>
      <p:ext uri="{BB962C8B-B14F-4D97-AF65-F5344CB8AC3E}">
        <p14:creationId xmlns:p14="http://schemas.microsoft.com/office/powerpoint/2010/main" val="388870104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https://www.theatlas.com/charts/Bkt_j-sng</a:t>
            </a:r>
          </a:p>
          <a:p>
            <a:r>
              <a:rPr lang="en-US" dirty="0"/>
              <a:t>Why is this if technology is taking over?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B079BF-A437-47DF-9227-A50AFF7EC7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89084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http://www.bls.gov/ooh/About/Projections-Overview.htm#laborforce                        </a:t>
            </a:r>
          </a:p>
          <a:p>
            <a:endParaRPr lang="en-US" dirty="0"/>
          </a:p>
          <a:p>
            <a:r>
              <a:rPr lang="en-US" dirty="0"/>
              <a:t>One reason: as machine productivity increases, people are left doing many less productive jobs where there is less incentive to automate.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EBB87C-C8BE-42AC-B4FB-5E0A2638462F}"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0246439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http://www.businessinsider.com/momentum-machines-is-hiring-2016-6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B079BF-A437-47DF-9227-A50AFF7EC7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91009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And recall this </a:t>
            </a:r>
            <a:r>
              <a:rPr lang="en-US"/>
              <a:t>issue:  We </a:t>
            </a:r>
            <a:r>
              <a:rPr lang="en-US" dirty="0"/>
              <a:t>have a lot more “product” but how can we measure it?</a:t>
            </a:r>
            <a:r>
              <a:rPr lang="en-US" baseline="0" dirty="0"/>
              <a:t>  In fact, if Encyclopedia Britannica isn’t selling these sets anymore, it looks like there’s less product.  March, 2012 – Encyclopedia Britannica announced the end of the print edition after 244 years.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133</a:t>
            </a:fld>
            <a:endParaRPr lang="en-US"/>
          </a:p>
        </p:txBody>
      </p:sp>
    </p:spTree>
    <p:extLst>
      <p:ext uri="{BB962C8B-B14F-4D97-AF65-F5344CB8AC3E}">
        <p14:creationId xmlns:p14="http://schemas.microsoft.com/office/powerpoint/2010/main" val="156989552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http://www.nytimes.com/2013/01/13/sunday-review/americas-productivity-climbs-but-wages-stagnate.html</a:t>
            </a:r>
          </a:p>
          <a:p>
            <a:r>
              <a:rPr lang="en-US" dirty="0"/>
              <a:t>We’re producing more but the benefits aren’t being spread across</a:t>
            </a:r>
            <a:r>
              <a:rPr lang="en-US" baseline="0" dirty="0"/>
              <a:t> the economy.  One reason: less labor is needed so labor doesn’t much leverage.</a:t>
            </a:r>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134</a:t>
            </a:fld>
            <a:endParaRPr lang="en-US"/>
          </a:p>
        </p:txBody>
      </p:sp>
    </p:spTree>
    <p:extLst>
      <p:ext uri="{BB962C8B-B14F-4D97-AF65-F5344CB8AC3E}">
        <p14:creationId xmlns:p14="http://schemas.microsoft.com/office/powerpoint/2010/main" val="212703951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http</a:t>
            </a:r>
            <a:r>
              <a:rPr lang="en-US"/>
              <a:t>://www.nytimes.com/2013/01/13/sunday-review/americas-productivity-climbs-but-wages-stagnate.html</a:t>
            </a:r>
          </a:p>
          <a:p>
            <a:r>
              <a:rPr lang="en-US"/>
              <a:t>We’re </a:t>
            </a:r>
            <a:r>
              <a:rPr lang="en-US" dirty="0"/>
              <a:t>producing more but the benefits aren’t being spread across</a:t>
            </a:r>
            <a:r>
              <a:rPr lang="en-US" baseline="0" dirty="0"/>
              <a:t> the economy.  One reason: less labor is needed so labor doesn’t much leverage.</a:t>
            </a:r>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135</a:t>
            </a:fld>
            <a:endParaRPr lang="en-US"/>
          </a:p>
        </p:txBody>
      </p:sp>
    </p:spTree>
    <p:extLst>
      <p:ext uri="{BB962C8B-B14F-4D97-AF65-F5344CB8AC3E}">
        <p14:creationId xmlns:p14="http://schemas.microsoft.com/office/powerpoint/2010/main" val="212703951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56249" indent="-290865" eaLnBrk="0" hangingPunct="0">
              <a:defRPr>
                <a:solidFill>
                  <a:schemeClr val="tx1"/>
                </a:solidFill>
                <a:latin typeface="Arial" pitchFamily="34" charset="0"/>
              </a:defRPr>
            </a:lvl2pPr>
            <a:lvl3pPr marL="1163460" indent="-232692" eaLnBrk="0" hangingPunct="0">
              <a:defRPr>
                <a:solidFill>
                  <a:schemeClr val="tx1"/>
                </a:solidFill>
                <a:latin typeface="Arial" pitchFamily="34" charset="0"/>
              </a:defRPr>
            </a:lvl3pPr>
            <a:lvl4pPr marL="1628844" indent="-232692" eaLnBrk="0" hangingPunct="0">
              <a:defRPr>
                <a:solidFill>
                  <a:schemeClr val="tx1"/>
                </a:solidFill>
                <a:latin typeface="Arial" pitchFamily="34" charset="0"/>
              </a:defRPr>
            </a:lvl4pPr>
            <a:lvl5pPr marL="2094227" indent="-232692" eaLnBrk="0" hangingPunct="0">
              <a:defRPr>
                <a:solidFill>
                  <a:schemeClr val="tx1"/>
                </a:solidFill>
                <a:latin typeface="Arial" pitchFamily="34" charset="0"/>
              </a:defRPr>
            </a:lvl5pPr>
            <a:lvl6pPr marL="2559611" indent="-232692" eaLnBrk="0" fontAlgn="base" hangingPunct="0">
              <a:spcBef>
                <a:spcPct val="0"/>
              </a:spcBef>
              <a:spcAft>
                <a:spcPct val="0"/>
              </a:spcAft>
              <a:defRPr>
                <a:solidFill>
                  <a:schemeClr val="tx1"/>
                </a:solidFill>
                <a:latin typeface="Arial" pitchFamily="34" charset="0"/>
              </a:defRPr>
            </a:lvl6pPr>
            <a:lvl7pPr marL="3024995" indent="-232692" eaLnBrk="0" fontAlgn="base" hangingPunct="0">
              <a:spcBef>
                <a:spcPct val="0"/>
              </a:spcBef>
              <a:spcAft>
                <a:spcPct val="0"/>
              </a:spcAft>
              <a:defRPr>
                <a:solidFill>
                  <a:schemeClr val="tx1"/>
                </a:solidFill>
                <a:latin typeface="Arial" pitchFamily="34" charset="0"/>
              </a:defRPr>
            </a:lvl7pPr>
            <a:lvl8pPr marL="3490379" indent="-232692" eaLnBrk="0" fontAlgn="base" hangingPunct="0">
              <a:spcBef>
                <a:spcPct val="0"/>
              </a:spcBef>
              <a:spcAft>
                <a:spcPct val="0"/>
              </a:spcAft>
              <a:defRPr>
                <a:solidFill>
                  <a:schemeClr val="tx1"/>
                </a:solidFill>
                <a:latin typeface="Arial" pitchFamily="34" charset="0"/>
              </a:defRPr>
            </a:lvl8pPr>
            <a:lvl9pPr marL="3955763" indent="-232692" eaLnBrk="0" fontAlgn="base" hangingPunct="0">
              <a:spcBef>
                <a:spcPct val="0"/>
              </a:spcBef>
              <a:spcAft>
                <a:spcPct val="0"/>
              </a:spcAft>
              <a:defRPr>
                <a:solidFill>
                  <a:schemeClr val="tx1"/>
                </a:solidFill>
                <a:latin typeface="Arial" pitchFamily="34" charset="0"/>
              </a:defRPr>
            </a:lvl9pPr>
          </a:lstStyle>
          <a:p>
            <a:pPr eaLnBrk="1" hangingPunct="1">
              <a:defRPr/>
            </a:pPr>
            <a:fld id="{14A0E294-A1CA-4B16-B735-A60D999C6314}" type="slidenum">
              <a:rPr lang="en-US" smtClean="0"/>
              <a:pPr eaLnBrk="1" hangingPunct="1">
                <a:defRPr/>
              </a:pPr>
              <a:t>137</a:t>
            </a:fld>
            <a:endParaRPr lang="en-US"/>
          </a:p>
        </p:txBody>
      </p:sp>
      <p:sp>
        <p:nvSpPr>
          <p:cNvPr id="177155" name="Rectangle 2"/>
          <p:cNvSpPr>
            <a:spLocks noGrp="1" noRot="1" noChangeAspect="1" noChangeArrowheads="1" noTextEdit="1"/>
          </p:cNvSpPr>
          <p:nvPr>
            <p:ph type="sldImg"/>
          </p:nvPr>
        </p:nvSpPr>
        <p:spPr>
          <a:xfrm>
            <a:off x="419100" y="701675"/>
            <a:ext cx="6246813" cy="3514725"/>
          </a:xfrm>
          <a:ln/>
        </p:spPr>
      </p:sp>
      <p:sp>
        <p:nvSpPr>
          <p:cNvPr id="177156" name="Rectangle 3"/>
          <p:cNvSpPr>
            <a:spLocks noGrp="1" noChangeArrowheads="1"/>
          </p:cNvSpPr>
          <p:nvPr>
            <p:ph type="body" idx="1"/>
          </p:nvPr>
        </p:nvSpPr>
        <p:spPr>
          <a:noFill/>
        </p:spPr>
        <p:txBody>
          <a:bodyPr/>
          <a:lstStyle/>
          <a:p>
            <a:pPr eaLnBrk="1" hangingPunct="1"/>
            <a:r>
              <a:rPr lang="en-US" dirty="0"/>
              <a:t>http://www.theatlantic.com/business/archive/2016/06/would-a-world-without-work-be-so-bad/488711/</a:t>
            </a:r>
          </a:p>
          <a:p>
            <a:pPr eaLnBrk="1" hangingPunct="1"/>
            <a:r>
              <a:rPr lang="en-US" sz="1200" b="0" i="0" kern="1200" dirty="0">
                <a:solidFill>
                  <a:schemeClr val="tx1"/>
                </a:solidFill>
                <a:effectLst/>
                <a:latin typeface="Arial" charset="0"/>
                <a:ea typeface="+mn-ea"/>
                <a:cs typeface="+mn-cs"/>
              </a:rPr>
              <a:t>A 1567 painting by Pieter Bruegel the Elder depicts a mythical land of plenty, where people grow idle in the absence of work.</a:t>
            </a:r>
            <a:endParaRPr lang="en-US" dirty="0"/>
          </a:p>
        </p:txBody>
      </p:sp>
    </p:spTree>
    <p:extLst>
      <p:ext uri="{BB962C8B-B14F-4D97-AF65-F5344CB8AC3E}">
        <p14:creationId xmlns:p14="http://schemas.microsoft.com/office/powerpoint/2010/main" val="656459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56249" indent="-290865" eaLnBrk="0" hangingPunct="0">
              <a:defRPr>
                <a:solidFill>
                  <a:schemeClr val="tx1"/>
                </a:solidFill>
                <a:latin typeface="Arial" pitchFamily="34" charset="0"/>
              </a:defRPr>
            </a:lvl2pPr>
            <a:lvl3pPr marL="1163460" indent="-232692" eaLnBrk="0" hangingPunct="0">
              <a:defRPr>
                <a:solidFill>
                  <a:schemeClr val="tx1"/>
                </a:solidFill>
                <a:latin typeface="Arial" pitchFamily="34" charset="0"/>
              </a:defRPr>
            </a:lvl3pPr>
            <a:lvl4pPr marL="1628844" indent="-232692" eaLnBrk="0" hangingPunct="0">
              <a:defRPr>
                <a:solidFill>
                  <a:schemeClr val="tx1"/>
                </a:solidFill>
                <a:latin typeface="Arial" pitchFamily="34" charset="0"/>
              </a:defRPr>
            </a:lvl4pPr>
            <a:lvl5pPr marL="2094227" indent="-232692" eaLnBrk="0" hangingPunct="0">
              <a:defRPr>
                <a:solidFill>
                  <a:schemeClr val="tx1"/>
                </a:solidFill>
                <a:latin typeface="Arial" pitchFamily="34" charset="0"/>
              </a:defRPr>
            </a:lvl5pPr>
            <a:lvl6pPr marL="2559611" indent="-232692" eaLnBrk="0" fontAlgn="base" hangingPunct="0">
              <a:spcBef>
                <a:spcPct val="0"/>
              </a:spcBef>
              <a:spcAft>
                <a:spcPct val="0"/>
              </a:spcAft>
              <a:defRPr>
                <a:solidFill>
                  <a:schemeClr val="tx1"/>
                </a:solidFill>
                <a:latin typeface="Arial" pitchFamily="34" charset="0"/>
              </a:defRPr>
            </a:lvl6pPr>
            <a:lvl7pPr marL="3024995" indent="-232692" eaLnBrk="0" fontAlgn="base" hangingPunct="0">
              <a:spcBef>
                <a:spcPct val="0"/>
              </a:spcBef>
              <a:spcAft>
                <a:spcPct val="0"/>
              </a:spcAft>
              <a:defRPr>
                <a:solidFill>
                  <a:schemeClr val="tx1"/>
                </a:solidFill>
                <a:latin typeface="Arial" pitchFamily="34" charset="0"/>
              </a:defRPr>
            </a:lvl7pPr>
            <a:lvl8pPr marL="3490379" indent="-232692" eaLnBrk="0" fontAlgn="base" hangingPunct="0">
              <a:spcBef>
                <a:spcPct val="0"/>
              </a:spcBef>
              <a:spcAft>
                <a:spcPct val="0"/>
              </a:spcAft>
              <a:defRPr>
                <a:solidFill>
                  <a:schemeClr val="tx1"/>
                </a:solidFill>
                <a:latin typeface="Arial" pitchFamily="34" charset="0"/>
              </a:defRPr>
            </a:lvl8pPr>
            <a:lvl9pPr marL="3955763" indent="-232692" eaLnBrk="0" fontAlgn="base" hangingPunct="0">
              <a:spcBef>
                <a:spcPct val="0"/>
              </a:spcBef>
              <a:spcAft>
                <a:spcPct val="0"/>
              </a:spcAft>
              <a:defRPr>
                <a:solidFill>
                  <a:schemeClr val="tx1"/>
                </a:solidFill>
                <a:latin typeface="Arial" pitchFamily="34" charset="0"/>
              </a:defRPr>
            </a:lvl9pPr>
          </a:lstStyle>
          <a:p>
            <a:pPr eaLnBrk="1" hangingPunct="1">
              <a:defRPr/>
            </a:pPr>
            <a:fld id="{58B845E4-828D-41AD-84EC-EFD2B1924983}" type="slidenum">
              <a:rPr lang="en-US" smtClean="0"/>
              <a:pPr eaLnBrk="1" hangingPunct="1">
                <a:defRPr/>
              </a:pPr>
              <a:t>12</a:t>
            </a:fld>
            <a:endParaRPr lang="en-US"/>
          </a:p>
        </p:txBody>
      </p:sp>
      <p:sp>
        <p:nvSpPr>
          <p:cNvPr id="153603" name="Rectangle 2"/>
          <p:cNvSpPr>
            <a:spLocks noGrp="1" noRot="1" noChangeAspect="1" noChangeArrowheads="1" noTextEdit="1"/>
          </p:cNvSpPr>
          <p:nvPr>
            <p:ph type="sldImg"/>
          </p:nvPr>
        </p:nvSpPr>
        <p:spPr>
          <a:xfrm>
            <a:off x="415925" y="701675"/>
            <a:ext cx="6246813" cy="3514725"/>
          </a:xfrm>
          <a:ln/>
        </p:spPr>
      </p:sp>
      <p:sp>
        <p:nvSpPr>
          <p:cNvPr id="153604" name="Rectangle 3"/>
          <p:cNvSpPr>
            <a:spLocks noGrp="1" noChangeArrowheads="1"/>
          </p:cNvSpPr>
          <p:nvPr>
            <p:ph type="body" idx="1"/>
          </p:nvPr>
        </p:nvSpPr>
        <p:spPr>
          <a:noFill/>
        </p:spPr>
        <p:txBody>
          <a:bodyPr/>
          <a:lstStyle/>
          <a:p>
            <a:pPr eaLnBrk="1" hangingPunct="1"/>
            <a:r>
              <a:rPr lang="en-US" dirty="0"/>
              <a:t>http://en.wikipedia.org/wiki/Transhumanism, bottom of page  This one maybe more dramatic because semi log plot</a:t>
            </a:r>
          </a:p>
        </p:txBody>
      </p:sp>
    </p:spTree>
    <p:extLst>
      <p:ext uri="{BB962C8B-B14F-4D97-AF65-F5344CB8AC3E}">
        <p14:creationId xmlns:p14="http://schemas.microsoft.com/office/powerpoint/2010/main" val="56828460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xfrm>
            <a:off x="415925" y="701675"/>
            <a:ext cx="6246813" cy="3514725"/>
          </a:xfrm>
          <a:ln/>
        </p:spPr>
      </p:sp>
      <p:sp>
        <p:nvSpPr>
          <p:cNvPr id="178179" name="Notes Placeholder 2"/>
          <p:cNvSpPr>
            <a:spLocks noGrp="1"/>
          </p:cNvSpPr>
          <p:nvPr>
            <p:ph type="body" idx="1"/>
          </p:nvPr>
        </p:nvSpPr>
        <p:spPr>
          <a:noFill/>
        </p:spPr>
        <p:txBody>
          <a:bodyPr/>
          <a:lstStyle/>
          <a:p>
            <a:r>
              <a:rPr lang="en-US"/>
              <a:t>Is there an evolutionary explanation.  People who tended to get bored got off their duffs more and did more things.  That lead to greater success, thus more food, more mating opportunities, etc.</a:t>
            </a:r>
          </a:p>
        </p:txBody>
      </p:sp>
      <p:sp>
        <p:nvSpPr>
          <p:cNvPr id="4" name="Slide Number Placeholder 3"/>
          <p:cNvSpPr>
            <a:spLocks noGrp="1"/>
          </p:cNvSpPr>
          <p:nvPr>
            <p:ph type="sldNum" sz="quarter" idx="5"/>
          </p:nvPr>
        </p:nvSpPr>
        <p:spPr/>
        <p:txBody>
          <a:bodyPr/>
          <a:lstStyle/>
          <a:p>
            <a:pPr>
              <a:defRPr/>
            </a:pPr>
            <a:fld id="{AFB91F2B-5FB7-40C8-918E-42307C7C40B9}" type="slidenum">
              <a:rPr lang="en-US" smtClean="0"/>
              <a:pPr>
                <a:defRPr/>
              </a:pPr>
              <a:t>138</a:t>
            </a:fld>
            <a:endParaRPr lang="en-US"/>
          </a:p>
        </p:txBody>
      </p:sp>
    </p:spTree>
    <p:extLst>
      <p:ext uri="{BB962C8B-B14F-4D97-AF65-F5344CB8AC3E}">
        <p14:creationId xmlns:p14="http://schemas.microsoft.com/office/powerpoint/2010/main" val="192904980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56249" indent="-290865" eaLnBrk="0" hangingPunct="0">
              <a:defRPr>
                <a:solidFill>
                  <a:schemeClr val="tx1"/>
                </a:solidFill>
                <a:latin typeface="Arial" pitchFamily="34" charset="0"/>
              </a:defRPr>
            </a:lvl2pPr>
            <a:lvl3pPr marL="1163460" indent="-232692" eaLnBrk="0" hangingPunct="0">
              <a:defRPr>
                <a:solidFill>
                  <a:schemeClr val="tx1"/>
                </a:solidFill>
                <a:latin typeface="Arial" pitchFamily="34" charset="0"/>
              </a:defRPr>
            </a:lvl3pPr>
            <a:lvl4pPr marL="1628844" indent="-232692" eaLnBrk="0" hangingPunct="0">
              <a:defRPr>
                <a:solidFill>
                  <a:schemeClr val="tx1"/>
                </a:solidFill>
                <a:latin typeface="Arial" pitchFamily="34" charset="0"/>
              </a:defRPr>
            </a:lvl4pPr>
            <a:lvl5pPr marL="2094227" indent="-232692" eaLnBrk="0" hangingPunct="0">
              <a:defRPr>
                <a:solidFill>
                  <a:schemeClr val="tx1"/>
                </a:solidFill>
                <a:latin typeface="Arial" pitchFamily="34" charset="0"/>
              </a:defRPr>
            </a:lvl5pPr>
            <a:lvl6pPr marL="2559611" indent="-232692" eaLnBrk="0" fontAlgn="base" hangingPunct="0">
              <a:spcBef>
                <a:spcPct val="0"/>
              </a:spcBef>
              <a:spcAft>
                <a:spcPct val="0"/>
              </a:spcAft>
              <a:defRPr>
                <a:solidFill>
                  <a:schemeClr val="tx1"/>
                </a:solidFill>
                <a:latin typeface="Arial" pitchFamily="34" charset="0"/>
              </a:defRPr>
            </a:lvl6pPr>
            <a:lvl7pPr marL="3024995" indent="-232692" eaLnBrk="0" fontAlgn="base" hangingPunct="0">
              <a:spcBef>
                <a:spcPct val="0"/>
              </a:spcBef>
              <a:spcAft>
                <a:spcPct val="0"/>
              </a:spcAft>
              <a:defRPr>
                <a:solidFill>
                  <a:schemeClr val="tx1"/>
                </a:solidFill>
                <a:latin typeface="Arial" pitchFamily="34" charset="0"/>
              </a:defRPr>
            </a:lvl7pPr>
            <a:lvl8pPr marL="3490379" indent="-232692" eaLnBrk="0" fontAlgn="base" hangingPunct="0">
              <a:spcBef>
                <a:spcPct val="0"/>
              </a:spcBef>
              <a:spcAft>
                <a:spcPct val="0"/>
              </a:spcAft>
              <a:defRPr>
                <a:solidFill>
                  <a:schemeClr val="tx1"/>
                </a:solidFill>
                <a:latin typeface="Arial" pitchFamily="34" charset="0"/>
              </a:defRPr>
            </a:lvl8pPr>
            <a:lvl9pPr marL="3955763" indent="-232692" eaLnBrk="0" fontAlgn="base" hangingPunct="0">
              <a:spcBef>
                <a:spcPct val="0"/>
              </a:spcBef>
              <a:spcAft>
                <a:spcPct val="0"/>
              </a:spcAft>
              <a:defRPr>
                <a:solidFill>
                  <a:schemeClr val="tx1"/>
                </a:solidFill>
                <a:latin typeface="Arial" pitchFamily="34" charset="0"/>
              </a:defRPr>
            </a:lvl9pPr>
          </a:lstStyle>
          <a:p>
            <a:pPr eaLnBrk="1" hangingPunct="1">
              <a:defRPr/>
            </a:pPr>
            <a:fld id="{DD1F2BD6-1792-48EA-AE92-8FFBAEB1A54E}" type="slidenum">
              <a:rPr lang="en-US" smtClean="0"/>
              <a:pPr eaLnBrk="1" hangingPunct="1">
                <a:defRPr/>
              </a:pPr>
              <a:t>139</a:t>
            </a:fld>
            <a:endParaRPr lang="en-US"/>
          </a:p>
        </p:txBody>
      </p:sp>
      <p:sp>
        <p:nvSpPr>
          <p:cNvPr id="179203" name="Rectangle 2"/>
          <p:cNvSpPr>
            <a:spLocks noGrp="1" noRot="1" noChangeAspect="1" noChangeArrowheads="1" noTextEdit="1"/>
          </p:cNvSpPr>
          <p:nvPr>
            <p:ph type="sldImg"/>
          </p:nvPr>
        </p:nvSpPr>
        <p:spPr>
          <a:xfrm>
            <a:off x="419100" y="701675"/>
            <a:ext cx="6246813" cy="3514725"/>
          </a:xfrm>
          <a:ln/>
        </p:spPr>
      </p:sp>
      <p:sp>
        <p:nvSpPr>
          <p:cNvPr id="179204" name="Rectangle 3"/>
          <p:cNvSpPr>
            <a:spLocks noGrp="1" noChangeArrowheads="1"/>
          </p:cNvSpPr>
          <p:nvPr>
            <p:ph type="body" idx="1"/>
          </p:nvPr>
        </p:nvSpPr>
        <p:spPr>
          <a:noFill/>
        </p:spPr>
        <p:txBody>
          <a:bodyPr/>
          <a:lstStyle/>
          <a:p>
            <a:pPr eaLnBrk="1" hangingPunct="1"/>
            <a:r>
              <a:rPr lang="en-US"/>
              <a:t>In Saipan, Northern Mariana Islands</a:t>
            </a:r>
          </a:p>
        </p:txBody>
      </p:sp>
    </p:spTree>
    <p:extLst>
      <p:ext uri="{BB962C8B-B14F-4D97-AF65-F5344CB8AC3E}">
        <p14:creationId xmlns:p14="http://schemas.microsoft.com/office/powerpoint/2010/main" val="186172314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Royale Comfort Seating, N.C. (not China) – people blow glue onto foam and sustain significant neurological</a:t>
            </a:r>
            <a:r>
              <a:rPr lang="en-US" baseline="0" dirty="0"/>
              <a:t> damage.</a:t>
            </a:r>
            <a:endParaRPr lang="en-US" dirty="0"/>
          </a:p>
        </p:txBody>
      </p:sp>
      <p:sp>
        <p:nvSpPr>
          <p:cNvPr id="4" name="Slide Number Placeholder 3"/>
          <p:cNvSpPr>
            <a:spLocks noGrp="1"/>
          </p:cNvSpPr>
          <p:nvPr>
            <p:ph type="sldNum" sz="quarter" idx="10"/>
          </p:nvPr>
        </p:nvSpPr>
        <p:spPr/>
        <p:txBody>
          <a:bodyPr/>
          <a:lstStyle/>
          <a:p>
            <a:pPr>
              <a:defRPr/>
            </a:pPr>
            <a:fld id="{D1228A08-7A31-41C6-B948-C10147FB939C}" type="slidenum">
              <a:rPr lang="en-US" smtClean="0"/>
              <a:pPr>
                <a:defRPr/>
              </a:pPr>
              <a:t>140</a:t>
            </a:fld>
            <a:endParaRPr lang="en-US"/>
          </a:p>
        </p:txBody>
      </p:sp>
    </p:spTree>
    <p:extLst>
      <p:ext uri="{BB962C8B-B14F-4D97-AF65-F5344CB8AC3E}">
        <p14:creationId xmlns:p14="http://schemas.microsoft.com/office/powerpoint/2010/main" val="237617637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xfrm>
            <a:off x="415925" y="701675"/>
            <a:ext cx="6246813" cy="3514725"/>
          </a:xfrm>
          <a:ln/>
        </p:spPr>
      </p:sp>
      <p:sp>
        <p:nvSpPr>
          <p:cNvPr id="164867" name="Notes Placeholder 2"/>
          <p:cNvSpPr>
            <a:spLocks noGrp="1"/>
          </p:cNvSpPr>
          <p:nvPr>
            <p:ph type="body" idx="1"/>
          </p:nvPr>
        </p:nvSpPr>
        <p:spPr>
          <a:noFill/>
        </p:spPr>
        <p:txBody>
          <a:bodyPr/>
          <a:lstStyle/>
          <a:p>
            <a:r>
              <a:rPr lang="en-US" dirty="0"/>
              <a:t>Let’s return to this idea.  Is technology</a:t>
            </a:r>
            <a:r>
              <a:rPr lang="en-US" baseline="0" dirty="0"/>
              <a:t> destroying people’s livelihoods? Even if new jobs get created, are they as good as the old ones?</a:t>
            </a:r>
            <a:endParaRPr lang="en-US" dirty="0"/>
          </a:p>
        </p:txBody>
      </p:sp>
      <p:sp>
        <p:nvSpPr>
          <p:cNvPr id="4" name="Slide Number Placeholder 3"/>
          <p:cNvSpPr>
            <a:spLocks noGrp="1"/>
          </p:cNvSpPr>
          <p:nvPr>
            <p:ph type="sldNum" sz="quarter" idx="5"/>
          </p:nvPr>
        </p:nvSpPr>
        <p:spPr/>
        <p:txBody>
          <a:bodyPr/>
          <a:lstStyle/>
          <a:p>
            <a:pPr>
              <a:defRPr/>
            </a:pPr>
            <a:fld id="{FC44A46F-2451-40AC-839F-4ADE95907177}" type="slidenum">
              <a:rPr lang="en-US" smtClean="0"/>
              <a:pPr>
                <a:defRPr/>
              </a:pPr>
              <a:t>142</a:t>
            </a:fld>
            <a:endParaRPr lang="en-US"/>
          </a:p>
        </p:txBody>
      </p:sp>
    </p:spTree>
    <p:extLst>
      <p:ext uri="{BB962C8B-B14F-4D97-AF65-F5344CB8AC3E}">
        <p14:creationId xmlns:p14="http://schemas.microsoft.com/office/powerpoint/2010/main" val="58086344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p:spPr>
        <p:txBody>
          <a:bodyPr/>
          <a:lstStyle/>
          <a:p>
            <a:r>
              <a:rPr lang="en-US" dirty="0"/>
              <a:t>Of course, technology</a:t>
            </a:r>
            <a:r>
              <a:rPr lang="en-US" baseline="0" dirty="0"/>
              <a:t> has been replacing jobs for a long time.     AKC</a:t>
            </a:r>
            <a:endParaRPr lang="en-US" dirty="0"/>
          </a:p>
        </p:txBody>
      </p:sp>
      <p:sp>
        <p:nvSpPr>
          <p:cNvPr id="4" name="Slide Number Placeholder 3"/>
          <p:cNvSpPr>
            <a:spLocks noGrp="1"/>
          </p:cNvSpPr>
          <p:nvPr>
            <p:ph type="sldNum" sz="quarter" idx="5"/>
          </p:nvPr>
        </p:nvSpPr>
        <p:spPr/>
        <p:txBody>
          <a:bodyPr/>
          <a:lstStyle/>
          <a:p>
            <a:pPr>
              <a:defRPr/>
            </a:pPr>
            <a:fld id="{FC44A46F-2451-40AC-839F-4ADE95907177}" type="slidenum">
              <a:rPr lang="en-US" smtClean="0"/>
              <a:pPr>
                <a:defRPr/>
              </a:pPr>
              <a:t>143</a:t>
            </a:fld>
            <a:endParaRPr lang="en-US"/>
          </a:p>
        </p:txBody>
      </p:sp>
    </p:spTree>
    <p:extLst>
      <p:ext uri="{BB962C8B-B14F-4D97-AF65-F5344CB8AC3E}">
        <p14:creationId xmlns:p14="http://schemas.microsoft.com/office/powerpoint/2010/main" val="285524448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http://az616578.vo.msecnd.net/files/2016/08/05/636059598405059380-634356351_clothes_13.jpg</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2EBB87C-C8BE-42AC-B4FB-5E0A2638462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07611178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http://blog.xyleme.com/sites/default/files/blog2/posts/xyleme-knowledge-workers.png</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2EBB87C-C8BE-42AC-B4FB-5E0A2638462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0937178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http://az616578.vo.msecnd.net/files/2016/08/05/636059598405059380-634356351_clothes_13.jpg</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2EBB87C-C8BE-42AC-B4FB-5E0A2638462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7387246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Ask</a:t>
            </a:r>
            <a:r>
              <a:rPr lang="en-US" baseline="0" dirty="0"/>
              <a:t> students to talk about their notecards.</a:t>
            </a:r>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147</a:t>
            </a:fld>
            <a:endParaRPr lang="en-US"/>
          </a:p>
        </p:txBody>
      </p:sp>
    </p:spTree>
    <p:extLst>
      <p:ext uri="{BB962C8B-B14F-4D97-AF65-F5344CB8AC3E}">
        <p14:creationId xmlns:p14="http://schemas.microsoft.com/office/powerpoint/2010/main" val="177666345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The Second Machine</a:t>
            </a:r>
            <a:r>
              <a:rPr lang="en-US" baseline="0" dirty="0"/>
              <a:t> Age (p. 179) says that these two have gone together since the industrial revolution until the end of the 20</a:t>
            </a:r>
            <a:r>
              <a:rPr lang="en-US" baseline="30000" dirty="0"/>
              <a:t>th</a:t>
            </a:r>
            <a:r>
              <a:rPr lang="en-US" baseline="0" dirty="0"/>
              <a:t> century.</a:t>
            </a:r>
            <a:endParaRPr lang="en-US" dirty="0"/>
          </a:p>
          <a:p>
            <a:r>
              <a:rPr lang="en-US" dirty="0"/>
              <a:t>Image: http://www.nytimes.com/2012/12/12/opinion/global/jobs-productivity-and-the-great-decoupling.html</a:t>
            </a:r>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148</a:t>
            </a:fld>
            <a:endParaRPr lang="en-US"/>
          </a:p>
        </p:txBody>
      </p:sp>
    </p:spTree>
    <p:extLst>
      <p:ext uri="{BB962C8B-B14F-4D97-AF65-F5344CB8AC3E}">
        <p14:creationId xmlns:p14="http://schemas.microsoft.com/office/powerpoint/2010/main" val="2443721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http://en.wikipedia.org/wiki/Technological_singularity</a:t>
            </a:r>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13</a:t>
            </a:fld>
            <a:endParaRPr lang="en-US"/>
          </a:p>
        </p:txBody>
      </p:sp>
    </p:spTree>
    <p:extLst>
      <p:ext uri="{BB962C8B-B14F-4D97-AF65-F5344CB8AC3E}">
        <p14:creationId xmlns:p14="http://schemas.microsoft.com/office/powerpoint/2010/main" val="104230072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a:t>http://www.bls.gov/ooh/About/Projections-Overview.htm#laborforce</a:t>
            </a:r>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149</a:t>
            </a:fld>
            <a:endParaRPr lang="en-US"/>
          </a:p>
        </p:txBody>
      </p:sp>
    </p:spTree>
    <p:extLst>
      <p:ext uri="{BB962C8B-B14F-4D97-AF65-F5344CB8AC3E}">
        <p14:creationId xmlns:p14="http://schemas.microsoft.com/office/powerpoint/2010/main" val="295817317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A good discussion of this: http://www.angrybearblog.com/2012/08/the-luddite-fallacy-fallacy.html   Note, in the last point, that two things are</a:t>
            </a:r>
            <a:r>
              <a:rPr lang="en-US" baseline="0" dirty="0"/>
              <a:t> happening: Less talented people are getting left behind.  But also some very smart people, like (Ford’s example) radiologists.</a:t>
            </a:r>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150</a:t>
            </a:fld>
            <a:endParaRPr lang="en-US"/>
          </a:p>
        </p:txBody>
      </p:sp>
    </p:spTree>
    <p:extLst>
      <p:ext uri="{BB962C8B-B14F-4D97-AF65-F5344CB8AC3E}">
        <p14:creationId xmlns:p14="http://schemas.microsoft.com/office/powerpoint/2010/main" val="13163864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The Second Machine Age p. 178</a:t>
            </a:r>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151</a:t>
            </a:fld>
            <a:endParaRPr lang="en-US"/>
          </a:p>
        </p:txBody>
      </p:sp>
    </p:spTree>
    <p:extLst>
      <p:ext uri="{BB962C8B-B14F-4D97-AF65-F5344CB8AC3E}">
        <p14:creationId xmlns:p14="http://schemas.microsoft.com/office/powerpoint/2010/main" val="175701534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56249" indent="-290865" eaLnBrk="0" hangingPunct="0">
              <a:defRPr>
                <a:solidFill>
                  <a:schemeClr val="tx1"/>
                </a:solidFill>
                <a:latin typeface="Arial" pitchFamily="34" charset="0"/>
              </a:defRPr>
            </a:lvl2pPr>
            <a:lvl3pPr marL="1163460" indent="-232692" eaLnBrk="0" hangingPunct="0">
              <a:defRPr>
                <a:solidFill>
                  <a:schemeClr val="tx1"/>
                </a:solidFill>
                <a:latin typeface="Arial" pitchFamily="34" charset="0"/>
              </a:defRPr>
            </a:lvl3pPr>
            <a:lvl4pPr marL="1628844" indent="-232692" eaLnBrk="0" hangingPunct="0">
              <a:defRPr>
                <a:solidFill>
                  <a:schemeClr val="tx1"/>
                </a:solidFill>
                <a:latin typeface="Arial" pitchFamily="34" charset="0"/>
              </a:defRPr>
            </a:lvl4pPr>
            <a:lvl5pPr marL="2094227" indent="-232692" eaLnBrk="0" hangingPunct="0">
              <a:defRPr>
                <a:solidFill>
                  <a:schemeClr val="tx1"/>
                </a:solidFill>
                <a:latin typeface="Arial" pitchFamily="34" charset="0"/>
              </a:defRPr>
            </a:lvl5pPr>
            <a:lvl6pPr marL="2559611" indent="-232692" eaLnBrk="0" fontAlgn="base" hangingPunct="0">
              <a:spcBef>
                <a:spcPct val="0"/>
              </a:spcBef>
              <a:spcAft>
                <a:spcPct val="0"/>
              </a:spcAft>
              <a:defRPr>
                <a:solidFill>
                  <a:schemeClr val="tx1"/>
                </a:solidFill>
                <a:latin typeface="Arial" pitchFamily="34" charset="0"/>
              </a:defRPr>
            </a:lvl6pPr>
            <a:lvl7pPr marL="3024995" indent="-232692" eaLnBrk="0" fontAlgn="base" hangingPunct="0">
              <a:spcBef>
                <a:spcPct val="0"/>
              </a:spcBef>
              <a:spcAft>
                <a:spcPct val="0"/>
              </a:spcAft>
              <a:defRPr>
                <a:solidFill>
                  <a:schemeClr val="tx1"/>
                </a:solidFill>
                <a:latin typeface="Arial" pitchFamily="34" charset="0"/>
              </a:defRPr>
            </a:lvl7pPr>
            <a:lvl8pPr marL="3490379" indent="-232692" eaLnBrk="0" fontAlgn="base" hangingPunct="0">
              <a:spcBef>
                <a:spcPct val="0"/>
              </a:spcBef>
              <a:spcAft>
                <a:spcPct val="0"/>
              </a:spcAft>
              <a:defRPr>
                <a:solidFill>
                  <a:schemeClr val="tx1"/>
                </a:solidFill>
                <a:latin typeface="Arial" pitchFamily="34" charset="0"/>
              </a:defRPr>
            </a:lvl8pPr>
            <a:lvl9pPr marL="3955763" indent="-232692" eaLnBrk="0" fontAlgn="base" hangingPunct="0">
              <a:spcBef>
                <a:spcPct val="0"/>
              </a:spcBef>
              <a:spcAft>
                <a:spcPct val="0"/>
              </a:spcAft>
              <a:defRPr>
                <a:solidFill>
                  <a:schemeClr val="tx1"/>
                </a:solidFill>
                <a:latin typeface="Arial" pitchFamily="34" charset="0"/>
              </a:defRPr>
            </a:lvl9pPr>
          </a:lstStyle>
          <a:p>
            <a:pPr eaLnBrk="1" hangingPunct="1">
              <a:defRPr/>
            </a:pPr>
            <a:fld id="{CC9FA39D-D8C7-4545-8835-290F500CBE12}" type="slidenum">
              <a:rPr lang="en-US" smtClean="0"/>
              <a:pPr eaLnBrk="1" hangingPunct="1">
                <a:defRPr/>
              </a:pPr>
              <a:t>155</a:t>
            </a:fld>
            <a:endParaRPr lang="en-US"/>
          </a:p>
        </p:txBody>
      </p:sp>
      <p:sp>
        <p:nvSpPr>
          <p:cNvPr id="200707" name="Rectangle 2"/>
          <p:cNvSpPr>
            <a:spLocks noGrp="1" noRot="1" noChangeAspect="1" noChangeArrowheads="1" noTextEdit="1"/>
          </p:cNvSpPr>
          <p:nvPr>
            <p:ph type="sldImg"/>
          </p:nvPr>
        </p:nvSpPr>
        <p:spPr>
          <a:xfrm>
            <a:off x="420688" y="701675"/>
            <a:ext cx="6246812" cy="3514725"/>
          </a:xfrm>
          <a:ln/>
        </p:spPr>
      </p:sp>
      <p:sp>
        <p:nvSpPr>
          <p:cNvPr id="200708"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77045955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56249" indent="-290865" eaLnBrk="0" hangingPunct="0">
              <a:defRPr>
                <a:solidFill>
                  <a:schemeClr val="tx1"/>
                </a:solidFill>
                <a:latin typeface="Arial" pitchFamily="34" charset="0"/>
              </a:defRPr>
            </a:lvl2pPr>
            <a:lvl3pPr marL="1163460" indent="-232692" eaLnBrk="0" hangingPunct="0">
              <a:defRPr>
                <a:solidFill>
                  <a:schemeClr val="tx1"/>
                </a:solidFill>
                <a:latin typeface="Arial" pitchFamily="34" charset="0"/>
              </a:defRPr>
            </a:lvl3pPr>
            <a:lvl4pPr marL="1628844" indent="-232692" eaLnBrk="0" hangingPunct="0">
              <a:defRPr>
                <a:solidFill>
                  <a:schemeClr val="tx1"/>
                </a:solidFill>
                <a:latin typeface="Arial" pitchFamily="34" charset="0"/>
              </a:defRPr>
            </a:lvl4pPr>
            <a:lvl5pPr marL="2094227" indent="-232692" eaLnBrk="0" hangingPunct="0">
              <a:defRPr>
                <a:solidFill>
                  <a:schemeClr val="tx1"/>
                </a:solidFill>
                <a:latin typeface="Arial" pitchFamily="34" charset="0"/>
              </a:defRPr>
            </a:lvl5pPr>
            <a:lvl6pPr marL="2559611" indent="-232692" eaLnBrk="0" fontAlgn="base" hangingPunct="0">
              <a:spcBef>
                <a:spcPct val="0"/>
              </a:spcBef>
              <a:spcAft>
                <a:spcPct val="0"/>
              </a:spcAft>
              <a:defRPr>
                <a:solidFill>
                  <a:schemeClr val="tx1"/>
                </a:solidFill>
                <a:latin typeface="Arial" pitchFamily="34" charset="0"/>
              </a:defRPr>
            </a:lvl6pPr>
            <a:lvl7pPr marL="3024995" indent="-232692" eaLnBrk="0" fontAlgn="base" hangingPunct="0">
              <a:spcBef>
                <a:spcPct val="0"/>
              </a:spcBef>
              <a:spcAft>
                <a:spcPct val="0"/>
              </a:spcAft>
              <a:defRPr>
                <a:solidFill>
                  <a:schemeClr val="tx1"/>
                </a:solidFill>
                <a:latin typeface="Arial" pitchFamily="34" charset="0"/>
              </a:defRPr>
            </a:lvl7pPr>
            <a:lvl8pPr marL="3490379" indent="-232692" eaLnBrk="0" fontAlgn="base" hangingPunct="0">
              <a:spcBef>
                <a:spcPct val="0"/>
              </a:spcBef>
              <a:spcAft>
                <a:spcPct val="0"/>
              </a:spcAft>
              <a:defRPr>
                <a:solidFill>
                  <a:schemeClr val="tx1"/>
                </a:solidFill>
                <a:latin typeface="Arial" pitchFamily="34" charset="0"/>
              </a:defRPr>
            </a:lvl8pPr>
            <a:lvl9pPr marL="3955763" indent="-232692" eaLnBrk="0" fontAlgn="base" hangingPunct="0">
              <a:spcBef>
                <a:spcPct val="0"/>
              </a:spcBef>
              <a:spcAft>
                <a:spcPct val="0"/>
              </a:spcAft>
              <a:defRPr>
                <a:solidFill>
                  <a:schemeClr val="tx1"/>
                </a:solidFill>
                <a:latin typeface="Arial" pitchFamily="34" charset="0"/>
              </a:defRPr>
            </a:lvl9pPr>
          </a:lstStyle>
          <a:p>
            <a:pPr eaLnBrk="1" hangingPunct="1">
              <a:defRPr/>
            </a:pPr>
            <a:fld id="{6601FE6E-06A9-4088-8DF2-F8DD84F8A016}" type="slidenum">
              <a:rPr lang="en-US" smtClean="0"/>
              <a:pPr eaLnBrk="1" hangingPunct="1">
                <a:defRPr/>
              </a:pPr>
              <a:t>156</a:t>
            </a:fld>
            <a:endParaRPr lang="en-US"/>
          </a:p>
        </p:txBody>
      </p:sp>
      <p:sp>
        <p:nvSpPr>
          <p:cNvPr id="201731" name="Rectangle 2"/>
          <p:cNvSpPr>
            <a:spLocks noGrp="1" noRot="1" noChangeAspect="1" noChangeArrowheads="1" noTextEdit="1"/>
          </p:cNvSpPr>
          <p:nvPr>
            <p:ph type="sldImg"/>
          </p:nvPr>
        </p:nvSpPr>
        <p:spPr>
          <a:xfrm>
            <a:off x="420688" y="701675"/>
            <a:ext cx="6246812" cy="3514725"/>
          </a:xfrm>
          <a:ln/>
        </p:spPr>
      </p:sp>
      <p:sp>
        <p:nvSpPr>
          <p:cNvPr id="201732"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10480682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56249" indent="-290865" eaLnBrk="0" hangingPunct="0">
              <a:defRPr>
                <a:solidFill>
                  <a:schemeClr val="tx1"/>
                </a:solidFill>
                <a:latin typeface="Arial" pitchFamily="34" charset="0"/>
              </a:defRPr>
            </a:lvl2pPr>
            <a:lvl3pPr marL="1163460" indent="-232692" eaLnBrk="0" hangingPunct="0">
              <a:defRPr>
                <a:solidFill>
                  <a:schemeClr val="tx1"/>
                </a:solidFill>
                <a:latin typeface="Arial" pitchFamily="34" charset="0"/>
              </a:defRPr>
            </a:lvl3pPr>
            <a:lvl4pPr marL="1628844" indent="-232692" eaLnBrk="0" hangingPunct="0">
              <a:defRPr>
                <a:solidFill>
                  <a:schemeClr val="tx1"/>
                </a:solidFill>
                <a:latin typeface="Arial" pitchFamily="34" charset="0"/>
              </a:defRPr>
            </a:lvl4pPr>
            <a:lvl5pPr marL="2094227" indent="-232692" eaLnBrk="0" hangingPunct="0">
              <a:defRPr>
                <a:solidFill>
                  <a:schemeClr val="tx1"/>
                </a:solidFill>
                <a:latin typeface="Arial" pitchFamily="34" charset="0"/>
              </a:defRPr>
            </a:lvl5pPr>
            <a:lvl6pPr marL="2559611" indent="-232692" eaLnBrk="0" fontAlgn="base" hangingPunct="0">
              <a:spcBef>
                <a:spcPct val="0"/>
              </a:spcBef>
              <a:spcAft>
                <a:spcPct val="0"/>
              </a:spcAft>
              <a:defRPr>
                <a:solidFill>
                  <a:schemeClr val="tx1"/>
                </a:solidFill>
                <a:latin typeface="Arial" pitchFamily="34" charset="0"/>
              </a:defRPr>
            </a:lvl6pPr>
            <a:lvl7pPr marL="3024995" indent="-232692" eaLnBrk="0" fontAlgn="base" hangingPunct="0">
              <a:spcBef>
                <a:spcPct val="0"/>
              </a:spcBef>
              <a:spcAft>
                <a:spcPct val="0"/>
              </a:spcAft>
              <a:defRPr>
                <a:solidFill>
                  <a:schemeClr val="tx1"/>
                </a:solidFill>
                <a:latin typeface="Arial" pitchFamily="34" charset="0"/>
              </a:defRPr>
            </a:lvl7pPr>
            <a:lvl8pPr marL="3490379" indent="-232692" eaLnBrk="0" fontAlgn="base" hangingPunct="0">
              <a:spcBef>
                <a:spcPct val="0"/>
              </a:spcBef>
              <a:spcAft>
                <a:spcPct val="0"/>
              </a:spcAft>
              <a:defRPr>
                <a:solidFill>
                  <a:schemeClr val="tx1"/>
                </a:solidFill>
                <a:latin typeface="Arial" pitchFamily="34" charset="0"/>
              </a:defRPr>
            </a:lvl8pPr>
            <a:lvl9pPr marL="3955763" indent="-232692" eaLnBrk="0" fontAlgn="base" hangingPunct="0">
              <a:spcBef>
                <a:spcPct val="0"/>
              </a:spcBef>
              <a:spcAft>
                <a:spcPct val="0"/>
              </a:spcAft>
              <a:defRPr>
                <a:solidFill>
                  <a:schemeClr val="tx1"/>
                </a:solidFill>
                <a:latin typeface="Arial" pitchFamily="34" charset="0"/>
              </a:defRPr>
            </a:lvl9pPr>
          </a:lstStyle>
          <a:p>
            <a:pPr eaLnBrk="1" hangingPunct="1">
              <a:defRPr/>
            </a:pPr>
            <a:fld id="{62E7E659-91BA-4450-9D4C-9D1B049331AA}" type="slidenum">
              <a:rPr lang="en-US" smtClean="0"/>
              <a:pPr eaLnBrk="1" hangingPunct="1">
                <a:defRPr/>
              </a:pPr>
              <a:t>157</a:t>
            </a:fld>
            <a:endParaRPr lang="en-US"/>
          </a:p>
        </p:txBody>
      </p:sp>
      <p:sp>
        <p:nvSpPr>
          <p:cNvPr id="202755" name="Rectangle 2"/>
          <p:cNvSpPr>
            <a:spLocks noGrp="1" noRot="1" noChangeAspect="1" noChangeArrowheads="1" noTextEdit="1"/>
          </p:cNvSpPr>
          <p:nvPr>
            <p:ph type="sldImg"/>
          </p:nvPr>
        </p:nvSpPr>
        <p:spPr>
          <a:xfrm>
            <a:off x="420688" y="701675"/>
            <a:ext cx="6246812" cy="3514725"/>
          </a:xfrm>
          <a:ln/>
        </p:spPr>
      </p:sp>
      <p:sp>
        <p:nvSpPr>
          <p:cNvPr id="202756"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69533364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56249" indent="-290865" eaLnBrk="0" hangingPunct="0">
              <a:defRPr>
                <a:solidFill>
                  <a:schemeClr val="tx1"/>
                </a:solidFill>
                <a:latin typeface="Arial" pitchFamily="34" charset="0"/>
              </a:defRPr>
            </a:lvl2pPr>
            <a:lvl3pPr marL="1163460" indent="-232692" eaLnBrk="0" hangingPunct="0">
              <a:defRPr>
                <a:solidFill>
                  <a:schemeClr val="tx1"/>
                </a:solidFill>
                <a:latin typeface="Arial" pitchFamily="34" charset="0"/>
              </a:defRPr>
            </a:lvl3pPr>
            <a:lvl4pPr marL="1628844" indent="-232692" eaLnBrk="0" hangingPunct="0">
              <a:defRPr>
                <a:solidFill>
                  <a:schemeClr val="tx1"/>
                </a:solidFill>
                <a:latin typeface="Arial" pitchFamily="34" charset="0"/>
              </a:defRPr>
            </a:lvl4pPr>
            <a:lvl5pPr marL="2094227" indent="-232692" eaLnBrk="0" hangingPunct="0">
              <a:defRPr>
                <a:solidFill>
                  <a:schemeClr val="tx1"/>
                </a:solidFill>
                <a:latin typeface="Arial" pitchFamily="34" charset="0"/>
              </a:defRPr>
            </a:lvl5pPr>
            <a:lvl6pPr marL="2559611" indent="-232692" eaLnBrk="0" fontAlgn="base" hangingPunct="0">
              <a:spcBef>
                <a:spcPct val="0"/>
              </a:spcBef>
              <a:spcAft>
                <a:spcPct val="0"/>
              </a:spcAft>
              <a:defRPr>
                <a:solidFill>
                  <a:schemeClr val="tx1"/>
                </a:solidFill>
                <a:latin typeface="Arial" pitchFamily="34" charset="0"/>
              </a:defRPr>
            </a:lvl6pPr>
            <a:lvl7pPr marL="3024995" indent="-232692" eaLnBrk="0" fontAlgn="base" hangingPunct="0">
              <a:spcBef>
                <a:spcPct val="0"/>
              </a:spcBef>
              <a:spcAft>
                <a:spcPct val="0"/>
              </a:spcAft>
              <a:defRPr>
                <a:solidFill>
                  <a:schemeClr val="tx1"/>
                </a:solidFill>
                <a:latin typeface="Arial" pitchFamily="34" charset="0"/>
              </a:defRPr>
            </a:lvl7pPr>
            <a:lvl8pPr marL="3490379" indent="-232692" eaLnBrk="0" fontAlgn="base" hangingPunct="0">
              <a:spcBef>
                <a:spcPct val="0"/>
              </a:spcBef>
              <a:spcAft>
                <a:spcPct val="0"/>
              </a:spcAft>
              <a:defRPr>
                <a:solidFill>
                  <a:schemeClr val="tx1"/>
                </a:solidFill>
                <a:latin typeface="Arial" pitchFamily="34" charset="0"/>
              </a:defRPr>
            </a:lvl8pPr>
            <a:lvl9pPr marL="3955763" indent="-232692" eaLnBrk="0" fontAlgn="base" hangingPunct="0">
              <a:spcBef>
                <a:spcPct val="0"/>
              </a:spcBef>
              <a:spcAft>
                <a:spcPct val="0"/>
              </a:spcAft>
              <a:defRPr>
                <a:solidFill>
                  <a:schemeClr val="tx1"/>
                </a:solidFill>
                <a:latin typeface="Arial" pitchFamily="34" charset="0"/>
              </a:defRPr>
            </a:lvl9pPr>
          </a:lstStyle>
          <a:p>
            <a:pPr eaLnBrk="1" hangingPunct="1">
              <a:defRPr/>
            </a:pPr>
            <a:fld id="{E551A3FC-5878-4BBC-AF60-A793737D81B7}" type="slidenum">
              <a:rPr lang="en-US" smtClean="0"/>
              <a:pPr eaLnBrk="1" hangingPunct="1">
                <a:defRPr/>
              </a:pPr>
              <a:t>158</a:t>
            </a:fld>
            <a:endParaRPr lang="en-US"/>
          </a:p>
        </p:txBody>
      </p:sp>
      <p:sp>
        <p:nvSpPr>
          <p:cNvPr id="203779" name="Rectangle 2"/>
          <p:cNvSpPr>
            <a:spLocks noGrp="1" noRot="1" noChangeAspect="1" noChangeArrowheads="1" noTextEdit="1"/>
          </p:cNvSpPr>
          <p:nvPr>
            <p:ph type="sldImg"/>
          </p:nvPr>
        </p:nvSpPr>
        <p:spPr>
          <a:xfrm>
            <a:off x="420688" y="701675"/>
            <a:ext cx="6246812" cy="3514725"/>
          </a:xfrm>
          <a:ln/>
        </p:spPr>
      </p:sp>
      <p:sp>
        <p:nvSpPr>
          <p:cNvPr id="203780" name="Rectangle 3"/>
          <p:cNvSpPr>
            <a:spLocks noGrp="1" noChangeArrowheads="1"/>
          </p:cNvSpPr>
          <p:nvPr>
            <p:ph type="body" idx="1"/>
          </p:nvPr>
        </p:nvSpPr>
        <p:spPr>
          <a:noFill/>
        </p:spPr>
        <p:txBody>
          <a:bodyPr/>
          <a:lstStyle/>
          <a:p>
            <a:pPr eaLnBrk="1" hangingPunct="1"/>
            <a:r>
              <a:rPr lang="en-US"/>
              <a:t>He estimated 10 to 20 years, or less time if big war.</a:t>
            </a:r>
          </a:p>
        </p:txBody>
      </p:sp>
    </p:spTree>
    <p:extLst>
      <p:ext uri="{BB962C8B-B14F-4D97-AF65-F5344CB8AC3E}">
        <p14:creationId xmlns:p14="http://schemas.microsoft.com/office/powerpoint/2010/main" val="99369615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56249" indent="-290865" eaLnBrk="0" hangingPunct="0">
              <a:defRPr>
                <a:solidFill>
                  <a:schemeClr val="tx1"/>
                </a:solidFill>
                <a:latin typeface="Arial" pitchFamily="34" charset="0"/>
              </a:defRPr>
            </a:lvl2pPr>
            <a:lvl3pPr marL="1163460" indent="-232692" eaLnBrk="0" hangingPunct="0">
              <a:defRPr>
                <a:solidFill>
                  <a:schemeClr val="tx1"/>
                </a:solidFill>
                <a:latin typeface="Arial" pitchFamily="34" charset="0"/>
              </a:defRPr>
            </a:lvl3pPr>
            <a:lvl4pPr marL="1628844" indent="-232692" eaLnBrk="0" hangingPunct="0">
              <a:defRPr>
                <a:solidFill>
                  <a:schemeClr val="tx1"/>
                </a:solidFill>
                <a:latin typeface="Arial" pitchFamily="34" charset="0"/>
              </a:defRPr>
            </a:lvl4pPr>
            <a:lvl5pPr marL="2094227" indent="-232692" eaLnBrk="0" hangingPunct="0">
              <a:defRPr>
                <a:solidFill>
                  <a:schemeClr val="tx1"/>
                </a:solidFill>
                <a:latin typeface="Arial" pitchFamily="34" charset="0"/>
              </a:defRPr>
            </a:lvl5pPr>
            <a:lvl6pPr marL="2559611" indent="-232692" eaLnBrk="0" fontAlgn="base" hangingPunct="0">
              <a:spcBef>
                <a:spcPct val="0"/>
              </a:spcBef>
              <a:spcAft>
                <a:spcPct val="0"/>
              </a:spcAft>
              <a:defRPr>
                <a:solidFill>
                  <a:schemeClr val="tx1"/>
                </a:solidFill>
                <a:latin typeface="Arial" pitchFamily="34" charset="0"/>
              </a:defRPr>
            </a:lvl6pPr>
            <a:lvl7pPr marL="3024995" indent="-232692" eaLnBrk="0" fontAlgn="base" hangingPunct="0">
              <a:spcBef>
                <a:spcPct val="0"/>
              </a:spcBef>
              <a:spcAft>
                <a:spcPct val="0"/>
              </a:spcAft>
              <a:defRPr>
                <a:solidFill>
                  <a:schemeClr val="tx1"/>
                </a:solidFill>
                <a:latin typeface="Arial" pitchFamily="34" charset="0"/>
              </a:defRPr>
            </a:lvl7pPr>
            <a:lvl8pPr marL="3490379" indent="-232692" eaLnBrk="0" fontAlgn="base" hangingPunct="0">
              <a:spcBef>
                <a:spcPct val="0"/>
              </a:spcBef>
              <a:spcAft>
                <a:spcPct val="0"/>
              </a:spcAft>
              <a:defRPr>
                <a:solidFill>
                  <a:schemeClr val="tx1"/>
                </a:solidFill>
                <a:latin typeface="Arial" pitchFamily="34" charset="0"/>
              </a:defRPr>
            </a:lvl8pPr>
            <a:lvl9pPr marL="3955763" indent="-232692" eaLnBrk="0" fontAlgn="base" hangingPunct="0">
              <a:spcBef>
                <a:spcPct val="0"/>
              </a:spcBef>
              <a:spcAft>
                <a:spcPct val="0"/>
              </a:spcAft>
              <a:defRPr>
                <a:solidFill>
                  <a:schemeClr val="tx1"/>
                </a:solidFill>
                <a:latin typeface="Arial" pitchFamily="34" charset="0"/>
              </a:defRPr>
            </a:lvl9pPr>
          </a:lstStyle>
          <a:p>
            <a:pPr eaLnBrk="1" hangingPunct="1">
              <a:defRPr/>
            </a:pPr>
            <a:fld id="{5F2575FD-944D-4342-B43B-2C56FA0FC082}" type="slidenum">
              <a:rPr lang="en-US" smtClean="0"/>
              <a:pPr eaLnBrk="1" hangingPunct="1">
                <a:defRPr/>
              </a:pPr>
              <a:t>159</a:t>
            </a:fld>
            <a:endParaRPr lang="en-US"/>
          </a:p>
        </p:txBody>
      </p:sp>
      <p:sp>
        <p:nvSpPr>
          <p:cNvPr id="204803" name="Rectangle 2"/>
          <p:cNvSpPr>
            <a:spLocks noGrp="1" noRot="1" noChangeAspect="1" noChangeArrowheads="1" noTextEdit="1"/>
          </p:cNvSpPr>
          <p:nvPr>
            <p:ph type="sldImg"/>
          </p:nvPr>
        </p:nvSpPr>
        <p:spPr>
          <a:xfrm>
            <a:off x="419100" y="701675"/>
            <a:ext cx="6246813" cy="3514725"/>
          </a:xfrm>
          <a:ln/>
        </p:spPr>
      </p:sp>
      <p:sp>
        <p:nvSpPr>
          <p:cNvPr id="204804" name="Rectangle 3"/>
          <p:cNvSpPr>
            <a:spLocks noGrp="1" noChangeArrowheads="1"/>
          </p:cNvSpPr>
          <p:nvPr>
            <p:ph type="body" idx="1"/>
          </p:nvPr>
        </p:nvSpPr>
        <p:spPr>
          <a:noFill/>
        </p:spPr>
        <p:txBody>
          <a:bodyPr/>
          <a:lstStyle/>
          <a:p>
            <a:pPr eaLnBrk="1" hangingPunct="1"/>
            <a:r>
              <a:rPr lang="en-US"/>
              <a:t>Returning to the idea of revolts:  Suppose we don’t do Australia ---  http://en.wikipedia.org/wiki/Image:Spartacus_II.JPG</a:t>
            </a:r>
          </a:p>
        </p:txBody>
      </p:sp>
    </p:spTree>
    <p:extLst>
      <p:ext uri="{BB962C8B-B14F-4D97-AF65-F5344CB8AC3E}">
        <p14:creationId xmlns:p14="http://schemas.microsoft.com/office/powerpoint/2010/main" val="198402515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56249" indent="-290865" eaLnBrk="0" hangingPunct="0">
              <a:defRPr>
                <a:solidFill>
                  <a:schemeClr val="tx1"/>
                </a:solidFill>
                <a:latin typeface="Arial" pitchFamily="34" charset="0"/>
              </a:defRPr>
            </a:lvl2pPr>
            <a:lvl3pPr marL="1163460" indent="-232692" eaLnBrk="0" hangingPunct="0">
              <a:defRPr>
                <a:solidFill>
                  <a:schemeClr val="tx1"/>
                </a:solidFill>
                <a:latin typeface="Arial" pitchFamily="34" charset="0"/>
              </a:defRPr>
            </a:lvl3pPr>
            <a:lvl4pPr marL="1628844" indent="-232692" eaLnBrk="0" hangingPunct="0">
              <a:defRPr>
                <a:solidFill>
                  <a:schemeClr val="tx1"/>
                </a:solidFill>
                <a:latin typeface="Arial" pitchFamily="34" charset="0"/>
              </a:defRPr>
            </a:lvl4pPr>
            <a:lvl5pPr marL="2094227" indent="-232692" eaLnBrk="0" hangingPunct="0">
              <a:defRPr>
                <a:solidFill>
                  <a:schemeClr val="tx1"/>
                </a:solidFill>
                <a:latin typeface="Arial" pitchFamily="34" charset="0"/>
              </a:defRPr>
            </a:lvl5pPr>
            <a:lvl6pPr marL="2559611" indent="-232692" eaLnBrk="0" fontAlgn="base" hangingPunct="0">
              <a:spcBef>
                <a:spcPct val="0"/>
              </a:spcBef>
              <a:spcAft>
                <a:spcPct val="0"/>
              </a:spcAft>
              <a:defRPr>
                <a:solidFill>
                  <a:schemeClr val="tx1"/>
                </a:solidFill>
                <a:latin typeface="Arial" pitchFamily="34" charset="0"/>
              </a:defRPr>
            </a:lvl6pPr>
            <a:lvl7pPr marL="3024995" indent="-232692" eaLnBrk="0" fontAlgn="base" hangingPunct="0">
              <a:spcBef>
                <a:spcPct val="0"/>
              </a:spcBef>
              <a:spcAft>
                <a:spcPct val="0"/>
              </a:spcAft>
              <a:defRPr>
                <a:solidFill>
                  <a:schemeClr val="tx1"/>
                </a:solidFill>
                <a:latin typeface="Arial" pitchFamily="34" charset="0"/>
              </a:defRPr>
            </a:lvl7pPr>
            <a:lvl8pPr marL="3490379" indent="-232692" eaLnBrk="0" fontAlgn="base" hangingPunct="0">
              <a:spcBef>
                <a:spcPct val="0"/>
              </a:spcBef>
              <a:spcAft>
                <a:spcPct val="0"/>
              </a:spcAft>
              <a:defRPr>
                <a:solidFill>
                  <a:schemeClr val="tx1"/>
                </a:solidFill>
                <a:latin typeface="Arial" pitchFamily="34" charset="0"/>
              </a:defRPr>
            </a:lvl8pPr>
            <a:lvl9pPr marL="3955763" indent="-232692" eaLnBrk="0" fontAlgn="base" hangingPunct="0">
              <a:spcBef>
                <a:spcPct val="0"/>
              </a:spcBef>
              <a:spcAft>
                <a:spcPct val="0"/>
              </a:spcAft>
              <a:defRPr>
                <a:solidFill>
                  <a:schemeClr val="tx1"/>
                </a:solidFill>
                <a:latin typeface="Arial" pitchFamily="34" charset="0"/>
              </a:defRPr>
            </a:lvl9pPr>
          </a:lstStyle>
          <a:p>
            <a:pPr eaLnBrk="1" hangingPunct="1">
              <a:defRPr/>
            </a:pPr>
            <a:fld id="{79E0CC11-251E-4FD9-ABD5-C2BA38B0F507}" type="slidenum">
              <a:rPr lang="en-US" smtClean="0"/>
              <a:pPr eaLnBrk="1" hangingPunct="1">
                <a:defRPr/>
              </a:pPr>
              <a:t>161</a:t>
            </a:fld>
            <a:endParaRPr lang="en-US"/>
          </a:p>
        </p:txBody>
      </p:sp>
      <p:sp>
        <p:nvSpPr>
          <p:cNvPr id="205827" name="Rectangle 2"/>
          <p:cNvSpPr>
            <a:spLocks noGrp="1" noRot="1" noChangeAspect="1" noChangeArrowheads="1" noTextEdit="1"/>
          </p:cNvSpPr>
          <p:nvPr>
            <p:ph type="sldImg"/>
          </p:nvPr>
        </p:nvSpPr>
        <p:spPr>
          <a:xfrm>
            <a:off x="415925" y="701675"/>
            <a:ext cx="6246813" cy="3514725"/>
          </a:xfrm>
          <a:ln/>
        </p:spPr>
      </p:sp>
      <p:sp>
        <p:nvSpPr>
          <p:cNvPr id="205828" name="Rectangle 3"/>
          <p:cNvSpPr>
            <a:spLocks noGrp="1" noChangeArrowheads="1"/>
          </p:cNvSpPr>
          <p:nvPr>
            <p:ph type="body" idx="1"/>
          </p:nvPr>
        </p:nvSpPr>
        <p:spPr>
          <a:noFill/>
        </p:spPr>
        <p:txBody>
          <a:bodyPr/>
          <a:lstStyle/>
          <a:p>
            <a:pPr eaLnBrk="1" hangingPunct="1"/>
            <a:r>
              <a:rPr lang="en-US"/>
              <a:t>http://en.wikipedia.org/wiki/File:Nat_Turner_woodcut.jpg </a:t>
            </a:r>
          </a:p>
        </p:txBody>
      </p:sp>
    </p:spTree>
    <p:extLst>
      <p:ext uri="{BB962C8B-B14F-4D97-AF65-F5344CB8AC3E}">
        <p14:creationId xmlns:p14="http://schemas.microsoft.com/office/powerpoint/2010/main" val="42322476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56249" indent="-290865" eaLnBrk="0" hangingPunct="0">
              <a:defRPr>
                <a:solidFill>
                  <a:schemeClr val="tx1"/>
                </a:solidFill>
                <a:latin typeface="Arial" pitchFamily="34" charset="0"/>
              </a:defRPr>
            </a:lvl2pPr>
            <a:lvl3pPr marL="1163460" indent="-232692" eaLnBrk="0" hangingPunct="0">
              <a:defRPr>
                <a:solidFill>
                  <a:schemeClr val="tx1"/>
                </a:solidFill>
                <a:latin typeface="Arial" pitchFamily="34" charset="0"/>
              </a:defRPr>
            </a:lvl3pPr>
            <a:lvl4pPr marL="1628844" indent="-232692" eaLnBrk="0" hangingPunct="0">
              <a:defRPr>
                <a:solidFill>
                  <a:schemeClr val="tx1"/>
                </a:solidFill>
                <a:latin typeface="Arial" pitchFamily="34" charset="0"/>
              </a:defRPr>
            </a:lvl4pPr>
            <a:lvl5pPr marL="2094227" indent="-232692" eaLnBrk="0" hangingPunct="0">
              <a:defRPr>
                <a:solidFill>
                  <a:schemeClr val="tx1"/>
                </a:solidFill>
                <a:latin typeface="Arial" pitchFamily="34" charset="0"/>
              </a:defRPr>
            </a:lvl5pPr>
            <a:lvl6pPr marL="2559611" indent="-232692" eaLnBrk="0" fontAlgn="base" hangingPunct="0">
              <a:spcBef>
                <a:spcPct val="0"/>
              </a:spcBef>
              <a:spcAft>
                <a:spcPct val="0"/>
              </a:spcAft>
              <a:defRPr>
                <a:solidFill>
                  <a:schemeClr val="tx1"/>
                </a:solidFill>
                <a:latin typeface="Arial" pitchFamily="34" charset="0"/>
              </a:defRPr>
            </a:lvl6pPr>
            <a:lvl7pPr marL="3024995" indent="-232692" eaLnBrk="0" fontAlgn="base" hangingPunct="0">
              <a:spcBef>
                <a:spcPct val="0"/>
              </a:spcBef>
              <a:spcAft>
                <a:spcPct val="0"/>
              </a:spcAft>
              <a:defRPr>
                <a:solidFill>
                  <a:schemeClr val="tx1"/>
                </a:solidFill>
                <a:latin typeface="Arial" pitchFamily="34" charset="0"/>
              </a:defRPr>
            </a:lvl7pPr>
            <a:lvl8pPr marL="3490379" indent="-232692" eaLnBrk="0" fontAlgn="base" hangingPunct="0">
              <a:spcBef>
                <a:spcPct val="0"/>
              </a:spcBef>
              <a:spcAft>
                <a:spcPct val="0"/>
              </a:spcAft>
              <a:defRPr>
                <a:solidFill>
                  <a:schemeClr val="tx1"/>
                </a:solidFill>
                <a:latin typeface="Arial" pitchFamily="34" charset="0"/>
              </a:defRPr>
            </a:lvl8pPr>
            <a:lvl9pPr marL="3955763" indent="-232692" eaLnBrk="0" fontAlgn="base" hangingPunct="0">
              <a:spcBef>
                <a:spcPct val="0"/>
              </a:spcBef>
              <a:spcAft>
                <a:spcPct val="0"/>
              </a:spcAft>
              <a:defRPr>
                <a:solidFill>
                  <a:schemeClr val="tx1"/>
                </a:solidFill>
                <a:latin typeface="Arial" pitchFamily="34" charset="0"/>
              </a:defRPr>
            </a:lvl9pPr>
          </a:lstStyle>
          <a:p>
            <a:pPr eaLnBrk="1" hangingPunct="1">
              <a:defRPr/>
            </a:pPr>
            <a:fld id="{C91116AF-F5CD-4B8D-B441-1E10F3903E78}" type="slidenum">
              <a:rPr lang="en-US" smtClean="0"/>
              <a:pPr eaLnBrk="1" hangingPunct="1">
                <a:defRPr/>
              </a:pPr>
              <a:t>164</a:t>
            </a:fld>
            <a:endParaRPr lang="en-US"/>
          </a:p>
        </p:txBody>
      </p:sp>
      <p:sp>
        <p:nvSpPr>
          <p:cNvPr id="206851" name="Rectangle 2"/>
          <p:cNvSpPr>
            <a:spLocks noGrp="1" noRot="1" noChangeAspect="1" noChangeArrowheads="1" noTextEdit="1"/>
          </p:cNvSpPr>
          <p:nvPr>
            <p:ph type="sldImg"/>
          </p:nvPr>
        </p:nvSpPr>
        <p:spPr>
          <a:xfrm>
            <a:off x="419100" y="701675"/>
            <a:ext cx="6246813" cy="3514725"/>
          </a:xfrm>
          <a:ln/>
        </p:spPr>
      </p:sp>
      <p:sp>
        <p:nvSpPr>
          <p:cNvPr id="206852" name="Rectangle 3"/>
          <p:cNvSpPr>
            <a:spLocks noGrp="1" noChangeArrowheads="1"/>
          </p:cNvSpPr>
          <p:nvPr>
            <p:ph type="body" idx="1"/>
          </p:nvPr>
        </p:nvSpPr>
        <p:spPr>
          <a:noFill/>
        </p:spPr>
        <p:txBody>
          <a:bodyPr/>
          <a:lstStyle/>
          <a:p>
            <a:pPr eaLnBrk="1" hangingPunct="1"/>
            <a:r>
              <a:rPr lang="en-US"/>
              <a:t>An aside: It happens in movies.  If robots are smart enough to do everything, they will be smart enough to revolt.</a:t>
            </a:r>
          </a:p>
        </p:txBody>
      </p:sp>
    </p:spTree>
    <p:extLst>
      <p:ext uri="{BB962C8B-B14F-4D97-AF65-F5344CB8AC3E}">
        <p14:creationId xmlns:p14="http://schemas.microsoft.com/office/powerpoint/2010/main" val="3163154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xfrm>
            <a:off x="415925" y="701675"/>
            <a:ext cx="6246813" cy="3514725"/>
          </a:xfrm>
          <a:ln/>
        </p:spPr>
      </p:sp>
      <p:sp>
        <p:nvSpPr>
          <p:cNvPr id="154627" name="Notes Placeholder 2"/>
          <p:cNvSpPr>
            <a:spLocks noGrp="1"/>
          </p:cNvSpPr>
          <p:nvPr>
            <p:ph type="body" idx="1"/>
          </p:nvPr>
        </p:nvSpPr>
        <p:spPr>
          <a:noFill/>
        </p:spPr>
        <p:txBody>
          <a:bodyPr/>
          <a:lstStyle/>
          <a:p>
            <a:r>
              <a:rPr lang="en-US"/>
              <a:t>Stock exchange: http://www.stockmarketinvesting.com/stock-market-tips/  </a:t>
            </a:r>
          </a:p>
          <a:p>
            <a:r>
              <a:rPr lang="en-US"/>
              <a:t>Graph: http://www.geekesfera.com/tag/stock-market </a:t>
            </a:r>
          </a:p>
          <a:p>
            <a:endParaRPr lang="en-US"/>
          </a:p>
        </p:txBody>
      </p:sp>
      <p:sp>
        <p:nvSpPr>
          <p:cNvPr id="4" name="Slide Number Placeholder 3"/>
          <p:cNvSpPr>
            <a:spLocks noGrp="1"/>
          </p:cNvSpPr>
          <p:nvPr>
            <p:ph type="sldNum" sz="quarter" idx="5"/>
          </p:nvPr>
        </p:nvSpPr>
        <p:spPr/>
        <p:txBody>
          <a:bodyPr/>
          <a:lstStyle/>
          <a:p>
            <a:pPr>
              <a:defRPr/>
            </a:pPr>
            <a:fld id="{0BF5D609-E0A3-42FD-B2C9-2DAA5FCCEFE7}" type="slidenum">
              <a:rPr lang="en-US" smtClean="0"/>
              <a:pPr>
                <a:defRPr/>
              </a:pPr>
              <a:t>14</a:t>
            </a:fld>
            <a:endParaRPr lang="en-US"/>
          </a:p>
        </p:txBody>
      </p:sp>
    </p:spTree>
    <p:extLst>
      <p:ext uri="{BB962C8B-B14F-4D97-AF65-F5344CB8AC3E}">
        <p14:creationId xmlns:p14="http://schemas.microsoft.com/office/powerpoint/2010/main" val="170277096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xfrm>
            <a:off x="415925" y="701675"/>
            <a:ext cx="6246813" cy="3514725"/>
          </a:xfrm>
          <a:ln/>
        </p:spPr>
      </p:sp>
      <p:sp>
        <p:nvSpPr>
          <p:cNvPr id="207875" name="Notes Placeholder 2"/>
          <p:cNvSpPr>
            <a:spLocks noGrp="1"/>
          </p:cNvSpPr>
          <p:nvPr>
            <p:ph type="body" idx="1"/>
          </p:nvPr>
        </p:nvSpPr>
        <p:spPr>
          <a:noFill/>
        </p:spPr>
        <p:txBody>
          <a:bodyPr/>
          <a:lstStyle/>
          <a:p>
            <a:r>
              <a:rPr lang="en-US"/>
              <a:t>http://animalspiritspage.blogspot.com/2009/05/income-inequality-debt-crisis-and.html</a:t>
            </a:r>
          </a:p>
        </p:txBody>
      </p:sp>
      <p:sp>
        <p:nvSpPr>
          <p:cNvPr id="4" name="Slide Number Placeholder 3"/>
          <p:cNvSpPr>
            <a:spLocks noGrp="1"/>
          </p:cNvSpPr>
          <p:nvPr>
            <p:ph type="sldNum" sz="quarter" idx="5"/>
          </p:nvPr>
        </p:nvSpPr>
        <p:spPr/>
        <p:txBody>
          <a:bodyPr/>
          <a:lstStyle/>
          <a:p>
            <a:pPr>
              <a:defRPr/>
            </a:pPr>
            <a:fld id="{9F2A3D32-B080-45FC-94FE-071C27F03D43}" type="slidenum">
              <a:rPr lang="en-US" smtClean="0"/>
              <a:pPr>
                <a:defRPr/>
              </a:pPr>
              <a:t>165</a:t>
            </a:fld>
            <a:endParaRPr lang="en-US"/>
          </a:p>
        </p:txBody>
      </p:sp>
    </p:spTree>
    <p:extLst>
      <p:ext uri="{BB962C8B-B14F-4D97-AF65-F5344CB8AC3E}">
        <p14:creationId xmlns:p14="http://schemas.microsoft.com/office/powerpoint/2010/main" val="418658773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xfrm>
            <a:off x="415925" y="701675"/>
            <a:ext cx="6246813" cy="3514725"/>
          </a:xfrm>
          <a:ln/>
        </p:spPr>
      </p:sp>
      <p:sp>
        <p:nvSpPr>
          <p:cNvPr id="208899" name="Notes Placeholder 2"/>
          <p:cNvSpPr>
            <a:spLocks noGrp="1"/>
          </p:cNvSpPr>
          <p:nvPr>
            <p:ph type="body" idx="1"/>
          </p:nvPr>
        </p:nvSpPr>
        <p:spPr>
          <a:noFill/>
        </p:spPr>
        <p:txBody>
          <a:bodyPr/>
          <a:lstStyle/>
          <a:p>
            <a:r>
              <a:rPr lang="en-US" dirty="0"/>
              <a:t>We saw these</a:t>
            </a:r>
            <a:r>
              <a:rPr lang="en-US" baseline="0" dirty="0"/>
              <a:t> in the intro.  </a:t>
            </a:r>
            <a:r>
              <a:rPr lang="en-US" baseline="0"/>
              <a:t>Now again.  </a:t>
            </a:r>
            <a:r>
              <a:rPr lang="en-US"/>
              <a:t>As </a:t>
            </a:r>
            <a:r>
              <a:rPr lang="en-US" dirty="0"/>
              <a:t>long as there are some customers, the business owner class can keep cutting costs and increasing profits.</a:t>
            </a:r>
          </a:p>
          <a:p>
            <a:r>
              <a:rPr lang="en-US" dirty="0"/>
              <a:t>http://www.nytimes.com/2008/02/09/business/09idol.html?_r=1  </a:t>
            </a:r>
          </a:p>
          <a:p>
            <a:endParaRPr lang="en-US" dirty="0"/>
          </a:p>
        </p:txBody>
      </p:sp>
      <p:sp>
        <p:nvSpPr>
          <p:cNvPr id="4" name="Slide Number Placeholder 3"/>
          <p:cNvSpPr>
            <a:spLocks noGrp="1"/>
          </p:cNvSpPr>
          <p:nvPr>
            <p:ph type="sldNum" sz="quarter" idx="5"/>
          </p:nvPr>
        </p:nvSpPr>
        <p:spPr/>
        <p:txBody>
          <a:bodyPr/>
          <a:lstStyle/>
          <a:p>
            <a:pPr>
              <a:defRPr/>
            </a:pPr>
            <a:fld id="{5D333A45-08C6-4211-A4CD-F3BE590ED35D}" type="slidenum">
              <a:rPr lang="en-US" smtClean="0"/>
              <a:pPr>
                <a:defRPr/>
              </a:pPr>
              <a:t>166</a:t>
            </a:fld>
            <a:endParaRPr lang="en-US"/>
          </a:p>
        </p:txBody>
      </p:sp>
    </p:spTree>
    <p:extLst>
      <p:ext uri="{BB962C8B-B14F-4D97-AF65-F5344CB8AC3E}">
        <p14:creationId xmlns:p14="http://schemas.microsoft.com/office/powerpoint/2010/main" val="409279252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xfrm>
            <a:off x="415925" y="701675"/>
            <a:ext cx="6246813" cy="3514725"/>
          </a:xfrm>
          <a:ln/>
        </p:spPr>
      </p:sp>
      <p:sp>
        <p:nvSpPr>
          <p:cNvPr id="209923" name="Notes Placeholder 2"/>
          <p:cNvSpPr>
            <a:spLocks noGrp="1"/>
          </p:cNvSpPr>
          <p:nvPr>
            <p:ph type="body" idx="1"/>
          </p:nvPr>
        </p:nvSpPr>
        <p:spPr>
          <a:noFill/>
        </p:spPr>
        <p:txBody>
          <a:bodyPr/>
          <a:lstStyle/>
          <a:p>
            <a:r>
              <a:rPr lang="en-US"/>
              <a:t>As long as there are some customers, the business owner class can keep cutting costs and increasing profits.  Here, almost no employees in sight.</a:t>
            </a:r>
          </a:p>
          <a:p>
            <a:r>
              <a:rPr lang="en-US"/>
              <a:t>I edited this picture: http://sixthseal.com/category/fast-food-inc/</a:t>
            </a:r>
          </a:p>
        </p:txBody>
      </p:sp>
      <p:sp>
        <p:nvSpPr>
          <p:cNvPr id="4" name="Slide Number Placeholder 3"/>
          <p:cNvSpPr>
            <a:spLocks noGrp="1"/>
          </p:cNvSpPr>
          <p:nvPr>
            <p:ph type="sldNum" sz="quarter" idx="5"/>
          </p:nvPr>
        </p:nvSpPr>
        <p:spPr/>
        <p:txBody>
          <a:bodyPr/>
          <a:lstStyle/>
          <a:p>
            <a:pPr>
              <a:defRPr/>
            </a:pPr>
            <a:fld id="{7E833F79-E8B5-4345-9A8D-D14B08556B9B}" type="slidenum">
              <a:rPr lang="en-US" smtClean="0"/>
              <a:pPr>
                <a:defRPr/>
              </a:pPr>
              <a:t>167</a:t>
            </a:fld>
            <a:endParaRPr lang="en-US"/>
          </a:p>
        </p:txBody>
      </p:sp>
    </p:spTree>
    <p:extLst>
      <p:ext uri="{BB962C8B-B14F-4D97-AF65-F5344CB8AC3E}">
        <p14:creationId xmlns:p14="http://schemas.microsoft.com/office/powerpoint/2010/main" val="314570575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xfrm>
            <a:off x="415925" y="701675"/>
            <a:ext cx="6246813" cy="3514725"/>
          </a:xfrm>
          <a:ln/>
        </p:spPr>
      </p:sp>
      <p:sp>
        <p:nvSpPr>
          <p:cNvPr id="210947" name="Notes Placeholder 2"/>
          <p:cNvSpPr>
            <a:spLocks noGrp="1"/>
          </p:cNvSpPr>
          <p:nvPr>
            <p:ph type="body" idx="1"/>
          </p:nvPr>
        </p:nvSpPr>
        <p:spPr>
          <a:noFill/>
        </p:spPr>
        <p:txBody>
          <a:bodyPr/>
          <a:lstStyle/>
          <a:p>
            <a:r>
              <a:rPr lang="en-US"/>
              <a:t>As long as there are some customers, the business owner class can keep cutting costs and increasing profits.  Here, no employees in sight.</a:t>
            </a:r>
          </a:p>
          <a:p>
            <a:r>
              <a:rPr lang="en-US"/>
              <a:t>http://www.designboom.com/weblog/cat/10/view/13925/superflex-flooded-mcdonalds.html </a:t>
            </a:r>
          </a:p>
          <a:p>
            <a:endParaRPr lang="en-US"/>
          </a:p>
        </p:txBody>
      </p:sp>
      <p:sp>
        <p:nvSpPr>
          <p:cNvPr id="4" name="Slide Number Placeholder 3"/>
          <p:cNvSpPr>
            <a:spLocks noGrp="1"/>
          </p:cNvSpPr>
          <p:nvPr>
            <p:ph type="sldNum" sz="quarter" idx="5"/>
          </p:nvPr>
        </p:nvSpPr>
        <p:spPr/>
        <p:txBody>
          <a:bodyPr/>
          <a:lstStyle/>
          <a:p>
            <a:pPr>
              <a:defRPr/>
            </a:pPr>
            <a:fld id="{AB4AD4AD-C968-4FE7-9122-B63F6A0B2AC8}" type="slidenum">
              <a:rPr lang="en-US" smtClean="0"/>
              <a:pPr>
                <a:defRPr/>
              </a:pPr>
              <a:t>168</a:t>
            </a:fld>
            <a:endParaRPr lang="en-US"/>
          </a:p>
        </p:txBody>
      </p:sp>
    </p:spTree>
    <p:extLst>
      <p:ext uri="{BB962C8B-B14F-4D97-AF65-F5344CB8AC3E}">
        <p14:creationId xmlns:p14="http://schemas.microsoft.com/office/powerpoint/2010/main" val="106975815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http://www.zerohedge.com/news/2014-01-12/meet-smart-restaurant-minimum-wage-crushing-burger-flipping-robot</a:t>
            </a:r>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171</a:t>
            </a:fld>
            <a:endParaRPr lang="en-US"/>
          </a:p>
        </p:txBody>
      </p:sp>
    </p:spTree>
    <p:extLst>
      <p:ext uri="{BB962C8B-B14F-4D97-AF65-F5344CB8AC3E}">
        <p14:creationId xmlns:p14="http://schemas.microsoft.com/office/powerpoint/2010/main" val="362100029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sz="1200" u="sng" kern="1200" dirty="0">
                <a:solidFill>
                  <a:schemeClr val="tx1"/>
                </a:solidFill>
                <a:effectLst/>
                <a:latin typeface="Arial" charset="0"/>
                <a:ea typeface="+mn-ea"/>
                <a:cs typeface="+mn-cs"/>
                <a:hlinkClick r:id="rId3"/>
              </a:rPr>
              <a:t>http://www.techinsider.io/momentum-machines-is-hiring-2016-6</a:t>
            </a:r>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 </a:t>
            </a:r>
          </a:p>
          <a:p>
            <a:r>
              <a:rPr lang="en-US" sz="1200" u="sng" kern="1200" dirty="0">
                <a:solidFill>
                  <a:schemeClr val="tx1"/>
                </a:solidFill>
                <a:effectLst/>
                <a:latin typeface="Arial" charset="0"/>
                <a:ea typeface="+mn-ea"/>
                <a:cs typeface="+mn-cs"/>
                <a:hlinkClick r:id="rId4"/>
              </a:rPr>
              <a:t>http://www.dailymail.co.uk/sciencetech/article-3670321/Rise-burger-flipping-machines-Robots-churn-400-burgers-hour-set-work-grill-new-restaurant.html</a:t>
            </a:r>
            <a:r>
              <a:rPr lang="en-US" sz="1200" kern="1200" dirty="0">
                <a:solidFill>
                  <a:schemeClr val="tx1"/>
                </a:solidFill>
                <a:effectLst/>
                <a:latin typeface="Arial" charset="0"/>
                <a:ea typeface="+mn-ea"/>
                <a:cs typeface="+mn-cs"/>
              </a:rPr>
              <a:t>  </a:t>
            </a:r>
          </a:p>
          <a:p>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172</a:t>
            </a:fld>
            <a:endParaRPr lang="en-US"/>
          </a:p>
        </p:txBody>
      </p:sp>
    </p:spTree>
    <p:extLst>
      <p:ext uri="{BB962C8B-B14F-4D97-AF65-F5344CB8AC3E}">
        <p14:creationId xmlns:p14="http://schemas.microsoft.com/office/powerpoint/2010/main" val="276534714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http://singularityhub.com/2014/08/10/burger-robot-poised-to-disrupt-fast-food-industry/ </a:t>
            </a:r>
          </a:p>
          <a:p>
            <a:r>
              <a:rPr lang="en-US" dirty="0"/>
              <a:t>Note that it isn’t a robot that looks like a person.</a:t>
            </a:r>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173</a:t>
            </a:fld>
            <a:endParaRPr lang="en-US"/>
          </a:p>
        </p:txBody>
      </p:sp>
    </p:spTree>
    <p:extLst>
      <p:ext uri="{BB962C8B-B14F-4D97-AF65-F5344CB8AC3E}">
        <p14:creationId xmlns:p14="http://schemas.microsoft.com/office/powerpoint/2010/main" val="58089988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Sept 2012: http://www.siliconvalley.com/ci_21602139</a:t>
            </a:r>
          </a:p>
          <a:p>
            <a:r>
              <a:rPr lang="en-US" dirty="0"/>
              <a:t>Red quote: http://www.xconomy.com/san-francisco/2012/06/12/hamburgers-coffee-guitars-and-cars-a-report-from-lemnos-labs/</a:t>
            </a:r>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174</a:t>
            </a:fld>
            <a:endParaRPr lang="en-US"/>
          </a:p>
        </p:txBody>
      </p:sp>
    </p:spTree>
    <p:extLst>
      <p:ext uri="{BB962C8B-B14F-4D97-AF65-F5344CB8AC3E}">
        <p14:creationId xmlns:p14="http://schemas.microsoft.com/office/powerpoint/2010/main" val="177601332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But I think that the burritos</a:t>
            </a:r>
            <a:r>
              <a:rPr lang="en-US" baseline="0" dirty="0"/>
              <a:t> are actually made elsewhere and delivered to the machine. </a:t>
            </a:r>
          </a:p>
          <a:p>
            <a:r>
              <a:rPr lang="en-US" dirty="0"/>
              <a:t>http://www.dailycamera.com/boulder-business/ci_24921160/buzz-getting-burrito-box-vends-evol-foods-handheld</a:t>
            </a:r>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175</a:t>
            </a:fld>
            <a:endParaRPr lang="en-US"/>
          </a:p>
        </p:txBody>
      </p:sp>
    </p:spTree>
    <p:extLst>
      <p:ext uri="{BB962C8B-B14F-4D97-AF65-F5344CB8AC3E}">
        <p14:creationId xmlns:p14="http://schemas.microsoft.com/office/powerpoint/2010/main" val="44623734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http://www.letspizza.it/index-en.html </a:t>
            </a:r>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176</a:t>
            </a:fld>
            <a:endParaRPr lang="en-US"/>
          </a:p>
        </p:txBody>
      </p:sp>
    </p:spTree>
    <p:extLst>
      <p:ext uri="{BB962C8B-B14F-4D97-AF65-F5344CB8AC3E}">
        <p14:creationId xmlns:p14="http://schemas.microsoft.com/office/powerpoint/2010/main" val="874267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xfrm>
            <a:off x="415925" y="701675"/>
            <a:ext cx="6246813" cy="3514725"/>
          </a:xfrm>
          <a:ln/>
        </p:spPr>
      </p:sp>
      <p:sp>
        <p:nvSpPr>
          <p:cNvPr id="155651" name="Notes Placeholder 2"/>
          <p:cNvSpPr>
            <a:spLocks noGrp="1"/>
          </p:cNvSpPr>
          <p:nvPr>
            <p:ph type="body" idx="1"/>
          </p:nvPr>
        </p:nvSpPr>
        <p:spPr>
          <a:noFill/>
        </p:spPr>
        <p:txBody>
          <a:bodyPr/>
          <a:lstStyle/>
          <a:p>
            <a:r>
              <a:rPr lang="en-US"/>
              <a:t>Article talks about how profnath keeps setting it’s price to just less than bordeebook, who keeps setting theirs to just more than profnath, but the product of their factors is greater than 1.</a:t>
            </a:r>
          </a:p>
        </p:txBody>
      </p:sp>
      <p:sp>
        <p:nvSpPr>
          <p:cNvPr id="4" name="Slide Number Placeholder 3"/>
          <p:cNvSpPr>
            <a:spLocks noGrp="1"/>
          </p:cNvSpPr>
          <p:nvPr>
            <p:ph type="sldNum" sz="quarter" idx="5"/>
          </p:nvPr>
        </p:nvSpPr>
        <p:spPr/>
        <p:txBody>
          <a:bodyPr/>
          <a:lstStyle/>
          <a:p>
            <a:pPr>
              <a:defRPr/>
            </a:pPr>
            <a:fld id="{D76C119C-595D-4635-B9B9-E80924184396}" type="slidenum">
              <a:rPr lang="en-US" smtClean="0"/>
              <a:pPr>
                <a:defRPr/>
              </a:pPr>
              <a:t>15</a:t>
            </a:fld>
            <a:endParaRPr lang="en-US"/>
          </a:p>
        </p:txBody>
      </p:sp>
    </p:spTree>
    <p:extLst>
      <p:ext uri="{BB962C8B-B14F-4D97-AF65-F5344CB8AC3E}">
        <p14:creationId xmlns:p14="http://schemas.microsoft.com/office/powerpoint/2010/main" val="18442657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xfrm>
            <a:off x="415925" y="701675"/>
            <a:ext cx="6246813" cy="3514725"/>
          </a:xfrm>
          <a:ln/>
        </p:spPr>
      </p:sp>
      <p:sp>
        <p:nvSpPr>
          <p:cNvPr id="187395" name="Notes Placeholder 2"/>
          <p:cNvSpPr>
            <a:spLocks noGrp="1"/>
          </p:cNvSpPr>
          <p:nvPr>
            <p:ph type="body" idx="1"/>
          </p:nvPr>
        </p:nvSpPr>
        <p:spPr>
          <a:noFill/>
        </p:spPr>
        <p:txBody>
          <a:bodyPr/>
          <a:lstStyle/>
          <a:p>
            <a:r>
              <a:rPr lang="en-US" dirty="0"/>
              <a:t>Now: you get the big bucks and you spend them on things you want.  That money pays other people to produce those things.  You don’t think of it as you giving charity to those workers.</a:t>
            </a:r>
          </a:p>
          <a:p>
            <a:r>
              <a:rPr lang="en-US" dirty="0"/>
              <a:t>Programmer: http://thesubwaydevcorp.wordpress.com/2011/02/  </a:t>
            </a:r>
          </a:p>
          <a:p>
            <a:r>
              <a:rPr lang="en-US" dirty="0"/>
              <a:t>Car: http://www.rentexoticcars.com/dallas.html</a:t>
            </a:r>
          </a:p>
          <a:p>
            <a:r>
              <a:rPr lang="en-US" dirty="0"/>
              <a:t>Tropical vacation: http://jamaicabeachresorts.net/your-dream-tropical-vacation-within-the-budget/</a:t>
            </a:r>
          </a:p>
          <a:p>
            <a:r>
              <a:rPr lang="en-US" dirty="0"/>
              <a:t>Shirts: http://gearjunkie.com/preppy-cycling-gear</a:t>
            </a:r>
          </a:p>
          <a:p>
            <a:r>
              <a:rPr lang="en-US" dirty="0"/>
              <a:t>Burger and fries: http://www.dogwoodcafe.com/burgers-sandwiches.html </a:t>
            </a:r>
          </a:p>
          <a:p>
            <a:r>
              <a:rPr lang="en-US" dirty="0"/>
              <a:t>French fry cooker: http://www.anarkismo.net/article/5169</a:t>
            </a:r>
          </a:p>
          <a:p>
            <a:r>
              <a:rPr lang="en-US" dirty="0"/>
              <a:t>Garment workers: http://drpinna.com/economic-rip-tide-chapter-two-2-4113</a:t>
            </a:r>
          </a:p>
          <a:p>
            <a:r>
              <a:rPr lang="en-US" dirty="0"/>
              <a:t>Hotel worker: http://positivepsychologynews.com/news/senia-maymin/20070525259</a:t>
            </a:r>
          </a:p>
          <a:p>
            <a:r>
              <a:rPr lang="en-US" dirty="0"/>
              <a:t>Car factory worker: http://www.businessinsider.com/company-is-dying-to-hire-unemployed-americans-with-the-right-skills-cant-find-any-2010-7  </a:t>
            </a:r>
          </a:p>
          <a:p>
            <a:r>
              <a:rPr lang="en-US" dirty="0"/>
              <a:t>Money: http://paraibaparadise.com/index.php/Joao-Pessoa/2009/10/11/brazil-may-use-sovereign-fund-to-buy-u-s-dollars-estado-says/</a:t>
            </a:r>
          </a:p>
          <a:p>
            <a:endParaRPr lang="en-US" dirty="0"/>
          </a:p>
          <a:p>
            <a:endParaRPr lang="en-US" dirty="0"/>
          </a:p>
          <a:p>
            <a:endParaRPr lang="en-US" dirty="0"/>
          </a:p>
          <a:p>
            <a:endParaRPr lang="en-US" dirty="0"/>
          </a:p>
        </p:txBody>
      </p:sp>
      <p:sp>
        <p:nvSpPr>
          <p:cNvPr id="146436" name="Slide Number Placeholder 3"/>
          <p:cNvSpPr>
            <a:spLocks noGrp="1"/>
          </p:cNvSpPr>
          <p:nvPr>
            <p:ph type="sldNum" sz="quarter" idx="5"/>
          </p:nvPr>
        </p:nvSpPr>
        <p:spPr/>
        <p:txBody>
          <a:bodyPr/>
          <a:lstStyle>
            <a:lvl1pPr eaLnBrk="0" hangingPunct="0">
              <a:defRPr>
                <a:solidFill>
                  <a:schemeClr val="tx1"/>
                </a:solidFill>
                <a:latin typeface="Arial" pitchFamily="34" charset="0"/>
              </a:defRPr>
            </a:lvl1pPr>
            <a:lvl2pPr marL="756249" indent="-290865" eaLnBrk="0" hangingPunct="0">
              <a:defRPr>
                <a:solidFill>
                  <a:schemeClr val="tx1"/>
                </a:solidFill>
                <a:latin typeface="Arial" pitchFamily="34" charset="0"/>
              </a:defRPr>
            </a:lvl2pPr>
            <a:lvl3pPr marL="1163460" indent="-232692" eaLnBrk="0" hangingPunct="0">
              <a:defRPr>
                <a:solidFill>
                  <a:schemeClr val="tx1"/>
                </a:solidFill>
                <a:latin typeface="Arial" pitchFamily="34" charset="0"/>
              </a:defRPr>
            </a:lvl3pPr>
            <a:lvl4pPr marL="1628844" indent="-232692" eaLnBrk="0" hangingPunct="0">
              <a:defRPr>
                <a:solidFill>
                  <a:schemeClr val="tx1"/>
                </a:solidFill>
                <a:latin typeface="Arial" pitchFamily="34" charset="0"/>
              </a:defRPr>
            </a:lvl4pPr>
            <a:lvl5pPr marL="2094227" indent="-232692" eaLnBrk="0" hangingPunct="0">
              <a:defRPr>
                <a:solidFill>
                  <a:schemeClr val="tx1"/>
                </a:solidFill>
                <a:latin typeface="Arial" pitchFamily="34" charset="0"/>
              </a:defRPr>
            </a:lvl5pPr>
            <a:lvl6pPr marL="2559611" indent="-232692" eaLnBrk="0" fontAlgn="base" hangingPunct="0">
              <a:spcBef>
                <a:spcPct val="0"/>
              </a:spcBef>
              <a:spcAft>
                <a:spcPct val="0"/>
              </a:spcAft>
              <a:defRPr>
                <a:solidFill>
                  <a:schemeClr val="tx1"/>
                </a:solidFill>
                <a:latin typeface="Arial" pitchFamily="34" charset="0"/>
              </a:defRPr>
            </a:lvl6pPr>
            <a:lvl7pPr marL="3024995" indent="-232692" eaLnBrk="0" fontAlgn="base" hangingPunct="0">
              <a:spcBef>
                <a:spcPct val="0"/>
              </a:spcBef>
              <a:spcAft>
                <a:spcPct val="0"/>
              </a:spcAft>
              <a:defRPr>
                <a:solidFill>
                  <a:schemeClr val="tx1"/>
                </a:solidFill>
                <a:latin typeface="Arial" pitchFamily="34" charset="0"/>
              </a:defRPr>
            </a:lvl7pPr>
            <a:lvl8pPr marL="3490379" indent="-232692" eaLnBrk="0" fontAlgn="base" hangingPunct="0">
              <a:spcBef>
                <a:spcPct val="0"/>
              </a:spcBef>
              <a:spcAft>
                <a:spcPct val="0"/>
              </a:spcAft>
              <a:defRPr>
                <a:solidFill>
                  <a:schemeClr val="tx1"/>
                </a:solidFill>
                <a:latin typeface="Arial" pitchFamily="34" charset="0"/>
              </a:defRPr>
            </a:lvl8pPr>
            <a:lvl9pPr marL="3955763" indent="-232692" eaLnBrk="0" fontAlgn="base" hangingPunct="0">
              <a:spcBef>
                <a:spcPct val="0"/>
              </a:spcBef>
              <a:spcAft>
                <a:spcPct val="0"/>
              </a:spcAft>
              <a:defRPr>
                <a:solidFill>
                  <a:schemeClr val="tx1"/>
                </a:solidFill>
                <a:latin typeface="Arial" pitchFamily="34" charset="0"/>
              </a:defRPr>
            </a:lvl9pPr>
          </a:lstStyle>
          <a:p>
            <a:pPr eaLnBrk="1" hangingPunct="1">
              <a:defRPr/>
            </a:pPr>
            <a:fld id="{17A1D9DA-0C60-4A9A-8903-4D16CF6B9A2F}" type="slidenum">
              <a:rPr lang="en-US" smtClean="0"/>
              <a:pPr eaLnBrk="1" hangingPunct="1">
                <a:defRPr/>
              </a:pPr>
              <a:t>178</a:t>
            </a:fld>
            <a:endParaRPr lang="en-US"/>
          </a:p>
        </p:txBody>
      </p:sp>
    </p:spTree>
    <p:extLst>
      <p:ext uri="{BB962C8B-B14F-4D97-AF65-F5344CB8AC3E}">
        <p14:creationId xmlns:p14="http://schemas.microsoft.com/office/powerpoint/2010/main" val="235288467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xfrm>
            <a:off x="415925" y="701675"/>
            <a:ext cx="6246813" cy="3514725"/>
          </a:xfrm>
          <a:ln/>
        </p:spPr>
      </p:sp>
      <p:sp>
        <p:nvSpPr>
          <p:cNvPr id="188419" name="Notes Placeholder 2"/>
          <p:cNvSpPr>
            <a:spLocks noGrp="1"/>
          </p:cNvSpPr>
          <p:nvPr>
            <p:ph type="body" idx="1"/>
          </p:nvPr>
        </p:nvSpPr>
        <p:spPr>
          <a:noFill/>
        </p:spPr>
        <p:txBody>
          <a:bodyPr/>
          <a:lstStyle/>
          <a:p>
            <a:r>
              <a:rPr lang="en-US" dirty="0"/>
              <a:t>But you may feel grumpy about having your money go to support folks who are “lazy” or just not trying to contribute.  But what if we simply don’t need everyone to work?</a:t>
            </a:r>
          </a:p>
          <a:p>
            <a:r>
              <a:rPr lang="en-US" dirty="0"/>
              <a:t>Programmer: http://thesubwaydevcorp.wordpress.com/2011/02/  </a:t>
            </a:r>
          </a:p>
          <a:p>
            <a:r>
              <a:rPr lang="en-US" dirty="0"/>
              <a:t>Car: http://www.rentexoticcars.com/dallas.html</a:t>
            </a:r>
          </a:p>
          <a:p>
            <a:r>
              <a:rPr lang="en-US" dirty="0"/>
              <a:t>Tropical vacation: http://jamaicabeachresorts.net/your-dream-tropical-vacation-within-the-budget/</a:t>
            </a:r>
          </a:p>
          <a:p>
            <a:r>
              <a:rPr lang="en-US" dirty="0"/>
              <a:t>Shirts: http://gearjunkie.com/preppy-cycling-gear</a:t>
            </a:r>
          </a:p>
          <a:p>
            <a:r>
              <a:rPr lang="en-US" dirty="0"/>
              <a:t>Burger and fries: http://www.dogwoodcafe.com/burgers-sandwiches.html </a:t>
            </a:r>
          </a:p>
          <a:p>
            <a:r>
              <a:rPr lang="en-US" dirty="0"/>
              <a:t>Welfare poster: http://chicksontheright.com/2011/01/28/welfare-recipients-in-washington-are-about-to-be-cut-off/ </a:t>
            </a:r>
          </a:p>
          <a:p>
            <a:r>
              <a:rPr lang="en-US" dirty="0"/>
              <a:t>Gang picture: http://txt3.tv/crips-bloods-ms-13-and-the-church/</a:t>
            </a:r>
          </a:p>
          <a:p>
            <a:r>
              <a:rPr lang="en-US" dirty="0"/>
              <a:t>WIC coupon: http://www.dailykos.com/story/2011/04/14/966873/-WIC-cutsthe-real-story </a:t>
            </a:r>
          </a:p>
          <a:p>
            <a:r>
              <a:rPr lang="en-US" dirty="0"/>
              <a:t>Section 8 housing: http://www.surveymagnet.com/2010/04/section-8-homes/ </a:t>
            </a:r>
          </a:p>
          <a:p>
            <a:endParaRPr lang="en-US" dirty="0"/>
          </a:p>
        </p:txBody>
      </p:sp>
      <p:sp>
        <p:nvSpPr>
          <p:cNvPr id="146436" name="Slide Number Placeholder 3"/>
          <p:cNvSpPr>
            <a:spLocks noGrp="1"/>
          </p:cNvSpPr>
          <p:nvPr>
            <p:ph type="sldNum" sz="quarter" idx="5"/>
          </p:nvPr>
        </p:nvSpPr>
        <p:spPr/>
        <p:txBody>
          <a:bodyPr/>
          <a:lstStyle>
            <a:lvl1pPr eaLnBrk="0" hangingPunct="0">
              <a:defRPr>
                <a:solidFill>
                  <a:schemeClr val="tx1"/>
                </a:solidFill>
                <a:latin typeface="Arial" pitchFamily="34" charset="0"/>
              </a:defRPr>
            </a:lvl1pPr>
            <a:lvl2pPr marL="756249" indent="-290865" eaLnBrk="0" hangingPunct="0">
              <a:defRPr>
                <a:solidFill>
                  <a:schemeClr val="tx1"/>
                </a:solidFill>
                <a:latin typeface="Arial" pitchFamily="34" charset="0"/>
              </a:defRPr>
            </a:lvl2pPr>
            <a:lvl3pPr marL="1163460" indent="-232692" eaLnBrk="0" hangingPunct="0">
              <a:defRPr>
                <a:solidFill>
                  <a:schemeClr val="tx1"/>
                </a:solidFill>
                <a:latin typeface="Arial" pitchFamily="34" charset="0"/>
              </a:defRPr>
            </a:lvl3pPr>
            <a:lvl4pPr marL="1628844" indent="-232692" eaLnBrk="0" hangingPunct="0">
              <a:defRPr>
                <a:solidFill>
                  <a:schemeClr val="tx1"/>
                </a:solidFill>
                <a:latin typeface="Arial" pitchFamily="34" charset="0"/>
              </a:defRPr>
            </a:lvl4pPr>
            <a:lvl5pPr marL="2094227" indent="-232692" eaLnBrk="0" hangingPunct="0">
              <a:defRPr>
                <a:solidFill>
                  <a:schemeClr val="tx1"/>
                </a:solidFill>
                <a:latin typeface="Arial" pitchFamily="34" charset="0"/>
              </a:defRPr>
            </a:lvl5pPr>
            <a:lvl6pPr marL="2559611" indent="-232692" eaLnBrk="0" fontAlgn="base" hangingPunct="0">
              <a:spcBef>
                <a:spcPct val="0"/>
              </a:spcBef>
              <a:spcAft>
                <a:spcPct val="0"/>
              </a:spcAft>
              <a:defRPr>
                <a:solidFill>
                  <a:schemeClr val="tx1"/>
                </a:solidFill>
                <a:latin typeface="Arial" pitchFamily="34" charset="0"/>
              </a:defRPr>
            </a:lvl6pPr>
            <a:lvl7pPr marL="3024995" indent="-232692" eaLnBrk="0" fontAlgn="base" hangingPunct="0">
              <a:spcBef>
                <a:spcPct val="0"/>
              </a:spcBef>
              <a:spcAft>
                <a:spcPct val="0"/>
              </a:spcAft>
              <a:defRPr>
                <a:solidFill>
                  <a:schemeClr val="tx1"/>
                </a:solidFill>
                <a:latin typeface="Arial" pitchFamily="34" charset="0"/>
              </a:defRPr>
            </a:lvl7pPr>
            <a:lvl8pPr marL="3490379" indent="-232692" eaLnBrk="0" fontAlgn="base" hangingPunct="0">
              <a:spcBef>
                <a:spcPct val="0"/>
              </a:spcBef>
              <a:spcAft>
                <a:spcPct val="0"/>
              </a:spcAft>
              <a:defRPr>
                <a:solidFill>
                  <a:schemeClr val="tx1"/>
                </a:solidFill>
                <a:latin typeface="Arial" pitchFamily="34" charset="0"/>
              </a:defRPr>
            </a:lvl8pPr>
            <a:lvl9pPr marL="3955763" indent="-232692" eaLnBrk="0" fontAlgn="base" hangingPunct="0">
              <a:spcBef>
                <a:spcPct val="0"/>
              </a:spcBef>
              <a:spcAft>
                <a:spcPct val="0"/>
              </a:spcAft>
              <a:defRPr>
                <a:solidFill>
                  <a:schemeClr val="tx1"/>
                </a:solidFill>
                <a:latin typeface="Arial" pitchFamily="34" charset="0"/>
              </a:defRPr>
            </a:lvl9pPr>
          </a:lstStyle>
          <a:p>
            <a:pPr eaLnBrk="1" hangingPunct="1">
              <a:defRPr/>
            </a:pPr>
            <a:fld id="{F9728304-F579-45D1-84BF-4468EC112FC8}" type="slidenum">
              <a:rPr lang="en-US" smtClean="0"/>
              <a:pPr eaLnBrk="1" hangingPunct="1">
                <a:defRPr/>
              </a:pPr>
              <a:t>179</a:t>
            </a:fld>
            <a:endParaRPr lang="en-US"/>
          </a:p>
        </p:txBody>
      </p:sp>
    </p:spTree>
    <p:extLst>
      <p:ext uri="{BB962C8B-B14F-4D97-AF65-F5344CB8AC3E}">
        <p14:creationId xmlns:p14="http://schemas.microsoft.com/office/powerpoint/2010/main" val="252515684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xfrm>
            <a:off x="415925" y="701675"/>
            <a:ext cx="6246813" cy="3514725"/>
          </a:xfrm>
          <a:ln/>
        </p:spPr>
      </p:sp>
      <p:sp>
        <p:nvSpPr>
          <p:cNvPr id="189443" name="Notes Placeholder 2"/>
          <p:cNvSpPr>
            <a:spLocks noGrp="1"/>
          </p:cNvSpPr>
          <p:nvPr>
            <p:ph type="body" idx="1"/>
          </p:nvPr>
        </p:nvSpPr>
        <p:spPr>
          <a:noFill/>
        </p:spPr>
        <p:txBody>
          <a:bodyPr/>
          <a:lstStyle/>
          <a:p>
            <a:r>
              <a:rPr lang="en-US" dirty="0"/>
              <a:t>Then: No need for the workers any more. You get what you want for a lot less money.  What happens to the rest of your money?  What happens to the people who are now unemployed?  Would you be “willing” to support them with your extra money?</a:t>
            </a:r>
          </a:p>
          <a:p>
            <a:endParaRPr lang="en-US" dirty="0"/>
          </a:p>
          <a:p>
            <a:r>
              <a:rPr lang="en-US" dirty="0"/>
              <a:t>Programmer: http://thesubwaydevcorp.wordpress.com/2011/02/  </a:t>
            </a:r>
          </a:p>
          <a:p>
            <a:r>
              <a:rPr lang="en-US" dirty="0"/>
              <a:t>Car: http://www.rentexoticcars.com/dallas.html</a:t>
            </a:r>
          </a:p>
          <a:p>
            <a:r>
              <a:rPr lang="en-US" dirty="0"/>
              <a:t>Tropical vacation: http://jamaicabeachresorts.net/your-dream-tropical-vacation-within-the-budget/</a:t>
            </a:r>
          </a:p>
          <a:p>
            <a:r>
              <a:rPr lang="en-US" dirty="0"/>
              <a:t>Shirts: http://gearjunkie.com/preppy-cycling-gear</a:t>
            </a:r>
          </a:p>
          <a:p>
            <a:r>
              <a:rPr lang="en-US" dirty="0"/>
              <a:t>Burger and fries: http://www.dogwoodcafe.com/burgers-sandwiches.html </a:t>
            </a:r>
          </a:p>
          <a:p>
            <a:r>
              <a:rPr lang="en-US" dirty="0"/>
              <a:t>Money: http://paraibaparadise.com/index.php/Joao-Pessoa/2009/10/11/brazil-may-use-sovereign-fund-to-buy-u-s-dollars-estado-says/</a:t>
            </a:r>
          </a:p>
          <a:p>
            <a:r>
              <a:rPr lang="en-US" dirty="0"/>
              <a:t>Army of robots: http://www.sodahead.com/fun/my-problem-with-peace/blog-37972/?page=10&amp;link=ibaf&amp;imgurl=http://www.istockphoto.com/file_thumbview_approve/1716577/2/istockphoto_1716577_robot_army.jpg&amp;q=army%2Bof%2Brobots </a:t>
            </a:r>
          </a:p>
          <a:p>
            <a:r>
              <a:rPr lang="en-US" dirty="0"/>
              <a:t>Question mark: http://gyantunplugged.com/sound-off/sound-off-artists-managers-needs-to-read-this/attachment/question-mark/</a:t>
            </a:r>
          </a:p>
          <a:p>
            <a:endParaRPr lang="en-US" dirty="0"/>
          </a:p>
        </p:txBody>
      </p:sp>
      <p:sp>
        <p:nvSpPr>
          <p:cNvPr id="147460" name="Slide Number Placeholder 3"/>
          <p:cNvSpPr>
            <a:spLocks noGrp="1"/>
          </p:cNvSpPr>
          <p:nvPr>
            <p:ph type="sldNum" sz="quarter" idx="5"/>
          </p:nvPr>
        </p:nvSpPr>
        <p:spPr/>
        <p:txBody>
          <a:bodyPr/>
          <a:lstStyle>
            <a:lvl1pPr eaLnBrk="0" hangingPunct="0">
              <a:defRPr>
                <a:solidFill>
                  <a:schemeClr val="tx1"/>
                </a:solidFill>
                <a:latin typeface="Arial" pitchFamily="34" charset="0"/>
              </a:defRPr>
            </a:lvl1pPr>
            <a:lvl2pPr marL="756249" indent="-290865" eaLnBrk="0" hangingPunct="0">
              <a:defRPr>
                <a:solidFill>
                  <a:schemeClr val="tx1"/>
                </a:solidFill>
                <a:latin typeface="Arial" pitchFamily="34" charset="0"/>
              </a:defRPr>
            </a:lvl2pPr>
            <a:lvl3pPr marL="1163460" indent="-232692" eaLnBrk="0" hangingPunct="0">
              <a:defRPr>
                <a:solidFill>
                  <a:schemeClr val="tx1"/>
                </a:solidFill>
                <a:latin typeface="Arial" pitchFamily="34" charset="0"/>
              </a:defRPr>
            </a:lvl3pPr>
            <a:lvl4pPr marL="1628844" indent="-232692" eaLnBrk="0" hangingPunct="0">
              <a:defRPr>
                <a:solidFill>
                  <a:schemeClr val="tx1"/>
                </a:solidFill>
                <a:latin typeface="Arial" pitchFamily="34" charset="0"/>
              </a:defRPr>
            </a:lvl4pPr>
            <a:lvl5pPr marL="2094227" indent="-232692" eaLnBrk="0" hangingPunct="0">
              <a:defRPr>
                <a:solidFill>
                  <a:schemeClr val="tx1"/>
                </a:solidFill>
                <a:latin typeface="Arial" pitchFamily="34" charset="0"/>
              </a:defRPr>
            </a:lvl5pPr>
            <a:lvl6pPr marL="2559611" indent="-232692" eaLnBrk="0" fontAlgn="base" hangingPunct="0">
              <a:spcBef>
                <a:spcPct val="0"/>
              </a:spcBef>
              <a:spcAft>
                <a:spcPct val="0"/>
              </a:spcAft>
              <a:defRPr>
                <a:solidFill>
                  <a:schemeClr val="tx1"/>
                </a:solidFill>
                <a:latin typeface="Arial" pitchFamily="34" charset="0"/>
              </a:defRPr>
            </a:lvl6pPr>
            <a:lvl7pPr marL="3024995" indent="-232692" eaLnBrk="0" fontAlgn="base" hangingPunct="0">
              <a:spcBef>
                <a:spcPct val="0"/>
              </a:spcBef>
              <a:spcAft>
                <a:spcPct val="0"/>
              </a:spcAft>
              <a:defRPr>
                <a:solidFill>
                  <a:schemeClr val="tx1"/>
                </a:solidFill>
                <a:latin typeface="Arial" pitchFamily="34" charset="0"/>
              </a:defRPr>
            </a:lvl7pPr>
            <a:lvl8pPr marL="3490379" indent="-232692" eaLnBrk="0" fontAlgn="base" hangingPunct="0">
              <a:spcBef>
                <a:spcPct val="0"/>
              </a:spcBef>
              <a:spcAft>
                <a:spcPct val="0"/>
              </a:spcAft>
              <a:defRPr>
                <a:solidFill>
                  <a:schemeClr val="tx1"/>
                </a:solidFill>
                <a:latin typeface="Arial" pitchFamily="34" charset="0"/>
              </a:defRPr>
            </a:lvl8pPr>
            <a:lvl9pPr marL="3955763" indent="-232692" eaLnBrk="0" fontAlgn="base" hangingPunct="0">
              <a:spcBef>
                <a:spcPct val="0"/>
              </a:spcBef>
              <a:spcAft>
                <a:spcPct val="0"/>
              </a:spcAft>
              <a:defRPr>
                <a:solidFill>
                  <a:schemeClr val="tx1"/>
                </a:solidFill>
                <a:latin typeface="Arial" pitchFamily="34" charset="0"/>
              </a:defRPr>
            </a:lvl9pPr>
          </a:lstStyle>
          <a:p>
            <a:pPr eaLnBrk="1" hangingPunct="1">
              <a:defRPr/>
            </a:pPr>
            <a:fld id="{B0013D4D-2658-4D30-B900-E32924E3C61E}" type="slidenum">
              <a:rPr lang="en-US" smtClean="0"/>
              <a:pPr eaLnBrk="1" hangingPunct="1">
                <a:defRPr/>
              </a:pPr>
              <a:t>180</a:t>
            </a:fld>
            <a:endParaRPr lang="en-US"/>
          </a:p>
        </p:txBody>
      </p:sp>
    </p:spTree>
    <p:extLst>
      <p:ext uri="{BB962C8B-B14F-4D97-AF65-F5344CB8AC3E}">
        <p14:creationId xmlns:p14="http://schemas.microsoft.com/office/powerpoint/2010/main" val="271597979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xfrm>
            <a:off x="415925" y="701675"/>
            <a:ext cx="6246813" cy="3514725"/>
          </a:xfrm>
          <a:ln/>
        </p:spPr>
      </p:sp>
      <p:sp>
        <p:nvSpPr>
          <p:cNvPr id="190467" name="Notes Placeholder 2"/>
          <p:cNvSpPr>
            <a:spLocks noGrp="1"/>
          </p:cNvSpPr>
          <p:nvPr>
            <p:ph type="body" idx="1"/>
          </p:nvPr>
        </p:nvSpPr>
        <p:spPr>
          <a:noFill/>
        </p:spPr>
        <p:txBody>
          <a:bodyPr/>
          <a:lstStyle/>
          <a:p>
            <a:r>
              <a:rPr lang="en-US" dirty="0"/>
              <a:t>Then: No need for the workers any more. You get what you want for a lot less money.  What happens to the rest of your money?  What happens to the people who are now unemployed?  Would you be “willing” to support them with your extra money?</a:t>
            </a:r>
          </a:p>
          <a:p>
            <a:r>
              <a:rPr lang="en-US" dirty="0"/>
              <a:t>Homeless guy: http://stuffunemployedpeoplelike.com/page/2/</a:t>
            </a:r>
          </a:p>
          <a:p>
            <a:endParaRPr lang="en-US" dirty="0"/>
          </a:p>
          <a:p>
            <a:r>
              <a:rPr lang="en-US" dirty="0"/>
              <a:t>Programmer: http://thesubwaydevcorp.wordpress.com/2011/02/  </a:t>
            </a:r>
          </a:p>
          <a:p>
            <a:r>
              <a:rPr lang="en-US" dirty="0"/>
              <a:t>Car: http://www.rentexoticcars.com/dallas.html</a:t>
            </a:r>
          </a:p>
          <a:p>
            <a:r>
              <a:rPr lang="en-US" dirty="0"/>
              <a:t>Tropical vacation: http://jamaicabeachresorts.net/your-dream-tropical-vacation-within-the-budget/</a:t>
            </a:r>
          </a:p>
          <a:p>
            <a:r>
              <a:rPr lang="en-US" dirty="0"/>
              <a:t>Shirts: http://gearjunkie.com/preppy-cycling-gear</a:t>
            </a:r>
          </a:p>
          <a:p>
            <a:r>
              <a:rPr lang="en-US" dirty="0"/>
              <a:t>Burger and fries: http://www.dogwoodcafe.com/burgers-sandwiches.html </a:t>
            </a:r>
          </a:p>
          <a:p>
            <a:r>
              <a:rPr lang="en-US" dirty="0"/>
              <a:t>Money: http://paraibaparadise.com/index.php/Joao-Pessoa/2009/10/11/brazil-may-use-sovereign-fund-to-buy-u-s-dollars-estado-says/</a:t>
            </a:r>
          </a:p>
          <a:p>
            <a:r>
              <a:rPr lang="en-US" dirty="0"/>
              <a:t>Army of robots: http://www.sodahead.com/fun/my-problem-with-peace/blog-37972/?page=10&amp;link=ibaf&amp;imgurl=http://www.istockphoto.com/file_thumbview_approve/1716577/2/istockphoto_1716577_robot_army.jpg&amp;q=army%2Bof%2Brobots </a:t>
            </a:r>
          </a:p>
          <a:p>
            <a:r>
              <a:rPr lang="en-US" dirty="0"/>
              <a:t>Breadline: http://www.walletpop.com/tag/bureau+of+labor+statistics/ </a:t>
            </a:r>
          </a:p>
        </p:txBody>
      </p:sp>
      <p:sp>
        <p:nvSpPr>
          <p:cNvPr id="148484" name="Slide Number Placeholder 3"/>
          <p:cNvSpPr>
            <a:spLocks noGrp="1"/>
          </p:cNvSpPr>
          <p:nvPr>
            <p:ph type="sldNum" sz="quarter" idx="5"/>
          </p:nvPr>
        </p:nvSpPr>
        <p:spPr/>
        <p:txBody>
          <a:bodyPr/>
          <a:lstStyle>
            <a:lvl1pPr eaLnBrk="0" hangingPunct="0">
              <a:defRPr>
                <a:solidFill>
                  <a:schemeClr val="tx1"/>
                </a:solidFill>
                <a:latin typeface="Arial" pitchFamily="34" charset="0"/>
              </a:defRPr>
            </a:lvl1pPr>
            <a:lvl2pPr marL="756249" indent="-290865" eaLnBrk="0" hangingPunct="0">
              <a:defRPr>
                <a:solidFill>
                  <a:schemeClr val="tx1"/>
                </a:solidFill>
                <a:latin typeface="Arial" pitchFamily="34" charset="0"/>
              </a:defRPr>
            </a:lvl2pPr>
            <a:lvl3pPr marL="1163460" indent="-232692" eaLnBrk="0" hangingPunct="0">
              <a:defRPr>
                <a:solidFill>
                  <a:schemeClr val="tx1"/>
                </a:solidFill>
                <a:latin typeface="Arial" pitchFamily="34" charset="0"/>
              </a:defRPr>
            </a:lvl3pPr>
            <a:lvl4pPr marL="1628844" indent="-232692" eaLnBrk="0" hangingPunct="0">
              <a:defRPr>
                <a:solidFill>
                  <a:schemeClr val="tx1"/>
                </a:solidFill>
                <a:latin typeface="Arial" pitchFamily="34" charset="0"/>
              </a:defRPr>
            </a:lvl4pPr>
            <a:lvl5pPr marL="2094227" indent="-232692" eaLnBrk="0" hangingPunct="0">
              <a:defRPr>
                <a:solidFill>
                  <a:schemeClr val="tx1"/>
                </a:solidFill>
                <a:latin typeface="Arial" pitchFamily="34" charset="0"/>
              </a:defRPr>
            </a:lvl5pPr>
            <a:lvl6pPr marL="2559611" indent="-232692" eaLnBrk="0" fontAlgn="base" hangingPunct="0">
              <a:spcBef>
                <a:spcPct val="0"/>
              </a:spcBef>
              <a:spcAft>
                <a:spcPct val="0"/>
              </a:spcAft>
              <a:defRPr>
                <a:solidFill>
                  <a:schemeClr val="tx1"/>
                </a:solidFill>
                <a:latin typeface="Arial" pitchFamily="34" charset="0"/>
              </a:defRPr>
            </a:lvl6pPr>
            <a:lvl7pPr marL="3024995" indent="-232692" eaLnBrk="0" fontAlgn="base" hangingPunct="0">
              <a:spcBef>
                <a:spcPct val="0"/>
              </a:spcBef>
              <a:spcAft>
                <a:spcPct val="0"/>
              </a:spcAft>
              <a:defRPr>
                <a:solidFill>
                  <a:schemeClr val="tx1"/>
                </a:solidFill>
                <a:latin typeface="Arial" pitchFamily="34" charset="0"/>
              </a:defRPr>
            </a:lvl7pPr>
            <a:lvl8pPr marL="3490379" indent="-232692" eaLnBrk="0" fontAlgn="base" hangingPunct="0">
              <a:spcBef>
                <a:spcPct val="0"/>
              </a:spcBef>
              <a:spcAft>
                <a:spcPct val="0"/>
              </a:spcAft>
              <a:defRPr>
                <a:solidFill>
                  <a:schemeClr val="tx1"/>
                </a:solidFill>
                <a:latin typeface="Arial" pitchFamily="34" charset="0"/>
              </a:defRPr>
            </a:lvl8pPr>
            <a:lvl9pPr marL="3955763" indent="-232692" eaLnBrk="0" fontAlgn="base" hangingPunct="0">
              <a:spcBef>
                <a:spcPct val="0"/>
              </a:spcBef>
              <a:spcAft>
                <a:spcPct val="0"/>
              </a:spcAft>
              <a:defRPr>
                <a:solidFill>
                  <a:schemeClr val="tx1"/>
                </a:solidFill>
                <a:latin typeface="Arial" pitchFamily="34" charset="0"/>
              </a:defRPr>
            </a:lvl9pPr>
          </a:lstStyle>
          <a:p>
            <a:pPr eaLnBrk="1" hangingPunct="1">
              <a:defRPr/>
            </a:pPr>
            <a:fld id="{8AF9504A-A1A6-425B-BAF9-FB24FA255A5E}" type="slidenum">
              <a:rPr lang="en-US" smtClean="0"/>
              <a:pPr eaLnBrk="1" hangingPunct="1">
                <a:defRPr/>
              </a:pPr>
              <a:t>181</a:t>
            </a:fld>
            <a:endParaRPr lang="en-US"/>
          </a:p>
        </p:txBody>
      </p:sp>
    </p:spTree>
    <p:extLst>
      <p:ext uri="{BB962C8B-B14F-4D97-AF65-F5344CB8AC3E}">
        <p14:creationId xmlns:p14="http://schemas.microsoft.com/office/powerpoint/2010/main" val="239109971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xfrm>
            <a:off x="415925" y="701675"/>
            <a:ext cx="6246813" cy="3514725"/>
          </a:xfrm>
          <a:ln/>
        </p:spPr>
      </p:sp>
      <p:sp>
        <p:nvSpPr>
          <p:cNvPr id="191491" name="Notes Placeholder 2"/>
          <p:cNvSpPr>
            <a:spLocks noGrp="1"/>
          </p:cNvSpPr>
          <p:nvPr>
            <p:ph type="body" idx="1"/>
          </p:nvPr>
        </p:nvSpPr>
        <p:spPr>
          <a:noFill/>
        </p:spPr>
        <p:txBody>
          <a:bodyPr/>
          <a:lstStyle/>
          <a:p>
            <a:r>
              <a:rPr lang="en-US" dirty="0"/>
              <a:t>More modern version.</a:t>
            </a:r>
          </a:p>
          <a:p>
            <a:r>
              <a:rPr lang="en-US" dirty="0"/>
              <a:t>Then: No need for the workers any more. You get what you want for a lot less money.  What happens to the rest of your money?  What happens to the people who are now unemployed?  Would you be “willing” to support them with your extra money?</a:t>
            </a:r>
          </a:p>
          <a:p>
            <a:r>
              <a:rPr lang="en-US" dirty="0"/>
              <a:t>Homeless guy: http://stuffunemployedpeoplelike.com/page/2/</a:t>
            </a:r>
          </a:p>
          <a:p>
            <a:endParaRPr lang="en-US" dirty="0"/>
          </a:p>
          <a:p>
            <a:r>
              <a:rPr lang="en-US" dirty="0"/>
              <a:t>Programmer: http://thesubwaydevcorp.wordpress.com/2011/02/  </a:t>
            </a:r>
          </a:p>
          <a:p>
            <a:r>
              <a:rPr lang="en-US" dirty="0"/>
              <a:t>Car: http://www.rentexoticcars.com/dallas.html</a:t>
            </a:r>
          </a:p>
          <a:p>
            <a:r>
              <a:rPr lang="en-US" dirty="0"/>
              <a:t>Tropical vacation: http://jamaicabeachresorts.net/your-dream-tropical-vacation-within-the-budget/</a:t>
            </a:r>
          </a:p>
          <a:p>
            <a:r>
              <a:rPr lang="en-US" dirty="0"/>
              <a:t>Shirts: http://gearjunkie.com/preppy-cycling-gear</a:t>
            </a:r>
          </a:p>
          <a:p>
            <a:r>
              <a:rPr lang="en-US" dirty="0"/>
              <a:t>Burger and fries: http://www.dogwoodcafe.com/burgers-sandwiches.html </a:t>
            </a:r>
          </a:p>
          <a:p>
            <a:r>
              <a:rPr lang="en-US" dirty="0"/>
              <a:t>Money: http://paraibaparadise.com/index.php/Joao-Pessoa/2009/10/11/brazil-may-use-sovereign-fund-to-buy-u-s-dollars-estado-says/</a:t>
            </a:r>
          </a:p>
          <a:p>
            <a:r>
              <a:rPr lang="en-US" dirty="0"/>
              <a:t>Army of robots: http://www.sodahead.com/fun/my-problem-with-peace/blog-37972/?page=10&amp;link=ibaf&amp;imgurl=http://www.istockphoto.com/file_thumbview_approve/1716577/2/istockphoto_1716577_robot_army.jpg&amp;q=army%2Bof%2Brobots </a:t>
            </a:r>
          </a:p>
        </p:txBody>
      </p:sp>
      <p:sp>
        <p:nvSpPr>
          <p:cNvPr id="149508" name="Slide Number Placeholder 3"/>
          <p:cNvSpPr>
            <a:spLocks noGrp="1"/>
          </p:cNvSpPr>
          <p:nvPr>
            <p:ph type="sldNum" sz="quarter" idx="5"/>
          </p:nvPr>
        </p:nvSpPr>
        <p:spPr/>
        <p:txBody>
          <a:bodyPr/>
          <a:lstStyle>
            <a:lvl1pPr eaLnBrk="0" hangingPunct="0">
              <a:defRPr>
                <a:solidFill>
                  <a:schemeClr val="tx1"/>
                </a:solidFill>
                <a:latin typeface="Arial" pitchFamily="34" charset="0"/>
              </a:defRPr>
            </a:lvl1pPr>
            <a:lvl2pPr marL="756249" indent="-290865" eaLnBrk="0" hangingPunct="0">
              <a:defRPr>
                <a:solidFill>
                  <a:schemeClr val="tx1"/>
                </a:solidFill>
                <a:latin typeface="Arial" pitchFamily="34" charset="0"/>
              </a:defRPr>
            </a:lvl2pPr>
            <a:lvl3pPr marL="1163460" indent="-232692" eaLnBrk="0" hangingPunct="0">
              <a:defRPr>
                <a:solidFill>
                  <a:schemeClr val="tx1"/>
                </a:solidFill>
                <a:latin typeface="Arial" pitchFamily="34" charset="0"/>
              </a:defRPr>
            </a:lvl3pPr>
            <a:lvl4pPr marL="1628844" indent="-232692" eaLnBrk="0" hangingPunct="0">
              <a:defRPr>
                <a:solidFill>
                  <a:schemeClr val="tx1"/>
                </a:solidFill>
                <a:latin typeface="Arial" pitchFamily="34" charset="0"/>
              </a:defRPr>
            </a:lvl4pPr>
            <a:lvl5pPr marL="2094227" indent="-232692" eaLnBrk="0" hangingPunct="0">
              <a:defRPr>
                <a:solidFill>
                  <a:schemeClr val="tx1"/>
                </a:solidFill>
                <a:latin typeface="Arial" pitchFamily="34" charset="0"/>
              </a:defRPr>
            </a:lvl5pPr>
            <a:lvl6pPr marL="2559611" indent="-232692" eaLnBrk="0" fontAlgn="base" hangingPunct="0">
              <a:spcBef>
                <a:spcPct val="0"/>
              </a:spcBef>
              <a:spcAft>
                <a:spcPct val="0"/>
              </a:spcAft>
              <a:defRPr>
                <a:solidFill>
                  <a:schemeClr val="tx1"/>
                </a:solidFill>
                <a:latin typeface="Arial" pitchFamily="34" charset="0"/>
              </a:defRPr>
            </a:lvl6pPr>
            <a:lvl7pPr marL="3024995" indent="-232692" eaLnBrk="0" fontAlgn="base" hangingPunct="0">
              <a:spcBef>
                <a:spcPct val="0"/>
              </a:spcBef>
              <a:spcAft>
                <a:spcPct val="0"/>
              </a:spcAft>
              <a:defRPr>
                <a:solidFill>
                  <a:schemeClr val="tx1"/>
                </a:solidFill>
                <a:latin typeface="Arial" pitchFamily="34" charset="0"/>
              </a:defRPr>
            </a:lvl7pPr>
            <a:lvl8pPr marL="3490379" indent="-232692" eaLnBrk="0" fontAlgn="base" hangingPunct="0">
              <a:spcBef>
                <a:spcPct val="0"/>
              </a:spcBef>
              <a:spcAft>
                <a:spcPct val="0"/>
              </a:spcAft>
              <a:defRPr>
                <a:solidFill>
                  <a:schemeClr val="tx1"/>
                </a:solidFill>
                <a:latin typeface="Arial" pitchFamily="34" charset="0"/>
              </a:defRPr>
            </a:lvl8pPr>
            <a:lvl9pPr marL="3955763" indent="-232692" eaLnBrk="0" fontAlgn="base" hangingPunct="0">
              <a:spcBef>
                <a:spcPct val="0"/>
              </a:spcBef>
              <a:spcAft>
                <a:spcPct val="0"/>
              </a:spcAft>
              <a:defRPr>
                <a:solidFill>
                  <a:schemeClr val="tx1"/>
                </a:solidFill>
                <a:latin typeface="Arial" pitchFamily="34" charset="0"/>
              </a:defRPr>
            </a:lvl9pPr>
          </a:lstStyle>
          <a:p>
            <a:pPr eaLnBrk="1" hangingPunct="1">
              <a:defRPr/>
            </a:pPr>
            <a:fld id="{DE6BB607-812E-4D00-8389-CA63F51C2324}" type="slidenum">
              <a:rPr lang="en-US" smtClean="0"/>
              <a:pPr eaLnBrk="1" hangingPunct="1">
                <a:defRPr/>
              </a:pPr>
              <a:t>182</a:t>
            </a:fld>
            <a:endParaRPr lang="en-US"/>
          </a:p>
        </p:txBody>
      </p:sp>
    </p:spTree>
    <p:extLst>
      <p:ext uri="{BB962C8B-B14F-4D97-AF65-F5344CB8AC3E}">
        <p14:creationId xmlns:p14="http://schemas.microsoft.com/office/powerpoint/2010/main" val="351454128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Why education?  Make more regular</a:t>
            </a:r>
            <a:r>
              <a:rPr lang="en-US" baseline="0" dirty="0"/>
              <a:t> people employable.  Also generate more geniuses who create whole new things that generate new jobs.</a:t>
            </a:r>
          </a:p>
          <a:p>
            <a:r>
              <a:rPr lang="en-US" baseline="0" dirty="0"/>
              <a:t>But for that first thing:  can that be any more than a temporary patch?</a:t>
            </a:r>
          </a:p>
          <a:p>
            <a:r>
              <a:rPr lang="en-US" baseline="0" dirty="0"/>
              <a:t>Why research and infrastructure?  Again so that we create whole new things and continue to raise productivity.  Again, anything more than a patch?</a:t>
            </a:r>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183</a:t>
            </a:fld>
            <a:endParaRPr lang="en-US"/>
          </a:p>
        </p:txBody>
      </p:sp>
    </p:spTree>
    <p:extLst>
      <p:ext uri="{BB962C8B-B14F-4D97-AF65-F5344CB8AC3E}">
        <p14:creationId xmlns:p14="http://schemas.microsoft.com/office/powerpoint/2010/main" val="156113955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Payroll taxes</a:t>
            </a:r>
            <a:r>
              <a:rPr lang="en-US" baseline="0" dirty="0"/>
              <a:t> made sense when there was no alternative to human labor.  But now there is.  But government still needs money, so raise the other ones.</a:t>
            </a:r>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184</a:t>
            </a:fld>
            <a:endParaRPr lang="en-US"/>
          </a:p>
        </p:txBody>
      </p:sp>
    </p:spTree>
    <p:extLst>
      <p:ext uri="{BB962C8B-B14F-4D97-AF65-F5344CB8AC3E}">
        <p14:creationId xmlns:p14="http://schemas.microsoft.com/office/powerpoint/2010/main" val="42166175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185</a:t>
            </a:fld>
            <a:endParaRPr lang="en-US"/>
          </a:p>
        </p:txBody>
      </p:sp>
    </p:spTree>
    <p:extLst>
      <p:ext uri="{BB962C8B-B14F-4D97-AF65-F5344CB8AC3E}">
        <p14:creationId xmlns:p14="http://schemas.microsoft.com/office/powerpoint/2010/main" val="42166175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xfrm>
            <a:off x="415925" y="701675"/>
            <a:ext cx="6246813" cy="3514725"/>
          </a:xfrm>
          <a:ln/>
        </p:spPr>
      </p:sp>
      <p:sp>
        <p:nvSpPr>
          <p:cNvPr id="211971" name="Notes Placeholder 2"/>
          <p:cNvSpPr>
            <a:spLocks noGrp="1"/>
          </p:cNvSpPr>
          <p:nvPr>
            <p:ph type="body" idx="1"/>
          </p:nvPr>
        </p:nvSpPr>
        <p:spPr>
          <a:noFill/>
        </p:spPr>
        <p:txBody>
          <a:bodyPr/>
          <a:lstStyle/>
          <a:p>
            <a:r>
              <a:rPr lang="en-US"/>
              <a:t>One path:  ignore the problem until more and more people are “warehoused” and marginalized.  Another path: something like the Australia Project.</a:t>
            </a:r>
          </a:p>
          <a:p>
            <a:r>
              <a:rPr lang="en-US"/>
              <a:t>Queensbridge Houses, public housing, Queens: http://www.answers.com/topic/queensbridge-queens?cat=travel</a:t>
            </a:r>
          </a:p>
          <a:p>
            <a:r>
              <a:rPr lang="en-US"/>
              <a:t>Australia: http://www.connections.travel/content.asp?Document_ID=52578 </a:t>
            </a:r>
          </a:p>
          <a:p>
            <a:r>
              <a:rPr lang="en-US"/>
              <a:t> </a:t>
            </a:r>
          </a:p>
          <a:p>
            <a:endParaRPr lang="en-US"/>
          </a:p>
        </p:txBody>
      </p:sp>
      <p:sp>
        <p:nvSpPr>
          <p:cNvPr id="4" name="Slide Number Placeholder 3"/>
          <p:cNvSpPr>
            <a:spLocks noGrp="1"/>
          </p:cNvSpPr>
          <p:nvPr>
            <p:ph type="sldNum" sz="quarter" idx="5"/>
          </p:nvPr>
        </p:nvSpPr>
        <p:spPr/>
        <p:txBody>
          <a:bodyPr/>
          <a:lstStyle/>
          <a:p>
            <a:pPr>
              <a:defRPr/>
            </a:pPr>
            <a:fld id="{18FD1306-F040-4E61-82B5-12D84CC1BCE8}" type="slidenum">
              <a:rPr lang="en-US" smtClean="0"/>
              <a:pPr>
                <a:defRPr/>
              </a:pPr>
              <a:t>186</a:t>
            </a:fld>
            <a:endParaRPr lang="en-US"/>
          </a:p>
        </p:txBody>
      </p:sp>
    </p:spTree>
    <p:extLst>
      <p:ext uri="{BB962C8B-B14F-4D97-AF65-F5344CB8AC3E}">
        <p14:creationId xmlns:p14="http://schemas.microsoft.com/office/powerpoint/2010/main" val="185236869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56249" indent="-290865" eaLnBrk="0" hangingPunct="0">
              <a:defRPr>
                <a:solidFill>
                  <a:schemeClr val="tx1"/>
                </a:solidFill>
                <a:latin typeface="Arial" pitchFamily="34" charset="0"/>
              </a:defRPr>
            </a:lvl2pPr>
            <a:lvl3pPr marL="1163460" indent="-232692" eaLnBrk="0" hangingPunct="0">
              <a:defRPr>
                <a:solidFill>
                  <a:schemeClr val="tx1"/>
                </a:solidFill>
                <a:latin typeface="Arial" pitchFamily="34" charset="0"/>
              </a:defRPr>
            </a:lvl3pPr>
            <a:lvl4pPr marL="1628844" indent="-232692" eaLnBrk="0" hangingPunct="0">
              <a:defRPr>
                <a:solidFill>
                  <a:schemeClr val="tx1"/>
                </a:solidFill>
                <a:latin typeface="Arial" pitchFamily="34" charset="0"/>
              </a:defRPr>
            </a:lvl4pPr>
            <a:lvl5pPr marL="2094227" indent="-232692" eaLnBrk="0" hangingPunct="0">
              <a:defRPr>
                <a:solidFill>
                  <a:schemeClr val="tx1"/>
                </a:solidFill>
                <a:latin typeface="Arial" pitchFamily="34" charset="0"/>
              </a:defRPr>
            </a:lvl5pPr>
            <a:lvl6pPr marL="2559611" indent="-232692" eaLnBrk="0" fontAlgn="base" hangingPunct="0">
              <a:spcBef>
                <a:spcPct val="0"/>
              </a:spcBef>
              <a:spcAft>
                <a:spcPct val="0"/>
              </a:spcAft>
              <a:defRPr>
                <a:solidFill>
                  <a:schemeClr val="tx1"/>
                </a:solidFill>
                <a:latin typeface="Arial" pitchFamily="34" charset="0"/>
              </a:defRPr>
            </a:lvl6pPr>
            <a:lvl7pPr marL="3024995" indent="-232692" eaLnBrk="0" fontAlgn="base" hangingPunct="0">
              <a:spcBef>
                <a:spcPct val="0"/>
              </a:spcBef>
              <a:spcAft>
                <a:spcPct val="0"/>
              </a:spcAft>
              <a:defRPr>
                <a:solidFill>
                  <a:schemeClr val="tx1"/>
                </a:solidFill>
                <a:latin typeface="Arial" pitchFamily="34" charset="0"/>
              </a:defRPr>
            </a:lvl7pPr>
            <a:lvl8pPr marL="3490379" indent="-232692" eaLnBrk="0" fontAlgn="base" hangingPunct="0">
              <a:spcBef>
                <a:spcPct val="0"/>
              </a:spcBef>
              <a:spcAft>
                <a:spcPct val="0"/>
              </a:spcAft>
              <a:defRPr>
                <a:solidFill>
                  <a:schemeClr val="tx1"/>
                </a:solidFill>
                <a:latin typeface="Arial" pitchFamily="34" charset="0"/>
              </a:defRPr>
            </a:lvl8pPr>
            <a:lvl9pPr marL="3955763" indent="-232692" eaLnBrk="0" fontAlgn="base" hangingPunct="0">
              <a:spcBef>
                <a:spcPct val="0"/>
              </a:spcBef>
              <a:spcAft>
                <a:spcPct val="0"/>
              </a:spcAft>
              <a:defRPr>
                <a:solidFill>
                  <a:schemeClr val="tx1"/>
                </a:solidFill>
                <a:latin typeface="Arial" pitchFamily="34" charset="0"/>
              </a:defRPr>
            </a:lvl9pPr>
          </a:lstStyle>
          <a:p>
            <a:pPr eaLnBrk="1" hangingPunct="1">
              <a:defRPr/>
            </a:pPr>
            <a:fld id="{65761E00-394D-4788-9C0D-41FF2362AB63}" type="slidenum">
              <a:rPr lang="en-US" smtClean="0"/>
              <a:pPr eaLnBrk="1" hangingPunct="1">
                <a:defRPr/>
              </a:pPr>
              <a:t>187</a:t>
            </a:fld>
            <a:endParaRPr lang="en-US"/>
          </a:p>
        </p:txBody>
      </p:sp>
      <p:sp>
        <p:nvSpPr>
          <p:cNvPr id="212995" name="Rectangle 2"/>
          <p:cNvSpPr>
            <a:spLocks noGrp="1" noRot="1" noChangeAspect="1" noChangeArrowheads="1" noTextEdit="1"/>
          </p:cNvSpPr>
          <p:nvPr>
            <p:ph type="sldImg"/>
          </p:nvPr>
        </p:nvSpPr>
        <p:spPr>
          <a:xfrm>
            <a:off x="419100" y="701675"/>
            <a:ext cx="6246813" cy="3514725"/>
          </a:xfrm>
          <a:ln/>
        </p:spPr>
      </p:sp>
      <p:sp>
        <p:nvSpPr>
          <p:cNvPr id="212996" name="Rectangle 3"/>
          <p:cNvSpPr>
            <a:spLocks noGrp="1" noChangeArrowheads="1"/>
          </p:cNvSpPr>
          <p:nvPr>
            <p:ph type="body" idx="1"/>
          </p:nvPr>
        </p:nvSpPr>
        <p:spPr>
          <a:noFill/>
        </p:spPr>
        <p:txBody>
          <a:bodyPr/>
          <a:lstStyle/>
          <a:p>
            <a:pPr eaLnBrk="1" hangingPunct="1"/>
            <a:r>
              <a:rPr lang="en-US"/>
              <a:t>Australia: http://www.connections.travel/content.asp?Document_ID=52578 </a:t>
            </a:r>
          </a:p>
        </p:txBody>
      </p:sp>
    </p:spTree>
    <p:extLst>
      <p:ext uri="{BB962C8B-B14F-4D97-AF65-F5344CB8AC3E}">
        <p14:creationId xmlns:p14="http://schemas.microsoft.com/office/powerpoint/2010/main" val="2600690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56249" indent="-290865" eaLnBrk="0" hangingPunct="0">
              <a:defRPr>
                <a:solidFill>
                  <a:schemeClr val="tx1"/>
                </a:solidFill>
                <a:latin typeface="Arial" pitchFamily="34" charset="0"/>
              </a:defRPr>
            </a:lvl2pPr>
            <a:lvl3pPr marL="1163460" indent="-232692" eaLnBrk="0" hangingPunct="0">
              <a:defRPr>
                <a:solidFill>
                  <a:schemeClr val="tx1"/>
                </a:solidFill>
                <a:latin typeface="Arial" pitchFamily="34" charset="0"/>
              </a:defRPr>
            </a:lvl3pPr>
            <a:lvl4pPr marL="1628844" indent="-232692" eaLnBrk="0" hangingPunct="0">
              <a:defRPr>
                <a:solidFill>
                  <a:schemeClr val="tx1"/>
                </a:solidFill>
                <a:latin typeface="Arial" pitchFamily="34" charset="0"/>
              </a:defRPr>
            </a:lvl4pPr>
            <a:lvl5pPr marL="2094227" indent="-232692" eaLnBrk="0" hangingPunct="0">
              <a:defRPr>
                <a:solidFill>
                  <a:schemeClr val="tx1"/>
                </a:solidFill>
                <a:latin typeface="Arial" pitchFamily="34" charset="0"/>
              </a:defRPr>
            </a:lvl5pPr>
            <a:lvl6pPr marL="2559611" indent="-232692" eaLnBrk="0" fontAlgn="base" hangingPunct="0">
              <a:spcBef>
                <a:spcPct val="0"/>
              </a:spcBef>
              <a:spcAft>
                <a:spcPct val="0"/>
              </a:spcAft>
              <a:defRPr>
                <a:solidFill>
                  <a:schemeClr val="tx1"/>
                </a:solidFill>
                <a:latin typeface="Arial" pitchFamily="34" charset="0"/>
              </a:defRPr>
            </a:lvl6pPr>
            <a:lvl7pPr marL="3024995" indent="-232692" eaLnBrk="0" fontAlgn="base" hangingPunct="0">
              <a:spcBef>
                <a:spcPct val="0"/>
              </a:spcBef>
              <a:spcAft>
                <a:spcPct val="0"/>
              </a:spcAft>
              <a:defRPr>
                <a:solidFill>
                  <a:schemeClr val="tx1"/>
                </a:solidFill>
                <a:latin typeface="Arial" pitchFamily="34" charset="0"/>
              </a:defRPr>
            </a:lvl7pPr>
            <a:lvl8pPr marL="3490379" indent="-232692" eaLnBrk="0" fontAlgn="base" hangingPunct="0">
              <a:spcBef>
                <a:spcPct val="0"/>
              </a:spcBef>
              <a:spcAft>
                <a:spcPct val="0"/>
              </a:spcAft>
              <a:defRPr>
                <a:solidFill>
                  <a:schemeClr val="tx1"/>
                </a:solidFill>
                <a:latin typeface="Arial" pitchFamily="34" charset="0"/>
              </a:defRPr>
            </a:lvl8pPr>
            <a:lvl9pPr marL="3955763" indent="-232692" eaLnBrk="0" fontAlgn="base" hangingPunct="0">
              <a:spcBef>
                <a:spcPct val="0"/>
              </a:spcBef>
              <a:spcAft>
                <a:spcPct val="0"/>
              </a:spcAft>
              <a:defRPr>
                <a:solidFill>
                  <a:schemeClr val="tx1"/>
                </a:solidFill>
                <a:latin typeface="Arial" pitchFamily="34" charset="0"/>
              </a:defRPr>
            </a:lvl9pPr>
          </a:lstStyle>
          <a:p>
            <a:pPr eaLnBrk="1" hangingPunct="1">
              <a:defRPr/>
            </a:pPr>
            <a:fld id="{E259066B-A0E3-4795-A72E-5EB1CA863F68}" type="slidenum">
              <a:rPr lang="en-US" smtClean="0"/>
              <a:pPr eaLnBrk="1" hangingPunct="1">
                <a:defRPr/>
              </a:pPr>
              <a:t>19</a:t>
            </a:fld>
            <a:endParaRPr lang="en-US"/>
          </a:p>
        </p:txBody>
      </p:sp>
      <p:sp>
        <p:nvSpPr>
          <p:cNvPr id="156675" name="Rectangle 2"/>
          <p:cNvSpPr>
            <a:spLocks noGrp="1" noRot="1" noChangeAspect="1" noChangeArrowheads="1" noTextEdit="1"/>
          </p:cNvSpPr>
          <p:nvPr>
            <p:ph type="sldImg"/>
          </p:nvPr>
        </p:nvSpPr>
        <p:spPr>
          <a:xfrm>
            <a:off x="415925" y="701675"/>
            <a:ext cx="6246813" cy="3514725"/>
          </a:xfrm>
          <a:ln/>
        </p:spPr>
      </p:sp>
      <p:sp>
        <p:nvSpPr>
          <p:cNvPr id="156676" name="Rectangle 3"/>
          <p:cNvSpPr>
            <a:spLocks noGrp="1" noChangeArrowheads="1"/>
          </p:cNvSpPr>
          <p:nvPr>
            <p:ph type="body" idx="1"/>
          </p:nvPr>
        </p:nvSpPr>
        <p:spPr>
          <a:noFill/>
        </p:spPr>
        <p:txBody>
          <a:bodyPr/>
          <a:lstStyle/>
          <a:p>
            <a:pPr eaLnBrk="1" hangingPunct="1"/>
            <a:r>
              <a:rPr lang="en-US"/>
              <a:t>Why am I showing this?  The idea is that we’re already at the point in some sports where an “unaugmented” person can’t effectively compete.  What will happen when a person with an unaugmented brain won’t be able to compete in society?</a:t>
            </a:r>
          </a:p>
        </p:txBody>
      </p:sp>
    </p:spTree>
    <p:extLst>
      <p:ext uri="{BB962C8B-B14F-4D97-AF65-F5344CB8AC3E}">
        <p14:creationId xmlns:p14="http://schemas.microsoft.com/office/powerpoint/2010/main" val="203490286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Image from: http://favim.com/image/248973/</a:t>
            </a:r>
          </a:p>
          <a:p>
            <a:r>
              <a:rPr lang="en-US" dirty="0"/>
              <a:t>http://singularityhub.com/  </a:t>
            </a:r>
          </a:p>
        </p:txBody>
      </p:sp>
      <p:sp>
        <p:nvSpPr>
          <p:cNvPr id="4" name="Slide Number Placeholder 3"/>
          <p:cNvSpPr>
            <a:spLocks noGrp="1"/>
          </p:cNvSpPr>
          <p:nvPr>
            <p:ph type="sldNum" sz="quarter" idx="10"/>
          </p:nvPr>
        </p:nvSpPr>
        <p:spPr/>
        <p:txBody>
          <a:bodyPr/>
          <a:lstStyle/>
          <a:p>
            <a:pPr>
              <a:defRPr/>
            </a:pPr>
            <a:fld id="{95DECD66-FA29-4574-B616-1433D79FA92E}" type="slidenum">
              <a:rPr lang="en-US" smtClean="0"/>
              <a:pPr>
                <a:defRPr/>
              </a:pPr>
              <a:t>188</a:t>
            </a:fld>
            <a:endParaRPr lang="en-US"/>
          </a:p>
        </p:txBody>
      </p:sp>
    </p:spTree>
    <p:extLst>
      <p:ext uri="{BB962C8B-B14F-4D97-AF65-F5344CB8AC3E}">
        <p14:creationId xmlns:p14="http://schemas.microsoft.com/office/powerpoint/2010/main" val="83272124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The Lights in the Tunnel p. 139</a:t>
            </a:r>
          </a:p>
          <a:p>
            <a:r>
              <a:rPr lang="en-US" dirty="0"/>
              <a:t>View from Eifel Tower: http://www.visitingdc.com/paris/eiffel-tower-view.asp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rPr>
              <a:t>Think of the market as a river.  A business pumps water out when it sells something. It pumps water in when it buys goods or pays workers.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rPr>
              <a:t>A business that pumps water out but pumps none back in is a free rider.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rPr>
              <a:t>With many free riders, the river will run dry.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EBB87C-C8BE-42AC-B4FB-5E0A2638462F}"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562257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The Lights in the Tunnel p. 139</a:t>
            </a:r>
          </a:p>
          <a:p>
            <a:r>
              <a:rPr lang="en-US" dirty="0"/>
              <a:t>View from Eifel Tower: http://www.visitingdc.com/paris/eiffel-tower-view.asp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rPr>
              <a:t>Think of the market as a river.  A business pumps water out when it sells something. It pumps water in when it buys goods or pays workers.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rPr>
              <a:t>A business that pumps water out but pumps none back in is a free rider.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rPr>
              <a:t>With many free riders, the river will run dry.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EBB87C-C8BE-42AC-B4FB-5E0A2638462F}"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0158820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xfrm>
            <a:off x="415925" y="701675"/>
            <a:ext cx="6246813" cy="3514725"/>
          </a:xfrm>
          <a:ln/>
        </p:spPr>
      </p:sp>
      <p:sp>
        <p:nvSpPr>
          <p:cNvPr id="207875" name="Notes Placeholder 2"/>
          <p:cNvSpPr>
            <a:spLocks noGrp="1"/>
          </p:cNvSpPr>
          <p:nvPr>
            <p:ph type="body" idx="1"/>
          </p:nvPr>
        </p:nvSpPr>
        <p:spPr>
          <a:noFill/>
        </p:spPr>
        <p:txBody>
          <a:bodyPr/>
          <a:lstStyle/>
          <a:p>
            <a:r>
              <a:rPr lang="en-US" dirty="0"/>
              <a:t>A </a:t>
            </a:r>
            <a:r>
              <a:rPr lang="en-US" baseline="0" dirty="0"/>
              <a:t> rich person doesn’t buy 100 times as many cars or iPhones as 100 regular people.  So this trend is very scary.</a:t>
            </a:r>
            <a:endParaRPr lang="en-US" dirty="0"/>
          </a:p>
          <a:p>
            <a:r>
              <a:rPr lang="en-US" dirty="0"/>
              <a:t>http://animalspiritspage.blogspot.com/2009/05/income-inequality-debt-crisis-and.html</a:t>
            </a:r>
          </a:p>
        </p:txBody>
      </p:sp>
      <p:sp>
        <p:nvSpPr>
          <p:cNvPr id="4" name="Slide Number Placeholder 3"/>
          <p:cNvSpPr>
            <a:spLocks noGrp="1"/>
          </p:cNvSpPr>
          <p:nvPr>
            <p:ph type="sldNum" sz="quarter" idx="5"/>
          </p:nvPr>
        </p:nvSpPr>
        <p:spPr/>
        <p:txBody>
          <a:bodyPr/>
          <a:lstStyle/>
          <a:p>
            <a:pPr>
              <a:defRPr/>
            </a:pPr>
            <a:fld id="{9F2A3D32-B080-45FC-94FE-071C27F03D43}" type="slidenum">
              <a:rPr lang="en-US" smtClean="0"/>
              <a:pPr>
                <a:defRPr/>
              </a:pPr>
              <a:t>191</a:t>
            </a:fld>
            <a:endParaRPr lang="en-US"/>
          </a:p>
        </p:txBody>
      </p:sp>
    </p:spTree>
    <p:extLst>
      <p:ext uri="{BB962C8B-B14F-4D97-AF65-F5344CB8AC3E}">
        <p14:creationId xmlns:p14="http://schemas.microsoft.com/office/powerpoint/2010/main" val="56993730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From</a:t>
            </a:r>
            <a:r>
              <a:rPr lang="en-US" baseline="0" dirty="0"/>
              <a:t> The Lights in the Tunnel p. 94.  If all we do is to extrapolate from historical data, we will be completely caught off guard by exponential growth when we hit the elbow of the curve.  </a:t>
            </a:r>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192</a:t>
            </a:fld>
            <a:endParaRPr lang="en-US"/>
          </a:p>
        </p:txBody>
      </p:sp>
    </p:spTree>
    <p:extLst>
      <p:ext uri="{BB962C8B-B14F-4D97-AF65-F5344CB8AC3E}">
        <p14:creationId xmlns:p14="http://schemas.microsoft.com/office/powerpoint/2010/main" val="39646394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The Lights in the Tunnel, p. 161.</a:t>
            </a:r>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193</a:t>
            </a:fld>
            <a:endParaRPr lang="en-US"/>
          </a:p>
        </p:txBody>
      </p:sp>
    </p:spTree>
    <p:extLst>
      <p:ext uri="{BB962C8B-B14F-4D97-AF65-F5344CB8AC3E}">
        <p14:creationId xmlns:p14="http://schemas.microsoft.com/office/powerpoint/2010/main" val="132715262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The Lights in the Tunnel p. 162</a:t>
            </a:r>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194</a:t>
            </a:fld>
            <a:endParaRPr lang="en-US"/>
          </a:p>
        </p:txBody>
      </p:sp>
    </p:spTree>
    <p:extLst>
      <p:ext uri="{BB962C8B-B14F-4D97-AF65-F5344CB8AC3E}">
        <p14:creationId xmlns:p14="http://schemas.microsoft.com/office/powerpoint/2010/main" val="349030969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The Lights in the Tunnel p. 162  I have added the fifth</a:t>
            </a:r>
            <a:r>
              <a:rPr lang="en-US" baseline="0" dirty="0"/>
              <a:t> one.  If people have more free time, we must assure that they don’t decide to spend it by having a lot more kids.</a:t>
            </a:r>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195</a:t>
            </a:fld>
            <a:endParaRPr lang="en-US"/>
          </a:p>
        </p:txBody>
      </p:sp>
    </p:spTree>
    <p:extLst>
      <p:ext uri="{BB962C8B-B14F-4D97-AF65-F5344CB8AC3E}">
        <p14:creationId xmlns:p14="http://schemas.microsoft.com/office/powerpoint/2010/main" val="349030969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Houston</a:t>
            </a:r>
            <a:r>
              <a:rPr lang="en-US" baseline="0" dirty="0"/>
              <a:t> Quilt Show 2012  Some people will choose to spend their time going to the show.  But they can only do that if other people create new ideas, set up the booths, etc.  So we need incentives for that work.</a:t>
            </a:r>
            <a:endParaRPr lang="en-US" dirty="0"/>
          </a:p>
        </p:txBody>
      </p:sp>
      <p:sp>
        <p:nvSpPr>
          <p:cNvPr id="4" name="Slide Number Placeholder 3"/>
          <p:cNvSpPr>
            <a:spLocks noGrp="1"/>
          </p:cNvSpPr>
          <p:nvPr>
            <p:ph type="sldNum" sz="quarter" idx="10"/>
          </p:nvPr>
        </p:nvSpPr>
        <p:spPr/>
        <p:txBody>
          <a:bodyPr/>
          <a:lstStyle/>
          <a:p>
            <a:pPr>
              <a:defRPr/>
            </a:pPr>
            <a:fld id="{362D8EDB-B2B4-405D-8C12-BA667E24C831}" type="slidenum">
              <a:rPr lang="en-US" smtClean="0"/>
              <a:pPr>
                <a:defRPr/>
              </a:pPr>
              <a:t>197</a:t>
            </a:fld>
            <a:endParaRPr lang="en-US"/>
          </a:p>
        </p:txBody>
      </p:sp>
    </p:spTree>
    <p:extLst>
      <p:ext uri="{BB962C8B-B14F-4D97-AF65-F5344CB8AC3E}">
        <p14:creationId xmlns:p14="http://schemas.microsoft.com/office/powerpoint/2010/main" val="240655808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xfrm>
            <a:off x="415925" y="701675"/>
            <a:ext cx="6246813" cy="3514725"/>
          </a:xfrm>
          <a:ln/>
        </p:spPr>
      </p:sp>
      <p:sp>
        <p:nvSpPr>
          <p:cNvPr id="216067" name="Notes Placeholder 2"/>
          <p:cNvSpPr>
            <a:spLocks noGrp="1"/>
          </p:cNvSpPr>
          <p:nvPr>
            <p:ph type="body" idx="1"/>
          </p:nvPr>
        </p:nvSpPr>
        <p:spPr>
          <a:noFill/>
        </p:spPr>
        <p:txBody>
          <a:bodyPr/>
          <a:lstStyle/>
          <a:p>
            <a:r>
              <a:rPr lang="en-US"/>
              <a:t>Homeless guy: http://stuffunemployedpeoplelike.com/page/2/</a:t>
            </a:r>
          </a:p>
          <a:p>
            <a:r>
              <a:rPr lang="en-US"/>
              <a:t>http://www.answers.com/topic/question-mark-large-image</a:t>
            </a:r>
          </a:p>
          <a:p>
            <a:endParaRPr lang="en-US"/>
          </a:p>
        </p:txBody>
      </p:sp>
      <p:sp>
        <p:nvSpPr>
          <p:cNvPr id="4" name="Slide Number Placeholder 3"/>
          <p:cNvSpPr>
            <a:spLocks noGrp="1"/>
          </p:cNvSpPr>
          <p:nvPr>
            <p:ph type="sldNum" sz="quarter" idx="5"/>
          </p:nvPr>
        </p:nvSpPr>
        <p:spPr/>
        <p:txBody>
          <a:bodyPr/>
          <a:lstStyle/>
          <a:p>
            <a:pPr>
              <a:defRPr/>
            </a:pPr>
            <a:fld id="{5DA94F43-8753-474E-BEAB-A1B153ADB8B4}" type="slidenum">
              <a:rPr lang="en-US" smtClean="0"/>
              <a:pPr>
                <a:defRPr/>
              </a:pPr>
              <a:t>198</a:t>
            </a:fld>
            <a:endParaRPr lang="en-US"/>
          </a:p>
        </p:txBody>
      </p:sp>
    </p:spTree>
    <p:extLst>
      <p:ext uri="{BB962C8B-B14F-4D97-AF65-F5344CB8AC3E}">
        <p14:creationId xmlns:p14="http://schemas.microsoft.com/office/powerpoint/2010/main" val="2881160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Students</a:t>
            </a:r>
            <a:r>
              <a:rPr lang="en-US" baseline="0" dirty="0"/>
              <a:t> at high pressure high schools take stimulants, like ADHD drugs, so they can study and focus while taking tests like SAT.  If some people do this, does everyone have to?  Prisoner’s Dilemma?</a:t>
            </a:r>
            <a:endParaRPr lang="en-US" dirty="0"/>
          </a:p>
          <a:p>
            <a:endParaRPr lang="en-US" dirty="0"/>
          </a:p>
          <a:p>
            <a:r>
              <a:rPr lang="en-US" dirty="0"/>
              <a:t>http://www.nytimes.com/2012/06/10/education/seeking-academic-edge-teenagers-abuse-stimulants.html?pagewanted=all </a:t>
            </a:r>
          </a:p>
          <a:p>
            <a:endParaRPr lang="en-US" dirty="0"/>
          </a:p>
          <a:p>
            <a:r>
              <a:rPr lang="en-US" dirty="0"/>
              <a:t>Source of image: http://www.highereducation.org/crosstalk/ct1001/news1001-satsummercamp.shtml </a:t>
            </a:r>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20</a:t>
            </a:fld>
            <a:endParaRPr lang="en-US"/>
          </a:p>
        </p:txBody>
      </p:sp>
    </p:spTree>
    <p:extLst>
      <p:ext uri="{BB962C8B-B14F-4D97-AF65-F5344CB8AC3E}">
        <p14:creationId xmlns:p14="http://schemas.microsoft.com/office/powerpoint/2010/main" val="339891148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Ask students to </a:t>
            </a:r>
            <a:r>
              <a:rPr lang="en-US"/>
              <a:t>discuss notecards.</a:t>
            </a:r>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200</a:t>
            </a:fld>
            <a:endParaRPr lang="en-US"/>
          </a:p>
        </p:txBody>
      </p:sp>
    </p:spTree>
    <p:extLst>
      <p:ext uri="{BB962C8B-B14F-4D97-AF65-F5344CB8AC3E}">
        <p14:creationId xmlns:p14="http://schemas.microsoft.com/office/powerpoint/2010/main" val="88652701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9962" cy="34036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We present philosophical approaches.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Mill (hair sticking out): http://www.utilitarian.net/jsmill/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Kant: http://media-2.web.britannica.com/eb-media/69/99069-004-1D777F95.jpg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Utilitarianism</a:t>
            </a:r>
            <a:r>
              <a:rPr lang="en-US" altLang="en-US" baseline="0" dirty="0"/>
              <a:t> is outcome based.  How to compute outcomes?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Utilitarianism is optimization based.  Deontological</a:t>
            </a:r>
            <a:r>
              <a:rPr lang="en-US" altLang="en-US" baseline="0" dirty="0"/>
              <a:t> approaches impose constraints.  So how does constrained optimization work?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a:t>How to behave in a world where other agents are rational?  Prisoner’s dilemma.</a:t>
            </a: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endParaRPr lang="en-US" dirty="0"/>
          </a:p>
        </p:txBody>
      </p:sp>
      <p:sp>
        <p:nvSpPr>
          <p:cNvPr id="4" name="Slide Number Placeholder 3"/>
          <p:cNvSpPr>
            <a:spLocks noGrp="1"/>
          </p:cNvSpPr>
          <p:nvPr>
            <p:ph type="sldNum" sz="quarter" idx="10"/>
          </p:nvPr>
        </p:nvSpPr>
        <p:spPr/>
        <p:txBody>
          <a:bodyPr/>
          <a:lstStyle/>
          <a:p>
            <a:fld id="{CEB079BF-A437-47DF-9227-A50AFF7EC7D6}" type="slidenum">
              <a:rPr lang="en-US" smtClean="0"/>
              <a:t>208</a:t>
            </a:fld>
            <a:endParaRPr lang="en-US"/>
          </a:p>
        </p:txBody>
      </p:sp>
    </p:spTree>
    <p:extLst>
      <p:ext uri="{BB962C8B-B14F-4D97-AF65-F5344CB8AC3E}">
        <p14:creationId xmlns:p14="http://schemas.microsoft.com/office/powerpoint/2010/main" val="482216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Ask a clicker question:  Next week, we will bring</a:t>
            </a:r>
            <a:r>
              <a:rPr lang="en-US" baseline="0" dirty="0"/>
              <a:t> to class chips that can be embedded in your brain, giving you all the mathematics capability of </a:t>
            </a:r>
            <a:r>
              <a:rPr lang="en-US" baseline="0" dirty="0" err="1"/>
              <a:t>Matlab</a:t>
            </a:r>
            <a:r>
              <a:rPr lang="en-US" baseline="0" dirty="0"/>
              <a:t> and all the knowledge of Wikipedia.  Would you take one?  Yes, maybe, </a:t>
            </a:r>
            <a:r>
              <a:rPr lang="en-US" baseline="0"/>
              <a:t>no way.</a:t>
            </a:r>
            <a:endParaRPr lang="en-US" dirty="0"/>
          </a:p>
          <a:p>
            <a:endParaRPr lang="en-US" dirty="0"/>
          </a:p>
          <a:p>
            <a:r>
              <a:rPr lang="en-US" dirty="0"/>
              <a:t>http://www.21stcentech.com/wp-content/uploads/2013/12/ibm-brain-chip-02-neuromorphic-chips.jpg</a:t>
            </a:r>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21</a:t>
            </a:fld>
            <a:endParaRPr lang="en-US"/>
          </a:p>
        </p:txBody>
      </p:sp>
    </p:spTree>
    <p:extLst>
      <p:ext uri="{BB962C8B-B14F-4D97-AF65-F5344CB8AC3E}">
        <p14:creationId xmlns:p14="http://schemas.microsoft.com/office/powerpoint/2010/main" val="13723775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Use of electrical brain stimulation to increase learning and other cognitive </a:t>
            </a:r>
            <a:r>
              <a:rPr lang="en-US" dirty="0" err="1"/>
              <a:t>function.tDCS</a:t>
            </a:r>
            <a:r>
              <a:rPr lang="en-US" dirty="0"/>
              <a:t> = transcranial direct-current</a:t>
            </a:r>
            <a:r>
              <a:rPr lang="en-US" baseline="0" dirty="0"/>
              <a:t> stimulation.</a:t>
            </a:r>
          </a:p>
          <a:p>
            <a:r>
              <a:rPr lang="en-US" baseline="0" dirty="0"/>
              <a:t>Last one is a prediction.  </a:t>
            </a:r>
            <a:r>
              <a:rPr lang="en-US" baseline="0" dirty="0" err="1"/>
              <a:t>tDCS</a:t>
            </a:r>
            <a:r>
              <a:rPr lang="en-US" baseline="0" dirty="0"/>
              <a:t> seems to be snake oil.  But is this not a common risk for some new technology that makes awesome claims?</a:t>
            </a:r>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22</a:t>
            </a:fld>
            <a:endParaRPr lang="en-US"/>
          </a:p>
        </p:txBody>
      </p:sp>
    </p:spTree>
    <p:extLst>
      <p:ext uri="{BB962C8B-B14F-4D97-AF65-F5344CB8AC3E}">
        <p14:creationId xmlns:p14="http://schemas.microsoft.com/office/powerpoint/2010/main" val="1967748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People/machine combinations can</a:t>
            </a:r>
            <a:r>
              <a:rPr lang="en-US" baseline="0" dirty="0"/>
              <a:t> beat either computers alone or people alone.</a:t>
            </a:r>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23</a:t>
            </a:fld>
            <a:endParaRPr lang="en-US"/>
          </a:p>
        </p:txBody>
      </p:sp>
    </p:spTree>
    <p:extLst>
      <p:ext uri="{BB962C8B-B14F-4D97-AF65-F5344CB8AC3E}">
        <p14:creationId xmlns:p14="http://schemas.microsoft.com/office/powerpoint/2010/main" val="3525639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xfrm>
            <a:off x="415925" y="701675"/>
            <a:ext cx="6246813" cy="3514725"/>
          </a:xfrm>
          <a:ln/>
        </p:spPr>
      </p:sp>
      <p:sp>
        <p:nvSpPr>
          <p:cNvPr id="8195" name="Notes Placeholder 2"/>
          <p:cNvSpPr>
            <a:spLocks noGrp="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
        <p:nvSpPr>
          <p:cNvPr id="819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87E6BC7-5B2C-4C35-841E-D5F6024689E5}" type="slidenum">
              <a:rPr lang="en-US" altLang="en-US" smtClean="0"/>
              <a:pPr/>
              <a:t>2</a:t>
            </a:fld>
            <a:endParaRPr lang="en-US" altLang="en-US"/>
          </a:p>
        </p:txBody>
      </p:sp>
    </p:spTree>
    <p:extLst>
      <p:ext uri="{BB962C8B-B14F-4D97-AF65-F5344CB8AC3E}">
        <p14:creationId xmlns:p14="http://schemas.microsoft.com/office/powerpoint/2010/main" val="1552751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56249" indent="-290865" eaLnBrk="0" hangingPunct="0">
              <a:defRPr>
                <a:solidFill>
                  <a:schemeClr val="tx1"/>
                </a:solidFill>
                <a:latin typeface="Arial" pitchFamily="34" charset="0"/>
              </a:defRPr>
            </a:lvl2pPr>
            <a:lvl3pPr marL="1163460" indent="-232692" eaLnBrk="0" hangingPunct="0">
              <a:defRPr>
                <a:solidFill>
                  <a:schemeClr val="tx1"/>
                </a:solidFill>
                <a:latin typeface="Arial" pitchFamily="34" charset="0"/>
              </a:defRPr>
            </a:lvl3pPr>
            <a:lvl4pPr marL="1628844" indent="-232692" eaLnBrk="0" hangingPunct="0">
              <a:defRPr>
                <a:solidFill>
                  <a:schemeClr val="tx1"/>
                </a:solidFill>
                <a:latin typeface="Arial" pitchFamily="34" charset="0"/>
              </a:defRPr>
            </a:lvl4pPr>
            <a:lvl5pPr marL="2094227" indent="-232692" eaLnBrk="0" hangingPunct="0">
              <a:defRPr>
                <a:solidFill>
                  <a:schemeClr val="tx1"/>
                </a:solidFill>
                <a:latin typeface="Arial" pitchFamily="34" charset="0"/>
              </a:defRPr>
            </a:lvl5pPr>
            <a:lvl6pPr marL="2559611" indent="-232692" eaLnBrk="0" fontAlgn="base" hangingPunct="0">
              <a:spcBef>
                <a:spcPct val="0"/>
              </a:spcBef>
              <a:spcAft>
                <a:spcPct val="0"/>
              </a:spcAft>
              <a:defRPr>
                <a:solidFill>
                  <a:schemeClr val="tx1"/>
                </a:solidFill>
                <a:latin typeface="Arial" pitchFamily="34" charset="0"/>
              </a:defRPr>
            </a:lvl6pPr>
            <a:lvl7pPr marL="3024995" indent="-232692" eaLnBrk="0" fontAlgn="base" hangingPunct="0">
              <a:spcBef>
                <a:spcPct val="0"/>
              </a:spcBef>
              <a:spcAft>
                <a:spcPct val="0"/>
              </a:spcAft>
              <a:defRPr>
                <a:solidFill>
                  <a:schemeClr val="tx1"/>
                </a:solidFill>
                <a:latin typeface="Arial" pitchFamily="34" charset="0"/>
              </a:defRPr>
            </a:lvl7pPr>
            <a:lvl8pPr marL="3490379" indent="-232692" eaLnBrk="0" fontAlgn="base" hangingPunct="0">
              <a:spcBef>
                <a:spcPct val="0"/>
              </a:spcBef>
              <a:spcAft>
                <a:spcPct val="0"/>
              </a:spcAft>
              <a:defRPr>
                <a:solidFill>
                  <a:schemeClr val="tx1"/>
                </a:solidFill>
                <a:latin typeface="Arial" pitchFamily="34" charset="0"/>
              </a:defRPr>
            </a:lvl8pPr>
            <a:lvl9pPr marL="3955763" indent="-232692" eaLnBrk="0" fontAlgn="base" hangingPunct="0">
              <a:spcBef>
                <a:spcPct val="0"/>
              </a:spcBef>
              <a:spcAft>
                <a:spcPct val="0"/>
              </a:spcAft>
              <a:defRPr>
                <a:solidFill>
                  <a:schemeClr val="tx1"/>
                </a:solidFill>
                <a:latin typeface="Arial" pitchFamily="34" charset="0"/>
              </a:defRPr>
            </a:lvl9pPr>
          </a:lstStyle>
          <a:p>
            <a:pPr eaLnBrk="1" hangingPunct="1">
              <a:defRPr/>
            </a:pPr>
            <a:fld id="{E3307DAB-62AC-4611-9286-DE4AE1CD8405}" type="slidenum">
              <a:rPr lang="en-US" smtClean="0"/>
              <a:pPr eaLnBrk="1" hangingPunct="1">
                <a:defRPr/>
              </a:pPr>
              <a:t>24</a:t>
            </a:fld>
            <a:endParaRPr lang="en-US"/>
          </a:p>
        </p:txBody>
      </p:sp>
      <p:sp>
        <p:nvSpPr>
          <p:cNvPr id="157699" name="Rectangle 2"/>
          <p:cNvSpPr>
            <a:spLocks noGrp="1" noRot="1" noChangeAspect="1" noChangeArrowheads="1" noTextEdit="1"/>
          </p:cNvSpPr>
          <p:nvPr>
            <p:ph type="sldImg"/>
          </p:nvPr>
        </p:nvSpPr>
        <p:spPr>
          <a:xfrm>
            <a:off x="415925" y="701675"/>
            <a:ext cx="6246813" cy="3514725"/>
          </a:xfrm>
          <a:ln/>
        </p:spPr>
      </p:sp>
      <p:sp>
        <p:nvSpPr>
          <p:cNvPr id="157700" name="Rectangle 3"/>
          <p:cNvSpPr>
            <a:spLocks noGrp="1" noChangeArrowheads="1"/>
          </p:cNvSpPr>
          <p:nvPr>
            <p:ph type="body" idx="1"/>
          </p:nvPr>
        </p:nvSpPr>
        <p:spPr>
          <a:noFill/>
        </p:spPr>
        <p:txBody>
          <a:bodyPr/>
          <a:lstStyle/>
          <a:p>
            <a:pPr eaLnBrk="1" hangingPunct="1"/>
            <a:r>
              <a:rPr lang="en-US"/>
              <a:t>Words: http://www.kurzweilai.net/articles/art0626.html?printable=1 </a:t>
            </a:r>
          </a:p>
        </p:txBody>
      </p:sp>
    </p:spTree>
    <p:extLst>
      <p:ext uri="{BB962C8B-B14F-4D97-AF65-F5344CB8AC3E}">
        <p14:creationId xmlns:p14="http://schemas.microsoft.com/office/powerpoint/2010/main" val="209117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The Second Machine Age</a:t>
            </a:r>
            <a:r>
              <a:rPr lang="en-US" baseline="0" dirty="0"/>
              <a:t> p. 193  Use people to look at customers and talk to them to predict what to order for their particular store.  But exploit high tech just in time manufacturing and communication to make small batches and them to the stores right away.</a:t>
            </a:r>
          </a:p>
          <a:p>
            <a:r>
              <a:rPr lang="en-US" baseline="0" dirty="0"/>
              <a:t>Image from: http://www.destinationcentreville.com/en/shopping/zara  </a:t>
            </a:r>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25</a:t>
            </a:fld>
            <a:endParaRPr lang="en-US"/>
          </a:p>
        </p:txBody>
      </p:sp>
    </p:spTree>
    <p:extLst>
      <p:ext uri="{BB962C8B-B14F-4D97-AF65-F5344CB8AC3E}">
        <p14:creationId xmlns:p14="http://schemas.microsoft.com/office/powerpoint/2010/main" val="58751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56249" indent="-290865" eaLnBrk="0" hangingPunct="0">
              <a:defRPr>
                <a:solidFill>
                  <a:schemeClr val="tx1"/>
                </a:solidFill>
                <a:latin typeface="Arial" pitchFamily="34" charset="0"/>
              </a:defRPr>
            </a:lvl2pPr>
            <a:lvl3pPr marL="1163460" indent="-232692" eaLnBrk="0" hangingPunct="0">
              <a:defRPr>
                <a:solidFill>
                  <a:schemeClr val="tx1"/>
                </a:solidFill>
                <a:latin typeface="Arial" pitchFamily="34" charset="0"/>
              </a:defRPr>
            </a:lvl3pPr>
            <a:lvl4pPr marL="1628844" indent="-232692" eaLnBrk="0" hangingPunct="0">
              <a:defRPr>
                <a:solidFill>
                  <a:schemeClr val="tx1"/>
                </a:solidFill>
                <a:latin typeface="Arial" pitchFamily="34" charset="0"/>
              </a:defRPr>
            </a:lvl4pPr>
            <a:lvl5pPr marL="2094227" indent="-232692" eaLnBrk="0" hangingPunct="0">
              <a:defRPr>
                <a:solidFill>
                  <a:schemeClr val="tx1"/>
                </a:solidFill>
                <a:latin typeface="Arial" pitchFamily="34" charset="0"/>
              </a:defRPr>
            </a:lvl5pPr>
            <a:lvl6pPr marL="2559611" indent="-232692" eaLnBrk="0" fontAlgn="base" hangingPunct="0">
              <a:spcBef>
                <a:spcPct val="0"/>
              </a:spcBef>
              <a:spcAft>
                <a:spcPct val="0"/>
              </a:spcAft>
              <a:defRPr>
                <a:solidFill>
                  <a:schemeClr val="tx1"/>
                </a:solidFill>
                <a:latin typeface="Arial" pitchFamily="34" charset="0"/>
              </a:defRPr>
            </a:lvl6pPr>
            <a:lvl7pPr marL="3024995" indent="-232692" eaLnBrk="0" fontAlgn="base" hangingPunct="0">
              <a:spcBef>
                <a:spcPct val="0"/>
              </a:spcBef>
              <a:spcAft>
                <a:spcPct val="0"/>
              </a:spcAft>
              <a:defRPr>
                <a:solidFill>
                  <a:schemeClr val="tx1"/>
                </a:solidFill>
                <a:latin typeface="Arial" pitchFamily="34" charset="0"/>
              </a:defRPr>
            </a:lvl7pPr>
            <a:lvl8pPr marL="3490379" indent="-232692" eaLnBrk="0" fontAlgn="base" hangingPunct="0">
              <a:spcBef>
                <a:spcPct val="0"/>
              </a:spcBef>
              <a:spcAft>
                <a:spcPct val="0"/>
              </a:spcAft>
              <a:defRPr>
                <a:solidFill>
                  <a:schemeClr val="tx1"/>
                </a:solidFill>
                <a:latin typeface="Arial" pitchFamily="34" charset="0"/>
              </a:defRPr>
            </a:lvl8pPr>
            <a:lvl9pPr marL="3955763" indent="-232692" eaLnBrk="0" fontAlgn="base" hangingPunct="0">
              <a:spcBef>
                <a:spcPct val="0"/>
              </a:spcBef>
              <a:spcAft>
                <a:spcPct val="0"/>
              </a:spcAft>
              <a:defRPr>
                <a:solidFill>
                  <a:schemeClr val="tx1"/>
                </a:solidFill>
                <a:latin typeface="Arial" pitchFamily="34" charset="0"/>
              </a:defRPr>
            </a:lvl9pPr>
          </a:lstStyle>
          <a:p>
            <a:pPr eaLnBrk="1" hangingPunct="1">
              <a:defRPr/>
            </a:pPr>
            <a:fld id="{A0FAC267-E10E-4513-864A-D6CF14C22832}" type="slidenum">
              <a:rPr lang="en-US" smtClean="0"/>
              <a:pPr eaLnBrk="1" hangingPunct="1">
                <a:defRPr/>
              </a:pPr>
              <a:t>26</a:t>
            </a:fld>
            <a:endParaRPr lang="en-US"/>
          </a:p>
        </p:txBody>
      </p:sp>
      <p:sp>
        <p:nvSpPr>
          <p:cNvPr id="158723" name="Rectangle 2"/>
          <p:cNvSpPr>
            <a:spLocks noGrp="1" noRot="1" noChangeAspect="1" noChangeArrowheads="1" noTextEdit="1"/>
          </p:cNvSpPr>
          <p:nvPr>
            <p:ph type="sldImg"/>
          </p:nvPr>
        </p:nvSpPr>
        <p:spPr>
          <a:xfrm>
            <a:off x="415925" y="701675"/>
            <a:ext cx="6246813" cy="3514725"/>
          </a:xfrm>
          <a:ln/>
        </p:spPr>
      </p:sp>
      <p:sp>
        <p:nvSpPr>
          <p:cNvPr id="158724" name="Rectangle 3"/>
          <p:cNvSpPr>
            <a:spLocks noGrp="1" noChangeArrowheads="1"/>
          </p:cNvSpPr>
          <p:nvPr>
            <p:ph type="body" idx="1"/>
          </p:nvPr>
        </p:nvSpPr>
        <p:spPr>
          <a:noFill/>
        </p:spPr>
        <p:txBody>
          <a:bodyPr/>
          <a:lstStyle/>
          <a:p>
            <a:pPr eaLnBrk="1" hangingPunct="1"/>
            <a:r>
              <a:rPr lang="en-US"/>
              <a:t>Below are four </a:t>
            </a:r>
            <a:r>
              <a:rPr lang="en-US" b="1"/>
              <a:t>fMRI (functional magnetic resonance imaging) brain scans</a:t>
            </a:r>
            <a:r>
              <a:rPr lang="en-US"/>
              <a:t> obtained during a visual memory task. The results of the experiment were reported in November 2000 by Mark D'Esposito and Charan Ranganath of the University of California, Berkeley, at the annual meeting of the Society for Neuroscience. </a:t>
            </a:r>
          </a:p>
          <a:p>
            <a:pPr eaLnBrk="1" hangingPunct="1"/>
            <a:endParaRPr lang="en-US"/>
          </a:p>
          <a:p>
            <a:pPr eaLnBrk="1" hangingPunct="1"/>
            <a:r>
              <a:rPr lang="en-US"/>
              <a:t>n </a:t>
            </a:r>
            <a:r>
              <a:rPr lang="en-US" b="1"/>
              <a:t>scan 1</a:t>
            </a:r>
            <a:r>
              <a:rPr lang="en-US"/>
              <a:t>, a subject is asked to remember a face. Areas at the rear of the brain that process visual information are active during this task, as is an area in the frontal lobe. In </a:t>
            </a:r>
            <a:r>
              <a:rPr lang="en-US" b="1"/>
              <a:t>scan 2</a:t>
            </a:r>
            <a:r>
              <a:rPr lang="en-US"/>
              <a:t>, the subject is asked to "think about this face." Surprisingly, the hippocampus is activated - the first time this has been documented. The hippocampus was already known to be important for memory, but these results show that this part of the brain is specifically active during the time when we are remembering new information.</a:t>
            </a:r>
          </a:p>
          <a:p>
            <a:pPr eaLnBrk="1" hangingPunct="1"/>
            <a:r>
              <a:rPr lang="en-US"/>
              <a:t>In </a:t>
            </a:r>
            <a:r>
              <a:rPr lang="en-US" b="1"/>
              <a:t>scans 3 and 4</a:t>
            </a:r>
            <a:r>
              <a:rPr lang="en-US"/>
              <a:t>, the subject was asked to compare another face to the remembered face. Some of the same visual areas are activated as during the initial memory task, but other areas, such as part of the frontal lobe, are involved in making a decision about the memory.</a:t>
            </a:r>
          </a:p>
          <a:p>
            <a:pPr eaLnBrk="1" hangingPunct="1"/>
            <a:endParaRPr lang="en-US"/>
          </a:p>
          <a:p>
            <a:pPr eaLnBrk="1" hangingPunct="1"/>
            <a:r>
              <a:rPr lang="en-US"/>
              <a:t>http://www.berkeley.edu/news/media/releases/2000/11/20_mri.html</a:t>
            </a:r>
          </a:p>
        </p:txBody>
      </p:sp>
    </p:spTree>
    <p:extLst>
      <p:ext uri="{BB962C8B-B14F-4D97-AF65-F5344CB8AC3E}">
        <p14:creationId xmlns:p14="http://schemas.microsoft.com/office/powerpoint/2010/main" val="39415763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56249" indent="-290865" eaLnBrk="0" hangingPunct="0">
              <a:defRPr>
                <a:solidFill>
                  <a:schemeClr val="tx1"/>
                </a:solidFill>
                <a:latin typeface="Arial" pitchFamily="34" charset="0"/>
              </a:defRPr>
            </a:lvl2pPr>
            <a:lvl3pPr marL="1163460" indent="-232692" eaLnBrk="0" hangingPunct="0">
              <a:defRPr>
                <a:solidFill>
                  <a:schemeClr val="tx1"/>
                </a:solidFill>
                <a:latin typeface="Arial" pitchFamily="34" charset="0"/>
              </a:defRPr>
            </a:lvl3pPr>
            <a:lvl4pPr marL="1628844" indent="-232692" eaLnBrk="0" hangingPunct="0">
              <a:defRPr>
                <a:solidFill>
                  <a:schemeClr val="tx1"/>
                </a:solidFill>
                <a:latin typeface="Arial" pitchFamily="34" charset="0"/>
              </a:defRPr>
            </a:lvl4pPr>
            <a:lvl5pPr marL="2094227" indent="-232692" eaLnBrk="0" hangingPunct="0">
              <a:defRPr>
                <a:solidFill>
                  <a:schemeClr val="tx1"/>
                </a:solidFill>
                <a:latin typeface="Arial" pitchFamily="34" charset="0"/>
              </a:defRPr>
            </a:lvl5pPr>
            <a:lvl6pPr marL="2559611" indent="-232692" eaLnBrk="0" fontAlgn="base" hangingPunct="0">
              <a:spcBef>
                <a:spcPct val="0"/>
              </a:spcBef>
              <a:spcAft>
                <a:spcPct val="0"/>
              </a:spcAft>
              <a:defRPr>
                <a:solidFill>
                  <a:schemeClr val="tx1"/>
                </a:solidFill>
                <a:latin typeface="Arial" pitchFamily="34" charset="0"/>
              </a:defRPr>
            </a:lvl6pPr>
            <a:lvl7pPr marL="3024995" indent="-232692" eaLnBrk="0" fontAlgn="base" hangingPunct="0">
              <a:spcBef>
                <a:spcPct val="0"/>
              </a:spcBef>
              <a:spcAft>
                <a:spcPct val="0"/>
              </a:spcAft>
              <a:defRPr>
                <a:solidFill>
                  <a:schemeClr val="tx1"/>
                </a:solidFill>
                <a:latin typeface="Arial" pitchFamily="34" charset="0"/>
              </a:defRPr>
            </a:lvl7pPr>
            <a:lvl8pPr marL="3490379" indent="-232692" eaLnBrk="0" fontAlgn="base" hangingPunct="0">
              <a:spcBef>
                <a:spcPct val="0"/>
              </a:spcBef>
              <a:spcAft>
                <a:spcPct val="0"/>
              </a:spcAft>
              <a:defRPr>
                <a:solidFill>
                  <a:schemeClr val="tx1"/>
                </a:solidFill>
                <a:latin typeface="Arial" pitchFamily="34" charset="0"/>
              </a:defRPr>
            </a:lvl8pPr>
            <a:lvl9pPr marL="3955763" indent="-232692" eaLnBrk="0" fontAlgn="base" hangingPunct="0">
              <a:spcBef>
                <a:spcPct val="0"/>
              </a:spcBef>
              <a:spcAft>
                <a:spcPct val="0"/>
              </a:spcAft>
              <a:defRPr>
                <a:solidFill>
                  <a:schemeClr val="tx1"/>
                </a:solidFill>
                <a:latin typeface="Arial" pitchFamily="34" charset="0"/>
              </a:defRPr>
            </a:lvl9pPr>
          </a:lstStyle>
          <a:p>
            <a:pPr eaLnBrk="1" hangingPunct="1">
              <a:defRPr/>
            </a:pPr>
            <a:fld id="{6E20ECCE-685F-408F-AF3A-23C792C585BC}" type="slidenum">
              <a:rPr lang="en-US" smtClean="0"/>
              <a:pPr eaLnBrk="1" hangingPunct="1">
                <a:defRPr/>
              </a:pPr>
              <a:t>28</a:t>
            </a:fld>
            <a:endParaRPr lang="en-US"/>
          </a:p>
        </p:txBody>
      </p:sp>
      <p:sp>
        <p:nvSpPr>
          <p:cNvPr id="159747" name="Rectangle 2"/>
          <p:cNvSpPr>
            <a:spLocks noGrp="1" noRot="1" noChangeAspect="1" noChangeArrowheads="1" noTextEdit="1"/>
          </p:cNvSpPr>
          <p:nvPr>
            <p:ph type="sldImg"/>
          </p:nvPr>
        </p:nvSpPr>
        <p:spPr>
          <a:xfrm>
            <a:off x="419100" y="701675"/>
            <a:ext cx="6246813" cy="3514725"/>
          </a:xfrm>
          <a:ln/>
        </p:spPr>
      </p:sp>
      <p:sp>
        <p:nvSpPr>
          <p:cNvPr id="159748" name="Rectangle 3"/>
          <p:cNvSpPr>
            <a:spLocks noGrp="1" noChangeArrowheads="1"/>
          </p:cNvSpPr>
          <p:nvPr>
            <p:ph type="body" idx="1"/>
          </p:nvPr>
        </p:nvSpPr>
        <p:spPr>
          <a:noFill/>
        </p:spPr>
        <p:txBody>
          <a:bodyPr/>
          <a:lstStyle/>
          <a:p>
            <a:pPr eaLnBrk="1" hangingPunct="1"/>
            <a:r>
              <a:rPr lang="en-US" dirty="0"/>
              <a:t>http://www.bristolstories.org/site_images/big_world_map.jpg</a:t>
            </a:r>
          </a:p>
          <a:p>
            <a:pPr eaLnBrk="1" hangingPunct="1"/>
            <a:r>
              <a:rPr lang="en-US" dirty="0"/>
              <a:t>Guns Germs and Steel argument: Eurasia won because of geography.  Europe won because China lost </a:t>
            </a:r>
            <a:r>
              <a:rPr lang="en-US" dirty="0" err="1"/>
              <a:t>lost</a:t>
            </a:r>
            <a:r>
              <a:rPr lang="en-US" dirty="0"/>
              <a:t> because they burned the boats and the Europeans didn’t.  Can one group ever effectively decide against technology?</a:t>
            </a:r>
          </a:p>
        </p:txBody>
      </p:sp>
    </p:spTree>
    <p:extLst>
      <p:ext uri="{BB962C8B-B14F-4D97-AF65-F5344CB8AC3E}">
        <p14:creationId xmlns:p14="http://schemas.microsoft.com/office/powerpoint/2010/main" val="33977452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56249" indent="-290865" eaLnBrk="0" hangingPunct="0">
              <a:defRPr>
                <a:solidFill>
                  <a:schemeClr val="tx1"/>
                </a:solidFill>
                <a:latin typeface="Arial" pitchFamily="34" charset="0"/>
              </a:defRPr>
            </a:lvl2pPr>
            <a:lvl3pPr marL="1163460" indent="-232692" eaLnBrk="0" hangingPunct="0">
              <a:defRPr>
                <a:solidFill>
                  <a:schemeClr val="tx1"/>
                </a:solidFill>
                <a:latin typeface="Arial" pitchFamily="34" charset="0"/>
              </a:defRPr>
            </a:lvl3pPr>
            <a:lvl4pPr marL="1628844" indent="-232692" eaLnBrk="0" hangingPunct="0">
              <a:defRPr>
                <a:solidFill>
                  <a:schemeClr val="tx1"/>
                </a:solidFill>
                <a:latin typeface="Arial" pitchFamily="34" charset="0"/>
              </a:defRPr>
            </a:lvl4pPr>
            <a:lvl5pPr marL="2094227" indent="-232692" eaLnBrk="0" hangingPunct="0">
              <a:defRPr>
                <a:solidFill>
                  <a:schemeClr val="tx1"/>
                </a:solidFill>
                <a:latin typeface="Arial" pitchFamily="34" charset="0"/>
              </a:defRPr>
            </a:lvl5pPr>
            <a:lvl6pPr marL="2559611" indent="-232692" eaLnBrk="0" fontAlgn="base" hangingPunct="0">
              <a:spcBef>
                <a:spcPct val="0"/>
              </a:spcBef>
              <a:spcAft>
                <a:spcPct val="0"/>
              </a:spcAft>
              <a:defRPr>
                <a:solidFill>
                  <a:schemeClr val="tx1"/>
                </a:solidFill>
                <a:latin typeface="Arial" pitchFamily="34" charset="0"/>
              </a:defRPr>
            </a:lvl6pPr>
            <a:lvl7pPr marL="3024995" indent="-232692" eaLnBrk="0" fontAlgn="base" hangingPunct="0">
              <a:spcBef>
                <a:spcPct val="0"/>
              </a:spcBef>
              <a:spcAft>
                <a:spcPct val="0"/>
              </a:spcAft>
              <a:defRPr>
                <a:solidFill>
                  <a:schemeClr val="tx1"/>
                </a:solidFill>
                <a:latin typeface="Arial" pitchFamily="34" charset="0"/>
              </a:defRPr>
            </a:lvl7pPr>
            <a:lvl8pPr marL="3490379" indent="-232692" eaLnBrk="0" fontAlgn="base" hangingPunct="0">
              <a:spcBef>
                <a:spcPct val="0"/>
              </a:spcBef>
              <a:spcAft>
                <a:spcPct val="0"/>
              </a:spcAft>
              <a:defRPr>
                <a:solidFill>
                  <a:schemeClr val="tx1"/>
                </a:solidFill>
                <a:latin typeface="Arial" pitchFamily="34" charset="0"/>
              </a:defRPr>
            </a:lvl8pPr>
            <a:lvl9pPr marL="3955763" indent="-232692" eaLnBrk="0" fontAlgn="base" hangingPunct="0">
              <a:spcBef>
                <a:spcPct val="0"/>
              </a:spcBef>
              <a:spcAft>
                <a:spcPct val="0"/>
              </a:spcAft>
              <a:defRPr>
                <a:solidFill>
                  <a:schemeClr val="tx1"/>
                </a:solidFill>
                <a:latin typeface="Arial" pitchFamily="34" charset="0"/>
              </a:defRPr>
            </a:lvl9pPr>
          </a:lstStyle>
          <a:p>
            <a:pPr eaLnBrk="1" hangingPunct="1">
              <a:defRPr/>
            </a:pPr>
            <a:fld id="{22622865-4CCA-41EA-9E14-2AA26C1F222A}" type="slidenum">
              <a:rPr lang="en-US" smtClean="0"/>
              <a:pPr eaLnBrk="1" hangingPunct="1">
                <a:defRPr/>
              </a:pPr>
              <a:t>29</a:t>
            </a:fld>
            <a:endParaRPr lang="en-US"/>
          </a:p>
        </p:txBody>
      </p:sp>
      <p:sp>
        <p:nvSpPr>
          <p:cNvPr id="160771" name="Rectangle 2"/>
          <p:cNvSpPr>
            <a:spLocks noGrp="1" noRot="1" noChangeAspect="1" noChangeArrowheads="1" noTextEdit="1"/>
          </p:cNvSpPr>
          <p:nvPr>
            <p:ph type="sldImg"/>
          </p:nvPr>
        </p:nvSpPr>
        <p:spPr>
          <a:xfrm>
            <a:off x="415925" y="701675"/>
            <a:ext cx="6246813" cy="3514725"/>
          </a:xfrm>
          <a:ln/>
        </p:spPr>
      </p:sp>
      <p:sp>
        <p:nvSpPr>
          <p:cNvPr id="160772" name="Rectangle 3"/>
          <p:cNvSpPr>
            <a:spLocks noGrp="1" noChangeArrowheads="1"/>
          </p:cNvSpPr>
          <p:nvPr>
            <p:ph type="body" idx="1"/>
          </p:nvPr>
        </p:nvSpPr>
        <p:spPr>
          <a:noFill/>
        </p:spPr>
        <p:txBody>
          <a:bodyPr/>
          <a:lstStyle/>
          <a:p>
            <a:pPr eaLnBrk="1" hangingPunct="1"/>
            <a:r>
              <a:rPr lang="en-US" dirty="0"/>
              <a:t>Point here: you can be on top.  But then if you decide to stop doing science/technology, someone else will just take over.  You can’t make it stop everywhere.</a:t>
            </a:r>
          </a:p>
          <a:p>
            <a:pPr eaLnBrk="1" hangingPunct="1"/>
            <a:r>
              <a:rPr lang="en-US" dirty="0"/>
              <a:t>Image from: http://musham.wordpress.com/2008/09/19/islamic-science-and-development-historyin-quran-view/ </a:t>
            </a:r>
          </a:p>
          <a:p>
            <a:pPr eaLnBrk="1" hangingPunct="1"/>
            <a:r>
              <a:rPr lang="en-US" dirty="0"/>
              <a:t>The link is to a YouTube video of Neil de Grasse Tyson</a:t>
            </a:r>
          </a:p>
        </p:txBody>
      </p:sp>
    </p:spTree>
    <p:extLst>
      <p:ext uri="{BB962C8B-B14F-4D97-AF65-F5344CB8AC3E}">
        <p14:creationId xmlns:p14="http://schemas.microsoft.com/office/powerpoint/2010/main" val="7769882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56249" indent="-290865" eaLnBrk="0" hangingPunct="0">
              <a:defRPr>
                <a:solidFill>
                  <a:schemeClr val="tx1"/>
                </a:solidFill>
                <a:latin typeface="Arial" pitchFamily="34" charset="0"/>
              </a:defRPr>
            </a:lvl2pPr>
            <a:lvl3pPr marL="1163460" indent="-232692" eaLnBrk="0" hangingPunct="0">
              <a:defRPr>
                <a:solidFill>
                  <a:schemeClr val="tx1"/>
                </a:solidFill>
                <a:latin typeface="Arial" pitchFamily="34" charset="0"/>
              </a:defRPr>
            </a:lvl3pPr>
            <a:lvl4pPr marL="1628844" indent="-232692" eaLnBrk="0" hangingPunct="0">
              <a:defRPr>
                <a:solidFill>
                  <a:schemeClr val="tx1"/>
                </a:solidFill>
                <a:latin typeface="Arial" pitchFamily="34" charset="0"/>
              </a:defRPr>
            </a:lvl4pPr>
            <a:lvl5pPr marL="2094227" indent="-232692" eaLnBrk="0" hangingPunct="0">
              <a:defRPr>
                <a:solidFill>
                  <a:schemeClr val="tx1"/>
                </a:solidFill>
                <a:latin typeface="Arial" pitchFamily="34" charset="0"/>
              </a:defRPr>
            </a:lvl5pPr>
            <a:lvl6pPr marL="2559611" indent="-232692" eaLnBrk="0" fontAlgn="base" hangingPunct="0">
              <a:spcBef>
                <a:spcPct val="0"/>
              </a:spcBef>
              <a:spcAft>
                <a:spcPct val="0"/>
              </a:spcAft>
              <a:defRPr>
                <a:solidFill>
                  <a:schemeClr val="tx1"/>
                </a:solidFill>
                <a:latin typeface="Arial" pitchFamily="34" charset="0"/>
              </a:defRPr>
            </a:lvl6pPr>
            <a:lvl7pPr marL="3024995" indent="-232692" eaLnBrk="0" fontAlgn="base" hangingPunct="0">
              <a:spcBef>
                <a:spcPct val="0"/>
              </a:spcBef>
              <a:spcAft>
                <a:spcPct val="0"/>
              </a:spcAft>
              <a:defRPr>
                <a:solidFill>
                  <a:schemeClr val="tx1"/>
                </a:solidFill>
                <a:latin typeface="Arial" pitchFamily="34" charset="0"/>
              </a:defRPr>
            </a:lvl7pPr>
            <a:lvl8pPr marL="3490379" indent="-232692" eaLnBrk="0" fontAlgn="base" hangingPunct="0">
              <a:spcBef>
                <a:spcPct val="0"/>
              </a:spcBef>
              <a:spcAft>
                <a:spcPct val="0"/>
              </a:spcAft>
              <a:defRPr>
                <a:solidFill>
                  <a:schemeClr val="tx1"/>
                </a:solidFill>
                <a:latin typeface="Arial" pitchFamily="34" charset="0"/>
              </a:defRPr>
            </a:lvl8pPr>
            <a:lvl9pPr marL="3955763" indent="-232692" eaLnBrk="0" fontAlgn="base" hangingPunct="0">
              <a:spcBef>
                <a:spcPct val="0"/>
              </a:spcBef>
              <a:spcAft>
                <a:spcPct val="0"/>
              </a:spcAft>
              <a:defRPr>
                <a:solidFill>
                  <a:schemeClr val="tx1"/>
                </a:solidFill>
                <a:latin typeface="Arial" pitchFamily="34" charset="0"/>
              </a:defRPr>
            </a:lvl9pPr>
          </a:lstStyle>
          <a:p>
            <a:pPr eaLnBrk="1" hangingPunct="1">
              <a:defRPr/>
            </a:pPr>
            <a:fld id="{4F56815F-960C-4989-93B0-FAE658C59D0C}" type="slidenum">
              <a:rPr lang="en-US" smtClean="0"/>
              <a:pPr eaLnBrk="1" hangingPunct="1">
                <a:defRPr/>
              </a:pPr>
              <a:t>30</a:t>
            </a:fld>
            <a:endParaRPr lang="en-US"/>
          </a:p>
        </p:txBody>
      </p:sp>
      <p:sp>
        <p:nvSpPr>
          <p:cNvPr id="161795" name="Rectangle 2"/>
          <p:cNvSpPr>
            <a:spLocks noGrp="1" noRot="1" noChangeAspect="1" noChangeArrowheads="1" noTextEdit="1"/>
          </p:cNvSpPr>
          <p:nvPr>
            <p:ph type="sldImg"/>
          </p:nvPr>
        </p:nvSpPr>
        <p:spPr>
          <a:xfrm>
            <a:off x="419100" y="701675"/>
            <a:ext cx="6246813" cy="3514725"/>
          </a:xfrm>
          <a:ln/>
        </p:spPr>
      </p:sp>
      <p:sp>
        <p:nvSpPr>
          <p:cNvPr id="161796" name="Rectangle 3"/>
          <p:cNvSpPr>
            <a:spLocks noGrp="1" noChangeArrowheads="1"/>
          </p:cNvSpPr>
          <p:nvPr>
            <p:ph type="body" idx="1"/>
          </p:nvPr>
        </p:nvSpPr>
        <p:spPr>
          <a:noFill/>
        </p:spPr>
        <p:txBody>
          <a:bodyPr/>
          <a:lstStyle/>
          <a:p>
            <a:pPr eaLnBrk="1" hangingPunct="1"/>
            <a:r>
              <a:rPr lang="en-US" dirty="0"/>
              <a:t>Quoted on  p. 210 of The Luddites</a:t>
            </a:r>
          </a:p>
        </p:txBody>
      </p:sp>
    </p:spTree>
    <p:extLst>
      <p:ext uri="{BB962C8B-B14F-4D97-AF65-F5344CB8AC3E}">
        <p14:creationId xmlns:p14="http://schemas.microsoft.com/office/powerpoint/2010/main" val="5733888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67467" indent="-295180" eaLnBrk="0" hangingPunct="0">
              <a:defRPr>
                <a:solidFill>
                  <a:schemeClr val="tx1"/>
                </a:solidFill>
                <a:latin typeface="Arial" charset="0"/>
              </a:defRPr>
            </a:lvl2pPr>
            <a:lvl3pPr marL="1180719" indent="-236144" eaLnBrk="0" hangingPunct="0">
              <a:defRPr>
                <a:solidFill>
                  <a:schemeClr val="tx1"/>
                </a:solidFill>
                <a:latin typeface="Arial" charset="0"/>
              </a:defRPr>
            </a:lvl3pPr>
            <a:lvl4pPr marL="1653007" indent="-236144" eaLnBrk="0" hangingPunct="0">
              <a:defRPr>
                <a:solidFill>
                  <a:schemeClr val="tx1"/>
                </a:solidFill>
                <a:latin typeface="Arial" charset="0"/>
              </a:defRPr>
            </a:lvl4pPr>
            <a:lvl5pPr marL="2125294" indent="-236144" eaLnBrk="0" hangingPunct="0">
              <a:defRPr>
                <a:solidFill>
                  <a:schemeClr val="tx1"/>
                </a:solidFill>
                <a:latin typeface="Arial" charset="0"/>
              </a:defRPr>
            </a:lvl5pPr>
            <a:lvl6pPr marL="2597582" indent="-236144" eaLnBrk="0" fontAlgn="base" hangingPunct="0">
              <a:spcBef>
                <a:spcPct val="0"/>
              </a:spcBef>
              <a:spcAft>
                <a:spcPct val="0"/>
              </a:spcAft>
              <a:defRPr>
                <a:solidFill>
                  <a:schemeClr val="tx1"/>
                </a:solidFill>
                <a:latin typeface="Arial" charset="0"/>
              </a:defRPr>
            </a:lvl6pPr>
            <a:lvl7pPr marL="3069869" indent="-236144" eaLnBrk="0" fontAlgn="base" hangingPunct="0">
              <a:spcBef>
                <a:spcPct val="0"/>
              </a:spcBef>
              <a:spcAft>
                <a:spcPct val="0"/>
              </a:spcAft>
              <a:defRPr>
                <a:solidFill>
                  <a:schemeClr val="tx1"/>
                </a:solidFill>
                <a:latin typeface="Arial" charset="0"/>
              </a:defRPr>
            </a:lvl7pPr>
            <a:lvl8pPr marL="3542157" indent="-236144" eaLnBrk="0" fontAlgn="base" hangingPunct="0">
              <a:spcBef>
                <a:spcPct val="0"/>
              </a:spcBef>
              <a:spcAft>
                <a:spcPct val="0"/>
              </a:spcAft>
              <a:defRPr>
                <a:solidFill>
                  <a:schemeClr val="tx1"/>
                </a:solidFill>
                <a:latin typeface="Arial" charset="0"/>
              </a:defRPr>
            </a:lvl8pPr>
            <a:lvl9pPr marL="4014445" indent="-236144" eaLnBrk="0" fontAlgn="base" hangingPunct="0">
              <a:spcBef>
                <a:spcPct val="0"/>
              </a:spcBef>
              <a:spcAft>
                <a:spcPct val="0"/>
              </a:spcAft>
              <a:defRPr>
                <a:solidFill>
                  <a:schemeClr val="tx1"/>
                </a:solidFill>
                <a:latin typeface="Arial" charset="0"/>
              </a:defRPr>
            </a:lvl9pPr>
          </a:lstStyle>
          <a:p>
            <a:pPr eaLnBrk="1" hangingPunct="1"/>
            <a:fld id="{43C2F651-46EA-4441-A195-50D1FD5C81C1}" type="slidenum">
              <a:rPr lang="en-US" smtClean="0"/>
              <a:pPr eaLnBrk="1" hangingPunct="1"/>
              <a:t>31</a:t>
            </a:fld>
            <a:endParaRPr lang="en-US"/>
          </a:p>
        </p:txBody>
      </p:sp>
      <p:sp>
        <p:nvSpPr>
          <p:cNvPr id="121859" name="Rectangle 2"/>
          <p:cNvSpPr>
            <a:spLocks noGrp="1" noRot="1" noChangeAspect="1" noChangeArrowheads="1" noTextEdit="1"/>
          </p:cNvSpPr>
          <p:nvPr>
            <p:ph type="sldImg"/>
          </p:nvPr>
        </p:nvSpPr>
        <p:spPr>
          <a:xfrm>
            <a:off x="415925" y="701675"/>
            <a:ext cx="6246813" cy="3514725"/>
          </a:xfrm>
          <a:ln/>
        </p:spPr>
      </p:sp>
      <p:sp>
        <p:nvSpPr>
          <p:cNvPr id="121860" name="Rectangle 3"/>
          <p:cNvSpPr>
            <a:spLocks noGrp="1" noChangeArrowheads="1"/>
          </p:cNvSpPr>
          <p:nvPr>
            <p:ph type="body" idx="1"/>
          </p:nvPr>
        </p:nvSpPr>
        <p:spPr>
          <a:noFill/>
        </p:spPr>
        <p:txBody>
          <a:bodyPr/>
          <a:lstStyle/>
          <a:p>
            <a:pPr eaLnBrk="1" hangingPunct="1"/>
            <a:r>
              <a:rPr lang="en-US" dirty="0">
                <a:latin typeface="Arial" charset="0"/>
              </a:rPr>
              <a:t>David </a:t>
            </a:r>
            <a:r>
              <a:rPr lang="en-US" dirty="0" err="1">
                <a:latin typeface="Arial" charset="0"/>
              </a:rPr>
              <a:t>Collingridge</a:t>
            </a:r>
            <a:r>
              <a:rPr lang="en-US" dirty="0">
                <a:latin typeface="Arial" charset="0"/>
              </a:rPr>
              <a:t> starting in 1980</a:t>
            </a:r>
          </a:p>
          <a:p>
            <a:pPr eaLnBrk="1" hangingPunct="1"/>
            <a:r>
              <a:rPr lang="en-US" dirty="0">
                <a:latin typeface="Arial" charset="0"/>
              </a:rPr>
              <a:t>Early stage, like AI, we simply don’t know what will happen.</a:t>
            </a:r>
          </a:p>
          <a:p>
            <a:pPr eaLnBrk="1" hangingPunct="1"/>
            <a:r>
              <a:rPr lang="en-US" dirty="0">
                <a:latin typeface="Arial" charset="0"/>
              </a:rPr>
              <a:t>At late stage, like cars today, we know, but the system is too entrenched to make change possible.</a:t>
            </a:r>
          </a:p>
        </p:txBody>
      </p:sp>
    </p:spTree>
    <p:extLst>
      <p:ext uri="{BB962C8B-B14F-4D97-AF65-F5344CB8AC3E}">
        <p14:creationId xmlns:p14="http://schemas.microsoft.com/office/powerpoint/2010/main" val="28213197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p:txBody>
          <a:bodyPr/>
          <a:lstStyle>
            <a:lvl1pPr eaLnBrk="0" hangingPunct="0">
              <a:defRPr>
                <a:solidFill>
                  <a:schemeClr val="tx1"/>
                </a:solidFill>
                <a:latin typeface="Arial" charset="0"/>
              </a:defRPr>
            </a:lvl1pPr>
            <a:lvl2pPr marL="756249" indent="-290865" eaLnBrk="0" hangingPunct="0">
              <a:defRPr>
                <a:solidFill>
                  <a:schemeClr val="tx1"/>
                </a:solidFill>
                <a:latin typeface="Arial" charset="0"/>
              </a:defRPr>
            </a:lvl2pPr>
            <a:lvl3pPr marL="1163460" indent="-232692" eaLnBrk="0" hangingPunct="0">
              <a:defRPr>
                <a:solidFill>
                  <a:schemeClr val="tx1"/>
                </a:solidFill>
                <a:latin typeface="Arial" charset="0"/>
              </a:defRPr>
            </a:lvl3pPr>
            <a:lvl4pPr marL="1628844" indent="-232692" eaLnBrk="0" hangingPunct="0">
              <a:defRPr>
                <a:solidFill>
                  <a:schemeClr val="tx1"/>
                </a:solidFill>
                <a:latin typeface="Arial" charset="0"/>
              </a:defRPr>
            </a:lvl4pPr>
            <a:lvl5pPr marL="2094227" indent="-232692" eaLnBrk="0" hangingPunct="0">
              <a:defRPr>
                <a:solidFill>
                  <a:schemeClr val="tx1"/>
                </a:solidFill>
                <a:latin typeface="Arial" charset="0"/>
              </a:defRPr>
            </a:lvl5pPr>
            <a:lvl6pPr marL="2559611" indent="-232692" eaLnBrk="0" fontAlgn="base" hangingPunct="0">
              <a:spcBef>
                <a:spcPct val="0"/>
              </a:spcBef>
              <a:spcAft>
                <a:spcPct val="0"/>
              </a:spcAft>
              <a:defRPr>
                <a:solidFill>
                  <a:schemeClr val="tx1"/>
                </a:solidFill>
                <a:latin typeface="Arial" charset="0"/>
              </a:defRPr>
            </a:lvl6pPr>
            <a:lvl7pPr marL="3024995" indent="-232692" eaLnBrk="0" fontAlgn="base" hangingPunct="0">
              <a:spcBef>
                <a:spcPct val="0"/>
              </a:spcBef>
              <a:spcAft>
                <a:spcPct val="0"/>
              </a:spcAft>
              <a:defRPr>
                <a:solidFill>
                  <a:schemeClr val="tx1"/>
                </a:solidFill>
                <a:latin typeface="Arial" charset="0"/>
              </a:defRPr>
            </a:lvl7pPr>
            <a:lvl8pPr marL="3490379" indent="-232692" eaLnBrk="0" fontAlgn="base" hangingPunct="0">
              <a:spcBef>
                <a:spcPct val="0"/>
              </a:spcBef>
              <a:spcAft>
                <a:spcPct val="0"/>
              </a:spcAft>
              <a:defRPr>
                <a:solidFill>
                  <a:schemeClr val="tx1"/>
                </a:solidFill>
                <a:latin typeface="Arial" charset="0"/>
              </a:defRPr>
            </a:lvl8pPr>
            <a:lvl9pPr marL="3955763" indent="-232692" eaLnBrk="0" fontAlgn="base" hangingPunct="0">
              <a:spcBef>
                <a:spcPct val="0"/>
              </a:spcBef>
              <a:spcAft>
                <a:spcPct val="0"/>
              </a:spcAft>
              <a:defRPr>
                <a:solidFill>
                  <a:schemeClr val="tx1"/>
                </a:solidFill>
                <a:latin typeface="Arial" charset="0"/>
              </a:defRPr>
            </a:lvl9pPr>
          </a:lstStyle>
          <a:p>
            <a:pPr eaLnBrk="1" hangingPunct="1">
              <a:defRPr/>
            </a:pPr>
            <a:fld id="{80C2444C-6621-40F0-A4DD-DF81499966A2}" type="slidenum">
              <a:rPr lang="en-US" smtClean="0"/>
              <a:pPr eaLnBrk="1" hangingPunct="1">
                <a:defRPr/>
              </a:pPr>
              <a:t>32</a:t>
            </a:fld>
            <a:endParaRPr lang="en-US"/>
          </a:p>
        </p:txBody>
      </p:sp>
      <p:sp>
        <p:nvSpPr>
          <p:cNvPr id="171011" name="Rectangle 2"/>
          <p:cNvSpPr>
            <a:spLocks noGrp="1" noRot="1" noChangeAspect="1" noChangeArrowheads="1" noTextEdit="1"/>
          </p:cNvSpPr>
          <p:nvPr>
            <p:ph type="sldImg"/>
          </p:nvPr>
        </p:nvSpPr>
        <p:spPr>
          <a:xfrm>
            <a:off x="415925" y="701675"/>
            <a:ext cx="6246813" cy="3514725"/>
          </a:xfrm>
          <a:ln/>
        </p:spPr>
      </p:sp>
      <p:sp>
        <p:nvSpPr>
          <p:cNvPr id="171012" name="Rectangle 3"/>
          <p:cNvSpPr>
            <a:spLocks noGrp="1" noChangeArrowheads="1"/>
          </p:cNvSpPr>
          <p:nvPr>
            <p:ph type="body" idx="1"/>
          </p:nvPr>
        </p:nvSpPr>
        <p:spPr>
          <a:noFill/>
        </p:spPr>
        <p:txBody>
          <a:bodyPr/>
          <a:lstStyle/>
          <a:p>
            <a:pPr eaLnBrk="1" hangingPunct="1"/>
            <a:r>
              <a:rPr lang="en-US" dirty="0"/>
              <a:t>Image from: http://www.musclecarclub.com/other-cars/classic/ford-model-t/ford-model-t.shtml </a:t>
            </a:r>
          </a:p>
          <a:p>
            <a:pPr eaLnBrk="1" hangingPunct="1"/>
            <a:r>
              <a:rPr lang="en-US" dirty="0"/>
              <a:t>Some impacts no one foresaw: pollution, urban sprawl, people getting fat</a:t>
            </a:r>
          </a:p>
        </p:txBody>
      </p:sp>
    </p:spTree>
    <p:extLst>
      <p:ext uri="{BB962C8B-B14F-4D97-AF65-F5344CB8AC3E}">
        <p14:creationId xmlns:p14="http://schemas.microsoft.com/office/powerpoint/2010/main" val="10824987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Watch the video.  </a:t>
            </a:r>
            <a:r>
              <a:rPr lang="en-US" dirty="0" err="1"/>
              <a:t>Sergi</a:t>
            </a:r>
            <a:r>
              <a:rPr lang="en-US" dirty="0"/>
              <a:t> </a:t>
            </a:r>
            <a:r>
              <a:rPr lang="en-US" dirty="0" err="1"/>
              <a:t>Brin</a:t>
            </a:r>
            <a:r>
              <a:rPr lang="en-US" baseline="0" dirty="0"/>
              <a:t> and then Jerry Brown telling us why the </a:t>
            </a:r>
            <a:r>
              <a:rPr lang="en-US" baseline="0" dirty="0" err="1"/>
              <a:t>selfdriving</a:t>
            </a:r>
            <a:r>
              <a:rPr lang="en-US" baseline="0" dirty="0"/>
              <a:t> car will solve all our problems.</a:t>
            </a:r>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33</a:t>
            </a:fld>
            <a:endParaRPr lang="en-US"/>
          </a:p>
        </p:txBody>
      </p:sp>
    </p:spTree>
    <p:extLst>
      <p:ext uri="{BB962C8B-B14F-4D97-AF65-F5344CB8AC3E}">
        <p14:creationId xmlns:p14="http://schemas.microsoft.com/office/powerpoint/2010/main" val="18945314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Dr. John W. </a:t>
            </a:r>
            <a:r>
              <a:rPr lang="en-US" dirty="0" err="1"/>
              <a:t>Mauchly</a:t>
            </a:r>
            <a:r>
              <a:rPr lang="en-US" dirty="0"/>
              <a:t>, inventor of some of the original room-size electronic computers, poses in Washington, DC, on November 2, 1962 with one the size of a suitcase after addressing a meeting of the American Institute of Industrial Engineers. He now is working on a pocket variety which, he says, may eliminate the housewife's weekly shopping list and the chore of filling it by hand. He predicted everyone will be walking around with his own personalized computer within a decade. (AP Photo/Byron Rollins) </a:t>
            </a:r>
            <a:r>
              <a:rPr lang="en-US" dirty="0">
                <a:hlinkClick r:id="rId3"/>
              </a:rPr>
              <a:t>#</a:t>
            </a:r>
            <a:r>
              <a:rPr lang="en-US" dirty="0"/>
              <a:t> </a:t>
            </a:r>
          </a:p>
          <a:p>
            <a:r>
              <a:rPr lang="en-US" dirty="0"/>
              <a:t>http://www.theatlantic.com/infocus/2012/05/50-years-ago-the-world-in-1962/100296/ </a:t>
            </a:r>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34</a:t>
            </a:fld>
            <a:endParaRPr lang="en-US"/>
          </a:p>
        </p:txBody>
      </p:sp>
    </p:spTree>
    <p:extLst>
      <p:ext uri="{BB962C8B-B14F-4D97-AF65-F5344CB8AC3E}">
        <p14:creationId xmlns:p14="http://schemas.microsoft.com/office/powerpoint/2010/main" val="1894531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mn-ea"/>
                <a:cs typeface="+mn-cs"/>
              </a:rPr>
              <a:t>Andrew McAfee and Erik </a:t>
            </a:r>
            <a:r>
              <a:rPr lang="en-US" sz="1200" b="0" i="0" kern="1200" dirty="0" err="1">
                <a:solidFill>
                  <a:schemeClr val="tx1"/>
                </a:solidFill>
                <a:effectLst/>
                <a:latin typeface="Arial" charset="0"/>
                <a:ea typeface="+mn-ea"/>
                <a:cs typeface="+mn-cs"/>
              </a:rPr>
              <a:t>Brynjolfsson</a:t>
            </a:r>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3</a:t>
            </a:fld>
            <a:endParaRPr lang="en-US"/>
          </a:p>
        </p:txBody>
      </p:sp>
    </p:spTree>
    <p:extLst>
      <p:ext uri="{BB962C8B-B14F-4D97-AF65-F5344CB8AC3E}">
        <p14:creationId xmlns:p14="http://schemas.microsoft.com/office/powerpoint/2010/main" val="12058348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Ethical</a:t>
            </a:r>
            <a:r>
              <a:rPr lang="en-US" baseline="0" dirty="0"/>
              <a:t> argument: Does this feel “right”?</a:t>
            </a:r>
          </a:p>
          <a:p>
            <a:r>
              <a:rPr lang="en-US" baseline="0" dirty="0"/>
              <a:t>Economic argument:  If the demand for tee shirts is elastic, will higher prices mean fewer tee shirts?  Less for consumers.  And fewer foreign workers have jobs.</a:t>
            </a:r>
          </a:p>
          <a:p>
            <a:r>
              <a:rPr lang="en-US" baseline="0" dirty="0"/>
              <a:t>Technological argument: Will this just accelerate the introduction of manufacturing machines and drive human labor out all together?</a:t>
            </a:r>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36</a:t>
            </a:fld>
            <a:endParaRPr lang="en-US"/>
          </a:p>
        </p:txBody>
      </p:sp>
    </p:spTree>
    <p:extLst>
      <p:ext uri="{BB962C8B-B14F-4D97-AF65-F5344CB8AC3E}">
        <p14:creationId xmlns:p14="http://schemas.microsoft.com/office/powerpoint/2010/main" val="1536902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Bob Greene: Why</a:t>
            </a:r>
            <a:r>
              <a:rPr lang="en-US" baseline="0" dirty="0"/>
              <a:t> Twitter Should Watch Its Back: http://www.cnn.com/2014/01/26/opinion/greene-pony-express/ </a:t>
            </a:r>
            <a:endParaRPr lang="en-US" dirty="0"/>
          </a:p>
          <a:p>
            <a:r>
              <a:rPr lang="en-US" dirty="0"/>
              <a:t>Lasted 18 months from April 3, 1860, to October 1861.</a:t>
            </a:r>
          </a:p>
          <a:p>
            <a:r>
              <a:rPr lang="en-US" dirty="0"/>
              <a:t>http://en.wikipedia.org/wiki/Pony_Express  </a:t>
            </a:r>
          </a:p>
          <a:p>
            <a:r>
              <a:rPr lang="en-US" dirty="0"/>
              <a:t>http://articles.latimes.com/2010/may/16/travel/la-tr-ponyexpress-20100516</a:t>
            </a:r>
          </a:p>
          <a:p>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37</a:t>
            </a:fld>
            <a:endParaRPr lang="en-US"/>
          </a:p>
        </p:txBody>
      </p:sp>
    </p:spTree>
    <p:extLst>
      <p:ext uri="{BB962C8B-B14F-4D97-AF65-F5344CB8AC3E}">
        <p14:creationId xmlns:p14="http://schemas.microsoft.com/office/powerpoint/2010/main" val="12864225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The transcontinental telegraph being built.</a:t>
            </a:r>
          </a:p>
          <a:p>
            <a:r>
              <a:rPr lang="en-US" dirty="0"/>
              <a:t>http://en.wikipedia.org/wiki/File:The_Overland_Pony_Express.jpg</a:t>
            </a:r>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38</a:t>
            </a:fld>
            <a:endParaRPr lang="en-US"/>
          </a:p>
        </p:txBody>
      </p:sp>
    </p:spTree>
    <p:extLst>
      <p:ext uri="{BB962C8B-B14F-4D97-AF65-F5344CB8AC3E}">
        <p14:creationId xmlns:p14="http://schemas.microsoft.com/office/powerpoint/2010/main" val="8630451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xfrm>
            <a:off x="415925" y="701675"/>
            <a:ext cx="6246813" cy="3514725"/>
          </a:xfrm>
          <a:ln/>
        </p:spPr>
      </p:sp>
      <p:sp>
        <p:nvSpPr>
          <p:cNvPr id="162819" name="Notes Placeholder 2"/>
          <p:cNvSpPr>
            <a:spLocks noGrp="1"/>
          </p:cNvSpPr>
          <p:nvPr>
            <p:ph type="body" idx="1"/>
          </p:nvPr>
        </p:nvSpPr>
        <p:spPr>
          <a:noFill/>
        </p:spPr>
        <p:txBody>
          <a:bodyPr/>
          <a:lstStyle/>
          <a:p>
            <a:r>
              <a:rPr lang="en-US"/>
              <a:t>http://4.bp.blogspot.com/_JkY44588yyw/SVpfRobpWxI/AAAAAAAAAGo/0V7a4EoDv9Y/s400/gapminder_world_chart_2006.jpg </a:t>
            </a:r>
          </a:p>
        </p:txBody>
      </p:sp>
      <p:sp>
        <p:nvSpPr>
          <p:cNvPr id="125956" name="Slide Number Placeholder 3"/>
          <p:cNvSpPr>
            <a:spLocks noGrp="1"/>
          </p:cNvSpPr>
          <p:nvPr>
            <p:ph type="sldNum" sz="quarter" idx="5"/>
          </p:nvPr>
        </p:nvSpPr>
        <p:spPr/>
        <p:txBody>
          <a:bodyPr/>
          <a:lstStyle>
            <a:lvl1pPr eaLnBrk="0" hangingPunct="0">
              <a:defRPr>
                <a:solidFill>
                  <a:schemeClr val="tx1"/>
                </a:solidFill>
                <a:latin typeface="Arial" pitchFamily="34" charset="0"/>
              </a:defRPr>
            </a:lvl1pPr>
            <a:lvl2pPr marL="756249" indent="-290865" eaLnBrk="0" hangingPunct="0">
              <a:defRPr>
                <a:solidFill>
                  <a:schemeClr val="tx1"/>
                </a:solidFill>
                <a:latin typeface="Arial" pitchFamily="34" charset="0"/>
              </a:defRPr>
            </a:lvl2pPr>
            <a:lvl3pPr marL="1163460" indent="-232692" eaLnBrk="0" hangingPunct="0">
              <a:defRPr>
                <a:solidFill>
                  <a:schemeClr val="tx1"/>
                </a:solidFill>
                <a:latin typeface="Arial" pitchFamily="34" charset="0"/>
              </a:defRPr>
            </a:lvl3pPr>
            <a:lvl4pPr marL="1628844" indent="-232692" eaLnBrk="0" hangingPunct="0">
              <a:defRPr>
                <a:solidFill>
                  <a:schemeClr val="tx1"/>
                </a:solidFill>
                <a:latin typeface="Arial" pitchFamily="34" charset="0"/>
              </a:defRPr>
            </a:lvl4pPr>
            <a:lvl5pPr marL="2094227" indent="-232692" eaLnBrk="0" hangingPunct="0">
              <a:defRPr>
                <a:solidFill>
                  <a:schemeClr val="tx1"/>
                </a:solidFill>
                <a:latin typeface="Arial" pitchFamily="34" charset="0"/>
              </a:defRPr>
            </a:lvl5pPr>
            <a:lvl6pPr marL="2559611" indent="-232692" eaLnBrk="0" fontAlgn="base" hangingPunct="0">
              <a:spcBef>
                <a:spcPct val="0"/>
              </a:spcBef>
              <a:spcAft>
                <a:spcPct val="0"/>
              </a:spcAft>
              <a:defRPr>
                <a:solidFill>
                  <a:schemeClr val="tx1"/>
                </a:solidFill>
                <a:latin typeface="Arial" pitchFamily="34" charset="0"/>
              </a:defRPr>
            </a:lvl6pPr>
            <a:lvl7pPr marL="3024995" indent="-232692" eaLnBrk="0" fontAlgn="base" hangingPunct="0">
              <a:spcBef>
                <a:spcPct val="0"/>
              </a:spcBef>
              <a:spcAft>
                <a:spcPct val="0"/>
              </a:spcAft>
              <a:defRPr>
                <a:solidFill>
                  <a:schemeClr val="tx1"/>
                </a:solidFill>
                <a:latin typeface="Arial" pitchFamily="34" charset="0"/>
              </a:defRPr>
            </a:lvl7pPr>
            <a:lvl8pPr marL="3490379" indent="-232692" eaLnBrk="0" fontAlgn="base" hangingPunct="0">
              <a:spcBef>
                <a:spcPct val="0"/>
              </a:spcBef>
              <a:spcAft>
                <a:spcPct val="0"/>
              </a:spcAft>
              <a:defRPr>
                <a:solidFill>
                  <a:schemeClr val="tx1"/>
                </a:solidFill>
                <a:latin typeface="Arial" pitchFamily="34" charset="0"/>
              </a:defRPr>
            </a:lvl8pPr>
            <a:lvl9pPr marL="3955763" indent="-232692" eaLnBrk="0" fontAlgn="base" hangingPunct="0">
              <a:spcBef>
                <a:spcPct val="0"/>
              </a:spcBef>
              <a:spcAft>
                <a:spcPct val="0"/>
              </a:spcAft>
              <a:defRPr>
                <a:solidFill>
                  <a:schemeClr val="tx1"/>
                </a:solidFill>
                <a:latin typeface="Arial" pitchFamily="34" charset="0"/>
              </a:defRPr>
            </a:lvl9pPr>
          </a:lstStyle>
          <a:p>
            <a:pPr eaLnBrk="1" hangingPunct="1">
              <a:defRPr/>
            </a:pPr>
            <a:fld id="{8488AEAA-ABA4-406B-9E37-698F7050B42D}" type="slidenum">
              <a:rPr lang="en-US" smtClean="0"/>
              <a:pPr eaLnBrk="1" hangingPunct="1">
                <a:defRPr/>
              </a:pPr>
              <a:t>40</a:t>
            </a:fld>
            <a:endParaRPr lang="en-US"/>
          </a:p>
        </p:txBody>
      </p:sp>
    </p:spTree>
    <p:extLst>
      <p:ext uri="{BB962C8B-B14F-4D97-AF65-F5344CB8AC3E}">
        <p14:creationId xmlns:p14="http://schemas.microsoft.com/office/powerpoint/2010/main" val="6165153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415925" y="701675"/>
            <a:ext cx="6246813" cy="3514725"/>
          </a:xfrm>
          <a:ln/>
        </p:spPr>
      </p:sp>
      <p:sp>
        <p:nvSpPr>
          <p:cNvPr id="163843" name="Notes Placeholder 2"/>
          <p:cNvSpPr>
            <a:spLocks noGrp="1"/>
          </p:cNvSpPr>
          <p:nvPr>
            <p:ph type="body" idx="1"/>
          </p:nvPr>
        </p:nvSpPr>
        <p:spPr>
          <a:noFill/>
        </p:spPr>
        <p:txBody>
          <a:bodyPr/>
          <a:lstStyle/>
          <a:p>
            <a:r>
              <a:rPr lang="en-US"/>
              <a:t>Our standard of living keeps going up because of technology.</a:t>
            </a:r>
          </a:p>
          <a:p>
            <a:r>
              <a:rPr lang="en-US"/>
              <a:t>http://visualizingeconomics.com/2011/03/08/long-term-real-growth-in-us-gdp-per-capita-1871-2009/</a:t>
            </a:r>
          </a:p>
        </p:txBody>
      </p:sp>
      <p:sp>
        <p:nvSpPr>
          <p:cNvPr id="129028" name="Slide Number Placeholder 3"/>
          <p:cNvSpPr>
            <a:spLocks noGrp="1"/>
          </p:cNvSpPr>
          <p:nvPr>
            <p:ph type="sldNum" sz="quarter" idx="5"/>
          </p:nvPr>
        </p:nvSpPr>
        <p:spPr/>
        <p:txBody>
          <a:bodyPr/>
          <a:lstStyle>
            <a:lvl1pPr eaLnBrk="0" hangingPunct="0">
              <a:defRPr>
                <a:solidFill>
                  <a:schemeClr val="tx1"/>
                </a:solidFill>
                <a:latin typeface="Arial" pitchFamily="34" charset="0"/>
              </a:defRPr>
            </a:lvl1pPr>
            <a:lvl2pPr marL="756249" indent="-290865" eaLnBrk="0" hangingPunct="0">
              <a:defRPr>
                <a:solidFill>
                  <a:schemeClr val="tx1"/>
                </a:solidFill>
                <a:latin typeface="Arial" pitchFamily="34" charset="0"/>
              </a:defRPr>
            </a:lvl2pPr>
            <a:lvl3pPr marL="1163460" indent="-232692" eaLnBrk="0" hangingPunct="0">
              <a:defRPr>
                <a:solidFill>
                  <a:schemeClr val="tx1"/>
                </a:solidFill>
                <a:latin typeface="Arial" pitchFamily="34" charset="0"/>
              </a:defRPr>
            </a:lvl3pPr>
            <a:lvl4pPr marL="1628844" indent="-232692" eaLnBrk="0" hangingPunct="0">
              <a:defRPr>
                <a:solidFill>
                  <a:schemeClr val="tx1"/>
                </a:solidFill>
                <a:latin typeface="Arial" pitchFamily="34" charset="0"/>
              </a:defRPr>
            </a:lvl4pPr>
            <a:lvl5pPr marL="2094227" indent="-232692" eaLnBrk="0" hangingPunct="0">
              <a:defRPr>
                <a:solidFill>
                  <a:schemeClr val="tx1"/>
                </a:solidFill>
                <a:latin typeface="Arial" pitchFamily="34" charset="0"/>
              </a:defRPr>
            </a:lvl5pPr>
            <a:lvl6pPr marL="2559611" indent="-232692" eaLnBrk="0" fontAlgn="base" hangingPunct="0">
              <a:spcBef>
                <a:spcPct val="0"/>
              </a:spcBef>
              <a:spcAft>
                <a:spcPct val="0"/>
              </a:spcAft>
              <a:defRPr>
                <a:solidFill>
                  <a:schemeClr val="tx1"/>
                </a:solidFill>
                <a:latin typeface="Arial" pitchFamily="34" charset="0"/>
              </a:defRPr>
            </a:lvl6pPr>
            <a:lvl7pPr marL="3024995" indent="-232692" eaLnBrk="0" fontAlgn="base" hangingPunct="0">
              <a:spcBef>
                <a:spcPct val="0"/>
              </a:spcBef>
              <a:spcAft>
                <a:spcPct val="0"/>
              </a:spcAft>
              <a:defRPr>
                <a:solidFill>
                  <a:schemeClr val="tx1"/>
                </a:solidFill>
                <a:latin typeface="Arial" pitchFamily="34" charset="0"/>
              </a:defRPr>
            </a:lvl7pPr>
            <a:lvl8pPr marL="3490379" indent="-232692" eaLnBrk="0" fontAlgn="base" hangingPunct="0">
              <a:spcBef>
                <a:spcPct val="0"/>
              </a:spcBef>
              <a:spcAft>
                <a:spcPct val="0"/>
              </a:spcAft>
              <a:defRPr>
                <a:solidFill>
                  <a:schemeClr val="tx1"/>
                </a:solidFill>
                <a:latin typeface="Arial" pitchFamily="34" charset="0"/>
              </a:defRPr>
            </a:lvl8pPr>
            <a:lvl9pPr marL="3955763" indent="-232692" eaLnBrk="0" fontAlgn="base" hangingPunct="0">
              <a:spcBef>
                <a:spcPct val="0"/>
              </a:spcBef>
              <a:spcAft>
                <a:spcPct val="0"/>
              </a:spcAft>
              <a:defRPr>
                <a:solidFill>
                  <a:schemeClr val="tx1"/>
                </a:solidFill>
                <a:latin typeface="Arial" pitchFamily="34" charset="0"/>
              </a:defRPr>
            </a:lvl9pPr>
          </a:lstStyle>
          <a:p>
            <a:pPr eaLnBrk="1" hangingPunct="1">
              <a:defRPr/>
            </a:pPr>
            <a:fld id="{B434B059-81DB-4B80-BBBC-44B3F959B76D}" type="slidenum">
              <a:rPr lang="en-US" smtClean="0"/>
              <a:pPr eaLnBrk="1" hangingPunct="1">
                <a:defRPr/>
              </a:pPr>
              <a:t>42</a:t>
            </a:fld>
            <a:endParaRPr lang="en-US"/>
          </a:p>
        </p:txBody>
      </p:sp>
    </p:spTree>
    <p:extLst>
      <p:ext uri="{BB962C8B-B14F-4D97-AF65-F5344CB8AC3E}">
        <p14:creationId xmlns:p14="http://schemas.microsoft.com/office/powerpoint/2010/main" val="33016659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415925" y="701675"/>
            <a:ext cx="6246813" cy="3514725"/>
          </a:xfrm>
          <a:ln/>
        </p:spPr>
      </p:sp>
      <p:sp>
        <p:nvSpPr>
          <p:cNvPr id="118787" name="Notes Placeholder 2"/>
          <p:cNvSpPr>
            <a:spLocks noGrp="1"/>
          </p:cNvSpPr>
          <p:nvPr>
            <p:ph type="body" idx="1"/>
          </p:nvPr>
        </p:nvSpPr>
        <p:spPr>
          <a:noFill/>
        </p:spPr>
        <p:txBody>
          <a:bodyPr/>
          <a:lstStyle/>
          <a:p>
            <a:r>
              <a:rPr lang="en-US" altLang="en-US" dirty="0"/>
              <a:t>This one goes out farther. </a:t>
            </a:r>
          </a:p>
          <a:p>
            <a:r>
              <a:rPr lang="en-US" altLang="en-US" dirty="0"/>
              <a:t>http://aneconomicsense.com/2012/07/20/the-shift-from-equitable-to-inequitable-growth-after-1980-helping-the-rich-has-not-helped-the-not-so-rich/  </a:t>
            </a:r>
          </a:p>
        </p:txBody>
      </p:sp>
      <p:sp>
        <p:nvSpPr>
          <p:cNvPr id="11878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67467" indent="-295180" eaLnBrk="0" hangingPunct="0">
              <a:spcBef>
                <a:spcPct val="30000"/>
              </a:spcBef>
              <a:defRPr sz="1200">
                <a:solidFill>
                  <a:schemeClr val="tx1"/>
                </a:solidFill>
                <a:latin typeface="Arial" pitchFamily="34" charset="0"/>
              </a:defRPr>
            </a:lvl2pPr>
            <a:lvl3pPr marL="1180719" indent="-236144" eaLnBrk="0" hangingPunct="0">
              <a:spcBef>
                <a:spcPct val="30000"/>
              </a:spcBef>
              <a:defRPr sz="1200">
                <a:solidFill>
                  <a:schemeClr val="tx1"/>
                </a:solidFill>
                <a:latin typeface="Arial" pitchFamily="34" charset="0"/>
              </a:defRPr>
            </a:lvl3pPr>
            <a:lvl4pPr marL="1653007" indent="-236144" eaLnBrk="0" hangingPunct="0">
              <a:spcBef>
                <a:spcPct val="30000"/>
              </a:spcBef>
              <a:defRPr sz="1200">
                <a:solidFill>
                  <a:schemeClr val="tx1"/>
                </a:solidFill>
                <a:latin typeface="Arial" pitchFamily="34" charset="0"/>
              </a:defRPr>
            </a:lvl4pPr>
            <a:lvl5pPr marL="2125294" indent="-236144" eaLnBrk="0" hangingPunct="0">
              <a:spcBef>
                <a:spcPct val="30000"/>
              </a:spcBef>
              <a:defRPr sz="1200">
                <a:solidFill>
                  <a:schemeClr val="tx1"/>
                </a:solidFill>
                <a:latin typeface="Arial" pitchFamily="34" charset="0"/>
              </a:defRPr>
            </a:lvl5pPr>
            <a:lvl6pPr marL="2597582" indent="-236144" eaLnBrk="0" fontAlgn="base" hangingPunct="0">
              <a:spcBef>
                <a:spcPct val="30000"/>
              </a:spcBef>
              <a:spcAft>
                <a:spcPct val="0"/>
              </a:spcAft>
              <a:defRPr sz="1200">
                <a:solidFill>
                  <a:schemeClr val="tx1"/>
                </a:solidFill>
                <a:latin typeface="Arial" pitchFamily="34" charset="0"/>
              </a:defRPr>
            </a:lvl6pPr>
            <a:lvl7pPr marL="3069869" indent="-236144" eaLnBrk="0" fontAlgn="base" hangingPunct="0">
              <a:spcBef>
                <a:spcPct val="30000"/>
              </a:spcBef>
              <a:spcAft>
                <a:spcPct val="0"/>
              </a:spcAft>
              <a:defRPr sz="1200">
                <a:solidFill>
                  <a:schemeClr val="tx1"/>
                </a:solidFill>
                <a:latin typeface="Arial" pitchFamily="34" charset="0"/>
              </a:defRPr>
            </a:lvl7pPr>
            <a:lvl8pPr marL="3542157" indent="-236144" eaLnBrk="0" fontAlgn="base" hangingPunct="0">
              <a:spcBef>
                <a:spcPct val="30000"/>
              </a:spcBef>
              <a:spcAft>
                <a:spcPct val="0"/>
              </a:spcAft>
              <a:defRPr sz="1200">
                <a:solidFill>
                  <a:schemeClr val="tx1"/>
                </a:solidFill>
                <a:latin typeface="Arial" pitchFamily="34" charset="0"/>
              </a:defRPr>
            </a:lvl8pPr>
            <a:lvl9pPr marL="4014445" indent="-236144"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DA1ADD2-8A6A-4987-BBB7-E74303AA8CE1}" type="slidenum">
              <a:rPr lang="en-US" altLang="en-US" smtClean="0"/>
              <a:pPr eaLnBrk="1" hangingPunct="1">
                <a:spcBef>
                  <a:spcPct val="0"/>
                </a:spcBef>
              </a:pPr>
              <a:t>43</a:t>
            </a:fld>
            <a:endParaRPr lang="en-US" altLang="en-US"/>
          </a:p>
        </p:txBody>
      </p:sp>
    </p:spTree>
    <p:extLst>
      <p:ext uri="{BB962C8B-B14F-4D97-AF65-F5344CB8AC3E}">
        <p14:creationId xmlns:p14="http://schemas.microsoft.com/office/powerpoint/2010/main" val="4492115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We have a lot more “product” but how can we measure it?</a:t>
            </a:r>
            <a:r>
              <a:rPr lang="en-US" baseline="0" dirty="0"/>
              <a:t>  In fact, if Encyclopedia Britannica isn’t selling these sets anymore, it looks like there’s less product.  March, 2012 – Encyclopedia Britannica announced the end of the print edition after 244 years.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44</a:t>
            </a:fld>
            <a:endParaRPr lang="en-US"/>
          </a:p>
        </p:txBody>
      </p:sp>
    </p:spTree>
    <p:extLst>
      <p:ext uri="{BB962C8B-B14F-4D97-AF65-F5344CB8AC3E}">
        <p14:creationId xmlns:p14="http://schemas.microsoft.com/office/powerpoint/2010/main" val="25487225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We have a lot more “product” but how can we measure it?</a:t>
            </a:r>
            <a:r>
              <a:rPr lang="en-US" baseline="0" dirty="0"/>
              <a:t>  In fact, if Encyclopedia Britannica isn’t selling these sets anymore, it looks like there’s less product.  March, 2012 – Encyclopedia Britannica announced the end of the print edition after 244 years.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45</a:t>
            </a:fld>
            <a:endParaRPr lang="en-US"/>
          </a:p>
        </p:txBody>
      </p:sp>
    </p:spTree>
    <p:extLst>
      <p:ext uri="{BB962C8B-B14F-4D97-AF65-F5344CB8AC3E}">
        <p14:creationId xmlns:p14="http://schemas.microsoft.com/office/powerpoint/2010/main" val="25487225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We have a lot more “product” but how can we measure it?</a:t>
            </a:r>
            <a:r>
              <a:rPr lang="en-US" baseline="0" dirty="0"/>
              <a:t>  In fact, if Encyclopedia Britannica isn’t selling these sets anymore, it looks like there’s less product.  March, 2012 – Encyclopedia Britannica announced the end of the print edition after 244 years.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46</a:t>
            </a:fld>
            <a:endParaRPr lang="en-US"/>
          </a:p>
        </p:txBody>
      </p:sp>
    </p:spTree>
    <p:extLst>
      <p:ext uri="{BB962C8B-B14F-4D97-AF65-F5344CB8AC3E}">
        <p14:creationId xmlns:p14="http://schemas.microsoft.com/office/powerpoint/2010/main" val="25487225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15925" y="701675"/>
            <a:ext cx="6246813" cy="3514725"/>
          </a:xfrm>
          <a:ln/>
        </p:spPr>
      </p:sp>
      <p:sp>
        <p:nvSpPr>
          <p:cNvPr id="119811" name="Notes Placeholder 2"/>
          <p:cNvSpPr>
            <a:spLocks noGrp="1"/>
          </p:cNvSpPr>
          <p:nvPr>
            <p:ph type="body" idx="1"/>
          </p:nvPr>
        </p:nvSpPr>
        <p:spPr>
          <a:noFill/>
        </p:spPr>
        <p:txBody>
          <a:bodyPr/>
          <a:lstStyle/>
          <a:p>
            <a:r>
              <a:rPr lang="en-US" altLang="en-US" dirty="0"/>
              <a:t>But things</a:t>
            </a:r>
            <a:r>
              <a:rPr lang="en-US" altLang="en-US" baseline="0" dirty="0"/>
              <a:t> may no longer be continuing to get better in the same way.  </a:t>
            </a:r>
            <a:r>
              <a:rPr lang="en-US" altLang="en-US" dirty="0"/>
              <a:t>A  rich person doesn’t buy 100 times as many cars or iPhones as 100 regular people.  So this trend is very scary.</a:t>
            </a:r>
          </a:p>
          <a:p>
            <a:r>
              <a:rPr lang="en-US" altLang="en-US" dirty="0"/>
              <a:t>http://animalspiritspage.blogspot.com/2009/05/income-inequality-debt-crisis-and.html</a:t>
            </a:r>
          </a:p>
        </p:txBody>
      </p:sp>
      <p:sp>
        <p:nvSpPr>
          <p:cNvPr id="11981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67467" indent="-295180" eaLnBrk="0" hangingPunct="0">
              <a:spcBef>
                <a:spcPct val="30000"/>
              </a:spcBef>
              <a:defRPr sz="1200">
                <a:solidFill>
                  <a:schemeClr val="tx1"/>
                </a:solidFill>
                <a:latin typeface="Arial" pitchFamily="34" charset="0"/>
              </a:defRPr>
            </a:lvl2pPr>
            <a:lvl3pPr marL="1180719" indent="-236144" eaLnBrk="0" hangingPunct="0">
              <a:spcBef>
                <a:spcPct val="30000"/>
              </a:spcBef>
              <a:defRPr sz="1200">
                <a:solidFill>
                  <a:schemeClr val="tx1"/>
                </a:solidFill>
                <a:latin typeface="Arial" pitchFamily="34" charset="0"/>
              </a:defRPr>
            </a:lvl3pPr>
            <a:lvl4pPr marL="1653007" indent="-236144" eaLnBrk="0" hangingPunct="0">
              <a:spcBef>
                <a:spcPct val="30000"/>
              </a:spcBef>
              <a:defRPr sz="1200">
                <a:solidFill>
                  <a:schemeClr val="tx1"/>
                </a:solidFill>
                <a:latin typeface="Arial" pitchFamily="34" charset="0"/>
              </a:defRPr>
            </a:lvl4pPr>
            <a:lvl5pPr marL="2125294" indent="-236144" eaLnBrk="0" hangingPunct="0">
              <a:spcBef>
                <a:spcPct val="30000"/>
              </a:spcBef>
              <a:defRPr sz="1200">
                <a:solidFill>
                  <a:schemeClr val="tx1"/>
                </a:solidFill>
                <a:latin typeface="Arial" pitchFamily="34" charset="0"/>
              </a:defRPr>
            </a:lvl5pPr>
            <a:lvl6pPr marL="2597582" indent="-236144" eaLnBrk="0" fontAlgn="base" hangingPunct="0">
              <a:spcBef>
                <a:spcPct val="30000"/>
              </a:spcBef>
              <a:spcAft>
                <a:spcPct val="0"/>
              </a:spcAft>
              <a:defRPr sz="1200">
                <a:solidFill>
                  <a:schemeClr val="tx1"/>
                </a:solidFill>
                <a:latin typeface="Arial" pitchFamily="34" charset="0"/>
              </a:defRPr>
            </a:lvl6pPr>
            <a:lvl7pPr marL="3069869" indent="-236144" eaLnBrk="0" fontAlgn="base" hangingPunct="0">
              <a:spcBef>
                <a:spcPct val="30000"/>
              </a:spcBef>
              <a:spcAft>
                <a:spcPct val="0"/>
              </a:spcAft>
              <a:defRPr sz="1200">
                <a:solidFill>
                  <a:schemeClr val="tx1"/>
                </a:solidFill>
                <a:latin typeface="Arial" pitchFamily="34" charset="0"/>
              </a:defRPr>
            </a:lvl7pPr>
            <a:lvl8pPr marL="3542157" indent="-236144" eaLnBrk="0" fontAlgn="base" hangingPunct="0">
              <a:spcBef>
                <a:spcPct val="30000"/>
              </a:spcBef>
              <a:spcAft>
                <a:spcPct val="0"/>
              </a:spcAft>
              <a:defRPr sz="1200">
                <a:solidFill>
                  <a:schemeClr val="tx1"/>
                </a:solidFill>
                <a:latin typeface="Arial" pitchFamily="34" charset="0"/>
              </a:defRPr>
            </a:lvl8pPr>
            <a:lvl9pPr marL="4014445" indent="-236144"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86B9DF1-0146-497D-A6F7-26D3E379043A}" type="slidenum">
              <a:rPr lang="en-US" altLang="en-US" smtClean="0"/>
              <a:pPr eaLnBrk="1" hangingPunct="1">
                <a:spcBef>
                  <a:spcPct val="0"/>
                </a:spcBef>
              </a:pPr>
              <a:t>47</a:t>
            </a:fld>
            <a:endParaRPr lang="en-US" altLang="en-US"/>
          </a:p>
        </p:txBody>
      </p:sp>
    </p:spTree>
    <p:extLst>
      <p:ext uri="{BB962C8B-B14F-4D97-AF65-F5344CB8AC3E}">
        <p14:creationId xmlns:p14="http://schemas.microsoft.com/office/powerpoint/2010/main" val="246532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56249" indent="-290865" eaLnBrk="0" hangingPunct="0">
              <a:defRPr>
                <a:solidFill>
                  <a:schemeClr val="tx1"/>
                </a:solidFill>
                <a:latin typeface="Arial" pitchFamily="34" charset="0"/>
              </a:defRPr>
            </a:lvl2pPr>
            <a:lvl3pPr marL="1163460" indent="-232692" eaLnBrk="0" hangingPunct="0">
              <a:defRPr>
                <a:solidFill>
                  <a:schemeClr val="tx1"/>
                </a:solidFill>
                <a:latin typeface="Arial" pitchFamily="34" charset="0"/>
              </a:defRPr>
            </a:lvl3pPr>
            <a:lvl4pPr marL="1628844" indent="-232692" eaLnBrk="0" hangingPunct="0">
              <a:defRPr>
                <a:solidFill>
                  <a:schemeClr val="tx1"/>
                </a:solidFill>
                <a:latin typeface="Arial" pitchFamily="34" charset="0"/>
              </a:defRPr>
            </a:lvl4pPr>
            <a:lvl5pPr marL="2094227" indent="-232692" eaLnBrk="0" hangingPunct="0">
              <a:defRPr>
                <a:solidFill>
                  <a:schemeClr val="tx1"/>
                </a:solidFill>
                <a:latin typeface="Arial" pitchFamily="34" charset="0"/>
              </a:defRPr>
            </a:lvl5pPr>
            <a:lvl6pPr marL="2559611" indent="-232692" eaLnBrk="0" fontAlgn="base" hangingPunct="0">
              <a:spcBef>
                <a:spcPct val="0"/>
              </a:spcBef>
              <a:spcAft>
                <a:spcPct val="0"/>
              </a:spcAft>
              <a:defRPr>
                <a:solidFill>
                  <a:schemeClr val="tx1"/>
                </a:solidFill>
                <a:latin typeface="Arial" pitchFamily="34" charset="0"/>
              </a:defRPr>
            </a:lvl6pPr>
            <a:lvl7pPr marL="3024995" indent="-232692" eaLnBrk="0" fontAlgn="base" hangingPunct="0">
              <a:spcBef>
                <a:spcPct val="0"/>
              </a:spcBef>
              <a:spcAft>
                <a:spcPct val="0"/>
              </a:spcAft>
              <a:defRPr>
                <a:solidFill>
                  <a:schemeClr val="tx1"/>
                </a:solidFill>
                <a:latin typeface="Arial" pitchFamily="34" charset="0"/>
              </a:defRPr>
            </a:lvl7pPr>
            <a:lvl8pPr marL="3490379" indent="-232692" eaLnBrk="0" fontAlgn="base" hangingPunct="0">
              <a:spcBef>
                <a:spcPct val="0"/>
              </a:spcBef>
              <a:spcAft>
                <a:spcPct val="0"/>
              </a:spcAft>
              <a:defRPr>
                <a:solidFill>
                  <a:schemeClr val="tx1"/>
                </a:solidFill>
                <a:latin typeface="Arial" pitchFamily="34" charset="0"/>
              </a:defRPr>
            </a:lvl8pPr>
            <a:lvl9pPr marL="3955763" indent="-232692" eaLnBrk="0" fontAlgn="base" hangingPunct="0">
              <a:spcBef>
                <a:spcPct val="0"/>
              </a:spcBef>
              <a:spcAft>
                <a:spcPct val="0"/>
              </a:spcAft>
              <a:defRPr>
                <a:solidFill>
                  <a:schemeClr val="tx1"/>
                </a:solidFill>
                <a:latin typeface="Arial" pitchFamily="34" charset="0"/>
              </a:defRPr>
            </a:lvl9pPr>
          </a:lstStyle>
          <a:p>
            <a:pPr eaLnBrk="1" hangingPunct="1">
              <a:defRPr/>
            </a:pPr>
            <a:fld id="{731A4B7A-FE58-4FFB-B465-757CACFBCD6C}" type="slidenum">
              <a:rPr lang="en-US" smtClean="0"/>
              <a:pPr eaLnBrk="1" hangingPunct="1">
                <a:defRPr/>
              </a:pPr>
              <a:t>4</a:t>
            </a:fld>
            <a:endParaRPr lang="en-US"/>
          </a:p>
        </p:txBody>
      </p:sp>
      <p:sp>
        <p:nvSpPr>
          <p:cNvPr id="176131" name="Rectangle 2"/>
          <p:cNvSpPr>
            <a:spLocks noGrp="1" noRot="1" noChangeAspect="1" noChangeArrowheads="1" noTextEdit="1"/>
          </p:cNvSpPr>
          <p:nvPr>
            <p:ph type="sldImg"/>
          </p:nvPr>
        </p:nvSpPr>
        <p:spPr>
          <a:xfrm>
            <a:off x="419100" y="701675"/>
            <a:ext cx="6246813" cy="3514725"/>
          </a:xfrm>
          <a:ln/>
        </p:spPr>
      </p:sp>
      <p:sp>
        <p:nvSpPr>
          <p:cNvPr id="176132" name="Rectangle 3"/>
          <p:cNvSpPr>
            <a:spLocks noGrp="1" noChangeArrowheads="1"/>
          </p:cNvSpPr>
          <p:nvPr>
            <p:ph type="body" idx="1"/>
          </p:nvPr>
        </p:nvSpPr>
        <p:spPr>
          <a:noFill/>
        </p:spPr>
        <p:txBody>
          <a:bodyPr/>
          <a:lstStyle/>
          <a:p>
            <a:pPr eaLnBrk="1" hangingPunct="1"/>
            <a:r>
              <a:rPr lang="en-US" dirty="0"/>
              <a:t>He estimated 10 to 20 years, or less time if big war.</a:t>
            </a:r>
          </a:p>
        </p:txBody>
      </p:sp>
    </p:spTree>
    <p:extLst>
      <p:ext uri="{BB962C8B-B14F-4D97-AF65-F5344CB8AC3E}">
        <p14:creationId xmlns:p14="http://schemas.microsoft.com/office/powerpoint/2010/main" val="17064228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15925" y="701675"/>
            <a:ext cx="6246813" cy="3514725"/>
          </a:xfrm>
          <a:ln/>
        </p:spPr>
      </p:sp>
      <p:sp>
        <p:nvSpPr>
          <p:cNvPr id="119811" name="Notes Placeholder 2"/>
          <p:cNvSpPr>
            <a:spLocks noGrp="1"/>
          </p:cNvSpPr>
          <p:nvPr>
            <p:ph type="body" idx="1"/>
          </p:nvPr>
        </p:nvSpPr>
        <p:spPr>
          <a:noFill/>
        </p:spPr>
        <p:txBody>
          <a:bodyPr/>
          <a:lstStyle/>
          <a:p>
            <a:endParaRPr lang="en-US" altLang="en-US" dirty="0"/>
          </a:p>
          <a:p>
            <a:r>
              <a:rPr lang="en-US" dirty="0"/>
              <a:t>https://en.wikipedia.org/wiki/Income_inequality_in_the_United_States</a:t>
            </a:r>
          </a:p>
          <a:p>
            <a:endParaRPr lang="en-US" dirty="0"/>
          </a:p>
          <a:p>
            <a:r>
              <a:rPr lang="en-US" dirty="0"/>
              <a:t>Bad when a small group controlled the means of production.  Got better when labor got power.  Now getting worse as labor is less necessary.</a:t>
            </a:r>
          </a:p>
          <a:p>
            <a:endParaRPr lang="en-US" altLang="en-US" dirty="0"/>
          </a:p>
          <a:p>
            <a:r>
              <a:rPr lang="en-US" altLang="en-US" dirty="0"/>
              <a:t>But things</a:t>
            </a:r>
            <a:r>
              <a:rPr lang="en-US" altLang="en-US" baseline="0" dirty="0"/>
              <a:t> may no longer be continuing to get better in the same way.  </a:t>
            </a:r>
            <a:r>
              <a:rPr lang="en-US" altLang="en-US" dirty="0"/>
              <a:t>A  rich person doesn’t buy 100 times as many cars or iPhones as 100 regular people.  So this trend is very scary.</a:t>
            </a:r>
          </a:p>
          <a:p>
            <a:r>
              <a:rPr lang="en-US" altLang="en-US" dirty="0"/>
              <a:t>http://animalspiritspage.blogspot.com/2009/05/income-inequality-debt-crisis-and.html</a:t>
            </a:r>
          </a:p>
        </p:txBody>
      </p:sp>
      <p:sp>
        <p:nvSpPr>
          <p:cNvPr id="11981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67467" indent="-295180" eaLnBrk="0" hangingPunct="0">
              <a:spcBef>
                <a:spcPct val="30000"/>
              </a:spcBef>
              <a:defRPr sz="1200">
                <a:solidFill>
                  <a:schemeClr val="tx1"/>
                </a:solidFill>
                <a:latin typeface="Arial" pitchFamily="34" charset="0"/>
              </a:defRPr>
            </a:lvl2pPr>
            <a:lvl3pPr marL="1180719" indent="-236144" eaLnBrk="0" hangingPunct="0">
              <a:spcBef>
                <a:spcPct val="30000"/>
              </a:spcBef>
              <a:defRPr sz="1200">
                <a:solidFill>
                  <a:schemeClr val="tx1"/>
                </a:solidFill>
                <a:latin typeface="Arial" pitchFamily="34" charset="0"/>
              </a:defRPr>
            </a:lvl3pPr>
            <a:lvl4pPr marL="1653007" indent="-236144" eaLnBrk="0" hangingPunct="0">
              <a:spcBef>
                <a:spcPct val="30000"/>
              </a:spcBef>
              <a:defRPr sz="1200">
                <a:solidFill>
                  <a:schemeClr val="tx1"/>
                </a:solidFill>
                <a:latin typeface="Arial" pitchFamily="34" charset="0"/>
              </a:defRPr>
            </a:lvl4pPr>
            <a:lvl5pPr marL="2125294" indent="-236144" eaLnBrk="0" hangingPunct="0">
              <a:spcBef>
                <a:spcPct val="30000"/>
              </a:spcBef>
              <a:defRPr sz="1200">
                <a:solidFill>
                  <a:schemeClr val="tx1"/>
                </a:solidFill>
                <a:latin typeface="Arial" pitchFamily="34" charset="0"/>
              </a:defRPr>
            </a:lvl5pPr>
            <a:lvl6pPr marL="2597582" indent="-236144" eaLnBrk="0" fontAlgn="base" hangingPunct="0">
              <a:spcBef>
                <a:spcPct val="30000"/>
              </a:spcBef>
              <a:spcAft>
                <a:spcPct val="0"/>
              </a:spcAft>
              <a:defRPr sz="1200">
                <a:solidFill>
                  <a:schemeClr val="tx1"/>
                </a:solidFill>
                <a:latin typeface="Arial" pitchFamily="34" charset="0"/>
              </a:defRPr>
            </a:lvl6pPr>
            <a:lvl7pPr marL="3069869" indent="-236144" eaLnBrk="0" fontAlgn="base" hangingPunct="0">
              <a:spcBef>
                <a:spcPct val="30000"/>
              </a:spcBef>
              <a:spcAft>
                <a:spcPct val="0"/>
              </a:spcAft>
              <a:defRPr sz="1200">
                <a:solidFill>
                  <a:schemeClr val="tx1"/>
                </a:solidFill>
                <a:latin typeface="Arial" pitchFamily="34" charset="0"/>
              </a:defRPr>
            </a:lvl7pPr>
            <a:lvl8pPr marL="3542157" indent="-236144" eaLnBrk="0" fontAlgn="base" hangingPunct="0">
              <a:spcBef>
                <a:spcPct val="30000"/>
              </a:spcBef>
              <a:spcAft>
                <a:spcPct val="0"/>
              </a:spcAft>
              <a:defRPr sz="1200">
                <a:solidFill>
                  <a:schemeClr val="tx1"/>
                </a:solidFill>
                <a:latin typeface="Arial" pitchFamily="34" charset="0"/>
              </a:defRPr>
            </a:lvl8pPr>
            <a:lvl9pPr marL="4014445" indent="-236144"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86B9DF1-0146-497D-A6F7-26D3E379043A}" type="slidenum">
              <a:rPr lang="en-US" altLang="en-US" smtClean="0"/>
              <a:pPr eaLnBrk="1" hangingPunct="1">
                <a:spcBef>
                  <a:spcPct val="0"/>
                </a:spcBef>
              </a:pPr>
              <a:t>48</a:t>
            </a:fld>
            <a:endParaRPr lang="en-US" altLang="en-US"/>
          </a:p>
        </p:txBody>
      </p:sp>
    </p:spTree>
    <p:extLst>
      <p:ext uri="{BB962C8B-B14F-4D97-AF65-F5344CB8AC3E}">
        <p14:creationId xmlns:p14="http://schemas.microsoft.com/office/powerpoint/2010/main" val="31355769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15925" y="701675"/>
            <a:ext cx="6246813" cy="3514725"/>
          </a:xfrm>
          <a:ln/>
        </p:spPr>
      </p:sp>
      <p:sp>
        <p:nvSpPr>
          <p:cNvPr id="119811" name="Notes Placeholder 2"/>
          <p:cNvSpPr>
            <a:spLocks noGrp="1"/>
          </p:cNvSpPr>
          <p:nvPr>
            <p:ph type="body" idx="1"/>
          </p:nvPr>
        </p:nvSpPr>
        <p:spPr>
          <a:noFill/>
        </p:spPr>
        <p:txBody>
          <a:bodyPr/>
          <a:lstStyle/>
          <a:p>
            <a:r>
              <a:rPr lang="en-US" altLang="en-US" dirty="0"/>
              <a:t>Another view.  Note logarithmic</a:t>
            </a:r>
            <a:r>
              <a:rPr lang="en-US" altLang="en-US" baseline="0" dirty="0"/>
              <a:t> scale, so a constant rate of growth would be a straight line.</a:t>
            </a:r>
          </a:p>
          <a:p>
            <a:r>
              <a:rPr lang="en-US" altLang="en-US" dirty="0"/>
              <a:t>http://aneconomicsense.com/2012/07/20/the-shift-from-equitable-to-inequitable-growth-after-1980-helping-the-rich-has-not-helped-the-not-so-rich/ </a:t>
            </a:r>
          </a:p>
        </p:txBody>
      </p:sp>
      <p:sp>
        <p:nvSpPr>
          <p:cNvPr id="11981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67467" indent="-295180" eaLnBrk="0" hangingPunct="0">
              <a:spcBef>
                <a:spcPct val="30000"/>
              </a:spcBef>
              <a:defRPr sz="1200">
                <a:solidFill>
                  <a:schemeClr val="tx1"/>
                </a:solidFill>
                <a:latin typeface="Arial" pitchFamily="34" charset="0"/>
              </a:defRPr>
            </a:lvl2pPr>
            <a:lvl3pPr marL="1180719" indent="-236144" eaLnBrk="0" hangingPunct="0">
              <a:spcBef>
                <a:spcPct val="30000"/>
              </a:spcBef>
              <a:defRPr sz="1200">
                <a:solidFill>
                  <a:schemeClr val="tx1"/>
                </a:solidFill>
                <a:latin typeface="Arial" pitchFamily="34" charset="0"/>
              </a:defRPr>
            </a:lvl3pPr>
            <a:lvl4pPr marL="1653007" indent="-236144" eaLnBrk="0" hangingPunct="0">
              <a:spcBef>
                <a:spcPct val="30000"/>
              </a:spcBef>
              <a:defRPr sz="1200">
                <a:solidFill>
                  <a:schemeClr val="tx1"/>
                </a:solidFill>
                <a:latin typeface="Arial" pitchFamily="34" charset="0"/>
              </a:defRPr>
            </a:lvl4pPr>
            <a:lvl5pPr marL="2125294" indent="-236144" eaLnBrk="0" hangingPunct="0">
              <a:spcBef>
                <a:spcPct val="30000"/>
              </a:spcBef>
              <a:defRPr sz="1200">
                <a:solidFill>
                  <a:schemeClr val="tx1"/>
                </a:solidFill>
                <a:latin typeface="Arial" pitchFamily="34" charset="0"/>
              </a:defRPr>
            </a:lvl5pPr>
            <a:lvl6pPr marL="2597582" indent="-236144" eaLnBrk="0" fontAlgn="base" hangingPunct="0">
              <a:spcBef>
                <a:spcPct val="30000"/>
              </a:spcBef>
              <a:spcAft>
                <a:spcPct val="0"/>
              </a:spcAft>
              <a:defRPr sz="1200">
                <a:solidFill>
                  <a:schemeClr val="tx1"/>
                </a:solidFill>
                <a:latin typeface="Arial" pitchFamily="34" charset="0"/>
              </a:defRPr>
            </a:lvl6pPr>
            <a:lvl7pPr marL="3069869" indent="-236144" eaLnBrk="0" fontAlgn="base" hangingPunct="0">
              <a:spcBef>
                <a:spcPct val="30000"/>
              </a:spcBef>
              <a:spcAft>
                <a:spcPct val="0"/>
              </a:spcAft>
              <a:defRPr sz="1200">
                <a:solidFill>
                  <a:schemeClr val="tx1"/>
                </a:solidFill>
                <a:latin typeface="Arial" pitchFamily="34" charset="0"/>
              </a:defRPr>
            </a:lvl7pPr>
            <a:lvl8pPr marL="3542157" indent="-236144" eaLnBrk="0" fontAlgn="base" hangingPunct="0">
              <a:spcBef>
                <a:spcPct val="30000"/>
              </a:spcBef>
              <a:spcAft>
                <a:spcPct val="0"/>
              </a:spcAft>
              <a:defRPr sz="1200">
                <a:solidFill>
                  <a:schemeClr val="tx1"/>
                </a:solidFill>
                <a:latin typeface="Arial" pitchFamily="34" charset="0"/>
              </a:defRPr>
            </a:lvl8pPr>
            <a:lvl9pPr marL="4014445" indent="-236144"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86B9DF1-0146-497D-A6F7-26D3E379043A}" type="slidenum">
              <a:rPr lang="en-US" altLang="en-US" smtClean="0"/>
              <a:pPr eaLnBrk="1" hangingPunct="1">
                <a:spcBef>
                  <a:spcPct val="0"/>
                </a:spcBef>
              </a:pPr>
              <a:t>49</a:t>
            </a:fld>
            <a:endParaRPr lang="en-US" altLang="en-US"/>
          </a:p>
        </p:txBody>
      </p:sp>
    </p:spTree>
    <p:extLst>
      <p:ext uri="{BB962C8B-B14F-4D97-AF65-F5344CB8AC3E}">
        <p14:creationId xmlns:p14="http://schemas.microsoft.com/office/powerpoint/2010/main" val="34089142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Do elderly support ratio next.  It’s short.  Then move on the jobs</a:t>
            </a:r>
            <a:r>
              <a:rPr lang="en-US" baseline="0" dirty="0"/>
              <a:t> issue.</a:t>
            </a:r>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50</a:t>
            </a:fld>
            <a:endParaRPr lang="en-US"/>
          </a:p>
        </p:txBody>
      </p:sp>
    </p:spTree>
    <p:extLst>
      <p:ext uri="{BB962C8B-B14F-4D97-AF65-F5344CB8AC3E}">
        <p14:creationId xmlns:p14="http://schemas.microsoft.com/office/powerpoint/2010/main" val="26683448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xfrm>
            <a:off x="415925" y="701675"/>
            <a:ext cx="6246813" cy="3514725"/>
          </a:xfrm>
          <a:ln/>
        </p:spPr>
      </p:sp>
      <p:sp>
        <p:nvSpPr>
          <p:cNvPr id="166915" name="Notes Placeholder 2"/>
          <p:cNvSpPr>
            <a:spLocks noGrp="1"/>
          </p:cNvSpPr>
          <p:nvPr>
            <p:ph type="body" idx="1"/>
          </p:nvPr>
        </p:nvSpPr>
        <p:spPr>
          <a:noFill/>
        </p:spPr>
        <p:txBody>
          <a:bodyPr/>
          <a:lstStyle/>
          <a:p>
            <a:r>
              <a:rPr lang="en-US" dirty="0"/>
              <a:t>But maybe we desperately need more workers who can’t get old and need to be taken care of.</a:t>
            </a:r>
          </a:p>
          <a:p>
            <a:r>
              <a:rPr lang="en-US" dirty="0"/>
              <a:t>http://www.prb.org/pdf10/10wpds_eng.pdf </a:t>
            </a:r>
          </a:p>
          <a:p>
            <a:endParaRPr lang="en-US" dirty="0"/>
          </a:p>
        </p:txBody>
      </p:sp>
      <p:sp>
        <p:nvSpPr>
          <p:cNvPr id="130052" name="Slide Number Placeholder 3"/>
          <p:cNvSpPr>
            <a:spLocks noGrp="1"/>
          </p:cNvSpPr>
          <p:nvPr>
            <p:ph type="sldNum" sz="quarter" idx="5"/>
          </p:nvPr>
        </p:nvSpPr>
        <p:spPr/>
        <p:txBody>
          <a:bodyPr/>
          <a:lstStyle>
            <a:lvl1pPr eaLnBrk="0" hangingPunct="0">
              <a:defRPr>
                <a:solidFill>
                  <a:schemeClr val="tx1"/>
                </a:solidFill>
                <a:latin typeface="Arial" pitchFamily="34" charset="0"/>
              </a:defRPr>
            </a:lvl1pPr>
            <a:lvl2pPr marL="756249" indent="-290865" eaLnBrk="0" hangingPunct="0">
              <a:defRPr>
                <a:solidFill>
                  <a:schemeClr val="tx1"/>
                </a:solidFill>
                <a:latin typeface="Arial" pitchFamily="34" charset="0"/>
              </a:defRPr>
            </a:lvl2pPr>
            <a:lvl3pPr marL="1163460" indent="-232692" eaLnBrk="0" hangingPunct="0">
              <a:defRPr>
                <a:solidFill>
                  <a:schemeClr val="tx1"/>
                </a:solidFill>
                <a:latin typeface="Arial" pitchFamily="34" charset="0"/>
              </a:defRPr>
            </a:lvl3pPr>
            <a:lvl4pPr marL="1628844" indent="-232692" eaLnBrk="0" hangingPunct="0">
              <a:defRPr>
                <a:solidFill>
                  <a:schemeClr val="tx1"/>
                </a:solidFill>
                <a:latin typeface="Arial" pitchFamily="34" charset="0"/>
              </a:defRPr>
            </a:lvl4pPr>
            <a:lvl5pPr marL="2094227" indent="-232692" eaLnBrk="0" hangingPunct="0">
              <a:defRPr>
                <a:solidFill>
                  <a:schemeClr val="tx1"/>
                </a:solidFill>
                <a:latin typeface="Arial" pitchFamily="34" charset="0"/>
              </a:defRPr>
            </a:lvl5pPr>
            <a:lvl6pPr marL="2559611" indent="-232692" eaLnBrk="0" fontAlgn="base" hangingPunct="0">
              <a:spcBef>
                <a:spcPct val="0"/>
              </a:spcBef>
              <a:spcAft>
                <a:spcPct val="0"/>
              </a:spcAft>
              <a:defRPr>
                <a:solidFill>
                  <a:schemeClr val="tx1"/>
                </a:solidFill>
                <a:latin typeface="Arial" pitchFamily="34" charset="0"/>
              </a:defRPr>
            </a:lvl6pPr>
            <a:lvl7pPr marL="3024995" indent="-232692" eaLnBrk="0" fontAlgn="base" hangingPunct="0">
              <a:spcBef>
                <a:spcPct val="0"/>
              </a:spcBef>
              <a:spcAft>
                <a:spcPct val="0"/>
              </a:spcAft>
              <a:defRPr>
                <a:solidFill>
                  <a:schemeClr val="tx1"/>
                </a:solidFill>
                <a:latin typeface="Arial" pitchFamily="34" charset="0"/>
              </a:defRPr>
            </a:lvl7pPr>
            <a:lvl8pPr marL="3490379" indent="-232692" eaLnBrk="0" fontAlgn="base" hangingPunct="0">
              <a:spcBef>
                <a:spcPct val="0"/>
              </a:spcBef>
              <a:spcAft>
                <a:spcPct val="0"/>
              </a:spcAft>
              <a:defRPr>
                <a:solidFill>
                  <a:schemeClr val="tx1"/>
                </a:solidFill>
                <a:latin typeface="Arial" pitchFamily="34" charset="0"/>
              </a:defRPr>
            </a:lvl8pPr>
            <a:lvl9pPr marL="3955763" indent="-232692" eaLnBrk="0" fontAlgn="base" hangingPunct="0">
              <a:spcBef>
                <a:spcPct val="0"/>
              </a:spcBef>
              <a:spcAft>
                <a:spcPct val="0"/>
              </a:spcAft>
              <a:defRPr>
                <a:solidFill>
                  <a:schemeClr val="tx1"/>
                </a:solidFill>
                <a:latin typeface="Arial" pitchFamily="34" charset="0"/>
              </a:defRPr>
            </a:lvl9pPr>
          </a:lstStyle>
          <a:p>
            <a:pPr eaLnBrk="1" hangingPunct="1">
              <a:defRPr/>
            </a:pPr>
            <a:fld id="{B1350B0A-F2D9-4CF5-93A5-694975C48C44}" type="slidenum">
              <a:rPr lang="en-US" smtClean="0"/>
              <a:pPr eaLnBrk="1" hangingPunct="1">
                <a:defRPr/>
              </a:pPr>
              <a:t>51</a:t>
            </a:fld>
            <a:endParaRPr lang="en-US"/>
          </a:p>
        </p:txBody>
      </p:sp>
    </p:spTree>
    <p:extLst>
      <p:ext uri="{BB962C8B-B14F-4D97-AF65-F5344CB8AC3E}">
        <p14:creationId xmlns:p14="http://schemas.microsoft.com/office/powerpoint/2010/main" val="10545689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xfrm>
            <a:off x="415925" y="701675"/>
            <a:ext cx="6246813" cy="3514725"/>
          </a:xfrm>
          <a:ln/>
        </p:spPr>
      </p:sp>
      <p:sp>
        <p:nvSpPr>
          <p:cNvPr id="167939" name="Notes Placeholder 2"/>
          <p:cNvSpPr>
            <a:spLocks noGrp="1"/>
          </p:cNvSpPr>
          <p:nvPr>
            <p:ph type="body" idx="1"/>
          </p:nvPr>
        </p:nvSpPr>
        <p:spPr>
          <a:noFill/>
        </p:spPr>
        <p:txBody>
          <a:bodyPr/>
          <a:lstStyle/>
          <a:p>
            <a:r>
              <a:rPr lang="en-US"/>
              <a:t>http://www.prb.org/pdf10/10wpds_eng.pdf </a:t>
            </a:r>
          </a:p>
        </p:txBody>
      </p:sp>
      <p:sp>
        <p:nvSpPr>
          <p:cNvPr id="131076" name="Slide Number Placeholder 3"/>
          <p:cNvSpPr>
            <a:spLocks noGrp="1"/>
          </p:cNvSpPr>
          <p:nvPr>
            <p:ph type="sldNum" sz="quarter" idx="5"/>
          </p:nvPr>
        </p:nvSpPr>
        <p:spPr/>
        <p:txBody>
          <a:bodyPr/>
          <a:lstStyle>
            <a:lvl1pPr eaLnBrk="0" hangingPunct="0">
              <a:defRPr>
                <a:solidFill>
                  <a:schemeClr val="tx1"/>
                </a:solidFill>
                <a:latin typeface="Arial" pitchFamily="34" charset="0"/>
              </a:defRPr>
            </a:lvl1pPr>
            <a:lvl2pPr marL="756249" indent="-290865" eaLnBrk="0" hangingPunct="0">
              <a:defRPr>
                <a:solidFill>
                  <a:schemeClr val="tx1"/>
                </a:solidFill>
                <a:latin typeface="Arial" pitchFamily="34" charset="0"/>
              </a:defRPr>
            </a:lvl2pPr>
            <a:lvl3pPr marL="1163460" indent="-232692" eaLnBrk="0" hangingPunct="0">
              <a:defRPr>
                <a:solidFill>
                  <a:schemeClr val="tx1"/>
                </a:solidFill>
                <a:latin typeface="Arial" pitchFamily="34" charset="0"/>
              </a:defRPr>
            </a:lvl3pPr>
            <a:lvl4pPr marL="1628844" indent="-232692" eaLnBrk="0" hangingPunct="0">
              <a:defRPr>
                <a:solidFill>
                  <a:schemeClr val="tx1"/>
                </a:solidFill>
                <a:latin typeface="Arial" pitchFamily="34" charset="0"/>
              </a:defRPr>
            </a:lvl4pPr>
            <a:lvl5pPr marL="2094227" indent="-232692" eaLnBrk="0" hangingPunct="0">
              <a:defRPr>
                <a:solidFill>
                  <a:schemeClr val="tx1"/>
                </a:solidFill>
                <a:latin typeface="Arial" pitchFamily="34" charset="0"/>
              </a:defRPr>
            </a:lvl5pPr>
            <a:lvl6pPr marL="2559611" indent="-232692" eaLnBrk="0" fontAlgn="base" hangingPunct="0">
              <a:spcBef>
                <a:spcPct val="0"/>
              </a:spcBef>
              <a:spcAft>
                <a:spcPct val="0"/>
              </a:spcAft>
              <a:defRPr>
                <a:solidFill>
                  <a:schemeClr val="tx1"/>
                </a:solidFill>
                <a:latin typeface="Arial" pitchFamily="34" charset="0"/>
              </a:defRPr>
            </a:lvl6pPr>
            <a:lvl7pPr marL="3024995" indent="-232692" eaLnBrk="0" fontAlgn="base" hangingPunct="0">
              <a:spcBef>
                <a:spcPct val="0"/>
              </a:spcBef>
              <a:spcAft>
                <a:spcPct val="0"/>
              </a:spcAft>
              <a:defRPr>
                <a:solidFill>
                  <a:schemeClr val="tx1"/>
                </a:solidFill>
                <a:latin typeface="Arial" pitchFamily="34" charset="0"/>
              </a:defRPr>
            </a:lvl7pPr>
            <a:lvl8pPr marL="3490379" indent="-232692" eaLnBrk="0" fontAlgn="base" hangingPunct="0">
              <a:spcBef>
                <a:spcPct val="0"/>
              </a:spcBef>
              <a:spcAft>
                <a:spcPct val="0"/>
              </a:spcAft>
              <a:defRPr>
                <a:solidFill>
                  <a:schemeClr val="tx1"/>
                </a:solidFill>
                <a:latin typeface="Arial" pitchFamily="34" charset="0"/>
              </a:defRPr>
            </a:lvl8pPr>
            <a:lvl9pPr marL="3955763" indent="-232692" eaLnBrk="0" fontAlgn="base" hangingPunct="0">
              <a:spcBef>
                <a:spcPct val="0"/>
              </a:spcBef>
              <a:spcAft>
                <a:spcPct val="0"/>
              </a:spcAft>
              <a:defRPr>
                <a:solidFill>
                  <a:schemeClr val="tx1"/>
                </a:solidFill>
                <a:latin typeface="Arial" pitchFamily="34" charset="0"/>
              </a:defRPr>
            </a:lvl9pPr>
          </a:lstStyle>
          <a:p>
            <a:pPr eaLnBrk="1" hangingPunct="1">
              <a:defRPr/>
            </a:pPr>
            <a:fld id="{184D0EBF-04D9-4598-B795-A8FD1B514696}" type="slidenum">
              <a:rPr lang="en-US" smtClean="0"/>
              <a:pPr eaLnBrk="1" hangingPunct="1">
                <a:defRPr/>
              </a:pPr>
              <a:t>52</a:t>
            </a:fld>
            <a:endParaRPr lang="en-US"/>
          </a:p>
        </p:txBody>
      </p:sp>
    </p:spTree>
    <p:extLst>
      <p:ext uri="{BB962C8B-B14F-4D97-AF65-F5344CB8AC3E}">
        <p14:creationId xmlns:p14="http://schemas.microsoft.com/office/powerpoint/2010/main" val="35674545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Do this one first because it’s shorter.  Franklin’s </a:t>
            </a:r>
            <a:r>
              <a:rPr lang="en-US" dirty="0" err="1"/>
              <a:t>bbq</a:t>
            </a:r>
            <a:r>
              <a:rPr lang="en-US" dirty="0"/>
              <a:t>.  People in line.  If line gets too long, people</a:t>
            </a:r>
            <a:r>
              <a:rPr lang="en-US" baseline="0" dirty="0"/>
              <a:t> will go to second best </a:t>
            </a:r>
            <a:r>
              <a:rPr lang="en-US" baseline="0" dirty="0" err="1"/>
              <a:t>bbq</a:t>
            </a:r>
            <a:r>
              <a:rPr lang="en-US" baseline="0" dirty="0"/>
              <a:t>.</a:t>
            </a:r>
          </a:p>
          <a:p>
            <a:r>
              <a:rPr lang="en-US" dirty="0"/>
              <a:t>http://www.theguardian.com/travel/2012/oct/17/10-best-local-food-diners-austin</a:t>
            </a:r>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55</a:t>
            </a:fld>
            <a:endParaRPr lang="en-US"/>
          </a:p>
        </p:txBody>
      </p:sp>
    </p:spTree>
    <p:extLst>
      <p:ext uri="{BB962C8B-B14F-4D97-AF65-F5344CB8AC3E}">
        <p14:creationId xmlns:p14="http://schemas.microsoft.com/office/powerpoint/2010/main" val="5866167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56</a:t>
            </a:fld>
            <a:endParaRPr lang="en-US"/>
          </a:p>
        </p:txBody>
      </p:sp>
    </p:spTree>
    <p:extLst>
      <p:ext uri="{BB962C8B-B14F-4D97-AF65-F5344CB8AC3E}">
        <p14:creationId xmlns:p14="http://schemas.microsoft.com/office/powerpoint/2010/main" val="5866167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Sometimes there might be two, at least for a while.  There’s always the taste issue.  But not lots.</a:t>
            </a:r>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57</a:t>
            </a:fld>
            <a:endParaRPr lang="en-US"/>
          </a:p>
        </p:txBody>
      </p:sp>
    </p:spTree>
    <p:extLst>
      <p:ext uri="{BB962C8B-B14F-4D97-AF65-F5344CB8AC3E}">
        <p14:creationId xmlns:p14="http://schemas.microsoft.com/office/powerpoint/2010/main" val="11212096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err="1"/>
              <a:t>Rvdg’s</a:t>
            </a:r>
            <a:r>
              <a:rPr lang="en-US" dirty="0"/>
              <a:t> MOOC</a:t>
            </a:r>
          </a:p>
          <a:p>
            <a:endParaRPr lang="en-US" dirty="0"/>
          </a:p>
          <a:p>
            <a:r>
              <a:rPr lang="en-US" dirty="0"/>
              <a:t>Remind – these examples aren’t about machines replacing</a:t>
            </a:r>
            <a:r>
              <a:rPr lang="en-US" baseline="0" dirty="0"/>
              <a:t> human labor (very much).  They are about technology enabling a small number of people to get all the customers in some businesses.  And to do it without having to hire a lot of employees.</a:t>
            </a:r>
          </a:p>
          <a:p>
            <a:endParaRPr lang="en-US" baseline="0" dirty="0"/>
          </a:p>
          <a:p>
            <a:r>
              <a:rPr lang="en-US" baseline="0" dirty="0"/>
              <a:t>Note that, in some arenas, there is still a long tail.  Musicians, for example, because of variations in taste.</a:t>
            </a:r>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58</a:t>
            </a:fld>
            <a:endParaRPr lang="en-US"/>
          </a:p>
        </p:txBody>
      </p:sp>
    </p:spTree>
    <p:extLst>
      <p:ext uri="{BB962C8B-B14F-4D97-AF65-F5344CB8AC3E}">
        <p14:creationId xmlns:p14="http://schemas.microsoft.com/office/powerpoint/2010/main" val="18856088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xfrm>
            <a:off x="415925" y="701675"/>
            <a:ext cx="6246813" cy="3514725"/>
          </a:xfrm>
          <a:ln/>
        </p:spPr>
      </p:sp>
      <p:sp>
        <p:nvSpPr>
          <p:cNvPr id="180227" name="Notes Placeholder 2"/>
          <p:cNvSpPr>
            <a:spLocks noGrp="1"/>
          </p:cNvSpPr>
          <p:nvPr>
            <p:ph type="body" idx="1"/>
          </p:nvPr>
        </p:nvSpPr>
        <p:spPr>
          <a:noFill/>
        </p:spPr>
        <p:txBody>
          <a:bodyPr/>
          <a:lstStyle/>
          <a:p>
            <a:r>
              <a:rPr lang="en-US"/>
              <a:t>Transporting people</a:t>
            </a:r>
          </a:p>
        </p:txBody>
      </p:sp>
      <p:sp>
        <p:nvSpPr>
          <p:cNvPr id="4" name="Slide Number Placeholder 3"/>
          <p:cNvSpPr>
            <a:spLocks noGrp="1"/>
          </p:cNvSpPr>
          <p:nvPr>
            <p:ph type="sldNum" sz="quarter" idx="5"/>
          </p:nvPr>
        </p:nvSpPr>
        <p:spPr/>
        <p:txBody>
          <a:bodyPr/>
          <a:lstStyle/>
          <a:p>
            <a:pPr>
              <a:defRPr/>
            </a:pPr>
            <a:fld id="{3492F279-7AD8-42BE-A5F4-D83073AAF88B}" type="slidenum">
              <a:rPr lang="en-US" smtClean="0"/>
              <a:pPr>
                <a:defRPr/>
              </a:pPr>
              <a:t>66</a:t>
            </a:fld>
            <a:endParaRPr lang="en-US"/>
          </a:p>
        </p:txBody>
      </p:sp>
    </p:spTree>
    <p:extLst>
      <p:ext uri="{BB962C8B-B14F-4D97-AF65-F5344CB8AC3E}">
        <p14:creationId xmlns:p14="http://schemas.microsoft.com/office/powerpoint/2010/main" val="3878214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xfrm>
            <a:off x="415925" y="701675"/>
            <a:ext cx="6246813" cy="3514725"/>
          </a:xfrm>
          <a:ln/>
        </p:spPr>
      </p:sp>
      <p:sp>
        <p:nvSpPr>
          <p:cNvPr id="140291" name="Notes Placeholder 2"/>
          <p:cNvSpPr>
            <a:spLocks noGrp="1"/>
          </p:cNvSpPr>
          <p:nvPr>
            <p:ph type="body" idx="1"/>
          </p:nvPr>
        </p:nvSpPr>
        <p:spPr>
          <a:noFill/>
        </p:spPr>
        <p:txBody>
          <a:bodyPr/>
          <a:lstStyle/>
          <a:p>
            <a:r>
              <a:rPr lang="en-US" dirty="0"/>
              <a:t>We showed these at the end of robotics, but repeat </a:t>
            </a:r>
            <a:r>
              <a:rPr lang="en-US"/>
              <a:t>here.</a:t>
            </a:r>
          </a:p>
          <a:p>
            <a:r>
              <a:rPr lang="en-US"/>
              <a:t>Info </a:t>
            </a:r>
            <a:r>
              <a:rPr lang="en-US" dirty="0"/>
              <a:t>on Watson: http://gcn.com/articles/2011/02/10/watson-vs-human-brain-tale-of-the-tape.aspx</a:t>
            </a:r>
          </a:p>
          <a:p>
            <a:r>
              <a:rPr lang="en-US" dirty="0"/>
              <a:t>Its memory:1.5 * 10^ megabytes.  Its processing power: 8*10^7 MIPS</a:t>
            </a:r>
          </a:p>
        </p:txBody>
      </p:sp>
      <p:sp>
        <p:nvSpPr>
          <p:cNvPr id="140292"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56249" indent="-290865" eaLnBrk="0" hangingPunct="0">
              <a:defRPr>
                <a:solidFill>
                  <a:schemeClr val="tx1"/>
                </a:solidFill>
                <a:latin typeface="Arial" pitchFamily="34" charset="0"/>
              </a:defRPr>
            </a:lvl2pPr>
            <a:lvl3pPr marL="1163460" indent="-232692" eaLnBrk="0" hangingPunct="0">
              <a:defRPr>
                <a:solidFill>
                  <a:schemeClr val="tx1"/>
                </a:solidFill>
                <a:latin typeface="Arial" pitchFamily="34" charset="0"/>
              </a:defRPr>
            </a:lvl3pPr>
            <a:lvl4pPr marL="1628844" indent="-232692" eaLnBrk="0" hangingPunct="0">
              <a:defRPr>
                <a:solidFill>
                  <a:schemeClr val="tx1"/>
                </a:solidFill>
                <a:latin typeface="Arial" pitchFamily="34" charset="0"/>
              </a:defRPr>
            </a:lvl4pPr>
            <a:lvl5pPr marL="2094227" indent="-232692" eaLnBrk="0" hangingPunct="0">
              <a:defRPr>
                <a:solidFill>
                  <a:schemeClr val="tx1"/>
                </a:solidFill>
                <a:latin typeface="Arial" pitchFamily="34" charset="0"/>
              </a:defRPr>
            </a:lvl5pPr>
            <a:lvl6pPr marL="2559611" indent="-232692" eaLnBrk="0" fontAlgn="base" hangingPunct="0">
              <a:spcBef>
                <a:spcPct val="0"/>
              </a:spcBef>
              <a:spcAft>
                <a:spcPct val="0"/>
              </a:spcAft>
              <a:defRPr>
                <a:solidFill>
                  <a:schemeClr val="tx1"/>
                </a:solidFill>
                <a:latin typeface="Arial" pitchFamily="34" charset="0"/>
              </a:defRPr>
            </a:lvl6pPr>
            <a:lvl7pPr marL="3024995" indent="-232692" eaLnBrk="0" fontAlgn="base" hangingPunct="0">
              <a:spcBef>
                <a:spcPct val="0"/>
              </a:spcBef>
              <a:spcAft>
                <a:spcPct val="0"/>
              </a:spcAft>
              <a:defRPr>
                <a:solidFill>
                  <a:schemeClr val="tx1"/>
                </a:solidFill>
                <a:latin typeface="Arial" pitchFamily="34" charset="0"/>
              </a:defRPr>
            </a:lvl7pPr>
            <a:lvl8pPr marL="3490379" indent="-232692" eaLnBrk="0" fontAlgn="base" hangingPunct="0">
              <a:spcBef>
                <a:spcPct val="0"/>
              </a:spcBef>
              <a:spcAft>
                <a:spcPct val="0"/>
              </a:spcAft>
              <a:defRPr>
                <a:solidFill>
                  <a:schemeClr val="tx1"/>
                </a:solidFill>
                <a:latin typeface="Arial" pitchFamily="34" charset="0"/>
              </a:defRPr>
            </a:lvl8pPr>
            <a:lvl9pPr marL="3955763" indent="-232692" eaLnBrk="0" fontAlgn="base" hangingPunct="0">
              <a:spcBef>
                <a:spcPct val="0"/>
              </a:spcBef>
              <a:spcAft>
                <a:spcPct val="0"/>
              </a:spcAft>
              <a:defRPr>
                <a:solidFill>
                  <a:schemeClr val="tx1"/>
                </a:solidFill>
                <a:latin typeface="Arial" pitchFamily="34" charset="0"/>
              </a:defRPr>
            </a:lvl9pPr>
          </a:lstStyle>
          <a:p>
            <a:pPr eaLnBrk="1" hangingPunct="1"/>
            <a:fld id="{3B178F76-3764-463A-97D5-55592D5EA36C}" type="slidenum">
              <a:rPr lang="en-US" smtClean="0"/>
              <a:pPr eaLnBrk="1" hangingPunct="1"/>
              <a:t>5</a:t>
            </a:fld>
            <a:endParaRPr lang="en-US"/>
          </a:p>
        </p:txBody>
      </p:sp>
    </p:spTree>
    <p:extLst>
      <p:ext uri="{BB962C8B-B14F-4D97-AF65-F5344CB8AC3E}">
        <p14:creationId xmlns:p14="http://schemas.microsoft.com/office/powerpoint/2010/main" val="40448081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415925" y="701675"/>
            <a:ext cx="6246813" cy="3514725"/>
          </a:xfrm>
          <a:ln/>
        </p:spPr>
      </p:sp>
      <p:sp>
        <p:nvSpPr>
          <p:cNvPr id="181251" name="Notes Placeholder 2"/>
          <p:cNvSpPr>
            <a:spLocks noGrp="1"/>
          </p:cNvSpPr>
          <p:nvPr>
            <p:ph type="body" idx="1"/>
          </p:nvPr>
        </p:nvSpPr>
        <p:spPr>
          <a:noFill/>
        </p:spPr>
        <p:txBody>
          <a:bodyPr/>
          <a:lstStyle/>
          <a:p>
            <a:r>
              <a:rPr lang="en-US"/>
              <a:t>http://picasaweb.google.com/lh/photo/wA6qK1fAwUU7uHwcOLjKHQ     Inside a Walmart  Note no employees visible.</a:t>
            </a:r>
          </a:p>
        </p:txBody>
      </p:sp>
      <p:sp>
        <p:nvSpPr>
          <p:cNvPr id="4" name="Slide Number Placeholder 3"/>
          <p:cNvSpPr>
            <a:spLocks noGrp="1"/>
          </p:cNvSpPr>
          <p:nvPr>
            <p:ph type="sldNum" sz="quarter" idx="5"/>
          </p:nvPr>
        </p:nvSpPr>
        <p:spPr/>
        <p:txBody>
          <a:bodyPr/>
          <a:lstStyle/>
          <a:p>
            <a:pPr>
              <a:defRPr/>
            </a:pPr>
            <a:fld id="{25DDE655-DDE5-4042-A1C8-E0D6067D058C}" type="slidenum">
              <a:rPr lang="en-US" smtClean="0"/>
              <a:pPr>
                <a:defRPr/>
              </a:pPr>
              <a:t>71</a:t>
            </a:fld>
            <a:endParaRPr lang="en-US"/>
          </a:p>
        </p:txBody>
      </p:sp>
    </p:spTree>
    <p:extLst>
      <p:ext uri="{BB962C8B-B14F-4D97-AF65-F5344CB8AC3E}">
        <p14:creationId xmlns:p14="http://schemas.microsoft.com/office/powerpoint/2010/main" val="7975845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https://www.tripadvisor.com/LocationPhotoDirectLink-g33388-i23828601-Denver_Colorado.html#23828601</a:t>
            </a:r>
          </a:p>
          <a:p>
            <a:endParaRPr lang="en-US" dirty="0"/>
          </a:p>
          <a:p>
            <a:r>
              <a:rPr lang="en-US" dirty="0"/>
              <a:t>Note:  No people.  Actually, when we were there, exactly one person.</a:t>
            </a:r>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72</a:t>
            </a:fld>
            <a:endParaRPr lang="en-US"/>
          </a:p>
        </p:txBody>
      </p:sp>
    </p:spTree>
    <p:extLst>
      <p:ext uri="{BB962C8B-B14F-4D97-AF65-F5344CB8AC3E}">
        <p14:creationId xmlns:p14="http://schemas.microsoft.com/office/powerpoint/2010/main" val="399479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p:spPr>
        <p:txBody>
          <a:bodyPr/>
          <a:lstStyle/>
          <a:p>
            <a:r>
              <a:rPr lang="en-US" altLang="en-US" dirty="0"/>
              <a:t>Copied from AI and Robotics.  Watch this video.  Way cool how the bags are made.</a:t>
            </a:r>
          </a:p>
          <a:p>
            <a:endParaRPr lang="en-US" altLang="en-US" dirty="0"/>
          </a:p>
          <a:p>
            <a:r>
              <a:rPr lang="en-US" altLang="en-US" dirty="0"/>
              <a:t>Note that these machines don’t look at all like people.  They just do the work that people used to do.</a:t>
            </a:r>
          </a:p>
        </p:txBody>
      </p:sp>
      <p:sp>
        <p:nvSpPr>
          <p:cNvPr id="74756"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30FB65-B15F-442B-91A2-1106512EC1AF}" type="slidenum">
              <a:rPr lang="en-US" altLang="en-US"/>
              <a:pPr>
                <a:spcBef>
                  <a:spcPct val="0"/>
                </a:spcBef>
              </a:pPr>
              <a:t>73</a:t>
            </a:fld>
            <a:endParaRPr lang="en-US" altLang="en-US"/>
          </a:p>
        </p:txBody>
      </p:sp>
    </p:spTree>
    <p:extLst>
      <p:ext uri="{BB962C8B-B14F-4D97-AF65-F5344CB8AC3E}">
        <p14:creationId xmlns:p14="http://schemas.microsoft.com/office/powerpoint/2010/main" val="3643873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p:spPr>
        <p:txBody>
          <a:bodyPr/>
          <a:lstStyle/>
          <a:p>
            <a:r>
              <a:rPr lang="en-US" altLang="en-US" dirty="0"/>
              <a:t>Copied form AI and Robotics.</a:t>
            </a:r>
            <a:r>
              <a:rPr lang="en-US" altLang="en-US" baseline="0" dirty="0"/>
              <a:t>  </a:t>
            </a:r>
            <a:r>
              <a:rPr lang="en-US" altLang="en-US" dirty="0"/>
              <a:t>Harder than making cars since each pig is different.  Just an article – no video.</a:t>
            </a:r>
          </a:p>
        </p:txBody>
      </p:sp>
      <p:sp>
        <p:nvSpPr>
          <p:cNvPr id="76804"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2DA51BC-0F29-4E06-A602-A6B08E4A579D}" type="slidenum">
              <a:rPr lang="en-US" altLang="en-US"/>
              <a:pPr>
                <a:spcBef>
                  <a:spcPct val="0"/>
                </a:spcBef>
              </a:pPr>
              <a:t>74</a:t>
            </a:fld>
            <a:endParaRPr lang="en-US" altLang="en-US"/>
          </a:p>
        </p:txBody>
      </p:sp>
    </p:spTree>
    <p:extLst>
      <p:ext uri="{BB962C8B-B14F-4D97-AF65-F5344CB8AC3E}">
        <p14:creationId xmlns:p14="http://schemas.microsoft.com/office/powerpoint/2010/main" val="42716129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Fast</a:t>
            </a:r>
            <a:r>
              <a:rPr lang="en-US" baseline="0" dirty="0"/>
              <a:t> change affects many aspects of society.  Let’s look at one: jobs.</a:t>
            </a:r>
            <a:endParaRPr lang="en-US" dirty="0"/>
          </a:p>
          <a:p>
            <a:r>
              <a:rPr lang="en-US" dirty="0"/>
              <a:t>Watson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Robotic pharmacist:</a:t>
            </a:r>
            <a:r>
              <a:rPr lang="en-US" baseline="0" dirty="0"/>
              <a:t> </a:t>
            </a:r>
            <a:r>
              <a:rPr lang="en-US" altLang="en-US" sz="1200" dirty="0">
                <a:hlinkClick r:id="rId3"/>
              </a:rPr>
              <a:t>https://www.youtube.com/watch?v=EQGSk3Lt9X0</a:t>
            </a:r>
            <a:r>
              <a:rPr lang="en-US" alt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Coors factory:  Note no people. https://www.tripadvisor.com/LocationPhotoDirectLink-g33388-i23828601-Denver_Colorado.html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Google car:  </a:t>
            </a:r>
            <a:r>
              <a:rPr lang="en-US" dirty="0">
                <a:hlinkClick r:id="rId4"/>
              </a:rPr>
              <a:t>https://youtu.be/nBkQQ6czRJI</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p>
          <a:p>
            <a:r>
              <a:rPr lang="en-US" dirty="0"/>
              <a:t> </a:t>
            </a:r>
          </a:p>
        </p:txBody>
      </p:sp>
      <p:sp>
        <p:nvSpPr>
          <p:cNvPr id="4" name="Slide Number Placeholder 3"/>
          <p:cNvSpPr>
            <a:spLocks noGrp="1"/>
          </p:cNvSpPr>
          <p:nvPr>
            <p:ph type="sldNum" sz="quarter" idx="10"/>
          </p:nvPr>
        </p:nvSpPr>
        <p:spPr/>
        <p:txBody>
          <a:bodyPr/>
          <a:lstStyle/>
          <a:p>
            <a:fld id="{CEB079BF-A437-47DF-9227-A50AFF7EC7D6}" type="slidenum">
              <a:rPr lang="en-US" smtClean="0"/>
              <a:t>76</a:t>
            </a:fld>
            <a:endParaRPr lang="en-US"/>
          </a:p>
        </p:txBody>
      </p:sp>
    </p:spTree>
    <p:extLst>
      <p:ext uri="{BB962C8B-B14F-4D97-AF65-F5344CB8AC3E}">
        <p14:creationId xmlns:p14="http://schemas.microsoft.com/office/powerpoint/2010/main" val="4587615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p:spPr>
        <p:txBody>
          <a:bodyPr/>
          <a:lstStyle/>
          <a:p>
            <a:r>
              <a:rPr lang="en-US" altLang="en-US" dirty="0"/>
              <a:t>For grins.  Copied from</a:t>
            </a:r>
            <a:r>
              <a:rPr lang="en-US" altLang="en-US" baseline="0" dirty="0"/>
              <a:t> AI and Robotics. </a:t>
            </a:r>
            <a:r>
              <a:rPr lang="en-US" altLang="en-US" dirty="0"/>
              <a:t>CMU robot named HERB.  The idea is to help disabled people with lots of tasks.</a:t>
            </a:r>
          </a:p>
        </p:txBody>
      </p:sp>
      <p:sp>
        <p:nvSpPr>
          <p:cNvPr id="62468"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F3DC3D4-29A9-47E2-B43E-4EED9E023C48}" type="slidenum">
              <a:rPr lang="en-US" altLang="en-US"/>
              <a:pPr>
                <a:spcBef>
                  <a:spcPct val="0"/>
                </a:spcBef>
              </a:pPr>
              <a:t>77</a:t>
            </a:fld>
            <a:endParaRPr lang="en-US" altLang="en-US"/>
          </a:p>
        </p:txBody>
      </p:sp>
    </p:spTree>
    <p:extLst>
      <p:ext uri="{BB962C8B-B14F-4D97-AF65-F5344CB8AC3E}">
        <p14:creationId xmlns:p14="http://schemas.microsoft.com/office/powerpoint/2010/main" val="37256813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xfrm>
            <a:off x="415925" y="701675"/>
            <a:ext cx="6246813" cy="3514725"/>
          </a:xfrm>
          <a:ln/>
        </p:spPr>
      </p:sp>
      <p:sp>
        <p:nvSpPr>
          <p:cNvPr id="164867" name="Notes Placeholder 2"/>
          <p:cNvSpPr>
            <a:spLocks noGrp="1"/>
          </p:cNvSpPr>
          <p:nvPr>
            <p:ph type="body" idx="1"/>
          </p:nvPr>
        </p:nvSpPr>
        <p:spPr>
          <a:noFill/>
        </p:spPr>
        <p:txBody>
          <a:bodyPr/>
          <a:lstStyle/>
          <a:p>
            <a:r>
              <a:rPr lang="en-US"/>
              <a:t>But here’s the other side.</a:t>
            </a:r>
          </a:p>
        </p:txBody>
      </p:sp>
      <p:sp>
        <p:nvSpPr>
          <p:cNvPr id="4" name="Slide Number Placeholder 3"/>
          <p:cNvSpPr>
            <a:spLocks noGrp="1"/>
          </p:cNvSpPr>
          <p:nvPr>
            <p:ph type="sldNum" sz="quarter" idx="5"/>
          </p:nvPr>
        </p:nvSpPr>
        <p:spPr/>
        <p:txBody>
          <a:bodyPr/>
          <a:lstStyle/>
          <a:p>
            <a:pPr>
              <a:defRPr/>
            </a:pPr>
            <a:fld id="{FC44A46F-2451-40AC-839F-4ADE95907177}" type="slidenum">
              <a:rPr lang="en-US" smtClean="0"/>
              <a:pPr>
                <a:defRPr/>
              </a:pPr>
              <a:t>78</a:t>
            </a:fld>
            <a:endParaRPr lang="en-US"/>
          </a:p>
        </p:txBody>
      </p:sp>
    </p:spTree>
    <p:extLst>
      <p:ext uri="{BB962C8B-B14F-4D97-AF65-F5344CB8AC3E}">
        <p14:creationId xmlns:p14="http://schemas.microsoft.com/office/powerpoint/2010/main" val="29119205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56249" indent="-290865" eaLnBrk="0" hangingPunct="0">
              <a:defRPr>
                <a:solidFill>
                  <a:schemeClr val="tx1"/>
                </a:solidFill>
                <a:latin typeface="Arial" pitchFamily="34" charset="0"/>
              </a:defRPr>
            </a:lvl2pPr>
            <a:lvl3pPr marL="1163460" indent="-232692" eaLnBrk="0" hangingPunct="0">
              <a:defRPr>
                <a:solidFill>
                  <a:schemeClr val="tx1"/>
                </a:solidFill>
                <a:latin typeface="Arial" pitchFamily="34" charset="0"/>
              </a:defRPr>
            </a:lvl3pPr>
            <a:lvl4pPr marL="1628844" indent="-232692" eaLnBrk="0" hangingPunct="0">
              <a:defRPr>
                <a:solidFill>
                  <a:schemeClr val="tx1"/>
                </a:solidFill>
                <a:latin typeface="Arial" pitchFamily="34" charset="0"/>
              </a:defRPr>
            </a:lvl4pPr>
            <a:lvl5pPr marL="2094227" indent="-232692" eaLnBrk="0" hangingPunct="0">
              <a:defRPr>
                <a:solidFill>
                  <a:schemeClr val="tx1"/>
                </a:solidFill>
                <a:latin typeface="Arial" pitchFamily="34" charset="0"/>
              </a:defRPr>
            </a:lvl5pPr>
            <a:lvl6pPr marL="2559611" indent="-232692" eaLnBrk="0" fontAlgn="base" hangingPunct="0">
              <a:spcBef>
                <a:spcPct val="0"/>
              </a:spcBef>
              <a:spcAft>
                <a:spcPct val="0"/>
              </a:spcAft>
              <a:defRPr>
                <a:solidFill>
                  <a:schemeClr val="tx1"/>
                </a:solidFill>
                <a:latin typeface="Arial" pitchFamily="34" charset="0"/>
              </a:defRPr>
            </a:lvl6pPr>
            <a:lvl7pPr marL="3024995" indent="-232692" eaLnBrk="0" fontAlgn="base" hangingPunct="0">
              <a:spcBef>
                <a:spcPct val="0"/>
              </a:spcBef>
              <a:spcAft>
                <a:spcPct val="0"/>
              </a:spcAft>
              <a:defRPr>
                <a:solidFill>
                  <a:schemeClr val="tx1"/>
                </a:solidFill>
                <a:latin typeface="Arial" pitchFamily="34" charset="0"/>
              </a:defRPr>
            </a:lvl7pPr>
            <a:lvl8pPr marL="3490379" indent="-232692" eaLnBrk="0" fontAlgn="base" hangingPunct="0">
              <a:spcBef>
                <a:spcPct val="0"/>
              </a:spcBef>
              <a:spcAft>
                <a:spcPct val="0"/>
              </a:spcAft>
              <a:defRPr>
                <a:solidFill>
                  <a:schemeClr val="tx1"/>
                </a:solidFill>
                <a:latin typeface="Arial" pitchFamily="34" charset="0"/>
              </a:defRPr>
            </a:lvl8pPr>
            <a:lvl9pPr marL="3955763" indent="-232692" eaLnBrk="0" fontAlgn="base" hangingPunct="0">
              <a:spcBef>
                <a:spcPct val="0"/>
              </a:spcBef>
              <a:spcAft>
                <a:spcPct val="0"/>
              </a:spcAft>
              <a:defRPr>
                <a:solidFill>
                  <a:schemeClr val="tx1"/>
                </a:solidFill>
                <a:latin typeface="Arial" pitchFamily="34" charset="0"/>
              </a:defRPr>
            </a:lvl9pPr>
          </a:lstStyle>
          <a:p>
            <a:pPr eaLnBrk="1" hangingPunct="1">
              <a:defRPr/>
            </a:pPr>
            <a:fld id="{6E858442-F9CF-4282-B218-40C9803CDE26}" type="slidenum">
              <a:rPr lang="en-US" smtClean="0"/>
              <a:pPr eaLnBrk="1" hangingPunct="1">
                <a:defRPr/>
              </a:pPr>
              <a:t>79</a:t>
            </a:fld>
            <a:endParaRPr lang="en-US"/>
          </a:p>
        </p:txBody>
      </p:sp>
      <p:sp>
        <p:nvSpPr>
          <p:cNvPr id="165891" name="Rectangle 2"/>
          <p:cNvSpPr>
            <a:spLocks noGrp="1" noRot="1" noChangeAspect="1" noChangeArrowheads="1" noTextEdit="1"/>
          </p:cNvSpPr>
          <p:nvPr>
            <p:ph type="sldImg"/>
          </p:nvPr>
        </p:nvSpPr>
        <p:spPr>
          <a:xfrm>
            <a:off x="415925" y="701675"/>
            <a:ext cx="6246813" cy="3514725"/>
          </a:xfrm>
          <a:ln/>
        </p:spPr>
      </p:sp>
      <p:sp>
        <p:nvSpPr>
          <p:cNvPr id="165892" name="Rectangle 3"/>
          <p:cNvSpPr>
            <a:spLocks noGrp="1" noChangeArrowheads="1"/>
          </p:cNvSpPr>
          <p:nvPr>
            <p:ph type="body" idx="1"/>
          </p:nvPr>
        </p:nvSpPr>
        <p:spPr>
          <a:noFill/>
        </p:spPr>
        <p:txBody>
          <a:bodyPr/>
          <a:lstStyle/>
          <a:p>
            <a:pPr eaLnBrk="1" hangingPunct="1"/>
            <a:r>
              <a:rPr lang="en-US" dirty="0"/>
              <a:t>http://www.spartacus.schoolnet.co.uk/PRluddites1.JPG </a:t>
            </a:r>
          </a:p>
        </p:txBody>
      </p:sp>
    </p:spTree>
    <p:extLst>
      <p:ext uri="{BB962C8B-B14F-4D97-AF65-F5344CB8AC3E}">
        <p14:creationId xmlns:p14="http://schemas.microsoft.com/office/powerpoint/2010/main" val="14582138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err="1"/>
              <a:t>Larkrise</a:t>
            </a:r>
            <a:r>
              <a:rPr lang="en-US" dirty="0"/>
              <a:t> to </a:t>
            </a:r>
            <a:r>
              <a:rPr lang="en-US" dirty="0" err="1"/>
              <a:t>Candleford</a:t>
            </a:r>
            <a:r>
              <a:rPr lang="en-US" dirty="0"/>
              <a:t> Season 4 Episode</a:t>
            </a:r>
            <a:r>
              <a:rPr lang="en-US" baseline="0" dirty="0"/>
              <a:t> 2 part 2   (called 2-2)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hlinkClick r:id="rId3"/>
              </a:rPr>
              <a:t>http://www.youtube.com/watch?v=9sMatUNCQHA</a:t>
            </a:r>
            <a:r>
              <a:rPr lang="en-US" dirty="0"/>
              <a:t>  start </a:t>
            </a:r>
            <a:r>
              <a:rPr lang="en-US"/>
              <a:t>at 2:09</a:t>
            </a:r>
            <a:endParaRPr lang="en-US" dirty="0"/>
          </a:p>
          <a:p>
            <a:endParaRPr lang="en-US" baseline="0" dirty="0"/>
          </a:p>
          <a:p>
            <a:r>
              <a:rPr lang="en-US" baseline="0" dirty="0"/>
              <a:t>This is where Queenie tries to sell her lace to the Misses Pratt.</a:t>
            </a:r>
          </a:p>
          <a:p>
            <a:r>
              <a:rPr lang="en-US" baseline="0" dirty="0"/>
              <a:t>But this picture is from part 3, 6:14:</a:t>
            </a:r>
          </a:p>
          <a:p>
            <a:r>
              <a:rPr lang="en-US" baseline="0" dirty="0"/>
              <a:t>http://www.youtube.com/watch?v=Jg_69ZKe-3U&amp;feature=relmfu </a:t>
            </a:r>
          </a:p>
          <a:p>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80</a:t>
            </a:fld>
            <a:endParaRPr lang="en-US"/>
          </a:p>
        </p:txBody>
      </p:sp>
    </p:spTree>
    <p:extLst>
      <p:ext uri="{BB962C8B-B14F-4D97-AF65-F5344CB8AC3E}">
        <p14:creationId xmlns:p14="http://schemas.microsoft.com/office/powerpoint/2010/main" val="729890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415925" y="701675"/>
            <a:ext cx="6246813" cy="3514725"/>
          </a:xfrm>
          <a:ln/>
        </p:spPr>
      </p:sp>
      <p:sp>
        <p:nvSpPr>
          <p:cNvPr id="163843" name="Notes Placeholder 2"/>
          <p:cNvSpPr>
            <a:spLocks noGrp="1"/>
          </p:cNvSpPr>
          <p:nvPr>
            <p:ph type="body" idx="1"/>
          </p:nvPr>
        </p:nvSpPr>
        <p:spPr>
          <a:noFill/>
        </p:spPr>
        <p:txBody>
          <a:bodyPr/>
          <a:lstStyle/>
          <a:p>
            <a:r>
              <a:rPr lang="en-US" dirty="0">
                <a:latin typeface="Arial" pitchFamily="34" charset="0"/>
              </a:rPr>
              <a:t>I have made a copy of this video.</a:t>
            </a:r>
            <a:r>
              <a:rPr lang="en-US" baseline="0" dirty="0">
                <a:latin typeface="Arial" pitchFamily="34" charset="0"/>
              </a:rPr>
              <a:t>  It is in Ear\</a:t>
            </a:r>
            <a:r>
              <a:rPr lang="en-US" baseline="0" dirty="0" err="1">
                <a:latin typeface="Arial" pitchFamily="34" charset="0"/>
              </a:rPr>
              <a:t>Cswork</a:t>
            </a:r>
            <a:r>
              <a:rPr lang="en-US" baseline="0" dirty="0">
                <a:latin typeface="Arial" pitchFamily="34" charset="0"/>
              </a:rPr>
              <a:t>\CS349\TheJetsonsStartAt3-10.</a:t>
            </a:r>
          </a:p>
          <a:p>
            <a:r>
              <a:rPr lang="en-US" dirty="0">
                <a:latin typeface="Arial" pitchFamily="34" charset="0"/>
              </a:rPr>
              <a:t>The idea is a humanoid that simply does things the way people did before. </a:t>
            </a:r>
          </a:p>
          <a:p>
            <a:r>
              <a:rPr lang="en-US" dirty="0">
                <a:latin typeface="Arial" pitchFamily="34" charset="0"/>
              </a:rPr>
              <a:t>http://heightofhappiness.files.wordpress.com/2010/04/rosie-cleaning-jetsons3.jpg</a:t>
            </a:r>
          </a:p>
          <a:p>
            <a:pPr marL="0" marR="0" indent="0" algn="l" defTabSz="914400" rtl="0" eaLnBrk="0" fontAlgn="base" latinLnBrk="0" hangingPunct="0">
              <a:lnSpc>
                <a:spcPct val="100000"/>
              </a:lnSpc>
              <a:spcBef>
                <a:spcPct val="30000"/>
              </a:spcBef>
              <a:spcAft>
                <a:spcPct val="0"/>
              </a:spcAft>
              <a:buClrTx/>
              <a:buSzTx/>
              <a:buFontTx/>
              <a:buNone/>
              <a:tabLst/>
              <a:defRPr/>
            </a:pPr>
            <a:r>
              <a:rPr lang="en-US">
                <a:hlinkClick r:id="rId3"/>
              </a:rPr>
              <a:t>http://www.youtube.com/watch?feature=player_detailpage&amp;v=4MTHGWPqd14#t=190s</a:t>
            </a:r>
            <a:r>
              <a:rPr lang="en-US"/>
              <a:t>   3:10</a:t>
            </a:r>
          </a:p>
          <a:p>
            <a:endParaRPr lang="en-US" dirty="0">
              <a:latin typeface="Arial" pitchFamily="34" charset="0"/>
            </a:endParaRPr>
          </a:p>
        </p:txBody>
      </p:sp>
      <p:sp>
        <p:nvSpPr>
          <p:cNvPr id="123908" name="Slide Number Placeholder 3"/>
          <p:cNvSpPr>
            <a:spLocks noGrp="1"/>
          </p:cNvSpPr>
          <p:nvPr>
            <p:ph type="sldNum" sz="quarter" idx="5"/>
          </p:nvPr>
        </p:nvSpPr>
        <p:spPr/>
        <p:txBody>
          <a:bodyPr/>
          <a:lstStyle>
            <a:lvl1pPr eaLnBrk="0" hangingPunct="0">
              <a:defRPr>
                <a:solidFill>
                  <a:schemeClr val="tx1"/>
                </a:solidFill>
                <a:latin typeface="Arial" pitchFamily="34" charset="0"/>
              </a:defRPr>
            </a:lvl1pPr>
            <a:lvl2pPr marL="764273" indent="-293951" eaLnBrk="0" hangingPunct="0">
              <a:defRPr>
                <a:solidFill>
                  <a:schemeClr val="tx1"/>
                </a:solidFill>
                <a:latin typeface="Arial" pitchFamily="34" charset="0"/>
              </a:defRPr>
            </a:lvl2pPr>
            <a:lvl3pPr marL="1175804" indent="-235161" eaLnBrk="0" hangingPunct="0">
              <a:defRPr>
                <a:solidFill>
                  <a:schemeClr val="tx1"/>
                </a:solidFill>
                <a:latin typeface="Arial" pitchFamily="34" charset="0"/>
              </a:defRPr>
            </a:lvl3pPr>
            <a:lvl4pPr marL="1646126" indent="-235161" eaLnBrk="0" hangingPunct="0">
              <a:defRPr>
                <a:solidFill>
                  <a:schemeClr val="tx1"/>
                </a:solidFill>
                <a:latin typeface="Arial" pitchFamily="34" charset="0"/>
              </a:defRPr>
            </a:lvl4pPr>
            <a:lvl5pPr marL="2116447" indent="-235161" eaLnBrk="0" hangingPunct="0">
              <a:defRPr>
                <a:solidFill>
                  <a:schemeClr val="tx1"/>
                </a:solidFill>
                <a:latin typeface="Arial" pitchFamily="34" charset="0"/>
              </a:defRPr>
            </a:lvl5pPr>
            <a:lvl6pPr marL="2586769" indent="-235161" eaLnBrk="0" fontAlgn="base" hangingPunct="0">
              <a:spcBef>
                <a:spcPct val="0"/>
              </a:spcBef>
              <a:spcAft>
                <a:spcPct val="0"/>
              </a:spcAft>
              <a:defRPr>
                <a:solidFill>
                  <a:schemeClr val="tx1"/>
                </a:solidFill>
                <a:latin typeface="Arial" pitchFamily="34" charset="0"/>
              </a:defRPr>
            </a:lvl6pPr>
            <a:lvl7pPr marL="3057091" indent="-235161" eaLnBrk="0" fontAlgn="base" hangingPunct="0">
              <a:spcBef>
                <a:spcPct val="0"/>
              </a:spcBef>
              <a:spcAft>
                <a:spcPct val="0"/>
              </a:spcAft>
              <a:defRPr>
                <a:solidFill>
                  <a:schemeClr val="tx1"/>
                </a:solidFill>
                <a:latin typeface="Arial" pitchFamily="34" charset="0"/>
              </a:defRPr>
            </a:lvl7pPr>
            <a:lvl8pPr marL="3527412" indent="-235161" eaLnBrk="0" fontAlgn="base" hangingPunct="0">
              <a:spcBef>
                <a:spcPct val="0"/>
              </a:spcBef>
              <a:spcAft>
                <a:spcPct val="0"/>
              </a:spcAft>
              <a:defRPr>
                <a:solidFill>
                  <a:schemeClr val="tx1"/>
                </a:solidFill>
                <a:latin typeface="Arial" pitchFamily="34" charset="0"/>
              </a:defRPr>
            </a:lvl8pPr>
            <a:lvl9pPr marL="3997734" indent="-235161" eaLnBrk="0" fontAlgn="base" hangingPunct="0">
              <a:spcBef>
                <a:spcPct val="0"/>
              </a:spcBef>
              <a:spcAft>
                <a:spcPct val="0"/>
              </a:spcAft>
              <a:defRPr>
                <a:solidFill>
                  <a:schemeClr val="tx1"/>
                </a:solidFill>
                <a:latin typeface="Arial" pitchFamily="34" charset="0"/>
              </a:defRPr>
            </a:lvl9pPr>
          </a:lstStyle>
          <a:p>
            <a:pPr eaLnBrk="1" hangingPunct="1">
              <a:defRPr/>
            </a:pPr>
            <a:fld id="{E1309825-6210-414F-8743-D4E9B671826E}" type="slidenum">
              <a:rPr lang="en-US" smtClean="0"/>
              <a:pPr eaLnBrk="1" hangingPunct="1">
                <a:defRPr/>
              </a:pPr>
              <a:t>83</a:t>
            </a:fld>
            <a:endParaRPr lang="en-US"/>
          </a:p>
        </p:txBody>
      </p:sp>
    </p:spTree>
    <p:extLst>
      <p:ext uri="{BB962C8B-B14F-4D97-AF65-F5344CB8AC3E}">
        <p14:creationId xmlns:p14="http://schemas.microsoft.com/office/powerpoint/2010/main" val="2989478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415925" y="701675"/>
            <a:ext cx="6246813" cy="3514725"/>
          </a:xfrm>
          <a:ln/>
        </p:spPr>
      </p:sp>
      <p:sp>
        <p:nvSpPr>
          <p:cNvPr id="141315" name="Notes Placeholder 2"/>
          <p:cNvSpPr>
            <a:spLocks noGrp="1"/>
          </p:cNvSpPr>
          <p:nvPr>
            <p:ph type="body" idx="1"/>
          </p:nvPr>
        </p:nvSpPr>
        <p:spPr>
          <a:noFill/>
        </p:spPr>
        <p:txBody>
          <a:bodyPr/>
          <a:lstStyle/>
          <a:p>
            <a:r>
              <a:rPr lang="en-US"/>
              <a:t>A newer one from: http://www.donbot.com/Futurebot/NewTech/NT01370MoravecsGraphUpdated2020.html </a:t>
            </a:r>
          </a:p>
          <a:p>
            <a:r>
              <a:rPr lang="en-US"/>
              <a:t>Note that it puts people at 1000 times more compute power than Moravec, yet still projects matching them before 2020.</a:t>
            </a:r>
          </a:p>
        </p:txBody>
      </p:sp>
      <p:sp>
        <p:nvSpPr>
          <p:cNvPr id="141316"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56249" indent="-290865" eaLnBrk="0" hangingPunct="0">
              <a:defRPr>
                <a:solidFill>
                  <a:schemeClr val="tx1"/>
                </a:solidFill>
                <a:latin typeface="Arial" pitchFamily="34" charset="0"/>
              </a:defRPr>
            </a:lvl2pPr>
            <a:lvl3pPr marL="1163460" indent="-232692" eaLnBrk="0" hangingPunct="0">
              <a:defRPr>
                <a:solidFill>
                  <a:schemeClr val="tx1"/>
                </a:solidFill>
                <a:latin typeface="Arial" pitchFamily="34" charset="0"/>
              </a:defRPr>
            </a:lvl3pPr>
            <a:lvl4pPr marL="1628844" indent="-232692" eaLnBrk="0" hangingPunct="0">
              <a:defRPr>
                <a:solidFill>
                  <a:schemeClr val="tx1"/>
                </a:solidFill>
                <a:latin typeface="Arial" pitchFamily="34" charset="0"/>
              </a:defRPr>
            </a:lvl4pPr>
            <a:lvl5pPr marL="2094227" indent="-232692" eaLnBrk="0" hangingPunct="0">
              <a:defRPr>
                <a:solidFill>
                  <a:schemeClr val="tx1"/>
                </a:solidFill>
                <a:latin typeface="Arial" pitchFamily="34" charset="0"/>
              </a:defRPr>
            </a:lvl5pPr>
            <a:lvl6pPr marL="2559611" indent="-232692" eaLnBrk="0" fontAlgn="base" hangingPunct="0">
              <a:spcBef>
                <a:spcPct val="0"/>
              </a:spcBef>
              <a:spcAft>
                <a:spcPct val="0"/>
              </a:spcAft>
              <a:defRPr>
                <a:solidFill>
                  <a:schemeClr val="tx1"/>
                </a:solidFill>
                <a:latin typeface="Arial" pitchFamily="34" charset="0"/>
              </a:defRPr>
            </a:lvl6pPr>
            <a:lvl7pPr marL="3024995" indent="-232692" eaLnBrk="0" fontAlgn="base" hangingPunct="0">
              <a:spcBef>
                <a:spcPct val="0"/>
              </a:spcBef>
              <a:spcAft>
                <a:spcPct val="0"/>
              </a:spcAft>
              <a:defRPr>
                <a:solidFill>
                  <a:schemeClr val="tx1"/>
                </a:solidFill>
                <a:latin typeface="Arial" pitchFamily="34" charset="0"/>
              </a:defRPr>
            </a:lvl7pPr>
            <a:lvl8pPr marL="3490379" indent="-232692" eaLnBrk="0" fontAlgn="base" hangingPunct="0">
              <a:spcBef>
                <a:spcPct val="0"/>
              </a:spcBef>
              <a:spcAft>
                <a:spcPct val="0"/>
              </a:spcAft>
              <a:defRPr>
                <a:solidFill>
                  <a:schemeClr val="tx1"/>
                </a:solidFill>
                <a:latin typeface="Arial" pitchFamily="34" charset="0"/>
              </a:defRPr>
            </a:lvl8pPr>
            <a:lvl9pPr marL="3955763" indent="-232692" eaLnBrk="0" fontAlgn="base" hangingPunct="0">
              <a:spcBef>
                <a:spcPct val="0"/>
              </a:spcBef>
              <a:spcAft>
                <a:spcPct val="0"/>
              </a:spcAft>
              <a:defRPr>
                <a:solidFill>
                  <a:schemeClr val="tx1"/>
                </a:solidFill>
                <a:latin typeface="Arial" pitchFamily="34" charset="0"/>
              </a:defRPr>
            </a:lvl9pPr>
          </a:lstStyle>
          <a:p>
            <a:pPr eaLnBrk="1" hangingPunct="1"/>
            <a:fld id="{BD39C90A-555B-4F6B-AC59-2ECC34DACCFD}" type="slidenum">
              <a:rPr lang="en-US" smtClean="0"/>
              <a:pPr eaLnBrk="1" hangingPunct="1"/>
              <a:t>7</a:t>
            </a:fld>
            <a:endParaRPr lang="en-US"/>
          </a:p>
        </p:txBody>
      </p:sp>
    </p:spTree>
    <p:extLst>
      <p:ext uri="{BB962C8B-B14F-4D97-AF65-F5344CB8AC3E}">
        <p14:creationId xmlns:p14="http://schemas.microsoft.com/office/powerpoint/2010/main" val="18768713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xfrm>
            <a:off x="415925" y="701675"/>
            <a:ext cx="6246813" cy="3514725"/>
          </a:xfrm>
          <a:ln/>
        </p:spPr>
      </p:sp>
      <p:sp>
        <p:nvSpPr>
          <p:cNvPr id="169987" name="Notes Placeholder 2"/>
          <p:cNvSpPr>
            <a:spLocks noGrp="1"/>
          </p:cNvSpPr>
          <p:nvPr>
            <p:ph type="body" idx="1"/>
          </p:nvPr>
        </p:nvSpPr>
        <p:spPr>
          <a:noFill/>
        </p:spPr>
        <p:txBody>
          <a:bodyPr/>
          <a:lstStyle/>
          <a:p>
            <a:r>
              <a:rPr lang="en-US" dirty="0"/>
              <a:t>But it hasn’t worked that way.  We haven’t created robots that bring in wood (or coal), lay fires, monitor them, and clean up all the dust they make in the house.  We’ve created a totally different way to cook food and heat houses.  Similarly, the Luddites weren’t upset about weaving robots.  They were upset about machines that simply did the task differently.  Maybe some tasks will require humanoid robots, but many haven’t/won’t.</a:t>
            </a:r>
          </a:p>
          <a:p>
            <a:r>
              <a:rPr lang="en-US" dirty="0"/>
              <a:t>Maid image: http://3.bp.blogspot.com/_8Mva9I-cdIU/Rc99Aaf0FxI/AAAAAAAAAN0/wAxJVjkO5oQ/s320/maid.jpg </a:t>
            </a:r>
          </a:p>
        </p:txBody>
      </p:sp>
      <p:sp>
        <p:nvSpPr>
          <p:cNvPr id="124932" name="Slide Number Placeholder 3"/>
          <p:cNvSpPr>
            <a:spLocks noGrp="1"/>
          </p:cNvSpPr>
          <p:nvPr>
            <p:ph type="sldNum" sz="quarter" idx="5"/>
          </p:nvPr>
        </p:nvSpPr>
        <p:spPr/>
        <p:txBody>
          <a:bodyPr/>
          <a:lstStyle>
            <a:lvl1pPr eaLnBrk="0" hangingPunct="0">
              <a:defRPr>
                <a:solidFill>
                  <a:schemeClr val="tx1"/>
                </a:solidFill>
                <a:latin typeface="Arial" pitchFamily="34" charset="0"/>
              </a:defRPr>
            </a:lvl1pPr>
            <a:lvl2pPr marL="756249" indent="-290865" eaLnBrk="0" hangingPunct="0">
              <a:defRPr>
                <a:solidFill>
                  <a:schemeClr val="tx1"/>
                </a:solidFill>
                <a:latin typeface="Arial" pitchFamily="34" charset="0"/>
              </a:defRPr>
            </a:lvl2pPr>
            <a:lvl3pPr marL="1163460" indent="-232692" eaLnBrk="0" hangingPunct="0">
              <a:defRPr>
                <a:solidFill>
                  <a:schemeClr val="tx1"/>
                </a:solidFill>
                <a:latin typeface="Arial" pitchFamily="34" charset="0"/>
              </a:defRPr>
            </a:lvl3pPr>
            <a:lvl4pPr marL="1628844" indent="-232692" eaLnBrk="0" hangingPunct="0">
              <a:defRPr>
                <a:solidFill>
                  <a:schemeClr val="tx1"/>
                </a:solidFill>
                <a:latin typeface="Arial" pitchFamily="34" charset="0"/>
              </a:defRPr>
            </a:lvl4pPr>
            <a:lvl5pPr marL="2094227" indent="-232692" eaLnBrk="0" hangingPunct="0">
              <a:defRPr>
                <a:solidFill>
                  <a:schemeClr val="tx1"/>
                </a:solidFill>
                <a:latin typeface="Arial" pitchFamily="34" charset="0"/>
              </a:defRPr>
            </a:lvl5pPr>
            <a:lvl6pPr marL="2559611" indent="-232692" eaLnBrk="0" fontAlgn="base" hangingPunct="0">
              <a:spcBef>
                <a:spcPct val="0"/>
              </a:spcBef>
              <a:spcAft>
                <a:spcPct val="0"/>
              </a:spcAft>
              <a:defRPr>
                <a:solidFill>
                  <a:schemeClr val="tx1"/>
                </a:solidFill>
                <a:latin typeface="Arial" pitchFamily="34" charset="0"/>
              </a:defRPr>
            </a:lvl6pPr>
            <a:lvl7pPr marL="3024995" indent="-232692" eaLnBrk="0" fontAlgn="base" hangingPunct="0">
              <a:spcBef>
                <a:spcPct val="0"/>
              </a:spcBef>
              <a:spcAft>
                <a:spcPct val="0"/>
              </a:spcAft>
              <a:defRPr>
                <a:solidFill>
                  <a:schemeClr val="tx1"/>
                </a:solidFill>
                <a:latin typeface="Arial" pitchFamily="34" charset="0"/>
              </a:defRPr>
            </a:lvl7pPr>
            <a:lvl8pPr marL="3490379" indent="-232692" eaLnBrk="0" fontAlgn="base" hangingPunct="0">
              <a:spcBef>
                <a:spcPct val="0"/>
              </a:spcBef>
              <a:spcAft>
                <a:spcPct val="0"/>
              </a:spcAft>
              <a:defRPr>
                <a:solidFill>
                  <a:schemeClr val="tx1"/>
                </a:solidFill>
                <a:latin typeface="Arial" pitchFamily="34" charset="0"/>
              </a:defRPr>
            </a:lvl8pPr>
            <a:lvl9pPr marL="3955763" indent="-232692" eaLnBrk="0" fontAlgn="base" hangingPunct="0">
              <a:spcBef>
                <a:spcPct val="0"/>
              </a:spcBef>
              <a:spcAft>
                <a:spcPct val="0"/>
              </a:spcAft>
              <a:defRPr>
                <a:solidFill>
                  <a:schemeClr val="tx1"/>
                </a:solidFill>
                <a:latin typeface="Arial" pitchFamily="34" charset="0"/>
              </a:defRPr>
            </a:lvl9pPr>
          </a:lstStyle>
          <a:p>
            <a:pPr eaLnBrk="1" hangingPunct="1">
              <a:defRPr/>
            </a:pPr>
            <a:fld id="{6FC03E7E-D51B-4B7C-B5AF-34B834FB128E}" type="slidenum">
              <a:rPr lang="en-US" smtClean="0"/>
              <a:pPr eaLnBrk="1" hangingPunct="1">
                <a:defRPr/>
              </a:pPr>
              <a:t>84</a:t>
            </a:fld>
            <a:endParaRPr lang="en-US"/>
          </a:p>
        </p:txBody>
      </p:sp>
    </p:spTree>
    <p:extLst>
      <p:ext uri="{BB962C8B-B14F-4D97-AF65-F5344CB8AC3E}">
        <p14:creationId xmlns:p14="http://schemas.microsoft.com/office/powerpoint/2010/main" val="28809883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Already saw this in the Robots presentations.  Way cool how the bags are made.</a:t>
            </a:r>
          </a:p>
          <a:p>
            <a:endParaRPr lang="en-US" dirty="0"/>
          </a:p>
          <a:p>
            <a:r>
              <a:rPr lang="en-US" dirty="0"/>
              <a:t>Note that these</a:t>
            </a:r>
            <a:r>
              <a:rPr lang="en-US" baseline="0" dirty="0"/>
              <a:t> machines don’t look at all like people.  They just do the work that people used to do.</a:t>
            </a:r>
            <a:endParaRPr lang="en-US" dirty="0"/>
          </a:p>
        </p:txBody>
      </p:sp>
      <p:sp>
        <p:nvSpPr>
          <p:cNvPr id="4" name="Slide Number Placeholder 3"/>
          <p:cNvSpPr>
            <a:spLocks noGrp="1"/>
          </p:cNvSpPr>
          <p:nvPr>
            <p:ph type="sldNum" sz="quarter" idx="10"/>
          </p:nvPr>
        </p:nvSpPr>
        <p:spPr/>
        <p:txBody>
          <a:bodyPr/>
          <a:lstStyle/>
          <a:p>
            <a:pPr>
              <a:defRPr/>
            </a:pPr>
            <a:fld id="{0A877941-3B4B-4A80-AE99-4FBF5F5B4B10}" type="slidenum">
              <a:rPr lang="en-US" smtClean="0"/>
              <a:pPr>
                <a:defRPr/>
              </a:pPr>
              <a:t>86</a:t>
            </a:fld>
            <a:endParaRPr lang="en-US"/>
          </a:p>
        </p:txBody>
      </p:sp>
    </p:spTree>
    <p:extLst>
      <p:ext uri="{BB962C8B-B14F-4D97-AF65-F5344CB8AC3E}">
        <p14:creationId xmlns:p14="http://schemas.microsoft.com/office/powerpoint/2010/main" val="30159193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http://syndicate.details.com/post/featured-gift-find-pendleton-national-park-blankets-a-tour-of-their-mill</a:t>
            </a:r>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87</a:t>
            </a:fld>
            <a:endParaRPr lang="en-US"/>
          </a:p>
        </p:txBody>
      </p:sp>
    </p:spTree>
    <p:extLst>
      <p:ext uri="{BB962C8B-B14F-4D97-AF65-F5344CB8AC3E}">
        <p14:creationId xmlns:p14="http://schemas.microsoft.com/office/powerpoint/2010/main" val="7999252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http://syndicate.details.com/post/featured-gift-find-pendleton-national-park-blankets-a-tour-of-their-mill</a:t>
            </a:r>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88</a:t>
            </a:fld>
            <a:endParaRPr lang="en-US"/>
          </a:p>
        </p:txBody>
      </p:sp>
    </p:spTree>
    <p:extLst>
      <p:ext uri="{BB962C8B-B14F-4D97-AF65-F5344CB8AC3E}">
        <p14:creationId xmlns:p14="http://schemas.microsoft.com/office/powerpoint/2010/main" val="31498478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This isn’t a biggie, but we keep chipping away at the jobs.</a:t>
            </a:r>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89</a:t>
            </a:fld>
            <a:endParaRPr lang="en-US"/>
          </a:p>
        </p:txBody>
      </p:sp>
    </p:spTree>
    <p:extLst>
      <p:ext uri="{BB962C8B-B14F-4D97-AF65-F5344CB8AC3E}">
        <p14:creationId xmlns:p14="http://schemas.microsoft.com/office/powerpoint/2010/main" val="5080750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http://qz.com/692389/iphone-manufacturer-foxconn-is-replacing-60000-workers-with-robots/     May 25, 2016</a:t>
            </a:r>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90</a:t>
            </a:fld>
            <a:endParaRPr lang="en-US"/>
          </a:p>
        </p:txBody>
      </p:sp>
    </p:spTree>
    <p:extLst>
      <p:ext uri="{BB962C8B-B14F-4D97-AF65-F5344CB8AC3E}">
        <p14:creationId xmlns:p14="http://schemas.microsoft.com/office/powerpoint/2010/main" val="10594241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https://tctechcrunch2011.files.wordpress.com/2015/06/google-car.gif</a:t>
            </a:r>
          </a:p>
          <a:p>
            <a:r>
              <a:rPr lang="en-US" dirty="0"/>
              <a:t>https://medium.com/basic-income/self-driving-trucks-are-going-to-hit-us-like-a-human-driven-truck-b8507d9c5961#.37tf39hcp  May, 2015</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91</a:t>
            </a:fld>
            <a:endParaRPr lang="en-US"/>
          </a:p>
        </p:txBody>
      </p:sp>
    </p:spTree>
    <p:extLst>
      <p:ext uri="{BB962C8B-B14F-4D97-AF65-F5344CB8AC3E}">
        <p14:creationId xmlns:p14="http://schemas.microsoft.com/office/powerpoint/2010/main" val="31128769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https://medium.com/basic-income/self-driving-trucks-are-going-to-hit-us-like-a-human-driven-truck-b8507d9c5961#.37tf39hcp  May, 2015  But keep in mind that without drivers no need for</a:t>
            </a:r>
            <a:r>
              <a:rPr lang="en-US" baseline="0" dirty="0"/>
              <a:t> truck stops.  And drivers make perhaps 40K/year.  Hard to find something else that pays that well.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92</a:t>
            </a:fld>
            <a:endParaRPr lang="en-US"/>
          </a:p>
        </p:txBody>
      </p:sp>
    </p:spTree>
    <p:extLst>
      <p:ext uri="{BB962C8B-B14F-4D97-AF65-F5344CB8AC3E}">
        <p14:creationId xmlns:p14="http://schemas.microsoft.com/office/powerpoint/2010/main" val="6020371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Taken with permission at </a:t>
            </a:r>
            <a:r>
              <a:rPr lang="en-US" dirty="0" err="1"/>
              <a:t>Torchy’s</a:t>
            </a:r>
            <a:r>
              <a:rPr lang="en-US" dirty="0"/>
              <a:t> Tacos, May 1, 2012.</a:t>
            </a:r>
            <a:r>
              <a:rPr lang="en-US" baseline="0" dirty="0"/>
              <a:t>  Can we imagine how to get the tables cleaned without a robot that mimics </a:t>
            </a:r>
            <a:r>
              <a:rPr lang="en-US" baseline="0"/>
              <a:t>a person?</a:t>
            </a:r>
            <a:endParaRPr lang="en-US"/>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93</a:t>
            </a:fld>
            <a:endParaRPr lang="en-US"/>
          </a:p>
        </p:txBody>
      </p:sp>
    </p:spTree>
    <p:extLst>
      <p:ext uri="{BB962C8B-B14F-4D97-AF65-F5344CB8AC3E}">
        <p14:creationId xmlns:p14="http://schemas.microsoft.com/office/powerpoint/2010/main" val="17624604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94</a:t>
            </a:fld>
            <a:endParaRPr lang="en-US"/>
          </a:p>
        </p:txBody>
      </p:sp>
    </p:spTree>
    <p:extLst>
      <p:ext uri="{BB962C8B-B14F-4D97-AF65-F5344CB8AC3E}">
        <p14:creationId xmlns:p14="http://schemas.microsoft.com/office/powerpoint/2010/main" val="1586544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56249" indent="-290865" eaLnBrk="0" hangingPunct="0">
              <a:defRPr>
                <a:solidFill>
                  <a:schemeClr val="tx1"/>
                </a:solidFill>
                <a:latin typeface="Arial" pitchFamily="34" charset="0"/>
              </a:defRPr>
            </a:lvl2pPr>
            <a:lvl3pPr marL="1163460" indent="-232692" eaLnBrk="0" hangingPunct="0">
              <a:defRPr>
                <a:solidFill>
                  <a:schemeClr val="tx1"/>
                </a:solidFill>
                <a:latin typeface="Arial" pitchFamily="34" charset="0"/>
              </a:defRPr>
            </a:lvl3pPr>
            <a:lvl4pPr marL="1628844" indent="-232692" eaLnBrk="0" hangingPunct="0">
              <a:defRPr>
                <a:solidFill>
                  <a:schemeClr val="tx1"/>
                </a:solidFill>
                <a:latin typeface="Arial" pitchFamily="34" charset="0"/>
              </a:defRPr>
            </a:lvl4pPr>
            <a:lvl5pPr marL="2094227" indent="-232692" eaLnBrk="0" hangingPunct="0">
              <a:defRPr>
                <a:solidFill>
                  <a:schemeClr val="tx1"/>
                </a:solidFill>
                <a:latin typeface="Arial" pitchFamily="34" charset="0"/>
              </a:defRPr>
            </a:lvl5pPr>
            <a:lvl6pPr marL="2559611" indent="-232692" eaLnBrk="0" fontAlgn="base" hangingPunct="0">
              <a:spcBef>
                <a:spcPct val="0"/>
              </a:spcBef>
              <a:spcAft>
                <a:spcPct val="0"/>
              </a:spcAft>
              <a:defRPr>
                <a:solidFill>
                  <a:schemeClr val="tx1"/>
                </a:solidFill>
                <a:latin typeface="Arial" pitchFamily="34" charset="0"/>
              </a:defRPr>
            </a:lvl6pPr>
            <a:lvl7pPr marL="3024995" indent="-232692" eaLnBrk="0" fontAlgn="base" hangingPunct="0">
              <a:spcBef>
                <a:spcPct val="0"/>
              </a:spcBef>
              <a:spcAft>
                <a:spcPct val="0"/>
              </a:spcAft>
              <a:defRPr>
                <a:solidFill>
                  <a:schemeClr val="tx1"/>
                </a:solidFill>
                <a:latin typeface="Arial" pitchFamily="34" charset="0"/>
              </a:defRPr>
            </a:lvl7pPr>
            <a:lvl8pPr marL="3490379" indent="-232692" eaLnBrk="0" fontAlgn="base" hangingPunct="0">
              <a:spcBef>
                <a:spcPct val="0"/>
              </a:spcBef>
              <a:spcAft>
                <a:spcPct val="0"/>
              </a:spcAft>
              <a:defRPr>
                <a:solidFill>
                  <a:schemeClr val="tx1"/>
                </a:solidFill>
                <a:latin typeface="Arial" pitchFamily="34" charset="0"/>
              </a:defRPr>
            </a:lvl8pPr>
            <a:lvl9pPr marL="3955763" indent="-232692" eaLnBrk="0" fontAlgn="base" hangingPunct="0">
              <a:spcBef>
                <a:spcPct val="0"/>
              </a:spcBef>
              <a:spcAft>
                <a:spcPct val="0"/>
              </a:spcAft>
              <a:defRPr>
                <a:solidFill>
                  <a:schemeClr val="tx1"/>
                </a:solidFill>
                <a:latin typeface="Arial" pitchFamily="34" charset="0"/>
              </a:defRPr>
            </a:lvl9pPr>
          </a:lstStyle>
          <a:p>
            <a:pPr eaLnBrk="1" hangingPunct="1">
              <a:defRPr/>
            </a:pPr>
            <a:fld id="{824D4CEF-3230-4720-9898-E3EDE1135FF6}" type="slidenum">
              <a:rPr lang="en-US" smtClean="0"/>
              <a:pPr eaLnBrk="1" hangingPunct="1">
                <a:defRPr/>
              </a:pPr>
              <a:t>8</a:t>
            </a:fld>
            <a:endParaRPr lang="en-US"/>
          </a:p>
        </p:txBody>
      </p:sp>
      <p:sp>
        <p:nvSpPr>
          <p:cNvPr id="152579" name="Rectangle 2"/>
          <p:cNvSpPr>
            <a:spLocks noGrp="1" noRot="1" noChangeAspect="1" noChangeArrowheads="1" noTextEdit="1"/>
          </p:cNvSpPr>
          <p:nvPr>
            <p:ph type="sldImg"/>
          </p:nvPr>
        </p:nvSpPr>
        <p:spPr>
          <a:xfrm>
            <a:off x="415925" y="701675"/>
            <a:ext cx="6246813" cy="3514725"/>
          </a:xfrm>
          <a:ln/>
        </p:spPr>
      </p:sp>
      <p:sp>
        <p:nvSpPr>
          <p:cNvPr id="152580" name="Rectangle 3"/>
          <p:cNvSpPr>
            <a:spLocks noGrp="1" noChangeArrowheads="1"/>
          </p:cNvSpPr>
          <p:nvPr>
            <p:ph type="body" idx="1"/>
          </p:nvPr>
        </p:nvSpPr>
        <p:spPr>
          <a:noFill/>
        </p:spPr>
        <p:txBody>
          <a:bodyPr/>
          <a:lstStyle/>
          <a:p>
            <a:pPr eaLnBrk="1" hangingPunct="1"/>
            <a:r>
              <a:rPr lang="en-US" dirty="0"/>
              <a:t>Image from: http://brent.kearneys.ca/2009/02/14/the-singularity-summit-2008/ </a:t>
            </a:r>
          </a:p>
        </p:txBody>
      </p:sp>
    </p:spTree>
    <p:extLst>
      <p:ext uri="{BB962C8B-B14F-4D97-AF65-F5344CB8AC3E}">
        <p14:creationId xmlns:p14="http://schemas.microsoft.com/office/powerpoint/2010/main" val="4209286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Hidden because the students will read this.</a:t>
            </a:r>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95</a:t>
            </a:fld>
            <a:endParaRPr lang="en-US"/>
          </a:p>
        </p:txBody>
      </p:sp>
    </p:spTree>
    <p:extLst>
      <p:ext uri="{BB962C8B-B14F-4D97-AF65-F5344CB8AC3E}">
        <p14:creationId xmlns:p14="http://schemas.microsoft.com/office/powerpoint/2010/main" val="3005042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56249" indent="-290865" eaLnBrk="0" hangingPunct="0">
              <a:defRPr>
                <a:solidFill>
                  <a:schemeClr val="tx1"/>
                </a:solidFill>
                <a:latin typeface="Arial" pitchFamily="34" charset="0"/>
              </a:defRPr>
            </a:lvl2pPr>
            <a:lvl3pPr marL="1163460" indent="-232692" eaLnBrk="0" hangingPunct="0">
              <a:defRPr>
                <a:solidFill>
                  <a:schemeClr val="tx1"/>
                </a:solidFill>
                <a:latin typeface="Arial" pitchFamily="34" charset="0"/>
              </a:defRPr>
            </a:lvl3pPr>
            <a:lvl4pPr marL="1628844" indent="-232692" eaLnBrk="0" hangingPunct="0">
              <a:defRPr>
                <a:solidFill>
                  <a:schemeClr val="tx1"/>
                </a:solidFill>
                <a:latin typeface="Arial" pitchFamily="34" charset="0"/>
              </a:defRPr>
            </a:lvl4pPr>
            <a:lvl5pPr marL="2094227" indent="-232692" eaLnBrk="0" hangingPunct="0">
              <a:defRPr>
                <a:solidFill>
                  <a:schemeClr val="tx1"/>
                </a:solidFill>
                <a:latin typeface="Arial" pitchFamily="34" charset="0"/>
              </a:defRPr>
            </a:lvl5pPr>
            <a:lvl6pPr marL="2559611" indent="-232692" eaLnBrk="0" fontAlgn="base" hangingPunct="0">
              <a:spcBef>
                <a:spcPct val="0"/>
              </a:spcBef>
              <a:spcAft>
                <a:spcPct val="0"/>
              </a:spcAft>
              <a:defRPr>
                <a:solidFill>
                  <a:schemeClr val="tx1"/>
                </a:solidFill>
                <a:latin typeface="Arial" pitchFamily="34" charset="0"/>
              </a:defRPr>
            </a:lvl6pPr>
            <a:lvl7pPr marL="3024995" indent="-232692" eaLnBrk="0" fontAlgn="base" hangingPunct="0">
              <a:spcBef>
                <a:spcPct val="0"/>
              </a:spcBef>
              <a:spcAft>
                <a:spcPct val="0"/>
              </a:spcAft>
              <a:defRPr>
                <a:solidFill>
                  <a:schemeClr val="tx1"/>
                </a:solidFill>
                <a:latin typeface="Arial" pitchFamily="34" charset="0"/>
              </a:defRPr>
            </a:lvl7pPr>
            <a:lvl8pPr marL="3490379" indent="-232692" eaLnBrk="0" fontAlgn="base" hangingPunct="0">
              <a:spcBef>
                <a:spcPct val="0"/>
              </a:spcBef>
              <a:spcAft>
                <a:spcPct val="0"/>
              </a:spcAft>
              <a:defRPr>
                <a:solidFill>
                  <a:schemeClr val="tx1"/>
                </a:solidFill>
                <a:latin typeface="Arial" pitchFamily="34" charset="0"/>
              </a:defRPr>
            </a:lvl8pPr>
            <a:lvl9pPr marL="3955763" indent="-232692" eaLnBrk="0" fontAlgn="base" hangingPunct="0">
              <a:spcBef>
                <a:spcPct val="0"/>
              </a:spcBef>
              <a:spcAft>
                <a:spcPct val="0"/>
              </a:spcAft>
              <a:defRPr>
                <a:solidFill>
                  <a:schemeClr val="tx1"/>
                </a:solidFill>
                <a:latin typeface="Arial" pitchFamily="34" charset="0"/>
              </a:defRPr>
            </a:lvl9pPr>
          </a:lstStyle>
          <a:p>
            <a:pPr eaLnBrk="1" hangingPunct="1">
              <a:defRPr/>
            </a:pPr>
            <a:fld id="{163DCA07-51B6-4330-9FE1-4AA5F3DAC24C}" type="slidenum">
              <a:rPr lang="en-US" smtClean="0"/>
              <a:pPr eaLnBrk="1" hangingPunct="1">
                <a:defRPr/>
              </a:pPr>
              <a:t>97</a:t>
            </a:fld>
            <a:endParaRPr lang="en-US"/>
          </a:p>
        </p:txBody>
      </p:sp>
      <p:sp>
        <p:nvSpPr>
          <p:cNvPr id="182275" name="Rectangle 2"/>
          <p:cNvSpPr>
            <a:spLocks noGrp="1" noRot="1" noChangeAspect="1" noChangeArrowheads="1" noTextEdit="1"/>
          </p:cNvSpPr>
          <p:nvPr>
            <p:ph type="sldImg"/>
          </p:nvPr>
        </p:nvSpPr>
        <p:spPr>
          <a:xfrm>
            <a:off x="419100" y="701675"/>
            <a:ext cx="6246813" cy="3514725"/>
          </a:xfrm>
          <a:ln/>
        </p:spPr>
      </p:sp>
      <p:sp>
        <p:nvSpPr>
          <p:cNvPr id="182276" name="Rectangle 3"/>
          <p:cNvSpPr>
            <a:spLocks noGrp="1" noChangeArrowheads="1"/>
          </p:cNvSpPr>
          <p:nvPr>
            <p:ph type="body" idx="1"/>
          </p:nvPr>
        </p:nvSpPr>
        <p:spPr>
          <a:noFill/>
        </p:spPr>
        <p:txBody>
          <a:bodyPr/>
          <a:lstStyle/>
          <a:p>
            <a:pPr eaLnBrk="1" hangingPunct="1"/>
            <a:r>
              <a:rPr lang="en-US"/>
              <a:t>More from Robotic Nation.</a:t>
            </a:r>
          </a:p>
        </p:txBody>
      </p:sp>
    </p:spTree>
    <p:extLst>
      <p:ext uri="{BB962C8B-B14F-4D97-AF65-F5344CB8AC3E}">
        <p14:creationId xmlns:p14="http://schemas.microsoft.com/office/powerpoint/2010/main" val="83797820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56249" indent="-290865" eaLnBrk="0" hangingPunct="0">
              <a:defRPr>
                <a:solidFill>
                  <a:schemeClr val="tx1"/>
                </a:solidFill>
                <a:latin typeface="Arial" pitchFamily="34" charset="0"/>
              </a:defRPr>
            </a:lvl2pPr>
            <a:lvl3pPr marL="1163460" indent="-232692" eaLnBrk="0" hangingPunct="0">
              <a:defRPr>
                <a:solidFill>
                  <a:schemeClr val="tx1"/>
                </a:solidFill>
                <a:latin typeface="Arial" pitchFamily="34" charset="0"/>
              </a:defRPr>
            </a:lvl3pPr>
            <a:lvl4pPr marL="1628844" indent="-232692" eaLnBrk="0" hangingPunct="0">
              <a:defRPr>
                <a:solidFill>
                  <a:schemeClr val="tx1"/>
                </a:solidFill>
                <a:latin typeface="Arial" pitchFamily="34" charset="0"/>
              </a:defRPr>
            </a:lvl4pPr>
            <a:lvl5pPr marL="2094227" indent="-232692" eaLnBrk="0" hangingPunct="0">
              <a:defRPr>
                <a:solidFill>
                  <a:schemeClr val="tx1"/>
                </a:solidFill>
                <a:latin typeface="Arial" pitchFamily="34" charset="0"/>
              </a:defRPr>
            </a:lvl5pPr>
            <a:lvl6pPr marL="2559611" indent="-232692" eaLnBrk="0" fontAlgn="base" hangingPunct="0">
              <a:spcBef>
                <a:spcPct val="0"/>
              </a:spcBef>
              <a:spcAft>
                <a:spcPct val="0"/>
              </a:spcAft>
              <a:defRPr>
                <a:solidFill>
                  <a:schemeClr val="tx1"/>
                </a:solidFill>
                <a:latin typeface="Arial" pitchFamily="34" charset="0"/>
              </a:defRPr>
            </a:lvl6pPr>
            <a:lvl7pPr marL="3024995" indent="-232692" eaLnBrk="0" fontAlgn="base" hangingPunct="0">
              <a:spcBef>
                <a:spcPct val="0"/>
              </a:spcBef>
              <a:spcAft>
                <a:spcPct val="0"/>
              </a:spcAft>
              <a:defRPr>
                <a:solidFill>
                  <a:schemeClr val="tx1"/>
                </a:solidFill>
                <a:latin typeface="Arial" pitchFamily="34" charset="0"/>
              </a:defRPr>
            </a:lvl7pPr>
            <a:lvl8pPr marL="3490379" indent="-232692" eaLnBrk="0" fontAlgn="base" hangingPunct="0">
              <a:spcBef>
                <a:spcPct val="0"/>
              </a:spcBef>
              <a:spcAft>
                <a:spcPct val="0"/>
              </a:spcAft>
              <a:defRPr>
                <a:solidFill>
                  <a:schemeClr val="tx1"/>
                </a:solidFill>
                <a:latin typeface="Arial" pitchFamily="34" charset="0"/>
              </a:defRPr>
            </a:lvl8pPr>
            <a:lvl9pPr marL="3955763" indent="-232692" eaLnBrk="0" fontAlgn="base" hangingPunct="0">
              <a:spcBef>
                <a:spcPct val="0"/>
              </a:spcBef>
              <a:spcAft>
                <a:spcPct val="0"/>
              </a:spcAft>
              <a:defRPr>
                <a:solidFill>
                  <a:schemeClr val="tx1"/>
                </a:solidFill>
                <a:latin typeface="Arial" pitchFamily="34" charset="0"/>
              </a:defRPr>
            </a:lvl9pPr>
          </a:lstStyle>
          <a:p>
            <a:pPr eaLnBrk="1" hangingPunct="1">
              <a:defRPr/>
            </a:pPr>
            <a:fld id="{3DF4DD8C-B9F8-436A-988D-0B5EA70EF36F}" type="slidenum">
              <a:rPr lang="en-US" smtClean="0"/>
              <a:pPr eaLnBrk="1" hangingPunct="1">
                <a:defRPr/>
              </a:pPr>
              <a:t>98</a:t>
            </a:fld>
            <a:endParaRPr lang="en-US"/>
          </a:p>
        </p:txBody>
      </p:sp>
      <p:sp>
        <p:nvSpPr>
          <p:cNvPr id="183299" name="Rectangle 2"/>
          <p:cNvSpPr>
            <a:spLocks noGrp="1" noRot="1" noChangeAspect="1" noChangeArrowheads="1" noTextEdit="1"/>
          </p:cNvSpPr>
          <p:nvPr>
            <p:ph type="sldImg"/>
          </p:nvPr>
        </p:nvSpPr>
        <p:spPr>
          <a:xfrm>
            <a:off x="419100" y="701675"/>
            <a:ext cx="6246813" cy="3514725"/>
          </a:xfrm>
          <a:ln/>
        </p:spPr>
      </p:sp>
      <p:sp>
        <p:nvSpPr>
          <p:cNvPr id="183300" name="Rectangle 3"/>
          <p:cNvSpPr>
            <a:spLocks noGrp="1" noChangeArrowheads="1"/>
          </p:cNvSpPr>
          <p:nvPr>
            <p:ph type="body" idx="1"/>
          </p:nvPr>
        </p:nvSpPr>
        <p:spPr>
          <a:noFill/>
        </p:spPr>
        <p:txBody>
          <a:bodyPr/>
          <a:lstStyle/>
          <a:p>
            <a:pPr eaLnBrk="1" hangingPunct="1"/>
            <a:r>
              <a:rPr lang="en-US"/>
              <a:t>http://www.anguilla-beaches.com/corny-coney-island.html</a:t>
            </a:r>
          </a:p>
        </p:txBody>
      </p:sp>
    </p:spTree>
    <p:extLst>
      <p:ext uri="{BB962C8B-B14F-4D97-AF65-F5344CB8AC3E}">
        <p14:creationId xmlns:p14="http://schemas.microsoft.com/office/powerpoint/2010/main" val="2555103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xfrm>
            <a:off x="415925" y="701675"/>
            <a:ext cx="6246813" cy="3514725"/>
          </a:xfrm>
          <a:ln/>
        </p:spPr>
      </p:sp>
      <p:sp>
        <p:nvSpPr>
          <p:cNvPr id="184323" name="Notes Placeholder 2"/>
          <p:cNvSpPr>
            <a:spLocks noGrp="1"/>
          </p:cNvSpPr>
          <p:nvPr>
            <p:ph type="body" idx="1"/>
          </p:nvPr>
        </p:nvSpPr>
        <p:spPr>
          <a:noFill/>
        </p:spPr>
        <p:txBody>
          <a:bodyPr/>
          <a:lstStyle/>
          <a:p>
            <a:r>
              <a:rPr lang="en-US"/>
              <a:t>Source: </a:t>
            </a:r>
            <a:r>
              <a:rPr lang="en-US" u="sng">
                <a:hlinkClick r:id="rId3"/>
              </a:rPr>
              <a:t>http://www.nytimes.com/2011/10/24/technology/economists-see-more-jobs-for-machines-not-people.html</a:t>
            </a:r>
            <a:endParaRPr lang="en-US" u="sng"/>
          </a:p>
          <a:p>
            <a:r>
              <a:rPr lang="en-US" u="sng"/>
              <a:t>Switchboard: http://kressmark.blogspot.com/2011/05/lync-operator-solutions.html</a:t>
            </a:r>
          </a:p>
          <a:p>
            <a:r>
              <a:rPr lang="en-US" u="sng"/>
              <a:t>Gas station: http://www.superstock.com/stock-photos-images/255-18980 </a:t>
            </a:r>
          </a:p>
          <a:p>
            <a:r>
              <a:rPr lang="en-US" u="sng"/>
              <a:t>Typing pool: http://david-toms.blogspot.com/2011/05/tuesday-morning-at-office.html  </a:t>
            </a:r>
            <a:endParaRPr lang="en-US"/>
          </a:p>
          <a:p>
            <a:endParaRPr lang="en-US"/>
          </a:p>
        </p:txBody>
      </p:sp>
      <p:sp>
        <p:nvSpPr>
          <p:cNvPr id="4" name="Slide Number Placeholder 3"/>
          <p:cNvSpPr>
            <a:spLocks noGrp="1"/>
          </p:cNvSpPr>
          <p:nvPr>
            <p:ph type="sldNum" sz="quarter" idx="5"/>
          </p:nvPr>
        </p:nvSpPr>
        <p:spPr/>
        <p:txBody>
          <a:bodyPr/>
          <a:lstStyle/>
          <a:p>
            <a:pPr>
              <a:defRPr/>
            </a:pPr>
            <a:fld id="{0A4C36F5-18D8-416D-9255-CA735EC3ED9A}" type="slidenum">
              <a:rPr lang="en-US" smtClean="0"/>
              <a:pPr>
                <a:defRPr/>
              </a:pPr>
              <a:t>99</a:t>
            </a:fld>
            <a:endParaRPr lang="en-US"/>
          </a:p>
        </p:txBody>
      </p:sp>
    </p:spTree>
    <p:extLst>
      <p:ext uri="{BB962C8B-B14F-4D97-AF65-F5344CB8AC3E}">
        <p14:creationId xmlns:p14="http://schemas.microsoft.com/office/powerpoint/2010/main" val="27564933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xfrm>
            <a:off x="415925" y="701675"/>
            <a:ext cx="6246813" cy="3514725"/>
          </a:xfrm>
          <a:ln/>
        </p:spPr>
      </p:sp>
      <p:sp>
        <p:nvSpPr>
          <p:cNvPr id="185347" name="Notes Placeholder 2"/>
          <p:cNvSpPr>
            <a:spLocks noGrp="1"/>
          </p:cNvSpPr>
          <p:nvPr>
            <p:ph type="body" idx="1"/>
          </p:nvPr>
        </p:nvSpPr>
        <p:spPr>
          <a:noFill/>
        </p:spPr>
        <p:txBody>
          <a:bodyPr/>
          <a:lstStyle/>
          <a:p>
            <a:r>
              <a:rPr lang="en-US"/>
              <a:t>Source: </a:t>
            </a:r>
            <a:r>
              <a:rPr lang="en-US" u="sng">
                <a:hlinkClick r:id="rId3"/>
              </a:rPr>
              <a:t>http://www.nytimes.com/2011/10/24/technology/economists-see-more-jobs-for-machines-not-people.html</a:t>
            </a:r>
            <a:endParaRPr lang="en-US" u="sng"/>
          </a:p>
          <a:p>
            <a:r>
              <a:rPr lang="en-US" u="sng"/>
              <a:t>Bank teller: http://www.moneyandrisk.com/hot-dates/deadlines/small-businesses-will-be-required-to-make-tax-payments-electronically/ </a:t>
            </a:r>
          </a:p>
          <a:p>
            <a:r>
              <a:rPr lang="en-US" u="sng"/>
              <a:t>Self checkout: http://www.cracked.com/funny-6085-self-checkout-machines/ </a:t>
            </a:r>
          </a:p>
          <a:p>
            <a:r>
              <a:rPr lang="en-US" u="sng"/>
              <a:t>File clerk: http://www.ohs.org/education/focus/internet-links-womens-history.cfm  </a:t>
            </a:r>
          </a:p>
          <a:p>
            <a:endParaRPr lang="en-US"/>
          </a:p>
        </p:txBody>
      </p:sp>
      <p:sp>
        <p:nvSpPr>
          <p:cNvPr id="4" name="Slide Number Placeholder 3"/>
          <p:cNvSpPr>
            <a:spLocks noGrp="1"/>
          </p:cNvSpPr>
          <p:nvPr>
            <p:ph type="sldNum" sz="quarter" idx="5"/>
          </p:nvPr>
        </p:nvSpPr>
        <p:spPr/>
        <p:txBody>
          <a:bodyPr/>
          <a:lstStyle/>
          <a:p>
            <a:pPr>
              <a:defRPr/>
            </a:pPr>
            <a:fld id="{C13A896C-9E4F-4E03-8F35-A6D719E03036}" type="slidenum">
              <a:rPr lang="en-US" smtClean="0"/>
              <a:pPr>
                <a:defRPr/>
              </a:pPr>
              <a:t>100</a:t>
            </a:fld>
            <a:endParaRPr lang="en-US"/>
          </a:p>
        </p:txBody>
      </p:sp>
    </p:spTree>
    <p:extLst>
      <p:ext uri="{BB962C8B-B14F-4D97-AF65-F5344CB8AC3E}">
        <p14:creationId xmlns:p14="http://schemas.microsoft.com/office/powerpoint/2010/main" val="23680139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http://www.hrcapitalist.com/2014/01/probability-hr-jobs-will-be-lost-to-robots-in-the-next-20-years.html   Jan,</a:t>
            </a:r>
            <a:r>
              <a:rPr lang="en-US" baseline="0" dirty="0"/>
              <a:t> 2014.</a:t>
            </a:r>
            <a:endParaRPr lang="en-US" dirty="0"/>
          </a:p>
          <a:p>
            <a:r>
              <a:rPr lang="en-US" dirty="0"/>
              <a:t>There are lots of other projections like this.  Differ in details.</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EB079BF-A437-47DF-9227-A50AFF7EC7D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720602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students to talk about new and growing jobs.  Then</a:t>
            </a:r>
            <a:r>
              <a:rPr lang="en-US" baseline="0" dirty="0"/>
              <a:t> click on link.  This screen shot taken 10/2016 with data from 12/2015.</a:t>
            </a:r>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102</a:t>
            </a:fld>
            <a:endParaRPr lang="en-US"/>
          </a:p>
        </p:txBody>
      </p:sp>
    </p:spTree>
    <p:extLst>
      <p:ext uri="{BB962C8B-B14F-4D97-AF65-F5344CB8AC3E}">
        <p14:creationId xmlns:p14="http://schemas.microsoft.com/office/powerpoint/2010/main" val="24942479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http://www2.bccr.edu/pages/ppc4.php?gclid=CJj4o-augbMCFemiPAod5k4Arw </a:t>
            </a:r>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103</a:t>
            </a:fld>
            <a:endParaRPr lang="en-US"/>
          </a:p>
        </p:txBody>
      </p:sp>
    </p:spTree>
    <p:extLst>
      <p:ext uri="{BB962C8B-B14F-4D97-AF65-F5344CB8AC3E}">
        <p14:creationId xmlns:p14="http://schemas.microsoft.com/office/powerpoint/2010/main" val="24675281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http://www.independent.co.uk/news/uk/home-news/art-of-court-stenographer-faces-the-final-sentence-7584129.html</a:t>
            </a:r>
          </a:p>
          <a:p>
            <a:r>
              <a:rPr lang="en-US" dirty="0"/>
              <a:t>More info: http://www.bbc.co.uk/news/magazine-13035979 </a:t>
            </a:r>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104</a:t>
            </a:fld>
            <a:endParaRPr lang="en-US"/>
          </a:p>
        </p:txBody>
      </p:sp>
    </p:spTree>
    <p:extLst>
      <p:ext uri="{BB962C8B-B14F-4D97-AF65-F5344CB8AC3E}">
        <p14:creationId xmlns:p14="http://schemas.microsoft.com/office/powerpoint/2010/main" val="284379504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xfrm>
            <a:off x="415925" y="701675"/>
            <a:ext cx="6246813" cy="3514725"/>
          </a:xfrm>
          <a:ln/>
        </p:spPr>
      </p:sp>
      <p:sp>
        <p:nvSpPr>
          <p:cNvPr id="186371" name="Notes Placeholder 2"/>
          <p:cNvSpPr>
            <a:spLocks noGrp="1"/>
          </p:cNvSpPr>
          <p:nvPr>
            <p:ph type="body" idx="1"/>
          </p:nvPr>
        </p:nvSpPr>
        <p:spPr>
          <a:noFill/>
        </p:spPr>
        <p:txBody>
          <a:bodyPr/>
          <a:lstStyle/>
          <a:p>
            <a:r>
              <a:rPr lang="en-US" dirty="0"/>
              <a:t>http://www.theboxcarkids.net/wordpress/tag/jobs-lost-to-automation/</a:t>
            </a:r>
          </a:p>
        </p:txBody>
      </p:sp>
      <p:sp>
        <p:nvSpPr>
          <p:cNvPr id="4" name="Slide Number Placeholder 3"/>
          <p:cNvSpPr>
            <a:spLocks noGrp="1"/>
          </p:cNvSpPr>
          <p:nvPr>
            <p:ph type="sldNum" sz="quarter" idx="5"/>
          </p:nvPr>
        </p:nvSpPr>
        <p:spPr/>
        <p:txBody>
          <a:bodyPr/>
          <a:lstStyle/>
          <a:p>
            <a:pPr>
              <a:defRPr/>
            </a:pPr>
            <a:fld id="{33B170E8-87FA-4A71-B8B5-D0CE551AAA4B}" type="slidenum">
              <a:rPr lang="en-US" smtClean="0"/>
              <a:pPr>
                <a:defRPr/>
              </a:pPr>
              <a:t>105</a:t>
            </a:fld>
            <a:endParaRPr lang="en-US"/>
          </a:p>
        </p:txBody>
      </p:sp>
    </p:spTree>
    <p:extLst>
      <p:ext uri="{BB962C8B-B14F-4D97-AF65-F5344CB8AC3E}">
        <p14:creationId xmlns:p14="http://schemas.microsoft.com/office/powerpoint/2010/main" val="359793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One </a:t>
            </a:r>
            <a:r>
              <a:rPr lang="en-US"/>
              <a:t>more example: http://www.caseyresearch.com/cm/the-one-cancer-fighting-stock-you-must-own?ppref=CDD453XX0812A</a:t>
            </a:r>
            <a:endParaRPr lang="en-US" dirty="0"/>
          </a:p>
        </p:txBody>
      </p:sp>
      <p:sp>
        <p:nvSpPr>
          <p:cNvPr id="4" name="Slide Number Placeholder 3"/>
          <p:cNvSpPr>
            <a:spLocks noGrp="1"/>
          </p:cNvSpPr>
          <p:nvPr>
            <p:ph type="sldNum" sz="quarter" idx="10"/>
          </p:nvPr>
        </p:nvSpPr>
        <p:spPr/>
        <p:txBody>
          <a:bodyPr/>
          <a:lstStyle/>
          <a:p>
            <a:fld id="{A5989D54-A1E1-4B88-98DB-79FE290E1B8A}" type="slidenum">
              <a:rPr lang="en-US" smtClean="0"/>
              <a:pPr/>
              <a:t>9</a:t>
            </a:fld>
            <a:endParaRPr lang="en-US"/>
          </a:p>
        </p:txBody>
      </p:sp>
    </p:spTree>
    <p:extLst>
      <p:ext uri="{BB962C8B-B14F-4D97-AF65-F5344CB8AC3E}">
        <p14:creationId xmlns:p14="http://schemas.microsoft.com/office/powerpoint/2010/main" val="20708850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xfrm>
            <a:off x="415925" y="701675"/>
            <a:ext cx="6246813" cy="3514725"/>
          </a:xfrm>
          <a:ln/>
        </p:spPr>
      </p:sp>
      <p:sp>
        <p:nvSpPr>
          <p:cNvPr id="192515" name="Notes Placeholder 2"/>
          <p:cNvSpPr>
            <a:spLocks noGrp="1"/>
          </p:cNvSpPr>
          <p:nvPr>
            <p:ph type="body" idx="1"/>
          </p:nvPr>
        </p:nvSpPr>
        <p:spPr>
          <a:noFill/>
        </p:spPr>
        <p:txBody>
          <a:bodyPr/>
          <a:lstStyle/>
          <a:p>
            <a:r>
              <a:rPr lang="en-US" dirty="0"/>
              <a:t>From the Atlantic article: http://www.theatlantic.com/magazine/archive/2011/09/can-the-middle-class-be-saved/8600/?single_page=true </a:t>
            </a:r>
          </a:p>
          <a:p>
            <a:r>
              <a:rPr lang="en-US" dirty="0"/>
              <a:t>Article argues that there are fixes, like more education.  But, given what we know about the progression of technology, are there really any fixes?</a:t>
            </a:r>
          </a:p>
        </p:txBody>
      </p:sp>
      <p:sp>
        <p:nvSpPr>
          <p:cNvPr id="4" name="Slide Number Placeholder 3"/>
          <p:cNvSpPr>
            <a:spLocks noGrp="1"/>
          </p:cNvSpPr>
          <p:nvPr>
            <p:ph type="sldNum" sz="quarter" idx="5"/>
          </p:nvPr>
        </p:nvSpPr>
        <p:spPr/>
        <p:txBody>
          <a:bodyPr/>
          <a:lstStyle/>
          <a:p>
            <a:pPr>
              <a:defRPr/>
            </a:pPr>
            <a:fld id="{84A66138-3305-4897-A352-F954812C35D7}" type="slidenum">
              <a:rPr lang="en-US" smtClean="0"/>
              <a:pPr>
                <a:defRPr/>
              </a:pPr>
              <a:t>106</a:t>
            </a:fld>
            <a:endParaRPr lang="en-US"/>
          </a:p>
        </p:txBody>
      </p:sp>
    </p:spTree>
    <p:extLst>
      <p:ext uri="{BB962C8B-B14F-4D97-AF65-F5344CB8AC3E}">
        <p14:creationId xmlns:p14="http://schemas.microsoft.com/office/powerpoint/2010/main" val="11348158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xfrm>
            <a:off x="415925" y="701675"/>
            <a:ext cx="6246813" cy="3514725"/>
          </a:xfrm>
          <a:ln/>
        </p:spPr>
      </p:sp>
      <p:sp>
        <p:nvSpPr>
          <p:cNvPr id="193539" name="Notes Placeholder 2"/>
          <p:cNvSpPr>
            <a:spLocks noGrp="1"/>
          </p:cNvSpPr>
          <p:nvPr>
            <p:ph type="body" idx="1"/>
          </p:nvPr>
        </p:nvSpPr>
        <p:spPr>
          <a:noFill/>
        </p:spPr>
        <p:txBody>
          <a:bodyPr/>
          <a:lstStyle/>
          <a:p>
            <a:r>
              <a:rPr lang="en-US" dirty="0"/>
              <a:t>http://theeconomiccollapseblog.com/archives/not-everyone-is-hurting-the-rich-get-richer-as-the-income-inequality-gap-explodes  </a:t>
            </a:r>
          </a:p>
        </p:txBody>
      </p:sp>
      <p:sp>
        <p:nvSpPr>
          <p:cNvPr id="4" name="Slide Number Placeholder 3"/>
          <p:cNvSpPr>
            <a:spLocks noGrp="1"/>
          </p:cNvSpPr>
          <p:nvPr>
            <p:ph type="sldNum" sz="quarter" idx="5"/>
          </p:nvPr>
        </p:nvSpPr>
        <p:spPr/>
        <p:txBody>
          <a:bodyPr/>
          <a:lstStyle/>
          <a:p>
            <a:pPr>
              <a:defRPr/>
            </a:pPr>
            <a:fld id="{29F283C5-8C24-4429-AE37-0123C595418B}" type="slidenum">
              <a:rPr lang="en-US" smtClean="0"/>
              <a:pPr>
                <a:defRPr/>
              </a:pPr>
              <a:t>107</a:t>
            </a:fld>
            <a:endParaRPr lang="en-US"/>
          </a:p>
        </p:txBody>
      </p:sp>
    </p:spTree>
    <p:extLst>
      <p:ext uri="{BB962C8B-B14F-4D97-AF65-F5344CB8AC3E}">
        <p14:creationId xmlns:p14="http://schemas.microsoft.com/office/powerpoint/2010/main" val="193813906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xfrm>
            <a:off x="415925" y="701675"/>
            <a:ext cx="6246813" cy="3514725"/>
          </a:xfrm>
          <a:ln/>
        </p:spPr>
      </p:sp>
      <p:sp>
        <p:nvSpPr>
          <p:cNvPr id="193539" name="Notes Placeholder 2"/>
          <p:cNvSpPr>
            <a:spLocks noGrp="1"/>
          </p:cNvSpPr>
          <p:nvPr>
            <p:ph type="body" idx="1"/>
          </p:nvPr>
        </p:nvSpPr>
        <p:spPr>
          <a:noFill/>
        </p:spPr>
        <p:txBody>
          <a:bodyPr/>
          <a:lstStyle/>
          <a:p>
            <a:r>
              <a:rPr lang="en-US" dirty="0"/>
              <a:t>http://economix.blogs.nytimes.com/2013/09/10/the-rich-get-richer-through-the-recovery/?_r=0 </a:t>
            </a:r>
          </a:p>
        </p:txBody>
      </p:sp>
      <p:sp>
        <p:nvSpPr>
          <p:cNvPr id="4" name="Slide Number Placeholder 3"/>
          <p:cNvSpPr>
            <a:spLocks noGrp="1"/>
          </p:cNvSpPr>
          <p:nvPr>
            <p:ph type="sldNum" sz="quarter" idx="5"/>
          </p:nvPr>
        </p:nvSpPr>
        <p:spPr/>
        <p:txBody>
          <a:bodyPr/>
          <a:lstStyle/>
          <a:p>
            <a:pPr>
              <a:defRPr/>
            </a:pPr>
            <a:fld id="{29F283C5-8C24-4429-AE37-0123C595418B}" type="slidenum">
              <a:rPr lang="en-US" smtClean="0"/>
              <a:pPr>
                <a:defRPr/>
              </a:pPr>
              <a:t>108</a:t>
            </a:fld>
            <a:endParaRPr lang="en-US"/>
          </a:p>
        </p:txBody>
      </p:sp>
    </p:spTree>
    <p:extLst>
      <p:ext uri="{BB962C8B-B14F-4D97-AF65-F5344CB8AC3E}">
        <p14:creationId xmlns:p14="http://schemas.microsoft.com/office/powerpoint/2010/main" val="131725052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xfrm>
            <a:off x="415925" y="701675"/>
            <a:ext cx="6246813" cy="3514725"/>
          </a:xfrm>
          <a:ln/>
        </p:spPr>
      </p:sp>
      <p:sp>
        <p:nvSpPr>
          <p:cNvPr id="193539" name="Notes Placeholder 2"/>
          <p:cNvSpPr>
            <a:spLocks noGrp="1"/>
          </p:cNvSpPr>
          <p:nvPr>
            <p:ph type="body" idx="1"/>
          </p:nvPr>
        </p:nvSpPr>
        <p:spPr>
          <a:noFill/>
        </p:spPr>
        <p:txBody>
          <a:bodyPr/>
          <a:lstStyle/>
          <a:p>
            <a:r>
              <a:rPr lang="en-US" dirty="0"/>
              <a:t>Now did down to the top 1%</a:t>
            </a:r>
          </a:p>
          <a:p>
            <a:r>
              <a:rPr lang="en-US" dirty="0"/>
              <a:t>https://en.wikipedia.org/wiki/Income_inequality_in_the_United_States</a:t>
            </a:r>
          </a:p>
        </p:txBody>
      </p:sp>
      <p:sp>
        <p:nvSpPr>
          <p:cNvPr id="4" name="Slide Number Placeholder 3"/>
          <p:cNvSpPr>
            <a:spLocks noGrp="1"/>
          </p:cNvSpPr>
          <p:nvPr>
            <p:ph type="sldNum" sz="quarter" idx="5"/>
          </p:nvPr>
        </p:nvSpPr>
        <p:spPr/>
        <p:txBody>
          <a:bodyPr/>
          <a:lstStyle/>
          <a:p>
            <a:pPr>
              <a:defRPr/>
            </a:pPr>
            <a:fld id="{29F283C5-8C24-4429-AE37-0123C595418B}" type="slidenum">
              <a:rPr lang="en-US" smtClean="0"/>
              <a:pPr>
                <a:defRPr/>
              </a:pPr>
              <a:t>109</a:t>
            </a:fld>
            <a:endParaRPr lang="en-US"/>
          </a:p>
        </p:txBody>
      </p:sp>
    </p:spTree>
    <p:extLst>
      <p:ext uri="{BB962C8B-B14F-4D97-AF65-F5344CB8AC3E}">
        <p14:creationId xmlns:p14="http://schemas.microsoft.com/office/powerpoint/2010/main" val="32808838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xfrm>
            <a:off x="415925" y="701675"/>
            <a:ext cx="6246813" cy="3514725"/>
          </a:xfrm>
          <a:ln/>
        </p:spPr>
      </p:sp>
      <p:sp>
        <p:nvSpPr>
          <p:cNvPr id="194563" name="Notes Placeholder 2"/>
          <p:cNvSpPr>
            <a:spLocks noGrp="1"/>
          </p:cNvSpPr>
          <p:nvPr>
            <p:ph type="body" idx="1"/>
          </p:nvPr>
        </p:nvSpPr>
        <p:spPr>
          <a:noFill/>
        </p:spPr>
        <p:txBody>
          <a:bodyPr/>
          <a:lstStyle/>
          <a:p>
            <a:r>
              <a:rPr lang="en-US"/>
              <a:t>From the Atlantic article: http://www.theatlantic.com/magazine/archive/2011/09/can-the-middle-class-be-saved/8600/?single_page=true </a:t>
            </a:r>
          </a:p>
          <a:p>
            <a:r>
              <a:rPr lang="en-US"/>
              <a:t>Argues that there are jobs at the top and very menial jobs at the bottom.  But the solid middle class jobs in the middle, like unionized manufacturing jobs are gone and aren’t coming back.</a:t>
            </a:r>
          </a:p>
        </p:txBody>
      </p:sp>
      <p:sp>
        <p:nvSpPr>
          <p:cNvPr id="4" name="Slide Number Placeholder 3"/>
          <p:cNvSpPr>
            <a:spLocks noGrp="1"/>
          </p:cNvSpPr>
          <p:nvPr>
            <p:ph type="sldNum" sz="quarter" idx="5"/>
          </p:nvPr>
        </p:nvSpPr>
        <p:spPr/>
        <p:txBody>
          <a:bodyPr/>
          <a:lstStyle/>
          <a:p>
            <a:pPr>
              <a:defRPr/>
            </a:pPr>
            <a:fld id="{A820A358-54BF-4FB7-8123-9932447493EA}" type="slidenum">
              <a:rPr lang="en-US" smtClean="0"/>
              <a:pPr>
                <a:defRPr/>
              </a:pPr>
              <a:t>110</a:t>
            </a:fld>
            <a:endParaRPr lang="en-US"/>
          </a:p>
        </p:txBody>
      </p:sp>
    </p:spTree>
    <p:extLst>
      <p:ext uri="{BB962C8B-B14F-4D97-AF65-F5344CB8AC3E}">
        <p14:creationId xmlns:p14="http://schemas.microsoft.com/office/powerpoint/2010/main" val="338850634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xfrm>
            <a:off x="415925" y="701675"/>
            <a:ext cx="6246813" cy="3514725"/>
          </a:xfrm>
          <a:ln/>
        </p:spPr>
      </p:sp>
      <p:sp>
        <p:nvSpPr>
          <p:cNvPr id="195587" name="Notes Placeholder 2"/>
          <p:cNvSpPr>
            <a:spLocks noGrp="1"/>
          </p:cNvSpPr>
          <p:nvPr>
            <p:ph type="body" idx="1"/>
          </p:nvPr>
        </p:nvSpPr>
        <p:spPr>
          <a:noFill/>
        </p:spPr>
        <p:txBody>
          <a:bodyPr/>
          <a:lstStyle/>
          <a:p>
            <a:r>
              <a:rPr lang="en-US"/>
              <a:t>http://www.stateofworkingamerica.org/articles/view/18   Of course, this may just be a bad recession and maybe the jobs will come back.  But there’s a good argument that technology will mean that they won’t.</a:t>
            </a:r>
          </a:p>
        </p:txBody>
      </p:sp>
      <p:sp>
        <p:nvSpPr>
          <p:cNvPr id="4" name="Slide Number Placeholder 3"/>
          <p:cNvSpPr>
            <a:spLocks noGrp="1"/>
          </p:cNvSpPr>
          <p:nvPr>
            <p:ph type="sldNum" sz="quarter" idx="5"/>
          </p:nvPr>
        </p:nvSpPr>
        <p:spPr/>
        <p:txBody>
          <a:bodyPr/>
          <a:lstStyle/>
          <a:p>
            <a:pPr>
              <a:defRPr/>
            </a:pPr>
            <a:fld id="{58A99628-315C-4BBF-9D8B-D5F79A12C7A5}" type="slidenum">
              <a:rPr lang="en-US" smtClean="0"/>
              <a:pPr>
                <a:defRPr/>
              </a:pPr>
              <a:t>111</a:t>
            </a:fld>
            <a:endParaRPr lang="en-US"/>
          </a:p>
        </p:txBody>
      </p:sp>
    </p:spTree>
    <p:extLst>
      <p:ext uri="{BB962C8B-B14F-4D97-AF65-F5344CB8AC3E}">
        <p14:creationId xmlns:p14="http://schemas.microsoft.com/office/powerpoint/2010/main" val="275903701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xfrm>
            <a:off x="415925" y="701675"/>
            <a:ext cx="6246813" cy="3514725"/>
          </a:xfrm>
          <a:ln/>
        </p:spPr>
      </p:sp>
      <p:sp>
        <p:nvSpPr>
          <p:cNvPr id="195587" name="Notes Placeholder 2"/>
          <p:cNvSpPr>
            <a:spLocks noGrp="1"/>
          </p:cNvSpPr>
          <p:nvPr>
            <p:ph type="body" idx="1"/>
          </p:nvPr>
        </p:nvSpPr>
        <p:spPr>
          <a:noFill/>
        </p:spPr>
        <p:txBody>
          <a:bodyPr/>
          <a:lstStyle/>
          <a:p>
            <a:r>
              <a:rPr lang="en-US" dirty="0"/>
              <a:t>And just counting jobs masks the issue of what sort of job.</a:t>
            </a:r>
          </a:p>
          <a:p>
            <a:r>
              <a:rPr lang="en-US" dirty="0"/>
              <a:t>https://www.washingtonpost.com/news/wonk/wp/2013/02/28/how-the-recession-turned-middle-class-jobs-into-low-wage-jobs/</a:t>
            </a:r>
          </a:p>
        </p:txBody>
      </p:sp>
      <p:sp>
        <p:nvSpPr>
          <p:cNvPr id="4" name="Slide Number Placeholder 3"/>
          <p:cNvSpPr>
            <a:spLocks noGrp="1"/>
          </p:cNvSpPr>
          <p:nvPr>
            <p:ph type="sldNum" sz="quarter" idx="5"/>
          </p:nvPr>
        </p:nvSpPr>
        <p:spPr/>
        <p:txBody>
          <a:bodyPr/>
          <a:lstStyle/>
          <a:p>
            <a:pPr>
              <a:defRPr/>
            </a:pPr>
            <a:fld id="{58A99628-315C-4BBF-9D8B-D5F79A12C7A5}" type="slidenum">
              <a:rPr lang="en-US" smtClean="0"/>
              <a:pPr>
                <a:defRPr/>
              </a:pPr>
              <a:t>112</a:t>
            </a:fld>
            <a:endParaRPr lang="en-US"/>
          </a:p>
        </p:txBody>
      </p:sp>
    </p:spTree>
    <p:extLst>
      <p:ext uri="{BB962C8B-B14F-4D97-AF65-F5344CB8AC3E}">
        <p14:creationId xmlns:p14="http://schemas.microsoft.com/office/powerpoint/2010/main" val="279051675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http://www.theatlantic.com/magazine/archive/2012/01/making-it-in-america/8844/   Standard</a:t>
            </a:r>
            <a:r>
              <a:rPr lang="en-US" baseline="0" dirty="0"/>
              <a:t> is name of factory.     AKC</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Maddie is cheaper than a machine. It would be easy to buy a robotic arm that could take injector bodies and caps from a tray and place them precisely in a laser welder. Yet Standard would have to invest about $100,000 on the arm and a conveyance machine to bring parts to the welder and send them on to the next station. As is common in factories, Standard invests only in machinery that will earn back its cost within two years.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Interesting thing:</a:t>
            </a:r>
            <a:r>
              <a:rPr lang="en-US" baseline="0" dirty="0"/>
              <a:t>  If demand for product goes up and the factory can run more shifts, then, in fact, jobs for humans will disappear.</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B079BF-A437-47DF-9227-A50AFF7EC7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34099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xfrm>
            <a:off x="415925" y="701675"/>
            <a:ext cx="6246813" cy="3514725"/>
          </a:xfrm>
          <a:ln/>
        </p:spPr>
      </p:sp>
      <p:sp>
        <p:nvSpPr>
          <p:cNvPr id="196611" name="Notes Placeholder 2"/>
          <p:cNvSpPr>
            <a:spLocks noGrp="1"/>
          </p:cNvSpPr>
          <p:nvPr>
            <p:ph type="body" idx="1"/>
          </p:nvPr>
        </p:nvSpPr>
        <p:spPr>
          <a:noFill/>
        </p:spPr>
        <p:txBody>
          <a:bodyPr/>
          <a:lstStyle/>
          <a:p>
            <a:r>
              <a:rPr lang="en-US" dirty="0"/>
              <a:t>http://www.theatlantic.com/magazine/archive/2012/01/making-it-in-america/8844/   Picture of Maddie, worker at Standard Motor Products</a:t>
            </a:r>
          </a:p>
        </p:txBody>
      </p:sp>
      <p:sp>
        <p:nvSpPr>
          <p:cNvPr id="4" name="Slide Number Placeholder 3"/>
          <p:cNvSpPr>
            <a:spLocks noGrp="1"/>
          </p:cNvSpPr>
          <p:nvPr>
            <p:ph type="sldNum" sz="quarter" idx="5"/>
          </p:nvPr>
        </p:nvSpPr>
        <p:spPr/>
        <p:txBody>
          <a:bodyPr/>
          <a:lstStyle/>
          <a:p>
            <a:pPr>
              <a:defRPr/>
            </a:pPr>
            <a:fld id="{6D3AFE74-4324-4E45-9E95-68700D775998}" type="slidenum">
              <a:rPr lang="en-US" smtClean="0"/>
              <a:pPr>
                <a:defRPr/>
              </a:pPr>
              <a:t>114</a:t>
            </a:fld>
            <a:endParaRPr lang="en-US"/>
          </a:p>
        </p:txBody>
      </p:sp>
    </p:spTree>
    <p:extLst>
      <p:ext uri="{BB962C8B-B14F-4D97-AF65-F5344CB8AC3E}">
        <p14:creationId xmlns:p14="http://schemas.microsoft.com/office/powerpoint/2010/main" val="331202422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xfrm>
            <a:off x="415925" y="701675"/>
            <a:ext cx="6246813" cy="3514725"/>
          </a:xfrm>
          <a:ln/>
        </p:spPr>
      </p:sp>
      <p:sp>
        <p:nvSpPr>
          <p:cNvPr id="197635" name="Notes Placeholder 2"/>
          <p:cNvSpPr>
            <a:spLocks noGrp="1"/>
          </p:cNvSpPr>
          <p:nvPr>
            <p:ph type="body" idx="1"/>
          </p:nvPr>
        </p:nvSpPr>
        <p:spPr>
          <a:noFill/>
        </p:spPr>
        <p:txBody>
          <a:bodyPr/>
          <a:lstStyle/>
          <a:p>
            <a:r>
              <a:rPr lang="en-US"/>
              <a:t>http://www.theatlantic.com/magazine/archive/2012/01/making-it-in-america/8844/   Strange thing: if demand goes up, jobs go down.</a:t>
            </a:r>
          </a:p>
        </p:txBody>
      </p:sp>
      <p:sp>
        <p:nvSpPr>
          <p:cNvPr id="4" name="Slide Number Placeholder 3"/>
          <p:cNvSpPr>
            <a:spLocks noGrp="1"/>
          </p:cNvSpPr>
          <p:nvPr>
            <p:ph type="sldNum" sz="quarter" idx="5"/>
          </p:nvPr>
        </p:nvSpPr>
        <p:spPr/>
        <p:txBody>
          <a:bodyPr/>
          <a:lstStyle/>
          <a:p>
            <a:pPr>
              <a:defRPr/>
            </a:pPr>
            <a:fld id="{1BEDEB31-5879-425A-8C33-F44EC3974D30}" type="slidenum">
              <a:rPr lang="en-US" smtClean="0"/>
              <a:pPr>
                <a:defRPr/>
              </a:pPr>
              <a:t>115</a:t>
            </a:fld>
            <a:endParaRPr lang="en-US"/>
          </a:p>
        </p:txBody>
      </p:sp>
    </p:spTree>
    <p:extLst>
      <p:ext uri="{BB962C8B-B14F-4D97-AF65-F5344CB8AC3E}">
        <p14:creationId xmlns:p14="http://schemas.microsoft.com/office/powerpoint/2010/main" val="4275497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http://en.wikipedia.org/wiki/Technological_singularity</a:t>
            </a:r>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10</a:t>
            </a:fld>
            <a:endParaRPr lang="en-US"/>
          </a:p>
        </p:txBody>
      </p:sp>
    </p:spTree>
    <p:extLst>
      <p:ext uri="{BB962C8B-B14F-4D97-AF65-F5344CB8AC3E}">
        <p14:creationId xmlns:p14="http://schemas.microsoft.com/office/powerpoint/2010/main" val="288839652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xfrm>
            <a:off x="415925" y="701675"/>
            <a:ext cx="6246813" cy="3514725"/>
          </a:xfrm>
          <a:ln/>
        </p:spPr>
      </p:sp>
      <p:sp>
        <p:nvSpPr>
          <p:cNvPr id="198659" name="Notes Placeholder 2"/>
          <p:cNvSpPr>
            <a:spLocks noGrp="1"/>
          </p:cNvSpPr>
          <p:nvPr>
            <p:ph type="body" idx="1"/>
          </p:nvPr>
        </p:nvSpPr>
        <p:spPr>
          <a:noFill/>
        </p:spPr>
        <p:txBody>
          <a:bodyPr/>
          <a:lstStyle/>
          <a:p>
            <a:r>
              <a:rPr lang="en-US"/>
              <a:t>http://www.theatlantic.com/magazine/archive/2012/01/making-it-in-america/8844/ </a:t>
            </a:r>
          </a:p>
        </p:txBody>
      </p:sp>
      <p:sp>
        <p:nvSpPr>
          <p:cNvPr id="4" name="Slide Number Placeholder 3"/>
          <p:cNvSpPr>
            <a:spLocks noGrp="1"/>
          </p:cNvSpPr>
          <p:nvPr>
            <p:ph type="sldNum" sz="quarter" idx="5"/>
          </p:nvPr>
        </p:nvSpPr>
        <p:spPr/>
        <p:txBody>
          <a:bodyPr/>
          <a:lstStyle/>
          <a:p>
            <a:pPr>
              <a:defRPr/>
            </a:pPr>
            <a:fld id="{5E090AD5-7513-431F-B69C-83BC58EACE7C}" type="slidenum">
              <a:rPr lang="en-US" smtClean="0"/>
              <a:pPr>
                <a:defRPr/>
              </a:pPr>
              <a:t>116</a:t>
            </a:fld>
            <a:endParaRPr lang="en-US"/>
          </a:p>
        </p:txBody>
      </p:sp>
    </p:spTree>
    <p:extLst>
      <p:ext uri="{BB962C8B-B14F-4D97-AF65-F5344CB8AC3E}">
        <p14:creationId xmlns:p14="http://schemas.microsoft.com/office/powerpoint/2010/main" val="58041437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Watch the video if </a:t>
            </a:r>
            <a:r>
              <a:rPr lang="en-US"/>
              <a:t>there’s time.</a:t>
            </a:r>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117</a:t>
            </a:fld>
            <a:endParaRPr lang="en-US"/>
          </a:p>
        </p:txBody>
      </p:sp>
    </p:spTree>
    <p:extLst>
      <p:ext uri="{BB962C8B-B14F-4D97-AF65-F5344CB8AC3E}">
        <p14:creationId xmlns:p14="http://schemas.microsoft.com/office/powerpoint/2010/main" val="52514996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http://www.rawstory.com/2015/03/robert-reich-in-our-horrifying-future-very-few-people-will-have-work-or-make-money/</a:t>
            </a:r>
          </a:p>
          <a:p>
            <a:r>
              <a:rPr lang="en-US" dirty="0"/>
              <a:t>Students saw this in the Robert</a:t>
            </a:r>
            <a:r>
              <a:rPr lang="en-US" baseline="0" dirty="0"/>
              <a:t> Reich article.  Another example of how GDP doesn’t even measure value.  I now take pictures and pay nothing.  I don’t even need a camera.</a:t>
            </a:r>
          </a:p>
          <a:p>
            <a:r>
              <a:rPr lang="en-US" dirty="0"/>
              <a:t>https://upload.wikimedia.org/wikipedia/commons/thumb/9/95/Kodak_Camera_Center,_Gatlinburg,_Tenn,_Highway_71.jpg/220px-Kodak_Camera_Center,_Gatlinburg,_Tenn,_Highway_71.jpg</a:t>
            </a:r>
          </a:p>
          <a:p>
            <a:r>
              <a:rPr lang="en-US" dirty="0"/>
              <a:t>https://www.bhphotovideo.com/images/images2500x2500/Kodak_GB_135_24_Gold_200_27710.jpg</a:t>
            </a:r>
          </a:p>
          <a:p>
            <a:r>
              <a:rPr lang="en-US" dirty="0"/>
              <a:t>http://petapixel.com/assets/uploads/2013/01/filmdeveloping-3.jpg</a:t>
            </a:r>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118</a:t>
            </a:fld>
            <a:endParaRPr lang="en-US"/>
          </a:p>
        </p:txBody>
      </p:sp>
    </p:spTree>
    <p:extLst>
      <p:ext uri="{BB962C8B-B14F-4D97-AF65-F5344CB8AC3E}">
        <p14:creationId xmlns:p14="http://schemas.microsoft.com/office/powerpoint/2010/main" val="370756673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saw this in the Robert</a:t>
            </a:r>
            <a:r>
              <a:rPr lang="en-US" baseline="0" dirty="0"/>
              <a:t> Reich article.  Another example of how GDP doesn’t even measure value.  I now take pictures and pay nothing.  I don’t even need a camera.</a:t>
            </a:r>
          </a:p>
          <a:p>
            <a:r>
              <a:rPr lang="en-US" baseline="0" dirty="0"/>
              <a:t>http://www.mobyaffiliates.com/wp-content/uploads/2015/08/instagram.png</a:t>
            </a:r>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119</a:t>
            </a:fld>
            <a:endParaRPr lang="en-US"/>
          </a:p>
        </p:txBody>
      </p:sp>
    </p:spTree>
    <p:extLst>
      <p:ext uri="{BB962C8B-B14F-4D97-AF65-F5344CB8AC3E}">
        <p14:creationId xmlns:p14="http://schemas.microsoft.com/office/powerpoint/2010/main" val="317494090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not just blue collar jobs.                </a:t>
            </a:r>
          </a:p>
          <a:p>
            <a:endParaRPr lang="en-US" dirty="0"/>
          </a:p>
          <a:p>
            <a:r>
              <a:rPr lang="en-US" dirty="0"/>
              <a:t>https://futurism.com/artificial-intelligence-reads-mammograms-with-99-accuracy/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B079BF-A437-47DF-9227-A50AFF7EC7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65961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https://ww2.kqed.org/futureofyou/2016/04/28/when-a-robot-counts-out-your-pills-what-will-your-pharmacist-do/</a:t>
            </a:r>
          </a:p>
          <a:p>
            <a:endParaRPr lang="en-US" dirty="0"/>
          </a:p>
          <a:p>
            <a:r>
              <a:rPr lang="en-US" dirty="0"/>
              <a:t>And it’s not just dispensing pills.  AI can check for drug interactions.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B079BF-A437-47DF-9227-A50AFF7EC7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69699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https://www.topbots.com/automating-the-law-a-landscape-of-legal-a-i-solutions/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B079BF-A437-47DF-9227-A50AFF7EC7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25565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err="1"/>
              <a:t>Foxconn</a:t>
            </a:r>
            <a:r>
              <a:rPr lang="en-US" baseline="0" dirty="0"/>
              <a:t> to replace Chinese workers with robots: http://www.guardian.co.uk/world/2011/aug/01/foxconn-robots-replace-chinese-workers </a:t>
            </a:r>
          </a:p>
          <a:p>
            <a:r>
              <a:rPr lang="en-US" dirty="0"/>
              <a:t>http://economix.blogs.nytimes.com/2012/02/24/the-ieconomy-how-much-do-foxconn-workers-make/   Read this – good numbers.</a:t>
            </a:r>
          </a:p>
        </p:txBody>
      </p:sp>
      <p:sp>
        <p:nvSpPr>
          <p:cNvPr id="4" name="Slide Number Placeholder 3"/>
          <p:cNvSpPr>
            <a:spLocks noGrp="1"/>
          </p:cNvSpPr>
          <p:nvPr>
            <p:ph type="sldNum" sz="quarter" idx="10"/>
          </p:nvPr>
        </p:nvSpPr>
        <p:spPr/>
        <p:txBody>
          <a:bodyPr/>
          <a:lstStyle/>
          <a:p>
            <a:pPr>
              <a:defRPr/>
            </a:pPr>
            <a:fld id="{95DECD66-FA29-4574-B616-1433D79FA92E}" type="slidenum">
              <a:rPr lang="en-US" smtClean="0"/>
              <a:pPr>
                <a:defRPr/>
              </a:pPr>
              <a:t>123</a:t>
            </a:fld>
            <a:endParaRPr lang="en-US"/>
          </a:p>
        </p:txBody>
      </p:sp>
    </p:spTree>
    <p:extLst>
      <p:ext uri="{BB962C8B-B14F-4D97-AF65-F5344CB8AC3E}">
        <p14:creationId xmlns:p14="http://schemas.microsoft.com/office/powerpoint/2010/main" val="167438553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http://www.marketwatch.com/story/it-would-take-25-years-of-foxconn-wages-to-afford-10000-apple-watch-2015-03-10 </a:t>
            </a:r>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124</a:t>
            </a:fld>
            <a:endParaRPr lang="en-US"/>
          </a:p>
        </p:txBody>
      </p:sp>
    </p:spTree>
    <p:extLst>
      <p:ext uri="{BB962C8B-B14F-4D97-AF65-F5344CB8AC3E}">
        <p14:creationId xmlns:p14="http://schemas.microsoft.com/office/powerpoint/2010/main" val="344461856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246813" cy="3514725"/>
          </a:xfrm>
        </p:spPr>
      </p:sp>
      <p:sp>
        <p:nvSpPr>
          <p:cNvPr id="3" name="Notes Placeholder 2"/>
          <p:cNvSpPr>
            <a:spLocks noGrp="1"/>
          </p:cNvSpPr>
          <p:nvPr>
            <p:ph type="body" idx="1"/>
          </p:nvPr>
        </p:nvSpPr>
        <p:spPr/>
        <p:txBody>
          <a:bodyPr/>
          <a:lstStyle/>
          <a:p>
            <a:r>
              <a:rPr lang="en-US" dirty="0"/>
              <a:t>http://www.bbc.com/news/technology-36376966 Foxconn</a:t>
            </a:r>
            <a:r>
              <a:rPr lang="en-US" baseline="0" dirty="0"/>
              <a:t> to replace Chinese workers with robots: http://www.guardian.co.uk/world/2011/aug/01/foxconn-robots-replace-chinese-workers </a:t>
            </a:r>
          </a:p>
          <a:p>
            <a:r>
              <a:rPr lang="en-US" dirty="0"/>
              <a:t>http://economix.blogs.nytimes.com/2012/02/24/the-ieconomy-how-much-do-foxconn-workers-make/   Read this – good numbers.</a:t>
            </a:r>
          </a:p>
        </p:txBody>
      </p:sp>
      <p:sp>
        <p:nvSpPr>
          <p:cNvPr id="4" name="Slide Number Placeholder 3"/>
          <p:cNvSpPr>
            <a:spLocks noGrp="1"/>
          </p:cNvSpPr>
          <p:nvPr>
            <p:ph type="sldNum" sz="quarter" idx="10"/>
          </p:nvPr>
        </p:nvSpPr>
        <p:spPr/>
        <p:txBody>
          <a:bodyPr/>
          <a:lstStyle/>
          <a:p>
            <a:pPr>
              <a:defRPr/>
            </a:pPr>
            <a:fld id="{95DECD66-FA29-4574-B616-1433D79FA92E}" type="slidenum">
              <a:rPr lang="en-US" smtClean="0"/>
              <a:pPr>
                <a:defRPr/>
              </a:pPr>
              <a:t>125</a:t>
            </a:fld>
            <a:endParaRPr lang="en-US"/>
          </a:p>
        </p:txBody>
      </p:sp>
    </p:spTree>
    <p:extLst>
      <p:ext uri="{BB962C8B-B14F-4D97-AF65-F5344CB8AC3E}">
        <p14:creationId xmlns:p14="http://schemas.microsoft.com/office/powerpoint/2010/main" val="1523752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B06E21-D198-4197-A34F-DDB9CFF19992}" type="slidenum">
              <a:rPr lang="en-US"/>
              <a:pPr>
                <a:defRPr/>
              </a:pPr>
              <a:t>‹#›</a:t>
            </a:fld>
            <a:endParaRPr lang="en-US"/>
          </a:p>
        </p:txBody>
      </p:sp>
    </p:spTree>
    <p:extLst>
      <p:ext uri="{BB962C8B-B14F-4D97-AF65-F5344CB8AC3E}">
        <p14:creationId xmlns:p14="http://schemas.microsoft.com/office/powerpoint/2010/main" val="174502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DB0591-81BC-46D1-8EF6-7493E2A386DB}" type="slidenum">
              <a:rPr lang="en-US"/>
              <a:pPr>
                <a:defRPr/>
              </a:pPr>
              <a:t>‹#›</a:t>
            </a:fld>
            <a:endParaRPr lang="en-US"/>
          </a:p>
        </p:txBody>
      </p:sp>
    </p:spTree>
    <p:extLst>
      <p:ext uri="{BB962C8B-B14F-4D97-AF65-F5344CB8AC3E}">
        <p14:creationId xmlns:p14="http://schemas.microsoft.com/office/powerpoint/2010/main" val="3755641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6194F8-F876-483B-A836-24C6F9561703}" type="slidenum">
              <a:rPr lang="en-US"/>
              <a:pPr>
                <a:defRPr/>
              </a:pPr>
              <a:t>‹#›</a:t>
            </a:fld>
            <a:endParaRPr lang="en-US"/>
          </a:p>
        </p:txBody>
      </p:sp>
    </p:spTree>
    <p:extLst>
      <p:ext uri="{BB962C8B-B14F-4D97-AF65-F5344CB8AC3E}">
        <p14:creationId xmlns:p14="http://schemas.microsoft.com/office/powerpoint/2010/main" val="3488578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927906-BBED-48E5-8D4E-36A8E0D21DD7}" type="slidenum">
              <a:rPr lang="en-US" altLang="en-US"/>
              <a:pPr>
                <a:defRPr/>
              </a:pPr>
              <a:t>‹#›</a:t>
            </a:fld>
            <a:endParaRPr lang="en-US" altLang="en-US"/>
          </a:p>
        </p:txBody>
      </p:sp>
    </p:spTree>
    <p:extLst>
      <p:ext uri="{BB962C8B-B14F-4D97-AF65-F5344CB8AC3E}">
        <p14:creationId xmlns:p14="http://schemas.microsoft.com/office/powerpoint/2010/main" val="146580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4CE933-F25D-49DB-9D2D-71C0E4C161DC}" type="slidenum">
              <a:rPr lang="en-US" altLang="en-US"/>
              <a:pPr>
                <a:defRPr/>
              </a:pPr>
              <a:t>‹#›</a:t>
            </a:fld>
            <a:endParaRPr lang="en-US" altLang="en-US"/>
          </a:p>
        </p:txBody>
      </p:sp>
    </p:spTree>
    <p:extLst>
      <p:ext uri="{BB962C8B-B14F-4D97-AF65-F5344CB8AC3E}">
        <p14:creationId xmlns:p14="http://schemas.microsoft.com/office/powerpoint/2010/main" val="20363122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24B57A-0D82-4509-A0CD-8BB67817EF08}" type="slidenum">
              <a:rPr lang="en-US" altLang="en-US"/>
              <a:pPr>
                <a:defRPr/>
              </a:pPr>
              <a:t>‹#›</a:t>
            </a:fld>
            <a:endParaRPr lang="en-US" altLang="en-US"/>
          </a:p>
        </p:txBody>
      </p:sp>
    </p:spTree>
    <p:extLst>
      <p:ext uri="{BB962C8B-B14F-4D97-AF65-F5344CB8AC3E}">
        <p14:creationId xmlns:p14="http://schemas.microsoft.com/office/powerpoint/2010/main" val="2724535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AB856C-DCEA-4CDE-BAD7-45E190801EF3}" type="slidenum">
              <a:rPr lang="en-US" altLang="en-US"/>
              <a:pPr>
                <a:defRPr/>
              </a:pPr>
              <a:t>‹#›</a:t>
            </a:fld>
            <a:endParaRPr lang="en-US" altLang="en-US"/>
          </a:p>
        </p:txBody>
      </p:sp>
    </p:spTree>
    <p:extLst>
      <p:ext uri="{BB962C8B-B14F-4D97-AF65-F5344CB8AC3E}">
        <p14:creationId xmlns:p14="http://schemas.microsoft.com/office/powerpoint/2010/main" val="1350496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7B34A0-39A4-4FC9-B3E6-3A4A6D51C8C3}" type="slidenum">
              <a:rPr lang="en-US" altLang="en-US"/>
              <a:pPr>
                <a:defRPr/>
              </a:pPr>
              <a:t>‹#›</a:t>
            </a:fld>
            <a:endParaRPr lang="en-US" altLang="en-US"/>
          </a:p>
        </p:txBody>
      </p:sp>
    </p:spTree>
    <p:extLst>
      <p:ext uri="{BB962C8B-B14F-4D97-AF65-F5344CB8AC3E}">
        <p14:creationId xmlns:p14="http://schemas.microsoft.com/office/powerpoint/2010/main" val="14513654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47345B2-15FA-4F74-90F3-A3DF0FE6A466}" type="slidenum">
              <a:rPr lang="en-US" altLang="en-US"/>
              <a:pPr>
                <a:defRPr/>
              </a:pPr>
              <a:t>‹#›</a:t>
            </a:fld>
            <a:endParaRPr lang="en-US" altLang="en-US"/>
          </a:p>
        </p:txBody>
      </p:sp>
    </p:spTree>
    <p:extLst>
      <p:ext uri="{BB962C8B-B14F-4D97-AF65-F5344CB8AC3E}">
        <p14:creationId xmlns:p14="http://schemas.microsoft.com/office/powerpoint/2010/main" val="42486683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4E4FD9C-8D84-4767-9EDA-548DF14A23DE}" type="slidenum">
              <a:rPr lang="en-US" altLang="en-US"/>
              <a:pPr>
                <a:defRPr/>
              </a:pPr>
              <a:t>‹#›</a:t>
            </a:fld>
            <a:endParaRPr lang="en-US" altLang="en-US"/>
          </a:p>
        </p:txBody>
      </p:sp>
    </p:spTree>
    <p:extLst>
      <p:ext uri="{BB962C8B-B14F-4D97-AF65-F5344CB8AC3E}">
        <p14:creationId xmlns:p14="http://schemas.microsoft.com/office/powerpoint/2010/main" val="2572454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8E6ACF-6A18-4F0E-9B92-627EB1FB9296}" type="slidenum">
              <a:rPr lang="en-US" altLang="en-US"/>
              <a:pPr>
                <a:defRPr/>
              </a:pPr>
              <a:t>‹#›</a:t>
            </a:fld>
            <a:endParaRPr lang="en-US" altLang="en-US"/>
          </a:p>
        </p:txBody>
      </p:sp>
    </p:spTree>
    <p:extLst>
      <p:ext uri="{BB962C8B-B14F-4D97-AF65-F5344CB8AC3E}">
        <p14:creationId xmlns:p14="http://schemas.microsoft.com/office/powerpoint/2010/main" val="71120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E826F0-36C4-467B-8F88-ECF11F925FAA}" type="slidenum">
              <a:rPr lang="en-US"/>
              <a:pPr>
                <a:defRPr/>
              </a:pPr>
              <a:t>‹#›</a:t>
            </a:fld>
            <a:endParaRPr lang="en-US"/>
          </a:p>
        </p:txBody>
      </p:sp>
    </p:spTree>
    <p:extLst>
      <p:ext uri="{BB962C8B-B14F-4D97-AF65-F5344CB8AC3E}">
        <p14:creationId xmlns:p14="http://schemas.microsoft.com/office/powerpoint/2010/main" val="1544683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5C4091-980C-494E-A942-60E4DB94EE89}" type="slidenum">
              <a:rPr lang="en-US" altLang="en-US"/>
              <a:pPr>
                <a:defRPr/>
              </a:pPr>
              <a:t>‹#›</a:t>
            </a:fld>
            <a:endParaRPr lang="en-US" altLang="en-US"/>
          </a:p>
        </p:txBody>
      </p:sp>
    </p:spTree>
    <p:extLst>
      <p:ext uri="{BB962C8B-B14F-4D97-AF65-F5344CB8AC3E}">
        <p14:creationId xmlns:p14="http://schemas.microsoft.com/office/powerpoint/2010/main" val="283855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D0E193-A886-4FD2-A877-5F0FBF3E1301}" type="slidenum">
              <a:rPr lang="en-US" altLang="en-US"/>
              <a:pPr>
                <a:defRPr/>
              </a:pPr>
              <a:t>‹#›</a:t>
            </a:fld>
            <a:endParaRPr lang="en-US" altLang="en-US"/>
          </a:p>
        </p:txBody>
      </p:sp>
    </p:spTree>
    <p:extLst>
      <p:ext uri="{BB962C8B-B14F-4D97-AF65-F5344CB8AC3E}">
        <p14:creationId xmlns:p14="http://schemas.microsoft.com/office/powerpoint/2010/main" val="2217783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FB7771-4269-4CD1-8C25-248733769A5C}" type="slidenum">
              <a:rPr lang="en-US" altLang="en-US"/>
              <a:pPr>
                <a:defRPr/>
              </a:pPr>
              <a:t>‹#›</a:t>
            </a:fld>
            <a:endParaRPr lang="en-US" altLang="en-US"/>
          </a:p>
        </p:txBody>
      </p:sp>
    </p:spTree>
    <p:extLst>
      <p:ext uri="{BB962C8B-B14F-4D97-AF65-F5344CB8AC3E}">
        <p14:creationId xmlns:p14="http://schemas.microsoft.com/office/powerpoint/2010/main" val="2813943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927906-BBED-48E5-8D4E-36A8E0D21DD7}" type="slidenum">
              <a:rPr lang="en-US" altLang="en-US"/>
              <a:pPr>
                <a:defRPr/>
              </a:pPr>
              <a:t>‹#›</a:t>
            </a:fld>
            <a:endParaRPr lang="en-US" altLang="en-US"/>
          </a:p>
        </p:txBody>
      </p:sp>
    </p:spTree>
    <p:extLst>
      <p:ext uri="{BB962C8B-B14F-4D97-AF65-F5344CB8AC3E}">
        <p14:creationId xmlns:p14="http://schemas.microsoft.com/office/powerpoint/2010/main" val="24304141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4CE933-F25D-49DB-9D2D-71C0E4C161DC}" type="slidenum">
              <a:rPr lang="en-US" altLang="en-US"/>
              <a:pPr>
                <a:defRPr/>
              </a:pPr>
              <a:t>‹#›</a:t>
            </a:fld>
            <a:endParaRPr lang="en-US" altLang="en-US"/>
          </a:p>
        </p:txBody>
      </p:sp>
    </p:spTree>
    <p:extLst>
      <p:ext uri="{BB962C8B-B14F-4D97-AF65-F5344CB8AC3E}">
        <p14:creationId xmlns:p14="http://schemas.microsoft.com/office/powerpoint/2010/main" val="10625178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24B57A-0D82-4509-A0CD-8BB67817EF08}" type="slidenum">
              <a:rPr lang="en-US" altLang="en-US"/>
              <a:pPr>
                <a:defRPr/>
              </a:pPr>
              <a:t>‹#›</a:t>
            </a:fld>
            <a:endParaRPr lang="en-US" altLang="en-US"/>
          </a:p>
        </p:txBody>
      </p:sp>
    </p:spTree>
    <p:extLst>
      <p:ext uri="{BB962C8B-B14F-4D97-AF65-F5344CB8AC3E}">
        <p14:creationId xmlns:p14="http://schemas.microsoft.com/office/powerpoint/2010/main" val="29079200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AB856C-DCEA-4CDE-BAD7-45E190801EF3}" type="slidenum">
              <a:rPr lang="en-US" altLang="en-US"/>
              <a:pPr>
                <a:defRPr/>
              </a:pPr>
              <a:t>‹#›</a:t>
            </a:fld>
            <a:endParaRPr lang="en-US" altLang="en-US"/>
          </a:p>
        </p:txBody>
      </p:sp>
    </p:spTree>
    <p:extLst>
      <p:ext uri="{BB962C8B-B14F-4D97-AF65-F5344CB8AC3E}">
        <p14:creationId xmlns:p14="http://schemas.microsoft.com/office/powerpoint/2010/main" val="10751088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7B34A0-39A4-4FC9-B3E6-3A4A6D51C8C3}" type="slidenum">
              <a:rPr lang="en-US" altLang="en-US"/>
              <a:pPr>
                <a:defRPr/>
              </a:pPr>
              <a:t>‹#›</a:t>
            </a:fld>
            <a:endParaRPr lang="en-US" altLang="en-US"/>
          </a:p>
        </p:txBody>
      </p:sp>
    </p:spTree>
    <p:extLst>
      <p:ext uri="{BB962C8B-B14F-4D97-AF65-F5344CB8AC3E}">
        <p14:creationId xmlns:p14="http://schemas.microsoft.com/office/powerpoint/2010/main" val="26458335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47345B2-15FA-4F74-90F3-A3DF0FE6A466}" type="slidenum">
              <a:rPr lang="en-US" altLang="en-US"/>
              <a:pPr>
                <a:defRPr/>
              </a:pPr>
              <a:t>‹#›</a:t>
            </a:fld>
            <a:endParaRPr lang="en-US" altLang="en-US"/>
          </a:p>
        </p:txBody>
      </p:sp>
    </p:spTree>
    <p:extLst>
      <p:ext uri="{BB962C8B-B14F-4D97-AF65-F5344CB8AC3E}">
        <p14:creationId xmlns:p14="http://schemas.microsoft.com/office/powerpoint/2010/main" val="31526514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4E4FD9C-8D84-4767-9EDA-548DF14A23DE}" type="slidenum">
              <a:rPr lang="en-US" altLang="en-US"/>
              <a:pPr>
                <a:defRPr/>
              </a:pPr>
              <a:t>‹#›</a:t>
            </a:fld>
            <a:endParaRPr lang="en-US" altLang="en-US"/>
          </a:p>
        </p:txBody>
      </p:sp>
    </p:spTree>
    <p:extLst>
      <p:ext uri="{BB962C8B-B14F-4D97-AF65-F5344CB8AC3E}">
        <p14:creationId xmlns:p14="http://schemas.microsoft.com/office/powerpoint/2010/main" val="3500777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BB8914-AC5D-46A1-BD6C-3A88A1ABE0B4}" type="slidenum">
              <a:rPr lang="en-US"/>
              <a:pPr>
                <a:defRPr/>
              </a:pPr>
              <a:t>‹#›</a:t>
            </a:fld>
            <a:endParaRPr lang="en-US"/>
          </a:p>
        </p:txBody>
      </p:sp>
    </p:spTree>
    <p:extLst>
      <p:ext uri="{BB962C8B-B14F-4D97-AF65-F5344CB8AC3E}">
        <p14:creationId xmlns:p14="http://schemas.microsoft.com/office/powerpoint/2010/main" val="41944909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8E6ACF-6A18-4F0E-9B92-627EB1FB9296}" type="slidenum">
              <a:rPr lang="en-US" altLang="en-US"/>
              <a:pPr>
                <a:defRPr/>
              </a:pPr>
              <a:t>‹#›</a:t>
            </a:fld>
            <a:endParaRPr lang="en-US" altLang="en-US"/>
          </a:p>
        </p:txBody>
      </p:sp>
    </p:spTree>
    <p:extLst>
      <p:ext uri="{BB962C8B-B14F-4D97-AF65-F5344CB8AC3E}">
        <p14:creationId xmlns:p14="http://schemas.microsoft.com/office/powerpoint/2010/main" val="22562988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5C4091-980C-494E-A942-60E4DB94EE89}" type="slidenum">
              <a:rPr lang="en-US" altLang="en-US"/>
              <a:pPr>
                <a:defRPr/>
              </a:pPr>
              <a:t>‹#›</a:t>
            </a:fld>
            <a:endParaRPr lang="en-US" altLang="en-US"/>
          </a:p>
        </p:txBody>
      </p:sp>
    </p:spTree>
    <p:extLst>
      <p:ext uri="{BB962C8B-B14F-4D97-AF65-F5344CB8AC3E}">
        <p14:creationId xmlns:p14="http://schemas.microsoft.com/office/powerpoint/2010/main" val="28463035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D0E193-A886-4FD2-A877-5F0FBF3E1301}" type="slidenum">
              <a:rPr lang="en-US" altLang="en-US"/>
              <a:pPr>
                <a:defRPr/>
              </a:pPr>
              <a:t>‹#›</a:t>
            </a:fld>
            <a:endParaRPr lang="en-US" altLang="en-US"/>
          </a:p>
        </p:txBody>
      </p:sp>
    </p:spTree>
    <p:extLst>
      <p:ext uri="{BB962C8B-B14F-4D97-AF65-F5344CB8AC3E}">
        <p14:creationId xmlns:p14="http://schemas.microsoft.com/office/powerpoint/2010/main" val="22111637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FB7771-4269-4CD1-8C25-248733769A5C}" type="slidenum">
              <a:rPr lang="en-US" altLang="en-US"/>
              <a:pPr>
                <a:defRPr/>
              </a:pPr>
              <a:t>‹#›</a:t>
            </a:fld>
            <a:endParaRPr lang="en-US" altLang="en-US"/>
          </a:p>
        </p:txBody>
      </p:sp>
    </p:spTree>
    <p:extLst>
      <p:ext uri="{BB962C8B-B14F-4D97-AF65-F5344CB8AC3E}">
        <p14:creationId xmlns:p14="http://schemas.microsoft.com/office/powerpoint/2010/main" val="1507633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61AE8A-0A83-47EF-8119-1FC9A7EF3EB8}" type="slidenum">
              <a:rPr lang="en-US"/>
              <a:pPr>
                <a:defRPr/>
              </a:pPr>
              <a:t>‹#›</a:t>
            </a:fld>
            <a:endParaRPr lang="en-US"/>
          </a:p>
        </p:txBody>
      </p:sp>
    </p:spTree>
    <p:extLst>
      <p:ext uri="{BB962C8B-B14F-4D97-AF65-F5344CB8AC3E}">
        <p14:creationId xmlns:p14="http://schemas.microsoft.com/office/powerpoint/2010/main" val="3910125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E020121-2C4E-418F-90A3-6EED42D8FB61}" type="slidenum">
              <a:rPr lang="en-US"/>
              <a:pPr>
                <a:defRPr/>
              </a:pPr>
              <a:t>‹#›</a:t>
            </a:fld>
            <a:endParaRPr lang="en-US"/>
          </a:p>
        </p:txBody>
      </p:sp>
    </p:spTree>
    <p:extLst>
      <p:ext uri="{BB962C8B-B14F-4D97-AF65-F5344CB8AC3E}">
        <p14:creationId xmlns:p14="http://schemas.microsoft.com/office/powerpoint/2010/main" val="2639716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1914EA1-C16D-4465-B3F7-B7B17EC5606E}" type="slidenum">
              <a:rPr lang="en-US"/>
              <a:pPr>
                <a:defRPr/>
              </a:pPr>
              <a:t>‹#›</a:t>
            </a:fld>
            <a:endParaRPr lang="en-US"/>
          </a:p>
        </p:txBody>
      </p:sp>
    </p:spTree>
    <p:extLst>
      <p:ext uri="{BB962C8B-B14F-4D97-AF65-F5344CB8AC3E}">
        <p14:creationId xmlns:p14="http://schemas.microsoft.com/office/powerpoint/2010/main" val="1640647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234E815-6C5D-4999-B387-8DC704F012BE}" type="slidenum">
              <a:rPr lang="en-US"/>
              <a:pPr>
                <a:defRPr/>
              </a:pPr>
              <a:t>‹#›</a:t>
            </a:fld>
            <a:endParaRPr lang="en-US"/>
          </a:p>
        </p:txBody>
      </p:sp>
    </p:spTree>
    <p:extLst>
      <p:ext uri="{BB962C8B-B14F-4D97-AF65-F5344CB8AC3E}">
        <p14:creationId xmlns:p14="http://schemas.microsoft.com/office/powerpoint/2010/main" val="2764859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0C920E-2002-485C-B27C-6A29052E52DE}" type="slidenum">
              <a:rPr lang="en-US"/>
              <a:pPr>
                <a:defRPr/>
              </a:pPr>
              <a:t>‹#›</a:t>
            </a:fld>
            <a:endParaRPr lang="en-US"/>
          </a:p>
        </p:txBody>
      </p:sp>
    </p:spTree>
    <p:extLst>
      <p:ext uri="{BB962C8B-B14F-4D97-AF65-F5344CB8AC3E}">
        <p14:creationId xmlns:p14="http://schemas.microsoft.com/office/powerpoint/2010/main" val="3338879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1FF70D-2DE9-4277-854C-C8A6D98E8BFC}" type="slidenum">
              <a:rPr lang="en-US"/>
              <a:pPr>
                <a:defRPr/>
              </a:pPr>
              <a:t>‹#›</a:t>
            </a:fld>
            <a:endParaRPr lang="en-US"/>
          </a:p>
        </p:txBody>
      </p:sp>
    </p:spTree>
    <p:extLst>
      <p:ext uri="{BB962C8B-B14F-4D97-AF65-F5344CB8AC3E}">
        <p14:creationId xmlns:p14="http://schemas.microsoft.com/office/powerpoint/2010/main" val="1649250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93661D36-7267-4033-A7EE-5E8B53A3F74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2"/>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a:lvl1pPr>
          </a:lstStyle>
          <a:p>
            <a:pPr>
              <a:defRPr/>
            </a:pPr>
            <a:fld id="{21D8BA6A-5448-45AF-902C-75DF4C3EF6B3}" type="slidenum">
              <a:rPr lang="en-US" altLang="en-US"/>
              <a:pPr>
                <a:defRPr/>
              </a:pPr>
              <a:t>‹#›</a:t>
            </a:fld>
            <a:endParaRPr lang="en-US" altLang="en-US"/>
          </a:p>
        </p:txBody>
      </p:sp>
    </p:spTree>
    <p:extLst>
      <p:ext uri="{BB962C8B-B14F-4D97-AF65-F5344CB8AC3E}">
        <p14:creationId xmlns:p14="http://schemas.microsoft.com/office/powerpoint/2010/main" val="3186030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1D8BA6A-5448-45AF-902C-75DF4C3EF6B3}" type="slidenum">
              <a:rPr lang="en-US" altLang="en-US"/>
              <a:pPr>
                <a:defRPr/>
              </a:pPr>
              <a:t>‹#›</a:t>
            </a:fld>
            <a:endParaRPr lang="en-US" altLang="en-US"/>
          </a:p>
        </p:txBody>
      </p:sp>
    </p:spTree>
    <p:extLst>
      <p:ext uri="{BB962C8B-B14F-4D97-AF65-F5344CB8AC3E}">
        <p14:creationId xmlns:p14="http://schemas.microsoft.com/office/powerpoint/2010/main" val="35154547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10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5.xml"/><Relationship Id="rId1"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6.xml"/><Relationship Id="rId1" Type="http://schemas.openxmlformats.org/officeDocument/2006/relationships/slideLayout" Target="../slideLayouts/slideLayout17.xml"/><Relationship Id="rId5" Type="http://schemas.openxmlformats.org/officeDocument/2006/relationships/hyperlink" Target="http://www.bls.gov/ooh/most-new-jobs.htm" TargetMode="External"/><Relationship Id="rId4" Type="http://schemas.openxmlformats.org/officeDocument/2006/relationships/hyperlink" Target="http://www.bls.gov/ooh/fastest-growing.htm"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hyperlink" Target="http://www.independent.co.uk/news/uk/home-news/art-of-court-stenographer-faces-the-final-sentence-7584129.html" TargetMode="Externa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7.xml"/><Relationship Id="rId1" Type="http://schemas.openxmlformats.org/officeDocument/2006/relationships/slideLayout" Target="../slideLayouts/slideLayout28.xml"/></Relationships>
</file>

<file path=ppt/slides/_rels/slide11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1.xml"/><Relationship Id="rId1" Type="http://schemas.openxmlformats.org/officeDocument/2006/relationships/slideLayout" Target="../slideLayouts/slideLayout6.xml"/><Relationship Id="rId4" Type="http://schemas.openxmlformats.org/officeDocument/2006/relationships/hyperlink" Target="http://mobile.nytimes.com/2013/09/20/business/us-textile-factories-return.html?s=dZeu8lDaSmr&amp;_p=p1&amp;"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2.xml"/><Relationship Id="rId1" Type="http://schemas.openxmlformats.org/officeDocument/2006/relationships/slideLayout" Target="../slideLayouts/slideLayout6.xml"/><Relationship Id="rId6" Type="http://schemas.openxmlformats.org/officeDocument/2006/relationships/hyperlink" Target="http://www.brandchannel.com/home/post/2013/09/04/Kodak-Emerges-From-Bankruptcy-090413.aspx" TargetMode="External"/><Relationship Id="rId5" Type="http://schemas.openxmlformats.org/officeDocument/2006/relationships/image" Target="../media/image114.jpeg"/><Relationship Id="rId4" Type="http://schemas.openxmlformats.org/officeDocument/2006/relationships/image" Target="../media/image113.jpeg"/></Relationships>
</file>

<file path=ppt/slides/_rels/slide11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4.xml"/><Relationship Id="rId1" Type="http://schemas.openxmlformats.org/officeDocument/2006/relationships/slideLayout" Target="../slideLayouts/slideLayout29.xml"/></Relationships>
</file>

<file path=ppt/slides/_rels/slide12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5.xml"/><Relationship Id="rId1" Type="http://schemas.openxmlformats.org/officeDocument/2006/relationships/slideLayout" Target="../slideLayouts/slideLayout29.xml"/></Relationships>
</file>

<file path=ppt/slides/_rels/slide12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6.xml"/><Relationship Id="rId1" Type="http://schemas.openxmlformats.org/officeDocument/2006/relationships/slideLayout" Target="../slideLayouts/slideLayout29.xml"/></Relationships>
</file>

<file path=ppt/slides/_rels/slide12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9.xml"/><Relationship Id="rId1" Type="http://schemas.openxmlformats.org/officeDocument/2006/relationships/slideLayout" Target="../slideLayouts/slideLayout6.xml"/><Relationship Id="rId5" Type="http://schemas.openxmlformats.org/officeDocument/2006/relationships/hyperlink" Target="http://www.bbc.com/news/technology-36376966" TargetMode="External"/><Relationship Id="rId4" Type="http://schemas.openxmlformats.org/officeDocument/2006/relationships/image" Target="../media/image121.png"/></Relationships>
</file>

<file path=ppt/slides/_rels/slide12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hyperlink" Target="http://www.theonion.com/articles/chinese-factory-workers-fear-they-may-never-be-rep,35566/" TargetMode="Externa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www.singinst.or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3.xml"/><Relationship Id="rId1" Type="http://schemas.openxmlformats.org/officeDocument/2006/relationships/slideLayout" Target="../slideLayouts/slideLayout29.xml"/></Relationships>
</file>

<file path=ppt/slides/_rels/slide13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5.xml"/><Relationship Id="rId1" Type="http://schemas.openxmlformats.org/officeDocument/2006/relationships/slideLayout" Target="../slideLayouts/slideLayout7.xml"/><Relationship Id="rId4" Type="http://schemas.openxmlformats.org/officeDocument/2006/relationships/image" Target="../media/image127.jpeg"/></Relationships>
</file>

<file path=ppt/slides/_rels/slide1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3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hyperlink" Target="http://www.msmagazine.com/spring2006/paradise_full.asp"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hyperlink" Target="http://www.nytimes.com/2013/03/31/us/osha-emphasizes-safety-health-risks-fester.html?emc=eta1" TargetMode="Externa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15.xml"/><Relationship Id="rId1" Type="http://schemas.openxmlformats.org/officeDocument/2006/relationships/slideLayout" Target="../slideLayouts/slideLayout24.xml"/><Relationship Id="rId4" Type="http://schemas.openxmlformats.org/officeDocument/2006/relationships/image" Target="../media/image72.png"/></Relationships>
</file>

<file path=ppt/slides/_rels/slide14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6.xml"/><Relationship Id="rId1" Type="http://schemas.openxmlformats.org/officeDocument/2006/relationships/slideLayout" Target="../slideLayouts/slideLayout24.xml"/><Relationship Id="rId4" Type="http://schemas.openxmlformats.org/officeDocument/2006/relationships/image" Target="../media/image72.png"/></Relationships>
</file>

<file path=ppt/slides/_rels/slide1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7.xml"/><Relationship Id="rId1" Type="http://schemas.openxmlformats.org/officeDocument/2006/relationships/slideLayout" Target="../slideLayouts/slideLayout24.xml"/><Relationship Id="rId5" Type="http://schemas.openxmlformats.org/officeDocument/2006/relationships/image" Target="../media/image137.png"/><Relationship Id="rId4" Type="http://schemas.openxmlformats.org/officeDocument/2006/relationships/image" Target="../media/image136.jpe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www.michaeleisen.org/blog/?p=358"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hyperlink" Target="http://momentummachines.com/" TargetMode="External"/><Relationship Id="rId2" Type="http://schemas.openxmlformats.org/officeDocument/2006/relationships/image" Target="../media/image146.jpeg"/><Relationship Id="rId1" Type="http://schemas.openxmlformats.org/officeDocument/2006/relationships/slideLayout" Target="../slideLayouts/slideLayout2.xml"/><Relationship Id="rId4" Type="http://schemas.openxmlformats.org/officeDocument/2006/relationships/image" Target="../media/image147.jpeg"/></Relationships>
</file>

<file path=ppt/slides/_rels/slide17.xml.rels><?xml version="1.0" encoding="UTF-8" standalone="yes"?>
<Relationships xmlns="http://schemas.openxmlformats.org/package/2006/relationships"><Relationship Id="rId3" Type="http://schemas.openxmlformats.org/officeDocument/2006/relationships/hyperlink" Target="http://en.wikipedia.org/wiki/Biotechnology"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en.wikipedia.org/wiki/Human_nature" TargetMode="External"/></Relationships>
</file>

<file path=ppt/slides/_rels/slide17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hyperlink" Target="http://www.pocket-lint.com/news/48601/bugeon-hamburger-making-robot-fast-food" TargetMode="Externa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35.xml"/><Relationship Id="rId1" Type="http://schemas.openxmlformats.org/officeDocument/2006/relationships/slideLayout" Target="../slideLayouts/slideLayout2.xml"/><Relationship Id="rId5" Type="http://schemas.openxmlformats.org/officeDocument/2006/relationships/hyperlink" Target="https://jobs.lever.co/momentummachines/5c7348d0-1287-40a4-94f1-c9e39c01374d" TargetMode="External"/><Relationship Id="rId4" Type="http://schemas.openxmlformats.org/officeDocument/2006/relationships/image" Target="../media/image150.png"/></Relationships>
</file>

<file path=ppt/slides/_rels/slide17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openxmlformats.org/officeDocument/2006/relationships/hyperlink" Target="https://www.youtube.com/watch?v=j7_lxiU8eLM" TargetMode="Externa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165.jpeg"/><Relationship Id="rId3" Type="http://schemas.openxmlformats.org/officeDocument/2006/relationships/image" Target="../media/image155.png"/><Relationship Id="rId7" Type="http://schemas.openxmlformats.org/officeDocument/2006/relationships/image" Target="../media/image159.png"/><Relationship Id="rId12" Type="http://schemas.openxmlformats.org/officeDocument/2006/relationships/image" Target="../media/image164.png"/><Relationship Id="rId2" Type="http://schemas.openxmlformats.org/officeDocument/2006/relationships/notesSlide" Target="../notesSlides/notesSlide140.xml"/><Relationship Id="rId1" Type="http://schemas.openxmlformats.org/officeDocument/2006/relationships/slideLayout" Target="../slideLayouts/slideLayout2.xml"/><Relationship Id="rId6" Type="http://schemas.openxmlformats.org/officeDocument/2006/relationships/image" Target="../media/image158.png"/><Relationship Id="rId11" Type="http://schemas.openxmlformats.org/officeDocument/2006/relationships/image" Target="../media/image163.png"/><Relationship Id="rId5" Type="http://schemas.openxmlformats.org/officeDocument/2006/relationships/image" Target="../media/image157.png"/><Relationship Id="rId10" Type="http://schemas.openxmlformats.org/officeDocument/2006/relationships/image" Target="../media/image162.png"/><Relationship Id="rId4" Type="http://schemas.openxmlformats.org/officeDocument/2006/relationships/image" Target="../media/image156.png"/><Relationship Id="rId9" Type="http://schemas.openxmlformats.org/officeDocument/2006/relationships/image" Target="../media/image161.png"/></Relationships>
</file>

<file path=ppt/slides/_rels/slide179.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69.jpeg"/><Relationship Id="rId3" Type="http://schemas.openxmlformats.org/officeDocument/2006/relationships/image" Target="../media/image155.png"/><Relationship Id="rId7" Type="http://schemas.openxmlformats.org/officeDocument/2006/relationships/image" Target="../media/image159.png"/><Relationship Id="rId12" Type="http://schemas.openxmlformats.org/officeDocument/2006/relationships/image" Target="../media/image168.png"/><Relationship Id="rId2" Type="http://schemas.openxmlformats.org/officeDocument/2006/relationships/notesSlide" Target="../notesSlides/notesSlide141.xml"/><Relationship Id="rId1" Type="http://schemas.openxmlformats.org/officeDocument/2006/relationships/slideLayout" Target="../slideLayouts/slideLayout2.xml"/><Relationship Id="rId6" Type="http://schemas.openxmlformats.org/officeDocument/2006/relationships/image" Target="../media/image158.png"/><Relationship Id="rId11" Type="http://schemas.openxmlformats.org/officeDocument/2006/relationships/image" Target="../media/image167.png"/><Relationship Id="rId5" Type="http://schemas.openxmlformats.org/officeDocument/2006/relationships/image" Target="../media/image157.png"/><Relationship Id="rId10" Type="http://schemas.openxmlformats.org/officeDocument/2006/relationships/image" Target="../media/image166.png"/><Relationship Id="rId4" Type="http://schemas.openxmlformats.org/officeDocument/2006/relationships/image" Target="../media/image156.png"/><Relationship Id="rId9" Type="http://schemas.openxmlformats.org/officeDocument/2006/relationships/image" Target="../media/image165.jpeg"/></Relationships>
</file>

<file path=ppt/slides/_rels/slide18.xml.rels><?xml version="1.0" encoding="UTF-8" standalone="yes"?>
<Relationships xmlns="http://schemas.openxmlformats.org/package/2006/relationships"><Relationship Id="rId3" Type="http://schemas.openxmlformats.org/officeDocument/2006/relationships/hyperlink" Target="http://www.jhuapl.edu/prosthetics/program/multimedia.asp" TargetMode="External"/><Relationship Id="rId2" Type="http://schemas.openxmlformats.org/officeDocument/2006/relationships/hyperlink" Target="http://www.cbsnews.com/video/watch/?id=4937720n&amp;tag=related;photovideo"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0.xml.rels><?xml version="1.0" encoding="UTF-8" standalone="yes"?>
<Relationships xmlns="http://schemas.openxmlformats.org/package/2006/relationships"><Relationship Id="rId8" Type="http://schemas.openxmlformats.org/officeDocument/2006/relationships/image" Target="../media/image170.jpeg"/><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notesSlide" Target="../notesSlides/notesSlide142.xml"/><Relationship Id="rId1" Type="http://schemas.openxmlformats.org/officeDocument/2006/relationships/slideLayout" Target="../slideLayouts/slideLayout2.xml"/><Relationship Id="rId6" Type="http://schemas.openxmlformats.org/officeDocument/2006/relationships/image" Target="../media/image158.png"/><Relationship Id="rId11" Type="http://schemas.openxmlformats.org/officeDocument/2006/relationships/image" Target="../media/image173.png"/><Relationship Id="rId5" Type="http://schemas.openxmlformats.org/officeDocument/2006/relationships/image" Target="../media/image157.png"/><Relationship Id="rId10" Type="http://schemas.openxmlformats.org/officeDocument/2006/relationships/image" Target="../media/image172.jpeg"/><Relationship Id="rId4" Type="http://schemas.openxmlformats.org/officeDocument/2006/relationships/image" Target="../media/image156.png"/><Relationship Id="rId9" Type="http://schemas.openxmlformats.org/officeDocument/2006/relationships/image" Target="../media/image171.png"/></Relationships>
</file>

<file path=ppt/slides/_rels/slide181.xml.rels><?xml version="1.0" encoding="UTF-8" standalone="yes"?>
<Relationships xmlns="http://schemas.openxmlformats.org/package/2006/relationships"><Relationship Id="rId8" Type="http://schemas.openxmlformats.org/officeDocument/2006/relationships/image" Target="../media/image170.jpeg"/><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notesSlide" Target="../notesSlides/notesSlide143.xml"/><Relationship Id="rId1" Type="http://schemas.openxmlformats.org/officeDocument/2006/relationships/slideLayout" Target="../slideLayouts/slideLayout2.xml"/><Relationship Id="rId6" Type="http://schemas.openxmlformats.org/officeDocument/2006/relationships/image" Target="../media/image158.png"/><Relationship Id="rId11" Type="http://schemas.openxmlformats.org/officeDocument/2006/relationships/image" Target="../media/image174.png"/><Relationship Id="rId5" Type="http://schemas.openxmlformats.org/officeDocument/2006/relationships/image" Target="../media/image157.png"/><Relationship Id="rId10" Type="http://schemas.openxmlformats.org/officeDocument/2006/relationships/image" Target="../media/image172.jpeg"/><Relationship Id="rId4" Type="http://schemas.openxmlformats.org/officeDocument/2006/relationships/image" Target="../media/image156.png"/><Relationship Id="rId9" Type="http://schemas.openxmlformats.org/officeDocument/2006/relationships/image" Target="../media/image171.png"/></Relationships>
</file>

<file path=ppt/slides/_rels/slide182.xml.rels><?xml version="1.0" encoding="UTF-8" standalone="yes"?>
<Relationships xmlns="http://schemas.openxmlformats.org/package/2006/relationships"><Relationship Id="rId8" Type="http://schemas.openxmlformats.org/officeDocument/2006/relationships/image" Target="../media/image170.jpeg"/><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notesSlide" Target="../notesSlides/notesSlide144.xml"/><Relationship Id="rId1" Type="http://schemas.openxmlformats.org/officeDocument/2006/relationships/slideLayout" Target="../slideLayouts/slideLayout2.xml"/><Relationship Id="rId6" Type="http://schemas.openxmlformats.org/officeDocument/2006/relationships/image" Target="../media/image158.png"/><Relationship Id="rId11" Type="http://schemas.openxmlformats.org/officeDocument/2006/relationships/image" Target="../media/image175.png"/><Relationship Id="rId5" Type="http://schemas.openxmlformats.org/officeDocument/2006/relationships/image" Target="../media/image157.png"/><Relationship Id="rId10" Type="http://schemas.openxmlformats.org/officeDocument/2006/relationships/image" Target="../media/image172.jpeg"/><Relationship Id="rId4" Type="http://schemas.openxmlformats.org/officeDocument/2006/relationships/image" Target="../media/image156.png"/><Relationship Id="rId9" Type="http://schemas.openxmlformats.org/officeDocument/2006/relationships/image" Target="../media/image171.png"/></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image" Target="../media/image177.png"/></Relationships>
</file>

<file path=ppt/slides/_rels/slide187.xml.rels><?xml version="1.0" encoding="UTF-8" standalone="yes"?>
<Relationships xmlns="http://schemas.openxmlformats.org/package/2006/relationships"><Relationship Id="rId3" Type="http://schemas.openxmlformats.org/officeDocument/2006/relationships/hyperlink" Target="http://marshallbrain.com/manna5.htm" TargetMode="External"/><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image" Target="../media/image177.png"/></Relationships>
</file>

<file path=ppt/slides/_rels/slide188.xml.rels><?xml version="1.0" encoding="UTF-8" standalone="yes"?>
<Relationships xmlns="http://schemas.openxmlformats.org/package/2006/relationships"><Relationship Id="rId3" Type="http://schemas.openxmlformats.org/officeDocument/2006/relationships/hyperlink" Target="http://www.thelightsinthetunnel.com/" TargetMode="External"/><Relationship Id="rId2" Type="http://schemas.openxmlformats.org/officeDocument/2006/relationships/notesSlide" Target="../notesSlides/notesSlide150.xml"/><Relationship Id="rId1" Type="http://schemas.openxmlformats.org/officeDocument/2006/relationships/slideLayout" Target="../slideLayouts/slideLayout2.xml"/><Relationship Id="rId5" Type="http://schemas.openxmlformats.org/officeDocument/2006/relationships/image" Target="../media/image178.jpeg"/><Relationship Id="rId4" Type="http://schemas.openxmlformats.org/officeDocument/2006/relationships/hyperlink" Target="http://econfuture.wordpress.com/" TargetMode="External"/></Relationships>
</file>

<file path=ppt/slides/_rels/slide189.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www.nytimes.com/2010/05/21/sports/cycling/21landis.html?emc=eta1" TargetMode="External"/></Relationships>
</file>

<file path=ppt/slides/_rels/slide190.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59.xml"/><Relationship Id="rId1" Type="http://schemas.openxmlformats.org/officeDocument/2006/relationships/slideLayout" Target="../slideLayouts/slideLayout2.xml"/><Relationship Id="rId5" Type="http://schemas.openxmlformats.org/officeDocument/2006/relationships/image" Target="../media/image182.png"/><Relationship Id="rId4" Type="http://schemas.openxmlformats.org/officeDocument/2006/relationships/image" Target="../media/image177.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ted.com/talks/erik_brynjolfsson_the_key_to_growth_race_em_with_em_the_machines#t-414811"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185.png"/><Relationship Id="rId7" Type="http://schemas.openxmlformats.org/officeDocument/2006/relationships/image" Target="../media/image189.png"/><Relationship Id="rId2" Type="http://schemas.openxmlformats.org/officeDocument/2006/relationships/notesSlide" Target="../notesSlides/notesSlide161.xml"/><Relationship Id="rId1" Type="http://schemas.openxmlformats.org/officeDocument/2006/relationships/slideLayout" Target="../slideLayouts/slideLayout6.xml"/><Relationship Id="rId6" Type="http://schemas.openxmlformats.org/officeDocument/2006/relationships/image" Target="../media/image188.png"/><Relationship Id="rId5" Type="http://schemas.openxmlformats.org/officeDocument/2006/relationships/image" Target="../media/image187.jpeg"/><Relationship Id="rId4" Type="http://schemas.openxmlformats.org/officeDocument/2006/relationships/image" Target="../media/image186.jpe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www.theatlantic.com/magazine/archive/2014/09/prepare-to-be-shocked/375072/"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6hKG5l_TDU8"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5.png"/><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www.youtube.com/watch?v=WZCuF733p88"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www.youtube.com/watch?v=EAHdX2I4fu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audiencedialogue.net/predict.html" TargetMode="External"/><Relationship Id="rId2" Type="http://schemas.openxmlformats.org/officeDocument/2006/relationships/hyperlink" Target="http://www.rinkworks.com/said/predictions.shtml"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youtube.com/watch?feature=youtube_gdata_player&amp;v=jbkSRLYSojo"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frc.ri.cmu.edu/~hpm/talks/revo.slides/power.aug.curve/power.aug.gif" TargetMode="Externa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www.youtube.com/watch?v=ZR0gc8tvomk"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74.xml.rels><?xml version="1.0" encoding="UTF-8" standalone="yes"?>
<Relationships xmlns="http://schemas.openxmlformats.org/package/2006/relationships"><Relationship Id="rId3" Type="http://schemas.openxmlformats.org/officeDocument/2006/relationships/hyperlink" Target="http://www.kuka.com/usa/en/solutions/solutions_search/L_R232_Robot_optimizes_cutting_of_pork_sides.htm"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7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4.jpeg"/><Relationship Id="rId4" Type="http://schemas.openxmlformats.org/officeDocument/2006/relationships/image" Target="../media/image69.png"/></Relationships>
</file>

<file path=ppt/slides/_rels/slide7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hyperlink" Target="https://www.youtube.com/watch?v=kcQro2KwBCk"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hyperlink" Target="http://www.cs.utexas.edu/~ear/cs349/VideosInSlides/Queenie.mp4"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http://www.cs.utexas.edu/~ear/cs349/VideosInSlides/JetsonsRosie.mp4"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hyperlink" Target="http://www.youtube.com/watch?v=ZR0gc8tvomk"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8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hyperlink" Target="http://www.cnn.com/video/standard.html?/video/us/2013/05/30/erin-tapper-robot-garage.cnn"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9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9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hyperlink" Target="http://marshallbrain.com/robotic-nation.htm"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image" Target="../media/image9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r>
              <a:rPr lang="en-US" b="1" dirty="0"/>
              <a:t>The Future of Technology and Our Economy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92162"/>
          </a:xfrm>
        </p:spPr>
        <p:txBody>
          <a:bodyPr/>
          <a:lstStyle/>
          <a:p>
            <a:r>
              <a:rPr lang="en-US" sz="3200" b="1" dirty="0"/>
              <a:t>The Singularity</a:t>
            </a:r>
          </a:p>
        </p:txBody>
      </p:sp>
      <p:sp>
        <p:nvSpPr>
          <p:cNvPr id="4" name="TextBox 3"/>
          <p:cNvSpPr txBox="1"/>
          <p:nvPr/>
        </p:nvSpPr>
        <p:spPr>
          <a:xfrm>
            <a:off x="2057400" y="1143000"/>
            <a:ext cx="8001000" cy="2677656"/>
          </a:xfrm>
          <a:prstGeom prst="rect">
            <a:avLst/>
          </a:prstGeom>
          <a:noFill/>
        </p:spPr>
        <p:txBody>
          <a:bodyPr wrap="square" rtlCol="0">
            <a:spAutoFit/>
          </a:bodyPr>
          <a:lstStyle/>
          <a:p>
            <a:r>
              <a:rPr lang="en-US" sz="2400" dirty="0"/>
              <a:t>Stanislaw </a:t>
            </a:r>
            <a:r>
              <a:rPr lang="en-US" sz="2400" dirty="0" err="1"/>
              <a:t>Ulam</a:t>
            </a:r>
            <a:r>
              <a:rPr lang="en-US" sz="2400" dirty="0"/>
              <a:t>, in 1958 wrote of a conversation with John von </a:t>
            </a:r>
            <a:r>
              <a:rPr lang="en-US" sz="2400" dirty="0" err="1"/>
              <a:t>Neuman</a:t>
            </a:r>
            <a:r>
              <a:rPr lang="en-US" sz="2400" dirty="0"/>
              <a:t> concerning the "ever accelerating progress of technology and changes in the mode of human life, which gives the appearance of approaching some essential </a:t>
            </a:r>
            <a:r>
              <a:rPr lang="en-US" sz="2400" b="1" i="1" dirty="0"/>
              <a:t>singularity</a:t>
            </a:r>
            <a:r>
              <a:rPr lang="en-US" sz="2400" dirty="0"/>
              <a:t> in the history of the race beyond which human affairs, as we know them, could not continue."</a:t>
            </a:r>
          </a:p>
        </p:txBody>
      </p:sp>
      <p:sp>
        <p:nvSpPr>
          <p:cNvPr id="5" name="TextBox 4"/>
          <p:cNvSpPr txBox="1"/>
          <p:nvPr/>
        </p:nvSpPr>
        <p:spPr>
          <a:xfrm>
            <a:off x="2057400" y="4191001"/>
            <a:ext cx="8001000" cy="1200329"/>
          </a:xfrm>
          <a:prstGeom prst="rect">
            <a:avLst/>
          </a:prstGeom>
          <a:noFill/>
        </p:spPr>
        <p:txBody>
          <a:bodyPr wrap="square" rtlCol="0">
            <a:spAutoFit/>
          </a:bodyPr>
          <a:lstStyle/>
          <a:p>
            <a:r>
              <a:rPr lang="en-US" sz="2400" dirty="0"/>
              <a:t>Now often used to mean the hypothetical future emergence of greater-than-human </a:t>
            </a:r>
            <a:r>
              <a:rPr lang="en-US" sz="2400" dirty="0" err="1"/>
              <a:t>superintelligence</a:t>
            </a:r>
            <a:r>
              <a:rPr lang="en-US" sz="2400" dirty="0"/>
              <a:t> through technological means.</a:t>
            </a:r>
          </a:p>
        </p:txBody>
      </p:sp>
    </p:spTree>
    <p:extLst>
      <p:ext uri="{BB962C8B-B14F-4D97-AF65-F5344CB8AC3E}">
        <p14:creationId xmlns:p14="http://schemas.microsoft.com/office/powerpoint/2010/main" val="21338494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1981200" y="274638"/>
            <a:ext cx="8229600" cy="563562"/>
          </a:xfrm>
        </p:spPr>
        <p:txBody>
          <a:bodyPr>
            <a:normAutofit fontScale="90000"/>
          </a:bodyPr>
          <a:lstStyle/>
          <a:p>
            <a:r>
              <a:rPr lang="en-US" sz="3200" b="1" dirty="0"/>
              <a:t>On the Way Out</a:t>
            </a:r>
          </a:p>
        </p:txBody>
      </p:sp>
      <p:sp>
        <p:nvSpPr>
          <p:cNvPr id="4" name="TextBox 3"/>
          <p:cNvSpPr txBox="1"/>
          <p:nvPr/>
        </p:nvSpPr>
        <p:spPr>
          <a:xfrm>
            <a:off x="2057400" y="989013"/>
            <a:ext cx="3276600" cy="3416320"/>
          </a:xfrm>
          <a:prstGeom prst="rect">
            <a:avLst/>
          </a:prstGeom>
          <a:noFill/>
        </p:spPr>
        <p:txBody>
          <a:bodyPr>
            <a:spAutoFit/>
          </a:bodyPr>
          <a:lstStyle/>
          <a:p>
            <a:pPr>
              <a:defRPr/>
            </a:pPr>
            <a:r>
              <a:rPr lang="en-US" sz="2000" dirty="0">
                <a:latin typeface="Arial" pitchFamily="34" charset="0"/>
                <a:cs typeface="Arial" pitchFamily="34" charset="0"/>
              </a:rPr>
              <a:t>On the way out:</a:t>
            </a:r>
          </a:p>
          <a:p>
            <a:pPr marL="342900" indent="-342900">
              <a:buFont typeface="Arial" pitchFamily="34" charset="0"/>
              <a:buChar char="•"/>
              <a:defRPr/>
            </a:pPr>
            <a:r>
              <a:rPr lang="en-US" sz="2000" dirty="0">
                <a:latin typeface="Arial" pitchFamily="34" charset="0"/>
                <a:cs typeface="Arial" pitchFamily="34" charset="0"/>
              </a:rPr>
              <a:t>bank teller</a:t>
            </a:r>
          </a:p>
          <a:p>
            <a:pPr marL="342900" indent="-342900">
              <a:buFont typeface="Arial" pitchFamily="34" charset="0"/>
              <a:buChar char="•"/>
              <a:defRPr/>
            </a:pPr>
            <a:r>
              <a:rPr lang="en-US" sz="2000" dirty="0">
                <a:latin typeface="Arial" pitchFamily="34" charset="0"/>
                <a:cs typeface="Arial" pitchFamily="34" charset="0"/>
              </a:rPr>
              <a:t>cashier </a:t>
            </a:r>
          </a:p>
          <a:p>
            <a:pPr marL="342900" indent="-342900">
              <a:buFont typeface="Arial" pitchFamily="34" charset="0"/>
              <a:buChar char="•"/>
              <a:defRPr/>
            </a:pPr>
            <a:r>
              <a:rPr lang="en-US" sz="2000" dirty="0">
                <a:latin typeface="Arial" pitchFamily="34" charset="0"/>
                <a:cs typeface="Arial" pitchFamily="34" charset="0"/>
              </a:rPr>
              <a:t>home security guards </a:t>
            </a:r>
          </a:p>
          <a:p>
            <a:pPr marL="342900" indent="-342900">
              <a:buFont typeface="Arial" pitchFamily="34" charset="0"/>
              <a:buChar char="•"/>
              <a:defRPr/>
            </a:pPr>
            <a:r>
              <a:rPr lang="en-US" sz="2000" dirty="0">
                <a:latin typeface="Arial" pitchFamily="34" charset="0"/>
                <a:cs typeface="Arial" pitchFamily="34" charset="0"/>
              </a:rPr>
              <a:t>baby sitter </a:t>
            </a:r>
          </a:p>
          <a:p>
            <a:pPr marL="342900" indent="-342900">
              <a:buFont typeface="Arial" pitchFamily="34" charset="0"/>
              <a:buChar char="•"/>
              <a:defRPr/>
            </a:pPr>
            <a:r>
              <a:rPr lang="en-US" sz="2000" dirty="0">
                <a:latin typeface="Arial" pitchFamily="34" charset="0"/>
                <a:cs typeface="Arial" pitchFamily="34" charset="0"/>
              </a:rPr>
              <a:t>language translator </a:t>
            </a:r>
          </a:p>
          <a:p>
            <a:pPr marL="342900" indent="-342900">
              <a:buFont typeface="Arial" pitchFamily="34" charset="0"/>
              <a:buChar char="•"/>
              <a:defRPr/>
            </a:pPr>
            <a:r>
              <a:rPr lang="en-US" sz="2000" dirty="0">
                <a:latin typeface="Arial" pitchFamily="34" charset="0"/>
                <a:cs typeface="Arial" pitchFamily="34" charset="0"/>
              </a:rPr>
              <a:t>librarian </a:t>
            </a:r>
          </a:p>
          <a:p>
            <a:pPr marL="342900" indent="-342900">
              <a:buFont typeface="Arial" pitchFamily="34" charset="0"/>
              <a:buChar char="•"/>
              <a:defRPr/>
            </a:pPr>
            <a:r>
              <a:rPr lang="en-US" sz="2000" dirty="0">
                <a:latin typeface="Arial" pitchFamily="34" charset="0"/>
                <a:cs typeface="Arial" pitchFamily="34" charset="0"/>
              </a:rPr>
              <a:t>file clerk</a:t>
            </a:r>
          </a:p>
          <a:p>
            <a:pPr marL="342900" indent="-342900">
              <a:buFont typeface="Arial" pitchFamily="34" charset="0"/>
              <a:buChar char="•"/>
              <a:defRPr/>
            </a:pPr>
            <a:r>
              <a:rPr lang="en-US" sz="2000" dirty="0">
                <a:latin typeface="Arial" pitchFamily="34" charset="0"/>
                <a:cs typeface="Arial" pitchFamily="34" charset="0"/>
              </a:rPr>
              <a:t>taxi driver</a:t>
            </a:r>
          </a:p>
          <a:p>
            <a:pPr>
              <a:defRPr/>
            </a:pPr>
            <a:r>
              <a:rPr lang="en-US" dirty="0">
                <a:latin typeface="Arial" pitchFamily="34" charset="0"/>
                <a:cs typeface="Arial" pitchFamily="34" charset="0"/>
              </a:rPr>
              <a:t> </a:t>
            </a:r>
          </a:p>
          <a:p>
            <a:pPr>
              <a:defRPr/>
            </a:pPr>
            <a:endParaRPr lang="en-US" dirty="0">
              <a:latin typeface="Arial" pitchFamily="34" charset="0"/>
              <a:cs typeface="Arial" pitchFamily="34" charset="0"/>
            </a:endParaRPr>
          </a:p>
        </p:txBody>
      </p:sp>
      <p:pic>
        <p:nvPicPr>
          <p:cNvPr id="931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1" y="1171575"/>
            <a:ext cx="3529013"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8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8525" y="3867150"/>
            <a:ext cx="3092450" cy="231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9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1" y="4097339"/>
            <a:ext cx="3267075" cy="253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999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3188"/>
                                        </p:tgtEl>
                                        <p:attrNameLst>
                                          <p:attrName>style.visibility</p:attrName>
                                        </p:attrNameLst>
                                      </p:cBhvr>
                                      <p:to>
                                        <p:strVal val="visible"/>
                                      </p:to>
                                    </p:set>
                                    <p:animEffect transition="in" filter="fade">
                                      <p:cBhvr>
                                        <p:cTn id="10" dur="500"/>
                                        <p:tgtEl>
                                          <p:spTgt spid="93188"/>
                                        </p:tgtEl>
                                      </p:cBhvr>
                                    </p:animEffect>
                                  </p:childTnLst>
                                </p:cTn>
                              </p:par>
                              <p:par>
                                <p:cTn id="11" presetID="10" presetClass="entr" presetSubtype="0" fill="hold" nodeType="withEffect">
                                  <p:stCondLst>
                                    <p:cond delay="50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500"/>
                                  </p:stCondLst>
                                  <p:childTnLst>
                                    <p:set>
                                      <p:cBhvr>
                                        <p:cTn id="15" dur="1" fill="hold">
                                          <p:stCondLst>
                                            <p:cond delay="0"/>
                                          </p:stCondLst>
                                        </p:cTn>
                                        <p:tgtEl>
                                          <p:spTgt spid="93189"/>
                                        </p:tgtEl>
                                        <p:attrNameLst>
                                          <p:attrName>style.visibility</p:attrName>
                                        </p:attrNameLst>
                                      </p:cBhvr>
                                      <p:to>
                                        <p:strVal val="visible"/>
                                      </p:to>
                                    </p:set>
                                    <p:animEffect transition="in" filter="fade">
                                      <p:cBhvr>
                                        <p:cTn id="16" dur="500"/>
                                        <p:tgtEl>
                                          <p:spTgt spid="93189"/>
                                        </p:tgtEl>
                                      </p:cBhvr>
                                    </p:animEffect>
                                  </p:childTnLst>
                                </p:cTn>
                              </p:par>
                              <p:par>
                                <p:cTn id="17" presetID="10" presetClass="entr" presetSubtype="0" fill="hold" nodeType="withEffect">
                                  <p:stCondLst>
                                    <p:cond delay="100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par>
                                <p:cTn id="20" presetID="10" presetClass="entr" presetSubtype="0" fill="hold" nodeType="withEffect">
                                  <p:stCondLst>
                                    <p:cond delay="150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par>
                                <p:cTn id="23" presetID="10" presetClass="entr" presetSubtype="0" fill="hold" nodeType="withEffect">
                                  <p:stCondLst>
                                    <p:cond delay="200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fade">
                                      <p:cBhvr>
                                        <p:cTn id="25" dur="500"/>
                                        <p:tgtEl>
                                          <p:spTgt spid="4">
                                            <p:txEl>
                                              <p:pRg st="5" end="5"/>
                                            </p:txEl>
                                          </p:spTgt>
                                        </p:tgtEl>
                                      </p:cBhvr>
                                    </p:animEffect>
                                  </p:childTnLst>
                                </p:cTn>
                              </p:par>
                              <p:par>
                                <p:cTn id="26" presetID="10" presetClass="entr" presetSubtype="0" fill="hold" nodeType="withEffect">
                                  <p:stCondLst>
                                    <p:cond delay="250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500"/>
                                        <p:tgtEl>
                                          <p:spTgt spid="4">
                                            <p:txEl>
                                              <p:pRg st="6" end="6"/>
                                            </p:txEl>
                                          </p:spTgt>
                                        </p:tgtEl>
                                      </p:cBhvr>
                                    </p:animEffect>
                                  </p:childTnLst>
                                </p:cTn>
                              </p:par>
                              <p:par>
                                <p:cTn id="29" presetID="10" presetClass="entr" presetSubtype="0" fill="hold" nodeType="withEffect">
                                  <p:stCondLst>
                                    <p:cond delay="3000"/>
                                  </p:stCondLst>
                                  <p:childTnLst>
                                    <p:set>
                                      <p:cBhvr>
                                        <p:cTn id="30" dur="1" fill="hold">
                                          <p:stCondLst>
                                            <p:cond delay="0"/>
                                          </p:stCondLst>
                                        </p:cTn>
                                        <p:tgtEl>
                                          <p:spTgt spid="4">
                                            <p:txEl>
                                              <p:pRg st="7" end="7"/>
                                            </p:txEl>
                                          </p:spTgt>
                                        </p:tgtEl>
                                        <p:attrNameLst>
                                          <p:attrName>style.visibility</p:attrName>
                                        </p:attrNameLst>
                                      </p:cBhvr>
                                      <p:to>
                                        <p:strVal val="visible"/>
                                      </p:to>
                                    </p:set>
                                    <p:animEffect transition="in" filter="fade">
                                      <p:cBhvr>
                                        <p:cTn id="31" dur="500"/>
                                        <p:tgtEl>
                                          <p:spTgt spid="4">
                                            <p:txEl>
                                              <p:pRg st="7" end="7"/>
                                            </p:txEl>
                                          </p:spTgt>
                                        </p:tgtEl>
                                      </p:cBhvr>
                                    </p:animEffect>
                                  </p:childTnLst>
                                </p:cTn>
                              </p:par>
                              <p:par>
                                <p:cTn id="32" presetID="10" presetClass="entr" presetSubtype="0" fill="hold" nodeType="withEffect">
                                  <p:stCondLst>
                                    <p:cond delay="3000"/>
                                  </p:stCondLst>
                                  <p:childTnLst>
                                    <p:set>
                                      <p:cBhvr>
                                        <p:cTn id="33" dur="1" fill="hold">
                                          <p:stCondLst>
                                            <p:cond delay="0"/>
                                          </p:stCondLst>
                                        </p:cTn>
                                        <p:tgtEl>
                                          <p:spTgt spid="4">
                                            <p:txEl>
                                              <p:pRg st="8" end="8"/>
                                            </p:txEl>
                                          </p:spTgt>
                                        </p:tgtEl>
                                        <p:attrNameLst>
                                          <p:attrName>style.visibility</p:attrName>
                                        </p:attrNameLst>
                                      </p:cBhvr>
                                      <p:to>
                                        <p:strVal val="visible"/>
                                      </p:to>
                                    </p:set>
                                    <p:animEffect transition="in" filter="fade">
                                      <p:cBhvr>
                                        <p:cTn id="34" dur="500"/>
                                        <p:tgtEl>
                                          <p:spTgt spid="4">
                                            <p:txEl>
                                              <p:pRg st="8" end="8"/>
                                            </p:txEl>
                                          </p:spTgt>
                                        </p:tgtEl>
                                      </p:cBhvr>
                                    </p:animEffect>
                                  </p:childTnLst>
                                </p:cTn>
                              </p:par>
                              <p:par>
                                <p:cTn id="35" presetID="10" presetClass="entr" presetSubtype="0" fill="hold" nodeType="withEffect">
                                  <p:stCondLst>
                                    <p:cond delay="3000"/>
                                  </p:stCondLst>
                                  <p:childTnLst>
                                    <p:set>
                                      <p:cBhvr>
                                        <p:cTn id="36" dur="1" fill="hold">
                                          <p:stCondLst>
                                            <p:cond delay="0"/>
                                          </p:stCondLst>
                                        </p:cTn>
                                        <p:tgtEl>
                                          <p:spTgt spid="93190"/>
                                        </p:tgtEl>
                                        <p:attrNameLst>
                                          <p:attrName>style.visibility</p:attrName>
                                        </p:attrNameLst>
                                      </p:cBhvr>
                                      <p:to>
                                        <p:strVal val="visible"/>
                                      </p:to>
                                    </p:set>
                                    <p:animEffect transition="in" filter="fade">
                                      <p:cBhvr>
                                        <p:cTn id="37" dur="500"/>
                                        <p:tgtEl>
                                          <p:spTgt spid="93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1"/>
            <a:ext cx="8686800" cy="684455"/>
          </a:xfrm>
        </p:spPr>
        <p:txBody>
          <a:bodyPr/>
          <a:lstStyle/>
          <a:p>
            <a:r>
              <a:rPr lang="en-US" sz="3200" b="1" dirty="0"/>
              <a:t>It’s Faster and More Pervasive Than Before</a:t>
            </a:r>
          </a:p>
        </p:txBody>
      </p:sp>
      <p:pic>
        <p:nvPicPr>
          <p:cNvPr id="33794" name="Picture 2" descr="Chart-of-the-day-robots-taking-job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1" y="1447800"/>
            <a:ext cx="6334869" cy="4758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71711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5867400" cy="715962"/>
          </a:xfrm>
        </p:spPr>
        <p:txBody>
          <a:bodyPr/>
          <a:lstStyle/>
          <a:p>
            <a:r>
              <a:rPr lang="en-US" sz="3200" b="1" dirty="0"/>
              <a:t>Yet:  </a:t>
            </a:r>
          </a:p>
        </p:txBody>
      </p:sp>
      <p:sp>
        <p:nvSpPr>
          <p:cNvPr id="3" name="TextBox 2"/>
          <p:cNvSpPr txBox="1"/>
          <p:nvPr/>
        </p:nvSpPr>
        <p:spPr>
          <a:xfrm>
            <a:off x="4191000" y="340231"/>
            <a:ext cx="5257800" cy="584775"/>
          </a:xfrm>
          <a:prstGeom prst="rect">
            <a:avLst/>
          </a:prstGeom>
          <a:noFill/>
        </p:spPr>
        <p:txBody>
          <a:bodyPr wrap="square" rtlCol="0">
            <a:spAutoFit/>
          </a:bodyPr>
          <a:lstStyle/>
          <a:p>
            <a:r>
              <a:rPr lang="en-US" sz="3200" b="1" dirty="0"/>
              <a:t>What about New Jobs?</a:t>
            </a:r>
          </a:p>
        </p:txBody>
      </p:sp>
      <p:pic>
        <p:nvPicPr>
          <p:cNvPr id="4" name="Picture 3"/>
          <p:cNvPicPr>
            <a:picLocks noChangeAspect="1"/>
          </p:cNvPicPr>
          <p:nvPr/>
        </p:nvPicPr>
        <p:blipFill>
          <a:blip r:embed="rId3"/>
          <a:stretch>
            <a:fillRect/>
          </a:stretch>
        </p:blipFill>
        <p:spPr>
          <a:xfrm>
            <a:off x="2819400" y="933777"/>
            <a:ext cx="5867399" cy="4161297"/>
          </a:xfrm>
          <a:prstGeom prst="rect">
            <a:avLst/>
          </a:prstGeom>
        </p:spPr>
      </p:pic>
      <p:sp>
        <p:nvSpPr>
          <p:cNvPr id="5" name="TextBox 4"/>
          <p:cNvSpPr txBox="1"/>
          <p:nvPr/>
        </p:nvSpPr>
        <p:spPr>
          <a:xfrm>
            <a:off x="3352800" y="5334000"/>
            <a:ext cx="8458200" cy="923330"/>
          </a:xfrm>
          <a:prstGeom prst="rect">
            <a:avLst/>
          </a:prstGeom>
          <a:noFill/>
        </p:spPr>
        <p:txBody>
          <a:bodyPr wrap="square" rtlCol="0">
            <a:spAutoFit/>
          </a:bodyPr>
          <a:lstStyle/>
          <a:p>
            <a:r>
              <a:rPr lang="en-US" dirty="0">
                <a:hlinkClick r:id="rId4"/>
              </a:rPr>
              <a:t>http://www.bls.gov/ooh/fastest-growing.htm</a:t>
            </a:r>
            <a:endParaRPr lang="en-US" dirty="0"/>
          </a:p>
          <a:p>
            <a:endParaRPr lang="en-US" dirty="0"/>
          </a:p>
          <a:p>
            <a:r>
              <a:rPr lang="en-US" dirty="0">
                <a:hlinkClick r:id="rId5"/>
              </a:rPr>
              <a:t>http://www.bls.gov/ooh/most-new-jobs.htm</a:t>
            </a:r>
            <a:r>
              <a:rPr lang="en-US" dirty="0"/>
              <a:t>  </a:t>
            </a:r>
          </a:p>
        </p:txBody>
      </p:sp>
    </p:spTree>
    <p:extLst>
      <p:ext uri="{BB962C8B-B14F-4D97-AF65-F5344CB8AC3E}">
        <p14:creationId xmlns:p14="http://schemas.microsoft.com/office/powerpoint/2010/main" val="299989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A Secure Job</a:t>
            </a:r>
          </a:p>
        </p:txBody>
      </p:sp>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6273" y="1219200"/>
            <a:ext cx="73152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178546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Or Is It?</a:t>
            </a:r>
          </a:p>
        </p:txBody>
      </p:sp>
      <p:pic>
        <p:nvPicPr>
          <p:cNvPr id="512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1" y="1219201"/>
            <a:ext cx="4371975"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133600" y="5181601"/>
            <a:ext cx="7696200" cy="830997"/>
          </a:xfrm>
          <a:prstGeom prst="rect">
            <a:avLst/>
          </a:prstGeom>
          <a:noFill/>
        </p:spPr>
        <p:txBody>
          <a:bodyPr wrap="square" rtlCol="0">
            <a:spAutoFit/>
          </a:bodyPr>
          <a:lstStyle/>
          <a:p>
            <a:r>
              <a:rPr lang="en-US" sz="2400" dirty="0"/>
              <a:t>March, 2012 Art of court stenographer faces the final sentence:  Last stenographers leave the Old Bailey.</a:t>
            </a:r>
            <a:endParaRPr lang="en-US" dirty="0"/>
          </a:p>
        </p:txBody>
      </p:sp>
      <p:sp>
        <p:nvSpPr>
          <p:cNvPr id="6" name="TextBox 5"/>
          <p:cNvSpPr txBox="1"/>
          <p:nvPr/>
        </p:nvSpPr>
        <p:spPr>
          <a:xfrm>
            <a:off x="1752600" y="6211670"/>
            <a:ext cx="8763000" cy="646331"/>
          </a:xfrm>
          <a:prstGeom prst="rect">
            <a:avLst/>
          </a:prstGeom>
          <a:noFill/>
        </p:spPr>
        <p:txBody>
          <a:bodyPr wrap="square" rtlCol="0">
            <a:spAutoFit/>
          </a:bodyPr>
          <a:lstStyle/>
          <a:p>
            <a:r>
              <a:rPr lang="en-US" dirty="0">
                <a:hlinkClick r:id="rId4"/>
              </a:rPr>
              <a:t>http://www.independent.co.uk/news/uk/home-news/art-of-court-stenographer-faces-the-final-sentence-7584129.html</a:t>
            </a:r>
            <a:r>
              <a:rPr lang="en-US" dirty="0"/>
              <a:t>  </a:t>
            </a:r>
          </a:p>
        </p:txBody>
      </p:sp>
    </p:spTree>
    <p:extLst>
      <p:ext uri="{BB962C8B-B14F-4D97-AF65-F5344CB8AC3E}">
        <p14:creationId xmlns:p14="http://schemas.microsoft.com/office/powerpoint/2010/main" val="82608193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Title 1"/>
          <p:cNvSpPr>
            <a:spLocks noGrp="1"/>
          </p:cNvSpPr>
          <p:nvPr>
            <p:ph type="title"/>
          </p:nvPr>
        </p:nvSpPr>
        <p:spPr>
          <a:xfrm>
            <a:off x="1981200" y="274638"/>
            <a:ext cx="8229600" cy="639762"/>
          </a:xfrm>
        </p:spPr>
        <p:txBody>
          <a:bodyPr/>
          <a:lstStyle/>
          <a:p>
            <a:r>
              <a:rPr lang="en-US" sz="3200" b="1"/>
              <a:t>An Interesting Experiment</a:t>
            </a:r>
          </a:p>
        </p:txBody>
      </p:sp>
      <p:sp>
        <p:nvSpPr>
          <p:cNvPr id="4" name="TextBox 3"/>
          <p:cNvSpPr txBox="1"/>
          <p:nvPr/>
        </p:nvSpPr>
        <p:spPr>
          <a:xfrm>
            <a:off x="2133600" y="1295401"/>
            <a:ext cx="7772400" cy="4894263"/>
          </a:xfrm>
          <a:prstGeom prst="rect">
            <a:avLst/>
          </a:prstGeom>
          <a:noFill/>
        </p:spPr>
        <p:txBody>
          <a:bodyPr>
            <a:spAutoFit/>
          </a:bodyPr>
          <a:lstStyle/>
          <a:p>
            <a:pPr>
              <a:defRPr/>
            </a:pPr>
            <a:r>
              <a:rPr lang="en-US" sz="2400" i="1" dirty="0">
                <a:latin typeface="Arial" pitchFamily="34" charset="0"/>
                <a:cs typeface="Arial" pitchFamily="34" charset="0"/>
              </a:rPr>
              <a:t>March 2012  </a:t>
            </a:r>
            <a:r>
              <a:rPr lang="en-US" sz="2400" dirty="0">
                <a:latin typeface="Arial" pitchFamily="34" charset="0"/>
                <a:cs typeface="Arial" pitchFamily="34" charset="0"/>
              </a:rPr>
              <a:t>Marketplace’s David Brancaccio tested whether he could drive from New Jersey to California without ever having to interact with another human (he took along a robot dog for company on his road trip).  He:</a:t>
            </a:r>
          </a:p>
          <a:p>
            <a:pPr>
              <a:defRPr/>
            </a:pPr>
            <a:r>
              <a:rPr lang="en-US" sz="2400" dirty="0">
                <a:latin typeface="Arial" pitchFamily="34" charset="0"/>
                <a:cs typeface="Arial" pitchFamily="34" charset="0"/>
              </a:rPr>
              <a:t> </a:t>
            </a:r>
          </a:p>
          <a:p>
            <a:pPr marL="285750" indent="-285750">
              <a:buFont typeface="Arial" pitchFamily="34" charset="0"/>
              <a:buChar char="•"/>
              <a:defRPr/>
            </a:pPr>
            <a:r>
              <a:rPr lang="en-US" sz="2400" dirty="0">
                <a:latin typeface="Arial" pitchFamily="34" charset="0"/>
                <a:cs typeface="Arial" pitchFamily="34" charset="0"/>
              </a:rPr>
              <a:t>bought gas at self-serve gas, </a:t>
            </a:r>
          </a:p>
          <a:p>
            <a:pPr marL="285750" indent="-285750">
              <a:buFont typeface="Arial" pitchFamily="34" charset="0"/>
              <a:buChar char="•"/>
              <a:defRPr/>
            </a:pPr>
            <a:r>
              <a:rPr lang="en-US" sz="2400" dirty="0">
                <a:latin typeface="Arial" pitchFamily="34" charset="0"/>
                <a:cs typeface="Arial" pitchFamily="34" charset="0"/>
              </a:rPr>
              <a:t>stayed at hotels where robot attendants check you in and dispense key cards to a room, </a:t>
            </a:r>
          </a:p>
          <a:p>
            <a:pPr marL="285750" indent="-285750">
              <a:buFont typeface="Arial" pitchFamily="34" charset="0"/>
              <a:buChar char="•"/>
              <a:defRPr/>
            </a:pPr>
            <a:r>
              <a:rPr lang="en-US" sz="2400" dirty="0">
                <a:latin typeface="Arial" pitchFamily="34" charset="0"/>
                <a:cs typeface="Arial" pitchFamily="34" charset="0"/>
              </a:rPr>
              <a:t>bought groceries at stores with self-checkout stations, </a:t>
            </a:r>
          </a:p>
          <a:p>
            <a:pPr marL="285750" indent="-285750">
              <a:buFont typeface="Arial" pitchFamily="34" charset="0"/>
              <a:buChar char="•"/>
              <a:defRPr/>
            </a:pPr>
            <a:r>
              <a:rPr lang="en-US" sz="2400" dirty="0">
                <a:latin typeface="Arial" pitchFamily="34" charset="0"/>
                <a:cs typeface="Arial" pitchFamily="34" charset="0"/>
              </a:rPr>
              <a:t>drove toll roads with EZ-Pass technology, </a:t>
            </a:r>
          </a:p>
          <a:p>
            <a:pPr marL="285750" indent="-285750">
              <a:buFont typeface="Arial" pitchFamily="34" charset="0"/>
              <a:buChar char="•"/>
              <a:defRPr/>
            </a:pPr>
            <a:r>
              <a:rPr lang="en-US" sz="2400" dirty="0">
                <a:latin typeface="Arial" pitchFamily="34" charset="0"/>
                <a:cs typeface="Arial" pitchFamily="34" charset="0"/>
              </a:rPr>
              <a:t>used GPS to navigate, </a:t>
            </a:r>
          </a:p>
          <a:p>
            <a:pPr marL="285750" indent="-285750">
              <a:buFont typeface="Arial" pitchFamily="34" charset="0"/>
              <a:buChar char="•"/>
              <a:defRPr/>
            </a:pPr>
            <a:r>
              <a:rPr lang="en-US" sz="2400" dirty="0">
                <a:latin typeface="Arial" pitchFamily="34" charset="0"/>
                <a:cs typeface="Arial" pitchFamily="34" charset="0"/>
              </a:rPr>
              <a:t>listened to music picked by Pandora. </a:t>
            </a:r>
          </a:p>
        </p:txBody>
      </p:sp>
    </p:spTree>
    <p:extLst>
      <p:ext uri="{BB962C8B-B14F-4D97-AF65-F5344CB8AC3E}">
        <p14:creationId xmlns:p14="http://schemas.microsoft.com/office/powerpoint/2010/main" val="310530846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1981200" y="274638"/>
            <a:ext cx="8229600" cy="715962"/>
          </a:xfrm>
        </p:spPr>
        <p:txBody>
          <a:bodyPr/>
          <a:lstStyle/>
          <a:p>
            <a:r>
              <a:rPr lang="en-US" sz="3200" b="1"/>
              <a:t>Is it Already Happening?</a:t>
            </a:r>
          </a:p>
        </p:txBody>
      </p:sp>
      <p:pic>
        <p:nvPicPr>
          <p:cNvPr id="10035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9464" y="314325"/>
            <a:ext cx="5553075" cy="622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29826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1981200" y="274638"/>
            <a:ext cx="8229600" cy="715962"/>
          </a:xfrm>
        </p:spPr>
        <p:txBody>
          <a:bodyPr/>
          <a:lstStyle/>
          <a:p>
            <a:r>
              <a:rPr lang="en-US" sz="3200" b="1" dirty="0"/>
              <a:t>Is it Already Happening?</a:t>
            </a:r>
          </a:p>
        </p:txBody>
      </p:sp>
      <p:pic>
        <p:nvPicPr>
          <p:cNvPr id="10137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1" y="1516063"/>
            <a:ext cx="6577013"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42990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1981200" y="274638"/>
            <a:ext cx="8229600" cy="715962"/>
          </a:xfrm>
        </p:spPr>
        <p:txBody>
          <a:bodyPr/>
          <a:lstStyle/>
          <a:p>
            <a:r>
              <a:rPr lang="en-US" sz="3200" b="1" dirty="0"/>
              <a:t>Some Newer Data</a:t>
            </a:r>
          </a:p>
        </p:txBody>
      </p:sp>
      <p:pic>
        <p:nvPicPr>
          <p:cNvPr id="51202" name="Picture 2" descr="http://graphics8.nytimes.com/images/2013/09/10/business/economy/10economix-sub-wealth/10economix-sub-wealth-blog4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219200"/>
            <a:ext cx="5715000" cy="4893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3398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1981200" y="274638"/>
            <a:ext cx="8229600" cy="715962"/>
          </a:xfrm>
        </p:spPr>
        <p:txBody>
          <a:bodyPr/>
          <a:lstStyle/>
          <a:p>
            <a:r>
              <a:rPr lang="en-US" sz="3200" b="1" dirty="0"/>
              <a:t>Some Newer Data</a:t>
            </a:r>
          </a:p>
        </p:txBody>
      </p:sp>
      <p:pic>
        <p:nvPicPr>
          <p:cNvPr id="52226" name="Picture 2" descr="https://upload.wikimedia.org/wikipedia/commons/e/e7/U.S._Income_Shares_of_Top_1%25_and_0.1%25_1913-201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219200"/>
            <a:ext cx="6324600" cy="4743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209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9"/>
            <a:ext cx="8229600" cy="678951"/>
          </a:xfrm>
        </p:spPr>
        <p:txBody>
          <a:bodyPr/>
          <a:lstStyle/>
          <a:p>
            <a:r>
              <a:rPr lang="en-US" sz="3200" b="1" dirty="0"/>
              <a:t>Countdown to Singularity</a:t>
            </a:r>
          </a:p>
        </p:txBody>
      </p:sp>
      <p:pic>
        <p:nvPicPr>
          <p:cNvPr id="358402" name="Picture 2" descr="http://files.myopera.com/Flavio58/blog/countdown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165722"/>
            <a:ext cx="7108944" cy="4854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41559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1981200" y="274638"/>
            <a:ext cx="8229600" cy="715962"/>
          </a:xfrm>
        </p:spPr>
        <p:txBody>
          <a:bodyPr/>
          <a:lstStyle/>
          <a:p>
            <a:r>
              <a:rPr lang="en-US" sz="3200" b="1"/>
              <a:t>Is it Already Happening?</a:t>
            </a:r>
          </a:p>
        </p:txBody>
      </p:sp>
      <p:sp>
        <p:nvSpPr>
          <p:cNvPr id="102403" name="TextBox 2"/>
          <p:cNvSpPr txBox="1">
            <a:spLocks noChangeArrowheads="1"/>
          </p:cNvSpPr>
          <p:nvPr/>
        </p:nvSpPr>
        <p:spPr bwMode="auto">
          <a:xfrm>
            <a:off x="2286000" y="1600201"/>
            <a:ext cx="7086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n-US" sz="2400"/>
              <a:t>“Almost one of every 12 white-collar jobs in sales, administrative support, and nonmanagerial office work vanished in the first two years of the recession; one of every six blue-collar jobs in production, craft, repair, and machine operation did the same.” </a:t>
            </a:r>
          </a:p>
        </p:txBody>
      </p:sp>
    </p:spTree>
    <p:extLst>
      <p:ext uri="{BB962C8B-B14F-4D97-AF65-F5344CB8AC3E}">
        <p14:creationId xmlns:p14="http://schemas.microsoft.com/office/powerpoint/2010/main" val="404911719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1981200" y="274638"/>
            <a:ext cx="8229600" cy="715962"/>
          </a:xfrm>
        </p:spPr>
        <p:txBody>
          <a:bodyPr/>
          <a:lstStyle/>
          <a:p>
            <a:r>
              <a:rPr lang="en-US" sz="3200" b="1"/>
              <a:t>Is it Already Happening?</a:t>
            </a:r>
          </a:p>
        </p:txBody>
      </p:sp>
      <p:pic>
        <p:nvPicPr>
          <p:cNvPr id="1034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219200"/>
            <a:ext cx="6553200" cy="498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276585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1981200" y="274638"/>
            <a:ext cx="8229600" cy="715962"/>
          </a:xfrm>
        </p:spPr>
        <p:txBody>
          <a:bodyPr/>
          <a:lstStyle/>
          <a:p>
            <a:r>
              <a:rPr lang="en-US" sz="3200" b="1"/>
              <a:t>Is it Already Happening?</a:t>
            </a:r>
          </a:p>
        </p:txBody>
      </p:sp>
      <p:pic>
        <p:nvPicPr>
          <p:cNvPr id="54274" name="Picture 2" descr="https://img.washingtonpost.com/wp-apps/imrs.php?src=https://img.washingtonpost.com/blogs/wonkblog/files/2013/02/job-losses-gains.png&amp;w=14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143000"/>
            <a:ext cx="9906000" cy="5333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39971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831491"/>
          </a:xfrm>
        </p:spPr>
        <p:txBody>
          <a:bodyPr/>
          <a:lstStyle/>
          <a:p>
            <a:r>
              <a:rPr lang="en-US" sz="3200" b="1" dirty="0"/>
              <a:t>Maddie’s Job</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5940" y="1331245"/>
            <a:ext cx="5449325" cy="275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2"/>
          <p:cNvSpPr txBox="1">
            <a:spLocks noChangeArrowheads="1"/>
          </p:cNvSpPr>
          <p:nvPr/>
        </p:nvSpPr>
        <p:spPr bwMode="auto">
          <a:xfrm>
            <a:off x="2655323" y="4501741"/>
            <a:ext cx="73914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In the past decade, the flow of goods emerging from U.S. factories has risen by about a third.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Factory employment has fallen by roughly the same fraction.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5" name="TextBox 4"/>
          <p:cNvSpPr txBox="1"/>
          <p:nvPr/>
        </p:nvSpPr>
        <p:spPr>
          <a:xfrm>
            <a:off x="7307826" y="1699955"/>
            <a:ext cx="4208206"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Common practice: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Invest in a machine if you can earn back its cost in </a:t>
            </a:r>
            <a:r>
              <a:rPr kumimoji="0" lang="en-US" sz="2400" b="1" i="1" u="none" strike="noStrike" kern="1200" cap="none" spc="0" normalizeH="0" baseline="0" noProof="0" dirty="0">
                <a:ln>
                  <a:noFill/>
                </a:ln>
                <a:solidFill>
                  <a:srgbClr val="FF0000"/>
                </a:solidFill>
                <a:effectLst/>
                <a:uLnTx/>
                <a:uFillTx/>
                <a:latin typeface="Arial"/>
                <a:ea typeface="+mn-ea"/>
                <a:cs typeface="+mn-cs"/>
              </a:rPr>
              <a:t>2 years</a:t>
            </a:r>
            <a:r>
              <a:rPr kumimoji="0" lang="en-US" sz="2400" b="0" i="0" u="none" strike="noStrike" kern="1200" cap="none" spc="0" normalizeH="0" baseline="0" noProof="0" dirty="0">
                <a:ln>
                  <a:noFill/>
                </a:ln>
                <a:solidFill>
                  <a:srgbClr val="000000"/>
                </a:solidFill>
                <a:effectLst/>
                <a:uLnTx/>
                <a:uFillTx/>
                <a:latin typeface="Arial"/>
                <a:ea typeface="+mn-ea"/>
                <a:cs typeface="+mn-cs"/>
              </a:rPr>
              <a:t>.</a:t>
            </a:r>
          </a:p>
        </p:txBody>
      </p:sp>
      <p:sp>
        <p:nvSpPr>
          <p:cNvPr id="6" name="Rectangle 5"/>
          <p:cNvSpPr/>
          <p:nvPr/>
        </p:nvSpPr>
        <p:spPr>
          <a:xfrm>
            <a:off x="7145594" y="1592826"/>
            <a:ext cx="4549877" cy="186235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602066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2" presetClass="entr" presetSubtype="4" fill="hold" nodeType="withEffect">
                                  <p:stCondLst>
                                    <p:cond delay="2000"/>
                                  </p:stCondLst>
                                  <p:childTnLst>
                                    <p:set>
                                      <p:cBhvr>
                                        <p:cTn id="9" dur="1" fill="hold">
                                          <p:stCondLst>
                                            <p:cond delay="0"/>
                                          </p:stCondLst>
                                        </p:cTn>
                                        <p:tgtEl>
                                          <p:spTgt spid="4">
                                            <p:txEl>
                                              <p:pRg st="2" end="2"/>
                                            </p:txEl>
                                          </p:spTgt>
                                        </p:tgtEl>
                                        <p:attrNameLst>
                                          <p:attrName>style.visibility</p:attrName>
                                        </p:attrNameLst>
                                      </p:cBhvr>
                                      <p:to>
                                        <p:strVal val="visible"/>
                                      </p:to>
                                    </p:set>
                                    <p:anim calcmode="lin" valueType="num">
                                      <p:cBhvr additive="base">
                                        <p:cTn id="1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1981200" y="274638"/>
            <a:ext cx="8229600" cy="715962"/>
          </a:xfrm>
        </p:spPr>
        <p:txBody>
          <a:bodyPr/>
          <a:lstStyle/>
          <a:p>
            <a:r>
              <a:rPr lang="en-US" sz="3200" b="1"/>
              <a:t>Making It in America</a:t>
            </a:r>
          </a:p>
        </p:txBody>
      </p:sp>
      <p:sp>
        <p:nvSpPr>
          <p:cNvPr id="104451" name="TextBox 2"/>
          <p:cNvSpPr txBox="1">
            <a:spLocks noChangeArrowheads="1"/>
          </p:cNvSpPr>
          <p:nvPr/>
        </p:nvSpPr>
        <p:spPr bwMode="auto">
          <a:xfrm>
            <a:off x="2343150" y="1143000"/>
            <a:ext cx="73914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dirty="0"/>
              <a:t>In the past decade, the flow of goods emerging from U.S. factories has risen by about a third. </a:t>
            </a:r>
          </a:p>
          <a:p>
            <a:pPr eaLnBrk="1" hangingPunct="1"/>
            <a:endParaRPr lang="en-US" sz="2400" dirty="0"/>
          </a:p>
          <a:p>
            <a:pPr eaLnBrk="1" hangingPunct="1"/>
            <a:r>
              <a:rPr lang="en-US" sz="2400" dirty="0"/>
              <a:t>Factory employment has fallen by roughly the same fraction. </a:t>
            </a:r>
          </a:p>
          <a:p>
            <a:pPr eaLnBrk="1" hangingPunct="1"/>
            <a:endParaRPr lang="en-US" dirty="0"/>
          </a:p>
        </p:txBody>
      </p:sp>
      <p:pic>
        <p:nvPicPr>
          <p:cNvPr id="1044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9912" y="3276600"/>
            <a:ext cx="5857875"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661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04451">
                                            <p:txEl>
                                              <p:pRg st="0" end="0"/>
                                            </p:txEl>
                                          </p:spTgt>
                                        </p:tgtEl>
                                        <p:attrNameLst>
                                          <p:attrName>style.visibility</p:attrName>
                                        </p:attrNameLst>
                                      </p:cBhvr>
                                      <p:to>
                                        <p:strVal val="visible"/>
                                      </p:to>
                                    </p:set>
                                    <p:animEffect transition="in" filter="fade">
                                      <p:cBhvr>
                                        <p:cTn id="7" dur="500"/>
                                        <p:tgtEl>
                                          <p:spTgt spid="104451">
                                            <p:txEl>
                                              <p:pRg st="0" end="0"/>
                                            </p:txEl>
                                          </p:spTgt>
                                        </p:tgtEl>
                                      </p:cBhvr>
                                    </p:animEffect>
                                  </p:childTnLst>
                                </p:cTn>
                              </p:par>
                              <p:par>
                                <p:cTn id="8" presetID="2" presetClass="entr" presetSubtype="4" fill="hold" nodeType="withEffect">
                                  <p:stCondLst>
                                    <p:cond delay="2000"/>
                                  </p:stCondLst>
                                  <p:childTnLst>
                                    <p:set>
                                      <p:cBhvr>
                                        <p:cTn id="9" dur="1" fill="hold">
                                          <p:stCondLst>
                                            <p:cond delay="0"/>
                                          </p:stCondLst>
                                        </p:cTn>
                                        <p:tgtEl>
                                          <p:spTgt spid="104451">
                                            <p:txEl>
                                              <p:pRg st="2" end="2"/>
                                            </p:txEl>
                                          </p:spTgt>
                                        </p:tgtEl>
                                        <p:attrNameLst>
                                          <p:attrName>style.visibility</p:attrName>
                                        </p:attrNameLst>
                                      </p:cBhvr>
                                      <p:to>
                                        <p:strVal val="visible"/>
                                      </p:to>
                                    </p:set>
                                    <p:anim calcmode="lin" valueType="num">
                                      <p:cBhvr additive="base">
                                        <p:cTn id="10" dur="500" fill="hold"/>
                                        <p:tgtEl>
                                          <p:spTgt spid="104451">
                                            <p:txEl>
                                              <p:pRg st="2" end="2"/>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10445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981200" y="274638"/>
            <a:ext cx="8229600" cy="715962"/>
          </a:xfrm>
        </p:spPr>
        <p:txBody>
          <a:bodyPr/>
          <a:lstStyle/>
          <a:p>
            <a:r>
              <a:rPr lang="en-US" sz="3200" b="1"/>
              <a:t>Making It in America</a:t>
            </a:r>
          </a:p>
        </p:txBody>
      </p:sp>
      <p:sp>
        <p:nvSpPr>
          <p:cNvPr id="105475" name="TextBox 2"/>
          <p:cNvSpPr txBox="1">
            <a:spLocks noChangeArrowheads="1"/>
          </p:cNvSpPr>
          <p:nvPr/>
        </p:nvSpPr>
        <p:spPr bwMode="auto">
          <a:xfrm>
            <a:off x="1219200" y="4191000"/>
            <a:ext cx="10287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t>“Maddie is cheaper than a machine. It would be easy to buy a robotic arm that could take injector bodies and caps from a tray and place them precisely in a laser welder. Yet Standard would have to invest about $100,000 on the arm and a conveyance machine to bring parts to the welder and send them on to the next station. As is common in factories, Standard invests only in machinery that will earn back its cost within two years. For Tony, it’s simple: Maddie makes less in two years than the machine would cost, so her job is safe—for now. If the robotic machines become a little cheaper, or if demand for fuel injectors goes up and Standard starts running three shifts, then investing in those robots might make sense.”</a:t>
            </a:r>
          </a:p>
        </p:txBody>
      </p:sp>
      <p:pic>
        <p:nvPicPr>
          <p:cNvPr id="1054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6714" y="1066801"/>
            <a:ext cx="5857875"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865250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a:xfrm>
            <a:off x="1981200" y="274638"/>
            <a:ext cx="8229600" cy="715962"/>
          </a:xfrm>
        </p:spPr>
        <p:txBody>
          <a:bodyPr/>
          <a:lstStyle/>
          <a:p>
            <a:r>
              <a:rPr lang="en-US" sz="3200" b="1"/>
              <a:t>Making It in America</a:t>
            </a:r>
          </a:p>
        </p:txBody>
      </p:sp>
      <p:sp>
        <p:nvSpPr>
          <p:cNvPr id="106499" name="TextBox 2"/>
          <p:cNvSpPr txBox="1">
            <a:spLocks noChangeArrowheads="1"/>
          </p:cNvSpPr>
          <p:nvPr/>
        </p:nvSpPr>
        <p:spPr bwMode="auto">
          <a:xfrm>
            <a:off x="2127250" y="4495801"/>
            <a:ext cx="808355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a:t>“What worries people in factories is electronics, robots,” she tells me. “If you don’t know jack about computers and electronics, then you don’t have anything in this life anymore. One day, they’re not going to need people; the machines will take over. People like me, we’re not going to be around forever.”  </a:t>
            </a:r>
          </a:p>
          <a:p>
            <a:pPr eaLnBrk="1" hangingPunct="1"/>
            <a:endParaRPr lang="en-US"/>
          </a:p>
        </p:txBody>
      </p:sp>
      <p:pic>
        <p:nvPicPr>
          <p:cNvPr id="1065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6714" y="1066801"/>
            <a:ext cx="5857875"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010881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p:spPr>
        <p:txBody>
          <a:bodyPr/>
          <a:lstStyle/>
          <a:p>
            <a:r>
              <a:rPr lang="en-US" sz="3200" b="1" dirty="0"/>
              <a:t>Another Industry - Textiles</a:t>
            </a:r>
          </a:p>
        </p:txBody>
      </p:sp>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1" y="914402"/>
            <a:ext cx="4953000" cy="4275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09800" y="6248401"/>
            <a:ext cx="7391400" cy="276999"/>
          </a:xfrm>
          <a:prstGeom prst="rect">
            <a:avLst/>
          </a:prstGeom>
          <a:noFill/>
        </p:spPr>
        <p:txBody>
          <a:bodyPr wrap="square" rtlCol="0">
            <a:spAutoFit/>
          </a:bodyPr>
          <a:lstStyle/>
          <a:p>
            <a:r>
              <a:rPr lang="en-US" sz="1200" dirty="0">
                <a:hlinkClick r:id="rId4"/>
              </a:rPr>
              <a:t>http://mobile.nytimes.com/2013/09/20/business/us-textile-factories-return.html?s=dZeu8lDaSmr&amp;_p=p1&amp;</a:t>
            </a:r>
            <a:r>
              <a:rPr lang="en-US" sz="1200" dirty="0"/>
              <a:t> </a:t>
            </a:r>
          </a:p>
        </p:txBody>
      </p:sp>
      <p:sp>
        <p:nvSpPr>
          <p:cNvPr id="4" name="TextBox 3"/>
          <p:cNvSpPr txBox="1"/>
          <p:nvPr/>
        </p:nvSpPr>
        <p:spPr>
          <a:xfrm>
            <a:off x="1905000" y="5302659"/>
            <a:ext cx="8534400" cy="923330"/>
          </a:xfrm>
          <a:prstGeom prst="rect">
            <a:avLst/>
          </a:prstGeom>
          <a:noFill/>
        </p:spPr>
        <p:txBody>
          <a:bodyPr wrap="square" rtlCol="0">
            <a:spAutoFit/>
          </a:bodyPr>
          <a:lstStyle/>
          <a:p>
            <a:r>
              <a:rPr lang="en-US" dirty="0"/>
              <a:t>Take </a:t>
            </a:r>
            <a:r>
              <a:rPr lang="en-US" dirty="0" err="1"/>
              <a:t>Parkdale</a:t>
            </a:r>
            <a:r>
              <a:rPr lang="en-US" dirty="0"/>
              <a:t>: The mill here produces 2.5 million pounds of yarn a week with about 140 workers. In 1980, that production level would have required more than 2,000 people.</a:t>
            </a:r>
          </a:p>
        </p:txBody>
      </p:sp>
    </p:spTree>
    <p:extLst>
      <p:ext uri="{BB962C8B-B14F-4D97-AF65-F5344CB8AC3E}">
        <p14:creationId xmlns:p14="http://schemas.microsoft.com/office/powerpoint/2010/main" val="241330690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81200" y="274638"/>
            <a:ext cx="8229600" cy="639762"/>
          </a:xfrm>
        </p:spPr>
        <p:txBody>
          <a:bodyPr/>
          <a:lstStyle/>
          <a:p>
            <a:r>
              <a:rPr lang="en-US" sz="3200" b="1" dirty="0"/>
              <a:t>Another Industry - Photos</a:t>
            </a:r>
          </a:p>
        </p:txBody>
      </p:sp>
      <p:pic>
        <p:nvPicPr>
          <p:cNvPr id="51202" name="Picture 2" descr="https://upload.wikimedia.org/wikipedia/commons/thumb/9/95/Kodak_Camera_Center,_Gatlinburg,_Tenn,_Highway_71.jpg/220px-Kodak_Camera_Center,_Gatlinburg,_Tenn,_Highway_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9625" y="1066800"/>
            <a:ext cx="3562350" cy="2283143"/>
          </a:xfrm>
          <a:prstGeom prst="rect">
            <a:avLst/>
          </a:prstGeom>
          <a:noFill/>
          <a:extLst>
            <a:ext uri="{909E8E84-426E-40DD-AFC4-6F175D3DCCD1}">
              <a14:hiddenFill xmlns:a14="http://schemas.microsoft.com/office/drawing/2010/main">
                <a:solidFill>
                  <a:srgbClr val="FFFFFF"/>
                </a:solidFill>
              </a14:hiddenFill>
            </a:ext>
          </a:extLst>
        </p:spPr>
      </p:pic>
      <p:pic>
        <p:nvPicPr>
          <p:cNvPr id="51206" name="Picture 6" descr="https://www.bhphotovideo.com/images/images2500x2500/Kodak_GB_135_24_Gold_200_277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946804">
            <a:off x="807675" y="570025"/>
            <a:ext cx="1640137" cy="16401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www.bhphotovideo.com/images/images2500x2500/Kodak_GB_135_24_Gold_200_277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218508">
            <a:off x="9987247" y="4196047"/>
            <a:ext cx="1640137" cy="1640137"/>
          </a:xfrm>
          <a:prstGeom prst="rect">
            <a:avLst/>
          </a:prstGeom>
          <a:noFill/>
          <a:extLst>
            <a:ext uri="{909E8E84-426E-40DD-AFC4-6F175D3DCCD1}">
              <a14:hiddenFill xmlns:a14="http://schemas.microsoft.com/office/drawing/2010/main">
                <a:solidFill>
                  <a:srgbClr val="FFFFFF"/>
                </a:solidFill>
              </a14:hiddenFill>
            </a:ext>
          </a:extLst>
        </p:spPr>
      </p:pic>
      <p:pic>
        <p:nvPicPr>
          <p:cNvPr id="51208" name="Picture 8" descr="http://petapixel.com/assets/uploads/2013/01/filmdeveloping-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1828800"/>
            <a:ext cx="5257800" cy="351085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09599" y="5608167"/>
            <a:ext cx="7820025" cy="984885"/>
          </a:xfrm>
          <a:prstGeom prst="rect">
            <a:avLst/>
          </a:prstGeom>
        </p:spPr>
        <p:txBody>
          <a:bodyPr wrap="square">
            <a:spAutoFit/>
          </a:bodyPr>
          <a:lstStyle/>
          <a:p>
            <a:r>
              <a:rPr lang="en-US" sz="2400" dirty="0">
                <a:solidFill>
                  <a:srgbClr val="505050"/>
                </a:solidFill>
                <a:latin typeface="PT Sans"/>
              </a:rPr>
              <a:t>At its prime in 1988, Kodak had </a:t>
            </a:r>
            <a:r>
              <a:rPr lang="en-US" sz="2400" b="1" dirty="0">
                <a:solidFill>
                  <a:srgbClr val="383838"/>
                </a:solidFill>
                <a:latin typeface="PT Sans"/>
                <a:hlinkClick r:id="rId6"/>
              </a:rPr>
              <a:t>145,000 employees</a:t>
            </a:r>
            <a:r>
              <a:rPr lang="en-US" sz="2400" dirty="0">
                <a:solidFill>
                  <a:srgbClr val="505050"/>
                </a:solidFill>
                <a:latin typeface="PT Sans"/>
              </a:rPr>
              <a:t>. </a:t>
            </a:r>
          </a:p>
          <a:p>
            <a:pPr>
              <a:spcBef>
                <a:spcPts val="1200"/>
              </a:spcBef>
            </a:pPr>
            <a:r>
              <a:rPr lang="en-US" sz="2400" dirty="0">
                <a:solidFill>
                  <a:srgbClr val="505050"/>
                </a:solidFill>
                <a:latin typeface="PT Sans"/>
              </a:rPr>
              <a:t>In 2012, Kodak filed for bankruptcy.</a:t>
            </a:r>
            <a:endParaRPr lang="en-US" sz="2400" dirty="0"/>
          </a:p>
        </p:txBody>
      </p:sp>
    </p:spTree>
    <p:extLst>
      <p:ext uri="{BB962C8B-B14F-4D97-AF65-F5344CB8AC3E}">
        <p14:creationId xmlns:p14="http://schemas.microsoft.com/office/powerpoint/2010/main" val="418757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81200" y="274638"/>
            <a:ext cx="8229600" cy="639762"/>
          </a:xfrm>
        </p:spPr>
        <p:txBody>
          <a:bodyPr/>
          <a:lstStyle/>
          <a:p>
            <a:r>
              <a:rPr lang="en-US" sz="3200" b="1" dirty="0"/>
              <a:t>Another Industry - Photos</a:t>
            </a:r>
          </a:p>
        </p:txBody>
      </p:sp>
      <p:pic>
        <p:nvPicPr>
          <p:cNvPr id="52226" name="Picture 2" descr="http://www.mobyaffiliates.com/wp-content/uploads/2015/08/instagr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219200"/>
            <a:ext cx="8148637" cy="37846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19200" y="5486400"/>
            <a:ext cx="10363200" cy="830997"/>
          </a:xfrm>
          <a:prstGeom prst="rect">
            <a:avLst/>
          </a:prstGeom>
        </p:spPr>
        <p:txBody>
          <a:bodyPr wrap="square">
            <a:spAutoFit/>
          </a:bodyPr>
          <a:lstStyle/>
          <a:p>
            <a:r>
              <a:rPr lang="en-US" sz="2400" dirty="0">
                <a:solidFill>
                  <a:srgbClr val="505050"/>
                </a:solidFill>
                <a:latin typeface="PT Sans"/>
              </a:rPr>
              <a:t>The same year Kodak went under, Instagram had 13 employees serving 30,000,000 customers.</a:t>
            </a:r>
            <a:endParaRPr lang="en-US" sz="2400" dirty="0"/>
          </a:p>
        </p:txBody>
      </p:sp>
    </p:spTree>
    <p:extLst>
      <p:ext uri="{BB962C8B-B14F-4D97-AF65-F5344CB8AC3E}">
        <p14:creationId xmlns:p14="http://schemas.microsoft.com/office/powerpoint/2010/main" val="12650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609601"/>
            <a:ext cx="72009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espite the benefit of a magnifying glass, radiologists  analyzing mammograms still recommend biopsies unnecessarily 20 percent of the time. Software developed by Houston Methodist artificial intelligence researchers promises quicker, more accurate results. (AP Photo/Damian Dovarganes, File) Photo: Damian Dovarganes, STF / AP">
            <a:extLst>
              <a:ext uri="{FF2B5EF4-FFF2-40B4-BE49-F238E27FC236}">
                <a16:creationId xmlns:a16="http://schemas.microsoft.com/office/drawing/2014/main" id="{D9CD9BBE-925C-4750-A049-929EA4B91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 y="0"/>
            <a:ext cx="931958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EEB33BC-247F-49A8-BD6A-DC109D5E5818}"/>
              </a:ext>
            </a:extLst>
          </p:cNvPr>
          <p:cNvSpPr txBox="1"/>
          <p:nvPr/>
        </p:nvSpPr>
        <p:spPr>
          <a:xfrm>
            <a:off x="9113520" y="1644444"/>
            <a:ext cx="3078481"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Software reads mammograms with 99% accuracy and fewer false positives than humans.</a:t>
            </a:r>
          </a:p>
        </p:txBody>
      </p:sp>
    </p:spTree>
    <p:extLst>
      <p:ext uri="{BB962C8B-B14F-4D97-AF65-F5344CB8AC3E}">
        <p14:creationId xmlns:p14="http://schemas.microsoft.com/office/powerpoint/2010/main" val="276861609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ww2.kqed.org/futureofyou/wp-content/uploads/sites/13/2016/04/Robot-Pharm.Manuel.web_.jpg_0-1180x786.jpeg">
            <a:extLst>
              <a:ext uri="{FF2B5EF4-FFF2-40B4-BE49-F238E27FC236}">
                <a16:creationId xmlns:a16="http://schemas.microsoft.com/office/drawing/2014/main" id="{A8ADD427-5B27-4624-8AF8-80DABB29D4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2" y="0"/>
            <a:ext cx="102949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86C2242-8F25-4BC5-A944-13FA03B4087E}"/>
              </a:ext>
            </a:extLst>
          </p:cNvPr>
          <p:cNvSpPr txBox="1"/>
          <p:nvPr/>
        </p:nvSpPr>
        <p:spPr>
          <a:xfrm>
            <a:off x="9549581" y="213360"/>
            <a:ext cx="19502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Robotic Pharmacy at UCSF</a:t>
            </a:r>
          </a:p>
        </p:txBody>
      </p:sp>
    </p:spTree>
    <p:extLst>
      <p:ext uri="{BB962C8B-B14F-4D97-AF65-F5344CB8AC3E}">
        <p14:creationId xmlns:p14="http://schemas.microsoft.com/office/powerpoint/2010/main" val="44720711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Legal AI">
            <a:extLst>
              <a:ext uri="{FF2B5EF4-FFF2-40B4-BE49-F238E27FC236}">
                <a16:creationId xmlns:a16="http://schemas.microsoft.com/office/drawing/2014/main" id="{0BAC0DF3-6B4C-4B93-86B2-CA6B63615B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8076" y="5033"/>
            <a:ext cx="8871155" cy="6852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57329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p:spPr>
        <p:txBody>
          <a:bodyPr/>
          <a:lstStyle/>
          <a:p>
            <a:r>
              <a:rPr lang="en-US" sz="3200" b="1" dirty="0"/>
              <a:t>What About in China?</a:t>
            </a:r>
          </a:p>
        </p:txBody>
      </p:sp>
      <p:pic>
        <p:nvPicPr>
          <p:cNvPr id="186370" name="Picture 2" descr="http://static.guim.co.uk/sys-images/Guardian/About/General/2011/8/1/1312220258917/Foxconn-factory-China-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143000"/>
            <a:ext cx="4381500" cy="26289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781800" y="1600200"/>
            <a:ext cx="2590800" cy="400110"/>
          </a:xfrm>
          <a:prstGeom prst="rect">
            <a:avLst/>
          </a:prstGeom>
          <a:noFill/>
        </p:spPr>
        <p:txBody>
          <a:bodyPr wrap="square" rtlCol="0">
            <a:spAutoFit/>
          </a:bodyPr>
          <a:lstStyle/>
          <a:p>
            <a:r>
              <a:rPr lang="en-US" sz="2000" dirty="0"/>
              <a:t>At a </a:t>
            </a:r>
            <a:r>
              <a:rPr lang="en-US" sz="2000" dirty="0" err="1"/>
              <a:t>Foxconn</a:t>
            </a:r>
            <a:r>
              <a:rPr lang="en-US" sz="2000" dirty="0"/>
              <a:t> factory</a:t>
            </a:r>
          </a:p>
        </p:txBody>
      </p:sp>
      <p:sp>
        <p:nvSpPr>
          <p:cNvPr id="4" name="TextBox 3"/>
          <p:cNvSpPr txBox="1"/>
          <p:nvPr/>
        </p:nvSpPr>
        <p:spPr>
          <a:xfrm>
            <a:off x="1959272" y="4103757"/>
            <a:ext cx="7391400" cy="707886"/>
          </a:xfrm>
          <a:prstGeom prst="rect">
            <a:avLst/>
          </a:prstGeom>
          <a:noFill/>
        </p:spPr>
        <p:txBody>
          <a:bodyPr wrap="square" rtlCol="0">
            <a:spAutoFit/>
          </a:bodyPr>
          <a:lstStyle/>
          <a:p>
            <a:r>
              <a:rPr lang="en-US" sz="2000" dirty="0"/>
              <a:t>Feb., 2012: A typical </a:t>
            </a:r>
            <a:r>
              <a:rPr lang="en-US" sz="2000" dirty="0" err="1"/>
              <a:t>Foxconn</a:t>
            </a:r>
            <a:r>
              <a:rPr lang="en-US" sz="2000" dirty="0"/>
              <a:t> worker earns about $360/</a:t>
            </a:r>
            <a:r>
              <a:rPr lang="en-US" sz="2000" dirty="0" err="1"/>
              <a:t>mo</a:t>
            </a:r>
            <a:r>
              <a:rPr lang="en-US" sz="2000" dirty="0"/>
              <a:t> for full time plus 36 hours of overtime (at time and a half).</a:t>
            </a:r>
          </a:p>
        </p:txBody>
      </p:sp>
    </p:spTree>
    <p:extLst>
      <p:ext uri="{BB962C8B-B14F-4D97-AF65-F5344CB8AC3E}">
        <p14:creationId xmlns:p14="http://schemas.microsoft.com/office/powerpoint/2010/main" val="90009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981200" y="274638"/>
            <a:ext cx="82296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a:t>What About in China?</a:t>
            </a:r>
            <a:endParaRPr lang="en-US" sz="3200" b="1" kern="0" dirty="0"/>
          </a:p>
        </p:txBody>
      </p:sp>
      <p:pic>
        <p:nvPicPr>
          <p:cNvPr id="52226" name="Picture 2" descr="http://ei.marketwatch.com/Multimedia/2015/03/10/Photos/ZH/MW-DH383_pegatr_20150310135931_ZH.jpg?uuid=3f8c7f8a-c74f-11e4-8f80-95657135611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335" y="1219200"/>
            <a:ext cx="8805331" cy="4953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686800" y="1447801"/>
            <a:ext cx="1066800" cy="461665"/>
          </a:xfrm>
          <a:prstGeom prst="rect">
            <a:avLst/>
          </a:prstGeom>
          <a:noFill/>
        </p:spPr>
        <p:txBody>
          <a:bodyPr wrap="square" rtlCol="0">
            <a:spAutoFit/>
          </a:bodyPr>
          <a:lstStyle/>
          <a:p>
            <a:r>
              <a:rPr lang="en-US" sz="2400" dirty="0">
                <a:solidFill>
                  <a:srgbClr val="FF0000"/>
                </a:solidFill>
              </a:rPr>
              <a:t>$368</a:t>
            </a:r>
          </a:p>
        </p:txBody>
      </p:sp>
      <p:cxnSp>
        <p:nvCxnSpPr>
          <p:cNvPr id="7" name="Curved Connector 6"/>
          <p:cNvCxnSpPr>
            <a:stCxn id="5" idx="1"/>
          </p:cNvCxnSpPr>
          <p:nvPr/>
        </p:nvCxnSpPr>
        <p:spPr>
          <a:xfrm rot="10800000" flipV="1">
            <a:off x="6172200" y="1678633"/>
            <a:ext cx="2514600" cy="759767"/>
          </a:xfrm>
          <a:prstGeom prst="curved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686800" y="6019801"/>
            <a:ext cx="1295400" cy="461665"/>
          </a:xfrm>
          <a:prstGeom prst="rect">
            <a:avLst/>
          </a:prstGeom>
          <a:noFill/>
        </p:spPr>
        <p:txBody>
          <a:bodyPr wrap="square" rtlCol="0">
            <a:spAutoFit/>
          </a:bodyPr>
          <a:lstStyle/>
          <a:p>
            <a:r>
              <a:rPr lang="en-US" sz="2400" dirty="0"/>
              <a:t>2015</a:t>
            </a:r>
          </a:p>
        </p:txBody>
      </p:sp>
    </p:spTree>
    <p:extLst>
      <p:ext uri="{BB962C8B-B14F-4D97-AF65-F5344CB8AC3E}">
        <p14:creationId xmlns:p14="http://schemas.microsoft.com/office/powerpoint/2010/main" val="128694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p:spPr>
        <p:txBody>
          <a:bodyPr/>
          <a:lstStyle/>
          <a:p>
            <a:r>
              <a:rPr lang="en-US" sz="3200" b="1" dirty="0"/>
              <a:t>What About in China?</a:t>
            </a:r>
          </a:p>
        </p:txBody>
      </p:sp>
      <p:pic>
        <p:nvPicPr>
          <p:cNvPr id="186370" name="Picture 2" descr="http://static.guim.co.uk/sys-images/Guardian/About/General/2011/8/1/1312220258917/Foxconn-factory-China-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143000"/>
            <a:ext cx="4381500" cy="26289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781800" y="1600200"/>
            <a:ext cx="2590800" cy="400110"/>
          </a:xfrm>
          <a:prstGeom prst="rect">
            <a:avLst/>
          </a:prstGeom>
          <a:noFill/>
        </p:spPr>
        <p:txBody>
          <a:bodyPr wrap="square" rtlCol="0">
            <a:spAutoFit/>
          </a:bodyPr>
          <a:lstStyle/>
          <a:p>
            <a:r>
              <a:rPr lang="en-US" sz="2000" dirty="0"/>
              <a:t>At a </a:t>
            </a:r>
            <a:r>
              <a:rPr lang="en-US" sz="2000" dirty="0" err="1"/>
              <a:t>Foxconn</a:t>
            </a:r>
            <a:r>
              <a:rPr lang="en-US" sz="2000" dirty="0"/>
              <a:t> factory</a:t>
            </a:r>
          </a:p>
        </p:txBody>
      </p:sp>
      <p:sp>
        <p:nvSpPr>
          <p:cNvPr id="4" name="TextBox 3"/>
          <p:cNvSpPr txBox="1"/>
          <p:nvPr/>
        </p:nvSpPr>
        <p:spPr>
          <a:xfrm>
            <a:off x="1959272" y="4103757"/>
            <a:ext cx="7391400" cy="707886"/>
          </a:xfrm>
          <a:prstGeom prst="rect">
            <a:avLst/>
          </a:prstGeom>
          <a:noFill/>
        </p:spPr>
        <p:txBody>
          <a:bodyPr wrap="square" rtlCol="0">
            <a:spAutoFit/>
          </a:bodyPr>
          <a:lstStyle/>
          <a:p>
            <a:r>
              <a:rPr lang="en-US" sz="2000" dirty="0"/>
              <a:t>Feb., 2012: A typical </a:t>
            </a:r>
            <a:r>
              <a:rPr lang="en-US" sz="2000" dirty="0" err="1"/>
              <a:t>Foxconn</a:t>
            </a:r>
            <a:r>
              <a:rPr lang="en-US" sz="2000" dirty="0"/>
              <a:t> worker earns about $360/</a:t>
            </a:r>
            <a:r>
              <a:rPr lang="en-US" sz="2000" dirty="0" err="1"/>
              <a:t>mo</a:t>
            </a:r>
            <a:r>
              <a:rPr lang="en-US" sz="2000" dirty="0"/>
              <a:t> for full time plus 36 hours of overtime (at time and a half).</a:t>
            </a:r>
          </a:p>
        </p:txBody>
      </p:sp>
      <p:sp>
        <p:nvSpPr>
          <p:cNvPr id="5" name="TextBox 4"/>
          <p:cNvSpPr txBox="1"/>
          <p:nvPr/>
        </p:nvSpPr>
        <p:spPr>
          <a:xfrm>
            <a:off x="1931314" y="5029200"/>
            <a:ext cx="8686800" cy="707886"/>
          </a:xfrm>
          <a:prstGeom prst="rect">
            <a:avLst/>
          </a:prstGeom>
          <a:noFill/>
        </p:spPr>
        <p:txBody>
          <a:bodyPr wrap="square" rtlCol="0">
            <a:spAutoFit/>
          </a:bodyPr>
          <a:lstStyle/>
          <a:p>
            <a:r>
              <a:rPr lang="en-US" sz="2000" dirty="0"/>
              <a:t>If </a:t>
            </a:r>
            <a:r>
              <a:rPr lang="en-US" sz="2000" dirty="0" err="1"/>
              <a:t>Foxconn</a:t>
            </a:r>
            <a:r>
              <a:rPr lang="en-US" sz="2000" dirty="0"/>
              <a:t> raises salaries and improves working conditions, what happens to the tipping point where it makes sense to buy robots instead?</a:t>
            </a:r>
          </a:p>
        </p:txBody>
      </p:sp>
      <p:pic>
        <p:nvPicPr>
          <p:cNvPr id="6" name="Picture 5"/>
          <p:cNvPicPr>
            <a:picLocks noChangeAspect="1"/>
          </p:cNvPicPr>
          <p:nvPr/>
        </p:nvPicPr>
        <p:blipFill>
          <a:blip r:embed="rId4"/>
          <a:stretch>
            <a:fillRect/>
          </a:stretch>
        </p:blipFill>
        <p:spPr>
          <a:xfrm>
            <a:off x="1600200" y="3931191"/>
            <a:ext cx="8610600" cy="2297905"/>
          </a:xfrm>
          <a:prstGeom prst="rect">
            <a:avLst/>
          </a:prstGeom>
        </p:spPr>
      </p:pic>
      <p:sp>
        <p:nvSpPr>
          <p:cNvPr id="7" name="Rectangle 6"/>
          <p:cNvSpPr/>
          <p:nvPr/>
        </p:nvSpPr>
        <p:spPr>
          <a:xfrm>
            <a:off x="5011876" y="6024968"/>
            <a:ext cx="5198924" cy="369332"/>
          </a:xfrm>
          <a:prstGeom prst="rect">
            <a:avLst/>
          </a:prstGeom>
        </p:spPr>
        <p:txBody>
          <a:bodyPr wrap="none">
            <a:spAutoFit/>
          </a:bodyPr>
          <a:lstStyle/>
          <a:p>
            <a:r>
              <a:rPr lang="en-US" dirty="0">
                <a:hlinkClick r:id="rId5"/>
              </a:rPr>
              <a:t>http://www.bbc.com/news/technology-36376966</a:t>
            </a:r>
            <a:r>
              <a:rPr lang="en-US" dirty="0"/>
              <a:t>  </a:t>
            </a:r>
          </a:p>
        </p:txBody>
      </p:sp>
    </p:spTree>
    <p:extLst>
      <p:ext uri="{BB962C8B-B14F-4D97-AF65-F5344CB8AC3E}">
        <p14:creationId xmlns:p14="http://schemas.microsoft.com/office/powerpoint/2010/main" val="157629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2057400" y="6175178"/>
            <a:ext cx="7924800" cy="307777"/>
          </a:xfrm>
          <a:prstGeom prst="rect">
            <a:avLst/>
          </a:prstGeom>
          <a:noFill/>
        </p:spPr>
        <p:txBody>
          <a:bodyPr wrap="square" rtlCol="0">
            <a:spAutoFit/>
          </a:bodyPr>
          <a:lstStyle/>
          <a:p>
            <a:r>
              <a:rPr lang="en-US" sz="1400" dirty="0">
                <a:hlinkClick r:id="rId2"/>
              </a:rPr>
              <a:t>http://www.theonion.com/articles/chinese-factory-workers-fear-they-may-never-be-rep,35566/</a:t>
            </a:r>
            <a:r>
              <a:rPr lang="en-US" sz="1400" dirty="0"/>
              <a:t> </a:t>
            </a:r>
          </a:p>
        </p:txBody>
      </p:sp>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3392" y="609600"/>
            <a:ext cx="7352817" cy="5081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990126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Knowledge Worker Jobs</a:t>
            </a:r>
          </a:p>
        </p:txBody>
      </p:sp>
      <p:sp>
        <p:nvSpPr>
          <p:cNvPr id="3" name="TextBox 2"/>
          <p:cNvSpPr txBox="1"/>
          <p:nvPr/>
        </p:nvSpPr>
        <p:spPr>
          <a:xfrm>
            <a:off x="1905000" y="1600200"/>
            <a:ext cx="8305800" cy="2308324"/>
          </a:xfrm>
          <a:prstGeom prst="rect">
            <a:avLst/>
          </a:prstGeom>
          <a:noFill/>
        </p:spPr>
        <p:txBody>
          <a:bodyPr wrap="square" rtlCol="0">
            <a:spAutoFit/>
          </a:bodyPr>
          <a:lstStyle/>
          <a:p>
            <a:r>
              <a:rPr lang="en-US" sz="2400" dirty="0"/>
              <a:t>Not only is AI software much cheaper than mechanical automation to install and operate, there is a far greater incentive to adopt it—given the significantly higher cost of knowledge workers compared with their blue-collar brothers and sisters in the workshop, on the production line, at the check-out and in the field.</a:t>
            </a:r>
          </a:p>
        </p:txBody>
      </p:sp>
    </p:spTree>
    <p:extLst>
      <p:ext uri="{BB962C8B-B14F-4D97-AF65-F5344CB8AC3E}">
        <p14:creationId xmlns:p14="http://schemas.microsoft.com/office/powerpoint/2010/main" val="288598941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1981200" y="274638"/>
            <a:ext cx="8229600" cy="792162"/>
          </a:xfrm>
        </p:spPr>
        <p:txBody>
          <a:bodyPr/>
          <a:lstStyle/>
          <a:p>
            <a:r>
              <a:rPr lang="en-US" sz="3200" b="1"/>
              <a:t>Making It in America</a:t>
            </a:r>
          </a:p>
        </p:txBody>
      </p:sp>
      <p:pic>
        <p:nvPicPr>
          <p:cNvPr id="1075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7301" y="1143001"/>
            <a:ext cx="7064375" cy="423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4" name="TextBox 2"/>
          <p:cNvSpPr txBox="1">
            <a:spLocks noChangeArrowheads="1"/>
          </p:cNvSpPr>
          <p:nvPr/>
        </p:nvSpPr>
        <p:spPr bwMode="auto">
          <a:xfrm>
            <a:off x="2133600" y="5715001"/>
            <a:ext cx="7620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U.S. Population in 1940:	142,164,569</a:t>
            </a:r>
          </a:p>
          <a:p>
            <a:pPr eaLnBrk="1" hangingPunct="1"/>
            <a:r>
              <a:rPr lang="en-US"/>
              <a:t>U.S. Population in 2010: 	308,282,000</a:t>
            </a:r>
          </a:p>
        </p:txBody>
      </p:sp>
    </p:spTree>
    <p:extLst>
      <p:ext uri="{BB962C8B-B14F-4D97-AF65-F5344CB8AC3E}">
        <p14:creationId xmlns:p14="http://schemas.microsoft.com/office/powerpoint/2010/main" val="227105780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What is Productivity?</a:t>
            </a:r>
          </a:p>
        </p:txBody>
      </p:sp>
      <p:sp>
        <p:nvSpPr>
          <p:cNvPr id="3" name="TextBox 2"/>
          <p:cNvSpPr txBox="1"/>
          <p:nvPr/>
        </p:nvSpPr>
        <p:spPr>
          <a:xfrm>
            <a:off x="838200" y="1524001"/>
            <a:ext cx="10668000" cy="3785652"/>
          </a:xfrm>
          <a:prstGeom prst="rect">
            <a:avLst/>
          </a:prstGeom>
          <a:noFill/>
        </p:spPr>
        <p:txBody>
          <a:bodyPr wrap="square" rtlCol="0">
            <a:spAutoFit/>
          </a:bodyPr>
          <a:lstStyle/>
          <a:p>
            <a:r>
              <a:rPr lang="en-US" sz="2400" b="1" i="1" dirty="0"/>
              <a:t>Labor productivity</a:t>
            </a:r>
            <a:r>
              <a:rPr lang="en-US" sz="2400" dirty="0"/>
              <a:t>: amount of real GDP produced by an hour of labor. </a:t>
            </a:r>
            <a:br>
              <a:rPr lang="en-US" sz="2400" dirty="0"/>
            </a:br>
            <a:endParaRPr lang="en-US" sz="2400" dirty="0"/>
          </a:p>
          <a:p>
            <a:br>
              <a:rPr lang="en-US" sz="2400" dirty="0"/>
            </a:br>
            <a:r>
              <a:rPr lang="en-US" sz="2400" dirty="0"/>
              <a:t>To compute it: Divide real GDP by number of labor hours.</a:t>
            </a:r>
          </a:p>
          <a:p>
            <a:endParaRPr lang="en-US" sz="2400" dirty="0"/>
          </a:p>
          <a:p>
            <a:endParaRPr lang="en-US" sz="2400" dirty="0"/>
          </a:p>
          <a:p>
            <a:r>
              <a:rPr lang="en-US" sz="2400" dirty="0"/>
              <a:t>Example: Suppose the real GDP of an economy is $10 trillion and the aggregate hours of labor in the country was 300 billion. The labor productivity would be $10 trillion divided by 300 billion, or about $33 per labor hour. </a:t>
            </a:r>
            <a:br>
              <a:rPr lang="en-US" sz="2400" dirty="0"/>
            </a:br>
            <a:endParaRPr lang="en-US" sz="2400" dirty="0"/>
          </a:p>
        </p:txBody>
      </p:sp>
    </p:spTree>
    <p:extLst>
      <p:ext uri="{BB962C8B-B14F-4D97-AF65-F5344CB8AC3E}">
        <p14:creationId xmlns:p14="http://schemas.microsoft.com/office/powerpoint/2010/main" val="3676452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981200" y="274638"/>
            <a:ext cx="8229600" cy="792162"/>
          </a:xfrm>
        </p:spPr>
        <p:txBody>
          <a:bodyPr/>
          <a:lstStyle/>
          <a:p>
            <a:pPr eaLnBrk="1" hangingPunct="1"/>
            <a:r>
              <a:rPr lang="en-US" sz="3200" b="1" dirty="0"/>
              <a:t>Why Would the Singularity Be Important?</a:t>
            </a:r>
          </a:p>
        </p:txBody>
      </p:sp>
      <p:sp>
        <p:nvSpPr>
          <p:cNvPr id="38915" name="Text Box 3"/>
          <p:cNvSpPr txBox="1">
            <a:spLocks noChangeArrowheads="1"/>
          </p:cNvSpPr>
          <p:nvPr/>
        </p:nvSpPr>
        <p:spPr bwMode="auto">
          <a:xfrm>
            <a:off x="2057400" y="1600200"/>
            <a:ext cx="73914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dirty="0"/>
              <a:t>It would be an </a:t>
            </a:r>
            <a:r>
              <a:rPr lang="en-US" sz="2400" b="1" i="1" dirty="0"/>
              <a:t>event horizon</a:t>
            </a:r>
            <a:r>
              <a:rPr lang="en-US" sz="2400" dirty="0"/>
              <a:t>, beyond which we’re not now able to predict.</a:t>
            </a:r>
          </a:p>
          <a:p>
            <a:pPr eaLnBrk="1" hangingPunct="1">
              <a:spcBef>
                <a:spcPct val="50000"/>
              </a:spcBef>
            </a:pPr>
            <a:endParaRPr lang="en-US" sz="2400" dirty="0"/>
          </a:p>
          <a:p>
            <a:pPr eaLnBrk="1" hangingPunct="1">
              <a:spcBef>
                <a:spcPct val="50000"/>
              </a:spcBef>
            </a:pPr>
            <a:r>
              <a:rPr lang="en-US" sz="2400" dirty="0"/>
              <a:t>It won’t stop just when the robots get as smart as we are.</a:t>
            </a:r>
          </a:p>
        </p:txBody>
      </p:sp>
      <p:sp>
        <p:nvSpPr>
          <p:cNvPr id="38916" name="Text Box 4"/>
          <p:cNvSpPr txBox="1">
            <a:spLocks noChangeArrowheads="1"/>
          </p:cNvSpPr>
          <p:nvPr/>
        </p:nvSpPr>
        <p:spPr bwMode="auto">
          <a:xfrm>
            <a:off x="2286000" y="5410201"/>
            <a:ext cx="800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hlinkClick r:id="rId3"/>
              </a:rPr>
              <a:t>The Singularity Institute for Artificial Intelligence</a:t>
            </a:r>
            <a:endParaRPr lang="en-US"/>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F35D1B-6C64-40BE-A844-BC134D0DEC3F}"/>
              </a:ext>
            </a:extLst>
          </p:cNvPr>
          <p:cNvSpPr txBox="1"/>
          <p:nvPr/>
        </p:nvSpPr>
        <p:spPr>
          <a:xfrm>
            <a:off x="2308122" y="280220"/>
            <a:ext cx="7661788" cy="135421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Are We Being Alarmist?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US Productivity Growth Has Slowed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4" name="Picture 3">
            <a:extLst>
              <a:ext uri="{FF2B5EF4-FFF2-40B4-BE49-F238E27FC236}">
                <a16:creationId xmlns:a16="http://schemas.microsoft.com/office/drawing/2014/main" id="{608C516F-442B-4A10-A196-FC33A6B200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6873" y="1540855"/>
            <a:ext cx="8724286" cy="4985306"/>
          </a:xfrm>
          <a:prstGeom prst="rect">
            <a:avLst/>
          </a:prstGeom>
        </p:spPr>
      </p:pic>
    </p:spTree>
    <p:extLst>
      <p:ext uri="{BB962C8B-B14F-4D97-AF65-F5344CB8AC3E}">
        <p14:creationId xmlns:p14="http://schemas.microsoft.com/office/powerpoint/2010/main" val="163728080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p:spPr>
        <p:txBody>
          <a:bodyPr/>
          <a:lstStyle/>
          <a:p>
            <a:r>
              <a:rPr lang="en-US" sz="3200" b="1" dirty="0"/>
              <a:t>Where Are the New Jobs?</a:t>
            </a:r>
          </a:p>
        </p:txBody>
      </p:sp>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851646"/>
            <a:ext cx="8343900" cy="5644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335909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550841-793D-4498-8A15-966B366C7581}"/>
              </a:ext>
            </a:extLst>
          </p:cNvPr>
          <p:cNvSpPr txBox="1"/>
          <p:nvPr/>
        </p:nvSpPr>
        <p:spPr>
          <a:xfrm>
            <a:off x="744794" y="324463"/>
            <a:ext cx="10891684"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Some Technologies Are on the Brink of Major Change but Aren’t There Yet</a:t>
            </a:r>
          </a:p>
        </p:txBody>
      </p:sp>
      <p:pic>
        <p:nvPicPr>
          <p:cNvPr id="3" name="Picture 3" descr="http://blogs-images.forbes.com/brookecrothers/files/2015/11/google-self-driving-car-repaint-1200x615.jpg">
            <a:extLst>
              <a:ext uri="{FF2B5EF4-FFF2-40B4-BE49-F238E27FC236}">
                <a16:creationId xmlns:a16="http://schemas.microsoft.com/office/drawing/2014/main" id="{044B24A4-D227-42F8-824E-CAAC4E6C4F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794" y="1775537"/>
            <a:ext cx="4163961" cy="21340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momentum machines real burger">
            <a:extLst>
              <a:ext uri="{FF2B5EF4-FFF2-40B4-BE49-F238E27FC236}">
                <a16:creationId xmlns:a16="http://schemas.microsoft.com/office/drawing/2014/main" id="{400D6073-D376-489E-B7D2-A2B192376D5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8684" y="2593258"/>
            <a:ext cx="4572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56461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And GDP Isn’t the Whole Story</a:t>
            </a:r>
          </a:p>
        </p:txBody>
      </p:sp>
      <p:sp>
        <p:nvSpPr>
          <p:cNvPr id="4" name="TextBox 3"/>
          <p:cNvSpPr txBox="1"/>
          <p:nvPr/>
        </p:nvSpPr>
        <p:spPr>
          <a:xfrm>
            <a:off x="2286000" y="1371601"/>
            <a:ext cx="7543800" cy="461665"/>
          </a:xfrm>
          <a:prstGeom prst="rect">
            <a:avLst/>
          </a:prstGeom>
          <a:noFill/>
        </p:spPr>
        <p:txBody>
          <a:bodyPr wrap="square" rtlCol="0">
            <a:spAutoFit/>
          </a:bodyPr>
          <a:lstStyle/>
          <a:p>
            <a:r>
              <a:rPr lang="en-US" sz="2400" dirty="0"/>
              <a:t>GDP doesn’t measure free or almost free.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1" y="2133601"/>
            <a:ext cx="3700707" cy="3394057"/>
          </a:xfrm>
          <a:prstGeom prst="rect">
            <a:avLst/>
          </a:prstGeom>
        </p:spPr>
      </p:pic>
      <p:pic>
        <p:nvPicPr>
          <p:cNvPr id="512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099603"/>
            <a:ext cx="4607332" cy="3405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819400" y="5760162"/>
            <a:ext cx="2786306" cy="461665"/>
          </a:xfrm>
          <a:prstGeom prst="rect">
            <a:avLst/>
          </a:prstGeom>
          <a:noFill/>
        </p:spPr>
        <p:txBody>
          <a:bodyPr wrap="square" rtlCol="0">
            <a:spAutoFit/>
          </a:bodyPr>
          <a:lstStyle/>
          <a:p>
            <a:r>
              <a:rPr lang="en-US" sz="2400" dirty="0"/>
              <a:t>$1,395.00</a:t>
            </a:r>
          </a:p>
        </p:txBody>
      </p:sp>
      <p:sp>
        <p:nvSpPr>
          <p:cNvPr id="3" name="TextBox 2"/>
          <p:cNvSpPr txBox="1"/>
          <p:nvPr/>
        </p:nvSpPr>
        <p:spPr>
          <a:xfrm>
            <a:off x="4800600" y="6096000"/>
            <a:ext cx="5852160" cy="523220"/>
          </a:xfrm>
          <a:prstGeom prst="rect">
            <a:avLst/>
          </a:prstGeom>
          <a:noFill/>
        </p:spPr>
        <p:txBody>
          <a:bodyPr wrap="square" rtlCol="0">
            <a:spAutoFit/>
          </a:bodyPr>
          <a:lstStyle/>
          <a:p>
            <a:r>
              <a:rPr lang="en-US" sz="2800" b="1" dirty="0">
                <a:solidFill>
                  <a:srgbClr val="FF0000"/>
                </a:solidFill>
              </a:rPr>
              <a:t>GDP Growth </a:t>
            </a:r>
            <a:r>
              <a:rPr lang="en-US" sz="2800" b="1" dirty="0">
                <a:solidFill>
                  <a:srgbClr val="FF0000"/>
                </a:solidFill>
                <a:sym typeface="Symbol"/>
              </a:rPr>
              <a:t> Economic Growth</a:t>
            </a:r>
            <a:endParaRPr lang="en-US" sz="2800" b="1" dirty="0">
              <a:solidFill>
                <a:srgbClr val="FF0000"/>
              </a:solidFill>
            </a:endParaRPr>
          </a:p>
        </p:txBody>
      </p:sp>
    </p:spTree>
    <p:extLst>
      <p:ext uri="{BB962C8B-B14F-4D97-AF65-F5344CB8AC3E}">
        <p14:creationId xmlns:p14="http://schemas.microsoft.com/office/powerpoint/2010/main" val="401361586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Productivity </a:t>
            </a:r>
            <a:r>
              <a:rPr lang="en-US" sz="3200" b="1" dirty="0" err="1"/>
              <a:t>vs</a:t>
            </a:r>
            <a:r>
              <a:rPr lang="en-US" sz="3200" b="1" dirty="0"/>
              <a:t> Wages</a:t>
            </a:r>
          </a:p>
        </p:txBody>
      </p:sp>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143001"/>
            <a:ext cx="6467475" cy="505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476785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Productivity </a:t>
            </a:r>
            <a:r>
              <a:rPr lang="en-US" sz="3200" b="1" dirty="0" err="1"/>
              <a:t>vs</a:t>
            </a:r>
            <a:r>
              <a:rPr lang="en-US" sz="3200" b="1" dirty="0"/>
              <a:t> Wages</a:t>
            </a:r>
          </a:p>
        </p:txBody>
      </p:sp>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1" y="1176970"/>
            <a:ext cx="5491161" cy="5409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402626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981200" y="274638"/>
            <a:ext cx="8229600" cy="563562"/>
          </a:xfrm>
        </p:spPr>
        <p:txBody>
          <a:bodyPr/>
          <a:lstStyle/>
          <a:p>
            <a:pPr eaLnBrk="1" hangingPunct="1"/>
            <a:r>
              <a:rPr lang="en-US" sz="3200" b="1"/>
              <a:t>Were the Luddites Right?</a:t>
            </a:r>
          </a:p>
        </p:txBody>
      </p:sp>
      <p:sp>
        <p:nvSpPr>
          <p:cNvPr id="61443" name="Rectangle 3"/>
          <p:cNvSpPr>
            <a:spLocks noGrp="1" noChangeArrowheads="1"/>
          </p:cNvSpPr>
          <p:nvPr>
            <p:ph type="body" idx="1"/>
          </p:nvPr>
        </p:nvSpPr>
        <p:spPr>
          <a:xfrm>
            <a:off x="990600" y="1676400"/>
            <a:ext cx="9296400" cy="4906963"/>
          </a:xfrm>
        </p:spPr>
        <p:txBody>
          <a:bodyPr/>
          <a:lstStyle/>
          <a:p>
            <a:pPr eaLnBrk="1" hangingPunct="1"/>
            <a:r>
              <a:rPr lang="en-US" sz="2400" dirty="0"/>
              <a:t>Will technology destroy some people’s lives as they know them?</a:t>
            </a:r>
          </a:p>
          <a:p>
            <a:pPr eaLnBrk="1" hangingPunct="1"/>
            <a:endParaRPr lang="en-US" sz="2400" dirty="0"/>
          </a:p>
          <a:p>
            <a:pPr eaLnBrk="1" hangingPunct="1"/>
            <a:endParaRPr lang="en-US" sz="2400" dirty="0"/>
          </a:p>
          <a:p>
            <a:pPr eaLnBrk="1" hangingPunct="1"/>
            <a:r>
              <a:rPr lang="en-US" sz="2400" dirty="0"/>
              <a:t>If so, is it worth the price for the greater good?</a:t>
            </a:r>
          </a:p>
          <a:p>
            <a:pPr eaLnBrk="1" hangingPunct="1"/>
            <a:endParaRPr lang="en-US" sz="2400" dirty="0"/>
          </a:p>
          <a:p>
            <a:pPr eaLnBrk="1" hangingPunct="1"/>
            <a:endParaRPr lang="en-US" sz="2400" dirty="0"/>
          </a:p>
          <a:p>
            <a:pPr eaLnBrk="1" hangingPunct="1"/>
            <a:r>
              <a:rPr lang="en-US" sz="2400" dirty="0"/>
              <a:t>Can side effects be mitigated?</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981200" y="274638"/>
            <a:ext cx="8229600" cy="639762"/>
          </a:xfrm>
        </p:spPr>
        <p:txBody>
          <a:bodyPr/>
          <a:lstStyle/>
          <a:p>
            <a:pPr eaLnBrk="1" hangingPunct="1"/>
            <a:r>
              <a:rPr lang="en-US" sz="3200" b="1"/>
              <a:t>Is This the Future?</a:t>
            </a:r>
          </a:p>
        </p:txBody>
      </p:sp>
      <p:pic>
        <p:nvPicPr>
          <p:cNvPr id="51202" name="Picture 2" descr="https://cdn.theatlantic.com/assets/media/img/mt/2016/06/Pieter_Bruegel_d._A._037/lead_960.jpg?14670593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036638"/>
            <a:ext cx="8229600" cy="54864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515600" y="5105400"/>
            <a:ext cx="1676400" cy="523220"/>
          </a:xfrm>
          <a:prstGeom prst="rect">
            <a:avLst/>
          </a:prstGeom>
          <a:noFill/>
        </p:spPr>
        <p:txBody>
          <a:bodyPr wrap="square" rtlCol="0">
            <a:spAutoFit/>
          </a:bodyPr>
          <a:lstStyle/>
          <a:p>
            <a:r>
              <a:rPr lang="en-US" sz="2800" dirty="0"/>
              <a:t>1567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1981200" y="274638"/>
            <a:ext cx="8229600" cy="715962"/>
          </a:xfrm>
        </p:spPr>
        <p:txBody>
          <a:bodyPr/>
          <a:lstStyle/>
          <a:p>
            <a:r>
              <a:rPr lang="en-US" sz="3200" b="1"/>
              <a:t>Boredom</a:t>
            </a:r>
          </a:p>
        </p:txBody>
      </p:sp>
      <p:sp>
        <p:nvSpPr>
          <p:cNvPr id="71683" name="TextBox 3"/>
          <p:cNvSpPr txBox="1">
            <a:spLocks noChangeArrowheads="1"/>
          </p:cNvSpPr>
          <p:nvPr/>
        </p:nvSpPr>
        <p:spPr bwMode="auto">
          <a:xfrm>
            <a:off x="2362200" y="1447801"/>
            <a:ext cx="762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a:t>We get bored.  Why?</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981200" y="274638"/>
            <a:ext cx="8229600" cy="563562"/>
          </a:xfrm>
        </p:spPr>
        <p:txBody>
          <a:bodyPr/>
          <a:lstStyle/>
          <a:p>
            <a:pPr eaLnBrk="1" hangingPunct="1"/>
            <a:r>
              <a:rPr lang="en-US" sz="3200" b="1"/>
              <a:t>Is It Better than This?</a:t>
            </a:r>
          </a:p>
        </p:txBody>
      </p:sp>
      <p:pic>
        <p:nvPicPr>
          <p:cNvPr id="727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990600"/>
            <a:ext cx="481965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08" name="Text Box 4"/>
          <p:cNvSpPr txBox="1">
            <a:spLocks noChangeArrowheads="1"/>
          </p:cNvSpPr>
          <p:nvPr/>
        </p:nvSpPr>
        <p:spPr bwMode="auto">
          <a:xfrm>
            <a:off x="1828800" y="6248401"/>
            <a:ext cx="632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hlinkClick r:id="rId4"/>
              </a:rPr>
              <a:t>http://www.msmagazine.com/spring2006/paradise_full.asp</a:t>
            </a:r>
            <a:r>
              <a:rPr lang="en-US"/>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981200" y="274638"/>
            <a:ext cx="8229600" cy="639762"/>
          </a:xfrm>
        </p:spPr>
        <p:txBody>
          <a:bodyPr/>
          <a:lstStyle/>
          <a:p>
            <a:pPr eaLnBrk="1" hangingPunct="1"/>
            <a:r>
              <a:rPr lang="en-US" sz="3200" b="1"/>
              <a:t>Past the Singularity – An Example</a:t>
            </a:r>
          </a:p>
        </p:txBody>
      </p:sp>
      <p:sp>
        <p:nvSpPr>
          <p:cNvPr id="39939" name="Text Box 4"/>
          <p:cNvSpPr txBox="1">
            <a:spLocks noChangeArrowheads="1"/>
          </p:cNvSpPr>
          <p:nvPr/>
        </p:nvSpPr>
        <p:spPr bwMode="auto">
          <a:xfrm>
            <a:off x="2133600" y="1447801"/>
            <a:ext cx="80010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t>Automated stock traders drive out humans</a:t>
            </a:r>
          </a:p>
        </p:txBody>
      </p:sp>
      <p:pic>
        <p:nvPicPr>
          <p:cNvPr id="39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7725" y="2127251"/>
            <a:ext cx="2432050" cy="379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8550" y="3114675"/>
            <a:ext cx="2744788" cy="274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Or This?</a:t>
            </a:r>
          </a:p>
        </p:txBody>
      </p:sp>
      <p:pic>
        <p:nvPicPr>
          <p:cNvPr id="229378" name="Picture 2" descr="http://graphics8.nytimes.com/packages/images/multimedia/bundles/projects/2013/OSHAArticle/cushion_makers_f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408113"/>
            <a:ext cx="5486400" cy="32079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90600" y="5638801"/>
            <a:ext cx="10439400" cy="369332"/>
          </a:xfrm>
          <a:prstGeom prst="rect">
            <a:avLst/>
          </a:prstGeom>
          <a:noFill/>
        </p:spPr>
        <p:txBody>
          <a:bodyPr wrap="square" rtlCol="0">
            <a:spAutoFit/>
          </a:bodyPr>
          <a:lstStyle/>
          <a:p>
            <a:r>
              <a:rPr lang="en-US" dirty="0">
                <a:hlinkClick r:id="rId4"/>
              </a:rPr>
              <a:t>http://www.nytimes.com/2013/03/31/us/osha-emphasizes-safety-health-risks-fester.html?emc=eta1</a:t>
            </a:r>
            <a:r>
              <a:rPr lang="en-US" dirty="0"/>
              <a:t> </a:t>
            </a:r>
          </a:p>
        </p:txBody>
      </p:sp>
    </p:spTree>
    <p:extLst>
      <p:ext uri="{BB962C8B-B14F-4D97-AF65-F5344CB8AC3E}">
        <p14:creationId xmlns:p14="http://schemas.microsoft.com/office/powerpoint/2010/main" val="377477327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1981200" y="274638"/>
            <a:ext cx="8229600" cy="563562"/>
          </a:xfrm>
        </p:spPr>
        <p:txBody>
          <a:bodyPr/>
          <a:lstStyle/>
          <a:p>
            <a:pPr eaLnBrk="1" hangingPunct="1"/>
            <a:r>
              <a:rPr lang="en-US" sz="3200" b="1"/>
              <a:t>Humanizing or Dehumanizing?</a:t>
            </a:r>
          </a:p>
        </p:txBody>
      </p:sp>
      <p:sp>
        <p:nvSpPr>
          <p:cNvPr id="73731" name="Text Box 3"/>
          <p:cNvSpPr txBox="1">
            <a:spLocks noChangeArrowheads="1"/>
          </p:cNvSpPr>
          <p:nvPr/>
        </p:nvSpPr>
        <p:spPr bwMode="auto">
          <a:xfrm>
            <a:off x="1905000" y="1371600"/>
            <a:ext cx="853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t>Is this right?</a:t>
            </a:r>
          </a:p>
        </p:txBody>
      </p:sp>
      <p:sp>
        <p:nvSpPr>
          <p:cNvPr id="73732" name="Line 4"/>
          <p:cNvSpPr>
            <a:spLocks noChangeShapeType="1"/>
          </p:cNvSpPr>
          <p:nvPr/>
        </p:nvSpPr>
        <p:spPr bwMode="auto">
          <a:xfrm>
            <a:off x="2819400" y="2209800"/>
            <a:ext cx="0" cy="3505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33" name="Line 5"/>
          <p:cNvSpPr>
            <a:spLocks noChangeShapeType="1"/>
          </p:cNvSpPr>
          <p:nvPr/>
        </p:nvSpPr>
        <p:spPr bwMode="auto">
          <a:xfrm>
            <a:off x="2819400" y="5715000"/>
            <a:ext cx="723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34" name="Freeform 6"/>
          <p:cNvSpPr>
            <a:spLocks/>
          </p:cNvSpPr>
          <p:nvPr/>
        </p:nvSpPr>
        <p:spPr bwMode="auto">
          <a:xfrm>
            <a:off x="3124200" y="1587500"/>
            <a:ext cx="6781800" cy="3009900"/>
          </a:xfrm>
          <a:custGeom>
            <a:avLst/>
            <a:gdLst>
              <a:gd name="T0" fmla="*/ 0 w 4272"/>
              <a:gd name="T1" fmla="*/ 2147483647 h 1896"/>
              <a:gd name="T2" fmla="*/ 2147483647 w 4272"/>
              <a:gd name="T3" fmla="*/ 2147483647 h 1896"/>
              <a:gd name="T4" fmla="*/ 2147483647 w 4272"/>
              <a:gd name="T5" fmla="*/ 2147483647 h 1896"/>
              <a:gd name="T6" fmla="*/ 2147483647 w 4272"/>
              <a:gd name="T7" fmla="*/ 2147483647 h 1896"/>
              <a:gd name="T8" fmla="*/ 2147483647 w 4272"/>
              <a:gd name="T9" fmla="*/ 2147483647 h 1896"/>
              <a:gd name="T10" fmla="*/ 2147483647 w 4272"/>
              <a:gd name="T11" fmla="*/ 2147483647 h 1896"/>
              <a:gd name="T12" fmla="*/ 2147483647 w 4272"/>
              <a:gd name="T13" fmla="*/ 2147483647 h 1896"/>
              <a:gd name="T14" fmla="*/ 2147483647 w 4272"/>
              <a:gd name="T15" fmla="*/ 2147483647 h 18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72" h="1896">
                <a:moveTo>
                  <a:pt x="0" y="920"/>
                </a:moveTo>
                <a:cubicBezTo>
                  <a:pt x="84" y="856"/>
                  <a:pt x="168" y="792"/>
                  <a:pt x="336" y="920"/>
                </a:cubicBezTo>
                <a:cubicBezTo>
                  <a:pt x="504" y="1048"/>
                  <a:pt x="800" y="1528"/>
                  <a:pt x="1008" y="1688"/>
                </a:cubicBezTo>
                <a:cubicBezTo>
                  <a:pt x="1216" y="1848"/>
                  <a:pt x="1328" y="1896"/>
                  <a:pt x="1584" y="1880"/>
                </a:cubicBezTo>
                <a:cubicBezTo>
                  <a:pt x="1840" y="1864"/>
                  <a:pt x="2272" y="1792"/>
                  <a:pt x="2544" y="1592"/>
                </a:cubicBezTo>
                <a:cubicBezTo>
                  <a:pt x="2816" y="1392"/>
                  <a:pt x="3000" y="928"/>
                  <a:pt x="3216" y="680"/>
                </a:cubicBezTo>
                <a:cubicBezTo>
                  <a:pt x="3432" y="432"/>
                  <a:pt x="3664" y="208"/>
                  <a:pt x="3840" y="104"/>
                </a:cubicBezTo>
                <a:cubicBezTo>
                  <a:pt x="4016" y="0"/>
                  <a:pt x="4144" y="28"/>
                  <a:pt x="4272" y="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35" name="Text Box 7"/>
          <p:cNvSpPr txBox="1">
            <a:spLocks noChangeArrowheads="1"/>
          </p:cNvSpPr>
          <p:nvPr/>
        </p:nvSpPr>
        <p:spPr bwMode="auto">
          <a:xfrm>
            <a:off x="4953000" y="4724400"/>
            <a:ext cx="1295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i="1"/>
              <a:t>Repetitive assembly line jobs</a:t>
            </a:r>
          </a:p>
        </p:txBody>
      </p:sp>
      <p:sp>
        <p:nvSpPr>
          <p:cNvPr id="73736" name="Text Box 8"/>
          <p:cNvSpPr txBox="1">
            <a:spLocks noChangeArrowheads="1"/>
          </p:cNvSpPr>
          <p:nvPr/>
        </p:nvSpPr>
        <p:spPr bwMode="auto">
          <a:xfrm>
            <a:off x="9067800" y="2133600"/>
            <a:ext cx="1219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i="1"/>
              <a:t>No boring jobs left</a:t>
            </a:r>
          </a:p>
        </p:txBody>
      </p:sp>
      <p:sp>
        <p:nvSpPr>
          <p:cNvPr id="73737" name="Text Box 9"/>
          <p:cNvSpPr txBox="1">
            <a:spLocks noChangeArrowheads="1"/>
          </p:cNvSpPr>
          <p:nvPr/>
        </p:nvSpPr>
        <p:spPr bwMode="auto">
          <a:xfrm>
            <a:off x="1905000" y="2971801"/>
            <a:ext cx="1143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t>Human dignity</a:t>
            </a:r>
          </a:p>
        </p:txBody>
      </p:sp>
      <p:sp>
        <p:nvSpPr>
          <p:cNvPr id="73738" name="Text Box 10"/>
          <p:cNvSpPr txBox="1">
            <a:spLocks noChangeArrowheads="1"/>
          </p:cNvSpPr>
          <p:nvPr/>
        </p:nvSpPr>
        <p:spPr bwMode="auto">
          <a:xfrm>
            <a:off x="4495800" y="6019800"/>
            <a:ext cx="2514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t>Time</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981200" y="274638"/>
            <a:ext cx="8229600" cy="563562"/>
          </a:xfrm>
        </p:spPr>
        <p:txBody>
          <a:bodyPr/>
          <a:lstStyle/>
          <a:p>
            <a:pPr eaLnBrk="1" hangingPunct="1"/>
            <a:r>
              <a:rPr lang="en-US" sz="3200" b="1" dirty="0"/>
              <a:t>The Luddites</a:t>
            </a:r>
          </a:p>
        </p:txBody>
      </p:sp>
      <p:pic>
        <p:nvPicPr>
          <p:cNvPr id="5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1" y="1752600"/>
            <a:ext cx="4257675" cy="398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0" name="Text Box 4"/>
          <p:cNvSpPr txBox="1">
            <a:spLocks noChangeArrowheads="1"/>
          </p:cNvSpPr>
          <p:nvPr/>
        </p:nvSpPr>
        <p:spPr bwMode="auto">
          <a:xfrm>
            <a:off x="1828800" y="4572001"/>
            <a:ext cx="3276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t>The Luddites, 1812</a:t>
            </a:r>
          </a:p>
        </p:txBody>
      </p:sp>
    </p:spTree>
    <p:extLst>
      <p:ext uri="{BB962C8B-B14F-4D97-AF65-F5344CB8AC3E}">
        <p14:creationId xmlns:p14="http://schemas.microsoft.com/office/powerpoint/2010/main" val="283631617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1" y="1752600"/>
            <a:ext cx="4261104" cy="3977640"/>
          </a:xfrm>
          <a:prstGeom prst="rect">
            <a:avLst/>
          </a:prstGeom>
        </p:spPr>
      </p:pic>
      <p:sp>
        <p:nvSpPr>
          <p:cNvPr id="55298" name="Rectangle 2"/>
          <p:cNvSpPr>
            <a:spLocks noGrp="1" noChangeArrowheads="1"/>
          </p:cNvSpPr>
          <p:nvPr>
            <p:ph type="title"/>
          </p:nvPr>
        </p:nvSpPr>
        <p:spPr>
          <a:xfrm>
            <a:off x="1981200" y="274638"/>
            <a:ext cx="8229600" cy="563562"/>
          </a:xfrm>
        </p:spPr>
        <p:txBody>
          <a:bodyPr/>
          <a:lstStyle/>
          <a:p>
            <a:pPr eaLnBrk="1" hangingPunct="1"/>
            <a:r>
              <a:rPr lang="en-US" sz="3200" b="1" dirty="0"/>
              <a:t>The Luddites</a:t>
            </a:r>
          </a:p>
        </p:txBody>
      </p:sp>
      <p:sp>
        <p:nvSpPr>
          <p:cNvPr id="55300" name="Text Box 4"/>
          <p:cNvSpPr txBox="1">
            <a:spLocks noChangeArrowheads="1"/>
          </p:cNvSpPr>
          <p:nvPr/>
        </p:nvSpPr>
        <p:spPr bwMode="auto">
          <a:xfrm>
            <a:off x="1828800" y="4572001"/>
            <a:ext cx="3276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t>The </a:t>
            </a:r>
            <a:r>
              <a:rPr lang="en-US" dirty="0" err="1"/>
              <a:t>Trumpites</a:t>
            </a:r>
            <a:r>
              <a:rPr lang="en-US" dirty="0"/>
              <a:t>, 2016</a:t>
            </a:r>
          </a:p>
        </p:txBody>
      </p:sp>
    </p:spTree>
    <p:extLst>
      <p:ext uri="{BB962C8B-B14F-4D97-AF65-F5344CB8AC3E}">
        <p14:creationId xmlns:p14="http://schemas.microsoft.com/office/powerpoint/2010/main" val="92936534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5562600" cy="715962"/>
          </a:xfrm>
        </p:spPr>
        <p:txBody>
          <a:bodyPr/>
          <a:lstStyle/>
          <a:p>
            <a:r>
              <a:rPr lang="en-US" sz="3200" b="1" dirty="0"/>
              <a:t>The Luddite Fallacy</a:t>
            </a:r>
          </a:p>
        </p:txBody>
      </p:sp>
      <p:sp>
        <p:nvSpPr>
          <p:cNvPr id="4" name="TextBox 3"/>
          <p:cNvSpPr txBox="1"/>
          <p:nvPr/>
        </p:nvSpPr>
        <p:spPr>
          <a:xfrm>
            <a:off x="838200" y="1087905"/>
            <a:ext cx="7848600" cy="193899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rPr>
              <a:t>The Luddite view: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rPr>
              <a:t>     Automation will eliminate the need for human labor.</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rPr>
              <a:t> </a:t>
            </a:r>
          </a:p>
        </p:txBody>
      </p:sp>
      <p:pic>
        <p:nvPicPr>
          <p:cNvPr id="51202" name="Picture 2" descr="Image result for cloth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9660" y="2971801"/>
            <a:ext cx="4188457" cy="25050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38200" y="2464609"/>
            <a:ext cx="4485967" cy="267765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rPr>
              <a:t>Is a fallacy because: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0" cap="none" spc="0" normalizeH="0" baseline="0" noProof="0" dirty="0">
                <a:ln>
                  <a:noFill/>
                </a:ln>
                <a:solidFill>
                  <a:sysClr val="windowText" lastClr="000000"/>
                </a:solidFill>
                <a:effectLst/>
                <a:uLnTx/>
                <a:uFillTx/>
              </a:rPr>
              <a:t>Automation reduced cost and this increased demand.  We all just have more stuff.</a:t>
            </a:r>
          </a:p>
          <a:p>
            <a:pPr marL="342900" marR="0" lvl="0" indent="-342900" defTabSz="91440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0" cap="none" spc="0" normalizeH="0" baseline="0" noProof="0" dirty="0">
              <a:ln>
                <a:noFill/>
              </a:ln>
              <a:solidFill>
                <a:sysClr val="windowText" lastClr="000000"/>
              </a:solidFill>
              <a:effectLst/>
              <a:uLnTx/>
              <a:uFillTx/>
            </a:endParaRPr>
          </a:p>
        </p:txBody>
      </p:sp>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5356" y="211605"/>
            <a:ext cx="1874192"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86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5562600" cy="715962"/>
          </a:xfrm>
        </p:spPr>
        <p:txBody>
          <a:bodyPr/>
          <a:lstStyle/>
          <a:p>
            <a:r>
              <a:rPr lang="en-US" sz="3200" b="1" dirty="0"/>
              <a:t>The Luddite Fallacy</a:t>
            </a:r>
          </a:p>
        </p:txBody>
      </p:sp>
      <p:sp>
        <p:nvSpPr>
          <p:cNvPr id="4" name="TextBox 3"/>
          <p:cNvSpPr txBox="1"/>
          <p:nvPr/>
        </p:nvSpPr>
        <p:spPr>
          <a:xfrm>
            <a:off x="838200" y="1076838"/>
            <a:ext cx="7848600" cy="193899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rPr>
              <a:t>The Luddite view: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rPr>
              <a:t>     Automation will eliminate the need for human labor.</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rPr>
              <a:t> </a:t>
            </a:r>
          </a:p>
        </p:txBody>
      </p:sp>
      <p:sp>
        <p:nvSpPr>
          <p:cNvPr id="6" name="TextBox 5"/>
          <p:cNvSpPr txBox="1"/>
          <p:nvPr/>
        </p:nvSpPr>
        <p:spPr>
          <a:xfrm>
            <a:off x="838200" y="2473008"/>
            <a:ext cx="4176252" cy="37856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rPr>
              <a:t>Is a fallacy because: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0" cap="none" spc="0" normalizeH="0" baseline="0" noProof="0" dirty="0">
                <a:ln>
                  <a:noFill/>
                </a:ln>
                <a:solidFill>
                  <a:sysClr val="windowText" lastClr="000000"/>
                </a:solidFill>
                <a:effectLst/>
                <a:uLnTx/>
                <a:uFillTx/>
              </a:rPr>
              <a:t>Workers were not up against any hard productivity limit.  Most workers have been smart enough to become more productive with the new technology. </a:t>
            </a:r>
          </a:p>
        </p:txBody>
      </p:sp>
      <p:pic>
        <p:nvPicPr>
          <p:cNvPr id="53250" name="Picture 2" descr="http://blog.xyleme.com/sites/default/files/blog2/posts/xyleme-knowledge-worker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1027" y="2960734"/>
            <a:ext cx="4467426" cy="29828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5356" y="211605"/>
            <a:ext cx="1874192"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732358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5562600" cy="715962"/>
          </a:xfrm>
        </p:spPr>
        <p:txBody>
          <a:bodyPr/>
          <a:lstStyle/>
          <a:p>
            <a:r>
              <a:rPr lang="en-US" sz="3200" b="1" dirty="0"/>
              <a:t>The Luddite Fallacy</a:t>
            </a:r>
          </a:p>
        </p:txBody>
      </p:sp>
      <p:sp>
        <p:nvSpPr>
          <p:cNvPr id="4" name="TextBox 3"/>
          <p:cNvSpPr txBox="1"/>
          <p:nvPr/>
        </p:nvSpPr>
        <p:spPr>
          <a:xfrm>
            <a:off x="838200" y="1087905"/>
            <a:ext cx="7848600" cy="193899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rPr>
              <a:t>The Luddite view: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rPr>
              <a:t>     Automation will eliminate the need for human labor.</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rPr>
              <a:t> </a:t>
            </a: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5356" y="211605"/>
            <a:ext cx="1874192"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2" name="Picture 2" descr="Image result for cloth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3838" y="3570298"/>
            <a:ext cx="1821426" cy="10893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72612" y="2506803"/>
            <a:ext cx="6324601" cy="37856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rPr>
              <a:t>May </a:t>
            </a:r>
            <a:r>
              <a:rPr kumimoji="0" lang="en-US" sz="2400" b="1" i="0" u="none" strike="noStrike" kern="0" cap="none" spc="0" normalizeH="0" baseline="0" noProof="0" dirty="0">
                <a:ln>
                  <a:noFill/>
                </a:ln>
                <a:solidFill>
                  <a:srgbClr val="FF0000"/>
                </a:solidFill>
                <a:effectLst/>
                <a:uLnTx/>
                <a:uFillTx/>
              </a:rPr>
              <a:t>not </a:t>
            </a:r>
            <a:r>
              <a:rPr kumimoji="0" lang="en-US" sz="2400" b="0" i="0" u="none" strike="noStrike" kern="0" cap="none" spc="0" normalizeH="0" baseline="0" noProof="0" dirty="0">
                <a:ln>
                  <a:noFill/>
                </a:ln>
                <a:solidFill>
                  <a:sysClr val="windowText" lastClr="000000"/>
                </a:solidFill>
                <a:effectLst/>
                <a:uLnTx/>
                <a:uFillTx/>
              </a:rPr>
              <a:t>be a fallacy because: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0" cap="none" spc="0" normalizeH="0" baseline="0" noProof="0" dirty="0">
                <a:ln>
                  <a:noFill/>
                </a:ln>
                <a:solidFill>
                  <a:sysClr val="windowText" lastClr="000000"/>
                </a:solidFill>
                <a:effectLst/>
                <a:uLnTx/>
                <a:uFillTx/>
              </a:rPr>
              <a:t>Too much stuff already.</a:t>
            </a:r>
          </a:p>
          <a:p>
            <a:pPr marL="342900" marR="0" lvl="0" indent="-342900" defTabSz="91440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0" cap="none" spc="0" normalizeH="0" baseline="0" noProof="0" dirty="0">
              <a:ln>
                <a:noFill/>
              </a:ln>
              <a:solidFill>
                <a:sysClr val="windowText" lastClr="000000"/>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0" cap="none" spc="0" normalizeH="0" baseline="0" noProof="0" dirty="0">
              <a:ln>
                <a:noFill/>
              </a:ln>
              <a:solidFill>
                <a:sysClr val="windowText" lastClr="000000"/>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0" cap="none" spc="0" normalizeH="0" baseline="0" noProof="0" dirty="0">
              <a:ln>
                <a:noFill/>
              </a:ln>
              <a:solidFill>
                <a:sysClr val="windowText" lastClr="000000"/>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0" cap="none" spc="0" normalizeH="0" baseline="0" noProof="0" dirty="0">
              <a:ln>
                <a:noFill/>
              </a:ln>
              <a:solidFill>
                <a:sysClr val="windowText" lastClr="000000"/>
              </a:solidFill>
              <a:effectLst/>
              <a:uLnTx/>
              <a:uFillTx/>
            </a:endParaRPr>
          </a:p>
          <a:p>
            <a:pPr marL="2171700" marR="0" lvl="4" indent="-34290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0" cap="none" spc="0" normalizeH="0" baseline="0" noProof="0" dirty="0">
                <a:ln>
                  <a:noFill/>
                </a:ln>
                <a:solidFill>
                  <a:sysClr val="windowText" lastClr="000000"/>
                </a:solidFill>
                <a:effectLst/>
                <a:uLnTx/>
                <a:uFillTx/>
              </a:rPr>
              <a:t>Can’t get any smarter.</a:t>
            </a:r>
          </a:p>
          <a:p>
            <a:pPr marL="342900" marR="0" lvl="0" indent="-342900" defTabSz="91440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3" name="TextBox 2"/>
          <p:cNvSpPr txBox="1"/>
          <p:nvPr/>
        </p:nvSpPr>
        <p:spPr>
          <a:xfrm>
            <a:off x="4519152" y="944830"/>
            <a:ext cx="1873046"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latin typeface="+mj-lt"/>
              </a:rPr>
              <a:t>Fallacy</a:t>
            </a:r>
          </a:p>
        </p:txBody>
      </p:sp>
      <p:sp>
        <p:nvSpPr>
          <p:cNvPr id="7" name="Rectangle 6"/>
          <p:cNvSpPr/>
          <p:nvPr/>
        </p:nvSpPr>
        <p:spPr>
          <a:xfrm>
            <a:off x="4517965" y="961177"/>
            <a:ext cx="1564558" cy="6101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9" name="Straight Arrow Connector 8"/>
          <p:cNvCxnSpPr/>
          <p:nvPr/>
        </p:nvCxnSpPr>
        <p:spPr>
          <a:xfrm flipV="1">
            <a:off x="5184058" y="734192"/>
            <a:ext cx="0" cy="21063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2" descr="http://blog.xyleme.com/sites/default/files/blog2/posts/xyleme-knowledge-worker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7008" y="5032254"/>
            <a:ext cx="1883999" cy="1257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78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p:spPr>
        <p:txBody>
          <a:bodyPr/>
          <a:lstStyle/>
          <a:p>
            <a:r>
              <a:rPr lang="en-US" sz="3200" b="1" dirty="0"/>
              <a:t>The Kelly Article</a:t>
            </a:r>
          </a:p>
        </p:txBody>
      </p:sp>
      <p:sp>
        <p:nvSpPr>
          <p:cNvPr id="3" name="TextBox 2"/>
          <p:cNvSpPr txBox="1"/>
          <p:nvPr/>
        </p:nvSpPr>
        <p:spPr>
          <a:xfrm>
            <a:off x="2133600" y="1143001"/>
            <a:ext cx="8153400" cy="5078313"/>
          </a:xfrm>
          <a:prstGeom prst="rect">
            <a:avLst/>
          </a:prstGeom>
          <a:noFill/>
        </p:spPr>
        <p:txBody>
          <a:bodyPr wrap="square" rtlCol="0">
            <a:spAutoFit/>
          </a:bodyPr>
          <a:lstStyle/>
          <a:p>
            <a:r>
              <a:rPr lang="en-US" b="1" dirty="0"/>
              <a:t>1. A robot/computer cannot possibly do the tasks I do.</a:t>
            </a:r>
            <a:endParaRPr lang="en-US" dirty="0"/>
          </a:p>
          <a:p>
            <a:r>
              <a:rPr lang="en-US" i="1" dirty="0"/>
              <a:t>[Later.]</a:t>
            </a:r>
            <a:endParaRPr lang="en-US" dirty="0"/>
          </a:p>
          <a:p>
            <a:r>
              <a:rPr lang="en-US" b="1" dirty="0"/>
              <a:t>2. OK, it can do a lot of them, but it can’t do everything I do</a:t>
            </a:r>
            <a:r>
              <a:rPr lang="en-US" dirty="0"/>
              <a:t>.</a:t>
            </a:r>
          </a:p>
          <a:p>
            <a:r>
              <a:rPr lang="en-US" i="1" dirty="0"/>
              <a:t>[Later.]</a:t>
            </a:r>
            <a:endParaRPr lang="en-US" dirty="0"/>
          </a:p>
          <a:p>
            <a:r>
              <a:rPr lang="en-US" b="1" dirty="0"/>
              <a:t>3. OK, it can do everything I do, except it needs me when it breaks down, which is often.</a:t>
            </a:r>
            <a:endParaRPr lang="en-US" dirty="0"/>
          </a:p>
          <a:p>
            <a:r>
              <a:rPr lang="en-US" i="1" dirty="0"/>
              <a:t>[Later.]</a:t>
            </a:r>
            <a:endParaRPr lang="en-US" dirty="0"/>
          </a:p>
          <a:p>
            <a:r>
              <a:rPr lang="en-US" b="1" dirty="0"/>
              <a:t>4. OK, it operates flawlessly on routine stuff, but I need to train it for new tasks.</a:t>
            </a:r>
            <a:endParaRPr lang="en-US" dirty="0"/>
          </a:p>
          <a:p>
            <a:r>
              <a:rPr lang="en-US" i="1" dirty="0"/>
              <a:t>[Later.]</a:t>
            </a:r>
            <a:endParaRPr lang="en-US" dirty="0"/>
          </a:p>
          <a:p>
            <a:r>
              <a:rPr lang="en-US" b="1" dirty="0"/>
              <a:t>5. OK, it can have my old boring job, because it’s obvious that was not a job that humans were meant to do.</a:t>
            </a:r>
            <a:endParaRPr lang="en-US" dirty="0"/>
          </a:p>
          <a:p>
            <a:r>
              <a:rPr lang="en-US" i="1" dirty="0"/>
              <a:t>[Later.]</a:t>
            </a:r>
            <a:endParaRPr lang="en-US" dirty="0"/>
          </a:p>
          <a:p>
            <a:r>
              <a:rPr lang="en-US" b="1" dirty="0"/>
              <a:t>6. Wow, now that robots are doing my old job, my new job is much more fun and pays more!</a:t>
            </a:r>
            <a:endParaRPr lang="en-US" dirty="0"/>
          </a:p>
          <a:p>
            <a:r>
              <a:rPr lang="en-US" i="1" dirty="0"/>
              <a:t>[Later.]</a:t>
            </a:r>
            <a:endParaRPr lang="en-US" dirty="0"/>
          </a:p>
          <a:p>
            <a:r>
              <a:rPr lang="en-US" b="1" dirty="0"/>
              <a:t>7. I am so glad a robot/computer cannot possibly do what I do now.</a:t>
            </a:r>
            <a:endParaRPr lang="en-US" dirty="0"/>
          </a:p>
          <a:p>
            <a:endParaRPr lang="en-US" dirty="0"/>
          </a:p>
        </p:txBody>
      </p:sp>
    </p:spTree>
    <p:extLst>
      <p:ext uri="{BB962C8B-B14F-4D97-AF65-F5344CB8AC3E}">
        <p14:creationId xmlns:p14="http://schemas.microsoft.com/office/powerpoint/2010/main" val="382911882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Labor Productivity and Jobs</a:t>
            </a:r>
          </a:p>
        </p:txBody>
      </p:sp>
      <p:pic>
        <p:nvPicPr>
          <p:cNvPr id="61442" name="Picture 2" descr="http://graphics8.nytimes.com/images/2012/12/12/opinion/global/12iht-edbrynjolfsson12/12iht-edbrynjolfsson12-popu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295400"/>
            <a:ext cx="6191250" cy="4676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2973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p:spPr>
        <p:txBody>
          <a:bodyPr/>
          <a:lstStyle/>
          <a:p>
            <a:r>
              <a:rPr lang="en-US" sz="3200" b="1" dirty="0"/>
              <a:t>Where Are the New Jobs?</a:t>
            </a:r>
          </a:p>
        </p:txBody>
      </p:sp>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851646"/>
            <a:ext cx="8343900" cy="5644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3071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981200" y="274638"/>
            <a:ext cx="8229600" cy="715962"/>
          </a:xfrm>
        </p:spPr>
        <p:txBody>
          <a:bodyPr/>
          <a:lstStyle/>
          <a:p>
            <a:r>
              <a:rPr lang="en-US" sz="3200" b="1"/>
              <a:t>Or When We’re Not Quite There Yet</a:t>
            </a:r>
          </a:p>
        </p:txBody>
      </p:sp>
      <p:sp>
        <p:nvSpPr>
          <p:cNvPr id="40963" name="TextBox 3"/>
          <p:cNvSpPr txBox="1">
            <a:spLocks noChangeArrowheads="1"/>
          </p:cNvSpPr>
          <p:nvPr/>
        </p:nvSpPr>
        <p:spPr bwMode="auto">
          <a:xfrm>
            <a:off x="1828800" y="5943600"/>
            <a:ext cx="617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hlinkClick r:id="rId3"/>
              </a:rPr>
              <a:t>http://www.michaeleisen.org/blog/?p=358</a:t>
            </a:r>
            <a:r>
              <a:rPr lang="en-US"/>
              <a:t> </a:t>
            </a:r>
          </a:p>
        </p:txBody>
      </p:sp>
      <p:pic>
        <p:nvPicPr>
          <p:cNvPr id="4096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0" y="1628775"/>
            <a:ext cx="5715000"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The Luddite Fallacy </a:t>
            </a:r>
            <a:r>
              <a:rPr lang="en-US" sz="3200" b="1" dirty="0" err="1"/>
              <a:t>Fallacy</a:t>
            </a:r>
            <a:endParaRPr lang="en-US" sz="3200" b="1" dirty="0"/>
          </a:p>
        </p:txBody>
      </p:sp>
      <p:sp>
        <p:nvSpPr>
          <p:cNvPr id="4" name="TextBox 3"/>
          <p:cNvSpPr txBox="1"/>
          <p:nvPr/>
        </p:nvSpPr>
        <p:spPr>
          <a:xfrm>
            <a:off x="1981200" y="1219201"/>
            <a:ext cx="8686800" cy="4524315"/>
          </a:xfrm>
          <a:prstGeom prst="rect">
            <a:avLst/>
          </a:prstGeom>
          <a:noFill/>
        </p:spPr>
        <p:txBody>
          <a:bodyPr wrap="square" rtlCol="0">
            <a:spAutoFit/>
          </a:bodyPr>
          <a:lstStyle/>
          <a:p>
            <a:r>
              <a:rPr lang="en-US" sz="2400" dirty="0"/>
              <a:t>The Luddite view: automation will eliminate the need for human labor.</a:t>
            </a:r>
          </a:p>
          <a:p>
            <a:endParaRPr lang="en-US" sz="2400" dirty="0"/>
          </a:p>
          <a:p>
            <a:r>
              <a:rPr lang="en-US" sz="2400" dirty="0"/>
              <a:t>The fallacy view may now be wrong because:</a:t>
            </a:r>
          </a:p>
          <a:p>
            <a:endParaRPr lang="en-US" sz="2400" dirty="0"/>
          </a:p>
          <a:p>
            <a:pPr marL="342900" indent="-342900">
              <a:buFont typeface="Arial" pitchFamily="34" charset="0"/>
              <a:buChar char="•"/>
            </a:pPr>
            <a:r>
              <a:rPr lang="en-US" sz="2400" dirty="0">
                <a:solidFill>
                  <a:srgbClr val="FF0000"/>
                </a:solidFill>
              </a:rPr>
              <a:t>We are about at the limit of the amount of stuff we can exploit.</a:t>
            </a:r>
          </a:p>
          <a:p>
            <a:pPr marL="342900" indent="-342900">
              <a:buFont typeface="Arial" pitchFamily="34" charset="0"/>
              <a:buChar char="•"/>
            </a:pPr>
            <a:endParaRPr lang="en-US" sz="2400" dirty="0">
              <a:solidFill>
                <a:srgbClr val="FFFF00"/>
              </a:solidFill>
            </a:endParaRPr>
          </a:p>
          <a:p>
            <a:pPr marL="342900" indent="-342900">
              <a:buFont typeface="Arial" pitchFamily="34" charset="0"/>
              <a:buChar char="•"/>
            </a:pPr>
            <a:r>
              <a:rPr lang="en-US" sz="2400" dirty="0"/>
              <a:t>Workers  </a:t>
            </a:r>
            <a:r>
              <a:rPr lang="en-US" sz="2400" dirty="0">
                <a:solidFill>
                  <a:srgbClr val="FF0000"/>
                </a:solidFill>
              </a:rPr>
              <a:t>are </a:t>
            </a:r>
            <a:r>
              <a:rPr lang="en-US" sz="2400" dirty="0"/>
              <a:t> up against a hard productivity limit.  Most workers </a:t>
            </a:r>
            <a:r>
              <a:rPr lang="en-US" sz="2400" dirty="0">
                <a:solidFill>
                  <a:srgbClr val="FF0000"/>
                </a:solidFill>
              </a:rPr>
              <a:t>will not be </a:t>
            </a:r>
            <a:r>
              <a:rPr lang="en-US" sz="2400" dirty="0"/>
              <a:t>smart enough to become more productive with the new technology. </a:t>
            </a:r>
            <a:r>
              <a:rPr lang="en-US" sz="2400" dirty="0">
                <a:solidFill>
                  <a:srgbClr val="FF0000"/>
                </a:solidFill>
              </a:rPr>
              <a:t>Even some very smart, skilled workers will be eclipsed by machines.</a:t>
            </a:r>
          </a:p>
        </p:txBody>
      </p:sp>
    </p:spTree>
    <p:extLst>
      <p:ext uri="{BB962C8B-B14F-4D97-AF65-F5344CB8AC3E}">
        <p14:creationId xmlns:p14="http://schemas.microsoft.com/office/powerpoint/2010/main" val="294426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additive="base">
                                        <p:cTn id="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anim calcmode="lin" valueType="num">
                                      <p:cBhvr additive="base">
                                        <p:cTn id="1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Technological Unemployment</a:t>
            </a:r>
          </a:p>
        </p:txBody>
      </p:sp>
      <p:sp>
        <p:nvSpPr>
          <p:cNvPr id="4" name="TextBox 3"/>
          <p:cNvSpPr txBox="1"/>
          <p:nvPr/>
        </p:nvSpPr>
        <p:spPr>
          <a:xfrm>
            <a:off x="2209800" y="1600200"/>
            <a:ext cx="9372600" cy="3785652"/>
          </a:xfrm>
          <a:prstGeom prst="rect">
            <a:avLst/>
          </a:prstGeom>
          <a:noFill/>
        </p:spPr>
        <p:txBody>
          <a:bodyPr wrap="square" rtlCol="0">
            <a:spAutoFit/>
          </a:bodyPr>
          <a:lstStyle/>
          <a:p>
            <a:r>
              <a:rPr lang="en-US" sz="2400" dirty="0"/>
              <a:t>What if:</a:t>
            </a:r>
          </a:p>
          <a:p>
            <a:endParaRPr lang="en-US" sz="2400" dirty="0"/>
          </a:p>
          <a:p>
            <a:r>
              <a:rPr lang="en-US" sz="2400" dirty="0"/>
              <a:t>	Amount of time required to retrain workers </a:t>
            </a:r>
          </a:p>
          <a:p>
            <a:r>
              <a:rPr lang="en-US" sz="2400" dirty="0"/>
              <a:t>		(if even possible)</a:t>
            </a:r>
          </a:p>
          <a:p>
            <a:endParaRPr lang="en-US" sz="2400" dirty="0"/>
          </a:p>
          <a:p>
            <a:endParaRPr lang="en-US" sz="2400" dirty="0"/>
          </a:p>
          <a:p>
            <a:r>
              <a:rPr lang="en-US" sz="2400" dirty="0"/>
              <a:t>			=</a:t>
            </a:r>
          </a:p>
          <a:p>
            <a:endParaRPr lang="en-US" sz="2400" dirty="0"/>
          </a:p>
          <a:p>
            <a:endParaRPr lang="en-US" sz="2400" dirty="0"/>
          </a:p>
          <a:p>
            <a:r>
              <a:rPr lang="en-US" sz="2400" dirty="0"/>
              <a:t>	Amount of time before technology changes yet again?</a:t>
            </a:r>
          </a:p>
        </p:txBody>
      </p:sp>
    </p:spTree>
    <p:extLst>
      <p:ext uri="{BB962C8B-B14F-4D97-AF65-F5344CB8AC3E}">
        <p14:creationId xmlns:p14="http://schemas.microsoft.com/office/powerpoint/2010/main" val="346044857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In a Free Market</a:t>
            </a:r>
          </a:p>
        </p:txBody>
      </p:sp>
      <p:cxnSp>
        <p:nvCxnSpPr>
          <p:cNvPr id="4" name="Straight Connector 3"/>
          <p:cNvCxnSpPr/>
          <p:nvPr/>
        </p:nvCxnSpPr>
        <p:spPr>
          <a:xfrm>
            <a:off x="3124200" y="1371600"/>
            <a:ext cx="0" cy="396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124200" y="5334000"/>
            <a:ext cx="5943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057400" y="2286000"/>
            <a:ext cx="762000" cy="369332"/>
          </a:xfrm>
          <a:prstGeom prst="rect">
            <a:avLst/>
          </a:prstGeom>
          <a:noFill/>
        </p:spPr>
        <p:txBody>
          <a:bodyPr wrap="square" rtlCol="0">
            <a:spAutoFit/>
          </a:bodyPr>
          <a:lstStyle/>
          <a:p>
            <a:r>
              <a:rPr lang="en-US" dirty="0"/>
              <a:t>Price</a:t>
            </a:r>
          </a:p>
        </p:txBody>
      </p:sp>
      <p:sp>
        <p:nvSpPr>
          <p:cNvPr id="8" name="TextBox 7"/>
          <p:cNvSpPr txBox="1"/>
          <p:nvPr/>
        </p:nvSpPr>
        <p:spPr>
          <a:xfrm>
            <a:off x="4648200" y="5715000"/>
            <a:ext cx="4800600" cy="369332"/>
          </a:xfrm>
          <a:prstGeom prst="rect">
            <a:avLst/>
          </a:prstGeom>
          <a:noFill/>
        </p:spPr>
        <p:txBody>
          <a:bodyPr wrap="square" rtlCol="0">
            <a:spAutoFit/>
          </a:bodyPr>
          <a:lstStyle/>
          <a:p>
            <a:r>
              <a:rPr lang="en-US" dirty="0"/>
              <a:t>Decrease in demand</a:t>
            </a:r>
          </a:p>
        </p:txBody>
      </p:sp>
      <p:sp>
        <p:nvSpPr>
          <p:cNvPr id="9" name="Freeform 8"/>
          <p:cNvSpPr/>
          <p:nvPr/>
        </p:nvSpPr>
        <p:spPr>
          <a:xfrm>
            <a:off x="3338733" y="1730326"/>
            <a:ext cx="6077243" cy="3559126"/>
          </a:xfrm>
          <a:custGeom>
            <a:avLst/>
            <a:gdLst>
              <a:gd name="connsiteX0" fmla="*/ 0 w 6077243"/>
              <a:gd name="connsiteY0" fmla="*/ 0 h 3559126"/>
              <a:gd name="connsiteX1" fmla="*/ 407963 w 6077243"/>
              <a:gd name="connsiteY1" fmla="*/ 450166 h 3559126"/>
              <a:gd name="connsiteX2" fmla="*/ 1167619 w 6077243"/>
              <a:gd name="connsiteY2" fmla="*/ 633046 h 3559126"/>
              <a:gd name="connsiteX3" fmla="*/ 1519311 w 6077243"/>
              <a:gd name="connsiteY3" fmla="*/ 956603 h 3559126"/>
              <a:gd name="connsiteX4" fmla="*/ 1688123 w 6077243"/>
              <a:gd name="connsiteY4" fmla="*/ 1533379 h 3559126"/>
              <a:gd name="connsiteX5" fmla="*/ 2293034 w 6077243"/>
              <a:gd name="connsiteY5" fmla="*/ 1969477 h 3559126"/>
              <a:gd name="connsiteX6" fmla="*/ 2855742 w 6077243"/>
              <a:gd name="connsiteY6" fmla="*/ 2574388 h 3559126"/>
              <a:gd name="connsiteX7" fmla="*/ 3404382 w 6077243"/>
              <a:gd name="connsiteY7" fmla="*/ 2700997 h 3559126"/>
              <a:gd name="connsiteX8" fmla="*/ 4417256 w 6077243"/>
              <a:gd name="connsiteY8" fmla="*/ 3024554 h 3559126"/>
              <a:gd name="connsiteX9" fmla="*/ 4937760 w 6077243"/>
              <a:gd name="connsiteY9" fmla="*/ 3249637 h 3559126"/>
              <a:gd name="connsiteX10" fmla="*/ 5556739 w 6077243"/>
              <a:gd name="connsiteY10" fmla="*/ 3432517 h 3559126"/>
              <a:gd name="connsiteX11" fmla="*/ 6063176 w 6077243"/>
              <a:gd name="connsiteY11" fmla="*/ 3545059 h 3559126"/>
              <a:gd name="connsiteX12" fmla="*/ 6077243 w 6077243"/>
              <a:gd name="connsiteY12" fmla="*/ 3559126 h 355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77243" h="3559126">
                <a:moveTo>
                  <a:pt x="0" y="0"/>
                </a:moveTo>
                <a:lnTo>
                  <a:pt x="407963" y="450166"/>
                </a:lnTo>
                <a:lnTo>
                  <a:pt x="1167619" y="633046"/>
                </a:lnTo>
                <a:lnTo>
                  <a:pt x="1519311" y="956603"/>
                </a:lnTo>
                <a:lnTo>
                  <a:pt x="1688123" y="1533379"/>
                </a:lnTo>
                <a:lnTo>
                  <a:pt x="2293034" y="1969477"/>
                </a:lnTo>
                <a:lnTo>
                  <a:pt x="2855742" y="2574388"/>
                </a:lnTo>
                <a:lnTo>
                  <a:pt x="3404382" y="2700997"/>
                </a:lnTo>
                <a:lnTo>
                  <a:pt x="4417256" y="3024554"/>
                </a:lnTo>
                <a:lnTo>
                  <a:pt x="4937760" y="3249637"/>
                </a:lnTo>
                <a:lnTo>
                  <a:pt x="5556739" y="3432517"/>
                </a:lnTo>
                <a:lnTo>
                  <a:pt x="6063176" y="3545059"/>
                </a:lnTo>
                <a:lnTo>
                  <a:pt x="6077243" y="3559126"/>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486400" y="2470667"/>
            <a:ext cx="2438400" cy="461665"/>
          </a:xfrm>
          <a:prstGeom prst="rect">
            <a:avLst/>
          </a:prstGeom>
          <a:noFill/>
        </p:spPr>
        <p:txBody>
          <a:bodyPr wrap="square" rtlCol="0">
            <a:spAutoFit/>
          </a:bodyPr>
          <a:lstStyle/>
          <a:p>
            <a:r>
              <a:rPr lang="en-US" sz="2400" dirty="0"/>
              <a:t>Horse power</a:t>
            </a:r>
          </a:p>
        </p:txBody>
      </p:sp>
    </p:spTree>
    <p:extLst>
      <p:ext uri="{BB962C8B-B14F-4D97-AF65-F5344CB8AC3E}">
        <p14:creationId xmlns:p14="http://schemas.microsoft.com/office/powerpoint/2010/main" val="244271008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In a Free Market</a:t>
            </a:r>
          </a:p>
        </p:txBody>
      </p:sp>
      <p:cxnSp>
        <p:nvCxnSpPr>
          <p:cNvPr id="4" name="Straight Connector 3"/>
          <p:cNvCxnSpPr/>
          <p:nvPr/>
        </p:nvCxnSpPr>
        <p:spPr>
          <a:xfrm>
            <a:off x="3124200" y="1371600"/>
            <a:ext cx="0" cy="396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124200" y="5334000"/>
            <a:ext cx="5943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057400" y="2286000"/>
            <a:ext cx="762000" cy="369332"/>
          </a:xfrm>
          <a:prstGeom prst="rect">
            <a:avLst/>
          </a:prstGeom>
          <a:noFill/>
        </p:spPr>
        <p:txBody>
          <a:bodyPr wrap="square" rtlCol="0">
            <a:spAutoFit/>
          </a:bodyPr>
          <a:lstStyle/>
          <a:p>
            <a:r>
              <a:rPr lang="en-US" dirty="0"/>
              <a:t>Price</a:t>
            </a:r>
          </a:p>
        </p:txBody>
      </p:sp>
      <p:sp>
        <p:nvSpPr>
          <p:cNvPr id="8" name="TextBox 7"/>
          <p:cNvSpPr txBox="1"/>
          <p:nvPr/>
        </p:nvSpPr>
        <p:spPr>
          <a:xfrm>
            <a:off x="4648200" y="5715000"/>
            <a:ext cx="4800600" cy="369332"/>
          </a:xfrm>
          <a:prstGeom prst="rect">
            <a:avLst/>
          </a:prstGeom>
          <a:noFill/>
        </p:spPr>
        <p:txBody>
          <a:bodyPr wrap="square" rtlCol="0">
            <a:spAutoFit/>
          </a:bodyPr>
          <a:lstStyle/>
          <a:p>
            <a:r>
              <a:rPr lang="en-US" dirty="0"/>
              <a:t>Decrease in demand</a:t>
            </a:r>
          </a:p>
        </p:txBody>
      </p:sp>
      <p:sp>
        <p:nvSpPr>
          <p:cNvPr id="9" name="Freeform 8"/>
          <p:cNvSpPr/>
          <p:nvPr/>
        </p:nvSpPr>
        <p:spPr>
          <a:xfrm>
            <a:off x="3338733" y="1730326"/>
            <a:ext cx="6077243" cy="3559126"/>
          </a:xfrm>
          <a:custGeom>
            <a:avLst/>
            <a:gdLst>
              <a:gd name="connsiteX0" fmla="*/ 0 w 6077243"/>
              <a:gd name="connsiteY0" fmla="*/ 0 h 3559126"/>
              <a:gd name="connsiteX1" fmla="*/ 407963 w 6077243"/>
              <a:gd name="connsiteY1" fmla="*/ 450166 h 3559126"/>
              <a:gd name="connsiteX2" fmla="*/ 1167619 w 6077243"/>
              <a:gd name="connsiteY2" fmla="*/ 633046 h 3559126"/>
              <a:gd name="connsiteX3" fmla="*/ 1519311 w 6077243"/>
              <a:gd name="connsiteY3" fmla="*/ 956603 h 3559126"/>
              <a:gd name="connsiteX4" fmla="*/ 1688123 w 6077243"/>
              <a:gd name="connsiteY4" fmla="*/ 1533379 h 3559126"/>
              <a:gd name="connsiteX5" fmla="*/ 2293034 w 6077243"/>
              <a:gd name="connsiteY5" fmla="*/ 1969477 h 3559126"/>
              <a:gd name="connsiteX6" fmla="*/ 2855742 w 6077243"/>
              <a:gd name="connsiteY6" fmla="*/ 2574388 h 3559126"/>
              <a:gd name="connsiteX7" fmla="*/ 3404382 w 6077243"/>
              <a:gd name="connsiteY7" fmla="*/ 2700997 h 3559126"/>
              <a:gd name="connsiteX8" fmla="*/ 4417256 w 6077243"/>
              <a:gd name="connsiteY8" fmla="*/ 3024554 h 3559126"/>
              <a:gd name="connsiteX9" fmla="*/ 4937760 w 6077243"/>
              <a:gd name="connsiteY9" fmla="*/ 3249637 h 3559126"/>
              <a:gd name="connsiteX10" fmla="*/ 5556739 w 6077243"/>
              <a:gd name="connsiteY10" fmla="*/ 3432517 h 3559126"/>
              <a:gd name="connsiteX11" fmla="*/ 6063176 w 6077243"/>
              <a:gd name="connsiteY11" fmla="*/ 3545059 h 3559126"/>
              <a:gd name="connsiteX12" fmla="*/ 6077243 w 6077243"/>
              <a:gd name="connsiteY12" fmla="*/ 3559126 h 355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77243" h="3559126">
                <a:moveTo>
                  <a:pt x="0" y="0"/>
                </a:moveTo>
                <a:lnTo>
                  <a:pt x="407963" y="450166"/>
                </a:lnTo>
                <a:lnTo>
                  <a:pt x="1167619" y="633046"/>
                </a:lnTo>
                <a:lnTo>
                  <a:pt x="1519311" y="956603"/>
                </a:lnTo>
                <a:lnTo>
                  <a:pt x="1688123" y="1533379"/>
                </a:lnTo>
                <a:lnTo>
                  <a:pt x="2293034" y="1969477"/>
                </a:lnTo>
                <a:lnTo>
                  <a:pt x="2855742" y="2574388"/>
                </a:lnTo>
                <a:lnTo>
                  <a:pt x="3404382" y="2700997"/>
                </a:lnTo>
                <a:lnTo>
                  <a:pt x="4417256" y="3024554"/>
                </a:lnTo>
                <a:lnTo>
                  <a:pt x="4937760" y="3249637"/>
                </a:lnTo>
                <a:lnTo>
                  <a:pt x="5556739" y="3432517"/>
                </a:lnTo>
                <a:lnTo>
                  <a:pt x="6063176" y="3545059"/>
                </a:lnTo>
                <a:lnTo>
                  <a:pt x="6077243" y="3559126"/>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486400" y="2470667"/>
            <a:ext cx="2438400" cy="461665"/>
          </a:xfrm>
          <a:prstGeom prst="rect">
            <a:avLst/>
          </a:prstGeom>
          <a:noFill/>
        </p:spPr>
        <p:txBody>
          <a:bodyPr wrap="square" rtlCol="0">
            <a:spAutoFit/>
          </a:bodyPr>
          <a:lstStyle/>
          <a:p>
            <a:r>
              <a:rPr lang="en-US" sz="2400" dirty="0"/>
              <a:t>Whale oil</a:t>
            </a:r>
          </a:p>
        </p:txBody>
      </p:sp>
    </p:spTree>
    <p:extLst>
      <p:ext uri="{BB962C8B-B14F-4D97-AF65-F5344CB8AC3E}">
        <p14:creationId xmlns:p14="http://schemas.microsoft.com/office/powerpoint/2010/main" val="244271008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In a Free Market</a:t>
            </a:r>
          </a:p>
        </p:txBody>
      </p:sp>
      <p:cxnSp>
        <p:nvCxnSpPr>
          <p:cNvPr id="4" name="Straight Connector 3"/>
          <p:cNvCxnSpPr/>
          <p:nvPr/>
        </p:nvCxnSpPr>
        <p:spPr>
          <a:xfrm>
            <a:off x="3124200" y="1371600"/>
            <a:ext cx="0" cy="396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124200" y="5334000"/>
            <a:ext cx="5943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057400" y="2286000"/>
            <a:ext cx="762000" cy="369332"/>
          </a:xfrm>
          <a:prstGeom prst="rect">
            <a:avLst/>
          </a:prstGeom>
          <a:noFill/>
        </p:spPr>
        <p:txBody>
          <a:bodyPr wrap="square" rtlCol="0">
            <a:spAutoFit/>
          </a:bodyPr>
          <a:lstStyle/>
          <a:p>
            <a:r>
              <a:rPr lang="en-US" dirty="0"/>
              <a:t>Price</a:t>
            </a:r>
          </a:p>
        </p:txBody>
      </p:sp>
      <p:sp>
        <p:nvSpPr>
          <p:cNvPr id="8" name="TextBox 7"/>
          <p:cNvSpPr txBox="1"/>
          <p:nvPr/>
        </p:nvSpPr>
        <p:spPr>
          <a:xfrm>
            <a:off x="4648200" y="5715000"/>
            <a:ext cx="4800600" cy="369332"/>
          </a:xfrm>
          <a:prstGeom prst="rect">
            <a:avLst/>
          </a:prstGeom>
          <a:noFill/>
        </p:spPr>
        <p:txBody>
          <a:bodyPr wrap="square" rtlCol="0">
            <a:spAutoFit/>
          </a:bodyPr>
          <a:lstStyle/>
          <a:p>
            <a:r>
              <a:rPr lang="en-US" dirty="0"/>
              <a:t>Decrease in demand</a:t>
            </a:r>
          </a:p>
        </p:txBody>
      </p:sp>
      <p:sp>
        <p:nvSpPr>
          <p:cNvPr id="9" name="Freeform 8"/>
          <p:cNvSpPr/>
          <p:nvPr/>
        </p:nvSpPr>
        <p:spPr>
          <a:xfrm>
            <a:off x="3338733" y="1730326"/>
            <a:ext cx="6077243" cy="3559126"/>
          </a:xfrm>
          <a:custGeom>
            <a:avLst/>
            <a:gdLst>
              <a:gd name="connsiteX0" fmla="*/ 0 w 6077243"/>
              <a:gd name="connsiteY0" fmla="*/ 0 h 3559126"/>
              <a:gd name="connsiteX1" fmla="*/ 407963 w 6077243"/>
              <a:gd name="connsiteY1" fmla="*/ 450166 h 3559126"/>
              <a:gd name="connsiteX2" fmla="*/ 1167619 w 6077243"/>
              <a:gd name="connsiteY2" fmla="*/ 633046 h 3559126"/>
              <a:gd name="connsiteX3" fmla="*/ 1519311 w 6077243"/>
              <a:gd name="connsiteY3" fmla="*/ 956603 h 3559126"/>
              <a:gd name="connsiteX4" fmla="*/ 1688123 w 6077243"/>
              <a:gd name="connsiteY4" fmla="*/ 1533379 h 3559126"/>
              <a:gd name="connsiteX5" fmla="*/ 2293034 w 6077243"/>
              <a:gd name="connsiteY5" fmla="*/ 1969477 h 3559126"/>
              <a:gd name="connsiteX6" fmla="*/ 2855742 w 6077243"/>
              <a:gd name="connsiteY6" fmla="*/ 2574388 h 3559126"/>
              <a:gd name="connsiteX7" fmla="*/ 3404382 w 6077243"/>
              <a:gd name="connsiteY7" fmla="*/ 2700997 h 3559126"/>
              <a:gd name="connsiteX8" fmla="*/ 4417256 w 6077243"/>
              <a:gd name="connsiteY8" fmla="*/ 3024554 h 3559126"/>
              <a:gd name="connsiteX9" fmla="*/ 4937760 w 6077243"/>
              <a:gd name="connsiteY9" fmla="*/ 3249637 h 3559126"/>
              <a:gd name="connsiteX10" fmla="*/ 5556739 w 6077243"/>
              <a:gd name="connsiteY10" fmla="*/ 3432517 h 3559126"/>
              <a:gd name="connsiteX11" fmla="*/ 6063176 w 6077243"/>
              <a:gd name="connsiteY11" fmla="*/ 3545059 h 3559126"/>
              <a:gd name="connsiteX12" fmla="*/ 6077243 w 6077243"/>
              <a:gd name="connsiteY12" fmla="*/ 3559126 h 355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77243" h="3559126">
                <a:moveTo>
                  <a:pt x="0" y="0"/>
                </a:moveTo>
                <a:lnTo>
                  <a:pt x="407963" y="450166"/>
                </a:lnTo>
                <a:lnTo>
                  <a:pt x="1167619" y="633046"/>
                </a:lnTo>
                <a:lnTo>
                  <a:pt x="1519311" y="956603"/>
                </a:lnTo>
                <a:lnTo>
                  <a:pt x="1688123" y="1533379"/>
                </a:lnTo>
                <a:lnTo>
                  <a:pt x="2293034" y="1969477"/>
                </a:lnTo>
                <a:lnTo>
                  <a:pt x="2855742" y="2574388"/>
                </a:lnTo>
                <a:lnTo>
                  <a:pt x="3404382" y="2700997"/>
                </a:lnTo>
                <a:lnTo>
                  <a:pt x="4417256" y="3024554"/>
                </a:lnTo>
                <a:lnTo>
                  <a:pt x="4937760" y="3249637"/>
                </a:lnTo>
                <a:lnTo>
                  <a:pt x="5556739" y="3432517"/>
                </a:lnTo>
                <a:lnTo>
                  <a:pt x="6063176" y="3545059"/>
                </a:lnTo>
                <a:lnTo>
                  <a:pt x="6077243" y="3559126"/>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486400" y="2470667"/>
            <a:ext cx="2438400" cy="461665"/>
          </a:xfrm>
          <a:prstGeom prst="rect">
            <a:avLst/>
          </a:prstGeom>
          <a:noFill/>
        </p:spPr>
        <p:txBody>
          <a:bodyPr wrap="square" rtlCol="0">
            <a:spAutoFit/>
          </a:bodyPr>
          <a:lstStyle/>
          <a:p>
            <a:r>
              <a:rPr lang="en-US" sz="2400" dirty="0"/>
              <a:t>Wages</a:t>
            </a:r>
          </a:p>
        </p:txBody>
      </p:sp>
    </p:spTree>
    <p:extLst>
      <p:ext uri="{BB962C8B-B14F-4D97-AF65-F5344CB8AC3E}">
        <p14:creationId xmlns:p14="http://schemas.microsoft.com/office/powerpoint/2010/main" val="201351651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1981200" y="274638"/>
            <a:ext cx="8229600" cy="639762"/>
          </a:xfrm>
        </p:spPr>
        <p:txBody>
          <a:bodyPr/>
          <a:lstStyle/>
          <a:p>
            <a:pPr eaLnBrk="1" hangingPunct="1"/>
            <a:r>
              <a:rPr lang="en-US" sz="3200" b="1"/>
              <a:t>The Human Use of Human Beings</a:t>
            </a:r>
          </a:p>
        </p:txBody>
      </p:sp>
      <p:sp>
        <p:nvSpPr>
          <p:cNvPr id="108547" name="Text Box 3"/>
          <p:cNvSpPr txBox="1">
            <a:spLocks noChangeArrowheads="1"/>
          </p:cNvSpPr>
          <p:nvPr/>
        </p:nvSpPr>
        <p:spPr bwMode="auto">
          <a:xfrm>
            <a:off x="1981200" y="1066800"/>
            <a:ext cx="8458200" cy="4570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dirty="0"/>
              <a:t>“It is fair to say, however, that except for a considerable number of isolated examples, the industrial revolution up to the present has </a:t>
            </a:r>
            <a:r>
              <a:rPr lang="en-US" sz="2400" dirty="0">
                <a:solidFill>
                  <a:srgbClr val="FF0066"/>
                </a:solidFill>
              </a:rPr>
              <a:t>displaced man and the beast</a:t>
            </a:r>
            <a:r>
              <a:rPr lang="en-US" sz="2400" dirty="0"/>
              <a:t> as a source of power, without making any great impression on other human functions.  …</a:t>
            </a:r>
          </a:p>
          <a:p>
            <a:pPr eaLnBrk="1" hangingPunct="1">
              <a:spcBef>
                <a:spcPct val="50000"/>
              </a:spcBef>
            </a:pPr>
            <a:r>
              <a:rPr lang="en-US" sz="2400" dirty="0"/>
              <a:t>Let us now go on to a picture of a more completely automatic age.  Let us consider what for example the automobile factory of the future will be like …</a:t>
            </a:r>
          </a:p>
          <a:p>
            <a:pPr eaLnBrk="1" hangingPunct="1">
              <a:spcBef>
                <a:spcPct val="50000"/>
              </a:spcBef>
            </a:pPr>
            <a:r>
              <a:rPr lang="en-US" sz="2400" dirty="0"/>
              <a:t>In other words, the </a:t>
            </a:r>
            <a:r>
              <a:rPr lang="en-US" sz="2400" dirty="0">
                <a:solidFill>
                  <a:srgbClr val="FF0066"/>
                </a:solidFill>
              </a:rPr>
              <a:t>machine plays no favorites between manual labor and white-collar labor</a:t>
            </a:r>
            <a:r>
              <a:rPr lang="en-US" sz="2400" dirty="0"/>
              <a:t>. …</a:t>
            </a:r>
          </a:p>
          <a:p>
            <a:pPr eaLnBrk="1" hangingPunct="1">
              <a:spcBef>
                <a:spcPct val="50000"/>
              </a:spcBef>
            </a:pPr>
            <a:endParaRPr lang="en-US"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1981200" y="274638"/>
            <a:ext cx="8229600" cy="639762"/>
          </a:xfrm>
        </p:spPr>
        <p:txBody>
          <a:bodyPr/>
          <a:lstStyle/>
          <a:p>
            <a:pPr eaLnBrk="1" hangingPunct="1"/>
            <a:r>
              <a:rPr lang="en-US" sz="3200" b="1"/>
              <a:t>The Human Use of Human Beings</a:t>
            </a:r>
          </a:p>
        </p:txBody>
      </p:sp>
      <p:sp>
        <p:nvSpPr>
          <p:cNvPr id="109571" name="Text Box 3"/>
          <p:cNvSpPr txBox="1">
            <a:spLocks noChangeArrowheads="1"/>
          </p:cNvSpPr>
          <p:nvPr/>
        </p:nvSpPr>
        <p:spPr bwMode="auto">
          <a:xfrm>
            <a:off x="1981200" y="1066800"/>
            <a:ext cx="84582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t>What can we expect of its economic and social consequences?  In the first place, we can expect </a:t>
            </a:r>
            <a:r>
              <a:rPr lang="en-US" sz="2400">
                <a:solidFill>
                  <a:srgbClr val="FF0066"/>
                </a:solidFill>
              </a:rPr>
              <a:t>an abrupt and final cessation of the demand for the type of factory labor performing purely repetitive tasks</a:t>
            </a:r>
            <a:r>
              <a:rPr lang="en-US" sz="2400"/>
              <a:t>.  In the long run, the deadly uninteresting nature of the repetitive task may make this a good thing and the source of leisure necessary for a man’s full cultural development.  It may also produce cultural results as trivial and wasteful as the greater part of those so far obtained from the radio and the movies.  …</a:t>
            </a:r>
            <a:endParaRPr lang="en-US" sz="280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1981200" y="274638"/>
            <a:ext cx="8229600" cy="639762"/>
          </a:xfrm>
        </p:spPr>
        <p:txBody>
          <a:bodyPr/>
          <a:lstStyle/>
          <a:p>
            <a:pPr eaLnBrk="1" hangingPunct="1"/>
            <a:r>
              <a:rPr lang="en-US" sz="3200" b="1"/>
              <a:t>The Human Use of Human Beings</a:t>
            </a:r>
          </a:p>
        </p:txBody>
      </p:sp>
      <p:sp>
        <p:nvSpPr>
          <p:cNvPr id="110595" name="Text Box 3"/>
          <p:cNvSpPr txBox="1">
            <a:spLocks noChangeArrowheads="1"/>
          </p:cNvSpPr>
          <p:nvPr/>
        </p:nvSpPr>
        <p:spPr bwMode="auto">
          <a:xfrm>
            <a:off x="1981200" y="1066800"/>
            <a:ext cx="84582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t>Be that as it may, the </a:t>
            </a:r>
            <a:r>
              <a:rPr lang="en-US" sz="2400">
                <a:solidFill>
                  <a:srgbClr val="FF0066"/>
                </a:solidFill>
              </a:rPr>
              <a:t>intermediate period</a:t>
            </a:r>
            <a:r>
              <a:rPr lang="en-US" sz="2400"/>
              <a:t> of the introduction of the new means, especially if it comes in the fulminating manner to be expected from a new war, will lead to </a:t>
            </a:r>
            <a:r>
              <a:rPr lang="en-US" sz="2400">
                <a:solidFill>
                  <a:srgbClr val="FF0066"/>
                </a:solidFill>
              </a:rPr>
              <a:t>an immediate transitional period of disastrous confusion</a:t>
            </a:r>
            <a:r>
              <a:rPr lang="en-US" sz="2400"/>
              <a:t>. …</a:t>
            </a:r>
          </a:p>
          <a:p>
            <a:pPr eaLnBrk="1" hangingPunct="1">
              <a:spcBef>
                <a:spcPct val="50000"/>
              </a:spcBef>
            </a:pPr>
            <a:r>
              <a:rPr lang="en-US" sz="2400"/>
              <a:t>Under these circumstances, industry will be flooded with the new tools to the extent that they appear to yield immediate profits, irrespective of what long-time damage they can do.</a:t>
            </a:r>
            <a:endParaRPr lang="en-US" sz="280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1981200" y="274638"/>
            <a:ext cx="8229600" cy="639762"/>
          </a:xfrm>
        </p:spPr>
        <p:txBody>
          <a:bodyPr/>
          <a:lstStyle/>
          <a:p>
            <a:pPr eaLnBrk="1" hangingPunct="1"/>
            <a:r>
              <a:rPr lang="en-US" sz="3200" b="1"/>
              <a:t>The Human Use of Human Beings</a:t>
            </a:r>
          </a:p>
        </p:txBody>
      </p:sp>
      <p:sp>
        <p:nvSpPr>
          <p:cNvPr id="111619" name="Text Box 3"/>
          <p:cNvSpPr txBox="1">
            <a:spLocks noChangeArrowheads="1"/>
          </p:cNvSpPr>
          <p:nvPr/>
        </p:nvSpPr>
        <p:spPr bwMode="auto">
          <a:xfrm>
            <a:off x="1981200" y="914400"/>
            <a:ext cx="8458200" cy="6093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t>“Let us remember that </a:t>
            </a:r>
            <a:r>
              <a:rPr lang="en-US" sz="2400">
                <a:solidFill>
                  <a:srgbClr val="FF0066"/>
                </a:solidFill>
              </a:rPr>
              <a:t>the automatic machine</a:t>
            </a:r>
            <a:r>
              <a:rPr lang="en-US" sz="2400"/>
              <a:t>, whatever we think of any feelings it may have or may not have, </a:t>
            </a:r>
            <a:r>
              <a:rPr lang="en-US" sz="2400">
                <a:solidFill>
                  <a:srgbClr val="FF0066"/>
                </a:solidFill>
              </a:rPr>
              <a:t>is the precise economic equivalent of slave labor</a:t>
            </a:r>
            <a:r>
              <a:rPr lang="en-US" sz="2400"/>
              <a:t>.  Any labor which competes with slave labor must accept the economic conditions of slave labor.  It is perfectly clear that this will produce an unemployment situation, in comparison with which the present recession and even the depression of the thirties will seem a pleasant joke.  …</a:t>
            </a:r>
          </a:p>
          <a:p>
            <a:pPr eaLnBrk="1" hangingPunct="1">
              <a:spcBef>
                <a:spcPct val="50000"/>
              </a:spcBef>
            </a:pPr>
            <a:r>
              <a:rPr lang="en-US" sz="2400">
                <a:solidFill>
                  <a:srgbClr val="FF0066"/>
                </a:solidFill>
              </a:rPr>
              <a:t>Thus the new industrial revolution is a two-edged sword.</a:t>
            </a:r>
            <a:r>
              <a:rPr lang="en-US" sz="2400"/>
              <a:t>  It may be used for the benefit of humanity, but only if humanity survives long enough to enter a period in which such a benefit is possible.  It may also be used to destroy humanity, and if it is not used intelligently it can go very far in that direction.”</a:t>
            </a:r>
            <a:endParaRPr lang="en-US"/>
          </a:p>
          <a:p>
            <a:pPr algn="r" eaLnBrk="1" hangingPunct="1">
              <a:spcBef>
                <a:spcPct val="50000"/>
              </a:spcBef>
            </a:pPr>
            <a:r>
              <a:rPr lang="en-US"/>
              <a:t>- Weiner, Norbert, </a:t>
            </a:r>
            <a:r>
              <a:rPr lang="en-US" i="1"/>
              <a:t>The Human Use of Human Beings</a:t>
            </a:r>
            <a:r>
              <a:rPr lang="en-US"/>
              <a:t>, 1950, chapter 9.</a:t>
            </a:r>
            <a:endParaRPr lang="en-US" sz="280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1981200" y="274638"/>
            <a:ext cx="8229600" cy="563562"/>
          </a:xfrm>
        </p:spPr>
        <p:txBody>
          <a:bodyPr/>
          <a:lstStyle/>
          <a:p>
            <a:pPr eaLnBrk="1" hangingPunct="1"/>
            <a:r>
              <a:rPr lang="en-US" sz="3200" b="1"/>
              <a:t>Slave Revolts</a:t>
            </a:r>
          </a:p>
        </p:txBody>
      </p:sp>
      <p:sp>
        <p:nvSpPr>
          <p:cNvPr id="112643" name="Text Box 3"/>
          <p:cNvSpPr txBox="1">
            <a:spLocks noChangeArrowheads="1"/>
          </p:cNvSpPr>
          <p:nvPr/>
        </p:nvSpPr>
        <p:spPr bwMode="auto">
          <a:xfrm>
            <a:off x="1828800" y="2133600"/>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t>Spartacus</a:t>
            </a:r>
          </a:p>
        </p:txBody>
      </p:sp>
      <p:pic>
        <p:nvPicPr>
          <p:cNvPr id="1126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751" y="1295400"/>
            <a:ext cx="3432175"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45" name="Text Box 5"/>
          <p:cNvSpPr txBox="1">
            <a:spLocks noChangeArrowheads="1"/>
          </p:cNvSpPr>
          <p:nvPr/>
        </p:nvSpPr>
        <p:spPr bwMode="auto">
          <a:xfrm>
            <a:off x="2438400" y="3200400"/>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t>73 – 71 BCE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If You Can’t Lick </a:t>
            </a:r>
            <a:r>
              <a:rPr lang="en-US" sz="3200" b="1" dirty="0">
                <a:sym typeface="Symbol"/>
              </a:rPr>
              <a:t></a:t>
            </a:r>
            <a:r>
              <a:rPr lang="en-US" sz="3200" b="1" dirty="0" err="1"/>
              <a:t>em</a:t>
            </a:r>
            <a:r>
              <a:rPr lang="en-US" sz="3200" b="1" dirty="0"/>
              <a:t>, Join </a:t>
            </a:r>
            <a:r>
              <a:rPr lang="en-US" sz="3200" b="1" dirty="0">
                <a:sym typeface="Symbol"/>
              </a:rPr>
              <a:t></a:t>
            </a:r>
            <a:r>
              <a:rPr lang="en-US" sz="3200" b="1" dirty="0" err="1"/>
              <a:t>em</a:t>
            </a:r>
            <a:endParaRPr lang="en-US" sz="3200" b="1" dirty="0"/>
          </a:p>
        </p:txBody>
      </p:sp>
      <p:sp>
        <p:nvSpPr>
          <p:cNvPr id="3" name="Content Placeholder 2"/>
          <p:cNvSpPr>
            <a:spLocks noGrp="1"/>
          </p:cNvSpPr>
          <p:nvPr>
            <p:ph idx="1"/>
          </p:nvPr>
        </p:nvSpPr>
        <p:spPr/>
        <p:txBody>
          <a:bodyPr/>
          <a:lstStyle/>
          <a:p>
            <a:r>
              <a:rPr lang="en-US" dirty="0"/>
              <a:t>Physical augmentation</a:t>
            </a:r>
          </a:p>
          <a:p>
            <a:endParaRPr lang="en-US" dirty="0"/>
          </a:p>
          <a:p>
            <a:r>
              <a:rPr lang="en-US" dirty="0"/>
              <a:t>Collaboration</a:t>
            </a:r>
          </a:p>
          <a:p>
            <a:endParaRPr lang="en-US" dirty="0"/>
          </a:p>
          <a:p>
            <a:r>
              <a:rPr lang="en-US" dirty="0"/>
              <a:t>Us in the machine</a:t>
            </a:r>
          </a:p>
        </p:txBody>
      </p:sp>
    </p:spTree>
    <p:extLst>
      <p:ext uri="{BB962C8B-B14F-4D97-AF65-F5344CB8AC3E}">
        <p14:creationId xmlns:p14="http://schemas.microsoft.com/office/powerpoint/2010/main" val="183524361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1981200" y="274638"/>
            <a:ext cx="8229600" cy="639762"/>
          </a:xfrm>
        </p:spPr>
        <p:txBody>
          <a:bodyPr/>
          <a:lstStyle/>
          <a:p>
            <a:pPr eaLnBrk="1" hangingPunct="1"/>
            <a:r>
              <a:rPr lang="en-US" sz="3200" b="1"/>
              <a:t>Dominican Revolt</a:t>
            </a:r>
          </a:p>
        </p:txBody>
      </p:sp>
      <p:pic>
        <p:nvPicPr>
          <p:cNvPr id="11366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447800"/>
            <a:ext cx="267335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668" name="Text Box 5"/>
          <p:cNvSpPr txBox="1">
            <a:spLocks noChangeArrowheads="1"/>
          </p:cNvSpPr>
          <p:nvPr/>
        </p:nvSpPr>
        <p:spPr bwMode="auto">
          <a:xfrm>
            <a:off x="6553200" y="5715000"/>
            <a:ext cx="335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t>Toussaint Louverture</a:t>
            </a:r>
          </a:p>
        </p:txBody>
      </p:sp>
      <p:sp>
        <p:nvSpPr>
          <p:cNvPr id="113669" name="Text Box 6"/>
          <p:cNvSpPr txBox="1">
            <a:spLocks noChangeArrowheads="1"/>
          </p:cNvSpPr>
          <p:nvPr/>
        </p:nvSpPr>
        <p:spPr bwMode="auto">
          <a:xfrm>
            <a:off x="2057400" y="2133600"/>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t>1791 - 1801</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81200" y="152401"/>
            <a:ext cx="8229600" cy="715963"/>
          </a:xfrm>
        </p:spPr>
        <p:txBody>
          <a:bodyPr/>
          <a:lstStyle/>
          <a:p>
            <a:pPr eaLnBrk="1" hangingPunct="1"/>
            <a:r>
              <a:rPr lang="en-US" sz="3200" b="1"/>
              <a:t>Nat Turner</a:t>
            </a:r>
          </a:p>
        </p:txBody>
      </p:sp>
      <p:sp>
        <p:nvSpPr>
          <p:cNvPr id="114691" name="Text Box 4"/>
          <p:cNvSpPr txBox="1">
            <a:spLocks noChangeArrowheads="1"/>
          </p:cNvSpPr>
          <p:nvPr/>
        </p:nvSpPr>
        <p:spPr bwMode="auto">
          <a:xfrm>
            <a:off x="2057400" y="18288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t>1831</a:t>
            </a:r>
          </a:p>
        </p:txBody>
      </p:sp>
      <p:pic>
        <p:nvPicPr>
          <p:cNvPr id="11469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066801"/>
            <a:ext cx="6477000" cy="546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1981200" y="274638"/>
            <a:ext cx="8229600" cy="639762"/>
          </a:xfrm>
        </p:spPr>
        <p:txBody>
          <a:bodyPr/>
          <a:lstStyle/>
          <a:p>
            <a:pPr eaLnBrk="1" hangingPunct="1"/>
            <a:r>
              <a:rPr lang="en-US" sz="3200" b="1"/>
              <a:t>Will Displaced People Revolt?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117592" y="1295400"/>
            <a:ext cx="3216408" cy="1828800"/>
          </a:xfrm>
        </p:spPr>
        <p:txBody>
          <a:bodyPr/>
          <a:lstStyle/>
          <a:p>
            <a:pPr eaLnBrk="1" hangingPunct="1"/>
            <a:r>
              <a:rPr lang="en-US" altLang="en-US" sz="3200" b="1" dirty="0"/>
              <a:t>Rossum’s Universal Robots</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1201625"/>
            <a:ext cx="4048125" cy="5056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0" name="Text Box 4"/>
          <p:cNvSpPr txBox="1">
            <a:spLocks noChangeArrowheads="1"/>
          </p:cNvSpPr>
          <p:nvPr/>
        </p:nvSpPr>
        <p:spPr bwMode="auto">
          <a:xfrm>
            <a:off x="2117592" y="5791201"/>
            <a:ext cx="3276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t>A play by Karel </a:t>
            </a:r>
            <a:r>
              <a:rPr lang="en-US" altLang="en-US" sz="1800" dirty="0" err="1">
                <a:cs typeface="Arial" panose="020B0604020202020204" pitchFamily="34" charset="0"/>
              </a:rPr>
              <a:t>Č</a:t>
            </a:r>
            <a:r>
              <a:rPr lang="en-US" altLang="en-US" sz="1800" dirty="0" err="1"/>
              <a:t>apek</a:t>
            </a:r>
            <a:r>
              <a:rPr lang="en-US" altLang="en-US" sz="1800" dirty="0"/>
              <a:t>, 1920</a:t>
            </a:r>
          </a:p>
        </p:txBody>
      </p:sp>
      <p:sp>
        <p:nvSpPr>
          <p:cNvPr id="5" name="Rectangle 2"/>
          <p:cNvSpPr txBox="1">
            <a:spLocks noChangeArrowheads="1"/>
          </p:cNvSpPr>
          <p:nvPr/>
        </p:nvSpPr>
        <p:spPr bwMode="auto">
          <a:xfrm>
            <a:off x="1981200" y="274638"/>
            <a:ext cx="822960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3200" b="1" kern="0"/>
              <a:t>Will Robot Slaves Revolt?</a:t>
            </a:r>
            <a:endParaRPr lang="en-US" sz="3200" b="1" kern="0" dirty="0"/>
          </a:p>
        </p:txBody>
      </p:sp>
      <p:sp>
        <p:nvSpPr>
          <p:cNvPr id="2" name="TextBox 1"/>
          <p:cNvSpPr txBox="1"/>
          <p:nvPr/>
        </p:nvSpPr>
        <p:spPr>
          <a:xfrm>
            <a:off x="2667000" y="3429000"/>
            <a:ext cx="2209800" cy="523220"/>
          </a:xfrm>
          <a:prstGeom prst="rect">
            <a:avLst/>
          </a:prstGeom>
          <a:noFill/>
        </p:spPr>
        <p:txBody>
          <a:bodyPr wrap="square" rtlCol="0">
            <a:spAutoFit/>
          </a:bodyPr>
          <a:lstStyle/>
          <a:p>
            <a:pPr algn="ctr"/>
            <a:r>
              <a:rPr lang="en-US" sz="2800" b="1" dirty="0"/>
              <a:t>R. U. R.</a:t>
            </a:r>
          </a:p>
        </p:txBody>
      </p:sp>
    </p:spTree>
    <p:extLst>
      <p:ext uri="{BB962C8B-B14F-4D97-AF65-F5344CB8AC3E}">
        <p14:creationId xmlns:p14="http://schemas.microsoft.com/office/powerpoint/2010/main" val="379474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1981200" y="274638"/>
            <a:ext cx="8229600" cy="715962"/>
          </a:xfrm>
        </p:spPr>
        <p:txBody>
          <a:bodyPr/>
          <a:lstStyle/>
          <a:p>
            <a:pPr eaLnBrk="1" hangingPunct="1"/>
            <a:r>
              <a:rPr lang="en-US" sz="3200" b="1" dirty="0"/>
              <a:t>Will Robot Slaves Revolt?</a:t>
            </a:r>
          </a:p>
        </p:txBody>
      </p:sp>
      <p:sp>
        <p:nvSpPr>
          <p:cNvPr id="116739" name="Rectangle 3"/>
          <p:cNvSpPr>
            <a:spLocks noGrp="1" noChangeArrowheads="1"/>
          </p:cNvSpPr>
          <p:nvPr>
            <p:ph type="body" idx="1"/>
          </p:nvPr>
        </p:nvSpPr>
        <p:spPr/>
        <p:txBody>
          <a:bodyPr/>
          <a:lstStyle/>
          <a:p>
            <a:pPr eaLnBrk="1" hangingPunct="1"/>
            <a:r>
              <a:rPr lang="en-US" dirty="0"/>
              <a:t>R. U. R.</a:t>
            </a:r>
          </a:p>
          <a:p>
            <a:pPr eaLnBrk="1" hangingPunct="1"/>
            <a:endParaRPr lang="en-US" dirty="0"/>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a:xfrm>
            <a:off x="1981200" y="274638"/>
            <a:ext cx="8229600" cy="715962"/>
          </a:xfrm>
        </p:spPr>
        <p:txBody>
          <a:bodyPr/>
          <a:lstStyle/>
          <a:p>
            <a:r>
              <a:rPr lang="en-US" sz="3200" b="1" dirty="0"/>
              <a:t>Back to Income Disparity</a:t>
            </a:r>
          </a:p>
        </p:txBody>
      </p:sp>
      <p:pic>
        <p:nvPicPr>
          <p:cNvPr id="1177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1" y="1212850"/>
            <a:ext cx="7085013" cy="457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1981200" y="274638"/>
            <a:ext cx="8229600" cy="715962"/>
          </a:xfrm>
        </p:spPr>
        <p:txBody>
          <a:bodyPr/>
          <a:lstStyle/>
          <a:p>
            <a:r>
              <a:rPr lang="en-US" sz="3200" b="1" dirty="0"/>
              <a:t>The Rich Get Richer …</a:t>
            </a:r>
          </a:p>
        </p:txBody>
      </p:sp>
      <p:pic>
        <p:nvPicPr>
          <p:cNvPr id="1187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1" y="1981200"/>
            <a:ext cx="7102475"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a:xfrm>
            <a:off x="1981200" y="274638"/>
            <a:ext cx="8229600" cy="715962"/>
          </a:xfrm>
        </p:spPr>
        <p:txBody>
          <a:bodyPr/>
          <a:lstStyle/>
          <a:p>
            <a:r>
              <a:rPr lang="en-US" sz="3200" b="1"/>
              <a:t>The Rich Get Richer … Until …</a:t>
            </a:r>
          </a:p>
        </p:txBody>
      </p:sp>
      <p:pic>
        <p:nvPicPr>
          <p:cNvPr id="1198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041400"/>
            <a:ext cx="4038600" cy="523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1752600" y="274638"/>
            <a:ext cx="8610600" cy="715962"/>
          </a:xfrm>
        </p:spPr>
        <p:txBody>
          <a:bodyPr/>
          <a:lstStyle/>
          <a:p>
            <a:r>
              <a:rPr lang="en-US" sz="3200" b="1"/>
              <a:t>… Until All the Customers Have No Money</a:t>
            </a:r>
          </a:p>
        </p:txBody>
      </p:sp>
      <p:pic>
        <p:nvPicPr>
          <p:cNvPr id="1208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0275" y="1314450"/>
            <a:ext cx="7791450" cy="422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Is This Possible?</a:t>
            </a:r>
          </a:p>
        </p:txBody>
      </p:sp>
      <p:pic>
        <p:nvPicPr>
          <p:cNvPr id="52226" name="Picture 2" descr="http://momentummachines.com/wp-content/themes/whiteboard/images/rob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1219200"/>
            <a:ext cx="4461937" cy="4629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28800" y="6172200"/>
            <a:ext cx="4724400" cy="381000"/>
          </a:xfrm>
          <a:prstGeom prst="rect">
            <a:avLst/>
          </a:prstGeom>
          <a:noFill/>
        </p:spPr>
        <p:txBody>
          <a:bodyPr wrap="square" rtlCol="0">
            <a:spAutoFit/>
          </a:bodyPr>
          <a:lstStyle/>
          <a:p>
            <a:r>
              <a:rPr lang="en-US" dirty="0">
                <a:hlinkClick r:id="rId3"/>
              </a:rPr>
              <a:t>http://momentummachines.com/</a:t>
            </a:r>
            <a:r>
              <a:rPr lang="en-US" dirty="0"/>
              <a:t> </a:t>
            </a:r>
          </a:p>
        </p:txBody>
      </p:sp>
      <p:pic>
        <p:nvPicPr>
          <p:cNvPr id="52228" name="Picture 4" descr="http://momentummachines.com/wp-content/themes/whiteboard/images/finish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1" y="1219200"/>
            <a:ext cx="3973627" cy="22669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553201" y="4038600"/>
            <a:ext cx="3973627" cy="923330"/>
          </a:xfrm>
          <a:prstGeom prst="rect">
            <a:avLst/>
          </a:prstGeom>
          <a:noFill/>
        </p:spPr>
        <p:txBody>
          <a:bodyPr wrap="square" rtlCol="0">
            <a:spAutoFit/>
          </a:bodyPr>
          <a:lstStyle/>
          <a:p>
            <a:r>
              <a:rPr lang="en-US" dirty="0"/>
              <a:t>Our device saves the average restaurant $135,000 per year in wages and overhead.</a:t>
            </a:r>
          </a:p>
        </p:txBody>
      </p:sp>
    </p:spTree>
    <p:extLst>
      <p:ext uri="{BB962C8B-B14F-4D97-AF65-F5344CB8AC3E}">
        <p14:creationId xmlns:p14="http://schemas.microsoft.com/office/powerpoint/2010/main" val="1697955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981200" y="274638"/>
            <a:ext cx="8229600" cy="563562"/>
          </a:xfrm>
        </p:spPr>
        <p:txBody>
          <a:bodyPr/>
          <a:lstStyle/>
          <a:p>
            <a:pPr eaLnBrk="1" hangingPunct="1"/>
            <a:r>
              <a:rPr lang="en-US" sz="3200" b="1"/>
              <a:t>Transhumanism</a:t>
            </a:r>
          </a:p>
        </p:txBody>
      </p:sp>
      <p:pic>
        <p:nvPicPr>
          <p:cNvPr id="419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1" y="1143001"/>
            <a:ext cx="4424363" cy="442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8" name="Text Box 4"/>
          <p:cNvSpPr txBox="1">
            <a:spLocks noChangeArrowheads="1"/>
          </p:cNvSpPr>
          <p:nvPr/>
        </p:nvSpPr>
        <p:spPr bwMode="auto">
          <a:xfrm>
            <a:off x="1828800" y="6096000"/>
            <a:ext cx="8839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t>An illustration by Michael Gibbs for </a:t>
            </a:r>
            <a:r>
              <a:rPr lang="en-US" i="1"/>
              <a:t>The Chronicle of Higher Education'</a:t>
            </a:r>
            <a:r>
              <a:rPr lang="en-US"/>
              <a:t>s look at how </a:t>
            </a:r>
            <a:r>
              <a:rPr lang="en-US">
                <a:hlinkClick r:id="rId3" tooltip="Biotechnology"/>
              </a:rPr>
              <a:t>biotechnology</a:t>
            </a:r>
            <a:r>
              <a:rPr lang="en-US"/>
              <a:t> will change the </a:t>
            </a:r>
            <a:r>
              <a:rPr lang="en-US">
                <a:hlinkClick r:id="rId4" tooltip="Human nature"/>
              </a:rPr>
              <a:t>human experience</a:t>
            </a:r>
            <a:r>
              <a:rPr lang="en-US"/>
              <a:t>.</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Is This Possible?</a:t>
            </a:r>
          </a:p>
        </p:txBody>
      </p:sp>
      <p:sp>
        <p:nvSpPr>
          <p:cNvPr id="4" name="TextBox 3"/>
          <p:cNvSpPr txBox="1"/>
          <p:nvPr/>
        </p:nvSpPr>
        <p:spPr>
          <a:xfrm>
            <a:off x="1828800" y="6172200"/>
            <a:ext cx="8534400" cy="369332"/>
          </a:xfrm>
          <a:prstGeom prst="rect">
            <a:avLst/>
          </a:prstGeom>
          <a:noFill/>
        </p:spPr>
        <p:txBody>
          <a:bodyPr wrap="square" rtlCol="0">
            <a:spAutoFit/>
          </a:bodyPr>
          <a:lstStyle/>
          <a:p>
            <a:r>
              <a:rPr lang="en-US" dirty="0">
                <a:hlinkClick r:id="rId2"/>
              </a:rPr>
              <a:t>http://www.pocket-lint.com/news/48601/bugeon-hamburger-making-robot-fast-food</a:t>
            </a:r>
            <a:r>
              <a:rPr lang="en-US" dirty="0"/>
              <a:t>  </a:t>
            </a:r>
          </a:p>
        </p:txBody>
      </p:sp>
      <p:pic>
        <p:nvPicPr>
          <p:cNvPr id="51202" name="Picture 2" descr="http://cdn.pocket-lint.com/images/Jvpt/bugeon-hamburger-making-robot-fast-food-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219200"/>
            <a:ext cx="4395788" cy="4395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41590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How It Works</a:t>
            </a:r>
          </a:p>
        </p:txBody>
      </p:sp>
      <p:pic>
        <p:nvPicPr>
          <p:cNvPr id="51202" name="Picture 2" descr="http://www.viceland.com/viceblog/66257674robot-burger-breakdow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447800"/>
            <a:ext cx="6915150" cy="461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56692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A New Kind of Restaurant</a:t>
            </a:r>
          </a:p>
        </p:txBody>
      </p:sp>
      <p:pic>
        <p:nvPicPr>
          <p:cNvPr id="51202" name="Picture 2" descr="momentum machines real burg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1295400"/>
            <a:ext cx="4572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2667000" y="3915697"/>
            <a:ext cx="7315200" cy="1843518"/>
          </a:xfrm>
          <a:prstGeom prst="rect">
            <a:avLst/>
          </a:prstGeom>
        </p:spPr>
      </p:pic>
      <p:sp>
        <p:nvSpPr>
          <p:cNvPr id="5" name="Rectangle 4"/>
          <p:cNvSpPr/>
          <p:nvPr/>
        </p:nvSpPr>
        <p:spPr>
          <a:xfrm>
            <a:off x="2362201" y="5860166"/>
            <a:ext cx="7848599" cy="338554"/>
          </a:xfrm>
          <a:prstGeom prst="rect">
            <a:avLst/>
          </a:prstGeom>
        </p:spPr>
        <p:txBody>
          <a:bodyPr wrap="square">
            <a:spAutoFit/>
          </a:bodyPr>
          <a:lstStyle/>
          <a:p>
            <a:r>
              <a:rPr lang="en-US" sz="1600" dirty="0">
                <a:hlinkClick r:id="rId5"/>
              </a:rPr>
              <a:t>https://jobs.lever.co/momentummachines/5c7348d0-1287-40a4-94f1-c9e39c01374d</a:t>
            </a:r>
            <a:r>
              <a:rPr lang="en-US" sz="1600" dirty="0"/>
              <a:t> </a:t>
            </a:r>
          </a:p>
        </p:txBody>
      </p:sp>
    </p:spTree>
    <p:extLst>
      <p:ext uri="{BB962C8B-B14F-4D97-AF65-F5344CB8AC3E}">
        <p14:creationId xmlns:p14="http://schemas.microsoft.com/office/powerpoint/2010/main" val="422342796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What It Isn’t</a:t>
            </a:r>
          </a:p>
        </p:txBody>
      </p:sp>
      <p:pic>
        <p:nvPicPr>
          <p:cNvPr id="51202" name="Picture 2" descr="Momentum Machines' burger robot looks nothing like this retro-robot chef of the future—but it's still awes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600200"/>
            <a:ext cx="5600700"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68340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The Burgeon</a:t>
            </a:r>
          </a:p>
        </p:txBody>
      </p:sp>
      <p:sp>
        <p:nvSpPr>
          <p:cNvPr id="4" name="TextBox 3"/>
          <p:cNvSpPr txBox="1"/>
          <p:nvPr/>
        </p:nvSpPr>
        <p:spPr>
          <a:xfrm>
            <a:off x="6858000" y="1143000"/>
            <a:ext cx="3352800" cy="4801314"/>
          </a:xfrm>
          <a:prstGeom prst="rect">
            <a:avLst/>
          </a:prstGeom>
          <a:noFill/>
        </p:spPr>
        <p:txBody>
          <a:bodyPr wrap="square" rtlCol="0">
            <a:spAutoFit/>
          </a:bodyPr>
          <a:lstStyle/>
          <a:p>
            <a:r>
              <a:rPr lang="en-US" dirty="0"/>
              <a:t>“The Burgeon can crank out a burger every 16 seconds. It grinds the meat, stamps out the patty, sends it along a conveyor-belt grill, toasts the buns, squirts on the condiments, slices and drops in pickles and tomatoes and lettuce, then pops the finished burger into a bag, all in under five minutes.</a:t>
            </a:r>
          </a:p>
          <a:p>
            <a:endParaRPr lang="en-US" dirty="0"/>
          </a:p>
          <a:p>
            <a:r>
              <a:rPr lang="en-US" dirty="0"/>
              <a:t>And, says &lt;its creator&gt;, "we're trying to bring it down to a completed burger every 10 seconds."</a:t>
            </a:r>
          </a:p>
          <a:p>
            <a:endParaRPr lang="en-US" dirty="0"/>
          </a:p>
        </p:txBody>
      </p:sp>
      <p:pic>
        <p:nvPicPr>
          <p:cNvPr id="53250" name="Picture 2" descr="Rise of the robo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143000"/>
            <a:ext cx="4083844" cy="27225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28800" y="4495800"/>
            <a:ext cx="4495800" cy="1938992"/>
          </a:xfrm>
          <a:prstGeom prst="rect">
            <a:avLst/>
          </a:prstGeom>
          <a:noFill/>
        </p:spPr>
        <p:txBody>
          <a:bodyPr wrap="square" rtlCol="0">
            <a:spAutoFit/>
          </a:bodyPr>
          <a:lstStyle/>
          <a:p>
            <a:r>
              <a:rPr lang="en-US" sz="2400" dirty="0">
                <a:solidFill>
                  <a:srgbClr val="FF0000"/>
                </a:solidFill>
              </a:rPr>
              <a:t>“Our device isn’t meant to make employees more efficient,” said co-founder </a:t>
            </a:r>
            <a:r>
              <a:rPr lang="en-US" sz="2400" dirty="0" err="1">
                <a:solidFill>
                  <a:srgbClr val="FF0000"/>
                </a:solidFill>
              </a:rPr>
              <a:t>Alexandros</a:t>
            </a:r>
            <a:r>
              <a:rPr lang="en-US" sz="2400" dirty="0">
                <a:solidFill>
                  <a:srgbClr val="FF0000"/>
                </a:solidFill>
              </a:rPr>
              <a:t> </a:t>
            </a:r>
            <a:r>
              <a:rPr lang="en-US" sz="2400" dirty="0" err="1">
                <a:solidFill>
                  <a:srgbClr val="FF0000"/>
                </a:solidFill>
              </a:rPr>
              <a:t>Vardakostas</a:t>
            </a:r>
            <a:r>
              <a:rPr lang="en-US" sz="2400" dirty="0">
                <a:solidFill>
                  <a:srgbClr val="FF0000"/>
                </a:solidFill>
              </a:rPr>
              <a:t>. “It’s meant to completely obviate them.”</a:t>
            </a:r>
          </a:p>
        </p:txBody>
      </p:sp>
    </p:spTree>
    <p:extLst>
      <p:ext uri="{BB962C8B-B14F-4D97-AF65-F5344CB8AC3E}">
        <p14:creationId xmlns:p14="http://schemas.microsoft.com/office/powerpoint/2010/main" val="264258829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p:spPr>
        <p:txBody>
          <a:bodyPr/>
          <a:lstStyle/>
          <a:p>
            <a:r>
              <a:rPr lang="en-US" sz="3200" b="1" dirty="0"/>
              <a:t>And on to Burritos</a:t>
            </a:r>
          </a:p>
        </p:txBody>
      </p:sp>
      <p:pic>
        <p:nvPicPr>
          <p:cNvPr id="52226" name="Picture 2" descr="The Burrito Box machine launched by Los Angeles-based The Box Brands debuted in West Hollywood, Calif., two weeks ago. The vending machine dispen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838200"/>
            <a:ext cx="3810000" cy="5553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75878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And then Pizza</a:t>
            </a:r>
          </a:p>
        </p:txBody>
      </p:sp>
      <p:pic>
        <p:nvPicPr>
          <p:cNvPr id="53250" name="Picture 2" descr="http://www.letspizza.it/letspizza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294" y="1447800"/>
            <a:ext cx="8991600" cy="4495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29600" y="1219201"/>
            <a:ext cx="2438400" cy="5262979"/>
          </a:xfrm>
          <a:prstGeom prst="rect">
            <a:avLst/>
          </a:prstGeom>
          <a:noFill/>
        </p:spPr>
        <p:txBody>
          <a:bodyPr wrap="square" rtlCol="0">
            <a:spAutoFit/>
          </a:bodyPr>
          <a:lstStyle/>
          <a:p>
            <a:r>
              <a:rPr lang="en-US" sz="1600" dirty="0"/>
              <a:t>Let's Pizza is the only machine able to create pizza by kneading it on the spot and adding only fresh ingredients; water, flour, tomatoes, mozzarella and various toppings.</a:t>
            </a:r>
            <a:br>
              <a:rPr lang="en-US" sz="1600" dirty="0"/>
            </a:br>
            <a:r>
              <a:rPr lang="en-US" sz="1600" dirty="0"/>
              <a:t>The aroma and the taste of an Italian pizza made with only the best Italian products at any time of the day or night in a practical takeaway cardboard box is ready for you.</a:t>
            </a:r>
            <a:br>
              <a:rPr lang="en-US" sz="1600" dirty="0"/>
            </a:br>
            <a:r>
              <a:rPr lang="en-US" sz="1600" dirty="0"/>
              <a:t>From lunch to a snack, alone or in company, we assure quality and convenience to anyone at any time. </a:t>
            </a:r>
          </a:p>
        </p:txBody>
      </p:sp>
      <p:sp>
        <p:nvSpPr>
          <p:cNvPr id="5" name="TextBox 4"/>
          <p:cNvSpPr txBox="1"/>
          <p:nvPr/>
        </p:nvSpPr>
        <p:spPr>
          <a:xfrm>
            <a:off x="1703294" y="6324600"/>
            <a:ext cx="6145306" cy="369332"/>
          </a:xfrm>
          <a:prstGeom prst="rect">
            <a:avLst/>
          </a:prstGeom>
          <a:noFill/>
        </p:spPr>
        <p:txBody>
          <a:bodyPr wrap="square" rtlCol="0">
            <a:spAutoFit/>
          </a:bodyPr>
          <a:lstStyle/>
          <a:p>
            <a:r>
              <a:rPr lang="en-US" dirty="0"/>
              <a:t>Video: </a:t>
            </a:r>
            <a:r>
              <a:rPr lang="en-US" dirty="0">
                <a:hlinkClick r:id="rId4"/>
              </a:rPr>
              <a:t>https://www.youtube.com/watch?v=j7_lxiU8eLM</a:t>
            </a:r>
            <a:r>
              <a:rPr lang="en-US" dirty="0"/>
              <a:t>  </a:t>
            </a:r>
          </a:p>
        </p:txBody>
      </p:sp>
    </p:spTree>
    <p:extLst>
      <p:ext uri="{BB962C8B-B14F-4D97-AF65-F5344CB8AC3E}">
        <p14:creationId xmlns:p14="http://schemas.microsoft.com/office/powerpoint/2010/main" val="421185940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So What Do We Do?</a:t>
            </a:r>
          </a:p>
        </p:txBody>
      </p:sp>
      <p:sp>
        <p:nvSpPr>
          <p:cNvPr id="4" name="TextBox 3"/>
          <p:cNvSpPr txBox="1"/>
          <p:nvPr/>
        </p:nvSpPr>
        <p:spPr>
          <a:xfrm>
            <a:off x="2286000" y="1447801"/>
            <a:ext cx="7239000" cy="2062103"/>
          </a:xfrm>
          <a:prstGeom prst="rect">
            <a:avLst/>
          </a:prstGeom>
          <a:noFill/>
        </p:spPr>
        <p:txBody>
          <a:bodyPr wrap="square" rtlCol="0">
            <a:spAutoFit/>
          </a:bodyPr>
          <a:lstStyle/>
          <a:p>
            <a:r>
              <a:rPr lang="en-US" sz="3200" dirty="0"/>
              <a:t>Halt technological progress.</a:t>
            </a:r>
          </a:p>
          <a:p>
            <a:endParaRPr lang="en-US" sz="3200" dirty="0"/>
          </a:p>
          <a:p>
            <a:endParaRPr lang="en-US" sz="3200" dirty="0"/>
          </a:p>
          <a:p>
            <a:r>
              <a:rPr lang="en-US" sz="3200" dirty="0"/>
              <a:t>Change other things.</a:t>
            </a:r>
          </a:p>
        </p:txBody>
      </p:sp>
      <p:cxnSp>
        <p:nvCxnSpPr>
          <p:cNvPr id="6" name="Straight Connector 5"/>
          <p:cNvCxnSpPr/>
          <p:nvPr/>
        </p:nvCxnSpPr>
        <p:spPr>
          <a:xfrm>
            <a:off x="2133600" y="1447800"/>
            <a:ext cx="5867400" cy="6858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95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1981200" y="274638"/>
            <a:ext cx="8229600" cy="715962"/>
          </a:xfrm>
        </p:spPr>
        <p:txBody>
          <a:bodyPr/>
          <a:lstStyle/>
          <a:p>
            <a:r>
              <a:rPr lang="en-US" sz="3200" b="1"/>
              <a:t>Now</a:t>
            </a:r>
          </a:p>
        </p:txBody>
      </p:sp>
      <p:pic>
        <p:nvPicPr>
          <p:cNvPr id="952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1014414"/>
            <a:ext cx="1292225"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9675" y="1131888"/>
            <a:ext cx="1366838" cy="60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8650" y="2000251"/>
            <a:ext cx="1163638" cy="11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1" y="3286126"/>
            <a:ext cx="1209675" cy="100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5013" y="4568826"/>
            <a:ext cx="1270000" cy="81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40"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86513" y="4976813"/>
            <a:ext cx="1149350"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41"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48600" y="4287839"/>
            <a:ext cx="1403350" cy="9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42"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01000" y="2209800"/>
            <a:ext cx="11239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43"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97963" y="863601"/>
            <a:ext cx="1333500"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reeform 3"/>
          <p:cNvSpPr/>
          <p:nvPr/>
        </p:nvSpPr>
        <p:spPr>
          <a:xfrm>
            <a:off x="2163764" y="977900"/>
            <a:ext cx="5621337" cy="5143500"/>
          </a:xfrm>
          <a:custGeom>
            <a:avLst/>
            <a:gdLst>
              <a:gd name="connsiteX0" fmla="*/ 5621619 w 5621619"/>
              <a:gd name="connsiteY0" fmla="*/ 0 h 5143500"/>
              <a:gd name="connsiteX1" fmla="*/ 5469219 w 5621619"/>
              <a:gd name="connsiteY1" fmla="*/ 25400 h 5143500"/>
              <a:gd name="connsiteX2" fmla="*/ 5431119 w 5621619"/>
              <a:gd name="connsiteY2" fmla="*/ 38100 h 5143500"/>
              <a:gd name="connsiteX3" fmla="*/ 5367619 w 5621619"/>
              <a:gd name="connsiteY3" fmla="*/ 50800 h 5143500"/>
              <a:gd name="connsiteX4" fmla="*/ 5291419 w 5621619"/>
              <a:gd name="connsiteY4" fmla="*/ 76200 h 5143500"/>
              <a:gd name="connsiteX5" fmla="*/ 5240619 w 5621619"/>
              <a:gd name="connsiteY5" fmla="*/ 139700 h 5143500"/>
              <a:gd name="connsiteX6" fmla="*/ 5227919 w 5621619"/>
              <a:gd name="connsiteY6" fmla="*/ 177800 h 5143500"/>
              <a:gd name="connsiteX7" fmla="*/ 5177119 w 5621619"/>
              <a:gd name="connsiteY7" fmla="*/ 254000 h 5143500"/>
              <a:gd name="connsiteX8" fmla="*/ 5139019 w 5621619"/>
              <a:gd name="connsiteY8" fmla="*/ 393700 h 5143500"/>
              <a:gd name="connsiteX9" fmla="*/ 5151719 w 5621619"/>
              <a:gd name="connsiteY9" fmla="*/ 520700 h 5143500"/>
              <a:gd name="connsiteX10" fmla="*/ 5164419 w 5621619"/>
              <a:gd name="connsiteY10" fmla="*/ 584200 h 5143500"/>
              <a:gd name="connsiteX11" fmla="*/ 5177119 w 5621619"/>
              <a:gd name="connsiteY11" fmla="*/ 762000 h 5143500"/>
              <a:gd name="connsiteX12" fmla="*/ 5164419 w 5621619"/>
              <a:gd name="connsiteY12" fmla="*/ 1104900 h 5143500"/>
              <a:gd name="connsiteX13" fmla="*/ 5151719 w 5621619"/>
              <a:gd name="connsiteY13" fmla="*/ 1155700 h 5143500"/>
              <a:gd name="connsiteX14" fmla="*/ 5075519 w 5621619"/>
              <a:gd name="connsiteY14" fmla="*/ 1231900 h 5143500"/>
              <a:gd name="connsiteX15" fmla="*/ 4999319 w 5621619"/>
              <a:gd name="connsiteY15" fmla="*/ 1282700 h 5143500"/>
              <a:gd name="connsiteX16" fmla="*/ 4923119 w 5621619"/>
              <a:gd name="connsiteY16" fmla="*/ 1308100 h 5143500"/>
              <a:gd name="connsiteX17" fmla="*/ 4885019 w 5621619"/>
              <a:gd name="connsiteY17" fmla="*/ 1320800 h 5143500"/>
              <a:gd name="connsiteX18" fmla="*/ 4846919 w 5621619"/>
              <a:gd name="connsiteY18" fmla="*/ 1346200 h 5143500"/>
              <a:gd name="connsiteX19" fmla="*/ 4770719 w 5621619"/>
              <a:gd name="connsiteY19" fmla="*/ 1371600 h 5143500"/>
              <a:gd name="connsiteX20" fmla="*/ 4669119 w 5621619"/>
              <a:gd name="connsiteY20" fmla="*/ 1409700 h 5143500"/>
              <a:gd name="connsiteX21" fmla="*/ 4592919 w 5621619"/>
              <a:gd name="connsiteY21" fmla="*/ 1435100 h 5143500"/>
              <a:gd name="connsiteX22" fmla="*/ 4491319 w 5621619"/>
              <a:gd name="connsiteY22" fmla="*/ 1587500 h 5143500"/>
              <a:gd name="connsiteX23" fmla="*/ 4465919 w 5621619"/>
              <a:gd name="connsiteY23" fmla="*/ 1625600 h 5143500"/>
              <a:gd name="connsiteX24" fmla="*/ 4453219 w 5621619"/>
              <a:gd name="connsiteY24" fmla="*/ 1663700 h 5143500"/>
              <a:gd name="connsiteX25" fmla="*/ 4402419 w 5621619"/>
              <a:gd name="connsiteY25" fmla="*/ 1790700 h 5143500"/>
              <a:gd name="connsiteX26" fmla="*/ 4389719 w 5621619"/>
              <a:gd name="connsiteY26" fmla="*/ 1828800 h 5143500"/>
              <a:gd name="connsiteX27" fmla="*/ 4351619 w 5621619"/>
              <a:gd name="connsiteY27" fmla="*/ 1981200 h 5143500"/>
              <a:gd name="connsiteX28" fmla="*/ 4338919 w 5621619"/>
              <a:gd name="connsiteY28" fmla="*/ 2019300 h 5143500"/>
              <a:gd name="connsiteX29" fmla="*/ 4326219 w 5621619"/>
              <a:gd name="connsiteY29" fmla="*/ 2057400 h 5143500"/>
              <a:gd name="connsiteX30" fmla="*/ 4300819 w 5621619"/>
              <a:gd name="connsiteY30" fmla="*/ 2095500 h 5143500"/>
              <a:gd name="connsiteX31" fmla="*/ 4288119 w 5621619"/>
              <a:gd name="connsiteY31" fmla="*/ 2133600 h 5143500"/>
              <a:gd name="connsiteX32" fmla="*/ 4250019 w 5621619"/>
              <a:gd name="connsiteY32" fmla="*/ 2159000 h 5143500"/>
              <a:gd name="connsiteX33" fmla="*/ 4097619 w 5621619"/>
              <a:gd name="connsiteY33" fmla="*/ 2286000 h 5143500"/>
              <a:gd name="connsiteX34" fmla="*/ 4059519 w 5621619"/>
              <a:gd name="connsiteY34" fmla="*/ 2311400 h 5143500"/>
              <a:gd name="connsiteX35" fmla="*/ 4021419 w 5621619"/>
              <a:gd name="connsiteY35" fmla="*/ 2324100 h 5143500"/>
              <a:gd name="connsiteX36" fmla="*/ 3970619 w 5621619"/>
              <a:gd name="connsiteY36" fmla="*/ 2349500 h 5143500"/>
              <a:gd name="connsiteX37" fmla="*/ 3919819 w 5621619"/>
              <a:gd name="connsiteY37" fmla="*/ 2362200 h 5143500"/>
              <a:gd name="connsiteX38" fmla="*/ 3843619 w 5621619"/>
              <a:gd name="connsiteY38" fmla="*/ 2387600 h 5143500"/>
              <a:gd name="connsiteX39" fmla="*/ 3703919 w 5621619"/>
              <a:gd name="connsiteY39" fmla="*/ 2413000 h 5143500"/>
              <a:gd name="connsiteX40" fmla="*/ 3627719 w 5621619"/>
              <a:gd name="connsiteY40" fmla="*/ 2463800 h 5143500"/>
              <a:gd name="connsiteX41" fmla="*/ 3589619 w 5621619"/>
              <a:gd name="connsiteY41" fmla="*/ 2489200 h 5143500"/>
              <a:gd name="connsiteX42" fmla="*/ 3551519 w 5621619"/>
              <a:gd name="connsiteY42" fmla="*/ 2527300 h 5143500"/>
              <a:gd name="connsiteX43" fmla="*/ 3475319 w 5621619"/>
              <a:gd name="connsiteY43" fmla="*/ 2578100 h 5143500"/>
              <a:gd name="connsiteX44" fmla="*/ 3437219 w 5621619"/>
              <a:gd name="connsiteY44" fmla="*/ 2603500 h 5143500"/>
              <a:gd name="connsiteX45" fmla="*/ 3411819 w 5621619"/>
              <a:gd name="connsiteY45" fmla="*/ 2641600 h 5143500"/>
              <a:gd name="connsiteX46" fmla="*/ 3399119 w 5621619"/>
              <a:gd name="connsiteY46" fmla="*/ 2679700 h 5143500"/>
              <a:gd name="connsiteX47" fmla="*/ 3361019 w 5621619"/>
              <a:gd name="connsiteY47" fmla="*/ 2705100 h 5143500"/>
              <a:gd name="connsiteX48" fmla="*/ 3322919 w 5621619"/>
              <a:gd name="connsiteY48" fmla="*/ 2781300 h 5143500"/>
              <a:gd name="connsiteX49" fmla="*/ 3284819 w 5621619"/>
              <a:gd name="connsiteY49" fmla="*/ 2806700 h 5143500"/>
              <a:gd name="connsiteX50" fmla="*/ 3259419 w 5621619"/>
              <a:gd name="connsiteY50" fmla="*/ 2844800 h 5143500"/>
              <a:gd name="connsiteX51" fmla="*/ 3221319 w 5621619"/>
              <a:gd name="connsiteY51" fmla="*/ 2882900 h 5143500"/>
              <a:gd name="connsiteX52" fmla="*/ 3157819 w 5621619"/>
              <a:gd name="connsiteY52" fmla="*/ 2946400 h 5143500"/>
              <a:gd name="connsiteX53" fmla="*/ 3043519 w 5621619"/>
              <a:gd name="connsiteY53" fmla="*/ 3073400 h 5143500"/>
              <a:gd name="connsiteX54" fmla="*/ 3005419 w 5621619"/>
              <a:gd name="connsiteY54" fmla="*/ 3111500 h 5143500"/>
              <a:gd name="connsiteX55" fmla="*/ 2954619 w 5621619"/>
              <a:gd name="connsiteY55" fmla="*/ 3136900 h 5143500"/>
              <a:gd name="connsiteX56" fmla="*/ 2891119 w 5621619"/>
              <a:gd name="connsiteY56" fmla="*/ 3200400 h 5143500"/>
              <a:gd name="connsiteX57" fmla="*/ 2827619 w 5621619"/>
              <a:gd name="connsiteY57" fmla="*/ 3263900 h 5143500"/>
              <a:gd name="connsiteX58" fmla="*/ 2789519 w 5621619"/>
              <a:gd name="connsiteY58" fmla="*/ 3340100 h 5143500"/>
              <a:gd name="connsiteX59" fmla="*/ 2751419 w 5621619"/>
              <a:gd name="connsiteY59" fmla="*/ 3365500 h 5143500"/>
              <a:gd name="connsiteX60" fmla="*/ 2700619 w 5621619"/>
              <a:gd name="connsiteY60" fmla="*/ 3441700 h 5143500"/>
              <a:gd name="connsiteX61" fmla="*/ 2649819 w 5621619"/>
              <a:gd name="connsiteY61" fmla="*/ 3517900 h 5143500"/>
              <a:gd name="connsiteX62" fmla="*/ 2624419 w 5621619"/>
              <a:gd name="connsiteY62" fmla="*/ 3568700 h 5143500"/>
              <a:gd name="connsiteX63" fmla="*/ 2586319 w 5621619"/>
              <a:gd name="connsiteY63" fmla="*/ 3606800 h 5143500"/>
              <a:gd name="connsiteX64" fmla="*/ 2560919 w 5621619"/>
              <a:gd name="connsiteY64" fmla="*/ 3644900 h 5143500"/>
              <a:gd name="connsiteX65" fmla="*/ 2522819 w 5621619"/>
              <a:gd name="connsiteY65" fmla="*/ 3683000 h 5143500"/>
              <a:gd name="connsiteX66" fmla="*/ 2472019 w 5621619"/>
              <a:gd name="connsiteY66" fmla="*/ 3759200 h 5143500"/>
              <a:gd name="connsiteX67" fmla="*/ 2446619 w 5621619"/>
              <a:gd name="connsiteY67" fmla="*/ 3797300 h 5143500"/>
              <a:gd name="connsiteX68" fmla="*/ 2433919 w 5621619"/>
              <a:gd name="connsiteY68" fmla="*/ 3835400 h 5143500"/>
              <a:gd name="connsiteX69" fmla="*/ 2446619 w 5621619"/>
              <a:gd name="connsiteY69" fmla="*/ 4025900 h 5143500"/>
              <a:gd name="connsiteX70" fmla="*/ 2472019 w 5621619"/>
              <a:gd name="connsiteY70" fmla="*/ 4102100 h 5143500"/>
              <a:gd name="connsiteX71" fmla="*/ 2484719 w 5621619"/>
              <a:gd name="connsiteY71" fmla="*/ 4140200 h 5143500"/>
              <a:gd name="connsiteX72" fmla="*/ 2446619 w 5621619"/>
              <a:gd name="connsiteY72" fmla="*/ 4216400 h 5143500"/>
              <a:gd name="connsiteX73" fmla="*/ 2408519 w 5621619"/>
              <a:gd name="connsiteY73" fmla="*/ 4254500 h 5143500"/>
              <a:gd name="connsiteX74" fmla="*/ 2345019 w 5621619"/>
              <a:gd name="connsiteY74" fmla="*/ 4330700 h 5143500"/>
              <a:gd name="connsiteX75" fmla="*/ 2268819 w 5621619"/>
              <a:gd name="connsiteY75" fmla="*/ 4381500 h 5143500"/>
              <a:gd name="connsiteX76" fmla="*/ 2218019 w 5621619"/>
              <a:gd name="connsiteY76" fmla="*/ 4394200 h 5143500"/>
              <a:gd name="connsiteX77" fmla="*/ 2179919 w 5621619"/>
              <a:gd name="connsiteY77" fmla="*/ 4406900 h 5143500"/>
              <a:gd name="connsiteX78" fmla="*/ 1494119 w 5621619"/>
              <a:gd name="connsiteY78" fmla="*/ 4419600 h 5143500"/>
              <a:gd name="connsiteX79" fmla="*/ 1443319 w 5621619"/>
              <a:gd name="connsiteY79" fmla="*/ 4445000 h 5143500"/>
              <a:gd name="connsiteX80" fmla="*/ 1405219 w 5621619"/>
              <a:gd name="connsiteY80" fmla="*/ 4457700 h 5143500"/>
              <a:gd name="connsiteX81" fmla="*/ 1379819 w 5621619"/>
              <a:gd name="connsiteY81" fmla="*/ 4495800 h 5143500"/>
              <a:gd name="connsiteX82" fmla="*/ 1329019 w 5621619"/>
              <a:gd name="connsiteY82" fmla="*/ 4521200 h 5143500"/>
              <a:gd name="connsiteX83" fmla="*/ 1227419 w 5621619"/>
              <a:gd name="connsiteY83" fmla="*/ 4673600 h 5143500"/>
              <a:gd name="connsiteX84" fmla="*/ 1202019 w 5621619"/>
              <a:gd name="connsiteY84" fmla="*/ 4711700 h 5143500"/>
              <a:gd name="connsiteX85" fmla="*/ 1163919 w 5621619"/>
              <a:gd name="connsiteY85" fmla="*/ 4737100 h 5143500"/>
              <a:gd name="connsiteX86" fmla="*/ 1138519 w 5621619"/>
              <a:gd name="connsiteY86" fmla="*/ 4775200 h 5143500"/>
              <a:gd name="connsiteX87" fmla="*/ 1062319 w 5621619"/>
              <a:gd name="connsiteY87" fmla="*/ 4826000 h 5143500"/>
              <a:gd name="connsiteX88" fmla="*/ 960719 w 5621619"/>
              <a:gd name="connsiteY88" fmla="*/ 4889500 h 5143500"/>
              <a:gd name="connsiteX89" fmla="*/ 884519 w 5621619"/>
              <a:gd name="connsiteY89" fmla="*/ 4914900 h 5143500"/>
              <a:gd name="connsiteX90" fmla="*/ 846419 w 5621619"/>
              <a:gd name="connsiteY90" fmla="*/ 4927600 h 5143500"/>
              <a:gd name="connsiteX91" fmla="*/ 795619 w 5621619"/>
              <a:gd name="connsiteY91" fmla="*/ 4953000 h 5143500"/>
              <a:gd name="connsiteX92" fmla="*/ 719419 w 5621619"/>
              <a:gd name="connsiteY92" fmla="*/ 4978400 h 5143500"/>
              <a:gd name="connsiteX93" fmla="*/ 681319 w 5621619"/>
              <a:gd name="connsiteY93" fmla="*/ 4991100 h 5143500"/>
              <a:gd name="connsiteX94" fmla="*/ 579719 w 5621619"/>
              <a:gd name="connsiteY94" fmla="*/ 5029200 h 5143500"/>
              <a:gd name="connsiteX95" fmla="*/ 478119 w 5621619"/>
              <a:gd name="connsiteY95" fmla="*/ 5067300 h 5143500"/>
              <a:gd name="connsiteX96" fmla="*/ 389219 w 5621619"/>
              <a:gd name="connsiteY96" fmla="*/ 5105400 h 5143500"/>
              <a:gd name="connsiteX97" fmla="*/ 351119 w 5621619"/>
              <a:gd name="connsiteY97" fmla="*/ 5130800 h 5143500"/>
              <a:gd name="connsiteX98" fmla="*/ 313019 w 5621619"/>
              <a:gd name="connsiteY98" fmla="*/ 5143500 h 5143500"/>
              <a:gd name="connsiteX99" fmla="*/ 198719 w 5621619"/>
              <a:gd name="connsiteY99" fmla="*/ 5130800 h 5143500"/>
              <a:gd name="connsiteX100" fmla="*/ 160619 w 5621619"/>
              <a:gd name="connsiteY100" fmla="*/ 5118100 h 5143500"/>
              <a:gd name="connsiteX101" fmla="*/ 59019 w 5621619"/>
              <a:gd name="connsiteY101" fmla="*/ 5105400 h 5143500"/>
              <a:gd name="connsiteX102" fmla="*/ 20919 w 5621619"/>
              <a:gd name="connsiteY102" fmla="*/ 50927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621619" h="5143500">
                <a:moveTo>
                  <a:pt x="5621619" y="0"/>
                </a:moveTo>
                <a:cubicBezTo>
                  <a:pt x="5570819" y="8467"/>
                  <a:pt x="5518077" y="9114"/>
                  <a:pt x="5469219" y="25400"/>
                </a:cubicBezTo>
                <a:cubicBezTo>
                  <a:pt x="5456519" y="29633"/>
                  <a:pt x="5444106" y="34853"/>
                  <a:pt x="5431119" y="38100"/>
                </a:cubicBezTo>
                <a:cubicBezTo>
                  <a:pt x="5410178" y="43335"/>
                  <a:pt x="5388444" y="45120"/>
                  <a:pt x="5367619" y="50800"/>
                </a:cubicBezTo>
                <a:cubicBezTo>
                  <a:pt x="5341788" y="57845"/>
                  <a:pt x="5291419" y="76200"/>
                  <a:pt x="5291419" y="76200"/>
                </a:cubicBezTo>
                <a:cubicBezTo>
                  <a:pt x="5259497" y="171965"/>
                  <a:pt x="5306271" y="57636"/>
                  <a:pt x="5240619" y="139700"/>
                </a:cubicBezTo>
                <a:cubicBezTo>
                  <a:pt x="5232256" y="150153"/>
                  <a:pt x="5234420" y="166098"/>
                  <a:pt x="5227919" y="177800"/>
                </a:cubicBezTo>
                <a:cubicBezTo>
                  <a:pt x="5213094" y="204485"/>
                  <a:pt x="5186772" y="225040"/>
                  <a:pt x="5177119" y="254000"/>
                </a:cubicBezTo>
                <a:cubicBezTo>
                  <a:pt x="5144893" y="350678"/>
                  <a:pt x="5156970" y="303946"/>
                  <a:pt x="5139019" y="393700"/>
                </a:cubicBezTo>
                <a:cubicBezTo>
                  <a:pt x="5143252" y="436033"/>
                  <a:pt x="5146096" y="478529"/>
                  <a:pt x="5151719" y="520700"/>
                </a:cubicBezTo>
                <a:cubicBezTo>
                  <a:pt x="5154572" y="542096"/>
                  <a:pt x="5162159" y="562733"/>
                  <a:pt x="5164419" y="584200"/>
                </a:cubicBezTo>
                <a:cubicBezTo>
                  <a:pt x="5170639" y="643291"/>
                  <a:pt x="5172886" y="702733"/>
                  <a:pt x="5177119" y="762000"/>
                </a:cubicBezTo>
                <a:cubicBezTo>
                  <a:pt x="5172886" y="876300"/>
                  <a:pt x="5171783" y="990759"/>
                  <a:pt x="5164419" y="1104900"/>
                </a:cubicBezTo>
                <a:cubicBezTo>
                  <a:pt x="5163295" y="1122318"/>
                  <a:pt x="5161728" y="1141401"/>
                  <a:pt x="5151719" y="1155700"/>
                </a:cubicBezTo>
                <a:cubicBezTo>
                  <a:pt x="5131120" y="1185128"/>
                  <a:pt x="5105407" y="1211975"/>
                  <a:pt x="5075519" y="1231900"/>
                </a:cubicBezTo>
                <a:cubicBezTo>
                  <a:pt x="5050119" y="1248833"/>
                  <a:pt x="5028279" y="1273047"/>
                  <a:pt x="4999319" y="1282700"/>
                </a:cubicBezTo>
                <a:lnTo>
                  <a:pt x="4923119" y="1308100"/>
                </a:lnTo>
                <a:cubicBezTo>
                  <a:pt x="4910419" y="1312333"/>
                  <a:pt x="4896158" y="1313374"/>
                  <a:pt x="4885019" y="1320800"/>
                </a:cubicBezTo>
                <a:cubicBezTo>
                  <a:pt x="4872319" y="1329267"/>
                  <a:pt x="4860867" y="1340001"/>
                  <a:pt x="4846919" y="1346200"/>
                </a:cubicBezTo>
                <a:cubicBezTo>
                  <a:pt x="4822453" y="1357074"/>
                  <a:pt x="4794666" y="1359626"/>
                  <a:pt x="4770719" y="1371600"/>
                </a:cubicBezTo>
                <a:cubicBezTo>
                  <a:pt x="4685552" y="1414184"/>
                  <a:pt x="4755577" y="1383762"/>
                  <a:pt x="4669119" y="1409700"/>
                </a:cubicBezTo>
                <a:cubicBezTo>
                  <a:pt x="4643474" y="1417393"/>
                  <a:pt x="4592919" y="1435100"/>
                  <a:pt x="4592919" y="1435100"/>
                </a:cubicBezTo>
                <a:lnTo>
                  <a:pt x="4491319" y="1587500"/>
                </a:lnTo>
                <a:cubicBezTo>
                  <a:pt x="4482852" y="1600200"/>
                  <a:pt x="4470746" y="1611120"/>
                  <a:pt x="4465919" y="1625600"/>
                </a:cubicBezTo>
                <a:cubicBezTo>
                  <a:pt x="4461686" y="1638300"/>
                  <a:pt x="4458492" y="1651395"/>
                  <a:pt x="4453219" y="1663700"/>
                </a:cubicBezTo>
                <a:cubicBezTo>
                  <a:pt x="4397158" y="1794508"/>
                  <a:pt x="4460233" y="1617258"/>
                  <a:pt x="4402419" y="1790700"/>
                </a:cubicBezTo>
                <a:cubicBezTo>
                  <a:pt x="4398186" y="1803400"/>
                  <a:pt x="4391920" y="1815595"/>
                  <a:pt x="4389719" y="1828800"/>
                </a:cubicBezTo>
                <a:cubicBezTo>
                  <a:pt x="4372617" y="1931410"/>
                  <a:pt x="4385162" y="1880571"/>
                  <a:pt x="4351619" y="1981200"/>
                </a:cubicBezTo>
                <a:lnTo>
                  <a:pt x="4338919" y="2019300"/>
                </a:lnTo>
                <a:cubicBezTo>
                  <a:pt x="4334686" y="2032000"/>
                  <a:pt x="4333645" y="2046261"/>
                  <a:pt x="4326219" y="2057400"/>
                </a:cubicBezTo>
                <a:cubicBezTo>
                  <a:pt x="4317752" y="2070100"/>
                  <a:pt x="4307645" y="2081848"/>
                  <a:pt x="4300819" y="2095500"/>
                </a:cubicBezTo>
                <a:cubicBezTo>
                  <a:pt x="4294832" y="2107474"/>
                  <a:pt x="4296482" y="2123147"/>
                  <a:pt x="4288119" y="2133600"/>
                </a:cubicBezTo>
                <a:cubicBezTo>
                  <a:pt x="4278584" y="2145519"/>
                  <a:pt x="4261427" y="2148859"/>
                  <a:pt x="4250019" y="2159000"/>
                </a:cubicBezTo>
                <a:cubicBezTo>
                  <a:pt x="4103340" y="2289381"/>
                  <a:pt x="4245258" y="2187574"/>
                  <a:pt x="4097619" y="2286000"/>
                </a:cubicBezTo>
                <a:cubicBezTo>
                  <a:pt x="4084919" y="2294467"/>
                  <a:pt x="4073999" y="2306573"/>
                  <a:pt x="4059519" y="2311400"/>
                </a:cubicBezTo>
                <a:cubicBezTo>
                  <a:pt x="4046819" y="2315633"/>
                  <a:pt x="4033724" y="2318827"/>
                  <a:pt x="4021419" y="2324100"/>
                </a:cubicBezTo>
                <a:cubicBezTo>
                  <a:pt x="4004018" y="2331558"/>
                  <a:pt x="3988346" y="2342853"/>
                  <a:pt x="3970619" y="2349500"/>
                </a:cubicBezTo>
                <a:cubicBezTo>
                  <a:pt x="3954276" y="2355629"/>
                  <a:pt x="3936537" y="2357184"/>
                  <a:pt x="3919819" y="2362200"/>
                </a:cubicBezTo>
                <a:cubicBezTo>
                  <a:pt x="3894174" y="2369893"/>
                  <a:pt x="3870124" y="2383814"/>
                  <a:pt x="3843619" y="2387600"/>
                </a:cubicBezTo>
                <a:cubicBezTo>
                  <a:pt x="3737440" y="2402768"/>
                  <a:pt x="3783759" y="2393040"/>
                  <a:pt x="3703919" y="2413000"/>
                </a:cubicBezTo>
                <a:lnTo>
                  <a:pt x="3627719" y="2463800"/>
                </a:lnTo>
                <a:cubicBezTo>
                  <a:pt x="3615019" y="2472267"/>
                  <a:pt x="3600412" y="2478407"/>
                  <a:pt x="3589619" y="2489200"/>
                </a:cubicBezTo>
                <a:cubicBezTo>
                  <a:pt x="3576919" y="2501900"/>
                  <a:pt x="3565696" y="2516273"/>
                  <a:pt x="3551519" y="2527300"/>
                </a:cubicBezTo>
                <a:cubicBezTo>
                  <a:pt x="3527422" y="2546042"/>
                  <a:pt x="3500719" y="2561167"/>
                  <a:pt x="3475319" y="2578100"/>
                </a:cubicBezTo>
                <a:lnTo>
                  <a:pt x="3437219" y="2603500"/>
                </a:lnTo>
                <a:cubicBezTo>
                  <a:pt x="3428752" y="2616200"/>
                  <a:pt x="3418645" y="2627948"/>
                  <a:pt x="3411819" y="2641600"/>
                </a:cubicBezTo>
                <a:cubicBezTo>
                  <a:pt x="3405832" y="2653574"/>
                  <a:pt x="3407482" y="2669247"/>
                  <a:pt x="3399119" y="2679700"/>
                </a:cubicBezTo>
                <a:cubicBezTo>
                  <a:pt x="3389584" y="2691619"/>
                  <a:pt x="3373719" y="2696633"/>
                  <a:pt x="3361019" y="2705100"/>
                </a:cubicBezTo>
                <a:cubicBezTo>
                  <a:pt x="3350690" y="2736088"/>
                  <a:pt x="3347538" y="2756681"/>
                  <a:pt x="3322919" y="2781300"/>
                </a:cubicBezTo>
                <a:cubicBezTo>
                  <a:pt x="3312126" y="2792093"/>
                  <a:pt x="3297519" y="2798233"/>
                  <a:pt x="3284819" y="2806700"/>
                </a:cubicBezTo>
                <a:cubicBezTo>
                  <a:pt x="3276352" y="2819400"/>
                  <a:pt x="3269190" y="2833074"/>
                  <a:pt x="3259419" y="2844800"/>
                </a:cubicBezTo>
                <a:cubicBezTo>
                  <a:pt x="3247921" y="2858598"/>
                  <a:pt x="3231758" y="2868285"/>
                  <a:pt x="3221319" y="2882900"/>
                </a:cubicBezTo>
                <a:cubicBezTo>
                  <a:pt x="3172277" y="2951559"/>
                  <a:pt x="3226364" y="2923552"/>
                  <a:pt x="3157819" y="2946400"/>
                </a:cubicBezTo>
                <a:cubicBezTo>
                  <a:pt x="3098166" y="3025937"/>
                  <a:pt x="3134686" y="2982233"/>
                  <a:pt x="3043519" y="3073400"/>
                </a:cubicBezTo>
                <a:cubicBezTo>
                  <a:pt x="3030819" y="3086100"/>
                  <a:pt x="3021483" y="3103468"/>
                  <a:pt x="3005419" y="3111500"/>
                </a:cubicBezTo>
                <a:lnTo>
                  <a:pt x="2954619" y="3136900"/>
                </a:lnTo>
                <a:cubicBezTo>
                  <a:pt x="2886886" y="3238500"/>
                  <a:pt x="2975786" y="3115733"/>
                  <a:pt x="2891119" y="3200400"/>
                </a:cubicBezTo>
                <a:cubicBezTo>
                  <a:pt x="2806452" y="3285067"/>
                  <a:pt x="2929219" y="3196167"/>
                  <a:pt x="2827619" y="3263900"/>
                </a:cubicBezTo>
                <a:cubicBezTo>
                  <a:pt x="2817290" y="3294888"/>
                  <a:pt x="2814138" y="3315481"/>
                  <a:pt x="2789519" y="3340100"/>
                </a:cubicBezTo>
                <a:cubicBezTo>
                  <a:pt x="2778726" y="3350893"/>
                  <a:pt x="2764119" y="3357033"/>
                  <a:pt x="2751419" y="3365500"/>
                </a:cubicBezTo>
                <a:cubicBezTo>
                  <a:pt x="2727130" y="3438366"/>
                  <a:pt x="2756113" y="3370351"/>
                  <a:pt x="2700619" y="3441700"/>
                </a:cubicBezTo>
                <a:cubicBezTo>
                  <a:pt x="2681877" y="3465797"/>
                  <a:pt x="2663471" y="3490596"/>
                  <a:pt x="2649819" y="3517900"/>
                </a:cubicBezTo>
                <a:cubicBezTo>
                  <a:pt x="2641352" y="3534833"/>
                  <a:pt x="2635423" y="3553294"/>
                  <a:pt x="2624419" y="3568700"/>
                </a:cubicBezTo>
                <a:cubicBezTo>
                  <a:pt x="2613980" y="3583315"/>
                  <a:pt x="2597817" y="3593002"/>
                  <a:pt x="2586319" y="3606800"/>
                </a:cubicBezTo>
                <a:cubicBezTo>
                  <a:pt x="2576548" y="3618526"/>
                  <a:pt x="2570690" y="3633174"/>
                  <a:pt x="2560919" y="3644900"/>
                </a:cubicBezTo>
                <a:cubicBezTo>
                  <a:pt x="2549421" y="3658698"/>
                  <a:pt x="2533846" y="3668823"/>
                  <a:pt x="2522819" y="3683000"/>
                </a:cubicBezTo>
                <a:cubicBezTo>
                  <a:pt x="2504077" y="3707097"/>
                  <a:pt x="2488952" y="3733800"/>
                  <a:pt x="2472019" y="3759200"/>
                </a:cubicBezTo>
                <a:cubicBezTo>
                  <a:pt x="2463552" y="3771900"/>
                  <a:pt x="2451446" y="3782820"/>
                  <a:pt x="2446619" y="3797300"/>
                </a:cubicBezTo>
                <a:lnTo>
                  <a:pt x="2433919" y="3835400"/>
                </a:lnTo>
                <a:cubicBezTo>
                  <a:pt x="2438152" y="3898900"/>
                  <a:pt x="2437619" y="3962899"/>
                  <a:pt x="2446619" y="4025900"/>
                </a:cubicBezTo>
                <a:cubicBezTo>
                  <a:pt x="2450405" y="4052405"/>
                  <a:pt x="2463552" y="4076700"/>
                  <a:pt x="2472019" y="4102100"/>
                </a:cubicBezTo>
                <a:lnTo>
                  <a:pt x="2484719" y="4140200"/>
                </a:lnTo>
                <a:cubicBezTo>
                  <a:pt x="2471991" y="4178385"/>
                  <a:pt x="2473974" y="4183574"/>
                  <a:pt x="2446619" y="4216400"/>
                </a:cubicBezTo>
                <a:cubicBezTo>
                  <a:pt x="2435121" y="4230198"/>
                  <a:pt x="2420017" y="4240702"/>
                  <a:pt x="2408519" y="4254500"/>
                </a:cubicBezTo>
                <a:cubicBezTo>
                  <a:pt x="2369899" y="4300844"/>
                  <a:pt x="2397745" y="4289691"/>
                  <a:pt x="2345019" y="4330700"/>
                </a:cubicBezTo>
                <a:cubicBezTo>
                  <a:pt x="2320922" y="4349442"/>
                  <a:pt x="2298435" y="4374096"/>
                  <a:pt x="2268819" y="4381500"/>
                </a:cubicBezTo>
                <a:cubicBezTo>
                  <a:pt x="2251886" y="4385733"/>
                  <a:pt x="2234802" y="4389405"/>
                  <a:pt x="2218019" y="4394200"/>
                </a:cubicBezTo>
                <a:cubicBezTo>
                  <a:pt x="2205147" y="4397878"/>
                  <a:pt x="2193298" y="4406431"/>
                  <a:pt x="2179919" y="4406900"/>
                </a:cubicBezTo>
                <a:cubicBezTo>
                  <a:pt x="1951420" y="4414917"/>
                  <a:pt x="1722719" y="4415367"/>
                  <a:pt x="1494119" y="4419600"/>
                </a:cubicBezTo>
                <a:cubicBezTo>
                  <a:pt x="1477186" y="4428067"/>
                  <a:pt x="1460720" y="4437542"/>
                  <a:pt x="1443319" y="4445000"/>
                </a:cubicBezTo>
                <a:cubicBezTo>
                  <a:pt x="1431014" y="4450273"/>
                  <a:pt x="1415672" y="4449337"/>
                  <a:pt x="1405219" y="4457700"/>
                </a:cubicBezTo>
                <a:cubicBezTo>
                  <a:pt x="1393300" y="4467235"/>
                  <a:pt x="1391545" y="4486029"/>
                  <a:pt x="1379819" y="4495800"/>
                </a:cubicBezTo>
                <a:cubicBezTo>
                  <a:pt x="1365275" y="4507920"/>
                  <a:pt x="1345952" y="4512733"/>
                  <a:pt x="1329019" y="4521200"/>
                </a:cubicBezTo>
                <a:lnTo>
                  <a:pt x="1227419" y="4673600"/>
                </a:lnTo>
                <a:cubicBezTo>
                  <a:pt x="1218952" y="4686300"/>
                  <a:pt x="1214719" y="4703233"/>
                  <a:pt x="1202019" y="4711700"/>
                </a:cubicBezTo>
                <a:lnTo>
                  <a:pt x="1163919" y="4737100"/>
                </a:lnTo>
                <a:cubicBezTo>
                  <a:pt x="1155452" y="4749800"/>
                  <a:pt x="1150006" y="4765149"/>
                  <a:pt x="1138519" y="4775200"/>
                </a:cubicBezTo>
                <a:cubicBezTo>
                  <a:pt x="1115545" y="4795302"/>
                  <a:pt x="1086741" y="4807684"/>
                  <a:pt x="1062319" y="4826000"/>
                </a:cubicBezTo>
                <a:cubicBezTo>
                  <a:pt x="1018648" y="4858753"/>
                  <a:pt x="1010528" y="4869577"/>
                  <a:pt x="960719" y="4889500"/>
                </a:cubicBezTo>
                <a:cubicBezTo>
                  <a:pt x="935860" y="4899444"/>
                  <a:pt x="909919" y="4906433"/>
                  <a:pt x="884519" y="4914900"/>
                </a:cubicBezTo>
                <a:cubicBezTo>
                  <a:pt x="871819" y="4919133"/>
                  <a:pt x="858393" y="4921613"/>
                  <a:pt x="846419" y="4927600"/>
                </a:cubicBezTo>
                <a:cubicBezTo>
                  <a:pt x="829486" y="4936067"/>
                  <a:pt x="813197" y="4945969"/>
                  <a:pt x="795619" y="4953000"/>
                </a:cubicBezTo>
                <a:cubicBezTo>
                  <a:pt x="770760" y="4962944"/>
                  <a:pt x="744819" y="4969933"/>
                  <a:pt x="719419" y="4978400"/>
                </a:cubicBezTo>
                <a:cubicBezTo>
                  <a:pt x="706719" y="4982633"/>
                  <a:pt x="693293" y="4985113"/>
                  <a:pt x="681319" y="4991100"/>
                </a:cubicBezTo>
                <a:cubicBezTo>
                  <a:pt x="539885" y="5061817"/>
                  <a:pt x="718053" y="4977325"/>
                  <a:pt x="579719" y="5029200"/>
                </a:cubicBezTo>
                <a:cubicBezTo>
                  <a:pt x="446895" y="5079009"/>
                  <a:pt x="608514" y="5034701"/>
                  <a:pt x="478119" y="5067300"/>
                </a:cubicBezTo>
                <a:cubicBezTo>
                  <a:pt x="382467" y="5131068"/>
                  <a:pt x="504033" y="5056194"/>
                  <a:pt x="389219" y="5105400"/>
                </a:cubicBezTo>
                <a:cubicBezTo>
                  <a:pt x="375190" y="5111413"/>
                  <a:pt x="364771" y="5123974"/>
                  <a:pt x="351119" y="5130800"/>
                </a:cubicBezTo>
                <a:cubicBezTo>
                  <a:pt x="339145" y="5136787"/>
                  <a:pt x="325719" y="5139267"/>
                  <a:pt x="313019" y="5143500"/>
                </a:cubicBezTo>
                <a:cubicBezTo>
                  <a:pt x="274919" y="5139267"/>
                  <a:pt x="236532" y="5137102"/>
                  <a:pt x="198719" y="5130800"/>
                </a:cubicBezTo>
                <a:cubicBezTo>
                  <a:pt x="185514" y="5128599"/>
                  <a:pt x="173790" y="5120495"/>
                  <a:pt x="160619" y="5118100"/>
                </a:cubicBezTo>
                <a:cubicBezTo>
                  <a:pt x="127039" y="5111995"/>
                  <a:pt x="92685" y="5111011"/>
                  <a:pt x="59019" y="5105400"/>
                </a:cubicBezTo>
                <a:cubicBezTo>
                  <a:pt x="-23341" y="5091673"/>
                  <a:pt x="-2577" y="5092700"/>
                  <a:pt x="20919" y="5092700"/>
                </a:cubicBez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6" name="Straight Arrow Connector 5"/>
          <p:cNvCxnSpPr/>
          <p:nvPr/>
        </p:nvCxnSpPr>
        <p:spPr>
          <a:xfrm>
            <a:off x="3733801" y="2438400"/>
            <a:ext cx="2652713" cy="1676400"/>
          </a:xfrm>
          <a:prstGeom prst="straightConnector1">
            <a:avLst/>
          </a:prstGeom>
          <a:ln w="76200">
            <a:solidFill>
              <a:schemeClr val="accent1">
                <a:lumMod val="2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95246"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00413" y="1431925"/>
            <a:ext cx="1160462" cy="87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47"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83313" y="4114800"/>
            <a:ext cx="1160462" cy="87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528493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1981200" y="274638"/>
            <a:ext cx="8229600" cy="715962"/>
          </a:xfrm>
        </p:spPr>
        <p:txBody>
          <a:bodyPr/>
          <a:lstStyle/>
          <a:p>
            <a:r>
              <a:rPr lang="en-US" sz="3200" b="1"/>
              <a:t>Now</a:t>
            </a:r>
          </a:p>
        </p:txBody>
      </p:sp>
      <p:pic>
        <p:nvPicPr>
          <p:cNvPr id="962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1014414"/>
            <a:ext cx="1292225"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9675" y="1131888"/>
            <a:ext cx="1366838" cy="60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8650" y="2000251"/>
            <a:ext cx="1163638" cy="11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1" y="3286126"/>
            <a:ext cx="1209675" cy="100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3"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5013" y="4568826"/>
            <a:ext cx="1270000" cy="81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reeform 3"/>
          <p:cNvSpPr/>
          <p:nvPr/>
        </p:nvSpPr>
        <p:spPr>
          <a:xfrm>
            <a:off x="2163764" y="977900"/>
            <a:ext cx="5621337" cy="5143500"/>
          </a:xfrm>
          <a:custGeom>
            <a:avLst/>
            <a:gdLst>
              <a:gd name="connsiteX0" fmla="*/ 5621619 w 5621619"/>
              <a:gd name="connsiteY0" fmla="*/ 0 h 5143500"/>
              <a:gd name="connsiteX1" fmla="*/ 5469219 w 5621619"/>
              <a:gd name="connsiteY1" fmla="*/ 25400 h 5143500"/>
              <a:gd name="connsiteX2" fmla="*/ 5431119 w 5621619"/>
              <a:gd name="connsiteY2" fmla="*/ 38100 h 5143500"/>
              <a:gd name="connsiteX3" fmla="*/ 5367619 w 5621619"/>
              <a:gd name="connsiteY3" fmla="*/ 50800 h 5143500"/>
              <a:gd name="connsiteX4" fmla="*/ 5291419 w 5621619"/>
              <a:gd name="connsiteY4" fmla="*/ 76200 h 5143500"/>
              <a:gd name="connsiteX5" fmla="*/ 5240619 w 5621619"/>
              <a:gd name="connsiteY5" fmla="*/ 139700 h 5143500"/>
              <a:gd name="connsiteX6" fmla="*/ 5227919 w 5621619"/>
              <a:gd name="connsiteY6" fmla="*/ 177800 h 5143500"/>
              <a:gd name="connsiteX7" fmla="*/ 5177119 w 5621619"/>
              <a:gd name="connsiteY7" fmla="*/ 254000 h 5143500"/>
              <a:gd name="connsiteX8" fmla="*/ 5139019 w 5621619"/>
              <a:gd name="connsiteY8" fmla="*/ 393700 h 5143500"/>
              <a:gd name="connsiteX9" fmla="*/ 5151719 w 5621619"/>
              <a:gd name="connsiteY9" fmla="*/ 520700 h 5143500"/>
              <a:gd name="connsiteX10" fmla="*/ 5164419 w 5621619"/>
              <a:gd name="connsiteY10" fmla="*/ 584200 h 5143500"/>
              <a:gd name="connsiteX11" fmla="*/ 5177119 w 5621619"/>
              <a:gd name="connsiteY11" fmla="*/ 762000 h 5143500"/>
              <a:gd name="connsiteX12" fmla="*/ 5164419 w 5621619"/>
              <a:gd name="connsiteY12" fmla="*/ 1104900 h 5143500"/>
              <a:gd name="connsiteX13" fmla="*/ 5151719 w 5621619"/>
              <a:gd name="connsiteY13" fmla="*/ 1155700 h 5143500"/>
              <a:gd name="connsiteX14" fmla="*/ 5075519 w 5621619"/>
              <a:gd name="connsiteY14" fmla="*/ 1231900 h 5143500"/>
              <a:gd name="connsiteX15" fmla="*/ 4999319 w 5621619"/>
              <a:gd name="connsiteY15" fmla="*/ 1282700 h 5143500"/>
              <a:gd name="connsiteX16" fmla="*/ 4923119 w 5621619"/>
              <a:gd name="connsiteY16" fmla="*/ 1308100 h 5143500"/>
              <a:gd name="connsiteX17" fmla="*/ 4885019 w 5621619"/>
              <a:gd name="connsiteY17" fmla="*/ 1320800 h 5143500"/>
              <a:gd name="connsiteX18" fmla="*/ 4846919 w 5621619"/>
              <a:gd name="connsiteY18" fmla="*/ 1346200 h 5143500"/>
              <a:gd name="connsiteX19" fmla="*/ 4770719 w 5621619"/>
              <a:gd name="connsiteY19" fmla="*/ 1371600 h 5143500"/>
              <a:gd name="connsiteX20" fmla="*/ 4669119 w 5621619"/>
              <a:gd name="connsiteY20" fmla="*/ 1409700 h 5143500"/>
              <a:gd name="connsiteX21" fmla="*/ 4592919 w 5621619"/>
              <a:gd name="connsiteY21" fmla="*/ 1435100 h 5143500"/>
              <a:gd name="connsiteX22" fmla="*/ 4491319 w 5621619"/>
              <a:gd name="connsiteY22" fmla="*/ 1587500 h 5143500"/>
              <a:gd name="connsiteX23" fmla="*/ 4465919 w 5621619"/>
              <a:gd name="connsiteY23" fmla="*/ 1625600 h 5143500"/>
              <a:gd name="connsiteX24" fmla="*/ 4453219 w 5621619"/>
              <a:gd name="connsiteY24" fmla="*/ 1663700 h 5143500"/>
              <a:gd name="connsiteX25" fmla="*/ 4402419 w 5621619"/>
              <a:gd name="connsiteY25" fmla="*/ 1790700 h 5143500"/>
              <a:gd name="connsiteX26" fmla="*/ 4389719 w 5621619"/>
              <a:gd name="connsiteY26" fmla="*/ 1828800 h 5143500"/>
              <a:gd name="connsiteX27" fmla="*/ 4351619 w 5621619"/>
              <a:gd name="connsiteY27" fmla="*/ 1981200 h 5143500"/>
              <a:gd name="connsiteX28" fmla="*/ 4338919 w 5621619"/>
              <a:gd name="connsiteY28" fmla="*/ 2019300 h 5143500"/>
              <a:gd name="connsiteX29" fmla="*/ 4326219 w 5621619"/>
              <a:gd name="connsiteY29" fmla="*/ 2057400 h 5143500"/>
              <a:gd name="connsiteX30" fmla="*/ 4300819 w 5621619"/>
              <a:gd name="connsiteY30" fmla="*/ 2095500 h 5143500"/>
              <a:gd name="connsiteX31" fmla="*/ 4288119 w 5621619"/>
              <a:gd name="connsiteY31" fmla="*/ 2133600 h 5143500"/>
              <a:gd name="connsiteX32" fmla="*/ 4250019 w 5621619"/>
              <a:gd name="connsiteY32" fmla="*/ 2159000 h 5143500"/>
              <a:gd name="connsiteX33" fmla="*/ 4097619 w 5621619"/>
              <a:gd name="connsiteY33" fmla="*/ 2286000 h 5143500"/>
              <a:gd name="connsiteX34" fmla="*/ 4059519 w 5621619"/>
              <a:gd name="connsiteY34" fmla="*/ 2311400 h 5143500"/>
              <a:gd name="connsiteX35" fmla="*/ 4021419 w 5621619"/>
              <a:gd name="connsiteY35" fmla="*/ 2324100 h 5143500"/>
              <a:gd name="connsiteX36" fmla="*/ 3970619 w 5621619"/>
              <a:gd name="connsiteY36" fmla="*/ 2349500 h 5143500"/>
              <a:gd name="connsiteX37" fmla="*/ 3919819 w 5621619"/>
              <a:gd name="connsiteY37" fmla="*/ 2362200 h 5143500"/>
              <a:gd name="connsiteX38" fmla="*/ 3843619 w 5621619"/>
              <a:gd name="connsiteY38" fmla="*/ 2387600 h 5143500"/>
              <a:gd name="connsiteX39" fmla="*/ 3703919 w 5621619"/>
              <a:gd name="connsiteY39" fmla="*/ 2413000 h 5143500"/>
              <a:gd name="connsiteX40" fmla="*/ 3627719 w 5621619"/>
              <a:gd name="connsiteY40" fmla="*/ 2463800 h 5143500"/>
              <a:gd name="connsiteX41" fmla="*/ 3589619 w 5621619"/>
              <a:gd name="connsiteY41" fmla="*/ 2489200 h 5143500"/>
              <a:gd name="connsiteX42" fmla="*/ 3551519 w 5621619"/>
              <a:gd name="connsiteY42" fmla="*/ 2527300 h 5143500"/>
              <a:gd name="connsiteX43" fmla="*/ 3475319 w 5621619"/>
              <a:gd name="connsiteY43" fmla="*/ 2578100 h 5143500"/>
              <a:gd name="connsiteX44" fmla="*/ 3437219 w 5621619"/>
              <a:gd name="connsiteY44" fmla="*/ 2603500 h 5143500"/>
              <a:gd name="connsiteX45" fmla="*/ 3411819 w 5621619"/>
              <a:gd name="connsiteY45" fmla="*/ 2641600 h 5143500"/>
              <a:gd name="connsiteX46" fmla="*/ 3399119 w 5621619"/>
              <a:gd name="connsiteY46" fmla="*/ 2679700 h 5143500"/>
              <a:gd name="connsiteX47" fmla="*/ 3361019 w 5621619"/>
              <a:gd name="connsiteY47" fmla="*/ 2705100 h 5143500"/>
              <a:gd name="connsiteX48" fmla="*/ 3322919 w 5621619"/>
              <a:gd name="connsiteY48" fmla="*/ 2781300 h 5143500"/>
              <a:gd name="connsiteX49" fmla="*/ 3284819 w 5621619"/>
              <a:gd name="connsiteY49" fmla="*/ 2806700 h 5143500"/>
              <a:gd name="connsiteX50" fmla="*/ 3259419 w 5621619"/>
              <a:gd name="connsiteY50" fmla="*/ 2844800 h 5143500"/>
              <a:gd name="connsiteX51" fmla="*/ 3221319 w 5621619"/>
              <a:gd name="connsiteY51" fmla="*/ 2882900 h 5143500"/>
              <a:gd name="connsiteX52" fmla="*/ 3157819 w 5621619"/>
              <a:gd name="connsiteY52" fmla="*/ 2946400 h 5143500"/>
              <a:gd name="connsiteX53" fmla="*/ 3043519 w 5621619"/>
              <a:gd name="connsiteY53" fmla="*/ 3073400 h 5143500"/>
              <a:gd name="connsiteX54" fmla="*/ 3005419 w 5621619"/>
              <a:gd name="connsiteY54" fmla="*/ 3111500 h 5143500"/>
              <a:gd name="connsiteX55" fmla="*/ 2954619 w 5621619"/>
              <a:gd name="connsiteY55" fmla="*/ 3136900 h 5143500"/>
              <a:gd name="connsiteX56" fmla="*/ 2891119 w 5621619"/>
              <a:gd name="connsiteY56" fmla="*/ 3200400 h 5143500"/>
              <a:gd name="connsiteX57" fmla="*/ 2827619 w 5621619"/>
              <a:gd name="connsiteY57" fmla="*/ 3263900 h 5143500"/>
              <a:gd name="connsiteX58" fmla="*/ 2789519 w 5621619"/>
              <a:gd name="connsiteY58" fmla="*/ 3340100 h 5143500"/>
              <a:gd name="connsiteX59" fmla="*/ 2751419 w 5621619"/>
              <a:gd name="connsiteY59" fmla="*/ 3365500 h 5143500"/>
              <a:gd name="connsiteX60" fmla="*/ 2700619 w 5621619"/>
              <a:gd name="connsiteY60" fmla="*/ 3441700 h 5143500"/>
              <a:gd name="connsiteX61" fmla="*/ 2649819 w 5621619"/>
              <a:gd name="connsiteY61" fmla="*/ 3517900 h 5143500"/>
              <a:gd name="connsiteX62" fmla="*/ 2624419 w 5621619"/>
              <a:gd name="connsiteY62" fmla="*/ 3568700 h 5143500"/>
              <a:gd name="connsiteX63" fmla="*/ 2586319 w 5621619"/>
              <a:gd name="connsiteY63" fmla="*/ 3606800 h 5143500"/>
              <a:gd name="connsiteX64" fmla="*/ 2560919 w 5621619"/>
              <a:gd name="connsiteY64" fmla="*/ 3644900 h 5143500"/>
              <a:gd name="connsiteX65" fmla="*/ 2522819 w 5621619"/>
              <a:gd name="connsiteY65" fmla="*/ 3683000 h 5143500"/>
              <a:gd name="connsiteX66" fmla="*/ 2472019 w 5621619"/>
              <a:gd name="connsiteY66" fmla="*/ 3759200 h 5143500"/>
              <a:gd name="connsiteX67" fmla="*/ 2446619 w 5621619"/>
              <a:gd name="connsiteY67" fmla="*/ 3797300 h 5143500"/>
              <a:gd name="connsiteX68" fmla="*/ 2433919 w 5621619"/>
              <a:gd name="connsiteY68" fmla="*/ 3835400 h 5143500"/>
              <a:gd name="connsiteX69" fmla="*/ 2446619 w 5621619"/>
              <a:gd name="connsiteY69" fmla="*/ 4025900 h 5143500"/>
              <a:gd name="connsiteX70" fmla="*/ 2472019 w 5621619"/>
              <a:gd name="connsiteY70" fmla="*/ 4102100 h 5143500"/>
              <a:gd name="connsiteX71" fmla="*/ 2484719 w 5621619"/>
              <a:gd name="connsiteY71" fmla="*/ 4140200 h 5143500"/>
              <a:gd name="connsiteX72" fmla="*/ 2446619 w 5621619"/>
              <a:gd name="connsiteY72" fmla="*/ 4216400 h 5143500"/>
              <a:gd name="connsiteX73" fmla="*/ 2408519 w 5621619"/>
              <a:gd name="connsiteY73" fmla="*/ 4254500 h 5143500"/>
              <a:gd name="connsiteX74" fmla="*/ 2345019 w 5621619"/>
              <a:gd name="connsiteY74" fmla="*/ 4330700 h 5143500"/>
              <a:gd name="connsiteX75" fmla="*/ 2268819 w 5621619"/>
              <a:gd name="connsiteY75" fmla="*/ 4381500 h 5143500"/>
              <a:gd name="connsiteX76" fmla="*/ 2218019 w 5621619"/>
              <a:gd name="connsiteY76" fmla="*/ 4394200 h 5143500"/>
              <a:gd name="connsiteX77" fmla="*/ 2179919 w 5621619"/>
              <a:gd name="connsiteY77" fmla="*/ 4406900 h 5143500"/>
              <a:gd name="connsiteX78" fmla="*/ 1494119 w 5621619"/>
              <a:gd name="connsiteY78" fmla="*/ 4419600 h 5143500"/>
              <a:gd name="connsiteX79" fmla="*/ 1443319 w 5621619"/>
              <a:gd name="connsiteY79" fmla="*/ 4445000 h 5143500"/>
              <a:gd name="connsiteX80" fmla="*/ 1405219 w 5621619"/>
              <a:gd name="connsiteY80" fmla="*/ 4457700 h 5143500"/>
              <a:gd name="connsiteX81" fmla="*/ 1379819 w 5621619"/>
              <a:gd name="connsiteY81" fmla="*/ 4495800 h 5143500"/>
              <a:gd name="connsiteX82" fmla="*/ 1329019 w 5621619"/>
              <a:gd name="connsiteY82" fmla="*/ 4521200 h 5143500"/>
              <a:gd name="connsiteX83" fmla="*/ 1227419 w 5621619"/>
              <a:gd name="connsiteY83" fmla="*/ 4673600 h 5143500"/>
              <a:gd name="connsiteX84" fmla="*/ 1202019 w 5621619"/>
              <a:gd name="connsiteY84" fmla="*/ 4711700 h 5143500"/>
              <a:gd name="connsiteX85" fmla="*/ 1163919 w 5621619"/>
              <a:gd name="connsiteY85" fmla="*/ 4737100 h 5143500"/>
              <a:gd name="connsiteX86" fmla="*/ 1138519 w 5621619"/>
              <a:gd name="connsiteY86" fmla="*/ 4775200 h 5143500"/>
              <a:gd name="connsiteX87" fmla="*/ 1062319 w 5621619"/>
              <a:gd name="connsiteY87" fmla="*/ 4826000 h 5143500"/>
              <a:gd name="connsiteX88" fmla="*/ 960719 w 5621619"/>
              <a:gd name="connsiteY88" fmla="*/ 4889500 h 5143500"/>
              <a:gd name="connsiteX89" fmla="*/ 884519 w 5621619"/>
              <a:gd name="connsiteY89" fmla="*/ 4914900 h 5143500"/>
              <a:gd name="connsiteX90" fmla="*/ 846419 w 5621619"/>
              <a:gd name="connsiteY90" fmla="*/ 4927600 h 5143500"/>
              <a:gd name="connsiteX91" fmla="*/ 795619 w 5621619"/>
              <a:gd name="connsiteY91" fmla="*/ 4953000 h 5143500"/>
              <a:gd name="connsiteX92" fmla="*/ 719419 w 5621619"/>
              <a:gd name="connsiteY92" fmla="*/ 4978400 h 5143500"/>
              <a:gd name="connsiteX93" fmla="*/ 681319 w 5621619"/>
              <a:gd name="connsiteY93" fmla="*/ 4991100 h 5143500"/>
              <a:gd name="connsiteX94" fmla="*/ 579719 w 5621619"/>
              <a:gd name="connsiteY94" fmla="*/ 5029200 h 5143500"/>
              <a:gd name="connsiteX95" fmla="*/ 478119 w 5621619"/>
              <a:gd name="connsiteY95" fmla="*/ 5067300 h 5143500"/>
              <a:gd name="connsiteX96" fmla="*/ 389219 w 5621619"/>
              <a:gd name="connsiteY96" fmla="*/ 5105400 h 5143500"/>
              <a:gd name="connsiteX97" fmla="*/ 351119 w 5621619"/>
              <a:gd name="connsiteY97" fmla="*/ 5130800 h 5143500"/>
              <a:gd name="connsiteX98" fmla="*/ 313019 w 5621619"/>
              <a:gd name="connsiteY98" fmla="*/ 5143500 h 5143500"/>
              <a:gd name="connsiteX99" fmla="*/ 198719 w 5621619"/>
              <a:gd name="connsiteY99" fmla="*/ 5130800 h 5143500"/>
              <a:gd name="connsiteX100" fmla="*/ 160619 w 5621619"/>
              <a:gd name="connsiteY100" fmla="*/ 5118100 h 5143500"/>
              <a:gd name="connsiteX101" fmla="*/ 59019 w 5621619"/>
              <a:gd name="connsiteY101" fmla="*/ 5105400 h 5143500"/>
              <a:gd name="connsiteX102" fmla="*/ 20919 w 5621619"/>
              <a:gd name="connsiteY102" fmla="*/ 50927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621619" h="5143500">
                <a:moveTo>
                  <a:pt x="5621619" y="0"/>
                </a:moveTo>
                <a:cubicBezTo>
                  <a:pt x="5570819" y="8467"/>
                  <a:pt x="5518077" y="9114"/>
                  <a:pt x="5469219" y="25400"/>
                </a:cubicBezTo>
                <a:cubicBezTo>
                  <a:pt x="5456519" y="29633"/>
                  <a:pt x="5444106" y="34853"/>
                  <a:pt x="5431119" y="38100"/>
                </a:cubicBezTo>
                <a:cubicBezTo>
                  <a:pt x="5410178" y="43335"/>
                  <a:pt x="5388444" y="45120"/>
                  <a:pt x="5367619" y="50800"/>
                </a:cubicBezTo>
                <a:cubicBezTo>
                  <a:pt x="5341788" y="57845"/>
                  <a:pt x="5291419" y="76200"/>
                  <a:pt x="5291419" y="76200"/>
                </a:cubicBezTo>
                <a:cubicBezTo>
                  <a:pt x="5259497" y="171965"/>
                  <a:pt x="5306271" y="57636"/>
                  <a:pt x="5240619" y="139700"/>
                </a:cubicBezTo>
                <a:cubicBezTo>
                  <a:pt x="5232256" y="150153"/>
                  <a:pt x="5234420" y="166098"/>
                  <a:pt x="5227919" y="177800"/>
                </a:cubicBezTo>
                <a:cubicBezTo>
                  <a:pt x="5213094" y="204485"/>
                  <a:pt x="5186772" y="225040"/>
                  <a:pt x="5177119" y="254000"/>
                </a:cubicBezTo>
                <a:cubicBezTo>
                  <a:pt x="5144893" y="350678"/>
                  <a:pt x="5156970" y="303946"/>
                  <a:pt x="5139019" y="393700"/>
                </a:cubicBezTo>
                <a:cubicBezTo>
                  <a:pt x="5143252" y="436033"/>
                  <a:pt x="5146096" y="478529"/>
                  <a:pt x="5151719" y="520700"/>
                </a:cubicBezTo>
                <a:cubicBezTo>
                  <a:pt x="5154572" y="542096"/>
                  <a:pt x="5162159" y="562733"/>
                  <a:pt x="5164419" y="584200"/>
                </a:cubicBezTo>
                <a:cubicBezTo>
                  <a:pt x="5170639" y="643291"/>
                  <a:pt x="5172886" y="702733"/>
                  <a:pt x="5177119" y="762000"/>
                </a:cubicBezTo>
                <a:cubicBezTo>
                  <a:pt x="5172886" y="876300"/>
                  <a:pt x="5171783" y="990759"/>
                  <a:pt x="5164419" y="1104900"/>
                </a:cubicBezTo>
                <a:cubicBezTo>
                  <a:pt x="5163295" y="1122318"/>
                  <a:pt x="5161728" y="1141401"/>
                  <a:pt x="5151719" y="1155700"/>
                </a:cubicBezTo>
                <a:cubicBezTo>
                  <a:pt x="5131120" y="1185128"/>
                  <a:pt x="5105407" y="1211975"/>
                  <a:pt x="5075519" y="1231900"/>
                </a:cubicBezTo>
                <a:cubicBezTo>
                  <a:pt x="5050119" y="1248833"/>
                  <a:pt x="5028279" y="1273047"/>
                  <a:pt x="4999319" y="1282700"/>
                </a:cubicBezTo>
                <a:lnTo>
                  <a:pt x="4923119" y="1308100"/>
                </a:lnTo>
                <a:cubicBezTo>
                  <a:pt x="4910419" y="1312333"/>
                  <a:pt x="4896158" y="1313374"/>
                  <a:pt x="4885019" y="1320800"/>
                </a:cubicBezTo>
                <a:cubicBezTo>
                  <a:pt x="4872319" y="1329267"/>
                  <a:pt x="4860867" y="1340001"/>
                  <a:pt x="4846919" y="1346200"/>
                </a:cubicBezTo>
                <a:cubicBezTo>
                  <a:pt x="4822453" y="1357074"/>
                  <a:pt x="4794666" y="1359626"/>
                  <a:pt x="4770719" y="1371600"/>
                </a:cubicBezTo>
                <a:cubicBezTo>
                  <a:pt x="4685552" y="1414184"/>
                  <a:pt x="4755577" y="1383762"/>
                  <a:pt x="4669119" y="1409700"/>
                </a:cubicBezTo>
                <a:cubicBezTo>
                  <a:pt x="4643474" y="1417393"/>
                  <a:pt x="4592919" y="1435100"/>
                  <a:pt x="4592919" y="1435100"/>
                </a:cubicBezTo>
                <a:lnTo>
                  <a:pt x="4491319" y="1587500"/>
                </a:lnTo>
                <a:cubicBezTo>
                  <a:pt x="4482852" y="1600200"/>
                  <a:pt x="4470746" y="1611120"/>
                  <a:pt x="4465919" y="1625600"/>
                </a:cubicBezTo>
                <a:cubicBezTo>
                  <a:pt x="4461686" y="1638300"/>
                  <a:pt x="4458492" y="1651395"/>
                  <a:pt x="4453219" y="1663700"/>
                </a:cubicBezTo>
                <a:cubicBezTo>
                  <a:pt x="4397158" y="1794508"/>
                  <a:pt x="4460233" y="1617258"/>
                  <a:pt x="4402419" y="1790700"/>
                </a:cubicBezTo>
                <a:cubicBezTo>
                  <a:pt x="4398186" y="1803400"/>
                  <a:pt x="4391920" y="1815595"/>
                  <a:pt x="4389719" y="1828800"/>
                </a:cubicBezTo>
                <a:cubicBezTo>
                  <a:pt x="4372617" y="1931410"/>
                  <a:pt x="4385162" y="1880571"/>
                  <a:pt x="4351619" y="1981200"/>
                </a:cubicBezTo>
                <a:lnTo>
                  <a:pt x="4338919" y="2019300"/>
                </a:lnTo>
                <a:cubicBezTo>
                  <a:pt x="4334686" y="2032000"/>
                  <a:pt x="4333645" y="2046261"/>
                  <a:pt x="4326219" y="2057400"/>
                </a:cubicBezTo>
                <a:cubicBezTo>
                  <a:pt x="4317752" y="2070100"/>
                  <a:pt x="4307645" y="2081848"/>
                  <a:pt x="4300819" y="2095500"/>
                </a:cubicBezTo>
                <a:cubicBezTo>
                  <a:pt x="4294832" y="2107474"/>
                  <a:pt x="4296482" y="2123147"/>
                  <a:pt x="4288119" y="2133600"/>
                </a:cubicBezTo>
                <a:cubicBezTo>
                  <a:pt x="4278584" y="2145519"/>
                  <a:pt x="4261427" y="2148859"/>
                  <a:pt x="4250019" y="2159000"/>
                </a:cubicBezTo>
                <a:cubicBezTo>
                  <a:pt x="4103340" y="2289381"/>
                  <a:pt x="4245258" y="2187574"/>
                  <a:pt x="4097619" y="2286000"/>
                </a:cubicBezTo>
                <a:cubicBezTo>
                  <a:pt x="4084919" y="2294467"/>
                  <a:pt x="4073999" y="2306573"/>
                  <a:pt x="4059519" y="2311400"/>
                </a:cubicBezTo>
                <a:cubicBezTo>
                  <a:pt x="4046819" y="2315633"/>
                  <a:pt x="4033724" y="2318827"/>
                  <a:pt x="4021419" y="2324100"/>
                </a:cubicBezTo>
                <a:cubicBezTo>
                  <a:pt x="4004018" y="2331558"/>
                  <a:pt x="3988346" y="2342853"/>
                  <a:pt x="3970619" y="2349500"/>
                </a:cubicBezTo>
                <a:cubicBezTo>
                  <a:pt x="3954276" y="2355629"/>
                  <a:pt x="3936537" y="2357184"/>
                  <a:pt x="3919819" y="2362200"/>
                </a:cubicBezTo>
                <a:cubicBezTo>
                  <a:pt x="3894174" y="2369893"/>
                  <a:pt x="3870124" y="2383814"/>
                  <a:pt x="3843619" y="2387600"/>
                </a:cubicBezTo>
                <a:cubicBezTo>
                  <a:pt x="3737440" y="2402768"/>
                  <a:pt x="3783759" y="2393040"/>
                  <a:pt x="3703919" y="2413000"/>
                </a:cubicBezTo>
                <a:lnTo>
                  <a:pt x="3627719" y="2463800"/>
                </a:lnTo>
                <a:cubicBezTo>
                  <a:pt x="3615019" y="2472267"/>
                  <a:pt x="3600412" y="2478407"/>
                  <a:pt x="3589619" y="2489200"/>
                </a:cubicBezTo>
                <a:cubicBezTo>
                  <a:pt x="3576919" y="2501900"/>
                  <a:pt x="3565696" y="2516273"/>
                  <a:pt x="3551519" y="2527300"/>
                </a:cubicBezTo>
                <a:cubicBezTo>
                  <a:pt x="3527422" y="2546042"/>
                  <a:pt x="3500719" y="2561167"/>
                  <a:pt x="3475319" y="2578100"/>
                </a:cubicBezTo>
                <a:lnTo>
                  <a:pt x="3437219" y="2603500"/>
                </a:lnTo>
                <a:cubicBezTo>
                  <a:pt x="3428752" y="2616200"/>
                  <a:pt x="3418645" y="2627948"/>
                  <a:pt x="3411819" y="2641600"/>
                </a:cubicBezTo>
                <a:cubicBezTo>
                  <a:pt x="3405832" y="2653574"/>
                  <a:pt x="3407482" y="2669247"/>
                  <a:pt x="3399119" y="2679700"/>
                </a:cubicBezTo>
                <a:cubicBezTo>
                  <a:pt x="3389584" y="2691619"/>
                  <a:pt x="3373719" y="2696633"/>
                  <a:pt x="3361019" y="2705100"/>
                </a:cubicBezTo>
                <a:cubicBezTo>
                  <a:pt x="3350690" y="2736088"/>
                  <a:pt x="3347538" y="2756681"/>
                  <a:pt x="3322919" y="2781300"/>
                </a:cubicBezTo>
                <a:cubicBezTo>
                  <a:pt x="3312126" y="2792093"/>
                  <a:pt x="3297519" y="2798233"/>
                  <a:pt x="3284819" y="2806700"/>
                </a:cubicBezTo>
                <a:cubicBezTo>
                  <a:pt x="3276352" y="2819400"/>
                  <a:pt x="3269190" y="2833074"/>
                  <a:pt x="3259419" y="2844800"/>
                </a:cubicBezTo>
                <a:cubicBezTo>
                  <a:pt x="3247921" y="2858598"/>
                  <a:pt x="3231758" y="2868285"/>
                  <a:pt x="3221319" y="2882900"/>
                </a:cubicBezTo>
                <a:cubicBezTo>
                  <a:pt x="3172277" y="2951559"/>
                  <a:pt x="3226364" y="2923552"/>
                  <a:pt x="3157819" y="2946400"/>
                </a:cubicBezTo>
                <a:cubicBezTo>
                  <a:pt x="3098166" y="3025937"/>
                  <a:pt x="3134686" y="2982233"/>
                  <a:pt x="3043519" y="3073400"/>
                </a:cubicBezTo>
                <a:cubicBezTo>
                  <a:pt x="3030819" y="3086100"/>
                  <a:pt x="3021483" y="3103468"/>
                  <a:pt x="3005419" y="3111500"/>
                </a:cubicBezTo>
                <a:lnTo>
                  <a:pt x="2954619" y="3136900"/>
                </a:lnTo>
                <a:cubicBezTo>
                  <a:pt x="2886886" y="3238500"/>
                  <a:pt x="2975786" y="3115733"/>
                  <a:pt x="2891119" y="3200400"/>
                </a:cubicBezTo>
                <a:cubicBezTo>
                  <a:pt x="2806452" y="3285067"/>
                  <a:pt x="2929219" y="3196167"/>
                  <a:pt x="2827619" y="3263900"/>
                </a:cubicBezTo>
                <a:cubicBezTo>
                  <a:pt x="2817290" y="3294888"/>
                  <a:pt x="2814138" y="3315481"/>
                  <a:pt x="2789519" y="3340100"/>
                </a:cubicBezTo>
                <a:cubicBezTo>
                  <a:pt x="2778726" y="3350893"/>
                  <a:pt x="2764119" y="3357033"/>
                  <a:pt x="2751419" y="3365500"/>
                </a:cubicBezTo>
                <a:cubicBezTo>
                  <a:pt x="2727130" y="3438366"/>
                  <a:pt x="2756113" y="3370351"/>
                  <a:pt x="2700619" y="3441700"/>
                </a:cubicBezTo>
                <a:cubicBezTo>
                  <a:pt x="2681877" y="3465797"/>
                  <a:pt x="2663471" y="3490596"/>
                  <a:pt x="2649819" y="3517900"/>
                </a:cubicBezTo>
                <a:cubicBezTo>
                  <a:pt x="2641352" y="3534833"/>
                  <a:pt x="2635423" y="3553294"/>
                  <a:pt x="2624419" y="3568700"/>
                </a:cubicBezTo>
                <a:cubicBezTo>
                  <a:pt x="2613980" y="3583315"/>
                  <a:pt x="2597817" y="3593002"/>
                  <a:pt x="2586319" y="3606800"/>
                </a:cubicBezTo>
                <a:cubicBezTo>
                  <a:pt x="2576548" y="3618526"/>
                  <a:pt x="2570690" y="3633174"/>
                  <a:pt x="2560919" y="3644900"/>
                </a:cubicBezTo>
                <a:cubicBezTo>
                  <a:pt x="2549421" y="3658698"/>
                  <a:pt x="2533846" y="3668823"/>
                  <a:pt x="2522819" y="3683000"/>
                </a:cubicBezTo>
                <a:cubicBezTo>
                  <a:pt x="2504077" y="3707097"/>
                  <a:pt x="2488952" y="3733800"/>
                  <a:pt x="2472019" y="3759200"/>
                </a:cubicBezTo>
                <a:cubicBezTo>
                  <a:pt x="2463552" y="3771900"/>
                  <a:pt x="2451446" y="3782820"/>
                  <a:pt x="2446619" y="3797300"/>
                </a:cubicBezTo>
                <a:lnTo>
                  <a:pt x="2433919" y="3835400"/>
                </a:lnTo>
                <a:cubicBezTo>
                  <a:pt x="2438152" y="3898900"/>
                  <a:pt x="2437619" y="3962899"/>
                  <a:pt x="2446619" y="4025900"/>
                </a:cubicBezTo>
                <a:cubicBezTo>
                  <a:pt x="2450405" y="4052405"/>
                  <a:pt x="2463552" y="4076700"/>
                  <a:pt x="2472019" y="4102100"/>
                </a:cubicBezTo>
                <a:lnTo>
                  <a:pt x="2484719" y="4140200"/>
                </a:lnTo>
                <a:cubicBezTo>
                  <a:pt x="2471991" y="4178385"/>
                  <a:pt x="2473974" y="4183574"/>
                  <a:pt x="2446619" y="4216400"/>
                </a:cubicBezTo>
                <a:cubicBezTo>
                  <a:pt x="2435121" y="4230198"/>
                  <a:pt x="2420017" y="4240702"/>
                  <a:pt x="2408519" y="4254500"/>
                </a:cubicBezTo>
                <a:cubicBezTo>
                  <a:pt x="2369899" y="4300844"/>
                  <a:pt x="2397745" y="4289691"/>
                  <a:pt x="2345019" y="4330700"/>
                </a:cubicBezTo>
                <a:cubicBezTo>
                  <a:pt x="2320922" y="4349442"/>
                  <a:pt x="2298435" y="4374096"/>
                  <a:pt x="2268819" y="4381500"/>
                </a:cubicBezTo>
                <a:cubicBezTo>
                  <a:pt x="2251886" y="4385733"/>
                  <a:pt x="2234802" y="4389405"/>
                  <a:pt x="2218019" y="4394200"/>
                </a:cubicBezTo>
                <a:cubicBezTo>
                  <a:pt x="2205147" y="4397878"/>
                  <a:pt x="2193298" y="4406431"/>
                  <a:pt x="2179919" y="4406900"/>
                </a:cubicBezTo>
                <a:cubicBezTo>
                  <a:pt x="1951420" y="4414917"/>
                  <a:pt x="1722719" y="4415367"/>
                  <a:pt x="1494119" y="4419600"/>
                </a:cubicBezTo>
                <a:cubicBezTo>
                  <a:pt x="1477186" y="4428067"/>
                  <a:pt x="1460720" y="4437542"/>
                  <a:pt x="1443319" y="4445000"/>
                </a:cubicBezTo>
                <a:cubicBezTo>
                  <a:pt x="1431014" y="4450273"/>
                  <a:pt x="1415672" y="4449337"/>
                  <a:pt x="1405219" y="4457700"/>
                </a:cubicBezTo>
                <a:cubicBezTo>
                  <a:pt x="1393300" y="4467235"/>
                  <a:pt x="1391545" y="4486029"/>
                  <a:pt x="1379819" y="4495800"/>
                </a:cubicBezTo>
                <a:cubicBezTo>
                  <a:pt x="1365275" y="4507920"/>
                  <a:pt x="1345952" y="4512733"/>
                  <a:pt x="1329019" y="4521200"/>
                </a:cubicBezTo>
                <a:lnTo>
                  <a:pt x="1227419" y="4673600"/>
                </a:lnTo>
                <a:cubicBezTo>
                  <a:pt x="1218952" y="4686300"/>
                  <a:pt x="1214719" y="4703233"/>
                  <a:pt x="1202019" y="4711700"/>
                </a:cubicBezTo>
                <a:lnTo>
                  <a:pt x="1163919" y="4737100"/>
                </a:lnTo>
                <a:cubicBezTo>
                  <a:pt x="1155452" y="4749800"/>
                  <a:pt x="1150006" y="4765149"/>
                  <a:pt x="1138519" y="4775200"/>
                </a:cubicBezTo>
                <a:cubicBezTo>
                  <a:pt x="1115545" y="4795302"/>
                  <a:pt x="1086741" y="4807684"/>
                  <a:pt x="1062319" y="4826000"/>
                </a:cubicBezTo>
                <a:cubicBezTo>
                  <a:pt x="1018648" y="4858753"/>
                  <a:pt x="1010528" y="4869577"/>
                  <a:pt x="960719" y="4889500"/>
                </a:cubicBezTo>
                <a:cubicBezTo>
                  <a:pt x="935860" y="4899444"/>
                  <a:pt x="909919" y="4906433"/>
                  <a:pt x="884519" y="4914900"/>
                </a:cubicBezTo>
                <a:cubicBezTo>
                  <a:pt x="871819" y="4919133"/>
                  <a:pt x="858393" y="4921613"/>
                  <a:pt x="846419" y="4927600"/>
                </a:cubicBezTo>
                <a:cubicBezTo>
                  <a:pt x="829486" y="4936067"/>
                  <a:pt x="813197" y="4945969"/>
                  <a:pt x="795619" y="4953000"/>
                </a:cubicBezTo>
                <a:cubicBezTo>
                  <a:pt x="770760" y="4962944"/>
                  <a:pt x="744819" y="4969933"/>
                  <a:pt x="719419" y="4978400"/>
                </a:cubicBezTo>
                <a:cubicBezTo>
                  <a:pt x="706719" y="4982633"/>
                  <a:pt x="693293" y="4985113"/>
                  <a:pt x="681319" y="4991100"/>
                </a:cubicBezTo>
                <a:cubicBezTo>
                  <a:pt x="539885" y="5061817"/>
                  <a:pt x="718053" y="4977325"/>
                  <a:pt x="579719" y="5029200"/>
                </a:cubicBezTo>
                <a:cubicBezTo>
                  <a:pt x="446895" y="5079009"/>
                  <a:pt x="608514" y="5034701"/>
                  <a:pt x="478119" y="5067300"/>
                </a:cubicBezTo>
                <a:cubicBezTo>
                  <a:pt x="382467" y="5131068"/>
                  <a:pt x="504033" y="5056194"/>
                  <a:pt x="389219" y="5105400"/>
                </a:cubicBezTo>
                <a:cubicBezTo>
                  <a:pt x="375190" y="5111413"/>
                  <a:pt x="364771" y="5123974"/>
                  <a:pt x="351119" y="5130800"/>
                </a:cubicBezTo>
                <a:cubicBezTo>
                  <a:pt x="339145" y="5136787"/>
                  <a:pt x="325719" y="5139267"/>
                  <a:pt x="313019" y="5143500"/>
                </a:cubicBezTo>
                <a:cubicBezTo>
                  <a:pt x="274919" y="5139267"/>
                  <a:pt x="236532" y="5137102"/>
                  <a:pt x="198719" y="5130800"/>
                </a:cubicBezTo>
                <a:cubicBezTo>
                  <a:pt x="185514" y="5128599"/>
                  <a:pt x="173790" y="5120495"/>
                  <a:pt x="160619" y="5118100"/>
                </a:cubicBezTo>
                <a:cubicBezTo>
                  <a:pt x="127039" y="5111995"/>
                  <a:pt x="92685" y="5111011"/>
                  <a:pt x="59019" y="5105400"/>
                </a:cubicBezTo>
                <a:cubicBezTo>
                  <a:pt x="-23341" y="5091673"/>
                  <a:pt x="-2577" y="5092700"/>
                  <a:pt x="20919" y="5092700"/>
                </a:cubicBez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6" name="Straight Arrow Connector 5"/>
          <p:cNvCxnSpPr/>
          <p:nvPr/>
        </p:nvCxnSpPr>
        <p:spPr>
          <a:xfrm>
            <a:off x="3733801" y="2438400"/>
            <a:ext cx="2652713" cy="1676400"/>
          </a:xfrm>
          <a:prstGeom prst="straightConnector1">
            <a:avLst/>
          </a:prstGeom>
          <a:ln w="76200">
            <a:solidFill>
              <a:schemeClr val="accent1">
                <a:lumMod val="2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96266"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00413" y="1431925"/>
            <a:ext cx="1160462" cy="87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7"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83313" y="4114800"/>
            <a:ext cx="1160462" cy="87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01064" y="915989"/>
            <a:ext cx="1749425" cy="138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59738" y="4614864"/>
            <a:ext cx="2190750" cy="157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70"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16464" y="5624514"/>
            <a:ext cx="1989137"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71"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85100" y="2759076"/>
            <a:ext cx="2465388"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8456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762000" y="274638"/>
            <a:ext cx="10515600" cy="715962"/>
          </a:xfrm>
        </p:spPr>
        <p:txBody>
          <a:bodyPr/>
          <a:lstStyle/>
          <a:p>
            <a:pPr eaLnBrk="1" hangingPunct="1"/>
            <a:r>
              <a:rPr lang="en-US" sz="3200" b="1" dirty="0"/>
              <a:t>It’s Not Simply Us vs Them: Augmentation</a:t>
            </a:r>
          </a:p>
        </p:txBody>
      </p:sp>
      <p:sp>
        <p:nvSpPr>
          <p:cNvPr id="43011" name="Text Box 4"/>
          <p:cNvSpPr txBox="1">
            <a:spLocks noChangeArrowheads="1"/>
          </p:cNvSpPr>
          <p:nvPr/>
        </p:nvSpPr>
        <p:spPr bwMode="auto">
          <a:xfrm>
            <a:off x="1828800" y="5029200"/>
            <a:ext cx="8305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hlinkClick r:id="rId2"/>
              </a:rPr>
              <a:t>http://www.cbsnews.com/video/watch/?id=4937720n&amp;tag=related;photovideo</a:t>
            </a:r>
            <a:r>
              <a:rPr lang="en-US" dirty="0"/>
              <a:t> </a:t>
            </a:r>
          </a:p>
          <a:p>
            <a:pPr eaLnBrk="1" hangingPunct="1">
              <a:spcBef>
                <a:spcPct val="50000"/>
              </a:spcBef>
            </a:pPr>
            <a:endParaRPr lang="en-US" dirty="0"/>
          </a:p>
          <a:p>
            <a:pPr eaLnBrk="1" hangingPunct="1">
              <a:spcBef>
                <a:spcPct val="50000"/>
              </a:spcBef>
            </a:pPr>
            <a:r>
              <a:rPr lang="en-US" dirty="0">
                <a:hlinkClick r:id="rId3"/>
              </a:rPr>
              <a:t>http://www.jhuapl.edu/prosthetics/program/multimedia.asp</a:t>
            </a:r>
            <a:r>
              <a:rPr lang="en-US" dirty="0"/>
              <a:t> </a:t>
            </a:r>
          </a:p>
        </p:txBody>
      </p:sp>
      <p:pic>
        <p:nvPicPr>
          <p:cNvPr id="430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668464"/>
            <a:ext cx="3962400" cy="286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a:xfrm>
            <a:off x="1981200" y="274638"/>
            <a:ext cx="8229600" cy="715962"/>
          </a:xfrm>
        </p:spPr>
        <p:txBody>
          <a:bodyPr/>
          <a:lstStyle/>
          <a:p>
            <a:r>
              <a:rPr lang="en-US" sz="3200" b="1"/>
              <a:t>Then</a:t>
            </a:r>
          </a:p>
        </p:txBody>
      </p:sp>
      <p:pic>
        <p:nvPicPr>
          <p:cNvPr id="972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1014414"/>
            <a:ext cx="1292225"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9675" y="1131888"/>
            <a:ext cx="1366838" cy="60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8650" y="2000251"/>
            <a:ext cx="1163638" cy="11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1" y="3286126"/>
            <a:ext cx="1209675" cy="100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5013" y="4568826"/>
            <a:ext cx="1270000" cy="81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reeform 3"/>
          <p:cNvSpPr/>
          <p:nvPr/>
        </p:nvSpPr>
        <p:spPr>
          <a:xfrm>
            <a:off x="2163764" y="977900"/>
            <a:ext cx="5621337" cy="5143500"/>
          </a:xfrm>
          <a:custGeom>
            <a:avLst/>
            <a:gdLst>
              <a:gd name="connsiteX0" fmla="*/ 5621619 w 5621619"/>
              <a:gd name="connsiteY0" fmla="*/ 0 h 5143500"/>
              <a:gd name="connsiteX1" fmla="*/ 5469219 w 5621619"/>
              <a:gd name="connsiteY1" fmla="*/ 25400 h 5143500"/>
              <a:gd name="connsiteX2" fmla="*/ 5431119 w 5621619"/>
              <a:gd name="connsiteY2" fmla="*/ 38100 h 5143500"/>
              <a:gd name="connsiteX3" fmla="*/ 5367619 w 5621619"/>
              <a:gd name="connsiteY3" fmla="*/ 50800 h 5143500"/>
              <a:gd name="connsiteX4" fmla="*/ 5291419 w 5621619"/>
              <a:gd name="connsiteY4" fmla="*/ 76200 h 5143500"/>
              <a:gd name="connsiteX5" fmla="*/ 5240619 w 5621619"/>
              <a:gd name="connsiteY5" fmla="*/ 139700 h 5143500"/>
              <a:gd name="connsiteX6" fmla="*/ 5227919 w 5621619"/>
              <a:gd name="connsiteY6" fmla="*/ 177800 h 5143500"/>
              <a:gd name="connsiteX7" fmla="*/ 5177119 w 5621619"/>
              <a:gd name="connsiteY7" fmla="*/ 254000 h 5143500"/>
              <a:gd name="connsiteX8" fmla="*/ 5139019 w 5621619"/>
              <a:gd name="connsiteY8" fmla="*/ 393700 h 5143500"/>
              <a:gd name="connsiteX9" fmla="*/ 5151719 w 5621619"/>
              <a:gd name="connsiteY9" fmla="*/ 520700 h 5143500"/>
              <a:gd name="connsiteX10" fmla="*/ 5164419 w 5621619"/>
              <a:gd name="connsiteY10" fmla="*/ 584200 h 5143500"/>
              <a:gd name="connsiteX11" fmla="*/ 5177119 w 5621619"/>
              <a:gd name="connsiteY11" fmla="*/ 762000 h 5143500"/>
              <a:gd name="connsiteX12" fmla="*/ 5164419 w 5621619"/>
              <a:gd name="connsiteY12" fmla="*/ 1104900 h 5143500"/>
              <a:gd name="connsiteX13" fmla="*/ 5151719 w 5621619"/>
              <a:gd name="connsiteY13" fmla="*/ 1155700 h 5143500"/>
              <a:gd name="connsiteX14" fmla="*/ 5075519 w 5621619"/>
              <a:gd name="connsiteY14" fmla="*/ 1231900 h 5143500"/>
              <a:gd name="connsiteX15" fmla="*/ 4999319 w 5621619"/>
              <a:gd name="connsiteY15" fmla="*/ 1282700 h 5143500"/>
              <a:gd name="connsiteX16" fmla="*/ 4923119 w 5621619"/>
              <a:gd name="connsiteY16" fmla="*/ 1308100 h 5143500"/>
              <a:gd name="connsiteX17" fmla="*/ 4885019 w 5621619"/>
              <a:gd name="connsiteY17" fmla="*/ 1320800 h 5143500"/>
              <a:gd name="connsiteX18" fmla="*/ 4846919 w 5621619"/>
              <a:gd name="connsiteY18" fmla="*/ 1346200 h 5143500"/>
              <a:gd name="connsiteX19" fmla="*/ 4770719 w 5621619"/>
              <a:gd name="connsiteY19" fmla="*/ 1371600 h 5143500"/>
              <a:gd name="connsiteX20" fmla="*/ 4669119 w 5621619"/>
              <a:gd name="connsiteY20" fmla="*/ 1409700 h 5143500"/>
              <a:gd name="connsiteX21" fmla="*/ 4592919 w 5621619"/>
              <a:gd name="connsiteY21" fmla="*/ 1435100 h 5143500"/>
              <a:gd name="connsiteX22" fmla="*/ 4491319 w 5621619"/>
              <a:gd name="connsiteY22" fmla="*/ 1587500 h 5143500"/>
              <a:gd name="connsiteX23" fmla="*/ 4465919 w 5621619"/>
              <a:gd name="connsiteY23" fmla="*/ 1625600 h 5143500"/>
              <a:gd name="connsiteX24" fmla="*/ 4453219 w 5621619"/>
              <a:gd name="connsiteY24" fmla="*/ 1663700 h 5143500"/>
              <a:gd name="connsiteX25" fmla="*/ 4402419 w 5621619"/>
              <a:gd name="connsiteY25" fmla="*/ 1790700 h 5143500"/>
              <a:gd name="connsiteX26" fmla="*/ 4389719 w 5621619"/>
              <a:gd name="connsiteY26" fmla="*/ 1828800 h 5143500"/>
              <a:gd name="connsiteX27" fmla="*/ 4351619 w 5621619"/>
              <a:gd name="connsiteY27" fmla="*/ 1981200 h 5143500"/>
              <a:gd name="connsiteX28" fmla="*/ 4338919 w 5621619"/>
              <a:gd name="connsiteY28" fmla="*/ 2019300 h 5143500"/>
              <a:gd name="connsiteX29" fmla="*/ 4326219 w 5621619"/>
              <a:gd name="connsiteY29" fmla="*/ 2057400 h 5143500"/>
              <a:gd name="connsiteX30" fmla="*/ 4300819 w 5621619"/>
              <a:gd name="connsiteY30" fmla="*/ 2095500 h 5143500"/>
              <a:gd name="connsiteX31" fmla="*/ 4288119 w 5621619"/>
              <a:gd name="connsiteY31" fmla="*/ 2133600 h 5143500"/>
              <a:gd name="connsiteX32" fmla="*/ 4250019 w 5621619"/>
              <a:gd name="connsiteY32" fmla="*/ 2159000 h 5143500"/>
              <a:gd name="connsiteX33" fmla="*/ 4097619 w 5621619"/>
              <a:gd name="connsiteY33" fmla="*/ 2286000 h 5143500"/>
              <a:gd name="connsiteX34" fmla="*/ 4059519 w 5621619"/>
              <a:gd name="connsiteY34" fmla="*/ 2311400 h 5143500"/>
              <a:gd name="connsiteX35" fmla="*/ 4021419 w 5621619"/>
              <a:gd name="connsiteY35" fmla="*/ 2324100 h 5143500"/>
              <a:gd name="connsiteX36" fmla="*/ 3970619 w 5621619"/>
              <a:gd name="connsiteY36" fmla="*/ 2349500 h 5143500"/>
              <a:gd name="connsiteX37" fmla="*/ 3919819 w 5621619"/>
              <a:gd name="connsiteY37" fmla="*/ 2362200 h 5143500"/>
              <a:gd name="connsiteX38" fmla="*/ 3843619 w 5621619"/>
              <a:gd name="connsiteY38" fmla="*/ 2387600 h 5143500"/>
              <a:gd name="connsiteX39" fmla="*/ 3703919 w 5621619"/>
              <a:gd name="connsiteY39" fmla="*/ 2413000 h 5143500"/>
              <a:gd name="connsiteX40" fmla="*/ 3627719 w 5621619"/>
              <a:gd name="connsiteY40" fmla="*/ 2463800 h 5143500"/>
              <a:gd name="connsiteX41" fmla="*/ 3589619 w 5621619"/>
              <a:gd name="connsiteY41" fmla="*/ 2489200 h 5143500"/>
              <a:gd name="connsiteX42" fmla="*/ 3551519 w 5621619"/>
              <a:gd name="connsiteY42" fmla="*/ 2527300 h 5143500"/>
              <a:gd name="connsiteX43" fmla="*/ 3475319 w 5621619"/>
              <a:gd name="connsiteY43" fmla="*/ 2578100 h 5143500"/>
              <a:gd name="connsiteX44" fmla="*/ 3437219 w 5621619"/>
              <a:gd name="connsiteY44" fmla="*/ 2603500 h 5143500"/>
              <a:gd name="connsiteX45" fmla="*/ 3411819 w 5621619"/>
              <a:gd name="connsiteY45" fmla="*/ 2641600 h 5143500"/>
              <a:gd name="connsiteX46" fmla="*/ 3399119 w 5621619"/>
              <a:gd name="connsiteY46" fmla="*/ 2679700 h 5143500"/>
              <a:gd name="connsiteX47" fmla="*/ 3361019 w 5621619"/>
              <a:gd name="connsiteY47" fmla="*/ 2705100 h 5143500"/>
              <a:gd name="connsiteX48" fmla="*/ 3322919 w 5621619"/>
              <a:gd name="connsiteY48" fmla="*/ 2781300 h 5143500"/>
              <a:gd name="connsiteX49" fmla="*/ 3284819 w 5621619"/>
              <a:gd name="connsiteY49" fmla="*/ 2806700 h 5143500"/>
              <a:gd name="connsiteX50" fmla="*/ 3259419 w 5621619"/>
              <a:gd name="connsiteY50" fmla="*/ 2844800 h 5143500"/>
              <a:gd name="connsiteX51" fmla="*/ 3221319 w 5621619"/>
              <a:gd name="connsiteY51" fmla="*/ 2882900 h 5143500"/>
              <a:gd name="connsiteX52" fmla="*/ 3157819 w 5621619"/>
              <a:gd name="connsiteY52" fmla="*/ 2946400 h 5143500"/>
              <a:gd name="connsiteX53" fmla="*/ 3043519 w 5621619"/>
              <a:gd name="connsiteY53" fmla="*/ 3073400 h 5143500"/>
              <a:gd name="connsiteX54" fmla="*/ 3005419 w 5621619"/>
              <a:gd name="connsiteY54" fmla="*/ 3111500 h 5143500"/>
              <a:gd name="connsiteX55" fmla="*/ 2954619 w 5621619"/>
              <a:gd name="connsiteY55" fmla="*/ 3136900 h 5143500"/>
              <a:gd name="connsiteX56" fmla="*/ 2891119 w 5621619"/>
              <a:gd name="connsiteY56" fmla="*/ 3200400 h 5143500"/>
              <a:gd name="connsiteX57" fmla="*/ 2827619 w 5621619"/>
              <a:gd name="connsiteY57" fmla="*/ 3263900 h 5143500"/>
              <a:gd name="connsiteX58" fmla="*/ 2789519 w 5621619"/>
              <a:gd name="connsiteY58" fmla="*/ 3340100 h 5143500"/>
              <a:gd name="connsiteX59" fmla="*/ 2751419 w 5621619"/>
              <a:gd name="connsiteY59" fmla="*/ 3365500 h 5143500"/>
              <a:gd name="connsiteX60" fmla="*/ 2700619 w 5621619"/>
              <a:gd name="connsiteY60" fmla="*/ 3441700 h 5143500"/>
              <a:gd name="connsiteX61" fmla="*/ 2649819 w 5621619"/>
              <a:gd name="connsiteY61" fmla="*/ 3517900 h 5143500"/>
              <a:gd name="connsiteX62" fmla="*/ 2624419 w 5621619"/>
              <a:gd name="connsiteY62" fmla="*/ 3568700 h 5143500"/>
              <a:gd name="connsiteX63" fmla="*/ 2586319 w 5621619"/>
              <a:gd name="connsiteY63" fmla="*/ 3606800 h 5143500"/>
              <a:gd name="connsiteX64" fmla="*/ 2560919 w 5621619"/>
              <a:gd name="connsiteY64" fmla="*/ 3644900 h 5143500"/>
              <a:gd name="connsiteX65" fmla="*/ 2522819 w 5621619"/>
              <a:gd name="connsiteY65" fmla="*/ 3683000 h 5143500"/>
              <a:gd name="connsiteX66" fmla="*/ 2472019 w 5621619"/>
              <a:gd name="connsiteY66" fmla="*/ 3759200 h 5143500"/>
              <a:gd name="connsiteX67" fmla="*/ 2446619 w 5621619"/>
              <a:gd name="connsiteY67" fmla="*/ 3797300 h 5143500"/>
              <a:gd name="connsiteX68" fmla="*/ 2433919 w 5621619"/>
              <a:gd name="connsiteY68" fmla="*/ 3835400 h 5143500"/>
              <a:gd name="connsiteX69" fmla="*/ 2446619 w 5621619"/>
              <a:gd name="connsiteY69" fmla="*/ 4025900 h 5143500"/>
              <a:gd name="connsiteX70" fmla="*/ 2472019 w 5621619"/>
              <a:gd name="connsiteY70" fmla="*/ 4102100 h 5143500"/>
              <a:gd name="connsiteX71" fmla="*/ 2484719 w 5621619"/>
              <a:gd name="connsiteY71" fmla="*/ 4140200 h 5143500"/>
              <a:gd name="connsiteX72" fmla="*/ 2446619 w 5621619"/>
              <a:gd name="connsiteY72" fmla="*/ 4216400 h 5143500"/>
              <a:gd name="connsiteX73" fmla="*/ 2408519 w 5621619"/>
              <a:gd name="connsiteY73" fmla="*/ 4254500 h 5143500"/>
              <a:gd name="connsiteX74" fmla="*/ 2345019 w 5621619"/>
              <a:gd name="connsiteY74" fmla="*/ 4330700 h 5143500"/>
              <a:gd name="connsiteX75" fmla="*/ 2268819 w 5621619"/>
              <a:gd name="connsiteY75" fmla="*/ 4381500 h 5143500"/>
              <a:gd name="connsiteX76" fmla="*/ 2218019 w 5621619"/>
              <a:gd name="connsiteY76" fmla="*/ 4394200 h 5143500"/>
              <a:gd name="connsiteX77" fmla="*/ 2179919 w 5621619"/>
              <a:gd name="connsiteY77" fmla="*/ 4406900 h 5143500"/>
              <a:gd name="connsiteX78" fmla="*/ 1494119 w 5621619"/>
              <a:gd name="connsiteY78" fmla="*/ 4419600 h 5143500"/>
              <a:gd name="connsiteX79" fmla="*/ 1443319 w 5621619"/>
              <a:gd name="connsiteY79" fmla="*/ 4445000 h 5143500"/>
              <a:gd name="connsiteX80" fmla="*/ 1405219 w 5621619"/>
              <a:gd name="connsiteY80" fmla="*/ 4457700 h 5143500"/>
              <a:gd name="connsiteX81" fmla="*/ 1379819 w 5621619"/>
              <a:gd name="connsiteY81" fmla="*/ 4495800 h 5143500"/>
              <a:gd name="connsiteX82" fmla="*/ 1329019 w 5621619"/>
              <a:gd name="connsiteY82" fmla="*/ 4521200 h 5143500"/>
              <a:gd name="connsiteX83" fmla="*/ 1227419 w 5621619"/>
              <a:gd name="connsiteY83" fmla="*/ 4673600 h 5143500"/>
              <a:gd name="connsiteX84" fmla="*/ 1202019 w 5621619"/>
              <a:gd name="connsiteY84" fmla="*/ 4711700 h 5143500"/>
              <a:gd name="connsiteX85" fmla="*/ 1163919 w 5621619"/>
              <a:gd name="connsiteY85" fmla="*/ 4737100 h 5143500"/>
              <a:gd name="connsiteX86" fmla="*/ 1138519 w 5621619"/>
              <a:gd name="connsiteY86" fmla="*/ 4775200 h 5143500"/>
              <a:gd name="connsiteX87" fmla="*/ 1062319 w 5621619"/>
              <a:gd name="connsiteY87" fmla="*/ 4826000 h 5143500"/>
              <a:gd name="connsiteX88" fmla="*/ 960719 w 5621619"/>
              <a:gd name="connsiteY88" fmla="*/ 4889500 h 5143500"/>
              <a:gd name="connsiteX89" fmla="*/ 884519 w 5621619"/>
              <a:gd name="connsiteY89" fmla="*/ 4914900 h 5143500"/>
              <a:gd name="connsiteX90" fmla="*/ 846419 w 5621619"/>
              <a:gd name="connsiteY90" fmla="*/ 4927600 h 5143500"/>
              <a:gd name="connsiteX91" fmla="*/ 795619 w 5621619"/>
              <a:gd name="connsiteY91" fmla="*/ 4953000 h 5143500"/>
              <a:gd name="connsiteX92" fmla="*/ 719419 w 5621619"/>
              <a:gd name="connsiteY92" fmla="*/ 4978400 h 5143500"/>
              <a:gd name="connsiteX93" fmla="*/ 681319 w 5621619"/>
              <a:gd name="connsiteY93" fmla="*/ 4991100 h 5143500"/>
              <a:gd name="connsiteX94" fmla="*/ 579719 w 5621619"/>
              <a:gd name="connsiteY94" fmla="*/ 5029200 h 5143500"/>
              <a:gd name="connsiteX95" fmla="*/ 478119 w 5621619"/>
              <a:gd name="connsiteY95" fmla="*/ 5067300 h 5143500"/>
              <a:gd name="connsiteX96" fmla="*/ 389219 w 5621619"/>
              <a:gd name="connsiteY96" fmla="*/ 5105400 h 5143500"/>
              <a:gd name="connsiteX97" fmla="*/ 351119 w 5621619"/>
              <a:gd name="connsiteY97" fmla="*/ 5130800 h 5143500"/>
              <a:gd name="connsiteX98" fmla="*/ 313019 w 5621619"/>
              <a:gd name="connsiteY98" fmla="*/ 5143500 h 5143500"/>
              <a:gd name="connsiteX99" fmla="*/ 198719 w 5621619"/>
              <a:gd name="connsiteY99" fmla="*/ 5130800 h 5143500"/>
              <a:gd name="connsiteX100" fmla="*/ 160619 w 5621619"/>
              <a:gd name="connsiteY100" fmla="*/ 5118100 h 5143500"/>
              <a:gd name="connsiteX101" fmla="*/ 59019 w 5621619"/>
              <a:gd name="connsiteY101" fmla="*/ 5105400 h 5143500"/>
              <a:gd name="connsiteX102" fmla="*/ 20919 w 5621619"/>
              <a:gd name="connsiteY102" fmla="*/ 50927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621619" h="5143500">
                <a:moveTo>
                  <a:pt x="5621619" y="0"/>
                </a:moveTo>
                <a:cubicBezTo>
                  <a:pt x="5570819" y="8467"/>
                  <a:pt x="5518077" y="9114"/>
                  <a:pt x="5469219" y="25400"/>
                </a:cubicBezTo>
                <a:cubicBezTo>
                  <a:pt x="5456519" y="29633"/>
                  <a:pt x="5444106" y="34853"/>
                  <a:pt x="5431119" y="38100"/>
                </a:cubicBezTo>
                <a:cubicBezTo>
                  <a:pt x="5410178" y="43335"/>
                  <a:pt x="5388444" y="45120"/>
                  <a:pt x="5367619" y="50800"/>
                </a:cubicBezTo>
                <a:cubicBezTo>
                  <a:pt x="5341788" y="57845"/>
                  <a:pt x="5291419" y="76200"/>
                  <a:pt x="5291419" y="76200"/>
                </a:cubicBezTo>
                <a:cubicBezTo>
                  <a:pt x="5259497" y="171965"/>
                  <a:pt x="5306271" y="57636"/>
                  <a:pt x="5240619" y="139700"/>
                </a:cubicBezTo>
                <a:cubicBezTo>
                  <a:pt x="5232256" y="150153"/>
                  <a:pt x="5234420" y="166098"/>
                  <a:pt x="5227919" y="177800"/>
                </a:cubicBezTo>
                <a:cubicBezTo>
                  <a:pt x="5213094" y="204485"/>
                  <a:pt x="5186772" y="225040"/>
                  <a:pt x="5177119" y="254000"/>
                </a:cubicBezTo>
                <a:cubicBezTo>
                  <a:pt x="5144893" y="350678"/>
                  <a:pt x="5156970" y="303946"/>
                  <a:pt x="5139019" y="393700"/>
                </a:cubicBezTo>
                <a:cubicBezTo>
                  <a:pt x="5143252" y="436033"/>
                  <a:pt x="5146096" y="478529"/>
                  <a:pt x="5151719" y="520700"/>
                </a:cubicBezTo>
                <a:cubicBezTo>
                  <a:pt x="5154572" y="542096"/>
                  <a:pt x="5162159" y="562733"/>
                  <a:pt x="5164419" y="584200"/>
                </a:cubicBezTo>
                <a:cubicBezTo>
                  <a:pt x="5170639" y="643291"/>
                  <a:pt x="5172886" y="702733"/>
                  <a:pt x="5177119" y="762000"/>
                </a:cubicBezTo>
                <a:cubicBezTo>
                  <a:pt x="5172886" y="876300"/>
                  <a:pt x="5171783" y="990759"/>
                  <a:pt x="5164419" y="1104900"/>
                </a:cubicBezTo>
                <a:cubicBezTo>
                  <a:pt x="5163295" y="1122318"/>
                  <a:pt x="5161728" y="1141401"/>
                  <a:pt x="5151719" y="1155700"/>
                </a:cubicBezTo>
                <a:cubicBezTo>
                  <a:pt x="5131120" y="1185128"/>
                  <a:pt x="5105407" y="1211975"/>
                  <a:pt x="5075519" y="1231900"/>
                </a:cubicBezTo>
                <a:cubicBezTo>
                  <a:pt x="5050119" y="1248833"/>
                  <a:pt x="5028279" y="1273047"/>
                  <a:pt x="4999319" y="1282700"/>
                </a:cubicBezTo>
                <a:lnTo>
                  <a:pt x="4923119" y="1308100"/>
                </a:lnTo>
                <a:cubicBezTo>
                  <a:pt x="4910419" y="1312333"/>
                  <a:pt x="4896158" y="1313374"/>
                  <a:pt x="4885019" y="1320800"/>
                </a:cubicBezTo>
                <a:cubicBezTo>
                  <a:pt x="4872319" y="1329267"/>
                  <a:pt x="4860867" y="1340001"/>
                  <a:pt x="4846919" y="1346200"/>
                </a:cubicBezTo>
                <a:cubicBezTo>
                  <a:pt x="4822453" y="1357074"/>
                  <a:pt x="4794666" y="1359626"/>
                  <a:pt x="4770719" y="1371600"/>
                </a:cubicBezTo>
                <a:cubicBezTo>
                  <a:pt x="4685552" y="1414184"/>
                  <a:pt x="4755577" y="1383762"/>
                  <a:pt x="4669119" y="1409700"/>
                </a:cubicBezTo>
                <a:cubicBezTo>
                  <a:pt x="4643474" y="1417393"/>
                  <a:pt x="4592919" y="1435100"/>
                  <a:pt x="4592919" y="1435100"/>
                </a:cubicBezTo>
                <a:lnTo>
                  <a:pt x="4491319" y="1587500"/>
                </a:lnTo>
                <a:cubicBezTo>
                  <a:pt x="4482852" y="1600200"/>
                  <a:pt x="4470746" y="1611120"/>
                  <a:pt x="4465919" y="1625600"/>
                </a:cubicBezTo>
                <a:cubicBezTo>
                  <a:pt x="4461686" y="1638300"/>
                  <a:pt x="4458492" y="1651395"/>
                  <a:pt x="4453219" y="1663700"/>
                </a:cubicBezTo>
                <a:cubicBezTo>
                  <a:pt x="4397158" y="1794508"/>
                  <a:pt x="4460233" y="1617258"/>
                  <a:pt x="4402419" y="1790700"/>
                </a:cubicBezTo>
                <a:cubicBezTo>
                  <a:pt x="4398186" y="1803400"/>
                  <a:pt x="4391920" y="1815595"/>
                  <a:pt x="4389719" y="1828800"/>
                </a:cubicBezTo>
                <a:cubicBezTo>
                  <a:pt x="4372617" y="1931410"/>
                  <a:pt x="4385162" y="1880571"/>
                  <a:pt x="4351619" y="1981200"/>
                </a:cubicBezTo>
                <a:lnTo>
                  <a:pt x="4338919" y="2019300"/>
                </a:lnTo>
                <a:cubicBezTo>
                  <a:pt x="4334686" y="2032000"/>
                  <a:pt x="4333645" y="2046261"/>
                  <a:pt x="4326219" y="2057400"/>
                </a:cubicBezTo>
                <a:cubicBezTo>
                  <a:pt x="4317752" y="2070100"/>
                  <a:pt x="4307645" y="2081848"/>
                  <a:pt x="4300819" y="2095500"/>
                </a:cubicBezTo>
                <a:cubicBezTo>
                  <a:pt x="4294832" y="2107474"/>
                  <a:pt x="4296482" y="2123147"/>
                  <a:pt x="4288119" y="2133600"/>
                </a:cubicBezTo>
                <a:cubicBezTo>
                  <a:pt x="4278584" y="2145519"/>
                  <a:pt x="4261427" y="2148859"/>
                  <a:pt x="4250019" y="2159000"/>
                </a:cubicBezTo>
                <a:cubicBezTo>
                  <a:pt x="4103340" y="2289381"/>
                  <a:pt x="4245258" y="2187574"/>
                  <a:pt x="4097619" y="2286000"/>
                </a:cubicBezTo>
                <a:cubicBezTo>
                  <a:pt x="4084919" y="2294467"/>
                  <a:pt x="4073999" y="2306573"/>
                  <a:pt x="4059519" y="2311400"/>
                </a:cubicBezTo>
                <a:cubicBezTo>
                  <a:pt x="4046819" y="2315633"/>
                  <a:pt x="4033724" y="2318827"/>
                  <a:pt x="4021419" y="2324100"/>
                </a:cubicBezTo>
                <a:cubicBezTo>
                  <a:pt x="4004018" y="2331558"/>
                  <a:pt x="3988346" y="2342853"/>
                  <a:pt x="3970619" y="2349500"/>
                </a:cubicBezTo>
                <a:cubicBezTo>
                  <a:pt x="3954276" y="2355629"/>
                  <a:pt x="3936537" y="2357184"/>
                  <a:pt x="3919819" y="2362200"/>
                </a:cubicBezTo>
                <a:cubicBezTo>
                  <a:pt x="3894174" y="2369893"/>
                  <a:pt x="3870124" y="2383814"/>
                  <a:pt x="3843619" y="2387600"/>
                </a:cubicBezTo>
                <a:cubicBezTo>
                  <a:pt x="3737440" y="2402768"/>
                  <a:pt x="3783759" y="2393040"/>
                  <a:pt x="3703919" y="2413000"/>
                </a:cubicBezTo>
                <a:lnTo>
                  <a:pt x="3627719" y="2463800"/>
                </a:lnTo>
                <a:cubicBezTo>
                  <a:pt x="3615019" y="2472267"/>
                  <a:pt x="3600412" y="2478407"/>
                  <a:pt x="3589619" y="2489200"/>
                </a:cubicBezTo>
                <a:cubicBezTo>
                  <a:pt x="3576919" y="2501900"/>
                  <a:pt x="3565696" y="2516273"/>
                  <a:pt x="3551519" y="2527300"/>
                </a:cubicBezTo>
                <a:cubicBezTo>
                  <a:pt x="3527422" y="2546042"/>
                  <a:pt x="3500719" y="2561167"/>
                  <a:pt x="3475319" y="2578100"/>
                </a:cubicBezTo>
                <a:lnTo>
                  <a:pt x="3437219" y="2603500"/>
                </a:lnTo>
                <a:cubicBezTo>
                  <a:pt x="3428752" y="2616200"/>
                  <a:pt x="3418645" y="2627948"/>
                  <a:pt x="3411819" y="2641600"/>
                </a:cubicBezTo>
                <a:cubicBezTo>
                  <a:pt x="3405832" y="2653574"/>
                  <a:pt x="3407482" y="2669247"/>
                  <a:pt x="3399119" y="2679700"/>
                </a:cubicBezTo>
                <a:cubicBezTo>
                  <a:pt x="3389584" y="2691619"/>
                  <a:pt x="3373719" y="2696633"/>
                  <a:pt x="3361019" y="2705100"/>
                </a:cubicBezTo>
                <a:cubicBezTo>
                  <a:pt x="3350690" y="2736088"/>
                  <a:pt x="3347538" y="2756681"/>
                  <a:pt x="3322919" y="2781300"/>
                </a:cubicBezTo>
                <a:cubicBezTo>
                  <a:pt x="3312126" y="2792093"/>
                  <a:pt x="3297519" y="2798233"/>
                  <a:pt x="3284819" y="2806700"/>
                </a:cubicBezTo>
                <a:cubicBezTo>
                  <a:pt x="3276352" y="2819400"/>
                  <a:pt x="3269190" y="2833074"/>
                  <a:pt x="3259419" y="2844800"/>
                </a:cubicBezTo>
                <a:cubicBezTo>
                  <a:pt x="3247921" y="2858598"/>
                  <a:pt x="3231758" y="2868285"/>
                  <a:pt x="3221319" y="2882900"/>
                </a:cubicBezTo>
                <a:cubicBezTo>
                  <a:pt x="3172277" y="2951559"/>
                  <a:pt x="3226364" y="2923552"/>
                  <a:pt x="3157819" y="2946400"/>
                </a:cubicBezTo>
                <a:cubicBezTo>
                  <a:pt x="3098166" y="3025937"/>
                  <a:pt x="3134686" y="2982233"/>
                  <a:pt x="3043519" y="3073400"/>
                </a:cubicBezTo>
                <a:cubicBezTo>
                  <a:pt x="3030819" y="3086100"/>
                  <a:pt x="3021483" y="3103468"/>
                  <a:pt x="3005419" y="3111500"/>
                </a:cubicBezTo>
                <a:lnTo>
                  <a:pt x="2954619" y="3136900"/>
                </a:lnTo>
                <a:cubicBezTo>
                  <a:pt x="2886886" y="3238500"/>
                  <a:pt x="2975786" y="3115733"/>
                  <a:pt x="2891119" y="3200400"/>
                </a:cubicBezTo>
                <a:cubicBezTo>
                  <a:pt x="2806452" y="3285067"/>
                  <a:pt x="2929219" y="3196167"/>
                  <a:pt x="2827619" y="3263900"/>
                </a:cubicBezTo>
                <a:cubicBezTo>
                  <a:pt x="2817290" y="3294888"/>
                  <a:pt x="2814138" y="3315481"/>
                  <a:pt x="2789519" y="3340100"/>
                </a:cubicBezTo>
                <a:cubicBezTo>
                  <a:pt x="2778726" y="3350893"/>
                  <a:pt x="2764119" y="3357033"/>
                  <a:pt x="2751419" y="3365500"/>
                </a:cubicBezTo>
                <a:cubicBezTo>
                  <a:pt x="2727130" y="3438366"/>
                  <a:pt x="2756113" y="3370351"/>
                  <a:pt x="2700619" y="3441700"/>
                </a:cubicBezTo>
                <a:cubicBezTo>
                  <a:pt x="2681877" y="3465797"/>
                  <a:pt x="2663471" y="3490596"/>
                  <a:pt x="2649819" y="3517900"/>
                </a:cubicBezTo>
                <a:cubicBezTo>
                  <a:pt x="2641352" y="3534833"/>
                  <a:pt x="2635423" y="3553294"/>
                  <a:pt x="2624419" y="3568700"/>
                </a:cubicBezTo>
                <a:cubicBezTo>
                  <a:pt x="2613980" y="3583315"/>
                  <a:pt x="2597817" y="3593002"/>
                  <a:pt x="2586319" y="3606800"/>
                </a:cubicBezTo>
                <a:cubicBezTo>
                  <a:pt x="2576548" y="3618526"/>
                  <a:pt x="2570690" y="3633174"/>
                  <a:pt x="2560919" y="3644900"/>
                </a:cubicBezTo>
                <a:cubicBezTo>
                  <a:pt x="2549421" y="3658698"/>
                  <a:pt x="2533846" y="3668823"/>
                  <a:pt x="2522819" y="3683000"/>
                </a:cubicBezTo>
                <a:cubicBezTo>
                  <a:pt x="2504077" y="3707097"/>
                  <a:pt x="2488952" y="3733800"/>
                  <a:pt x="2472019" y="3759200"/>
                </a:cubicBezTo>
                <a:cubicBezTo>
                  <a:pt x="2463552" y="3771900"/>
                  <a:pt x="2451446" y="3782820"/>
                  <a:pt x="2446619" y="3797300"/>
                </a:cubicBezTo>
                <a:lnTo>
                  <a:pt x="2433919" y="3835400"/>
                </a:lnTo>
                <a:cubicBezTo>
                  <a:pt x="2438152" y="3898900"/>
                  <a:pt x="2437619" y="3962899"/>
                  <a:pt x="2446619" y="4025900"/>
                </a:cubicBezTo>
                <a:cubicBezTo>
                  <a:pt x="2450405" y="4052405"/>
                  <a:pt x="2463552" y="4076700"/>
                  <a:pt x="2472019" y="4102100"/>
                </a:cubicBezTo>
                <a:lnTo>
                  <a:pt x="2484719" y="4140200"/>
                </a:lnTo>
                <a:cubicBezTo>
                  <a:pt x="2471991" y="4178385"/>
                  <a:pt x="2473974" y="4183574"/>
                  <a:pt x="2446619" y="4216400"/>
                </a:cubicBezTo>
                <a:cubicBezTo>
                  <a:pt x="2435121" y="4230198"/>
                  <a:pt x="2420017" y="4240702"/>
                  <a:pt x="2408519" y="4254500"/>
                </a:cubicBezTo>
                <a:cubicBezTo>
                  <a:pt x="2369899" y="4300844"/>
                  <a:pt x="2397745" y="4289691"/>
                  <a:pt x="2345019" y="4330700"/>
                </a:cubicBezTo>
                <a:cubicBezTo>
                  <a:pt x="2320922" y="4349442"/>
                  <a:pt x="2298435" y="4374096"/>
                  <a:pt x="2268819" y="4381500"/>
                </a:cubicBezTo>
                <a:cubicBezTo>
                  <a:pt x="2251886" y="4385733"/>
                  <a:pt x="2234802" y="4389405"/>
                  <a:pt x="2218019" y="4394200"/>
                </a:cubicBezTo>
                <a:cubicBezTo>
                  <a:pt x="2205147" y="4397878"/>
                  <a:pt x="2193298" y="4406431"/>
                  <a:pt x="2179919" y="4406900"/>
                </a:cubicBezTo>
                <a:cubicBezTo>
                  <a:pt x="1951420" y="4414917"/>
                  <a:pt x="1722719" y="4415367"/>
                  <a:pt x="1494119" y="4419600"/>
                </a:cubicBezTo>
                <a:cubicBezTo>
                  <a:pt x="1477186" y="4428067"/>
                  <a:pt x="1460720" y="4437542"/>
                  <a:pt x="1443319" y="4445000"/>
                </a:cubicBezTo>
                <a:cubicBezTo>
                  <a:pt x="1431014" y="4450273"/>
                  <a:pt x="1415672" y="4449337"/>
                  <a:pt x="1405219" y="4457700"/>
                </a:cubicBezTo>
                <a:cubicBezTo>
                  <a:pt x="1393300" y="4467235"/>
                  <a:pt x="1391545" y="4486029"/>
                  <a:pt x="1379819" y="4495800"/>
                </a:cubicBezTo>
                <a:cubicBezTo>
                  <a:pt x="1365275" y="4507920"/>
                  <a:pt x="1345952" y="4512733"/>
                  <a:pt x="1329019" y="4521200"/>
                </a:cubicBezTo>
                <a:lnTo>
                  <a:pt x="1227419" y="4673600"/>
                </a:lnTo>
                <a:cubicBezTo>
                  <a:pt x="1218952" y="4686300"/>
                  <a:pt x="1214719" y="4703233"/>
                  <a:pt x="1202019" y="4711700"/>
                </a:cubicBezTo>
                <a:lnTo>
                  <a:pt x="1163919" y="4737100"/>
                </a:lnTo>
                <a:cubicBezTo>
                  <a:pt x="1155452" y="4749800"/>
                  <a:pt x="1150006" y="4765149"/>
                  <a:pt x="1138519" y="4775200"/>
                </a:cubicBezTo>
                <a:cubicBezTo>
                  <a:pt x="1115545" y="4795302"/>
                  <a:pt x="1086741" y="4807684"/>
                  <a:pt x="1062319" y="4826000"/>
                </a:cubicBezTo>
                <a:cubicBezTo>
                  <a:pt x="1018648" y="4858753"/>
                  <a:pt x="1010528" y="4869577"/>
                  <a:pt x="960719" y="4889500"/>
                </a:cubicBezTo>
                <a:cubicBezTo>
                  <a:pt x="935860" y="4899444"/>
                  <a:pt x="909919" y="4906433"/>
                  <a:pt x="884519" y="4914900"/>
                </a:cubicBezTo>
                <a:cubicBezTo>
                  <a:pt x="871819" y="4919133"/>
                  <a:pt x="858393" y="4921613"/>
                  <a:pt x="846419" y="4927600"/>
                </a:cubicBezTo>
                <a:cubicBezTo>
                  <a:pt x="829486" y="4936067"/>
                  <a:pt x="813197" y="4945969"/>
                  <a:pt x="795619" y="4953000"/>
                </a:cubicBezTo>
                <a:cubicBezTo>
                  <a:pt x="770760" y="4962944"/>
                  <a:pt x="744819" y="4969933"/>
                  <a:pt x="719419" y="4978400"/>
                </a:cubicBezTo>
                <a:cubicBezTo>
                  <a:pt x="706719" y="4982633"/>
                  <a:pt x="693293" y="4985113"/>
                  <a:pt x="681319" y="4991100"/>
                </a:cubicBezTo>
                <a:cubicBezTo>
                  <a:pt x="539885" y="5061817"/>
                  <a:pt x="718053" y="4977325"/>
                  <a:pt x="579719" y="5029200"/>
                </a:cubicBezTo>
                <a:cubicBezTo>
                  <a:pt x="446895" y="5079009"/>
                  <a:pt x="608514" y="5034701"/>
                  <a:pt x="478119" y="5067300"/>
                </a:cubicBezTo>
                <a:cubicBezTo>
                  <a:pt x="382467" y="5131068"/>
                  <a:pt x="504033" y="5056194"/>
                  <a:pt x="389219" y="5105400"/>
                </a:cubicBezTo>
                <a:cubicBezTo>
                  <a:pt x="375190" y="5111413"/>
                  <a:pt x="364771" y="5123974"/>
                  <a:pt x="351119" y="5130800"/>
                </a:cubicBezTo>
                <a:cubicBezTo>
                  <a:pt x="339145" y="5136787"/>
                  <a:pt x="325719" y="5139267"/>
                  <a:pt x="313019" y="5143500"/>
                </a:cubicBezTo>
                <a:cubicBezTo>
                  <a:pt x="274919" y="5139267"/>
                  <a:pt x="236532" y="5137102"/>
                  <a:pt x="198719" y="5130800"/>
                </a:cubicBezTo>
                <a:cubicBezTo>
                  <a:pt x="185514" y="5128599"/>
                  <a:pt x="173790" y="5120495"/>
                  <a:pt x="160619" y="5118100"/>
                </a:cubicBezTo>
                <a:cubicBezTo>
                  <a:pt x="127039" y="5111995"/>
                  <a:pt x="92685" y="5111011"/>
                  <a:pt x="59019" y="5105400"/>
                </a:cubicBezTo>
                <a:cubicBezTo>
                  <a:pt x="-23341" y="5091673"/>
                  <a:pt x="-2577" y="5092700"/>
                  <a:pt x="20919" y="5092700"/>
                </a:cubicBez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6" name="Straight Arrow Connector 5"/>
          <p:cNvCxnSpPr/>
          <p:nvPr/>
        </p:nvCxnSpPr>
        <p:spPr>
          <a:xfrm>
            <a:off x="3733801" y="2438400"/>
            <a:ext cx="2652713" cy="1676400"/>
          </a:xfrm>
          <a:prstGeom prst="straightConnector1">
            <a:avLst/>
          </a:prstGeom>
          <a:ln w="76200">
            <a:solidFill>
              <a:schemeClr val="accent1">
                <a:lumMod val="2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97290"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00414" y="1863725"/>
            <a:ext cx="585787"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91"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5400" y="4192589"/>
            <a:ext cx="585788"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9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9000" y="4192589"/>
            <a:ext cx="2959100" cy="221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93"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94100" y="915988"/>
            <a:ext cx="844550"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Arrow Connector 19"/>
          <p:cNvCxnSpPr/>
          <p:nvPr/>
        </p:nvCxnSpPr>
        <p:spPr>
          <a:xfrm>
            <a:off x="4502150" y="1131889"/>
            <a:ext cx="3346450" cy="300037"/>
          </a:xfrm>
          <a:prstGeom prst="straightConnector1">
            <a:avLst/>
          </a:prstGeom>
          <a:ln w="76200">
            <a:solidFill>
              <a:schemeClr val="accent1">
                <a:lumMod val="2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9729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07364" y="889001"/>
            <a:ext cx="2103437" cy="221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43560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a:xfrm>
            <a:off x="1981200" y="274638"/>
            <a:ext cx="8229600" cy="715962"/>
          </a:xfrm>
        </p:spPr>
        <p:txBody>
          <a:bodyPr/>
          <a:lstStyle/>
          <a:p>
            <a:r>
              <a:rPr lang="en-US" sz="3200" b="1"/>
              <a:t>Then</a:t>
            </a:r>
          </a:p>
        </p:txBody>
      </p:sp>
      <p:pic>
        <p:nvPicPr>
          <p:cNvPr id="983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1014414"/>
            <a:ext cx="1292225"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0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9675" y="1131888"/>
            <a:ext cx="1366838" cy="60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0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8650" y="2000251"/>
            <a:ext cx="1163638" cy="11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1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1" y="3286126"/>
            <a:ext cx="1209675" cy="100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1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5013" y="4568826"/>
            <a:ext cx="1270000" cy="81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reeform 3"/>
          <p:cNvSpPr/>
          <p:nvPr/>
        </p:nvSpPr>
        <p:spPr>
          <a:xfrm>
            <a:off x="2163764" y="977900"/>
            <a:ext cx="5621337" cy="5143500"/>
          </a:xfrm>
          <a:custGeom>
            <a:avLst/>
            <a:gdLst>
              <a:gd name="connsiteX0" fmla="*/ 5621619 w 5621619"/>
              <a:gd name="connsiteY0" fmla="*/ 0 h 5143500"/>
              <a:gd name="connsiteX1" fmla="*/ 5469219 w 5621619"/>
              <a:gd name="connsiteY1" fmla="*/ 25400 h 5143500"/>
              <a:gd name="connsiteX2" fmla="*/ 5431119 w 5621619"/>
              <a:gd name="connsiteY2" fmla="*/ 38100 h 5143500"/>
              <a:gd name="connsiteX3" fmla="*/ 5367619 w 5621619"/>
              <a:gd name="connsiteY3" fmla="*/ 50800 h 5143500"/>
              <a:gd name="connsiteX4" fmla="*/ 5291419 w 5621619"/>
              <a:gd name="connsiteY4" fmla="*/ 76200 h 5143500"/>
              <a:gd name="connsiteX5" fmla="*/ 5240619 w 5621619"/>
              <a:gd name="connsiteY5" fmla="*/ 139700 h 5143500"/>
              <a:gd name="connsiteX6" fmla="*/ 5227919 w 5621619"/>
              <a:gd name="connsiteY6" fmla="*/ 177800 h 5143500"/>
              <a:gd name="connsiteX7" fmla="*/ 5177119 w 5621619"/>
              <a:gd name="connsiteY7" fmla="*/ 254000 h 5143500"/>
              <a:gd name="connsiteX8" fmla="*/ 5139019 w 5621619"/>
              <a:gd name="connsiteY8" fmla="*/ 393700 h 5143500"/>
              <a:gd name="connsiteX9" fmla="*/ 5151719 w 5621619"/>
              <a:gd name="connsiteY9" fmla="*/ 520700 h 5143500"/>
              <a:gd name="connsiteX10" fmla="*/ 5164419 w 5621619"/>
              <a:gd name="connsiteY10" fmla="*/ 584200 h 5143500"/>
              <a:gd name="connsiteX11" fmla="*/ 5177119 w 5621619"/>
              <a:gd name="connsiteY11" fmla="*/ 762000 h 5143500"/>
              <a:gd name="connsiteX12" fmla="*/ 5164419 w 5621619"/>
              <a:gd name="connsiteY12" fmla="*/ 1104900 h 5143500"/>
              <a:gd name="connsiteX13" fmla="*/ 5151719 w 5621619"/>
              <a:gd name="connsiteY13" fmla="*/ 1155700 h 5143500"/>
              <a:gd name="connsiteX14" fmla="*/ 5075519 w 5621619"/>
              <a:gd name="connsiteY14" fmla="*/ 1231900 h 5143500"/>
              <a:gd name="connsiteX15" fmla="*/ 4999319 w 5621619"/>
              <a:gd name="connsiteY15" fmla="*/ 1282700 h 5143500"/>
              <a:gd name="connsiteX16" fmla="*/ 4923119 w 5621619"/>
              <a:gd name="connsiteY16" fmla="*/ 1308100 h 5143500"/>
              <a:gd name="connsiteX17" fmla="*/ 4885019 w 5621619"/>
              <a:gd name="connsiteY17" fmla="*/ 1320800 h 5143500"/>
              <a:gd name="connsiteX18" fmla="*/ 4846919 w 5621619"/>
              <a:gd name="connsiteY18" fmla="*/ 1346200 h 5143500"/>
              <a:gd name="connsiteX19" fmla="*/ 4770719 w 5621619"/>
              <a:gd name="connsiteY19" fmla="*/ 1371600 h 5143500"/>
              <a:gd name="connsiteX20" fmla="*/ 4669119 w 5621619"/>
              <a:gd name="connsiteY20" fmla="*/ 1409700 h 5143500"/>
              <a:gd name="connsiteX21" fmla="*/ 4592919 w 5621619"/>
              <a:gd name="connsiteY21" fmla="*/ 1435100 h 5143500"/>
              <a:gd name="connsiteX22" fmla="*/ 4491319 w 5621619"/>
              <a:gd name="connsiteY22" fmla="*/ 1587500 h 5143500"/>
              <a:gd name="connsiteX23" fmla="*/ 4465919 w 5621619"/>
              <a:gd name="connsiteY23" fmla="*/ 1625600 h 5143500"/>
              <a:gd name="connsiteX24" fmla="*/ 4453219 w 5621619"/>
              <a:gd name="connsiteY24" fmla="*/ 1663700 h 5143500"/>
              <a:gd name="connsiteX25" fmla="*/ 4402419 w 5621619"/>
              <a:gd name="connsiteY25" fmla="*/ 1790700 h 5143500"/>
              <a:gd name="connsiteX26" fmla="*/ 4389719 w 5621619"/>
              <a:gd name="connsiteY26" fmla="*/ 1828800 h 5143500"/>
              <a:gd name="connsiteX27" fmla="*/ 4351619 w 5621619"/>
              <a:gd name="connsiteY27" fmla="*/ 1981200 h 5143500"/>
              <a:gd name="connsiteX28" fmla="*/ 4338919 w 5621619"/>
              <a:gd name="connsiteY28" fmla="*/ 2019300 h 5143500"/>
              <a:gd name="connsiteX29" fmla="*/ 4326219 w 5621619"/>
              <a:gd name="connsiteY29" fmla="*/ 2057400 h 5143500"/>
              <a:gd name="connsiteX30" fmla="*/ 4300819 w 5621619"/>
              <a:gd name="connsiteY30" fmla="*/ 2095500 h 5143500"/>
              <a:gd name="connsiteX31" fmla="*/ 4288119 w 5621619"/>
              <a:gd name="connsiteY31" fmla="*/ 2133600 h 5143500"/>
              <a:gd name="connsiteX32" fmla="*/ 4250019 w 5621619"/>
              <a:gd name="connsiteY32" fmla="*/ 2159000 h 5143500"/>
              <a:gd name="connsiteX33" fmla="*/ 4097619 w 5621619"/>
              <a:gd name="connsiteY33" fmla="*/ 2286000 h 5143500"/>
              <a:gd name="connsiteX34" fmla="*/ 4059519 w 5621619"/>
              <a:gd name="connsiteY34" fmla="*/ 2311400 h 5143500"/>
              <a:gd name="connsiteX35" fmla="*/ 4021419 w 5621619"/>
              <a:gd name="connsiteY35" fmla="*/ 2324100 h 5143500"/>
              <a:gd name="connsiteX36" fmla="*/ 3970619 w 5621619"/>
              <a:gd name="connsiteY36" fmla="*/ 2349500 h 5143500"/>
              <a:gd name="connsiteX37" fmla="*/ 3919819 w 5621619"/>
              <a:gd name="connsiteY37" fmla="*/ 2362200 h 5143500"/>
              <a:gd name="connsiteX38" fmla="*/ 3843619 w 5621619"/>
              <a:gd name="connsiteY38" fmla="*/ 2387600 h 5143500"/>
              <a:gd name="connsiteX39" fmla="*/ 3703919 w 5621619"/>
              <a:gd name="connsiteY39" fmla="*/ 2413000 h 5143500"/>
              <a:gd name="connsiteX40" fmla="*/ 3627719 w 5621619"/>
              <a:gd name="connsiteY40" fmla="*/ 2463800 h 5143500"/>
              <a:gd name="connsiteX41" fmla="*/ 3589619 w 5621619"/>
              <a:gd name="connsiteY41" fmla="*/ 2489200 h 5143500"/>
              <a:gd name="connsiteX42" fmla="*/ 3551519 w 5621619"/>
              <a:gd name="connsiteY42" fmla="*/ 2527300 h 5143500"/>
              <a:gd name="connsiteX43" fmla="*/ 3475319 w 5621619"/>
              <a:gd name="connsiteY43" fmla="*/ 2578100 h 5143500"/>
              <a:gd name="connsiteX44" fmla="*/ 3437219 w 5621619"/>
              <a:gd name="connsiteY44" fmla="*/ 2603500 h 5143500"/>
              <a:gd name="connsiteX45" fmla="*/ 3411819 w 5621619"/>
              <a:gd name="connsiteY45" fmla="*/ 2641600 h 5143500"/>
              <a:gd name="connsiteX46" fmla="*/ 3399119 w 5621619"/>
              <a:gd name="connsiteY46" fmla="*/ 2679700 h 5143500"/>
              <a:gd name="connsiteX47" fmla="*/ 3361019 w 5621619"/>
              <a:gd name="connsiteY47" fmla="*/ 2705100 h 5143500"/>
              <a:gd name="connsiteX48" fmla="*/ 3322919 w 5621619"/>
              <a:gd name="connsiteY48" fmla="*/ 2781300 h 5143500"/>
              <a:gd name="connsiteX49" fmla="*/ 3284819 w 5621619"/>
              <a:gd name="connsiteY49" fmla="*/ 2806700 h 5143500"/>
              <a:gd name="connsiteX50" fmla="*/ 3259419 w 5621619"/>
              <a:gd name="connsiteY50" fmla="*/ 2844800 h 5143500"/>
              <a:gd name="connsiteX51" fmla="*/ 3221319 w 5621619"/>
              <a:gd name="connsiteY51" fmla="*/ 2882900 h 5143500"/>
              <a:gd name="connsiteX52" fmla="*/ 3157819 w 5621619"/>
              <a:gd name="connsiteY52" fmla="*/ 2946400 h 5143500"/>
              <a:gd name="connsiteX53" fmla="*/ 3043519 w 5621619"/>
              <a:gd name="connsiteY53" fmla="*/ 3073400 h 5143500"/>
              <a:gd name="connsiteX54" fmla="*/ 3005419 w 5621619"/>
              <a:gd name="connsiteY54" fmla="*/ 3111500 h 5143500"/>
              <a:gd name="connsiteX55" fmla="*/ 2954619 w 5621619"/>
              <a:gd name="connsiteY55" fmla="*/ 3136900 h 5143500"/>
              <a:gd name="connsiteX56" fmla="*/ 2891119 w 5621619"/>
              <a:gd name="connsiteY56" fmla="*/ 3200400 h 5143500"/>
              <a:gd name="connsiteX57" fmla="*/ 2827619 w 5621619"/>
              <a:gd name="connsiteY57" fmla="*/ 3263900 h 5143500"/>
              <a:gd name="connsiteX58" fmla="*/ 2789519 w 5621619"/>
              <a:gd name="connsiteY58" fmla="*/ 3340100 h 5143500"/>
              <a:gd name="connsiteX59" fmla="*/ 2751419 w 5621619"/>
              <a:gd name="connsiteY59" fmla="*/ 3365500 h 5143500"/>
              <a:gd name="connsiteX60" fmla="*/ 2700619 w 5621619"/>
              <a:gd name="connsiteY60" fmla="*/ 3441700 h 5143500"/>
              <a:gd name="connsiteX61" fmla="*/ 2649819 w 5621619"/>
              <a:gd name="connsiteY61" fmla="*/ 3517900 h 5143500"/>
              <a:gd name="connsiteX62" fmla="*/ 2624419 w 5621619"/>
              <a:gd name="connsiteY62" fmla="*/ 3568700 h 5143500"/>
              <a:gd name="connsiteX63" fmla="*/ 2586319 w 5621619"/>
              <a:gd name="connsiteY63" fmla="*/ 3606800 h 5143500"/>
              <a:gd name="connsiteX64" fmla="*/ 2560919 w 5621619"/>
              <a:gd name="connsiteY64" fmla="*/ 3644900 h 5143500"/>
              <a:gd name="connsiteX65" fmla="*/ 2522819 w 5621619"/>
              <a:gd name="connsiteY65" fmla="*/ 3683000 h 5143500"/>
              <a:gd name="connsiteX66" fmla="*/ 2472019 w 5621619"/>
              <a:gd name="connsiteY66" fmla="*/ 3759200 h 5143500"/>
              <a:gd name="connsiteX67" fmla="*/ 2446619 w 5621619"/>
              <a:gd name="connsiteY67" fmla="*/ 3797300 h 5143500"/>
              <a:gd name="connsiteX68" fmla="*/ 2433919 w 5621619"/>
              <a:gd name="connsiteY68" fmla="*/ 3835400 h 5143500"/>
              <a:gd name="connsiteX69" fmla="*/ 2446619 w 5621619"/>
              <a:gd name="connsiteY69" fmla="*/ 4025900 h 5143500"/>
              <a:gd name="connsiteX70" fmla="*/ 2472019 w 5621619"/>
              <a:gd name="connsiteY70" fmla="*/ 4102100 h 5143500"/>
              <a:gd name="connsiteX71" fmla="*/ 2484719 w 5621619"/>
              <a:gd name="connsiteY71" fmla="*/ 4140200 h 5143500"/>
              <a:gd name="connsiteX72" fmla="*/ 2446619 w 5621619"/>
              <a:gd name="connsiteY72" fmla="*/ 4216400 h 5143500"/>
              <a:gd name="connsiteX73" fmla="*/ 2408519 w 5621619"/>
              <a:gd name="connsiteY73" fmla="*/ 4254500 h 5143500"/>
              <a:gd name="connsiteX74" fmla="*/ 2345019 w 5621619"/>
              <a:gd name="connsiteY74" fmla="*/ 4330700 h 5143500"/>
              <a:gd name="connsiteX75" fmla="*/ 2268819 w 5621619"/>
              <a:gd name="connsiteY75" fmla="*/ 4381500 h 5143500"/>
              <a:gd name="connsiteX76" fmla="*/ 2218019 w 5621619"/>
              <a:gd name="connsiteY76" fmla="*/ 4394200 h 5143500"/>
              <a:gd name="connsiteX77" fmla="*/ 2179919 w 5621619"/>
              <a:gd name="connsiteY77" fmla="*/ 4406900 h 5143500"/>
              <a:gd name="connsiteX78" fmla="*/ 1494119 w 5621619"/>
              <a:gd name="connsiteY78" fmla="*/ 4419600 h 5143500"/>
              <a:gd name="connsiteX79" fmla="*/ 1443319 w 5621619"/>
              <a:gd name="connsiteY79" fmla="*/ 4445000 h 5143500"/>
              <a:gd name="connsiteX80" fmla="*/ 1405219 w 5621619"/>
              <a:gd name="connsiteY80" fmla="*/ 4457700 h 5143500"/>
              <a:gd name="connsiteX81" fmla="*/ 1379819 w 5621619"/>
              <a:gd name="connsiteY81" fmla="*/ 4495800 h 5143500"/>
              <a:gd name="connsiteX82" fmla="*/ 1329019 w 5621619"/>
              <a:gd name="connsiteY82" fmla="*/ 4521200 h 5143500"/>
              <a:gd name="connsiteX83" fmla="*/ 1227419 w 5621619"/>
              <a:gd name="connsiteY83" fmla="*/ 4673600 h 5143500"/>
              <a:gd name="connsiteX84" fmla="*/ 1202019 w 5621619"/>
              <a:gd name="connsiteY84" fmla="*/ 4711700 h 5143500"/>
              <a:gd name="connsiteX85" fmla="*/ 1163919 w 5621619"/>
              <a:gd name="connsiteY85" fmla="*/ 4737100 h 5143500"/>
              <a:gd name="connsiteX86" fmla="*/ 1138519 w 5621619"/>
              <a:gd name="connsiteY86" fmla="*/ 4775200 h 5143500"/>
              <a:gd name="connsiteX87" fmla="*/ 1062319 w 5621619"/>
              <a:gd name="connsiteY87" fmla="*/ 4826000 h 5143500"/>
              <a:gd name="connsiteX88" fmla="*/ 960719 w 5621619"/>
              <a:gd name="connsiteY88" fmla="*/ 4889500 h 5143500"/>
              <a:gd name="connsiteX89" fmla="*/ 884519 w 5621619"/>
              <a:gd name="connsiteY89" fmla="*/ 4914900 h 5143500"/>
              <a:gd name="connsiteX90" fmla="*/ 846419 w 5621619"/>
              <a:gd name="connsiteY90" fmla="*/ 4927600 h 5143500"/>
              <a:gd name="connsiteX91" fmla="*/ 795619 w 5621619"/>
              <a:gd name="connsiteY91" fmla="*/ 4953000 h 5143500"/>
              <a:gd name="connsiteX92" fmla="*/ 719419 w 5621619"/>
              <a:gd name="connsiteY92" fmla="*/ 4978400 h 5143500"/>
              <a:gd name="connsiteX93" fmla="*/ 681319 w 5621619"/>
              <a:gd name="connsiteY93" fmla="*/ 4991100 h 5143500"/>
              <a:gd name="connsiteX94" fmla="*/ 579719 w 5621619"/>
              <a:gd name="connsiteY94" fmla="*/ 5029200 h 5143500"/>
              <a:gd name="connsiteX95" fmla="*/ 478119 w 5621619"/>
              <a:gd name="connsiteY95" fmla="*/ 5067300 h 5143500"/>
              <a:gd name="connsiteX96" fmla="*/ 389219 w 5621619"/>
              <a:gd name="connsiteY96" fmla="*/ 5105400 h 5143500"/>
              <a:gd name="connsiteX97" fmla="*/ 351119 w 5621619"/>
              <a:gd name="connsiteY97" fmla="*/ 5130800 h 5143500"/>
              <a:gd name="connsiteX98" fmla="*/ 313019 w 5621619"/>
              <a:gd name="connsiteY98" fmla="*/ 5143500 h 5143500"/>
              <a:gd name="connsiteX99" fmla="*/ 198719 w 5621619"/>
              <a:gd name="connsiteY99" fmla="*/ 5130800 h 5143500"/>
              <a:gd name="connsiteX100" fmla="*/ 160619 w 5621619"/>
              <a:gd name="connsiteY100" fmla="*/ 5118100 h 5143500"/>
              <a:gd name="connsiteX101" fmla="*/ 59019 w 5621619"/>
              <a:gd name="connsiteY101" fmla="*/ 5105400 h 5143500"/>
              <a:gd name="connsiteX102" fmla="*/ 20919 w 5621619"/>
              <a:gd name="connsiteY102" fmla="*/ 50927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621619" h="5143500">
                <a:moveTo>
                  <a:pt x="5621619" y="0"/>
                </a:moveTo>
                <a:cubicBezTo>
                  <a:pt x="5570819" y="8467"/>
                  <a:pt x="5518077" y="9114"/>
                  <a:pt x="5469219" y="25400"/>
                </a:cubicBezTo>
                <a:cubicBezTo>
                  <a:pt x="5456519" y="29633"/>
                  <a:pt x="5444106" y="34853"/>
                  <a:pt x="5431119" y="38100"/>
                </a:cubicBezTo>
                <a:cubicBezTo>
                  <a:pt x="5410178" y="43335"/>
                  <a:pt x="5388444" y="45120"/>
                  <a:pt x="5367619" y="50800"/>
                </a:cubicBezTo>
                <a:cubicBezTo>
                  <a:pt x="5341788" y="57845"/>
                  <a:pt x="5291419" y="76200"/>
                  <a:pt x="5291419" y="76200"/>
                </a:cubicBezTo>
                <a:cubicBezTo>
                  <a:pt x="5259497" y="171965"/>
                  <a:pt x="5306271" y="57636"/>
                  <a:pt x="5240619" y="139700"/>
                </a:cubicBezTo>
                <a:cubicBezTo>
                  <a:pt x="5232256" y="150153"/>
                  <a:pt x="5234420" y="166098"/>
                  <a:pt x="5227919" y="177800"/>
                </a:cubicBezTo>
                <a:cubicBezTo>
                  <a:pt x="5213094" y="204485"/>
                  <a:pt x="5186772" y="225040"/>
                  <a:pt x="5177119" y="254000"/>
                </a:cubicBezTo>
                <a:cubicBezTo>
                  <a:pt x="5144893" y="350678"/>
                  <a:pt x="5156970" y="303946"/>
                  <a:pt x="5139019" y="393700"/>
                </a:cubicBezTo>
                <a:cubicBezTo>
                  <a:pt x="5143252" y="436033"/>
                  <a:pt x="5146096" y="478529"/>
                  <a:pt x="5151719" y="520700"/>
                </a:cubicBezTo>
                <a:cubicBezTo>
                  <a:pt x="5154572" y="542096"/>
                  <a:pt x="5162159" y="562733"/>
                  <a:pt x="5164419" y="584200"/>
                </a:cubicBezTo>
                <a:cubicBezTo>
                  <a:pt x="5170639" y="643291"/>
                  <a:pt x="5172886" y="702733"/>
                  <a:pt x="5177119" y="762000"/>
                </a:cubicBezTo>
                <a:cubicBezTo>
                  <a:pt x="5172886" y="876300"/>
                  <a:pt x="5171783" y="990759"/>
                  <a:pt x="5164419" y="1104900"/>
                </a:cubicBezTo>
                <a:cubicBezTo>
                  <a:pt x="5163295" y="1122318"/>
                  <a:pt x="5161728" y="1141401"/>
                  <a:pt x="5151719" y="1155700"/>
                </a:cubicBezTo>
                <a:cubicBezTo>
                  <a:pt x="5131120" y="1185128"/>
                  <a:pt x="5105407" y="1211975"/>
                  <a:pt x="5075519" y="1231900"/>
                </a:cubicBezTo>
                <a:cubicBezTo>
                  <a:pt x="5050119" y="1248833"/>
                  <a:pt x="5028279" y="1273047"/>
                  <a:pt x="4999319" y="1282700"/>
                </a:cubicBezTo>
                <a:lnTo>
                  <a:pt x="4923119" y="1308100"/>
                </a:lnTo>
                <a:cubicBezTo>
                  <a:pt x="4910419" y="1312333"/>
                  <a:pt x="4896158" y="1313374"/>
                  <a:pt x="4885019" y="1320800"/>
                </a:cubicBezTo>
                <a:cubicBezTo>
                  <a:pt x="4872319" y="1329267"/>
                  <a:pt x="4860867" y="1340001"/>
                  <a:pt x="4846919" y="1346200"/>
                </a:cubicBezTo>
                <a:cubicBezTo>
                  <a:pt x="4822453" y="1357074"/>
                  <a:pt x="4794666" y="1359626"/>
                  <a:pt x="4770719" y="1371600"/>
                </a:cubicBezTo>
                <a:cubicBezTo>
                  <a:pt x="4685552" y="1414184"/>
                  <a:pt x="4755577" y="1383762"/>
                  <a:pt x="4669119" y="1409700"/>
                </a:cubicBezTo>
                <a:cubicBezTo>
                  <a:pt x="4643474" y="1417393"/>
                  <a:pt x="4592919" y="1435100"/>
                  <a:pt x="4592919" y="1435100"/>
                </a:cubicBezTo>
                <a:lnTo>
                  <a:pt x="4491319" y="1587500"/>
                </a:lnTo>
                <a:cubicBezTo>
                  <a:pt x="4482852" y="1600200"/>
                  <a:pt x="4470746" y="1611120"/>
                  <a:pt x="4465919" y="1625600"/>
                </a:cubicBezTo>
                <a:cubicBezTo>
                  <a:pt x="4461686" y="1638300"/>
                  <a:pt x="4458492" y="1651395"/>
                  <a:pt x="4453219" y="1663700"/>
                </a:cubicBezTo>
                <a:cubicBezTo>
                  <a:pt x="4397158" y="1794508"/>
                  <a:pt x="4460233" y="1617258"/>
                  <a:pt x="4402419" y="1790700"/>
                </a:cubicBezTo>
                <a:cubicBezTo>
                  <a:pt x="4398186" y="1803400"/>
                  <a:pt x="4391920" y="1815595"/>
                  <a:pt x="4389719" y="1828800"/>
                </a:cubicBezTo>
                <a:cubicBezTo>
                  <a:pt x="4372617" y="1931410"/>
                  <a:pt x="4385162" y="1880571"/>
                  <a:pt x="4351619" y="1981200"/>
                </a:cubicBezTo>
                <a:lnTo>
                  <a:pt x="4338919" y="2019300"/>
                </a:lnTo>
                <a:cubicBezTo>
                  <a:pt x="4334686" y="2032000"/>
                  <a:pt x="4333645" y="2046261"/>
                  <a:pt x="4326219" y="2057400"/>
                </a:cubicBezTo>
                <a:cubicBezTo>
                  <a:pt x="4317752" y="2070100"/>
                  <a:pt x="4307645" y="2081848"/>
                  <a:pt x="4300819" y="2095500"/>
                </a:cubicBezTo>
                <a:cubicBezTo>
                  <a:pt x="4294832" y="2107474"/>
                  <a:pt x="4296482" y="2123147"/>
                  <a:pt x="4288119" y="2133600"/>
                </a:cubicBezTo>
                <a:cubicBezTo>
                  <a:pt x="4278584" y="2145519"/>
                  <a:pt x="4261427" y="2148859"/>
                  <a:pt x="4250019" y="2159000"/>
                </a:cubicBezTo>
                <a:cubicBezTo>
                  <a:pt x="4103340" y="2289381"/>
                  <a:pt x="4245258" y="2187574"/>
                  <a:pt x="4097619" y="2286000"/>
                </a:cubicBezTo>
                <a:cubicBezTo>
                  <a:pt x="4084919" y="2294467"/>
                  <a:pt x="4073999" y="2306573"/>
                  <a:pt x="4059519" y="2311400"/>
                </a:cubicBezTo>
                <a:cubicBezTo>
                  <a:pt x="4046819" y="2315633"/>
                  <a:pt x="4033724" y="2318827"/>
                  <a:pt x="4021419" y="2324100"/>
                </a:cubicBezTo>
                <a:cubicBezTo>
                  <a:pt x="4004018" y="2331558"/>
                  <a:pt x="3988346" y="2342853"/>
                  <a:pt x="3970619" y="2349500"/>
                </a:cubicBezTo>
                <a:cubicBezTo>
                  <a:pt x="3954276" y="2355629"/>
                  <a:pt x="3936537" y="2357184"/>
                  <a:pt x="3919819" y="2362200"/>
                </a:cubicBezTo>
                <a:cubicBezTo>
                  <a:pt x="3894174" y="2369893"/>
                  <a:pt x="3870124" y="2383814"/>
                  <a:pt x="3843619" y="2387600"/>
                </a:cubicBezTo>
                <a:cubicBezTo>
                  <a:pt x="3737440" y="2402768"/>
                  <a:pt x="3783759" y="2393040"/>
                  <a:pt x="3703919" y="2413000"/>
                </a:cubicBezTo>
                <a:lnTo>
                  <a:pt x="3627719" y="2463800"/>
                </a:lnTo>
                <a:cubicBezTo>
                  <a:pt x="3615019" y="2472267"/>
                  <a:pt x="3600412" y="2478407"/>
                  <a:pt x="3589619" y="2489200"/>
                </a:cubicBezTo>
                <a:cubicBezTo>
                  <a:pt x="3576919" y="2501900"/>
                  <a:pt x="3565696" y="2516273"/>
                  <a:pt x="3551519" y="2527300"/>
                </a:cubicBezTo>
                <a:cubicBezTo>
                  <a:pt x="3527422" y="2546042"/>
                  <a:pt x="3500719" y="2561167"/>
                  <a:pt x="3475319" y="2578100"/>
                </a:cubicBezTo>
                <a:lnTo>
                  <a:pt x="3437219" y="2603500"/>
                </a:lnTo>
                <a:cubicBezTo>
                  <a:pt x="3428752" y="2616200"/>
                  <a:pt x="3418645" y="2627948"/>
                  <a:pt x="3411819" y="2641600"/>
                </a:cubicBezTo>
                <a:cubicBezTo>
                  <a:pt x="3405832" y="2653574"/>
                  <a:pt x="3407482" y="2669247"/>
                  <a:pt x="3399119" y="2679700"/>
                </a:cubicBezTo>
                <a:cubicBezTo>
                  <a:pt x="3389584" y="2691619"/>
                  <a:pt x="3373719" y="2696633"/>
                  <a:pt x="3361019" y="2705100"/>
                </a:cubicBezTo>
                <a:cubicBezTo>
                  <a:pt x="3350690" y="2736088"/>
                  <a:pt x="3347538" y="2756681"/>
                  <a:pt x="3322919" y="2781300"/>
                </a:cubicBezTo>
                <a:cubicBezTo>
                  <a:pt x="3312126" y="2792093"/>
                  <a:pt x="3297519" y="2798233"/>
                  <a:pt x="3284819" y="2806700"/>
                </a:cubicBezTo>
                <a:cubicBezTo>
                  <a:pt x="3276352" y="2819400"/>
                  <a:pt x="3269190" y="2833074"/>
                  <a:pt x="3259419" y="2844800"/>
                </a:cubicBezTo>
                <a:cubicBezTo>
                  <a:pt x="3247921" y="2858598"/>
                  <a:pt x="3231758" y="2868285"/>
                  <a:pt x="3221319" y="2882900"/>
                </a:cubicBezTo>
                <a:cubicBezTo>
                  <a:pt x="3172277" y="2951559"/>
                  <a:pt x="3226364" y="2923552"/>
                  <a:pt x="3157819" y="2946400"/>
                </a:cubicBezTo>
                <a:cubicBezTo>
                  <a:pt x="3098166" y="3025937"/>
                  <a:pt x="3134686" y="2982233"/>
                  <a:pt x="3043519" y="3073400"/>
                </a:cubicBezTo>
                <a:cubicBezTo>
                  <a:pt x="3030819" y="3086100"/>
                  <a:pt x="3021483" y="3103468"/>
                  <a:pt x="3005419" y="3111500"/>
                </a:cubicBezTo>
                <a:lnTo>
                  <a:pt x="2954619" y="3136900"/>
                </a:lnTo>
                <a:cubicBezTo>
                  <a:pt x="2886886" y="3238500"/>
                  <a:pt x="2975786" y="3115733"/>
                  <a:pt x="2891119" y="3200400"/>
                </a:cubicBezTo>
                <a:cubicBezTo>
                  <a:pt x="2806452" y="3285067"/>
                  <a:pt x="2929219" y="3196167"/>
                  <a:pt x="2827619" y="3263900"/>
                </a:cubicBezTo>
                <a:cubicBezTo>
                  <a:pt x="2817290" y="3294888"/>
                  <a:pt x="2814138" y="3315481"/>
                  <a:pt x="2789519" y="3340100"/>
                </a:cubicBezTo>
                <a:cubicBezTo>
                  <a:pt x="2778726" y="3350893"/>
                  <a:pt x="2764119" y="3357033"/>
                  <a:pt x="2751419" y="3365500"/>
                </a:cubicBezTo>
                <a:cubicBezTo>
                  <a:pt x="2727130" y="3438366"/>
                  <a:pt x="2756113" y="3370351"/>
                  <a:pt x="2700619" y="3441700"/>
                </a:cubicBezTo>
                <a:cubicBezTo>
                  <a:pt x="2681877" y="3465797"/>
                  <a:pt x="2663471" y="3490596"/>
                  <a:pt x="2649819" y="3517900"/>
                </a:cubicBezTo>
                <a:cubicBezTo>
                  <a:pt x="2641352" y="3534833"/>
                  <a:pt x="2635423" y="3553294"/>
                  <a:pt x="2624419" y="3568700"/>
                </a:cubicBezTo>
                <a:cubicBezTo>
                  <a:pt x="2613980" y="3583315"/>
                  <a:pt x="2597817" y="3593002"/>
                  <a:pt x="2586319" y="3606800"/>
                </a:cubicBezTo>
                <a:cubicBezTo>
                  <a:pt x="2576548" y="3618526"/>
                  <a:pt x="2570690" y="3633174"/>
                  <a:pt x="2560919" y="3644900"/>
                </a:cubicBezTo>
                <a:cubicBezTo>
                  <a:pt x="2549421" y="3658698"/>
                  <a:pt x="2533846" y="3668823"/>
                  <a:pt x="2522819" y="3683000"/>
                </a:cubicBezTo>
                <a:cubicBezTo>
                  <a:pt x="2504077" y="3707097"/>
                  <a:pt x="2488952" y="3733800"/>
                  <a:pt x="2472019" y="3759200"/>
                </a:cubicBezTo>
                <a:cubicBezTo>
                  <a:pt x="2463552" y="3771900"/>
                  <a:pt x="2451446" y="3782820"/>
                  <a:pt x="2446619" y="3797300"/>
                </a:cubicBezTo>
                <a:lnTo>
                  <a:pt x="2433919" y="3835400"/>
                </a:lnTo>
                <a:cubicBezTo>
                  <a:pt x="2438152" y="3898900"/>
                  <a:pt x="2437619" y="3962899"/>
                  <a:pt x="2446619" y="4025900"/>
                </a:cubicBezTo>
                <a:cubicBezTo>
                  <a:pt x="2450405" y="4052405"/>
                  <a:pt x="2463552" y="4076700"/>
                  <a:pt x="2472019" y="4102100"/>
                </a:cubicBezTo>
                <a:lnTo>
                  <a:pt x="2484719" y="4140200"/>
                </a:lnTo>
                <a:cubicBezTo>
                  <a:pt x="2471991" y="4178385"/>
                  <a:pt x="2473974" y="4183574"/>
                  <a:pt x="2446619" y="4216400"/>
                </a:cubicBezTo>
                <a:cubicBezTo>
                  <a:pt x="2435121" y="4230198"/>
                  <a:pt x="2420017" y="4240702"/>
                  <a:pt x="2408519" y="4254500"/>
                </a:cubicBezTo>
                <a:cubicBezTo>
                  <a:pt x="2369899" y="4300844"/>
                  <a:pt x="2397745" y="4289691"/>
                  <a:pt x="2345019" y="4330700"/>
                </a:cubicBezTo>
                <a:cubicBezTo>
                  <a:pt x="2320922" y="4349442"/>
                  <a:pt x="2298435" y="4374096"/>
                  <a:pt x="2268819" y="4381500"/>
                </a:cubicBezTo>
                <a:cubicBezTo>
                  <a:pt x="2251886" y="4385733"/>
                  <a:pt x="2234802" y="4389405"/>
                  <a:pt x="2218019" y="4394200"/>
                </a:cubicBezTo>
                <a:cubicBezTo>
                  <a:pt x="2205147" y="4397878"/>
                  <a:pt x="2193298" y="4406431"/>
                  <a:pt x="2179919" y="4406900"/>
                </a:cubicBezTo>
                <a:cubicBezTo>
                  <a:pt x="1951420" y="4414917"/>
                  <a:pt x="1722719" y="4415367"/>
                  <a:pt x="1494119" y="4419600"/>
                </a:cubicBezTo>
                <a:cubicBezTo>
                  <a:pt x="1477186" y="4428067"/>
                  <a:pt x="1460720" y="4437542"/>
                  <a:pt x="1443319" y="4445000"/>
                </a:cubicBezTo>
                <a:cubicBezTo>
                  <a:pt x="1431014" y="4450273"/>
                  <a:pt x="1415672" y="4449337"/>
                  <a:pt x="1405219" y="4457700"/>
                </a:cubicBezTo>
                <a:cubicBezTo>
                  <a:pt x="1393300" y="4467235"/>
                  <a:pt x="1391545" y="4486029"/>
                  <a:pt x="1379819" y="4495800"/>
                </a:cubicBezTo>
                <a:cubicBezTo>
                  <a:pt x="1365275" y="4507920"/>
                  <a:pt x="1345952" y="4512733"/>
                  <a:pt x="1329019" y="4521200"/>
                </a:cubicBezTo>
                <a:lnTo>
                  <a:pt x="1227419" y="4673600"/>
                </a:lnTo>
                <a:cubicBezTo>
                  <a:pt x="1218952" y="4686300"/>
                  <a:pt x="1214719" y="4703233"/>
                  <a:pt x="1202019" y="4711700"/>
                </a:cubicBezTo>
                <a:lnTo>
                  <a:pt x="1163919" y="4737100"/>
                </a:lnTo>
                <a:cubicBezTo>
                  <a:pt x="1155452" y="4749800"/>
                  <a:pt x="1150006" y="4765149"/>
                  <a:pt x="1138519" y="4775200"/>
                </a:cubicBezTo>
                <a:cubicBezTo>
                  <a:pt x="1115545" y="4795302"/>
                  <a:pt x="1086741" y="4807684"/>
                  <a:pt x="1062319" y="4826000"/>
                </a:cubicBezTo>
                <a:cubicBezTo>
                  <a:pt x="1018648" y="4858753"/>
                  <a:pt x="1010528" y="4869577"/>
                  <a:pt x="960719" y="4889500"/>
                </a:cubicBezTo>
                <a:cubicBezTo>
                  <a:pt x="935860" y="4899444"/>
                  <a:pt x="909919" y="4906433"/>
                  <a:pt x="884519" y="4914900"/>
                </a:cubicBezTo>
                <a:cubicBezTo>
                  <a:pt x="871819" y="4919133"/>
                  <a:pt x="858393" y="4921613"/>
                  <a:pt x="846419" y="4927600"/>
                </a:cubicBezTo>
                <a:cubicBezTo>
                  <a:pt x="829486" y="4936067"/>
                  <a:pt x="813197" y="4945969"/>
                  <a:pt x="795619" y="4953000"/>
                </a:cubicBezTo>
                <a:cubicBezTo>
                  <a:pt x="770760" y="4962944"/>
                  <a:pt x="744819" y="4969933"/>
                  <a:pt x="719419" y="4978400"/>
                </a:cubicBezTo>
                <a:cubicBezTo>
                  <a:pt x="706719" y="4982633"/>
                  <a:pt x="693293" y="4985113"/>
                  <a:pt x="681319" y="4991100"/>
                </a:cubicBezTo>
                <a:cubicBezTo>
                  <a:pt x="539885" y="5061817"/>
                  <a:pt x="718053" y="4977325"/>
                  <a:pt x="579719" y="5029200"/>
                </a:cubicBezTo>
                <a:cubicBezTo>
                  <a:pt x="446895" y="5079009"/>
                  <a:pt x="608514" y="5034701"/>
                  <a:pt x="478119" y="5067300"/>
                </a:cubicBezTo>
                <a:cubicBezTo>
                  <a:pt x="382467" y="5131068"/>
                  <a:pt x="504033" y="5056194"/>
                  <a:pt x="389219" y="5105400"/>
                </a:cubicBezTo>
                <a:cubicBezTo>
                  <a:pt x="375190" y="5111413"/>
                  <a:pt x="364771" y="5123974"/>
                  <a:pt x="351119" y="5130800"/>
                </a:cubicBezTo>
                <a:cubicBezTo>
                  <a:pt x="339145" y="5136787"/>
                  <a:pt x="325719" y="5139267"/>
                  <a:pt x="313019" y="5143500"/>
                </a:cubicBezTo>
                <a:cubicBezTo>
                  <a:pt x="274919" y="5139267"/>
                  <a:pt x="236532" y="5137102"/>
                  <a:pt x="198719" y="5130800"/>
                </a:cubicBezTo>
                <a:cubicBezTo>
                  <a:pt x="185514" y="5128599"/>
                  <a:pt x="173790" y="5120495"/>
                  <a:pt x="160619" y="5118100"/>
                </a:cubicBezTo>
                <a:cubicBezTo>
                  <a:pt x="127039" y="5111995"/>
                  <a:pt x="92685" y="5111011"/>
                  <a:pt x="59019" y="5105400"/>
                </a:cubicBezTo>
                <a:cubicBezTo>
                  <a:pt x="-23341" y="5091673"/>
                  <a:pt x="-2577" y="5092700"/>
                  <a:pt x="20919" y="5092700"/>
                </a:cubicBez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6" name="Straight Arrow Connector 5"/>
          <p:cNvCxnSpPr/>
          <p:nvPr/>
        </p:nvCxnSpPr>
        <p:spPr>
          <a:xfrm>
            <a:off x="3733801" y="2438400"/>
            <a:ext cx="2652713" cy="1676400"/>
          </a:xfrm>
          <a:prstGeom prst="straightConnector1">
            <a:avLst/>
          </a:prstGeom>
          <a:ln w="76200">
            <a:solidFill>
              <a:schemeClr val="accent1">
                <a:lumMod val="2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98314"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00414" y="1863725"/>
            <a:ext cx="585787"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15"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5400" y="4192589"/>
            <a:ext cx="585788"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1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9000" y="4192589"/>
            <a:ext cx="2959100" cy="221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17"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94100" y="915988"/>
            <a:ext cx="844550"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Arrow Connector 19"/>
          <p:cNvCxnSpPr/>
          <p:nvPr/>
        </p:nvCxnSpPr>
        <p:spPr>
          <a:xfrm>
            <a:off x="4502150" y="1131889"/>
            <a:ext cx="3346450" cy="300037"/>
          </a:xfrm>
          <a:prstGeom prst="straightConnector1">
            <a:avLst/>
          </a:prstGeom>
          <a:ln w="76200">
            <a:solidFill>
              <a:schemeClr val="accent1">
                <a:lumMod val="2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98319"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85101" y="1679575"/>
            <a:ext cx="2481263" cy="174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979383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1981200" y="274638"/>
            <a:ext cx="8229600" cy="715962"/>
          </a:xfrm>
        </p:spPr>
        <p:txBody>
          <a:bodyPr/>
          <a:lstStyle/>
          <a:p>
            <a:r>
              <a:rPr lang="en-US" sz="3200" b="1"/>
              <a:t>Then</a:t>
            </a:r>
          </a:p>
        </p:txBody>
      </p:sp>
      <p:pic>
        <p:nvPicPr>
          <p:cNvPr id="993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1014414"/>
            <a:ext cx="1292225"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9675" y="1131888"/>
            <a:ext cx="1366838" cy="60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8650" y="2000251"/>
            <a:ext cx="1163638" cy="11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1" y="3286126"/>
            <a:ext cx="1209675" cy="100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5"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5013" y="4568826"/>
            <a:ext cx="1270000" cy="81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reeform 3"/>
          <p:cNvSpPr/>
          <p:nvPr/>
        </p:nvSpPr>
        <p:spPr>
          <a:xfrm>
            <a:off x="2163764" y="977900"/>
            <a:ext cx="5621337" cy="5143500"/>
          </a:xfrm>
          <a:custGeom>
            <a:avLst/>
            <a:gdLst>
              <a:gd name="connsiteX0" fmla="*/ 5621619 w 5621619"/>
              <a:gd name="connsiteY0" fmla="*/ 0 h 5143500"/>
              <a:gd name="connsiteX1" fmla="*/ 5469219 w 5621619"/>
              <a:gd name="connsiteY1" fmla="*/ 25400 h 5143500"/>
              <a:gd name="connsiteX2" fmla="*/ 5431119 w 5621619"/>
              <a:gd name="connsiteY2" fmla="*/ 38100 h 5143500"/>
              <a:gd name="connsiteX3" fmla="*/ 5367619 w 5621619"/>
              <a:gd name="connsiteY3" fmla="*/ 50800 h 5143500"/>
              <a:gd name="connsiteX4" fmla="*/ 5291419 w 5621619"/>
              <a:gd name="connsiteY4" fmla="*/ 76200 h 5143500"/>
              <a:gd name="connsiteX5" fmla="*/ 5240619 w 5621619"/>
              <a:gd name="connsiteY5" fmla="*/ 139700 h 5143500"/>
              <a:gd name="connsiteX6" fmla="*/ 5227919 w 5621619"/>
              <a:gd name="connsiteY6" fmla="*/ 177800 h 5143500"/>
              <a:gd name="connsiteX7" fmla="*/ 5177119 w 5621619"/>
              <a:gd name="connsiteY7" fmla="*/ 254000 h 5143500"/>
              <a:gd name="connsiteX8" fmla="*/ 5139019 w 5621619"/>
              <a:gd name="connsiteY8" fmla="*/ 393700 h 5143500"/>
              <a:gd name="connsiteX9" fmla="*/ 5151719 w 5621619"/>
              <a:gd name="connsiteY9" fmla="*/ 520700 h 5143500"/>
              <a:gd name="connsiteX10" fmla="*/ 5164419 w 5621619"/>
              <a:gd name="connsiteY10" fmla="*/ 584200 h 5143500"/>
              <a:gd name="connsiteX11" fmla="*/ 5177119 w 5621619"/>
              <a:gd name="connsiteY11" fmla="*/ 762000 h 5143500"/>
              <a:gd name="connsiteX12" fmla="*/ 5164419 w 5621619"/>
              <a:gd name="connsiteY12" fmla="*/ 1104900 h 5143500"/>
              <a:gd name="connsiteX13" fmla="*/ 5151719 w 5621619"/>
              <a:gd name="connsiteY13" fmla="*/ 1155700 h 5143500"/>
              <a:gd name="connsiteX14" fmla="*/ 5075519 w 5621619"/>
              <a:gd name="connsiteY14" fmla="*/ 1231900 h 5143500"/>
              <a:gd name="connsiteX15" fmla="*/ 4999319 w 5621619"/>
              <a:gd name="connsiteY15" fmla="*/ 1282700 h 5143500"/>
              <a:gd name="connsiteX16" fmla="*/ 4923119 w 5621619"/>
              <a:gd name="connsiteY16" fmla="*/ 1308100 h 5143500"/>
              <a:gd name="connsiteX17" fmla="*/ 4885019 w 5621619"/>
              <a:gd name="connsiteY17" fmla="*/ 1320800 h 5143500"/>
              <a:gd name="connsiteX18" fmla="*/ 4846919 w 5621619"/>
              <a:gd name="connsiteY18" fmla="*/ 1346200 h 5143500"/>
              <a:gd name="connsiteX19" fmla="*/ 4770719 w 5621619"/>
              <a:gd name="connsiteY19" fmla="*/ 1371600 h 5143500"/>
              <a:gd name="connsiteX20" fmla="*/ 4669119 w 5621619"/>
              <a:gd name="connsiteY20" fmla="*/ 1409700 h 5143500"/>
              <a:gd name="connsiteX21" fmla="*/ 4592919 w 5621619"/>
              <a:gd name="connsiteY21" fmla="*/ 1435100 h 5143500"/>
              <a:gd name="connsiteX22" fmla="*/ 4491319 w 5621619"/>
              <a:gd name="connsiteY22" fmla="*/ 1587500 h 5143500"/>
              <a:gd name="connsiteX23" fmla="*/ 4465919 w 5621619"/>
              <a:gd name="connsiteY23" fmla="*/ 1625600 h 5143500"/>
              <a:gd name="connsiteX24" fmla="*/ 4453219 w 5621619"/>
              <a:gd name="connsiteY24" fmla="*/ 1663700 h 5143500"/>
              <a:gd name="connsiteX25" fmla="*/ 4402419 w 5621619"/>
              <a:gd name="connsiteY25" fmla="*/ 1790700 h 5143500"/>
              <a:gd name="connsiteX26" fmla="*/ 4389719 w 5621619"/>
              <a:gd name="connsiteY26" fmla="*/ 1828800 h 5143500"/>
              <a:gd name="connsiteX27" fmla="*/ 4351619 w 5621619"/>
              <a:gd name="connsiteY27" fmla="*/ 1981200 h 5143500"/>
              <a:gd name="connsiteX28" fmla="*/ 4338919 w 5621619"/>
              <a:gd name="connsiteY28" fmla="*/ 2019300 h 5143500"/>
              <a:gd name="connsiteX29" fmla="*/ 4326219 w 5621619"/>
              <a:gd name="connsiteY29" fmla="*/ 2057400 h 5143500"/>
              <a:gd name="connsiteX30" fmla="*/ 4300819 w 5621619"/>
              <a:gd name="connsiteY30" fmla="*/ 2095500 h 5143500"/>
              <a:gd name="connsiteX31" fmla="*/ 4288119 w 5621619"/>
              <a:gd name="connsiteY31" fmla="*/ 2133600 h 5143500"/>
              <a:gd name="connsiteX32" fmla="*/ 4250019 w 5621619"/>
              <a:gd name="connsiteY32" fmla="*/ 2159000 h 5143500"/>
              <a:gd name="connsiteX33" fmla="*/ 4097619 w 5621619"/>
              <a:gd name="connsiteY33" fmla="*/ 2286000 h 5143500"/>
              <a:gd name="connsiteX34" fmla="*/ 4059519 w 5621619"/>
              <a:gd name="connsiteY34" fmla="*/ 2311400 h 5143500"/>
              <a:gd name="connsiteX35" fmla="*/ 4021419 w 5621619"/>
              <a:gd name="connsiteY35" fmla="*/ 2324100 h 5143500"/>
              <a:gd name="connsiteX36" fmla="*/ 3970619 w 5621619"/>
              <a:gd name="connsiteY36" fmla="*/ 2349500 h 5143500"/>
              <a:gd name="connsiteX37" fmla="*/ 3919819 w 5621619"/>
              <a:gd name="connsiteY37" fmla="*/ 2362200 h 5143500"/>
              <a:gd name="connsiteX38" fmla="*/ 3843619 w 5621619"/>
              <a:gd name="connsiteY38" fmla="*/ 2387600 h 5143500"/>
              <a:gd name="connsiteX39" fmla="*/ 3703919 w 5621619"/>
              <a:gd name="connsiteY39" fmla="*/ 2413000 h 5143500"/>
              <a:gd name="connsiteX40" fmla="*/ 3627719 w 5621619"/>
              <a:gd name="connsiteY40" fmla="*/ 2463800 h 5143500"/>
              <a:gd name="connsiteX41" fmla="*/ 3589619 w 5621619"/>
              <a:gd name="connsiteY41" fmla="*/ 2489200 h 5143500"/>
              <a:gd name="connsiteX42" fmla="*/ 3551519 w 5621619"/>
              <a:gd name="connsiteY42" fmla="*/ 2527300 h 5143500"/>
              <a:gd name="connsiteX43" fmla="*/ 3475319 w 5621619"/>
              <a:gd name="connsiteY43" fmla="*/ 2578100 h 5143500"/>
              <a:gd name="connsiteX44" fmla="*/ 3437219 w 5621619"/>
              <a:gd name="connsiteY44" fmla="*/ 2603500 h 5143500"/>
              <a:gd name="connsiteX45" fmla="*/ 3411819 w 5621619"/>
              <a:gd name="connsiteY45" fmla="*/ 2641600 h 5143500"/>
              <a:gd name="connsiteX46" fmla="*/ 3399119 w 5621619"/>
              <a:gd name="connsiteY46" fmla="*/ 2679700 h 5143500"/>
              <a:gd name="connsiteX47" fmla="*/ 3361019 w 5621619"/>
              <a:gd name="connsiteY47" fmla="*/ 2705100 h 5143500"/>
              <a:gd name="connsiteX48" fmla="*/ 3322919 w 5621619"/>
              <a:gd name="connsiteY48" fmla="*/ 2781300 h 5143500"/>
              <a:gd name="connsiteX49" fmla="*/ 3284819 w 5621619"/>
              <a:gd name="connsiteY49" fmla="*/ 2806700 h 5143500"/>
              <a:gd name="connsiteX50" fmla="*/ 3259419 w 5621619"/>
              <a:gd name="connsiteY50" fmla="*/ 2844800 h 5143500"/>
              <a:gd name="connsiteX51" fmla="*/ 3221319 w 5621619"/>
              <a:gd name="connsiteY51" fmla="*/ 2882900 h 5143500"/>
              <a:gd name="connsiteX52" fmla="*/ 3157819 w 5621619"/>
              <a:gd name="connsiteY52" fmla="*/ 2946400 h 5143500"/>
              <a:gd name="connsiteX53" fmla="*/ 3043519 w 5621619"/>
              <a:gd name="connsiteY53" fmla="*/ 3073400 h 5143500"/>
              <a:gd name="connsiteX54" fmla="*/ 3005419 w 5621619"/>
              <a:gd name="connsiteY54" fmla="*/ 3111500 h 5143500"/>
              <a:gd name="connsiteX55" fmla="*/ 2954619 w 5621619"/>
              <a:gd name="connsiteY55" fmla="*/ 3136900 h 5143500"/>
              <a:gd name="connsiteX56" fmla="*/ 2891119 w 5621619"/>
              <a:gd name="connsiteY56" fmla="*/ 3200400 h 5143500"/>
              <a:gd name="connsiteX57" fmla="*/ 2827619 w 5621619"/>
              <a:gd name="connsiteY57" fmla="*/ 3263900 h 5143500"/>
              <a:gd name="connsiteX58" fmla="*/ 2789519 w 5621619"/>
              <a:gd name="connsiteY58" fmla="*/ 3340100 h 5143500"/>
              <a:gd name="connsiteX59" fmla="*/ 2751419 w 5621619"/>
              <a:gd name="connsiteY59" fmla="*/ 3365500 h 5143500"/>
              <a:gd name="connsiteX60" fmla="*/ 2700619 w 5621619"/>
              <a:gd name="connsiteY60" fmla="*/ 3441700 h 5143500"/>
              <a:gd name="connsiteX61" fmla="*/ 2649819 w 5621619"/>
              <a:gd name="connsiteY61" fmla="*/ 3517900 h 5143500"/>
              <a:gd name="connsiteX62" fmla="*/ 2624419 w 5621619"/>
              <a:gd name="connsiteY62" fmla="*/ 3568700 h 5143500"/>
              <a:gd name="connsiteX63" fmla="*/ 2586319 w 5621619"/>
              <a:gd name="connsiteY63" fmla="*/ 3606800 h 5143500"/>
              <a:gd name="connsiteX64" fmla="*/ 2560919 w 5621619"/>
              <a:gd name="connsiteY64" fmla="*/ 3644900 h 5143500"/>
              <a:gd name="connsiteX65" fmla="*/ 2522819 w 5621619"/>
              <a:gd name="connsiteY65" fmla="*/ 3683000 h 5143500"/>
              <a:gd name="connsiteX66" fmla="*/ 2472019 w 5621619"/>
              <a:gd name="connsiteY66" fmla="*/ 3759200 h 5143500"/>
              <a:gd name="connsiteX67" fmla="*/ 2446619 w 5621619"/>
              <a:gd name="connsiteY67" fmla="*/ 3797300 h 5143500"/>
              <a:gd name="connsiteX68" fmla="*/ 2433919 w 5621619"/>
              <a:gd name="connsiteY68" fmla="*/ 3835400 h 5143500"/>
              <a:gd name="connsiteX69" fmla="*/ 2446619 w 5621619"/>
              <a:gd name="connsiteY69" fmla="*/ 4025900 h 5143500"/>
              <a:gd name="connsiteX70" fmla="*/ 2472019 w 5621619"/>
              <a:gd name="connsiteY70" fmla="*/ 4102100 h 5143500"/>
              <a:gd name="connsiteX71" fmla="*/ 2484719 w 5621619"/>
              <a:gd name="connsiteY71" fmla="*/ 4140200 h 5143500"/>
              <a:gd name="connsiteX72" fmla="*/ 2446619 w 5621619"/>
              <a:gd name="connsiteY72" fmla="*/ 4216400 h 5143500"/>
              <a:gd name="connsiteX73" fmla="*/ 2408519 w 5621619"/>
              <a:gd name="connsiteY73" fmla="*/ 4254500 h 5143500"/>
              <a:gd name="connsiteX74" fmla="*/ 2345019 w 5621619"/>
              <a:gd name="connsiteY74" fmla="*/ 4330700 h 5143500"/>
              <a:gd name="connsiteX75" fmla="*/ 2268819 w 5621619"/>
              <a:gd name="connsiteY75" fmla="*/ 4381500 h 5143500"/>
              <a:gd name="connsiteX76" fmla="*/ 2218019 w 5621619"/>
              <a:gd name="connsiteY76" fmla="*/ 4394200 h 5143500"/>
              <a:gd name="connsiteX77" fmla="*/ 2179919 w 5621619"/>
              <a:gd name="connsiteY77" fmla="*/ 4406900 h 5143500"/>
              <a:gd name="connsiteX78" fmla="*/ 1494119 w 5621619"/>
              <a:gd name="connsiteY78" fmla="*/ 4419600 h 5143500"/>
              <a:gd name="connsiteX79" fmla="*/ 1443319 w 5621619"/>
              <a:gd name="connsiteY79" fmla="*/ 4445000 h 5143500"/>
              <a:gd name="connsiteX80" fmla="*/ 1405219 w 5621619"/>
              <a:gd name="connsiteY80" fmla="*/ 4457700 h 5143500"/>
              <a:gd name="connsiteX81" fmla="*/ 1379819 w 5621619"/>
              <a:gd name="connsiteY81" fmla="*/ 4495800 h 5143500"/>
              <a:gd name="connsiteX82" fmla="*/ 1329019 w 5621619"/>
              <a:gd name="connsiteY82" fmla="*/ 4521200 h 5143500"/>
              <a:gd name="connsiteX83" fmla="*/ 1227419 w 5621619"/>
              <a:gd name="connsiteY83" fmla="*/ 4673600 h 5143500"/>
              <a:gd name="connsiteX84" fmla="*/ 1202019 w 5621619"/>
              <a:gd name="connsiteY84" fmla="*/ 4711700 h 5143500"/>
              <a:gd name="connsiteX85" fmla="*/ 1163919 w 5621619"/>
              <a:gd name="connsiteY85" fmla="*/ 4737100 h 5143500"/>
              <a:gd name="connsiteX86" fmla="*/ 1138519 w 5621619"/>
              <a:gd name="connsiteY86" fmla="*/ 4775200 h 5143500"/>
              <a:gd name="connsiteX87" fmla="*/ 1062319 w 5621619"/>
              <a:gd name="connsiteY87" fmla="*/ 4826000 h 5143500"/>
              <a:gd name="connsiteX88" fmla="*/ 960719 w 5621619"/>
              <a:gd name="connsiteY88" fmla="*/ 4889500 h 5143500"/>
              <a:gd name="connsiteX89" fmla="*/ 884519 w 5621619"/>
              <a:gd name="connsiteY89" fmla="*/ 4914900 h 5143500"/>
              <a:gd name="connsiteX90" fmla="*/ 846419 w 5621619"/>
              <a:gd name="connsiteY90" fmla="*/ 4927600 h 5143500"/>
              <a:gd name="connsiteX91" fmla="*/ 795619 w 5621619"/>
              <a:gd name="connsiteY91" fmla="*/ 4953000 h 5143500"/>
              <a:gd name="connsiteX92" fmla="*/ 719419 w 5621619"/>
              <a:gd name="connsiteY92" fmla="*/ 4978400 h 5143500"/>
              <a:gd name="connsiteX93" fmla="*/ 681319 w 5621619"/>
              <a:gd name="connsiteY93" fmla="*/ 4991100 h 5143500"/>
              <a:gd name="connsiteX94" fmla="*/ 579719 w 5621619"/>
              <a:gd name="connsiteY94" fmla="*/ 5029200 h 5143500"/>
              <a:gd name="connsiteX95" fmla="*/ 478119 w 5621619"/>
              <a:gd name="connsiteY95" fmla="*/ 5067300 h 5143500"/>
              <a:gd name="connsiteX96" fmla="*/ 389219 w 5621619"/>
              <a:gd name="connsiteY96" fmla="*/ 5105400 h 5143500"/>
              <a:gd name="connsiteX97" fmla="*/ 351119 w 5621619"/>
              <a:gd name="connsiteY97" fmla="*/ 5130800 h 5143500"/>
              <a:gd name="connsiteX98" fmla="*/ 313019 w 5621619"/>
              <a:gd name="connsiteY98" fmla="*/ 5143500 h 5143500"/>
              <a:gd name="connsiteX99" fmla="*/ 198719 w 5621619"/>
              <a:gd name="connsiteY99" fmla="*/ 5130800 h 5143500"/>
              <a:gd name="connsiteX100" fmla="*/ 160619 w 5621619"/>
              <a:gd name="connsiteY100" fmla="*/ 5118100 h 5143500"/>
              <a:gd name="connsiteX101" fmla="*/ 59019 w 5621619"/>
              <a:gd name="connsiteY101" fmla="*/ 5105400 h 5143500"/>
              <a:gd name="connsiteX102" fmla="*/ 20919 w 5621619"/>
              <a:gd name="connsiteY102" fmla="*/ 50927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621619" h="5143500">
                <a:moveTo>
                  <a:pt x="5621619" y="0"/>
                </a:moveTo>
                <a:cubicBezTo>
                  <a:pt x="5570819" y="8467"/>
                  <a:pt x="5518077" y="9114"/>
                  <a:pt x="5469219" y="25400"/>
                </a:cubicBezTo>
                <a:cubicBezTo>
                  <a:pt x="5456519" y="29633"/>
                  <a:pt x="5444106" y="34853"/>
                  <a:pt x="5431119" y="38100"/>
                </a:cubicBezTo>
                <a:cubicBezTo>
                  <a:pt x="5410178" y="43335"/>
                  <a:pt x="5388444" y="45120"/>
                  <a:pt x="5367619" y="50800"/>
                </a:cubicBezTo>
                <a:cubicBezTo>
                  <a:pt x="5341788" y="57845"/>
                  <a:pt x="5291419" y="76200"/>
                  <a:pt x="5291419" y="76200"/>
                </a:cubicBezTo>
                <a:cubicBezTo>
                  <a:pt x="5259497" y="171965"/>
                  <a:pt x="5306271" y="57636"/>
                  <a:pt x="5240619" y="139700"/>
                </a:cubicBezTo>
                <a:cubicBezTo>
                  <a:pt x="5232256" y="150153"/>
                  <a:pt x="5234420" y="166098"/>
                  <a:pt x="5227919" y="177800"/>
                </a:cubicBezTo>
                <a:cubicBezTo>
                  <a:pt x="5213094" y="204485"/>
                  <a:pt x="5186772" y="225040"/>
                  <a:pt x="5177119" y="254000"/>
                </a:cubicBezTo>
                <a:cubicBezTo>
                  <a:pt x="5144893" y="350678"/>
                  <a:pt x="5156970" y="303946"/>
                  <a:pt x="5139019" y="393700"/>
                </a:cubicBezTo>
                <a:cubicBezTo>
                  <a:pt x="5143252" y="436033"/>
                  <a:pt x="5146096" y="478529"/>
                  <a:pt x="5151719" y="520700"/>
                </a:cubicBezTo>
                <a:cubicBezTo>
                  <a:pt x="5154572" y="542096"/>
                  <a:pt x="5162159" y="562733"/>
                  <a:pt x="5164419" y="584200"/>
                </a:cubicBezTo>
                <a:cubicBezTo>
                  <a:pt x="5170639" y="643291"/>
                  <a:pt x="5172886" y="702733"/>
                  <a:pt x="5177119" y="762000"/>
                </a:cubicBezTo>
                <a:cubicBezTo>
                  <a:pt x="5172886" y="876300"/>
                  <a:pt x="5171783" y="990759"/>
                  <a:pt x="5164419" y="1104900"/>
                </a:cubicBezTo>
                <a:cubicBezTo>
                  <a:pt x="5163295" y="1122318"/>
                  <a:pt x="5161728" y="1141401"/>
                  <a:pt x="5151719" y="1155700"/>
                </a:cubicBezTo>
                <a:cubicBezTo>
                  <a:pt x="5131120" y="1185128"/>
                  <a:pt x="5105407" y="1211975"/>
                  <a:pt x="5075519" y="1231900"/>
                </a:cubicBezTo>
                <a:cubicBezTo>
                  <a:pt x="5050119" y="1248833"/>
                  <a:pt x="5028279" y="1273047"/>
                  <a:pt x="4999319" y="1282700"/>
                </a:cubicBezTo>
                <a:lnTo>
                  <a:pt x="4923119" y="1308100"/>
                </a:lnTo>
                <a:cubicBezTo>
                  <a:pt x="4910419" y="1312333"/>
                  <a:pt x="4896158" y="1313374"/>
                  <a:pt x="4885019" y="1320800"/>
                </a:cubicBezTo>
                <a:cubicBezTo>
                  <a:pt x="4872319" y="1329267"/>
                  <a:pt x="4860867" y="1340001"/>
                  <a:pt x="4846919" y="1346200"/>
                </a:cubicBezTo>
                <a:cubicBezTo>
                  <a:pt x="4822453" y="1357074"/>
                  <a:pt x="4794666" y="1359626"/>
                  <a:pt x="4770719" y="1371600"/>
                </a:cubicBezTo>
                <a:cubicBezTo>
                  <a:pt x="4685552" y="1414184"/>
                  <a:pt x="4755577" y="1383762"/>
                  <a:pt x="4669119" y="1409700"/>
                </a:cubicBezTo>
                <a:cubicBezTo>
                  <a:pt x="4643474" y="1417393"/>
                  <a:pt x="4592919" y="1435100"/>
                  <a:pt x="4592919" y="1435100"/>
                </a:cubicBezTo>
                <a:lnTo>
                  <a:pt x="4491319" y="1587500"/>
                </a:lnTo>
                <a:cubicBezTo>
                  <a:pt x="4482852" y="1600200"/>
                  <a:pt x="4470746" y="1611120"/>
                  <a:pt x="4465919" y="1625600"/>
                </a:cubicBezTo>
                <a:cubicBezTo>
                  <a:pt x="4461686" y="1638300"/>
                  <a:pt x="4458492" y="1651395"/>
                  <a:pt x="4453219" y="1663700"/>
                </a:cubicBezTo>
                <a:cubicBezTo>
                  <a:pt x="4397158" y="1794508"/>
                  <a:pt x="4460233" y="1617258"/>
                  <a:pt x="4402419" y="1790700"/>
                </a:cubicBezTo>
                <a:cubicBezTo>
                  <a:pt x="4398186" y="1803400"/>
                  <a:pt x="4391920" y="1815595"/>
                  <a:pt x="4389719" y="1828800"/>
                </a:cubicBezTo>
                <a:cubicBezTo>
                  <a:pt x="4372617" y="1931410"/>
                  <a:pt x="4385162" y="1880571"/>
                  <a:pt x="4351619" y="1981200"/>
                </a:cubicBezTo>
                <a:lnTo>
                  <a:pt x="4338919" y="2019300"/>
                </a:lnTo>
                <a:cubicBezTo>
                  <a:pt x="4334686" y="2032000"/>
                  <a:pt x="4333645" y="2046261"/>
                  <a:pt x="4326219" y="2057400"/>
                </a:cubicBezTo>
                <a:cubicBezTo>
                  <a:pt x="4317752" y="2070100"/>
                  <a:pt x="4307645" y="2081848"/>
                  <a:pt x="4300819" y="2095500"/>
                </a:cubicBezTo>
                <a:cubicBezTo>
                  <a:pt x="4294832" y="2107474"/>
                  <a:pt x="4296482" y="2123147"/>
                  <a:pt x="4288119" y="2133600"/>
                </a:cubicBezTo>
                <a:cubicBezTo>
                  <a:pt x="4278584" y="2145519"/>
                  <a:pt x="4261427" y="2148859"/>
                  <a:pt x="4250019" y="2159000"/>
                </a:cubicBezTo>
                <a:cubicBezTo>
                  <a:pt x="4103340" y="2289381"/>
                  <a:pt x="4245258" y="2187574"/>
                  <a:pt x="4097619" y="2286000"/>
                </a:cubicBezTo>
                <a:cubicBezTo>
                  <a:pt x="4084919" y="2294467"/>
                  <a:pt x="4073999" y="2306573"/>
                  <a:pt x="4059519" y="2311400"/>
                </a:cubicBezTo>
                <a:cubicBezTo>
                  <a:pt x="4046819" y="2315633"/>
                  <a:pt x="4033724" y="2318827"/>
                  <a:pt x="4021419" y="2324100"/>
                </a:cubicBezTo>
                <a:cubicBezTo>
                  <a:pt x="4004018" y="2331558"/>
                  <a:pt x="3988346" y="2342853"/>
                  <a:pt x="3970619" y="2349500"/>
                </a:cubicBezTo>
                <a:cubicBezTo>
                  <a:pt x="3954276" y="2355629"/>
                  <a:pt x="3936537" y="2357184"/>
                  <a:pt x="3919819" y="2362200"/>
                </a:cubicBezTo>
                <a:cubicBezTo>
                  <a:pt x="3894174" y="2369893"/>
                  <a:pt x="3870124" y="2383814"/>
                  <a:pt x="3843619" y="2387600"/>
                </a:cubicBezTo>
                <a:cubicBezTo>
                  <a:pt x="3737440" y="2402768"/>
                  <a:pt x="3783759" y="2393040"/>
                  <a:pt x="3703919" y="2413000"/>
                </a:cubicBezTo>
                <a:lnTo>
                  <a:pt x="3627719" y="2463800"/>
                </a:lnTo>
                <a:cubicBezTo>
                  <a:pt x="3615019" y="2472267"/>
                  <a:pt x="3600412" y="2478407"/>
                  <a:pt x="3589619" y="2489200"/>
                </a:cubicBezTo>
                <a:cubicBezTo>
                  <a:pt x="3576919" y="2501900"/>
                  <a:pt x="3565696" y="2516273"/>
                  <a:pt x="3551519" y="2527300"/>
                </a:cubicBezTo>
                <a:cubicBezTo>
                  <a:pt x="3527422" y="2546042"/>
                  <a:pt x="3500719" y="2561167"/>
                  <a:pt x="3475319" y="2578100"/>
                </a:cubicBezTo>
                <a:lnTo>
                  <a:pt x="3437219" y="2603500"/>
                </a:lnTo>
                <a:cubicBezTo>
                  <a:pt x="3428752" y="2616200"/>
                  <a:pt x="3418645" y="2627948"/>
                  <a:pt x="3411819" y="2641600"/>
                </a:cubicBezTo>
                <a:cubicBezTo>
                  <a:pt x="3405832" y="2653574"/>
                  <a:pt x="3407482" y="2669247"/>
                  <a:pt x="3399119" y="2679700"/>
                </a:cubicBezTo>
                <a:cubicBezTo>
                  <a:pt x="3389584" y="2691619"/>
                  <a:pt x="3373719" y="2696633"/>
                  <a:pt x="3361019" y="2705100"/>
                </a:cubicBezTo>
                <a:cubicBezTo>
                  <a:pt x="3350690" y="2736088"/>
                  <a:pt x="3347538" y="2756681"/>
                  <a:pt x="3322919" y="2781300"/>
                </a:cubicBezTo>
                <a:cubicBezTo>
                  <a:pt x="3312126" y="2792093"/>
                  <a:pt x="3297519" y="2798233"/>
                  <a:pt x="3284819" y="2806700"/>
                </a:cubicBezTo>
                <a:cubicBezTo>
                  <a:pt x="3276352" y="2819400"/>
                  <a:pt x="3269190" y="2833074"/>
                  <a:pt x="3259419" y="2844800"/>
                </a:cubicBezTo>
                <a:cubicBezTo>
                  <a:pt x="3247921" y="2858598"/>
                  <a:pt x="3231758" y="2868285"/>
                  <a:pt x="3221319" y="2882900"/>
                </a:cubicBezTo>
                <a:cubicBezTo>
                  <a:pt x="3172277" y="2951559"/>
                  <a:pt x="3226364" y="2923552"/>
                  <a:pt x="3157819" y="2946400"/>
                </a:cubicBezTo>
                <a:cubicBezTo>
                  <a:pt x="3098166" y="3025937"/>
                  <a:pt x="3134686" y="2982233"/>
                  <a:pt x="3043519" y="3073400"/>
                </a:cubicBezTo>
                <a:cubicBezTo>
                  <a:pt x="3030819" y="3086100"/>
                  <a:pt x="3021483" y="3103468"/>
                  <a:pt x="3005419" y="3111500"/>
                </a:cubicBezTo>
                <a:lnTo>
                  <a:pt x="2954619" y="3136900"/>
                </a:lnTo>
                <a:cubicBezTo>
                  <a:pt x="2886886" y="3238500"/>
                  <a:pt x="2975786" y="3115733"/>
                  <a:pt x="2891119" y="3200400"/>
                </a:cubicBezTo>
                <a:cubicBezTo>
                  <a:pt x="2806452" y="3285067"/>
                  <a:pt x="2929219" y="3196167"/>
                  <a:pt x="2827619" y="3263900"/>
                </a:cubicBezTo>
                <a:cubicBezTo>
                  <a:pt x="2817290" y="3294888"/>
                  <a:pt x="2814138" y="3315481"/>
                  <a:pt x="2789519" y="3340100"/>
                </a:cubicBezTo>
                <a:cubicBezTo>
                  <a:pt x="2778726" y="3350893"/>
                  <a:pt x="2764119" y="3357033"/>
                  <a:pt x="2751419" y="3365500"/>
                </a:cubicBezTo>
                <a:cubicBezTo>
                  <a:pt x="2727130" y="3438366"/>
                  <a:pt x="2756113" y="3370351"/>
                  <a:pt x="2700619" y="3441700"/>
                </a:cubicBezTo>
                <a:cubicBezTo>
                  <a:pt x="2681877" y="3465797"/>
                  <a:pt x="2663471" y="3490596"/>
                  <a:pt x="2649819" y="3517900"/>
                </a:cubicBezTo>
                <a:cubicBezTo>
                  <a:pt x="2641352" y="3534833"/>
                  <a:pt x="2635423" y="3553294"/>
                  <a:pt x="2624419" y="3568700"/>
                </a:cubicBezTo>
                <a:cubicBezTo>
                  <a:pt x="2613980" y="3583315"/>
                  <a:pt x="2597817" y="3593002"/>
                  <a:pt x="2586319" y="3606800"/>
                </a:cubicBezTo>
                <a:cubicBezTo>
                  <a:pt x="2576548" y="3618526"/>
                  <a:pt x="2570690" y="3633174"/>
                  <a:pt x="2560919" y="3644900"/>
                </a:cubicBezTo>
                <a:cubicBezTo>
                  <a:pt x="2549421" y="3658698"/>
                  <a:pt x="2533846" y="3668823"/>
                  <a:pt x="2522819" y="3683000"/>
                </a:cubicBezTo>
                <a:cubicBezTo>
                  <a:pt x="2504077" y="3707097"/>
                  <a:pt x="2488952" y="3733800"/>
                  <a:pt x="2472019" y="3759200"/>
                </a:cubicBezTo>
                <a:cubicBezTo>
                  <a:pt x="2463552" y="3771900"/>
                  <a:pt x="2451446" y="3782820"/>
                  <a:pt x="2446619" y="3797300"/>
                </a:cubicBezTo>
                <a:lnTo>
                  <a:pt x="2433919" y="3835400"/>
                </a:lnTo>
                <a:cubicBezTo>
                  <a:pt x="2438152" y="3898900"/>
                  <a:pt x="2437619" y="3962899"/>
                  <a:pt x="2446619" y="4025900"/>
                </a:cubicBezTo>
                <a:cubicBezTo>
                  <a:pt x="2450405" y="4052405"/>
                  <a:pt x="2463552" y="4076700"/>
                  <a:pt x="2472019" y="4102100"/>
                </a:cubicBezTo>
                <a:lnTo>
                  <a:pt x="2484719" y="4140200"/>
                </a:lnTo>
                <a:cubicBezTo>
                  <a:pt x="2471991" y="4178385"/>
                  <a:pt x="2473974" y="4183574"/>
                  <a:pt x="2446619" y="4216400"/>
                </a:cubicBezTo>
                <a:cubicBezTo>
                  <a:pt x="2435121" y="4230198"/>
                  <a:pt x="2420017" y="4240702"/>
                  <a:pt x="2408519" y="4254500"/>
                </a:cubicBezTo>
                <a:cubicBezTo>
                  <a:pt x="2369899" y="4300844"/>
                  <a:pt x="2397745" y="4289691"/>
                  <a:pt x="2345019" y="4330700"/>
                </a:cubicBezTo>
                <a:cubicBezTo>
                  <a:pt x="2320922" y="4349442"/>
                  <a:pt x="2298435" y="4374096"/>
                  <a:pt x="2268819" y="4381500"/>
                </a:cubicBezTo>
                <a:cubicBezTo>
                  <a:pt x="2251886" y="4385733"/>
                  <a:pt x="2234802" y="4389405"/>
                  <a:pt x="2218019" y="4394200"/>
                </a:cubicBezTo>
                <a:cubicBezTo>
                  <a:pt x="2205147" y="4397878"/>
                  <a:pt x="2193298" y="4406431"/>
                  <a:pt x="2179919" y="4406900"/>
                </a:cubicBezTo>
                <a:cubicBezTo>
                  <a:pt x="1951420" y="4414917"/>
                  <a:pt x="1722719" y="4415367"/>
                  <a:pt x="1494119" y="4419600"/>
                </a:cubicBezTo>
                <a:cubicBezTo>
                  <a:pt x="1477186" y="4428067"/>
                  <a:pt x="1460720" y="4437542"/>
                  <a:pt x="1443319" y="4445000"/>
                </a:cubicBezTo>
                <a:cubicBezTo>
                  <a:pt x="1431014" y="4450273"/>
                  <a:pt x="1415672" y="4449337"/>
                  <a:pt x="1405219" y="4457700"/>
                </a:cubicBezTo>
                <a:cubicBezTo>
                  <a:pt x="1393300" y="4467235"/>
                  <a:pt x="1391545" y="4486029"/>
                  <a:pt x="1379819" y="4495800"/>
                </a:cubicBezTo>
                <a:cubicBezTo>
                  <a:pt x="1365275" y="4507920"/>
                  <a:pt x="1345952" y="4512733"/>
                  <a:pt x="1329019" y="4521200"/>
                </a:cubicBezTo>
                <a:lnTo>
                  <a:pt x="1227419" y="4673600"/>
                </a:lnTo>
                <a:cubicBezTo>
                  <a:pt x="1218952" y="4686300"/>
                  <a:pt x="1214719" y="4703233"/>
                  <a:pt x="1202019" y="4711700"/>
                </a:cubicBezTo>
                <a:lnTo>
                  <a:pt x="1163919" y="4737100"/>
                </a:lnTo>
                <a:cubicBezTo>
                  <a:pt x="1155452" y="4749800"/>
                  <a:pt x="1150006" y="4765149"/>
                  <a:pt x="1138519" y="4775200"/>
                </a:cubicBezTo>
                <a:cubicBezTo>
                  <a:pt x="1115545" y="4795302"/>
                  <a:pt x="1086741" y="4807684"/>
                  <a:pt x="1062319" y="4826000"/>
                </a:cubicBezTo>
                <a:cubicBezTo>
                  <a:pt x="1018648" y="4858753"/>
                  <a:pt x="1010528" y="4869577"/>
                  <a:pt x="960719" y="4889500"/>
                </a:cubicBezTo>
                <a:cubicBezTo>
                  <a:pt x="935860" y="4899444"/>
                  <a:pt x="909919" y="4906433"/>
                  <a:pt x="884519" y="4914900"/>
                </a:cubicBezTo>
                <a:cubicBezTo>
                  <a:pt x="871819" y="4919133"/>
                  <a:pt x="858393" y="4921613"/>
                  <a:pt x="846419" y="4927600"/>
                </a:cubicBezTo>
                <a:cubicBezTo>
                  <a:pt x="829486" y="4936067"/>
                  <a:pt x="813197" y="4945969"/>
                  <a:pt x="795619" y="4953000"/>
                </a:cubicBezTo>
                <a:cubicBezTo>
                  <a:pt x="770760" y="4962944"/>
                  <a:pt x="744819" y="4969933"/>
                  <a:pt x="719419" y="4978400"/>
                </a:cubicBezTo>
                <a:cubicBezTo>
                  <a:pt x="706719" y="4982633"/>
                  <a:pt x="693293" y="4985113"/>
                  <a:pt x="681319" y="4991100"/>
                </a:cubicBezTo>
                <a:cubicBezTo>
                  <a:pt x="539885" y="5061817"/>
                  <a:pt x="718053" y="4977325"/>
                  <a:pt x="579719" y="5029200"/>
                </a:cubicBezTo>
                <a:cubicBezTo>
                  <a:pt x="446895" y="5079009"/>
                  <a:pt x="608514" y="5034701"/>
                  <a:pt x="478119" y="5067300"/>
                </a:cubicBezTo>
                <a:cubicBezTo>
                  <a:pt x="382467" y="5131068"/>
                  <a:pt x="504033" y="5056194"/>
                  <a:pt x="389219" y="5105400"/>
                </a:cubicBezTo>
                <a:cubicBezTo>
                  <a:pt x="375190" y="5111413"/>
                  <a:pt x="364771" y="5123974"/>
                  <a:pt x="351119" y="5130800"/>
                </a:cubicBezTo>
                <a:cubicBezTo>
                  <a:pt x="339145" y="5136787"/>
                  <a:pt x="325719" y="5139267"/>
                  <a:pt x="313019" y="5143500"/>
                </a:cubicBezTo>
                <a:cubicBezTo>
                  <a:pt x="274919" y="5139267"/>
                  <a:pt x="236532" y="5137102"/>
                  <a:pt x="198719" y="5130800"/>
                </a:cubicBezTo>
                <a:cubicBezTo>
                  <a:pt x="185514" y="5128599"/>
                  <a:pt x="173790" y="5120495"/>
                  <a:pt x="160619" y="5118100"/>
                </a:cubicBezTo>
                <a:cubicBezTo>
                  <a:pt x="127039" y="5111995"/>
                  <a:pt x="92685" y="5111011"/>
                  <a:pt x="59019" y="5105400"/>
                </a:cubicBezTo>
                <a:cubicBezTo>
                  <a:pt x="-23341" y="5091673"/>
                  <a:pt x="-2577" y="5092700"/>
                  <a:pt x="20919" y="5092700"/>
                </a:cubicBez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6" name="Straight Arrow Connector 5"/>
          <p:cNvCxnSpPr/>
          <p:nvPr/>
        </p:nvCxnSpPr>
        <p:spPr>
          <a:xfrm>
            <a:off x="3733801" y="2438400"/>
            <a:ext cx="2652713" cy="1676400"/>
          </a:xfrm>
          <a:prstGeom prst="straightConnector1">
            <a:avLst/>
          </a:prstGeom>
          <a:ln w="76200">
            <a:solidFill>
              <a:schemeClr val="accent1">
                <a:lumMod val="2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99338"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00414" y="1863725"/>
            <a:ext cx="585787"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9"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5400" y="4192589"/>
            <a:ext cx="585788"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4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9000" y="4192589"/>
            <a:ext cx="2959100" cy="221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41"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94100" y="915988"/>
            <a:ext cx="844550"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Arrow Connector 19"/>
          <p:cNvCxnSpPr/>
          <p:nvPr/>
        </p:nvCxnSpPr>
        <p:spPr>
          <a:xfrm>
            <a:off x="4502150" y="1131889"/>
            <a:ext cx="3346450" cy="300037"/>
          </a:xfrm>
          <a:prstGeom prst="straightConnector1">
            <a:avLst/>
          </a:prstGeom>
          <a:ln w="76200">
            <a:solidFill>
              <a:schemeClr val="accent1">
                <a:lumMod val="2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9934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05801" y="1014413"/>
            <a:ext cx="1414463" cy="251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500023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173162"/>
          </a:xfrm>
        </p:spPr>
        <p:txBody>
          <a:bodyPr>
            <a:normAutofit/>
          </a:bodyPr>
          <a:lstStyle/>
          <a:p>
            <a:r>
              <a:rPr lang="en-US" sz="3200" b="1" dirty="0"/>
              <a:t>What to Do?</a:t>
            </a:r>
            <a:br>
              <a:rPr lang="en-US" sz="3200" b="1" dirty="0"/>
            </a:br>
            <a:r>
              <a:rPr lang="en-US" sz="3200" b="1" dirty="0"/>
              <a:t>More Good Stuff</a:t>
            </a:r>
          </a:p>
        </p:txBody>
      </p:sp>
      <p:sp>
        <p:nvSpPr>
          <p:cNvPr id="4" name="TextBox 3"/>
          <p:cNvSpPr txBox="1"/>
          <p:nvPr/>
        </p:nvSpPr>
        <p:spPr>
          <a:xfrm>
            <a:off x="1219200" y="1905000"/>
            <a:ext cx="10287000"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Improve education.</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Invest in more fundamental research and infrastructure development</a:t>
            </a:r>
            <a:r>
              <a:rPr lang="en-US" dirty="0"/>
              <a:t>.</a:t>
            </a:r>
          </a:p>
        </p:txBody>
      </p:sp>
    </p:spTree>
    <p:extLst>
      <p:ext uri="{BB962C8B-B14F-4D97-AF65-F5344CB8AC3E}">
        <p14:creationId xmlns:p14="http://schemas.microsoft.com/office/powerpoint/2010/main" val="405293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6743" y="274638"/>
            <a:ext cx="9144000" cy="1173162"/>
          </a:xfrm>
        </p:spPr>
        <p:txBody>
          <a:bodyPr>
            <a:normAutofit/>
          </a:bodyPr>
          <a:lstStyle/>
          <a:p>
            <a:r>
              <a:rPr lang="en-US" sz="3200" b="1" dirty="0"/>
              <a:t>What to Do?</a:t>
            </a:r>
            <a:br>
              <a:rPr lang="en-US" sz="3200" b="1" dirty="0"/>
            </a:br>
            <a:r>
              <a:rPr lang="en-US" sz="3200" b="1" dirty="0"/>
              <a:t>Reexamine  the Labor-Based Economy Model</a:t>
            </a:r>
          </a:p>
        </p:txBody>
      </p:sp>
      <p:sp>
        <p:nvSpPr>
          <p:cNvPr id="4" name="TextBox 3"/>
          <p:cNvSpPr txBox="1"/>
          <p:nvPr/>
        </p:nvSpPr>
        <p:spPr>
          <a:xfrm>
            <a:off x="2362200" y="1524001"/>
            <a:ext cx="7391400" cy="4062651"/>
          </a:xfrm>
          <a:prstGeom prst="rect">
            <a:avLst/>
          </a:prstGeom>
          <a:noFill/>
        </p:spPr>
        <p:txBody>
          <a:bodyPr wrap="square" rtlCol="0">
            <a:spAutoFit/>
          </a:bodyPr>
          <a:lstStyle/>
          <a:p>
            <a:pPr marL="285750" indent="-285750">
              <a:buFont typeface="Arial" panose="020B0604020202020204" pitchFamily="34" charset="0"/>
              <a:buChar char="•"/>
            </a:pPr>
            <a:r>
              <a:rPr lang="en-US" sz="2400" dirty="0"/>
              <a:t>Not so radical ideas:</a:t>
            </a:r>
          </a:p>
          <a:p>
            <a:pPr marL="285750" indent="-285750">
              <a:buFont typeface="Arial" panose="020B0604020202020204" pitchFamily="34" charset="0"/>
              <a:buChar char="•"/>
            </a:pPr>
            <a:endParaRPr lang="en-US" sz="2400" dirty="0"/>
          </a:p>
          <a:p>
            <a:pPr marL="742950" lvl="1" indent="-285750">
              <a:buFont typeface="Arial" panose="020B0604020202020204" pitchFamily="34" charset="0"/>
              <a:buChar char="•"/>
            </a:pPr>
            <a:r>
              <a:rPr lang="en-US" sz="2400" dirty="0"/>
              <a:t>Increase taxes on undesirable externalities.</a:t>
            </a:r>
          </a:p>
          <a:p>
            <a:pPr marL="742950" lvl="1" indent="-285750">
              <a:buFont typeface="Arial" panose="020B0604020202020204" pitchFamily="34" charset="0"/>
              <a:buChar char="•"/>
            </a:pPr>
            <a:endParaRPr lang="en-US" sz="2400" dirty="0"/>
          </a:p>
          <a:p>
            <a:pPr marL="742950" lvl="1" indent="-285750">
              <a:buFont typeface="Arial" panose="020B0604020202020204" pitchFamily="34" charset="0"/>
              <a:buChar char="•"/>
            </a:pPr>
            <a:endParaRPr lang="en-US" sz="2400" dirty="0"/>
          </a:p>
          <a:p>
            <a:pPr marL="742950" lvl="1" indent="-285750">
              <a:buFont typeface="Arial" panose="020B0604020202020204" pitchFamily="34" charset="0"/>
              <a:buChar char="•"/>
            </a:pPr>
            <a:endParaRPr lang="en-US" sz="2400" dirty="0"/>
          </a:p>
          <a:p>
            <a:pPr marL="742950" lvl="1" indent="-285750">
              <a:buFont typeface="Arial" panose="020B0604020202020204" pitchFamily="34" charset="0"/>
              <a:buChar char="•"/>
            </a:pPr>
            <a:r>
              <a:rPr lang="en-US" sz="2400" dirty="0"/>
              <a:t>Reduce payroll taxes.</a:t>
            </a:r>
          </a:p>
          <a:p>
            <a:pPr marL="742950" lvl="1" indent="-285750">
              <a:buFont typeface="Arial" panose="020B0604020202020204" pitchFamily="34" charset="0"/>
              <a:buChar char="•"/>
            </a:pPr>
            <a:endParaRPr lang="en-US" sz="2400" dirty="0"/>
          </a:p>
          <a:p>
            <a:pPr marL="742950" lvl="1" indent="-285750">
              <a:buFont typeface="Arial" panose="020B0604020202020204" pitchFamily="34" charset="0"/>
              <a:buChar char="•"/>
            </a:pPr>
            <a:r>
              <a:rPr lang="en-US" sz="2400" dirty="0"/>
              <a:t>V. A. 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18832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anim calcmode="lin" valueType="num">
                                      <p:cBhvr additive="base">
                                        <p:cTn id="1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6" end="6"/>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anim calcmode="lin" valueType="num">
                                      <p:cBhvr additive="base">
                                        <p:cTn id="17"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6743" y="274638"/>
            <a:ext cx="9144000" cy="1173162"/>
          </a:xfrm>
        </p:spPr>
        <p:txBody>
          <a:bodyPr>
            <a:normAutofit/>
          </a:bodyPr>
          <a:lstStyle/>
          <a:p>
            <a:r>
              <a:rPr lang="en-US" sz="3200" b="1" dirty="0"/>
              <a:t>What to Do?</a:t>
            </a:r>
            <a:br>
              <a:rPr lang="en-US" sz="3200" b="1" dirty="0"/>
            </a:br>
            <a:r>
              <a:rPr lang="en-US" sz="3200" b="1" dirty="0"/>
              <a:t>Reexamine  the Labor-Based Economy Model</a:t>
            </a:r>
          </a:p>
        </p:txBody>
      </p:sp>
      <p:sp>
        <p:nvSpPr>
          <p:cNvPr id="4" name="TextBox 3"/>
          <p:cNvSpPr txBox="1"/>
          <p:nvPr/>
        </p:nvSpPr>
        <p:spPr>
          <a:xfrm>
            <a:off x="2362200" y="1676401"/>
            <a:ext cx="7391400" cy="4431983"/>
          </a:xfrm>
          <a:prstGeom prst="rect">
            <a:avLst/>
          </a:prstGeom>
          <a:noFill/>
        </p:spPr>
        <p:txBody>
          <a:bodyPr wrap="square" rtlCol="0">
            <a:spAutoFit/>
          </a:bodyPr>
          <a:lstStyle/>
          <a:p>
            <a:pPr marL="285750" indent="-285750">
              <a:buFont typeface="Arial" panose="020B0604020202020204" pitchFamily="34" charset="0"/>
              <a:buChar char="•"/>
            </a:pPr>
            <a:r>
              <a:rPr lang="en-US" sz="2400" dirty="0"/>
              <a:t>More radical ideas:</a:t>
            </a:r>
          </a:p>
          <a:p>
            <a:pPr marL="285750" indent="-285750">
              <a:buFont typeface="Arial" panose="020B0604020202020204" pitchFamily="34" charset="0"/>
              <a:buChar char="•"/>
            </a:pPr>
            <a:endParaRPr lang="en-US" sz="2400" dirty="0"/>
          </a:p>
          <a:p>
            <a:pPr marL="742950" lvl="1" indent="-285750">
              <a:buFont typeface="Arial" panose="020B0604020202020204" pitchFamily="34" charset="0"/>
              <a:buChar char="•"/>
            </a:pPr>
            <a:r>
              <a:rPr lang="en-US" sz="2400" dirty="0"/>
              <a:t>A basic income</a:t>
            </a:r>
          </a:p>
          <a:p>
            <a:pPr marL="742950" lvl="1" indent="-285750">
              <a:buFont typeface="Arial" panose="020B0604020202020204" pitchFamily="34" charset="0"/>
              <a:buChar char="•"/>
            </a:pPr>
            <a:endParaRPr lang="en-US" sz="2400" dirty="0"/>
          </a:p>
          <a:p>
            <a:pPr marL="1200150" lvl="2" indent="-285750">
              <a:buFont typeface="Arial" panose="020B0604020202020204" pitchFamily="34" charset="0"/>
              <a:buChar char="•"/>
            </a:pPr>
            <a:r>
              <a:rPr lang="en-US" sz="2400" dirty="0"/>
              <a:t>Swiss proposal to guarantee $33,000 per person</a:t>
            </a:r>
          </a:p>
          <a:p>
            <a:pPr marL="1200150" lvl="2" indent="-285750">
              <a:buFont typeface="Arial" panose="020B0604020202020204" pitchFamily="34" charset="0"/>
              <a:buChar char="•"/>
            </a:pPr>
            <a:endParaRPr lang="en-US" sz="2400" dirty="0"/>
          </a:p>
          <a:p>
            <a:pPr marL="742950" lvl="1" indent="-285750">
              <a:buFont typeface="Arial" panose="020B0604020202020204" pitchFamily="34" charset="0"/>
              <a:buChar char="•"/>
            </a:pPr>
            <a:endParaRPr lang="en-US" sz="2400" dirty="0"/>
          </a:p>
          <a:p>
            <a:pPr marL="742950" lvl="1" indent="-285750">
              <a:buFont typeface="Arial" panose="020B0604020202020204" pitchFamily="34" charset="0"/>
              <a:buChar char="•"/>
            </a:pPr>
            <a:r>
              <a:rPr lang="en-US" sz="2400" dirty="0"/>
              <a:t>Australia Project</a:t>
            </a:r>
          </a:p>
          <a:p>
            <a:pPr marL="742950" lvl="1" indent="-285750">
              <a:buFont typeface="Arial" panose="020B0604020202020204" pitchFamily="34" charset="0"/>
              <a:buChar char="•"/>
            </a:pPr>
            <a:endParaRPr lang="en-US" sz="2400" dirty="0"/>
          </a:p>
          <a:p>
            <a:pPr marL="742950" lvl="1" indent="-285750">
              <a:buFont typeface="Arial" panose="020B0604020202020204" pitchFamily="34" charset="0"/>
              <a:buChar char="•"/>
            </a:pPr>
            <a:r>
              <a:rPr lang="en-US" sz="2400" dirty="0"/>
              <a:t>Lights in the Tunnel</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5095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 calcmode="lin" valueType="num">
                                      <p:cBhvr additive="base">
                                        <p:cTn id="1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anim calcmode="lin" valueType="num">
                                      <p:cBhvr additive="base">
                                        <p:cTn id="1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anim calcmode="lin" valueType="num">
                                      <p:cBhvr additive="base">
                                        <p:cTn id="23"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a:xfrm>
            <a:off x="1981200" y="274638"/>
            <a:ext cx="8229600" cy="715962"/>
          </a:xfrm>
        </p:spPr>
        <p:txBody>
          <a:bodyPr/>
          <a:lstStyle/>
          <a:p>
            <a:r>
              <a:rPr lang="en-US" sz="3200" b="1"/>
              <a:t>Two Paths</a:t>
            </a:r>
          </a:p>
        </p:txBody>
      </p:sp>
      <p:pic>
        <p:nvPicPr>
          <p:cNvPr id="1218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800350"/>
            <a:ext cx="38100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7750" y="2800351"/>
            <a:ext cx="4514850" cy="370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p:cNvCxnSpPr/>
          <p:nvPr/>
        </p:nvCxnSpPr>
        <p:spPr>
          <a:xfrm flipH="1">
            <a:off x="3352800" y="1276350"/>
            <a:ext cx="2133600" cy="1390650"/>
          </a:xfrm>
          <a:prstGeom prst="straightConnector1">
            <a:avLst/>
          </a:prstGeom>
          <a:ln w="603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127751" y="1276350"/>
            <a:ext cx="2403475" cy="1390650"/>
          </a:xfrm>
          <a:prstGeom prst="straightConnector1">
            <a:avLst/>
          </a:prstGeom>
          <a:ln w="603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1981200" y="274638"/>
            <a:ext cx="8229600" cy="639762"/>
          </a:xfrm>
        </p:spPr>
        <p:txBody>
          <a:bodyPr/>
          <a:lstStyle/>
          <a:p>
            <a:pPr eaLnBrk="1" hangingPunct="1"/>
            <a:r>
              <a:rPr lang="en-US" sz="3200" b="1"/>
              <a:t>The Australia Project</a:t>
            </a:r>
          </a:p>
        </p:txBody>
      </p:sp>
      <p:sp>
        <p:nvSpPr>
          <p:cNvPr id="122883" name="Text Box 3"/>
          <p:cNvSpPr txBox="1">
            <a:spLocks noChangeArrowheads="1"/>
          </p:cNvSpPr>
          <p:nvPr/>
        </p:nvSpPr>
        <p:spPr bwMode="auto">
          <a:xfrm>
            <a:off x="1828800" y="5943601"/>
            <a:ext cx="838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t>Marshall Brain, Manna, </a:t>
            </a:r>
            <a:r>
              <a:rPr lang="en-US">
                <a:hlinkClick r:id="rId3"/>
              </a:rPr>
              <a:t>Chapter 5</a:t>
            </a:r>
            <a:endParaRPr lang="en-US"/>
          </a:p>
        </p:txBody>
      </p:sp>
      <p:pic>
        <p:nvPicPr>
          <p:cNvPr id="1228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676401"/>
            <a:ext cx="4514850" cy="370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563562"/>
          </a:xfrm>
        </p:spPr>
        <p:txBody>
          <a:bodyPr/>
          <a:lstStyle/>
          <a:p>
            <a:r>
              <a:rPr lang="en-US" sz="3200" b="1" dirty="0"/>
              <a:t>The Lights in the Tunnel</a:t>
            </a:r>
          </a:p>
        </p:txBody>
      </p:sp>
      <p:sp>
        <p:nvSpPr>
          <p:cNvPr id="4" name="TextBox 3"/>
          <p:cNvSpPr txBox="1"/>
          <p:nvPr/>
        </p:nvSpPr>
        <p:spPr>
          <a:xfrm>
            <a:off x="3581400" y="5638801"/>
            <a:ext cx="5105400" cy="1200329"/>
          </a:xfrm>
          <a:prstGeom prst="rect">
            <a:avLst/>
          </a:prstGeom>
          <a:noFill/>
        </p:spPr>
        <p:txBody>
          <a:bodyPr wrap="square" rtlCol="0">
            <a:spAutoFit/>
          </a:bodyPr>
          <a:lstStyle/>
          <a:p>
            <a:r>
              <a:rPr lang="en-US" dirty="0">
                <a:hlinkClick r:id="rId3"/>
              </a:rPr>
              <a:t>http://www.thelightsinthetunnel.com/</a:t>
            </a:r>
            <a:endParaRPr lang="en-US" dirty="0"/>
          </a:p>
          <a:p>
            <a:endParaRPr lang="en-US" dirty="0"/>
          </a:p>
          <a:p>
            <a:r>
              <a:rPr lang="en-US" dirty="0">
                <a:hlinkClick r:id="rId4"/>
              </a:rPr>
              <a:t>http://econfuture.wordpress.com/</a:t>
            </a:r>
            <a:r>
              <a:rPr lang="en-US" dirty="0"/>
              <a:t> </a:t>
            </a:r>
          </a:p>
          <a:p>
            <a:r>
              <a:rPr lang="en-US" dirty="0"/>
              <a:t>  </a:t>
            </a:r>
          </a:p>
        </p:txBody>
      </p:sp>
      <p:pic>
        <p:nvPicPr>
          <p:cNvPr id="51202" name="Picture 2" descr="http://s2.favim.com/orig/31/christmas-lights-pretty-stars-tunnel-Favim.com-24897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1143000"/>
            <a:ext cx="6096000"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03140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The River Analogy</a:t>
            </a:r>
          </a:p>
        </p:txBody>
      </p:sp>
      <p:pic>
        <p:nvPicPr>
          <p:cNvPr id="53252" name="Picture 4" descr="http://www.visitingdc.com/images/eiffel-tower-vi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6782" y="1044356"/>
            <a:ext cx="5858435" cy="31301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3CF7430-F974-4A1A-9BBE-AC8D12CAC7BB}"/>
              </a:ext>
            </a:extLst>
          </p:cNvPr>
          <p:cNvSpPr txBox="1"/>
          <p:nvPr/>
        </p:nvSpPr>
        <p:spPr>
          <a:xfrm>
            <a:off x="753151" y="4453030"/>
            <a:ext cx="11216148"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Traditional View:</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	Consuming without producing = mooching</a:t>
            </a:r>
          </a:p>
        </p:txBody>
      </p:sp>
      <p:sp>
        <p:nvSpPr>
          <p:cNvPr id="18" name="Arrow: Curved Down 17">
            <a:extLst>
              <a:ext uri="{FF2B5EF4-FFF2-40B4-BE49-F238E27FC236}">
                <a16:creationId xmlns:a16="http://schemas.microsoft.com/office/drawing/2014/main" id="{453ACC84-B768-404F-AD1B-305CA3979B3C}"/>
              </a:ext>
            </a:extLst>
          </p:cNvPr>
          <p:cNvSpPr/>
          <p:nvPr/>
        </p:nvSpPr>
        <p:spPr>
          <a:xfrm flipV="1">
            <a:off x="1927860" y="5739029"/>
            <a:ext cx="3048000" cy="84053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1435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sz="3200" b="1"/>
              <a:t>Landis, Admitting Doping, Accuses Top U.S. Cyclists</a:t>
            </a:r>
          </a:p>
        </p:txBody>
      </p:sp>
      <p:pic>
        <p:nvPicPr>
          <p:cNvPr id="4608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600200"/>
            <a:ext cx="6324600" cy="332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4" name="Text Box 5"/>
          <p:cNvSpPr txBox="1">
            <a:spLocks noChangeArrowheads="1"/>
          </p:cNvSpPr>
          <p:nvPr/>
        </p:nvSpPr>
        <p:spPr bwMode="auto">
          <a:xfrm>
            <a:off x="2743200" y="5105400"/>
            <a:ext cx="6629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t>Floyd Landis, left, accused his former teammates, including Lance Armstrong, riding in the 2004 Tour de France, of doping. </a:t>
            </a:r>
          </a:p>
        </p:txBody>
      </p:sp>
      <p:sp>
        <p:nvSpPr>
          <p:cNvPr id="46085" name="Text Box 6"/>
          <p:cNvSpPr txBox="1">
            <a:spLocks noChangeArrowheads="1"/>
          </p:cNvSpPr>
          <p:nvPr/>
        </p:nvSpPr>
        <p:spPr bwMode="auto">
          <a:xfrm>
            <a:off x="2438400" y="6172201"/>
            <a:ext cx="800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hlinkClick r:id="rId4"/>
              </a:rPr>
              <a:t>http://www.nytimes.com/2010/05/21/sports/cycling/21landis.html?emc=eta1</a:t>
            </a:r>
            <a:r>
              <a:rPr lang="en-US"/>
              <a:t>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The River Analogy</a:t>
            </a:r>
          </a:p>
        </p:txBody>
      </p:sp>
      <p:pic>
        <p:nvPicPr>
          <p:cNvPr id="53252" name="Picture 4" descr="http://www.visitingdc.com/images/eiffel-tower-vi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6782" y="1044356"/>
            <a:ext cx="5858435" cy="31301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3CF7430-F974-4A1A-9BBE-AC8D12CAC7BB}"/>
              </a:ext>
            </a:extLst>
          </p:cNvPr>
          <p:cNvSpPr txBox="1"/>
          <p:nvPr/>
        </p:nvSpPr>
        <p:spPr>
          <a:xfrm>
            <a:off x="753151" y="4453030"/>
            <a:ext cx="11216148"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Revised View:</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	Producing without consuming = mooching</a:t>
            </a:r>
          </a:p>
        </p:txBody>
      </p:sp>
    </p:spTree>
    <p:extLst>
      <p:ext uri="{BB962C8B-B14F-4D97-AF65-F5344CB8AC3E}">
        <p14:creationId xmlns:p14="http://schemas.microsoft.com/office/powerpoint/2010/main" val="103199241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a:xfrm>
            <a:off x="1981200" y="274638"/>
            <a:ext cx="8229600" cy="715962"/>
          </a:xfrm>
        </p:spPr>
        <p:txBody>
          <a:bodyPr/>
          <a:lstStyle/>
          <a:p>
            <a:r>
              <a:rPr lang="en-US" sz="3200" b="1" dirty="0"/>
              <a:t>Recall Income Disparity</a:t>
            </a:r>
          </a:p>
        </p:txBody>
      </p:sp>
      <p:pic>
        <p:nvPicPr>
          <p:cNvPr id="52226" name="Picture 2" descr="http://graphics8.nytimes.com/images/2013/09/10/business/economy/10economix-sub-wealth/10economix-sub-wealth-blog4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1" y="1066800"/>
            <a:ext cx="5606539"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74182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Worrying about This?</a:t>
            </a:r>
          </a:p>
        </p:txBody>
      </p:sp>
      <p:pic>
        <p:nvPicPr>
          <p:cNvPr id="56322" name="Picture 2" descr="C:\Users\ear\Pictures\2012-10-14\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143001"/>
            <a:ext cx="6108766" cy="4101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99708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Maintaining a Robust Market</a:t>
            </a:r>
          </a:p>
        </p:txBody>
      </p:sp>
      <p:sp>
        <p:nvSpPr>
          <p:cNvPr id="4" name="TextBox 3"/>
          <p:cNvSpPr txBox="1"/>
          <p:nvPr/>
        </p:nvSpPr>
        <p:spPr>
          <a:xfrm>
            <a:off x="2667000" y="2362200"/>
            <a:ext cx="7696200" cy="1569660"/>
          </a:xfrm>
          <a:prstGeom prst="rect">
            <a:avLst/>
          </a:prstGeom>
          <a:noFill/>
        </p:spPr>
        <p:txBody>
          <a:bodyPr wrap="square" rtlCol="0">
            <a:spAutoFit/>
          </a:bodyPr>
          <a:lstStyle/>
          <a:p>
            <a:r>
              <a:rPr lang="en-US" sz="2400" i="1" dirty="0"/>
              <a:t>In a future, largely automated economy, the preservation of robust market demand by providing an income stream to consumers will also have to become a core function of government.</a:t>
            </a:r>
          </a:p>
        </p:txBody>
      </p:sp>
      <p:sp>
        <p:nvSpPr>
          <p:cNvPr id="5" name="TextBox 4"/>
          <p:cNvSpPr txBox="1"/>
          <p:nvPr/>
        </p:nvSpPr>
        <p:spPr>
          <a:xfrm>
            <a:off x="2286000" y="1447801"/>
            <a:ext cx="7696200" cy="461665"/>
          </a:xfrm>
          <a:prstGeom prst="rect">
            <a:avLst/>
          </a:prstGeom>
          <a:noFill/>
        </p:spPr>
        <p:txBody>
          <a:bodyPr wrap="square" rtlCol="0">
            <a:spAutoFit/>
          </a:bodyPr>
          <a:lstStyle/>
          <a:p>
            <a:r>
              <a:rPr lang="en-US" sz="2400" dirty="0"/>
              <a:t>Martin Ford’s “radical” idea:</a:t>
            </a:r>
          </a:p>
        </p:txBody>
      </p:sp>
    </p:spTree>
    <p:extLst>
      <p:ext uri="{BB962C8B-B14F-4D97-AF65-F5344CB8AC3E}">
        <p14:creationId xmlns:p14="http://schemas.microsoft.com/office/powerpoint/2010/main" val="261955956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Maintaining a Robust Market</a:t>
            </a:r>
          </a:p>
        </p:txBody>
      </p:sp>
      <p:sp>
        <p:nvSpPr>
          <p:cNvPr id="4" name="TextBox 3"/>
          <p:cNvSpPr txBox="1"/>
          <p:nvPr/>
        </p:nvSpPr>
        <p:spPr>
          <a:xfrm>
            <a:off x="2286000" y="1447801"/>
            <a:ext cx="7696200" cy="461665"/>
          </a:xfrm>
          <a:prstGeom prst="rect">
            <a:avLst/>
          </a:prstGeom>
          <a:noFill/>
        </p:spPr>
        <p:txBody>
          <a:bodyPr wrap="square" rtlCol="0">
            <a:spAutoFit/>
          </a:bodyPr>
          <a:lstStyle/>
          <a:p>
            <a:r>
              <a:rPr lang="en-US" sz="2400" dirty="0"/>
              <a:t>Who should win when automation replaces jobs:</a:t>
            </a:r>
          </a:p>
        </p:txBody>
      </p:sp>
      <p:sp>
        <p:nvSpPr>
          <p:cNvPr id="5" name="TextBox 4"/>
          <p:cNvSpPr txBox="1"/>
          <p:nvPr/>
        </p:nvSpPr>
        <p:spPr>
          <a:xfrm>
            <a:off x="2819400" y="2362200"/>
            <a:ext cx="6858000" cy="2308324"/>
          </a:xfrm>
          <a:prstGeom prst="rect">
            <a:avLst/>
          </a:prstGeom>
          <a:noFill/>
        </p:spPr>
        <p:txBody>
          <a:bodyPr wrap="square" rtlCol="0">
            <a:spAutoFit/>
          </a:bodyPr>
          <a:lstStyle/>
          <a:p>
            <a:pPr marL="285750" indent="-285750">
              <a:buFont typeface="Arial" pitchFamily="34" charset="0"/>
              <a:buChar char="•"/>
            </a:pPr>
            <a:r>
              <a:rPr lang="en-US" sz="2400" dirty="0"/>
              <a:t>The business and its owners get higher profits.</a:t>
            </a:r>
          </a:p>
          <a:p>
            <a:endParaRPr lang="en-US" sz="2400" dirty="0"/>
          </a:p>
          <a:p>
            <a:pPr marL="285750" indent="-285750">
              <a:buFont typeface="Arial" pitchFamily="34" charset="0"/>
              <a:buChar char="•"/>
            </a:pPr>
            <a:r>
              <a:rPr lang="en-US" sz="2400" dirty="0"/>
              <a:t>The customers get lower prices.</a:t>
            </a:r>
          </a:p>
          <a:p>
            <a:pPr marL="285750" indent="-285750">
              <a:buFont typeface="Arial" pitchFamily="34" charset="0"/>
              <a:buChar char="•"/>
            </a:pPr>
            <a:endParaRPr lang="en-US" sz="2400" dirty="0"/>
          </a:p>
          <a:p>
            <a:pPr marL="285750" indent="-285750">
              <a:buFont typeface="Arial" pitchFamily="34" charset="0"/>
              <a:buChar char="•"/>
            </a:pPr>
            <a:r>
              <a:rPr lang="en-US" sz="2400" dirty="0">
                <a:solidFill>
                  <a:srgbClr val="FF0000"/>
                </a:solidFill>
              </a:rPr>
              <a:t>Wage recapture: the government takes a share that it can use to maintain the market.</a:t>
            </a:r>
          </a:p>
        </p:txBody>
      </p:sp>
    </p:spTree>
    <p:extLst>
      <p:ext uri="{BB962C8B-B14F-4D97-AF65-F5344CB8AC3E}">
        <p14:creationId xmlns:p14="http://schemas.microsoft.com/office/powerpoint/2010/main" val="80032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Maintaining a Robust Market</a:t>
            </a:r>
          </a:p>
        </p:txBody>
      </p:sp>
      <p:sp>
        <p:nvSpPr>
          <p:cNvPr id="4" name="TextBox 3"/>
          <p:cNvSpPr txBox="1"/>
          <p:nvPr/>
        </p:nvSpPr>
        <p:spPr>
          <a:xfrm>
            <a:off x="2286000" y="1447801"/>
            <a:ext cx="7696200" cy="830997"/>
          </a:xfrm>
          <a:prstGeom prst="rect">
            <a:avLst/>
          </a:prstGeom>
          <a:noFill/>
        </p:spPr>
        <p:txBody>
          <a:bodyPr wrap="square" rtlCol="0">
            <a:spAutoFit/>
          </a:bodyPr>
          <a:lstStyle/>
          <a:p>
            <a:r>
              <a:rPr lang="en-US" sz="2400" dirty="0"/>
              <a:t>Individual income depends on incentives that benefit everyone:</a:t>
            </a:r>
          </a:p>
        </p:txBody>
      </p:sp>
      <p:sp>
        <p:nvSpPr>
          <p:cNvPr id="5" name="TextBox 4"/>
          <p:cNvSpPr txBox="1"/>
          <p:nvPr/>
        </p:nvSpPr>
        <p:spPr>
          <a:xfrm>
            <a:off x="2819400" y="2362200"/>
            <a:ext cx="6858000" cy="3785652"/>
          </a:xfrm>
          <a:prstGeom prst="rect">
            <a:avLst/>
          </a:prstGeom>
          <a:noFill/>
        </p:spPr>
        <p:txBody>
          <a:bodyPr wrap="square" rtlCol="0">
            <a:spAutoFit/>
          </a:bodyPr>
          <a:lstStyle/>
          <a:p>
            <a:pPr marL="285750" indent="-285750">
              <a:buFont typeface="Arial" pitchFamily="34" charset="0"/>
              <a:buChar char="•"/>
            </a:pPr>
            <a:r>
              <a:rPr lang="en-US" sz="2400" dirty="0"/>
              <a:t>Education.</a:t>
            </a:r>
          </a:p>
          <a:p>
            <a:endParaRPr lang="en-US" sz="2400" dirty="0"/>
          </a:p>
          <a:p>
            <a:pPr marL="285750" indent="-285750">
              <a:buFont typeface="Arial" pitchFamily="34" charset="0"/>
              <a:buChar char="•"/>
            </a:pPr>
            <a:r>
              <a:rPr lang="en-US" sz="2400" dirty="0"/>
              <a:t>Community and civic activities.</a:t>
            </a:r>
          </a:p>
          <a:p>
            <a:pPr marL="285750" indent="-285750">
              <a:buFont typeface="Arial" pitchFamily="34" charset="0"/>
              <a:buChar char="•"/>
            </a:pPr>
            <a:endParaRPr lang="en-US" sz="2400" dirty="0"/>
          </a:p>
          <a:p>
            <a:pPr marL="285750" indent="-285750">
              <a:buFont typeface="Arial" pitchFamily="34" charset="0"/>
              <a:buChar char="•"/>
            </a:pPr>
            <a:r>
              <a:rPr lang="en-US" sz="2400" dirty="0"/>
              <a:t>Journalism.</a:t>
            </a:r>
          </a:p>
          <a:p>
            <a:pPr marL="285750" indent="-285750">
              <a:buFont typeface="Arial" pitchFamily="34" charset="0"/>
              <a:buChar char="•"/>
            </a:pPr>
            <a:endParaRPr lang="en-US" sz="2400" dirty="0"/>
          </a:p>
          <a:p>
            <a:pPr marL="285750" indent="-285750">
              <a:buFont typeface="Arial" pitchFamily="34" charset="0"/>
              <a:buChar char="•"/>
            </a:pPr>
            <a:r>
              <a:rPr lang="en-US" sz="2400" dirty="0"/>
              <a:t>The environment and other externalities.</a:t>
            </a:r>
          </a:p>
          <a:p>
            <a:pPr marL="285750" indent="-285750">
              <a:buFont typeface="Arial" pitchFamily="34" charset="0"/>
              <a:buChar char="•"/>
            </a:pPr>
            <a:endParaRPr lang="en-US" sz="2400" dirty="0"/>
          </a:p>
          <a:p>
            <a:pPr marL="285750" indent="-285750">
              <a:buFont typeface="Arial" pitchFamily="34" charset="0"/>
              <a:buChar char="•"/>
            </a:pPr>
            <a:r>
              <a:rPr lang="en-US" sz="2400" dirty="0"/>
              <a:t>Population.</a:t>
            </a:r>
          </a:p>
          <a:p>
            <a:pPr marL="285750" indent="-285750">
              <a:buFont typeface="Arial" pitchFamily="34" charset="0"/>
              <a:buChar char="•"/>
            </a:pPr>
            <a:endParaRPr lang="en-US" sz="2400" dirty="0"/>
          </a:p>
        </p:txBody>
      </p:sp>
    </p:spTree>
    <p:extLst>
      <p:ext uri="{BB962C8B-B14F-4D97-AF65-F5344CB8AC3E}">
        <p14:creationId xmlns:p14="http://schemas.microsoft.com/office/powerpoint/2010/main" val="72653736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92162"/>
          </a:xfrm>
        </p:spPr>
        <p:txBody>
          <a:bodyPr/>
          <a:lstStyle/>
          <a:p>
            <a:r>
              <a:rPr lang="en-US" sz="3200" b="1" dirty="0"/>
              <a:t>What Will People Do?</a:t>
            </a:r>
          </a:p>
        </p:txBody>
      </p:sp>
      <p:sp>
        <p:nvSpPr>
          <p:cNvPr id="4" name="TextBox 3"/>
          <p:cNvSpPr txBox="1"/>
          <p:nvPr/>
        </p:nvSpPr>
        <p:spPr>
          <a:xfrm>
            <a:off x="1143000" y="1981200"/>
            <a:ext cx="10134600" cy="1569660"/>
          </a:xfrm>
          <a:prstGeom prst="rect">
            <a:avLst/>
          </a:prstGeom>
          <a:noFill/>
        </p:spPr>
        <p:txBody>
          <a:bodyPr wrap="square" rtlCol="0">
            <a:spAutoFit/>
          </a:bodyPr>
          <a:lstStyle/>
          <a:p>
            <a:pPr marL="457200" indent="-457200">
              <a:buFont typeface="+mj-lt"/>
              <a:buAutoNum type="arabicPeriod"/>
            </a:pPr>
            <a:r>
              <a:rPr lang="en-US" sz="2400" dirty="0"/>
              <a:t>What will people choose to do if they have more free time?</a:t>
            </a:r>
          </a:p>
          <a:p>
            <a:pPr marL="457200" indent="-457200">
              <a:buFont typeface="+mj-lt"/>
              <a:buAutoNum type="arabicPeriod"/>
            </a:pPr>
            <a:endParaRPr lang="en-US" sz="2400" dirty="0"/>
          </a:p>
          <a:p>
            <a:pPr marL="457200" indent="-457200">
              <a:buFont typeface="+mj-lt"/>
              <a:buAutoNum type="arabicPeriod"/>
            </a:pPr>
            <a:endParaRPr lang="en-US" sz="2400" dirty="0"/>
          </a:p>
          <a:p>
            <a:pPr marL="457200" indent="-457200">
              <a:buFont typeface="+mj-lt"/>
              <a:buAutoNum type="arabicPeriod"/>
            </a:pPr>
            <a:r>
              <a:rPr lang="en-US" sz="2400" dirty="0"/>
              <a:t>What work will still need to be done to make [1] possible?</a:t>
            </a:r>
          </a:p>
        </p:txBody>
      </p:sp>
    </p:spTree>
    <p:extLst>
      <p:ext uri="{BB962C8B-B14F-4D97-AF65-F5344CB8AC3E}">
        <p14:creationId xmlns:p14="http://schemas.microsoft.com/office/powerpoint/2010/main" val="377301649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One Small Example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800" y="1219200"/>
            <a:ext cx="6858000" cy="5143500"/>
          </a:xfrm>
          <a:prstGeom prst="rect">
            <a:avLst/>
          </a:prstGeom>
        </p:spPr>
      </p:pic>
    </p:spTree>
    <p:extLst>
      <p:ext uri="{BB962C8B-B14F-4D97-AF65-F5344CB8AC3E}">
        <p14:creationId xmlns:p14="http://schemas.microsoft.com/office/powerpoint/2010/main" val="235887438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a:xfrm>
            <a:off x="1981200" y="274638"/>
            <a:ext cx="8229600" cy="715962"/>
          </a:xfrm>
        </p:spPr>
        <p:txBody>
          <a:bodyPr/>
          <a:lstStyle/>
          <a:p>
            <a:r>
              <a:rPr lang="en-US" sz="3200" b="1"/>
              <a:t>Who Decides and How?</a:t>
            </a:r>
          </a:p>
        </p:txBody>
      </p:sp>
      <p:pic>
        <p:nvPicPr>
          <p:cNvPr id="1259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1752600"/>
            <a:ext cx="2024063" cy="359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9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3150" y="3157538"/>
            <a:ext cx="4514850" cy="370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95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1219200"/>
            <a:ext cx="1804988" cy="327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1981200" y="274638"/>
            <a:ext cx="8229600" cy="639762"/>
          </a:xfrm>
        </p:spPr>
        <p:txBody>
          <a:bodyPr/>
          <a:lstStyle/>
          <a:p>
            <a:pPr eaLnBrk="1" hangingPunct="1"/>
            <a:r>
              <a:rPr lang="en-US" sz="3200" b="1"/>
              <a:t>Where Is the Political Clout?</a:t>
            </a:r>
          </a:p>
        </p:txBody>
      </p:sp>
      <p:sp>
        <p:nvSpPr>
          <p:cNvPr id="126979" name="Rectangle 3"/>
          <p:cNvSpPr>
            <a:spLocks noGrp="1" noChangeArrowheads="1"/>
          </p:cNvSpPr>
          <p:nvPr>
            <p:ph type="body" idx="1"/>
          </p:nvPr>
        </p:nvSpPr>
        <p:spPr>
          <a:xfrm>
            <a:off x="2424114" y="2438400"/>
            <a:ext cx="7693025" cy="3124200"/>
          </a:xfrm>
        </p:spPr>
        <p:txBody>
          <a:bodyPr/>
          <a:lstStyle/>
          <a:p>
            <a:pPr eaLnBrk="1" hangingPunct="1"/>
            <a:r>
              <a:rPr lang="en-US" sz="2400"/>
              <a:t>Who has the political clout to affect the outcome?  </a:t>
            </a:r>
          </a:p>
          <a:p>
            <a:pPr eaLnBrk="1" hangingPunct="1"/>
            <a:endParaRPr lang="en-US" sz="2400"/>
          </a:p>
          <a:p>
            <a:pPr eaLnBrk="1" hangingPunct="1"/>
            <a:endParaRPr lang="en-US" sz="2400"/>
          </a:p>
          <a:p>
            <a:pPr eaLnBrk="1" hangingPunct="1"/>
            <a:r>
              <a:rPr lang="en-US" sz="2400"/>
              <a:t>Does it include the people who are most impacted?</a:t>
            </a:r>
          </a:p>
        </p:txBody>
      </p:sp>
      <p:sp>
        <p:nvSpPr>
          <p:cNvPr id="126980" name="TextBox 1"/>
          <p:cNvSpPr txBox="1">
            <a:spLocks noChangeArrowheads="1"/>
          </p:cNvSpPr>
          <p:nvPr/>
        </p:nvSpPr>
        <p:spPr bwMode="auto">
          <a:xfrm>
            <a:off x="1295400" y="1477374"/>
            <a:ext cx="8001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dirty="0"/>
              <a:t>The Luddites had no political clout.  What about now:</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981200" y="274638"/>
            <a:ext cx="8229600" cy="563562"/>
          </a:xfrm>
        </p:spPr>
        <p:txBody>
          <a:bodyPr/>
          <a:lstStyle/>
          <a:p>
            <a:r>
              <a:rPr lang="en-US" altLang="en-US" sz="3200" b="1"/>
              <a:t>Erik Brynjolfsson</a:t>
            </a:r>
          </a:p>
        </p:txBody>
      </p:sp>
      <p:sp>
        <p:nvSpPr>
          <p:cNvPr id="7171" name="TextBox 2"/>
          <p:cNvSpPr txBox="1">
            <a:spLocks noChangeArrowheads="1"/>
          </p:cNvSpPr>
          <p:nvPr/>
        </p:nvSpPr>
        <p:spPr bwMode="auto">
          <a:xfrm>
            <a:off x="1676400" y="6324601"/>
            <a:ext cx="868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dirty="0">
                <a:hlinkClick r:id="rId3"/>
              </a:rPr>
              <a:t>http://www.ted.com/talks/erik_brynjolfsson_the_key_to_growth_race_em_with_em_the_machines#t-414811</a:t>
            </a:r>
            <a:r>
              <a:rPr lang="en-US" altLang="en-US" sz="1200" dirty="0"/>
              <a:t> </a:t>
            </a:r>
          </a:p>
        </p:txBody>
      </p:sp>
      <p:sp>
        <p:nvSpPr>
          <p:cNvPr id="7172" name="TextBox 3"/>
          <p:cNvSpPr txBox="1">
            <a:spLocks noChangeArrowheads="1"/>
          </p:cNvSpPr>
          <p:nvPr/>
        </p:nvSpPr>
        <p:spPr bwMode="auto">
          <a:xfrm>
            <a:off x="4191000" y="2362200"/>
            <a:ext cx="617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pic>
        <p:nvPicPr>
          <p:cNvPr id="717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44676" y="1371601"/>
            <a:ext cx="8366125"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5092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Closer to Home</a:t>
            </a:r>
          </a:p>
        </p:txBody>
      </p:sp>
      <p:pic>
        <p:nvPicPr>
          <p:cNvPr id="51202" name="Picture 2" descr="http://www.highereducation.org/crosstalk/ct1001/images/sat_ex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1" y="1300711"/>
            <a:ext cx="4962525" cy="33718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14800" y="5257801"/>
            <a:ext cx="5715000" cy="461665"/>
          </a:xfrm>
          <a:prstGeom prst="rect">
            <a:avLst/>
          </a:prstGeom>
          <a:noFill/>
        </p:spPr>
        <p:txBody>
          <a:bodyPr wrap="square" rtlCol="0">
            <a:spAutoFit/>
          </a:bodyPr>
          <a:lstStyle/>
          <a:p>
            <a:r>
              <a:rPr lang="en-US" sz="2400" dirty="0"/>
              <a:t>Risky rise of good grade pill</a:t>
            </a:r>
          </a:p>
        </p:txBody>
      </p:sp>
    </p:spTree>
    <p:extLst>
      <p:ext uri="{BB962C8B-B14F-4D97-AF65-F5344CB8AC3E}">
        <p14:creationId xmlns:p14="http://schemas.microsoft.com/office/powerpoint/2010/main" val="23735058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p:spPr>
        <p:txBody>
          <a:bodyPr/>
          <a:lstStyle/>
          <a:p>
            <a:r>
              <a:rPr lang="en-US" sz="3200" b="1" dirty="0"/>
              <a:t>Today’s Technology – Tomorrow’s Jobs</a:t>
            </a:r>
          </a:p>
        </p:txBody>
      </p:sp>
      <p:pic>
        <p:nvPicPr>
          <p:cNvPr id="3" name="Picture 2"/>
          <p:cNvPicPr>
            <a:picLocks noChangeAspect="1"/>
          </p:cNvPicPr>
          <p:nvPr/>
        </p:nvPicPr>
        <p:blipFill>
          <a:blip r:embed="rId3"/>
          <a:stretch>
            <a:fillRect/>
          </a:stretch>
        </p:blipFill>
        <p:spPr>
          <a:xfrm>
            <a:off x="1295400" y="1143000"/>
            <a:ext cx="9302277" cy="5293598"/>
          </a:xfrm>
          <a:prstGeom prst="rect">
            <a:avLst/>
          </a:prstGeom>
        </p:spPr>
      </p:pic>
    </p:spTree>
    <p:extLst>
      <p:ext uri="{BB962C8B-B14F-4D97-AF65-F5344CB8AC3E}">
        <p14:creationId xmlns:p14="http://schemas.microsoft.com/office/powerpoint/2010/main" val="314238618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Who Has the Rights?</a:t>
            </a:r>
          </a:p>
        </p:txBody>
      </p:sp>
      <p:sp>
        <p:nvSpPr>
          <p:cNvPr id="4" name="TextBox 3"/>
          <p:cNvSpPr txBox="1"/>
          <p:nvPr/>
        </p:nvSpPr>
        <p:spPr>
          <a:xfrm>
            <a:off x="1066800" y="1143000"/>
            <a:ext cx="8991600" cy="830997"/>
          </a:xfrm>
          <a:prstGeom prst="rect">
            <a:avLst/>
          </a:prstGeom>
          <a:noFill/>
        </p:spPr>
        <p:txBody>
          <a:bodyPr wrap="square" rtlCol="0">
            <a:spAutoFit/>
          </a:bodyPr>
          <a:lstStyle/>
          <a:p>
            <a:r>
              <a:rPr lang="en-US" sz="2400" dirty="0"/>
              <a:t>Scenario: Increasingly sophisticated and human-like robots are being created.</a:t>
            </a:r>
          </a:p>
        </p:txBody>
      </p:sp>
      <p:sp>
        <p:nvSpPr>
          <p:cNvPr id="5" name="TextBox 4"/>
          <p:cNvSpPr txBox="1"/>
          <p:nvPr/>
        </p:nvSpPr>
        <p:spPr>
          <a:xfrm>
            <a:off x="1066800" y="2286000"/>
            <a:ext cx="10210800" cy="4154984"/>
          </a:xfrm>
          <a:prstGeom prst="rect">
            <a:avLst/>
          </a:prstGeom>
          <a:noFill/>
        </p:spPr>
        <p:txBody>
          <a:bodyPr wrap="square" rtlCol="0">
            <a:spAutoFit/>
          </a:bodyPr>
          <a:lstStyle/>
          <a:p>
            <a:r>
              <a:rPr lang="en-US" sz="2400" i="1" dirty="0"/>
              <a:t>At what point do the robots acquire human-like rights?</a:t>
            </a:r>
          </a:p>
          <a:p>
            <a:endParaRPr lang="en-US" sz="2400" i="1" dirty="0"/>
          </a:p>
          <a:p>
            <a:pPr marL="800100" lvl="1" indent="-342900">
              <a:buAutoNum type="alphaUcPeriod"/>
            </a:pPr>
            <a:r>
              <a:rPr lang="en-US" sz="2400" i="1" dirty="0"/>
              <a:t>Never.  They are machines.</a:t>
            </a:r>
          </a:p>
          <a:p>
            <a:pPr marL="800100" lvl="1" indent="-342900">
              <a:buAutoNum type="alphaUcPeriod"/>
            </a:pPr>
            <a:endParaRPr lang="en-US" sz="2400" i="1" dirty="0"/>
          </a:p>
          <a:p>
            <a:pPr marL="800100" lvl="1" indent="-342900">
              <a:buAutoNum type="alphaUcPeriod"/>
            </a:pPr>
            <a:r>
              <a:rPr lang="en-US" sz="2400" i="1" dirty="0"/>
              <a:t>When there is conclusive evidence that they are as self-aware as a normal adult.</a:t>
            </a:r>
          </a:p>
          <a:p>
            <a:pPr marL="800100" lvl="1" indent="-342900">
              <a:buAutoNum type="alphaUcPeriod"/>
            </a:pPr>
            <a:endParaRPr lang="en-US" sz="2400" i="1" dirty="0"/>
          </a:p>
          <a:p>
            <a:pPr marL="800100" lvl="1" indent="-342900">
              <a:buAutoNum type="alphaUcPeriod"/>
            </a:pPr>
            <a:r>
              <a:rPr lang="en-US" sz="2400" i="1" dirty="0"/>
              <a:t>When they are as self-aware as a child.</a:t>
            </a:r>
          </a:p>
          <a:p>
            <a:pPr marL="800100" lvl="1" indent="-342900">
              <a:buAutoNum type="alphaUcPeriod"/>
            </a:pPr>
            <a:endParaRPr lang="en-US" sz="2400" i="1" dirty="0"/>
          </a:p>
          <a:p>
            <a:pPr marL="800100" lvl="1" indent="-342900">
              <a:buAutoNum type="alphaUcPeriod"/>
            </a:pPr>
            <a:r>
              <a:rPr lang="en-US" sz="2400" i="1" dirty="0"/>
              <a:t>When there’s any evidence of  perception of anything like physical or emotional pain.</a:t>
            </a:r>
          </a:p>
        </p:txBody>
      </p:sp>
    </p:spTree>
    <p:extLst>
      <p:ext uri="{BB962C8B-B14F-4D97-AF65-F5344CB8AC3E}">
        <p14:creationId xmlns:p14="http://schemas.microsoft.com/office/powerpoint/2010/main" val="103194901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Where Is the Responsibility?</a:t>
            </a:r>
          </a:p>
        </p:txBody>
      </p:sp>
      <p:sp>
        <p:nvSpPr>
          <p:cNvPr id="4" name="TextBox 3"/>
          <p:cNvSpPr txBox="1"/>
          <p:nvPr/>
        </p:nvSpPr>
        <p:spPr>
          <a:xfrm>
            <a:off x="914400" y="1143000"/>
            <a:ext cx="10439400" cy="1200329"/>
          </a:xfrm>
          <a:prstGeom prst="rect">
            <a:avLst/>
          </a:prstGeom>
          <a:noFill/>
        </p:spPr>
        <p:txBody>
          <a:bodyPr wrap="square" rtlCol="0">
            <a:spAutoFit/>
          </a:bodyPr>
          <a:lstStyle/>
          <a:p>
            <a:r>
              <a:rPr lang="en-US" sz="2400" dirty="0"/>
              <a:t>Scenario: 	Sophisticated household robots are widely available.</a:t>
            </a:r>
          </a:p>
          <a:p>
            <a:endParaRPr lang="en-US" sz="2400" dirty="0"/>
          </a:p>
          <a:p>
            <a:r>
              <a:rPr lang="en-US" sz="2400" dirty="0"/>
              <a:t>		The robot drops and seriously injures a baby.</a:t>
            </a:r>
          </a:p>
        </p:txBody>
      </p:sp>
      <p:sp>
        <p:nvSpPr>
          <p:cNvPr id="5" name="TextBox 4"/>
          <p:cNvSpPr txBox="1"/>
          <p:nvPr/>
        </p:nvSpPr>
        <p:spPr>
          <a:xfrm>
            <a:off x="914400" y="2438400"/>
            <a:ext cx="10668000" cy="4154984"/>
          </a:xfrm>
          <a:prstGeom prst="rect">
            <a:avLst/>
          </a:prstGeom>
          <a:noFill/>
        </p:spPr>
        <p:txBody>
          <a:bodyPr wrap="square" rtlCol="0">
            <a:spAutoFit/>
          </a:bodyPr>
          <a:lstStyle/>
          <a:p>
            <a:r>
              <a:rPr lang="en-US" sz="2400" i="1" dirty="0"/>
              <a:t>Should the parents win if they sue the robot company?</a:t>
            </a:r>
          </a:p>
          <a:p>
            <a:endParaRPr lang="en-US" sz="2400" i="1" dirty="0"/>
          </a:p>
          <a:p>
            <a:pPr marL="800100" lvl="1" indent="-342900">
              <a:buAutoNum type="alphaUcPeriod"/>
            </a:pPr>
            <a:r>
              <a:rPr lang="en-US" sz="2400" i="1" dirty="0"/>
              <a:t>No.</a:t>
            </a:r>
          </a:p>
          <a:p>
            <a:pPr marL="800100" lvl="1" indent="-342900">
              <a:buAutoNum type="alphaUcPeriod"/>
            </a:pPr>
            <a:endParaRPr lang="en-US" sz="2400" i="1" dirty="0"/>
          </a:p>
          <a:p>
            <a:pPr marL="800100" lvl="1" indent="-342900">
              <a:buFontTx/>
              <a:buAutoNum type="alphaUcPeriod"/>
            </a:pPr>
            <a:r>
              <a:rPr lang="en-US" sz="2400" i="1" dirty="0"/>
              <a:t>No, as long as the risk with the robot is not greater than the risk with a human caregiver.</a:t>
            </a:r>
          </a:p>
          <a:p>
            <a:pPr marL="800100" lvl="1" indent="-342900">
              <a:buAutoNum type="alphaUcPeriod"/>
            </a:pPr>
            <a:endParaRPr lang="en-US" sz="2400" i="1" dirty="0"/>
          </a:p>
          <a:p>
            <a:pPr marL="800100" lvl="1" indent="-342900">
              <a:buAutoNum type="alphaUcPeriod"/>
            </a:pPr>
            <a:r>
              <a:rPr lang="en-US" sz="2400" i="1" dirty="0"/>
              <a:t>Probably not unless there is evidence that the company knew of flaws and ignored them.</a:t>
            </a:r>
          </a:p>
          <a:p>
            <a:pPr marL="800100" lvl="1" indent="-342900">
              <a:buAutoNum type="alphaUcPeriod"/>
            </a:pPr>
            <a:endParaRPr lang="en-US" sz="2400" i="1" dirty="0"/>
          </a:p>
          <a:p>
            <a:pPr marL="800100" lvl="1" indent="-342900">
              <a:buAutoNum type="alphaUcPeriod"/>
            </a:pPr>
            <a:r>
              <a:rPr lang="en-US" sz="2400" i="1" dirty="0"/>
              <a:t>Yes.  The company will always be responsible.</a:t>
            </a:r>
          </a:p>
        </p:txBody>
      </p:sp>
    </p:spTree>
    <p:extLst>
      <p:ext uri="{BB962C8B-B14F-4D97-AF65-F5344CB8AC3E}">
        <p14:creationId xmlns:p14="http://schemas.microsoft.com/office/powerpoint/2010/main" val="386745542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Where Is the Responsibility?</a:t>
            </a:r>
          </a:p>
        </p:txBody>
      </p:sp>
      <p:sp>
        <p:nvSpPr>
          <p:cNvPr id="4" name="TextBox 3"/>
          <p:cNvSpPr txBox="1"/>
          <p:nvPr/>
        </p:nvSpPr>
        <p:spPr>
          <a:xfrm>
            <a:off x="914400" y="1143000"/>
            <a:ext cx="8153400" cy="1015663"/>
          </a:xfrm>
          <a:prstGeom prst="rect">
            <a:avLst/>
          </a:prstGeom>
          <a:noFill/>
        </p:spPr>
        <p:txBody>
          <a:bodyPr wrap="square" rtlCol="0">
            <a:spAutoFit/>
          </a:bodyPr>
          <a:lstStyle/>
          <a:p>
            <a:r>
              <a:rPr lang="en-US" sz="2000" dirty="0"/>
              <a:t>Scenario: 	Sophisticated household robots are widely available.</a:t>
            </a:r>
          </a:p>
          <a:p>
            <a:endParaRPr lang="en-US" sz="2000" dirty="0"/>
          </a:p>
          <a:p>
            <a:r>
              <a:rPr lang="en-US" sz="2000" dirty="0"/>
              <a:t>		The robot drops and seriously injures a baby.</a:t>
            </a:r>
          </a:p>
        </p:txBody>
      </p:sp>
      <p:sp>
        <p:nvSpPr>
          <p:cNvPr id="5" name="TextBox 4"/>
          <p:cNvSpPr txBox="1"/>
          <p:nvPr/>
        </p:nvSpPr>
        <p:spPr>
          <a:xfrm>
            <a:off x="2133600" y="3048001"/>
            <a:ext cx="7924800" cy="3170099"/>
          </a:xfrm>
          <a:prstGeom prst="rect">
            <a:avLst/>
          </a:prstGeom>
          <a:noFill/>
        </p:spPr>
        <p:txBody>
          <a:bodyPr wrap="square" rtlCol="0">
            <a:spAutoFit/>
          </a:bodyPr>
          <a:lstStyle/>
          <a:p>
            <a:r>
              <a:rPr lang="en-US" sz="2000" i="1" dirty="0"/>
              <a:t>Should  CPS go after the parents?</a:t>
            </a:r>
          </a:p>
          <a:p>
            <a:endParaRPr lang="en-US" sz="2000" i="1" dirty="0"/>
          </a:p>
          <a:p>
            <a:pPr marL="342900" indent="-342900">
              <a:buAutoNum type="alphaUcPeriod"/>
            </a:pPr>
            <a:r>
              <a:rPr lang="en-US" sz="2000" i="1" dirty="0"/>
              <a:t>No.</a:t>
            </a:r>
          </a:p>
          <a:p>
            <a:pPr marL="342900" indent="-342900">
              <a:buAutoNum type="alphaUcPeriod"/>
            </a:pPr>
            <a:endParaRPr lang="en-US" sz="2000" i="1" dirty="0"/>
          </a:p>
          <a:p>
            <a:pPr marL="342900" indent="-342900">
              <a:buFontTx/>
              <a:buAutoNum type="alphaUcPeriod"/>
            </a:pPr>
            <a:r>
              <a:rPr lang="en-US" sz="2000" i="1" dirty="0"/>
              <a:t>No as long as the risk with the robot is not greater than the risk with a human caregiver.</a:t>
            </a:r>
          </a:p>
          <a:p>
            <a:pPr marL="342900" indent="-342900">
              <a:buAutoNum type="alphaUcPeriod"/>
            </a:pPr>
            <a:endParaRPr lang="en-US" sz="2000" i="1" dirty="0"/>
          </a:p>
          <a:p>
            <a:pPr marL="342900" indent="-342900">
              <a:buAutoNum type="alphaUcPeriod"/>
            </a:pPr>
            <a:r>
              <a:rPr lang="en-US" sz="2000" i="1" dirty="0"/>
              <a:t>Probably not unless they knew of flaws and ignored them.</a:t>
            </a:r>
          </a:p>
          <a:p>
            <a:pPr marL="342900" indent="-342900">
              <a:buAutoNum type="alphaUcPeriod"/>
            </a:pPr>
            <a:endParaRPr lang="en-US" sz="2000" i="1" dirty="0"/>
          </a:p>
          <a:p>
            <a:pPr marL="342900" indent="-342900">
              <a:buAutoNum type="alphaUcPeriod"/>
            </a:pPr>
            <a:r>
              <a:rPr lang="en-US" sz="2000" i="1" dirty="0"/>
              <a:t>Yes.  The parents will always be responsible.</a:t>
            </a:r>
          </a:p>
        </p:txBody>
      </p:sp>
    </p:spTree>
    <p:extLst>
      <p:ext uri="{BB962C8B-B14F-4D97-AF65-F5344CB8AC3E}">
        <p14:creationId xmlns:p14="http://schemas.microsoft.com/office/powerpoint/2010/main" val="71536311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Where Is the Responsibility?</a:t>
            </a:r>
          </a:p>
        </p:txBody>
      </p:sp>
      <p:sp>
        <p:nvSpPr>
          <p:cNvPr id="4" name="TextBox 3"/>
          <p:cNvSpPr txBox="1"/>
          <p:nvPr/>
        </p:nvSpPr>
        <p:spPr>
          <a:xfrm>
            <a:off x="2133600" y="1371601"/>
            <a:ext cx="8153400" cy="1015663"/>
          </a:xfrm>
          <a:prstGeom prst="rect">
            <a:avLst/>
          </a:prstGeom>
          <a:noFill/>
        </p:spPr>
        <p:txBody>
          <a:bodyPr wrap="square" rtlCol="0">
            <a:spAutoFit/>
          </a:bodyPr>
          <a:lstStyle/>
          <a:p>
            <a:r>
              <a:rPr lang="en-US" sz="2000" dirty="0"/>
              <a:t>Scenario: 	Sophisticated household robots are widely available.</a:t>
            </a:r>
          </a:p>
          <a:p>
            <a:endParaRPr lang="en-US" sz="2000" dirty="0"/>
          </a:p>
          <a:p>
            <a:r>
              <a:rPr lang="en-US" sz="2000" dirty="0"/>
              <a:t>		The robot spills coffee on a guest who is badly burned.</a:t>
            </a:r>
          </a:p>
        </p:txBody>
      </p:sp>
      <p:sp>
        <p:nvSpPr>
          <p:cNvPr id="5" name="TextBox 4"/>
          <p:cNvSpPr txBox="1"/>
          <p:nvPr/>
        </p:nvSpPr>
        <p:spPr>
          <a:xfrm>
            <a:off x="2133600" y="2743200"/>
            <a:ext cx="7924800" cy="3785652"/>
          </a:xfrm>
          <a:prstGeom prst="rect">
            <a:avLst/>
          </a:prstGeom>
          <a:noFill/>
        </p:spPr>
        <p:txBody>
          <a:bodyPr wrap="square" rtlCol="0">
            <a:spAutoFit/>
          </a:bodyPr>
          <a:lstStyle/>
          <a:p>
            <a:r>
              <a:rPr lang="en-US" sz="2000" i="1" dirty="0"/>
              <a:t>Should the guest  win if he sues the owners of the robot?</a:t>
            </a:r>
          </a:p>
          <a:p>
            <a:endParaRPr lang="en-US" sz="2000" i="1" dirty="0"/>
          </a:p>
          <a:p>
            <a:pPr marL="342900" indent="-342900">
              <a:buAutoNum type="alphaUcPeriod"/>
            </a:pPr>
            <a:r>
              <a:rPr lang="en-US" sz="2000" i="1" dirty="0"/>
              <a:t>No.</a:t>
            </a:r>
          </a:p>
          <a:p>
            <a:pPr marL="342900" indent="-342900">
              <a:buAutoNum type="alphaUcPeriod"/>
            </a:pPr>
            <a:endParaRPr lang="en-US" sz="2000" i="1" dirty="0"/>
          </a:p>
          <a:p>
            <a:pPr marL="342900" indent="-342900">
              <a:buFontTx/>
              <a:buAutoNum type="alphaUcPeriod"/>
            </a:pPr>
            <a:r>
              <a:rPr lang="en-US" sz="2000" i="1" dirty="0"/>
              <a:t>No as long as the risk with the robot is not greater than the risk with a human caregiver.</a:t>
            </a:r>
          </a:p>
          <a:p>
            <a:pPr marL="342900" indent="-342900">
              <a:buAutoNum type="alphaUcPeriod"/>
            </a:pPr>
            <a:endParaRPr lang="en-US" sz="2000" i="1" dirty="0"/>
          </a:p>
          <a:p>
            <a:pPr marL="342900" indent="-342900">
              <a:buAutoNum type="alphaUcPeriod"/>
            </a:pPr>
            <a:r>
              <a:rPr lang="en-US" sz="2000" i="1" dirty="0"/>
              <a:t>Probably not unless there is evidence that they knew of flaws and ignored them.</a:t>
            </a:r>
          </a:p>
          <a:p>
            <a:pPr marL="342900" indent="-342900">
              <a:buAutoNum type="alphaUcPeriod"/>
            </a:pPr>
            <a:endParaRPr lang="en-US" sz="2000" i="1" dirty="0"/>
          </a:p>
          <a:p>
            <a:pPr marL="342900" indent="-342900">
              <a:buAutoNum type="alphaUcPeriod"/>
            </a:pPr>
            <a:r>
              <a:rPr lang="en-US" sz="2000" i="1" dirty="0"/>
              <a:t>Yes.  Just like now, you’re responsible for whatever happens in your house.</a:t>
            </a:r>
          </a:p>
        </p:txBody>
      </p:sp>
    </p:spTree>
    <p:extLst>
      <p:ext uri="{BB962C8B-B14F-4D97-AF65-F5344CB8AC3E}">
        <p14:creationId xmlns:p14="http://schemas.microsoft.com/office/powerpoint/2010/main" val="54019762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Where Is the Responsibility?</a:t>
            </a:r>
          </a:p>
        </p:txBody>
      </p:sp>
      <p:sp>
        <p:nvSpPr>
          <p:cNvPr id="4" name="TextBox 3"/>
          <p:cNvSpPr txBox="1"/>
          <p:nvPr/>
        </p:nvSpPr>
        <p:spPr>
          <a:xfrm>
            <a:off x="762000" y="1084874"/>
            <a:ext cx="6248400" cy="769441"/>
          </a:xfrm>
          <a:prstGeom prst="rect">
            <a:avLst/>
          </a:prstGeom>
          <a:noFill/>
        </p:spPr>
        <p:txBody>
          <a:bodyPr wrap="square" rtlCol="0">
            <a:spAutoFit/>
          </a:bodyPr>
          <a:lstStyle/>
          <a:p>
            <a:r>
              <a:rPr lang="en-US" sz="2400" dirty="0"/>
              <a:t>Scenario: Two cars crash in the intersection.</a:t>
            </a:r>
            <a:r>
              <a:rPr lang="en-US" sz="2000" dirty="0"/>
              <a:t>			</a:t>
            </a:r>
          </a:p>
        </p:txBody>
      </p:sp>
      <p:sp>
        <p:nvSpPr>
          <p:cNvPr id="5" name="TextBox 4"/>
          <p:cNvSpPr txBox="1"/>
          <p:nvPr/>
        </p:nvSpPr>
        <p:spPr>
          <a:xfrm>
            <a:off x="762000" y="1854315"/>
            <a:ext cx="4800600" cy="1508105"/>
          </a:xfrm>
          <a:prstGeom prst="rect">
            <a:avLst/>
          </a:prstGeom>
          <a:noFill/>
        </p:spPr>
        <p:txBody>
          <a:bodyPr wrap="square" rtlCol="0">
            <a:spAutoFit/>
          </a:bodyPr>
          <a:lstStyle/>
          <a:p>
            <a:r>
              <a:rPr lang="en-US" sz="2400" i="1" dirty="0"/>
              <a:t>Should the people in the car win if they sue whoever is responsible for controlling the intersection?</a:t>
            </a:r>
          </a:p>
          <a:p>
            <a:endParaRPr lang="en-US" sz="2000" i="1"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6576" y="1015663"/>
            <a:ext cx="27432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066800" y="3362420"/>
            <a:ext cx="7924800" cy="2308324"/>
          </a:xfrm>
          <a:prstGeom prst="rect">
            <a:avLst/>
          </a:prstGeom>
          <a:noFill/>
        </p:spPr>
        <p:txBody>
          <a:bodyPr wrap="square" rtlCol="0">
            <a:spAutoFit/>
          </a:bodyPr>
          <a:lstStyle/>
          <a:p>
            <a:pPr marL="342900" indent="-342900">
              <a:buAutoNum type="alphaUcPeriod"/>
            </a:pPr>
            <a:r>
              <a:rPr lang="en-US" sz="2400" i="1" dirty="0"/>
              <a:t>No.</a:t>
            </a:r>
          </a:p>
          <a:p>
            <a:pPr marL="342900" indent="-342900">
              <a:buAutoNum type="alphaUcPeriod"/>
            </a:pPr>
            <a:endParaRPr lang="en-US" sz="2400" i="1" dirty="0"/>
          </a:p>
          <a:p>
            <a:pPr marL="342900" indent="-342900">
              <a:buAutoNum type="alphaUcPeriod"/>
            </a:pPr>
            <a:r>
              <a:rPr lang="en-US" sz="2400" i="1" dirty="0"/>
              <a:t>Probably not unless there is evidence that the company knew of flaws and ignored them.</a:t>
            </a:r>
          </a:p>
          <a:p>
            <a:pPr marL="342900" indent="-342900">
              <a:buAutoNum type="alphaUcPeriod"/>
            </a:pPr>
            <a:endParaRPr lang="en-US" sz="2400" i="1" dirty="0"/>
          </a:p>
          <a:p>
            <a:pPr marL="342900" indent="-342900">
              <a:buAutoNum type="alphaUcPeriod"/>
            </a:pPr>
            <a:r>
              <a:rPr lang="en-US" sz="2400" i="1" dirty="0"/>
              <a:t>Yes.  The city/contractors will always be responsible.</a:t>
            </a:r>
          </a:p>
        </p:txBody>
      </p:sp>
      <p:sp>
        <p:nvSpPr>
          <p:cNvPr id="8" name="TextBox 7"/>
          <p:cNvSpPr txBox="1"/>
          <p:nvPr/>
        </p:nvSpPr>
        <p:spPr>
          <a:xfrm>
            <a:off x="2133600" y="5943600"/>
            <a:ext cx="7696200" cy="707886"/>
          </a:xfrm>
          <a:prstGeom prst="rect">
            <a:avLst/>
          </a:prstGeom>
          <a:noFill/>
        </p:spPr>
        <p:txBody>
          <a:bodyPr wrap="square" rtlCol="0">
            <a:spAutoFit/>
          </a:bodyPr>
          <a:lstStyle/>
          <a:p>
            <a:r>
              <a:rPr lang="en-US" sz="2000" dirty="0"/>
              <a:t>Does your answer depend on how the autonomous vehicle failure rate compares with the failure rate of human drivers?</a:t>
            </a:r>
          </a:p>
        </p:txBody>
      </p:sp>
    </p:spTree>
    <p:extLst>
      <p:ext uri="{BB962C8B-B14F-4D97-AF65-F5344CB8AC3E}">
        <p14:creationId xmlns:p14="http://schemas.microsoft.com/office/powerpoint/2010/main" val="25291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1981200" y="274638"/>
            <a:ext cx="8229600" cy="792162"/>
          </a:xfrm>
        </p:spPr>
        <p:txBody>
          <a:bodyPr/>
          <a:lstStyle/>
          <a:p>
            <a:pPr eaLnBrk="1" hangingPunct="1"/>
            <a:r>
              <a:rPr lang="en-US" sz="3600" b="1"/>
              <a:t>Summary</a:t>
            </a:r>
          </a:p>
        </p:txBody>
      </p:sp>
      <p:sp>
        <p:nvSpPr>
          <p:cNvPr id="131075" name="Rectangle 3"/>
          <p:cNvSpPr>
            <a:spLocks noGrp="1" noChangeArrowheads="1"/>
          </p:cNvSpPr>
          <p:nvPr>
            <p:ph type="body" idx="1"/>
          </p:nvPr>
        </p:nvSpPr>
        <p:spPr>
          <a:xfrm>
            <a:off x="1981200" y="1295401"/>
            <a:ext cx="8229600" cy="4525963"/>
          </a:xfrm>
        </p:spPr>
        <p:txBody>
          <a:bodyPr/>
          <a:lstStyle/>
          <a:p>
            <a:pPr eaLnBrk="1" hangingPunct="1">
              <a:spcBef>
                <a:spcPct val="75000"/>
              </a:spcBef>
            </a:pPr>
            <a:r>
              <a:rPr lang="en-US" sz="2400" dirty="0"/>
              <a:t>What can we/will we be able to do?</a:t>
            </a:r>
          </a:p>
          <a:p>
            <a:pPr eaLnBrk="1" hangingPunct="1">
              <a:spcBef>
                <a:spcPct val="75000"/>
              </a:spcBef>
            </a:pPr>
            <a:endParaRPr lang="en-US" sz="2400" dirty="0"/>
          </a:p>
          <a:p>
            <a:pPr eaLnBrk="1" hangingPunct="1">
              <a:spcBef>
                <a:spcPct val="75000"/>
              </a:spcBef>
            </a:pPr>
            <a:r>
              <a:rPr lang="en-US" sz="2400" dirty="0"/>
              <a:t>What effects can we predict?</a:t>
            </a:r>
          </a:p>
          <a:p>
            <a:pPr eaLnBrk="1" hangingPunct="1">
              <a:spcBef>
                <a:spcPct val="75000"/>
              </a:spcBef>
            </a:pPr>
            <a:endParaRPr lang="en-US" sz="2400" dirty="0"/>
          </a:p>
          <a:p>
            <a:pPr eaLnBrk="1" hangingPunct="1">
              <a:spcBef>
                <a:spcPct val="75000"/>
              </a:spcBef>
            </a:pPr>
            <a:r>
              <a:rPr lang="en-US" sz="2400" dirty="0"/>
              <a:t>Are these outcomes that we want?</a:t>
            </a:r>
          </a:p>
          <a:p>
            <a:pPr eaLnBrk="1" hangingPunct="1">
              <a:spcBef>
                <a:spcPct val="75000"/>
              </a:spcBef>
            </a:pPr>
            <a:endParaRPr lang="en-US" sz="2400" dirty="0"/>
          </a:p>
          <a:p>
            <a:pPr eaLnBrk="1" hangingPunct="1">
              <a:spcBef>
                <a:spcPct val="75000"/>
              </a:spcBef>
            </a:pPr>
            <a:r>
              <a:rPr lang="en-US" sz="2400" dirty="0"/>
              <a:t>What should we be doing to prepare?</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p:spPr>
        <p:txBody>
          <a:bodyPr/>
          <a:lstStyle/>
          <a:p>
            <a:r>
              <a:rPr lang="en-US" sz="3200" b="1" dirty="0"/>
              <a:t>The Pros and Cons</a:t>
            </a:r>
          </a:p>
        </p:txBody>
      </p:sp>
      <p:sp>
        <p:nvSpPr>
          <p:cNvPr id="3" name="Content Placeholder 2"/>
          <p:cNvSpPr>
            <a:spLocks noGrp="1"/>
          </p:cNvSpPr>
          <p:nvPr>
            <p:ph idx="1"/>
          </p:nvPr>
        </p:nvSpPr>
        <p:spPr>
          <a:xfrm>
            <a:off x="1905000" y="1295401"/>
            <a:ext cx="8534400" cy="4525963"/>
          </a:xfrm>
        </p:spPr>
        <p:txBody>
          <a:bodyPr/>
          <a:lstStyle/>
          <a:p>
            <a:pPr marL="0" indent="0">
              <a:buNone/>
            </a:pPr>
            <a:r>
              <a:rPr lang="en-US" sz="2400" dirty="0"/>
              <a:t>     					    Pros		Cons</a:t>
            </a:r>
          </a:p>
          <a:p>
            <a:pPr marL="0" indent="0">
              <a:buNone/>
            </a:pPr>
            <a:endParaRPr lang="en-US" sz="2400" dirty="0"/>
          </a:p>
          <a:p>
            <a:r>
              <a:rPr lang="en-US" sz="2400" dirty="0"/>
              <a:t>Digital You</a:t>
            </a:r>
          </a:p>
          <a:p>
            <a:r>
              <a:rPr lang="en-US" sz="2400" dirty="0"/>
              <a:t>Information all the time</a:t>
            </a:r>
          </a:p>
          <a:p>
            <a:r>
              <a:rPr lang="en-US" sz="2400" dirty="0"/>
              <a:t>Interactive entertainment</a:t>
            </a:r>
          </a:p>
          <a:p>
            <a:r>
              <a:rPr lang="en-US" sz="2400" dirty="0" err="1"/>
              <a:t>eCommerce</a:t>
            </a:r>
            <a:endParaRPr lang="en-US" sz="2400" dirty="0"/>
          </a:p>
          <a:p>
            <a:r>
              <a:rPr lang="en-US" sz="2400" dirty="0"/>
              <a:t>3D printing</a:t>
            </a:r>
          </a:p>
          <a:p>
            <a:r>
              <a:rPr lang="en-US" sz="2400"/>
              <a:t>AI and robotics</a:t>
            </a:r>
            <a:endParaRPr lang="en-US" sz="2400" dirty="0"/>
          </a:p>
        </p:txBody>
      </p:sp>
    </p:spTree>
    <p:extLst>
      <p:ext uri="{BB962C8B-B14F-4D97-AF65-F5344CB8AC3E}">
        <p14:creationId xmlns:p14="http://schemas.microsoft.com/office/powerpoint/2010/main" val="397004589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764" y="304684"/>
            <a:ext cx="7886700" cy="522568"/>
          </a:xfrm>
        </p:spPr>
        <p:txBody>
          <a:bodyPr>
            <a:normAutofit/>
          </a:bodyPr>
          <a:lstStyle/>
          <a:p>
            <a:pPr algn="ctr"/>
            <a:r>
              <a:rPr lang="en-US" sz="2400" b="1">
                <a:latin typeface="+mn-lt"/>
              </a:rPr>
              <a:t>Can Ethical  </a:t>
            </a:r>
            <a:r>
              <a:rPr lang="en-US" sz="2400" b="1" dirty="0">
                <a:latin typeface="+mn-lt"/>
              </a:rPr>
              <a:t>Frameworks  Help  Us  </a:t>
            </a:r>
            <a:r>
              <a:rPr lang="en-US" sz="2400" b="1">
                <a:latin typeface="+mn-lt"/>
              </a:rPr>
              <a:t>Find  Answers?</a:t>
            </a:r>
            <a:endParaRPr lang="en-US" sz="2400" b="1" dirty="0">
              <a:latin typeface="+mn-lt"/>
            </a:endParaRPr>
          </a:p>
        </p:txBody>
      </p:sp>
      <p:sp>
        <p:nvSpPr>
          <p:cNvPr id="3" name="TextBox 2"/>
          <p:cNvSpPr txBox="1"/>
          <p:nvPr/>
        </p:nvSpPr>
        <p:spPr>
          <a:xfrm>
            <a:off x="4897754" y="1037202"/>
            <a:ext cx="2488790" cy="830997"/>
          </a:xfrm>
          <a:prstGeom prst="rect">
            <a:avLst/>
          </a:prstGeom>
          <a:noFill/>
        </p:spPr>
        <p:txBody>
          <a:bodyPr wrap="square" rtlCol="0">
            <a:spAutoFit/>
          </a:bodyPr>
          <a:lstStyle/>
          <a:p>
            <a:r>
              <a:rPr lang="en-US" sz="2400" b="1" dirty="0"/>
              <a:t>         and  Mathematics </a:t>
            </a:r>
          </a:p>
        </p:txBody>
      </p:sp>
      <p:sp>
        <p:nvSpPr>
          <p:cNvPr id="4" name="Up Arrow Callout 3"/>
          <p:cNvSpPr/>
          <p:nvPr/>
        </p:nvSpPr>
        <p:spPr>
          <a:xfrm>
            <a:off x="4723439" y="689340"/>
            <a:ext cx="2621526" cy="1132841"/>
          </a:xfrm>
          <a:prstGeom prst="upArrowCallou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9329" y="1381162"/>
            <a:ext cx="1240631" cy="1523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http://media-2.web.britannica.com/eb-media/69/99069-004-1D777F9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0310" y="1394574"/>
            <a:ext cx="1135856" cy="15631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71998" y="3177246"/>
            <a:ext cx="1576234" cy="2101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8600870" y="2970493"/>
            <a:ext cx="1712657" cy="323165"/>
          </a:xfrm>
          <a:prstGeom prst="rect">
            <a:avLst/>
          </a:prstGeom>
          <a:noFill/>
        </p:spPr>
        <p:txBody>
          <a:bodyPr wrap="square" rtlCol="0">
            <a:spAutoFit/>
          </a:bodyPr>
          <a:lstStyle/>
          <a:p>
            <a:r>
              <a:rPr lang="en-US" sz="1500" dirty="0"/>
              <a:t>Utilitarianism</a:t>
            </a:r>
          </a:p>
        </p:txBody>
      </p:sp>
      <p:sp>
        <p:nvSpPr>
          <p:cNvPr id="10" name="TextBox 9"/>
          <p:cNvSpPr txBox="1"/>
          <p:nvPr/>
        </p:nvSpPr>
        <p:spPr>
          <a:xfrm>
            <a:off x="2368978" y="2938294"/>
            <a:ext cx="2014999" cy="323165"/>
          </a:xfrm>
          <a:prstGeom prst="rect">
            <a:avLst/>
          </a:prstGeom>
          <a:noFill/>
        </p:spPr>
        <p:txBody>
          <a:bodyPr wrap="square" rtlCol="0">
            <a:spAutoFit/>
          </a:bodyPr>
          <a:lstStyle/>
          <a:p>
            <a:r>
              <a:rPr lang="en-US" sz="1500" dirty="0"/>
              <a:t>Kant and Deontology</a:t>
            </a:r>
          </a:p>
        </p:txBody>
      </p:sp>
      <p:sp>
        <p:nvSpPr>
          <p:cNvPr id="11" name="TextBox 10"/>
          <p:cNvSpPr txBox="1"/>
          <p:nvPr/>
        </p:nvSpPr>
        <p:spPr>
          <a:xfrm>
            <a:off x="5403787" y="5409397"/>
            <a:ext cx="1712657" cy="553998"/>
          </a:xfrm>
          <a:prstGeom prst="rect">
            <a:avLst/>
          </a:prstGeom>
          <a:noFill/>
        </p:spPr>
        <p:txBody>
          <a:bodyPr wrap="square" rtlCol="0">
            <a:spAutoFit/>
          </a:bodyPr>
          <a:lstStyle/>
          <a:p>
            <a:r>
              <a:rPr lang="en-US" sz="1500" dirty="0"/>
              <a:t>Prisoner’s Dilemma</a:t>
            </a:r>
          </a:p>
        </p:txBody>
      </p:sp>
      <p:pic>
        <p:nvPicPr>
          <p:cNvPr id="14" name="Picture 13"/>
          <p:cNvPicPr>
            <a:picLocks noChangeAspect="1"/>
          </p:cNvPicPr>
          <p:nvPr/>
        </p:nvPicPr>
        <p:blipFill>
          <a:blip r:embed="rId6"/>
          <a:stretch>
            <a:fillRect/>
          </a:stretch>
        </p:blipFill>
        <p:spPr>
          <a:xfrm>
            <a:off x="2109675" y="3869384"/>
            <a:ext cx="2683399" cy="2000711"/>
          </a:xfrm>
          <a:prstGeom prst="rect">
            <a:avLst/>
          </a:prstGeom>
        </p:spPr>
      </p:pic>
      <p:sp>
        <p:nvSpPr>
          <p:cNvPr id="15" name="Rectangle 14"/>
          <p:cNvSpPr/>
          <p:nvPr/>
        </p:nvSpPr>
        <p:spPr>
          <a:xfrm>
            <a:off x="2115779" y="3799553"/>
            <a:ext cx="2677294" cy="214036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a:stretch>
            <a:fillRect/>
          </a:stretch>
        </p:blipFill>
        <p:spPr>
          <a:xfrm>
            <a:off x="8139960" y="3939214"/>
            <a:ext cx="2146427" cy="1746246"/>
          </a:xfrm>
          <a:prstGeom prst="rect">
            <a:avLst/>
          </a:prstGeom>
        </p:spPr>
      </p:pic>
      <p:sp>
        <p:nvSpPr>
          <p:cNvPr id="17" name="Rectangle 16"/>
          <p:cNvSpPr/>
          <p:nvPr/>
        </p:nvSpPr>
        <p:spPr>
          <a:xfrm>
            <a:off x="8092564" y="3869384"/>
            <a:ext cx="2245442" cy="1869358"/>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4399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563562"/>
          </a:xfrm>
        </p:spPr>
        <p:txBody>
          <a:bodyPr/>
          <a:lstStyle/>
          <a:p>
            <a:r>
              <a:rPr lang="en-US" sz="3200" b="1" dirty="0"/>
              <a:t>What About This?</a:t>
            </a:r>
          </a:p>
        </p:txBody>
      </p:sp>
      <p:pic>
        <p:nvPicPr>
          <p:cNvPr id="51206" name="Picture 6" descr="http://www.21stcentech.com/wp-content/uploads/2013/12/ibm-brain-chip-02-neuromorphic-chip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828800"/>
            <a:ext cx="6805054"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233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p:spPr>
        <p:txBody>
          <a:bodyPr/>
          <a:lstStyle/>
          <a:p>
            <a:r>
              <a:rPr lang="en-US" sz="3200" b="1" dirty="0"/>
              <a:t>Much Higher Tech</a:t>
            </a:r>
          </a:p>
        </p:txBody>
      </p:sp>
      <p:pic>
        <p:nvPicPr>
          <p:cNvPr id="51202" name="Picture 2" descr="http://cdn.theatlantic.com/static/newsroom/img/2014/08/DIS_Madrigal_TechBrainStim_Lead_WEBcrop-1/lead.jpg?na9se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1" y="1295401"/>
            <a:ext cx="3050255" cy="22100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81200" y="6324601"/>
            <a:ext cx="7848600" cy="276999"/>
          </a:xfrm>
          <a:prstGeom prst="rect">
            <a:avLst/>
          </a:prstGeom>
          <a:noFill/>
        </p:spPr>
        <p:txBody>
          <a:bodyPr wrap="square" rtlCol="0">
            <a:spAutoFit/>
          </a:bodyPr>
          <a:lstStyle/>
          <a:p>
            <a:r>
              <a:rPr lang="en-US" sz="1200" dirty="0">
                <a:hlinkClick r:id="rId4"/>
              </a:rPr>
              <a:t>http://www.theatlantic.com/magazine/archive/2014/09/prepare-to-be-shocked/375072/</a:t>
            </a:r>
            <a:r>
              <a:rPr lang="en-US" sz="1200" dirty="0"/>
              <a:t> </a:t>
            </a:r>
          </a:p>
        </p:txBody>
      </p:sp>
      <p:sp>
        <p:nvSpPr>
          <p:cNvPr id="5" name="TextBox 4"/>
          <p:cNvSpPr txBox="1"/>
          <p:nvPr/>
        </p:nvSpPr>
        <p:spPr>
          <a:xfrm>
            <a:off x="5638800" y="969288"/>
            <a:ext cx="4724400" cy="5355312"/>
          </a:xfrm>
          <a:prstGeom prst="rect">
            <a:avLst/>
          </a:prstGeom>
          <a:noFill/>
        </p:spPr>
        <p:txBody>
          <a:bodyPr wrap="square" rtlCol="0">
            <a:spAutoFit/>
          </a:bodyPr>
          <a:lstStyle/>
          <a:p>
            <a:r>
              <a:rPr lang="en-US" b="1" dirty="0"/>
              <a:t>A Brief Chronicle of Cognitive Enhancement</a:t>
            </a:r>
          </a:p>
          <a:p>
            <a:endParaRPr lang="en-US" b="1" dirty="0"/>
          </a:p>
          <a:p>
            <a:r>
              <a:rPr lang="en-US" dirty="0"/>
              <a:t>500 </a:t>
            </a:r>
            <a:r>
              <a:rPr lang="en-US" cap="small" dirty="0" err="1"/>
              <a:t>b.c.</a:t>
            </a:r>
            <a:r>
              <a:rPr lang="en-US" dirty="0"/>
              <a:t>: Ancient Greek scholars wear rosemary in their hair, believing it to boost memory.</a:t>
            </a:r>
          </a:p>
          <a:p>
            <a:endParaRPr lang="en-US" dirty="0"/>
          </a:p>
          <a:p>
            <a:r>
              <a:rPr lang="en-US" dirty="0"/>
              <a:t>1886: Original Coca-Cola, with cocaine and caffeine. It’s advertised as a “brain tonic.”</a:t>
            </a:r>
          </a:p>
          <a:p>
            <a:r>
              <a:rPr lang="en-US" dirty="0"/>
              <a:t>1955: The FDA licenses Ritalin.</a:t>
            </a:r>
          </a:p>
          <a:p>
            <a:r>
              <a:rPr lang="en-US" dirty="0"/>
              <a:t>1997: Baby Einstein products claim to “facilitate the development of the brain in infants.”</a:t>
            </a:r>
          </a:p>
          <a:p>
            <a:endParaRPr lang="en-US" dirty="0"/>
          </a:p>
          <a:p>
            <a:r>
              <a:rPr lang="en-US" dirty="0"/>
              <a:t>2005: </a:t>
            </a:r>
            <a:r>
              <a:rPr lang="en-US" dirty="0" err="1"/>
              <a:t>Lumosity</a:t>
            </a:r>
            <a:r>
              <a:rPr lang="en-US" dirty="0"/>
              <a:t>, devoted to online “brain training,” is founded.</a:t>
            </a:r>
          </a:p>
          <a:p>
            <a:endParaRPr lang="en-US" dirty="0"/>
          </a:p>
          <a:p>
            <a:r>
              <a:rPr lang="en-US" dirty="0">
                <a:solidFill>
                  <a:srgbClr val="FF0000"/>
                </a:solidFill>
              </a:rPr>
              <a:t>2020: A </a:t>
            </a:r>
            <a:r>
              <a:rPr lang="en-US" dirty="0" err="1">
                <a:solidFill>
                  <a:srgbClr val="FF0000"/>
                </a:solidFill>
              </a:rPr>
              <a:t>tDCS</a:t>
            </a:r>
            <a:r>
              <a:rPr lang="en-US" dirty="0">
                <a:solidFill>
                  <a:srgbClr val="FF0000"/>
                </a:solidFill>
              </a:rPr>
              <a:t> company starts an SAT-prep service for high-school students.</a:t>
            </a:r>
          </a:p>
        </p:txBody>
      </p:sp>
      <p:pic>
        <p:nvPicPr>
          <p:cNvPr id="8" name="Picture 7"/>
          <p:cNvPicPr>
            <a:picLocks noChangeAspect="1"/>
          </p:cNvPicPr>
          <p:nvPr/>
        </p:nvPicPr>
        <p:blipFill>
          <a:blip r:embed="rId5"/>
          <a:stretch>
            <a:fillRect/>
          </a:stretch>
        </p:blipFill>
        <p:spPr>
          <a:xfrm>
            <a:off x="1066800" y="4267200"/>
            <a:ext cx="3505200" cy="1887994"/>
          </a:xfrm>
          <a:prstGeom prst="rect">
            <a:avLst/>
          </a:prstGeom>
        </p:spPr>
      </p:pic>
    </p:spTree>
    <p:extLst>
      <p:ext uri="{BB962C8B-B14F-4D97-AF65-F5344CB8AC3E}">
        <p14:creationId xmlns:p14="http://schemas.microsoft.com/office/powerpoint/2010/main" val="181571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10134600" cy="715962"/>
          </a:xfrm>
        </p:spPr>
        <p:txBody>
          <a:bodyPr/>
          <a:lstStyle/>
          <a:p>
            <a:r>
              <a:rPr lang="en-US" sz="3200" b="1" dirty="0"/>
              <a:t>It’s Not Simply Us vs Them: Collaboration</a:t>
            </a:r>
          </a:p>
        </p:txBody>
      </p:sp>
      <p:sp>
        <p:nvSpPr>
          <p:cNvPr id="3" name="Content Placeholder 2"/>
          <p:cNvSpPr>
            <a:spLocks noGrp="1"/>
          </p:cNvSpPr>
          <p:nvPr>
            <p:ph idx="1"/>
          </p:nvPr>
        </p:nvSpPr>
        <p:spPr>
          <a:xfrm>
            <a:off x="1981200" y="1600201"/>
            <a:ext cx="4343400" cy="762000"/>
          </a:xfrm>
        </p:spPr>
        <p:txBody>
          <a:bodyPr/>
          <a:lstStyle/>
          <a:p>
            <a:r>
              <a:rPr lang="en-US" dirty="0"/>
              <a:t>Freestyle chess</a:t>
            </a:r>
          </a:p>
        </p:txBody>
      </p:sp>
      <p:pic>
        <p:nvPicPr>
          <p:cNvPr id="52226" name="Picture 2" descr="http://www.palantir.com/wp-content/static/techblog/2010/03/fools-mat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905000"/>
            <a:ext cx="2362200" cy="255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167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981200" y="228600"/>
            <a:ext cx="8229600" cy="685800"/>
          </a:xfrm>
        </p:spPr>
        <p:txBody>
          <a:bodyPr/>
          <a:lstStyle/>
          <a:p>
            <a:pPr eaLnBrk="1" hangingPunct="1"/>
            <a:r>
              <a:rPr lang="en-US" sz="3200" b="1" dirty="0"/>
              <a:t>I am the Very Model</a:t>
            </a:r>
          </a:p>
        </p:txBody>
      </p:sp>
      <p:sp>
        <p:nvSpPr>
          <p:cNvPr id="47107" name="Rectangle 3"/>
          <p:cNvSpPr>
            <a:spLocks noGrp="1" noChangeArrowheads="1"/>
          </p:cNvSpPr>
          <p:nvPr>
            <p:ph type="body" idx="1"/>
          </p:nvPr>
        </p:nvSpPr>
        <p:spPr>
          <a:xfrm>
            <a:off x="1905000" y="6096000"/>
            <a:ext cx="8229600" cy="609600"/>
          </a:xfrm>
        </p:spPr>
        <p:txBody>
          <a:bodyPr/>
          <a:lstStyle/>
          <a:p>
            <a:pPr eaLnBrk="1" hangingPunct="1">
              <a:buFontTx/>
              <a:buNone/>
            </a:pPr>
            <a:r>
              <a:rPr lang="en-US" sz="2400">
                <a:hlinkClick r:id="rId3"/>
              </a:rPr>
              <a:t>I am the Very Model of a Singularitarian</a:t>
            </a:r>
            <a:r>
              <a:rPr lang="en-US" sz="2400"/>
              <a:t> </a:t>
            </a:r>
          </a:p>
        </p:txBody>
      </p:sp>
      <p:pic>
        <p:nvPicPr>
          <p:cNvPr id="47108" name="Picture 4" descr="IAmThePerfectMod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1" y="1219201"/>
            <a:ext cx="5362575"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Collaboration</a:t>
            </a:r>
          </a:p>
        </p:txBody>
      </p:sp>
      <p:sp>
        <p:nvSpPr>
          <p:cNvPr id="3" name="Content Placeholder 2"/>
          <p:cNvSpPr>
            <a:spLocks noGrp="1"/>
          </p:cNvSpPr>
          <p:nvPr>
            <p:ph idx="1"/>
          </p:nvPr>
        </p:nvSpPr>
        <p:spPr/>
        <p:txBody>
          <a:bodyPr/>
          <a:lstStyle/>
          <a:p>
            <a:r>
              <a:rPr lang="en-US" dirty="0"/>
              <a:t>Zara</a:t>
            </a:r>
          </a:p>
        </p:txBody>
      </p:sp>
      <p:pic>
        <p:nvPicPr>
          <p:cNvPr id="56322" name="Picture 2" descr="http://www.destinationcentreville.com/files/destination-centre-ville/zara_01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1" y="2209800"/>
            <a:ext cx="5911117" cy="4222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6653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609600"/>
            <a:ext cx="4191000" cy="74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381001"/>
            <a:ext cx="2590800" cy="231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2" name="Text Box 4"/>
          <p:cNvSpPr txBox="1">
            <a:spLocks noChangeArrowheads="1"/>
          </p:cNvSpPr>
          <p:nvPr/>
        </p:nvSpPr>
        <p:spPr bwMode="auto">
          <a:xfrm>
            <a:off x="1905000" y="3048001"/>
            <a:ext cx="46482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t>We'll be able to send scanners inside the brain, tiny little scanners that are the size of blood cells, that will travel through the brain, through our capillaries, and actually scan the human brain from inside and build up a database that describes everything going on in the human brain. And that's a scenario that will be feasible within 25 years.   (1999)</a:t>
            </a:r>
          </a:p>
        </p:txBody>
      </p:sp>
      <p:pic>
        <p:nvPicPr>
          <p:cNvPr id="481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3200400"/>
            <a:ext cx="2800350"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981200" y="274638"/>
            <a:ext cx="8229600" cy="715962"/>
          </a:xfrm>
        </p:spPr>
        <p:txBody>
          <a:bodyPr/>
          <a:lstStyle/>
          <a:p>
            <a:pPr eaLnBrk="1" hangingPunct="1"/>
            <a:r>
              <a:rPr lang="en-US" sz="3200" b="1"/>
              <a:t>Should We Do It?</a:t>
            </a:r>
          </a:p>
        </p:txBody>
      </p:sp>
      <p:sp>
        <p:nvSpPr>
          <p:cNvPr id="49155" name="Text Box 3"/>
          <p:cNvSpPr txBox="1">
            <a:spLocks noChangeArrowheads="1"/>
          </p:cNvSpPr>
          <p:nvPr/>
        </p:nvSpPr>
        <p:spPr bwMode="auto">
          <a:xfrm>
            <a:off x="1524000" y="1447800"/>
            <a:ext cx="8534400"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Tx/>
              <a:buChar char="•"/>
            </a:pPr>
            <a:r>
              <a:rPr lang="en-US" sz="2400" dirty="0"/>
              <a:t> </a:t>
            </a:r>
            <a:r>
              <a:rPr lang="en-US" sz="2800" dirty="0"/>
              <a:t>Does it make sense to ask?</a:t>
            </a:r>
          </a:p>
          <a:p>
            <a:pPr eaLnBrk="1" hangingPunct="1">
              <a:spcBef>
                <a:spcPct val="50000"/>
              </a:spcBef>
              <a:buFontTx/>
              <a:buChar char="•"/>
            </a:pPr>
            <a:endParaRPr lang="en-US" sz="2800" dirty="0"/>
          </a:p>
          <a:p>
            <a:pPr eaLnBrk="1" hangingPunct="1">
              <a:spcBef>
                <a:spcPct val="50000"/>
              </a:spcBef>
              <a:buFontTx/>
              <a:buChar char="•"/>
            </a:pPr>
            <a:r>
              <a:rPr lang="en-US" sz="2800" dirty="0"/>
              <a:t> What does history tell us?</a:t>
            </a:r>
          </a:p>
          <a:p>
            <a:pPr eaLnBrk="1" hangingPunct="1">
              <a:spcBef>
                <a:spcPct val="50000"/>
              </a:spcBef>
              <a:buFontTx/>
              <a:buChar char="•"/>
            </a:pPr>
            <a:endParaRPr lang="en-US" sz="2800" dirty="0"/>
          </a:p>
          <a:p>
            <a:pPr eaLnBrk="1" hangingPunct="1">
              <a:spcBef>
                <a:spcPct val="50000"/>
              </a:spcBef>
              <a:buFontTx/>
              <a:buChar char="•"/>
            </a:pPr>
            <a:r>
              <a:rPr lang="en-US" sz="2800" dirty="0"/>
              <a:t> Do we good job of predicting the future?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sz="3200" b="1"/>
              <a:t>Is This Even A Question It Makes Sense to Ask?</a:t>
            </a:r>
          </a:p>
        </p:txBody>
      </p:sp>
      <p:graphicFrame>
        <p:nvGraphicFramePr>
          <p:cNvPr id="50179" name="Object 3"/>
          <p:cNvGraphicFramePr>
            <a:graphicFrameLocks noGrp="1" noChangeAspect="1"/>
          </p:cNvGraphicFramePr>
          <p:nvPr>
            <p:ph idx="1"/>
          </p:nvPr>
        </p:nvGraphicFramePr>
        <p:xfrm>
          <a:off x="2438400" y="1600201"/>
          <a:ext cx="7315200" cy="4862513"/>
        </p:xfrm>
        <a:graphic>
          <a:graphicData uri="http://schemas.openxmlformats.org/presentationml/2006/ole">
            <mc:AlternateContent xmlns:mc="http://schemas.openxmlformats.org/markup-compatibility/2006">
              <mc:Choice xmlns:v="urn:schemas-microsoft-com:vml" Requires="v">
                <p:oleObj spid="_x0000_s50372" name="CorelPhotoPaint.Image.10" r:id="rId4" imgW="5971044" imgH="3968504" progId="CorelPhotoPaint.Image.10">
                  <p:embed/>
                </p:oleObj>
              </mc:Choice>
              <mc:Fallback>
                <p:oleObj name="CorelPhotoPaint.Image.10" r:id="rId4" imgW="5971044" imgH="3968504" progId="CorelPhotoPaint.Image.10">
                  <p:embed/>
                  <p:pic>
                    <p:nvPicPr>
                      <p:cNvPr id="0" name="Object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1600201"/>
                        <a:ext cx="7315200" cy="486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981200" y="274638"/>
            <a:ext cx="8229600" cy="639762"/>
          </a:xfrm>
        </p:spPr>
        <p:txBody>
          <a:bodyPr/>
          <a:lstStyle/>
          <a:p>
            <a:pPr eaLnBrk="1" hangingPunct="1"/>
            <a:r>
              <a:rPr lang="en-US" sz="3200" b="1"/>
              <a:t>Islamic Science in the Golden Age</a:t>
            </a:r>
          </a:p>
        </p:txBody>
      </p:sp>
      <p:pic>
        <p:nvPicPr>
          <p:cNvPr id="5120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447801"/>
            <a:ext cx="2857500" cy="444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4" name="Text Box 5"/>
          <p:cNvSpPr txBox="1">
            <a:spLocks noChangeArrowheads="1"/>
          </p:cNvSpPr>
          <p:nvPr/>
        </p:nvSpPr>
        <p:spPr bwMode="auto">
          <a:xfrm>
            <a:off x="1676400" y="6248401"/>
            <a:ext cx="571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t>  </a:t>
            </a:r>
          </a:p>
        </p:txBody>
      </p:sp>
      <p:sp>
        <p:nvSpPr>
          <p:cNvPr id="51205" name="TextBox 1"/>
          <p:cNvSpPr txBox="1">
            <a:spLocks noChangeArrowheads="1"/>
          </p:cNvSpPr>
          <p:nvPr/>
        </p:nvSpPr>
        <p:spPr bwMode="auto">
          <a:xfrm>
            <a:off x="2286000" y="1957388"/>
            <a:ext cx="2743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a:t>c 750 - 1250</a:t>
            </a:r>
          </a:p>
        </p:txBody>
      </p:sp>
      <p:sp>
        <p:nvSpPr>
          <p:cNvPr id="2" name="Rectangle 1"/>
          <p:cNvSpPr/>
          <p:nvPr/>
        </p:nvSpPr>
        <p:spPr>
          <a:xfrm>
            <a:off x="1809750" y="6208031"/>
            <a:ext cx="6477000" cy="369332"/>
          </a:xfrm>
          <a:prstGeom prst="rect">
            <a:avLst/>
          </a:prstGeom>
        </p:spPr>
        <p:txBody>
          <a:bodyPr wrap="square">
            <a:spAutoFit/>
          </a:bodyPr>
          <a:lstStyle/>
          <a:p>
            <a:r>
              <a:rPr lang="en-US" dirty="0">
                <a:hlinkClick r:id="rId4"/>
              </a:rPr>
              <a:t>https://www.youtube.com/watch?v=WZCuF733p88</a:t>
            </a:r>
            <a:r>
              <a:rPr lang="en-US" dirty="0"/>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400" y="1447800"/>
            <a:ext cx="9372600" cy="1569660"/>
          </a:xfrm>
          <a:prstGeom prst="rect">
            <a:avLst/>
          </a:prstGeom>
          <a:noFill/>
        </p:spPr>
        <p:txBody>
          <a:bodyPr wrap="square" rtlCol="0">
            <a:spAutoFit/>
          </a:bodyPr>
          <a:lstStyle/>
          <a:p>
            <a:pPr algn="just"/>
            <a:r>
              <a:rPr lang="en-US" sz="2400" dirty="0"/>
              <a:t>Technology creates possibilities and potential, but ultimately, the future we get will depend on the choices we make.  We can reap unprecedented bounty and freedom, or greater disaster than humanity has ever seen before.</a:t>
            </a:r>
          </a:p>
        </p:txBody>
      </p:sp>
      <p:sp>
        <p:nvSpPr>
          <p:cNvPr id="5" name="TextBox 4"/>
          <p:cNvSpPr txBox="1"/>
          <p:nvPr/>
        </p:nvSpPr>
        <p:spPr>
          <a:xfrm>
            <a:off x="6096000" y="5867400"/>
            <a:ext cx="3962400" cy="369332"/>
          </a:xfrm>
          <a:prstGeom prst="rect">
            <a:avLst/>
          </a:prstGeom>
          <a:noFill/>
        </p:spPr>
        <p:txBody>
          <a:bodyPr wrap="square" rtlCol="0">
            <a:spAutoFit/>
          </a:bodyPr>
          <a:lstStyle/>
          <a:p>
            <a:r>
              <a:rPr lang="en-US" i="1" dirty="0"/>
              <a:t>The Second Machine Age</a:t>
            </a:r>
            <a:r>
              <a:rPr lang="en-US" dirty="0"/>
              <a:t>, p. 256</a:t>
            </a:r>
          </a:p>
        </p:txBody>
      </p:sp>
    </p:spTree>
    <p:extLst>
      <p:ext uri="{BB962C8B-B14F-4D97-AF65-F5344CB8AC3E}">
        <p14:creationId xmlns:p14="http://schemas.microsoft.com/office/powerpoint/2010/main" val="20085968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981200" y="274638"/>
            <a:ext cx="8229600" cy="639762"/>
          </a:xfrm>
        </p:spPr>
        <p:txBody>
          <a:bodyPr/>
          <a:lstStyle/>
          <a:p>
            <a:pPr eaLnBrk="1" hangingPunct="1"/>
            <a:r>
              <a:rPr lang="en-US" sz="3200" b="1"/>
              <a:t>Oppenheimer Quote</a:t>
            </a:r>
          </a:p>
        </p:txBody>
      </p:sp>
      <p:sp>
        <p:nvSpPr>
          <p:cNvPr id="52227" name="Text Box 3"/>
          <p:cNvSpPr txBox="1">
            <a:spLocks noChangeArrowheads="1"/>
          </p:cNvSpPr>
          <p:nvPr/>
        </p:nvSpPr>
        <p:spPr bwMode="auto">
          <a:xfrm>
            <a:off x="2133600" y="1371601"/>
            <a:ext cx="7543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t>“When you see something that is technically sweet you go ahead and do it.”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981200" y="228600"/>
            <a:ext cx="8229600" cy="609600"/>
          </a:xfrm>
        </p:spPr>
        <p:txBody>
          <a:bodyPr/>
          <a:lstStyle/>
          <a:p>
            <a:pPr eaLnBrk="1" hangingPunct="1"/>
            <a:r>
              <a:rPr lang="en-US" sz="3200" b="1"/>
              <a:t>Collingridge’s Argument</a:t>
            </a:r>
          </a:p>
        </p:txBody>
      </p:sp>
      <p:sp>
        <p:nvSpPr>
          <p:cNvPr id="23555" name="Rectangle 3"/>
          <p:cNvSpPr>
            <a:spLocks noGrp="1" noChangeArrowheads="1"/>
          </p:cNvSpPr>
          <p:nvPr>
            <p:ph type="body" idx="1"/>
          </p:nvPr>
        </p:nvSpPr>
        <p:spPr>
          <a:xfrm>
            <a:off x="2133600" y="1600201"/>
            <a:ext cx="8229600" cy="4525963"/>
          </a:xfrm>
        </p:spPr>
        <p:txBody>
          <a:bodyPr/>
          <a:lstStyle/>
          <a:p>
            <a:pPr eaLnBrk="1" hangingPunct="1"/>
            <a:r>
              <a:rPr lang="en-US" sz="2400"/>
              <a:t>"It must be known that a technology has, or will have, harmful effects, and </a:t>
            </a:r>
          </a:p>
          <a:p>
            <a:pPr eaLnBrk="1" hangingPunct="1">
              <a:buFontTx/>
              <a:buNone/>
            </a:pPr>
            <a:endParaRPr lang="en-US" sz="2400"/>
          </a:p>
          <a:p>
            <a:pPr eaLnBrk="1" hangingPunct="1"/>
            <a:endParaRPr lang="en-US" sz="2400"/>
          </a:p>
          <a:p>
            <a:pPr eaLnBrk="1" hangingPunct="1"/>
            <a:endParaRPr lang="en-US" sz="2400"/>
          </a:p>
          <a:p>
            <a:pPr eaLnBrk="1" hangingPunct="1"/>
            <a:r>
              <a:rPr lang="en-US" sz="2400"/>
              <a:t>it must be possible to change the technology in some way to avoid the effects." </a:t>
            </a:r>
          </a:p>
        </p:txBody>
      </p:sp>
      <p:sp>
        <p:nvSpPr>
          <p:cNvPr id="23556" name="Text Box 4"/>
          <p:cNvSpPr txBox="1">
            <a:spLocks noChangeArrowheads="1"/>
          </p:cNvSpPr>
          <p:nvPr/>
        </p:nvSpPr>
        <p:spPr bwMode="auto">
          <a:xfrm>
            <a:off x="1905000" y="990600"/>
            <a:ext cx="830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a:t>To avoid undesired consequences:</a:t>
            </a:r>
          </a:p>
        </p:txBody>
      </p:sp>
      <p:sp>
        <p:nvSpPr>
          <p:cNvPr id="23557" name="Text Box 5"/>
          <p:cNvSpPr txBox="1">
            <a:spLocks noChangeArrowheads="1"/>
          </p:cNvSpPr>
          <p:nvPr/>
        </p:nvSpPr>
        <p:spPr bwMode="auto">
          <a:xfrm>
            <a:off x="3352800" y="2590801"/>
            <a:ext cx="441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dirty="0">
                <a:solidFill>
                  <a:srgbClr val="FF0066"/>
                </a:solidFill>
              </a:rPr>
              <a:t>At early stage the problem is: </a:t>
            </a:r>
          </a:p>
        </p:txBody>
      </p:sp>
      <p:sp>
        <p:nvSpPr>
          <p:cNvPr id="23558" name="Text Box 6"/>
          <p:cNvSpPr txBox="1">
            <a:spLocks noChangeArrowheads="1"/>
          </p:cNvSpPr>
          <p:nvPr/>
        </p:nvSpPr>
        <p:spPr bwMode="auto">
          <a:xfrm>
            <a:off x="3429000" y="4724401"/>
            <a:ext cx="441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solidFill>
                  <a:srgbClr val="FF0066"/>
                </a:solidFill>
              </a:rPr>
              <a:t>At late stage the problem is: </a:t>
            </a:r>
          </a:p>
        </p:txBody>
      </p:sp>
    </p:spTree>
    <p:extLst>
      <p:ext uri="{BB962C8B-B14F-4D97-AF65-F5344CB8AC3E}">
        <p14:creationId xmlns:p14="http://schemas.microsoft.com/office/powerpoint/2010/main" val="22586362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981200" y="152400"/>
            <a:ext cx="8229600" cy="1143000"/>
          </a:xfrm>
        </p:spPr>
        <p:txBody>
          <a:bodyPr/>
          <a:lstStyle/>
          <a:p>
            <a:pPr eaLnBrk="1" hangingPunct="1"/>
            <a:r>
              <a:rPr lang="en-US" sz="3200" b="1"/>
              <a:t>Can We Predict the Impact of New Technology?</a:t>
            </a:r>
          </a:p>
        </p:txBody>
      </p:sp>
      <p:pic>
        <p:nvPicPr>
          <p:cNvPr id="624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1" y="1981201"/>
            <a:ext cx="4600575"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36370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487362"/>
          </a:xfrm>
        </p:spPr>
        <p:txBody>
          <a:bodyPr/>
          <a:lstStyle/>
          <a:p>
            <a:r>
              <a:rPr lang="en-US" sz="3200" b="1" dirty="0"/>
              <a:t>Can We Predict</a:t>
            </a:r>
            <a:r>
              <a:rPr lang="en-US" dirty="0"/>
              <a:t>?</a:t>
            </a:r>
          </a:p>
        </p:txBody>
      </p:sp>
      <p:pic>
        <p:nvPicPr>
          <p:cNvPr id="512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1" y="1219201"/>
            <a:ext cx="5819775" cy="326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362200" y="5486400"/>
            <a:ext cx="7696200" cy="369332"/>
          </a:xfrm>
          <a:prstGeom prst="rect">
            <a:avLst/>
          </a:prstGeom>
          <a:noFill/>
        </p:spPr>
        <p:txBody>
          <a:bodyPr wrap="square" rtlCol="0">
            <a:spAutoFit/>
          </a:bodyPr>
          <a:lstStyle/>
          <a:p>
            <a:r>
              <a:rPr lang="en-US" dirty="0">
                <a:hlinkClick r:id="rId4"/>
              </a:rPr>
              <a:t>http://www.youtube.com/watch?v=EAHdX2I4fuE</a:t>
            </a:r>
            <a:r>
              <a:rPr lang="en-US" dirty="0"/>
              <a:t> </a:t>
            </a:r>
          </a:p>
        </p:txBody>
      </p:sp>
    </p:spTree>
    <p:extLst>
      <p:ext uri="{BB962C8B-B14F-4D97-AF65-F5344CB8AC3E}">
        <p14:creationId xmlns:p14="http://schemas.microsoft.com/office/powerpoint/2010/main" val="4927402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487362"/>
          </a:xfrm>
        </p:spPr>
        <p:txBody>
          <a:bodyPr/>
          <a:lstStyle/>
          <a:p>
            <a:r>
              <a:rPr lang="en-US" sz="3200" b="1" dirty="0"/>
              <a:t>Can We Predict</a:t>
            </a:r>
            <a:r>
              <a:rPr lang="en-US" dirty="0"/>
              <a:t>?</a:t>
            </a:r>
          </a:p>
        </p:txBody>
      </p:sp>
      <p:pic>
        <p:nvPicPr>
          <p:cNvPr id="51202" name="Picture 2" descr="http://cdn.theatlantic.com/static/infocus/1962051412/s_n03_211020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219200"/>
            <a:ext cx="5946108" cy="42672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33600" y="5791201"/>
            <a:ext cx="8001000" cy="646331"/>
          </a:xfrm>
          <a:prstGeom prst="rect">
            <a:avLst/>
          </a:prstGeom>
          <a:noFill/>
        </p:spPr>
        <p:txBody>
          <a:bodyPr wrap="square" rtlCol="0">
            <a:spAutoFit/>
          </a:bodyPr>
          <a:lstStyle/>
          <a:p>
            <a:r>
              <a:rPr lang="en-US" dirty="0"/>
              <a:t>John </a:t>
            </a:r>
            <a:r>
              <a:rPr lang="en-US" dirty="0" err="1"/>
              <a:t>Mauchley</a:t>
            </a:r>
            <a:r>
              <a:rPr lang="en-US" dirty="0"/>
              <a:t>, 1962: predicted everyone will be walking around with his own personalized computer within a decade.</a:t>
            </a:r>
          </a:p>
        </p:txBody>
      </p:sp>
    </p:spTree>
    <p:extLst>
      <p:ext uri="{BB962C8B-B14F-4D97-AF65-F5344CB8AC3E}">
        <p14:creationId xmlns:p14="http://schemas.microsoft.com/office/powerpoint/2010/main" val="32586020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981200" y="274638"/>
            <a:ext cx="8229600" cy="639762"/>
          </a:xfrm>
        </p:spPr>
        <p:txBody>
          <a:bodyPr/>
          <a:lstStyle/>
          <a:p>
            <a:pPr eaLnBrk="1" hangingPunct="1"/>
            <a:r>
              <a:rPr lang="en-US" sz="3200" b="1" dirty="0"/>
              <a:t>Our Inability to Predict Impact</a:t>
            </a:r>
          </a:p>
        </p:txBody>
      </p:sp>
      <p:sp>
        <p:nvSpPr>
          <p:cNvPr id="63491" name="Rectangle 3"/>
          <p:cNvSpPr>
            <a:spLocks noGrp="1" noChangeArrowheads="1"/>
          </p:cNvSpPr>
          <p:nvPr>
            <p:ph type="body" idx="1"/>
          </p:nvPr>
        </p:nvSpPr>
        <p:spPr/>
        <p:txBody>
          <a:bodyPr/>
          <a:lstStyle/>
          <a:p>
            <a:pPr eaLnBrk="1" hangingPunct="1"/>
            <a:r>
              <a:rPr lang="en-US" sz="2400" dirty="0">
                <a:hlinkClick r:id="rId2"/>
              </a:rPr>
              <a:t>Future predictions</a:t>
            </a:r>
            <a:endParaRPr lang="en-US" sz="2400" dirty="0"/>
          </a:p>
          <a:p>
            <a:pPr eaLnBrk="1" hangingPunct="1"/>
            <a:endParaRPr lang="en-US" sz="2400" dirty="0"/>
          </a:p>
          <a:p>
            <a:pPr eaLnBrk="1" hangingPunct="1"/>
            <a:r>
              <a:rPr lang="en-US" sz="2400" dirty="0">
                <a:hlinkClick r:id="rId3"/>
              </a:rPr>
              <a:t>More hopelessly wrong predictions</a:t>
            </a:r>
            <a:endParaRPr lang="en-US" sz="2400" dirty="0"/>
          </a:p>
          <a:p>
            <a:pPr eaLnBrk="1" hangingPunct="1"/>
            <a:endParaRPr lang="en-US" sz="2400" dirty="0"/>
          </a:p>
          <a:p>
            <a:pPr eaLnBrk="1" hangingPunct="1"/>
            <a:r>
              <a:rPr lang="en-US" sz="2400" dirty="0"/>
              <a:t>Can we predict the impact of:</a:t>
            </a:r>
          </a:p>
          <a:p>
            <a:pPr lvl="1" eaLnBrk="1" hangingPunct="1">
              <a:buFontTx/>
              <a:buChar char="•"/>
            </a:pPr>
            <a:r>
              <a:rPr lang="en-US" sz="2400" dirty="0"/>
              <a:t>The Internet?</a:t>
            </a:r>
          </a:p>
          <a:p>
            <a:pPr lvl="1" eaLnBrk="1" hangingPunct="1">
              <a:buFontTx/>
              <a:buChar char="•"/>
            </a:pPr>
            <a:r>
              <a:rPr lang="en-US" sz="2400" dirty="0"/>
              <a:t>Household and factory robots?</a:t>
            </a:r>
          </a:p>
          <a:p>
            <a:pPr lvl="1" eaLnBrk="1" hangingPunct="1">
              <a:buFontTx/>
              <a:buChar char="•"/>
            </a:pPr>
            <a:r>
              <a:rPr lang="en-US" sz="2400" dirty="0"/>
              <a:t>Human-level AI?</a:t>
            </a:r>
          </a:p>
          <a:p>
            <a:pPr lvl="1" eaLnBrk="1" hangingPunct="1">
              <a:buFontTx/>
              <a:buChar char="•"/>
            </a:pPr>
            <a:r>
              <a:rPr lang="en-US" sz="2400" dirty="0"/>
              <a:t>Human genome sequencing</a:t>
            </a:r>
          </a:p>
        </p:txBody>
      </p:sp>
    </p:spTree>
    <p:extLst>
      <p:ext uri="{BB962C8B-B14F-4D97-AF65-F5344CB8AC3E}">
        <p14:creationId xmlns:p14="http://schemas.microsoft.com/office/powerpoint/2010/main" val="14285051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0018" y="1894821"/>
            <a:ext cx="8827982" cy="4965741"/>
          </a:xfrm>
          <a:prstGeom prst="rect">
            <a:avLst/>
          </a:prstGeom>
        </p:spPr>
      </p:pic>
      <p:sp>
        <p:nvSpPr>
          <p:cNvPr id="2" name="Title 1"/>
          <p:cNvSpPr>
            <a:spLocks noGrp="1"/>
          </p:cNvSpPr>
          <p:nvPr>
            <p:ph type="title"/>
          </p:nvPr>
        </p:nvSpPr>
        <p:spPr>
          <a:xfrm>
            <a:off x="1981200" y="274638"/>
            <a:ext cx="8229600" cy="715962"/>
          </a:xfrm>
        </p:spPr>
        <p:txBody>
          <a:bodyPr/>
          <a:lstStyle/>
          <a:p>
            <a:r>
              <a:rPr lang="en-US" sz="3200" b="1" dirty="0"/>
              <a:t>Unintended Consequences</a:t>
            </a:r>
          </a:p>
        </p:txBody>
      </p:sp>
      <p:sp>
        <p:nvSpPr>
          <p:cNvPr id="4" name="TextBox 3"/>
          <p:cNvSpPr txBox="1"/>
          <p:nvPr/>
        </p:nvSpPr>
        <p:spPr>
          <a:xfrm>
            <a:off x="2133600" y="1126417"/>
            <a:ext cx="8077200" cy="523220"/>
          </a:xfrm>
          <a:prstGeom prst="rect">
            <a:avLst/>
          </a:prstGeom>
          <a:noFill/>
        </p:spPr>
        <p:txBody>
          <a:bodyPr wrap="square" rtlCol="0">
            <a:spAutoFit/>
          </a:bodyPr>
          <a:lstStyle/>
          <a:p>
            <a:r>
              <a:rPr lang="en-US" sz="2800" dirty="0"/>
              <a:t>Proposal for ethical outsourcing of manufacturing:</a:t>
            </a:r>
          </a:p>
        </p:txBody>
      </p:sp>
      <p:sp>
        <p:nvSpPr>
          <p:cNvPr id="5" name="TextBox 4"/>
          <p:cNvSpPr txBox="1"/>
          <p:nvPr/>
        </p:nvSpPr>
        <p:spPr>
          <a:xfrm>
            <a:off x="2106066" y="4658813"/>
            <a:ext cx="7543800" cy="1200329"/>
          </a:xfrm>
          <a:prstGeom prst="rect">
            <a:avLst/>
          </a:prstGeom>
          <a:noFill/>
        </p:spPr>
        <p:txBody>
          <a:bodyPr wrap="square" rtlCol="0">
            <a:spAutoFit/>
          </a:bodyPr>
          <a:lstStyle/>
          <a:p>
            <a:r>
              <a:rPr lang="en-US" sz="2400" b="1" i="1" dirty="0"/>
              <a:t>New law:  It shall be illegal to import manufactured goods unless the manufacturer can show that its workers were paid a living wage.</a:t>
            </a:r>
          </a:p>
        </p:txBody>
      </p:sp>
      <p:sp>
        <p:nvSpPr>
          <p:cNvPr id="6" name="TextBox 5"/>
          <p:cNvSpPr txBox="1"/>
          <p:nvPr/>
        </p:nvSpPr>
        <p:spPr>
          <a:xfrm>
            <a:off x="7620000" y="6096000"/>
            <a:ext cx="2971800" cy="523220"/>
          </a:xfrm>
          <a:prstGeom prst="rect">
            <a:avLst/>
          </a:prstGeom>
          <a:noFill/>
        </p:spPr>
        <p:txBody>
          <a:bodyPr wrap="square" rtlCol="0">
            <a:spAutoFit/>
          </a:bodyPr>
          <a:lstStyle/>
          <a:p>
            <a:r>
              <a:rPr lang="en-US" sz="2800" b="1" dirty="0"/>
              <a:t>Consequences?</a:t>
            </a:r>
          </a:p>
        </p:txBody>
      </p:sp>
      <p:sp>
        <p:nvSpPr>
          <p:cNvPr id="3" name="TextBox 2"/>
          <p:cNvSpPr txBox="1"/>
          <p:nvPr/>
        </p:nvSpPr>
        <p:spPr>
          <a:xfrm>
            <a:off x="8001000" y="6032300"/>
            <a:ext cx="1981200" cy="646331"/>
          </a:xfrm>
          <a:prstGeom prst="rect">
            <a:avLst/>
          </a:prstGeom>
          <a:noFill/>
        </p:spPr>
        <p:txBody>
          <a:bodyPr wrap="square" rtlCol="0">
            <a:spAutoFit/>
          </a:bodyPr>
          <a:lstStyle/>
          <a:p>
            <a:r>
              <a:rPr lang="en-US" sz="3600" b="1" dirty="0">
                <a:solidFill>
                  <a:srgbClr val="FF0000"/>
                </a:solidFill>
              </a:rPr>
              <a:t>Ethical?</a:t>
            </a:r>
          </a:p>
        </p:txBody>
      </p:sp>
      <p:sp>
        <p:nvSpPr>
          <p:cNvPr id="8" name="TextBox 7"/>
          <p:cNvSpPr txBox="1"/>
          <p:nvPr/>
        </p:nvSpPr>
        <p:spPr>
          <a:xfrm>
            <a:off x="7644669" y="5974904"/>
            <a:ext cx="3649809" cy="646331"/>
          </a:xfrm>
          <a:prstGeom prst="rect">
            <a:avLst/>
          </a:prstGeom>
          <a:noFill/>
        </p:spPr>
        <p:txBody>
          <a:bodyPr wrap="square" rtlCol="0">
            <a:spAutoFit/>
          </a:bodyPr>
          <a:lstStyle/>
          <a:p>
            <a:r>
              <a:rPr lang="en-US" sz="3600" b="1" dirty="0">
                <a:solidFill>
                  <a:srgbClr val="FF0000"/>
                </a:solidFill>
              </a:rPr>
              <a:t>Economic?</a:t>
            </a:r>
          </a:p>
        </p:txBody>
      </p:sp>
      <p:sp>
        <p:nvSpPr>
          <p:cNvPr id="9" name="TextBox 8"/>
          <p:cNvSpPr txBox="1"/>
          <p:nvPr/>
        </p:nvSpPr>
        <p:spPr>
          <a:xfrm>
            <a:off x="6858000" y="6003602"/>
            <a:ext cx="4267200" cy="646331"/>
          </a:xfrm>
          <a:prstGeom prst="rect">
            <a:avLst/>
          </a:prstGeom>
          <a:noFill/>
        </p:spPr>
        <p:txBody>
          <a:bodyPr wrap="square" rtlCol="0">
            <a:spAutoFit/>
          </a:bodyPr>
          <a:lstStyle/>
          <a:p>
            <a:r>
              <a:rPr lang="en-US" sz="3600" b="1" dirty="0">
                <a:solidFill>
                  <a:srgbClr val="FF0000"/>
                </a:solidFill>
              </a:rPr>
              <a:t>Technological?</a:t>
            </a:r>
          </a:p>
        </p:txBody>
      </p:sp>
    </p:spTree>
    <p:extLst>
      <p:ext uri="{BB962C8B-B14F-4D97-AF65-F5344CB8AC3E}">
        <p14:creationId xmlns:p14="http://schemas.microsoft.com/office/powerpoint/2010/main" val="81096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3" grpId="1"/>
      <p:bldP spid="8" grpId="0" build="allAtOnce"/>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How Fast Things Can Change</a:t>
            </a:r>
          </a:p>
        </p:txBody>
      </p:sp>
      <p:pic>
        <p:nvPicPr>
          <p:cNvPr id="51202" name="Picture 2" descr="http://upload.wikimedia.org/wikipedia/commons/thumb/8/8e/Pony_Express_Poster.jpg/220px-Pony_Express_Pos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8624" y="1295401"/>
            <a:ext cx="2705100" cy="4942957"/>
          </a:xfrm>
          <a:prstGeom prst="rect">
            <a:avLst/>
          </a:prstGeom>
          <a:noFill/>
          <a:extLst>
            <a:ext uri="{909E8E84-426E-40DD-AFC4-6F175D3DCCD1}">
              <a14:hiddenFill xmlns:a14="http://schemas.microsoft.com/office/drawing/2010/main">
                <a:solidFill>
                  <a:srgbClr val="FFFFFF"/>
                </a:solidFill>
              </a14:hiddenFill>
            </a:ext>
          </a:extLst>
        </p:spPr>
      </p:pic>
      <p:pic>
        <p:nvPicPr>
          <p:cNvPr id="51204" name="Picture 4" descr="http://www.latimes.com/media/photo/2010-05/5375587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2491" y="1447800"/>
            <a:ext cx="5195108" cy="3200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81200" y="5334000"/>
            <a:ext cx="5638800" cy="523220"/>
          </a:xfrm>
          <a:prstGeom prst="rect">
            <a:avLst/>
          </a:prstGeom>
          <a:noFill/>
        </p:spPr>
        <p:txBody>
          <a:bodyPr wrap="square" rtlCol="0">
            <a:spAutoFit/>
          </a:bodyPr>
          <a:lstStyle/>
          <a:p>
            <a:r>
              <a:rPr lang="en-US" sz="2800" dirty="0"/>
              <a:t>April 3, 1860 – October, 1861</a:t>
            </a:r>
          </a:p>
        </p:txBody>
      </p:sp>
    </p:spTree>
    <p:extLst>
      <p:ext uri="{BB962C8B-B14F-4D97-AF65-F5344CB8AC3E}">
        <p14:creationId xmlns:p14="http://schemas.microsoft.com/office/powerpoint/2010/main" val="339195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How Fast Things Can Change</a:t>
            </a:r>
            <a:endParaRPr lang="en-US" sz="3200" dirty="0"/>
          </a:p>
        </p:txBody>
      </p:sp>
      <p:pic>
        <p:nvPicPr>
          <p:cNvPr id="52228" name="Picture 4" descr="File:The Overland Pony Expre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295400"/>
            <a:ext cx="7010400" cy="4057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1369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228600"/>
            <a:ext cx="10896600" cy="6924973"/>
          </a:xfrm>
          <a:prstGeom prst="rect">
            <a:avLst/>
          </a:prstGeom>
        </p:spPr>
        <p:txBody>
          <a:bodyPr wrap="square">
            <a:spAutoFit/>
          </a:bodyPr>
          <a:lstStyle/>
          <a:p>
            <a:r>
              <a:rPr lang="en-US" sz="2400" dirty="0"/>
              <a:t>"The industrial revolution and its consequences have been a disaster for the human race. </a:t>
            </a:r>
          </a:p>
          <a:p>
            <a:endParaRPr lang="en-US" sz="2400" dirty="0"/>
          </a:p>
          <a:p>
            <a:r>
              <a:rPr lang="en-US" sz="2400" dirty="0"/>
              <a:t>They: </a:t>
            </a:r>
          </a:p>
          <a:p>
            <a:pPr marL="342900" indent="-342900">
              <a:buFont typeface="Arial" pitchFamily="34" charset="0"/>
              <a:buChar char="•"/>
            </a:pPr>
            <a:r>
              <a:rPr lang="en-US" sz="2400" dirty="0"/>
              <a:t>have greatly increased the life-expectancy of those of us who live in 'advanced' countries, </a:t>
            </a:r>
          </a:p>
          <a:p>
            <a:pPr marL="342900" indent="-342900">
              <a:buFont typeface="Arial" pitchFamily="34" charset="0"/>
              <a:buChar char="•"/>
            </a:pPr>
            <a:endParaRPr lang="en-US" sz="2400" dirty="0"/>
          </a:p>
          <a:p>
            <a:r>
              <a:rPr lang="en-US" sz="2400" dirty="0"/>
              <a:t>but they: </a:t>
            </a:r>
          </a:p>
          <a:p>
            <a:endParaRPr lang="en-US" sz="2400" dirty="0"/>
          </a:p>
          <a:p>
            <a:pPr marL="342900" indent="-342900">
              <a:buFont typeface="Arial" pitchFamily="34" charset="0"/>
              <a:buChar char="•"/>
            </a:pPr>
            <a:r>
              <a:rPr lang="en-US" sz="2400" dirty="0"/>
              <a:t>have destabilized society, </a:t>
            </a:r>
          </a:p>
          <a:p>
            <a:pPr marL="342900" indent="-342900">
              <a:buFont typeface="Arial" pitchFamily="34" charset="0"/>
              <a:buChar char="•"/>
            </a:pPr>
            <a:r>
              <a:rPr lang="en-US" sz="2400" dirty="0"/>
              <a:t>have made life unfulfilled, </a:t>
            </a:r>
          </a:p>
          <a:p>
            <a:pPr marL="342900" indent="-342900">
              <a:buFont typeface="Arial" pitchFamily="34" charset="0"/>
              <a:buChar char="•"/>
            </a:pPr>
            <a:r>
              <a:rPr lang="en-US" sz="2400" dirty="0"/>
              <a:t>have subjected human beings to indignities, </a:t>
            </a:r>
          </a:p>
          <a:p>
            <a:pPr marL="342900" indent="-342900">
              <a:buFont typeface="Arial" pitchFamily="34" charset="0"/>
              <a:buChar char="•"/>
            </a:pPr>
            <a:r>
              <a:rPr lang="en-US" sz="2400" dirty="0"/>
              <a:t>have led to psychological suffering (in the Third World to physical suffering as well) and </a:t>
            </a:r>
          </a:p>
          <a:p>
            <a:pPr marL="342900" indent="-342900">
              <a:buFont typeface="Arial" pitchFamily="34" charset="0"/>
              <a:buChar char="•"/>
            </a:pPr>
            <a:r>
              <a:rPr lang="en-US" sz="2400" dirty="0"/>
              <a:t>have inflicted severe damage on the natural world."</a:t>
            </a:r>
            <a:endParaRPr lang="en-US" sz="2400" baseline="30000" dirty="0"/>
          </a:p>
          <a:p>
            <a:pPr marL="342900" indent="-342900">
              <a:buFont typeface="Arial" pitchFamily="34" charset="0"/>
              <a:buChar char="•"/>
            </a:pPr>
            <a:endParaRPr lang="en-US" sz="2400" baseline="30000" dirty="0"/>
          </a:p>
          <a:p>
            <a:endParaRPr lang="en-US" sz="2400" dirty="0"/>
          </a:p>
          <a:p>
            <a:pPr algn="r"/>
            <a:r>
              <a:rPr lang="en-US" sz="2400" dirty="0"/>
              <a:t>Theodore Kaczynski, </a:t>
            </a:r>
            <a:r>
              <a:rPr lang="en-US" sz="2400" i="1" dirty="0"/>
              <a:t>Industrial Society and Its Future </a:t>
            </a:r>
            <a:r>
              <a:rPr lang="en-US" sz="2400" dirty="0"/>
              <a:t>(1995) </a:t>
            </a:r>
          </a:p>
          <a:p>
            <a:endParaRPr lang="en-US" sz="2000" dirty="0"/>
          </a:p>
        </p:txBody>
      </p:sp>
      <p:pic>
        <p:nvPicPr>
          <p:cNvPr id="56322" name="Picture 2" descr="http://unconfirmedbreakingnews.com/wp-content/uploads/2012/04/the-unabomb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0" y="2286000"/>
            <a:ext cx="2816924" cy="201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88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4" end="1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3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1981200" y="274638"/>
            <a:ext cx="8229600" cy="715962"/>
          </a:xfrm>
        </p:spPr>
        <p:txBody>
          <a:bodyPr/>
          <a:lstStyle/>
          <a:p>
            <a:pPr eaLnBrk="1" hangingPunct="1"/>
            <a:r>
              <a:rPr lang="en-US" sz="3200" b="1" dirty="0"/>
              <a:t>The Human Use of Human Beings</a:t>
            </a:r>
          </a:p>
        </p:txBody>
      </p:sp>
      <p:sp>
        <p:nvSpPr>
          <p:cNvPr id="69635" name="Text Box 3"/>
          <p:cNvSpPr txBox="1">
            <a:spLocks noChangeArrowheads="1"/>
          </p:cNvSpPr>
          <p:nvPr/>
        </p:nvSpPr>
        <p:spPr bwMode="auto">
          <a:xfrm>
            <a:off x="1981200" y="1295400"/>
            <a:ext cx="8458200" cy="2262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t>“When I say that the machine’s danger to society is not from the machine itself but from what man makes of it, I am really underlining the warning of Samuel Butler [1835 – 1902].”</a:t>
            </a:r>
          </a:p>
          <a:p>
            <a:pPr eaLnBrk="1" hangingPunct="1">
              <a:spcBef>
                <a:spcPct val="50000"/>
              </a:spcBef>
            </a:pPr>
            <a:endParaRPr lang="en-US"/>
          </a:p>
          <a:p>
            <a:pPr algn="r" eaLnBrk="1" hangingPunct="1">
              <a:spcBef>
                <a:spcPct val="50000"/>
              </a:spcBef>
            </a:pPr>
            <a:r>
              <a:rPr lang="en-US"/>
              <a:t>- Weiner, Norbert, </a:t>
            </a:r>
            <a:r>
              <a:rPr lang="en-US" i="1"/>
              <a:t>The Human Use of Human Beings</a:t>
            </a:r>
            <a:r>
              <a:rPr lang="en-US"/>
              <a:t>, 1950, chapter 10.</a:t>
            </a:r>
            <a:endParaRPr lang="en-US" sz="2800"/>
          </a:p>
        </p:txBody>
      </p:sp>
    </p:spTree>
    <p:extLst>
      <p:ext uri="{BB962C8B-B14F-4D97-AF65-F5344CB8AC3E}">
        <p14:creationId xmlns:p14="http://schemas.microsoft.com/office/powerpoint/2010/main" val="29349451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Title 1"/>
          <p:cNvSpPr>
            <a:spLocks noGrp="1"/>
          </p:cNvSpPr>
          <p:nvPr>
            <p:ph type="title"/>
          </p:nvPr>
        </p:nvSpPr>
        <p:spPr>
          <a:xfrm>
            <a:off x="1981200" y="274638"/>
            <a:ext cx="8229600" cy="715962"/>
          </a:xfrm>
        </p:spPr>
        <p:txBody>
          <a:bodyPr/>
          <a:lstStyle/>
          <a:p>
            <a:r>
              <a:rPr lang="en-US" sz="3200" b="1"/>
              <a:t>Since the Industrial Revolution</a:t>
            </a:r>
          </a:p>
        </p:txBody>
      </p:sp>
      <p:sp>
        <p:nvSpPr>
          <p:cNvPr id="53251" name="TextBox 3"/>
          <p:cNvSpPr txBox="1">
            <a:spLocks noChangeArrowheads="1"/>
          </p:cNvSpPr>
          <p:nvPr/>
        </p:nvSpPr>
        <p:spPr bwMode="auto">
          <a:xfrm>
            <a:off x="1905000" y="6008689"/>
            <a:ext cx="838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hlinkClick r:id="rId3"/>
              </a:rPr>
              <a:t>http://www.youtube.com/watch?feature=youtube_gdata_player&amp;v=jbkSRLYSojo</a:t>
            </a:r>
            <a:r>
              <a:rPr lang="en-US" dirty="0"/>
              <a:t> </a:t>
            </a:r>
          </a:p>
        </p:txBody>
      </p:sp>
      <p:pic>
        <p:nvPicPr>
          <p:cNvPr id="5325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219200"/>
            <a:ext cx="5638800" cy="398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3" name="TextBox 1"/>
          <p:cNvSpPr txBox="1">
            <a:spLocks noChangeArrowheads="1"/>
          </p:cNvSpPr>
          <p:nvPr/>
        </p:nvSpPr>
        <p:spPr bwMode="auto">
          <a:xfrm>
            <a:off x="1905000" y="5410201"/>
            <a:ext cx="838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a:t>Has technology benefited people?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But Nearly Everyone Else Agrees That …</a:t>
            </a:r>
          </a:p>
        </p:txBody>
      </p:sp>
      <p:sp>
        <p:nvSpPr>
          <p:cNvPr id="3" name="TextBox 2"/>
          <p:cNvSpPr txBox="1"/>
          <p:nvPr/>
        </p:nvSpPr>
        <p:spPr>
          <a:xfrm>
            <a:off x="2286000" y="1905000"/>
            <a:ext cx="7620000" cy="523220"/>
          </a:xfrm>
          <a:prstGeom prst="rect">
            <a:avLst/>
          </a:prstGeom>
          <a:noFill/>
        </p:spPr>
        <p:txBody>
          <a:bodyPr wrap="square" rtlCol="0">
            <a:spAutoFit/>
          </a:bodyPr>
          <a:lstStyle/>
          <a:p>
            <a:r>
              <a:rPr lang="en-US" sz="2800" dirty="0"/>
              <a:t>Technology has improved our lives.</a:t>
            </a:r>
          </a:p>
        </p:txBody>
      </p:sp>
    </p:spTree>
    <p:extLst>
      <p:ext uri="{BB962C8B-B14F-4D97-AF65-F5344CB8AC3E}">
        <p14:creationId xmlns:p14="http://schemas.microsoft.com/office/powerpoint/2010/main" val="415759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1981200" y="274638"/>
            <a:ext cx="8229600" cy="792162"/>
          </a:xfrm>
        </p:spPr>
        <p:txBody>
          <a:bodyPr/>
          <a:lstStyle/>
          <a:p>
            <a:r>
              <a:rPr lang="en-US" sz="3200" b="1" dirty="0"/>
              <a:t>GDP Growth</a:t>
            </a:r>
          </a:p>
        </p:txBody>
      </p:sp>
      <p:pic>
        <p:nvPicPr>
          <p:cNvPr id="5427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143000"/>
            <a:ext cx="79248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1981200" y="274638"/>
            <a:ext cx="8229600" cy="792162"/>
          </a:xfrm>
        </p:spPr>
        <p:txBody>
          <a:bodyPr/>
          <a:lstStyle/>
          <a:p>
            <a:r>
              <a:rPr lang="en-US" altLang="en-US" sz="3200" b="1" dirty="0"/>
              <a:t>GDP Growth</a:t>
            </a:r>
          </a:p>
        </p:txBody>
      </p:sp>
      <p:pic>
        <p:nvPicPr>
          <p:cNvPr id="38917" name="Picture 5" descr="http://aneconomicsense.files.wordpress.com/2012/07/long-run-us-gdp-per-capita-growth-1870-2011-level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143001"/>
            <a:ext cx="7696200" cy="5290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7244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And GDP Isn’t the Whole Story</a:t>
            </a:r>
          </a:p>
        </p:txBody>
      </p:sp>
      <p:sp>
        <p:nvSpPr>
          <p:cNvPr id="4" name="TextBox 3"/>
          <p:cNvSpPr txBox="1"/>
          <p:nvPr/>
        </p:nvSpPr>
        <p:spPr>
          <a:xfrm>
            <a:off x="2286000" y="1371601"/>
            <a:ext cx="7543800" cy="461665"/>
          </a:xfrm>
          <a:prstGeom prst="rect">
            <a:avLst/>
          </a:prstGeom>
          <a:noFill/>
        </p:spPr>
        <p:txBody>
          <a:bodyPr wrap="square" rtlCol="0">
            <a:spAutoFit/>
          </a:bodyPr>
          <a:lstStyle/>
          <a:p>
            <a:r>
              <a:rPr lang="en-US" sz="2400" dirty="0"/>
              <a:t>GDP doesn’t measure free or almost free.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1" y="2133601"/>
            <a:ext cx="3700707" cy="3394057"/>
          </a:xfrm>
          <a:prstGeom prst="rect">
            <a:avLst/>
          </a:prstGeom>
        </p:spPr>
      </p:pic>
      <p:sp>
        <p:nvSpPr>
          <p:cNvPr id="6" name="TextBox 5"/>
          <p:cNvSpPr txBox="1"/>
          <p:nvPr/>
        </p:nvSpPr>
        <p:spPr>
          <a:xfrm>
            <a:off x="2819400" y="5760162"/>
            <a:ext cx="2786306" cy="461665"/>
          </a:xfrm>
          <a:prstGeom prst="rect">
            <a:avLst/>
          </a:prstGeom>
          <a:noFill/>
        </p:spPr>
        <p:txBody>
          <a:bodyPr wrap="square" rtlCol="0">
            <a:spAutoFit/>
          </a:bodyPr>
          <a:lstStyle/>
          <a:p>
            <a:r>
              <a:rPr lang="en-US" sz="2400" dirty="0"/>
              <a:t>$1,395.00</a:t>
            </a:r>
          </a:p>
        </p:txBody>
      </p:sp>
    </p:spTree>
    <p:extLst>
      <p:ext uri="{BB962C8B-B14F-4D97-AF65-F5344CB8AC3E}">
        <p14:creationId xmlns:p14="http://schemas.microsoft.com/office/powerpoint/2010/main" val="34900703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And GDP Isn’t the Whole Story</a:t>
            </a:r>
          </a:p>
        </p:txBody>
      </p:sp>
      <p:sp>
        <p:nvSpPr>
          <p:cNvPr id="4" name="TextBox 3"/>
          <p:cNvSpPr txBox="1"/>
          <p:nvPr/>
        </p:nvSpPr>
        <p:spPr>
          <a:xfrm>
            <a:off x="2286000" y="1371601"/>
            <a:ext cx="7543800" cy="461665"/>
          </a:xfrm>
          <a:prstGeom prst="rect">
            <a:avLst/>
          </a:prstGeom>
          <a:noFill/>
        </p:spPr>
        <p:txBody>
          <a:bodyPr wrap="square" rtlCol="0">
            <a:spAutoFit/>
          </a:bodyPr>
          <a:lstStyle/>
          <a:p>
            <a:r>
              <a:rPr lang="en-US" sz="2400" dirty="0"/>
              <a:t>GDP doesn’t measure free or almost free.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1" y="2133601"/>
            <a:ext cx="3700707" cy="3394057"/>
          </a:xfrm>
          <a:prstGeom prst="rect">
            <a:avLst/>
          </a:prstGeom>
        </p:spPr>
      </p:pic>
      <p:pic>
        <p:nvPicPr>
          <p:cNvPr id="512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099603"/>
            <a:ext cx="4607332" cy="3405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819400" y="5760162"/>
            <a:ext cx="2786306" cy="461665"/>
          </a:xfrm>
          <a:prstGeom prst="rect">
            <a:avLst/>
          </a:prstGeom>
          <a:noFill/>
        </p:spPr>
        <p:txBody>
          <a:bodyPr wrap="square" rtlCol="0">
            <a:spAutoFit/>
          </a:bodyPr>
          <a:lstStyle/>
          <a:p>
            <a:r>
              <a:rPr lang="en-US" sz="2400" dirty="0"/>
              <a:t>$1,395.00</a:t>
            </a:r>
          </a:p>
        </p:txBody>
      </p:sp>
    </p:spTree>
    <p:extLst>
      <p:ext uri="{BB962C8B-B14F-4D97-AF65-F5344CB8AC3E}">
        <p14:creationId xmlns:p14="http://schemas.microsoft.com/office/powerpoint/2010/main" val="3350460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And GDP Isn’t the Whole Story</a:t>
            </a:r>
          </a:p>
        </p:txBody>
      </p:sp>
      <p:sp>
        <p:nvSpPr>
          <p:cNvPr id="4" name="TextBox 3"/>
          <p:cNvSpPr txBox="1"/>
          <p:nvPr/>
        </p:nvSpPr>
        <p:spPr>
          <a:xfrm>
            <a:off x="2286000" y="1371601"/>
            <a:ext cx="7543800" cy="461665"/>
          </a:xfrm>
          <a:prstGeom prst="rect">
            <a:avLst/>
          </a:prstGeom>
          <a:noFill/>
        </p:spPr>
        <p:txBody>
          <a:bodyPr wrap="square" rtlCol="0">
            <a:spAutoFit/>
          </a:bodyPr>
          <a:lstStyle/>
          <a:p>
            <a:r>
              <a:rPr lang="en-US" sz="2400" dirty="0"/>
              <a:t>GDP doesn’t measure free or almost free.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1" y="2133601"/>
            <a:ext cx="3700707" cy="3394057"/>
          </a:xfrm>
          <a:prstGeom prst="rect">
            <a:avLst/>
          </a:prstGeom>
        </p:spPr>
      </p:pic>
      <p:pic>
        <p:nvPicPr>
          <p:cNvPr id="512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099603"/>
            <a:ext cx="4607332" cy="3405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819400" y="5760162"/>
            <a:ext cx="2786306" cy="461665"/>
          </a:xfrm>
          <a:prstGeom prst="rect">
            <a:avLst/>
          </a:prstGeom>
          <a:noFill/>
        </p:spPr>
        <p:txBody>
          <a:bodyPr wrap="square" rtlCol="0">
            <a:spAutoFit/>
          </a:bodyPr>
          <a:lstStyle/>
          <a:p>
            <a:r>
              <a:rPr lang="en-US" sz="2400" dirty="0"/>
              <a:t>$1,395.00</a:t>
            </a:r>
          </a:p>
        </p:txBody>
      </p:sp>
      <p:sp>
        <p:nvSpPr>
          <p:cNvPr id="3" name="TextBox 2"/>
          <p:cNvSpPr txBox="1"/>
          <p:nvPr/>
        </p:nvSpPr>
        <p:spPr>
          <a:xfrm>
            <a:off x="4800600" y="6096000"/>
            <a:ext cx="5852160" cy="523220"/>
          </a:xfrm>
          <a:prstGeom prst="rect">
            <a:avLst/>
          </a:prstGeom>
          <a:noFill/>
        </p:spPr>
        <p:txBody>
          <a:bodyPr wrap="square" rtlCol="0">
            <a:spAutoFit/>
          </a:bodyPr>
          <a:lstStyle/>
          <a:p>
            <a:r>
              <a:rPr lang="en-US" sz="2800" b="1" dirty="0">
                <a:solidFill>
                  <a:srgbClr val="FF0000"/>
                </a:solidFill>
              </a:rPr>
              <a:t>GDP Growth </a:t>
            </a:r>
            <a:r>
              <a:rPr lang="en-US" sz="2800" b="1" dirty="0">
                <a:solidFill>
                  <a:srgbClr val="FF0000"/>
                </a:solidFill>
                <a:sym typeface="Symbol"/>
              </a:rPr>
              <a:t> Economic Growth</a:t>
            </a:r>
            <a:endParaRPr lang="en-US" sz="2800" b="1" dirty="0">
              <a:solidFill>
                <a:srgbClr val="FF0000"/>
              </a:solidFill>
            </a:endParaRPr>
          </a:p>
        </p:txBody>
      </p:sp>
    </p:spTree>
    <p:extLst>
      <p:ext uri="{BB962C8B-B14F-4D97-AF65-F5344CB8AC3E}">
        <p14:creationId xmlns:p14="http://schemas.microsoft.com/office/powerpoint/2010/main" val="15698116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1981200" y="274638"/>
            <a:ext cx="8229600" cy="715962"/>
          </a:xfrm>
        </p:spPr>
        <p:txBody>
          <a:bodyPr/>
          <a:lstStyle/>
          <a:p>
            <a:r>
              <a:rPr lang="en-US" altLang="en-US" sz="3200" b="1" dirty="0"/>
              <a:t>Income Disparity</a:t>
            </a:r>
          </a:p>
        </p:txBody>
      </p:sp>
      <p:pic>
        <p:nvPicPr>
          <p:cNvPr id="399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1" y="1212850"/>
            <a:ext cx="7085013" cy="457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22356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1981200" y="274638"/>
            <a:ext cx="8229600" cy="715962"/>
          </a:xfrm>
        </p:spPr>
        <p:txBody>
          <a:bodyPr/>
          <a:lstStyle/>
          <a:p>
            <a:r>
              <a:rPr lang="en-US" altLang="en-US" sz="3200" b="1" dirty="0"/>
              <a:t>Income Disparity</a:t>
            </a:r>
          </a:p>
        </p:txBody>
      </p:sp>
      <p:pic>
        <p:nvPicPr>
          <p:cNvPr id="5" name="Picture 2" descr="https://upload.wikimedia.org/wikipedia/commons/thumb/e/e7/U.S._Income_Shares_of_Top_1%25_and_0.1%25_1913-2013.png/450px-U.S._Income_Shares_of_Top_1%25_and_0.1%25_1913-2013.png">
            <a:extLst>
              <a:ext uri="{FF2B5EF4-FFF2-40B4-BE49-F238E27FC236}">
                <a16:creationId xmlns:a16="http://schemas.microsoft.com/office/drawing/2014/main" id="{D6DEA414-DF1B-4F6F-AA37-FFE02C122F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007806"/>
            <a:ext cx="6965179" cy="5231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7739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1981200" y="274638"/>
            <a:ext cx="8229600" cy="715962"/>
          </a:xfrm>
        </p:spPr>
        <p:txBody>
          <a:bodyPr/>
          <a:lstStyle/>
          <a:p>
            <a:r>
              <a:rPr lang="en-US" altLang="en-US" sz="3200" b="1" dirty="0"/>
              <a:t>Income Disparity</a:t>
            </a:r>
          </a:p>
        </p:txBody>
      </p:sp>
      <p:pic>
        <p:nvPicPr>
          <p:cNvPr id="186370" name="Picture 2" descr="real incomes by distributional shares, 1917 to 2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1" y="1219200"/>
            <a:ext cx="7324321"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903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905000" y="152400"/>
            <a:ext cx="8458200" cy="685800"/>
          </a:xfrm>
        </p:spPr>
        <p:txBody>
          <a:bodyPr/>
          <a:lstStyle/>
          <a:p>
            <a:pPr eaLnBrk="1" hangingPunct="1"/>
            <a:r>
              <a:rPr lang="en-US" sz="3200" b="1"/>
              <a:t>How Much Compute Power Does it Take?</a:t>
            </a:r>
          </a:p>
        </p:txBody>
      </p:sp>
      <p:pic>
        <p:nvPicPr>
          <p:cNvPr id="89091" name="Picture 3" descr="MoravekAllThin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066801"/>
            <a:ext cx="586740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 Box 4"/>
          <p:cNvSpPr txBox="1">
            <a:spLocks noChangeArrowheads="1"/>
          </p:cNvSpPr>
          <p:nvPr/>
        </p:nvSpPr>
        <p:spPr bwMode="auto">
          <a:xfrm>
            <a:off x="2209800" y="6324600"/>
            <a:ext cx="6858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200">
                <a:latin typeface="Times New Roman" pitchFamily="18" charset="0"/>
              </a:rPr>
              <a:t>From Hans Moravec, Robot Mere Machine to Transcendent Mind 1998.</a:t>
            </a:r>
          </a:p>
        </p:txBody>
      </p:sp>
      <p:sp>
        <p:nvSpPr>
          <p:cNvPr id="89093" name="TextBox 1"/>
          <p:cNvSpPr txBox="1">
            <a:spLocks noChangeArrowheads="1"/>
          </p:cNvSpPr>
          <p:nvPr/>
        </p:nvSpPr>
        <p:spPr bwMode="auto">
          <a:xfrm>
            <a:off x="7556500" y="1689101"/>
            <a:ext cx="304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a:solidFill>
                  <a:srgbClr val="7030A0"/>
                </a:solidFill>
                <a:sym typeface="Symbol" pitchFamily="18" charset="2"/>
              </a:rPr>
              <a:t></a:t>
            </a:r>
            <a:endParaRPr lang="en-US" sz="2400">
              <a:solidFill>
                <a:srgbClr val="7030A0"/>
              </a:solidFill>
            </a:endParaRPr>
          </a:p>
        </p:txBody>
      </p:sp>
      <p:cxnSp>
        <p:nvCxnSpPr>
          <p:cNvPr id="4" name="Curved Connector 3"/>
          <p:cNvCxnSpPr/>
          <p:nvPr/>
        </p:nvCxnSpPr>
        <p:spPr>
          <a:xfrm>
            <a:off x="7861300" y="1919288"/>
            <a:ext cx="1587500" cy="442912"/>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89095" name="TextBox 4"/>
          <p:cNvSpPr txBox="1">
            <a:spLocks noChangeArrowheads="1"/>
          </p:cNvSpPr>
          <p:nvPr/>
        </p:nvSpPr>
        <p:spPr bwMode="auto">
          <a:xfrm>
            <a:off x="9525000" y="2208214"/>
            <a:ext cx="838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a:t>Watson</a:t>
            </a:r>
          </a:p>
        </p:txBody>
      </p:sp>
    </p:spTree>
    <p:extLst>
      <p:ext uri="{BB962C8B-B14F-4D97-AF65-F5344CB8AC3E}">
        <p14:creationId xmlns:p14="http://schemas.microsoft.com/office/powerpoint/2010/main" val="8773627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Technology and Our Jobs</a:t>
            </a:r>
          </a:p>
        </p:txBody>
      </p:sp>
      <p:sp>
        <p:nvSpPr>
          <p:cNvPr id="3" name="TextBox 2"/>
          <p:cNvSpPr txBox="1"/>
          <p:nvPr/>
        </p:nvSpPr>
        <p:spPr>
          <a:xfrm>
            <a:off x="1676400" y="1447800"/>
            <a:ext cx="7467600" cy="738664"/>
          </a:xfrm>
          <a:prstGeom prst="rect">
            <a:avLst/>
          </a:prstGeom>
          <a:noFill/>
        </p:spPr>
        <p:txBody>
          <a:bodyPr wrap="square" rtlCol="0">
            <a:spAutoFit/>
          </a:bodyPr>
          <a:lstStyle/>
          <a:p>
            <a:r>
              <a:rPr lang="en-US" sz="2400" dirty="0"/>
              <a:t>Technology eliminates jobs.</a:t>
            </a:r>
          </a:p>
          <a:p>
            <a:endParaRPr lang="en-US" dirty="0"/>
          </a:p>
        </p:txBody>
      </p:sp>
      <p:sp>
        <p:nvSpPr>
          <p:cNvPr id="4" name="TextBox 3"/>
          <p:cNvSpPr txBox="1"/>
          <p:nvPr/>
        </p:nvSpPr>
        <p:spPr>
          <a:xfrm>
            <a:off x="3352801" y="2362200"/>
            <a:ext cx="6603609" cy="1938992"/>
          </a:xfrm>
          <a:prstGeom prst="rect">
            <a:avLst/>
          </a:prstGeom>
          <a:noFill/>
        </p:spPr>
        <p:txBody>
          <a:bodyPr wrap="square" rtlCol="0">
            <a:spAutoFit/>
          </a:bodyPr>
          <a:lstStyle/>
          <a:p>
            <a:r>
              <a:rPr lang="en-US" sz="2400" dirty="0">
                <a:solidFill>
                  <a:srgbClr val="FF0000"/>
                </a:solidFill>
              </a:rPr>
              <a:t>Of course, technology also creates jobs.  </a:t>
            </a:r>
          </a:p>
          <a:p>
            <a:endParaRPr lang="en-US" sz="2400" dirty="0">
              <a:solidFill>
                <a:srgbClr val="FF0000"/>
              </a:solidFill>
            </a:endParaRPr>
          </a:p>
          <a:p>
            <a:r>
              <a:rPr lang="en-US" sz="2400" dirty="0">
                <a:solidFill>
                  <a:srgbClr val="FF0000"/>
                </a:solidFill>
              </a:rPr>
              <a:t>		OURS  </a:t>
            </a:r>
          </a:p>
          <a:p>
            <a:endParaRPr lang="en-US" sz="2400" dirty="0">
              <a:solidFill>
                <a:srgbClr val="FF0000"/>
              </a:solidFill>
            </a:endParaRPr>
          </a:p>
          <a:p>
            <a:r>
              <a:rPr lang="en-US" sz="2400" dirty="0">
                <a:solidFill>
                  <a:srgbClr val="FF0000"/>
                </a:solidFill>
              </a:rPr>
              <a:t>What is the balance?</a:t>
            </a:r>
          </a:p>
        </p:txBody>
      </p:sp>
      <p:sp>
        <p:nvSpPr>
          <p:cNvPr id="5" name="TextBox 4"/>
          <p:cNvSpPr txBox="1"/>
          <p:nvPr/>
        </p:nvSpPr>
        <p:spPr>
          <a:xfrm>
            <a:off x="1676400" y="5029200"/>
            <a:ext cx="9601200" cy="738664"/>
          </a:xfrm>
          <a:prstGeom prst="rect">
            <a:avLst/>
          </a:prstGeom>
          <a:noFill/>
        </p:spPr>
        <p:txBody>
          <a:bodyPr wrap="square" rtlCol="0">
            <a:spAutoFit/>
          </a:bodyPr>
          <a:lstStyle/>
          <a:p>
            <a:r>
              <a:rPr lang="en-US" sz="2400" dirty="0"/>
              <a:t>And maybe we need jobs to go away (at least in some places).</a:t>
            </a:r>
          </a:p>
          <a:p>
            <a:endParaRPr lang="en-US" dirty="0"/>
          </a:p>
        </p:txBody>
      </p:sp>
    </p:spTree>
    <p:extLst>
      <p:ext uri="{BB962C8B-B14F-4D97-AF65-F5344CB8AC3E}">
        <p14:creationId xmlns:p14="http://schemas.microsoft.com/office/powerpoint/2010/main" val="35505398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1981200" y="228601"/>
            <a:ext cx="8229600" cy="792163"/>
          </a:xfrm>
        </p:spPr>
        <p:txBody>
          <a:bodyPr/>
          <a:lstStyle/>
          <a:p>
            <a:r>
              <a:rPr lang="en-US" sz="3200" b="1"/>
              <a:t>Elderly Support Ratio</a:t>
            </a:r>
          </a:p>
        </p:txBody>
      </p:sp>
      <p:pic>
        <p:nvPicPr>
          <p:cNvPr id="573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3164" y="1295401"/>
            <a:ext cx="7305675"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1" y="4867276"/>
            <a:ext cx="2066925" cy="14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4867276"/>
            <a:ext cx="2419350"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70007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1981200" y="274638"/>
            <a:ext cx="8229600" cy="715962"/>
          </a:xfrm>
        </p:spPr>
        <p:txBody>
          <a:bodyPr/>
          <a:lstStyle/>
          <a:p>
            <a:r>
              <a:rPr lang="en-US" sz="3200" b="1"/>
              <a:t>Elderly Support Ratio  2050</a:t>
            </a:r>
          </a:p>
        </p:txBody>
      </p:sp>
      <p:graphicFrame>
        <p:nvGraphicFramePr>
          <p:cNvPr id="6" name="Table 5"/>
          <p:cNvGraphicFramePr>
            <a:graphicFrameLocks noGrp="1"/>
          </p:cNvGraphicFramePr>
          <p:nvPr/>
        </p:nvGraphicFramePr>
        <p:xfrm>
          <a:off x="3276600" y="1371600"/>
          <a:ext cx="6096000" cy="4821232"/>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64">
                <a:tc>
                  <a:txBody>
                    <a:bodyPr/>
                    <a:lstStyle/>
                    <a:p>
                      <a:r>
                        <a:rPr lang="en-US" sz="1800" dirty="0"/>
                        <a:t>Country </a:t>
                      </a:r>
                    </a:p>
                  </a:txBody>
                  <a:tcPr marT="45723" marB="45723"/>
                </a:tc>
                <a:tc>
                  <a:txBody>
                    <a:bodyPr/>
                    <a:lstStyle/>
                    <a:p>
                      <a:r>
                        <a:rPr lang="en-US" sz="1800" dirty="0"/>
                        <a:t>Ratio</a:t>
                      </a:r>
                    </a:p>
                  </a:txBody>
                  <a:tcPr marT="45723" marB="45723"/>
                </a:tc>
                <a:extLst>
                  <a:ext uri="{0D108BD9-81ED-4DB2-BD59-A6C34878D82A}">
                    <a16:rowId xmlns:a16="http://schemas.microsoft.com/office/drawing/2014/main" val="10000"/>
                  </a:ext>
                </a:extLst>
              </a:tr>
              <a:tr h="370864">
                <a:tc>
                  <a:txBody>
                    <a:bodyPr/>
                    <a:lstStyle/>
                    <a:p>
                      <a:r>
                        <a:rPr lang="en-US" sz="1800" dirty="0"/>
                        <a:t>Niger</a:t>
                      </a:r>
                    </a:p>
                  </a:txBody>
                  <a:tcPr marT="45723" marB="45723"/>
                </a:tc>
                <a:tc>
                  <a:txBody>
                    <a:bodyPr/>
                    <a:lstStyle/>
                    <a:p>
                      <a:r>
                        <a:rPr lang="en-US" sz="1800" dirty="0"/>
                        <a:t>19</a:t>
                      </a:r>
                    </a:p>
                  </a:txBody>
                  <a:tcPr marT="45723" marB="45723"/>
                </a:tc>
                <a:extLst>
                  <a:ext uri="{0D108BD9-81ED-4DB2-BD59-A6C34878D82A}">
                    <a16:rowId xmlns:a16="http://schemas.microsoft.com/office/drawing/2014/main" val="10001"/>
                  </a:ext>
                </a:extLst>
              </a:tr>
              <a:tr h="370864">
                <a:tc>
                  <a:txBody>
                    <a:bodyPr/>
                    <a:lstStyle/>
                    <a:p>
                      <a:r>
                        <a:rPr lang="en-US" sz="1800" dirty="0"/>
                        <a:t>Uganda</a:t>
                      </a:r>
                    </a:p>
                  </a:txBody>
                  <a:tcPr marT="45723" marB="45723"/>
                </a:tc>
                <a:tc>
                  <a:txBody>
                    <a:bodyPr/>
                    <a:lstStyle/>
                    <a:p>
                      <a:r>
                        <a:rPr lang="en-US" sz="1800" dirty="0"/>
                        <a:t>16</a:t>
                      </a:r>
                    </a:p>
                  </a:txBody>
                  <a:tcPr marT="45723" marB="45723"/>
                </a:tc>
                <a:extLst>
                  <a:ext uri="{0D108BD9-81ED-4DB2-BD59-A6C34878D82A}">
                    <a16:rowId xmlns:a16="http://schemas.microsoft.com/office/drawing/2014/main" val="10002"/>
                  </a:ext>
                </a:extLst>
              </a:tr>
              <a:tr h="370864">
                <a:tc>
                  <a:txBody>
                    <a:bodyPr/>
                    <a:lstStyle/>
                    <a:p>
                      <a:r>
                        <a:rPr lang="en-US" sz="1800" dirty="0"/>
                        <a:t>Guatamala</a:t>
                      </a:r>
                    </a:p>
                  </a:txBody>
                  <a:tcPr marT="45723" marB="45723"/>
                </a:tc>
                <a:tc>
                  <a:txBody>
                    <a:bodyPr/>
                    <a:lstStyle/>
                    <a:p>
                      <a:r>
                        <a:rPr lang="en-US" sz="1800" dirty="0"/>
                        <a:t>7</a:t>
                      </a:r>
                    </a:p>
                  </a:txBody>
                  <a:tcPr marT="45723" marB="45723"/>
                </a:tc>
                <a:extLst>
                  <a:ext uri="{0D108BD9-81ED-4DB2-BD59-A6C34878D82A}">
                    <a16:rowId xmlns:a16="http://schemas.microsoft.com/office/drawing/2014/main" val="10003"/>
                  </a:ext>
                </a:extLst>
              </a:tr>
              <a:tr h="370864">
                <a:tc>
                  <a:txBody>
                    <a:bodyPr/>
                    <a:lstStyle/>
                    <a:p>
                      <a:r>
                        <a:rPr lang="en-US" sz="1800" dirty="0"/>
                        <a:t>Pakistan</a:t>
                      </a:r>
                    </a:p>
                  </a:txBody>
                  <a:tcPr marT="45723" marB="45723"/>
                </a:tc>
                <a:tc>
                  <a:txBody>
                    <a:bodyPr/>
                    <a:lstStyle/>
                    <a:p>
                      <a:r>
                        <a:rPr lang="en-US" sz="1800" dirty="0"/>
                        <a:t>7</a:t>
                      </a:r>
                    </a:p>
                  </a:txBody>
                  <a:tcPr marT="45723" marB="45723"/>
                </a:tc>
                <a:extLst>
                  <a:ext uri="{0D108BD9-81ED-4DB2-BD59-A6C34878D82A}">
                    <a16:rowId xmlns:a16="http://schemas.microsoft.com/office/drawing/2014/main" val="10004"/>
                  </a:ext>
                </a:extLst>
              </a:tr>
              <a:tr h="370864">
                <a:tc>
                  <a:txBody>
                    <a:bodyPr/>
                    <a:lstStyle/>
                    <a:p>
                      <a:r>
                        <a:rPr lang="en-US" sz="1800" dirty="0"/>
                        <a:t>Egypt</a:t>
                      </a:r>
                    </a:p>
                  </a:txBody>
                  <a:tcPr marT="45723" marB="45723"/>
                </a:tc>
                <a:tc>
                  <a:txBody>
                    <a:bodyPr/>
                    <a:lstStyle/>
                    <a:p>
                      <a:r>
                        <a:rPr lang="en-US" sz="1800" dirty="0"/>
                        <a:t>5</a:t>
                      </a:r>
                    </a:p>
                  </a:txBody>
                  <a:tcPr marT="45723" marB="45723"/>
                </a:tc>
                <a:extLst>
                  <a:ext uri="{0D108BD9-81ED-4DB2-BD59-A6C34878D82A}">
                    <a16:rowId xmlns:a16="http://schemas.microsoft.com/office/drawing/2014/main" val="10005"/>
                  </a:ext>
                </a:extLst>
              </a:tr>
              <a:tr h="370864">
                <a:tc>
                  <a:txBody>
                    <a:bodyPr/>
                    <a:lstStyle/>
                    <a:p>
                      <a:r>
                        <a:rPr lang="en-US" sz="1800" dirty="0"/>
                        <a:t>India</a:t>
                      </a:r>
                    </a:p>
                  </a:txBody>
                  <a:tcPr marT="45723" marB="45723"/>
                </a:tc>
                <a:tc>
                  <a:txBody>
                    <a:bodyPr/>
                    <a:lstStyle/>
                    <a:p>
                      <a:r>
                        <a:rPr lang="en-US" sz="1800" dirty="0"/>
                        <a:t>5</a:t>
                      </a:r>
                    </a:p>
                  </a:txBody>
                  <a:tcPr marT="45723" marB="45723"/>
                </a:tc>
                <a:extLst>
                  <a:ext uri="{0D108BD9-81ED-4DB2-BD59-A6C34878D82A}">
                    <a16:rowId xmlns:a16="http://schemas.microsoft.com/office/drawing/2014/main" val="10006"/>
                  </a:ext>
                </a:extLst>
              </a:tr>
              <a:tr h="370864">
                <a:tc>
                  <a:txBody>
                    <a:bodyPr/>
                    <a:lstStyle/>
                    <a:p>
                      <a:r>
                        <a:rPr lang="en-US" sz="1800" dirty="0"/>
                        <a:t>Morocco</a:t>
                      </a:r>
                    </a:p>
                  </a:txBody>
                  <a:tcPr marT="45723" marB="45723"/>
                </a:tc>
                <a:tc>
                  <a:txBody>
                    <a:bodyPr/>
                    <a:lstStyle/>
                    <a:p>
                      <a:r>
                        <a:rPr lang="en-US" sz="1800" dirty="0"/>
                        <a:t>4</a:t>
                      </a:r>
                    </a:p>
                  </a:txBody>
                  <a:tcPr marT="45723" marB="45723"/>
                </a:tc>
                <a:extLst>
                  <a:ext uri="{0D108BD9-81ED-4DB2-BD59-A6C34878D82A}">
                    <a16:rowId xmlns:a16="http://schemas.microsoft.com/office/drawing/2014/main" val="10007"/>
                  </a:ext>
                </a:extLst>
              </a:tr>
              <a:tr h="370864">
                <a:tc>
                  <a:txBody>
                    <a:bodyPr/>
                    <a:lstStyle/>
                    <a:p>
                      <a:r>
                        <a:rPr lang="en-US" sz="1800" dirty="0"/>
                        <a:t>United States</a:t>
                      </a:r>
                    </a:p>
                  </a:txBody>
                  <a:tcPr marT="45723" marB="45723"/>
                </a:tc>
                <a:tc>
                  <a:txBody>
                    <a:bodyPr/>
                    <a:lstStyle/>
                    <a:p>
                      <a:r>
                        <a:rPr lang="en-US" sz="1800" dirty="0"/>
                        <a:t>3</a:t>
                      </a:r>
                    </a:p>
                  </a:txBody>
                  <a:tcPr marT="45723" marB="45723"/>
                </a:tc>
                <a:extLst>
                  <a:ext uri="{0D108BD9-81ED-4DB2-BD59-A6C34878D82A}">
                    <a16:rowId xmlns:a16="http://schemas.microsoft.com/office/drawing/2014/main" val="10008"/>
                  </a:ext>
                </a:extLst>
              </a:tr>
              <a:tr h="370864">
                <a:tc>
                  <a:txBody>
                    <a:bodyPr/>
                    <a:lstStyle/>
                    <a:p>
                      <a:r>
                        <a:rPr lang="en-US" sz="1800" dirty="0"/>
                        <a:t>Mexico</a:t>
                      </a:r>
                    </a:p>
                  </a:txBody>
                  <a:tcPr marT="45723" marB="45723"/>
                </a:tc>
                <a:tc>
                  <a:txBody>
                    <a:bodyPr/>
                    <a:lstStyle/>
                    <a:p>
                      <a:r>
                        <a:rPr lang="en-US" sz="1800" dirty="0"/>
                        <a:t>3</a:t>
                      </a:r>
                    </a:p>
                  </a:txBody>
                  <a:tcPr marT="45723" marB="45723"/>
                </a:tc>
                <a:extLst>
                  <a:ext uri="{0D108BD9-81ED-4DB2-BD59-A6C34878D82A}">
                    <a16:rowId xmlns:a16="http://schemas.microsoft.com/office/drawing/2014/main" val="10009"/>
                  </a:ext>
                </a:extLst>
              </a:tr>
              <a:tr h="370864">
                <a:tc>
                  <a:txBody>
                    <a:bodyPr/>
                    <a:lstStyle/>
                    <a:p>
                      <a:r>
                        <a:rPr lang="en-US" sz="1800" dirty="0"/>
                        <a:t>China</a:t>
                      </a:r>
                    </a:p>
                  </a:txBody>
                  <a:tcPr marT="45723" marB="45723"/>
                </a:tc>
                <a:tc>
                  <a:txBody>
                    <a:bodyPr/>
                    <a:lstStyle/>
                    <a:p>
                      <a:r>
                        <a:rPr lang="en-US" sz="1800" dirty="0"/>
                        <a:t>3</a:t>
                      </a:r>
                    </a:p>
                  </a:txBody>
                  <a:tcPr marT="45723" marB="45723"/>
                </a:tc>
                <a:extLst>
                  <a:ext uri="{0D108BD9-81ED-4DB2-BD59-A6C34878D82A}">
                    <a16:rowId xmlns:a16="http://schemas.microsoft.com/office/drawing/2014/main" val="10010"/>
                  </a:ext>
                </a:extLst>
              </a:tr>
              <a:tr h="370864">
                <a:tc>
                  <a:txBody>
                    <a:bodyPr/>
                    <a:lstStyle/>
                    <a:p>
                      <a:r>
                        <a:rPr lang="en-US" sz="1800" dirty="0"/>
                        <a:t>France</a:t>
                      </a:r>
                    </a:p>
                  </a:txBody>
                  <a:tcPr marT="45723" marB="45723"/>
                </a:tc>
                <a:tc>
                  <a:txBody>
                    <a:bodyPr/>
                    <a:lstStyle/>
                    <a:p>
                      <a:r>
                        <a:rPr lang="en-US" sz="1800" dirty="0"/>
                        <a:t>2</a:t>
                      </a:r>
                    </a:p>
                  </a:txBody>
                  <a:tcPr marT="45723" marB="45723"/>
                </a:tc>
                <a:extLst>
                  <a:ext uri="{0D108BD9-81ED-4DB2-BD59-A6C34878D82A}">
                    <a16:rowId xmlns:a16="http://schemas.microsoft.com/office/drawing/2014/main" val="10011"/>
                  </a:ext>
                </a:extLst>
              </a:tr>
              <a:tr h="370864">
                <a:tc>
                  <a:txBody>
                    <a:bodyPr/>
                    <a:lstStyle/>
                    <a:p>
                      <a:r>
                        <a:rPr lang="en-US" sz="1800" dirty="0"/>
                        <a:t>Japan</a:t>
                      </a:r>
                    </a:p>
                  </a:txBody>
                  <a:tcPr marT="45723" marB="45723"/>
                </a:tc>
                <a:tc>
                  <a:txBody>
                    <a:bodyPr/>
                    <a:lstStyle/>
                    <a:p>
                      <a:r>
                        <a:rPr lang="en-US" sz="1800" dirty="0"/>
                        <a:t>1</a:t>
                      </a:r>
                    </a:p>
                  </a:txBody>
                  <a:tcPr marT="45723" marB="45723"/>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284012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How Does Technology Destroy Jobs?</a:t>
            </a:r>
          </a:p>
        </p:txBody>
      </p:sp>
      <p:sp>
        <p:nvSpPr>
          <p:cNvPr id="3" name="TextBox 2"/>
          <p:cNvSpPr txBox="1"/>
          <p:nvPr/>
        </p:nvSpPr>
        <p:spPr>
          <a:xfrm>
            <a:off x="2133600" y="1729339"/>
            <a:ext cx="8305800"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a:t>Technology replaces human labor.</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Winner takes all.</a:t>
            </a:r>
          </a:p>
        </p:txBody>
      </p:sp>
    </p:spTree>
    <p:extLst>
      <p:ext uri="{BB962C8B-B14F-4D97-AF65-F5344CB8AC3E}">
        <p14:creationId xmlns:p14="http://schemas.microsoft.com/office/powerpoint/2010/main" val="411309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How Does Technology Destroy Jobs?</a:t>
            </a:r>
          </a:p>
        </p:txBody>
      </p:sp>
      <p:sp>
        <p:nvSpPr>
          <p:cNvPr id="3" name="TextBox 2"/>
          <p:cNvSpPr txBox="1"/>
          <p:nvPr/>
        </p:nvSpPr>
        <p:spPr>
          <a:xfrm>
            <a:off x="2133600" y="1729339"/>
            <a:ext cx="8305800"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a:t>Technology replaces human labor.</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b="1" dirty="0"/>
              <a:t>Winner takes all.</a:t>
            </a:r>
          </a:p>
        </p:txBody>
      </p:sp>
    </p:spTree>
    <p:extLst>
      <p:ext uri="{BB962C8B-B14F-4D97-AF65-F5344CB8AC3E}">
        <p14:creationId xmlns:p14="http://schemas.microsoft.com/office/powerpoint/2010/main" val="31225062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Winner Doesn’t Take All</a:t>
            </a:r>
          </a:p>
        </p:txBody>
      </p:sp>
      <p:pic>
        <p:nvPicPr>
          <p:cNvPr id="57348" name="Picture 4" descr="Franklin Barbecue in Austin, Tex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382566"/>
            <a:ext cx="6934200" cy="4175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0184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Winner Takes All</a:t>
            </a:r>
          </a:p>
        </p:txBody>
      </p:sp>
      <p:sp>
        <p:nvSpPr>
          <p:cNvPr id="3" name="TextBox 2"/>
          <p:cNvSpPr txBox="1"/>
          <p:nvPr/>
        </p:nvSpPr>
        <p:spPr>
          <a:xfrm>
            <a:off x="2209800" y="1447800"/>
            <a:ext cx="7772400" cy="523220"/>
          </a:xfrm>
          <a:prstGeom prst="rect">
            <a:avLst/>
          </a:prstGeom>
          <a:noFill/>
        </p:spPr>
        <p:txBody>
          <a:bodyPr wrap="square" rtlCol="0">
            <a:spAutoFit/>
          </a:bodyPr>
          <a:lstStyle/>
          <a:p>
            <a:r>
              <a:rPr lang="en-US" sz="2800" dirty="0"/>
              <a:t>When it’s digital, no one needs second best:</a:t>
            </a:r>
          </a:p>
        </p:txBody>
      </p:sp>
      <p:sp>
        <p:nvSpPr>
          <p:cNvPr id="4" name="TextBox 3"/>
          <p:cNvSpPr txBox="1"/>
          <p:nvPr/>
        </p:nvSpPr>
        <p:spPr>
          <a:xfrm>
            <a:off x="3124200" y="2667000"/>
            <a:ext cx="6629400" cy="1569660"/>
          </a:xfrm>
          <a:prstGeom prst="rect">
            <a:avLst/>
          </a:prstGeom>
          <a:noFill/>
        </p:spPr>
        <p:txBody>
          <a:bodyPr wrap="square" rtlCol="0">
            <a:spAutoFit/>
          </a:bodyPr>
          <a:lstStyle/>
          <a:p>
            <a:r>
              <a:rPr lang="en-US" sz="2400" dirty="0"/>
              <a:t>No lines.</a:t>
            </a:r>
          </a:p>
          <a:p>
            <a:endParaRPr lang="en-US" sz="2400" dirty="0"/>
          </a:p>
          <a:p>
            <a:endParaRPr lang="en-US" sz="2400" dirty="0"/>
          </a:p>
          <a:p>
            <a:r>
              <a:rPr lang="en-US" sz="2400" dirty="0"/>
              <a:t>No geography issues.</a:t>
            </a:r>
          </a:p>
        </p:txBody>
      </p:sp>
    </p:spTree>
    <p:extLst>
      <p:ext uri="{BB962C8B-B14F-4D97-AF65-F5344CB8AC3E}">
        <p14:creationId xmlns:p14="http://schemas.microsoft.com/office/powerpoint/2010/main" val="5821085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Software</a:t>
            </a:r>
          </a:p>
        </p:txBody>
      </p:sp>
      <p:pic>
        <p:nvPicPr>
          <p:cNvPr id="58370" name="Picture 2" descr="http://sac.unm.edu/images/longtermfiles/facebook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1219201"/>
            <a:ext cx="3376276" cy="2247901"/>
          </a:xfrm>
          <a:prstGeom prst="rect">
            <a:avLst/>
          </a:prstGeom>
          <a:noFill/>
          <a:extLst>
            <a:ext uri="{909E8E84-426E-40DD-AFC4-6F175D3DCCD1}">
              <a14:hiddenFill xmlns:a14="http://schemas.microsoft.com/office/drawing/2010/main">
                <a:solidFill>
                  <a:srgbClr val="FFFFFF"/>
                </a:solidFill>
              </a14:hiddenFill>
            </a:ext>
          </a:extLst>
        </p:spPr>
      </p:pic>
      <p:pic>
        <p:nvPicPr>
          <p:cNvPr id="58372" name="Picture 4" descr="http://smartblogs.com/wp-content/uploads/2010/06/TurboTax.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0" y="4114801"/>
            <a:ext cx="2763114" cy="2367317"/>
          </a:xfrm>
          <a:prstGeom prst="rect">
            <a:avLst/>
          </a:prstGeom>
          <a:noFill/>
          <a:extLst>
            <a:ext uri="{909E8E84-426E-40DD-AFC4-6F175D3DCCD1}">
              <a14:hiddenFill xmlns:a14="http://schemas.microsoft.com/office/drawing/2010/main">
                <a:solidFill>
                  <a:srgbClr val="FFFFFF"/>
                </a:solidFill>
              </a14:hiddenFill>
            </a:ext>
          </a:extLst>
        </p:spPr>
      </p:pic>
      <p:pic>
        <p:nvPicPr>
          <p:cNvPr id="58374" name="Picture 6" descr="http://itechbook.net/wp-content/uploads/2013/01/google_maps_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3733800"/>
            <a:ext cx="3848100" cy="2114550"/>
          </a:xfrm>
          <a:prstGeom prst="rect">
            <a:avLst/>
          </a:prstGeom>
          <a:noFill/>
          <a:extLst>
            <a:ext uri="{909E8E84-426E-40DD-AFC4-6F175D3DCCD1}">
              <a14:hiddenFill xmlns:a14="http://schemas.microsoft.com/office/drawing/2010/main">
                <a:solidFill>
                  <a:srgbClr val="FFFFFF"/>
                </a:solidFill>
              </a14:hiddenFill>
            </a:ext>
          </a:extLst>
        </p:spPr>
      </p:pic>
      <p:pic>
        <p:nvPicPr>
          <p:cNvPr id="58376" name="Picture 8" descr="http://t3.gstatic.com/images?q=tbn:ANd9GcSYIWoxleH3Sn2Gaow-EOu2rD-pQUSIdNuz5-pkTtzFXJ647LjgL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4468" y="914400"/>
            <a:ext cx="428625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1878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Education</a:t>
            </a:r>
          </a:p>
        </p:txBody>
      </p:sp>
      <p:pic>
        <p:nvPicPr>
          <p:cNvPr id="6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600200"/>
            <a:ext cx="750164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6689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How Does Technology Destroy Jobs?</a:t>
            </a:r>
          </a:p>
        </p:txBody>
      </p:sp>
      <p:sp>
        <p:nvSpPr>
          <p:cNvPr id="3" name="TextBox 2"/>
          <p:cNvSpPr txBox="1"/>
          <p:nvPr/>
        </p:nvSpPr>
        <p:spPr>
          <a:xfrm>
            <a:off x="2133600" y="1729339"/>
            <a:ext cx="8305800" cy="1815882"/>
          </a:xfrm>
          <a:prstGeom prst="rect">
            <a:avLst/>
          </a:prstGeom>
          <a:noFill/>
        </p:spPr>
        <p:txBody>
          <a:bodyPr wrap="square" rtlCol="0">
            <a:spAutoFit/>
          </a:bodyPr>
          <a:lstStyle/>
          <a:p>
            <a:pPr marL="457200" indent="-457200">
              <a:buFont typeface="Arial" panose="020B0604020202020204" pitchFamily="34" charset="0"/>
              <a:buChar char="•"/>
            </a:pPr>
            <a:r>
              <a:rPr lang="en-US" sz="2800" b="1" dirty="0"/>
              <a:t>Technology replaces human labor.</a:t>
            </a:r>
          </a:p>
          <a:p>
            <a:pPr marL="457200" indent="-457200">
              <a:buFont typeface="Arial" panose="020B0604020202020204" pitchFamily="34" charset="0"/>
              <a:buChar char="•"/>
            </a:pPr>
            <a:endParaRPr lang="en-US" sz="2800" b="1" dirty="0"/>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Winner takes all.</a:t>
            </a:r>
          </a:p>
        </p:txBody>
      </p:sp>
    </p:spTree>
    <p:extLst>
      <p:ext uri="{BB962C8B-B14F-4D97-AF65-F5344CB8AC3E}">
        <p14:creationId xmlns:p14="http://schemas.microsoft.com/office/powerpoint/2010/main" val="3738038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2286000" y="49306"/>
            <a:ext cx="7772400" cy="533400"/>
          </a:xfrm>
        </p:spPr>
        <p:txBody>
          <a:bodyPr/>
          <a:lstStyle/>
          <a:p>
            <a:pPr eaLnBrk="1" hangingPunct="1"/>
            <a:r>
              <a:rPr lang="en-US" sz="3200" b="1" dirty="0"/>
              <a:t>How Much Compute Power is There?</a:t>
            </a:r>
          </a:p>
        </p:txBody>
      </p:sp>
      <p:sp>
        <p:nvSpPr>
          <p:cNvPr id="90115" name="Text Box 3"/>
          <p:cNvSpPr txBox="1">
            <a:spLocks noChangeArrowheads="1"/>
          </p:cNvSpPr>
          <p:nvPr/>
        </p:nvSpPr>
        <p:spPr bwMode="auto">
          <a:xfrm>
            <a:off x="4724400" y="6477001"/>
            <a:ext cx="5638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000"/>
              <a:t>Hans Moravec: </a:t>
            </a:r>
            <a:r>
              <a:rPr lang="en-US" sz="1000">
                <a:hlinkClick r:id="rId2"/>
              </a:rPr>
              <a:t>http://www.frc.ri.cmu.edu/~hpm/talks/revo.slides/power.aug.curve/power.aug.gif</a:t>
            </a:r>
            <a:r>
              <a:rPr lang="en-US" sz="1000"/>
              <a:t> </a:t>
            </a:r>
          </a:p>
        </p:txBody>
      </p:sp>
      <p:pic>
        <p:nvPicPr>
          <p:cNvPr id="901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762001"/>
            <a:ext cx="8991600" cy="573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91280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1981200" y="274638"/>
            <a:ext cx="8229600" cy="715962"/>
          </a:xfrm>
        </p:spPr>
        <p:txBody>
          <a:bodyPr/>
          <a:lstStyle/>
          <a:p>
            <a:r>
              <a:rPr lang="en-US" sz="3200" b="1"/>
              <a:t>A Quick Look at Cheap Human Labor</a:t>
            </a:r>
          </a:p>
        </p:txBody>
      </p:sp>
      <p:pic>
        <p:nvPicPr>
          <p:cNvPr id="7577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295400"/>
            <a:ext cx="7391400" cy="494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7921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1981200" y="274638"/>
            <a:ext cx="8229600" cy="639762"/>
          </a:xfrm>
        </p:spPr>
        <p:txBody>
          <a:bodyPr/>
          <a:lstStyle/>
          <a:p>
            <a:pPr eaLnBrk="1" hangingPunct="1"/>
            <a:r>
              <a:rPr lang="en-US" sz="3200" b="1" dirty="0"/>
              <a:t>Transportation</a:t>
            </a:r>
          </a:p>
        </p:txBody>
      </p:sp>
      <p:pic>
        <p:nvPicPr>
          <p:cNvPr id="7680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066800"/>
            <a:ext cx="71628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2307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1981200" y="274638"/>
            <a:ext cx="8229600" cy="639762"/>
          </a:xfrm>
        </p:spPr>
        <p:txBody>
          <a:bodyPr/>
          <a:lstStyle/>
          <a:p>
            <a:pPr eaLnBrk="1" hangingPunct="1"/>
            <a:r>
              <a:rPr lang="en-US" sz="3200" b="1" dirty="0"/>
              <a:t>Transportation</a:t>
            </a:r>
          </a:p>
        </p:txBody>
      </p:sp>
      <p:pic>
        <p:nvPicPr>
          <p:cNvPr id="7782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066800"/>
            <a:ext cx="71628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42734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981200" y="274638"/>
            <a:ext cx="8229600" cy="639762"/>
          </a:xfrm>
        </p:spPr>
        <p:txBody>
          <a:bodyPr/>
          <a:lstStyle/>
          <a:p>
            <a:pPr eaLnBrk="1" hangingPunct="1"/>
            <a:r>
              <a:rPr lang="en-US" sz="3200" b="1" dirty="0"/>
              <a:t>Transportation</a:t>
            </a:r>
          </a:p>
        </p:txBody>
      </p:sp>
      <p:pic>
        <p:nvPicPr>
          <p:cNvPr id="7885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066800"/>
            <a:ext cx="71628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59159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1981200" y="274638"/>
            <a:ext cx="8229600" cy="639762"/>
          </a:xfrm>
        </p:spPr>
        <p:txBody>
          <a:bodyPr/>
          <a:lstStyle/>
          <a:p>
            <a:pPr eaLnBrk="1" hangingPunct="1"/>
            <a:r>
              <a:rPr lang="en-US" sz="3200" b="1" dirty="0"/>
              <a:t>Transportation</a:t>
            </a:r>
          </a:p>
        </p:txBody>
      </p:sp>
      <p:pic>
        <p:nvPicPr>
          <p:cNvPr id="7987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066800"/>
            <a:ext cx="421005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21883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1981200" y="274638"/>
            <a:ext cx="8229600" cy="639762"/>
          </a:xfrm>
        </p:spPr>
        <p:txBody>
          <a:bodyPr/>
          <a:lstStyle/>
          <a:p>
            <a:pPr eaLnBrk="1" hangingPunct="1"/>
            <a:r>
              <a:rPr lang="en-US" sz="3200" b="1" dirty="0"/>
              <a:t>Transportation</a:t>
            </a:r>
          </a:p>
        </p:txBody>
      </p:sp>
      <p:pic>
        <p:nvPicPr>
          <p:cNvPr id="8089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066800"/>
            <a:ext cx="7213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97995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981200" y="274638"/>
            <a:ext cx="8229600" cy="639762"/>
          </a:xfrm>
        </p:spPr>
        <p:txBody>
          <a:bodyPr/>
          <a:lstStyle/>
          <a:p>
            <a:pPr eaLnBrk="1" hangingPunct="1"/>
            <a:r>
              <a:rPr lang="en-US" sz="3200" b="1" dirty="0"/>
              <a:t>Transportation</a:t>
            </a:r>
          </a:p>
        </p:txBody>
      </p:sp>
      <p:pic>
        <p:nvPicPr>
          <p:cNvPr id="8192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066800"/>
            <a:ext cx="71628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63834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1981200" y="274638"/>
            <a:ext cx="8229600" cy="639762"/>
          </a:xfrm>
        </p:spPr>
        <p:txBody>
          <a:bodyPr/>
          <a:lstStyle/>
          <a:p>
            <a:pPr eaLnBrk="1" hangingPunct="1"/>
            <a:r>
              <a:rPr lang="en-US" sz="3200" b="1"/>
              <a:t>Street Cleaning</a:t>
            </a:r>
          </a:p>
        </p:txBody>
      </p:sp>
      <p:pic>
        <p:nvPicPr>
          <p:cNvPr id="8294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066800"/>
            <a:ext cx="71628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40226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981200" y="274638"/>
            <a:ext cx="8229600" cy="639762"/>
          </a:xfrm>
        </p:spPr>
        <p:txBody>
          <a:bodyPr/>
          <a:lstStyle/>
          <a:p>
            <a:pPr eaLnBrk="1" hangingPunct="1"/>
            <a:r>
              <a:rPr lang="en-US" sz="3200" b="1"/>
              <a:t>Retail</a:t>
            </a:r>
          </a:p>
        </p:txBody>
      </p:sp>
      <p:pic>
        <p:nvPicPr>
          <p:cNvPr id="8397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066800"/>
            <a:ext cx="70866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36553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981200" y="274638"/>
            <a:ext cx="8229600" cy="639762"/>
          </a:xfrm>
        </p:spPr>
        <p:txBody>
          <a:bodyPr/>
          <a:lstStyle/>
          <a:p>
            <a:pPr eaLnBrk="1" hangingPunct="1"/>
            <a:r>
              <a:rPr lang="en-US" sz="3200" b="1"/>
              <a:t>Retail</a:t>
            </a:r>
          </a:p>
        </p:txBody>
      </p:sp>
      <p:pic>
        <p:nvPicPr>
          <p:cNvPr id="8499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066800"/>
            <a:ext cx="70866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1251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1901732" y="68729"/>
            <a:ext cx="8229600" cy="635000"/>
          </a:xfrm>
        </p:spPr>
        <p:txBody>
          <a:bodyPr/>
          <a:lstStyle/>
          <a:p>
            <a:r>
              <a:rPr lang="en-US" sz="3200" b="1" dirty="0"/>
              <a:t>How Much Compute Power Is There?</a:t>
            </a:r>
          </a:p>
        </p:txBody>
      </p:sp>
      <p:pic>
        <p:nvPicPr>
          <p:cNvPr id="91139" name="Picture 2" descr="http://www.donbot.com/sitebuilder/images/MoravecEvolutionOfComputersMod05-795x6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3650" y="685800"/>
            <a:ext cx="7570788" cy="602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42613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981200" y="274638"/>
            <a:ext cx="8229600" cy="639762"/>
          </a:xfrm>
        </p:spPr>
        <p:txBody>
          <a:bodyPr/>
          <a:lstStyle/>
          <a:p>
            <a:pPr eaLnBrk="1" hangingPunct="1"/>
            <a:r>
              <a:rPr lang="en-US" sz="3200" b="1" dirty="0"/>
              <a:t>Retail (and Transportation)</a:t>
            </a:r>
          </a:p>
        </p:txBody>
      </p:sp>
      <p:pic>
        <p:nvPicPr>
          <p:cNvPr id="8601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066800"/>
            <a:ext cx="7213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18984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1981200" y="274638"/>
            <a:ext cx="8229600" cy="639762"/>
          </a:xfrm>
        </p:spPr>
        <p:txBody>
          <a:bodyPr/>
          <a:lstStyle/>
          <a:p>
            <a:pPr eaLnBrk="1" hangingPunct="1"/>
            <a:r>
              <a:rPr lang="en-US" sz="3200" b="1"/>
              <a:t>Retail – Different Way</a:t>
            </a:r>
          </a:p>
        </p:txBody>
      </p:sp>
      <p:pic>
        <p:nvPicPr>
          <p:cNvPr id="870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109663"/>
            <a:ext cx="6832600" cy="512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09213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68362"/>
          </a:xfrm>
        </p:spPr>
        <p:txBody>
          <a:bodyPr/>
          <a:lstStyle/>
          <a:p>
            <a:r>
              <a:rPr lang="en-US" sz="3200" b="1" dirty="0"/>
              <a:t>Manufacturing</a:t>
            </a:r>
          </a:p>
        </p:txBody>
      </p:sp>
      <p:pic>
        <p:nvPicPr>
          <p:cNvPr id="51202" name="Picture 2" descr="https://media-cdn.tripadvisor.com/media/photo-s/01/6b/98/79/coors-facto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371600"/>
            <a:ext cx="651029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8690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1981200" y="274638"/>
            <a:ext cx="8229600" cy="792162"/>
          </a:xfrm>
        </p:spPr>
        <p:txBody>
          <a:bodyPr/>
          <a:lstStyle/>
          <a:p>
            <a:r>
              <a:rPr lang="en-US" altLang="en-US" sz="3200" b="1"/>
              <a:t>Celestial Seasonings</a:t>
            </a:r>
          </a:p>
        </p:txBody>
      </p:sp>
      <p:sp>
        <p:nvSpPr>
          <p:cNvPr id="73731" name="TextBox 3"/>
          <p:cNvSpPr txBox="1">
            <a:spLocks noChangeArrowheads="1"/>
          </p:cNvSpPr>
          <p:nvPr/>
        </p:nvSpPr>
        <p:spPr bwMode="auto">
          <a:xfrm>
            <a:off x="1981200" y="6096000"/>
            <a:ext cx="792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hlinkClick r:id="rId3"/>
              </a:rPr>
              <a:t>http://www.youtube.com/watch?v=ZR0gc8tvomk</a:t>
            </a:r>
            <a:r>
              <a:rPr lang="en-US" altLang="en-US" sz="1800" dirty="0"/>
              <a:t> (Skip to 1:00)</a:t>
            </a:r>
          </a:p>
        </p:txBody>
      </p:sp>
      <p:pic>
        <p:nvPicPr>
          <p:cNvPr id="7373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7525" y="1771650"/>
            <a:ext cx="6076950"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92315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1752600" y="762000"/>
            <a:ext cx="3810000" cy="1524000"/>
          </a:xfrm>
        </p:spPr>
        <p:txBody>
          <a:bodyPr/>
          <a:lstStyle/>
          <a:p>
            <a:pPr eaLnBrk="1" hangingPunct="1"/>
            <a:r>
              <a:rPr lang="en-US" altLang="en-US" sz="3200" b="1"/>
              <a:t>An Unpleasant Task</a:t>
            </a:r>
          </a:p>
        </p:txBody>
      </p:sp>
      <p:sp>
        <p:nvSpPr>
          <p:cNvPr id="75779" name="Text Box 3"/>
          <p:cNvSpPr txBox="1">
            <a:spLocks noChangeArrowheads="1"/>
          </p:cNvSpPr>
          <p:nvPr/>
        </p:nvSpPr>
        <p:spPr bwMode="auto">
          <a:xfrm>
            <a:off x="228600" y="6172200"/>
            <a:ext cx="11506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hlinkClick r:id="rId3"/>
              </a:rPr>
              <a:t>http://www.kuka.com/usa/en/solutions/solutions_search/L_R232_Robot_optimizes_cutting_of_pork_sides.htm</a:t>
            </a:r>
            <a:r>
              <a:rPr lang="en-US" altLang="en-US" sz="1800" dirty="0"/>
              <a:t>  </a:t>
            </a:r>
          </a:p>
        </p:txBody>
      </p:sp>
      <p:pic>
        <p:nvPicPr>
          <p:cNvPr id="757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381000"/>
            <a:ext cx="48006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45923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1981200" y="274638"/>
            <a:ext cx="8229600" cy="715962"/>
          </a:xfrm>
        </p:spPr>
        <p:txBody>
          <a:bodyPr/>
          <a:lstStyle/>
          <a:p>
            <a:r>
              <a:rPr lang="en-US" sz="3200" b="1" dirty="0"/>
              <a:t>Do We Care Who Does the Work?</a:t>
            </a:r>
          </a:p>
        </p:txBody>
      </p:sp>
      <p:pic>
        <p:nvPicPr>
          <p:cNvPr id="747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5775" y="1528764"/>
            <a:ext cx="3600450" cy="380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96818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7889" y="304801"/>
            <a:ext cx="8229600" cy="695517"/>
          </a:xfrm>
        </p:spPr>
        <p:txBody>
          <a:bodyPr/>
          <a:lstStyle/>
          <a:p>
            <a:r>
              <a:rPr lang="en-US" sz="3200" b="1" dirty="0"/>
              <a:t>Coping with Change</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2901" y="3971004"/>
            <a:ext cx="2857500" cy="1707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2690" y="2140551"/>
            <a:ext cx="2693911" cy="1519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0" name="Picture 2" descr="https://media-cdn.tripadvisor.com/media/photo-s/01/6b/98/79/coors-factor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7733" y="1983923"/>
            <a:ext cx="2446388" cy="18325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http://blogs-images.forbes.com/brookecrothers/files/2015/11/google-self-driving-car-repaint-1200x61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89523" y="4041670"/>
            <a:ext cx="3122971" cy="1600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76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1981200" y="274638"/>
            <a:ext cx="8229600" cy="715962"/>
          </a:xfrm>
        </p:spPr>
        <p:txBody>
          <a:bodyPr/>
          <a:lstStyle/>
          <a:p>
            <a:r>
              <a:rPr lang="en-US" altLang="en-US" sz="3200" b="1"/>
              <a:t>A Much Trickier Task</a:t>
            </a:r>
          </a:p>
        </p:txBody>
      </p:sp>
      <p:pic>
        <p:nvPicPr>
          <p:cNvPr id="614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2289" y="1738314"/>
            <a:ext cx="6067425" cy="338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44" name="TextBox 2"/>
          <p:cNvSpPr txBox="1">
            <a:spLocks noChangeArrowheads="1"/>
          </p:cNvSpPr>
          <p:nvPr/>
        </p:nvSpPr>
        <p:spPr bwMode="auto">
          <a:xfrm>
            <a:off x="2590801" y="5867400"/>
            <a:ext cx="6538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hlinkClick r:id="rId4"/>
              </a:rPr>
              <a:t>https://www.youtube.com/watch?v=kcQro2KwBCk</a:t>
            </a:r>
            <a:r>
              <a:rPr lang="en-US" altLang="en-US" sz="1800"/>
              <a:t> </a:t>
            </a:r>
          </a:p>
        </p:txBody>
      </p:sp>
    </p:spTree>
    <p:extLst>
      <p:ext uri="{BB962C8B-B14F-4D97-AF65-F5344CB8AC3E}">
        <p14:creationId xmlns:p14="http://schemas.microsoft.com/office/powerpoint/2010/main" val="30816546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981200" y="274638"/>
            <a:ext cx="8229600" cy="563562"/>
          </a:xfrm>
        </p:spPr>
        <p:txBody>
          <a:bodyPr/>
          <a:lstStyle/>
          <a:p>
            <a:pPr eaLnBrk="1" hangingPunct="1"/>
            <a:r>
              <a:rPr lang="en-US" sz="3200" b="1" dirty="0"/>
              <a:t>The Luddites</a:t>
            </a:r>
          </a:p>
        </p:txBody>
      </p:sp>
      <p:pic>
        <p:nvPicPr>
          <p:cNvPr id="5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1" y="1752600"/>
            <a:ext cx="4257675" cy="398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0" name="Text Box 4"/>
          <p:cNvSpPr txBox="1">
            <a:spLocks noChangeArrowheads="1"/>
          </p:cNvSpPr>
          <p:nvPr/>
        </p:nvSpPr>
        <p:spPr bwMode="auto">
          <a:xfrm>
            <a:off x="1828800" y="4572001"/>
            <a:ext cx="3276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t>The Luddites, 1812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981200" y="274638"/>
            <a:ext cx="3352800" cy="563562"/>
          </a:xfrm>
        </p:spPr>
        <p:txBody>
          <a:bodyPr/>
          <a:lstStyle/>
          <a:p>
            <a:pPr eaLnBrk="1" hangingPunct="1"/>
            <a:r>
              <a:rPr lang="en-US" sz="3200" b="1" dirty="0"/>
              <a:t>The Luddites</a:t>
            </a:r>
          </a:p>
        </p:txBody>
      </p:sp>
      <p:pic>
        <p:nvPicPr>
          <p:cNvPr id="5632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3050" y="381000"/>
            <a:ext cx="494665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981200" y="274638"/>
            <a:ext cx="8229600" cy="487362"/>
          </a:xfrm>
        </p:spPr>
        <p:txBody>
          <a:bodyPr/>
          <a:lstStyle/>
          <a:p>
            <a:pPr eaLnBrk="1" hangingPunct="1"/>
            <a:r>
              <a:rPr lang="en-US" sz="3200" b="1" dirty="0"/>
              <a:t>The Law of Accelerating Returns</a:t>
            </a:r>
          </a:p>
        </p:txBody>
      </p:sp>
      <p:pic>
        <p:nvPicPr>
          <p:cNvPr id="368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914401"/>
            <a:ext cx="6019800" cy="513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It Was Personal</a:t>
            </a:r>
          </a:p>
        </p:txBody>
      </p:sp>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3239" y="1728789"/>
            <a:ext cx="6105525" cy="340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905000" y="5638800"/>
            <a:ext cx="4191000" cy="381000"/>
          </a:xfrm>
          <a:prstGeom prst="rect">
            <a:avLst/>
          </a:prstGeom>
          <a:noFill/>
        </p:spPr>
        <p:txBody>
          <a:bodyPr wrap="square" rtlCol="0">
            <a:spAutoFit/>
          </a:bodyPr>
          <a:lstStyle/>
          <a:p>
            <a:r>
              <a:rPr lang="en-US" dirty="0">
                <a:hlinkClick r:id="rId4"/>
              </a:rPr>
              <a:t>Watch Queenie</a:t>
            </a:r>
            <a:endParaRPr lang="en-US" dirty="0"/>
          </a:p>
        </p:txBody>
      </p:sp>
    </p:spTree>
    <p:extLst>
      <p:ext uri="{BB962C8B-B14F-4D97-AF65-F5344CB8AC3E}">
        <p14:creationId xmlns:p14="http://schemas.microsoft.com/office/powerpoint/2010/main" val="6249437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Bobbin Lace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1819" y="1066801"/>
            <a:ext cx="3997163" cy="528917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1" y="1098176"/>
            <a:ext cx="3941275" cy="5257800"/>
          </a:xfrm>
          <a:prstGeom prst="rect">
            <a:avLst/>
          </a:prstGeom>
        </p:spPr>
      </p:pic>
    </p:spTree>
    <p:extLst>
      <p:ext uri="{BB962C8B-B14F-4D97-AF65-F5344CB8AC3E}">
        <p14:creationId xmlns:p14="http://schemas.microsoft.com/office/powerpoint/2010/main" val="37983515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Bobbin Lace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1219200"/>
            <a:ext cx="7086600" cy="5314950"/>
          </a:xfrm>
          <a:prstGeom prst="rect">
            <a:avLst/>
          </a:prstGeom>
        </p:spPr>
      </p:pic>
    </p:spTree>
    <p:extLst>
      <p:ext uri="{BB962C8B-B14F-4D97-AF65-F5344CB8AC3E}">
        <p14:creationId xmlns:p14="http://schemas.microsoft.com/office/powerpoint/2010/main" val="6209621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1981200" y="274638"/>
            <a:ext cx="8229600" cy="715962"/>
          </a:xfrm>
        </p:spPr>
        <p:txBody>
          <a:bodyPr/>
          <a:lstStyle/>
          <a:p>
            <a:r>
              <a:rPr lang="en-US" sz="3200" b="1"/>
              <a:t>One Futuristic Vision</a:t>
            </a:r>
          </a:p>
        </p:txBody>
      </p:sp>
      <p:pic>
        <p:nvPicPr>
          <p:cNvPr id="5939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295400"/>
            <a:ext cx="5029200" cy="384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7" name="TextBox 4"/>
          <p:cNvSpPr txBox="1">
            <a:spLocks noChangeArrowheads="1"/>
          </p:cNvSpPr>
          <p:nvPr/>
        </p:nvSpPr>
        <p:spPr bwMode="auto">
          <a:xfrm>
            <a:off x="1828800" y="1828800"/>
            <a:ext cx="2514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Rosie, the</a:t>
            </a:r>
          </a:p>
          <a:p>
            <a:pPr eaLnBrk="1" hangingPunct="1"/>
            <a:r>
              <a:rPr lang="en-US" sz="2400" dirty="0" err="1"/>
              <a:t>Jetsons</a:t>
            </a:r>
            <a:r>
              <a:rPr lang="en-US" sz="2400" dirty="0"/>
              <a:t>’ maid</a:t>
            </a:r>
          </a:p>
          <a:p>
            <a:pPr eaLnBrk="1" hangingPunct="1"/>
            <a:endParaRPr lang="en-US" sz="2400" dirty="0"/>
          </a:p>
          <a:p>
            <a:pPr eaLnBrk="1" hangingPunct="1"/>
            <a:r>
              <a:rPr lang="en-US" sz="2400" dirty="0"/>
              <a:t>~1962</a:t>
            </a:r>
          </a:p>
        </p:txBody>
      </p:sp>
      <p:sp>
        <p:nvSpPr>
          <p:cNvPr id="3" name="TextBox 2"/>
          <p:cNvSpPr txBox="1"/>
          <p:nvPr/>
        </p:nvSpPr>
        <p:spPr>
          <a:xfrm>
            <a:off x="1981200" y="5518666"/>
            <a:ext cx="7924800" cy="369332"/>
          </a:xfrm>
          <a:prstGeom prst="rect">
            <a:avLst/>
          </a:prstGeom>
          <a:noFill/>
        </p:spPr>
        <p:txBody>
          <a:bodyPr wrap="square" rtlCol="0">
            <a:spAutoFit/>
          </a:bodyPr>
          <a:lstStyle/>
          <a:p>
            <a:r>
              <a:rPr lang="en-US" dirty="0"/>
              <a:t>Watch Rosie: </a:t>
            </a:r>
            <a:r>
              <a:rPr lang="en-US" sz="1400" dirty="0">
                <a:hlinkClick r:id="rId4"/>
              </a:rPr>
              <a:t>http://www.cs.utexas.edu/~ear/cs349/VideosInSlides/JetsonsRosie.mp4</a:t>
            </a:r>
            <a:r>
              <a:rPr lang="en-US" sz="1400" dirty="0"/>
              <a:t> </a:t>
            </a:r>
          </a:p>
        </p:txBody>
      </p:sp>
    </p:spTree>
    <p:extLst>
      <p:ext uri="{BB962C8B-B14F-4D97-AF65-F5344CB8AC3E}">
        <p14:creationId xmlns:p14="http://schemas.microsoft.com/office/powerpoint/2010/main" val="41177759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sz="3200" b="1"/>
              <a:t>How Does Technology Replace Human Workers?</a:t>
            </a:r>
          </a:p>
        </p:txBody>
      </p:sp>
      <p:pic>
        <p:nvPicPr>
          <p:cNvPr id="604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676400"/>
            <a:ext cx="2971800" cy="404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905000" y="228600"/>
            <a:ext cx="8305800" cy="609600"/>
          </a:xfrm>
        </p:spPr>
        <p:txBody>
          <a:bodyPr/>
          <a:lstStyle/>
          <a:p>
            <a:pPr eaLnBrk="1" hangingPunct="1"/>
            <a:r>
              <a:rPr lang="en-US" sz="3200" b="1" dirty="0"/>
              <a:t>How It Has Actually Happened – Roomba</a:t>
            </a:r>
          </a:p>
        </p:txBody>
      </p:sp>
      <p:pic>
        <p:nvPicPr>
          <p:cNvPr id="27651" name="Picture 3" descr="robotRoomb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438400"/>
            <a:ext cx="4114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4"/>
          <p:cNvSpPr txBox="1">
            <a:spLocks noChangeArrowheads="1"/>
          </p:cNvSpPr>
          <p:nvPr/>
        </p:nvSpPr>
        <p:spPr bwMode="auto">
          <a:xfrm>
            <a:off x="2209800" y="1676401"/>
            <a:ext cx="2895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Times New Roman" pitchFamily="18" charset="0"/>
              </a:rPr>
              <a:t>2001	A robot vacuum cleaner</a:t>
            </a:r>
          </a:p>
        </p:txBody>
      </p:sp>
    </p:spTree>
    <p:extLst>
      <p:ext uri="{BB962C8B-B14F-4D97-AF65-F5344CB8AC3E}">
        <p14:creationId xmlns:p14="http://schemas.microsoft.com/office/powerpoint/2010/main" val="36704357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92162"/>
          </a:xfrm>
        </p:spPr>
        <p:txBody>
          <a:bodyPr/>
          <a:lstStyle/>
          <a:p>
            <a:r>
              <a:rPr lang="en-US" sz="3200" b="1" dirty="0"/>
              <a:t>Celestial Seasonings Factory</a:t>
            </a:r>
          </a:p>
        </p:txBody>
      </p:sp>
      <p:sp>
        <p:nvSpPr>
          <p:cNvPr id="4" name="TextBox 3"/>
          <p:cNvSpPr txBox="1"/>
          <p:nvPr/>
        </p:nvSpPr>
        <p:spPr>
          <a:xfrm>
            <a:off x="1981200" y="6096000"/>
            <a:ext cx="7924800" cy="369332"/>
          </a:xfrm>
          <a:prstGeom prst="rect">
            <a:avLst/>
          </a:prstGeom>
          <a:noFill/>
        </p:spPr>
        <p:txBody>
          <a:bodyPr wrap="square" rtlCol="0">
            <a:spAutoFit/>
          </a:bodyPr>
          <a:lstStyle/>
          <a:p>
            <a:r>
              <a:rPr lang="en-US" dirty="0">
                <a:hlinkClick r:id="rId3"/>
              </a:rPr>
              <a:t>http://www.youtube.com/watch?v=ZR0gc8tvomk</a:t>
            </a:r>
            <a:r>
              <a:rPr lang="en-US" dirty="0"/>
              <a:t> (Skip to 1:00)</a:t>
            </a:r>
          </a:p>
        </p:txBody>
      </p:sp>
      <p:pic>
        <p:nvPicPr>
          <p:cNvPr id="1546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7525" y="1771650"/>
            <a:ext cx="6076950"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46307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err="1"/>
              <a:t>Pendelton</a:t>
            </a:r>
            <a:r>
              <a:rPr lang="en-US" sz="3200" b="1" dirty="0"/>
              <a:t> Woolen Mills</a:t>
            </a:r>
          </a:p>
        </p:txBody>
      </p:sp>
      <p:pic>
        <p:nvPicPr>
          <p:cNvPr id="51202" name="Picture 2" descr="Pendleton Woolen Mills, Pendleton Mill Finish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1" y="1143001"/>
            <a:ext cx="4981575" cy="47518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53000" y="6172201"/>
            <a:ext cx="5105400" cy="461665"/>
          </a:xfrm>
          <a:prstGeom prst="rect">
            <a:avLst/>
          </a:prstGeom>
          <a:noFill/>
        </p:spPr>
        <p:txBody>
          <a:bodyPr wrap="square" rtlCol="0">
            <a:spAutoFit/>
          </a:bodyPr>
          <a:lstStyle/>
          <a:p>
            <a:r>
              <a:rPr lang="en-US" sz="2400" dirty="0"/>
              <a:t>c. 1909</a:t>
            </a:r>
          </a:p>
        </p:txBody>
      </p:sp>
    </p:spTree>
    <p:extLst>
      <p:ext uri="{BB962C8B-B14F-4D97-AF65-F5344CB8AC3E}">
        <p14:creationId xmlns:p14="http://schemas.microsoft.com/office/powerpoint/2010/main" val="7320924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err="1"/>
              <a:t>Pendelton</a:t>
            </a:r>
            <a:r>
              <a:rPr lang="en-US" sz="3200" b="1" dirty="0"/>
              <a:t> Woolen Mills</a:t>
            </a:r>
          </a:p>
        </p:txBody>
      </p:sp>
      <p:sp>
        <p:nvSpPr>
          <p:cNvPr id="3" name="TextBox 2"/>
          <p:cNvSpPr txBox="1"/>
          <p:nvPr/>
        </p:nvSpPr>
        <p:spPr>
          <a:xfrm>
            <a:off x="4953000" y="6172201"/>
            <a:ext cx="5105400" cy="461665"/>
          </a:xfrm>
          <a:prstGeom prst="rect">
            <a:avLst/>
          </a:prstGeom>
          <a:noFill/>
        </p:spPr>
        <p:txBody>
          <a:bodyPr wrap="square" rtlCol="0">
            <a:spAutoFit/>
          </a:bodyPr>
          <a:lstStyle/>
          <a:p>
            <a:r>
              <a:rPr lang="en-US" sz="2400" dirty="0"/>
              <a:t>Today</a:t>
            </a:r>
          </a:p>
        </p:txBody>
      </p:sp>
      <p:pic>
        <p:nvPicPr>
          <p:cNvPr id="51204" name="Picture 4" descr="Pendleton Mill Tour | TR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143001"/>
            <a:ext cx="7505700" cy="4628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5977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Another Example – Parking the Car</a:t>
            </a:r>
          </a:p>
        </p:txBody>
      </p:sp>
      <p:sp>
        <p:nvSpPr>
          <p:cNvPr id="4" name="TextBox 3"/>
          <p:cNvSpPr txBox="1"/>
          <p:nvPr/>
        </p:nvSpPr>
        <p:spPr>
          <a:xfrm>
            <a:off x="2057400" y="6096001"/>
            <a:ext cx="8382000" cy="307777"/>
          </a:xfrm>
          <a:prstGeom prst="rect">
            <a:avLst/>
          </a:prstGeom>
          <a:noFill/>
        </p:spPr>
        <p:txBody>
          <a:bodyPr wrap="square" rtlCol="0">
            <a:spAutoFit/>
          </a:bodyPr>
          <a:lstStyle/>
          <a:p>
            <a:r>
              <a:rPr lang="en-US" sz="1400" dirty="0">
                <a:hlinkClick r:id="rId3"/>
              </a:rPr>
              <a:t>http://www.cnn.com/video/standard.html?/video/us/2013/05/30/erin-tapper-robot-garage.cnn</a:t>
            </a:r>
            <a:r>
              <a:rPr lang="en-US" sz="1400" dirty="0"/>
              <a:t> </a:t>
            </a:r>
          </a:p>
        </p:txBody>
      </p:sp>
      <p:pic>
        <p:nvPicPr>
          <p:cNvPr id="512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1" y="1303987"/>
            <a:ext cx="6781799" cy="4298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4857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81000"/>
            <a:ext cx="8534400" cy="944562"/>
          </a:xfrm>
        </p:spPr>
        <p:txBody>
          <a:bodyPr/>
          <a:lstStyle/>
          <a:p>
            <a:r>
              <a:rPr lang="en-US" sz="3200" b="1" dirty="0"/>
              <a:t>Law of Accelerating Returns</a:t>
            </a:r>
            <a:br>
              <a:rPr lang="en-US" sz="3200" b="1" dirty="0"/>
            </a:br>
            <a:r>
              <a:rPr lang="en-US" sz="3200" b="1" dirty="0"/>
              <a:t>Another Example</a:t>
            </a:r>
          </a:p>
        </p:txBody>
      </p:sp>
      <p:pic>
        <p:nvPicPr>
          <p:cNvPr id="357380" name="Picture 4" descr="http://www.caseyresearch.com/live-assets/images/lp/cet/cure-chart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6965" y="1828801"/>
            <a:ext cx="5905500" cy="4152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3028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68362"/>
          </a:xfrm>
        </p:spPr>
        <p:txBody>
          <a:bodyPr/>
          <a:lstStyle/>
          <a:p>
            <a:r>
              <a:rPr lang="en-US" sz="3200" b="1" dirty="0"/>
              <a:t>From Cheap Labor to Robotic Labor</a:t>
            </a:r>
          </a:p>
        </p:txBody>
      </p:sp>
      <p:pic>
        <p:nvPicPr>
          <p:cNvPr id="51202" name="Picture 2" descr="https://qzprod.files.wordpress.com/2016/05/facotry-bots.jpeg?w=538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9952" y="1219200"/>
            <a:ext cx="8290680" cy="46644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00200" y="6172201"/>
            <a:ext cx="8991600" cy="430887"/>
          </a:xfrm>
          <a:prstGeom prst="rect">
            <a:avLst/>
          </a:prstGeom>
          <a:noFill/>
        </p:spPr>
        <p:txBody>
          <a:bodyPr wrap="square" rtlCol="0">
            <a:spAutoFit/>
          </a:bodyPr>
          <a:lstStyle/>
          <a:p>
            <a:r>
              <a:rPr lang="en-US" sz="2200" dirty="0"/>
              <a:t>iPhone manufacturer Foxconn is replacing 60,000 workers with robots</a:t>
            </a:r>
          </a:p>
        </p:txBody>
      </p:sp>
    </p:spTree>
    <p:extLst>
      <p:ext uri="{BB962C8B-B14F-4D97-AF65-F5344CB8AC3E}">
        <p14:creationId xmlns:p14="http://schemas.microsoft.com/office/powerpoint/2010/main" val="27377635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92162"/>
          </a:xfrm>
        </p:spPr>
        <p:txBody>
          <a:bodyPr/>
          <a:lstStyle/>
          <a:p>
            <a:r>
              <a:rPr lang="en-US" sz="3200" b="1" dirty="0"/>
              <a:t>Transportation</a:t>
            </a:r>
          </a:p>
        </p:txBody>
      </p:sp>
      <p:pic>
        <p:nvPicPr>
          <p:cNvPr id="51202" name="Picture 2" descr="https://tctechcrunch2011.files.wordpress.com/2015/06/google-car.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914401"/>
            <a:ext cx="6096000" cy="31257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5867400" y="3276600"/>
            <a:ext cx="5860822" cy="3342095"/>
          </a:xfrm>
          <a:prstGeom prst="rect">
            <a:avLst/>
          </a:prstGeom>
        </p:spPr>
      </p:pic>
    </p:spTree>
    <p:extLst>
      <p:ext uri="{BB962C8B-B14F-4D97-AF65-F5344CB8AC3E}">
        <p14:creationId xmlns:p14="http://schemas.microsoft.com/office/powerpoint/2010/main" val="36827054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92162"/>
          </a:xfrm>
        </p:spPr>
        <p:txBody>
          <a:bodyPr/>
          <a:lstStyle/>
          <a:p>
            <a:r>
              <a:rPr lang="en-US" sz="3200" b="1" dirty="0"/>
              <a:t>Transportation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1295400"/>
            <a:ext cx="7000875" cy="4324350"/>
          </a:xfrm>
          <a:prstGeom prst="rect">
            <a:avLst/>
          </a:prstGeom>
        </p:spPr>
      </p:pic>
      <p:sp>
        <p:nvSpPr>
          <p:cNvPr id="4" name="TextBox 3"/>
          <p:cNvSpPr txBox="1"/>
          <p:nvPr/>
        </p:nvSpPr>
        <p:spPr>
          <a:xfrm>
            <a:off x="2057400" y="5856573"/>
            <a:ext cx="6858000" cy="461665"/>
          </a:xfrm>
          <a:prstGeom prst="rect">
            <a:avLst/>
          </a:prstGeom>
          <a:noFill/>
        </p:spPr>
        <p:txBody>
          <a:bodyPr wrap="square" rtlCol="0">
            <a:spAutoFit/>
          </a:bodyPr>
          <a:lstStyle/>
          <a:p>
            <a:r>
              <a:rPr lang="en-US" sz="2400" dirty="0"/>
              <a:t>3.5 million professional truck drivers (May, 2015)</a:t>
            </a:r>
          </a:p>
        </p:txBody>
      </p:sp>
    </p:spTree>
    <p:extLst>
      <p:ext uri="{BB962C8B-B14F-4D97-AF65-F5344CB8AC3E}">
        <p14:creationId xmlns:p14="http://schemas.microsoft.com/office/powerpoint/2010/main" val="40793137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Can We Always Imagine How?</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1" y="1219200"/>
            <a:ext cx="3704167" cy="4959298"/>
          </a:xfrm>
          <a:prstGeom prst="rect">
            <a:avLst/>
          </a:prstGeom>
        </p:spPr>
      </p:pic>
    </p:spTree>
    <p:extLst>
      <p:ext uri="{BB962C8B-B14F-4D97-AF65-F5344CB8AC3E}">
        <p14:creationId xmlns:p14="http://schemas.microsoft.com/office/powerpoint/2010/main" val="36711951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lstStyle/>
          <a:p>
            <a:r>
              <a:rPr lang="en-US" sz="3200" b="1" dirty="0"/>
              <a:t>Can We Always Imagine How?</a:t>
            </a:r>
          </a:p>
        </p:txBody>
      </p:sp>
      <p:pic>
        <p:nvPicPr>
          <p:cNvPr id="3" name="Picture 2"/>
          <p:cNvPicPr>
            <a:picLocks noChangeAspect="1"/>
          </p:cNvPicPr>
          <p:nvPr/>
        </p:nvPicPr>
        <p:blipFill>
          <a:blip r:embed="rId3"/>
          <a:stretch>
            <a:fillRect/>
          </a:stretch>
        </p:blipFill>
        <p:spPr>
          <a:xfrm>
            <a:off x="2743200" y="1221667"/>
            <a:ext cx="6934200" cy="4391807"/>
          </a:xfrm>
          <a:prstGeom prst="rect">
            <a:avLst/>
          </a:prstGeom>
        </p:spPr>
      </p:pic>
      <p:sp>
        <p:nvSpPr>
          <p:cNvPr id="5" name="Rectangle 4"/>
          <p:cNvSpPr/>
          <p:nvPr/>
        </p:nvSpPr>
        <p:spPr>
          <a:xfrm>
            <a:off x="533400" y="5844541"/>
            <a:ext cx="11506200" cy="646331"/>
          </a:xfrm>
          <a:prstGeom prst="rect">
            <a:avLst/>
          </a:prstGeom>
        </p:spPr>
        <p:txBody>
          <a:bodyPr wrap="square">
            <a:spAutoFit/>
          </a:bodyPr>
          <a:lstStyle/>
          <a:p>
            <a:r>
              <a:rPr lang="en-US" dirty="0">
                <a:solidFill>
                  <a:srgbClr val="333333"/>
                </a:solidFill>
                <a:latin typeface="OpenSans"/>
              </a:rPr>
              <a:t>Customers return about 23% of their purchases both in-store and online, costing retailers $643 billion per year. Can artificial intelligence eliminate returns through virtual 3D try-on?</a:t>
            </a:r>
            <a:endParaRPr lang="en-US" dirty="0"/>
          </a:p>
        </p:txBody>
      </p:sp>
      <p:sp>
        <p:nvSpPr>
          <p:cNvPr id="6" name="Rectangle 5"/>
          <p:cNvSpPr/>
          <p:nvPr/>
        </p:nvSpPr>
        <p:spPr>
          <a:xfrm>
            <a:off x="762000" y="5890942"/>
            <a:ext cx="10896599" cy="461665"/>
          </a:xfrm>
          <a:prstGeom prst="rect">
            <a:avLst/>
          </a:prstGeom>
        </p:spPr>
        <p:txBody>
          <a:bodyPr wrap="square">
            <a:spAutoFit/>
          </a:bodyPr>
          <a:lstStyle/>
          <a:p>
            <a:pPr algn="ctr"/>
            <a:r>
              <a:rPr lang="en-US" sz="2400" b="1" dirty="0">
                <a:solidFill>
                  <a:srgbClr val="35383D"/>
                </a:solidFill>
                <a:latin typeface="Roboto"/>
              </a:rPr>
              <a:t>What can artificial intelligence do for retail?</a:t>
            </a:r>
            <a:endParaRPr lang="en-US" sz="2400" b="1" i="0" dirty="0">
              <a:solidFill>
                <a:srgbClr val="35383D"/>
              </a:solidFill>
              <a:effectLst/>
              <a:latin typeface="Roboto"/>
            </a:endParaRP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9001" y="1007760"/>
            <a:ext cx="6294997" cy="472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353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grpId="2"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2"/>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981200" y="274638"/>
            <a:ext cx="8229600" cy="563562"/>
          </a:xfrm>
        </p:spPr>
        <p:txBody>
          <a:bodyPr/>
          <a:lstStyle/>
          <a:p>
            <a:pPr eaLnBrk="1" hangingPunct="1"/>
            <a:r>
              <a:rPr lang="en-US" sz="3200" b="1"/>
              <a:t>Where Are the Jobs?</a:t>
            </a:r>
          </a:p>
        </p:txBody>
      </p:sp>
      <p:pic>
        <p:nvPicPr>
          <p:cNvPr id="88067" name="Picture 3" descr="census-job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990601"/>
            <a:ext cx="7372350"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Text Box 4"/>
          <p:cNvSpPr txBox="1">
            <a:spLocks noChangeArrowheads="1"/>
          </p:cNvSpPr>
          <p:nvPr/>
        </p:nvSpPr>
        <p:spPr bwMode="auto">
          <a:xfrm>
            <a:off x="1752600" y="6096001"/>
            <a:ext cx="876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t>U.S. Jobs by Industry.  2000 Census.  From Marshall Brain, </a:t>
            </a:r>
            <a:r>
              <a:rPr lang="en-US">
                <a:hlinkClick r:id="rId4"/>
              </a:rPr>
              <a:t>Robotic Nation</a:t>
            </a:r>
            <a:r>
              <a:rPr lang="en-US"/>
              <a:t>.</a:t>
            </a:r>
          </a:p>
        </p:txBody>
      </p:sp>
    </p:spTree>
    <p:extLst>
      <p:ext uri="{BB962C8B-B14F-4D97-AF65-F5344CB8AC3E}">
        <p14:creationId xmlns:p14="http://schemas.microsoft.com/office/powerpoint/2010/main" val="245994813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981200" y="274638"/>
            <a:ext cx="8229600" cy="563562"/>
          </a:xfrm>
        </p:spPr>
        <p:txBody>
          <a:bodyPr/>
          <a:lstStyle/>
          <a:p>
            <a:pPr eaLnBrk="1" hangingPunct="1"/>
            <a:r>
              <a:rPr lang="en-US" sz="3200" b="1"/>
              <a:t>From </a:t>
            </a:r>
            <a:r>
              <a:rPr lang="en-US" sz="3200" b="1" i="1"/>
              <a:t>Robotic Nation</a:t>
            </a:r>
          </a:p>
        </p:txBody>
      </p:sp>
      <p:sp>
        <p:nvSpPr>
          <p:cNvPr id="89091" name="Text Box 3"/>
          <p:cNvSpPr txBox="1">
            <a:spLocks noChangeArrowheads="1"/>
          </p:cNvSpPr>
          <p:nvPr/>
        </p:nvSpPr>
        <p:spPr bwMode="auto">
          <a:xfrm>
            <a:off x="1981200" y="1143001"/>
            <a:ext cx="85344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a:t>There will be huge job losses by 2040 or 2050 as robots move into the workplace. For example: </a:t>
            </a:r>
          </a:p>
          <a:p>
            <a:pPr eaLnBrk="1" hangingPunct="1"/>
            <a:endParaRPr lang="en-US" sz="2400"/>
          </a:p>
          <a:p>
            <a:pPr eaLnBrk="1" hangingPunct="1">
              <a:buFontTx/>
              <a:buChar char="•"/>
            </a:pPr>
            <a:r>
              <a:rPr lang="en-US" sz="2400"/>
              <a:t> Nearly every construction job: ~6 million jobs. </a:t>
            </a:r>
          </a:p>
          <a:p>
            <a:pPr eaLnBrk="1" hangingPunct="1">
              <a:buFontTx/>
              <a:buChar char="•"/>
            </a:pPr>
            <a:r>
              <a:rPr lang="en-US" sz="2400"/>
              <a:t> Nearly every manufacturing job: ~16 million jobs lost. </a:t>
            </a:r>
          </a:p>
          <a:p>
            <a:pPr eaLnBrk="1" hangingPunct="1">
              <a:buFontTx/>
              <a:buChar char="•"/>
            </a:pPr>
            <a:r>
              <a:rPr lang="en-US" sz="2400"/>
              <a:t> Nearly every transportation job: ~3 million jobs lost. </a:t>
            </a:r>
          </a:p>
          <a:p>
            <a:pPr eaLnBrk="1" hangingPunct="1">
              <a:buFontTx/>
              <a:buChar char="•"/>
            </a:pPr>
            <a:r>
              <a:rPr lang="en-US" sz="2400"/>
              <a:t> Many wholesale and retail jobs: at least 15 million lost jobs. </a:t>
            </a:r>
          </a:p>
          <a:p>
            <a:pPr eaLnBrk="1" hangingPunct="1">
              <a:buFontTx/>
              <a:buChar char="•"/>
            </a:pPr>
            <a:r>
              <a:rPr lang="en-US" sz="2400"/>
              <a:t> Nearly every hotel and restaurant job: ~10 million jobs lost. </a:t>
            </a:r>
          </a:p>
          <a:p>
            <a:pPr eaLnBrk="1" hangingPunct="1"/>
            <a:endParaRPr lang="en-US" sz="2400"/>
          </a:p>
          <a:p>
            <a:pPr eaLnBrk="1" hangingPunct="1"/>
            <a:r>
              <a:rPr lang="en-US" sz="2400"/>
              <a:t>If you add that all up, it's over 50 million jobs lost to robots. That is a conservative estimate. By 2050 or so, it is very likely that over half the jobs in the United States will be held by robots. </a:t>
            </a:r>
          </a:p>
        </p:txBody>
      </p:sp>
    </p:spTree>
    <p:extLst>
      <p:ext uri="{BB962C8B-B14F-4D97-AF65-F5344CB8AC3E}">
        <p14:creationId xmlns:p14="http://schemas.microsoft.com/office/powerpoint/2010/main" val="5030928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1981200" y="274638"/>
            <a:ext cx="8229600" cy="563562"/>
          </a:xfrm>
        </p:spPr>
        <p:txBody>
          <a:bodyPr/>
          <a:lstStyle/>
          <a:p>
            <a:pPr eaLnBrk="1" hangingPunct="1"/>
            <a:r>
              <a:rPr lang="en-US" sz="3200" b="1"/>
              <a:t>Contrast with the Previous 50 Years</a:t>
            </a:r>
          </a:p>
        </p:txBody>
      </p:sp>
      <p:sp>
        <p:nvSpPr>
          <p:cNvPr id="90115" name="Rectangle 3"/>
          <p:cNvSpPr>
            <a:spLocks noGrp="1" noChangeArrowheads="1"/>
          </p:cNvSpPr>
          <p:nvPr>
            <p:ph type="body" idx="1"/>
          </p:nvPr>
        </p:nvSpPr>
        <p:spPr>
          <a:xfrm>
            <a:off x="1981200" y="1066800"/>
            <a:ext cx="8229600" cy="5562600"/>
          </a:xfrm>
        </p:spPr>
        <p:txBody>
          <a:bodyPr/>
          <a:lstStyle/>
          <a:p>
            <a:pPr eaLnBrk="1" hangingPunct="1">
              <a:lnSpc>
                <a:spcPct val="90000"/>
              </a:lnSpc>
            </a:pPr>
            <a:r>
              <a:rPr lang="en-US" sz="2400"/>
              <a:t>If you walked into a </a:t>
            </a:r>
            <a:r>
              <a:rPr lang="en-US" sz="2400" b="1"/>
              <a:t>restaurant, hotel or store</a:t>
            </a:r>
            <a:r>
              <a:rPr lang="en-US" sz="2400"/>
              <a:t> in 1950, it would be nearly identical to a restaurant, hotel or store today. People do everything in both cases -- people stock the shelves, prepare the food, serve the food, help customers, man the cash registers and sweep the floors just like they did in 1950. </a:t>
            </a:r>
          </a:p>
          <a:p>
            <a:pPr eaLnBrk="1" hangingPunct="1">
              <a:lnSpc>
                <a:spcPct val="90000"/>
              </a:lnSpc>
            </a:pPr>
            <a:endParaRPr lang="en-US" sz="2400"/>
          </a:p>
          <a:p>
            <a:pPr eaLnBrk="1" hangingPunct="1">
              <a:lnSpc>
                <a:spcPct val="90000"/>
              </a:lnSpc>
              <a:spcBef>
                <a:spcPct val="45000"/>
              </a:spcBef>
            </a:pPr>
            <a:r>
              <a:rPr lang="en-US" sz="2400"/>
              <a:t>It's the same on any </a:t>
            </a:r>
            <a:r>
              <a:rPr lang="en-US" sz="2400" b="1"/>
              <a:t>construction</a:t>
            </a:r>
            <a:r>
              <a:rPr lang="en-US" sz="2400"/>
              <a:t> site. In 1950, guys with circular saws and hammers built houses. Today it is guys with circular saws and nail guns. No big difference. </a:t>
            </a:r>
          </a:p>
          <a:p>
            <a:pPr eaLnBrk="1" hangingPunct="1">
              <a:lnSpc>
                <a:spcPct val="90000"/>
              </a:lnSpc>
              <a:spcBef>
                <a:spcPct val="45000"/>
              </a:spcBef>
            </a:pPr>
            <a:endParaRPr lang="en-US" sz="2400"/>
          </a:p>
          <a:p>
            <a:pPr eaLnBrk="1" hangingPunct="1">
              <a:lnSpc>
                <a:spcPct val="90000"/>
              </a:lnSpc>
              <a:spcBef>
                <a:spcPct val="45000"/>
              </a:spcBef>
            </a:pPr>
            <a:r>
              <a:rPr lang="en-US" sz="2400"/>
              <a:t>An </a:t>
            </a:r>
            <a:r>
              <a:rPr lang="en-US" sz="2400" b="1"/>
              <a:t>airport</a:t>
            </a:r>
            <a:r>
              <a:rPr lang="en-US" sz="2400"/>
              <a:t> in 1950 and an airport today are nearly identical. People take your tickets, handle the baggage, maintain the planes and pilot them in both cases. </a:t>
            </a:r>
          </a:p>
        </p:txBody>
      </p:sp>
    </p:spTree>
    <p:extLst>
      <p:ext uri="{BB962C8B-B14F-4D97-AF65-F5344CB8AC3E}">
        <p14:creationId xmlns:p14="http://schemas.microsoft.com/office/powerpoint/2010/main" val="374379803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1981200" y="274638"/>
            <a:ext cx="8229600" cy="563562"/>
          </a:xfrm>
        </p:spPr>
        <p:txBody>
          <a:bodyPr/>
          <a:lstStyle/>
          <a:p>
            <a:pPr eaLnBrk="1" hangingPunct="1"/>
            <a:r>
              <a:rPr lang="en-US" sz="3200" b="1"/>
              <a:t>Contrast with the Previous 50 Years</a:t>
            </a:r>
          </a:p>
        </p:txBody>
      </p:sp>
      <p:sp>
        <p:nvSpPr>
          <p:cNvPr id="91139" name="Rectangle 3"/>
          <p:cNvSpPr>
            <a:spLocks noGrp="1" noChangeArrowheads="1"/>
          </p:cNvSpPr>
          <p:nvPr>
            <p:ph type="body" idx="1"/>
          </p:nvPr>
        </p:nvSpPr>
        <p:spPr>
          <a:xfrm>
            <a:off x="1981200" y="1066801"/>
            <a:ext cx="8229600" cy="5059363"/>
          </a:xfrm>
        </p:spPr>
        <p:txBody>
          <a:bodyPr/>
          <a:lstStyle/>
          <a:p>
            <a:pPr eaLnBrk="1" hangingPunct="1"/>
            <a:r>
              <a:rPr lang="en-US" sz="2400"/>
              <a:t>Coney island in 1950 looks like any </a:t>
            </a:r>
            <a:r>
              <a:rPr lang="en-US" sz="2400" b="1"/>
              <a:t>amusement park</a:t>
            </a:r>
            <a:r>
              <a:rPr lang="en-US" sz="2400"/>
              <a:t> today, with people operating the rides, selling the concessions and keeping the park clean. </a:t>
            </a:r>
          </a:p>
        </p:txBody>
      </p:sp>
      <p:pic>
        <p:nvPicPr>
          <p:cNvPr id="911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590800"/>
            <a:ext cx="5181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30232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1981200" y="274638"/>
            <a:ext cx="8229600" cy="563562"/>
          </a:xfrm>
        </p:spPr>
        <p:txBody>
          <a:bodyPr>
            <a:normAutofit fontScale="90000"/>
          </a:bodyPr>
          <a:lstStyle/>
          <a:p>
            <a:r>
              <a:rPr lang="en-US" sz="3200" b="1" dirty="0"/>
              <a:t>Gone Already</a:t>
            </a:r>
          </a:p>
        </p:txBody>
      </p:sp>
      <p:sp>
        <p:nvSpPr>
          <p:cNvPr id="4" name="TextBox 3"/>
          <p:cNvSpPr txBox="1"/>
          <p:nvPr/>
        </p:nvSpPr>
        <p:spPr>
          <a:xfrm>
            <a:off x="2093259" y="990600"/>
            <a:ext cx="7467600" cy="2523768"/>
          </a:xfrm>
          <a:prstGeom prst="rect">
            <a:avLst/>
          </a:prstGeom>
          <a:noFill/>
        </p:spPr>
        <p:txBody>
          <a:bodyPr>
            <a:spAutoFit/>
          </a:bodyPr>
          <a:lstStyle/>
          <a:p>
            <a:pPr>
              <a:defRPr/>
            </a:pPr>
            <a:r>
              <a:rPr lang="en-US" sz="2000" dirty="0">
                <a:latin typeface="Arial" pitchFamily="34" charset="0"/>
                <a:cs typeface="Arial" pitchFamily="34" charset="0"/>
              </a:rPr>
              <a:t>Gone:</a:t>
            </a:r>
          </a:p>
          <a:p>
            <a:pPr marL="285750" indent="-285750">
              <a:buFont typeface="Arial" pitchFamily="34" charset="0"/>
              <a:buChar char="•"/>
              <a:defRPr/>
            </a:pPr>
            <a:r>
              <a:rPr lang="en-US" sz="2000" dirty="0">
                <a:latin typeface="Arial" pitchFamily="34" charset="0"/>
                <a:cs typeface="Arial" pitchFamily="34" charset="0"/>
              </a:rPr>
              <a:t>Automobile assembly (much of it)</a:t>
            </a:r>
          </a:p>
          <a:p>
            <a:pPr marL="285750" indent="-285750">
              <a:buFont typeface="Arial" pitchFamily="34" charset="0"/>
              <a:buChar char="•"/>
              <a:defRPr/>
            </a:pPr>
            <a:r>
              <a:rPr lang="en-US" sz="2000" dirty="0">
                <a:latin typeface="Arial" pitchFamily="34" charset="0"/>
                <a:cs typeface="Arial" pitchFamily="34" charset="0"/>
              </a:rPr>
              <a:t>Gas station attendant</a:t>
            </a:r>
          </a:p>
          <a:p>
            <a:pPr marL="285750" indent="-285750">
              <a:buFont typeface="Arial" pitchFamily="34" charset="0"/>
              <a:buChar char="•"/>
              <a:defRPr/>
            </a:pPr>
            <a:r>
              <a:rPr lang="en-US" sz="2000" dirty="0">
                <a:latin typeface="Arial" pitchFamily="34" charset="0"/>
                <a:cs typeface="Arial" pitchFamily="34" charset="0"/>
              </a:rPr>
              <a:t>Switchboard operator</a:t>
            </a:r>
          </a:p>
          <a:p>
            <a:pPr marL="285750" indent="-285750">
              <a:buFont typeface="Arial" pitchFamily="34" charset="0"/>
              <a:buChar char="•"/>
              <a:defRPr/>
            </a:pPr>
            <a:r>
              <a:rPr lang="en-US" sz="2000" dirty="0">
                <a:latin typeface="Arial" pitchFamily="34" charset="0"/>
                <a:cs typeface="Arial" pitchFamily="34" charset="0"/>
              </a:rPr>
              <a:t>Typist</a:t>
            </a:r>
          </a:p>
          <a:p>
            <a:pPr marL="285750" indent="-285750">
              <a:buFont typeface="Arial" pitchFamily="34" charset="0"/>
              <a:buChar char="•"/>
              <a:defRPr/>
            </a:pPr>
            <a:r>
              <a:rPr lang="en-US" sz="2000" dirty="0">
                <a:latin typeface="Arial" pitchFamily="34" charset="0"/>
                <a:cs typeface="Arial" pitchFamily="34" charset="0"/>
              </a:rPr>
              <a:t>Mail sorter</a:t>
            </a:r>
          </a:p>
          <a:p>
            <a:pPr>
              <a:defRPr/>
            </a:pPr>
            <a:r>
              <a:rPr lang="en-US" sz="2000" dirty="0">
                <a:latin typeface="Arial" pitchFamily="34" charset="0"/>
                <a:cs typeface="Arial" pitchFamily="34" charset="0"/>
              </a:rPr>
              <a:t> </a:t>
            </a:r>
          </a:p>
          <a:p>
            <a:pPr>
              <a:defRPr/>
            </a:pPr>
            <a:endParaRPr lang="en-US" dirty="0">
              <a:latin typeface="Arial" pitchFamily="34" charset="0"/>
              <a:cs typeface="Arial" pitchFamily="34" charset="0"/>
            </a:endParaRPr>
          </a:p>
        </p:txBody>
      </p:sp>
      <p:pic>
        <p:nvPicPr>
          <p:cNvPr id="921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1219201"/>
            <a:ext cx="2682875" cy="2116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6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3400" y="4093615"/>
            <a:ext cx="2679700" cy="215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6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6199" y="4351678"/>
            <a:ext cx="2682875" cy="201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http://l.yimg.com/bt/api/res/1.2/j0G1bzzkuCq78tdoI0Xhqw--/YXBwaWQ9eW5ld3M7Zmk9aW5zZXQ7aD00OTY7cT04NTt3PTYzMA--/http:/l.yimg.com/os/152/2013/02/06/06-00607630-jpg_16402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3048001"/>
            <a:ext cx="2656200" cy="2091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52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2165"/>
                                        </p:tgtEl>
                                        <p:attrNameLst>
                                          <p:attrName>style.visibility</p:attrName>
                                        </p:attrNameLst>
                                      </p:cBhvr>
                                      <p:to>
                                        <p:strVal val="visible"/>
                                      </p:to>
                                    </p:set>
                                    <p:anim calcmode="lin" valueType="num">
                                      <p:cBhvr additive="base">
                                        <p:cTn id="17" dur="500" fill="hold"/>
                                        <p:tgtEl>
                                          <p:spTgt spid="92165"/>
                                        </p:tgtEl>
                                        <p:attrNameLst>
                                          <p:attrName>ppt_x</p:attrName>
                                        </p:attrNameLst>
                                      </p:cBhvr>
                                      <p:tavLst>
                                        <p:tav tm="0">
                                          <p:val>
                                            <p:strVal val="#ppt_x"/>
                                          </p:val>
                                        </p:tav>
                                        <p:tav tm="100000">
                                          <p:val>
                                            <p:strVal val="#ppt_x"/>
                                          </p:val>
                                        </p:tav>
                                      </p:tavLst>
                                    </p:anim>
                                    <p:anim calcmode="lin" valueType="num">
                                      <p:cBhvr additive="base">
                                        <p:cTn id="18" dur="500" fill="hold"/>
                                        <p:tgtEl>
                                          <p:spTgt spid="9216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2164"/>
                                        </p:tgtEl>
                                        <p:attrNameLst>
                                          <p:attrName>style.visibility</p:attrName>
                                        </p:attrNameLst>
                                      </p:cBhvr>
                                      <p:to>
                                        <p:strVal val="visible"/>
                                      </p:to>
                                    </p:set>
                                    <p:anim calcmode="lin" valueType="num">
                                      <p:cBhvr additive="base">
                                        <p:cTn id="27" dur="500" fill="hold"/>
                                        <p:tgtEl>
                                          <p:spTgt spid="92164"/>
                                        </p:tgtEl>
                                        <p:attrNameLst>
                                          <p:attrName>ppt_x</p:attrName>
                                        </p:attrNameLst>
                                      </p:cBhvr>
                                      <p:tavLst>
                                        <p:tav tm="0">
                                          <p:val>
                                            <p:strVal val="#ppt_x"/>
                                          </p:val>
                                        </p:tav>
                                        <p:tav tm="100000">
                                          <p:val>
                                            <p:strVal val="#ppt_x"/>
                                          </p:val>
                                        </p:tav>
                                      </p:tavLst>
                                    </p:anim>
                                    <p:anim calcmode="lin" valueType="num">
                                      <p:cBhvr additive="base">
                                        <p:cTn id="28" dur="500" fill="hold"/>
                                        <p:tgtEl>
                                          <p:spTgt spid="9216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 calcmode="lin" valueType="num">
                                      <p:cBhvr additive="base">
                                        <p:cTn id="3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92166"/>
                                        </p:tgtEl>
                                        <p:attrNameLst>
                                          <p:attrName>style.visibility</p:attrName>
                                        </p:attrNameLst>
                                      </p:cBhvr>
                                      <p:to>
                                        <p:strVal val="visible"/>
                                      </p:to>
                                    </p:set>
                                    <p:anim calcmode="lin" valueType="num">
                                      <p:cBhvr additive="base">
                                        <p:cTn id="37" dur="500" fill="hold"/>
                                        <p:tgtEl>
                                          <p:spTgt spid="92166"/>
                                        </p:tgtEl>
                                        <p:attrNameLst>
                                          <p:attrName>ppt_x</p:attrName>
                                        </p:attrNameLst>
                                      </p:cBhvr>
                                      <p:tavLst>
                                        <p:tav tm="0">
                                          <p:val>
                                            <p:strVal val="#ppt_x"/>
                                          </p:val>
                                        </p:tav>
                                        <p:tav tm="100000">
                                          <p:val>
                                            <p:strVal val="#ppt_x"/>
                                          </p:val>
                                        </p:tav>
                                      </p:tavLst>
                                    </p:anim>
                                    <p:anim calcmode="lin" valueType="num">
                                      <p:cBhvr additive="base">
                                        <p:cTn id="38" dur="500" fill="hold"/>
                                        <p:tgtEl>
                                          <p:spTgt spid="9216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5" end="5"/>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54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15929</TotalTime>
  <Words>11357</Words>
  <Application>Microsoft Office PowerPoint</Application>
  <PresentationFormat>Widescreen</PresentationFormat>
  <Paragraphs>1213</Paragraphs>
  <Slides>208</Slides>
  <Notes>161</Notes>
  <HiddenSlides>26</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208</vt:i4>
      </vt:variant>
    </vt:vector>
  </HeadingPairs>
  <TitlesOfParts>
    <vt:vector size="219" baseType="lpstr">
      <vt:lpstr>Arial</vt:lpstr>
      <vt:lpstr>Calibri</vt:lpstr>
      <vt:lpstr>OpenSans</vt:lpstr>
      <vt:lpstr>PT Sans</vt:lpstr>
      <vt:lpstr>Roboto</vt:lpstr>
      <vt:lpstr>Symbol</vt:lpstr>
      <vt:lpstr>Times New Roman</vt:lpstr>
      <vt:lpstr>Default Design</vt:lpstr>
      <vt:lpstr>1_Default Design</vt:lpstr>
      <vt:lpstr>2_Default Design</vt:lpstr>
      <vt:lpstr>CorelPhotoPaint.Image.10</vt:lpstr>
      <vt:lpstr>The Future of Technology and Our Economy</vt:lpstr>
      <vt:lpstr>Erik Brynjolfsson</vt:lpstr>
      <vt:lpstr>PowerPoint Presentation</vt:lpstr>
      <vt:lpstr>The Human Use of Human Beings</vt:lpstr>
      <vt:lpstr>How Much Compute Power Does it Take?</vt:lpstr>
      <vt:lpstr>How Much Compute Power is There?</vt:lpstr>
      <vt:lpstr>How Much Compute Power Is There?</vt:lpstr>
      <vt:lpstr>The Law of Accelerating Returns</vt:lpstr>
      <vt:lpstr>Law of Accelerating Returns Another Example</vt:lpstr>
      <vt:lpstr>The Singularity</vt:lpstr>
      <vt:lpstr>Countdown to Singularity</vt:lpstr>
      <vt:lpstr>PowerPoint Presentation</vt:lpstr>
      <vt:lpstr>Why Would the Singularity Be Important?</vt:lpstr>
      <vt:lpstr>Past the Singularity – An Example</vt:lpstr>
      <vt:lpstr>Or When We’re Not Quite There Yet</vt:lpstr>
      <vt:lpstr>If You Can’t Lick em, Join em</vt:lpstr>
      <vt:lpstr>Transhumanism</vt:lpstr>
      <vt:lpstr>It’s Not Simply Us vs Them: Augmentation</vt:lpstr>
      <vt:lpstr>Landis, Admitting Doping, Accuses Top U.S. Cyclists</vt:lpstr>
      <vt:lpstr>Closer to Home</vt:lpstr>
      <vt:lpstr>What About This?</vt:lpstr>
      <vt:lpstr>Much Higher Tech</vt:lpstr>
      <vt:lpstr>It’s Not Simply Us vs Them: Collaboration</vt:lpstr>
      <vt:lpstr>I am the Very Model</vt:lpstr>
      <vt:lpstr>Collaboration</vt:lpstr>
      <vt:lpstr>PowerPoint Presentation</vt:lpstr>
      <vt:lpstr>Should We Do It?</vt:lpstr>
      <vt:lpstr>Is This Even A Question It Makes Sense to Ask?</vt:lpstr>
      <vt:lpstr>Islamic Science in the Golden Age</vt:lpstr>
      <vt:lpstr>Oppenheimer Quote</vt:lpstr>
      <vt:lpstr>Collingridge’s Argument</vt:lpstr>
      <vt:lpstr>Can We Predict the Impact of New Technology?</vt:lpstr>
      <vt:lpstr>Can We Predict?</vt:lpstr>
      <vt:lpstr>Can We Predict?</vt:lpstr>
      <vt:lpstr>Our Inability to Predict Impact</vt:lpstr>
      <vt:lpstr>Unintended Consequences</vt:lpstr>
      <vt:lpstr>How Fast Things Can Change</vt:lpstr>
      <vt:lpstr>How Fast Things Can Change</vt:lpstr>
      <vt:lpstr>PowerPoint Presentation</vt:lpstr>
      <vt:lpstr>Since the Industrial Revolution</vt:lpstr>
      <vt:lpstr>But Nearly Everyone Else Agrees That …</vt:lpstr>
      <vt:lpstr>GDP Growth</vt:lpstr>
      <vt:lpstr>GDP Growth</vt:lpstr>
      <vt:lpstr>And GDP Isn’t the Whole Story</vt:lpstr>
      <vt:lpstr>And GDP Isn’t the Whole Story</vt:lpstr>
      <vt:lpstr>And GDP Isn’t the Whole Story</vt:lpstr>
      <vt:lpstr>Income Disparity</vt:lpstr>
      <vt:lpstr>Income Disparity</vt:lpstr>
      <vt:lpstr>Income Disparity</vt:lpstr>
      <vt:lpstr>Technology and Our Jobs</vt:lpstr>
      <vt:lpstr>Elderly Support Ratio</vt:lpstr>
      <vt:lpstr>Elderly Support Ratio  2050</vt:lpstr>
      <vt:lpstr>How Does Technology Destroy Jobs?</vt:lpstr>
      <vt:lpstr>How Does Technology Destroy Jobs?</vt:lpstr>
      <vt:lpstr>Winner Doesn’t Take All</vt:lpstr>
      <vt:lpstr>Winner Takes All</vt:lpstr>
      <vt:lpstr>Software</vt:lpstr>
      <vt:lpstr>Education</vt:lpstr>
      <vt:lpstr>How Does Technology Destroy Jobs?</vt:lpstr>
      <vt:lpstr>A Quick Look at Cheap Human Labor</vt:lpstr>
      <vt:lpstr>Transportation</vt:lpstr>
      <vt:lpstr>Transportation</vt:lpstr>
      <vt:lpstr>Transportation</vt:lpstr>
      <vt:lpstr>Transportation</vt:lpstr>
      <vt:lpstr>Transportation</vt:lpstr>
      <vt:lpstr>Transportation</vt:lpstr>
      <vt:lpstr>Street Cleaning</vt:lpstr>
      <vt:lpstr>Retail</vt:lpstr>
      <vt:lpstr>Retail</vt:lpstr>
      <vt:lpstr>Retail (and Transportation)</vt:lpstr>
      <vt:lpstr>Retail – Different Way</vt:lpstr>
      <vt:lpstr>Manufacturing</vt:lpstr>
      <vt:lpstr>Celestial Seasonings</vt:lpstr>
      <vt:lpstr>An Unpleasant Task</vt:lpstr>
      <vt:lpstr>Do We Care Who Does the Work?</vt:lpstr>
      <vt:lpstr>Coping with Change</vt:lpstr>
      <vt:lpstr>A Much Trickier Task</vt:lpstr>
      <vt:lpstr>The Luddites</vt:lpstr>
      <vt:lpstr>The Luddites</vt:lpstr>
      <vt:lpstr>It Was Personal</vt:lpstr>
      <vt:lpstr>Bobbin Lace</vt:lpstr>
      <vt:lpstr>Bobbin Lace</vt:lpstr>
      <vt:lpstr>One Futuristic Vision</vt:lpstr>
      <vt:lpstr>How Does Technology Replace Human Workers?</vt:lpstr>
      <vt:lpstr>How It Has Actually Happened – Roomba</vt:lpstr>
      <vt:lpstr>Celestial Seasonings Factory</vt:lpstr>
      <vt:lpstr>Pendelton Woolen Mills</vt:lpstr>
      <vt:lpstr>Pendelton Woolen Mills</vt:lpstr>
      <vt:lpstr>Another Example – Parking the Car</vt:lpstr>
      <vt:lpstr>From Cheap Labor to Robotic Labor</vt:lpstr>
      <vt:lpstr>Transportation</vt:lpstr>
      <vt:lpstr>Transportation</vt:lpstr>
      <vt:lpstr>Can We Always Imagine How?</vt:lpstr>
      <vt:lpstr>Can We Always Imagine How?</vt:lpstr>
      <vt:lpstr>Where Are the Jobs?</vt:lpstr>
      <vt:lpstr>From Robotic Nation</vt:lpstr>
      <vt:lpstr>Contrast with the Previous 50 Years</vt:lpstr>
      <vt:lpstr>Contrast with the Previous 50 Years</vt:lpstr>
      <vt:lpstr>Gone Already</vt:lpstr>
      <vt:lpstr>On the Way Out</vt:lpstr>
      <vt:lpstr>It’s Faster and More Pervasive Than Before</vt:lpstr>
      <vt:lpstr>Yet:  </vt:lpstr>
      <vt:lpstr>A Secure Job</vt:lpstr>
      <vt:lpstr>Or Is It?</vt:lpstr>
      <vt:lpstr>An Interesting Experiment</vt:lpstr>
      <vt:lpstr>Is it Already Happening?</vt:lpstr>
      <vt:lpstr>Is it Already Happening?</vt:lpstr>
      <vt:lpstr>Some Newer Data</vt:lpstr>
      <vt:lpstr>Some Newer Data</vt:lpstr>
      <vt:lpstr>Is it Already Happening?</vt:lpstr>
      <vt:lpstr>Is it Already Happening?</vt:lpstr>
      <vt:lpstr>Is it Already Happening?</vt:lpstr>
      <vt:lpstr>Maddie’s Job</vt:lpstr>
      <vt:lpstr>Making It in America</vt:lpstr>
      <vt:lpstr>Making It in America</vt:lpstr>
      <vt:lpstr>Making It in America</vt:lpstr>
      <vt:lpstr>Another Industry - Textiles</vt:lpstr>
      <vt:lpstr>Another Industry - Photos</vt:lpstr>
      <vt:lpstr>Another Industry - Photos</vt:lpstr>
      <vt:lpstr>PowerPoint Presentation</vt:lpstr>
      <vt:lpstr>PowerPoint Presentation</vt:lpstr>
      <vt:lpstr>PowerPoint Presentation</vt:lpstr>
      <vt:lpstr>What About in China?</vt:lpstr>
      <vt:lpstr>PowerPoint Presentation</vt:lpstr>
      <vt:lpstr>What About in China?</vt:lpstr>
      <vt:lpstr>PowerPoint Presentation</vt:lpstr>
      <vt:lpstr>Knowledge Worker Jobs</vt:lpstr>
      <vt:lpstr>Making It in America</vt:lpstr>
      <vt:lpstr>What is Productivity?</vt:lpstr>
      <vt:lpstr>PowerPoint Presentation</vt:lpstr>
      <vt:lpstr>Where Are the New Jobs?</vt:lpstr>
      <vt:lpstr>PowerPoint Presentation</vt:lpstr>
      <vt:lpstr>And GDP Isn’t the Whole Story</vt:lpstr>
      <vt:lpstr>Productivity vs Wages</vt:lpstr>
      <vt:lpstr>Productivity vs Wages</vt:lpstr>
      <vt:lpstr>Were the Luddites Right?</vt:lpstr>
      <vt:lpstr>Is This the Future?</vt:lpstr>
      <vt:lpstr>Boredom</vt:lpstr>
      <vt:lpstr>Is It Better than This?</vt:lpstr>
      <vt:lpstr>Or This?</vt:lpstr>
      <vt:lpstr>Humanizing or Dehumanizing?</vt:lpstr>
      <vt:lpstr>The Luddites</vt:lpstr>
      <vt:lpstr>The Luddites</vt:lpstr>
      <vt:lpstr>The Luddite Fallacy</vt:lpstr>
      <vt:lpstr>The Luddite Fallacy</vt:lpstr>
      <vt:lpstr>The Luddite Fallacy</vt:lpstr>
      <vt:lpstr>The Kelly Article</vt:lpstr>
      <vt:lpstr>Labor Productivity and Jobs</vt:lpstr>
      <vt:lpstr>Where Are the New Jobs?</vt:lpstr>
      <vt:lpstr>The Luddite Fallacy Fallacy</vt:lpstr>
      <vt:lpstr>Technological Unemployment</vt:lpstr>
      <vt:lpstr>In a Free Market</vt:lpstr>
      <vt:lpstr>In a Free Market</vt:lpstr>
      <vt:lpstr>In a Free Market</vt:lpstr>
      <vt:lpstr>The Human Use of Human Beings</vt:lpstr>
      <vt:lpstr>The Human Use of Human Beings</vt:lpstr>
      <vt:lpstr>The Human Use of Human Beings</vt:lpstr>
      <vt:lpstr>The Human Use of Human Beings</vt:lpstr>
      <vt:lpstr>Slave Revolts</vt:lpstr>
      <vt:lpstr>Dominican Revolt</vt:lpstr>
      <vt:lpstr>Nat Turner</vt:lpstr>
      <vt:lpstr>Will Displaced People Revolt?</vt:lpstr>
      <vt:lpstr>Rossum’s Universal Robots</vt:lpstr>
      <vt:lpstr>Will Robot Slaves Revolt?</vt:lpstr>
      <vt:lpstr>Back to Income Disparity</vt:lpstr>
      <vt:lpstr>The Rich Get Richer …</vt:lpstr>
      <vt:lpstr>The Rich Get Richer … Until …</vt:lpstr>
      <vt:lpstr>… Until All the Customers Have No Money</vt:lpstr>
      <vt:lpstr>Is This Possible?</vt:lpstr>
      <vt:lpstr>Is This Possible?</vt:lpstr>
      <vt:lpstr>How It Works</vt:lpstr>
      <vt:lpstr>A New Kind of Restaurant</vt:lpstr>
      <vt:lpstr>What It Isn’t</vt:lpstr>
      <vt:lpstr>The Burgeon</vt:lpstr>
      <vt:lpstr>And on to Burritos</vt:lpstr>
      <vt:lpstr>And then Pizza</vt:lpstr>
      <vt:lpstr>So What Do We Do?</vt:lpstr>
      <vt:lpstr>Now</vt:lpstr>
      <vt:lpstr>Now</vt:lpstr>
      <vt:lpstr>Then</vt:lpstr>
      <vt:lpstr>Then</vt:lpstr>
      <vt:lpstr>Then</vt:lpstr>
      <vt:lpstr>What to Do? More Good Stuff</vt:lpstr>
      <vt:lpstr>What to Do? Reexamine  the Labor-Based Economy Model</vt:lpstr>
      <vt:lpstr>What to Do? Reexamine  the Labor-Based Economy Model</vt:lpstr>
      <vt:lpstr>Two Paths</vt:lpstr>
      <vt:lpstr>The Australia Project</vt:lpstr>
      <vt:lpstr>The Lights in the Tunnel</vt:lpstr>
      <vt:lpstr>The River Analogy</vt:lpstr>
      <vt:lpstr>The River Analogy</vt:lpstr>
      <vt:lpstr>Recall Income Disparity</vt:lpstr>
      <vt:lpstr>Worrying about This?</vt:lpstr>
      <vt:lpstr>Maintaining a Robust Market</vt:lpstr>
      <vt:lpstr>Maintaining a Robust Market</vt:lpstr>
      <vt:lpstr>Maintaining a Robust Market</vt:lpstr>
      <vt:lpstr>What Will People Do?</vt:lpstr>
      <vt:lpstr>One Small Example</vt:lpstr>
      <vt:lpstr>Who Decides and How?</vt:lpstr>
      <vt:lpstr>Where Is the Political Clout?</vt:lpstr>
      <vt:lpstr>Today’s Technology – Tomorrow’s Jobs</vt:lpstr>
      <vt:lpstr>Who Has the Rights?</vt:lpstr>
      <vt:lpstr>Where Is the Responsibility?</vt:lpstr>
      <vt:lpstr>Where Is the Responsibility?</vt:lpstr>
      <vt:lpstr>Where Is the Responsibility?</vt:lpstr>
      <vt:lpstr>Where Is the Responsibility?</vt:lpstr>
      <vt:lpstr>Summary</vt:lpstr>
      <vt:lpstr>The Pros and Cons</vt:lpstr>
      <vt:lpstr>Can Ethical  Frameworks  Help  Us  Find  Answers?</vt:lpstr>
    </vt:vector>
  </TitlesOfParts>
  <Company>University of Texas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dc:title>
  <dc:creator>Elaine A. Rich</dc:creator>
  <cp:lastModifiedBy>EAR</cp:lastModifiedBy>
  <cp:revision>350</cp:revision>
  <cp:lastPrinted>2014-02-28T21:00:36Z</cp:lastPrinted>
  <dcterms:created xsi:type="dcterms:W3CDTF">2008-01-28T22:43:34Z</dcterms:created>
  <dcterms:modified xsi:type="dcterms:W3CDTF">2017-10-04T22:30:53Z</dcterms:modified>
</cp:coreProperties>
</file>