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6" r:id="rId2"/>
    <p:sldId id="276" r:id="rId3"/>
    <p:sldId id="347" r:id="rId4"/>
    <p:sldId id="262" r:id="rId5"/>
    <p:sldId id="397" r:id="rId6"/>
    <p:sldId id="405" r:id="rId7"/>
    <p:sldId id="324" r:id="rId8"/>
    <p:sldId id="325" r:id="rId9"/>
    <p:sldId id="326" r:id="rId10"/>
    <p:sldId id="327" r:id="rId11"/>
    <p:sldId id="334" r:id="rId12"/>
    <p:sldId id="335" r:id="rId13"/>
    <p:sldId id="361" r:id="rId14"/>
    <p:sldId id="328" r:id="rId15"/>
    <p:sldId id="329" r:id="rId16"/>
    <p:sldId id="354" r:id="rId17"/>
    <p:sldId id="310" r:id="rId18"/>
    <p:sldId id="337" r:id="rId19"/>
    <p:sldId id="410" r:id="rId20"/>
    <p:sldId id="411" r:id="rId21"/>
    <p:sldId id="332" r:id="rId22"/>
    <p:sldId id="400" r:id="rId23"/>
    <p:sldId id="345" r:id="rId24"/>
    <p:sldId id="346" r:id="rId25"/>
    <p:sldId id="314" r:id="rId26"/>
    <p:sldId id="333" r:id="rId27"/>
    <p:sldId id="409" r:id="rId28"/>
    <p:sldId id="272" r:id="rId29"/>
    <p:sldId id="317" r:id="rId30"/>
    <p:sldId id="339" r:id="rId31"/>
    <p:sldId id="273" r:id="rId32"/>
    <p:sldId id="407" r:id="rId33"/>
    <p:sldId id="408" r:id="rId34"/>
    <p:sldId id="296" r:id="rId35"/>
    <p:sldId id="355" r:id="rId36"/>
    <p:sldId id="312" r:id="rId37"/>
    <p:sldId id="386" r:id="rId38"/>
    <p:sldId id="387" r:id="rId39"/>
    <p:sldId id="388" r:id="rId40"/>
    <p:sldId id="275" r:id="rId41"/>
    <p:sldId id="263" r:id="rId42"/>
    <p:sldId id="264" r:id="rId43"/>
    <p:sldId id="265" r:id="rId44"/>
    <p:sldId id="266" r:id="rId45"/>
    <p:sldId id="270" r:id="rId46"/>
    <p:sldId id="406" r:id="rId47"/>
    <p:sldId id="360" r:id="rId48"/>
    <p:sldId id="372" r:id="rId49"/>
    <p:sldId id="373" r:id="rId50"/>
    <p:sldId id="374" r:id="rId51"/>
    <p:sldId id="376" r:id="rId52"/>
    <p:sldId id="375" r:id="rId53"/>
    <p:sldId id="377" r:id="rId54"/>
    <p:sldId id="378" r:id="rId55"/>
    <p:sldId id="379" r:id="rId56"/>
    <p:sldId id="380" r:id="rId57"/>
    <p:sldId id="381" r:id="rId58"/>
    <p:sldId id="382" r:id="rId59"/>
    <p:sldId id="313" r:id="rId60"/>
    <p:sldId id="267" r:id="rId61"/>
    <p:sldId id="271" r:id="rId62"/>
    <p:sldId id="268" r:id="rId63"/>
    <p:sldId id="269" r:id="rId64"/>
    <p:sldId id="401" r:id="rId65"/>
    <p:sldId id="315" r:id="rId66"/>
    <p:sldId id="404" r:id="rId67"/>
    <p:sldId id="338" r:id="rId68"/>
    <p:sldId id="398" r:id="rId69"/>
    <p:sldId id="399" r:id="rId70"/>
    <p:sldId id="274" r:id="rId71"/>
    <p:sldId id="320" r:id="rId72"/>
    <p:sldId id="371" r:id="rId73"/>
    <p:sldId id="344" r:id="rId74"/>
    <p:sldId id="363" r:id="rId75"/>
    <p:sldId id="364" r:id="rId76"/>
    <p:sldId id="365" r:id="rId77"/>
    <p:sldId id="366" r:id="rId78"/>
    <p:sldId id="342" r:id="rId79"/>
  </p:sldIdLst>
  <p:sldSz cx="9144000" cy="6858000" type="screen4x3"/>
  <p:notesSz cx="6858000" cy="90773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8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13" autoAdjust="0"/>
    <p:restoredTop sz="78619" autoAdjust="0"/>
  </p:normalViewPr>
  <p:slideViewPr>
    <p:cSldViewPr>
      <p:cViewPr varScale="1">
        <p:scale>
          <a:sx n="51" d="100"/>
          <a:sy n="51" d="100"/>
        </p:scale>
        <p:origin x="1524" y="4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7347" name="Rectangle 3"/>
          <p:cNvSpPr>
            <a:spLocks noGrp="1" noChangeArrowheads="1"/>
          </p:cNvSpPr>
          <p:nvPr>
            <p:ph type="dt" sz="quarter" idx="1"/>
          </p:nvPr>
        </p:nvSpPr>
        <p:spPr bwMode="auto">
          <a:xfrm>
            <a:off x="3884613"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7348" name="Rectangle 4"/>
          <p:cNvSpPr>
            <a:spLocks noGrp="1" noChangeArrowheads="1"/>
          </p:cNvSpPr>
          <p:nvPr>
            <p:ph type="ftr" sz="quarter" idx="2"/>
          </p:nvPr>
        </p:nvSpPr>
        <p:spPr bwMode="auto">
          <a:xfrm>
            <a:off x="0"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7349" name="Rectangle 5"/>
          <p:cNvSpPr>
            <a:spLocks noGrp="1" noChangeArrowheads="1"/>
          </p:cNvSpPr>
          <p:nvPr>
            <p:ph type="sldNum" sz="quarter" idx="3"/>
          </p:nvPr>
        </p:nvSpPr>
        <p:spPr bwMode="auto">
          <a:xfrm>
            <a:off x="3884613"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7ECCA69-3C9F-4391-BCF3-64F599AB6247}" type="slidenum">
              <a:rPr lang="en-US"/>
              <a:pPr>
                <a:defRPr/>
              </a:pPr>
              <a:t>‹#›</a:t>
            </a:fld>
            <a:endParaRPr lang="en-US"/>
          </a:p>
        </p:txBody>
      </p:sp>
    </p:spTree>
    <p:extLst>
      <p:ext uri="{BB962C8B-B14F-4D97-AF65-F5344CB8AC3E}">
        <p14:creationId xmlns:p14="http://schemas.microsoft.com/office/powerpoint/2010/main" val="391295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6387" name="Rectangle 3"/>
          <p:cNvSpPr>
            <a:spLocks noGrp="1" noChangeArrowheads="1"/>
          </p:cNvSpPr>
          <p:nvPr>
            <p:ph type="dt" idx="1"/>
          </p:nvPr>
        </p:nvSpPr>
        <p:spPr bwMode="auto">
          <a:xfrm>
            <a:off x="3884613"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60463" y="681038"/>
            <a:ext cx="4538662" cy="3403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11650"/>
            <a:ext cx="5486400" cy="4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6391" name="Rectangle 7"/>
          <p:cNvSpPr>
            <a:spLocks noGrp="1" noChangeArrowheads="1"/>
          </p:cNvSpPr>
          <p:nvPr>
            <p:ph type="sldNum" sz="quarter" idx="5"/>
          </p:nvPr>
        </p:nvSpPr>
        <p:spPr bwMode="auto">
          <a:xfrm>
            <a:off x="3884613"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1422490-17D2-407F-82F4-E65B61F04B98}" type="slidenum">
              <a:rPr lang="en-US"/>
              <a:pPr>
                <a:defRPr/>
              </a:pPr>
              <a:t>‹#›</a:t>
            </a:fld>
            <a:endParaRPr lang="en-US"/>
          </a:p>
        </p:txBody>
      </p:sp>
    </p:spTree>
    <p:extLst>
      <p:ext uri="{BB962C8B-B14F-4D97-AF65-F5344CB8AC3E}">
        <p14:creationId xmlns:p14="http://schemas.microsoft.com/office/powerpoint/2010/main" val="607138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Homer_the_Vigilant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en.wikipedia.org/wiki/Homer_the_Vigilant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64A14F-AF50-4702-8D60-F07C60882D6F}" type="slidenum">
              <a:rPr lang="en-US" altLang="en-US" smtClean="0"/>
              <a:pPr eaLnBrk="1" hangingPunct="1">
                <a:spcBef>
                  <a:spcPct val="0"/>
                </a:spcBef>
              </a:pPr>
              <a:t>1</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46211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DAC0279-291C-4FDD-8306-8D73D013C946}" type="slidenum">
              <a:rPr lang="en-US" altLang="en-US" smtClean="0"/>
              <a:pPr eaLnBrk="1" hangingPunct="1">
                <a:spcBef>
                  <a:spcPct val="0"/>
                </a:spcBef>
              </a:pPr>
              <a:t>10</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5221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708C08E-ACA3-4DA3-BB67-0352F990C904}" type="slidenum">
              <a:rPr lang="en-US" altLang="en-US" smtClean="0"/>
              <a:pPr eaLnBrk="1" hangingPunct="1">
                <a:spcBef>
                  <a:spcPct val="0"/>
                </a:spcBef>
              </a:pPr>
              <a:t>11</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97897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F386F9-39EF-4ED4-828F-027479E4851F}" type="slidenum">
              <a:rPr lang="en-US" altLang="en-US" smtClean="0"/>
              <a:pPr eaLnBrk="1" hangingPunct="1">
                <a:spcBef>
                  <a:spcPct val="0"/>
                </a:spcBef>
              </a:pPr>
              <a:t>12</a:t>
            </a:fld>
            <a:endParaRPr lang="en-US"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54240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3201C05-0981-4D40-B042-9547D91F849E}" type="slidenum">
              <a:rPr lang="en-US" altLang="en-US" smtClean="0"/>
              <a:pPr eaLnBrk="1" hangingPunct="1">
                <a:spcBef>
                  <a:spcPct val="0"/>
                </a:spcBef>
              </a:pPr>
              <a:t>14</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53013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298FD11-DCE5-4A21-9EF8-E1E5C2E852A8}" type="slidenum">
              <a:rPr lang="en-US" altLang="en-US" smtClean="0"/>
              <a:pPr eaLnBrk="1" hangingPunct="1">
                <a:spcBef>
                  <a:spcPct val="0"/>
                </a:spcBef>
              </a:pPr>
              <a:t>15</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12062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08A4AA1-1329-41AC-BC58-3DCD3939B963}" type="slidenum">
              <a:rPr lang="en-US" altLang="en-US" smtClean="0"/>
              <a:pPr eaLnBrk="1" hangingPunct="1">
                <a:spcBef>
                  <a:spcPct val="0"/>
                </a:spcBef>
              </a:pPr>
              <a:t>16</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73389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71BE8F9-D1D0-4766-9EEC-9D96CDD048AB}" type="slidenum">
              <a:rPr lang="en-US" altLang="en-US" smtClean="0"/>
              <a:pPr eaLnBrk="1" hangingPunct="1">
                <a:spcBef>
                  <a:spcPct val="0"/>
                </a:spcBef>
              </a:pPr>
              <a:t>17</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a:t>http://www.oz.net/~markhow/writing/holl.htm</a:t>
            </a:r>
          </a:p>
        </p:txBody>
      </p:sp>
    </p:spTree>
    <p:extLst>
      <p:ext uri="{BB962C8B-B14F-4D97-AF65-F5344CB8AC3E}">
        <p14:creationId xmlns:p14="http://schemas.microsoft.com/office/powerpoint/2010/main" val="1626021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p:spPr>
        <p:txBody>
          <a:bodyPr/>
          <a:lstStyle/>
          <a:p>
            <a:r>
              <a:rPr lang="en-US" altLang="en-US"/>
              <a:t>Taken at CA Computer Museum</a:t>
            </a:r>
          </a:p>
        </p:txBody>
      </p:sp>
      <p:sp>
        <p:nvSpPr>
          <p:cNvPr id="993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EDC0313-6239-469D-8AB7-62328D1F1D51}" type="slidenum">
              <a:rPr lang="en-US" altLang="en-US" smtClean="0"/>
              <a:pPr eaLnBrk="1" hangingPunct="1">
                <a:spcBef>
                  <a:spcPct val="0"/>
                </a:spcBef>
              </a:pPr>
              <a:t>19</a:t>
            </a:fld>
            <a:endParaRPr lang="en-US" altLang="en-US"/>
          </a:p>
        </p:txBody>
      </p:sp>
    </p:spTree>
    <p:extLst>
      <p:ext uri="{BB962C8B-B14F-4D97-AF65-F5344CB8AC3E}">
        <p14:creationId xmlns:p14="http://schemas.microsoft.com/office/powerpoint/2010/main" val="318028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11392D-96FB-4D18-ADB7-6570DF94E869}" type="slidenum">
              <a:rPr lang="en-US" altLang="en-US" smtClean="0"/>
              <a:pPr eaLnBrk="1" hangingPunct="1">
                <a:spcBef>
                  <a:spcPct val="0"/>
                </a:spcBef>
              </a:pPr>
              <a:t>20</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a:t>http://www.oz.net/~markhow/writing/holl.htm</a:t>
            </a:r>
          </a:p>
          <a:p>
            <a:pPr eaLnBrk="1" hangingPunct="1"/>
            <a:r>
              <a:rPr lang="en-US" altLang="en-US"/>
              <a:t>Color picture taken at CA Computer Museum.</a:t>
            </a:r>
          </a:p>
        </p:txBody>
      </p:sp>
    </p:spTree>
    <p:extLst>
      <p:ext uri="{BB962C8B-B14F-4D97-AF65-F5344CB8AC3E}">
        <p14:creationId xmlns:p14="http://schemas.microsoft.com/office/powerpoint/2010/main" val="1544192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C212851-84FF-4AF9-9BCC-941D3107746C}" type="slidenum">
              <a:rPr lang="en-US" altLang="en-US" smtClean="0"/>
              <a:pPr eaLnBrk="1" hangingPunct="1">
                <a:spcBef>
                  <a:spcPct val="0"/>
                </a:spcBef>
              </a:pPr>
              <a:t>21</a:t>
            </a:fld>
            <a:endParaRPr lang="en-US"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25698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D9C0983-D68B-43CD-BDBE-4F12083B51AE}" type="slidenum">
              <a:rPr lang="en-US" altLang="en-US" smtClean="0"/>
              <a:pPr eaLnBrk="1" hangingPunct="1">
                <a:spcBef>
                  <a:spcPct val="0"/>
                </a:spcBef>
              </a:pPr>
              <a:t>2</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77972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5C8F5C3-CBD6-4391-B23D-4A2E6C7C5C18}" type="slidenum">
              <a:rPr lang="en-US" altLang="en-US" smtClean="0"/>
              <a:pPr eaLnBrk="1" hangingPunct="1">
                <a:spcBef>
                  <a:spcPct val="0"/>
                </a:spcBef>
              </a:pPr>
              <a:t>22</a:t>
            </a:fld>
            <a:endParaRPr lang="en-US"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68470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3111CF-70A7-4E2F-9200-66F098B7380E}" type="slidenum">
              <a:rPr lang="en-US" altLang="en-US" smtClean="0"/>
              <a:pPr eaLnBrk="1" hangingPunct="1">
                <a:spcBef>
                  <a:spcPct val="0"/>
                </a:spcBef>
              </a:pPr>
              <a:t>25</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6631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DFB15F-768E-4947-B586-6B77D5FCAA84}" type="slidenum">
              <a:rPr lang="en-US" altLang="en-US" smtClean="0"/>
              <a:pPr eaLnBrk="1" hangingPunct="1">
                <a:spcBef>
                  <a:spcPct val="0"/>
                </a:spcBef>
              </a:pPr>
              <a:t>26</a:t>
            </a:fld>
            <a:endParaRPr lang="en-US" alt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28676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B15B384-684D-4432-B82E-4061C914D006}" type="slidenum">
              <a:rPr lang="en-US" altLang="en-US" smtClean="0">
                <a:cs typeface="Arial" charset="0"/>
              </a:rPr>
              <a:pPr eaLnBrk="1" hangingPunct="1">
                <a:spcBef>
                  <a:spcPct val="0"/>
                </a:spcBef>
              </a:pPr>
              <a:t>27</a:t>
            </a:fld>
            <a:endParaRPr lang="en-US" altLang="en-US">
              <a:cs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ltLang="en-US"/>
              <a:t>EFF files suit to get information on how the government uses social networking sites for security clearances.</a:t>
            </a:r>
          </a:p>
          <a:p>
            <a:pPr eaLnBrk="1" hangingPunct="1"/>
            <a:r>
              <a:rPr lang="en-US" altLang="en-US"/>
              <a:t>Image from: http://www.buzzle.com/img/articleImages/298991-18122-9.jpg </a:t>
            </a:r>
          </a:p>
        </p:txBody>
      </p:sp>
    </p:spTree>
    <p:extLst>
      <p:ext uri="{BB962C8B-B14F-4D97-AF65-F5344CB8AC3E}">
        <p14:creationId xmlns:p14="http://schemas.microsoft.com/office/powerpoint/2010/main" val="2748385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92206B3-AA7C-431C-B485-C13F1C9E045D}" type="slidenum">
              <a:rPr lang="en-US" altLang="en-US" smtClean="0"/>
              <a:pPr eaLnBrk="1" hangingPunct="1">
                <a:spcBef>
                  <a:spcPct val="0"/>
                </a:spcBef>
              </a:pPr>
              <a:t>28</a:t>
            </a:fld>
            <a:endParaRPr lang="en-US"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59380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37B542C-CC76-4DD8-991E-161F7BE00CC1}" type="slidenum">
              <a:rPr lang="en-US" altLang="en-US" smtClean="0"/>
              <a:pPr eaLnBrk="1" hangingPunct="1">
                <a:spcBef>
                  <a:spcPct val="0"/>
                </a:spcBef>
              </a:pPr>
              <a:t>29</a:t>
            </a:fld>
            <a:endParaRPr lang="en-US" alt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29514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DD21CE1-8994-42AF-87D7-A5F619BC089D}" type="slidenum">
              <a:rPr lang="en-US" altLang="en-US" smtClean="0"/>
              <a:pPr eaLnBrk="1" hangingPunct="1">
                <a:spcBef>
                  <a:spcPct val="0"/>
                </a:spcBef>
              </a:pPr>
              <a:t>30</a:t>
            </a:fld>
            <a:endParaRPr lang="en-US"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a:t>Obama photo from http://en.wikipedia.org/wiki/Barack_Obama</a:t>
            </a:r>
          </a:p>
          <a:p>
            <a:pPr eaLnBrk="1" hangingPunct="1"/>
            <a:r>
              <a:rPr lang="en-US" altLang="en-US"/>
              <a:t>Clinton photo from http://en.wikipedia.org/wiki/Hillary_Clinton</a:t>
            </a:r>
          </a:p>
          <a:p>
            <a:pPr eaLnBrk="1" hangingPunct="1"/>
            <a:r>
              <a:rPr lang="en-US" altLang="en-US"/>
              <a:t>McCain photo from http://en.wikipedia.org/wiki/John_McCain</a:t>
            </a:r>
          </a:p>
        </p:txBody>
      </p:sp>
    </p:spTree>
    <p:extLst>
      <p:ext uri="{BB962C8B-B14F-4D97-AF65-F5344CB8AC3E}">
        <p14:creationId xmlns:p14="http://schemas.microsoft.com/office/powerpoint/2010/main" val="2655467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29C117F-0C96-4F3F-B8A6-808246B024A4}" type="slidenum">
              <a:rPr lang="en-US" altLang="en-US" smtClean="0"/>
              <a:pPr eaLnBrk="1" hangingPunct="1">
                <a:spcBef>
                  <a:spcPct val="0"/>
                </a:spcBef>
              </a:pPr>
              <a:t>31</a:t>
            </a:fld>
            <a:endParaRPr lang="en-US" alt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altLang="en-US"/>
              <a:t>From Wikipedia. Juvenal: late 1st and early 2nd century CE </a:t>
            </a:r>
          </a:p>
          <a:p>
            <a:pPr eaLnBrk="1" hangingPunct="1"/>
            <a:endParaRPr lang="en-US" altLang="en-US"/>
          </a:p>
          <a:p>
            <a:pPr eaLnBrk="1" hangingPunct="1"/>
            <a:r>
              <a:rPr lang="en-US" altLang="en-US"/>
              <a:t>But note that the Juvenal quote is in the context of locking up the women and then having guards for them while the men are away.</a:t>
            </a:r>
          </a:p>
        </p:txBody>
      </p:sp>
    </p:spTree>
    <p:extLst>
      <p:ext uri="{BB962C8B-B14F-4D97-AF65-F5344CB8AC3E}">
        <p14:creationId xmlns:p14="http://schemas.microsoft.com/office/powerpoint/2010/main" val="1129318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C92BD8-2558-4D6F-A011-0A2C362E6399}" type="slidenum">
              <a:rPr lang="en-US" altLang="en-US" smtClean="0"/>
              <a:pPr eaLnBrk="1" hangingPunct="1">
                <a:spcBef>
                  <a:spcPct val="0"/>
                </a:spcBef>
              </a:pPr>
              <a:t>32</a:t>
            </a:fld>
            <a:endParaRPr lang="en-US" alt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a:t>Example from: http://en.wikipedia.org/wiki/Quis_custodiet_ipsos_custodes%3F  Simpsons episode 1F09, "</a:t>
            </a:r>
            <a:r>
              <a:rPr lang="en-US" altLang="en-US">
                <a:hlinkClick r:id="rId3" tooltip="Homer the Vigilante"/>
              </a:rPr>
              <a:t>Homer the Vigilante</a:t>
            </a:r>
            <a:r>
              <a:rPr lang="en-US" altLang="en-US"/>
              <a:t>",   Homer has messed up as a vigilante.</a:t>
            </a:r>
          </a:p>
          <a:p>
            <a:pPr eaLnBrk="1" hangingPunct="1"/>
            <a:r>
              <a:rPr lang="en-US" altLang="en-US"/>
              <a:t>http://www.simpsoncrazy.com/pictures/lisa</a:t>
            </a:r>
          </a:p>
          <a:p>
            <a:pPr eaLnBrk="1" hangingPunct="1"/>
            <a:r>
              <a:rPr lang="en-US" altLang="en-US"/>
              <a:t>http://www.simpsoncrazy.com/pictures/homer</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1836069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53BEA99-6CB7-4B61-A9A7-1139FA89B0D8}" type="slidenum">
              <a:rPr lang="en-US" altLang="en-US" smtClean="0"/>
              <a:pPr eaLnBrk="1" hangingPunct="1">
                <a:spcBef>
                  <a:spcPct val="0"/>
                </a:spcBef>
              </a:pPr>
              <a:t>33</a:t>
            </a:fld>
            <a:endParaRPr lang="en-US" alt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en-US" altLang="en-US"/>
              <a:t>From Wikipedia. Juvenal: late 1st and early 2nd century CE </a:t>
            </a:r>
          </a:p>
          <a:p>
            <a:pPr eaLnBrk="1" hangingPunct="1"/>
            <a:endParaRPr lang="en-US" altLang="en-US"/>
          </a:p>
          <a:p>
            <a:pPr eaLnBrk="1" hangingPunct="1"/>
            <a:r>
              <a:rPr lang="en-US" altLang="en-US"/>
              <a:t>But note that the Juvenal quote is in the context of locking up the women and then having guards for them while the men are away.</a:t>
            </a:r>
          </a:p>
          <a:p>
            <a:pPr eaLnBrk="1" hangingPunct="1"/>
            <a:r>
              <a:rPr lang="en-US" altLang="en-US"/>
              <a:t>Example from: http://en.wikipedia.org/wiki/Quis_custodiet_ipsos_custodes%3F  Simpsons episode 1F09, "</a:t>
            </a:r>
            <a:r>
              <a:rPr lang="en-US" altLang="en-US">
                <a:hlinkClick r:id="rId3" tooltip="Homer the Vigilante"/>
              </a:rPr>
              <a:t>Homer the Vigilante</a:t>
            </a:r>
            <a:r>
              <a:rPr lang="en-US" altLang="en-US"/>
              <a:t>",   Homer has messed up as a vigilante.</a:t>
            </a:r>
          </a:p>
          <a:p>
            <a:pPr eaLnBrk="1" hangingPunct="1"/>
            <a:r>
              <a:rPr lang="en-US" altLang="en-US"/>
              <a:t>http://www.simpsoncrazy.com/pictures/lisa</a:t>
            </a:r>
          </a:p>
          <a:p>
            <a:pPr eaLnBrk="1" hangingPunct="1"/>
            <a:r>
              <a:rPr lang="en-US" altLang="en-US"/>
              <a:t>http://www.simpsoncrazy.com/pictures/homer</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387217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30D865-4484-4945-9A0F-E357F8645CC7}" type="slidenum">
              <a:rPr lang="en-US" altLang="en-US" smtClean="0"/>
              <a:pPr eaLnBrk="1" hangingPunct="1">
                <a:spcBef>
                  <a:spcPct val="0"/>
                </a:spcBef>
              </a:pPr>
              <a:t>3</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altLang="en-US"/>
              <a:t>From Alan F. Westin, Privacy and Freedom, quoted in Gift of Fire, 3</a:t>
            </a:r>
            <a:r>
              <a:rPr lang="en-US" altLang="en-US" baseline="30000"/>
              <a:t>rd</a:t>
            </a:r>
            <a:r>
              <a:rPr lang="en-US" altLang="en-US"/>
              <a:t> Edition, p.57.</a:t>
            </a:r>
          </a:p>
        </p:txBody>
      </p:sp>
    </p:spTree>
    <p:extLst>
      <p:ext uri="{BB962C8B-B14F-4D97-AF65-F5344CB8AC3E}">
        <p14:creationId xmlns:p14="http://schemas.microsoft.com/office/powerpoint/2010/main" val="534759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E5E3F4A-7BDB-4E84-B82C-35F53E8F469C}" type="slidenum">
              <a:rPr lang="en-US" altLang="en-US" smtClean="0"/>
              <a:pPr eaLnBrk="1" hangingPunct="1">
                <a:spcBef>
                  <a:spcPct val="0"/>
                </a:spcBef>
              </a:pPr>
              <a:t>34</a:t>
            </a:fld>
            <a:endParaRPr lang="en-US" alt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a:t>Picture from wikipedia</a:t>
            </a:r>
          </a:p>
          <a:p>
            <a:pPr eaLnBrk="1" hangingPunct="1"/>
            <a:endParaRPr lang="en-US" altLang="en-US"/>
          </a:p>
        </p:txBody>
      </p:sp>
    </p:spTree>
    <p:extLst>
      <p:ext uri="{BB962C8B-B14F-4D97-AF65-F5344CB8AC3E}">
        <p14:creationId xmlns:p14="http://schemas.microsoft.com/office/powerpoint/2010/main" val="2715474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8A75476-B0A5-4628-9DAA-7A68E752C506}" type="slidenum">
              <a:rPr lang="en-US" altLang="en-US" smtClean="0"/>
              <a:pPr eaLnBrk="1" hangingPunct="1">
                <a:spcBef>
                  <a:spcPct val="0"/>
                </a:spcBef>
              </a:pPr>
              <a:t>35</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US" altLang="en-US"/>
              <a:t>Picture from wikipedia</a:t>
            </a:r>
          </a:p>
          <a:p>
            <a:pPr eaLnBrk="1" hangingPunct="1"/>
            <a:endParaRPr lang="en-US" altLang="en-US"/>
          </a:p>
        </p:txBody>
      </p:sp>
    </p:spTree>
    <p:extLst>
      <p:ext uri="{BB962C8B-B14F-4D97-AF65-F5344CB8AC3E}">
        <p14:creationId xmlns:p14="http://schemas.microsoft.com/office/powerpoint/2010/main" val="1311822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DFD77E-5E60-402F-B802-4CF2944FF5C3}" type="slidenum">
              <a:rPr lang="en-US" altLang="en-US" smtClean="0"/>
              <a:pPr eaLnBrk="1" hangingPunct="1">
                <a:spcBef>
                  <a:spcPct val="0"/>
                </a:spcBef>
              </a:pPr>
              <a:t>36</a:t>
            </a:fld>
            <a:endParaRPr lang="en-US" alt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a:t>http://64.236.22.112/TECH/9709/03/netly.news/</a:t>
            </a:r>
          </a:p>
        </p:txBody>
      </p:sp>
    </p:spTree>
    <p:extLst>
      <p:ext uri="{BB962C8B-B14F-4D97-AF65-F5344CB8AC3E}">
        <p14:creationId xmlns:p14="http://schemas.microsoft.com/office/powerpoint/2010/main" val="1561011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803BB1-2757-4CA2-80ED-AD4BD25B920C}" type="slidenum">
              <a:rPr lang="en-US" altLang="en-US" smtClean="0"/>
              <a:pPr eaLnBrk="1" hangingPunct="1">
                <a:spcBef>
                  <a:spcPct val="0"/>
                </a:spcBef>
              </a:pPr>
              <a:t>37</a:t>
            </a:fld>
            <a:endParaRPr lang="en-US" alt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98164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BEE308-06A7-41D4-9D1B-3E040A10EE4E}" type="slidenum">
              <a:rPr lang="en-US" altLang="en-US" smtClean="0"/>
              <a:pPr eaLnBrk="1" hangingPunct="1">
                <a:spcBef>
                  <a:spcPct val="0"/>
                </a:spcBef>
              </a:pPr>
              <a:t>38</a:t>
            </a:fld>
            <a:endParaRPr lang="en-US" alt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98616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07F13AB-78FF-4F42-9F1C-BC96073983D8}" type="slidenum">
              <a:rPr lang="en-US" altLang="en-US" smtClean="0"/>
              <a:pPr eaLnBrk="1" hangingPunct="1">
                <a:spcBef>
                  <a:spcPct val="0"/>
                </a:spcBef>
              </a:pPr>
              <a:t>40</a:t>
            </a:fld>
            <a:endParaRPr lang="en-US" alt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72468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C3AB16D-F77C-4D17-B720-02C2D7D3BE26}" type="slidenum">
              <a:rPr lang="en-US" altLang="en-US" smtClean="0"/>
              <a:pPr eaLnBrk="1" hangingPunct="1">
                <a:spcBef>
                  <a:spcPct val="0"/>
                </a:spcBef>
              </a:pPr>
              <a:t>41</a:t>
            </a:fld>
            <a:endParaRPr lang="en-US" alt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91216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229F4FC-ED1B-4C15-B1DC-521D531275A4}" type="slidenum">
              <a:rPr lang="en-US" altLang="en-US" smtClean="0"/>
              <a:pPr eaLnBrk="1" hangingPunct="1">
                <a:spcBef>
                  <a:spcPct val="0"/>
                </a:spcBef>
              </a:pPr>
              <a:t>42</a:t>
            </a:fld>
            <a:endParaRPr lang="en-US" alt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288720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B69C13-9930-4F32-ACD4-E06F0820954E}" type="slidenum">
              <a:rPr lang="en-US" altLang="en-US" smtClean="0"/>
              <a:pPr eaLnBrk="1" hangingPunct="1">
                <a:spcBef>
                  <a:spcPct val="0"/>
                </a:spcBef>
              </a:pPr>
              <a:t>43</a:t>
            </a:fld>
            <a:endParaRPr lang="en-US" alt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60146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E66EDD-92CE-40A9-BB3A-2733400834AC}" type="slidenum">
              <a:rPr lang="en-US" altLang="en-US" smtClean="0"/>
              <a:pPr eaLnBrk="1" hangingPunct="1">
                <a:spcBef>
                  <a:spcPct val="0"/>
                </a:spcBef>
              </a:pPr>
              <a:t>44</a:t>
            </a:fld>
            <a:endParaRPr lang="en-US" alt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r>
              <a:rPr lang="en-US" altLang="en-US"/>
              <a:t>http://money.cnn.com/2005/04/28/news/fortune500/supermarket_showdown/</a:t>
            </a:r>
          </a:p>
        </p:txBody>
      </p:sp>
    </p:spTree>
    <p:extLst>
      <p:ext uri="{BB962C8B-B14F-4D97-AF65-F5344CB8AC3E}">
        <p14:creationId xmlns:p14="http://schemas.microsoft.com/office/powerpoint/2010/main" val="3440474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0F0254-5EAB-4ED4-BF5A-E21DAE027353}" type="slidenum">
              <a:rPr lang="en-US" altLang="en-US" smtClean="0"/>
              <a:pPr eaLnBrk="1" hangingPunct="1">
                <a:spcBef>
                  <a:spcPct val="0"/>
                </a:spcBef>
              </a:pPr>
              <a:t>4</a:t>
            </a:fld>
            <a:endParaRPr lang="en-US"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a:t>Note 5: the ultimate privacy:  You don’t have to give out the contents of your head.</a:t>
            </a:r>
          </a:p>
          <a:p>
            <a:pPr eaLnBrk="1" hangingPunct="1"/>
            <a:r>
              <a:rPr lang="en-US" altLang="en-US"/>
              <a:t>Fourth amendment.  The stuff isn’t in our homes.  Further, it isn’t any longer necessary to enter homes to get what’s there.</a:t>
            </a:r>
          </a:p>
        </p:txBody>
      </p:sp>
    </p:spTree>
    <p:extLst>
      <p:ext uri="{BB962C8B-B14F-4D97-AF65-F5344CB8AC3E}">
        <p14:creationId xmlns:p14="http://schemas.microsoft.com/office/powerpoint/2010/main" val="3598979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AD853F-7F9B-4DDB-99E5-E278F5022708}" type="slidenum">
              <a:rPr lang="en-US" altLang="en-US" smtClean="0"/>
              <a:pPr eaLnBrk="1" hangingPunct="1">
                <a:spcBef>
                  <a:spcPct val="0"/>
                </a:spcBef>
              </a:pPr>
              <a:t>45</a:t>
            </a:fld>
            <a:endParaRPr lang="en-US" alt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45412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p:spPr>
        <p:txBody>
          <a:bodyPr/>
          <a:lstStyle/>
          <a:p>
            <a:r>
              <a:rPr lang="en-US" altLang="en-US"/>
              <a:t>Go to article and scroll down for video.</a:t>
            </a:r>
          </a:p>
        </p:txBody>
      </p:sp>
      <p:sp>
        <p:nvSpPr>
          <p:cNvPr id="1239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2EF7FF6-970F-4BD5-97FF-B33A9293A63C}" type="slidenum">
              <a:rPr lang="en-US" altLang="en-US" smtClean="0"/>
              <a:pPr eaLnBrk="1" hangingPunct="1">
                <a:spcBef>
                  <a:spcPct val="0"/>
                </a:spcBef>
              </a:pPr>
              <a:t>46</a:t>
            </a:fld>
            <a:endParaRPr lang="en-US" altLang="en-US"/>
          </a:p>
        </p:txBody>
      </p:sp>
    </p:spTree>
    <p:extLst>
      <p:ext uri="{BB962C8B-B14F-4D97-AF65-F5344CB8AC3E}">
        <p14:creationId xmlns:p14="http://schemas.microsoft.com/office/powerpoint/2010/main" val="1870362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BFCE0DF-614D-4102-AC2D-1E66F24F2D24}" type="slidenum">
              <a:rPr lang="en-US" altLang="en-US" smtClean="0"/>
              <a:pPr eaLnBrk="1" hangingPunct="1">
                <a:spcBef>
                  <a:spcPct val="0"/>
                </a:spcBef>
              </a:pPr>
              <a:t>47</a:t>
            </a:fld>
            <a:endParaRPr lang="en-US" alt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a:t>Outbreak started summer 2009.  They only used data after asking the sick people.  But what if they hadn’t asked?  The guy in the picture is one of the sick people who gave his permission.  </a:t>
            </a:r>
          </a:p>
        </p:txBody>
      </p:sp>
    </p:spTree>
    <p:extLst>
      <p:ext uri="{BB962C8B-B14F-4D97-AF65-F5344CB8AC3E}">
        <p14:creationId xmlns:p14="http://schemas.microsoft.com/office/powerpoint/2010/main" val="1250218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10AFB9-CEA1-48B7-81C4-DFC53690109A}" type="slidenum">
              <a:rPr lang="en-US" altLang="en-US" smtClean="0"/>
              <a:pPr eaLnBrk="1" hangingPunct="1">
                <a:spcBef>
                  <a:spcPct val="0"/>
                </a:spcBef>
              </a:pPr>
              <a:t>48</a:t>
            </a:fld>
            <a:endParaRPr lang="en-US" alt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r>
              <a:rPr lang="en-US" altLang="en-US"/>
              <a:t>Usb cookies: http://technabob.com/blog/2007/11/27/fortune-cookie-usb-drives-save-memories-in-bed/</a:t>
            </a:r>
          </a:p>
          <a:p>
            <a:pPr eaLnBrk="1" hangingPunct="1"/>
            <a:r>
              <a:rPr lang="en-US" altLang="en-US"/>
              <a:t>http://www.forums.editingarchive.com/images/archiveitems/4fortune-big.jpg </a:t>
            </a:r>
          </a:p>
          <a:p>
            <a:pPr eaLnBrk="1" hangingPunct="1"/>
            <a:r>
              <a:rPr lang="en-US" altLang="en-US"/>
              <a:t>http://www.sodahead.com/united-states/so-do-you-think-obamas-presidentcy-is-doomed-regardlesss-is-health-care-passes-or-fails/question-827417/?link=ibaf&amp;imgurl=http://a.abcnews.com/images/GMA/fortune_cookie_080808_mn.jpg&amp;q=fortune%2Bcookie</a:t>
            </a:r>
          </a:p>
          <a:p>
            <a:pPr eaLnBrk="1" hangingPunct="1"/>
            <a:r>
              <a:rPr lang="en-US" altLang="en-US"/>
              <a:t>Zippered one: http://www.puppiesandflowers.com/blogimages/09/02/fortuneCookieCoinPurse2.jpg </a:t>
            </a:r>
          </a:p>
        </p:txBody>
      </p:sp>
    </p:spTree>
    <p:extLst>
      <p:ext uri="{BB962C8B-B14F-4D97-AF65-F5344CB8AC3E}">
        <p14:creationId xmlns:p14="http://schemas.microsoft.com/office/powerpoint/2010/main" val="1043025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B52F6A4-A0F5-43C0-BF7C-586CF356C211}" type="slidenum">
              <a:rPr lang="en-US" altLang="en-US" smtClean="0"/>
              <a:pPr eaLnBrk="1" hangingPunct="1">
                <a:spcBef>
                  <a:spcPct val="0"/>
                </a:spcBef>
              </a:pPr>
              <a:t>49</a:t>
            </a:fld>
            <a:endParaRPr lang="en-US" alt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a:t>Example from: http://en.wikipedia.org/wiki/HTTP_cookie</a:t>
            </a:r>
          </a:p>
          <a:p>
            <a:pPr eaLnBrk="1" hangingPunct="1"/>
            <a:r>
              <a:rPr lang="en-US" altLang="en-US"/>
              <a:t>Images same as later slide on preferences</a:t>
            </a:r>
          </a:p>
        </p:txBody>
      </p:sp>
    </p:spTree>
    <p:extLst>
      <p:ext uri="{BB962C8B-B14F-4D97-AF65-F5344CB8AC3E}">
        <p14:creationId xmlns:p14="http://schemas.microsoft.com/office/powerpoint/2010/main" val="2893553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06BAB5-3120-44E3-A25A-CBE9A452DEBF}" type="slidenum">
              <a:rPr lang="en-US" altLang="en-US" smtClean="0"/>
              <a:pPr eaLnBrk="1" hangingPunct="1">
                <a:spcBef>
                  <a:spcPct val="0"/>
                </a:spcBef>
              </a:pPr>
              <a:t>50</a:t>
            </a:fld>
            <a:endParaRPr lang="en-US" alt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US" altLang="en-US"/>
              <a:t>Shopping cart: http://sellfiles.org/wp-content/uploads/2010/09/shopping-cart.jpg </a:t>
            </a:r>
          </a:p>
        </p:txBody>
      </p:sp>
    </p:spTree>
    <p:extLst>
      <p:ext uri="{BB962C8B-B14F-4D97-AF65-F5344CB8AC3E}">
        <p14:creationId xmlns:p14="http://schemas.microsoft.com/office/powerpoint/2010/main" val="30255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0874773-1FC3-48C4-9D5F-4C58295D2692}" type="slidenum">
              <a:rPr lang="en-US" altLang="en-US" smtClean="0"/>
              <a:pPr eaLnBrk="1" hangingPunct="1">
                <a:spcBef>
                  <a:spcPct val="0"/>
                </a:spcBef>
              </a:pPr>
              <a:t>52</a:t>
            </a:fld>
            <a:endParaRPr lang="en-US" alt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88195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5AE5A3-33AA-424D-B258-9C0FF0338828}" type="slidenum">
              <a:rPr lang="en-US" altLang="en-US" smtClean="0"/>
              <a:pPr eaLnBrk="1" hangingPunct="1">
                <a:spcBef>
                  <a:spcPct val="0"/>
                </a:spcBef>
              </a:pPr>
              <a:t>53</a:t>
            </a:fld>
            <a:endParaRPr lang="en-US" alt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US" altLang="en-US"/>
              <a:t>Stick figure: http://www.megansteidl.com/images/stick_figure.gif </a:t>
            </a:r>
          </a:p>
          <a:p>
            <a:pPr eaLnBrk="1" hangingPunct="1"/>
            <a:r>
              <a:rPr lang="en-US" altLang="en-US"/>
              <a:t>Laptop: http://chaselaw.nku.edu/images/admissions/laptop.jpg</a:t>
            </a:r>
          </a:p>
          <a:p>
            <a:pPr eaLnBrk="1" hangingPunct="1"/>
            <a:r>
              <a:rPr lang="en-US" altLang="en-US"/>
              <a:t>Server: http://www.uni-muenster.de/ZIV/inforum/jubilaeum-2004/a23.html </a:t>
            </a:r>
          </a:p>
          <a:p>
            <a:pPr eaLnBrk="1" hangingPunct="1"/>
            <a:endParaRPr lang="en-US" altLang="en-US"/>
          </a:p>
        </p:txBody>
      </p:sp>
    </p:spTree>
    <p:extLst>
      <p:ext uri="{BB962C8B-B14F-4D97-AF65-F5344CB8AC3E}">
        <p14:creationId xmlns:p14="http://schemas.microsoft.com/office/powerpoint/2010/main" val="36100671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018C14B-7A40-4057-908D-CDBA5026FCEA}" type="slidenum">
              <a:rPr lang="en-US" altLang="en-US" smtClean="0"/>
              <a:pPr eaLnBrk="1" hangingPunct="1">
                <a:spcBef>
                  <a:spcPct val="0"/>
                </a:spcBef>
              </a:pPr>
              <a:t>54</a:t>
            </a:fld>
            <a:endParaRPr lang="en-US" alt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a:t>Stick figure: http://www.megansteidl.com/images/stick_figure.gif </a:t>
            </a:r>
          </a:p>
          <a:p>
            <a:pPr eaLnBrk="1" hangingPunct="1"/>
            <a:r>
              <a:rPr lang="en-US" altLang="en-US"/>
              <a:t>Laptop: http://chaselaw.nku.edu/images/admissions/laptop.jpg</a:t>
            </a:r>
          </a:p>
          <a:p>
            <a:pPr eaLnBrk="1" hangingPunct="1"/>
            <a:r>
              <a:rPr lang="en-US" altLang="en-US"/>
              <a:t>Server: http://www.uni-muenster.de/ZIV/inforum/jubilaeum-2004/a23.html </a:t>
            </a:r>
          </a:p>
          <a:p>
            <a:pPr eaLnBrk="1" hangingPunct="1"/>
            <a:endParaRPr lang="en-US" altLang="en-US"/>
          </a:p>
        </p:txBody>
      </p:sp>
    </p:spTree>
    <p:extLst>
      <p:ext uri="{BB962C8B-B14F-4D97-AF65-F5344CB8AC3E}">
        <p14:creationId xmlns:p14="http://schemas.microsoft.com/office/powerpoint/2010/main" val="2005992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D18E13-94A8-4B0B-893C-FC0222512B74}" type="slidenum">
              <a:rPr lang="en-US" altLang="en-US" smtClean="0"/>
              <a:pPr eaLnBrk="1" hangingPunct="1">
                <a:spcBef>
                  <a:spcPct val="0"/>
                </a:spcBef>
              </a:pPr>
              <a:t>55</a:t>
            </a:fld>
            <a:endParaRPr lang="en-US" alt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a:p>
          <a:p>
            <a:pPr eaLnBrk="1" hangingPunct="1"/>
            <a:r>
              <a:rPr lang="en-US" altLang="en-US"/>
              <a:t>SoMegaAd Corp now knows that the same person who visited site1 (and maybe looked for a particular thing) also visited site 2.</a:t>
            </a:r>
          </a:p>
          <a:p>
            <a:pPr eaLnBrk="1" hangingPunct="1"/>
            <a:r>
              <a:rPr lang="en-US" altLang="en-US"/>
              <a:t>Dollar sign building: http://www.corbisimages.com/images/67/D3D6B439-D962-44F7-A76D-4FE87D1002FD/42-19826901.jpg </a:t>
            </a:r>
          </a:p>
        </p:txBody>
      </p:sp>
    </p:spTree>
    <p:extLst>
      <p:ext uri="{BB962C8B-B14F-4D97-AF65-F5344CB8AC3E}">
        <p14:creationId xmlns:p14="http://schemas.microsoft.com/office/powerpoint/2010/main" val="3449159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pPr eaLnBrk="1" hangingPunct="1"/>
            <a:r>
              <a:rPr lang="en-US" altLang="en-US"/>
              <a:t>We discussed this in Privacy I. It is illegal for citizens to secretly track each other.  But in summer, 2010 U.S. Court of Appeals for the Ninth Circuit ruled that law enforcement agencies have the right to attach GPS tracker to your vehicle without a warrant, even in your driveway.  But overturned by US v Jones 2012</a:t>
            </a:r>
          </a:p>
          <a:p>
            <a:pPr eaLnBrk="1" hangingPunct="1"/>
            <a:r>
              <a:rPr lang="en-US" altLang="en-US"/>
              <a:t>http://www.shopkami.com/shop.html?page=shop.product_details&amp;flypage=flypage-ask.tpl&amp;product_id=2695&amp;category_id=11 </a:t>
            </a:r>
          </a:p>
        </p:txBody>
      </p:sp>
      <p:sp>
        <p:nvSpPr>
          <p:cNvPr id="8704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BD69458-606E-4384-8B6D-280C57547599}" type="slidenum">
              <a:rPr lang="en-US" altLang="en-US" smtClean="0"/>
              <a:pPr eaLnBrk="1" hangingPunct="1">
                <a:spcBef>
                  <a:spcPct val="0"/>
                </a:spcBef>
              </a:pPr>
              <a:t>5</a:t>
            </a:fld>
            <a:endParaRPr lang="en-US" altLang="en-US"/>
          </a:p>
        </p:txBody>
      </p:sp>
    </p:spTree>
    <p:extLst>
      <p:ext uri="{BB962C8B-B14F-4D97-AF65-F5344CB8AC3E}">
        <p14:creationId xmlns:p14="http://schemas.microsoft.com/office/powerpoint/2010/main" val="1423428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542236-23ED-4EDB-8361-582829B66A71}" type="slidenum">
              <a:rPr lang="en-US" altLang="en-US" smtClean="0"/>
              <a:pPr eaLnBrk="1" hangingPunct="1">
                <a:spcBef>
                  <a:spcPct val="0"/>
                </a:spcBef>
              </a:pPr>
              <a:t>56</a:t>
            </a:fld>
            <a:endParaRPr lang="en-US" alt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a:t>Continues example from http://en.wikipedia.org/wiki/HTTP_cookie</a:t>
            </a:r>
          </a:p>
        </p:txBody>
      </p:sp>
    </p:spTree>
    <p:extLst>
      <p:ext uri="{BB962C8B-B14F-4D97-AF65-F5344CB8AC3E}">
        <p14:creationId xmlns:p14="http://schemas.microsoft.com/office/powerpoint/2010/main" val="3774825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5DB5E2D-B979-4BF8-99C2-3CBD88CB1456}" type="slidenum">
              <a:rPr lang="en-US" altLang="en-US" smtClean="0"/>
              <a:pPr eaLnBrk="1" hangingPunct="1">
                <a:spcBef>
                  <a:spcPct val="0"/>
                </a:spcBef>
              </a:pPr>
              <a:t>58</a:t>
            </a:fld>
            <a:endParaRPr lang="en-US" alt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a:t>Lawsuits now.  Most users don’t know about this and what they can do about it.</a:t>
            </a:r>
          </a:p>
        </p:txBody>
      </p:sp>
    </p:spTree>
    <p:extLst>
      <p:ext uri="{BB962C8B-B14F-4D97-AF65-F5344CB8AC3E}">
        <p14:creationId xmlns:p14="http://schemas.microsoft.com/office/powerpoint/2010/main" val="3666911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BC8605-D083-4655-982C-1C2B7B530867}" type="slidenum">
              <a:rPr lang="en-US" altLang="en-US" smtClean="0"/>
              <a:pPr eaLnBrk="1" hangingPunct="1">
                <a:spcBef>
                  <a:spcPct val="0"/>
                </a:spcBef>
              </a:pPr>
              <a:t>59</a:t>
            </a:fld>
            <a:endParaRPr lang="en-US" alt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75909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802896-5548-4111-B01F-26892316557F}" type="slidenum">
              <a:rPr lang="en-US" altLang="en-US" smtClean="0"/>
              <a:pPr eaLnBrk="1" hangingPunct="1">
                <a:spcBef>
                  <a:spcPct val="0"/>
                </a:spcBef>
              </a:pPr>
              <a:t>60</a:t>
            </a:fld>
            <a:endParaRPr lang="en-US" alt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68398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3652687-B934-4CD9-B5F0-4555E3D1D5F3}" type="slidenum">
              <a:rPr lang="en-US" altLang="en-US" smtClean="0"/>
              <a:pPr eaLnBrk="1" hangingPunct="1">
                <a:spcBef>
                  <a:spcPct val="0"/>
                </a:spcBef>
              </a:pPr>
              <a:t>61</a:t>
            </a:fld>
            <a:endParaRPr lang="en-US" alt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15116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5FB857C-E5C4-4C9B-8B15-D670621A6B95}" type="slidenum">
              <a:rPr lang="en-US" altLang="en-US" smtClean="0"/>
              <a:pPr eaLnBrk="1" hangingPunct="1">
                <a:spcBef>
                  <a:spcPct val="0"/>
                </a:spcBef>
              </a:pPr>
              <a:t>62</a:t>
            </a:fld>
            <a:endParaRPr lang="en-US" alt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US" altLang="en-US"/>
              <a:t>Image from: http://blogs.zdnet.com/social/?p=392</a:t>
            </a:r>
          </a:p>
        </p:txBody>
      </p:sp>
    </p:spTree>
    <p:extLst>
      <p:ext uri="{BB962C8B-B14F-4D97-AF65-F5344CB8AC3E}">
        <p14:creationId xmlns:p14="http://schemas.microsoft.com/office/powerpoint/2010/main" val="2444036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274E444-98EB-46B0-895D-362EC5B26050}" type="slidenum">
              <a:rPr lang="en-US" altLang="en-US" smtClean="0"/>
              <a:pPr eaLnBrk="1" hangingPunct="1">
                <a:spcBef>
                  <a:spcPct val="0"/>
                </a:spcBef>
              </a:pPr>
              <a:t>63</a:t>
            </a:fld>
            <a:endParaRPr lang="en-US" alt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09784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p:spPr>
        <p:txBody>
          <a:bodyPr/>
          <a:lstStyle/>
          <a:p>
            <a:r>
              <a:rPr lang="en-US" altLang="en-US"/>
              <a:t>Go to this story to see the history of what they’ve done.</a:t>
            </a:r>
          </a:p>
        </p:txBody>
      </p:sp>
      <p:sp>
        <p:nvSpPr>
          <p:cNvPr id="1402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B0B6A0-5BE5-401F-AD76-045B8A1420FA}" type="slidenum">
              <a:rPr lang="en-US" altLang="en-US" smtClean="0"/>
              <a:pPr eaLnBrk="1" hangingPunct="1">
                <a:spcBef>
                  <a:spcPct val="0"/>
                </a:spcBef>
              </a:pPr>
              <a:t>64</a:t>
            </a:fld>
            <a:endParaRPr lang="en-US" altLang="en-US"/>
          </a:p>
        </p:txBody>
      </p:sp>
    </p:spTree>
    <p:extLst>
      <p:ext uri="{BB962C8B-B14F-4D97-AF65-F5344CB8AC3E}">
        <p14:creationId xmlns:p14="http://schemas.microsoft.com/office/powerpoint/2010/main" val="461903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808D2B9-817A-4C50-A90A-871064D47856}" type="slidenum">
              <a:rPr lang="en-US" altLang="en-US" smtClean="0"/>
              <a:pPr eaLnBrk="1" hangingPunct="1">
                <a:spcBef>
                  <a:spcPct val="0"/>
                </a:spcBef>
              </a:pPr>
              <a:t>65</a:t>
            </a:fld>
            <a:endParaRPr lang="en-US" alt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80720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E8154A8-3152-46DE-9B4F-49CC1344D87C}" type="slidenum">
              <a:rPr lang="en-US" altLang="en-US" smtClean="0"/>
              <a:pPr eaLnBrk="1" hangingPunct="1">
                <a:spcBef>
                  <a:spcPct val="0"/>
                </a:spcBef>
              </a:pPr>
              <a:t>66</a:t>
            </a:fld>
            <a:endParaRPr lang="en-US" alt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US" altLang="en-US"/>
              <a:t>We talked about both of these things back in Intro.  We have the clearly good and the possibly scary.</a:t>
            </a:r>
          </a:p>
        </p:txBody>
      </p:sp>
    </p:spTree>
    <p:extLst>
      <p:ext uri="{BB962C8B-B14F-4D97-AF65-F5344CB8AC3E}">
        <p14:creationId xmlns:p14="http://schemas.microsoft.com/office/powerpoint/2010/main" val="325538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n-US" altLang="en-US"/>
              <a:t>We discussed this in Ethics and Morality as an example of a muddle.</a:t>
            </a:r>
          </a:p>
          <a:p>
            <a:r>
              <a:rPr lang="en-US" altLang="en-US"/>
              <a:t>http://www.wired.com/threatlevel/2012/01/judge-orders-laptop-decryption/  </a:t>
            </a:r>
          </a:p>
          <a:p>
            <a:r>
              <a:rPr lang="en-US" altLang="en-US"/>
              <a:t>http://www.wired.com/threatlevel/2012/02/laptop-decryption-unconstitutional/</a:t>
            </a:r>
          </a:p>
          <a:p>
            <a:r>
              <a:rPr lang="en-US" altLang="en-US"/>
              <a:t>Disk image: http://www.zdnet.com/blog/doc/what-about-the-hard-drive-in-your-printer/1551 </a:t>
            </a:r>
          </a:p>
          <a:p>
            <a:r>
              <a:rPr lang="en-US" altLang="en-US"/>
              <a:t>Picture to illustrate “back and forth”: http://www.acclaimclipart.com/free_clipart_images/boys_throwing_a_ball_back_and_forth_0515-1001-0204-0410.html </a:t>
            </a:r>
          </a:p>
          <a:p>
            <a:endParaRPr lang="en-US" altLang="en-US"/>
          </a:p>
          <a:p>
            <a:endParaRPr lang="en-US" altLang="en-US"/>
          </a:p>
        </p:txBody>
      </p:sp>
      <p:sp>
        <p:nvSpPr>
          <p:cNvPr id="8806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D24455F-8438-45E0-9FE0-E3427D1AE0F0}" type="slidenum">
              <a:rPr lang="en-US" altLang="en-US" smtClean="0"/>
              <a:pPr eaLnBrk="1" hangingPunct="1">
                <a:spcBef>
                  <a:spcPct val="0"/>
                </a:spcBef>
              </a:pPr>
              <a:t>6</a:t>
            </a:fld>
            <a:endParaRPr lang="en-US" altLang="en-US"/>
          </a:p>
        </p:txBody>
      </p:sp>
    </p:spTree>
    <p:extLst>
      <p:ext uri="{BB962C8B-B14F-4D97-AF65-F5344CB8AC3E}">
        <p14:creationId xmlns:p14="http://schemas.microsoft.com/office/powerpoint/2010/main" val="5212765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14B2C8-8494-4F1C-A2A8-14CA59908103}" type="slidenum">
              <a:rPr lang="en-US" altLang="en-US" smtClean="0"/>
              <a:pPr eaLnBrk="1" hangingPunct="1">
                <a:spcBef>
                  <a:spcPct val="0"/>
                </a:spcBef>
              </a:pPr>
              <a:t>67</a:t>
            </a:fld>
            <a:endParaRPr lang="en-US" alt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a:t>Google, Privacy, and the Government - Schmidt and Maddow interview</a:t>
            </a:r>
          </a:p>
          <a:p>
            <a:pPr eaLnBrk="1" hangingPunct="1"/>
            <a:endParaRPr lang="en-US" altLang="en-US"/>
          </a:p>
        </p:txBody>
      </p:sp>
    </p:spTree>
    <p:extLst>
      <p:ext uri="{BB962C8B-B14F-4D97-AF65-F5344CB8AC3E}">
        <p14:creationId xmlns:p14="http://schemas.microsoft.com/office/powerpoint/2010/main" val="303100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p:spPr>
        <p:txBody>
          <a:bodyPr/>
          <a:lstStyle/>
          <a:p>
            <a:r>
              <a:rPr lang="en-US" altLang="en-US"/>
              <a:t>So here you are, surfing at your favorite coffee shop on their wifi network.</a:t>
            </a:r>
          </a:p>
          <a:p>
            <a:r>
              <a:rPr lang="en-US" altLang="en-US"/>
              <a:t>Good article, plus source of picture: http://askbobrankin.com/wifi_sidejacking.html </a:t>
            </a:r>
          </a:p>
        </p:txBody>
      </p:sp>
      <p:sp>
        <p:nvSpPr>
          <p:cNvPr id="1443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A32E4CE-2825-4E56-B66A-4F4AD34075A3}" type="slidenum">
              <a:rPr lang="en-US" altLang="en-US" smtClean="0"/>
              <a:pPr eaLnBrk="1" hangingPunct="1">
                <a:spcBef>
                  <a:spcPct val="0"/>
                </a:spcBef>
              </a:pPr>
              <a:t>68</a:t>
            </a:fld>
            <a:endParaRPr lang="en-US" altLang="en-US"/>
          </a:p>
        </p:txBody>
      </p:sp>
    </p:spTree>
    <p:extLst>
      <p:ext uri="{BB962C8B-B14F-4D97-AF65-F5344CB8AC3E}">
        <p14:creationId xmlns:p14="http://schemas.microsoft.com/office/powerpoint/2010/main" val="2740380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p:spPr>
        <p:txBody>
          <a:bodyPr/>
          <a:lstStyle/>
          <a:p>
            <a:r>
              <a:rPr lang="en-US" altLang="en-US"/>
              <a:t>Firesheep is a free addon to Mozilla.</a:t>
            </a:r>
          </a:p>
          <a:p>
            <a:r>
              <a:rPr lang="en-US" altLang="en-US"/>
              <a:t>Click on ebay icon to go to ebay.  Go to myebay.  When you log in, you’ve got https.  But the very next page, you don’t any longer.  Firesheep grabs cookie with session id and can now be you for the entire session.</a:t>
            </a:r>
          </a:p>
        </p:txBody>
      </p:sp>
      <p:sp>
        <p:nvSpPr>
          <p:cNvPr id="1454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4FC4102-9AA7-4008-96EF-9794906F1E7C}" type="slidenum">
              <a:rPr lang="en-US" altLang="en-US" smtClean="0"/>
              <a:pPr eaLnBrk="1" hangingPunct="1">
                <a:spcBef>
                  <a:spcPct val="0"/>
                </a:spcBef>
              </a:pPr>
              <a:t>69</a:t>
            </a:fld>
            <a:endParaRPr lang="en-US" altLang="en-US"/>
          </a:p>
        </p:txBody>
      </p:sp>
    </p:spTree>
    <p:extLst>
      <p:ext uri="{BB962C8B-B14F-4D97-AF65-F5344CB8AC3E}">
        <p14:creationId xmlns:p14="http://schemas.microsoft.com/office/powerpoint/2010/main" val="22840954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D45FB23-66BA-42FB-A4F5-E0ED49419932}" type="slidenum">
              <a:rPr lang="en-US" altLang="en-US" smtClean="0"/>
              <a:pPr eaLnBrk="1" hangingPunct="1">
                <a:spcBef>
                  <a:spcPct val="0"/>
                </a:spcBef>
              </a:pPr>
              <a:t>70</a:t>
            </a:fld>
            <a:endParaRPr lang="en-US" alt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741184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EEF1C00-4B62-40BD-A2D6-365CC5574FA0}" type="slidenum">
              <a:rPr lang="en-US" altLang="en-US" smtClean="0"/>
              <a:pPr eaLnBrk="1" hangingPunct="1">
                <a:spcBef>
                  <a:spcPct val="0"/>
                </a:spcBef>
              </a:pPr>
              <a:t>71</a:t>
            </a:fld>
            <a:endParaRPr lang="en-US" alt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673129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159F72B-3168-4B0D-A93D-91040C501296}" type="slidenum">
              <a:rPr lang="en-US" altLang="en-US" smtClean="0"/>
              <a:pPr eaLnBrk="1" hangingPunct="1">
                <a:spcBef>
                  <a:spcPct val="0"/>
                </a:spcBef>
              </a:pPr>
              <a:t>72</a:t>
            </a:fld>
            <a:endParaRPr lang="en-US" alt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US" altLang="en-US"/>
              <a:t>Lots of reasonable people maintain blogs.  But who generally writes comments, say on newspaper stories.  This story has some sheer drivel.</a:t>
            </a:r>
          </a:p>
          <a:p>
            <a:pPr eaLnBrk="1" hangingPunct="1"/>
            <a:r>
              <a:rPr lang="en-US" altLang="en-US"/>
              <a:t>Czech map: http://www.bbc.co.uk/worldservice/learningenglish/communicate/blog/student//images/map_czech_republic.jpg </a:t>
            </a:r>
          </a:p>
        </p:txBody>
      </p:sp>
    </p:spTree>
    <p:extLst>
      <p:ext uri="{BB962C8B-B14F-4D97-AF65-F5344CB8AC3E}">
        <p14:creationId xmlns:p14="http://schemas.microsoft.com/office/powerpoint/2010/main" val="21367216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CBABBF6-C21C-440E-A05D-903BDE6F6E5D}" type="slidenum">
              <a:rPr lang="en-US" altLang="en-US" smtClean="0"/>
              <a:pPr eaLnBrk="1" hangingPunct="1">
                <a:spcBef>
                  <a:spcPct val="0"/>
                </a:spcBef>
              </a:pPr>
              <a:t>73</a:t>
            </a:fld>
            <a:endParaRPr lang="en-US" alt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151019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12226F-CF5F-40D0-8FAB-D6B47D36DF6D}" type="slidenum">
              <a:rPr lang="en-US" altLang="en-US" smtClean="0"/>
              <a:pPr eaLnBrk="1" hangingPunct="1">
                <a:spcBef>
                  <a:spcPct val="0"/>
                </a:spcBef>
              </a:pPr>
              <a:t>74</a:t>
            </a:fld>
            <a:endParaRPr lang="en-US" alt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4318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AB99E4-F284-470C-9B46-DF68A1F976BD}" type="slidenum">
              <a:rPr lang="en-US" altLang="en-US" smtClean="0"/>
              <a:pPr eaLnBrk="1" hangingPunct="1">
                <a:spcBef>
                  <a:spcPct val="0"/>
                </a:spcBef>
              </a:pPr>
              <a:t>75</a:t>
            </a:fld>
            <a:endParaRPr lang="en-US" alt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79852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B63BFC-E22D-47B4-91B1-9DC81A20E0A9}" type="slidenum">
              <a:rPr lang="en-US" altLang="en-US" smtClean="0"/>
              <a:pPr eaLnBrk="1" hangingPunct="1">
                <a:spcBef>
                  <a:spcPct val="0"/>
                </a:spcBef>
              </a:pPr>
              <a:t>76</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1863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6C615BC-9406-4641-AEF6-2D99EADF3C3F}" type="slidenum">
              <a:rPr lang="en-US" altLang="en-US" smtClean="0"/>
              <a:pPr eaLnBrk="1" hangingPunct="1">
                <a:spcBef>
                  <a:spcPct val="0"/>
                </a:spcBef>
              </a:pPr>
              <a:t>7</a:t>
            </a:fld>
            <a:endParaRPr lang="en-US"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9180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F63C9D-059B-4A34-800F-47E03580BC70}" type="slidenum">
              <a:rPr lang="en-US" altLang="en-US" smtClean="0"/>
              <a:pPr eaLnBrk="1" hangingPunct="1">
                <a:spcBef>
                  <a:spcPct val="0"/>
                </a:spcBef>
              </a:pPr>
              <a:t>8</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52890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67ED15-9218-4BE8-9E0D-DEB8E9D94924}" type="slidenum">
              <a:rPr lang="en-US" altLang="en-US" smtClean="0"/>
              <a:pPr eaLnBrk="1" hangingPunct="1">
                <a:spcBef>
                  <a:spcPct val="0"/>
                </a:spcBef>
              </a:pPr>
              <a:t>9</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631126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27660D-E1C5-4FB6-BBDC-A4AC7491A3BF}" type="slidenum">
              <a:rPr lang="en-US"/>
              <a:pPr>
                <a:defRPr/>
              </a:pPr>
              <a:t>‹#›</a:t>
            </a:fld>
            <a:endParaRPr lang="en-US"/>
          </a:p>
        </p:txBody>
      </p:sp>
    </p:spTree>
    <p:extLst>
      <p:ext uri="{BB962C8B-B14F-4D97-AF65-F5344CB8AC3E}">
        <p14:creationId xmlns:p14="http://schemas.microsoft.com/office/powerpoint/2010/main" val="138252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0730D1-B30C-466F-9CE1-D233D3F4AC3B}" type="slidenum">
              <a:rPr lang="en-US"/>
              <a:pPr>
                <a:defRPr/>
              </a:pPr>
              <a:t>‹#›</a:t>
            </a:fld>
            <a:endParaRPr lang="en-US"/>
          </a:p>
        </p:txBody>
      </p:sp>
    </p:spTree>
    <p:extLst>
      <p:ext uri="{BB962C8B-B14F-4D97-AF65-F5344CB8AC3E}">
        <p14:creationId xmlns:p14="http://schemas.microsoft.com/office/powerpoint/2010/main" val="1360987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2C1B9-D0C5-4E38-ACA9-1D8027B1178B}" type="slidenum">
              <a:rPr lang="en-US"/>
              <a:pPr>
                <a:defRPr/>
              </a:pPr>
              <a:t>‹#›</a:t>
            </a:fld>
            <a:endParaRPr lang="en-US"/>
          </a:p>
        </p:txBody>
      </p:sp>
    </p:spTree>
    <p:extLst>
      <p:ext uri="{BB962C8B-B14F-4D97-AF65-F5344CB8AC3E}">
        <p14:creationId xmlns:p14="http://schemas.microsoft.com/office/powerpoint/2010/main" val="2818732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FA7A44-1BF2-45AA-9BB0-6824A5ADE1DF}" type="slidenum">
              <a:rPr lang="en-US"/>
              <a:pPr>
                <a:defRPr/>
              </a:pPr>
              <a:t>‹#›</a:t>
            </a:fld>
            <a:endParaRPr lang="en-US"/>
          </a:p>
        </p:txBody>
      </p:sp>
    </p:spTree>
    <p:extLst>
      <p:ext uri="{BB962C8B-B14F-4D97-AF65-F5344CB8AC3E}">
        <p14:creationId xmlns:p14="http://schemas.microsoft.com/office/powerpoint/2010/main" val="3332139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DC60D4-BC72-409C-851E-4D94F7B3DA07}" type="slidenum">
              <a:rPr lang="en-US"/>
              <a:pPr>
                <a:defRPr/>
              </a:pPr>
              <a:t>‹#›</a:t>
            </a:fld>
            <a:endParaRPr lang="en-US"/>
          </a:p>
        </p:txBody>
      </p:sp>
    </p:spTree>
    <p:extLst>
      <p:ext uri="{BB962C8B-B14F-4D97-AF65-F5344CB8AC3E}">
        <p14:creationId xmlns:p14="http://schemas.microsoft.com/office/powerpoint/2010/main" val="3158131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CC5972-CB68-443A-AD29-980F73F636DD}" type="slidenum">
              <a:rPr lang="en-US"/>
              <a:pPr>
                <a:defRPr/>
              </a:pPr>
              <a:t>‹#›</a:t>
            </a:fld>
            <a:endParaRPr lang="en-US"/>
          </a:p>
        </p:txBody>
      </p:sp>
    </p:spTree>
    <p:extLst>
      <p:ext uri="{BB962C8B-B14F-4D97-AF65-F5344CB8AC3E}">
        <p14:creationId xmlns:p14="http://schemas.microsoft.com/office/powerpoint/2010/main" val="297848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D0D71F-2EAC-468D-97C7-D73444733263}" type="slidenum">
              <a:rPr lang="en-US"/>
              <a:pPr>
                <a:defRPr/>
              </a:pPr>
              <a:t>‹#›</a:t>
            </a:fld>
            <a:endParaRPr lang="en-US"/>
          </a:p>
        </p:txBody>
      </p:sp>
    </p:spTree>
    <p:extLst>
      <p:ext uri="{BB962C8B-B14F-4D97-AF65-F5344CB8AC3E}">
        <p14:creationId xmlns:p14="http://schemas.microsoft.com/office/powerpoint/2010/main" val="54225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6BE1D-C070-47BA-BDA0-6B7D260212DF}" type="slidenum">
              <a:rPr lang="en-US"/>
              <a:pPr>
                <a:defRPr/>
              </a:pPr>
              <a:t>‹#›</a:t>
            </a:fld>
            <a:endParaRPr lang="en-US"/>
          </a:p>
        </p:txBody>
      </p:sp>
    </p:spTree>
    <p:extLst>
      <p:ext uri="{BB962C8B-B14F-4D97-AF65-F5344CB8AC3E}">
        <p14:creationId xmlns:p14="http://schemas.microsoft.com/office/powerpoint/2010/main" val="198933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D6CFC6-1869-403E-B1C5-EF56A14FF669}" type="slidenum">
              <a:rPr lang="en-US"/>
              <a:pPr>
                <a:defRPr/>
              </a:pPr>
              <a:t>‹#›</a:t>
            </a:fld>
            <a:endParaRPr lang="en-US"/>
          </a:p>
        </p:txBody>
      </p:sp>
    </p:spTree>
    <p:extLst>
      <p:ext uri="{BB962C8B-B14F-4D97-AF65-F5344CB8AC3E}">
        <p14:creationId xmlns:p14="http://schemas.microsoft.com/office/powerpoint/2010/main" val="234972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F21AD0-0922-4938-B54F-ACFB167D8352}" type="slidenum">
              <a:rPr lang="en-US"/>
              <a:pPr>
                <a:defRPr/>
              </a:pPr>
              <a:t>‹#›</a:t>
            </a:fld>
            <a:endParaRPr lang="en-US"/>
          </a:p>
        </p:txBody>
      </p:sp>
    </p:spTree>
    <p:extLst>
      <p:ext uri="{BB962C8B-B14F-4D97-AF65-F5344CB8AC3E}">
        <p14:creationId xmlns:p14="http://schemas.microsoft.com/office/powerpoint/2010/main" val="252430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E6637C-6136-4414-A384-35F19C808305}" type="slidenum">
              <a:rPr lang="en-US"/>
              <a:pPr>
                <a:defRPr/>
              </a:pPr>
              <a:t>‹#›</a:t>
            </a:fld>
            <a:endParaRPr lang="en-US"/>
          </a:p>
        </p:txBody>
      </p:sp>
    </p:spTree>
    <p:extLst>
      <p:ext uri="{BB962C8B-B14F-4D97-AF65-F5344CB8AC3E}">
        <p14:creationId xmlns:p14="http://schemas.microsoft.com/office/powerpoint/2010/main" val="158145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D24756-CDA1-4405-8D90-66E42F69ADB1}" type="slidenum">
              <a:rPr lang="en-US"/>
              <a:pPr>
                <a:defRPr/>
              </a:pPr>
              <a:t>‹#›</a:t>
            </a:fld>
            <a:endParaRPr lang="en-US"/>
          </a:p>
        </p:txBody>
      </p:sp>
    </p:spTree>
    <p:extLst>
      <p:ext uri="{BB962C8B-B14F-4D97-AF65-F5344CB8AC3E}">
        <p14:creationId xmlns:p14="http://schemas.microsoft.com/office/powerpoint/2010/main" val="332114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1EB69AA-DFA8-46A5-A8A0-145DB6F8B5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factfinder2.census.gov/faces/nav/jsf/pages/index.xhtml"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hyperlink" Target="http://privacy.cs.cmu.edu/people/sweeney/kanonymity.pdf" TargetMode="External"/><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usacm.acm.org/privsec/details.cfm?type=Letters&amp;id=16&amp;cat=8&amp;Privacy%20and%20Securit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2.xml"/><Relationship Id="rId7" Type="http://schemas.openxmlformats.org/officeDocument/2006/relationships/image" Target="../media/image17.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1.bin"/><Relationship Id="rId9" Type="http://schemas.openxmlformats.org/officeDocument/2006/relationships/image" Target="../media/image18.wmf"/></Relationships>
</file>

<file path=ppt/slides/_rels/slide27.xml.rels><?xml version="1.0" encoding="UTF-8" standalone="yes"?>
<Relationships xmlns="http://schemas.openxmlformats.org/package/2006/relationships"><Relationship Id="rId3" Type="http://schemas.openxmlformats.org/officeDocument/2006/relationships/hyperlink" Target="http://www.eff.org/deeplinks/2010/08/government-finds-uses-social-networking-sit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hyperlink" Target="http://www.nytimes.com/2008/02/17/washington/17fisa.html?ex=1360904400&amp;en=d32fbd564f65660c&amp;ei=5089&amp;partner=rssyahoo&amp;emc=rs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REAL_ID_Ac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nytimes.com/2008/03/21/us/politics/21cnd-passport.html?_r=1&amp;ex=1363838400&amp;en=61947283c546a181&amp;ei=5089&amp;partner=rssyahoo&amp;emc=rss&amp;oref=slogi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Satire_VI"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washingtonpost.com/wp-dyn/content/article/2008/03/23/AR2008032301753.html?nav=rss_email/componen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law.cornell.edu/constitution/constitution.billofright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greenpoints.com/account/act_default.asp" TargetMode="Externa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3" Type="http://schemas.openxmlformats.org/officeDocument/2006/relationships/hyperlink" Target="http://money.cnn.com/2005/04/28/news/fortune500/supermarket_showdow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hyperlink" Target="http://images.businessweek.com/ss/05/04/ibm20050418/source/6.ht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kutnews.org/post/sentient-shopping-carts-invade-whole-food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www.msnbc.msn.com/id/35800591/ns/health-food_safety/"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0.jpe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pport.mozilla.com/en-US/kb/Enabling+and+disabling+cookies?s=cookies&amp;as=s" TargetMode="External"/><Relationship Id="rId2" Type="http://schemas.openxmlformats.org/officeDocument/2006/relationships/hyperlink" Target="http://www.washingtonpost.com/"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3.png"/><Relationship Id="rId5" Type="http://schemas.openxmlformats.org/officeDocument/2006/relationships/oleObject" Target="../embeddings/oleObject5.bin"/><Relationship Id="rId4" Type="http://schemas.openxmlformats.org/officeDocument/2006/relationships/hyperlink" Target="http://www.macromedia.com/support/documentation/en/flashplayer/help/settings_manager07.htm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Slope_On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amazon.com/Automata-Computability-Complexity-Theory-Applications/dp/0132288060/ref=pd_bbs_sr_1?ie=UTF8&amp;s=books&amp;qid=1203957519&amp;sr=1-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facebook.com/policy.php"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www.nytimes.com/2008/02/11/technology/11facebook.html?em&amp;ex=1203051600&amp;en=5f33ac07f19d21f5&amp;ei=5087%0a"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Raplea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hyperlink" Target="https://www.annualcreditreport.com/cra/index.jsp"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google.org/flutrend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xwq7le9zSv0"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ebay.com/"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www.zillow.com/search/RealEstateSearch.htm?dg=dg2&amp;addrstrthood=5002+Lea+Cove&amp;citystatezip=Austin,+TX"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news.yahoo.com/s/ap/20100914/ap_on_hi_te/eu_czech_google_street_view"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hyperlink" Target="http://maps.google.com/help/maps/streetview/"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rottenneighbor.com/"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hyperlink" Target="http://spotcrime.com/tx/austin"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hyperlink" Target="https://www.google.com/maps/views/explore?gl=us&amp;vm=4&amp;ll=30.383427,-97.764566&amp;z=17" TargetMode="External"/><Relationship Id="rId5" Type="http://schemas.openxmlformats.org/officeDocument/2006/relationships/hyperlink" Target="https://www.google.com/maps/views/explore?gl=us&amp;vm=4&amp;ll=30.384357,-97.762624&amp;z=20" TargetMode="External"/><Relationship Id="rId4" Type="http://schemas.openxmlformats.org/officeDocument/2006/relationships/hyperlink" Target="http://www.zillow.com/homes/5002-Lea-Cove-Austin,-TX_rb/#/homes/for_sale/Unnamed-Neighborhood-Austin-TX/403688_rid/30.384771,-97.761984,30.383382,-97.764612_rect/17_zm/1_fr/1_rs/1_fr/"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potcrime.com/tx/austin"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hyperlink" Target="https://www.google.com/maps/views/explore?gl=us&amp;vm=4&amp;ll=30.383427,-97.764566&amp;z=17" TargetMode="External"/><Relationship Id="rId5" Type="http://schemas.openxmlformats.org/officeDocument/2006/relationships/hyperlink" Target="https://www.google.com/maps/views/explore?gl=us&amp;vm=4&amp;ll=30.384357,-97.762624&amp;z=20" TargetMode="External"/><Relationship Id="rId4" Type="http://schemas.openxmlformats.org/officeDocument/2006/relationships/hyperlink" Target="http://www.zillow.com/homes/5002-Lea-Cove-Austin,-TX_rb/#/homes/for_sale/Unnamed-Neighborhood-Austin-TX/403688_rid/30.384771,-97.761984,30.383382,-97.764612_rect/17_zm/1_fr/1_rs/1_fr/"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trafficland.com/city/WAS/"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hyperlink" Target="http://userweb.cs.utexas.edu/users/cline/CS349/conn_av.jp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userweb.cs.utexas.edu/users/cline/CS349/speedway_24th_2.jpg" TargetMode="External"/><Relationship Id="rId2" Type="http://schemas.openxmlformats.org/officeDocument/2006/relationships/hyperlink" Target="http://userweb.cs.utexas.edu/users/cline/CS349/speedway_24th_1.jpg" TargetMode="External"/><Relationship Id="rId1" Type="http://schemas.openxmlformats.org/officeDocument/2006/relationships/slideLayout" Target="../slideLayouts/slideLayout2.xml"/><Relationship Id="rId4" Type="http://schemas.openxmlformats.org/officeDocument/2006/relationships/hyperlink" Target="http://userweb.cs.utexas.edu/users/cline/CS349/speedway_24th_3.jp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hyperlink" Target="http://www.privacyrights.org/" TargetMode="Externa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ltLang="en-US" b="1"/>
              <a:t>Privacy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487362"/>
          </a:xfrm>
        </p:spPr>
        <p:txBody>
          <a:bodyPr/>
          <a:lstStyle/>
          <a:p>
            <a:pPr eaLnBrk="1" hangingPunct="1"/>
            <a:r>
              <a:rPr lang="en-US" altLang="en-US" sz="3200" b="1"/>
              <a:t>Data of the 1820 US Census</a:t>
            </a:r>
          </a:p>
        </p:txBody>
      </p:sp>
      <p:sp>
        <p:nvSpPr>
          <p:cNvPr id="11267" name="Rectangle 3"/>
          <p:cNvSpPr>
            <a:spLocks noGrp="1" noChangeArrowheads="1"/>
          </p:cNvSpPr>
          <p:nvPr>
            <p:ph type="body" idx="1"/>
          </p:nvPr>
        </p:nvSpPr>
        <p:spPr>
          <a:xfrm>
            <a:off x="457200" y="914400"/>
            <a:ext cx="8229600" cy="5791200"/>
          </a:xfrm>
        </p:spPr>
        <p:txBody>
          <a:bodyPr/>
          <a:lstStyle/>
          <a:p>
            <a:pPr marL="609600" indent="-609600" eaLnBrk="1" hangingPunct="1">
              <a:lnSpc>
                <a:spcPct val="80000"/>
              </a:lnSpc>
              <a:buFontTx/>
              <a:buNone/>
            </a:pPr>
            <a:r>
              <a:rPr lang="en-US" altLang="en-US" sz="1200"/>
              <a:t>	</a:t>
            </a:r>
            <a:r>
              <a:rPr lang="en-US" altLang="en-US" sz="1400"/>
              <a:t>1. Name of the head of family</a:t>
            </a:r>
            <a:br>
              <a:rPr lang="en-US" altLang="en-US" sz="1400"/>
            </a:br>
            <a:r>
              <a:rPr lang="en-US" altLang="en-US" sz="1400"/>
              <a:t>2. # of free white males under age 10</a:t>
            </a:r>
            <a:br>
              <a:rPr lang="en-US" altLang="en-US" sz="1400"/>
            </a:br>
            <a:r>
              <a:rPr lang="en-US" altLang="en-US" sz="1400"/>
              <a:t>3. # of free white males age 10-16</a:t>
            </a:r>
            <a:br>
              <a:rPr lang="en-US" altLang="en-US" sz="1400"/>
            </a:br>
            <a:r>
              <a:rPr lang="en-US" altLang="en-US" sz="1400"/>
              <a:t>4. # of free white males age 16-18</a:t>
            </a:r>
            <a:br>
              <a:rPr lang="en-US" altLang="en-US" sz="1400"/>
            </a:br>
            <a:r>
              <a:rPr lang="en-US" altLang="en-US" sz="1400"/>
              <a:t>5. # of free white males age 16-26</a:t>
            </a:r>
            <a:br>
              <a:rPr lang="en-US" altLang="en-US" sz="1400"/>
            </a:br>
            <a:r>
              <a:rPr lang="en-US" altLang="en-US" sz="1400"/>
              <a:t>6. # of free white males age 26-45</a:t>
            </a:r>
            <a:br>
              <a:rPr lang="en-US" altLang="en-US" sz="1400"/>
            </a:br>
            <a:r>
              <a:rPr lang="en-US" altLang="en-US" sz="1400"/>
              <a:t>7. # of free white males age 45 and up</a:t>
            </a:r>
            <a:br>
              <a:rPr lang="en-US" altLang="en-US" sz="1400"/>
            </a:br>
            <a:r>
              <a:rPr lang="en-US" altLang="en-US" sz="1400"/>
              <a:t>8. # of free white females under age 10</a:t>
            </a:r>
            <a:br>
              <a:rPr lang="en-US" altLang="en-US" sz="1400"/>
            </a:br>
            <a:r>
              <a:rPr lang="en-US" altLang="en-US" sz="1400"/>
              <a:t>9. # of free white females age 10-16</a:t>
            </a:r>
            <a:br>
              <a:rPr lang="en-US" altLang="en-US" sz="1400"/>
            </a:br>
            <a:r>
              <a:rPr lang="en-US" altLang="en-US" sz="1400"/>
              <a:t>10. # of free white females age 16-26</a:t>
            </a:r>
            <a:br>
              <a:rPr lang="en-US" altLang="en-US" sz="1400"/>
            </a:br>
            <a:r>
              <a:rPr lang="en-US" altLang="en-US" sz="1400"/>
              <a:t>11. # of free white females age 26-45</a:t>
            </a:r>
            <a:br>
              <a:rPr lang="en-US" altLang="en-US" sz="1400"/>
            </a:br>
            <a:r>
              <a:rPr lang="en-US" altLang="en-US" sz="1400"/>
              <a:t>12. # of free white females age 45 and up</a:t>
            </a:r>
            <a:br>
              <a:rPr lang="en-US" altLang="en-US" sz="1400"/>
            </a:br>
            <a:r>
              <a:rPr lang="en-US" altLang="en-US" sz="1400"/>
              <a:t>13. # of foreigners not naturalized</a:t>
            </a:r>
            <a:br>
              <a:rPr lang="en-US" altLang="en-US" sz="1400"/>
            </a:br>
            <a:r>
              <a:rPr lang="en-US" altLang="en-US" sz="1400"/>
              <a:t>14. # of persons engaged in agriculture</a:t>
            </a:r>
            <a:br>
              <a:rPr lang="en-US" altLang="en-US" sz="1400"/>
            </a:br>
            <a:r>
              <a:rPr lang="en-US" altLang="en-US" sz="1400"/>
              <a:t>15. # of persons engaged in commerce</a:t>
            </a:r>
            <a:br>
              <a:rPr lang="en-US" altLang="en-US" sz="1400"/>
            </a:br>
            <a:r>
              <a:rPr lang="en-US" altLang="en-US" sz="1400"/>
              <a:t>16. # of persons engaged in manufacture</a:t>
            </a:r>
            <a:br>
              <a:rPr lang="en-US" altLang="en-US" sz="1400"/>
            </a:br>
            <a:r>
              <a:rPr lang="en-US" altLang="en-US" sz="1400"/>
              <a:t>17. # of male slaves under 14</a:t>
            </a:r>
            <a:br>
              <a:rPr lang="en-US" altLang="en-US" sz="1400"/>
            </a:br>
            <a:r>
              <a:rPr lang="en-US" altLang="en-US" sz="1400"/>
              <a:t>18. # of male slaves age 14-26</a:t>
            </a:r>
            <a:br>
              <a:rPr lang="en-US" altLang="en-US" sz="1400"/>
            </a:br>
            <a:r>
              <a:rPr lang="en-US" altLang="en-US" sz="1400"/>
              <a:t>19. # of male slaves age 26-45</a:t>
            </a:r>
            <a:br>
              <a:rPr lang="en-US" altLang="en-US" sz="1400"/>
            </a:br>
            <a:r>
              <a:rPr lang="en-US" altLang="en-US" sz="1400"/>
              <a:t>20. # of male slaves age 45 and up</a:t>
            </a:r>
            <a:br>
              <a:rPr lang="en-US" altLang="en-US" sz="1400"/>
            </a:br>
            <a:r>
              <a:rPr lang="en-US" altLang="en-US" sz="1400"/>
              <a:t>21. # of female slaves under 14</a:t>
            </a:r>
            <a:br>
              <a:rPr lang="en-US" altLang="en-US" sz="1400"/>
            </a:br>
            <a:r>
              <a:rPr lang="en-US" altLang="en-US" sz="1400"/>
              <a:t>22. # of female slaves age 14-26</a:t>
            </a:r>
            <a:br>
              <a:rPr lang="en-US" altLang="en-US" sz="1400"/>
            </a:br>
            <a:r>
              <a:rPr lang="en-US" altLang="en-US" sz="1400"/>
              <a:t>23. # of female slaves age 26-45</a:t>
            </a:r>
            <a:br>
              <a:rPr lang="en-US" altLang="en-US" sz="1400"/>
            </a:br>
            <a:r>
              <a:rPr lang="en-US" altLang="en-US" sz="1400"/>
              <a:t>24. # of female slaves age 45 and up</a:t>
            </a:r>
            <a:br>
              <a:rPr lang="en-US" altLang="en-US" sz="1400"/>
            </a:br>
            <a:r>
              <a:rPr lang="en-US" altLang="en-US" sz="1400"/>
              <a:t>25. # of free male colored persons under 14</a:t>
            </a:r>
            <a:br>
              <a:rPr lang="en-US" altLang="en-US" sz="1400"/>
            </a:br>
            <a:r>
              <a:rPr lang="en-US" altLang="en-US" sz="1400"/>
              <a:t>26. # of free male colored persons age 14-26</a:t>
            </a:r>
            <a:br>
              <a:rPr lang="en-US" altLang="en-US" sz="1400"/>
            </a:br>
            <a:r>
              <a:rPr lang="en-US" altLang="en-US" sz="1400"/>
              <a:t>27. # of free male colored persons age 26-45</a:t>
            </a:r>
            <a:br>
              <a:rPr lang="en-US" altLang="en-US" sz="1400"/>
            </a:br>
            <a:r>
              <a:rPr lang="en-US" altLang="en-US" sz="1400"/>
              <a:t>28. # of free male colored persons age 45 and up</a:t>
            </a:r>
            <a:br>
              <a:rPr lang="en-US" altLang="en-US" sz="1400"/>
            </a:br>
            <a:r>
              <a:rPr lang="en-US" altLang="en-US" sz="1400"/>
              <a:t>29. # of free female colored persons under 14</a:t>
            </a:r>
            <a:br>
              <a:rPr lang="en-US" altLang="en-US" sz="1400"/>
            </a:br>
            <a:r>
              <a:rPr lang="en-US" altLang="en-US" sz="1400"/>
              <a:t>30. # of free female colored persons age 14-26</a:t>
            </a:r>
            <a:br>
              <a:rPr lang="en-US" altLang="en-US" sz="1400"/>
            </a:br>
            <a:r>
              <a:rPr lang="en-US" altLang="en-US" sz="1400"/>
              <a:t>31. # of free female colored persons age 26-45</a:t>
            </a:r>
            <a:br>
              <a:rPr lang="en-US" altLang="en-US" sz="1400"/>
            </a:br>
            <a:r>
              <a:rPr lang="en-US" altLang="en-US" sz="1400"/>
              <a:t>32. # of free female colored persons age 45 and up</a:t>
            </a:r>
            <a:br>
              <a:rPr lang="en-US" altLang="en-US" sz="1400"/>
            </a:br>
            <a:r>
              <a:rPr lang="en-US" altLang="en-US" sz="1400"/>
              <a:t>33. # of all other persons except Indians not taxed </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487362"/>
          </a:xfrm>
        </p:spPr>
        <p:txBody>
          <a:bodyPr/>
          <a:lstStyle/>
          <a:p>
            <a:pPr eaLnBrk="1" hangingPunct="1"/>
            <a:r>
              <a:rPr lang="en-US" altLang="en-US" sz="3200" b="1"/>
              <a:t>Data of the 1930 US Census</a:t>
            </a:r>
          </a:p>
        </p:txBody>
      </p:sp>
      <p:sp>
        <p:nvSpPr>
          <p:cNvPr id="12291" name="Rectangle 4"/>
          <p:cNvSpPr>
            <a:spLocks noGrp="1" noChangeArrowheads="1"/>
          </p:cNvSpPr>
          <p:nvPr>
            <p:ph type="body" idx="1"/>
          </p:nvPr>
        </p:nvSpPr>
        <p:spPr>
          <a:xfrm>
            <a:off x="609600" y="1066800"/>
            <a:ext cx="4724400" cy="5486400"/>
          </a:xfrm>
        </p:spPr>
        <p:txBody>
          <a:bodyPr/>
          <a:lstStyle/>
          <a:p>
            <a:pPr eaLnBrk="1" hangingPunct="1">
              <a:lnSpc>
                <a:spcPct val="80000"/>
              </a:lnSpc>
              <a:buFontTx/>
              <a:buAutoNum type="arabicPeriod"/>
            </a:pPr>
            <a:r>
              <a:rPr lang="en-US" altLang="en-US" sz="1200"/>
              <a:t>Street, avenue, road, etc. </a:t>
            </a:r>
          </a:p>
          <a:p>
            <a:pPr eaLnBrk="1" hangingPunct="1">
              <a:lnSpc>
                <a:spcPct val="80000"/>
              </a:lnSpc>
              <a:buFontTx/>
              <a:buAutoNum type="arabicPeriod"/>
            </a:pPr>
            <a:r>
              <a:rPr lang="en-US" altLang="en-US" sz="1200"/>
              <a:t>House number </a:t>
            </a:r>
          </a:p>
          <a:p>
            <a:pPr eaLnBrk="1" hangingPunct="1">
              <a:lnSpc>
                <a:spcPct val="80000"/>
              </a:lnSpc>
              <a:buFontTx/>
              <a:buAutoNum type="arabicPeriod"/>
            </a:pPr>
            <a:r>
              <a:rPr lang="en-US" altLang="en-US" sz="1200"/>
              <a:t>Number of dwelling house in order of visitation </a:t>
            </a:r>
          </a:p>
          <a:p>
            <a:pPr eaLnBrk="1" hangingPunct="1">
              <a:lnSpc>
                <a:spcPct val="80000"/>
              </a:lnSpc>
              <a:buFontTx/>
              <a:buAutoNum type="arabicPeriod"/>
            </a:pPr>
            <a:r>
              <a:rPr lang="en-US" altLang="en-US" sz="1200"/>
              <a:t>Number of family in order of visitation </a:t>
            </a:r>
          </a:p>
          <a:p>
            <a:pPr eaLnBrk="1" hangingPunct="1">
              <a:lnSpc>
                <a:spcPct val="80000"/>
              </a:lnSpc>
              <a:buFontTx/>
              <a:buAutoNum type="arabicPeriod"/>
            </a:pPr>
            <a:r>
              <a:rPr lang="en-US" altLang="en-US" sz="1200"/>
              <a:t>Name </a:t>
            </a:r>
          </a:p>
          <a:p>
            <a:pPr eaLnBrk="1" hangingPunct="1">
              <a:lnSpc>
                <a:spcPct val="80000"/>
              </a:lnSpc>
              <a:buFontTx/>
              <a:buAutoNum type="arabicPeriod"/>
            </a:pPr>
            <a:r>
              <a:rPr lang="en-US" altLang="en-US" sz="1200"/>
              <a:t>Relationship of this person to the head of the family </a:t>
            </a:r>
          </a:p>
          <a:p>
            <a:pPr eaLnBrk="1" hangingPunct="1">
              <a:lnSpc>
                <a:spcPct val="80000"/>
              </a:lnSpc>
              <a:buFontTx/>
              <a:buAutoNum type="arabicPeriod"/>
            </a:pPr>
            <a:r>
              <a:rPr lang="en-US" altLang="en-US" sz="1200"/>
              <a:t>Home owned or rented </a:t>
            </a:r>
          </a:p>
          <a:p>
            <a:pPr eaLnBrk="1" hangingPunct="1">
              <a:lnSpc>
                <a:spcPct val="80000"/>
              </a:lnSpc>
              <a:buFontTx/>
              <a:buAutoNum type="arabicPeriod"/>
            </a:pPr>
            <a:r>
              <a:rPr lang="en-US" altLang="en-US" sz="1200"/>
              <a:t>Value of home, if owned, or monthly rental, if rented* </a:t>
            </a:r>
          </a:p>
          <a:p>
            <a:pPr eaLnBrk="1" hangingPunct="1">
              <a:lnSpc>
                <a:spcPct val="80000"/>
              </a:lnSpc>
              <a:buFontTx/>
              <a:buAutoNum type="arabicPeriod"/>
            </a:pPr>
            <a:r>
              <a:rPr lang="en-US" altLang="en-US" sz="1200"/>
              <a:t>Radio set* </a:t>
            </a:r>
          </a:p>
          <a:p>
            <a:pPr eaLnBrk="1" hangingPunct="1">
              <a:lnSpc>
                <a:spcPct val="80000"/>
              </a:lnSpc>
              <a:buFontTx/>
              <a:buAutoNum type="arabicPeriod"/>
            </a:pPr>
            <a:r>
              <a:rPr lang="en-US" altLang="en-US" sz="1200"/>
              <a:t>Does this family own a farm? </a:t>
            </a:r>
          </a:p>
          <a:p>
            <a:pPr eaLnBrk="1" hangingPunct="1">
              <a:lnSpc>
                <a:spcPct val="80000"/>
              </a:lnSpc>
              <a:buFontTx/>
              <a:buAutoNum type="arabicPeriod"/>
            </a:pPr>
            <a:r>
              <a:rPr lang="en-US" altLang="en-US" sz="1200"/>
              <a:t>Sex </a:t>
            </a:r>
          </a:p>
          <a:p>
            <a:pPr eaLnBrk="1" hangingPunct="1">
              <a:lnSpc>
                <a:spcPct val="80000"/>
              </a:lnSpc>
              <a:buFontTx/>
              <a:buAutoNum type="arabicPeriod"/>
            </a:pPr>
            <a:r>
              <a:rPr lang="en-US" altLang="en-US" sz="1200"/>
              <a:t>Color or race </a:t>
            </a:r>
          </a:p>
          <a:p>
            <a:pPr eaLnBrk="1" hangingPunct="1">
              <a:lnSpc>
                <a:spcPct val="80000"/>
              </a:lnSpc>
              <a:buFontTx/>
              <a:buAutoNum type="arabicPeriod"/>
            </a:pPr>
            <a:r>
              <a:rPr lang="en-US" altLang="en-US" sz="1200"/>
              <a:t>Age at last birthday </a:t>
            </a:r>
          </a:p>
          <a:p>
            <a:pPr eaLnBrk="1" hangingPunct="1">
              <a:lnSpc>
                <a:spcPct val="80000"/>
              </a:lnSpc>
              <a:buFontTx/>
              <a:buAutoNum type="arabicPeriod"/>
            </a:pPr>
            <a:r>
              <a:rPr lang="en-US" altLang="en-US" sz="1200"/>
              <a:t>Marital condition </a:t>
            </a:r>
          </a:p>
          <a:p>
            <a:pPr eaLnBrk="1" hangingPunct="1">
              <a:lnSpc>
                <a:spcPct val="80000"/>
              </a:lnSpc>
              <a:buFontTx/>
              <a:buAutoNum type="arabicPeriod"/>
            </a:pPr>
            <a:r>
              <a:rPr lang="en-US" altLang="en-US" sz="1200"/>
              <a:t>Age at first marriage* </a:t>
            </a:r>
          </a:p>
          <a:p>
            <a:pPr eaLnBrk="1" hangingPunct="1">
              <a:lnSpc>
                <a:spcPct val="80000"/>
              </a:lnSpc>
              <a:buFontTx/>
              <a:buAutoNum type="arabicPeriod"/>
            </a:pPr>
            <a:r>
              <a:rPr lang="en-US" altLang="en-US" sz="1200"/>
              <a:t>Attended school or college any time since Sept. 1, 1929 </a:t>
            </a:r>
          </a:p>
          <a:p>
            <a:pPr eaLnBrk="1" hangingPunct="1">
              <a:lnSpc>
                <a:spcPct val="80000"/>
              </a:lnSpc>
              <a:buFontTx/>
              <a:buAutoNum type="arabicPeriod"/>
            </a:pPr>
            <a:r>
              <a:rPr lang="en-US" altLang="en-US" sz="1200"/>
              <a:t>Whether able to read or write </a:t>
            </a:r>
          </a:p>
          <a:p>
            <a:pPr eaLnBrk="1" hangingPunct="1">
              <a:lnSpc>
                <a:spcPct val="80000"/>
              </a:lnSpc>
              <a:buFontTx/>
              <a:buAutoNum type="arabicPeriod"/>
            </a:pPr>
            <a:r>
              <a:rPr lang="en-US" altLang="en-US" sz="1200"/>
              <a:t>Place of birth__person </a:t>
            </a:r>
          </a:p>
          <a:p>
            <a:pPr eaLnBrk="1" hangingPunct="1">
              <a:lnSpc>
                <a:spcPct val="80000"/>
              </a:lnSpc>
              <a:buFontTx/>
              <a:buAutoNum type="arabicPeriod"/>
            </a:pPr>
            <a:r>
              <a:rPr lang="en-US" altLang="en-US" sz="1200"/>
              <a:t>Place of birth__father </a:t>
            </a:r>
          </a:p>
          <a:p>
            <a:pPr eaLnBrk="1" hangingPunct="1">
              <a:lnSpc>
                <a:spcPct val="80000"/>
              </a:lnSpc>
              <a:buFontTx/>
              <a:buAutoNum type="arabicPeriod"/>
            </a:pPr>
            <a:r>
              <a:rPr lang="en-US" altLang="en-US" sz="1200"/>
              <a:t>Place of birth__mother </a:t>
            </a:r>
          </a:p>
          <a:p>
            <a:pPr eaLnBrk="1" hangingPunct="1">
              <a:lnSpc>
                <a:spcPct val="80000"/>
              </a:lnSpc>
              <a:buFontTx/>
              <a:buAutoNum type="arabicPeriod"/>
            </a:pPr>
            <a:r>
              <a:rPr lang="en-US" altLang="en-US" sz="1200"/>
              <a:t>Language spoken in home before coming to the United States </a:t>
            </a:r>
          </a:p>
          <a:p>
            <a:pPr eaLnBrk="1" hangingPunct="1">
              <a:lnSpc>
                <a:spcPct val="80000"/>
              </a:lnSpc>
              <a:buFontTx/>
              <a:buAutoNum type="arabicPeriod"/>
            </a:pPr>
            <a:r>
              <a:rPr lang="en-US" altLang="en-US" sz="1200"/>
              <a:t>Year of immigration into the United States </a:t>
            </a:r>
          </a:p>
          <a:p>
            <a:pPr eaLnBrk="1" hangingPunct="1">
              <a:lnSpc>
                <a:spcPct val="80000"/>
              </a:lnSpc>
              <a:buFontTx/>
              <a:buAutoNum type="arabicPeriod"/>
            </a:pPr>
            <a:r>
              <a:rPr lang="en-US" altLang="en-US" sz="1200"/>
              <a:t>Naturalization </a:t>
            </a:r>
          </a:p>
          <a:p>
            <a:pPr eaLnBrk="1" hangingPunct="1">
              <a:lnSpc>
                <a:spcPct val="80000"/>
              </a:lnSpc>
              <a:buFontTx/>
              <a:buAutoNum type="arabicPeriod"/>
            </a:pPr>
            <a:r>
              <a:rPr lang="en-US" altLang="en-US" sz="1200"/>
              <a:t>Whether able to speak English </a:t>
            </a:r>
          </a:p>
          <a:p>
            <a:pPr eaLnBrk="1" hangingPunct="1">
              <a:lnSpc>
                <a:spcPct val="80000"/>
              </a:lnSpc>
              <a:buFontTx/>
              <a:buAutoNum type="arabicPeriod"/>
            </a:pPr>
            <a:r>
              <a:rPr lang="en-US" altLang="en-US" sz="1200"/>
              <a:t>Trade, profession, or particular kind of work done </a:t>
            </a:r>
          </a:p>
          <a:p>
            <a:pPr eaLnBrk="1" hangingPunct="1">
              <a:lnSpc>
                <a:spcPct val="80000"/>
              </a:lnSpc>
              <a:buFontTx/>
              <a:buAutoNum type="arabicPeriod"/>
            </a:pPr>
            <a:r>
              <a:rPr lang="en-US" altLang="en-US" sz="1200"/>
              <a:t>Occupation industry or business </a:t>
            </a:r>
          </a:p>
          <a:p>
            <a:pPr eaLnBrk="1" hangingPunct="1">
              <a:lnSpc>
                <a:spcPct val="80000"/>
              </a:lnSpc>
              <a:buFontTx/>
              <a:buAutoNum type="arabicPeriod"/>
            </a:pPr>
            <a:r>
              <a:rPr lang="en-US" altLang="en-US" sz="1200"/>
              <a:t>Class of worker </a:t>
            </a:r>
          </a:p>
          <a:p>
            <a:pPr eaLnBrk="1" hangingPunct="1">
              <a:lnSpc>
                <a:spcPct val="80000"/>
              </a:lnSpc>
              <a:buFontTx/>
              <a:buAutoNum type="arabicPeriod"/>
            </a:pPr>
            <a:r>
              <a:rPr lang="en-US" altLang="en-US" sz="1200"/>
              <a:t>Employment </a:t>
            </a:r>
          </a:p>
          <a:p>
            <a:pPr eaLnBrk="1" hangingPunct="1">
              <a:lnSpc>
                <a:spcPct val="80000"/>
              </a:lnSpc>
              <a:buFontTx/>
              <a:buAutoNum type="arabicPeriod"/>
            </a:pPr>
            <a:r>
              <a:rPr lang="en-US" altLang="en-US" sz="1200"/>
              <a:t>Veteran* </a:t>
            </a:r>
          </a:p>
          <a:p>
            <a:pPr eaLnBrk="1" hangingPunct="1">
              <a:lnSpc>
                <a:spcPct val="80000"/>
              </a:lnSpc>
              <a:buFontTx/>
              <a:buAutoNum type="arabicPeriod"/>
            </a:pPr>
            <a:endParaRPr lang="en-US" altLang="en-US" sz="120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487362"/>
          </a:xfrm>
        </p:spPr>
        <p:txBody>
          <a:bodyPr/>
          <a:lstStyle/>
          <a:p>
            <a:pPr eaLnBrk="1" hangingPunct="1"/>
            <a:r>
              <a:rPr lang="en-US" altLang="en-US" sz="3200" b="1"/>
              <a:t>Data of the 1930 US Census</a:t>
            </a:r>
          </a:p>
        </p:txBody>
      </p:sp>
      <p:sp>
        <p:nvSpPr>
          <p:cNvPr id="13315" name="Rectangle 3"/>
          <p:cNvSpPr>
            <a:spLocks noGrp="1" noChangeArrowheads="1"/>
          </p:cNvSpPr>
          <p:nvPr>
            <p:ph type="body" idx="1"/>
          </p:nvPr>
        </p:nvSpPr>
        <p:spPr>
          <a:xfrm>
            <a:off x="609600" y="1066800"/>
            <a:ext cx="4724400" cy="5486400"/>
          </a:xfrm>
        </p:spPr>
        <p:txBody>
          <a:bodyPr/>
          <a:lstStyle/>
          <a:p>
            <a:pPr eaLnBrk="1" hangingPunct="1">
              <a:lnSpc>
                <a:spcPct val="80000"/>
              </a:lnSpc>
              <a:buFontTx/>
              <a:buAutoNum type="arabicPeriod"/>
            </a:pPr>
            <a:r>
              <a:rPr lang="en-US" altLang="en-US" sz="1200"/>
              <a:t>Street, avenue, road, etc. </a:t>
            </a:r>
          </a:p>
          <a:p>
            <a:pPr eaLnBrk="1" hangingPunct="1">
              <a:lnSpc>
                <a:spcPct val="80000"/>
              </a:lnSpc>
              <a:buFontTx/>
              <a:buAutoNum type="arabicPeriod"/>
            </a:pPr>
            <a:r>
              <a:rPr lang="en-US" altLang="en-US" sz="1200"/>
              <a:t>House number </a:t>
            </a:r>
          </a:p>
          <a:p>
            <a:pPr eaLnBrk="1" hangingPunct="1">
              <a:lnSpc>
                <a:spcPct val="80000"/>
              </a:lnSpc>
              <a:buFontTx/>
              <a:buAutoNum type="arabicPeriod"/>
            </a:pPr>
            <a:r>
              <a:rPr lang="en-US" altLang="en-US" sz="1200"/>
              <a:t>Number of dwelling house in order of visitation </a:t>
            </a:r>
          </a:p>
          <a:p>
            <a:pPr eaLnBrk="1" hangingPunct="1">
              <a:lnSpc>
                <a:spcPct val="80000"/>
              </a:lnSpc>
              <a:buFontTx/>
              <a:buAutoNum type="arabicPeriod"/>
            </a:pPr>
            <a:r>
              <a:rPr lang="en-US" altLang="en-US" sz="1200"/>
              <a:t>Number of family in order of visitation </a:t>
            </a:r>
          </a:p>
          <a:p>
            <a:pPr eaLnBrk="1" hangingPunct="1">
              <a:lnSpc>
                <a:spcPct val="80000"/>
              </a:lnSpc>
              <a:buFontTx/>
              <a:buAutoNum type="arabicPeriod"/>
            </a:pPr>
            <a:r>
              <a:rPr lang="en-US" altLang="en-US" sz="1200"/>
              <a:t>Name </a:t>
            </a:r>
          </a:p>
          <a:p>
            <a:pPr eaLnBrk="1" hangingPunct="1">
              <a:lnSpc>
                <a:spcPct val="80000"/>
              </a:lnSpc>
              <a:buFontTx/>
              <a:buAutoNum type="arabicPeriod"/>
            </a:pPr>
            <a:r>
              <a:rPr lang="en-US" altLang="en-US" sz="1200"/>
              <a:t>Relationship of this person to the head of the family </a:t>
            </a:r>
          </a:p>
          <a:p>
            <a:pPr eaLnBrk="1" hangingPunct="1">
              <a:lnSpc>
                <a:spcPct val="80000"/>
              </a:lnSpc>
              <a:buFontTx/>
              <a:buAutoNum type="arabicPeriod"/>
            </a:pPr>
            <a:r>
              <a:rPr lang="en-US" altLang="en-US" sz="1200"/>
              <a:t>Home owned or rented </a:t>
            </a:r>
          </a:p>
          <a:p>
            <a:pPr eaLnBrk="1" hangingPunct="1">
              <a:lnSpc>
                <a:spcPct val="80000"/>
              </a:lnSpc>
              <a:buFontTx/>
              <a:buAutoNum type="arabicPeriod"/>
            </a:pPr>
            <a:r>
              <a:rPr lang="en-US" altLang="en-US" sz="1200"/>
              <a:t>Value of home, if owned, or monthly rental, if rented* </a:t>
            </a:r>
          </a:p>
          <a:p>
            <a:pPr eaLnBrk="1" hangingPunct="1">
              <a:lnSpc>
                <a:spcPct val="80000"/>
              </a:lnSpc>
              <a:buFontTx/>
              <a:buAutoNum type="arabicPeriod"/>
            </a:pPr>
            <a:r>
              <a:rPr lang="en-US" altLang="en-US" sz="1200"/>
              <a:t>Radio set* </a:t>
            </a:r>
          </a:p>
          <a:p>
            <a:pPr eaLnBrk="1" hangingPunct="1">
              <a:lnSpc>
                <a:spcPct val="80000"/>
              </a:lnSpc>
              <a:buFontTx/>
              <a:buAutoNum type="arabicPeriod"/>
            </a:pPr>
            <a:r>
              <a:rPr lang="en-US" altLang="en-US" sz="1200"/>
              <a:t>Does this family own a farm? </a:t>
            </a:r>
          </a:p>
          <a:p>
            <a:pPr eaLnBrk="1" hangingPunct="1">
              <a:lnSpc>
                <a:spcPct val="80000"/>
              </a:lnSpc>
              <a:buFontTx/>
              <a:buAutoNum type="arabicPeriod"/>
            </a:pPr>
            <a:r>
              <a:rPr lang="en-US" altLang="en-US" sz="1200"/>
              <a:t>Sex </a:t>
            </a:r>
          </a:p>
          <a:p>
            <a:pPr eaLnBrk="1" hangingPunct="1">
              <a:lnSpc>
                <a:spcPct val="80000"/>
              </a:lnSpc>
              <a:buFontTx/>
              <a:buAutoNum type="arabicPeriod"/>
            </a:pPr>
            <a:r>
              <a:rPr lang="en-US" altLang="en-US" sz="1200"/>
              <a:t>Color or race </a:t>
            </a:r>
          </a:p>
          <a:p>
            <a:pPr eaLnBrk="1" hangingPunct="1">
              <a:lnSpc>
                <a:spcPct val="80000"/>
              </a:lnSpc>
              <a:buFontTx/>
              <a:buAutoNum type="arabicPeriod"/>
            </a:pPr>
            <a:r>
              <a:rPr lang="en-US" altLang="en-US" sz="1200"/>
              <a:t>Age at last birthday </a:t>
            </a:r>
          </a:p>
          <a:p>
            <a:pPr eaLnBrk="1" hangingPunct="1">
              <a:lnSpc>
                <a:spcPct val="80000"/>
              </a:lnSpc>
              <a:buFontTx/>
              <a:buAutoNum type="arabicPeriod"/>
            </a:pPr>
            <a:r>
              <a:rPr lang="en-US" altLang="en-US" sz="1200"/>
              <a:t>Marital condition </a:t>
            </a:r>
          </a:p>
          <a:p>
            <a:pPr eaLnBrk="1" hangingPunct="1">
              <a:lnSpc>
                <a:spcPct val="80000"/>
              </a:lnSpc>
              <a:buFontTx/>
              <a:buAutoNum type="arabicPeriod"/>
            </a:pPr>
            <a:r>
              <a:rPr lang="en-US" altLang="en-US" sz="1200"/>
              <a:t>Age at first marriage* </a:t>
            </a:r>
          </a:p>
          <a:p>
            <a:pPr eaLnBrk="1" hangingPunct="1">
              <a:lnSpc>
                <a:spcPct val="80000"/>
              </a:lnSpc>
              <a:buFontTx/>
              <a:buAutoNum type="arabicPeriod"/>
            </a:pPr>
            <a:r>
              <a:rPr lang="en-US" altLang="en-US" sz="1200"/>
              <a:t>Attended school or college any time since Sept. 1, 1929 </a:t>
            </a:r>
          </a:p>
          <a:p>
            <a:pPr eaLnBrk="1" hangingPunct="1">
              <a:lnSpc>
                <a:spcPct val="80000"/>
              </a:lnSpc>
              <a:buFontTx/>
              <a:buAutoNum type="arabicPeriod"/>
            </a:pPr>
            <a:r>
              <a:rPr lang="en-US" altLang="en-US" sz="1200"/>
              <a:t>Whether able to read or write </a:t>
            </a:r>
          </a:p>
          <a:p>
            <a:pPr eaLnBrk="1" hangingPunct="1">
              <a:lnSpc>
                <a:spcPct val="80000"/>
              </a:lnSpc>
              <a:buFontTx/>
              <a:buAutoNum type="arabicPeriod"/>
            </a:pPr>
            <a:r>
              <a:rPr lang="en-US" altLang="en-US" sz="1200"/>
              <a:t>Place of birth__person </a:t>
            </a:r>
          </a:p>
          <a:p>
            <a:pPr eaLnBrk="1" hangingPunct="1">
              <a:lnSpc>
                <a:spcPct val="80000"/>
              </a:lnSpc>
              <a:buFontTx/>
              <a:buAutoNum type="arabicPeriod"/>
            </a:pPr>
            <a:r>
              <a:rPr lang="en-US" altLang="en-US" sz="1200"/>
              <a:t>Place of birth__father </a:t>
            </a:r>
          </a:p>
          <a:p>
            <a:pPr eaLnBrk="1" hangingPunct="1">
              <a:lnSpc>
                <a:spcPct val="80000"/>
              </a:lnSpc>
              <a:buFontTx/>
              <a:buAutoNum type="arabicPeriod"/>
            </a:pPr>
            <a:r>
              <a:rPr lang="en-US" altLang="en-US" sz="1200"/>
              <a:t>Place of birth__mother </a:t>
            </a:r>
          </a:p>
          <a:p>
            <a:pPr eaLnBrk="1" hangingPunct="1">
              <a:lnSpc>
                <a:spcPct val="80000"/>
              </a:lnSpc>
              <a:buFontTx/>
              <a:buAutoNum type="arabicPeriod"/>
            </a:pPr>
            <a:r>
              <a:rPr lang="en-US" altLang="en-US" sz="1200"/>
              <a:t>Language spoken in home before coming to the United States </a:t>
            </a:r>
          </a:p>
          <a:p>
            <a:pPr eaLnBrk="1" hangingPunct="1">
              <a:lnSpc>
                <a:spcPct val="80000"/>
              </a:lnSpc>
              <a:buFontTx/>
              <a:buAutoNum type="arabicPeriod"/>
            </a:pPr>
            <a:r>
              <a:rPr lang="en-US" altLang="en-US" sz="1200"/>
              <a:t>Year of immigration into the United States </a:t>
            </a:r>
          </a:p>
          <a:p>
            <a:pPr eaLnBrk="1" hangingPunct="1">
              <a:lnSpc>
                <a:spcPct val="80000"/>
              </a:lnSpc>
              <a:buFontTx/>
              <a:buAutoNum type="arabicPeriod"/>
            </a:pPr>
            <a:r>
              <a:rPr lang="en-US" altLang="en-US" sz="1200"/>
              <a:t>Naturalization </a:t>
            </a:r>
          </a:p>
          <a:p>
            <a:pPr eaLnBrk="1" hangingPunct="1">
              <a:lnSpc>
                <a:spcPct val="80000"/>
              </a:lnSpc>
              <a:buFontTx/>
              <a:buAutoNum type="arabicPeriod"/>
            </a:pPr>
            <a:r>
              <a:rPr lang="en-US" altLang="en-US" sz="1200"/>
              <a:t>Whether able to speak English </a:t>
            </a:r>
          </a:p>
          <a:p>
            <a:pPr eaLnBrk="1" hangingPunct="1">
              <a:lnSpc>
                <a:spcPct val="80000"/>
              </a:lnSpc>
              <a:buFontTx/>
              <a:buAutoNum type="arabicPeriod"/>
            </a:pPr>
            <a:r>
              <a:rPr lang="en-US" altLang="en-US" sz="1200"/>
              <a:t>Trade, profession, or particular kind of work done </a:t>
            </a:r>
          </a:p>
          <a:p>
            <a:pPr eaLnBrk="1" hangingPunct="1">
              <a:lnSpc>
                <a:spcPct val="80000"/>
              </a:lnSpc>
              <a:buFontTx/>
              <a:buAutoNum type="arabicPeriod"/>
            </a:pPr>
            <a:r>
              <a:rPr lang="en-US" altLang="en-US" sz="1200"/>
              <a:t>Occupation industry or business </a:t>
            </a:r>
          </a:p>
          <a:p>
            <a:pPr eaLnBrk="1" hangingPunct="1">
              <a:lnSpc>
                <a:spcPct val="80000"/>
              </a:lnSpc>
              <a:buFontTx/>
              <a:buAutoNum type="arabicPeriod"/>
            </a:pPr>
            <a:r>
              <a:rPr lang="en-US" altLang="en-US" sz="1200"/>
              <a:t>Class of worker </a:t>
            </a:r>
          </a:p>
          <a:p>
            <a:pPr eaLnBrk="1" hangingPunct="1">
              <a:lnSpc>
                <a:spcPct val="80000"/>
              </a:lnSpc>
              <a:buFontTx/>
              <a:buAutoNum type="arabicPeriod"/>
            </a:pPr>
            <a:r>
              <a:rPr lang="en-US" altLang="en-US" sz="1200"/>
              <a:t>Employment </a:t>
            </a:r>
          </a:p>
          <a:p>
            <a:pPr eaLnBrk="1" hangingPunct="1">
              <a:lnSpc>
                <a:spcPct val="80000"/>
              </a:lnSpc>
              <a:buFontTx/>
              <a:buAutoNum type="arabicPeriod"/>
            </a:pPr>
            <a:r>
              <a:rPr lang="en-US" altLang="en-US" sz="1200"/>
              <a:t>Veteran* </a:t>
            </a:r>
          </a:p>
          <a:p>
            <a:pPr eaLnBrk="1" hangingPunct="1">
              <a:lnSpc>
                <a:spcPct val="80000"/>
              </a:lnSpc>
              <a:buFontTx/>
              <a:buAutoNum type="arabicPeriod"/>
            </a:pPr>
            <a:endParaRPr lang="en-US" altLang="en-US" sz="1200"/>
          </a:p>
        </p:txBody>
      </p:sp>
      <p:sp>
        <p:nvSpPr>
          <p:cNvPr id="13316" name="Text Box 4"/>
          <p:cNvSpPr txBox="1">
            <a:spLocks noChangeArrowheads="1"/>
          </p:cNvSpPr>
          <p:nvPr/>
        </p:nvSpPr>
        <p:spPr bwMode="auto">
          <a:xfrm>
            <a:off x="5318125" y="2322513"/>
            <a:ext cx="285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2,668 reels of microfilm  </a:t>
            </a:r>
          </a:p>
          <a:p>
            <a:pPr eaLnBrk="1" hangingPunct="1">
              <a:spcBef>
                <a:spcPct val="0"/>
              </a:spcBef>
              <a:buFontTx/>
              <a:buNone/>
            </a:pPr>
            <a:r>
              <a:rPr lang="en-US" altLang="en-US" sz="1800" b="1"/>
              <a:t>1,591 reels of soundex</a:t>
            </a:r>
            <a:r>
              <a:rPr lang="en-US" altLang="en-US" sz="1800"/>
              <a:t>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52400"/>
            <a:ext cx="8229600" cy="685800"/>
          </a:xfrm>
        </p:spPr>
        <p:txBody>
          <a:bodyPr/>
          <a:lstStyle/>
          <a:p>
            <a:pPr eaLnBrk="1" hangingPunct="1"/>
            <a:r>
              <a:rPr lang="en-US" altLang="en-US" sz="3200" b="1"/>
              <a:t>Data of the 2010 Census</a:t>
            </a:r>
          </a:p>
        </p:txBody>
      </p:sp>
      <p:pic>
        <p:nvPicPr>
          <p:cNvPr id="1433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838200"/>
            <a:ext cx="4876800" cy="586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87362"/>
          </a:xfrm>
        </p:spPr>
        <p:txBody>
          <a:bodyPr/>
          <a:lstStyle/>
          <a:p>
            <a:pPr eaLnBrk="1" hangingPunct="1"/>
            <a:r>
              <a:rPr lang="en-US" altLang="en-US" sz="3200" b="1"/>
              <a:t>1880 US Census</a:t>
            </a:r>
          </a:p>
        </p:txBody>
      </p:sp>
      <p:sp>
        <p:nvSpPr>
          <p:cNvPr id="15363" name="Rectangle 3"/>
          <p:cNvSpPr>
            <a:spLocks noGrp="1" noChangeArrowheads="1"/>
          </p:cNvSpPr>
          <p:nvPr>
            <p:ph type="body" idx="1"/>
          </p:nvPr>
        </p:nvSpPr>
        <p:spPr>
          <a:xfrm>
            <a:off x="457200" y="1447800"/>
            <a:ext cx="8229600" cy="685800"/>
          </a:xfrm>
        </p:spPr>
        <p:txBody>
          <a:bodyPr/>
          <a:lstStyle/>
          <a:p>
            <a:pPr marL="609600" indent="-609600" eaLnBrk="1" hangingPunct="1">
              <a:buFontTx/>
              <a:buNone/>
            </a:pPr>
            <a:r>
              <a:rPr lang="en-US" altLang="en-US" sz="2400"/>
              <a:t>	Required 8 years of processing</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74638"/>
            <a:ext cx="9144000" cy="487362"/>
          </a:xfrm>
        </p:spPr>
        <p:txBody>
          <a:bodyPr/>
          <a:lstStyle/>
          <a:p>
            <a:pPr eaLnBrk="1" hangingPunct="1"/>
            <a:r>
              <a:rPr lang="en-US" altLang="en-US" sz="3200" b="1"/>
              <a:t>1880 US Census</a:t>
            </a:r>
          </a:p>
        </p:txBody>
      </p:sp>
      <p:sp>
        <p:nvSpPr>
          <p:cNvPr id="16387" name="Rectangle 3"/>
          <p:cNvSpPr>
            <a:spLocks noGrp="1" noChangeArrowheads="1"/>
          </p:cNvSpPr>
          <p:nvPr>
            <p:ph type="body" idx="1"/>
          </p:nvPr>
        </p:nvSpPr>
        <p:spPr>
          <a:xfrm>
            <a:off x="304800" y="1371600"/>
            <a:ext cx="8229600" cy="685800"/>
          </a:xfrm>
        </p:spPr>
        <p:txBody>
          <a:bodyPr/>
          <a:lstStyle/>
          <a:p>
            <a:pPr marL="609600" indent="-609600" eaLnBrk="1" hangingPunct="1">
              <a:buFontTx/>
              <a:buNone/>
            </a:pPr>
            <a:r>
              <a:rPr lang="en-US" altLang="en-US"/>
              <a:t>	</a:t>
            </a:r>
            <a:r>
              <a:rPr lang="en-US" altLang="en-US" sz="2400"/>
              <a:t>Required 8 years of processing</a:t>
            </a:r>
          </a:p>
        </p:txBody>
      </p:sp>
      <p:sp>
        <p:nvSpPr>
          <p:cNvPr id="16388" name="Rectangle 4"/>
          <p:cNvSpPr>
            <a:spLocks noChangeArrowheads="1"/>
          </p:cNvSpPr>
          <p:nvPr/>
        </p:nvSpPr>
        <p:spPr bwMode="auto">
          <a:xfrm>
            <a:off x="0" y="2895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tx2"/>
                </a:solidFill>
              </a:rPr>
              <a:t>1890 US Census</a:t>
            </a:r>
          </a:p>
        </p:txBody>
      </p:sp>
      <p:sp>
        <p:nvSpPr>
          <p:cNvPr id="16389" name="Rectangle 5"/>
          <p:cNvSpPr>
            <a:spLocks noChangeArrowheads="1"/>
          </p:cNvSpPr>
          <p:nvPr/>
        </p:nvSpPr>
        <p:spPr bwMode="auto">
          <a:xfrm>
            <a:off x="304800" y="4267200"/>
            <a:ext cx="8610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en-US"/>
              <a:t>	</a:t>
            </a:r>
            <a:r>
              <a:rPr lang="en-US" altLang="en-US" sz="2400"/>
              <a:t>Required 1 year of processing</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74638"/>
            <a:ext cx="9144000" cy="487362"/>
          </a:xfrm>
        </p:spPr>
        <p:txBody>
          <a:bodyPr/>
          <a:lstStyle/>
          <a:p>
            <a:pPr eaLnBrk="1" hangingPunct="1"/>
            <a:r>
              <a:rPr lang="en-US" altLang="en-US" sz="3200" b="1"/>
              <a:t>1880 US Census</a:t>
            </a:r>
          </a:p>
        </p:txBody>
      </p:sp>
      <p:sp>
        <p:nvSpPr>
          <p:cNvPr id="17411" name="Rectangle 3"/>
          <p:cNvSpPr>
            <a:spLocks noGrp="1" noChangeArrowheads="1"/>
          </p:cNvSpPr>
          <p:nvPr>
            <p:ph type="body" idx="1"/>
          </p:nvPr>
        </p:nvSpPr>
        <p:spPr>
          <a:xfrm>
            <a:off x="304800" y="1371600"/>
            <a:ext cx="8229600" cy="685800"/>
          </a:xfrm>
        </p:spPr>
        <p:txBody>
          <a:bodyPr/>
          <a:lstStyle/>
          <a:p>
            <a:pPr marL="609600" indent="-609600" eaLnBrk="1" hangingPunct="1">
              <a:buFontTx/>
              <a:buNone/>
            </a:pPr>
            <a:r>
              <a:rPr lang="en-US" altLang="en-US"/>
              <a:t>	</a:t>
            </a:r>
            <a:r>
              <a:rPr lang="en-US" altLang="en-US" sz="2400"/>
              <a:t>Required 8 years of processing</a:t>
            </a:r>
          </a:p>
        </p:txBody>
      </p:sp>
      <p:sp>
        <p:nvSpPr>
          <p:cNvPr id="17412" name="Rectangle 4"/>
          <p:cNvSpPr>
            <a:spLocks noChangeArrowheads="1"/>
          </p:cNvSpPr>
          <p:nvPr/>
        </p:nvSpPr>
        <p:spPr bwMode="auto">
          <a:xfrm>
            <a:off x="0" y="2895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tx2"/>
                </a:solidFill>
              </a:rPr>
              <a:t>1890 US Census</a:t>
            </a:r>
          </a:p>
        </p:txBody>
      </p:sp>
      <p:sp>
        <p:nvSpPr>
          <p:cNvPr id="17413" name="Rectangle 5"/>
          <p:cNvSpPr>
            <a:spLocks noChangeArrowheads="1"/>
          </p:cNvSpPr>
          <p:nvPr/>
        </p:nvSpPr>
        <p:spPr bwMode="auto">
          <a:xfrm>
            <a:off x="304800" y="4267200"/>
            <a:ext cx="8610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en-US"/>
              <a:t>	</a:t>
            </a:r>
            <a:r>
              <a:rPr lang="en-US" altLang="en-US" sz="2400"/>
              <a:t>Required 1 year of processing</a:t>
            </a:r>
          </a:p>
        </p:txBody>
      </p:sp>
      <p:sp>
        <p:nvSpPr>
          <p:cNvPr id="17414" name="Text Box 6"/>
          <p:cNvSpPr txBox="1">
            <a:spLocks noChangeArrowheads="1"/>
          </p:cNvSpPr>
          <p:nvPr/>
        </p:nvSpPr>
        <p:spPr bwMode="auto">
          <a:xfrm>
            <a:off x="3810000" y="5029200"/>
            <a:ext cx="9906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9600" b="1"/>
              <a:t>?</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563562"/>
          </a:xfrm>
        </p:spPr>
        <p:txBody>
          <a:bodyPr/>
          <a:lstStyle/>
          <a:p>
            <a:pPr eaLnBrk="1" hangingPunct="1"/>
            <a:r>
              <a:rPr lang="en-US" altLang="en-US" sz="3200" b="1"/>
              <a:t>The Hollerith Card</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429500"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563562"/>
          </a:xfrm>
        </p:spPr>
        <p:txBody>
          <a:bodyPr/>
          <a:lstStyle/>
          <a:p>
            <a:pPr eaLnBrk="1" hangingPunct="1"/>
            <a:r>
              <a:rPr lang="en-US" altLang="en-US" sz="3200" b="1"/>
              <a:t>Punching the Cards</a:t>
            </a:r>
          </a:p>
        </p:txBody>
      </p:sp>
      <p:pic>
        <p:nvPicPr>
          <p:cNvPr id="194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4579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563562"/>
          </a:xfrm>
        </p:spPr>
        <p:txBody>
          <a:bodyPr/>
          <a:lstStyle/>
          <a:p>
            <a:pPr eaLnBrk="1" hangingPunct="1"/>
            <a:r>
              <a:rPr lang="en-US" altLang="en-US" sz="3200" b="1"/>
              <a:t>Punching the Cards</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4748213" cy="427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563562"/>
          </a:xfrm>
        </p:spPr>
        <p:txBody>
          <a:bodyPr/>
          <a:lstStyle/>
          <a:p>
            <a:pPr eaLnBrk="1" hangingPunct="1"/>
            <a:r>
              <a:rPr lang="en-US" altLang="en-US" sz="3200" b="1"/>
              <a:t>Who Are We Protecting Against?</a:t>
            </a:r>
          </a:p>
        </p:txBody>
      </p:sp>
      <p:sp>
        <p:nvSpPr>
          <p:cNvPr id="3075" name="Rectangle 3"/>
          <p:cNvSpPr>
            <a:spLocks noGrp="1" noChangeArrowheads="1"/>
          </p:cNvSpPr>
          <p:nvPr>
            <p:ph type="body" idx="1"/>
          </p:nvPr>
        </p:nvSpPr>
        <p:spPr/>
        <p:txBody>
          <a:bodyPr/>
          <a:lstStyle/>
          <a:p>
            <a:pPr eaLnBrk="1" hangingPunct="1"/>
            <a:r>
              <a:rPr lang="en-US" altLang="en-US" sz="2800"/>
              <a:t>The government</a:t>
            </a:r>
          </a:p>
          <a:p>
            <a:pPr eaLnBrk="1" hangingPunct="1"/>
            <a:endParaRPr lang="en-US" altLang="en-US" sz="2800"/>
          </a:p>
          <a:p>
            <a:pPr eaLnBrk="1" hangingPunct="1"/>
            <a:r>
              <a:rPr lang="en-US" altLang="en-US" sz="2800"/>
              <a:t>The medical establishment </a:t>
            </a:r>
          </a:p>
          <a:p>
            <a:pPr eaLnBrk="1" hangingPunct="1"/>
            <a:endParaRPr lang="en-US" altLang="en-US" sz="2800"/>
          </a:p>
          <a:p>
            <a:pPr eaLnBrk="1" hangingPunct="1"/>
            <a:r>
              <a:rPr lang="en-US" altLang="en-US" sz="2800"/>
              <a:t>Corporations</a:t>
            </a:r>
          </a:p>
          <a:p>
            <a:pPr eaLnBrk="1" hangingPunct="1"/>
            <a:endParaRPr lang="en-US" altLang="en-US" sz="2800"/>
          </a:p>
          <a:p>
            <a:pPr eaLnBrk="1" hangingPunct="1"/>
            <a:r>
              <a:rPr lang="en-US" altLang="en-US" sz="2800"/>
              <a:t>Society in general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3048000" cy="1325562"/>
          </a:xfrm>
        </p:spPr>
        <p:txBody>
          <a:bodyPr/>
          <a:lstStyle/>
          <a:p>
            <a:pPr eaLnBrk="1" hangingPunct="1"/>
            <a:r>
              <a:rPr lang="en-US" altLang="en-US" sz="3200" b="1"/>
              <a:t>Tabulating the Cards</a:t>
            </a:r>
          </a:p>
        </p:txBody>
      </p:sp>
      <p:pic>
        <p:nvPicPr>
          <p:cNvPr id="215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5715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3429000" cy="352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563562"/>
          </a:xfrm>
        </p:spPr>
        <p:txBody>
          <a:bodyPr/>
          <a:lstStyle/>
          <a:p>
            <a:pPr eaLnBrk="1" hangingPunct="1"/>
            <a:r>
              <a:rPr lang="en-US" altLang="en-US" sz="3200" b="1"/>
              <a:t>World War II</a:t>
            </a:r>
          </a:p>
        </p:txBody>
      </p:sp>
      <p:sp>
        <p:nvSpPr>
          <p:cNvPr id="22531" name="Rectangle 3"/>
          <p:cNvSpPr>
            <a:spLocks noGrp="1" noChangeArrowheads="1"/>
          </p:cNvSpPr>
          <p:nvPr>
            <p:ph type="body" idx="1"/>
          </p:nvPr>
        </p:nvSpPr>
        <p:spPr>
          <a:xfrm>
            <a:off x="457200" y="1600200"/>
            <a:ext cx="8229600" cy="1600200"/>
          </a:xfrm>
        </p:spPr>
        <p:txBody>
          <a:bodyPr/>
          <a:lstStyle/>
          <a:p>
            <a:pPr eaLnBrk="1" hangingPunct="1"/>
            <a:r>
              <a:rPr lang="en-US" altLang="en-US" sz="2400"/>
              <a:t>Census data used to collect Japanese-Americans to be taken to “relocation camps”.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563562"/>
          </a:xfrm>
        </p:spPr>
        <p:txBody>
          <a:bodyPr/>
          <a:lstStyle/>
          <a:p>
            <a:pPr eaLnBrk="1" hangingPunct="1"/>
            <a:r>
              <a:rPr lang="en-US" altLang="en-US" sz="3200" b="1"/>
              <a:t>World War II</a:t>
            </a:r>
          </a:p>
        </p:txBody>
      </p:sp>
      <p:sp>
        <p:nvSpPr>
          <p:cNvPr id="23555" name="Rectangle 3"/>
          <p:cNvSpPr>
            <a:spLocks noGrp="1" noChangeArrowheads="1"/>
          </p:cNvSpPr>
          <p:nvPr>
            <p:ph type="body" idx="1"/>
          </p:nvPr>
        </p:nvSpPr>
        <p:spPr>
          <a:xfrm>
            <a:off x="457200" y="1600200"/>
            <a:ext cx="8229600" cy="1600200"/>
          </a:xfrm>
        </p:spPr>
        <p:txBody>
          <a:bodyPr/>
          <a:lstStyle/>
          <a:p>
            <a:pPr eaLnBrk="1" hangingPunct="1"/>
            <a:r>
              <a:rPr lang="en-US" altLang="en-US" sz="2400"/>
              <a:t>Census data used to collect Japanese-Americans to be taken to “relocation camps”.</a:t>
            </a:r>
          </a:p>
        </p:txBody>
      </p:sp>
      <p:sp>
        <p:nvSpPr>
          <p:cNvPr id="23556" name="Rectangle 4"/>
          <p:cNvSpPr>
            <a:spLocks noChangeArrowheads="1"/>
          </p:cNvSpPr>
          <p:nvPr/>
        </p:nvSpPr>
        <p:spPr bwMode="auto">
          <a:xfrm>
            <a:off x="533400" y="34290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tx2"/>
                </a:solidFill>
              </a:rPr>
              <a:t>Post 9/11</a:t>
            </a:r>
          </a:p>
        </p:txBody>
      </p:sp>
      <p:sp>
        <p:nvSpPr>
          <p:cNvPr id="23557" name="Rectangle 5"/>
          <p:cNvSpPr>
            <a:spLocks noChangeArrowheads="1"/>
          </p:cNvSpPr>
          <p:nvPr/>
        </p:nvSpPr>
        <p:spPr bwMode="auto">
          <a:xfrm>
            <a:off x="381000" y="4648200"/>
            <a:ext cx="8229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US" altLang="en-US" sz="2400"/>
              <a:t>Census data used to identify neighborhoods of Arab-Americans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487362"/>
          </a:xfrm>
        </p:spPr>
        <p:txBody>
          <a:bodyPr/>
          <a:lstStyle/>
          <a:p>
            <a:pPr eaLnBrk="1" hangingPunct="1"/>
            <a:r>
              <a:rPr lang="en-US" altLang="en-US" sz="3200" b="1"/>
              <a:t>Current Census Data</a:t>
            </a:r>
          </a:p>
        </p:txBody>
      </p:sp>
      <p:sp>
        <p:nvSpPr>
          <p:cNvPr id="24579" name="Text Box 4"/>
          <p:cNvSpPr txBox="1">
            <a:spLocks noChangeArrowheads="1"/>
          </p:cNvSpPr>
          <p:nvPr/>
        </p:nvSpPr>
        <p:spPr bwMode="auto">
          <a:xfrm>
            <a:off x="457200" y="5943600"/>
            <a:ext cx="7010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2"/>
              </a:rPr>
              <a:t>http://factfinder2.census.gov/faces/nav/jsf/pages/index.xhtml</a:t>
            </a:r>
            <a:r>
              <a:rPr lang="en-US" altLang="en-US" sz="1800"/>
              <a:t> </a:t>
            </a:r>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819400"/>
            <a:ext cx="44862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7934325"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61436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563562"/>
          </a:xfrm>
        </p:spPr>
        <p:txBody>
          <a:bodyPr/>
          <a:lstStyle/>
          <a:p>
            <a:pPr eaLnBrk="1" hangingPunct="1"/>
            <a:r>
              <a:rPr lang="en-US" altLang="en-US" sz="3200" b="1"/>
              <a:t>Remember Latanya Sweeney’s Result</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55626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ext Box 4"/>
          <p:cNvSpPr txBox="1">
            <a:spLocks noChangeArrowheads="1"/>
          </p:cNvSpPr>
          <p:nvPr/>
        </p:nvSpPr>
        <p:spPr bwMode="auto">
          <a:xfrm>
            <a:off x="381000" y="4648200"/>
            <a:ext cx="8305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Data from the 1990 US Census show that 87% (216 million out of 248 million) of the United States population provided data that likely make them unique based on only the three attributes of zip code, date of birth, and gender. </a:t>
            </a:r>
          </a:p>
        </p:txBody>
      </p:sp>
      <p:sp>
        <p:nvSpPr>
          <p:cNvPr id="25605" name="Text Box 5"/>
          <p:cNvSpPr txBox="1">
            <a:spLocks noChangeArrowheads="1"/>
          </p:cNvSpPr>
          <p:nvPr/>
        </p:nvSpPr>
        <p:spPr bwMode="auto">
          <a:xfrm>
            <a:off x="304800" y="57912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3"/>
              </a:rPr>
              <a:t>Latanya Sweeney, k-Anonymity: A Model for Protecting Privacy</a:t>
            </a:r>
            <a:endParaRPr lang="en-US" altLang="en-US"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563562"/>
          </a:xfrm>
        </p:spPr>
        <p:txBody>
          <a:bodyPr/>
          <a:lstStyle/>
          <a:p>
            <a:pPr eaLnBrk="1" hangingPunct="1"/>
            <a:r>
              <a:rPr lang="en-US" altLang="en-US" sz="3200" b="1"/>
              <a:t>Total Information Awareness</a:t>
            </a:r>
          </a:p>
        </p:txBody>
      </p:sp>
      <p:sp>
        <p:nvSpPr>
          <p:cNvPr id="26627" name="Rectangle 3"/>
          <p:cNvSpPr>
            <a:spLocks noGrp="1" noChangeArrowheads="1"/>
          </p:cNvSpPr>
          <p:nvPr>
            <p:ph type="body" idx="1"/>
          </p:nvPr>
        </p:nvSpPr>
        <p:spPr>
          <a:xfrm>
            <a:off x="457200" y="1295400"/>
            <a:ext cx="8229600" cy="5059363"/>
          </a:xfrm>
        </p:spPr>
        <p:txBody>
          <a:bodyPr/>
          <a:lstStyle/>
          <a:p>
            <a:pPr eaLnBrk="1" hangingPunct="1">
              <a:lnSpc>
                <a:spcPct val="80000"/>
              </a:lnSpc>
            </a:pPr>
            <a:r>
              <a:rPr lang="en-US" altLang="en-US" sz="2400"/>
              <a:t>Proposed in 2002.</a:t>
            </a:r>
          </a:p>
          <a:p>
            <a:pPr eaLnBrk="1" hangingPunct="1">
              <a:lnSpc>
                <a:spcPct val="80000"/>
              </a:lnSpc>
            </a:pPr>
            <a:endParaRPr lang="en-US" altLang="en-US" sz="2400"/>
          </a:p>
          <a:p>
            <a:pPr eaLnBrk="1" hangingPunct="1">
              <a:lnSpc>
                <a:spcPct val="80000"/>
              </a:lnSpc>
            </a:pPr>
            <a:r>
              <a:rPr lang="en-US" altLang="en-US" sz="2400"/>
              <a:t>Would use data mining over databases of financial, medication, travel, communication, biometric information.</a:t>
            </a:r>
          </a:p>
          <a:p>
            <a:pPr eaLnBrk="1" hangingPunct="1">
              <a:lnSpc>
                <a:spcPct val="80000"/>
              </a:lnSpc>
            </a:pPr>
            <a:endParaRPr lang="en-US" altLang="en-US" sz="2400"/>
          </a:p>
          <a:p>
            <a:pPr eaLnBrk="1" hangingPunct="1">
              <a:lnSpc>
                <a:spcPct val="80000"/>
              </a:lnSpc>
            </a:pPr>
            <a:r>
              <a:rPr lang="en-US" altLang="en-US" sz="2400"/>
              <a:t>Some researchers get sucked in.</a:t>
            </a:r>
          </a:p>
          <a:p>
            <a:pPr eaLnBrk="1" hangingPunct="1">
              <a:lnSpc>
                <a:spcPct val="80000"/>
              </a:lnSpc>
            </a:pPr>
            <a:endParaRPr lang="en-US" altLang="en-US" sz="2400"/>
          </a:p>
          <a:p>
            <a:pPr eaLnBrk="1" hangingPunct="1">
              <a:lnSpc>
                <a:spcPct val="80000"/>
              </a:lnSpc>
            </a:pPr>
            <a:r>
              <a:rPr lang="en-US" altLang="en-US" sz="2400">
                <a:hlinkClick r:id="rId3"/>
              </a:rPr>
              <a:t>ACM letter </a:t>
            </a:r>
            <a:r>
              <a:rPr lang="en-US" altLang="en-US" sz="2400"/>
              <a:t>sent to the Senate, January, 2003. </a:t>
            </a:r>
          </a:p>
          <a:p>
            <a:pPr eaLnBrk="1" hangingPunct="1">
              <a:lnSpc>
                <a:spcPct val="80000"/>
              </a:lnSpc>
            </a:pPr>
            <a:endParaRPr lang="en-US" altLang="en-US" sz="2400"/>
          </a:p>
          <a:p>
            <a:pPr eaLnBrk="1" hangingPunct="1">
              <a:lnSpc>
                <a:spcPct val="80000"/>
              </a:lnSpc>
            </a:pPr>
            <a:r>
              <a:rPr lang="en-US" altLang="en-US" sz="2400"/>
              <a:t>Funding for domestic surveillance portion suspended in February, 2003.</a:t>
            </a:r>
          </a:p>
          <a:p>
            <a:pPr eaLnBrk="1" hangingPunct="1">
              <a:lnSpc>
                <a:spcPct val="80000"/>
              </a:lnSpc>
            </a:pPr>
            <a:endParaRPr lang="en-US" altLang="en-US" sz="2400"/>
          </a:p>
          <a:p>
            <a:pPr eaLnBrk="1" hangingPunct="1">
              <a:lnSpc>
                <a:spcPct val="80000"/>
              </a:lnSpc>
            </a:pPr>
            <a:r>
              <a:rPr lang="en-US" altLang="en-US" sz="2400"/>
              <a:t>Name changed to Terrorist Information Awareness.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487362"/>
          </a:xfrm>
        </p:spPr>
        <p:txBody>
          <a:bodyPr/>
          <a:lstStyle/>
          <a:p>
            <a:pPr eaLnBrk="1" hangingPunct="1"/>
            <a:r>
              <a:rPr lang="en-US" altLang="en-US" sz="3200" b="1"/>
              <a:t>Is TIA “Right”?</a:t>
            </a:r>
          </a:p>
        </p:txBody>
      </p:sp>
      <p:graphicFrame>
        <p:nvGraphicFramePr>
          <p:cNvPr id="27651" name="Object 5"/>
          <p:cNvGraphicFramePr>
            <a:graphicFrameLocks noGrp="1" noChangeAspect="1"/>
          </p:cNvGraphicFramePr>
          <p:nvPr>
            <p:ph sz="half" idx="1"/>
          </p:nvPr>
        </p:nvGraphicFramePr>
        <p:xfrm>
          <a:off x="1219200" y="1295400"/>
          <a:ext cx="4495800" cy="619125"/>
        </p:xfrm>
        <a:graphic>
          <a:graphicData uri="http://schemas.openxmlformats.org/presentationml/2006/ole">
            <mc:AlternateContent xmlns:mc="http://schemas.openxmlformats.org/markup-compatibility/2006">
              <mc:Choice xmlns:v="urn:schemas-microsoft-com:vml" Requires="v">
                <p:oleObj spid="_x0000_s27672" name="Equation" r:id="rId4" imgW="2489200" imgH="342900" progId="Equation.3">
                  <p:embed/>
                </p:oleObj>
              </mc:Choice>
              <mc:Fallback>
                <p:oleObj name="Equation" r:id="rId4" imgW="2489200" imgH="3429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295400"/>
                        <a:ext cx="4495800"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2" name="Text Box 4"/>
          <p:cNvSpPr txBox="1">
            <a:spLocks noChangeArrowheads="1"/>
          </p:cNvSpPr>
          <p:nvPr/>
        </p:nvSpPr>
        <p:spPr bwMode="auto">
          <a:xfrm>
            <a:off x="457200" y="1371600"/>
            <a:ext cx="807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sp>
        <p:nvSpPr>
          <p:cNvPr id="27653" name="Text Box 7"/>
          <p:cNvSpPr txBox="1">
            <a:spLocks noChangeArrowheads="1"/>
          </p:cNvSpPr>
          <p:nvPr/>
        </p:nvSpPr>
        <p:spPr bwMode="auto">
          <a:xfrm>
            <a:off x="609600" y="22860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Or, since we’re really concerned with costs:</a:t>
            </a:r>
          </a:p>
        </p:txBody>
      </p:sp>
      <p:graphicFrame>
        <p:nvGraphicFramePr>
          <p:cNvPr id="27654" name="Object 10"/>
          <p:cNvGraphicFramePr>
            <a:graphicFrameLocks noGrp="1" noChangeAspect="1"/>
          </p:cNvGraphicFramePr>
          <p:nvPr>
            <p:ph sz="half" idx="2"/>
          </p:nvPr>
        </p:nvGraphicFramePr>
        <p:xfrm>
          <a:off x="1295400" y="2971800"/>
          <a:ext cx="4495800" cy="619125"/>
        </p:xfrm>
        <a:graphic>
          <a:graphicData uri="http://schemas.openxmlformats.org/presentationml/2006/ole">
            <mc:AlternateContent xmlns:mc="http://schemas.openxmlformats.org/markup-compatibility/2006">
              <mc:Choice xmlns:v="urn:schemas-microsoft-com:vml" Requires="v">
                <p:oleObj spid="_x0000_s27673" name="Equation" r:id="rId6" imgW="2489200" imgH="342900" progId="Equation.3">
                  <p:embed/>
                </p:oleObj>
              </mc:Choice>
              <mc:Fallback>
                <p:oleObj name="Equation" r:id="rId6" imgW="2489200" imgH="3429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2971800"/>
                        <a:ext cx="4495800"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5" name="Rectangle 13"/>
          <p:cNvSpPr>
            <a:spLocks noChangeArrowheads="1"/>
          </p:cNvSpPr>
          <p:nvPr/>
        </p:nvSpPr>
        <p:spPr bwMode="auto">
          <a:xfrm>
            <a:off x="0" y="3243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aphicFrame>
        <p:nvGraphicFramePr>
          <p:cNvPr id="27656" name="Object 14"/>
          <p:cNvGraphicFramePr>
            <a:graphicFrameLocks noChangeAspect="1"/>
          </p:cNvGraphicFramePr>
          <p:nvPr/>
        </p:nvGraphicFramePr>
        <p:xfrm>
          <a:off x="4343400" y="3962400"/>
          <a:ext cx="3962400" cy="612775"/>
        </p:xfrm>
        <a:graphic>
          <a:graphicData uri="http://schemas.openxmlformats.org/presentationml/2006/ole">
            <mc:AlternateContent xmlns:mc="http://schemas.openxmlformats.org/markup-compatibility/2006">
              <mc:Choice xmlns:v="urn:schemas-microsoft-com:vml" Requires="v">
                <p:oleObj spid="_x0000_s27674" name="Equation" r:id="rId8" imgW="2222500" imgH="342900" progId="Equation.3">
                  <p:embed/>
                </p:oleObj>
              </mc:Choice>
              <mc:Fallback>
                <p:oleObj name="Equation" r:id="rId8" imgW="2222500" imgH="342900" progId="Equation.3">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3962400"/>
                        <a:ext cx="39624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274638"/>
            <a:ext cx="8610600" cy="639762"/>
          </a:xfrm>
        </p:spPr>
        <p:txBody>
          <a:bodyPr/>
          <a:lstStyle/>
          <a:p>
            <a:pPr eaLnBrk="1" hangingPunct="1"/>
            <a:r>
              <a:rPr lang="en-US" altLang="en-US" sz="3200" b="1"/>
              <a:t>The Government and Your Facebook Page</a:t>
            </a:r>
          </a:p>
        </p:txBody>
      </p:sp>
      <p:sp>
        <p:nvSpPr>
          <p:cNvPr id="28675" name="Text Box 4"/>
          <p:cNvSpPr txBox="1">
            <a:spLocks noChangeArrowheads="1"/>
          </p:cNvSpPr>
          <p:nvPr/>
        </p:nvSpPr>
        <p:spPr bwMode="auto">
          <a:xfrm>
            <a:off x="381000" y="5791200"/>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cs typeface="Arial" charset="0"/>
            </a:endParaRPr>
          </a:p>
        </p:txBody>
      </p:sp>
      <p:sp>
        <p:nvSpPr>
          <p:cNvPr id="28676" name="Text Box 6"/>
          <p:cNvSpPr txBox="1">
            <a:spLocks noChangeArrowheads="1"/>
          </p:cNvSpPr>
          <p:nvPr/>
        </p:nvSpPr>
        <p:spPr bwMode="auto">
          <a:xfrm>
            <a:off x="457200" y="6019800"/>
            <a:ext cx="838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200">
                <a:cs typeface="Arial" charset="0"/>
                <a:hlinkClick r:id="rId3"/>
              </a:rPr>
              <a:t>http://www.eff.org/deeplinks/2010/08/government-finds-uses-social-networking-sites</a:t>
            </a:r>
            <a:r>
              <a:rPr lang="en-US" altLang="en-US" sz="1200">
                <a:cs typeface="Arial" charset="0"/>
              </a:rPr>
              <a:t> </a:t>
            </a:r>
          </a:p>
        </p:txBody>
      </p:sp>
      <p:pic>
        <p:nvPicPr>
          <p:cNvPr id="286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3716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563562"/>
          </a:xfrm>
        </p:spPr>
        <p:txBody>
          <a:bodyPr/>
          <a:lstStyle/>
          <a:p>
            <a:pPr eaLnBrk="1" hangingPunct="1"/>
            <a:r>
              <a:rPr lang="en-US" altLang="en-US" sz="3200" b="1"/>
              <a:t>The Government</a:t>
            </a:r>
          </a:p>
        </p:txBody>
      </p:sp>
      <p:sp>
        <p:nvSpPr>
          <p:cNvPr id="29699" name="Rectangle 3"/>
          <p:cNvSpPr>
            <a:spLocks noGrp="1" noChangeArrowheads="1"/>
          </p:cNvSpPr>
          <p:nvPr>
            <p:ph type="body" idx="1"/>
          </p:nvPr>
        </p:nvSpPr>
        <p:spPr/>
        <p:txBody>
          <a:bodyPr/>
          <a:lstStyle/>
          <a:p>
            <a:pPr eaLnBrk="1" hangingPunct="1"/>
            <a:r>
              <a:rPr lang="en-US" altLang="en-US" sz="2800"/>
              <a:t>When technical problems tell them too much: </a:t>
            </a:r>
          </a:p>
          <a:p>
            <a:pPr eaLnBrk="1" hangingPunct="1">
              <a:buFontTx/>
              <a:buNone/>
            </a:pPr>
            <a:r>
              <a:rPr lang="en-US" altLang="en-US"/>
              <a:t>  </a:t>
            </a:r>
            <a:r>
              <a:rPr lang="en-US" altLang="en-US" sz="1800">
                <a:hlinkClick r:id="rId3"/>
              </a:rPr>
              <a:t>http://www.nytimes.com/2008/02/17/washington/17fisa.html?ex=1360904400&amp;en=d32fbd564f65660c&amp;ei=5089&amp;partner=rssyahoo&amp;emc=rss</a:t>
            </a:r>
            <a:r>
              <a:rPr lang="en-US" altLang="en-US" sz="1800"/>
              <a:t>  </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639762"/>
          </a:xfrm>
        </p:spPr>
        <p:txBody>
          <a:bodyPr/>
          <a:lstStyle/>
          <a:p>
            <a:pPr eaLnBrk="1" hangingPunct="1"/>
            <a:r>
              <a:rPr lang="en-US" altLang="en-US" sz="3200" b="1"/>
              <a:t>The REAL ID Act</a:t>
            </a:r>
          </a:p>
        </p:txBody>
      </p:sp>
      <p:sp>
        <p:nvSpPr>
          <p:cNvPr id="30723" name="Rectangle 3"/>
          <p:cNvSpPr>
            <a:spLocks noGrp="1" noChangeArrowheads="1"/>
          </p:cNvSpPr>
          <p:nvPr>
            <p:ph type="body" idx="1"/>
          </p:nvPr>
        </p:nvSpPr>
        <p:spPr/>
        <p:txBody>
          <a:bodyPr/>
          <a:lstStyle/>
          <a:p>
            <a:pPr eaLnBrk="1" hangingPunct="1"/>
            <a:r>
              <a:rPr lang="en-US" altLang="en-US" sz="2800"/>
              <a:t>The </a:t>
            </a:r>
            <a:r>
              <a:rPr lang="en-US" altLang="en-US" sz="2800">
                <a:hlinkClick r:id="rId3"/>
              </a:rPr>
              <a:t>REAL ID Act</a:t>
            </a:r>
            <a:r>
              <a:rPr lang="en-US" altLang="en-US" sz="2800"/>
              <a:t> passed in 2005.</a:t>
            </a:r>
          </a:p>
          <a:p>
            <a:pPr eaLnBrk="1" hangingPunct="1"/>
            <a:endParaRPr lang="en-US" altLang="en-US" sz="2800"/>
          </a:p>
          <a:p>
            <a:pPr eaLnBrk="1" hangingPunct="1"/>
            <a:r>
              <a:rPr lang="en-US" altLang="en-US" sz="2800"/>
              <a:t>Implementation continues to be delayed.</a:t>
            </a:r>
          </a:p>
          <a:p>
            <a:pPr eaLnBrk="1" hangingPunct="1"/>
            <a:endParaRPr lang="en-US" altLang="en-US" sz="280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609600"/>
          </a:xfrm>
        </p:spPr>
        <p:txBody>
          <a:bodyPr/>
          <a:lstStyle/>
          <a:p>
            <a:pPr eaLnBrk="1" hangingPunct="1"/>
            <a:r>
              <a:rPr lang="en-US" altLang="en-US" sz="3200" b="1"/>
              <a:t>The Founding of America</a:t>
            </a:r>
          </a:p>
        </p:txBody>
      </p:sp>
      <p:sp>
        <p:nvSpPr>
          <p:cNvPr id="4099" name="Text Box 4"/>
          <p:cNvSpPr txBox="1">
            <a:spLocks noChangeArrowheads="1"/>
          </p:cNvSpPr>
          <p:nvPr/>
        </p:nvSpPr>
        <p:spPr bwMode="auto">
          <a:xfrm>
            <a:off x="381000" y="990600"/>
            <a:ext cx="8458200" cy="511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200"/>
              <a:t>“When the American Republic was founded, the framers established a libertarian equilibrium among the competing values of privacy, disclosure, and surveillance.  This balance was based on technological realities of eighteenth-century life.  Since torture and inquisition were the only known means of penetrating the mind, all such measures by government were forbidden by law.  Physical entry and eavesdropping were the only means of penetrating private homes and meeting rooms; the framers therefore made eavesdropping by private persons a crime and allowed government to enter private premises only for reasonable searches, under strict warrant controls.  Since registration procedures and police dossiers were the means used to control the free movement of “controversial” persons, this European police practice was precluded by American governmental practice and the realities of mobile frontier life.”</a:t>
            </a:r>
          </a:p>
        </p:txBody>
      </p:sp>
      <p:sp>
        <p:nvSpPr>
          <p:cNvPr id="4100" name="Text Box 5"/>
          <p:cNvSpPr txBox="1">
            <a:spLocks noChangeArrowheads="1"/>
          </p:cNvSpPr>
          <p:nvPr/>
        </p:nvSpPr>
        <p:spPr bwMode="auto">
          <a:xfrm>
            <a:off x="1447800" y="6248400"/>
            <a:ext cx="739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sp>
        <p:nvSpPr>
          <p:cNvPr id="4101" name="Text Box 6"/>
          <p:cNvSpPr txBox="1">
            <a:spLocks noChangeArrowheads="1"/>
          </p:cNvSpPr>
          <p:nvPr/>
        </p:nvSpPr>
        <p:spPr bwMode="auto">
          <a:xfrm>
            <a:off x="3733800" y="62484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From: Alan F. Westin, </a:t>
            </a:r>
            <a:r>
              <a:rPr lang="en-US" altLang="en-US" sz="1800" i="1"/>
              <a:t>Privacy and Freedom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563562"/>
          </a:xfrm>
        </p:spPr>
        <p:txBody>
          <a:bodyPr/>
          <a:lstStyle/>
          <a:p>
            <a:pPr eaLnBrk="1" hangingPunct="1"/>
            <a:r>
              <a:rPr lang="en-US" altLang="en-US" sz="3200" b="1"/>
              <a:t>Dirty Tricks</a:t>
            </a:r>
          </a:p>
        </p:txBody>
      </p:sp>
      <p:sp>
        <p:nvSpPr>
          <p:cNvPr id="31747" name="Text Box 4"/>
          <p:cNvSpPr txBox="1">
            <a:spLocks noChangeArrowheads="1"/>
          </p:cNvSpPr>
          <p:nvPr/>
        </p:nvSpPr>
        <p:spPr bwMode="auto">
          <a:xfrm>
            <a:off x="304800" y="15240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hlinkClick r:id="rId3"/>
              </a:rPr>
              <a:t>Passport files of presidential candidates</a:t>
            </a:r>
            <a:endParaRPr lang="en-US" altLang="en-US" sz="2400"/>
          </a:p>
        </p:txBody>
      </p:sp>
      <p:pic>
        <p:nvPicPr>
          <p:cNvPr id="317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447800"/>
            <a:ext cx="21431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048000"/>
            <a:ext cx="21939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276600"/>
            <a:ext cx="2095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639762"/>
          </a:xfrm>
        </p:spPr>
        <p:txBody>
          <a:bodyPr/>
          <a:lstStyle/>
          <a:p>
            <a:pPr eaLnBrk="1" hangingPunct="1"/>
            <a:r>
              <a:rPr lang="en-US" altLang="en-US" sz="3200" b="1"/>
              <a:t>Quis Custodiet</a:t>
            </a:r>
          </a:p>
        </p:txBody>
      </p:sp>
      <p:sp>
        <p:nvSpPr>
          <p:cNvPr id="32771" name="Rectangle 3"/>
          <p:cNvSpPr>
            <a:spLocks noGrp="1" noChangeArrowheads="1"/>
          </p:cNvSpPr>
          <p:nvPr>
            <p:ph type="body" idx="1"/>
          </p:nvPr>
        </p:nvSpPr>
        <p:spPr>
          <a:xfrm>
            <a:off x="457200" y="1219200"/>
            <a:ext cx="8229600" cy="2438400"/>
          </a:xfrm>
        </p:spPr>
        <p:txBody>
          <a:bodyPr/>
          <a:lstStyle/>
          <a:p>
            <a:pPr eaLnBrk="1" hangingPunct="1"/>
            <a:r>
              <a:rPr lang="en-US" altLang="en-US" sz="2800"/>
              <a:t>“… quis custodiet ipsos custodes? …”</a:t>
            </a:r>
          </a:p>
          <a:p>
            <a:pPr eaLnBrk="1" hangingPunct="1">
              <a:buFontTx/>
              <a:buNone/>
            </a:pPr>
            <a:r>
              <a:rPr lang="en-US" altLang="en-US"/>
              <a:t>						</a:t>
            </a:r>
            <a:r>
              <a:rPr lang="en-US" altLang="en-US" sz="1800"/>
              <a:t>Juvenal, (</a:t>
            </a:r>
            <a:r>
              <a:rPr lang="en-US" altLang="en-US" sz="1800" i="1">
                <a:hlinkClick r:id="rId3" tooltip="Satire VI"/>
              </a:rPr>
              <a:t>Satire</a:t>
            </a:r>
            <a:r>
              <a:rPr lang="en-US" altLang="en-US" sz="1800">
                <a:hlinkClick r:id="rId3" tooltip="Satire VI"/>
              </a:rPr>
              <a:t> 6</a:t>
            </a:r>
            <a:r>
              <a:rPr lang="en-US" altLang="en-US" sz="1800"/>
              <a:t>.346–348) </a:t>
            </a:r>
          </a:p>
          <a:p>
            <a:pPr eaLnBrk="1" hangingPunct="1">
              <a:buFontTx/>
              <a:buNone/>
            </a:pPr>
            <a:endParaRPr lang="en-US" altLang="en-US" sz="1800"/>
          </a:p>
          <a:p>
            <a:pPr eaLnBrk="1" hangingPunct="1"/>
            <a:endParaRPr lang="en-US" altLang="en-US" sz="1800"/>
          </a:p>
          <a:p>
            <a:pPr eaLnBrk="1" hangingPunct="1"/>
            <a:r>
              <a:rPr lang="en-US" altLang="en-US" sz="2800"/>
              <a:t>But earlier, in the Republic.  The answer:</a:t>
            </a:r>
          </a:p>
        </p:txBody>
      </p:sp>
      <p:sp>
        <p:nvSpPr>
          <p:cNvPr id="32772" name="Text Box 4"/>
          <p:cNvSpPr txBox="1">
            <a:spLocks noChangeArrowheads="1"/>
          </p:cNvSpPr>
          <p:nvPr/>
        </p:nvSpPr>
        <p:spPr bwMode="auto">
          <a:xfrm>
            <a:off x="838200" y="4038600"/>
            <a:ext cx="7467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"They will guard themselves against themselves. We must tell the guardians a noble lie. The noble lie will inform them that they are better than those they serve and it is therefore their responsibility to guard and protect those lesser than themselves. We will instill in them a distaste for power or privilege, they will rule because they believe it right, not because they desire it."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639762"/>
          </a:xfrm>
        </p:spPr>
        <p:txBody>
          <a:bodyPr/>
          <a:lstStyle/>
          <a:p>
            <a:pPr eaLnBrk="1" hangingPunct="1"/>
            <a:r>
              <a:rPr lang="en-US" altLang="en-US" sz="3200" b="1"/>
              <a:t>Quis Custodiet</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3814763"/>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PubOvalCallout"/>
          <p:cNvSpPr>
            <a:spLocks noEditPoints="1" noChangeArrowheads="1"/>
          </p:cNvSpPr>
          <p:nvPr/>
        </p:nvSpPr>
        <p:spPr bwMode="auto">
          <a:xfrm>
            <a:off x="376238" y="2305050"/>
            <a:ext cx="2330450" cy="20018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33797" name="Text Box 4"/>
          <p:cNvSpPr txBox="1">
            <a:spLocks noChangeArrowheads="1"/>
          </p:cNvSpPr>
          <p:nvPr/>
        </p:nvSpPr>
        <p:spPr bwMode="auto">
          <a:xfrm>
            <a:off x="533400" y="2590800"/>
            <a:ext cx="21732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“If you’re the police, who will police the police?" </a:t>
            </a:r>
          </a:p>
        </p:txBody>
      </p:sp>
      <p:pic>
        <p:nvPicPr>
          <p:cNvPr id="337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300" y="2743200"/>
            <a:ext cx="211137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639762"/>
          </a:xfrm>
        </p:spPr>
        <p:txBody>
          <a:bodyPr/>
          <a:lstStyle/>
          <a:p>
            <a:pPr eaLnBrk="1" hangingPunct="1"/>
            <a:r>
              <a:rPr lang="en-US" altLang="en-US" sz="3200" b="1"/>
              <a:t>Quis Custodiet</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3814763"/>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PubOvalCallout"/>
          <p:cNvSpPr>
            <a:spLocks noEditPoints="1" noChangeArrowheads="1"/>
          </p:cNvSpPr>
          <p:nvPr/>
        </p:nvSpPr>
        <p:spPr bwMode="auto">
          <a:xfrm>
            <a:off x="376238" y="2305050"/>
            <a:ext cx="2330450" cy="20018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34821" name="Text Box 4"/>
          <p:cNvSpPr txBox="1">
            <a:spLocks noChangeArrowheads="1"/>
          </p:cNvSpPr>
          <p:nvPr/>
        </p:nvSpPr>
        <p:spPr bwMode="auto">
          <a:xfrm>
            <a:off x="533400" y="2590800"/>
            <a:ext cx="21732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“If you’re the police, who will police the police?" </a:t>
            </a:r>
          </a:p>
        </p:txBody>
      </p:sp>
      <p:pic>
        <p:nvPicPr>
          <p:cNvPr id="348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300" y="2743200"/>
            <a:ext cx="211137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PubOvalCallout"/>
          <p:cNvSpPr>
            <a:spLocks noEditPoints="1" noChangeArrowheads="1"/>
          </p:cNvSpPr>
          <p:nvPr/>
        </p:nvSpPr>
        <p:spPr bwMode="auto">
          <a:xfrm>
            <a:off x="4648200" y="1905000"/>
            <a:ext cx="2514600" cy="12588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I don’t know.  Coast Guard?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487362"/>
          </a:xfrm>
        </p:spPr>
        <p:txBody>
          <a:bodyPr/>
          <a:lstStyle/>
          <a:p>
            <a:pPr eaLnBrk="1" hangingPunct="1"/>
            <a:r>
              <a:rPr lang="en-US" altLang="en-US" sz="3200" b="1"/>
              <a:t>Quis Custodiet</a:t>
            </a:r>
          </a:p>
        </p:txBody>
      </p:sp>
      <p:sp>
        <p:nvSpPr>
          <p:cNvPr id="35843" name="Text Box 4"/>
          <p:cNvSpPr txBox="1">
            <a:spLocks noChangeArrowheads="1"/>
          </p:cNvSpPr>
          <p:nvPr/>
        </p:nvSpPr>
        <p:spPr bwMode="auto">
          <a:xfrm>
            <a:off x="228600" y="1447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Who is this guy?</a:t>
            </a:r>
          </a:p>
        </p:txBody>
      </p:sp>
      <p:pic>
        <p:nvPicPr>
          <p:cNvPr id="358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1524000"/>
            <a:ext cx="3325812"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487362"/>
          </a:xfrm>
        </p:spPr>
        <p:txBody>
          <a:bodyPr/>
          <a:lstStyle/>
          <a:p>
            <a:pPr eaLnBrk="1" hangingPunct="1"/>
            <a:r>
              <a:rPr lang="en-US" altLang="en-US" sz="3200" b="1"/>
              <a:t>Quis Custodiet</a:t>
            </a:r>
          </a:p>
        </p:txBody>
      </p:sp>
      <p:sp>
        <p:nvSpPr>
          <p:cNvPr id="36867" name="Text Box 3"/>
          <p:cNvSpPr txBox="1">
            <a:spLocks noChangeArrowheads="1"/>
          </p:cNvSpPr>
          <p:nvPr/>
        </p:nvSpPr>
        <p:spPr bwMode="auto">
          <a:xfrm>
            <a:off x="228600" y="1447800"/>
            <a:ext cx="4262438"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J. Edgar Hoover</a:t>
            </a:r>
          </a:p>
          <a:p>
            <a:pPr eaLnBrk="1" hangingPunct="1">
              <a:spcBef>
                <a:spcPct val="50000"/>
              </a:spcBef>
              <a:buFontTx/>
              <a:buNone/>
            </a:pPr>
            <a:endParaRPr lang="en-US" altLang="en-US" sz="2400"/>
          </a:p>
          <a:p>
            <a:pPr eaLnBrk="1" hangingPunct="1">
              <a:spcBef>
                <a:spcPct val="50000"/>
              </a:spcBef>
              <a:buFontTx/>
              <a:buNone/>
            </a:pPr>
            <a:r>
              <a:rPr lang="en-US" altLang="en-US" sz="2400"/>
              <a:t>Director, FBI</a:t>
            </a:r>
          </a:p>
          <a:p>
            <a:pPr eaLnBrk="1" hangingPunct="1">
              <a:spcBef>
                <a:spcPct val="50000"/>
              </a:spcBef>
              <a:buFontTx/>
              <a:buNone/>
            </a:pPr>
            <a:r>
              <a:rPr lang="en-US" altLang="en-US" sz="2400"/>
              <a:t>May 10, 1924 – May 2, 1972</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1524000"/>
            <a:ext cx="3325812"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Box 1"/>
          <p:cNvSpPr txBox="1">
            <a:spLocks noChangeArrowheads="1"/>
          </p:cNvSpPr>
          <p:nvPr/>
        </p:nvSpPr>
        <p:spPr bwMode="auto">
          <a:xfrm>
            <a:off x="376238" y="3886200"/>
            <a:ext cx="43481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“…we want no Gestapo or secret police. The FBI is tending in that direction. They are dabbling in sex-life scandals and plain blackmail. J. Edgar Hoover would give his right eye to take over, and all congressmen and senators are afraid of him.”</a:t>
            </a:r>
          </a:p>
          <a:p>
            <a:pPr algn="r" eaLnBrk="1" hangingPunct="1"/>
            <a:r>
              <a:rPr lang="en-US" altLang="en-US" i="1"/>
              <a:t>President Harry S. Truman</a:t>
            </a:r>
            <a:r>
              <a:rPr lang="en-US" altLang="en-US"/>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487362"/>
          </a:xfrm>
        </p:spPr>
        <p:txBody>
          <a:bodyPr/>
          <a:lstStyle/>
          <a:p>
            <a:pPr eaLnBrk="1" hangingPunct="1"/>
            <a:r>
              <a:rPr lang="en-US" altLang="en-US" sz="3200" b="1"/>
              <a:t>Quis Custodiet</a:t>
            </a:r>
          </a:p>
        </p:txBody>
      </p:sp>
      <p:sp>
        <p:nvSpPr>
          <p:cNvPr id="37891" name="Text Box 3"/>
          <p:cNvSpPr txBox="1">
            <a:spLocks noChangeArrowheads="1"/>
          </p:cNvSpPr>
          <p:nvPr/>
        </p:nvSpPr>
        <p:spPr bwMode="auto">
          <a:xfrm>
            <a:off x="228600" y="1447800"/>
            <a:ext cx="8610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In one case, a Maryland banker who sat on the state's public health commission used his access to medical records to cross-check people with cancer who he'd given loans to and then called in their loans. (He was never even punished in the incident.)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563562"/>
          </a:xfrm>
        </p:spPr>
        <p:txBody>
          <a:bodyPr/>
          <a:lstStyle/>
          <a:p>
            <a:pPr eaLnBrk="1" hangingPunct="1"/>
            <a:r>
              <a:rPr lang="en-US" altLang="en-US" sz="3200" b="1"/>
              <a:t>Medical Information</a:t>
            </a:r>
          </a:p>
        </p:txBody>
      </p:sp>
      <p:sp>
        <p:nvSpPr>
          <p:cNvPr id="38915" name="Rectangle 3"/>
          <p:cNvSpPr>
            <a:spLocks noGrp="1" noChangeArrowheads="1"/>
          </p:cNvSpPr>
          <p:nvPr>
            <p:ph type="body" idx="1"/>
          </p:nvPr>
        </p:nvSpPr>
        <p:spPr>
          <a:xfrm>
            <a:off x="457200" y="1219200"/>
            <a:ext cx="8229600" cy="4906963"/>
          </a:xfrm>
        </p:spPr>
        <p:txBody>
          <a:bodyPr/>
          <a:lstStyle/>
          <a:p>
            <a:pPr eaLnBrk="1" hangingPunct="1"/>
            <a:r>
              <a:rPr lang="en-US" altLang="en-US" sz="2400"/>
              <a:t>An implanted RFID chip would give doctors information even if you’re unconscious.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274638"/>
            <a:ext cx="8610600" cy="563562"/>
          </a:xfrm>
        </p:spPr>
        <p:txBody>
          <a:bodyPr/>
          <a:lstStyle/>
          <a:p>
            <a:pPr eaLnBrk="1" hangingPunct="1"/>
            <a:r>
              <a:rPr lang="en-US" altLang="en-US" sz="3200" b="1"/>
              <a:t>Stealing Medical Information Isn’t New</a:t>
            </a:r>
          </a:p>
        </p:txBody>
      </p:sp>
      <p:sp>
        <p:nvSpPr>
          <p:cNvPr id="39939" name="Text Box 3"/>
          <p:cNvSpPr txBox="1">
            <a:spLocks noChangeArrowheads="1"/>
          </p:cNvSpPr>
          <p:nvPr/>
        </p:nvSpPr>
        <p:spPr bwMode="auto">
          <a:xfrm>
            <a:off x="381000" y="1600200"/>
            <a:ext cx="83058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Daniel Ellsberg and the Plumbers</a:t>
            </a:r>
          </a:p>
          <a:p>
            <a:pPr eaLnBrk="1" hangingPunct="1">
              <a:spcBef>
                <a:spcPct val="50000"/>
              </a:spcBef>
              <a:buFontTx/>
              <a:buNone/>
            </a:pPr>
            <a:endParaRPr lang="en-US" altLang="en-US" sz="2400"/>
          </a:p>
          <a:p>
            <a:pPr eaLnBrk="1" hangingPunct="1">
              <a:spcBef>
                <a:spcPct val="50000"/>
              </a:spcBef>
              <a:buFontTx/>
              <a:buNone/>
            </a:pPr>
            <a:endParaRPr lang="en-US" altLang="en-US" sz="2400"/>
          </a:p>
          <a:p>
            <a:pPr eaLnBrk="1" hangingPunct="1">
              <a:spcBef>
                <a:spcPct val="50000"/>
              </a:spcBef>
              <a:buFontTx/>
              <a:buNone/>
            </a:pPr>
            <a:r>
              <a:rPr lang="en-US" altLang="en-US" sz="2400"/>
              <a:t>But getting at electronic information may be a lot easier.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563562"/>
          </a:xfrm>
        </p:spPr>
        <p:txBody>
          <a:bodyPr/>
          <a:lstStyle/>
          <a:p>
            <a:pPr eaLnBrk="1" hangingPunct="1"/>
            <a:r>
              <a:rPr lang="en-US" altLang="en-US" sz="3200" b="1"/>
              <a:t>One Easy Way</a:t>
            </a:r>
          </a:p>
        </p:txBody>
      </p:sp>
      <p:sp>
        <p:nvSpPr>
          <p:cNvPr id="40963" name="Text Box 3"/>
          <p:cNvSpPr txBox="1">
            <a:spLocks noChangeArrowheads="1"/>
          </p:cNvSpPr>
          <p:nvPr/>
        </p:nvSpPr>
        <p:spPr bwMode="auto">
          <a:xfrm>
            <a:off x="609600" y="5334000"/>
            <a:ext cx="7696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2"/>
              </a:rPr>
              <a:t>http://www.washingtonpost.com/wp-dyn/content/article/2008/03/23/AR2008032301753.html?nav=rss_email/components</a:t>
            </a:r>
            <a:r>
              <a:rPr lang="en-US" altLang="en-US" sz="1800"/>
              <a:t> </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446722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28600"/>
            <a:ext cx="8229600" cy="609600"/>
          </a:xfrm>
        </p:spPr>
        <p:txBody>
          <a:bodyPr/>
          <a:lstStyle/>
          <a:p>
            <a:pPr eaLnBrk="1" hangingPunct="1"/>
            <a:r>
              <a:rPr lang="en-US" altLang="en-US" sz="3200" b="1"/>
              <a:t>What the Government Cannot Do</a:t>
            </a:r>
          </a:p>
        </p:txBody>
      </p:sp>
      <p:sp>
        <p:nvSpPr>
          <p:cNvPr id="5123" name="Text Box 5"/>
          <p:cNvSpPr txBox="1">
            <a:spLocks noChangeArrowheads="1"/>
          </p:cNvSpPr>
          <p:nvPr/>
        </p:nvSpPr>
        <p:spPr bwMode="auto">
          <a:xfrm>
            <a:off x="517525" y="1331913"/>
            <a:ext cx="191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hlinkClick r:id="rId3"/>
              </a:rPr>
              <a:t>The Bill of Rights</a:t>
            </a:r>
            <a:endParaRPr lang="en-US" altLang="en-US" sz="1800" dirty="0"/>
          </a:p>
        </p:txBody>
      </p:sp>
      <p:pic>
        <p:nvPicPr>
          <p:cNvPr id="51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990600"/>
            <a:ext cx="457993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639762"/>
          </a:xfrm>
        </p:spPr>
        <p:txBody>
          <a:bodyPr/>
          <a:lstStyle/>
          <a:p>
            <a:pPr eaLnBrk="1" hangingPunct="1"/>
            <a:r>
              <a:rPr lang="en-US" altLang="en-US" sz="3200" b="1"/>
              <a:t>Corporations</a:t>
            </a:r>
          </a:p>
        </p:txBody>
      </p:sp>
      <p:sp>
        <p:nvSpPr>
          <p:cNvPr id="41987" name="Text Box 4"/>
          <p:cNvSpPr txBox="1">
            <a:spLocks noChangeArrowheads="1"/>
          </p:cNvSpPr>
          <p:nvPr/>
        </p:nvSpPr>
        <p:spPr bwMode="auto">
          <a:xfrm>
            <a:off x="685800" y="16002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4800" y="457200"/>
            <a:ext cx="3505200" cy="685800"/>
          </a:xfrm>
        </p:spPr>
        <p:txBody>
          <a:bodyPr/>
          <a:lstStyle/>
          <a:p>
            <a:pPr eaLnBrk="1" hangingPunct="1"/>
            <a:r>
              <a:rPr lang="en-US" altLang="en-US" sz="3200" b="1"/>
              <a:t>Rebates:</a:t>
            </a:r>
            <a:br>
              <a:rPr lang="en-US" altLang="en-US" sz="3200" b="1"/>
            </a:br>
            <a:r>
              <a:rPr lang="en-US" altLang="en-US" sz="3200" b="1"/>
              <a:t> the Old Way</a:t>
            </a:r>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09600"/>
            <a:ext cx="42862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457200"/>
            <a:ext cx="3505200" cy="685800"/>
          </a:xfrm>
        </p:spPr>
        <p:txBody>
          <a:bodyPr/>
          <a:lstStyle/>
          <a:p>
            <a:pPr eaLnBrk="1" hangingPunct="1"/>
            <a:r>
              <a:rPr lang="en-US" altLang="en-US" sz="3200" b="1"/>
              <a:t>Rebates:</a:t>
            </a:r>
            <a:br>
              <a:rPr lang="en-US" altLang="en-US" sz="3200" b="1"/>
            </a:br>
            <a:r>
              <a:rPr lang="en-US" altLang="en-US" sz="3200" b="1"/>
              <a:t> Today</a:t>
            </a: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4314825"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200400"/>
            <a:ext cx="3657600"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Text Box 6"/>
          <p:cNvSpPr txBox="1">
            <a:spLocks noChangeArrowheads="1"/>
          </p:cNvSpPr>
          <p:nvPr/>
        </p:nvSpPr>
        <p:spPr bwMode="auto">
          <a:xfrm>
            <a:off x="762000" y="55626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5"/>
              </a:rPr>
              <a:t>http://www.greenpoints.com/account/act_default.asp</a:t>
            </a:r>
            <a:r>
              <a:rPr lang="en-US" altLang="en-US" sz="1800"/>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487362"/>
          </a:xfrm>
        </p:spPr>
        <p:txBody>
          <a:bodyPr/>
          <a:lstStyle/>
          <a:p>
            <a:pPr eaLnBrk="1" hangingPunct="1"/>
            <a:r>
              <a:rPr lang="en-US" altLang="en-US" sz="3200" b="1"/>
              <a:t>Rebates: Today</a:t>
            </a:r>
          </a:p>
        </p:txBody>
      </p:sp>
      <p:graphicFrame>
        <p:nvGraphicFramePr>
          <p:cNvPr id="45059" name="Object 7"/>
          <p:cNvGraphicFramePr>
            <a:graphicFrameLocks noGrp="1" noChangeAspect="1"/>
          </p:cNvGraphicFramePr>
          <p:nvPr>
            <p:ph idx="1"/>
          </p:nvPr>
        </p:nvGraphicFramePr>
        <p:xfrm>
          <a:off x="685800" y="1289050"/>
          <a:ext cx="7010400" cy="5065713"/>
        </p:xfrm>
        <a:graphic>
          <a:graphicData uri="http://schemas.openxmlformats.org/presentationml/2006/ole">
            <mc:AlternateContent xmlns:mc="http://schemas.openxmlformats.org/markup-compatibility/2006">
              <mc:Choice xmlns:v="urn:schemas-microsoft-com:vml" Requires="v">
                <p:oleObj spid="_x0000_s45065" name="CorelPhotoPaint.Image.10" r:id="rId4" imgW="21295238" imgH="15390476" progId="CorelPhotoPaint.Image.10">
                  <p:embed/>
                </p:oleObj>
              </mc:Choice>
              <mc:Fallback>
                <p:oleObj name="CorelPhotoPaint.Image.10" r:id="rId4" imgW="21295238" imgH="15390476" progId="CorelPhotoPaint.Image.10">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89050"/>
                        <a:ext cx="7010400"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04800" y="457200"/>
            <a:ext cx="3505200" cy="685800"/>
          </a:xfrm>
        </p:spPr>
        <p:txBody>
          <a:bodyPr/>
          <a:lstStyle/>
          <a:p>
            <a:pPr eaLnBrk="1" hangingPunct="1"/>
            <a:r>
              <a:rPr lang="en-US" altLang="en-US" sz="3200" b="1"/>
              <a:t>Rebates:</a:t>
            </a:r>
            <a:br>
              <a:rPr lang="en-US" altLang="en-US" sz="3200" b="1"/>
            </a:br>
            <a:r>
              <a:rPr lang="en-US" altLang="en-US" sz="3200" b="1"/>
              <a:t> Tomorrow?</a:t>
            </a:r>
          </a:p>
        </p:txBody>
      </p:sp>
      <p:sp>
        <p:nvSpPr>
          <p:cNvPr id="46083" name="Text Box 3"/>
          <p:cNvSpPr txBox="1">
            <a:spLocks noChangeArrowheads="1"/>
          </p:cNvSpPr>
          <p:nvPr/>
        </p:nvSpPr>
        <p:spPr bwMode="auto">
          <a:xfrm>
            <a:off x="685800" y="57150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3"/>
              </a:rPr>
              <a:t>The Shopping Buddy</a:t>
            </a:r>
            <a:endParaRPr lang="en-US" altLang="en-US" sz="1800"/>
          </a:p>
        </p:txBody>
      </p:sp>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371600"/>
            <a:ext cx="4400550" cy="330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Box 1"/>
          <p:cNvSpPr txBox="1">
            <a:spLocks noChangeArrowheads="1"/>
          </p:cNvSpPr>
          <p:nvPr/>
        </p:nvSpPr>
        <p:spPr bwMode="auto">
          <a:xfrm>
            <a:off x="990600" y="25908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View from 2005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3810000" cy="1143000"/>
          </a:xfrm>
        </p:spPr>
        <p:txBody>
          <a:bodyPr/>
          <a:lstStyle/>
          <a:p>
            <a:pPr eaLnBrk="1" hangingPunct="1"/>
            <a:r>
              <a:rPr lang="en-US" altLang="en-US" sz="3200" b="1"/>
              <a:t>Rebates Tomorrow?</a:t>
            </a:r>
          </a:p>
        </p:txBody>
      </p:sp>
      <p:sp>
        <p:nvSpPr>
          <p:cNvPr id="47107" name="Text Box 4"/>
          <p:cNvSpPr txBox="1">
            <a:spLocks noChangeArrowheads="1"/>
          </p:cNvSpPr>
          <p:nvPr/>
        </p:nvSpPr>
        <p:spPr bwMode="auto">
          <a:xfrm>
            <a:off x="381000" y="53340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3"/>
              </a:rPr>
              <a:t>Personal Shopping Assistant</a:t>
            </a:r>
            <a:endParaRPr lang="en-US" altLang="en-US" sz="1800"/>
          </a:p>
        </p:txBody>
      </p:sp>
      <p:pic>
        <p:nvPicPr>
          <p:cNvPr id="471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447800"/>
            <a:ext cx="46482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TextBox 4"/>
          <p:cNvSpPr txBox="1">
            <a:spLocks noChangeArrowheads="1"/>
          </p:cNvSpPr>
          <p:nvPr/>
        </p:nvSpPr>
        <p:spPr bwMode="auto">
          <a:xfrm>
            <a:off x="990600" y="25908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View from 2005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524000"/>
            <a:ext cx="4867275" cy="3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Rectangle 2"/>
          <p:cNvSpPr>
            <a:spLocks noGrp="1" noChangeArrowheads="1"/>
          </p:cNvSpPr>
          <p:nvPr>
            <p:ph type="title"/>
          </p:nvPr>
        </p:nvSpPr>
        <p:spPr>
          <a:xfrm>
            <a:off x="304800" y="457200"/>
            <a:ext cx="3505200" cy="685800"/>
          </a:xfrm>
        </p:spPr>
        <p:txBody>
          <a:bodyPr/>
          <a:lstStyle/>
          <a:p>
            <a:pPr eaLnBrk="1" hangingPunct="1"/>
            <a:r>
              <a:rPr lang="en-US" altLang="en-US" sz="3200" b="1"/>
              <a:t>Rebates:</a:t>
            </a:r>
            <a:br>
              <a:rPr lang="en-US" altLang="en-US" sz="3200" b="1"/>
            </a:br>
            <a:r>
              <a:rPr lang="en-US" altLang="en-US" sz="3200" b="1"/>
              <a:t> Tomorrow?</a:t>
            </a:r>
          </a:p>
        </p:txBody>
      </p:sp>
      <p:sp>
        <p:nvSpPr>
          <p:cNvPr id="48132" name="TextBox 5"/>
          <p:cNvSpPr txBox="1">
            <a:spLocks noChangeArrowheads="1"/>
          </p:cNvSpPr>
          <p:nvPr/>
        </p:nvSpPr>
        <p:spPr bwMode="auto">
          <a:xfrm>
            <a:off x="990600" y="25908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View from 2012</a:t>
            </a:r>
          </a:p>
        </p:txBody>
      </p:sp>
      <p:sp>
        <p:nvSpPr>
          <p:cNvPr id="48133" name="Text Box 3"/>
          <p:cNvSpPr txBox="1">
            <a:spLocks noChangeArrowheads="1"/>
          </p:cNvSpPr>
          <p:nvPr/>
        </p:nvSpPr>
        <p:spPr bwMode="auto">
          <a:xfrm>
            <a:off x="685800" y="57150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4"/>
              </a:rPr>
              <a:t>Microsoft Kinect Shopping Cart at Whole Foods</a:t>
            </a:r>
            <a:endParaRPr lang="en-US" altLang="en-US"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639762"/>
          </a:xfrm>
        </p:spPr>
        <p:txBody>
          <a:bodyPr/>
          <a:lstStyle/>
          <a:p>
            <a:pPr eaLnBrk="1" hangingPunct="1"/>
            <a:r>
              <a:rPr lang="en-US" altLang="en-US" sz="3200" b="1"/>
              <a:t>More Than Just Rebates</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38600"/>
            <a:ext cx="2895600"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 Box 5"/>
          <p:cNvSpPr txBox="1">
            <a:spLocks noChangeArrowheads="1"/>
          </p:cNvSpPr>
          <p:nvPr/>
        </p:nvSpPr>
        <p:spPr bwMode="auto">
          <a:xfrm>
            <a:off x="838200" y="9906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t>CDC uses shopper-card data to trace salmonella</a:t>
            </a:r>
            <a:r>
              <a:rPr lang="en-US" altLang="en-US" sz="2400"/>
              <a:t> </a:t>
            </a:r>
          </a:p>
        </p:txBody>
      </p:sp>
      <p:sp>
        <p:nvSpPr>
          <p:cNvPr id="49157" name="Text Box 6"/>
          <p:cNvSpPr txBox="1">
            <a:spLocks noChangeArrowheads="1"/>
          </p:cNvSpPr>
          <p:nvPr/>
        </p:nvSpPr>
        <p:spPr bwMode="auto">
          <a:xfrm>
            <a:off x="228600" y="6248400"/>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4"/>
              </a:rPr>
              <a:t>http://www.msnbc.msn.com/id/35800591/ns/health-food_safety/</a:t>
            </a:r>
            <a:r>
              <a:rPr lang="en-US" altLang="en-US" sz="1800"/>
              <a:t> </a:t>
            </a:r>
          </a:p>
        </p:txBody>
      </p:sp>
      <p:pic>
        <p:nvPicPr>
          <p:cNvPr id="4915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76400"/>
            <a:ext cx="466725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TextBox 1"/>
          <p:cNvSpPr txBox="1">
            <a:spLocks noChangeArrowheads="1"/>
          </p:cNvSpPr>
          <p:nvPr/>
        </p:nvSpPr>
        <p:spPr bwMode="auto">
          <a:xfrm>
            <a:off x="533400" y="1600200"/>
            <a:ext cx="3124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2009: 272 people in 44 states sick – black pepper, found from Costco data.</a:t>
            </a:r>
          </a:p>
          <a:p>
            <a:pPr eaLnBrk="1" hangingPunct="1">
              <a:spcBef>
                <a:spcPct val="0"/>
              </a:spcBef>
              <a:buFontTx/>
              <a:buNone/>
            </a:pPr>
            <a:endParaRPr lang="en-US" altLang="en-US" sz="1800"/>
          </a:p>
          <a:p>
            <a:pPr eaLnBrk="1" hangingPunct="1">
              <a:spcBef>
                <a:spcPct val="0"/>
              </a:spcBef>
              <a:buFontTx/>
              <a:buNone/>
            </a:pPr>
            <a:r>
              <a:rPr lang="en-US" altLang="en-US" sz="1800"/>
              <a:t>2011: 42 people in 5 states sick – pine nuts, found from Wegman’s data.</a:t>
            </a:r>
          </a:p>
        </p:txBody>
      </p:sp>
      <p:sp>
        <p:nvSpPr>
          <p:cNvPr id="49160" name="TextBox 2"/>
          <p:cNvSpPr txBox="1">
            <a:spLocks noChangeArrowheads="1"/>
          </p:cNvSpPr>
          <p:nvPr/>
        </p:nvSpPr>
        <p:spPr bwMode="auto">
          <a:xfrm>
            <a:off x="4038600" y="51054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2010: E. coli sickened 33 people: Gouda cheese, found from Costco data.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229600" cy="639762"/>
          </a:xfrm>
        </p:spPr>
        <p:txBody>
          <a:bodyPr/>
          <a:lstStyle/>
          <a:p>
            <a:pPr eaLnBrk="1" hangingPunct="1"/>
            <a:r>
              <a:rPr lang="en-US" altLang="en-US" sz="3200" b="1"/>
              <a:t>Cookies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447800"/>
            <a:ext cx="297180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0"/>
            <a:ext cx="28575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295400"/>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5763" y="456565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066800"/>
            <a:ext cx="17526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3429000"/>
            <a:ext cx="1676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639762"/>
          </a:xfrm>
        </p:spPr>
        <p:txBody>
          <a:bodyPr/>
          <a:lstStyle/>
          <a:p>
            <a:pPr eaLnBrk="1" hangingPunct="1"/>
            <a:r>
              <a:rPr lang="en-US" altLang="en-US" sz="3200" b="1"/>
              <a:t>Cookies</a:t>
            </a:r>
          </a:p>
        </p:txBody>
      </p:sp>
      <p:sp>
        <p:nvSpPr>
          <p:cNvPr id="51203" name="Text Box 4"/>
          <p:cNvSpPr txBox="1">
            <a:spLocks noChangeArrowheads="1"/>
          </p:cNvSpPr>
          <p:nvPr/>
        </p:nvSpPr>
        <p:spPr bwMode="auto">
          <a:xfrm>
            <a:off x="3276600" y="1524000"/>
            <a:ext cx="2590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t>GET /index.html HTTP/1.1</a:t>
            </a:r>
            <a:br>
              <a:rPr lang="en-US" altLang="en-US" sz="1400"/>
            </a:br>
            <a:r>
              <a:rPr lang="en-US" altLang="en-US" sz="1400"/>
              <a:t>Host: www.example.org</a:t>
            </a:r>
          </a:p>
        </p:txBody>
      </p:sp>
      <p:pic>
        <p:nvPicPr>
          <p:cNvPr id="512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1117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200400"/>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438400"/>
            <a:ext cx="25146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Line 8"/>
          <p:cNvSpPr>
            <a:spLocks noChangeShapeType="1"/>
          </p:cNvSpPr>
          <p:nvPr/>
        </p:nvSpPr>
        <p:spPr bwMode="auto">
          <a:xfrm>
            <a:off x="3276600" y="21336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8" name="Line 10"/>
          <p:cNvSpPr>
            <a:spLocks noChangeShapeType="1"/>
          </p:cNvSpPr>
          <p:nvPr/>
        </p:nvSpPr>
        <p:spPr bwMode="auto">
          <a:xfrm>
            <a:off x="3352800" y="58674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9" name="Line 11"/>
          <p:cNvSpPr>
            <a:spLocks noChangeShapeType="1"/>
          </p:cNvSpPr>
          <p:nvPr/>
        </p:nvSpPr>
        <p:spPr bwMode="auto">
          <a:xfrm flipH="1">
            <a:off x="3276600" y="4191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0" name="Text Box 12"/>
          <p:cNvSpPr txBox="1">
            <a:spLocks noChangeArrowheads="1"/>
          </p:cNvSpPr>
          <p:nvPr/>
        </p:nvSpPr>
        <p:spPr bwMode="auto">
          <a:xfrm>
            <a:off x="3352800" y="4876800"/>
            <a:ext cx="27432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t>GET /spec.html HTTP/1.1</a:t>
            </a:r>
            <a:br>
              <a:rPr lang="en-US" altLang="en-US" sz="1400"/>
            </a:br>
            <a:r>
              <a:rPr lang="en-US" altLang="en-US" sz="1400"/>
              <a:t>Host: www.example.org</a:t>
            </a:r>
            <a:br>
              <a:rPr lang="en-US" altLang="en-US" sz="1400"/>
            </a:br>
            <a:r>
              <a:rPr lang="en-US" altLang="en-US" sz="1400"/>
              <a:t>Cookie: name=value</a:t>
            </a:r>
            <a:br>
              <a:rPr lang="en-US" altLang="en-US" sz="1400"/>
            </a:br>
            <a:r>
              <a:rPr lang="en-US" altLang="en-US" sz="1400"/>
              <a:t>Accept: */* </a:t>
            </a:r>
          </a:p>
        </p:txBody>
      </p:sp>
      <p:pic>
        <p:nvPicPr>
          <p:cNvPr id="5121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2766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12" name="Text Box 14"/>
          <p:cNvSpPr txBox="1">
            <a:spLocks noChangeArrowheads="1"/>
          </p:cNvSpPr>
          <p:nvPr/>
        </p:nvSpPr>
        <p:spPr bwMode="auto">
          <a:xfrm>
            <a:off x="3276600" y="2819400"/>
            <a:ext cx="26670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t>HTTP/1.1 200 OK</a:t>
            </a:r>
            <a:br>
              <a:rPr lang="en-US" altLang="en-US" sz="1400"/>
            </a:br>
            <a:r>
              <a:rPr lang="en-US" altLang="en-US" sz="1400"/>
              <a:t>Content-type: text/html</a:t>
            </a:r>
            <a:br>
              <a:rPr lang="en-US" altLang="en-US" sz="1400"/>
            </a:br>
            <a:r>
              <a:rPr lang="en-US" altLang="en-US" sz="1400"/>
              <a:t>Set-Cookie: name=value</a:t>
            </a:r>
            <a:br>
              <a:rPr lang="en-US" altLang="en-US" sz="1400"/>
            </a:br>
            <a:r>
              <a:rPr lang="en-US" altLang="en-US" sz="1400"/>
              <a:t> </a:t>
            </a:r>
            <a:br>
              <a:rPr lang="en-US" altLang="en-US" sz="1400"/>
            </a:br>
            <a:r>
              <a:rPr lang="en-US" altLang="en-US" sz="1400"/>
              <a:t>(content of page) </a:t>
            </a:r>
          </a:p>
        </p:txBody>
      </p:sp>
      <p:pic>
        <p:nvPicPr>
          <p:cNvPr id="5121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51816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pPr eaLnBrk="1" hangingPunct="1"/>
            <a:r>
              <a:rPr lang="en-US" altLang="en-US" sz="3200" b="1"/>
              <a:t>Recall: Tracking Your Car</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0"/>
            <a:ext cx="57531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639762"/>
          </a:xfrm>
        </p:spPr>
        <p:txBody>
          <a:bodyPr/>
          <a:lstStyle/>
          <a:p>
            <a:pPr eaLnBrk="1" hangingPunct="1"/>
            <a:r>
              <a:rPr lang="en-US" altLang="en-US" sz="3200" b="1"/>
              <a:t>Cookies</a:t>
            </a:r>
          </a:p>
        </p:txBody>
      </p:sp>
      <p:sp>
        <p:nvSpPr>
          <p:cNvPr id="52227" name="Rectangle 3"/>
          <p:cNvSpPr>
            <a:spLocks noGrp="1" noChangeArrowheads="1"/>
          </p:cNvSpPr>
          <p:nvPr>
            <p:ph type="body" idx="1"/>
          </p:nvPr>
        </p:nvSpPr>
        <p:spPr>
          <a:xfrm>
            <a:off x="381000" y="990600"/>
            <a:ext cx="8229600" cy="1066800"/>
          </a:xfrm>
        </p:spPr>
        <p:txBody>
          <a:bodyPr/>
          <a:lstStyle/>
          <a:p>
            <a:pPr eaLnBrk="1" hangingPunct="1"/>
            <a:r>
              <a:rPr lang="en-US" altLang="en-US" sz="2400"/>
              <a:t>Check whether this is a new or returning user</a:t>
            </a:r>
          </a:p>
          <a:p>
            <a:pPr eaLnBrk="1" hangingPunct="1"/>
            <a:r>
              <a:rPr lang="en-US" altLang="en-US" sz="2400"/>
              <a:t>Shopping cart</a:t>
            </a:r>
          </a:p>
          <a:p>
            <a:pPr eaLnBrk="1" hangingPunct="1"/>
            <a:endParaRPr lang="en-US" altLang="en-US" sz="2400"/>
          </a:p>
          <a:p>
            <a:pPr eaLnBrk="1" hangingPunct="1"/>
            <a:endParaRPr lang="en-US" altLang="en-US" sz="2400"/>
          </a:p>
        </p:txBody>
      </p:sp>
      <p:sp>
        <p:nvSpPr>
          <p:cNvPr id="52228" name="Text Box 4"/>
          <p:cNvSpPr txBox="1">
            <a:spLocks noChangeArrowheads="1"/>
          </p:cNvSpPr>
          <p:nvPr/>
        </p:nvSpPr>
        <p:spPr bwMode="auto">
          <a:xfrm>
            <a:off x="1143000" y="259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First generation:</a:t>
            </a:r>
          </a:p>
        </p:txBody>
      </p:sp>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9050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0" name="Text Box 6"/>
          <p:cNvSpPr txBox="1">
            <a:spLocks noChangeArrowheads="1"/>
          </p:cNvSpPr>
          <p:nvPr/>
        </p:nvSpPr>
        <p:spPr bwMode="auto">
          <a:xfrm>
            <a:off x="2057400" y="3429000"/>
            <a:ext cx="4419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Cookie:</a:t>
            </a:r>
          </a:p>
          <a:p>
            <a:pPr eaLnBrk="1" hangingPunct="1">
              <a:spcBef>
                <a:spcPct val="50000"/>
              </a:spcBef>
              <a:buFontTx/>
              <a:buNone/>
            </a:pPr>
            <a:endParaRPr lang="en-US" altLang="en-US" sz="1800"/>
          </a:p>
          <a:p>
            <a:pPr eaLnBrk="1" hangingPunct="1">
              <a:spcBef>
                <a:spcPct val="50000"/>
              </a:spcBef>
              <a:buFontTx/>
              <a:buNone/>
            </a:pPr>
            <a:r>
              <a:rPr lang="en-US" altLang="en-US" sz="1800"/>
              <a:t>	</a:t>
            </a:r>
            <a:r>
              <a:rPr lang="en-US" altLang="en-US" sz="1800" i="1"/>
              <a:t>Little Red Book</a:t>
            </a:r>
          </a:p>
          <a:p>
            <a:pPr eaLnBrk="1" hangingPunct="1">
              <a:spcBef>
                <a:spcPct val="50000"/>
              </a:spcBef>
              <a:buFontTx/>
              <a:buNone/>
            </a:pPr>
            <a:r>
              <a:rPr lang="en-US" altLang="en-US" sz="1800" i="1"/>
              <a:t>	How to Make a Bomb</a:t>
            </a:r>
          </a:p>
        </p:txBody>
      </p:sp>
      <p:sp>
        <p:nvSpPr>
          <p:cNvPr id="52231" name="Rectangle 7"/>
          <p:cNvSpPr>
            <a:spLocks noChangeArrowheads="1"/>
          </p:cNvSpPr>
          <p:nvPr/>
        </p:nvSpPr>
        <p:spPr bwMode="auto">
          <a:xfrm>
            <a:off x="2819400" y="4191000"/>
            <a:ext cx="2514600" cy="8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04800"/>
            <a:ext cx="8229600" cy="609600"/>
          </a:xfrm>
        </p:spPr>
        <p:txBody>
          <a:bodyPr/>
          <a:lstStyle/>
          <a:p>
            <a:pPr eaLnBrk="1" hangingPunct="1"/>
            <a:r>
              <a:rPr lang="en-US" altLang="en-US" sz="3200" b="1"/>
              <a:t>Cookies</a:t>
            </a:r>
          </a:p>
        </p:txBody>
      </p:sp>
      <p:sp>
        <p:nvSpPr>
          <p:cNvPr id="53251" name="Rectangle 3"/>
          <p:cNvSpPr>
            <a:spLocks noGrp="1" noChangeArrowheads="1"/>
          </p:cNvSpPr>
          <p:nvPr>
            <p:ph type="body" idx="1"/>
          </p:nvPr>
        </p:nvSpPr>
        <p:spPr>
          <a:xfrm>
            <a:off x="381000" y="1066800"/>
            <a:ext cx="8229600" cy="1066800"/>
          </a:xfrm>
        </p:spPr>
        <p:txBody>
          <a:bodyPr/>
          <a:lstStyle/>
          <a:p>
            <a:pPr eaLnBrk="1" hangingPunct="1"/>
            <a:r>
              <a:rPr lang="en-US" altLang="en-US" sz="2400"/>
              <a:t>Check whether this is a new or returning user</a:t>
            </a:r>
          </a:p>
          <a:p>
            <a:pPr eaLnBrk="1" hangingPunct="1"/>
            <a:r>
              <a:rPr lang="en-US" altLang="en-US" sz="2400"/>
              <a:t>Shopping cart</a:t>
            </a:r>
          </a:p>
          <a:p>
            <a:pPr eaLnBrk="1" hangingPunct="1"/>
            <a:endParaRPr lang="en-US" altLang="en-US" sz="2400"/>
          </a:p>
          <a:p>
            <a:pPr eaLnBrk="1" hangingPunct="1"/>
            <a:endParaRPr lang="en-US" altLang="en-US" sz="2400"/>
          </a:p>
        </p:txBody>
      </p:sp>
      <p:sp>
        <p:nvSpPr>
          <p:cNvPr id="53252" name="Text Box 4"/>
          <p:cNvSpPr txBox="1">
            <a:spLocks noChangeArrowheads="1"/>
          </p:cNvSpPr>
          <p:nvPr/>
        </p:nvSpPr>
        <p:spPr bwMode="auto">
          <a:xfrm>
            <a:off x="1143000" y="259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Second generation:</a:t>
            </a:r>
          </a:p>
        </p:txBody>
      </p:sp>
      <p:pic>
        <p:nvPicPr>
          <p:cNvPr id="532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9050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4" name="Text Box 6"/>
          <p:cNvSpPr txBox="1">
            <a:spLocks noChangeArrowheads="1"/>
          </p:cNvSpPr>
          <p:nvPr/>
        </p:nvSpPr>
        <p:spPr bwMode="auto">
          <a:xfrm>
            <a:off x="2057400" y="3429000"/>
            <a:ext cx="5257800"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Cookie:</a:t>
            </a:r>
          </a:p>
          <a:p>
            <a:pPr eaLnBrk="1" hangingPunct="1">
              <a:spcBef>
                <a:spcPct val="50000"/>
              </a:spcBef>
              <a:buFontTx/>
              <a:buNone/>
            </a:pPr>
            <a:endParaRPr lang="en-US" altLang="en-US" sz="1800"/>
          </a:p>
          <a:p>
            <a:pPr eaLnBrk="1" hangingPunct="1">
              <a:spcBef>
                <a:spcPct val="50000"/>
              </a:spcBef>
              <a:buFontTx/>
              <a:buNone/>
            </a:pPr>
            <a:r>
              <a:rPr lang="en-US" altLang="en-US" sz="1800"/>
              <a:t>	Session id: 754623598761</a:t>
            </a:r>
          </a:p>
          <a:p>
            <a:pPr eaLnBrk="1" hangingPunct="1">
              <a:spcBef>
                <a:spcPct val="50000"/>
              </a:spcBef>
              <a:buFontTx/>
              <a:buNone/>
            </a:pPr>
            <a:endParaRPr lang="en-US" altLang="en-US" sz="1800"/>
          </a:p>
          <a:p>
            <a:pPr eaLnBrk="1" hangingPunct="1">
              <a:spcBef>
                <a:spcPct val="50000"/>
              </a:spcBef>
              <a:buFontTx/>
              <a:buNone/>
            </a:pPr>
            <a:r>
              <a:rPr lang="en-US" altLang="en-US" sz="1800"/>
              <a:t>Backend DB:  	id = 754623598761</a:t>
            </a:r>
          </a:p>
          <a:p>
            <a:pPr eaLnBrk="1" hangingPunct="1">
              <a:spcBef>
                <a:spcPct val="50000"/>
              </a:spcBef>
              <a:buFontTx/>
              <a:buNone/>
            </a:pPr>
            <a:r>
              <a:rPr lang="en-US" altLang="en-US" sz="1800"/>
              <a:t>		order = </a:t>
            </a:r>
            <a:r>
              <a:rPr lang="en-US" altLang="en-US" sz="1800" i="1"/>
              <a:t>Little Red Book</a:t>
            </a:r>
          </a:p>
          <a:p>
            <a:pPr eaLnBrk="1" hangingPunct="1">
              <a:spcBef>
                <a:spcPct val="50000"/>
              </a:spcBef>
              <a:buFontTx/>
              <a:buNone/>
            </a:pPr>
            <a:r>
              <a:rPr lang="en-US" altLang="en-US" sz="1800"/>
              <a:t>		             </a:t>
            </a:r>
            <a:r>
              <a:rPr lang="en-US" altLang="en-US" sz="1800" i="1"/>
              <a:t>How to Make a Bomb</a:t>
            </a:r>
          </a:p>
        </p:txBody>
      </p:sp>
      <p:sp>
        <p:nvSpPr>
          <p:cNvPr id="53255" name="Rectangle 7"/>
          <p:cNvSpPr>
            <a:spLocks noChangeArrowheads="1"/>
          </p:cNvSpPr>
          <p:nvPr/>
        </p:nvSpPr>
        <p:spPr bwMode="auto">
          <a:xfrm>
            <a:off x="2819400" y="4191000"/>
            <a:ext cx="3124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4638"/>
            <a:ext cx="8229600" cy="639762"/>
          </a:xfrm>
        </p:spPr>
        <p:txBody>
          <a:bodyPr/>
          <a:lstStyle/>
          <a:p>
            <a:pPr eaLnBrk="1" hangingPunct="1"/>
            <a:r>
              <a:rPr lang="en-US" altLang="en-US" sz="3200" b="1"/>
              <a:t>Cookies</a:t>
            </a:r>
          </a:p>
        </p:txBody>
      </p:sp>
      <p:sp>
        <p:nvSpPr>
          <p:cNvPr id="54275" name="Rectangle 3"/>
          <p:cNvSpPr>
            <a:spLocks noGrp="1" noChangeArrowheads="1"/>
          </p:cNvSpPr>
          <p:nvPr>
            <p:ph type="body" idx="1"/>
          </p:nvPr>
        </p:nvSpPr>
        <p:spPr>
          <a:xfrm>
            <a:off x="381000" y="990600"/>
            <a:ext cx="8229600" cy="1905000"/>
          </a:xfrm>
        </p:spPr>
        <p:txBody>
          <a:bodyPr/>
          <a:lstStyle/>
          <a:p>
            <a:pPr eaLnBrk="1" hangingPunct="1"/>
            <a:r>
              <a:rPr lang="en-US" altLang="en-US" sz="2400"/>
              <a:t>Check whether this is a new or returning user</a:t>
            </a:r>
          </a:p>
          <a:p>
            <a:pPr eaLnBrk="1" hangingPunct="1"/>
            <a:r>
              <a:rPr lang="en-US" altLang="en-US" sz="2400"/>
              <a:t>Shopping cart</a:t>
            </a:r>
          </a:p>
          <a:p>
            <a:pPr eaLnBrk="1" hangingPunct="1"/>
            <a:r>
              <a:rPr lang="en-US" altLang="en-US" sz="2400"/>
              <a:t>Remember user name/password</a:t>
            </a:r>
          </a:p>
          <a:p>
            <a:pPr eaLnBrk="1" hangingPunct="1"/>
            <a:endParaRPr lang="en-US" altLang="en-US" sz="2400"/>
          </a:p>
          <a:p>
            <a:pPr eaLnBrk="1" hangingPunct="1"/>
            <a:endParaRPr lang="en-US" altLang="en-US" sz="2400"/>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639762"/>
          </a:xfrm>
        </p:spPr>
        <p:txBody>
          <a:bodyPr/>
          <a:lstStyle/>
          <a:p>
            <a:pPr eaLnBrk="1" hangingPunct="1"/>
            <a:r>
              <a:rPr lang="en-US" altLang="en-US" sz="3200" b="1"/>
              <a:t>Cookies</a:t>
            </a:r>
          </a:p>
        </p:txBody>
      </p:sp>
      <p:sp>
        <p:nvSpPr>
          <p:cNvPr id="55299" name="Rectangle 3"/>
          <p:cNvSpPr>
            <a:spLocks noGrp="1" noChangeArrowheads="1"/>
          </p:cNvSpPr>
          <p:nvPr>
            <p:ph type="body" idx="1"/>
          </p:nvPr>
        </p:nvSpPr>
        <p:spPr>
          <a:xfrm>
            <a:off x="381000" y="990600"/>
            <a:ext cx="8229600" cy="1905000"/>
          </a:xfrm>
        </p:spPr>
        <p:txBody>
          <a:bodyPr/>
          <a:lstStyle/>
          <a:p>
            <a:pPr eaLnBrk="1" hangingPunct="1"/>
            <a:r>
              <a:rPr lang="en-US" altLang="en-US" sz="2400"/>
              <a:t>Check whether this is a new or returning user</a:t>
            </a:r>
          </a:p>
          <a:p>
            <a:pPr eaLnBrk="1" hangingPunct="1"/>
            <a:r>
              <a:rPr lang="en-US" altLang="en-US" sz="2400"/>
              <a:t>Shopping cart</a:t>
            </a:r>
          </a:p>
          <a:p>
            <a:pPr eaLnBrk="1" hangingPunct="1"/>
            <a:r>
              <a:rPr lang="en-US" altLang="en-US" sz="2400"/>
              <a:t>Remember user name/password</a:t>
            </a:r>
          </a:p>
          <a:p>
            <a:pPr eaLnBrk="1" hangingPunct="1"/>
            <a:r>
              <a:rPr lang="en-US" altLang="en-US" sz="2400"/>
              <a:t>Preferences</a:t>
            </a:r>
          </a:p>
          <a:p>
            <a:pPr eaLnBrk="1" hangingPunct="1"/>
            <a:endParaRPr lang="en-US" altLang="en-US" sz="2400"/>
          </a:p>
        </p:txBody>
      </p:sp>
      <p:pic>
        <p:nvPicPr>
          <p:cNvPr id="553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505200"/>
            <a:ext cx="1117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191000"/>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429000"/>
            <a:ext cx="25146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3" name="Line 7"/>
          <p:cNvSpPr>
            <a:spLocks noChangeShapeType="1"/>
          </p:cNvSpPr>
          <p:nvPr/>
        </p:nvSpPr>
        <p:spPr bwMode="auto">
          <a:xfrm flipH="1">
            <a:off x="3276600" y="3810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4" name="Text Box 8"/>
          <p:cNvSpPr txBox="1">
            <a:spLocks noChangeArrowheads="1"/>
          </p:cNvSpPr>
          <p:nvPr/>
        </p:nvSpPr>
        <p:spPr bwMode="auto">
          <a:xfrm>
            <a:off x="3886200" y="3429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webpage</a:t>
            </a:r>
          </a:p>
        </p:txBody>
      </p:sp>
      <p:sp>
        <p:nvSpPr>
          <p:cNvPr id="55305" name="Line 9"/>
          <p:cNvSpPr>
            <a:spLocks noChangeShapeType="1"/>
          </p:cNvSpPr>
          <p:nvPr/>
        </p:nvSpPr>
        <p:spPr bwMode="auto">
          <a:xfrm>
            <a:off x="3276600" y="4572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6" name="Line 10"/>
          <p:cNvSpPr>
            <a:spLocks noChangeShapeType="1"/>
          </p:cNvSpPr>
          <p:nvPr/>
        </p:nvSpPr>
        <p:spPr bwMode="auto">
          <a:xfrm flipH="1">
            <a:off x="3276600" y="5334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7" name="Text Box 11"/>
          <p:cNvSpPr txBox="1">
            <a:spLocks noChangeArrowheads="1"/>
          </p:cNvSpPr>
          <p:nvPr/>
        </p:nvSpPr>
        <p:spPr bwMode="auto">
          <a:xfrm>
            <a:off x="3962400" y="4191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clicks</a:t>
            </a:r>
          </a:p>
        </p:txBody>
      </p:sp>
      <p:pic>
        <p:nvPicPr>
          <p:cNvPr id="5530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48768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304800"/>
            <a:ext cx="8229600" cy="609600"/>
          </a:xfrm>
        </p:spPr>
        <p:txBody>
          <a:bodyPr/>
          <a:lstStyle/>
          <a:p>
            <a:pPr eaLnBrk="1" hangingPunct="1"/>
            <a:r>
              <a:rPr lang="en-US" altLang="en-US" sz="3200" b="1"/>
              <a:t>Cookies</a:t>
            </a:r>
          </a:p>
        </p:txBody>
      </p:sp>
      <p:sp>
        <p:nvSpPr>
          <p:cNvPr id="56323" name="Rectangle 3"/>
          <p:cNvSpPr>
            <a:spLocks noGrp="1" noChangeArrowheads="1"/>
          </p:cNvSpPr>
          <p:nvPr>
            <p:ph type="body" idx="1"/>
          </p:nvPr>
        </p:nvSpPr>
        <p:spPr>
          <a:xfrm>
            <a:off x="381000" y="990600"/>
            <a:ext cx="8305800" cy="2286000"/>
          </a:xfrm>
        </p:spPr>
        <p:txBody>
          <a:bodyPr/>
          <a:lstStyle/>
          <a:p>
            <a:pPr eaLnBrk="1" hangingPunct="1"/>
            <a:r>
              <a:rPr lang="en-US" altLang="en-US" sz="2400"/>
              <a:t>Check whether this is a new or returning user</a:t>
            </a:r>
          </a:p>
          <a:p>
            <a:pPr eaLnBrk="1" hangingPunct="1"/>
            <a:r>
              <a:rPr lang="en-US" altLang="en-US" sz="2400"/>
              <a:t>Shopping cart</a:t>
            </a:r>
          </a:p>
          <a:p>
            <a:pPr eaLnBrk="1" hangingPunct="1"/>
            <a:r>
              <a:rPr lang="en-US" altLang="en-US" sz="2400"/>
              <a:t>Remember user name/password</a:t>
            </a:r>
          </a:p>
          <a:p>
            <a:pPr eaLnBrk="1" hangingPunct="1"/>
            <a:r>
              <a:rPr lang="en-US" altLang="en-US" sz="2400"/>
              <a:t>Preferences</a:t>
            </a:r>
          </a:p>
          <a:p>
            <a:pPr eaLnBrk="1" hangingPunct="1"/>
            <a:r>
              <a:rPr lang="en-US" altLang="en-US" sz="2400"/>
              <a:t>Tracking</a:t>
            </a:r>
          </a:p>
          <a:p>
            <a:pPr eaLnBrk="1" hangingPunct="1"/>
            <a:endParaRPr lang="en-US" altLang="en-US" sz="2400"/>
          </a:p>
        </p:txBody>
      </p:sp>
      <p:pic>
        <p:nvPicPr>
          <p:cNvPr id="563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505200"/>
            <a:ext cx="1117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191000"/>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429000"/>
            <a:ext cx="25146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7" name="Line 7"/>
          <p:cNvSpPr>
            <a:spLocks noChangeShapeType="1"/>
          </p:cNvSpPr>
          <p:nvPr/>
        </p:nvSpPr>
        <p:spPr bwMode="auto">
          <a:xfrm flipH="1">
            <a:off x="3276600" y="35814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Text Box 8"/>
          <p:cNvSpPr txBox="1">
            <a:spLocks noChangeArrowheads="1"/>
          </p:cNvSpPr>
          <p:nvPr/>
        </p:nvSpPr>
        <p:spPr bwMode="auto">
          <a:xfrm>
            <a:off x="3886200" y="32004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       id</a:t>
            </a:r>
          </a:p>
        </p:txBody>
      </p:sp>
      <p:sp>
        <p:nvSpPr>
          <p:cNvPr id="56329" name="Line 9"/>
          <p:cNvSpPr>
            <a:spLocks noChangeShapeType="1"/>
          </p:cNvSpPr>
          <p:nvPr/>
        </p:nvSpPr>
        <p:spPr bwMode="auto">
          <a:xfrm>
            <a:off x="3276600" y="4572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0" name="Text Box 11"/>
          <p:cNvSpPr txBox="1">
            <a:spLocks noChangeArrowheads="1"/>
          </p:cNvSpPr>
          <p:nvPr/>
        </p:nvSpPr>
        <p:spPr bwMode="auto">
          <a:xfrm>
            <a:off x="3962400" y="4191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request, id</a:t>
            </a:r>
          </a:p>
        </p:txBody>
      </p:sp>
      <p:pic>
        <p:nvPicPr>
          <p:cNvPr id="5633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1242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2" name="Text Box 13"/>
          <p:cNvSpPr txBox="1">
            <a:spLocks noChangeArrowheads="1"/>
          </p:cNvSpPr>
          <p:nvPr/>
        </p:nvSpPr>
        <p:spPr bwMode="auto">
          <a:xfrm>
            <a:off x="6400800" y="5486400"/>
            <a:ext cx="25908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id, url, date/time, ???</a:t>
            </a:r>
          </a:p>
          <a:p>
            <a:pPr eaLnBrk="1" hangingPunct="1">
              <a:spcBef>
                <a:spcPct val="50000"/>
              </a:spcBef>
              <a:buFontTx/>
              <a:buNone/>
            </a:pPr>
            <a:r>
              <a:rPr lang="en-US" altLang="en-US" sz="1800"/>
              <a:t>Id, url, date/time, ???</a:t>
            </a:r>
          </a:p>
          <a:p>
            <a:pPr eaLnBrk="1" hangingPunct="1">
              <a:spcBef>
                <a:spcPct val="50000"/>
              </a:spcBef>
              <a:buFontTx/>
              <a:buNone/>
            </a:pPr>
            <a:r>
              <a:rPr lang="en-US" altLang="en-US" sz="1800"/>
              <a:t>     ………</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04800"/>
            <a:ext cx="8229600" cy="685800"/>
          </a:xfrm>
        </p:spPr>
        <p:txBody>
          <a:bodyPr/>
          <a:lstStyle/>
          <a:p>
            <a:pPr eaLnBrk="1" hangingPunct="1"/>
            <a:r>
              <a:rPr lang="en-US" altLang="en-US" sz="3200" b="1"/>
              <a:t>Third-Party Cookies</a:t>
            </a: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29718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Text Box 6"/>
          <p:cNvSpPr txBox="1">
            <a:spLocks noChangeArrowheads="1"/>
          </p:cNvSpPr>
          <p:nvPr/>
        </p:nvSpPr>
        <p:spPr bwMode="auto">
          <a:xfrm>
            <a:off x="152400" y="9144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Today:</a:t>
            </a:r>
          </a:p>
        </p:txBody>
      </p:sp>
      <p:sp>
        <p:nvSpPr>
          <p:cNvPr id="57349" name="Text Box 7"/>
          <p:cNvSpPr txBox="1">
            <a:spLocks noChangeArrowheads="1"/>
          </p:cNvSpPr>
          <p:nvPr/>
        </p:nvSpPr>
        <p:spPr bwMode="auto">
          <a:xfrm>
            <a:off x="152400" y="3657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Tomorrow:</a:t>
            </a:r>
          </a:p>
        </p:txBody>
      </p:sp>
      <p:pic>
        <p:nvPicPr>
          <p:cNvPr id="5735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267200"/>
            <a:ext cx="29718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1" name="Text Box 9"/>
          <p:cNvSpPr txBox="1">
            <a:spLocks noChangeArrowheads="1"/>
          </p:cNvSpPr>
          <p:nvPr/>
        </p:nvSpPr>
        <p:spPr bwMode="auto">
          <a:xfrm>
            <a:off x="1447800" y="3352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t>www.site1.com</a:t>
            </a:r>
          </a:p>
        </p:txBody>
      </p:sp>
      <p:sp>
        <p:nvSpPr>
          <p:cNvPr id="57352" name="Text Box 10"/>
          <p:cNvSpPr txBox="1">
            <a:spLocks noChangeArrowheads="1"/>
          </p:cNvSpPr>
          <p:nvPr/>
        </p:nvSpPr>
        <p:spPr bwMode="auto">
          <a:xfrm>
            <a:off x="1524000" y="6324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t>www.site2.com</a:t>
            </a:r>
          </a:p>
        </p:txBody>
      </p:sp>
      <p:pic>
        <p:nvPicPr>
          <p:cNvPr id="57353" name="Picture 22" descr="MegaAdCor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819400"/>
            <a:ext cx="19621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AutoShape 24"/>
          <p:cNvSpPr>
            <a:spLocks noChangeArrowheads="1"/>
          </p:cNvSpPr>
          <p:nvPr/>
        </p:nvSpPr>
        <p:spPr bwMode="auto">
          <a:xfrm flipH="1">
            <a:off x="4038600" y="1524000"/>
            <a:ext cx="1066800"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5" name="Text Box 25"/>
          <p:cNvSpPr txBox="1">
            <a:spLocks noChangeArrowheads="1"/>
          </p:cNvSpPr>
          <p:nvPr/>
        </p:nvSpPr>
        <p:spPr bwMode="auto">
          <a:xfrm>
            <a:off x="5181600" y="17526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MegaId#, ad</a:t>
            </a:r>
          </a:p>
        </p:txBody>
      </p:sp>
      <p:pic>
        <p:nvPicPr>
          <p:cNvPr id="57356"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764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7" name="AutoShape 27"/>
          <p:cNvSpPr>
            <a:spLocks noChangeArrowheads="1"/>
          </p:cNvSpPr>
          <p:nvPr/>
        </p:nvSpPr>
        <p:spPr bwMode="auto">
          <a:xfrm flipH="1" flipV="1">
            <a:off x="4038600" y="4343400"/>
            <a:ext cx="1066800"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8" name="Text Box 28"/>
          <p:cNvSpPr txBox="1">
            <a:spLocks noChangeArrowheads="1"/>
          </p:cNvSpPr>
          <p:nvPr/>
        </p:nvSpPr>
        <p:spPr bwMode="auto">
          <a:xfrm>
            <a:off x="4876800" y="5029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ad</a:t>
            </a:r>
          </a:p>
        </p:txBody>
      </p:sp>
      <p:sp>
        <p:nvSpPr>
          <p:cNvPr id="57359" name="Freeform 30"/>
          <p:cNvSpPr>
            <a:spLocks/>
          </p:cNvSpPr>
          <p:nvPr/>
        </p:nvSpPr>
        <p:spPr bwMode="auto">
          <a:xfrm>
            <a:off x="4114800" y="4267200"/>
            <a:ext cx="1752600" cy="1638300"/>
          </a:xfrm>
          <a:custGeom>
            <a:avLst/>
            <a:gdLst>
              <a:gd name="T0" fmla="*/ 0 w 1104"/>
              <a:gd name="T1" fmla="*/ 2147483647 h 1032"/>
              <a:gd name="T2" fmla="*/ 2147483647 w 1104"/>
              <a:gd name="T3" fmla="*/ 2147483647 h 1032"/>
              <a:gd name="T4" fmla="*/ 2147483647 w 1104"/>
              <a:gd name="T5" fmla="*/ 2147483647 h 1032"/>
              <a:gd name="T6" fmla="*/ 2147483647 w 1104"/>
              <a:gd name="T7" fmla="*/ 2147483647 h 1032"/>
              <a:gd name="T8" fmla="*/ 2147483647 w 1104"/>
              <a:gd name="T9" fmla="*/ 0 h 1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1032">
                <a:moveTo>
                  <a:pt x="0" y="1008"/>
                </a:moveTo>
                <a:cubicBezTo>
                  <a:pt x="172" y="1020"/>
                  <a:pt x="344" y="1032"/>
                  <a:pt x="480" y="1008"/>
                </a:cubicBezTo>
                <a:cubicBezTo>
                  <a:pt x="616" y="984"/>
                  <a:pt x="720" y="952"/>
                  <a:pt x="816" y="864"/>
                </a:cubicBezTo>
                <a:cubicBezTo>
                  <a:pt x="912" y="776"/>
                  <a:pt x="1008" y="624"/>
                  <a:pt x="1056" y="480"/>
                </a:cubicBezTo>
                <a:cubicBezTo>
                  <a:pt x="1104" y="336"/>
                  <a:pt x="1096" y="80"/>
                  <a:pt x="1104" y="0"/>
                </a:cubicBezTo>
              </a:path>
            </a:pathLst>
          </a:custGeom>
          <a:noFill/>
          <a:ln w="38100" cap="flat" cmpd="sng">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0" name="Line 31"/>
          <p:cNvSpPr>
            <a:spLocks noChangeShapeType="1"/>
          </p:cNvSpPr>
          <p:nvPr/>
        </p:nvSpPr>
        <p:spPr bwMode="auto">
          <a:xfrm flipV="1">
            <a:off x="5867400" y="4267200"/>
            <a:ext cx="0" cy="1524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61" name="Text Box 32"/>
          <p:cNvSpPr txBox="1">
            <a:spLocks noChangeArrowheads="1"/>
          </p:cNvSpPr>
          <p:nvPr/>
        </p:nvSpPr>
        <p:spPr bwMode="auto">
          <a:xfrm>
            <a:off x="5181600" y="5715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MegaId#</a:t>
            </a:r>
          </a:p>
        </p:txBody>
      </p:sp>
      <p:sp>
        <p:nvSpPr>
          <p:cNvPr id="57362" name="Text Box 33"/>
          <p:cNvSpPr txBox="1">
            <a:spLocks noChangeArrowheads="1"/>
          </p:cNvSpPr>
          <p:nvPr/>
        </p:nvSpPr>
        <p:spPr bwMode="auto">
          <a:xfrm>
            <a:off x="7162800" y="4038600"/>
            <a:ext cx="1752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#77654, site1</a:t>
            </a:r>
          </a:p>
          <a:p>
            <a:pPr eaLnBrk="1" hangingPunct="1">
              <a:spcBef>
                <a:spcPct val="50000"/>
              </a:spcBef>
              <a:buFontTx/>
              <a:buNone/>
            </a:pPr>
            <a:r>
              <a:rPr lang="en-US" altLang="en-US" sz="1800"/>
              <a:t>#77654, site2</a:t>
            </a:r>
          </a:p>
        </p:txBody>
      </p:sp>
      <p:pic>
        <p:nvPicPr>
          <p:cNvPr id="57363"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362200"/>
            <a:ext cx="21336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64" name="Rectangle 35"/>
          <p:cNvSpPr>
            <a:spLocks noChangeArrowheads="1"/>
          </p:cNvSpPr>
          <p:nvPr/>
        </p:nvSpPr>
        <p:spPr bwMode="auto">
          <a:xfrm>
            <a:off x="7010400" y="2286000"/>
            <a:ext cx="21336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7365" name="AutoShape 36"/>
          <p:cNvSpPr>
            <a:spLocks noChangeArrowheads="1"/>
          </p:cNvSpPr>
          <p:nvPr/>
        </p:nvSpPr>
        <p:spPr bwMode="auto">
          <a:xfrm>
            <a:off x="6553200" y="3352800"/>
            <a:ext cx="381000" cy="304800"/>
          </a:xfrm>
          <a:prstGeom prst="rightArrow">
            <a:avLst>
              <a:gd name="adj1" fmla="val 50000"/>
              <a:gd name="adj2" fmla="val 3125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639762"/>
          </a:xfrm>
        </p:spPr>
        <p:txBody>
          <a:bodyPr/>
          <a:lstStyle/>
          <a:p>
            <a:pPr eaLnBrk="1" hangingPunct="1"/>
            <a:r>
              <a:rPr lang="en-US" altLang="en-US" sz="3200" b="1"/>
              <a:t>Cookies</a:t>
            </a:r>
          </a:p>
        </p:txBody>
      </p:sp>
      <p:sp>
        <p:nvSpPr>
          <p:cNvPr id="58371" name="Rectangle 3"/>
          <p:cNvSpPr>
            <a:spLocks noGrp="1" noChangeArrowheads="1"/>
          </p:cNvSpPr>
          <p:nvPr>
            <p:ph type="body" idx="1"/>
          </p:nvPr>
        </p:nvSpPr>
        <p:spPr>
          <a:xfrm>
            <a:off x="457200" y="1066800"/>
            <a:ext cx="8229600" cy="4525963"/>
          </a:xfrm>
        </p:spPr>
        <p:txBody>
          <a:bodyPr/>
          <a:lstStyle/>
          <a:p>
            <a:pPr eaLnBrk="1" hangingPunct="1"/>
            <a:r>
              <a:rPr lang="en-US" altLang="en-US" sz="2400"/>
              <a:t>Cookies can have other attributes:</a:t>
            </a:r>
          </a:p>
          <a:p>
            <a:pPr eaLnBrk="1" hangingPunct="1"/>
            <a:endParaRPr lang="en-US" altLang="en-US" sz="2400"/>
          </a:p>
          <a:p>
            <a:pPr eaLnBrk="1" hangingPunct="1"/>
            <a:endParaRPr lang="en-US" altLang="en-US" sz="2400"/>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Can cookies infect your computer with viruses?</a:t>
            </a:r>
          </a:p>
        </p:txBody>
      </p:sp>
      <p:sp>
        <p:nvSpPr>
          <p:cNvPr id="58372" name="Text Box 4"/>
          <p:cNvSpPr txBox="1">
            <a:spLocks noChangeArrowheads="1"/>
          </p:cNvSpPr>
          <p:nvPr/>
        </p:nvSpPr>
        <p:spPr bwMode="auto">
          <a:xfrm>
            <a:off x="1143000" y="1981200"/>
            <a:ext cx="7391400"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latin typeface="Courier New" pitchFamily="49" charset="0"/>
              </a:rPr>
              <a:t>Set-Cookie: RMID=732423sdfs73242; </a:t>
            </a:r>
          </a:p>
          <a:p>
            <a:pPr eaLnBrk="1" hangingPunct="1">
              <a:buFontTx/>
              <a:buNone/>
            </a:pPr>
            <a:r>
              <a:rPr lang="en-US" altLang="en-US" sz="1800">
                <a:latin typeface="Courier New" pitchFamily="49" charset="0"/>
              </a:rPr>
              <a:t>            expires=Fri, 31-Dec-2010 23:59:59 GMT; </a:t>
            </a:r>
          </a:p>
          <a:p>
            <a:pPr eaLnBrk="1" hangingPunct="1">
              <a:buFontTx/>
              <a:buNone/>
            </a:pPr>
            <a:r>
              <a:rPr lang="en-US" altLang="en-US" sz="1800">
                <a:latin typeface="Courier New" pitchFamily="49" charset="0"/>
              </a:rPr>
              <a:t>            path=/; domain=.example.net</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8229600" cy="715962"/>
          </a:xfrm>
        </p:spPr>
        <p:txBody>
          <a:bodyPr/>
          <a:lstStyle/>
          <a:p>
            <a:pPr eaLnBrk="1" hangingPunct="1"/>
            <a:r>
              <a:rPr lang="en-US" altLang="en-US" sz="3200" b="1"/>
              <a:t>Disabling Cookies</a:t>
            </a:r>
          </a:p>
        </p:txBody>
      </p:sp>
      <p:sp>
        <p:nvSpPr>
          <p:cNvPr id="59395" name="Text Box 4"/>
          <p:cNvSpPr txBox="1">
            <a:spLocks noChangeArrowheads="1"/>
          </p:cNvSpPr>
          <p:nvPr/>
        </p:nvSpPr>
        <p:spPr bwMode="auto">
          <a:xfrm>
            <a:off x="304800" y="5715000"/>
            <a:ext cx="8839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t>Let’s try it:  </a:t>
            </a:r>
            <a:r>
              <a:rPr lang="en-US" altLang="en-US" sz="1400">
                <a:hlinkClick r:id="rId2"/>
              </a:rPr>
              <a:t>http://www.washingtonpost.com</a:t>
            </a:r>
            <a:r>
              <a:rPr lang="en-US" altLang="en-US" sz="1400"/>
              <a:t> </a:t>
            </a:r>
          </a:p>
          <a:p>
            <a:pPr eaLnBrk="1" hangingPunct="1">
              <a:spcBef>
                <a:spcPct val="50000"/>
              </a:spcBef>
              <a:buFontTx/>
              <a:buNone/>
            </a:pPr>
            <a:r>
              <a:rPr lang="en-US" altLang="en-US" sz="1400"/>
              <a:t>Mozilla help:  </a:t>
            </a:r>
            <a:r>
              <a:rPr lang="en-US" altLang="en-US" sz="1400">
                <a:hlinkClick r:id="rId3"/>
              </a:rPr>
              <a:t>http://support.mozilla.com/en-US/kb/Enabling+and+disabling+cookies?s=cookies&amp;as=s</a:t>
            </a:r>
            <a:r>
              <a:rPr lang="en-US" altLang="en-US" sz="1400"/>
              <a:t>  </a:t>
            </a:r>
          </a:p>
        </p:txBody>
      </p:sp>
      <p:pic>
        <p:nvPicPr>
          <p:cNvPr id="593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219200"/>
            <a:ext cx="436245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639762"/>
          </a:xfrm>
        </p:spPr>
        <p:txBody>
          <a:bodyPr/>
          <a:lstStyle/>
          <a:p>
            <a:pPr eaLnBrk="1" hangingPunct="1"/>
            <a:r>
              <a:rPr lang="en-US" altLang="en-US" sz="3200" b="1"/>
              <a:t>Flash Cookies</a:t>
            </a:r>
          </a:p>
        </p:txBody>
      </p:sp>
      <p:sp>
        <p:nvSpPr>
          <p:cNvPr id="60419" name="Text Box 4"/>
          <p:cNvSpPr txBox="1">
            <a:spLocks noChangeArrowheads="1"/>
          </p:cNvSpPr>
          <p:nvPr/>
        </p:nvSpPr>
        <p:spPr bwMode="auto">
          <a:xfrm>
            <a:off x="304800" y="5791200"/>
            <a:ext cx="83058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t>Let’s try it:</a:t>
            </a:r>
          </a:p>
          <a:p>
            <a:pPr eaLnBrk="1" hangingPunct="1">
              <a:spcBef>
                <a:spcPct val="50000"/>
              </a:spcBef>
              <a:buFontTx/>
              <a:buNone/>
            </a:pPr>
            <a:r>
              <a:rPr lang="en-US" altLang="en-US" sz="1400">
                <a:hlinkClick r:id="rId4"/>
              </a:rPr>
              <a:t>http://www.macromedia.com/support/documentation/en/flashplayer/help/settings_manager07.html</a:t>
            </a:r>
            <a:r>
              <a:rPr lang="en-US" altLang="en-US" sz="1400"/>
              <a:t> </a:t>
            </a:r>
          </a:p>
        </p:txBody>
      </p:sp>
      <p:graphicFrame>
        <p:nvGraphicFramePr>
          <p:cNvPr id="60420" name="Object 5"/>
          <p:cNvGraphicFramePr>
            <a:graphicFrameLocks noGrp="1" noChangeAspect="1"/>
          </p:cNvGraphicFramePr>
          <p:nvPr>
            <p:ph idx="1"/>
          </p:nvPr>
        </p:nvGraphicFramePr>
        <p:xfrm>
          <a:off x="1828800" y="1143000"/>
          <a:ext cx="5334000" cy="4264025"/>
        </p:xfrm>
        <a:graphic>
          <a:graphicData uri="http://schemas.openxmlformats.org/presentationml/2006/ole">
            <mc:AlternateContent xmlns:mc="http://schemas.openxmlformats.org/markup-compatibility/2006">
              <mc:Choice xmlns:v="urn:schemas-microsoft-com:vml" Requires="v">
                <p:oleObj spid="_x0000_s60426" name="CorelPhotoPaint.Image.10" r:id="rId5" imgW="1505460" imgH="1203860" progId="CorelPhotoPaint.Image.10">
                  <p:embed/>
                </p:oleObj>
              </mc:Choice>
              <mc:Fallback>
                <p:oleObj name="CorelPhotoPaint.Image.10" r:id="rId5" imgW="1505460" imgH="1203860" progId="CorelPhotoPaint.Image.10">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143000"/>
                        <a:ext cx="5334000"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563562"/>
          </a:xfrm>
        </p:spPr>
        <p:txBody>
          <a:bodyPr/>
          <a:lstStyle/>
          <a:p>
            <a:pPr eaLnBrk="1" hangingPunct="1"/>
            <a:r>
              <a:rPr lang="en-US" altLang="en-US" sz="3200" b="1"/>
              <a:t>Collaborative Filtering</a:t>
            </a:r>
          </a:p>
        </p:txBody>
      </p:sp>
      <p:sp>
        <p:nvSpPr>
          <p:cNvPr id="61443" name="Rectangle 3"/>
          <p:cNvSpPr>
            <a:spLocks noGrp="1" noChangeArrowheads="1"/>
          </p:cNvSpPr>
          <p:nvPr>
            <p:ph type="body" idx="1"/>
          </p:nvPr>
        </p:nvSpPr>
        <p:spPr>
          <a:xfrm>
            <a:off x="457200" y="1219200"/>
            <a:ext cx="8229600" cy="4906963"/>
          </a:xfrm>
        </p:spPr>
        <p:txBody>
          <a:bodyPr/>
          <a:lstStyle/>
          <a:p>
            <a:pPr marL="609600" indent="-609600" eaLnBrk="1" hangingPunct="1">
              <a:lnSpc>
                <a:spcPct val="90000"/>
              </a:lnSpc>
            </a:pPr>
            <a:r>
              <a:rPr lang="en-US" altLang="en-US"/>
              <a:t>User-based approach</a:t>
            </a:r>
          </a:p>
          <a:p>
            <a:pPr marL="1371600" lvl="2" indent="-457200" eaLnBrk="1" hangingPunct="1">
              <a:lnSpc>
                <a:spcPct val="90000"/>
              </a:lnSpc>
              <a:buFontTx/>
              <a:buAutoNum type="arabicPeriod"/>
            </a:pPr>
            <a:r>
              <a:rPr lang="en-US" altLang="en-US"/>
              <a:t>Look for users with the same pattern.</a:t>
            </a:r>
          </a:p>
          <a:p>
            <a:pPr marL="1371600" lvl="2" indent="-457200" eaLnBrk="1" hangingPunct="1">
              <a:lnSpc>
                <a:spcPct val="90000"/>
              </a:lnSpc>
              <a:buFontTx/>
              <a:buAutoNum type="arabicPeriod"/>
            </a:pPr>
            <a:r>
              <a:rPr lang="en-US" altLang="en-US"/>
              <a:t>Check ratings from those users.</a:t>
            </a:r>
          </a:p>
          <a:p>
            <a:pPr marL="609600" indent="-609600" eaLnBrk="1" hangingPunct="1">
              <a:lnSpc>
                <a:spcPct val="90000"/>
              </a:lnSpc>
            </a:pPr>
            <a:r>
              <a:rPr lang="en-US" altLang="en-US"/>
              <a:t>Item-based approach</a:t>
            </a:r>
          </a:p>
          <a:p>
            <a:pPr marL="1371600" lvl="2" indent="-457200" eaLnBrk="1" hangingPunct="1">
              <a:lnSpc>
                <a:spcPct val="90000"/>
              </a:lnSpc>
              <a:buFontTx/>
              <a:buAutoNum type="arabicPeriod"/>
            </a:pPr>
            <a:r>
              <a:rPr lang="en-US" altLang="en-US"/>
              <a:t>Build an item-item matrix.</a:t>
            </a:r>
          </a:p>
          <a:p>
            <a:pPr marL="1371600" lvl="2" indent="-457200" eaLnBrk="1" hangingPunct="1">
              <a:lnSpc>
                <a:spcPct val="90000"/>
              </a:lnSpc>
              <a:buFontTx/>
              <a:buAutoNum type="arabicPeriod"/>
            </a:pPr>
            <a:r>
              <a:rPr lang="en-US" altLang="en-US"/>
              <a:t>Use data from the current user to select from the matrix</a:t>
            </a:r>
          </a:p>
          <a:p>
            <a:pPr marL="1371600" lvl="2" indent="-457200" eaLnBrk="1" hangingPunct="1">
              <a:lnSpc>
                <a:spcPct val="90000"/>
              </a:lnSpc>
              <a:buFontTx/>
              <a:buAutoNum type="arabicPeriod"/>
            </a:pPr>
            <a:endParaRPr lang="en-US" altLang="en-US"/>
          </a:p>
          <a:p>
            <a:pPr marL="609600" indent="-609600" eaLnBrk="1" hangingPunct="1">
              <a:lnSpc>
                <a:spcPct val="90000"/>
              </a:lnSpc>
            </a:pPr>
            <a:r>
              <a:rPr lang="en-US" altLang="en-US" sz="2400">
                <a:hlinkClick r:id="rId3"/>
              </a:rPr>
              <a:t>An item-based approach using binary data</a:t>
            </a:r>
            <a:endParaRPr lang="en-US" altLang="en-US" sz="2400"/>
          </a:p>
          <a:p>
            <a:pPr marL="609600" indent="-609600" eaLnBrk="1" hangingPunct="1">
              <a:lnSpc>
                <a:spcPct val="90000"/>
              </a:lnSpc>
            </a:pPr>
            <a:endParaRPr lang="en-US" altLang="en-US" sz="2400"/>
          </a:p>
          <a:p>
            <a:pPr marL="609600" indent="-609600" eaLnBrk="1" hangingPunct="1">
              <a:lnSpc>
                <a:spcPct val="90000"/>
              </a:lnSpc>
            </a:pPr>
            <a:r>
              <a:rPr lang="en-US" altLang="en-US" sz="2400">
                <a:hlinkClick r:id="rId4"/>
              </a:rPr>
              <a:t>An Amazon example</a:t>
            </a:r>
            <a:endParaRPr lang="en-US" altLang="en-US" sz="240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715962"/>
          </a:xfrm>
        </p:spPr>
        <p:txBody>
          <a:bodyPr/>
          <a:lstStyle/>
          <a:p>
            <a:r>
              <a:rPr lang="en-US" altLang="en-US" sz="3200" b="1"/>
              <a:t>Recall: Your Encrypted Hard Drive</a:t>
            </a:r>
          </a:p>
        </p:txBody>
      </p:sp>
      <p:sp>
        <p:nvSpPr>
          <p:cNvPr id="7171" name="TextBox 2"/>
          <p:cNvSpPr txBox="1">
            <a:spLocks noChangeArrowheads="1"/>
          </p:cNvSpPr>
          <p:nvPr/>
        </p:nvSpPr>
        <p:spPr bwMode="auto">
          <a:xfrm>
            <a:off x="381000" y="1157288"/>
            <a:ext cx="52578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January 23, 2012: a Colorado U.S. District Judge, in a case against a woman accused of bank fraud, that the woman must decrypt her laptop.  That decision was upheld by the 10</a:t>
            </a:r>
            <a:r>
              <a:rPr lang="en-US" altLang="en-US" sz="1800" baseline="30000"/>
              <a:t>th</a:t>
            </a:r>
            <a:r>
              <a:rPr lang="en-US" altLang="en-US" sz="1800"/>
              <a:t> US Circuit Court of Appeals on February 22, 2012.</a:t>
            </a:r>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r>
              <a:rPr lang="en-US" altLang="en-US" sz="1800"/>
              <a:t>February 23, 2012: the 11</a:t>
            </a:r>
            <a:r>
              <a:rPr lang="en-US" altLang="en-US" sz="1800" baseline="30000"/>
              <a:t>th</a:t>
            </a:r>
            <a:r>
              <a:rPr lang="en-US" altLang="en-US" sz="1800"/>
              <a:t> US Circuit Court of Appeals, in a case against a man accused of child pornography, ruled that forcing the man to decrypt his computer would be a breach of the Fifth Amendment.</a:t>
            </a:r>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7588"/>
            <a:ext cx="3549650"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643188"/>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274638"/>
            <a:ext cx="8229600" cy="563562"/>
          </a:xfrm>
        </p:spPr>
        <p:txBody>
          <a:bodyPr/>
          <a:lstStyle/>
          <a:p>
            <a:pPr eaLnBrk="1" hangingPunct="1"/>
            <a:r>
              <a:rPr lang="en-US" altLang="en-US" sz="3200" b="1"/>
              <a:t>Choosing to Go Public</a:t>
            </a:r>
          </a:p>
        </p:txBody>
      </p:sp>
      <p:sp>
        <p:nvSpPr>
          <p:cNvPr id="62467" name="Rectangle 5"/>
          <p:cNvSpPr>
            <a:spLocks noChangeArrowheads="1"/>
          </p:cNvSpPr>
          <p:nvPr/>
        </p:nvSpPr>
        <p:spPr bwMode="auto">
          <a:xfrm>
            <a:off x="457200" y="1189038"/>
            <a:ext cx="8153400" cy="493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Get Started On Facebook</a:t>
            </a:r>
          </a:p>
          <a:p>
            <a:pPr>
              <a:spcBef>
                <a:spcPct val="0"/>
              </a:spcBef>
              <a:buFontTx/>
              <a:buNone/>
            </a:pPr>
            <a:r>
              <a:rPr lang="en-US" altLang="en-US" sz="1600"/>
              <a:t>Facebook isn't just one big site; it's made up of lots of </a:t>
            </a:r>
            <a:r>
              <a:rPr lang="en-US" altLang="en-US" sz="1600" b="1"/>
              <a:t>separate networks</a:t>
            </a:r>
            <a:r>
              <a:rPr lang="en-US" altLang="en-US" sz="1600"/>
              <a:t> based around things like schools, companies, and regions.</a:t>
            </a:r>
          </a:p>
          <a:p>
            <a:pPr>
              <a:spcBef>
                <a:spcPct val="0"/>
              </a:spcBef>
              <a:buFontTx/>
              <a:buNone/>
            </a:pPr>
            <a:endParaRPr lang="en-US" altLang="en-US" sz="1600"/>
          </a:p>
          <a:p>
            <a:pPr>
              <a:spcBef>
                <a:spcPct val="0"/>
              </a:spcBef>
              <a:buFontTx/>
              <a:buNone/>
            </a:pPr>
            <a:endParaRPr lang="en-US" altLang="en-US" sz="1600"/>
          </a:p>
          <a:p>
            <a:pPr>
              <a:spcBef>
                <a:spcPct val="0"/>
              </a:spcBef>
              <a:buFontTx/>
              <a:buNone/>
            </a:pPr>
            <a:endParaRPr lang="en-US" altLang="en-US" sz="1800"/>
          </a:p>
          <a:p>
            <a:pPr>
              <a:spcBef>
                <a:spcPct val="0"/>
              </a:spcBef>
              <a:buFontTx/>
              <a:buNone/>
            </a:pPr>
            <a:r>
              <a:rPr lang="en-US" altLang="en-US" sz="1800"/>
              <a:t>  </a:t>
            </a:r>
            <a:r>
              <a:rPr lang="en-US" altLang="en-US" sz="15000"/>
              <a:t> </a:t>
            </a:r>
            <a:r>
              <a:rPr lang="en-US" altLang="en-US" sz="1800"/>
              <a:t>                                                           </a:t>
            </a:r>
            <a:endParaRPr lang="en-US" altLang="en-US" sz="1000" b="1"/>
          </a:p>
          <a:p>
            <a:pPr>
              <a:spcBef>
                <a:spcPct val="0"/>
              </a:spcBef>
              <a:buFontTx/>
              <a:buNone/>
            </a:pPr>
            <a:endParaRPr lang="en-US" altLang="en-US" sz="1400" b="1"/>
          </a:p>
          <a:p>
            <a:pPr>
              <a:spcBef>
                <a:spcPct val="0"/>
              </a:spcBef>
              <a:buFontTx/>
              <a:buNone/>
            </a:pPr>
            <a:r>
              <a:rPr lang="en-US" altLang="en-US" sz="1400" b="1"/>
              <a:t>Anyone can sign up for Facebook</a:t>
            </a:r>
          </a:p>
          <a:p>
            <a:pPr>
              <a:spcBef>
                <a:spcPct val="0"/>
              </a:spcBef>
              <a:buFontTx/>
              <a:buNone/>
            </a:pPr>
            <a:r>
              <a:rPr lang="en-US" altLang="en-US" sz="1400"/>
              <a:t>If you want to see the profiles of your classmates or coworkers on the site, be sure to use your school or work email to register. You can search for anyone on Facebook, but you can only see profiles of your friends and people in your networks.</a:t>
            </a:r>
          </a:p>
        </p:txBody>
      </p:sp>
      <p:pic>
        <p:nvPicPr>
          <p:cNvPr id="62468" name="Picture 6" descr="regis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38350"/>
            <a:ext cx="4953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563562"/>
          </a:xfrm>
        </p:spPr>
        <p:txBody>
          <a:bodyPr/>
          <a:lstStyle/>
          <a:p>
            <a:pPr eaLnBrk="1" hangingPunct="1"/>
            <a:r>
              <a:rPr lang="en-US" altLang="en-US" sz="3200" b="1"/>
              <a:t>Privacy Policies</a:t>
            </a:r>
          </a:p>
        </p:txBody>
      </p:sp>
      <p:sp>
        <p:nvSpPr>
          <p:cNvPr id="63491" name="Text Box 4"/>
          <p:cNvSpPr txBox="1">
            <a:spLocks noChangeArrowheads="1"/>
          </p:cNvSpPr>
          <p:nvPr/>
        </p:nvSpPr>
        <p:spPr bwMode="auto">
          <a:xfrm>
            <a:off x="685800" y="1371600"/>
            <a:ext cx="7772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Does anyone read them?</a:t>
            </a:r>
          </a:p>
          <a:p>
            <a:pPr eaLnBrk="1" hangingPunct="1">
              <a:spcBef>
                <a:spcPct val="50000"/>
              </a:spcBef>
              <a:buFontTx/>
              <a:buNone/>
            </a:pPr>
            <a:endParaRPr lang="en-US" altLang="en-US" sz="2400"/>
          </a:p>
          <a:p>
            <a:pPr lvl="1" eaLnBrk="1" hangingPunct="1">
              <a:spcBef>
                <a:spcPct val="50000"/>
              </a:spcBef>
              <a:buFontTx/>
              <a:buChar char="•"/>
            </a:pPr>
            <a:r>
              <a:rPr lang="en-US" altLang="en-US" sz="2400"/>
              <a:t> </a:t>
            </a:r>
            <a:r>
              <a:rPr lang="en-US" altLang="en-US" sz="2400">
                <a:hlinkClick r:id="rId3"/>
              </a:rPr>
              <a:t>Facebook</a:t>
            </a:r>
            <a:r>
              <a:rPr lang="en-US" altLang="en-US" sz="2400"/>
              <a:t> </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563562"/>
          </a:xfrm>
        </p:spPr>
        <p:txBody>
          <a:bodyPr/>
          <a:lstStyle/>
          <a:p>
            <a:pPr eaLnBrk="1" hangingPunct="1"/>
            <a:r>
              <a:rPr lang="en-US" altLang="en-US" sz="3200" b="1"/>
              <a:t>Changing Your Mind</a:t>
            </a:r>
          </a:p>
        </p:txBody>
      </p:sp>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71600"/>
            <a:ext cx="2667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6" name="Text Box 5"/>
          <p:cNvSpPr txBox="1">
            <a:spLocks noChangeArrowheads="1"/>
          </p:cNvSpPr>
          <p:nvPr/>
        </p:nvSpPr>
        <p:spPr bwMode="auto">
          <a:xfrm>
            <a:off x="228600" y="510540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4"/>
              </a:rPr>
              <a:t>http://www.nytimes.com/2008/02/11/technology/11facebook.html?em&amp;ex=1203051600&amp;en=5f33ac07f19d21f5&amp;ei=5087%0A</a:t>
            </a:r>
            <a:r>
              <a:rPr lang="en-US" altLang="en-US" sz="1800"/>
              <a:t> </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563562"/>
          </a:xfrm>
        </p:spPr>
        <p:txBody>
          <a:bodyPr/>
          <a:lstStyle/>
          <a:p>
            <a:pPr eaLnBrk="1" hangingPunct="1"/>
            <a:r>
              <a:rPr lang="en-US" altLang="en-US" sz="3200" b="1"/>
              <a:t>What’s in it for Them?</a:t>
            </a:r>
          </a:p>
        </p:txBody>
      </p:sp>
      <p:sp>
        <p:nvSpPr>
          <p:cNvPr id="65539" name="Text Box 4"/>
          <p:cNvSpPr txBox="1">
            <a:spLocks noChangeArrowheads="1"/>
          </p:cNvSpPr>
          <p:nvPr/>
        </p:nvSpPr>
        <p:spPr bwMode="auto">
          <a:xfrm>
            <a:off x="457200" y="1600200"/>
            <a:ext cx="8153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t>[Facebook] is still trying to find a way to monetize its popularity, mostly by allowing marketers access to its wealth of demographic and behavioral information. The retention of old accounts on Facebook’s servers seems like another effort to hold onto — and provide its ad partners with — as much demographic information as possible.   </a:t>
            </a:r>
            <a:r>
              <a:rPr lang="en-US" altLang="en-US" sz="2400" i="1"/>
              <a:t>NYT</a:t>
            </a:r>
            <a:r>
              <a:rPr lang="en-US" altLang="en-US" sz="2400"/>
              <a:t>, Feb. 11, 2008</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74638"/>
            <a:ext cx="8229600" cy="715962"/>
          </a:xfrm>
        </p:spPr>
        <p:txBody>
          <a:bodyPr/>
          <a:lstStyle/>
          <a:p>
            <a:r>
              <a:rPr lang="en-US" altLang="en-US" sz="3200" b="1"/>
              <a:t>Rapleaf</a:t>
            </a:r>
          </a:p>
        </p:txBody>
      </p:sp>
      <p:sp>
        <p:nvSpPr>
          <p:cNvPr id="66563" name="TextBox 3"/>
          <p:cNvSpPr txBox="1">
            <a:spLocks noChangeArrowheads="1"/>
          </p:cNvSpPr>
          <p:nvPr/>
        </p:nvSpPr>
        <p:spPr bwMode="auto">
          <a:xfrm>
            <a:off x="304800" y="629285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hlinkClick r:id="rId3"/>
              </a:rPr>
              <a:t>http://en.wikipedia.org/wiki/Rapleaf</a:t>
            </a:r>
            <a:r>
              <a:rPr lang="en-US" altLang="en-US" sz="1800"/>
              <a:t> </a:t>
            </a:r>
          </a:p>
        </p:txBody>
      </p:sp>
      <p:pic>
        <p:nvPicPr>
          <p:cNvPr id="665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 y="1143000"/>
            <a:ext cx="83534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868362"/>
          </a:xfrm>
        </p:spPr>
        <p:txBody>
          <a:bodyPr/>
          <a:lstStyle/>
          <a:p>
            <a:pPr eaLnBrk="1" hangingPunct="1"/>
            <a:r>
              <a:rPr lang="en-US" altLang="en-US" sz="3200" b="1"/>
              <a:t>Monitoring Your Information</a:t>
            </a:r>
            <a:br>
              <a:rPr lang="en-US" altLang="en-US" sz="3200" b="1"/>
            </a:br>
            <a:r>
              <a:rPr lang="en-US" altLang="en-US" sz="3200" b="1"/>
              <a:t>Credit Reports</a:t>
            </a:r>
          </a:p>
        </p:txBody>
      </p:sp>
      <p:sp>
        <p:nvSpPr>
          <p:cNvPr id="67587" name="Rectangle 3"/>
          <p:cNvSpPr>
            <a:spLocks noGrp="1" noChangeArrowheads="1"/>
          </p:cNvSpPr>
          <p:nvPr>
            <p:ph type="body" idx="1"/>
          </p:nvPr>
        </p:nvSpPr>
        <p:spPr>
          <a:xfrm>
            <a:off x="381000" y="1600200"/>
            <a:ext cx="8229600" cy="4830763"/>
          </a:xfrm>
        </p:spPr>
        <p:txBody>
          <a:bodyPr/>
          <a:lstStyle/>
          <a:p>
            <a:pPr eaLnBrk="1" hangingPunct="1"/>
            <a:r>
              <a:rPr lang="en-US" altLang="en-US" sz="2400"/>
              <a:t>Equifax</a:t>
            </a:r>
          </a:p>
          <a:p>
            <a:pPr eaLnBrk="1" hangingPunct="1"/>
            <a:endParaRPr lang="en-US" altLang="en-US" sz="2400"/>
          </a:p>
          <a:p>
            <a:pPr eaLnBrk="1" hangingPunct="1"/>
            <a:r>
              <a:rPr lang="en-US" altLang="en-US" sz="2400"/>
              <a:t>Experian</a:t>
            </a:r>
          </a:p>
          <a:p>
            <a:pPr eaLnBrk="1" hangingPunct="1"/>
            <a:endParaRPr lang="en-US" altLang="en-US" sz="2400"/>
          </a:p>
          <a:p>
            <a:pPr eaLnBrk="1" hangingPunct="1"/>
            <a:r>
              <a:rPr lang="en-US" altLang="en-US" sz="2400"/>
              <a:t>Trans Union</a:t>
            </a: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The Fair and Accurate Credit Transactions Act of 2004 says you can get </a:t>
            </a:r>
            <a:r>
              <a:rPr lang="en-US" altLang="en-US" sz="2400">
                <a:hlinkClick r:id="rId3"/>
              </a:rPr>
              <a:t>one free report</a:t>
            </a:r>
            <a:r>
              <a:rPr lang="en-US" altLang="en-US" sz="2400"/>
              <a:t> per year.</a:t>
            </a: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1000"/>
            <a:ext cx="3352800"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9775" y="2152650"/>
            <a:ext cx="7794625" cy="1938338"/>
          </a:xfrm>
          <a:prstGeom prst="rect">
            <a:avLst/>
          </a:prstGeom>
          <a:noFill/>
        </p:spPr>
        <p:txBody>
          <a:bodyPr>
            <a:spAutoFit/>
          </a:bodyPr>
          <a:lstStyle/>
          <a:p>
            <a:pPr marL="285750" indent="-285750">
              <a:spcBef>
                <a:spcPct val="50000"/>
              </a:spcBef>
              <a:buFont typeface="Arial" pitchFamily="34" charset="0"/>
              <a:buChar char="•"/>
              <a:defRPr/>
            </a:pPr>
            <a:r>
              <a:rPr lang="en-US" sz="2400" dirty="0"/>
              <a:t>Tracking the flu:  </a:t>
            </a:r>
            <a:r>
              <a:rPr lang="en-US" sz="2400" dirty="0">
                <a:hlinkClick r:id="rId4"/>
              </a:rPr>
              <a:t>http://www.google.org/flutrends/</a:t>
            </a:r>
            <a:endParaRPr lang="en-US" sz="2400" dirty="0"/>
          </a:p>
          <a:p>
            <a:pPr marL="285750" indent="-285750">
              <a:spcBef>
                <a:spcPct val="50000"/>
              </a:spcBef>
              <a:buFont typeface="Arial" pitchFamily="34" charset="0"/>
              <a:buChar char="•"/>
              <a:defRPr/>
            </a:pPr>
            <a:endParaRPr lang="en-US" sz="2400" dirty="0"/>
          </a:p>
          <a:p>
            <a:pPr marL="285750" indent="-285750">
              <a:spcBef>
                <a:spcPct val="50000"/>
              </a:spcBef>
              <a:buFont typeface="Arial" pitchFamily="34" charset="0"/>
              <a:buChar char="•"/>
              <a:defRPr/>
            </a:pPr>
            <a:r>
              <a:rPr lang="en-US" sz="2400" dirty="0"/>
              <a:t>Tracking you and filtering your searches </a:t>
            </a:r>
          </a:p>
          <a:p>
            <a:pPr>
              <a:defRPr/>
            </a:pPr>
            <a:endParaRPr lang="en-US" sz="2400" dirty="0"/>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228600" y="5943600"/>
            <a:ext cx="525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3"/>
              </a:rPr>
              <a:t>http://www.youtube.com/watch?v=xwq7le9zSv0</a:t>
            </a:r>
            <a:r>
              <a:rPr lang="en-US" altLang="en-US" sz="1800"/>
              <a:t>   </a:t>
            </a:r>
          </a:p>
        </p:txBody>
      </p:sp>
      <p:pic>
        <p:nvPicPr>
          <p:cNvPr id="696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4267200"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8229600" cy="792162"/>
          </a:xfrm>
        </p:spPr>
        <p:txBody>
          <a:bodyPr/>
          <a:lstStyle/>
          <a:p>
            <a:r>
              <a:rPr lang="en-US" altLang="en-US" sz="3200" b="1"/>
              <a:t>Everybody Else</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088" y="1600200"/>
            <a:ext cx="4114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274638"/>
            <a:ext cx="8229600" cy="639762"/>
          </a:xfrm>
        </p:spPr>
        <p:txBody>
          <a:bodyPr/>
          <a:lstStyle/>
          <a:p>
            <a:r>
              <a:rPr lang="en-US" altLang="en-US" sz="3200" b="1"/>
              <a:t>Sidejacking</a:t>
            </a:r>
          </a:p>
        </p:txBody>
      </p:sp>
      <p:pic>
        <p:nvPicPr>
          <p:cNvPr id="71683"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943600"/>
            <a:ext cx="6286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28587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62000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1066800" y="152400"/>
            <a:ext cx="723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b="1"/>
              <a:t>Census Records</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81000" y="609600"/>
            <a:ext cx="2590800" cy="868363"/>
          </a:xfrm>
        </p:spPr>
        <p:txBody>
          <a:bodyPr/>
          <a:lstStyle/>
          <a:p>
            <a:pPr eaLnBrk="1" hangingPunct="1"/>
            <a:r>
              <a:rPr lang="en-US" altLang="en-US" sz="3200" b="1"/>
              <a:t>Everybody Else</a:t>
            </a:r>
          </a:p>
        </p:txBody>
      </p:sp>
      <p:sp>
        <p:nvSpPr>
          <p:cNvPr id="72707" name="Text Box 4"/>
          <p:cNvSpPr txBox="1">
            <a:spLocks noChangeArrowheads="1"/>
          </p:cNvSpPr>
          <p:nvPr/>
        </p:nvSpPr>
        <p:spPr bwMode="auto">
          <a:xfrm>
            <a:off x="762000" y="5638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3"/>
              </a:rPr>
              <a:t>http://www.zillow.com/search/RealEstateSearch.htm?dg=dg2&amp;addrstrthood=5002+Lea+Cove&amp;citystatezip=Austin%2C+TX</a:t>
            </a:r>
            <a:r>
              <a:rPr lang="en-US" altLang="en-US" sz="1800"/>
              <a:t> </a:t>
            </a:r>
          </a:p>
        </p:txBody>
      </p:sp>
      <p:pic>
        <p:nvPicPr>
          <p:cNvPr id="727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33400"/>
            <a:ext cx="56388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8229600" cy="563562"/>
          </a:xfrm>
        </p:spPr>
        <p:txBody>
          <a:bodyPr/>
          <a:lstStyle/>
          <a:p>
            <a:pPr eaLnBrk="1" hangingPunct="1"/>
            <a:r>
              <a:rPr lang="en-US" altLang="en-US" sz="3200" b="1"/>
              <a:t>Google Earth</a:t>
            </a:r>
          </a:p>
        </p:txBody>
      </p:sp>
      <p:pic>
        <p:nvPicPr>
          <p:cNvPr id="73731" name="Picture 4" descr="GoogleEarthAltusCoveFeb25-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0391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74638"/>
            <a:ext cx="8229600" cy="715962"/>
          </a:xfrm>
        </p:spPr>
        <p:txBody>
          <a:bodyPr/>
          <a:lstStyle/>
          <a:p>
            <a:pPr eaLnBrk="1" hangingPunct="1"/>
            <a:r>
              <a:rPr lang="en-US" altLang="en-US" sz="3200" b="1"/>
              <a:t>Google Street View</a:t>
            </a:r>
          </a:p>
        </p:txBody>
      </p:sp>
      <p:sp>
        <p:nvSpPr>
          <p:cNvPr id="74755" name="Text Box 3"/>
          <p:cNvSpPr txBox="1">
            <a:spLocks noChangeArrowheads="1"/>
          </p:cNvSpPr>
          <p:nvPr/>
        </p:nvSpPr>
        <p:spPr bwMode="auto">
          <a:xfrm>
            <a:off x="381000" y="5943600"/>
            <a:ext cx="8077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cs typeface="Arial" charset="0"/>
                <a:hlinkClick r:id="rId3"/>
              </a:rPr>
              <a:t>http://news.yahoo.com/s/ap/20100914/ap_on_hi_te/eu_czech_google_street_view</a:t>
            </a:r>
            <a:r>
              <a:rPr lang="en-US" altLang="en-US" sz="1400">
                <a:cs typeface="Arial" charset="0"/>
              </a:rPr>
              <a:t> </a:t>
            </a:r>
          </a:p>
          <a:p>
            <a:pPr eaLnBrk="1" hangingPunct="1">
              <a:spcBef>
                <a:spcPct val="50000"/>
              </a:spcBef>
              <a:buFontTx/>
              <a:buNone/>
            </a:pPr>
            <a:r>
              <a:rPr lang="en-US" altLang="en-US" sz="1400">
                <a:cs typeface="Arial" charset="0"/>
                <a:hlinkClick r:id="rId4"/>
              </a:rPr>
              <a:t>http://maps.google.com/help/maps/streetview/</a:t>
            </a:r>
            <a:r>
              <a:rPr lang="en-US" altLang="en-US" sz="1400">
                <a:cs typeface="Arial" charset="0"/>
              </a:rPr>
              <a:t> </a:t>
            </a:r>
          </a:p>
        </p:txBody>
      </p:sp>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4572000" cy="310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2057400"/>
            <a:ext cx="52578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152400"/>
            <a:ext cx="8229600" cy="563563"/>
          </a:xfrm>
        </p:spPr>
        <p:txBody>
          <a:bodyPr/>
          <a:lstStyle/>
          <a:p>
            <a:pPr eaLnBrk="1" hangingPunct="1"/>
            <a:r>
              <a:rPr lang="en-US" altLang="en-US" sz="3200" b="1"/>
              <a:t>Spokeo</a:t>
            </a:r>
          </a:p>
        </p:txBody>
      </p:sp>
      <p:sp>
        <p:nvSpPr>
          <p:cNvPr id="75779" name="Text Box 4"/>
          <p:cNvSpPr txBox="1">
            <a:spLocks noChangeArrowheads="1"/>
          </p:cNvSpPr>
          <p:nvPr/>
        </p:nvSpPr>
        <p:spPr bwMode="auto">
          <a:xfrm>
            <a:off x="381000" y="6491288"/>
            <a:ext cx="822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3"/>
              </a:rPr>
              <a:t>http://www.spokeo.com/</a:t>
            </a:r>
            <a:r>
              <a:rPr lang="en-US" altLang="en-US" sz="1800"/>
              <a:t> </a:t>
            </a:r>
          </a:p>
        </p:txBody>
      </p:sp>
      <p:pic>
        <p:nvPicPr>
          <p:cNvPr id="757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685800" y="228600"/>
            <a:ext cx="7772400" cy="762000"/>
          </a:xfrm>
        </p:spPr>
        <p:txBody>
          <a:bodyPr/>
          <a:lstStyle/>
          <a:p>
            <a:pPr eaLnBrk="1" hangingPunct="1"/>
            <a:r>
              <a:rPr lang="en-US" altLang="en-US" sz="3200" b="1"/>
              <a:t>How Safe are You?</a:t>
            </a:r>
          </a:p>
        </p:txBody>
      </p:sp>
      <p:sp>
        <p:nvSpPr>
          <p:cNvPr id="76803" name="Rectangle 3"/>
          <p:cNvSpPr>
            <a:spLocks noGrp="1" noChangeArrowheads="1"/>
          </p:cNvSpPr>
          <p:nvPr>
            <p:ph type="subTitle" idx="1"/>
          </p:nvPr>
        </p:nvSpPr>
        <p:spPr>
          <a:xfrm>
            <a:off x="914400" y="1371600"/>
            <a:ext cx="7924800" cy="4648200"/>
          </a:xfrm>
        </p:spPr>
        <p:txBody>
          <a:bodyPr/>
          <a:lstStyle/>
          <a:p>
            <a:pPr marL="609600" indent="-609600" algn="l" eaLnBrk="1" hangingPunct="1"/>
            <a:r>
              <a:rPr lang="en-US" altLang="en-US" sz="2400" dirty="0"/>
              <a:t>Consider someone using these sites:</a:t>
            </a:r>
          </a:p>
          <a:p>
            <a:pPr marL="609600" indent="-609600" algn="l" eaLnBrk="1" hangingPunct="1"/>
            <a:endParaRPr lang="en-US" altLang="en-US" sz="2400" dirty="0"/>
          </a:p>
          <a:p>
            <a:pPr marL="990600" lvl="1" indent="-533400" algn="l" eaLnBrk="1" hangingPunct="1"/>
            <a:r>
              <a:rPr lang="en-US" altLang="en-US" sz="2400" dirty="0"/>
              <a:t>Were will the police NOT be? </a:t>
            </a:r>
          </a:p>
          <a:p>
            <a:pPr marL="990600" lvl="1" indent="-533400" algn="l" eaLnBrk="1" hangingPunct="1"/>
            <a:r>
              <a:rPr lang="en-US" altLang="en-US" sz="2400" dirty="0"/>
              <a:t>	 </a:t>
            </a:r>
            <a:r>
              <a:rPr lang="en-US" altLang="en-US" sz="2400" dirty="0" err="1">
                <a:hlinkClick r:id="rId3"/>
              </a:rPr>
              <a:t>Crimestoppers</a:t>
            </a:r>
            <a:r>
              <a:rPr lang="en-US" altLang="en-US" sz="2400" dirty="0"/>
              <a:t> </a:t>
            </a:r>
          </a:p>
          <a:p>
            <a:pPr marL="990600" lvl="1" indent="-533400" algn="l" eaLnBrk="1" hangingPunct="1"/>
            <a:r>
              <a:rPr lang="en-US" altLang="en-US" sz="2400" dirty="0"/>
              <a:t>Where might there be valuables? </a:t>
            </a:r>
          </a:p>
          <a:p>
            <a:pPr marL="990600" lvl="1" indent="-533400" algn="l" eaLnBrk="1" hangingPunct="1"/>
            <a:r>
              <a:rPr lang="en-US" altLang="en-US" sz="2400" dirty="0"/>
              <a:t>	 </a:t>
            </a:r>
            <a:r>
              <a:rPr lang="en-US" altLang="en-US" sz="2400" dirty="0">
                <a:hlinkClick r:id="rId4"/>
              </a:rPr>
              <a:t>Zillow</a:t>
            </a:r>
            <a:endParaRPr lang="en-US" altLang="en-US" sz="2400" dirty="0"/>
          </a:p>
          <a:p>
            <a:pPr marL="990600" lvl="1" indent="-533400" algn="l" eaLnBrk="1" hangingPunct="1"/>
            <a:r>
              <a:rPr lang="en-US" altLang="en-US" sz="2400" dirty="0"/>
              <a:t>Is there easy access and departure?</a:t>
            </a:r>
          </a:p>
          <a:p>
            <a:pPr marL="990600" lvl="1" indent="-533400" algn="l" eaLnBrk="1" hangingPunct="1"/>
            <a:r>
              <a:rPr lang="en-US" altLang="en-US" sz="2400" dirty="0"/>
              <a:t>	 </a:t>
            </a:r>
            <a:r>
              <a:rPr lang="en-US" altLang="en-US" sz="2400" dirty="0" err="1">
                <a:hlinkClick r:id="rId5"/>
              </a:rPr>
              <a:t>GoogleEarth</a:t>
            </a:r>
            <a:endParaRPr lang="en-US" altLang="en-US" sz="2400" dirty="0"/>
          </a:p>
          <a:p>
            <a:pPr marL="990600" lvl="1" indent="-533400" algn="l" eaLnBrk="1" hangingPunct="1"/>
            <a:r>
              <a:rPr lang="en-US" altLang="en-US" sz="2400" dirty="0"/>
              <a:t>What will the place look like when I arrive?</a:t>
            </a:r>
          </a:p>
          <a:p>
            <a:pPr marL="990600" lvl="1" indent="-533400" algn="l" eaLnBrk="1" hangingPunct="1"/>
            <a:r>
              <a:rPr lang="en-US" altLang="en-US" sz="2400" dirty="0"/>
              <a:t>	</a:t>
            </a:r>
            <a:r>
              <a:rPr lang="en-US" altLang="en-US" sz="2400" dirty="0" err="1">
                <a:hlinkClick r:id="rId6"/>
              </a:rPr>
              <a:t>StreetView</a:t>
            </a:r>
            <a:endParaRPr lang="en-US" altLang="en-US" sz="2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685800" y="228600"/>
            <a:ext cx="7772400" cy="685800"/>
          </a:xfrm>
        </p:spPr>
        <p:txBody>
          <a:bodyPr/>
          <a:lstStyle/>
          <a:p>
            <a:pPr eaLnBrk="1" hangingPunct="1"/>
            <a:r>
              <a:rPr lang="en-US" altLang="en-US" sz="3200" b="1"/>
              <a:t>Sites Positive?</a:t>
            </a:r>
          </a:p>
        </p:txBody>
      </p:sp>
      <p:sp>
        <p:nvSpPr>
          <p:cNvPr id="77827" name="Rectangle 3"/>
          <p:cNvSpPr>
            <a:spLocks noGrp="1" noChangeArrowheads="1"/>
          </p:cNvSpPr>
          <p:nvPr>
            <p:ph type="subTitle" idx="1"/>
          </p:nvPr>
        </p:nvSpPr>
        <p:spPr>
          <a:xfrm>
            <a:off x="914400" y="1295400"/>
            <a:ext cx="7467600" cy="4648200"/>
          </a:xfrm>
        </p:spPr>
        <p:txBody>
          <a:bodyPr/>
          <a:lstStyle/>
          <a:p>
            <a:pPr marL="609600" indent="-609600" algn="l" eaLnBrk="1" hangingPunct="1"/>
            <a:r>
              <a:rPr lang="en-US" altLang="en-US" sz="2400" dirty="0"/>
              <a:t>Yet each one of those sites have very positive uses:</a:t>
            </a:r>
          </a:p>
          <a:p>
            <a:pPr marL="609600" indent="-609600" algn="l" eaLnBrk="1" hangingPunct="1"/>
            <a:endParaRPr lang="en-US" altLang="en-US" sz="2400" dirty="0"/>
          </a:p>
          <a:p>
            <a:pPr marL="990600" lvl="1" indent="-533400" algn="l" eaLnBrk="1" hangingPunct="1"/>
            <a:r>
              <a:rPr lang="en-US" altLang="en-US" sz="2400" dirty="0"/>
              <a:t>What’s a safe neighborhood? </a:t>
            </a:r>
          </a:p>
          <a:p>
            <a:pPr marL="990600" lvl="1" indent="-533400" algn="l" eaLnBrk="1" hangingPunct="1"/>
            <a:r>
              <a:rPr lang="en-US" altLang="en-US" sz="2400" dirty="0"/>
              <a:t>	 </a:t>
            </a:r>
            <a:r>
              <a:rPr lang="en-US" altLang="en-US" sz="2400" dirty="0" err="1">
                <a:hlinkClick r:id="rId3"/>
              </a:rPr>
              <a:t>Crimestoppers</a:t>
            </a:r>
            <a:endParaRPr lang="en-US" altLang="en-US" sz="2400" dirty="0"/>
          </a:p>
          <a:p>
            <a:pPr marL="990600" lvl="1" indent="-533400" algn="l" eaLnBrk="1" hangingPunct="1"/>
            <a:r>
              <a:rPr lang="en-US" altLang="en-US" sz="2400" dirty="0"/>
              <a:t>What houses are in my price range? </a:t>
            </a:r>
          </a:p>
          <a:p>
            <a:pPr marL="990600" lvl="1" indent="-533400" algn="l" eaLnBrk="1" hangingPunct="1"/>
            <a:r>
              <a:rPr lang="en-US" altLang="en-US" sz="2400" dirty="0"/>
              <a:t>	</a:t>
            </a:r>
            <a:r>
              <a:rPr lang="en-US" altLang="en-US" sz="2400" dirty="0">
                <a:hlinkClick r:id="rId4"/>
              </a:rPr>
              <a:t>Zillow</a:t>
            </a:r>
            <a:endParaRPr lang="en-US" altLang="en-US" sz="2400" dirty="0"/>
          </a:p>
          <a:p>
            <a:pPr marL="990600" lvl="1" indent="-533400" algn="l" eaLnBrk="1" hangingPunct="1"/>
            <a:r>
              <a:rPr lang="en-US" altLang="en-US" sz="2400" dirty="0"/>
              <a:t>How do I get to that address?</a:t>
            </a:r>
          </a:p>
          <a:p>
            <a:pPr marL="990600" lvl="1" indent="-533400" algn="l" eaLnBrk="1" hangingPunct="1"/>
            <a:r>
              <a:rPr lang="en-US" altLang="en-US" sz="2400" dirty="0"/>
              <a:t>	</a:t>
            </a:r>
            <a:r>
              <a:rPr lang="en-US" altLang="en-US" sz="2400" dirty="0" err="1">
                <a:hlinkClick r:id="rId5"/>
              </a:rPr>
              <a:t>GoogleEarth</a:t>
            </a:r>
            <a:endParaRPr lang="en-US" altLang="en-US" sz="2400" dirty="0"/>
          </a:p>
          <a:p>
            <a:pPr marL="990600" lvl="1" indent="-533400" algn="l" eaLnBrk="1" hangingPunct="1"/>
            <a:r>
              <a:rPr lang="en-US" altLang="en-US" sz="2400" dirty="0"/>
              <a:t>What will the place look like when I arrive?</a:t>
            </a:r>
          </a:p>
          <a:p>
            <a:pPr marL="990600" lvl="1" indent="-533400" algn="l" eaLnBrk="1" hangingPunct="1"/>
            <a:r>
              <a:rPr lang="en-US" altLang="en-US" sz="2400" dirty="0"/>
              <a:t>	</a:t>
            </a:r>
            <a:r>
              <a:rPr lang="en-US" altLang="en-US" sz="2400" dirty="0" err="1">
                <a:hlinkClick r:id="rId6"/>
              </a:rPr>
              <a:t>StreetView</a:t>
            </a:r>
            <a:endParaRPr lang="en-US" altLang="en-US" sz="24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28600"/>
            <a:ext cx="7772400" cy="685800"/>
          </a:xfrm>
        </p:spPr>
        <p:txBody>
          <a:bodyPr/>
          <a:lstStyle/>
          <a:p>
            <a:pPr eaLnBrk="1" hangingPunct="1"/>
            <a:r>
              <a:rPr lang="en-US" altLang="en-US" sz="3200" b="1"/>
              <a:t>How Safe are You?</a:t>
            </a:r>
          </a:p>
        </p:txBody>
      </p:sp>
      <p:sp>
        <p:nvSpPr>
          <p:cNvPr id="78851" name="Rectangle 3"/>
          <p:cNvSpPr>
            <a:spLocks noGrp="1" noChangeArrowheads="1"/>
          </p:cNvSpPr>
          <p:nvPr>
            <p:ph type="subTitle" idx="1"/>
          </p:nvPr>
        </p:nvSpPr>
        <p:spPr>
          <a:xfrm>
            <a:off x="685800" y="1371600"/>
            <a:ext cx="7467600" cy="4648200"/>
          </a:xfrm>
        </p:spPr>
        <p:txBody>
          <a:bodyPr/>
          <a:lstStyle/>
          <a:p>
            <a:pPr marL="609600" indent="-609600" algn="l" eaLnBrk="1" hangingPunct="1"/>
            <a:r>
              <a:rPr lang="en-US" altLang="en-US" sz="2400"/>
              <a:t>A traffic camera might be very useful as you plan your daily commute:</a:t>
            </a:r>
          </a:p>
          <a:p>
            <a:pPr marL="609600" indent="-609600" algn="l" eaLnBrk="1" hangingPunct="1"/>
            <a:endParaRPr lang="en-US" altLang="en-US" sz="2400"/>
          </a:p>
          <a:p>
            <a:pPr marL="990600" lvl="1" indent="-533400" algn="l" eaLnBrk="1" hangingPunct="1"/>
            <a:r>
              <a:rPr lang="en-US" altLang="en-US" sz="2400">
                <a:hlinkClick r:id="rId3"/>
              </a:rPr>
              <a:t>Connecticut Avenue </a:t>
            </a:r>
            <a:r>
              <a:rPr lang="en-US" altLang="en-US" sz="2400"/>
              <a:t>at Macomb in Washington, DC	- refreshed every two seconds</a:t>
            </a:r>
          </a:p>
          <a:p>
            <a:pPr marL="609600" indent="-609600" algn="l" eaLnBrk="1" hangingPunct="1"/>
            <a:endParaRPr lang="en-US" altLang="en-US" sz="2400"/>
          </a:p>
          <a:p>
            <a:pPr marL="609600" indent="-609600" algn="l" eaLnBrk="1" hangingPunct="1"/>
            <a:r>
              <a:rPr lang="en-US" altLang="en-US" sz="2400"/>
              <a:t>Could it be a bit scary?</a:t>
            </a:r>
          </a:p>
          <a:p>
            <a:pPr marL="609600" indent="-609600" algn="l" eaLnBrk="1" hangingPunct="1"/>
            <a:endParaRPr lang="en-US" altLang="en-US" sz="2400"/>
          </a:p>
          <a:p>
            <a:pPr marL="990600" lvl="1" indent="-533400" algn="l" eaLnBrk="1" hangingPunct="1"/>
            <a:r>
              <a:rPr lang="en-US" altLang="en-US" sz="2400">
                <a:hlinkClick r:id="rId4"/>
              </a:rPr>
              <a:t>Same intersection </a:t>
            </a:r>
            <a:r>
              <a:rPr lang="en-US" altLang="en-US" sz="2400"/>
              <a:t>last night</a:t>
            </a:r>
          </a:p>
          <a:p>
            <a:pPr marL="609600" indent="-609600" algn="l" eaLnBrk="1" hangingPunct="1"/>
            <a:endParaRPr lang="en-US" altLang="en-US" sz="2400"/>
          </a:p>
          <a:p>
            <a:pPr marL="609600" indent="-609600" algn="l" eaLnBrk="1" hangingPunct="1"/>
            <a:endParaRPr lang="en-US" altLang="en-US" sz="2400"/>
          </a:p>
          <a:p>
            <a:pPr marL="609600" indent="-609600" algn="l" eaLnBrk="1" hangingPunct="1"/>
            <a:endParaRPr lang="en-US" altLang="en-US" sz="2400"/>
          </a:p>
          <a:p>
            <a:pPr marL="609600" indent="-609600" algn="l" eaLnBrk="1" hangingPunct="1"/>
            <a:endParaRPr lang="en-US" altLang="en-US" sz="2400"/>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74638"/>
            <a:ext cx="8229600" cy="639762"/>
          </a:xfrm>
        </p:spPr>
        <p:txBody>
          <a:bodyPr/>
          <a:lstStyle/>
          <a:p>
            <a:pPr eaLnBrk="1" hangingPunct="1"/>
            <a:r>
              <a:rPr lang="en-US" altLang="en-US" sz="3200" b="1"/>
              <a:t>Protections?</a:t>
            </a:r>
          </a:p>
        </p:txBody>
      </p:sp>
      <p:sp>
        <p:nvSpPr>
          <p:cNvPr id="79875" name="Rectangle 3"/>
          <p:cNvSpPr>
            <a:spLocks noGrp="1" noChangeArrowheads="1"/>
          </p:cNvSpPr>
          <p:nvPr>
            <p:ph type="body" idx="1"/>
          </p:nvPr>
        </p:nvSpPr>
        <p:spPr>
          <a:xfrm>
            <a:off x="609600" y="1447800"/>
            <a:ext cx="7696200" cy="4525963"/>
          </a:xfrm>
        </p:spPr>
        <p:txBody>
          <a:bodyPr/>
          <a:lstStyle/>
          <a:p>
            <a:pPr eaLnBrk="1" hangingPunct="1">
              <a:buFontTx/>
              <a:buNone/>
            </a:pPr>
            <a:r>
              <a:rPr lang="en-US" altLang="en-US" sz="2400"/>
              <a:t>Does Google Street View really blur all license plates and faces?</a:t>
            </a:r>
          </a:p>
          <a:p>
            <a:pPr eaLnBrk="1" hangingPunct="1">
              <a:buFontTx/>
              <a:buNone/>
            </a:pPr>
            <a:endParaRPr lang="en-US" altLang="en-US" sz="2400"/>
          </a:p>
          <a:p>
            <a:pPr lvl="1" eaLnBrk="1" hangingPunct="1">
              <a:buFontTx/>
              <a:buNone/>
            </a:pPr>
            <a:r>
              <a:rPr lang="en-US" altLang="en-US" sz="2400"/>
              <a:t>24</a:t>
            </a:r>
            <a:r>
              <a:rPr lang="en-US" altLang="en-US" sz="2400" baseline="30000"/>
              <a:t>th</a:t>
            </a:r>
            <a:r>
              <a:rPr lang="en-US" altLang="en-US" sz="2400"/>
              <a:t> and Speedway – </a:t>
            </a:r>
            <a:r>
              <a:rPr lang="en-US" altLang="en-US" sz="2400">
                <a:hlinkClick r:id="rId2"/>
              </a:rPr>
              <a:t>View 1</a:t>
            </a:r>
            <a:endParaRPr lang="en-US" altLang="en-US" sz="2400"/>
          </a:p>
          <a:p>
            <a:pPr lvl="1" eaLnBrk="1" hangingPunct="1">
              <a:buFontTx/>
              <a:buNone/>
            </a:pPr>
            <a:endParaRPr lang="en-US" altLang="en-US" sz="2400"/>
          </a:p>
          <a:p>
            <a:pPr lvl="1" eaLnBrk="1" hangingPunct="1">
              <a:buFontTx/>
              <a:buNone/>
            </a:pPr>
            <a:r>
              <a:rPr lang="en-US" altLang="en-US" sz="2400"/>
              <a:t>24</a:t>
            </a:r>
            <a:r>
              <a:rPr lang="en-US" altLang="en-US" sz="2400" baseline="30000"/>
              <a:t>th</a:t>
            </a:r>
            <a:r>
              <a:rPr lang="en-US" altLang="en-US" sz="2400"/>
              <a:t> and Speedway – </a:t>
            </a:r>
            <a:r>
              <a:rPr lang="en-US" altLang="en-US" sz="2400">
                <a:hlinkClick r:id="rId3"/>
              </a:rPr>
              <a:t>View 2 </a:t>
            </a:r>
            <a:endParaRPr lang="en-US" altLang="en-US" sz="2400"/>
          </a:p>
          <a:p>
            <a:pPr lvl="1" eaLnBrk="1" hangingPunct="1">
              <a:buFontTx/>
              <a:buNone/>
            </a:pPr>
            <a:endParaRPr lang="en-US" altLang="en-US" sz="2400"/>
          </a:p>
          <a:p>
            <a:pPr lvl="1" eaLnBrk="1" hangingPunct="1">
              <a:buFontTx/>
              <a:buNone/>
            </a:pPr>
            <a:r>
              <a:rPr lang="en-US" altLang="en-US" sz="2400"/>
              <a:t>24</a:t>
            </a:r>
            <a:r>
              <a:rPr lang="en-US" altLang="en-US" sz="2400" baseline="30000"/>
              <a:t>th</a:t>
            </a:r>
            <a:r>
              <a:rPr lang="en-US" altLang="en-US" sz="2400"/>
              <a:t> and Speedway – </a:t>
            </a:r>
            <a:r>
              <a:rPr lang="en-US" altLang="en-US" sz="2400">
                <a:hlinkClick r:id="rId4"/>
              </a:rPr>
              <a:t>View 3</a:t>
            </a:r>
            <a:endParaRPr lang="en-US" altLang="en-US" sz="2400"/>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3771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337185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981200"/>
            <a:ext cx="24288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1" name="Text Box 7"/>
          <p:cNvSpPr txBox="1">
            <a:spLocks noChangeArrowheads="1"/>
          </p:cNvSpPr>
          <p:nvPr/>
        </p:nvSpPr>
        <p:spPr bwMode="auto">
          <a:xfrm>
            <a:off x="1524000" y="4267200"/>
            <a:ext cx="525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hlinkClick r:id="rId5"/>
              </a:rPr>
              <a:t>http://www.privacyrights.org/</a:t>
            </a:r>
            <a:r>
              <a:rPr lang="en-US" altLang="en-US" sz="180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563562"/>
          </a:xfrm>
        </p:spPr>
        <p:txBody>
          <a:bodyPr/>
          <a:lstStyle/>
          <a:p>
            <a:pPr eaLnBrk="1" hangingPunct="1"/>
            <a:r>
              <a:rPr lang="en-US" altLang="en-US" sz="3200" b="1"/>
              <a:t>Data of the 1790 US Census</a:t>
            </a:r>
          </a:p>
        </p:txBody>
      </p:sp>
      <p:sp>
        <p:nvSpPr>
          <p:cNvPr id="9219" name="Rectangle 3"/>
          <p:cNvSpPr>
            <a:spLocks noGrp="1" noChangeArrowheads="1"/>
          </p:cNvSpPr>
          <p:nvPr>
            <p:ph type="body" idx="1"/>
          </p:nvPr>
        </p:nvSpPr>
        <p:spPr>
          <a:xfrm>
            <a:off x="457200" y="1295400"/>
            <a:ext cx="8229600" cy="4525963"/>
          </a:xfrm>
        </p:spPr>
        <p:txBody>
          <a:bodyPr/>
          <a:lstStyle/>
          <a:p>
            <a:pPr marL="609600" indent="-609600" eaLnBrk="1" hangingPunct="1">
              <a:lnSpc>
                <a:spcPct val="90000"/>
              </a:lnSpc>
              <a:spcBef>
                <a:spcPct val="80000"/>
              </a:spcBef>
              <a:buFontTx/>
              <a:buAutoNum type="arabicPeriod"/>
            </a:pPr>
            <a:r>
              <a:rPr lang="en-US" altLang="en-US" sz="2400"/>
              <a:t>Name of head of family </a:t>
            </a:r>
          </a:p>
          <a:p>
            <a:pPr marL="609600" indent="-609600" eaLnBrk="1" hangingPunct="1">
              <a:lnSpc>
                <a:spcPct val="90000"/>
              </a:lnSpc>
              <a:spcBef>
                <a:spcPct val="80000"/>
              </a:spcBef>
              <a:buFontTx/>
              <a:buAutoNum type="arabicPeriod"/>
            </a:pPr>
            <a:r>
              <a:rPr lang="en-US" altLang="en-US" sz="2400"/>
              <a:t>Number of free white males 16 &amp; up including heads of families </a:t>
            </a:r>
          </a:p>
          <a:p>
            <a:pPr marL="609600" indent="-609600" eaLnBrk="1" hangingPunct="1">
              <a:lnSpc>
                <a:spcPct val="90000"/>
              </a:lnSpc>
              <a:spcBef>
                <a:spcPct val="80000"/>
              </a:spcBef>
              <a:buFontTx/>
              <a:buAutoNum type="arabicPeriod"/>
            </a:pPr>
            <a:r>
              <a:rPr lang="en-US" altLang="en-US" sz="2400"/>
              <a:t>Number of free white males under 16 </a:t>
            </a:r>
          </a:p>
          <a:p>
            <a:pPr marL="609600" indent="-609600" eaLnBrk="1" hangingPunct="1">
              <a:lnSpc>
                <a:spcPct val="90000"/>
              </a:lnSpc>
              <a:spcBef>
                <a:spcPct val="80000"/>
              </a:spcBef>
              <a:buFontTx/>
              <a:buAutoNum type="arabicPeriod"/>
            </a:pPr>
            <a:r>
              <a:rPr lang="en-US" altLang="en-US" sz="2400"/>
              <a:t>Number of free white females including heads of families </a:t>
            </a:r>
          </a:p>
          <a:p>
            <a:pPr marL="609600" indent="-609600" eaLnBrk="1" hangingPunct="1">
              <a:lnSpc>
                <a:spcPct val="90000"/>
              </a:lnSpc>
              <a:spcBef>
                <a:spcPct val="80000"/>
              </a:spcBef>
              <a:buFontTx/>
              <a:buAutoNum type="arabicPeriod"/>
            </a:pPr>
            <a:r>
              <a:rPr lang="en-US" altLang="en-US" sz="2400"/>
              <a:t>Number of all other free persons except Indians not taxed </a:t>
            </a:r>
          </a:p>
          <a:p>
            <a:pPr marL="609600" indent="-609600" eaLnBrk="1" hangingPunct="1">
              <a:lnSpc>
                <a:spcPct val="90000"/>
              </a:lnSpc>
              <a:spcBef>
                <a:spcPct val="80000"/>
              </a:spcBef>
              <a:buFontTx/>
              <a:buAutoNum type="arabicPeriod"/>
            </a:pPr>
            <a:r>
              <a:rPr lang="en-US" altLang="en-US" sz="2400"/>
              <a:t>Number of slaves </a:t>
            </a:r>
          </a:p>
          <a:p>
            <a:pPr marL="609600" indent="-609600" eaLnBrk="1" hangingPunct="1">
              <a:lnSpc>
                <a:spcPct val="90000"/>
              </a:lnSpc>
              <a:buFontTx/>
              <a:buAutoNum type="arabicPeriod"/>
            </a:pPr>
            <a:endParaRPr lang="en-US" altLang="en-US" sz="240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52400"/>
            <a:ext cx="8229600" cy="685800"/>
          </a:xfrm>
        </p:spPr>
        <p:txBody>
          <a:bodyPr/>
          <a:lstStyle/>
          <a:p>
            <a:pPr eaLnBrk="1" hangingPunct="1"/>
            <a:r>
              <a:rPr lang="en-US" altLang="en-US" sz="3200" b="1"/>
              <a:t>Data of the 1800 US Census</a:t>
            </a:r>
          </a:p>
        </p:txBody>
      </p:sp>
      <p:sp>
        <p:nvSpPr>
          <p:cNvPr id="10243" name="Rectangle 3"/>
          <p:cNvSpPr>
            <a:spLocks noGrp="1" noChangeArrowheads="1"/>
          </p:cNvSpPr>
          <p:nvPr>
            <p:ph type="body" idx="1"/>
          </p:nvPr>
        </p:nvSpPr>
        <p:spPr>
          <a:xfrm>
            <a:off x="457200" y="838200"/>
            <a:ext cx="8229600" cy="5562600"/>
          </a:xfrm>
        </p:spPr>
        <p:txBody>
          <a:bodyPr/>
          <a:lstStyle/>
          <a:p>
            <a:pPr marL="609600" indent="-609600" eaLnBrk="1" hangingPunct="1">
              <a:lnSpc>
                <a:spcPct val="80000"/>
              </a:lnSpc>
              <a:spcBef>
                <a:spcPct val="40000"/>
              </a:spcBef>
              <a:buFontTx/>
              <a:buAutoNum type="arabicPeriod"/>
            </a:pPr>
            <a:r>
              <a:rPr lang="en-US" altLang="en-US" sz="2400"/>
              <a:t>Name of the head of family</a:t>
            </a:r>
          </a:p>
          <a:p>
            <a:pPr marL="609600" indent="-609600" eaLnBrk="1" hangingPunct="1">
              <a:lnSpc>
                <a:spcPct val="80000"/>
              </a:lnSpc>
              <a:spcBef>
                <a:spcPct val="40000"/>
              </a:spcBef>
              <a:buFontTx/>
              <a:buAutoNum type="arabicPeriod"/>
            </a:pPr>
            <a:r>
              <a:rPr lang="en-US" altLang="en-US" sz="2400"/>
              <a:t># of free white males under age 10</a:t>
            </a:r>
          </a:p>
          <a:p>
            <a:pPr marL="609600" indent="-609600" eaLnBrk="1" hangingPunct="1">
              <a:lnSpc>
                <a:spcPct val="80000"/>
              </a:lnSpc>
              <a:spcBef>
                <a:spcPct val="40000"/>
              </a:spcBef>
              <a:buFontTx/>
              <a:buAutoNum type="arabicPeriod"/>
            </a:pPr>
            <a:r>
              <a:rPr lang="en-US" altLang="en-US" sz="2400"/>
              <a:t># of free white males age 10-16</a:t>
            </a:r>
          </a:p>
          <a:p>
            <a:pPr marL="609600" indent="-609600" eaLnBrk="1" hangingPunct="1">
              <a:lnSpc>
                <a:spcPct val="80000"/>
              </a:lnSpc>
              <a:spcBef>
                <a:spcPct val="40000"/>
              </a:spcBef>
              <a:buFontTx/>
              <a:buAutoNum type="arabicPeriod"/>
            </a:pPr>
            <a:r>
              <a:rPr lang="en-US" altLang="en-US" sz="2400"/>
              <a:t># of free white males age 16-26</a:t>
            </a:r>
          </a:p>
          <a:p>
            <a:pPr marL="609600" indent="-609600" eaLnBrk="1" hangingPunct="1">
              <a:lnSpc>
                <a:spcPct val="80000"/>
              </a:lnSpc>
              <a:spcBef>
                <a:spcPct val="40000"/>
              </a:spcBef>
              <a:buFontTx/>
              <a:buAutoNum type="arabicPeriod"/>
            </a:pPr>
            <a:r>
              <a:rPr lang="en-US" altLang="en-US" sz="2400"/>
              <a:t># of free white males age 26-45</a:t>
            </a:r>
          </a:p>
          <a:p>
            <a:pPr marL="609600" indent="-609600" eaLnBrk="1" hangingPunct="1">
              <a:lnSpc>
                <a:spcPct val="80000"/>
              </a:lnSpc>
              <a:spcBef>
                <a:spcPct val="40000"/>
              </a:spcBef>
              <a:buFontTx/>
              <a:buAutoNum type="arabicPeriod"/>
            </a:pPr>
            <a:r>
              <a:rPr lang="en-US" altLang="en-US" sz="2400"/>
              <a:t># of free white males over age 45</a:t>
            </a:r>
          </a:p>
          <a:p>
            <a:pPr marL="609600" indent="-609600" eaLnBrk="1" hangingPunct="1">
              <a:lnSpc>
                <a:spcPct val="80000"/>
              </a:lnSpc>
              <a:spcBef>
                <a:spcPct val="40000"/>
              </a:spcBef>
              <a:buFontTx/>
              <a:buAutoNum type="arabicPeriod"/>
            </a:pPr>
            <a:r>
              <a:rPr lang="en-US" altLang="en-US" sz="2400"/>
              <a:t># of free white females under age 10</a:t>
            </a:r>
          </a:p>
          <a:p>
            <a:pPr marL="609600" indent="-609600" eaLnBrk="1" hangingPunct="1">
              <a:lnSpc>
                <a:spcPct val="80000"/>
              </a:lnSpc>
              <a:spcBef>
                <a:spcPct val="40000"/>
              </a:spcBef>
              <a:buFontTx/>
              <a:buAutoNum type="arabicPeriod"/>
            </a:pPr>
            <a:r>
              <a:rPr lang="en-US" altLang="en-US" sz="2400"/>
              <a:t># of free white females age 10-16</a:t>
            </a:r>
          </a:p>
          <a:p>
            <a:pPr marL="609600" indent="-609600" eaLnBrk="1" hangingPunct="1">
              <a:lnSpc>
                <a:spcPct val="80000"/>
              </a:lnSpc>
              <a:spcBef>
                <a:spcPct val="40000"/>
              </a:spcBef>
              <a:buFontTx/>
              <a:buAutoNum type="arabicPeriod"/>
            </a:pPr>
            <a:r>
              <a:rPr lang="en-US" altLang="en-US" sz="2400"/>
              <a:t># of free white females age 16-26</a:t>
            </a:r>
          </a:p>
          <a:p>
            <a:pPr marL="609600" indent="-609600" eaLnBrk="1" hangingPunct="1">
              <a:lnSpc>
                <a:spcPct val="80000"/>
              </a:lnSpc>
              <a:spcBef>
                <a:spcPct val="40000"/>
              </a:spcBef>
              <a:buFontTx/>
              <a:buAutoNum type="arabicPeriod"/>
            </a:pPr>
            <a:r>
              <a:rPr lang="en-US" altLang="en-US" sz="2400"/>
              <a:t># of free white females age 26-45</a:t>
            </a:r>
          </a:p>
          <a:p>
            <a:pPr marL="609600" indent="-609600" eaLnBrk="1" hangingPunct="1">
              <a:lnSpc>
                <a:spcPct val="80000"/>
              </a:lnSpc>
              <a:spcBef>
                <a:spcPct val="40000"/>
              </a:spcBef>
              <a:buFontTx/>
              <a:buAutoNum type="arabicPeriod"/>
            </a:pPr>
            <a:r>
              <a:rPr lang="en-US" altLang="en-US" sz="2400"/>
              <a:t># of free white females over age 45</a:t>
            </a:r>
          </a:p>
          <a:p>
            <a:pPr marL="609600" indent="-609600" eaLnBrk="1" hangingPunct="1">
              <a:lnSpc>
                <a:spcPct val="80000"/>
              </a:lnSpc>
              <a:spcBef>
                <a:spcPct val="40000"/>
              </a:spcBef>
              <a:buFontTx/>
              <a:buAutoNum type="arabicPeriod"/>
            </a:pPr>
            <a:r>
              <a:rPr lang="en-US" altLang="en-US" sz="2400"/>
              <a:t># of all other free persons</a:t>
            </a:r>
          </a:p>
          <a:p>
            <a:pPr marL="609600" indent="-609600" eaLnBrk="1" hangingPunct="1">
              <a:lnSpc>
                <a:spcPct val="80000"/>
              </a:lnSpc>
              <a:spcBef>
                <a:spcPct val="40000"/>
              </a:spcBef>
              <a:buFontTx/>
              <a:buAutoNum type="arabicPeriod"/>
            </a:pPr>
            <a:r>
              <a:rPr lang="en-US" altLang="en-US" sz="2400"/>
              <a:t># of slaves </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9225</TotalTime>
  <Words>2762</Words>
  <Application>Microsoft Office PowerPoint</Application>
  <PresentationFormat>On-screen Show (4:3)</PresentationFormat>
  <Paragraphs>521</Paragraphs>
  <Slides>78</Slides>
  <Notes>69</Notes>
  <HiddenSlides>30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3" baseType="lpstr">
      <vt:lpstr>Arial</vt:lpstr>
      <vt:lpstr>Courier New</vt:lpstr>
      <vt:lpstr>Default Design</vt:lpstr>
      <vt:lpstr>Equation</vt:lpstr>
      <vt:lpstr>CorelPhotoPaint.Image.10</vt:lpstr>
      <vt:lpstr>Privacy</vt:lpstr>
      <vt:lpstr>Who Are We Protecting Against?</vt:lpstr>
      <vt:lpstr>The Founding of America</vt:lpstr>
      <vt:lpstr>What the Government Cannot Do</vt:lpstr>
      <vt:lpstr>Recall: Tracking Your Car</vt:lpstr>
      <vt:lpstr>Recall: Your Encrypted Hard Drive</vt:lpstr>
      <vt:lpstr>PowerPoint Presentation</vt:lpstr>
      <vt:lpstr>Data of the 1790 US Census</vt:lpstr>
      <vt:lpstr>Data of the 1800 US Census</vt:lpstr>
      <vt:lpstr>Data of the 1820 US Census</vt:lpstr>
      <vt:lpstr>Data of the 1930 US Census</vt:lpstr>
      <vt:lpstr>Data of the 1930 US Census</vt:lpstr>
      <vt:lpstr>Data of the 2010 Census</vt:lpstr>
      <vt:lpstr>1880 US Census</vt:lpstr>
      <vt:lpstr>1880 US Census</vt:lpstr>
      <vt:lpstr>1880 US Census</vt:lpstr>
      <vt:lpstr>The Hollerith Card</vt:lpstr>
      <vt:lpstr>Punching the Cards</vt:lpstr>
      <vt:lpstr>Punching the Cards</vt:lpstr>
      <vt:lpstr>Tabulating the Cards</vt:lpstr>
      <vt:lpstr>World War II</vt:lpstr>
      <vt:lpstr>World War II</vt:lpstr>
      <vt:lpstr>Current Census Data</vt:lpstr>
      <vt:lpstr>Remember Latanya Sweeney’s Result</vt:lpstr>
      <vt:lpstr>Total Information Awareness</vt:lpstr>
      <vt:lpstr>Is TIA “Right”?</vt:lpstr>
      <vt:lpstr>The Government and Your Facebook Page</vt:lpstr>
      <vt:lpstr>The Government</vt:lpstr>
      <vt:lpstr>The REAL ID Act</vt:lpstr>
      <vt:lpstr>Dirty Tricks</vt:lpstr>
      <vt:lpstr>Quis Custodiet</vt:lpstr>
      <vt:lpstr>Quis Custodiet</vt:lpstr>
      <vt:lpstr>Quis Custodiet</vt:lpstr>
      <vt:lpstr>Quis Custodiet</vt:lpstr>
      <vt:lpstr>Quis Custodiet</vt:lpstr>
      <vt:lpstr>Quis Custodiet</vt:lpstr>
      <vt:lpstr>Medical Information</vt:lpstr>
      <vt:lpstr>Stealing Medical Information Isn’t New</vt:lpstr>
      <vt:lpstr>One Easy Way</vt:lpstr>
      <vt:lpstr>Corporations</vt:lpstr>
      <vt:lpstr>Rebates:  the Old Way</vt:lpstr>
      <vt:lpstr>Rebates:  Today</vt:lpstr>
      <vt:lpstr>Rebates: Today</vt:lpstr>
      <vt:lpstr>Rebates:  Tomorrow?</vt:lpstr>
      <vt:lpstr>Rebates Tomorrow?</vt:lpstr>
      <vt:lpstr>Rebates:  Tomorrow?</vt:lpstr>
      <vt:lpstr>More Than Just Rebates</vt:lpstr>
      <vt:lpstr>Cookies</vt:lpstr>
      <vt:lpstr>Cookies</vt:lpstr>
      <vt:lpstr>Cookies</vt:lpstr>
      <vt:lpstr>Cookies</vt:lpstr>
      <vt:lpstr>Cookies</vt:lpstr>
      <vt:lpstr>Cookies</vt:lpstr>
      <vt:lpstr>Cookies</vt:lpstr>
      <vt:lpstr>Third-Party Cookies</vt:lpstr>
      <vt:lpstr>Cookies</vt:lpstr>
      <vt:lpstr>Disabling Cookies</vt:lpstr>
      <vt:lpstr>Flash Cookies</vt:lpstr>
      <vt:lpstr>Collaborative Filtering</vt:lpstr>
      <vt:lpstr>Choosing to Go Public</vt:lpstr>
      <vt:lpstr>Privacy Policies</vt:lpstr>
      <vt:lpstr>Changing Your Mind</vt:lpstr>
      <vt:lpstr>What’s in it for Them?</vt:lpstr>
      <vt:lpstr>Rapleaf</vt:lpstr>
      <vt:lpstr>Monitoring Your Information Credit Reports</vt:lpstr>
      <vt:lpstr>PowerPoint Presentation</vt:lpstr>
      <vt:lpstr>PowerPoint Presentation</vt:lpstr>
      <vt:lpstr>Everybody Else</vt:lpstr>
      <vt:lpstr>Sidejacking</vt:lpstr>
      <vt:lpstr>Everybody Else</vt:lpstr>
      <vt:lpstr>Google Earth</vt:lpstr>
      <vt:lpstr>Google Street View</vt:lpstr>
      <vt:lpstr>Spokeo</vt:lpstr>
      <vt:lpstr>How Safe are You?</vt:lpstr>
      <vt:lpstr>Sites Positive?</vt:lpstr>
      <vt:lpstr>How Safe are You?</vt:lpstr>
      <vt:lpstr>Protections?</vt:lpstr>
      <vt:lpstr>PowerPoint Presentation</vt:lpstr>
    </vt:vector>
  </TitlesOfParts>
  <Company>University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dc:title>
  <dc:creator>Elaine A. Rich</dc:creator>
  <cp:lastModifiedBy>EAR</cp:lastModifiedBy>
  <cp:revision>247</cp:revision>
  <dcterms:created xsi:type="dcterms:W3CDTF">2008-02-04T15:34:17Z</dcterms:created>
  <dcterms:modified xsi:type="dcterms:W3CDTF">2016-10-18T16:15:27Z</dcterms:modified>
</cp:coreProperties>
</file>