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85"/>
  </p:notesMasterIdLst>
  <p:sldIdLst>
    <p:sldId id="279" r:id="rId3"/>
    <p:sldId id="355" r:id="rId4"/>
    <p:sldId id="257" r:id="rId5"/>
    <p:sldId id="288" r:id="rId6"/>
    <p:sldId id="271" r:id="rId7"/>
    <p:sldId id="261" r:id="rId8"/>
    <p:sldId id="256" r:id="rId9"/>
    <p:sldId id="296" r:id="rId10"/>
    <p:sldId id="287" r:id="rId11"/>
    <p:sldId id="297" r:id="rId12"/>
    <p:sldId id="324" r:id="rId13"/>
    <p:sldId id="321" r:id="rId14"/>
    <p:sldId id="353" r:id="rId15"/>
    <p:sldId id="325" r:id="rId16"/>
    <p:sldId id="284" r:id="rId17"/>
    <p:sldId id="285" r:id="rId18"/>
    <p:sldId id="286" r:id="rId19"/>
    <p:sldId id="347" r:id="rId20"/>
    <p:sldId id="331" r:id="rId21"/>
    <p:sldId id="328" r:id="rId22"/>
    <p:sldId id="327" r:id="rId23"/>
    <p:sldId id="343" r:id="rId24"/>
    <p:sldId id="329" r:id="rId25"/>
    <p:sldId id="300" r:id="rId26"/>
    <p:sldId id="302" r:id="rId27"/>
    <p:sldId id="301" r:id="rId28"/>
    <p:sldId id="305" r:id="rId29"/>
    <p:sldId id="332" r:id="rId30"/>
    <p:sldId id="330" r:id="rId31"/>
    <p:sldId id="349" r:id="rId32"/>
    <p:sldId id="280" r:id="rId33"/>
    <p:sldId id="345" r:id="rId34"/>
    <p:sldId id="337" r:id="rId35"/>
    <p:sldId id="340" r:id="rId36"/>
    <p:sldId id="341" r:id="rId37"/>
    <p:sldId id="339" r:id="rId38"/>
    <p:sldId id="336" r:id="rId39"/>
    <p:sldId id="317" r:id="rId40"/>
    <p:sldId id="318" r:id="rId41"/>
    <p:sldId id="319" r:id="rId42"/>
    <p:sldId id="320" r:id="rId43"/>
    <p:sldId id="342" r:id="rId44"/>
    <p:sldId id="346" r:id="rId45"/>
    <p:sldId id="304" r:id="rId46"/>
    <p:sldId id="303" r:id="rId47"/>
    <p:sldId id="322" r:id="rId48"/>
    <p:sldId id="326" r:id="rId49"/>
    <p:sldId id="356" r:id="rId50"/>
    <p:sldId id="357" r:id="rId51"/>
    <p:sldId id="358" r:id="rId52"/>
    <p:sldId id="359" r:id="rId53"/>
    <p:sldId id="360" r:id="rId54"/>
    <p:sldId id="338" r:id="rId55"/>
    <p:sldId id="348" r:id="rId56"/>
    <p:sldId id="323" r:id="rId57"/>
    <p:sldId id="333" r:id="rId58"/>
    <p:sldId id="334" r:id="rId59"/>
    <p:sldId id="298" r:id="rId60"/>
    <p:sldId id="335" r:id="rId61"/>
    <p:sldId id="295" r:id="rId62"/>
    <p:sldId id="350" r:id="rId63"/>
    <p:sldId id="351" r:id="rId64"/>
    <p:sldId id="352" r:id="rId65"/>
    <p:sldId id="354" r:id="rId66"/>
    <p:sldId id="291" r:id="rId67"/>
    <p:sldId id="293" r:id="rId68"/>
    <p:sldId id="306" r:id="rId69"/>
    <p:sldId id="282" r:id="rId70"/>
    <p:sldId id="267" r:id="rId71"/>
    <p:sldId id="307" r:id="rId72"/>
    <p:sldId id="289" r:id="rId73"/>
    <p:sldId id="274" r:id="rId74"/>
    <p:sldId id="259" r:id="rId75"/>
    <p:sldId id="308" r:id="rId76"/>
    <p:sldId id="276" r:id="rId77"/>
    <p:sldId id="309" r:id="rId78"/>
    <p:sldId id="277" r:id="rId79"/>
    <p:sldId id="258" r:id="rId80"/>
    <p:sldId id="260" r:id="rId81"/>
    <p:sldId id="263" r:id="rId82"/>
    <p:sldId id="262" r:id="rId83"/>
    <p:sldId id="278" r:id="rId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27" autoAdjust="0"/>
  </p:normalViewPr>
  <p:slideViewPr>
    <p:cSldViewPr>
      <p:cViewPr varScale="1">
        <p:scale>
          <a:sx n="57" d="100"/>
          <a:sy n="57" d="100"/>
        </p:scale>
        <p:origin x="1550"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microsoft.com/office/2015/10/relationships/revisionInfo" Target="revisionInfo.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150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1B3E52BE-CFE8-4EE5-92B8-D812E26C8C2C}" type="slidenum">
              <a:rPr lang="en-US"/>
              <a:pPr>
                <a:defRPr/>
              </a:pPr>
              <a:t>‹#›</a:t>
            </a:fld>
            <a:endParaRPr lang="en-US"/>
          </a:p>
        </p:txBody>
      </p:sp>
    </p:spTree>
    <p:extLst>
      <p:ext uri="{BB962C8B-B14F-4D97-AF65-F5344CB8AC3E}">
        <p14:creationId xmlns:p14="http://schemas.microsoft.com/office/powerpoint/2010/main" val="42115308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ytimes.com/2013/04/29/business/media/social-medias-effects-on-markets-concern-regulators.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nytimes.com/2013/04/29/business/media/social-medias-effects-on-markets-concern-regulators.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washingtonpost.com/wp-dyn/content/article/2011/02/08/AR2011020800540.html?nav=rss_email/component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news.yahoo.com/sleepy-air-canada-pilot-thought-venus-plane-175953259.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fortune.com/2016/10/23/internet-attack-perpetrator/"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dyn.com/blog/dyn-statement-on-10212016-ddos-attack/"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fortune.com/2016/10/23/internet-attack-perpetrator/"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nytimes.com/2010/01/24/health/24radiation.html?pagewanted=1&amp;partner=rss&amp;emc=rs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912453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B2562C-6944-4BBB-912C-94519652E0DC}" type="slidenum">
              <a:rPr lang="en-US" smtClean="0"/>
              <a:pPr eaLnBrk="1" hangingPunct="1"/>
              <a:t>10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dirty="0"/>
              <a:t>Windows XP : http://en.wikipedia.org/wiki/Source_lines_of_code</a:t>
            </a:r>
          </a:p>
          <a:p>
            <a:pPr eaLnBrk="1" hangingPunct="1"/>
            <a:r>
              <a:rPr lang="en-US" dirty="0" err="1"/>
              <a:t>OpenOffice:http</a:t>
            </a:r>
            <a:r>
              <a:rPr lang="en-US" dirty="0"/>
              <a:t>://www.openoffice.org/FAQs/build_faq.html#source </a:t>
            </a:r>
          </a:p>
          <a:p>
            <a:pPr eaLnBrk="1" hangingPunct="1"/>
            <a:r>
              <a:rPr lang="en-US" dirty="0"/>
              <a:t>GNU/Linux: http://www.dwheeler.com/sloc/ </a:t>
            </a:r>
          </a:p>
          <a:p>
            <a:pPr eaLnBrk="1" hangingPunct="1"/>
            <a:r>
              <a:rPr lang="en-US" dirty="0"/>
              <a:t>Lucent switch and Windows Vista: http://brianmackay.name/post/2009/01/14/The-Worlds-Largest-Software-Project.aspx </a:t>
            </a:r>
          </a:p>
          <a:p>
            <a:pPr eaLnBrk="1" hangingPunct="1"/>
            <a:r>
              <a:rPr lang="en-US"/>
              <a:t>MAC OS X http://en.wikipedia.org/wiki/Source_lines_of_code </a:t>
            </a:r>
            <a:endParaRPr lang="en-US" dirty="0"/>
          </a:p>
        </p:txBody>
      </p:sp>
    </p:spTree>
    <p:extLst>
      <p:ext uri="{BB962C8B-B14F-4D97-AF65-F5344CB8AC3E}">
        <p14:creationId xmlns:p14="http://schemas.microsoft.com/office/powerpoint/2010/main" val="210777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280503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469617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https://www.theatlantic.com/technology/archive/2017/09/saving-the-world-from-code/540393/?google_editors_picks=true</a:t>
            </a:r>
          </a:p>
          <a:p>
            <a:r>
              <a:rPr lang="en-US" dirty="0"/>
              <a:t>https://www.washingtonpost.com/news/the-switch/wp/2014/10/20/how-a-dumb-software-glitch-kept-6600-calls-from-getting-to-911/?utm_term=.b1a3907d33db</a:t>
            </a:r>
          </a:p>
          <a:p>
            <a:r>
              <a:rPr lang="en-US" dirty="0"/>
              <a:t>Image from:   https://mediaweb.kirotv.com/photo/2014/04/10/630PreshowA-911_Outage.tran_1667572_ver1.0_1280_720.jpg</a:t>
            </a:r>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13</a:t>
            </a:fld>
            <a:endParaRPr lang="en-US"/>
          </a:p>
        </p:txBody>
      </p:sp>
    </p:spTree>
    <p:extLst>
      <p:ext uri="{BB962C8B-B14F-4D97-AF65-F5344CB8AC3E}">
        <p14:creationId xmlns:p14="http://schemas.microsoft.com/office/powerpoint/2010/main" val="312667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9D3CCFF-F45D-4E87-BC71-FE8F8288A4D7}" type="slidenum">
              <a:rPr lang="en-US" sz="1200"/>
              <a:pPr algn="r" eaLnBrk="1" hangingPunct="1"/>
              <a:t>14</a:t>
            </a:fld>
            <a:endParaRPr 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t>4</a:t>
            </a:r>
          </a:p>
        </p:txBody>
      </p:sp>
    </p:spTree>
    <p:extLst>
      <p:ext uri="{BB962C8B-B14F-4D97-AF65-F5344CB8AC3E}">
        <p14:creationId xmlns:p14="http://schemas.microsoft.com/office/powerpoint/2010/main" val="4240696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4157386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446900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177991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http://www.cnn.com/2016/05/26/us/pentagon-floppy-disks-nuclear/</a:t>
            </a:r>
            <a:endParaRPr lang="en-US" dirty="0"/>
          </a:p>
          <a:p>
            <a:endParaRPr lang="en-US" dirty="0"/>
          </a:p>
          <a:p>
            <a:r>
              <a:rPr lang="en-US" dirty="0"/>
              <a:t>http://astar.tv/post/how-to-launch-a-nuclear-missile/</a:t>
            </a:r>
          </a:p>
          <a:p>
            <a:r>
              <a:rPr lang="en-US" dirty="0"/>
              <a:t>https://en.wikipedia.org/wiki/Floppy_disk</a:t>
            </a:r>
          </a:p>
          <a:p>
            <a:endParaRPr lang="en-US" dirty="0"/>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18</a:t>
            </a:fld>
            <a:endParaRPr lang="en-US"/>
          </a:p>
        </p:txBody>
      </p:sp>
    </p:spTree>
    <p:extLst>
      <p:ext uri="{BB962C8B-B14F-4D97-AF65-F5344CB8AC3E}">
        <p14:creationId xmlns:p14="http://schemas.microsoft.com/office/powerpoint/2010/main" val="277679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r>
              <a:rPr lang="en-US" dirty="0"/>
              <a:t>http://www.guardian.co.uk/film/2012/feb/02/oscars-vulnerable-cyber-attack-experts-warn </a:t>
            </a:r>
          </a:p>
          <a:p>
            <a:r>
              <a:rPr lang="en-US" dirty="0"/>
              <a:t>Some people complained of technical difficulties the first time.  I cannot find</a:t>
            </a:r>
            <a:r>
              <a:rPr lang="en-US" baseline="0" dirty="0"/>
              <a:t> any newer information.</a:t>
            </a:r>
            <a:endParaRPr lang="en-US" dirty="0"/>
          </a:p>
          <a:p>
            <a:r>
              <a:rPr lang="en-US" dirty="0"/>
              <a:t>Okay, so maybe the world won’t end if these elections are compromised.  But  …. Next slide</a:t>
            </a:r>
          </a:p>
        </p:txBody>
      </p:sp>
      <p:sp>
        <p:nvSpPr>
          <p:cNvPr id="7782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648D92-D27A-430A-88EA-F4E9E03DE58E}" type="slidenum">
              <a:rPr lang="en-US" smtClean="0"/>
              <a:pPr eaLnBrk="1" hangingPunct="1"/>
              <a:t>19</a:t>
            </a:fld>
            <a:endParaRPr lang="en-US"/>
          </a:p>
        </p:txBody>
      </p:sp>
    </p:spTree>
    <p:extLst>
      <p:ext uri="{BB962C8B-B14F-4D97-AF65-F5344CB8AC3E}">
        <p14:creationId xmlns:p14="http://schemas.microsoft.com/office/powerpoint/2010/main" val="421359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http://www.melvintjonakon.com/wp-content/uploads/2017/09/risk.jpg 		AKC</a:t>
            </a:r>
          </a:p>
        </p:txBody>
      </p:sp>
      <p:sp>
        <p:nvSpPr>
          <p:cNvPr id="4" name="Slide Number Placeholder 3"/>
          <p:cNvSpPr>
            <a:spLocks noGrp="1"/>
          </p:cNvSpPr>
          <p:nvPr>
            <p:ph type="sldNum" sz="quarter" idx="10"/>
          </p:nvPr>
        </p:nvSpPr>
        <p:spPr/>
        <p:txBody>
          <a:bodyPr/>
          <a:lstStyle/>
          <a:p>
            <a:fld id="{CEB079BF-A437-47DF-9227-A50AFF7EC7D6}" type="slidenum">
              <a:rPr lang="en-US" smtClean="0"/>
              <a:t>2</a:t>
            </a:fld>
            <a:endParaRPr lang="en-US"/>
          </a:p>
        </p:txBody>
      </p:sp>
    </p:spTree>
    <p:extLst>
      <p:ext uri="{BB962C8B-B14F-4D97-AF65-F5344CB8AC3E}">
        <p14:creationId xmlns:p14="http://schemas.microsoft.com/office/powerpoint/2010/main" val="2509626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r>
              <a:rPr lang="en-US"/>
              <a:t>Talk about the fact that our entire political system depends on the integrity of the election system.</a:t>
            </a:r>
          </a:p>
        </p:txBody>
      </p:sp>
      <p:sp>
        <p:nvSpPr>
          <p:cNvPr id="7885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AC00F2-A179-406C-ADE5-5BD94FB078AB}" type="slidenum">
              <a:rPr lang="en-US" smtClean="0"/>
              <a:pPr eaLnBrk="1" hangingPunct="1"/>
              <a:t>20</a:t>
            </a:fld>
            <a:endParaRPr lang="en-US"/>
          </a:p>
        </p:txBody>
      </p:sp>
    </p:spTree>
    <p:extLst>
      <p:ext uri="{BB962C8B-B14F-4D97-AF65-F5344CB8AC3E}">
        <p14:creationId xmlns:p14="http://schemas.microsoft.com/office/powerpoint/2010/main" val="1506290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B3D3D1-1527-4F29-B6F3-BD39DC795FB8}" type="slidenum">
              <a:rPr lang="en-US" smtClean="0"/>
              <a:pPr eaLnBrk="1" hangingPunct="1"/>
              <a:t>21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t>http://patdollard.com/wp-content/uploads/voting-machine.jpg </a:t>
            </a:r>
          </a:p>
          <a:p>
            <a:pPr eaLnBrk="1" hangingPunct="1"/>
            <a:endParaRPr lang="en-US"/>
          </a:p>
        </p:txBody>
      </p:sp>
    </p:spTree>
    <p:extLst>
      <p:ext uri="{BB962C8B-B14F-4D97-AF65-F5344CB8AC3E}">
        <p14:creationId xmlns:p14="http://schemas.microsoft.com/office/powerpoint/2010/main" val="2877130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r>
              <a:rPr lang="en-US"/>
              <a:t>Voters use paper ballots.  All this thing has to do is to scan and count.  Yet it makes lots of mistakes.  If we can’t even do this, should we be thinking about internet voting?  On the other hand, is there any system that has no failure modes?</a:t>
            </a:r>
          </a:p>
        </p:txBody>
      </p:sp>
      <p:sp>
        <p:nvSpPr>
          <p:cNvPr id="8090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CE7AB8-5A6F-49F9-BA55-15FC7599354B}" type="slidenum">
              <a:rPr lang="en-US" smtClean="0"/>
              <a:pPr eaLnBrk="1" hangingPunct="1"/>
              <a:t>23</a:t>
            </a:fld>
            <a:endParaRPr lang="en-US"/>
          </a:p>
        </p:txBody>
      </p:sp>
    </p:spTree>
    <p:extLst>
      <p:ext uri="{BB962C8B-B14F-4D97-AF65-F5344CB8AC3E}">
        <p14:creationId xmlns:p14="http://schemas.microsoft.com/office/powerpoint/2010/main" val="1894442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AF9F60-130A-431B-9E19-71A8378230C2}" type="slidenum">
              <a:rPr lang="en-US" smtClean="0"/>
              <a:pPr eaLnBrk="1" hangingPunct="1"/>
              <a:t>24</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t>There were at least two issues, one just a bug, the other having to do with security.  First the bug:  the interaction between pdf and the Safari browser.  Next we’ll talk about hacking.</a:t>
            </a:r>
          </a:p>
          <a:p>
            <a:pPr eaLnBrk="1" hangingPunct="1"/>
            <a:r>
              <a:rPr lang="en-US"/>
              <a:t>http://news.cnet.com/i/bto/20080528/Apple_iMac_Leopard_540x324.jpg</a:t>
            </a:r>
          </a:p>
          <a:p>
            <a:pPr eaLnBrk="1" hangingPunct="1"/>
            <a:r>
              <a:rPr lang="en-US"/>
              <a:t>http://www.sitesatlas.com/Flash/USCan/static/DCFH-800.gif</a:t>
            </a:r>
          </a:p>
        </p:txBody>
      </p:sp>
    </p:spTree>
    <p:extLst>
      <p:ext uri="{BB962C8B-B14F-4D97-AF65-F5344CB8AC3E}">
        <p14:creationId xmlns:p14="http://schemas.microsoft.com/office/powerpoint/2010/main" val="4001030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8D351A-ED8A-48F4-9FE5-B00CAC87A56E}" type="slidenum">
              <a:rPr lang="en-US" smtClean="0"/>
              <a:pPr eaLnBrk="1" hangingPunct="1"/>
              <a:t>25</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924769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D6F6C7-C1F6-4620-8E1D-F6316419343A}" type="slidenum">
              <a:rPr lang="en-US" smtClean="0"/>
              <a:pPr eaLnBrk="1" hangingPunct="1"/>
              <a:t>26</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a:t>Now lets consider bad guys and hackers.</a:t>
            </a:r>
          </a:p>
          <a:p>
            <a:pPr eaLnBrk="1" hangingPunct="1"/>
            <a:r>
              <a:rPr lang="en-US"/>
              <a:t>http://www.beloblog.com/ProJo_Blogs/shenews/07/mikekeefe_denverpost.jpg</a:t>
            </a:r>
          </a:p>
        </p:txBody>
      </p:sp>
    </p:spTree>
    <p:extLst>
      <p:ext uri="{BB962C8B-B14F-4D97-AF65-F5344CB8AC3E}">
        <p14:creationId xmlns:p14="http://schemas.microsoft.com/office/powerpoint/2010/main" val="1838556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41100E-AD1E-40DD-876B-2AB1A03FF72C}" type="slidenum">
              <a:rPr lang="en-US" smtClean="0"/>
              <a:pPr eaLnBrk="1" hangingPunct="1"/>
              <a:t>27</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dirty="0"/>
              <a:t>Investigators hacked into the system so that, after some number of people had voted, it played Hail to the Victors.</a:t>
            </a:r>
          </a:p>
          <a:p>
            <a:pPr eaLnBrk="1" hangingPunct="1"/>
            <a:r>
              <a:rPr lang="en-US" dirty="0"/>
              <a:t>Hail to the Victors - http://fightmusic.com/mp3/big10/Michigan__The_Victors_%28Trio%29.mp3 </a:t>
            </a:r>
          </a:p>
          <a:p>
            <a:pPr eaLnBrk="1" hangingPunct="1"/>
            <a:r>
              <a:rPr lang="en-US" dirty="0"/>
              <a:t>Hail to the Victors – old one I don’t use: http://pdaphonehome.com/forums/kyocera-7135-downloads/22192-hail-victors.html </a:t>
            </a:r>
          </a:p>
          <a:p>
            <a:pPr eaLnBrk="1" hangingPunct="1"/>
            <a:r>
              <a:rPr lang="en-US" dirty="0"/>
              <a:t>Back </a:t>
            </a:r>
            <a:r>
              <a:rPr lang="en-US" dirty="0" err="1"/>
              <a:t>door:http</a:t>
            </a:r>
            <a:r>
              <a:rPr lang="en-US" dirty="0"/>
              <a:t>://www.raumlabor.net/wp-content/uploads/2008/09/backdoor01.jpg</a:t>
            </a:r>
          </a:p>
        </p:txBody>
      </p:sp>
    </p:spTree>
    <p:extLst>
      <p:ext uri="{BB962C8B-B14F-4D97-AF65-F5344CB8AC3E}">
        <p14:creationId xmlns:p14="http://schemas.microsoft.com/office/powerpoint/2010/main" val="609926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3FEB0B-BD5D-4808-91B9-D5D813B0574D}" type="slidenum">
              <a:rPr lang="en-US" smtClean="0"/>
              <a:pPr eaLnBrk="1" hangingPunct="1"/>
              <a:t>28</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t>Investigators hacked into the system so that, after some number of people had voted, it played Hail to the Victors.</a:t>
            </a:r>
          </a:p>
          <a:p>
            <a:pPr eaLnBrk="1" hangingPunct="1"/>
            <a:r>
              <a:rPr lang="en-US"/>
              <a:t>Hail to the Victors - http://fightmusic.com/mp3/big10/Michigan__The_Victors_%28Trio%29.mp3 </a:t>
            </a:r>
          </a:p>
          <a:p>
            <a:pPr eaLnBrk="1" hangingPunct="1"/>
            <a:r>
              <a:rPr lang="en-US"/>
              <a:t>Hail to the Victors – old one I don’t use: http://pdaphonehome.com/forums/kyocera-7135-downloads/22192-hail-victors.html </a:t>
            </a:r>
          </a:p>
          <a:p>
            <a:pPr eaLnBrk="1" hangingPunct="1"/>
            <a:r>
              <a:rPr lang="en-US"/>
              <a:t>Back door:http://www.raumlabor.net/wp-content/uploads/2008/09/backdoor01.jpg</a:t>
            </a:r>
          </a:p>
        </p:txBody>
      </p:sp>
    </p:spTree>
    <p:extLst>
      <p:ext uri="{BB962C8B-B14F-4D97-AF65-F5344CB8AC3E}">
        <p14:creationId xmlns:p14="http://schemas.microsoft.com/office/powerpoint/2010/main" val="791034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whether they think this sort of hacking is ethical (yes, the voters should know absolutely</a:t>
            </a:r>
            <a:r>
              <a:rPr lang="en-US" baseline="0" dirty="0"/>
              <a:t> everything possible ) or unethical (it’s stealing).</a:t>
            </a:r>
            <a:endParaRPr lang="en-US" dirty="0"/>
          </a:p>
          <a:p>
            <a:r>
              <a:rPr lang="en-US" dirty="0"/>
              <a:t>http://www.salon.com/2016/10/21/hillary-clinton-campaign-chariman-john-podestas-email-was-hacked-because-he-clicked-on-a-phishing-link/</a:t>
            </a:r>
          </a:p>
          <a:p>
            <a:r>
              <a:rPr lang="en-US" dirty="0"/>
              <a:t>https://wikileaks.org/IMG/rubon32.png?1467279700 </a:t>
            </a:r>
          </a:p>
          <a:p>
            <a:r>
              <a:rPr lang="en-US" dirty="0"/>
              <a:t>https://cdn2.hubspot.net/hubfs/486579/lp/academy/phishing.png?t=1476780917367 </a:t>
            </a:r>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30</a:t>
            </a:fld>
            <a:endParaRPr lang="en-US"/>
          </a:p>
        </p:txBody>
      </p:sp>
    </p:spTree>
    <p:extLst>
      <p:ext uri="{BB962C8B-B14F-4D97-AF65-F5344CB8AC3E}">
        <p14:creationId xmlns:p14="http://schemas.microsoft.com/office/powerpoint/2010/main" val="1500565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AC5F89-4DED-4ECE-8C8B-A2D0B366BE6A}" type="slidenum">
              <a:rPr lang="en-US" smtClean="0"/>
              <a:pPr eaLnBrk="1" hangingPunct="1"/>
              <a:t>31</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dirty="0"/>
              <a:t>Moody’s ratings subprime</a:t>
            </a:r>
            <a:r>
              <a:rPr lang="en-US" baseline="0" dirty="0"/>
              <a:t> error bug.</a:t>
            </a:r>
          </a:p>
          <a:p>
            <a:pPr eaLnBrk="1" hangingPunct="1"/>
            <a:endParaRPr lang="en-US" baseline="0" dirty="0"/>
          </a:p>
          <a:p>
            <a:pPr eaLnBrk="1" hangingPunct="1"/>
            <a:r>
              <a:rPr lang="en-US" dirty="0"/>
              <a:t>Is it really the code that was bad, or the mathematical model?</a:t>
            </a:r>
          </a:p>
          <a:p>
            <a:pPr eaLnBrk="1" hangingPunct="1"/>
            <a:endParaRPr lang="en-US" dirty="0"/>
          </a:p>
          <a:p>
            <a:pPr eaLnBrk="1" hangingPunct="1"/>
            <a:r>
              <a:rPr lang="en-US" dirty="0"/>
              <a:t>Either way, the point is that the models are so sophisticated that there’s no choice but to use computers.</a:t>
            </a:r>
          </a:p>
          <a:p>
            <a:pPr eaLnBrk="1" hangingPunct="1"/>
            <a:br>
              <a:rPr lang="en-US" dirty="0"/>
            </a:br>
            <a:r>
              <a:rPr lang="en-US" dirty="0"/>
              <a:t>Risk before this system: Invest without the knowledge that ratings (usually) give you.</a:t>
            </a:r>
          </a:p>
        </p:txBody>
      </p:sp>
    </p:spTree>
    <p:extLst>
      <p:ext uri="{BB962C8B-B14F-4D97-AF65-F5344CB8AC3E}">
        <p14:creationId xmlns:p14="http://schemas.microsoft.com/office/powerpoint/2010/main" val="71598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007465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AC5F89-4DED-4ECE-8C8B-A2D0B366BE6A}" type="slidenum">
              <a:rPr lang="en-US" smtClean="0"/>
              <a:pPr eaLnBrk="1" hangingPunct="1"/>
              <a:t>32</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dirty="0"/>
              <a:t>Moody’s ratings subprime</a:t>
            </a:r>
            <a:r>
              <a:rPr lang="en-US" baseline="0" dirty="0"/>
              <a:t> error bug.  2008</a:t>
            </a:r>
          </a:p>
          <a:p>
            <a:pPr eaLnBrk="1" hangingPunct="1"/>
            <a:r>
              <a:rPr lang="en-US" baseline="0" dirty="0"/>
              <a:t>http://www.zdnet.com/article/moodys-software-bug-screws-investors/</a:t>
            </a:r>
          </a:p>
          <a:p>
            <a:pPr eaLnBrk="1" hangingPunct="1"/>
            <a:r>
              <a:rPr lang="en-US" dirty="0"/>
              <a:t>Is it really the code that was bad, or the mathematical model?</a:t>
            </a:r>
          </a:p>
          <a:p>
            <a:pPr eaLnBrk="1" hangingPunct="1"/>
            <a:r>
              <a:rPr lang="en-US" dirty="0"/>
              <a:t>In 2015, Moody’s admitted an error but claimed</a:t>
            </a:r>
            <a:r>
              <a:rPr lang="en-US" baseline="0" dirty="0"/>
              <a:t> it was in what numbers were used to calculate expected returns.</a:t>
            </a:r>
            <a:endParaRPr lang="en-US" dirty="0"/>
          </a:p>
          <a:p>
            <a:pPr eaLnBrk="1" hangingPunct="1"/>
            <a:endParaRPr lang="en-US" dirty="0"/>
          </a:p>
          <a:p>
            <a:pPr eaLnBrk="1" hangingPunct="1"/>
            <a:r>
              <a:rPr lang="en-US" dirty="0"/>
              <a:t>Either way, the point is that the models are so sophisticated that there’s no choice but to use computers.</a:t>
            </a:r>
          </a:p>
          <a:p>
            <a:pPr eaLnBrk="1" hangingPunct="1"/>
            <a:br>
              <a:rPr lang="en-US" dirty="0"/>
            </a:br>
            <a:r>
              <a:rPr lang="en-US" dirty="0"/>
              <a:t>Risk before this system: Invest without the knowledge that ratings (usually) give you.</a:t>
            </a:r>
          </a:p>
        </p:txBody>
      </p:sp>
    </p:spTree>
    <p:extLst>
      <p:ext uri="{BB962C8B-B14F-4D97-AF65-F5344CB8AC3E}">
        <p14:creationId xmlns:p14="http://schemas.microsoft.com/office/powerpoint/2010/main" val="3266111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33</a:t>
            </a:fld>
            <a:endParaRPr lang="en-US"/>
          </a:p>
        </p:txBody>
      </p:sp>
    </p:spTree>
    <p:extLst>
      <p:ext uri="{BB962C8B-B14F-4D97-AF65-F5344CB8AC3E}">
        <p14:creationId xmlns:p14="http://schemas.microsoft.com/office/powerpoint/2010/main" val="3163502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effectLst/>
                <a:latin typeface="Arial" charset="0"/>
                <a:ea typeface="+mn-ea"/>
                <a:cs typeface="+mn-cs"/>
              </a:rPr>
              <a:t>We already saw these two slides once, back early in Introduction.</a:t>
            </a:r>
            <a:r>
              <a:rPr lang="en-US" u="non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http://www.nytimes.com/2013/04/29/business/media/social-medias-effects-on-markets-concern-regulators.html</a:t>
            </a:r>
            <a:endParaRPr lang="en-US" sz="12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Twitter</a:t>
            </a:r>
            <a:r>
              <a:rPr lang="en-US" sz="1200" u="none" kern="1200" baseline="0" dirty="0">
                <a:solidFill>
                  <a:schemeClr val="tx1"/>
                </a:solidFill>
                <a:effectLst/>
                <a:latin typeface="+mn-lt"/>
                <a:ea typeface="+mn-ea"/>
                <a:cs typeface="+mn-cs"/>
              </a:rPr>
              <a:t> image: http://hackread.com/hackers-hack-twitter-of-the-associated-press-claiming-obamas-injury-white-house-blast/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effectLst/>
                <a:latin typeface="+mn-lt"/>
                <a:ea typeface="+mn-ea"/>
                <a:cs typeface="+mn-cs"/>
              </a:rPr>
              <a:t>Dow Jones image: http://arstechnica.com/security/2013/04/hacked-ap-twitter-feed-rocks-market-after-sending-false-news-flash/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effectLst/>
                <a:latin typeface="+mn-lt"/>
                <a:ea typeface="+mn-ea"/>
                <a:cs typeface="+mn-cs"/>
              </a:rPr>
              <a:t>These two slides repeat in Risk.</a:t>
            </a:r>
            <a:endParaRPr lang="en-US" sz="1200" u="none" kern="1200" dirty="0">
              <a:solidFill>
                <a:schemeClr val="tx1"/>
              </a:solidFill>
              <a:effectLst/>
              <a:latin typeface="+mn-lt"/>
              <a:ea typeface="+mn-ea"/>
              <a:cs typeface="+mn-cs"/>
            </a:endParaRPr>
          </a:p>
          <a:p>
            <a:r>
              <a:rPr lang="en-US" u="none" dirty="0"/>
              <a:t> </a:t>
            </a:r>
          </a:p>
        </p:txBody>
      </p:sp>
      <p:sp>
        <p:nvSpPr>
          <p:cNvPr id="4" name="Slide Number Placeholder 3"/>
          <p:cNvSpPr>
            <a:spLocks noGrp="1"/>
          </p:cNvSpPr>
          <p:nvPr>
            <p:ph type="sldNum" sz="quarter" idx="10"/>
          </p:nvPr>
        </p:nvSpPr>
        <p:spPr/>
        <p:txBody>
          <a:bodyPr/>
          <a:lstStyle/>
          <a:p>
            <a:fld id="{3D54FE71-C534-4325-8F25-DB232A913964}" type="slidenum">
              <a:rPr lang="en-US" smtClean="0"/>
              <a:t>34</a:t>
            </a:fld>
            <a:endParaRPr lang="en-US"/>
          </a:p>
        </p:txBody>
      </p:sp>
    </p:spTree>
    <p:extLst>
      <p:ext uri="{BB962C8B-B14F-4D97-AF65-F5344CB8AC3E}">
        <p14:creationId xmlns:p14="http://schemas.microsoft.com/office/powerpoint/2010/main" val="773594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http://www.nytimes.com/2013/04/29/business/media/social-medias-effects-on-markets-concern-regulators.html</a:t>
            </a:r>
            <a:endParaRPr lang="en-US" sz="12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Twitter</a:t>
            </a:r>
            <a:r>
              <a:rPr lang="en-US" sz="1200" u="none" kern="1200" baseline="0" dirty="0">
                <a:solidFill>
                  <a:schemeClr val="tx1"/>
                </a:solidFill>
                <a:effectLst/>
                <a:latin typeface="+mn-lt"/>
                <a:ea typeface="+mn-ea"/>
                <a:cs typeface="+mn-cs"/>
              </a:rPr>
              <a:t> image: http://hackread.com/hackers-hack-twitter-of-the-associated-press-claiming-obamas-injury-white-house-blast/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baseline="0" dirty="0">
                <a:solidFill>
                  <a:schemeClr val="tx1"/>
                </a:solidFill>
                <a:effectLst/>
                <a:latin typeface="+mn-lt"/>
                <a:ea typeface="+mn-ea"/>
                <a:cs typeface="+mn-cs"/>
              </a:rPr>
              <a:t>Dow Jones image: http://arstechnica.com/security/2013/04/hacked-ap-twitter-feed-rocks-market-after-sending-false-news-flash/  </a:t>
            </a:r>
            <a:endParaRPr lang="en-US" sz="1200" u="none" kern="1200" dirty="0">
              <a:solidFill>
                <a:schemeClr val="tx1"/>
              </a:solidFill>
              <a:effectLst/>
              <a:latin typeface="+mn-lt"/>
              <a:ea typeface="+mn-ea"/>
              <a:cs typeface="+mn-cs"/>
            </a:endParaRPr>
          </a:p>
          <a:p>
            <a:r>
              <a:rPr lang="en-US" u="none" dirty="0"/>
              <a:t> </a:t>
            </a:r>
          </a:p>
        </p:txBody>
      </p:sp>
      <p:sp>
        <p:nvSpPr>
          <p:cNvPr id="4" name="Slide Number Placeholder 3"/>
          <p:cNvSpPr>
            <a:spLocks noGrp="1"/>
          </p:cNvSpPr>
          <p:nvPr>
            <p:ph type="sldNum" sz="quarter" idx="10"/>
          </p:nvPr>
        </p:nvSpPr>
        <p:spPr/>
        <p:txBody>
          <a:bodyPr/>
          <a:lstStyle/>
          <a:p>
            <a:fld id="{3D54FE71-C534-4325-8F25-DB232A913964}" type="slidenum">
              <a:rPr lang="en-US" smtClean="0"/>
              <a:t>35</a:t>
            </a:fld>
            <a:endParaRPr lang="en-US"/>
          </a:p>
        </p:txBody>
      </p:sp>
    </p:spTree>
    <p:extLst>
      <p:ext uri="{BB962C8B-B14F-4D97-AF65-F5344CB8AC3E}">
        <p14:creationId xmlns:p14="http://schemas.microsoft.com/office/powerpoint/2010/main" val="773594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the risk here isn’t “serious”, but would you, as an individual</a:t>
            </a:r>
            <a:r>
              <a:rPr lang="en-US" baseline="0" dirty="0"/>
              <a:t> trade off the risk for the reward?</a:t>
            </a:r>
            <a:endParaRPr lang="en-US" dirty="0"/>
          </a:p>
          <a:p>
            <a:endParaRPr lang="en-US" dirty="0"/>
          </a:p>
          <a:p>
            <a:r>
              <a:rPr lang="en-US" dirty="0"/>
              <a:t>This is the official one.</a:t>
            </a:r>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36</a:t>
            </a:fld>
            <a:endParaRPr lang="en-US"/>
          </a:p>
        </p:txBody>
      </p:sp>
    </p:spTree>
    <p:extLst>
      <p:ext uri="{BB962C8B-B14F-4D97-AF65-F5344CB8AC3E}">
        <p14:creationId xmlns:p14="http://schemas.microsoft.com/office/powerpoint/2010/main" val="3163502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parody showing things that can go wrong.</a:t>
            </a:r>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37</a:t>
            </a:fld>
            <a:endParaRPr lang="en-US"/>
          </a:p>
        </p:txBody>
      </p:sp>
    </p:spTree>
    <p:extLst>
      <p:ext uri="{BB962C8B-B14F-4D97-AF65-F5344CB8AC3E}">
        <p14:creationId xmlns:p14="http://schemas.microsoft.com/office/powerpoint/2010/main" val="3163502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r>
              <a:rPr lang="en-US"/>
              <a:t>It’s complicated.  Do we trust it?  Answer, yes, we’re used to it.</a:t>
            </a:r>
          </a:p>
          <a:p>
            <a:r>
              <a:rPr lang="en-US"/>
              <a:t>http://www.ecvv.com/product/1404665.html</a:t>
            </a:r>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1C9353-05C4-4F3E-B297-B0240A4539D1}" type="slidenum">
              <a:rPr lang="en-US" smtClean="0"/>
              <a:pPr eaLnBrk="1" hangingPunct="1"/>
              <a:t>38</a:t>
            </a:fld>
            <a:endParaRPr lang="en-US"/>
          </a:p>
        </p:txBody>
      </p:sp>
    </p:spTree>
    <p:extLst>
      <p:ext uri="{BB962C8B-B14F-4D97-AF65-F5344CB8AC3E}">
        <p14:creationId xmlns:p14="http://schemas.microsoft.com/office/powerpoint/2010/main" val="33169698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a:lstStyle/>
          <a:p>
            <a:r>
              <a:rPr lang="en-US"/>
              <a:t>Now it’s electronic.  Do we trust it?</a:t>
            </a:r>
          </a:p>
          <a:p>
            <a:r>
              <a:rPr lang="en-US"/>
              <a:t>http://en.shematic.net/page-66.html </a:t>
            </a:r>
          </a:p>
        </p:txBody>
      </p:sp>
      <p:sp>
        <p:nvSpPr>
          <p:cNvPr id="8909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EDEA0C-5D00-4647-98B4-0460F26503F9}" type="slidenum">
              <a:rPr lang="en-US" smtClean="0"/>
              <a:pPr eaLnBrk="1" hangingPunct="1"/>
              <a:t>39</a:t>
            </a:fld>
            <a:endParaRPr lang="en-US"/>
          </a:p>
        </p:txBody>
      </p:sp>
    </p:spTree>
    <p:extLst>
      <p:ext uri="{BB962C8B-B14F-4D97-AF65-F5344CB8AC3E}">
        <p14:creationId xmlns:p14="http://schemas.microsoft.com/office/powerpoint/2010/main" val="1073970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r>
              <a:rPr lang="en-US"/>
              <a:t>Now it’s software.  Do we trust it?</a:t>
            </a:r>
          </a:p>
          <a:p>
            <a:r>
              <a:rPr lang="en-US"/>
              <a:t>http://www.breezetree.com/flow-charts/flowchart.htm </a:t>
            </a:r>
          </a:p>
          <a:p>
            <a:r>
              <a:rPr lang="en-US"/>
              <a:t>http://hembaba.com/reviews/2008/08/automobile/toyota-prius-india/ </a:t>
            </a:r>
          </a:p>
        </p:txBody>
      </p:sp>
      <p:sp>
        <p:nvSpPr>
          <p:cNvPr id="901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3B70E2-2356-4AE3-B3BD-0DE175D60B4E}" type="slidenum">
              <a:rPr lang="en-US" smtClean="0"/>
              <a:pPr eaLnBrk="1" hangingPunct="1"/>
              <a:t>40</a:t>
            </a:fld>
            <a:endParaRPr lang="en-US"/>
          </a:p>
        </p:txBody>
      </p:sp>
    </p:spTree>
    <p:extLst>
      <p:ext uri="{BB962C8B-B14F-4D97-AF65-F5344CB8AC3E}">
        <p14:creationId xmlns:p14="http://schemas.microsoft.com/office/powerpoint/2010/main" val="3785956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a:t>The point: we are relying on more and more sophisticated hardware/software systems for critical tasks.</a:t>
            </a:r>
          </a:p>
          <a:p>
            <a:pPr eaLnBrk="1" fontAlgn="auto" hangingPunct="1">
              <a:spcBef>
                <a:spcPts val="0"/>
              </a:spcBef>
              <a:spcAft>
                <a:spcPts val="0"/>
              </a:spcAft>
              <a:defRPr/>
            </a:pPr>
            <a:r>
              <a:rPr lang="en-US"/>
              <a:t> </a:t>
            </a:r>
            <a:r>
              <a:rPr lang="en-US" u="sng" dirty="0">
                <a:latin typeface="+mn-lt"/>
                <a:hlinkClick r:id="rId3"/>
              </a:rPr>
              <a:t>http://www.washingtonpost.com/wp-dyn/content/article/2011/02/08/AR2011020800540.html?nav=rss_email/components</a:t>
            </a:r>
            <a:r>
              <a:rPr lang="en-US" dirty="0">
                <a:latin typeface="+mn-lt"/>
              </a:rPr>
              <a:t> </a:t>
            </a:r>
          </a:p>
          <a:p>
            <a:pPr>
              <a:defRPr/>
            </a:pPr>
            <a:r>
              <a:rPr lang="en-US" dirty="0"/>
              <a:t>  </a:t>
            </a:r>
          </a:p>
          <a:p>
            <a:pPr>
              <a:defRPr/>
            </a:pPr>
            <a:r>
              <a:rPr lang="en-US" dirty="0"/>
              <a:t>http://hembaba.com/reviews/2008/08/automobile/toyota-prius-india/ </a:t>
            </a:r>
          </a:p>
        </p:txBody>
      </p:sp>
      <p:sp>
        <p:nvSpPr>
          <p:cNvPr id="911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990E82-7CCA-49A6-8047-531D60EB71FA}" type="slidenum">
              <a:rPr lang="en-US" smtClean="0"/>
              <a:pPr eaLnBrk="1" hangingPunct="1"/>
              <a:t>41</a:t>
            </a:fld>
            <a:endParaRPr lang="en-US"/>
          </a:p>
        </p:txBody>
      </p:sp>
    </p:spTree>
    <p:extLst>
      <p:ext uri="{BB962C8B-B14F-4D97-AF65-F5344CB8AC3E}">
        <p14:creationId xmlns:p14="http://schemas.microsoft.com/office/powerpoint/2010/main" val="95025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F6F46F-5AC2-4095-B8B2-74D32F741ECF}" type="slidenum">
              <a:rPr lang="en-US" smtClean="0"/>
              <a:pPr eaLnBrk="1" hangingPunct="1"/>
              <a:t>4</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r>
              <a:rPr lang="en-US"/>
              <a:t>What could go wrong here?</a:t>
            </a:r>
          </a:p>
          <a:p>
            <a:pPr eaLnBrk="1" hangingPunct="1"/>
            <a:endParaRPr lang="en-US"/>
          </a:p>
          <a:p>
            <a:pPr eaLnBrk="1" hangingPunct="1"/>
            <a:r>
              <a:rPr lang="en-US"/>
              <a:t>But can go wrong if we don’t have these tools?</a:t>
            </a:r>
          </a:p>
        </p:txBody>
      </p:sp>
    </p:spTree>
    <p:extLst>
      <p:ext uri="{BB962C8B-B14F-4D97-AF65-F5344CB8AC3E}">
        <p14:creationId xmlns:p14="http://schemas.microsoft.com/office/powerpoint/2010/main" val="411881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 on this </a:t>
            </a:r>
            <a:r>
              <a:rPr lang="en-US"/>
              <a:t>is April, 2014.</a:t>
            </a:r>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42</a:t>
            </a:fld>
            <a:endParaRPr lang="en-US"/>
          </a:p>
        </p:txBody>
      </p:sp>
    </p:spTree>
    <p:extLst>
      <p:ext uri="{BB962C8B-B14F-4D97-AF65-F5344CB8AC3E}">
        <p14:creationId xmlns:p14="http://schemas.microsoft.com/office/powerpoint/2010/main" val="175085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http://www.latimes.com/business/autos/la-fi-hy-volkswagen-qa-html-20151007-htmlstory.html  </a:t>
            </a:r>
          </a:p>
        </p:txBody>
      </p:sp>
      <p:sp>
        <p:nvSpPr>
          <p:cNvPr id="911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990E82-7CCA-49A6-8047-531D60EB71FA}" type="slidenum">
              <a:rPr lang="en-US" smtClean="0"/>
              <a:pPr eaLnBrk="1" hangingPunct="1"/>
              <a:t>43</a:t>
            </a:fld>
            <a:endParaRPr lang="en-US"/>
          </a:p>
        </p:txBody>
      </p:sp>
    </p:spTree>
    <p:extLst>
      <p:ext uri="{BB962C8B-B14F-4D97-AF65-F5344CB8AC3E}">
        <p14:creationId xmlns:p14="http://schemas.microsoft.com/office/powerpoint/2010/main" val="1972564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685AE1C-62FA-4D6F-980A-234DF78A693E}" type="slidenum">
              <a:rPr lang="en-US" smtClean="0"/>
              <a:pPr eaLnBrk="1" hangingPunct="1"/>
              <a:t>44</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dirty="0"/>
              <a:t>There is also material on this</a:t>
            </a:r>
            <a:r>
              <a:rPr lang="en-US" baseline="0" dirty="0"/>
              <a:t> subject, including the DARPA grand challenge, at the end of the robots lecture.</a:t>
            </a:r>
            <a:endParaRPr lang="en-US" dirty="0"/>
          </a:p>
          <a:p>
            <a:pPr eaLnBrk="1" hangingPunct="1"/>
            <a:r>
              <a:rPr lang="en-US" dirty="0"/>
              <a:t>http://nexus404.com/Blog/2010/10/10/google-working-on-cars-that-drive-themselves-google-said-to-be-working-on-self-driving-cars-have-already-logged-140000-test-miles/ </a:t>
            </a:r>
          </a:p>
        </p:txBody>
      </p:sp>
    </p:spTree>
    <p:extLst>
      <p:ext uri="{BB962C8B-B14F-4D97-AF65-F5344CB8AC3E}">
        <p14:creationId xmlns:p14="http://schemas.microsoft.com/office/powerpoint/2010/main" val="2961821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733C48-44B6-4CAC-8C5F-A2F231E65464}" type="slidenum">
              <a:rPr lang="en-US" smtClean="0"/>
              <a:pPr eaLnBrk="1" hangingPunct="1"/>
              <a:t>45</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r>
              <a:rPr lang="en-US"/>
              <a:t>http://www.pocket-lint.com/news/36131/google-self-driving-automated-car </a:t>
            </a:r>
          </a:p>
        </p:txBody>
      </p:sp>
    </p:spTree>
    <p:extLst>
      <p:ext uri="{BB962C8B-B14F-4D97-AF65-F5344CB8AC3E}">
        <p14:creationId xmlns:p14="http://schemas.microsoft.com/office/powerpoint/2010/main" val="1350148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r>
              <a:rPr lang="en-US" dirty="0"/>
              <a:t>CMU GM car.  Article has predictions of when GM could sell a fully autonomous car.</a:t>
            </a:r>
          </a:p>
          <a:p>
            <a:r>
              <a:rPr lang="en-US" dirty="0"/>
              <a:t>Cadillac prediction: http://www.extremetech.com/extreme/126841-cadillac-promises-self-driving-cars-by-2015  </a:t>
            </a:r>
          </a:p>
          <a:p>
            <a:r>
              <a:rPr lang="en-US" dirty="0"/>
              <a:t>Nov 2013: GM says not ready for a while:  http://www.usatoday.com/story/money/cars/2013/11/19/gm-exec-tells-congress-self-driving-cars-not-ready/3642727/ </a:t>
            </a:r>
          </a:p>
        </p:txBody>
      </p:sp>
      <p:sp>
        <p:nvSpPr>
          <p:cNvPr id="9421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389A10-5B68-4ACA-BCB9-3E2155E1CDC2}" type="slidenum">
              <a:rPr lang="en-US" smtClean="0"/>
              <a:pPr eaLnBrk="1" hangingPunct="1"/>
              <a:t>46</a:t>
            </a:fld>
            <a:endParaRPr lang="en-US"/>
          </a:p>
        </p:txBody>
      </p:sp>
    </p:spTree>
    <p:extLst>
      <p:ext uri="{BB962C8B-B14F-4D97-AF65-F5344CB8AC3E}">
        <p14:creationId xmlns:p14="http://schemas.microsoft.com/office/powerpoint/2010/main" val="1176936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r>
              <a:rPr lang="en-US" dirty="0"/>
              <a:t>Changsha to Wuhan: http://idealab.talkingpointsmemo.com/2011/08/china-builds-and-tests-its-own-robot-car.php?ref=fpblg </a:t>
            </a:r>
          </a:p>
          <a:p>
            <a:r>
              <a:rPr lang="en-US" dirty="0"/>
              <a:t>Image from: http://www.caranddriver.com/features/10q1/china_gets_rolling_the_big_players_in_what_will_soon_be_the_largest_car_market_-feature/gallery/faw_hongqi_hq3_photo_81 </a:t>
            </a:r>
          </a:p>
        </p:txBody>
      </p:sp>
      <p:sp>
        <p:nvSpPr>
          <p:cNvPr id="9523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774BF3-C77B-4C2E-915D-17EAB315A877}" type="slidenum">
              <a:rPr lang="en-US" smtClean="0"/>
              <a:pPr eaLnBrk="1" hangingPunct="1"/>
              <a:t>47</a:t>
            </a:fld>
            <a:endParaRPr lang="en-US"/>
          </a:p>
        </p:txBody>
      </p:sp>
    </p:spTree>
    <p:extLst>
      <p:ext uri="{BB962C8B-B14F-4D97-AF65-F5344CB8AC3E}">
        <p14:creationId xmlns:p14="http://schemas.microsoft.com/office/powerpoint/2010/main" val="476711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AKC      https://www.washingtonpost.com/news/innovations/wp/2016/02/29/for-the-first-time-googles-self-driving-car-takes-some-blame-for-a-crash/?utm_term=.a832a9e73c7a</a:t>
            </a:r>
          </a:p>
          <a:p>
            <a:endParaRPr lang="en-US" dirty="0"/>
          </a:p>
          <a:p>
            <a:r>
              <a:rPr lang="en-US" dirty="0"/>
              <a:t>https://www.wsj.com/articles/self-driving-cars-could-cut-down-on-accidents-study-says-1425567905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14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https://upload.wikimedia.org/wikipedia/commons/2/2a/Self_Driving_Cars_Legalized_States_in_USA.png		AKC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656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http://www.ncsl.org/research/transportation/autonomous-vehicles-self-driving-vehicles-enacted-legislation.aspx 		AKC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B079BF-A437-47DF-9227-A50AFF7EC7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671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a:t>
            </a:r>
          </a:p>
          <a:p>
            <a:r>
              <a:rPr lang="en-US" dirty="0"/>
              <a:t>http://www.nytimes.com/2016/07/01/business/self-driving-tesla-fatal-crash-investigation.html?_r=0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9B1E8A-AB7A-4221-8824-FBA98A09A435}"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928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435653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https://en.wikipedia.org/wiki/List_of_motor_vehicle_deaths_in_U.S._by_year   EAR</a:t>
            </a:r>
          </a:p>
          <a:p>
            <a:endParaRPr lang="en-US" dirty="0"/>
          </a:p>
          <a:p>
            <a:r>
              <a:rPr lang="en-US" dirty="0"/>
              <a:t>Why the decline</a:t>
            </a:r>
            <a:r>
              <a:rPr lang="en-US" baseline="0" dirty="0"/>
              <a:t> even as passenger miles have increased? http://www.cnn.com/2011/US/04/01/traffic.fatalities/ </a:t>
            </a:r>
          </a:p>
          <a:p>
            <a:r>
              <a:rPr lang="en-US" sz="1200" b="0" i="0" kern="1200" dirty="0">
                <a:solidFill>
                  <a:schemeClr val="tx1"/>
                </a:solidFill>
                <a:effectLst/>
                <a:latin typeface="Arial" charset="0"/>
                <a:ea typeface="+mn-ea"/>
                <a:cs typeface="+mn-cs"/>
              </a:rPr>
              <a:t>Experts attribute the change to a variety of reasons, including changes to cars -- such as vehicle rollover protection -- and programs to change driver behavior -- such as campaigns addressing drunk driving, distracted driving and seat belt use. Laws aimed at young people also likely have had an impact, notably older minimum drinking ages and graduated drivers' licenses.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9B1E8A-AB7A-4221-8824-FBA98A09A435}" type="slidenum">
              <a:rPr kumimoji="0" lang="en-US" alt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82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10423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And then, after Venus confusion, thought he was on</a:t>
            </a:r>
            <a:r>
              <a:rPr lang="en-US" baseline="0" dirty="0"/>
              <a:t> a collision course with a US warplane.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Point here: even with people there’s no such thing as zero risk.</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hlinkClick r:id="rId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Plane: http://www.flytobarcelona.org/?p=2724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http://www.reuters.com/article/2012/04/16/us-aircanada-incident-idUSBRE83F10120120416</a:t>
            </a:r>
          </a:p>
          <a:p>
            <a:endParaRPr lang="en-US" dirty="0"/>
          </a:p>
        </p:txBody>
      </p:sp>
    </p:spTree>
    <p:extLst>
      <p:ext uri="{BB962C8B-B14F-4D97-AF65-F5344CB8AC3E}">
        <p14:creationId xmlns:p14="http://schemas.microsoft.com/office/powerpoint/2010/main" val="499139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r>
              <a:rPr lang="en-US"/>
              <a:t>Developed in Boston.  The app senses vibrations that could mean potholes.  It sends those data, plus gps data, to the highway department.</a:t>
            </a:r>
          </a:p>
          <a:p>
            <a:r>
              <a:rPr lang="en-US"/>
              <a:t>http://www.govtech.com/wireless/Boston-Testing-App-for-Auto-Detecting-Potholes.html</a:t>
            </a:r>
          </a:p>
        </p:txBody>
      </p:sp>
    </p:spTree>
    <p:extLst>
      <p:ext uri="{BB962C8B-B14F-4D97-AF65-F5344CB8AC3E}">
        <p14:creationId xmlns:p14="http://schemas.microsoft.com/office/powerpoint/2010/main" val="2269698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p:spPr>
        <p:txBody>
          <a:bodyPr/>
          <a:lstStyle/>
          <a:p>
            <a:r>
              <a:rPr lang="en-US"/>
              <a:t>Developed in Boston.  The app senses vibrations that could mean potholes.  It sends those data, plus gps data, to the highway department.</a:t>
            </a:r>
          </a:p>
          <a:p>
            <a:r>
              <a:rPr lang="en-US"/>
              <a:t>http://www.govtech.com/wireless/Boston-Testing-App-for-Auto-Detecting-Potholes.html</a:t>
            </a:r>
          </a:p>
        </p:txBody>
      </p:sp>
    </p:spTree>
    <p:extLst>
      <p:ext uri="{BB962C8B-B14F-4D97-AF65-F5344CB8AC3E}">
        <p14:creationId xmlns:p14="http://schemas.microsoft.com/office/powerpoint/2010/main" val="41939281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EB09AE-A5FC-4709-BF77-FB15417B3FCC}" type="slidenum">
              <a:rPr lang="en-US" smtClean="0"/>
              <a:pPr eaLnBrk="1" hangingPunct="1"/>
              <a:t>58</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en-US"/>
              <a:t>Email is great but there are risks.  Here you have virus outbreak Sept. 2010</a:t>
            </a:r>
          </a:p>
        </p:txBody>
      </p:sp>
    </p:spTree>
    <p:extLst>
      <p:ext uri="{BB962C8B-B14F-4D97-AF65-F5344CB8AC3E}">
        <p14:creationId xmlns:p14="http://schemas.microsoft.com/office/powerpoint/2010/main" val="3707127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D1D1D4-5B48-44C3-8BA5-A97CC40F7C8F}" type="slidenum">
              <a:rPr lang="en-US" smtClean="0"/>
              <a:pPr eaLnBrk="1" hangingPunct="1"/>
              <a:t>60</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t>Scientist implants RFID chip in hand.  He can infect it with a virus, then pass that virus to other machines.</a:t>
            </a:r>
          </a:p>
          <a:p>
            <a:pPr eaLnBrk="1" hangingPunct="1"/>
            <a:r>
              <a:rPr lang="en-US"/>
              <a:t>Photo: http://upload.wikimedia.org/wikipedia/commons/9/99/RFID_hand_1.jpg </a:t>
            </a:r>
          </a:p>
        </p:txBody>
      </p:sp>
    </p:spTree>
    <p:extLst>
      <p:ext uri="{BB962C8B-B14F-4D97-AF65-F5344CB8AC3E}">
        <p14:creationId xmlns:p14="http://schemas.microsoft.com/office/powerpoint/2010/main" val="14885617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sng" kern="1200" dirty="0">
              <a:solidFill>
                <a:schemeClr val="tx1"/>
              </a:solidFill>
              <a:effectLst/>
              <a:latin typeface="Arial" charset="0"/>
              <a:ea typeface="+mn-ea"/>
              <a:cs typeface="+mn-cs"/>
              <a:hlinkClick r:id="rId3"/>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Arial" charset="0"/>
                <a:ea typeface="+mn-ea"/>
                <a:cs typeface="+mn-cs"/>
                <a:hlinkClick r:id="rId3"/>
              </a:rPr>
              <a:t>http://www.computerworld.com/article/3135434/security/ddos-attack-on-dyn-came-from-100000-infected-devices.html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sng" kern="1200" dirty="0">
              <a:solidFill>
                <a:schemeClr val="tx1"/>
              </a:solidFill>
              <a:effectLst/>
              <a:latin typeface="Arial" charset="0"/>
              <a:ea typeface="+mn-ea"/>
              <a:cs typeface="+mn-cs"/>
              <a:hlinkClick r:id="rId3"/>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Arial" charset="0"/>
                <a:ea typeface="+mn-ea"/>
                <a:cs typeface="+mn-cs"/>
                <a:hlinkClick r:id="rId3"/>
              </a:rPr>
              <a:t>http://fortune.com/2016/10/23/internet-attack-perpetrator/</a:t>
            </a:r>
            <a:r>
              <a:rPr lang="en-US" sz="1200" kern="1200" dirty="0">
                <a:solidFill>
                  <a:schemeClr val="tx1"/>
                </a:solidFill>
                <a:effectLst/>
                <a:latin typeface="Arial"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charset="0"/>
                <a:ea typeface="+mn-ea"/>
                <a:cs typeface="+mn-cs"/>
              </a:rPr>
              <a:t>Hackers used publicly available source code to assemble a bot-net army of internet-enabled devices, and then directed those devices to send massive waves of junk requests to a DNS provider. The attack meant the provider, New Hampshire based </a:t>
            </a:r>
            <a:r>
              <a:rPr lang="en-US" sz="1200" b="0" i="0" u="none" strike="noStrike" kern="1200" dirty="0" err="1">
                <a:solidFill>
                  <a:schemeClr val="tx1"/>
                </a:solidFill>
                <a:effectLst/>
                <a:latin typeface="Arial" charset="0"/>
                <a:ea typeface="+mn-ea"/>
                <a:cs typeface="+mn-cs"/>
                <a:hlinkClick r:id="rId4"/>
              </a:rPr>
              <a:t>Dyn</a:t>
            </a:r>
            <a:r>
              <a:rPr lang="en-US" sz="1200" b="0" i="0" kern="1200" dirty="0">
                <a:solidFill>
                  <a:schemeClr val="tx1"/>
                </a:solidFill>
                <a:effectLst/>
                <a:latin typeface="Arial" charset="0"/>
                <a:ea typeface="+mn-ea"/>
                <a:cs typeface="+mn-cs"/>
              </a:rPr>
              <a:t>, could not carry out its job of acting as a switchboard for the internet, and consumers could no longer reach popular websites.   </a:t>
            </a:r>
            <a:r>
              <a:rPr lang="en-US" sz="1200" kern="1200" dirty="0">
                <a:solidFill>
                  <a:schemeClr val="tx1"/>
                </a:solidFill>
                <a:effectLst/>
                <a:latin typeface="Arial" charset="0"/>
                <a:ea typeface="+mn-ea"/>
                <a:cs typeface="+mn-cs"/>
              </a:rPr>
              <a:t>DDOS attack took down Amazon, Netflix and Twitter, among others, for hours.   Caused by malware inserted into objects in the Internet of Things, e.g., cameras, DVRs.</a:t>
            </a:r>
          </a:p>
          <a:p>
            <a:r>
              <a:rPr lang="en-US" dirty="0"/>
              <a:t> </a:t>
            </a:r>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61</a:t>
            </a:fld>
            <a:endParaRPr lang="en-US"/>
          </a:p>
        </p:txBody>
      </p:sp>
    </p:spTree>
    <p:extLst>
      <p:ext uri="{BB962C8B-B14F-4D97-AF65-F5344CB8AC3E}">
        <p14:creationId xmlns:p14="http://schemas.microsoft.com/office/powerpoint/2010/main" val="1879033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kern="1200" dirty="0">
                <a:solidFill>
                  <a:schemeClr val="tx1"/>
                </a:solidFill>
                <a:effectLst/>
                <a:latin typeface="Arial" charset="0"/>
                <a:ea typeface="+mn-ea"/>
                <a:cs typeface="+mn-cs"/>
                <a:hlinkClick r:id="rId3"/>
              </a:rPr>
              <a:t>http://images.huffingtonpost.com/2016-07-12-1468314021-5633148-internetofthings.jpg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sng" kern="1200" dirty="0">
              <a:solidFill>
                <a:schemeClr val="tx1"/>
              </a:solidFill>
              <a:effectLst/>
              <a:latin typeface="Arial" charset="0"/>
              <a:ea typeface="+mn-ea"/>
              <a:cs typeface="+mn-cs"/>
              <a:hlinkClick r:id="rId3"/>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There’s plenty of blame</a:t>
            </a:r>
            <a:r>
              <a:rPr lang="en-US" baseline="0" dirty="0"/>
              <a:t> to go around.  But pick the one you blame the most.</a:t>
            </a:r>
            <a:endParaRPr lang="en-US" dirty="0"/>
          </a:p>
          <a:p>
            <a:r>
              <a:rPr lang="en-US" dirty="0"/>
              <a:t> </a:t>
            </a:r>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62</a:t>
            </a:fld>
            <a:endParaRPr lang="en-US"/>
          </a:p>
        </p:txBody>
      </p:sp>
    </p:spTree>
    <p:extLst>
      <p:ext uri="{BB962C8B-B14F-4D97-AF65-F5344CB8AC3E}">
        <p14:creationId xmlns:p14="http://schemas.microsoft.com/office/powerpoint/2010/main" val="17464785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9356C4-3F49-4635-B39E-07478BB18AA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dirty="0"/>
              <a:t>These machines save lives.  But they are complex.  </a:t>
            </a:r>
          </a:p>
          <a:p>
            <a:pPr eaLnBrk="1" hangingPunct="1"/>
            <a:r>
              <a:rPr lang="en-US" dirty="0"/>
              <a:t>An error can cause the leaves to open inappropriately and too much radiation to be delivered.</a:t>
            </a:r>
          </a:p>
          <a:p>
            <a:pPr eaLnBrk="1" hangingPunct="1"/>
            <a:r>
              <a:rPr lang="en-US" dirty="0"/>
              <a:t>Operators may not get enough training and so this can happen.</a:t>
            </a:r>
          </a:p>
          <a:p>
            <a:pPr eaLnBrk="1" hangingPunct="1"/>
            <a:endParaRPr lang="en-US" dirty="0"/>
          </a:p>
          <a:p>
            <a:pPr eaLnBrk="1" hangingPunct="1"/>
            <a:r>
              <a:rPr lang="en-US" dirty="0"/>
              <a:t>Image from: http://www.chesapeakepotomaccancer.com/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hlinkClick r:id="rId3"/>
              </a:rPr>
              <a:t>http://www.nytimes.com/2010/01/24/health/24radiation.html?pagewanted=1&amp;partner=rss&amp;emc=rss</a:t>
            </a:r>
            <a:r>
              <a:rPr lang="en-US" dirty="0">
                <a:solidFill>
                  <a:srgbClr val="00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Collimator from: http://www.nytimes.com/interactive/2010/01/22/us/Radiation.html  </a:t>
            </a:r>
          </a:p>
          <a:p>
            <a:pPr eaLnBrk="1" hangingPunct="1"/>
            <a:endParaRPr lang="en-US" dirty="0"/>
          </a:p>
        </p:txBody>
      </p:sp>
    </p:spTree>
    <p:extLst>
      <p:ext uri="{BB962C8B-B14F-4D97-AF65-F5344CB8AC3E}">
        <p14:creationId xmlns:p14="http://schemas.microsoft.com/office/powerpoint/2010/main" val="344120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0343873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9356C4-3F49-4635-B39E-07478BB18AAF}" type="slidenum">
              <a:rPr lang="en-US" smtClean="0"/>
              <a:pPr eaLnBrk="1" hangingPunct="1"/>
              <a:t>65</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dirty="0"/>
              <a:t>Image from: http://www.chesapeakepotomaccancer.com/ </a:t>
            </a:r>
          </a:p>
        </p:txBody>
      </p:sp>
    </p:spTree>
    <p:extLst>
      <p:ext uri="{BB962C8B-B14F-4D97-AF65-F5344CB8AC3E}">
        <p14:creationId xmlns:p14="http://schemas.microsoft.com/office/powerpoint/2010/main" val="29137022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3665987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2FFDE8-A7DD-430B-9BE8-C41F927FA407}" type="slidenum">
              <a:rPr lang="en-US" smtClean="0"/>
              <a:pPr eaLnBrk="1" hangingPunct="1"/>
              <a:t>67</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en-US"/>
              <a:t>http://www.nytimes.com/imagepages/2010/01/27/us/27radiation-graphic1.html?ref=us </a:t>
            </a:r>
          </a:p>
        </p:txBody>
      </p:sp>
    </p:spTree>
    <p:extLst>
      <p:ext uri="{BB962C8B-B14F-4D97-AF65-F5344CB8AC3E}">
        <p14:creationId xmlns:p14="http://schemas.microsoft.com/office/powerpoint/2010/main" val="18283861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057130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25FB4B-9233-48DB-919A-84C91B4BE907}" type="slidenum">
              <a:rPr lang="en-US" smtClean="0"/>
              <a:pPr eaLnBrk="1" hangingPunct="1"/>
              <a:t>69</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a:t>3</a:t>
            </a:r>
          </a:p>
        </p:txBody>
      </p:sp>
    </p:spTree>
    <p:extLst>
      <p:ext uri="{BB962C8B-B14F-4D97-AF65-F5344CB8AC3E}">
        <p14:creationId xmlns:p14="http://schemas.microsoft.com/office/powerpoint/2010/main" val="2937276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52C4F4-B09C-4A01-98C1-5CDDA745DA7C}" type="slidenum">
              <a:rPr lang="en-US" smtClean="0"/>
              <a:pPr eaLnBrk="1" hangingPunct="1"/>
              <a:t>70</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t>3</a:t>
            </a:r>
          </a:p>
        </p:txBody>
      </p:sp>
    </p:spTree>
    <p:extLst>
      <p:ext uri="{BB962C8B-B14F-4D97-AF65-F5344CB8AC3E}">
        <p14:creationId xmlns:p14="http://schemas.microsoft.com/office/powerpoint/2010/main" val="29105509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8061727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BF1B5B-B387-4970-B760-C2C5111DBB29}" type="slidenum">
              <a:rPr lang="en-US" smtClean="0"/>
              <a:pPr eaLnBrk="1" hangingPunct="1"/>
              <a:t>72</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t>1</a:t>
            </a:r>
          </a:p>
        </p:txBody>
      </p:sp>
    </p:spTree>
    <p:extLst>
      <p:ext uri="{BB962C8B-B14F-4D97-AF65-F5344CB8AC3E}">
        <p14:creationId xmlns:p14="http://schemas.microsoft.com/office/powerpoint/2010/main" val="3480161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E8BC57-3E82-4D1C-A132-4AAEE2B15D10}" type="slidenum">
              <a:rPr lang="en-US" smtClean="0"/>
              <a:pPr eaLnBrk="1" hangingPunct="1"/>
              <a:t>73</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dirty="0"/>
              <a:t>Link is to article.  Don’t need to go there.</a:t>
            </a:r>
          </a:p>
          <a:p>
            <a:pPr eaLnBrk="1" hangingPunct="1"/>
            <a:r>
              <a:rPr lang="en-US" dirty="0"/>
              <a:t>http://www.nytimes.com/2010/01/14/nyregion/14watchlist.html</a:t>
            </a:r>
          </a:p>
        </p:txBody>
      </p:sp>
    </p:spTree>
    <p:extLst>
      <p:ext uri="{BB962C8B-B14F-4D97-AF65-F5344CB8AC3E}">
        <p14:creationId xmlns:p14="http://schemas.microsoft.com/office/powerpoint/2010/main" val="2752355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4606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722802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8B63123-896D-43A0-AB8D-B55FC32727DB}" type="slidenum">
              <a:rPr lang="en-US" smtClean="0"/>
              <a:pPr eaLnBrk="1" hangingPunct="1"/>
              <a:t>75</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r>
              <a:rPr lang="en-US"/>
              <a:t>Dumpster: http://livingontheedge.typepad.com/living_on_the_edge/2008/05/spring-cleaning.html</a:t>
            </a:r>
          </a:p>
          <a:p>
            <a:pPr eaLnBrk="1" hangingPunct="1"/>
            <a:r>
              <a:rPr lang="en-US"/>
              <a:t>Pill bottles: http://www.cdc.gov/ncbddd/dvt/images/prescriptionbottles.jpg</a:t>
            </a:r>
          </a:p>
          <a:p>
            <a:pPr eaLnBrk="1" hangingPunct="1"/>
            <a:r>
              <a:rPr lang="en-US"/>
              <a:t>Amoxycillin: http://www.designisin.com/1/category/healthcare/1.html </a:t>
            </a:r>
          </a:p>
          <a:p>
            <a:pPr eaLnBrk="1" hangingPunct="1"/>
            <a:r>
              <a:rPr lang="en-US"/>
              <a:t>Viagra: http://www.buyviagrawithoutprescription.co.uk/ </a:t>
            </a:r>
          </a:p>
          <a:p>
            <a:pPr eaLnBrk="1" hangingPunct="1"/>
            <a:r>
              <a:rPr lang="en-US"/>
              <a:t>Prescription: http://www.medicinescomplete.com/mc/bnf/current/images/amoxicillin_prescription.gif </a:t>
            </a:r>
          </a:p>
        </p:txBody>
      </p:sp>
    </p:spTree>
    <p:extLst>
      <p:ext uri="{BB962C8B-B14F-4D97-AF65-F5344CB8AC3E}">
        <p14:creationId xmlns:p14="http://schemas.microsoft.com/office/powerpoint/2010/main" val="35239708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2402992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1522138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1961069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1108723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1358300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2370288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565639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E6EA6-1F53-482A-A99E-8AE3CCEBD496}" type="slidenum">
              <a:rPr lang="en-US" smtClean="0"/>
              <a:pPr eaLnBrk="1" hangingPunct="1"/>
              <a:t>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p>
          <a:p>
            <a:pPr eaLnBrk="1" hangingPunct="1"/>
            <a:endParaRPr lang="en-US"/>
          </a:p>
          <a:p>
            <a:pPr eaLnBrk="1" hangingPunct="1"/>
            <a:r>
              <a:rPr lang="en-US"/>
              <a:t>The idea here: There is no such thing as risk-free life.</a:t>
            </a:r>
          </a:p>
          <a:p>
            <a:pPr eaLnBrk="1" hangingPunct="1"/>
            <a:r>
              <a:rPr lang="en-US"/>
              <a:t>http://www.flatrock.org.nz/topics/environment/tornado_season_underway.htm </a:t>
            </a:r>
          </a:p>
        </p:txBody>
      </p:sp>
    </p:spTree>
    <p:extLst>
      <p:ext uri="{BB962C8B-B14F-4D97-AF65-F5344CB8AC3E}">
        <p14:creationId xmlns:p14="http://schemas.microsoft.com/office/powerpoint/2010/main" val="4012680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86027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D44F7-4959-4E7B-8FB0-187B174B95C0}" type="slidenum">
              <a:rPr lang="en-US"/>
              <a:pPr>
                <a:defRPr/>
              </a:pPr>
              <a:t>‹#›</a:t>
            </a:fld>
            <a:endParaRPr lang="en-US"/>
          </a:p>
        </p:txBody>
      </p:sp>
    </p:spTree>
    <p:extLst>
      <p:ext uri="{BB962C8B-B14F-4D97-AF65-F5344CB8AC3E}">
        <p14:creationId xmlns:p14="http://schemas.microsoft.com/office/powerpoint/2010/main" val="206573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FB9D01-76AA-4866-969D-FBA30036581E}" type="slidenum">
              <a:rPr lang="en-US"/>
              <a:pPr>
                <a:defRPr/>
              </a:pPr>
              <a:t>‹#›</a:t>
            </a:fld>
            <a:endParaRPr lang="en-US"/>
          </a:p>
        </p:txBody>
      </p:sp>
    </p:spTree>
    <p:extLst>
      <p:ext uri="{BB962C8B-B14F-4D97-AF65-F5344CB8AC3E}">
        <p14:creationId xmlns:p14="http://schemas.microsoft.com/office/powerpoint/2010/main" val="3865451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817782-ACF9-4E88-99F2-F0FA057DBCF4}" type="slidenum">
              <a:rPr lang="en-US"/>
              <a:pPr>
                <a:defRPr/>
              </a:pPr>
              <a:t>‹#›</a:t>
            </a:fld>
            <a:endParaRPr lang="en-US"/>
          </a:p>
        </p:txBody>
      </p:sp>
    </p:spTree>
    <p:extLst>
      <p:ext uri="{BB962C8B-B14F-4D97-AF65-F5344CB8AC3E}">
        <p14:creationId xmlns:p14="http://schemas.microsoft.com/office/powerpoint/2010/main" val="1539859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62F350-4FAC-4EFB-A372-BF08487545A1}" type="slidenum">
              <a:rPr lang="en-US"/>
              <a:pPr>
                <a:defRPr/>
              </a:pPr>
              <a:t>‹#›</a:t>
            </a:fld>
            <a:endParaRPr lang="en-US"/>
          </a:p>
        </p:txBody>
      </p:sp>
    </p:spTree>
    <p:extLst>
      <p:ext uri="{BB962C8B-B14F-4D97-AF65-F5344CB8AC3E}">
        <p14:creationId xmlns:p14="http://schemas.microsoft.com/office/powerpoint/2010/main" val="3447013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BDCFDD-B8EB-4ED9-9118-786F1EAC84C6}" type="slidenum">
              <a:rPr lang="en-US"/>
              <a:pPr>
                <a:defRPr/>
              </a:pPr>
              <a:t>‹#›</a:t>
            </a:fld>
            <a:endParaRPr lang="en-US"/>
          </a:p>
        </p:txBody>
      </p:sp>
    </p:spTree>
    <p:extLst>
      <p:ext uri="{BB962C8B-B14F-4D97-AF65-F5344CB8AC3E}">
        <p14:creationId xmlns:p14="http://schemas.microsoft.com/office/powerpoint/2010/main" val="4203396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7CC29-6152-4C4E-8A9A-9B3E3D7FDEC2}" type="slidenum">
              <a:rPr lang="en-US"/>
              <a:pPr>
                <a:defRPr/>
              </a:pPr>
              <a:t>‹#›</a:t>
            </a:fld>
            <a:endParaRPr lang="en-US"/>
          </a:p>
        </p:txBody>
      </p:sp>
    </p:spTree>
    <p:extLst>
      <p:ext uri="{BB962C8B-B14F-4D97-AF65-F5344CB8AC3E}">
        <p14:creationId xmlns:p14="http://schemas.microsoft.com/office/powerpoint/2010/main" val="828566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D44F7-4959-4E7B-8FB0-187B174B95C0}" type="slidenum">
              <a:rPr lang="en-US"/>
              <a:pPr>
                <a:defRPr/>
              </a:pPr>
              <a:t>‹#›</a:t>
            </a:fld>
            <a:endParaRPr lang="en-US"/>
          </a:p>
        </p:txBody>
      </p:sp>
    </p:spTree>
    <p:extLst>
      <p:ext uri="{BB962C8B-B14F-4D97-AF65-F5344CB8AC3E}">
        <p14:creationId xmlns:p14="http://schemas.microsoft.com/office/powerpoint/2010/main" val="3997975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052B44-CDD1-464B-B773-1857A0FD48FC}" type="slidenum">
              <a:rPr lang="en-US"/>
              <a:pPr>
                <a:defRPr/>
              </a:pPr>
              <a:t>‹#›</a:t>
            </a:fld>
            <a:endParaRPr lang="en-US"/>
          </a:p>
        </p:txBody>
      </p:sp>
    </p:spTree>
    <p:extLst>
      <p:ext uri="{BB962C8B-B14F-4D97-AF65-F5344CB8AC3E}">
        <p14:creationId xmlns:p14="http://schemas.microsoft.com/office/powerpoint/2010/main" val="1931118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8AD003-764E-4273-90AD-9FB5FBF74539}" type="slidenum">
              <a:rPr lang="en-US"/>
              <a:pPr>
                <a:defRPr/>
              </a:pPr>
              <a:t>‹#›</a:t>
            </a:fld>
            <a:endParaRPr lang="en-US"/>
          </a:p>
        </p:txBody>
      </p:sp>
    </p:spTree>
    <p:extLst>
      <p:ext uri="{BB962C8B-B14F-4D97-AF65-F5344CB8AC3E}">
        <p14:creationId xmlns:p14="http://schemas.microsoft.com/office/powerpoint/2010/main" val="2973194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898204-068A-4393-B1D7-E68545048C0E}" type="slidenum">
              <a:rPr lang="en-US"/>
              <a:pPr>
                <a:defRPr/>
              </a:pPr>
              <a:t>‹#›</a:t>
            </a:fld>
            <a:endParaRPr lang="en-US"/>
          </a:p>
        </p:txBody>
      </p:sp>
    </p:spTree>
    <p:extLst>
      <p:ext uri="{BB962C8B-B14F-4D97-AF65-F5344CB8AC3E}">
        <p14:creationId xmlns:p14="http://schemas.microsoft.com/office/powerpoint/2010/main" val="4104763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51C8F1-A505-47E5-ADD9-B3323B3D4F01}" type="slidenum">
              <a:rPr lang="en-US"/>
              <a:pPr>
                <a:defRPr/>
              </a:pPr>
              <a:t>‹#›</a:t>
            </a:fld>
            <a:endParaRPr lang="en-US"/>
          </a:p>
        </p:txBody>
      </p:sp>
    </p:spTree>
    <p:extLst>
      <p:ext uri="{BB962C8B-B14F-4D97-AF65-F5344CB8AC3E}">
        <p14:creationId xmlns:p14="http://schemas.microsoft.com/office/powerpoint/2010/main" val="2191192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052B44-CDD1-464B-B773-1857A0FD48FC}" type="slidenum">
              <a:rPr lang="en-US"/>
              <a:pPr>
                <a:defRPr/>
              </a:pPr>
              <a:t>‹#›</a:t>
            </a:fld>
            <a:endParaRPr lang="en-US"/>
          </a:p>
        </p:txBody>
      </p:sp>
    </p:spTree>
    <p:extLst>
      <p:ext uri="{BB962C8B-B14F-4D97-AF65-F5344CB8AC3E}">
        <p14:creationId xmlns:p14="http://schemas.microsoft.com/office/powerpoint/2010/main" val="3947149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705C35-E91B-4284-B87D-6060EC3F8C94}" type="slidenum">
              <a:rPr lang="en-US"/>
              <a:pPr>
                <a:defRPr/>
              </a:pPr>
              <a:t>‹#›</a:t>
            </a:fld>
            <a:endParaRPr lang="en-US"/>
          </a:p>
        </p:txBody>
      </p:sp>
    </p:spTree>
    <p:extLst>
      <p:ext uri="{BB962C8B-B14F-4D97-AF65-F5344CB8AC3E}">
        <p14:creationId xmlns:p14="http://schemas.microsoft.com/office/powerpoint/2010/main" val="1058570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D1177-A060-4FAC-A50E-A827C7827A81}" type="slidenum">
              <a:rPr lang="en-US"/>
              <a:pPr>
                <a:defRPr/>
              </a:pPr>
              <a:t>‹#›</a:t>
            </a:fld>
            <a:endParaRPr lang="en-US"/>
          </a:p>
        </p:txBody>
      </p:sp>
    </p:spTree>
    <p:extLst>
      <p:ext uri="{BB962C8B-B14F-4D97-AF65-F5344CB8AC3E}">
        <p14:creationId xmlns:p14="http://schemas.microsoft.com/office/powerpoint/2010/main" val="26690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79399B-01E7-4840-81DD-0CE35E8AF4B8}" type="slidenum">
              <a:rPr lang="en-US"/>
              <a:pPr>
                <a:defRPr/>
              </a:pPr>
              <a:t>‹#›</a:t>
            </a:fld>
            <a:endParaRPr lang="en-US"/>
          </a:p>
        </p:txBody>
      </p:sp>
    </p:spTree>
    <p:extLst>
      <p:ext uri="{BB962C8B-B14F-4D97-AF65-F5344CB8AC3E}">
        <p14:creationId xmlns:p14="http://schemas.microsoft.com/office/powerpoint/2010/main" val="2199914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CC52D3-9A3F-454B-9A56-F181FE03D721}" type="slidenum">
              <a:rPr lang="en-US"/>
              <a:pPr>
                <a:defRPr/>
              </a:pPr>
              <a:t>‹#›</a:t>
            </a:fld>
            <a:endParaRPr lang="en-US"/>
          </a:p>
        </p:txBody>
      </p:sp>
    </p:spTree>
    <p:extLst>
      <p:ext uri="{BB962C8B-B14F-4D97-AF65-F5344CB8AC3E}">
        <p14:creationId xmlns:p14="http://schemas.microsoft.com/office/powerpoint/2010/main" val="3617063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FB9D01-76AA-4866-969D-FBA30036581E}" type="slidenum">
              <a:rPr lang="en-US"/>
              <a:pPr>
                <a:defRPr/>
              </a:pPr>
              <a:t>‹#›</a:t>
            </a:fld>
            <a:endParaRPr lang="en-US"/>
          </a:p>
        </p:txBody>
      </p:sp>
    </p:spTree>
    <p:extLst>
      <p:ext uri="{BB962C8B-B14F-4D97-AF65-F5344CB8AC3E}">
        <p14:creationId xmlns:p14="http://schemas.microsoft.com/office/powerpoint/2010/main" val="247430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817782-ACF9-4E88-99F2-F0FA057DBCF4}" type="slidenum">
              <a:rPr lang="en-US"/>
              <a:pPr>
                <a:defRPr/>
              </a:pPr>
              <a:t>‹#›</a:t>
            </a:fld>
            <a:endParaRPr lang="en-US"/>
          </a:p>
        </p:txBody>
      </p:sp>
    </p:spTree>
    <p:extLst>
      <p:ext uri="{BB962C8B-B14F-4D97-AF65-F5344CB8AC3E}">
        <p14:creationId xmlns:p14="http://schemas.microsoft.com/office/powerpoint/2010/main" val="2642110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62F350-4FAC-4EFB-A372-BF08487545A1}" type="slidenum">
              <a:rPr lang="en-US"/>
              <a:pPr>
                <a:defRPr/>
              </a:pPr>
              <a:t>‹#›</a:t>
            </a:fld>
            <a:endParaRPr lang="en-US"/>
          </a:p>
        </p:txBody>
      </p:sp>
    </p:spTree>
    <p:extLst>
      <p:ext uri="{BB962C8B-B14F-4D97-AF65-F5344CB8AC3E}">
        <p14:creationId xmlns:p14="http://schemas.microsoft.com/office/powerpoint/2010/main" val="2396223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BDCFDD-B8EB-4ED9-9118-786F1EAC84C6}" type="slidenum">
              <a:rPr lang="en-US"/>
              <a:pPr>
                <a:defRPr/>
              </a:pPr>
              <a:t>‹#›</a:t>
            </a:fld>
            <a:endParaRPr lang="en-US"/>
          </a:p>
        </p:txBody>
      </p:sp>
    </p:spTree>
    <p:extLst>
      <p:ext uri="{BB962C8B-B14F-4D97-AF65-F5344CB8AC3E}">
        <p14:creationId xmlns:p14="http://schemas.microsoft.com/office/powerpoint/2010/main" val="1455302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7CC29-6152-4C4E-8A9A-9B3E3D7FDEC2}" type="slidenum">
              <a:rPr lang="en-US"/>
              <a:pPr>
                <a:defRPr/>
              </a:pPr>
              <a:t>‹#›</a:t>
            </a:fld>
            <a:endParaRPr lang="en-US"/>
          </a:p>
        </p:txBody>
      </p:sp>
    </p:spTree>
    <p:extLst>
      <p:ext uri="{BB962C8B-B14F-4D97-AF65-F5344CB8AC3E}">
        <p14:creationId xmlns:p14="http://schemas.microsoft.com/office/powerpoint/2010/main" val="256371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8AD003-764E-4273-90AD-9FB5FBF74539}" type="slidenum">
              <a:rPr lang="en-US"/>
              <a:pPr>
                <a:defRPr/>
              </a:pPr>
              <a:t>‹#›</a:t>
            </a:fld>
            <a:endParaRPr lang="en-US"/>
          </a:p>
        </p:txBody>
      </p:sp>
    </p:spTree>
    <p:extLst>
      <p:ext uri="{BB962C8B-B14F-4D97-AF65-F5344CB8AC3E}">
        <p14:creationId xmlns:p14="http://schemas.microsoft.com/office/powerpoint/2010/main" val="3217802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898204-068A-4393-B1D7-E68545048C0E}" type="slidenum">
              <a:rPr lang="en-US"/>
              <a:pPr>
                <a:defRPr/>
              </a:pPr>
              <a:t>‹#›</a:t>
            </a:fld>
            <a:endParaRPr lang="en-US"/>
          </a:p>
        </p:txBody>
      </p:sp>
    </p:spTree>
    <p:extLst>
      <p:ext uri="{BB962C8B-B14F-4D97-AF65-F5344CB8AC3E}">
        <p14:creationId xmlns:p14="http://schemas.microsoft.com/office/powerpoint/2010/main" val="266142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51C8F1-A505-47E5-ADD9-B3323B3D4F01}" type="slidenum">
              <a:rPr lang="en-US"/>
              <a:pPr>
                <a:defRPr/>
              </a:pPr>
              <a:t>‹#›</a:t>
            </a:fld>
            <a:endParaRPr lang="en-US"/>
          </a:p>
        </p:txBody>
      </p:sp>
    </p:spTree>
    <p:extLst>
      <p:ext uri="{BB962C8B-B14F-4D97-AF65-F5344CB8AC3E}">
        <p14:creationId xmlns:p14="http://schemas.microsoft.com/office/powerpoint/2010/main" val="242423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705C35-E91B-4284-B87D-6060EC3F8C94}" type="slidenum">
              <a:rPr lang="en-US"/>
              <a:pPr>
                <a:defRPr/>
              </a:pPr>
              <a:t>‹#›</a:t>
            </a:fld>
            <a:endParaRPr lang="en-US"/>
          </a:p>
        </p:txBody>
      </p:sp>
    </p:spTree>
    <p:extLst>
      <p:ext uri="{BB962C8B-B14F-4D97-AF65-F5344CB8AC3E}">
        <p14:creationId xmlns:p14="http://schemas.microsoft.com/office/powerpoint/2010/main" val="71685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D1177-A060-4FAC-A50E-A827C7827A81}" type="slidenum">
              <a:rPr lang="en-US"/>
              <a:pPr>
                <a:defRPr/>
              </a:pPr>
              <a:t>‹#›</a:t>
            </a:fld>
            <a:endParaRPr lang="en-US"/>
          </a:p>
        </p:txBody>
      </p:sp>
    </p:spTree>
    <p:extLst>
      <p:ext uri="{BB962C8B-B14F-4D97-AF65-F5344CB8AC3E}">
        <p14:creationId xmlns:p14="http://schemas.microsoft.com/office/powerpoint/2010/main" val="235932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79399B-01E7-4840-81DD-0CE35E8AF4B8}" type="slidenum">
              <a:rPr lang="en-US"/>
              <a:pPr>
                <a:defRPr/>
              </a:pPr>
              <a:t>‹#›</a:t>
            </a:fld>
            <a:endParaRPr lang="en-US"/>
          </a:p>
        </p:txBody>
      </p:sp>
    </p:spTree>
    <p:extLst>
      <p:ext uri="{BB962C8B-B14F-4D97-AF65-F5344CB8AC3E}">
        <p14:creationId xmlns:p14="http://schemas.microsoft.com/office/powerpoint/2010/main" val="264578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CC52D3-9A3F-454B-9A56-F181FE03D721}" type="slidenum">
              <a:rPr lang="en-US"/>
              <a:pPr>
                <a:defRPr/>
              </a:pPr>
              <a:t>‹#›</a:t>
            </a:fld>
            <a:endParaRPr lang="en-US"/>
          </a:p>
        </p:txBody>
      </p:sp>
    </p:spTree>
    <p:extLst>
      <p:ext uri="{BB962C8B-B14F-4D97-AF65-F5344CB8AC3E}">
        <p14:creationId xmlns:p14="http://schemas.microsoft.com/office/powerpoint/2010/main" val="2811450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28D385AF-F77B-470A-B532-6B3A8BD0D1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charset="0"/>
              </a:defRPr>
            </a:lvl1pPr>
          </a:lstStyle>
          <a:p>
            <a:pPr>
              <a:defRPr/>
            </a:pPr>
            <a:fld id="{28D385AF-F77B-470A-B532-6B3A8BD0D146}" type="slidenum">
              <a:rPr lang="en-US"/>
              <a:pPr>
                <a:defRPr/>
              </a:pPr>
              <a:t>‹#›</a:t>
            </a:fld>
            <a:endParaRPr lang="en-US"/>
          </a:p>
        </p:txBody>
      </p:sp>
    </p:spTree>
    <p:extLst>
      <p:ext uri="{BB962C8B-B14F-4D97-AF65-F5344CB8AC3E}">
        <p14:creationId xmlns:p14="http://schemas.microsoft.com/office/powerpoint/2010/main" val="6948310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gubatron.com/blog/2010/05/23/how-many-lines-of-code-does-it-take-to-create-the-android-o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devtopics.com/20-famous-software-disasters/"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List_of_software_bug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homepage.mac.com/rcareaga/diebold/adworks.ht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computerworld.com/s/article/9223187/E_voting_machine_freezes_misreads_votes_U.S._agency_says" TargetMode="External"/><Relationship Id="rId5" Type="http://schemas.openxmlformats.org/officeDocument/2006/relationships/hyperlink" Target="http://boe.cuyahogacounty.us/pdf_boe/en-US/pollworkers/408_QuickRef_TuesOpen.pdf" TargetMode="Externa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http://www.cs.utexas.edu/~ear/cs349/slides/DCVotingMachineBug.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hyperlink" Target="http://www.cs.utexas.edu/~ear/cs349/slides/DCVotingMachineBug.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hyperlink" Target="http://www.computerworld.com/s/article/9189718/D.C._Web_voting_flaw_could_have_led_to_compromised_ballots?taxonomyId=13" TargetMode="External"/><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hyperlink" Target="http://www.fiercegovernmentit.com/story/small-coding-mistake-led-big-internet-voting-system-failure/2012-02-22" TargetMode="External"/><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verifiedvoting.org/"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finance.fortune.cnn.com/2012/08/02/knight-high-frequency-los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GrfXtAHYoVA"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t3TAOYXT840"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n.community.dell.com/blogs/direct2dell/archive/2009/07/06/dell-unveils-its-digital-forensics-solution.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www.youtube.com/watch?v=_JP-WTT1y3U" TargetMode="External"/><Relationship Id="rId4" Type="http://schemas.openxmlformats.org/officeDocument/2006/relationships/hyperlink" Target="http://www.youtube.com/watch?v=Atmk07Otu9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cnbc.com/id/101091968" TargetMode="External"/><Relationship Id="rId4" Type="http://schemas.openxmlformats.org/officeDocument/2006/relationships/hyperlink" Target="http://www.washingtontimes.com/news/2011/mar/8/self-driving-car-on-road-out-of-science-fictio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risks.or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www.ncsl.org/default.aspx?tabid=31006"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www.cs.utexas.edu/~aim/?p=video"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youtu.be/ufK2XRGUjuc" TargetMode="Externa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cmu.edu/safartint/"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nuclearfiles.org/menu/key-issues/nuclear-weapons/issues/accidents/20-mishaps-maybe-caused-nuclear-war.ht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uE7Yf4bw41E"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hyperlink" Target="https://www.theatlantic.com/technology/archive/2016/10/we-built-a-fake-web-toaster-and-it-was-hacked-in-an-hour/505571/" TargetMode="External"/><Relationship Id="rId2" Type="http://schemas.openxmlformats.org/officeDocument/2006/relationships/image" Target="../media/image62.gi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hyperlink" Target="http://www.nytimes.com/2010/01/24/health/24radiation.html?pagewanted=1&amp;partner=rss&amp;emc=rs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hyperlink" Target="http://www.nytimes.com/2010/01/24/health/24radiation.html?pagewanted=1&amp;partner=rss&amp;emc=rs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www.nytimes.com/interactive/2010/01/22/us/Radiation.html" TargetMode="External"/><Relationship Id="rId4" Type="http://schemas.openxmlformats.org/officeDocument/2006/relationships/hyperlink" Target="http://www.nytimes.com/2010/01/27/us/27radiation.html?pagewanted=1&amp;partner=rss&amp;emc=rs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xkcd.com/607/"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www.nytimes.com/2010/01/14/nyregion/14watchlist.html"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5.bin"/><Relationship Id="rId3" Type="http://schemas.openxmlformats.org/officeDocument/2006/relationships/notesSlide" Target="../notesSlides/notesSlide70.xml"/><Relationship Id="rId7" Type="http://schemas.openxmlformats.org/officeDocument/2006/relationships/image" Target="../media/image69.png"/><Relationship Id="rId12" Type="http://schemas.openxmlformats.org/officeDocument/2006/relationships/image" Target="../media/image71.png"/><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oleObject" Target="../embeddings/oleObject1.bin"/><Relationship Id="rId9" Type="http://schemas.openxmlformats.org/officeDocument/2006/relationships/image" Target="../media/image70.png"/><Relationship Id="rId14" Type="http://schemas.openxmlformats.org/officeDocument/2006/relationships/image" Target="../media/image7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youtube.com/watch_popup?v=jEjUAnPc2V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1066800" y="1447800"/>
            <a:ext cx="7086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800" b="1" dirty="0"/>
              <a:t>Risks (and Rewards)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15962"/>
          </a:xfrm>
        </p:spPr>
        <p:txBody>
          <a:bodyPr/>
          <a:lstStyle/>
          <a:p>
            <a:pPr eaLnBrk="1" hangingPunct="1"/>
            <a:r>
              <a:rPr lang="en-US" sz="3200" b="1"/>
              <a:t>Why is Software Risky?</a:t>
            </a:r>
          </a:p>
        </p:txBody>
      </p:sp>
      <p:graphicFrame>
        <p:nvGraphicFramePr>
          <p:cNvPr id="63572" name="Group 84"/>
          <p:cNvGraphicFramePr>
            <a:graphicFrameLocks noGrp="1"/>
          </p:cNvGraphicFramePr>
          <p:nvPr>
            <p:ph sz="half" idx="2"/>
            <p:extLst>
              <p:ext uri="{D42A27DB-BD31-4B8C-83A1-F6EECF244321}">
                <p14:modId xmlns:p14="http://schemas.microsoft.com/office/powerpoint/2010/main" val="1096418432"/>
              </p:ext>
            </p:extLst>
          </p:nvPr>
        </p:nvGraphicFramePr>
        <p:xfrm>
          <a:off x="533400" y="1447800"/>
          <a:ext cx="8229600" cy="4267200"/>
        </p:xfrm>
        <a:graphic>
          <a:graphicData uri="http://schemas.openxmlformats.org/drawingml/2006/table">
            <a:tbl>
              <a:tblPr/>
              <a:tblGrid>
                <a:gridCol w="2971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Lines of Code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Developers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OpenOffice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9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Android 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a:ln>
                            <a:noFill/>
                          </a:ln>
                          <a:solidFill>
                            <a:schemeClr val="tx1"/>
                          </a:solidFill>
                          <a:effectLst/>
                          <a:latin typeface="Arial" charset="0"/>
                          <a:hlinkClick r:id="rId3"/>
                        </a:rPr>
                        <a:t>http://www.gubatron.com/blog/2010/05/23/how-many-lines-of-code-does-it-take-to-create-the-android-os/</a:t>
                      </a:r>
                      <a:r>
                        <a:rPr kumimoji="0" lang="en-US" sz="900" b="0" i="0" u="none" strike="noStrike" cap="none" normalizeH="0" baseline="0" dirty="0">
                          <a:ln>
                            <a:noFill/>
                          </a:ln>
                          <a:solidFill>
                            <a:schemeClr val="tx1"/>
                          </a:solidFill>
                          <a:effectLst/>
                          <a:latin typeface="Arial" charset="0"/>
                        </a:rPr>
                        <a:t> </a:t>
                      </a:r>
                      <a:endParaRPr kumimoji="0" lang="en-US" sz="2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GNU/Linux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30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Windows Vista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50 million </a:t>
                      </a:r>
                      <a:endParaRPr kumimoji="0" lang="en-US" sz="28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2000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Mac OS X 10.4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86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Lucent 5ESS Switch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100 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457200" y="274638"/>
            <a:ext cx="8229600" cy="639762"/>
          </a:xfrm>
        </p:spPr>
        <p:txBody>
          <a:bodyPr/>
          <a:lstStyle/>
          <a:p>
            <a:pPr eaLnBrk="1" hangingPunct="1"/>
            <a:r>
              <a:rPr lang="en-US" sz="3200" b="1"/>
              <a:t>Risk of Failure</a:t>
            </a:r>
          </a:p>
        </p:txBody>
      </p:sp>
      <p:sp>
        <p:nvSpPr>
          <p:cNvPr id="11267" name="Rectangle 3"/>
          <p:cNvSpPr>
            <a:spLocks noGrp="1" noChangeArrowheads="1"/>
          </p:cNvSpPr>
          <p:nvPr>
            <p:ph type="body" idx="4294967295"/>
          </p:nvPr>
        </p:nvSpPr>
        <p:spPr>
          <a:xfrm>
            <a:off x="914400" y="1905000"/>
            <a:ext cx="8229600" cy="4572000"/>
          </a:xfrm>
        </p:spPr>
        <p:txBody>
          <a:bodyPr/>
          <a:lstStyle/>
          <a:p>
            <a:pPr eaLnBrk="1" hangingPunct="1"/>
            <a:r>
              <a:rPr lang="en-US" sz="2400"/>
              <a:t>Software error</a:t>
            </a:r>
          </a:p>
          <a:p>
            <a:pPr eaLnBrk="1" hangingPunct="1"/>
            <a:endParaRPr lang="en-US" sz="2400"/>
          </a:p>
          <a:p>
            <a:pPr eaLnBrk="1" hangingPunct="1"/>
            <a:r>
              <a:rPr lang="en-US" sz="2400"/>
              <a:t>Hardware error</a:t>
            </a:r>
          </a:p>
          <a:p>
            <a:pPr eaLnBrk="1" hangingPunct="1"/>
            <a:endParaRPr lang="en-US" sz="2400"/>
          </a:p>
          <a:p>
            <a:pPr eaLnBrk="1" hangingPunct="1"/>
            <a:r>
              <a:rPr lang="en-US" sz="2400"/>
              <a:t>Interaction between software design and hardware failure</a:t>
            </a:r>
          </a:p>
          <a:p>
            <a:pPr eaLnBrk="1" hangingPunct="1"/>
            <a:endParaRPr lang="en-US" sz="2400"/>
          </a:p>
          <a:p>
            <a:pPr eaLnBrk="1" hangingPunct="1"/>
            <a:r>
              <a:rPr lang="en-US" sz="2400"/>
              <a:t>User error</a:t>
            </a:r>
          </a:p>
          <a:p>
            <a:pPr lvl="1" eaLnBrk="1" hangingPunct="1"/>
            <a:r>
              <a:rPr lang="en-US" sz="2400"/>
              <a:t>User interface design</a:t>
            </a:r>
          </a:p>
          <a:p>
            <a:pPr lvl="1" eaLnBrk="1" hangingPunct="1"/>
            <a:r>
              <a:rPr lang="en-US" sz="2400"/>
              <a:t>Training the user</a:t>
            </a:r>
          </a:p>
        </p:txBody>
      </p:sp>
      <p:sp>
        <p:nvSpPr>
          <p:cNvPr id="11268" name="Text Box 4"/>
          <p:cNvSpPr txBox="1">
            <a:spLocks noChangeArrowheads="1"/>
          </p:cNvSpPr>
          <p:nvPr/>
        </p:nvSpPr>
        <p:spPr bwMode="auto">
          <a:xfrm>
            <a:off x="381000" y="10668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Why might a complex system fail?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715962"/>
          </a:xfrm>
        </p:spPr>
        <p:txBody>
          <a:bodyPr/>
          <a:lstStyle/>
          <a:p>
            <a:r>
              <a:rPr lang="en-US" sz="3200" b="1" dirty="0"/>
              <a:t>20 Famous Software Disasters</a:t>
            </a:r>
          </a:p>
        </p:txBody>
      </p:sp>
      <p:sp>
        <p:nvSpPr>
          <p:cNvPr id="12291" name="TextBox 4"/>
          <p:cNvSpPr txBox="1">
            <a:spLocks noChangeArrowheads="1"/>
          </p:cNvSpPr>
          <p:nvPr/>
        </p:nvSpPr>
        <p:spPr bwMode="auto">
          <a:xfrm>
            <a:off x="457200" y="59436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3"/>
              </a:rPr>
              <a:t>http://www.devtopics.com/20-famous-software-disasters/</a:t>
            </a:r>
            <a:r>
              <a:rPr lang="en-US" dirty="0"/>
              <a:t> </a:t>
            </a:r>
          </a:p>
        </p:txBody>
      </p:sp>
      <p:pic>
        <p:nvPicPr>
          <p:cNvPr id="1229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3" y="1436688"/>
            <a:ext cx="7356475"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46B7-388C-427F-A82C-62C6830C9922}"/>
              </a:ext>
            </a:extLst>
          </p:cNvPr>
          <p:cNvSpPr>
            <a:spLocks noGrp="1"/>
          </p:cNvSpPr>
          <p:nvPr>
            <p:ph type="title"/>
          </p:nvPr>
        </p:nvSpPr>
        <p:spPr>
          <a:xfrm>
            <a:off x="457200" y="274638"/>
            <a:ext cx="8229600" cy="792162"/>
          </a:xfrm>
        </p:spPr>
        <p:txBody>
          <a:bodyPr/>
          <a:lstStyle/>
          <a:p>
            <a:r>
              <a:rPr lang="en-US" sz="3200" b="1" dirty="0"/>
              <a:t>One Number – and 911</a:t>
            </a:r>
          </a:p>
        </p:txBody>
      </p:sp>
      <p:pic>
        <p:nvPicPr>
          <p:cNvPr id="54274" name="Picture 2" descr="https://mediaweb.kirotv.com/photo/2014/04/10/630PreshowA-911_Outage.tran_1667572_ver1.0_1280_720.jpg">
            <a:extLst>
              <a:ext uri="{FF2B5EF4-FFF2-40B4-BE49-F238E27FC236}">
                <a16:creationId xmlns:a16="http://schemas.microsoft.com/office/drawing/2014/main" id="{A1C506BE-F084-423C-A09D-EE8D2DC27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143000"/>
            <a:ext cx="8001000" cy="450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274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457200" y="274638"/>
            <a:ext cx="8229600" cy="715962"/>
          </a:xfrm>
        </p:spPr>
        <p:txBody>
          <a:bodyPr/>
          <a:lstStyle/>
          <a:p>
            <a:pPr eaLnBrk="1" hangingPunct="1"/>
            <a:r>
              <a:rPr lang="en-US" sz="3200" b="1"/>
              <a:t>Some Other Famous Bugs</a:t>
            </a:r>
          </a:p>
        </p:txBody>
      </p:sp>
      <p:sp>
        <p:nvSpPr>
          <p:cNvPr id="13315" name="Rectangle 3"/>
          <p:cNvSpPr>
            <a:spLocks noGrp="1" noChangeArrowheads="1"/>
          </p:cNvSpPr>
          <p:nvPr>
            <p:ph type="body" idx="4294967295"/>
          </p:nvPr>
        </p:nvSpPr>
        <p:spPr/>
        <p:txBody>
          <a:bodyPr/>
          <a:lstStyle/>
          <a:p>
            <a:pPr eaLnBrk="1" hangingPunct="1">
              <a:buFontTx/>
              <a:buNone/>
            </a:pPr>
            <a:r>
              <a:rPr lang="en-US" sz="2400" dirty="0">
                <a:hlinkClick r:id="rId3"/>
              </a:rPr>
              <a:t>http://en.wikipedia.org/wiki/List_of_software_bugs</a:t>
            </a:r>
            <a:endParaRPr lang="en-US" sz="2400" dirty="0"/>
          </a:p>
          <a:p>
            <a:pPr eaLnBrk="1" hangingPunct="1">
              <a:buFontTx/>
              <a:buNone/>
            </a:pP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152400"/>
            <a:ext cx="7848600" cy="2514600"/>
          </a:xfrm>
        </p:spPr>
        <p:txBody>
          <a:bodyPr/>
          <a:lstStyle/>
          <a:p>
            <a:pPr eaLnBrk="1" hangingPunct="1">
              <a:spcBef>
                <a:spcPct val="50000"/>
              </a:spcBef>
            </a:pPr>
            <a:r>
              <a:rPr lang="en-US" sz="3200" b="1"/>
              <a:t>The Failure of the Software in the Patriot Missile System</a:t>
            </a:r>
            <a:br>
              <a:rPr lang="en-US" sz="3200" b="1"/>
            </a:br>
            <a:br>
              <a:rPr lang="en-US" sz="2000"/>
            </a:br>
            <a:r>
              <a:rPr lang="en-US" sz="2800"/>
              <a:t>What Really was the Bug?</a:t>
            </a:r>
            <a:br>
              <a:rPr lang="en-US" sz="2800"/>
            </a:br>
            <a:endParaRPr lang="en-US" sz="2800"/>
          </a:p>
        </p:txBody>
      </p:sp>
      <p:sp>
        <p:nvSpPr>
          <p:cNvPr id="14339" name="Rectangle 3"/>
          <p:cNvSpPr>
            <a:spLocks noGrp="1" noChangeArrowheads="1"/>
          </p:cNvSpPr>
          <p:nvPr>
            <p:ph type="subTitle" idx="1"/>
          </p:nvPr>
        </p:nvSpPr>
        <p:spPr>
          <a:xfrm>
            <a:off x="685800" y="2819400"/>
            <a:ext cx="8077200" cy="2514600"/>
          </a:xfrm>
        </p:spPr>
        <p:txBody>
          <a:bodyPr/>
          <a:lstStyle/>
          <a:p>
            <a:pPr algn="l" eaLnBrk="1" hangingPunct="1"/>
            <a:r>
              <a:rPr lang="en-US" sz="2400"/>
              <a:t>1. The incident of February 23, 1991</a:t>
            </a:r>
          </a:p>
          <a:p>
            <a:pPr algn="l" eaLnBrk="1" hangingPunct="1"/>
            <a:r>
              <a:rPr lang="en-US" sz="2400"/>
              <a:t>2. Getting the information - the background of Patriot</a:t>
            </a:r>
          </a:p>
          <a:p>
            <a:pPr algn="l" eaLnBrk="1" hangingPunct="1"/>
            <a:r>
              <a:rPr lang="en-US" sz="2400"/>
              <a:t>3. The official explanation</a:t>
            </a:r>
          </a:p>
          <a:p>
            <a:pPr algn="l" eaLnBrk="1" hangingPunct="1"/>
            <a:r>
              <a:rPr lang="en-US" sz="2400"/>
              <a:t>4. Contradictions in the official explanation</a:t>
            </a:r>
          </a:p>
          <a:p>
            <a:pPr algn="l" eaLnBrk="1" hangingPunct="1"/>
            <a:r>
              <a:rPr lang="en-US" sz="2400"/>
              <a:t>5. A broader view of the development process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685800"/>
            <a:ext cx="8458200" cy="7543800"/>
          </a:xfrm>
        </p:spPr>
        <p:txBody>
          <a:bodyPr/>
          <a:lstStyle/>
          <a:p>
            <a:pPr eaLnBrk="1" hangingPunct="1"/>
            <a:br>
              <a:rPr lang="en-US"/>
            </a:br>
            <a:endParaRPr lang="en-US"/>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4625"/>
            <a:ext cx="7924800" cy="638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229600" cy="604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b="1" dirty="0"/>
              <a:t>The Perils of Old Technology</a:t>
            </a:r>
          </a:p>
        </p:txBody>
      </p:sp>
      <p:pic>
        <p:nvPicPr>
          <p:cNvPr id="54274" name="Picture 2" descr="https://upload.wikimedia.org/wikipedia/commons/a/aa/Floppy_disk_2009_G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7871" y="4591594"/>
            <a:ext cx="4666129" cy="2266406"/>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http://astar.tv/wp-content/uploads/2015/08/Nuclear-T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1066800"/>
            <a:ext cx="5105400" cy="376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094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715962"/>
          </a:xfrm>
        </p:spPr>
        <p:txBody>
          <a:bodyPr/>
          <a:lstStyle/>
          <a:p>
            <a:r>
              <a:rPr lang="en-US" sz="3200" b="1"/>
              <a:t>Electronic Voting</a:t>
            </a: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4191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Box 3"/>
          <p:cNvSpPr txBox="1">
            <a:spLocks noChangeArrowheads="1"/>
          </p:cNvSpPr>
          <p:nvPr/>
        </p:nvSpPr>
        <p:spPr bwMode="auto">
          <a:xfrm>
            <a:off x="914400" y="4343400"/>
            <a:ext cx="7772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February, 2012:  </a:t>
            </a:r>
          </a:p>
          <a:p>
            <a:pPr eaLnBrk="1" hangingPunct="1"/>
            <a:endParaRPr lang="en-US" sz="2400"/>
          </a:p>
          <a:p>
            <a:pPr eaLnBrk="1" hangingPunct="1"/>
            <a:r>
              <a:rPr lang="en-US" sz="2400"/>
              <a:t>Academy of Motion Picture Arts and Sciences  to switch to electronic ballots in 2013.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E43C-ECC5-438A-BF63-43A973B23DA8}"/>
              </a:ext>
            </a:extLst>
          </p:cNvPr>
          <p:cNvSpPr>
            <a:spLocks noGrp="1"/>
          </p:cNvSpPr>
          <p:nvPr>
            <p:ph type="title"/>
          </p:nvPr>
        </p:nvSpPr>
        <p:spPr>
          <a:xfrm>
            <a:off x="628650" y="1131096"/>
            <a:ext cx="7886700" cy="467261"/>
          </a:xfrm>
        </p:spPr>
        <p:txBody>
          <a:bodyPr>
            <a:normAutofit/>
          </a:bodyPr>
          <a:lstStyle/>
          <a:p>
            <a:pPr algn="ctr"/>
            <a:r>
              <a:rPr lang="en-US" sz="2400" b="1" dirty="0">
                <a:latin typeface="Arial" panose="020B0604020202020204" pitchFamily="34" charset="0"/>
                <a:cs typeface="Arial" panose="020B0604020202020204" pitchFamily="34" charset="0"/>
              </a:rPr>
              <a:t>Risk and Reward</a:t>
            </a:r>
          </a:p>
        </p:txBody>
      </p:sp>
      <p:sp>
        <p:nvSpPr>
          <p:cNvPr id="3" name="TextBox 2">
            <a:extLst>
              <a:ext uri="{FF2B5EF4-FFF2-40B4-BE49-F238E27FC236}">
                <a16:creationId xmlns:a16="http://schemas.microsoft.com/office/drawing/2014/main" id="{458396C5-432F-4216-8A48-1C2FA7B282E8}"/>
              </a:ext>
            </a:extLst>
          </p:cNvPr>
          <p:cNvSpPr txBox="1"/>
          <p:nvPr/>
        </p:nvSpPr>
        <p:spPr>
          <a:xfrm>
            <a:off x="569657" y="1985503"/>
            <a:ext cx="7543800" cy="2354491"/>
          </a:xfrm>
          <a:prstGeom prst="rect">
            <a:avLst/>
          </a:prstGeom>
          <a:noFill/>
        </p:spPr>
        <p:txBody>
          <a:bodyPr wrap="square" rtlCol="0">
            <a:spAutoFit/>
          </a:bodyPr>
          <a:lstStyle/>
          <a:p>
            <a:pPr marL="342900" indent="-342900">
              <a:buFont typeface="Arial" panose="020B0604020202020204" pitchFamily="34" charset="0"/>
              <a:buChar char="•"/>
            </a:pPr>
            <a:r>
              <a:rPr lang="en-US" sz="2100" dirty="0"/>
              <a:t>Complex systems:  bugs and imperfections</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a:t>Hackers and cybercriminals</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r>
              <a:rPr lang="en-US" sz="2100" dirty="0"/>
              <a:t>Complex systems: bias</a:t>
            </a:r>
          </a:p>
        </p:txBody>
      </p:sp>
      <p:pic>
        <p:nvPicPr>
          <p:cNvPr id="4098" name="Picture 2" descr="http://www.melvintjonakon.com/wp-content/uploads/2017/09/risk.jpg">
            <a:extLst>
              <a:ext uri="{FF2B5EF4-FFF2-40B4-BE49-F238E27FC236}">
                <a16:creationId xmlns:a16="http://schemas.microsoft.com/office/drawing/2014/main" id="{C6F6A457-BD5C-438C-982C-7A9173157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781" y="3513229"/>
            <a:ext cx="4643438" cy="202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85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4038600" cy="715962"/>
          </a:xfrm>
        </p:spPr>
        <p:txBody>
          <a:bodyPr/>
          <a:lstStyle/>
          <a:p>
            <a:pPr eaLnBrk="1" hangingPunct="1"/>
            <a:r>
              <a:rPr lang="en-US" sz="3200" b="1"/>
              <a:t>Electronic Voting</a:t>
            </a:r>
          </a:p>
        </p:txBody>
      </p:sp>
      <p:sp>
        <p:nvSpPr>
          <p:cNvPr id="18435" name="Text Box 3"/>
          <p:cNvSpPr txBox="1">
            <a:spLocks noChangeArrowheads="1"/>
          </p:cNvSpPr>
          <p:nvPr/>
        </p:nvSpPr>
        <p:spPr bwMode="auto">
          <a:xfrm>
            <a:off x="609600" y="6324600"/>
            <a:ext cx="800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cs typeface="Arial" charset="0"/>
                <a:hlinkClick r:id="rId3"/>
              </a:rPr>
              <a:t>http://homepage.mac.com/rcareaga/diebold/adworks.htm</a:t>
            </a:r>
            <a:r>
              <a:rPr lang="en-US" sz="1400">
                <a:cs typeface="Arial" charset="0"/>
              </a:rPr>
              <a:t> </a:t>
            </a:r>
          </a:p>
        </p:txBody>
      </p:sp>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28600"/>
            <a:ext cx="3832225"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74638"/>
            <a:ext cx="9144000" cy="639762"/>
          </a:xfrm>
        </p:spPr>
        <p:txBody>
          <a:bodyPr/>
          <a:lstStyle/>
          <a:p>
            <a:pPr eaLnBrk="1" hangingPunct="1"/>
            <a:r>
              <a:rPr lang="en-US" sz="3200" b="1"/>
              <a:t>Electronic Voting</a:t>
            </a:r>
          </a:p>
        </p:txBody>
      </p:sp>
      <p:pic>
        <p:nvPicPr>
          <p:cNvPr id="1945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95400"/>
            <a:ext cx="38512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Box 1"/>
          <p:cNvSpPr txBox="1">
            <a:spLocks noChangeArrowheads="1"/>
          </p:cNvSpPr>
          <p:nvPr/>
        </p:nvSpPr>
        <p:spPr bwMode="auto">
          <a:xfrm>
            <a:off x="609600" y="4724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2400"/>
              <a:t>It’s complicated.  Can we get it right?</a:t>
            </a:r>
          </a:p>
          <a:p>
            <a:pPr eaLnBrk="1" hangingPunct="1">
              <a:buFont typeface="Arial" charset="0"/>
              <a:buChar char="•"/>
            </a:pPr>
            <a:endParaRPr lang="en-US" sz="2400"/>
          </a:p>
          <a:p>
            <a:pPr eaLnBrk="1" hangingPunct="1">
              <a:buFont typeface="Arial" charset="0"/>
              <a:buChar char="•"/>
            </a:pPr>
            <a:r>
              <a:rPr lang="en-US" sz="2400"/>
              <a:t>What about the bad guys?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a:t>Why is It So Hard?</a:t>
            </a:r>
          </a:p>
        </p:txBody>
      </p:sp>
      <p:sp>
        <p:nvSpPr>
          <p:cNvPr id="3" name="Content Placeholder 2"/>
          <p:cNvSpPr>
            <a:spLocks noGrp="1"/>
          </p:cNvSpPr>
          <p:nvPr>
            <p:ph idx="1"/>
          </p:nvPr>
        </p:nvSpPr>
        <p:spPr>
          <a:xfrm>
            <a:off x="457200" y="1615568"/>
            <a:ext cx="8229600" cy="4525963"/>
          </a:xfrm>
        </p:spPr>
        <p:txBody>
          <a:bodyPr/>
          <a:lstStyle/>
          <a:p>
            <a:r>
              <a:rPr lang="en-US" dirty="0"/>
              <a:t>Must enable voters to verify their ballots</a:t>
            </a:r>
          </a:p>
          <a:p>
            <a:endParaRPr lang="en-US" dirty="0"/>
          </a:p>
          <a:p>
            <a:r>
              <a:rPr lang="en-US" dirty="0"/>
              <a:t>Must not allow anyone else to verify ballots</a:t>
            </a:r>
          </a:p>
        </p:txBody>
      </p:sp>
    </p:spTree>
    <p:extLst>
      <p:ext uri="{BB962C8B-B14F-4D97-AF65-F5344CB8AC3E}">
        <p14:creationId xmlns:p14="http://schemas.microsoft.com/office/powerpoint/2010/main" val="252554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715962"/>
          </a:xfrm>
        </p:spPr>
        <p:txBody>
          <a:bodyPr/>
          <a:lstStyle/>
          <a:p>
            <a:r>
              <a:rPr lang="en-US" sz="3200" b="1"/>
              <a:t>Can We Get It Right?</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303847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338" y="1752600"/>
            <a:ext cx="30575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Box 3"/>
          <p:cNvSpPr txBox="1">
            <a:spLocks noChangeArrowheads="1"/>
          </p:cNvSpPr>
          <p:nvPr/>
        </p:nvSpPr>
        <p:spPr bwMode="auto">
          <a:xfrm>
            <a:off x="990600" y="4267200"/>
            <a:ext cx="6672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DS 200 Optical Scanner</a:t>
            </a:r>
          </a:p>
        </p:txBody>
      </p:sp>
      <p:sp>
        <p:nvSpPr>
          <p:cNvPr id="20486" name="TextBox 4"/>
          <p:cNvSpPr txBox="1">
            <a:spLocks noChangeArrowheads="1"/>
          </p:cNvSpPr>
          <p:nvPr/>
        </p:nvSpPr>
        <p:spPr bwMode="auto">
          <a:xfrm>
            <a:off x="1524000" y="5029200"/>
            <a:ext cx="586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dirty="0">
                <a:hlinkClick r:id="rId5"/>
              </a:rPr>
              <a:t>Election Day Instructions</a:t>
            </a:r>
            <a:endParaRPr lang="en-US" dirty="0"/>
          </a:p>
          <a:p>
            <a:pPr eaLnBrk="1" hangingPunct="1">
              <a:buFont typeface="Arial" charset="0"/>
              <a:buChar char="•"/>
            </a:pPr>
            <a:endParaRPr lang="en-US" dirty="0"/>
          </a:p>
          <a:p>
            <a:pPr eaLnBrk="1" hangingPunct="1">
              <a:buFont typeface="Arial" charset="0"/>
              <a:buChar char="•"/>
            </a:pPr>
            <a:r>
              <a:rPr lang="en-US" dirty="0">
                <a:hlinkClick r:id="rId6"/>
              </a:rPr>
              <a:t>Does it work?</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274638"/>
            <a:ext cx="9144000" cy="639762"/>
          </a:xfrm>
        </p:spPr>
        <p:txBody>
          <a:bodyPr/>
          <a:lstStyle/>
          <a:p>
            <a:pPr eaLnBrk="1" hangingPunct="1"/>
            <a:r>
              <a:rPr lang="en-US" sz="3200" b="1"/>
              <a:t>Electronic Voting</a:t>
            </a:r>
          </a:p>
        </p:txBody>
      </p:sp>
      <p:sp>
        <p:nvSpPr>
          <p:cNvPr id="21507" name="Text Box 3"/>
          <p:cNvSpPr txBox="1">
            <a:spLocks noChangeArrowheads="1"/>
          </p:cNvSpPr>
          <p:nvPr/>
        </p:nvSpPr>
        <p:spPr bwMode="auto">
          <a:xfrm>
            <a:off x="304800" y="60960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hlinkClick r:id="rId3"/>
              </a:rPr>
              <a:t>http://www.cs.utexas.edu/~ear/cs349/slides/DCVotingMachineBug.html</a:t>
            </a:r>
            <a:r>
              <a:rPr lang="en-US" dirty="0"/>
              <a:t> </a:t>
            </a:r>
          </a:p>
        </p:txBody>
      </p:sp>
      <p:pic>
        <p:nvPicPr>
          <p:cNvPr id="2150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51435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828800"/>
            <a:ext cx="4038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274638"/>
            <a:ext cx="9144000" cy="639762"/>
          </a:xfrm>
        </p:spPr>
        <p:txBody>
          <a:bodyPr/>
          <a:lstStyle/>
          <a:p>
            <a:pPr eaLnBrk="1" hangingPunct="1"/>
            <a:r>
              <a:rPr lang="en-US" sz="3200" b="1"/>
              <a:t>Electronic Voting</a:t>
            </a:r>
          </a:p>
        </p:txBody>
      </p:sp>
      <p:sp>
        <p:nvSpPr>
          <p:cNvPr id="22531" name="Text Box 3"/>
          <p:cNvSpPr txBox="1">
            <a:spLocks noChangeArrowheads="1"/>
          </p:cNvSpPr>
          <p:nvPr/>
        </p:nvSpPr>
        <p:spPr bwMode="auto">
          <a:xfrm>
            <a:off x="304800" y="60960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http://www.cs.utexas.edu/~ear/cs349/slides/DCVotingMachineBug.html</a:t>
            </a:r>
            <a:r>
              <a:rPr lang="en-US"/>
              <a:t> </a:t>
            </a:r>
          </a:p>
        </p:txBody>
      </p:sp>
      <p:sp>
        <p:nvSpPr>
          <p:cNvPr id="22532" name="Text Box 6"/>
          <p:cNvSpPr txBox="1">
            <a:spLocks noChangeArrowheads="1"/>
          </p:cNvSpPr>
          <p:nvPr/>
        </p:nvSpPr>
        <p:spPr bwMode="auto">
          <a:xfrm>
            <a:off x="1447800" y="2286000"/>
            <a:ext cx="1371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sz="2000"/>
              <a:t>Safari</a:t>
            </a:r>
          </a:p>
          <a:p>
            <a:pPr eaLnBrk="1" hangingPunct="1">
              <a:spcBef>
                <a:spcPct val="20000"/>
              </a:spcBef>
            </a:pPr>
            <a:r>
              <a:rPr lang="en-US" sz="2000"/>
              <a:t>browser</a:t>
            </a:r>
          </a:p>
        </p:txBody>
      </p:sp>
      <p:sp>
        <p:nvSpPr>
          <p:cNvPr id="22533" name="AutoShape 7"/>
          <p:cNvSpPr>
            <a:spLocks noChangeArrowheads="1"/>
          </p:cNvSpPr>
          <p:nvPr/>
        </p:nvSpPr>
        <p:spPr bwMode="auto">
          <a:xfrm>
            <a:off x="5105400" y="1219200"/>
            <a:ext cx="1524000" cy="1828800"/>
          </a:xfrm>
          <a:prstGeom prst="foldedCorner">
            <a:avLst>
              <a:gd name="adj" fmla="val 125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4" name="Text Box 8"/>
          <p:cNvSpPr txBox="1">
            <a:spLocks noChangeArrowheads="1"/>
          </p:cNvSpPr>
          <p:nvPr/>
        </p:nvSpPr>
        <p:spPr bwMode="auto">
          <a:xfrm>
            <a:off x="5105400" y="1219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BALLOT</a:t>
            </a:r>
          </a:p>
        </p:txBody>
      </p:sp>
      <p:sp>
        <p:nvSpPr>
          <p:cNvPr id="22535" name="Text Box 9"/>
          <p:cNvSpPr txBox="1">
            <a:spLocks noChangeArrowheads="1"/>
          </p:cNvSpPr>
          <p:nvPr/>
        </p:nvSpPr>
        <p:spPr bwMode="auto">
          <a:xfrm>
            <a:off x="5257800" y="27432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t>.pdf</a:t>
            </a:r>
          </a:p>
        </p:txBody>
      </p:sp>
      <p:sp>
        <p:nvSpPr>
          <p:cNvPr id="22536" name="Text Box 10"/>
          <p:cNvSpPr txBox="1">
            <a:spLocks noChangeArrowheads="1"/>
          </p:cNvSpPr>
          <p:nvPr/>
        </p:nvSpPr>
        <p:spPr bwMode="auto">
          <a:xfrm>
            <a:off x="5334000" y="17526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My votes</a:t>
            </a:r>
          </a:p>
        </p:txBody>
      </p:sp>
      <p:sp>
        <p:nvSpPr>
          <p:cNvPr id="22537" name="computr1"/>
          <p:cNvSpPr>
            <a:spLocks noEditPoints="1" noChangeArrowheads="1"/>
          </p:cNvSpPr>
          <p:nvPr/>
        </p:nvSpPr>
        <p:spPr bwMode="auto">
          <a:xfrm>
            <a:off x="914400" y="1905000"/>
            <a:ext cx="2362200" cy="2209800"/>
          </a:xfrm>
          <a:custGeom>
            <a:avLst/>
            <a:gdLst>
              <a:gd name="T0" fmla="*/ 2147483647 w 21600"/>
              <a:gd name="T1" fmla="*/ 0 h 21600"/>
              <a:gd name="T2" fmla="*/ 2147483647 w 21600"/>
              <a:gd name="T3" fmla="*/ 0 h 21600"/>
              <a:gd name="T4" fmla="*/ 2147483647 w 21600"/>
              <a:gd name="T5" fmla="*/ 0 h 21600"/>
              <a:gd name="T6" fmla="*/ 0 w 21600"/>
              <a:gd name="T7" fmla="*/ 2147483647 h 21600"/>
              <a:gd name="T8" fmla="*/ 0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0 w 21600"/>
              <a:gd name="T25" fmla="*/ 2147483647 h 21600"/>
              <a:gd name="T26" fmla="*/ 2147483647 w 21600"/>
              <a:gd name="T27" fmla="*/ 2147483647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23 w 21600"/>
              <a:gd name="T43" fmla="*/ 2541 h 21600"/>
              <a:gd name="T44" fmla="*/ 16756 w 21600"/>
              <a:gd name="T45" fmla="*/ 1115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noFill/>
          <a:ln w="9525">
            <a:solidFill>
              <a:srgbClr val="000000"/>
            </a:solid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22538" name="AutoShape 13"/>
          <p:cNvSpPr>
            <a:spLocks noChangeArrowheads="1"/>
          </p:cNvSpPr>
          <p:nvPr/>
        </p:nvSpPr>
        <p:spPr bwMode="auto">
          <a:xfrm>
            <a:off x="5105400" y="3733800"/>
            <a:ext cx="1524000" cy="1828800"/>
          </a:xfrm>
          <a:prstGeom prst="foldedCorner">
            <a:avLst>
              <a:gd name="adj" fmla="val 125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9" name="Text Box 14"/>
          <p:cNvSpPr txBox="1">
            <a:spLocks noChangeArrowheads="1"/>
          </p:cNvSpPr>
          <p:nvPr/>
        </p:nvSpPr>
        <p:spPr bwMode="auto">
          <a:xfrm>
            <a:off x="5105400" y="373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BALLOT</a:t>
            </a:r>
          </a:p>
        </p:txBody>
      </p:sp>
      <p:sp>
        <p:nvSpPr>
          <p:cNvPr id="22540" name="Text Box 15"/>
          <p:cNvSpPr txBox="1">
            <a:spLocks noChangeArrowheads="1"/>
          </p:cNvSpPr>
          <p:nvPr/>
        </p:nvSpPr>
        <p:spPr bwMode="auto">
          <a:xfrm>
            <a:off x="5257800" y="52578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t>.pdf</a:t>
            </a:r>
          </a:p>
        </p:txBody>
      </p:sp>
      <p:sp>
        <p:nvSpPr>
          <p:cNvPr id="22541" name="Text Box 19"/>
          <p:cNvSpPr txBox="1">
            <a:spLocks noChangeArrowheads="1"/>
          </p:cNvSpPr>
          <p:nvPr/>
        </p:nvSpPr>
        <p:spPr bwMode="auto">
          <a:xfrm>
            <a:off x="2133600" y="50292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save as</a:t>
            </a:r>
          </a:p>
        </p:txBody>
      </p:sp>
      <p:sp>
        <p:nvSpPr>
          <p:cNvPr id="22542" name="AutoShape 20"/>
          <p:cNvSpPr>
            <a:spLocks noChangeArrowheads="1"/>
          </p:cNvSpPr>
          <p:nvPr/>
        </p:nvSpPr>
        <p:spPr bwMode="auto">
          <a:xfrm flipV="1">
            <a:off x="1676400" y="4343400"/>
            <a:ext cx="3200400" cy="137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74638"/>
            <a:ext cx="9144000" cy="639762"/>
          </a:xfrm>
        </p:spPr>
        <p:txBody>
          <a:bodyPr/>
          <a:lstStyle/>
          <a:p>
            <a:pPr eaLnBrk="1" hangingPunct="1"/>
            <a:r>
              <a:rPr lang="en-US" sz="3200" b="1"/>
              <a:t>Electronic Voting</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1219200"/>
            <a:ext cx="7938635"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792162"/>
          </a:xfrm>
        </p:spPr>
        <p:txBody>
          <a:bodyPr/>
          <a:lstStyle/>
          <a:p>
            <a:pPr eaLnBrk="1" hangingPunct="1"/>
            <a:r>
              <a:rPr lang="en-US" sz="3200" b="1"/>
              <a:t>Back to the DC Example…</a:t>
            </a:r>
          </a:p>
        </p:txBody>
      </p:sp>
      <p:sp>
        <p:nvSpPr>
          <p:cNvPr id="24579" name="Text Box 4"/>
          <p:cNvSpPr txBox="1">
            <a:spLocks noChangeArrowheads="1"/>
          </p:cNvSpPr>
          <p:nvPr/>
        </p:nvSpPr>
        <p:spPr bwMode="auto">
          <a:xfrm>
            <a:off x="304800" y="6324600"/>
            <a:ext cx="8534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hlinkClick r:id="rId5"/>
              </a:rPr>
              <a:t>http://www.computerworld.com/s/article/9189718/D.C._Web_voting_flaw_could_have_led_to_compromised_ballots?taxonomyId=13</a:t>
            </a:r>
            <a:r>
              <a:rPr lang="en-US" sz="1400"/>
              <a:t> </a:t>
            </a:r>
          </a:p>
        </p:txBody>
      </p:sp>
      <p:pic>
        <p:nvPicPr>
          <p:cNvPr id="2458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142999"/>
            <a:ext cx="6400800" cy="351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Michigan__The_Victors_(Trio).mp3 (audio mpeg Objec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38171" y="4800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92162"/>
          </a:xfrm>
        </p:spPr>
        <p:txBody>
          <a:bodyPr/>
          <a:lstStyle/>
          <a:p>
            <a:pPr eaLnBrk="1" hangingPunct="1"/>
            <a:r>
              <a:rPr lang="en-US" sz="3200" b="1"/>
              <a:t>Back to the DC Example…</a:t>
            </a:r>
          </a:p>
        </p:txBody>
      </p:sp>
      <p:sp>
        <p:nvSpPr>
          <p:cNvPr id="25603" name="Text Box 4"/>
          <p:cNvSpPr txBox="1">
            <a:spLocks noChangeArrowheads="1"/>
          </p:cNvSpPr>
          <p:nvPr/>
        </p:nvSpPr>
        <p:spPr bwMode="auto">
          <a:xfrm>
            <a:off x="304800" y="6324273"/>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dirty="0"/>
              <a:t>The culprit: </a:t>
            </a:r>
            <a:r>
              <a:rPr lang="en-US" sz="1400" dirty="0">
                <a:hlinkClick r:id="rId5"/>
              </a:rPr>
              <a:t> http://www.fiercegovernmentit.com/story/small-coding-mistake-led-big-internet-voting-system-failure/2012-02-22</a:t>
            </a:r>
            <a:r>
              <a:rPr lang="en-US" sz="1400" dirty="0"/>
              <a:t> </a:t>
            </a:r>
          </a:p>
        </p:txBody>
      </p:sp>
      <p:pic>
        <p:nvPicPr>
          <p:cNvPr id="2560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24000"/>
            <a:ext cx="59055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Box 1"/>
          <p:cNvSpPr txBox="1">
            <a:spLocks noChangeArrowheads="1"/>
          </p:cNvSpPr>
          <p:nvPr/>
        </p:nvSpPr>
        <p:spPr bwMode="auto">
          <a:xfrm>
            <a:off x="2438400" y="50292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One line of code was the culprit.</a:t>
            </a:r>
          </a:p>
        </p:txBody>
      </p:sp>
      <p:pic>
        <p:nvPicPr>
          <p:cNvPr id="7" name="Michigan__The_Victors_(Trio).mp3 (audio mpeg Objec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0" y="497590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8229600" cy="715962"/>
          </a:xfrm>
        </p:spPr>
        <p:txBody>
          <a:bodyPr/>
          <a:lstStyle/>
          <a:p>
            <a:r>
              <a:rPr lang="en-US" sz="3200" b="1" dirty="0"/>
              <a:t>More Information</a:t>
            </a:r>
          </a:p>
        </p:txBody>
      </p:sp>
      <p:sp>
        <p:nvSpPr>
          <p:cNvPr id="26627" name="TextBox 3"/>
          <p:cNvSpPr txBox="1">
            <a:spLocks noChangeArrowheads="1"/>
          </p:cNvSpPr>
          <p:nvPr/>
        </p:nvSpPr>
        <p:spPr bwMode="auto">
          <a:xfrm>
            <a:off x="2282825" y="5805488"/>
            <a:ext cx="495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2"/>
              </a:rPr>
              <a:t>http://verifiedvoting.org/</a:t>
            </a:r>
            <a:r>
              <a:rPr lang="en-US" dirty="0"/>
              <a:t>  </a:t>
            </a:r>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8901113"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749800"/>
            <a:ext cx="319563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39762"/>
          </a:xfrm>
        </p:spPr>
        <p:txBody>
          <a:bodyPr/>
          <a:lstStyle/>
          <a:p>
            <a:pPr eaLnBrk="1" hangingPunct="1"/>
            <a:r>
              <a:rPr lang="en-US" sz="3200" b="1"/>
              <a:t>Is Technology Necessary?</a:t>
            </a:r>
          </a:p>
        </p:txBody>
      </p:sp>
      <p:pic>
        <p:nvPicPr>
          <p:cNvPr id="307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371600"/>
            <a:ext cx="4572000" cy="4651375"/>
          </a:xfrm>
        </p:spPr>
      </p:pic>
      <p:sp>
        <p:nvSpPr>
          <p:cNvPr id="3076" name="Text Box 4"/>
          <p:cNvSpPr txBox="1">
            <a:spLocks noChangeArrowheads="1"/>
          </p:cNvSpPr>
          <p:nvPr/>
        </p:nvSpPr>
        <p:spPr bwMode="auto">
          <a:xfrm>
            <a:off x="2514600" y="5638800"/>
            <a:ext cx="4800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The Industrial Revolution and its consequences have been a disaster for the human race.  - </a:t>
            </a:r>
            <a:r>
              <a:rPr lang="en-US" b="1"/>
              <a:t>Theodore Kaczynski</a:t>
            </a:r>
            <a:r>
              <a:rPr lang="en-US"/>
              <a:t> </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447800"/>
            <a:ext cx="4191000"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a:latin typeface="+mn-lt"/>
              </a:rPr>
              <a:t>Other Election Risks</a:t>
            </a:r>
          </a:p>
        </p:txBody>
      </p:sp>
      <p:sp>
        <p:nvSpPr>
          <p:cNvPr id="4" name="TextBox 3"/>
          <p:cNvSpPr txBox="1"/>
          <p:nvPr/>
        </p:nvSpPr>
        <p:spPr>
          <a:xfrm>
            <a:off x="381000" y="1214638"/>
            <a:ext cx="7696200" cy="830997"/>
          </a:xfrm>
          <a:prstGeom prst="rect">
            <a:avLst/>
          </a:prstGeom>
          <a:noFill/>
        </p:spPr>
        <p:txBody>
          <a:bodyPr wrap="square" rtlCol="0">
            <a:spAutoFit/>
          </a:bodyPr>
          <a:lstStyle/>
          <a:p>
            <a:r>
              <a:rPr lang="en-US" sz="2400" dirty="0"/>
              <a:t>Can hackers influence an election without actually tampering with the ballot box?</a:t>
            </a:r>
          </a:p>
        </p:txBody>
      </p:sp>
      <p:pic>
        <p:nvPicPr>
          <p:cNvPr id="54274" name="Picture 2" descr="http://media.salon.com/2016/10/john-podesta-620x4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332426"/>
            <a:ext cx="4552950" cy="3025509"/>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https://wikileaks.org/IMG/rubon32.png?1467279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191000"/>
            <a:ext cx="3067050" cy="2044700"/>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https://cdn2.hubspot.net/hubfs/486579/lp/academy/phishing.png?t=14767809173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46562" cy="29374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57925" y="4648200"/>
            <a:ext cx="2822762" cy="1938992"/>
          </a:xfrm>
          <a:prstGeom prst="rect">
            <a:avLst/>
          </a:prstGeom>
          <a:noFill/>
        </p:spPr>
        <p:txBody>
          <a:bodyPr wrap="square" rtlCol="0">
            <a:spAutoFit/>
          </a:bodyPr>
          <a:lstStyle/>
          <a:p>
            <a:r>
              <a:rPr lang="en-US" sz="2400" dirty="0"/>
              <a:t>A: Ethical</a:t>
            </a:r>
          </a:p>
          <a:p>
            <a:endParaRPr lang="en-US" sz="2400" dirty="0"/>
          </a:p>
          <a:p>
            <a:endParaRPr lang="en-US" sz="2400" dirty="0"/>
          </a:p>
          <a:p>
            <a:endParaRPr lang="en-US" sz="2400" dirty="0"/>
          </a:p>
          <a:p>
            <a:r>
              <a:rPr lang="en-US" sz="2400" dirty="0"/>
              <a:t>E: Highly unethical</a:t>
            </a:r>
          </a:p>
        </p:txBody>
      </p:sp>
    </p:spTree>
    <p:extLst>
      <p:ext uri="{BB962C8B-B14F-4D97-AF65-F5344CB8AC3E}">
        <p14:creationId xmlns:p14="http://schemas.microsoft.com/office/powerpoint/2010/main" val="373901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639762"/>
          </a:xfrm>
        </p:spPr>
        <p:txBody>
          <a:bodyPr/>
          <a:lstStyle/>
          <a:p>
            <a:pPr eaLnBrk="1" hangingPunct="1"/>
            <a:r>
              <a:rPr lang="en-US" sz="3200" b="1"/>
              <a:t>Rating Financial Instruments</a:t>
            </a:r>
          </a:p>
        </p:txBody>
      </p:sp>
      <p:sp>
        <p:nvSpPr>
          <p:cNvPr id="27651" name="Text Box 4"/>
          <p:cNvSpPr txBox="1">
            <a:spLocks noChangeArrowheads="1"/>
          </p:cNvSpPr>
          <p:nvPr/>
        </p:nvSpPr>
        <p:spPr bwMode="auto">
          <a:xfrm>
            <a:off x="304800" y="6096000"/>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pic>
        <p:nvPicPr>
          <p:cNvPr id="27652" name="Picture 6" descr="Moody's Investors Serv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00600"/>
            <a:ext cx="35242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bo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19200"/>
            <a:ext cx="45339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639762"/>
          </a:xfrm>
        </p:spPr>
        <p:txBody>
          <a:bodyPr/>
          <a:lstStyle/>
          <a:p>
            <a:pPr eaLnBrk="1" hangingPunct="1"/>
            <a:r>
              <a:rPr lang="en-US" sz="3200" b="1"/>
              <a:t>Rating Financial Instruments</a:t>
            </a:r>
          </a:p>
        </p:txBody>
      </p:sp>
      <p:sp>
        <p:nvSpPr>
          <p:cNvPr id="27651" name="Text Box 4"/>
          <p:cNvSpPr txBox="1">
            <a:spLocks noChangeArrowheads="1"/>
          </p:cNvSpPr>
          <p:nvPr/>
        </p:nvSpPr>
        <p:spPr bwMode="auto">
          <a:xfrm>
            <a:off x="304800" y="6096000"/>
            <a:ext cx="845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pic>
        <p:nvPicPr>
          <p:cNvPr id="2" name="Picture 1"/>
          <p:cNvPicPr>
            <a:picLocks noChangeAspect="1"/>
          </p:cNvPicPr>
          <p:nvPr/>
        </p:nvPicPr>
        <p:blipFill>
          <a:blip r:embed="rId3"/>
          <a:stretch>
            <a:fillRect/>
          </a:stretch>
        </p:blipFill>
        <p:spPr>
          <a:xfrm>
            <a:off x="742950" y="1524000"/>
            <a:ext cx="8020050" cy="1690176"/>
          </a:xfrm>
          <a:prstGeom prst="rect">
            <a:avLst/>
          </a:prstGeom>
        </p:spPr>
      </p:pic>
    </p:spTree>
    <p:extLst>
      <p:ext uri="{BB962C8B-B14F-4D97-AF65-F5344CB8AC3E}">
        <p14:creationId xmlns:p14="http://schemas.microsoft.com/office/powerpoint/2010/main" val="3483599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a:t>Risks and Rewards</a:t>
            </a:r>
          </a:p>
        </p:txBody>
      </p:sp>
      <p:sp>
        <p:nvSpPr>
          <p:cNvPr id="4" name="TextBox 3"/>
          <p:cNvSpPr txBox="1"/>
          <p:nvPr/>
        </p:nvSpPr>
        <p:spPr>
          <a:xfrm>
            <a:off x="609600" y="6084332"/>
            <a:ext cx="7620000" cy="369332"/>
          </a:xfrm>
          <a:prstGeom prst="rect">
            <a:avLst/>
          </a:prstGeom>
          <a:noFill/>
        </p:spPr>
        <p:txBody>
          <a:bodyPr wrap="square" rtlCol="0">
            <a:spAutoFit/>
          </a:bodyPr>
          <a:lstStyle/>
          <a:p>
            <a:r>
              <a:rPr lang="en-US" dirty="0">
                <a:hlinkClick r:id="rId3"/>
              </a:rPr>
              <a:t>http://finance.fortune.cnn.com/2012/08/02/knight-high-frequency-loss/</a:t>
            </a:r>
            <a:r>
              <a:rPr lang="en-US" dirty="0"/>
              <a:t> </a:t>
            </a:r>
          </a:p>
        </p:txBody>
      </p:sp>
      <p:pic>
        <p:nvPicPr>
          <p:cNvPr id="54274" name="Picture 2" descr="http://fortunewallstreet.files.wordpress.com/2012/02/nyse_building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14" y="1295400"/>
            <a:ext cx="3759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http://www.knight.com/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295400"/>
            <a:ext cx="2451386" cy="144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3314" y="4724400"/>
            <a:ext cx="7656286" cy="1200329"/>
          </a:xfrm>
          <a:prstGeom prst="rect">
            <a:avLst/>
          </a:prstGeom>
          <a:noFill/>
        </p:spPr>
        <p:txBody>
          <a:bodyPr wrap="square" rtlCol="0">
            <a:spAutoFit/>
          </a:bodyPr>
          <a:lstStyle/>
          <a:p>
            <a:r>
              <a:rPr lang="en-US" dirty="0"/>
              <a:t>Knight Capital Group installed new software but there was a glitch and they started trading wildly.  In 45 minutes on August 1, 2012, they lost $440 million.</a:t>
            </a:r>
          </a:p>
          <a:p>
            <a:endParaRPr lang="en-US" dirty="0"/>
          </a:p>
        </p:txBody>
      </p:sp>
    </p:spTree>
    <p:extLst>
      <p:ext uri="{BB962C8B-B14F-4D97-AF65-F5344CB8AC3E}">
        <p14:creationId xmlns:p14="http://schemas.microsoft.com/office/powerpoint/2010/main" val="4104778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a:t>When Technologies Collide with Hackers</a:t>
            </a:r>
          </a:p>
        </p:txBody>
      </p:sp>
      <p:pic>
        <p:nvPicPr>
          <p:cNvPr id="2050" name="Picture 2" descr="http://hackread.com/wp-content/uploads/2013/04/Hackers-Hijack-Twitter-accounts-of-The-Associated-Press-Claiming-Bomb-Blast-in-White-House-leaving-Obama-Inj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219200"/>
            <a:ext cx="4457700" cy="2272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51560" y="1230632"/>
            <a:ext cx="4434840" cy="2260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444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715962"/>
          </a:xfrm>
        </p:spPr>
        <p:txBody>
          <a:bodyPr>
            <a:normAutofit fontScale="90000"/>
          </a:bodyPr>
          <a:lstStyle/>
          <a:p>
            <a:r>
              <a:rPr lang="en-US" sz="3200" b="1" dirty="0"/>
              <a:t>When Technologies Collide with Each Other</a:t>
            </a:r>
          </a:p>
        </p:txBody>
      </p:sp>
      <p:pic>
        <p:nvPicPr>
          <p:cNvPr id="2050" name="Picture 2" descr="http://hackread.com/wp-content/uploads/2013/04/Hackers-Hijack-Twitter-accounts-of-The-Associated-Press-Claiming-Bomb-Blast-in-White-House-leaving-Obama-Inj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219200"/>
            <a:ext cx="4457700" cy="2272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51560" y="1230632"/>
            <a:ext cx="4434840" cy="2260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cdn.arstechnica.net/wp-content/uploads/2013/04/dow-drop-640x3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132" y="3581400"/>
            <a:ext cx="5300868" cy="304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06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a:t>Risks and Rewards</a:t>
            </a:r>
          </a:p>
        </p:txBody>
      </p:sp>
      <p:sp>
        <p:nvSpPr>
          <p:cNvPr id="4" name="TextBox 3"/>
          <p:cNvSpPr txBox="1"/>
          <p:nvPr/>
        </p:nvSpPr>
        <p:spPr>
          <a:xfrm>
            <a:off x="609600" y="6084332"/>
            <a:ext cx="7620000" cy="369332"/>
          </a:xfrm>
          <a:prstGeom prst="rect">
            <a:avLst/>
          </a:prstGeom>
          <a:noFill/>
        </p:spPr>
        <p:txBody>
          <a:bodyPr wrap="square" rtlCol="0">
            <a:spAutoFit/>
          </a:bodyPr>
          <a:lstStyle/>
          <a:p>
            <a:r>
              <a:rPr lang="en-US" dirty="0">
                <a:hlinkClick r:id="rId3"/>
              </a:rPr>
              <a:t>http://www.youtube.com/watch?v=GrfXtAHYoVA</a:t>
            </a:r>
            <a:r>
              <a:rPr lang="en-US" dirty="0"/>
              <a:t> </a:t>
            </a:r>
          </a:p>
        </p:txBody>
      </p:sp>
      <p:pic>
        <p:nvPicPr>
          <p:cNvPr id="56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5485" y="1371600"/>
            <a:ext cx="6764801"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047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a:t>Risks and Rewards</a:t>
            </a:r>
          </a:p>
        </p:txBody>
      </p:sp>
      <p:sp>
        <p:nvSpPr>
          <p:cNvPr id="4" name="TextBox 3"/>
          <p:cNvSpPr txBox="1"/>
          <p:nvPr/>
        </p:nvSpPr>
        <p:spPr>
          <a:xfrm>
            <a:off x="609600" y="6084332"/>
            <a:ext cx="7620000" cy="369332"/>
          </a:xfrm>
          <a:prstGeom prst="rect">
            <a:avLst/>
          </a:prstGeom>
          <a:noFill/>
        </p:spPr>
        <p:txBody>
          <a:bodyPr wrap="square" rtlCol="0">
            <a:spAutoFit/>
          </a:bodyPr>
          <a:lstStyle/>
          <a:p>
            <a:r>
              <a:rPr lang="en-US" dirty="0">
                <a:hlinkClick r:id="rId3"/>
              </a:rPr>
              <a:t>http://www.youtube.com/watch?v=t3TAOYXT840</a:t>
            </a:r>
            <a:r>
              <a:rPr lang="en-US" dirty="0"/>
              <a:t>  </a:t>
            </a:r>
          </a:p>
        </p:txBody>
      </p:sp>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5400"/>
            <a:ext cx="6952495" cy="42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249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715962"/>
          </a:xfrm>
        </p:spPr>
        <p:txBody>
          <a:bodyPr/>
          <a:lstStyle/>
          <a:p>
            <a:r>
              <a:rPr lang="en-US" sz="3200" b="1" dirty="0"/>
              <a:t>Risk and Trust</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624840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715962"/>
          </a:xfrm>
        </p:spPr>
        <p:txBody>
          <a:bodyPr/>
          <a:lstStyle/>
          <a:p>
            <a:r>
              <a:rPr lang="en-US" sz="3200" b="1"/>
              <a:t>Risk and Trust</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3220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8600" y="304800"/>
            <a:ext cx="2362200" cy="2133600"/>
          </a:xfrm>
        </p:spPr>
        <p:txBody>
          <a:bodyPr/>
          <a:lstStyle/>
          <a:p>
            <a:pPr eaLnBrk="1" hangingPunct="1"/>
            <a:r>
              <a:rPr lang="en-US" sz="3200" b="1"/>
              <a:t>Digital Forensic Tools</a:t>
            </a:r>
          </a:p>
        </p:txBody>
      </p:sp>
      <p:sp>
        <p:nvSpPr>
          <p:cNvPr id="4099" name="Text Box 3"/>
          <p:cNvSpPr txBox="1">
            <a:spLocks noChangeArrowheads="1"/>
          </p:cNvSpPr>
          <p:nvPr/>
        </p:nvSpPr>
        <p:spPr bwMode="auto">
          <a:xfrm>
            <a:off x="381000" y="594360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4100" name="Text Box 4"/>
          <p:cNvSpPr txBox="1">
            <a:spLocks noChangeArrowheads="1"/>
          </p:cNvSpPr>
          <p:nvPr/>
        </p:nvSpPr>
        <p:spPr bwMode="auto">
          <a:xfrm>
            <a:off x="304800" y="4114800"/>
            <a:ext cx="35052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a:hlinkClick r:id="rId3"/>
              </a:rPr>
              <a:t>http://en.community.dell.com/blogs/direct2dell/archive/2009/07/06/dell-unveils-its-digital-forensics-solution.aspx</a:t>
            </a:r>
            <a:r>
              <a:rPr lang="en-US"/>
              <a:t> </a:t>
            </a: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4463" y="0"/>
            <a:ext cx="5189537"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715962"/>
          </a:xfrm>
        </p:spPr>
        <p:txBody>
          <a:bodyPr/>
          <a:lstStyle/>
          <a:p>
            <a:r>
              <a:rPr lang="en-US" sz="3200" b="1"/>
              <a:t>Risk and Trust</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57288"/>
            <a:ext cx="366712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006475"/>
            <a:ext cx="3105150"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715962"/>
          </a:xfrm>
        </p:spPr>
        <p:txBody>
          <a:bodyPr/>
          <a:lstStyle/>
          <a:p>
            <a:r>
              <a:rPr lang="en-US" sz="3200" b="1"/>
              <a:t>Risk and Trust</a:t>
            </a:r>
          </a:p>
        </p:txBody>
      </p:sp>
      <p:pic>
        <p:nvPicPr>
          <p:cNvPr id="317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006475"/>
            <a:ext cx="3105150"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TextBox 5"/>
          <p:cNvSpPr txBox="1">
            <a:spLocks noChangeArrowheads="1"/>
          </p:cNvSpPr>
          <p:nvPr/>
        </p:nvSpPr>
        <p:spPr bwMode="auto">
          <a:xfrm>
            <a:off x="457200" y="3352800"/>
            <a:ext cx="72263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2400" dirty="0"/>
              <a:t>2010: Got recall notice for software patch.</a:t>
            </a:r>
          </a:p>
          <a:p>
            <a:pPr eaLnBrk="1" hangingPunct="1">
              <a:buFont typeface="Arial" charset="0"/>
              <a:buChar char="•"/>
            </a:pPr>
            <a:endParaRPr lang="en-US" sz="2400" dirty="0"/>
          </a:p>
          <a:p>
            <a:pPr eaLnBrk="1" hangingPunct="1">
              <a:buFont typeface="Arial" charset="0"/>
              <a:buChar char="•"/>
            </a:pPr>
            <a:r>
              <a:rPr lang="en-US" sz="2400" dirty="0"/>
              <a:t>2011: Government report clears electronic components of blame for accelerator problems.</a:t>
            </a:r>
          </a:p>
          <a:p>
            <a:pPr marL="0" indent="0" eaLnBrk="1" hangingPunct="1"/>
            <a:endParaRPr lang="en-US" sz="2400" dirty="0"/>
          </a:p>
          <a:p>
            <a:pPr eaLnBrk="1" hangingPunct="1">
              <a:buFont typeface="Arial" charset="0"/>
              <a:buChar char="•"/>
            </a:pPr>
            <a:r>
              <a:rPr lang="en-US" sz="2400" dirty="0"/>
              <a:t>2014: Another Prius software recall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a:t>Risk and Trust</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1295400"/>
            <a:ext cx="6979837"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1586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274638"/>
            <a:ext cx="8229600" cy="715962"/>
          </a:xfrm>
        </p:spPr>
        <p:txBody>
          <a:bodyPr/>
          <a:lstStyle/>
          <a:p>
            <a:r>
              <a:rPr lang="en-US" sz="3200" b="1"/>
              <a:t>Risk and Trust</a:t>
            </a:r>
          </a:p>
        </p:txBody>
      </p:sp>
      <p:sp>
        <p:nvSpPr>
          <p:cNvPr id="31748" name="TextBox 5"/>
          <p:cNvSpPr txBox="1">
            <a:spLocks noChangeArrowheads="1"/>
          </p:cNvSpPr>
          <p:nvPr/>
        </p:nvSpPr>
        <p:spPr bwMode="auto">
          <a:xfrm>
            <a:off x="457200" y="3352800"/>
            <a:ext cx="72263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charset="0"/>
              <a:buChar char="•"/>
            </a:pPr>
            <a:r>
              <a:rPr lang="en-US" sz="2400" dirty="0"/>
              <a:t>2010: Got recall notice for software patch.</a:t>
            </a:r>
          </a:p>
          <a:p>
            <a:pPr eaLnBrk="1" hangingPunct="1">
              <a:buFont typeface="Arial" charset="0"/>
              <a:buChar char="•"/>
            </a:pPr>
            <a:endParaRPr lang="en-US" sz="2400" dirty="0"/>
          </a:p>
          <a:p>
            <a:pPr eaLnBrk="1" hangingPunct="1">
              <a:buFont typeface="Arial" charset="0"/>
              <a:buChar char="•"/>
            </a:pPr>
            <a:r>
              <a:rPr lang="en-US" sz="2400" dirty="0"/>
              <a:t>2011: Government report clears electronic components of blame for accelerator problems.</a:t>
            </a:r>
          </a:p>
          <a:p>
            <a:pPr marL="0" indent="0" eaLnBrk="1" hangingPunct="1"/>
            <a:endParaRPr lang="en-US" sz="2400" dirty="0"/>
          </a:p>
          <a:p>
            <a:pPr eaLnBrk="1" hangingPunct="1">
              <a:buFont typeface="Arial" charset="0"/>
              <a:buChar char="•"/>
            </a:pPr>
            <a:r>
              <a:rPr lang="en-US" sz="2400" dirty="0"/>
              <a:t>2014: Another Prius software recall </a:t>
            </a:r>
          </a:p>
          <a:p>
            <a:pPr eaLnBrk="1" hangingPunct="1">
              <a:buFont typeface="Arial" charset="0"/>
              <a:buChar char="•"/>
            </a:pPr>
            <a:endParaRPr lang="en-US" sz="2400" dirty="0"/>
          </a:p>
          <a:p>
            <a:pPr eaLnBrk="1" hangingPunct="1">
              <a:buFont typeface="Arial" charset="0"/>
              <a:buChar char="•"/>
            </a:pPr>
            <a:r>
              <a:rPr lang="en-US" sz="2400" b="1" dirty="0">
                <a:solidFill>
                  <a:srgbClr val="FF0000"/>
                </a:solidFill>
              </a:rPr>
              <a:t>2015: Volkswagen diesel emissions scandal </a:t>
            </a:r>
          </a:p>
        </p:txBody>
      </p:sp>
      <p:pic>
        <p:nvPicPr>
          <p:cNvPr id="54274" name="Picture 2" descr="Volkswagen log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025" y="1104900"/>
            <a:ext cx="3794941"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28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715962"/>
          </a:xfrm>
        </p:spPr>
        <p:txBody>
          <a:bodyPr/>
          <a:lstStyle/>
          <a:p>
            <a:pPr eaLnBrk="1" hangingPunct="1"/>
            <a:r>
              <a:rPr lang="en-US" sz="3200" b="1"/>
              <a:t>Risk and Trust</a:t>
            </a:r>
          </a:p>
        </p:txBody>
      </p:sp>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3000"/>
            <a:ext cx="6705600" cy="558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715962"/>
          </a:xfrm>
        </p:spPr>
        <p:txBody>
          <a:bodyPr/>
          <a:lstStyle/>
          <a:p>
            <a:pPr eaLnBrk="1" hangingPunct="1"/>
            <a:r>
              <a:rPr lang="en-US" sz="3200" b="1"/>
              <a:t>Risk and Trust</a:t>
            </a:r>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0"/>
            <a:ext cx="5443538" cy="314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 y="5029200"/>
            <a:ext cx="7696200" cy="923330"/>
          </a:xfrm>
          <a:prstGeom prst="rect">
            <a:avLst/>
          </a:prstGeom>
          <a:noFill/>
        </p:spPr>
        <p:txBody>
          <a:bodyPr wrap="square" rtlCol="0">
            <a:spAutoFit/>
          </a:bodyPr>
          <a:lstStyle/>
          <a:p>
            <a:r>
              <a:rPr lang="en-US" dirty="0"/>
              <a:t>2010 Intro: </a:t>
            </a:r>
            <a:r>
              <a:rPr lang="en-US" dirty="0">
                <a:hlinkClick r:id="rId4"/>
              </a:rPr>
              <a:t>http://www.youtube.com/watch?v=Atmk07Otu9U</a:t>
            </a:r>
            <a:r>
              <a:rPr lang="en-US" dirty="0"/>
              <a:t> </a:t>
            </a:r>
          </a:p>
          <a:p>
            <a:r>
              <a:rPr lang="en-US" dirty="0"/>
              <a:t>Helping the blind: </a:t>
            </a:r>
            <a:r>
              <a:rPr lang="en-US" dirty="0">
                <a:hlinkClick r:id="rId5"/>
              </a:rPr>
              <a:t>http://www.youtube.com/watch?v=_JP-WTT1y3U</a:t>
            </a:r>
            <a:r>
              <a:rPr lang="en-US" dirty="0"/>
              <a:t> </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74638"/>
            <a:ext cx="8229600" cy="715962"/>
          </a:xfrm>
        </p:spPr>
        <p:txBody>
          <a:bodyPr/>
          <a:lstStyle/>
          <a:p>
            <a:r>
              <a:rPr lang="en-US" sz="3200" b="1"/>
              <a:t>Risk and Trust</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1409700"/>
            <a:ext cx="5915025" cy="391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Box 3"/>
          <p:cNvSpPr txBox="1">
            <a:spLocks noChangeArrowheads="1"/>
          </p:cNvSpPr>
          <p:nvPr/>
        </p:nvSpPr>
        <p:spPr bwMode="auto">
          <a:xfrm>
            <a:off x="482600" y="5350175"/>
            <a:ext cx="807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hlinkClick r:id="rId4"/>
              </a:rPr>
              <a:t>http://www.washingtontimes.com/news/2011/mar/8/self-driving-car-on-road-out-of-science-fiction/</a:t>
            </a:r>
            <a:r>
              <a:rPr lang="en-US" dirty="0"/>
              <a:t> </a:t>
            </a:r>
          </a:p>
        </p:txBody>
      </p:sp>
      <p:sp>
        <p:nvSpPr>
          <p:cNvPr id="2" name="TextBox 1"/>
          <p:cNvSpPr txBox="1"/>
          <p:nvPr/>
        </p:nvSpPr>
        <p:spPr>
          <a:xfrm>
            <a:off x="482600" y="6172200"/>
            <a:ext cx="8077200" cy="646331"/>
          </a:xfrm>
          <a:prstGeom prst="rect">
            <a:avLst/>
          </a:prstGeom>
          <a:noFill/>
        </p:spPr>
        <p:txBody>
          <a:bodyPr wrap="square" rtlCol="0">
            <a:spAutoFit/>
          </a:bodyPr>
          <a:lstStyle/>
          <a:p>
            <a:r>
              <a:rPr lang="en-US" dirty="0"/>
              <a:t>2012: GM announces a self-driving Cadillac by 2015. </a:t>
            </a:r>
          </a:p>
          <a:p>
            <a:r>
              <a:rPr lang="en-US" dirty="0"/>
              <a:t>2013: GM: </a:t>
            </a:r>
            <a:r>
              <a:rPr lang="en-US" dirty="0">
                <a:hlinkClick r:id="rId5"/>
              </a:rPr>
              <a:t>http://www.cnbc.com/id/101091968</a:t>
            </a:r>
            <a:r>
              <a:rPr lang="en-US" dirty="0"/>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92162"/>
          </a:xfrm>
        </p:spPr>
        <p:txBody>
          <a:bodyPr/>
          <a:lstStyle/>
          <a:p>
            <a:r>
              <a:rPr lang="en-US" sz="3200" b="1"/>
              <a:t>Risk and Trust</a:t>
            </a: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3352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09975"/>
            <a:ext cx="4953000" cy="302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TextBox 3"/>
          <p:cNvSpPr txBox="1">
            <a:spLocks noChangeArrowheads="1"/>
          </p:cNvSpPr>
          <p:nvPr/>
        </p:nvSpPr>
        <p:spPr bwMode="auto">
          <a:xfrm>
            <a:off x="1524000" y="4419600"/>
            <a:ext cx="2057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Summer, 2011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A640-8ACB-4559-9CB2-4875726BD8DA}"/>
              </a:ext>
            </a:extLst>
          </p:cNvPr>
          <p:cNvSpPr>
            <a:spLocks noGrp="1"/>
          </p:cNvSpPr>
          <p:nvPr>
            <p:ph type="title"/>
          </p:nvPr>
        </p:nvSpPr>
        <p:spPr>
          <a:xfrm>
            <a:off x="457200" y="381000"/>
            <a:ext cx="8229600" cy="524067"/>
          </a:xfrm>
        </p:spPr>
        <p:txBody>
          <a:bodyPr/>
          <a:lstStyle/>
          <a:p>
            <a:pPr algn="ctr"/>
            <a:r>
              <a:rPr lang="en-US" sz="2400" b="1" dirty="0">
                <a:latin typeface="+mn-lt"/>
              </a:rPr>
              <a:t>Risk and Reward: Autonomous Vehicles</a:t>
            </a:r>
          </a:p>
        </p:txBody>
      </p:sp>
      <p:pic>
        <p:nvPicPr>
          <p:cNvPr id="3" name="Picture 3" descr="http://blogs-images.forbes.com/brookecrothers/files/2015/11/google-self-driving-car-repaint-1200x615.jpg">
            <a:extLst>
              <a:ext uri="{FF2B5EF4-FFF2-40B4-BE49-F238E27FC236}">
                <a16:creationId xmlns:a16="http://schemas.microsoft.com/office/drawing/2014/main" id="{FD1CDE68-756B-4E4A-96C5-3FF0F7B182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26" y="4041669"/>
            <a:ext cx="3122971" cy="1600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D2A488-A1AD-402E-A272-B7A82865C1F4}"/>
              </a:ext>
            </a:extLst>
          </p:cNvPr>
          <p:cNvSpPr txBox="1"/>
          <p:nvPr/>
        </p:nvSpPr>
        <p:spPr>
          <a:xfrm>
            <a:off x="3301795" y="4114809"/>
            <a:ext cx="5484557" cy="1754326"/>
          </a:xfrm>
          <a:prstGeom prst="rect">
            <a:avLst/>
          </a:prstGeom>
          <a:noFill/>
        </p:spPr>
        <p:txBody>
          <a:bodyPr wrap="square" rtlCol="0">
            <a:spAutoFit/>
          </a:bodyPr>
          <a:lstStyle/>
          <a:p>
            <a:r>
              <a:rPr lang="en-US" dirty="0"/>
              <a:t>Consulting firm McKinsey &amp; Company estimated that widespread use of autonomous vehicles could "eliminate 90% of all auto accidents in the United States, prevent up to US$190 billion in damages and health-costs annually and save thousands of lives."</a:t>
            </a:r>
          </a:p>
        </p:txBody>
      </p:sp>
      <p:sp>
        <p:nvSpPr>
          <p:cNvPr id="5" name="TextBox 4">
            <a:extLst>
              <a:ext uri="{FF2B5EF4-FFF2-40B4-BE49-F238E27FC236}">
                <a16:creationId xmlns:a16="http://schemas.microsoft.com/office/drawing/2014/main" id="{657EBA46-6820-4EF5-A460-F28D711B5707}"/>
              </a:ext>
            </a:extLst>
          </p:cNvPr>
          <p:cNvSpPr txBox="1"/>
          <p:nvPr/>
        </p:nvSpPr>
        <p:spPr>
          <a:xfrm>
            <a:off x="674739" y="1786398"/>
            <a:ext cx="7560392" cy="1754326"/>
          </a:xfrm>
          <a:prstGeom prst="rect">
            <a:avLst/>
          </a:prstGeom>
          <a:noFill/>
        </p:spPr>
        <p:txBody>
          <a:bodyPr wrap="square" rtlCol="0">
            <a:spAutoFit/>
          </a:bodyPr>
          <a:lstStyle/>
          <a:p>
            <a:r>
              <a:rPr lang="en-US" dirty="0"/>
              <a:t>As of March 2016, Alphabet had test-driven their fleet in autonomous mode a total of 1,500,000 mi.  </a:t>
            </a:r>
          </a:p>
          <a:p>
            <a:endParaRPr lang="en-US" dirty="0"/>
          </a:p>
          <a:p>
            <a:r>
              <a:rPr lang="en-US" dirty="0"/>
              <a:t>Based on Alphabet's accident reports, their test cars have been involved in 14 collisions, of which other drivers were at fault 13 times, although in 2016 the car's software caused a crash.</a:t>
            </a:r>
          </a:p>
        </p:txBody>
      </p:sp>
    </p:spTree>
    <p:extLst>
      <p:ext uri="{BB962C8B-B14F-4D97-AF65-F5344CB8AC3E}">
        <p14:creationId xmlns:p14="http://schemas.microsoft.com/office/powerpoint/2010/main" val="20877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A640-8ACB-4559-9CB2-4875726BD8DA}"/>
              </a:ext>
            </a:extLst>
          </p:cNvPr>
          <p:cNvSpPr>
            <a:spLocks noGrp="1"/>
          </p:cNvSpPr>
          <p:nvPr>
            <p:ph type="title"/>
          </p:nvPr>
        </p:nvSpPr>
        <p:spPr>
          <a:xfrm>
            <a:off x="609600" y="381000"/>
            <a:ext cx="8229600" cy="524067"/>
          </a:xfrm>
        </p:spPr>
        <p:txBody>
          <a:bodyPr/>
          <a:lstStyle/>
          <a:p>
            <a:pPr algn="ctr"/>
            <a:r>
              <a:rPr lang="en-US" sz="2400" b="1" dirty="0">
                <a:latin typeface="+mn-lt"/>
              </a:rPr>
              <a:t>Autonomous Vehicles – Legal Issues</a:t>
            </a:r>
          </a:p>
        </p:txBody>
      </p:sp>
      <p:pic>
        <p:nvPicPr>
          <p:cNvPr id="6146" name="Picture 2" descr="https://upload.wikimedia.org/wikipedia/commons/2/2a/Self_Driving_Cars_Legalized_States_in_USA.png">
            <a:extLst>
              <a:ext uri="{FF2B5EF4-FFF2-40B4-BE49-F238E27FC236}">
                <a16:creationId xmlns:a16="http://schemas.microsoft.com/office/drawing/2014/main" id="{E5561A6E-932A-4E29-B889-059A5DA133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256" y="1548751"/>
            <a:ext cx="5334154" cy="445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073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304800"/>
            <a:ext cx="7772400" cy="685800"/>
          </a:xfrm>
        </p:spPr>
        <p:txBody>
          <a:bodyPr/>
          <a:lstStyle/>
          <a:p>
            <a:pPr eaLnBrk="1" hangingPunct="1"/>
            <a:r>
              <a:rPr lang="en-US" sz="3200" b="1"/>
              <a:t>Risks – Who Cares?</a:t>
            </a:r>
          </a:p>
        </p:txBody>
      </p:sp>
      <p:sp>
        <p:nvSpPr>
          <p:cNvPr id="5123" name="Rectangle 3"/>
          <p:cNvSpPr>
            <a:spLocks noGrp="1" noChangeArrowheads="1"/>
          </p:cNvSpPr>
          <p:nvPr>
            <p:ph type="subTitle" idx="1"/>
          </p:nvPr>
        </p:nvSpPr>
        <p:spPr>
          <a:xfrm>
            <a:off x="381000" y="1828800"/>
            <a:ext cx="8458200" cy="4419600"/>
          </a:xfrm>
        </p:spPr>
        <p:txBody>
          <a:bodyPr/>
          <a:lstStyle/>
          <a:p>
            <a:pPr algn="l" eaLnBrk="1" hangingPunct="1">
              <a:buFontTx/>
              <a:buChar char="•"/>
            </a:pPr>
            <a:r>
              <a:rPr lang="en-US" dirty="0"/>
              <a:t> </a:t>
            </a:r>
            <a:r>
              <a:rPr lang="en-US" sz="2400" dirty="0"/>
              <a:t>Peter Neumann: </a:t>
            </a:r>
            <a:r>
              <a:rPr lang="en-US" sz="2400" b="1" i="1" dirty="0"/>
              <a:t>Computer-Related Risks</a:t>
            </a:r>
            <a:r>
              <a:rPr lang="en-US" sz="2400" dirty="0"/>
              <a:t>, Addison-Wesley/ACM Press. 1995</a:t>
            </a:r>
          </a:p>
          <a:p>
            <a:pPr algn="l" eaLnBrk="1" hangingPunct="1"/>
            <a:endParaRPr lang="en-US" sz="2400" dirty="0"/>
          </a:p>
          <a:p>
            <a:pPr algn="l" eaLnBrk="1" hangingPunct="1">
              <a:buFontTx/>
              <a:buChar char="•"/>
            </a:pPr>
            <a:r>
              <a:rPr lang="en-US" sz="2400" dirty="0"/>
              <a:t> ACM Risks Forum:  </a:t>
            </a:r>
            <a:r>
              <a:rPr lang="en-US" sz="2400" dirty="0">
                <a:hlinkClick r:id="rId3"/>
              </a:rPr>
              <a:t>http://www.risks.org  </a:t>
            </a:r>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A640-8ACB-4559-9CB2-4875726BD8DA}"/>
              </a:ext>
            </a:extLst>
          </p:cNvPr>
          <p:cNvSpPr>
            <a:spLocks noGrp="1"/>
          </p:cNvSpPr>
          <p:nvPr>
            <p:ph type="title"/>
          </p:nvPr>
        </p:nvSpPr>
        <p:spPr>
          <a:xfrm>
            <a:off x="457200" y="381000"/>
            <a:ext cx="8229600" cy="524067"/>
          </a:xfrm>
        </p:spPr>
        <p:txBody>
          <a:bodyPr/>
          <a:lstStyle/>
          <a:p>
            <a:pPr algn="ctr"/>
            <a:r>
              <a:rPr lang="en-US" sz="2400" b="1" dirty="0">
                <a:latin typeface="+mn-lt"/>
              </a:rPr>
              <a:t>Autonomous Vehicles – Legal Issues</a:t>
            </a:r>
          </a:p>
        </p:txBody>
      </p:sp>
      <p:pic>
        <p:nvPicPr>
          <p:cNvPr id="1026" name="Picture 2" descr="States with Enacted Legislation">
            <a:extLst>
              <a:ext uri="{FF2B5EF4-FFF2-40B4-BE49-F238E27FC236}">
                <a16:creationId xmlns:a16="http://schemas.microsoft.com/office/drawing/2014/main" id="{98EDE07C-CD4B-4A6E-B091-84D312EB4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73" y="1768462"/>
            <a:ext cx="4702508" cy="29547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F902D6-A088-491F-8C28-EA8A10A4020F}"/>
              </a:ext>
            </a:extLst>
          </p:cNvPr>
          <p:cNvSpPr txBox="1"/>
          <p:nvPr/>
        </p:nvSpPr>
        <p:spPr>
          <a:xfrm>
            <a:off x="564126" y="5038419"/>
            <a:ext cx="8484010" cy="715581"/>
          </a:xfrm>
          <a:prstGeom prst="rect">
            <a:avLst/>
          </a:prstGeom>
          <a:noFill/>
        </p:spPr>
        <p:txBody>
          <a:bodyPr wrap="square" rtlCol="0">
            <a:spAutoFit/>
          </a:bodyPr>
          <a:lstStyle/>
          <a:p>
            <a:pPr defTabSz="342900" fontAlgn="auto">
              <a:spcBef>
                <a:spcPts val="0"/>
              </a:spcBef>
              <a:spcAft>
                <a:spcPts val="0"/>
              </a:spcAft>
              <a:defRPr/>
            </a:pPr>
            <a:r>
              <a:rPr lang="en-US" sz="1350" dirty="0">
                <a:solidFill>
                  <a:prstClr val="black"/>
                </a:solidFill>
                <a:latin typeface="Calibri" panose="020F0502020204030204"/>
              </a:rPr>
              <a:t>National Conference of State Legislators has a </a:t>
            </a:r>
            <a:r>
              <a:rPr lang="en-US" sz="1350" b="1" dirty="0">
                <a:solidFill>
                  <a:prstClr val="black"/>
                </a:solidFill>
                <a:latin typeface="Calibri" panose="020F0502020204030204"/>
              </a:rPr>
              <a:t>NEW </a:t>
            </a:r>
            <a:r>
              <a:rPr lang="en-US" sz="1350" b="1" dirty="0">
                <a:solidFill>
                  <a:prstClr val="black"/>
                </a:solidFill>
                <a:latin typeface="Calibri" panose="020F0502020204030204"/>
                <a:hlinkClick r:id="rId4"/>
              </a:rPr>
              <a:t>autonomous vehicles legislative database</a:t>
            </a:r>
            <a:r>
              <a:rPr lang="en-US" sz="1350" dirty="0">
                <a:solidFill>
                  <a:prstClr val="black"/>
                </a:solidFill>
                <a:latin typeface="Calibri" panose="020F0502020204030204"/>
              </a:rPr>
              <a:t>, providing up-to-date, real-time information about state autonomous vehicle legislation that has been introduced in the 50 states and the District of Columbia.</a:t>
            </a:r>
          </a:p>
        </p:txBody>
      </p:sp>
    </p:spTree>
    <p:extLst>
      <p:ext uri="{BB962C8B-B14F-4D97-AF65-F5344CB8AC3E}">
        <p14:creationId xmlns:p14="http://schemas.microsoft.com/office/powerpoint/2010/main" val="920100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81000"/>
            <a:ext cx="6172200" cy="651272"/>
          </a:xfrm>
        </p:spPr>
        <p:txBody>
          <a:bodyPr/>
          <a:lstStyle/>
          <a:p>
            <a:r>
              <a:rPr lang="en-US" sz="2400" b="1" dirty="0"/>
              <a:t>The Risk of Doing Nothing</a:t>
            </a:r>
          </a:p>
        </p:txBody>
      </p:sp>
      <p:pic>
        <p:nvPicPr>
          <p:cNvPr id="307202" name="Picture 2" descr="https://static01.nyt.com/images/2016/07/01/business/01TESLA/01TESLA-master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791" y="2800350"/>
            <a:ext cx="4112419" cy="25060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57350" y="1911176"/>
            <a:ext cx="5372100" cy="369332"/>
          </a:xfrm>
          <a:prstGeom prst="rect">
            <a:avLst/>
          </a:prstGeom>
          <a:noFill/>
        </p:spPr>
        <p:txBody>
          <a:bodyPr wrap="square" rtlCol="0">
            <a:spAutoFit/>
          </a:bodyPr>
          <a:lstStyle/>
          <a:p>
            <a:pPr defTabSz="685800" fontAlgn="auto">
              <a:spcBef>
                <a:spcPts val="0"/>
              </a:spcBef>
              <a:spcAft>
                <a:spcPts val="0"/>
              </a:spcAft>
              <a:defRPr/>
            </a:pPr>
            <a:r>
              <a:rPr lang="en-US" kern="0" dirty="0">
                <a:solidFill>
                  <a:sysClr val="windowText" lastClr="000000"/>
                </a:solidFill>
                <a:latin typeface="Arial"/>
              </a:rPr>
              <a:t>Self-driving Tesla in accident:  1 person killed</a:t>
            </a:r>
          </a:p>
        </p:txBody>
      </p:sp>
    </p:spTree>
    <p:extLst>
      <p:ext uri="{BB962C8B-B14F-4D97-AF65-F5344CB8AC3E}">
        <p14:creationId xmlns:p14="http://schemas.microsoft.com/office/powerpoint/2010/main" val="3737213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6172200" cy="651272"/>
          </a:xfrm>
        </p:spPr>
        <p:txBody>
          <a:bodyPr/>
          <a:lstStyle/>
          <a:p>
            <a:r>
              <a:rPr lang="en-US" sz="2400" b="1" dirty="0"/>
              <a:t>The Risk of Doing Nothing</a:t>
            </a:r>
          </a:p>
        </p:txBody>
      </p:sp>
      <p:sp>
        <p:nvSpPr>
          <p:cNvPr id="3" name="TextBox 2"/>
          <p:cNvSpPr txBox="1"/>
          <p:nvPr/>
        </p:nvSpPr>
        <p:spPr>
          <a:xfrm>
            <a:off x="1657350" y="1911176"/>
            <a:ext cx="5372100" cy="369332"/>
          </a:xfrm>
          <a:prstGeom prst="rect">
            <a:avLst/>
          </a:prstGeom>
          <a:noFill/>
        </p:spPr>
        <p:txBody>
          <a:bodyPr wrap="square" rtlCol="0">
            <a:spAutoFit/>
          </a:bodyPr>
          <a:lstStyle/>
          <a:p>
            <a:pPr defTabSz="685800" fontAlgn="auto">
              <a:spcBef>
                <a:spcPts val="0"/>
              </a:spcBef>
              <a:spcAft>
                <a:spcPts val="0"/>
              </a:spcAft>
              <a:defRPr/>
            </a:pPr>
            <a:r>
              <a:rPr lang="en-US" kern="0" dirty="0">
                <a:solidFill>
                  <a:sysClr val="windowText" lastClr="000000"/>
                </a:solidFill>
                <a:latin typeface="Arial"/>
              </a:rPr>
              <a:t>Human driven cars: people killed per year</a:t>
            </a:r>
          </a:p>
        </p:txBody>
      </p:sp>
      <p:pic>
        <p:nvPicPr>
          <p:cNvPr id="307204" name="Picture 4" descr="https://upload.wikimedia.org/wikipedia/commons/thumb/d/d1/Motor_vehicle_deaths_in_the_US.svg/700px-Motor_vehicle_deaths_in_the_U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2445309"/>
            <a:ext cx="5829300" cy="3331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4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715962"/>
          </a:xfrm>
        </p:spPr>
        <p:txBody>
          <a:bodyPr/>
          <a:lstStyle/>
          <a:p>
            <a:pPr eaLnBrk="1" hangingPunct="1"/>
            <a:r>
              <a:rPr lang="en-US" sz="3200" b="1"/>
              <a:t>Risk and Trust</a:t>
            </a:r>
          </a:p>
        </p:txBody>
      </p:sp>
      <p:sp>
        <p:nvSpPr>
          <p:cNvPr id="35843" name="Rectangle 3"/>
          <p:cNvSpPr>
            <a:spLocks noGrp="1" noChangeArrowheads="1"/>
          </p:cNvSpPr>
          <p:nvPr>
            <p:ph type="body" idx="1"/>
          </p:nvPr>
        </p:nvSpPr>
        <p:spPr>
          <a:xfrm>
            <a:off x="457200" y="1600200"/>
            <a:ext cx="8229600" cy="838200"/>
          </a:xfrm>
        </p:spPr>
        <p:txBody>
          <a:bodyPr/>
          <a:lstStyle/>
          <a:p>
            <a:pPr marL="0" indent="0" eaLnBrk="1" hangingPunct="1">
              <a:buFontTx/>
              <a:buNone/>
              <a:defRPr/>
            </a:pPr>
            <a:r>
              <a:rPr lang="en-US" sz="2800" dirty="0"/>
              <a:t>Intersection management</a:t>
            </a:r>
          </a:p>
          <a:p>
            <a:pPr eaLnBrk="1" hangingPunct="1">
              <a:defRPr/>
            </a:pPr>
            <a:endParaRPr lang="en-US" sz="2800" dirty="0"/>
          </a:p>
          <a:p>
            <a:pPr eaLnBrk="1" hangingPunct="1">
              <a:defRPr/>
            </a:pPr>
            <a:endParaRPr lang="en-US" dirty="0"/>
          </a:p>
        </p:txBody>
      </p:sp>
      <p:sp>
        <p:nvSpPr>
          <p:cNvPr id="36868" name="Text Box 4"/>
          <p:cNvSpPr txBox="1">
            <a:spLocks noChangeArrowheads="1"/>
          </p:cNvSpPr>
          <p:nvPr/>
        </p:nvSpPr>
        <p:spPr bwMode="auto">
          <a:xfrm>
            <a:off x="1066800" y="24384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a:hlinkClick r:id="rId3"/>
              </a:rPr>
              <a:t>http://www.cs.utexas.edu/~aim/?p=video</a:t>
            </a:r>
            <a:r>
              <a:rPr lang="en-US" sz="2400" dirty="0"/>
              <a:t> </a:t>
            </a:r>
          </a:p>
        </p:txBody>
      </p:sp>
      <p:pic>
        <p:nvPicPr>
          <p:cNvPr id="368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4290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4800600"/>
            <a:ext cx="4800600" cy="1815882"/>
          </a:xfrm>
          <a:prstGeom prst="rect">
            <a:avLst/>
          </a:prstGeom>
          <a:noFill/>
        </p:spPr>
        <p:txBody>
          <a:bodyPr wrap="square" rtlCol="0">
            <a:spAutoFit/>
          </a:bodyPr>
          <a:lstStyle/>
          <a:p>
            <a:r>
              <a:rPr lang="en-US" sz="2800" dirty="0"/>
              <a:t>Or, a scarier scenario:</a:t>
            </a:r>
          </a:p>
          <a:p>
            <a:endParaRPr lang="en-US" sz="2800" dirty="0"/>
          </a:p>
          <a:p>
            <a:r>
              <a:rPr lang="en-US" sz="2800"/>
              <a:t>      </a:t>
            </a:r>
            <a:r>
              <a:rPr lang="en-US" sz="2400" u="sng">
                <a:hlinkClick r:id="rId5"/>
              </a:rPr>
              <a:t>http</a:t>
            </a:r>
            <a:r>
              <a:rPr lang="en-US" sz="2400" u="sng" dirty="0">
                <a:hlinkClick r:id="rId5"/>
              </a:rPr>
              <a:t>://youtu.be/ufK2XRGUjuc</a:t>
            </a:r>
            <a:endParaRPr lang="en-US" sz="2400" dirty="0"/>
          </a:p>
          <a:p>
            <a:endParaRPr lang="en-US" sz="2800" dirty="0"/>
          </a:p>
        </p:txBody>
      </p:sp>
    </p:spTree>
    <p:extLst>
      <p:ext uri="{BB962C8B-B14F-4D97-AF65-F5344CB8AC3E}">
        <p14:creationId xmlns:p14="http://schemas.microsoft.com/office/powerpoint/2010/main" val="350397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928"/>
            <a:ext cx="8229600" cy="792162"/>
          </a:xfrm>
        </p:spPr>
        <p:txBody>
          <a:bodyPr/>
          <a:lstStyle/>
          <a:p>
            <a:r>
              <a:rPr lang="en-US" sz="3200" b="1" dirty="0"/>
              <a:t>Who’s Worrying?</a:t>
            </a:r>
          </a:p>
        </p:txBody>
      </p:sp>
      <p:sp>
        <p:nvSpPr>
          <p:cNvPr id="3" name="TextBox 2"/>
          <p:cNvSpPr txBox="1"/>
          <p:nvPr/>
        </p:nvSpPr>
        <p:spPr>
          <a:xfrm>
            <a:off x="533400" y="6172200"/>
            <a:ext cx="7162800" cy="369332"/>
          </a:xfrm>
          <a:prstGeom prst="rect">
            <a:avLst/>
          </a:prstGeom>
          <a:noFill/>
        </p:spPr>
        <p:txBody>
          <a:bodyPr wrap="square" rtlCol="0">
            <a:spAutoFit/>
          </a:bodyPr>
          <a:lstStyle/>
          <a:p>
            <a:r>
              <a:rPr lang="en-US" dirty="0">
                <a:hlinkClick r:id="rId2"/>
              </a:rPr>
              <a:t>http://www.cmu.edu/safartint/</a:t>
            </a:r>
            <a:r>
              <a:rPr lang="en-US" dirty="0"/>
              <a:t>  </a:t>
            </a:r>
          </a:p>
        </p:txBody>
      </p:sp>
      <p:pic>
        <p:nvPicPr>
          <p:cNvPr id="4" name="Picture 3"/>
          <p:cNvPicPr>
            <a:picLocks noChangeAspect="1"/>
          </p:cNvPicPr>
          <p:nvPr/>
        </p:nvPicPr>
        <p:blipFill>
          <a:blip r:embed="rId3"/>
          <a:stretch>
            <a:fillRect/>
          </a:stretch>
        </p:blipFill>
        <p:spPr>
          <a:xfrm>
            <a:off x="0" y="1037780"/>
            <a:ext cx="9144000" cy="4782440"/>
          </a:xfrm>
          <a:prstGeom prst="rect">
            <a:avLst/>
          </a:prstGeom>
        </p:spPr>
      </p:pic>
    </p:spTree>
    <p:extLst>
      <p:ext uri="{BB962C8B-B14F-4D97-AF65-F5344CB8AC3E}">
        <p14:creationId xmlns:p14="http://schemas.microsoft.com/office/powerpoint/2010/main" val="674764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715962"/>
          </a:xfrm>
        </p:spPr>
        <p:txBody>
          <a:bodyPr/>
          <a:lstStyle/>
          <a:p>
            <a:pPr eaLnBrk="1" hangingPunct="1"/>
            <a:r>
              <a:rPr lang="en-US" sz="3200" b="1"/>
              <a:t>Risk and Trust</a:t>
            </a:r>
          </a:p>
        </p:txBody>
      </p:sp>
      <p:sp>
        <p:nvSpPr>
          <p:cNvPr id="35843" name="Rectangle 3"/>
          <p:cNvSpPr>
            <a:spLocks noGrp="1" noChangeArrowheads="1"/>
          </p:cNvSpPr>
          <p:nvPr>
            <p:ph type="body" idx="1"/>
          </p:nvPr>
        </p:nvSpPr>
        <p:spPr>
          <a:xfrm>
            <a:off x="762000" y="5867400"/>
            <a:ext cx="7543800" cy="838200"/>
          </a:xfrm>
        </p:spPr>
        <p:txBody>
          <a:bodyPr/>
          <a:lstStyle/>
          <a:p>
            <a:pPr marL="0" indent="0" eaLnBrk="1" hangingPunct="1">
              <a:buFontTx/>
              <a:buNone/>
              <a:defRPr/>
            </a:pPr>
            <a:r>
              <a:rPr lang="en-US" sz="2400" dirty="0"/>
              <a:t>Plane or planet? Sleepy pilot can’t tell.</a:t>
            </a:r>
          </a:p>
          <a:p>
            <a:pPr eaLnBrk="1" hangingPunct="1">
              <a:defRPr/>
            </a:pPr>
            <a:endParaRPr lang="en-US" sz="2800" dirty="0"/>
          </a:p>
          <a:p>
            <a:pPr eaLnBrk="1" hangingPunct="1">
              <a:defRPr/>
            </a:pPr>
            <a:endParaRPr lang="en-US" dirty="0"/>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459293"/>
            <a:ext cx="4086225" cy="239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2366963" cy="241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715962"/>
          </a:xfrm>
        </p:spPr>
        <p:txBody>
          <a:bodyPr/>
          <a:lstStyle/>
          <a:p>
            <a:pPr eaLnBrk="1" hangingPunct="1"/>
            <a:r>
              <a:rPr lang="en-US" sz="3200" b="1"/>
              <a:t>Risk and Trust</a:t>
            </a:r>
          </a:p>
        </p:txBody>
      </p:sp>
      <p:sp>
        <p:nvSpPr>
          <p:cNvPr id="35843" name="Rectangle 3"/>
          <p:cNvSpPr>
            <a:spLocks noGrp="1" noChangeArrowheads="1"/>
          </p:cNvSpPr>
          <p:nvPr>
            <p:ph type="body" idx="1"/>
          </p:nvPr>
        </p:nvSpPr>
        <p:spPr>
          <a:xfrm>
            <a:off x="457200" y="1600200"/>
            <a:ext cx="8229600" cy="838200"/>
          </a:xfrm>
        </p:spPr>
        <p:txBody>
          <a:bodyPr/>
          <a:lstStyle/>
          <a:p>
            <a:pPr marL="0" indent="0" eaLnBrk="1" hangingPunct="1">
              <a:buFontTx/>
              <a:buNone/>
              <a:defRPr/>
            </a:pPr>
            <a:r>
              <a:rPr lang="en-US" sz="2800" dirty="0"/>
              <a:t>In the meantime:</a:t>
            </a:r>
          </a:p>
          <a:p>
            <a:pPr eaLnBrk="1" hangingPunct="1">
              <a:defRPr/>
            </a:pPr>
            <a:endParaRPr lang="en-US" dirty="0"/>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1803400"/>
            <a:ext cx="3894137"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715962"/>
          </a:xfrm>
        </p:spPr>
        <p:txBody>
          <a:bodyPr/>
          <a:lstStyle/>
          <a:p>
            <a:pPr eaLnBrk="1" hangingPunct="1"/>
            <a:r>
              <a:rPr lang="en-US" sz="3200" b="1"/>
              <a:t>Risk and Trust</a:t>
            </a:r>
          </a:p>
        </p:txBody>
      </p:sp>
      <p:sp>
        <p:nvSpPr>
          <p:cNvPr id="35843" name="Rectangle 3"/>
          <p:cNvSpPr>
            <a:spLocks noGrp="1" noChangeArrowheads="1"/>
          </p:cNvSpPr>
          <p:nvPr>
            <p:ph type="body" idx="1"/>
          </p:nvPr>
        </p:nvSpPr>
        <p:spPr>
          <a:xfrm>
            <a:off x="457200" y="1600200"/>
            <a:ext cx="8229600" cy="838200"/>
          </a:xfrm>
        </p:spPr>
        <p:txBody>
          <a:bodyPr/>
          <a:lstStyle/>
          <a:p>
            <a:pPr marL="0" indent="0" eaLnBrk="1" hangingPunct="1">
              <a:buFontTx/>
              <a:buNone/>
              <a:defRPr/>
            </a:pPr>
            <a:r>
              <a:rPr lang="en-US" sz="2800" dirty="0"/>
              <a:t>In the meantime:</a:t>
            </a:r>
          </a:p>
          <a:p>
            <a:pPr eaLnBrk="1" hangingPunct="1">
              <a:defRPr/>
            </a:pPr>
            <a:endParaRPr lang="en-US" dirty="0"/>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1803400"/>
            <a:ext cx="3894137"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TextBox 1"/>
          <p:cNvSpPr txBox="1">
            <a:spLocks noChangeArrowheads="1"/>
          </p:cNvSpPr>
          <p:nvPr/>
        </p:nvSpPr>
        <p:spPr bwMode="auto">
          <a:xfrm>
            <a:off x="1143000" y="498475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The Android pothole app</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382000" cy="1173162"/>
          </a:xfrm>
        </p:spPr>
        <p:txBody>
          <a:bodyPr/>
          <a:lstStyle/>
          <a:p>
            <a:pPr eaLnBrk="1" hangingPunct="1"/>
            <a:r>
              <a:rPr lang="en-US" sz="3200" b="1"/>
              <a:t>Risk and Reward</a:t>
            </a:r>
            <a:br>
              <a:rPr lang="en-US" sz="3200" b="1"/>
            </a:br>
            <a:r>
              <a:rPr lang="en-US" sz="3200" b="1"/>
              <a:t>Email</a:t>
            </a:r>
          </a:p>
        </p:txBody>
      </p:sp>
      <p:pic>
        <p:nvPicPr>
          <p:cNvPr id="399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743200"/>
            <a:ext cx="7581900"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228600"/>
            <a:ext cx="7783512" cy="657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7848600" cy="639762"/>
          </a:xfrm>
        </p:spPr>
        <p:txBody>
          <a:bodyPr/>
          <a:lstStyle/>
          <a:p>
            <a:pPr eaLnBrk="1" hangingPunct="1"/>
            <a:r>
              <a:rPr lang="en-US" sz="3200" b="1"/>
              <a:t>20 Mishaps That Might Have Started Accidental Nuclear War</a:t>
            </a:r>
            <a:r>
              <a:rPr lang="en-US" sz="4000"/>
              <a:t> </a:t>
            </a:r>
          </a:p>
        </p:txBody>
      </p:sp>
      <p:sp>
        <p:nvSpPr>
          <p:cNvPr id="6147" name="Rectangle 3"/>
          <p:cNvSpPr>
            <a:spLocks noGrp="1" noChangeArrowheads="1"/>
          </p:cNvSpPr>
          <p:nvPr>
            <p:ph type="body" idx="1"/>
          </p:nvPr>
        </p:nvSpPr>
        <p:spPr>
          <a:xfrm>
            <a:off x="457200" y="1676400"/>
            <a:ext cx="8229600" cy="4525963"/>
          </a:xfrm>
        </p:spPr>
        <p:txBody>
          <a:bodyPr/>
          <a:lstStyle/>
          <a:p>
            <a:pPr eaLnBrk="1" hangingPunct="1">
              <a:lnSpc>
                <a:spcPct val="80000"/>
              </a:lnSpc>
              <a:buFontTx/>
              <a:buNone/>
            </a:pPr>
            <a:r>
              <a:rPr lang="en-US" sz="1400" dirty="0"/>
              <a:t>1) November 5, 1956: Suez Crisis Coincidence </a:t>
            </a:r>
          </a:p>
          <a:p>
            <a:pPr eaLnBrk="1" hangingPunct="1">
              <a:lnSpc>
                <a:spcPct val="80000"/>
              </a:lnSpc>
              <a:buFontTx/>
              <a:buNone/>
            </a:pPr>
            <a:r>
              <a:rPr lang="en-US" sz="1400" dirty="0"/>
              <a:t>2) November 24, 1961: BMEWS Communication Failure </a:t>
            </a:r>
          </a:p>
          <a:p>
            <a:pPr eaLnBrk="1" hangingPunct="1">
              <a:lnSpc>
                <a:spcPct val="80000"/>
              </a:lnSpc>
              <a:buFontTx/>
              <a:buNone/>
            </a:pPr>
            <a:r>
              <a:rPr lang="en-US" sz="1400" dirty="0"/>
              <a:t>3) August 23, 1962: B-52 Navigation Error </a:t>
            </a:r>
          </a:p>
          <a:p>
            <a:pPr eaLnBrk="1" hangingPunct="1">
              <a:lnSpc>
                <a:spcPct val="80000"/>
              </a:lnSpc>
              <a:buFontTx/>
              <a:buNone/>
            </a:pPr>
            <a:r>
              <a:rPr lang="en-US" sz="1400" dirty="0"/>
              <a:t>4) August-October, 1962: U2 Flights into Soviet Airspace </a:t>
            </a:r>
          </a:p>
          <a:p>
            <a:pPr eaLnBrk="1" hangingPunct="1">
              <a:lnSpc>
                <a:spcPct val="80000"/>
              </a:lnSpc>
              <a:buFontTx/>
              <a:buNone/>
            </a:pPr>
            <a:r>
              <a:rPr lang="en-US" sz="1400" dirty="0"/>
              <a:t>5) October 24, 1962- Cuban Missile Crisis: A Soviet Satellite Explodes </a:t>
            </a:r>
          </a:p>
          <a:p>
            <a:pPr eaLnBrk="1" hangingPunct="1">
              <a:lnSpc>
                <a:spcPct val="80000"/>
              </a:lnSpc>
              <a:buFontTx/>
              <a:buNone/>
            </a:pPr>
            <a:r>
              <a:rPr lang="en-US" sz="1400" dirty="0"/>
              <a:t>6) October 25, 1962- Cuban Missile Crisis: Intruder in Duluth </a:t>
            </a:r>
          </a:p>
          <a:p>
            <a:pPr eaLnBrk="1" hangingPunct="1">
              <a:lnSpc>
                <a:spcPct val="80000"/>
              </a:lnSpc>
              <a:buFontTx/>
              <a:buNone/>
            </a:pPr>
            <a:r>
              <a:rPr lang="en-US" sz="1400" dirty="0"/>
              <a:t>7) October 26, 1962- Cuban Missile Crisis: ICBM Test Launch </a:t>
            </a:r>
          </a:p>
          <a:p>
            <a:pPr eaLnBrk="1" hangingPunct="1">
              <a:lnSpc>
                <a:spcPct val="80000"/>
              </a:lnSpc>
              <a:buFontTx/>
              <a:buNone/>
            </a:pPr>
            <a:r>
              <a:rPr lang="en-US" sz="1400" dirty="0"/>
              <a:t>8) October 26, 1962- Cuban Missile Crisis: Unannounced Titan Missile Launch </a:t>
            </a:r>
          </a:p>
          <a:p>
            <a:pPr eaLnBrk="1" hangingPunct="1">
              <a:lnSpc>
                <a:spcPct val="80000"/>
              </a:lnSpc>
              <a:buFontTx/>
              <a:buNone/>
            </a:pPr>
            <a:r>
              <a:rPr lang="en-US" sz="1400" dirty="0"/>
              <a:t>9) October 26, 1962- Cuban Missile Crisis: </a:t>
            </a:r>
            <a:r>
              <a:rPr lang="en-US" sz="1400" dirty="0" err="1"/>
              <a:t>Malstrom</a:t>
            </a:r>
            <a:r>
              <a:rPr lang="en-US" sz="1400" dirty="0"/>
              <a:t> Air Force Base </a:t>
            </a:r>
          </a:p>
          <a:p>
            <a:pPr eaLnBrk="1" hangingPunct="1">
              <a:lnSpc>
                <a:spcPct val="80000"/>
              </a:lnSpc>
              <a:buFontTx/>
              <a:buNone/>
            </a:pPr>
            <a:r>
              <a:rPr lang="en-US" sz="1400" dirty="0"/>
              <a:t>10) October, 1962- Cuban Missile Crisis: NATO Readiness </a:t>
            </a:r>
          </a:p>
          <a:p>
            <a:pPr eaLnBrk="1" hangingPunct="1">
              <a:lnSpc>
                <a:spcPct val="80000"/>
              </a:lnSpc>
              <a:buFontTx/>
              <a:buNone/>
            </a:pPr>
            <a:r>
              <a:rPr lang="en-US" sz="1400" dirty="0"/>
              <a:t>11) October, 1962- Cuban Missile Crisis: British Alerts </a:t>
            </a:r>
          </a:p>
          <a:p>
            <a:pPr eaLnBrk="1" hangingPunct="1">
              <a:lnSpc>
                <a:spcPct val="80000"/>
              </a:lnSpc>
              <a:buFontTx/>
              <a:buNone/>
            </a:pPr>
            <a:r>
              <a:rPr lang="en-US" sz="1400" dirty="0"/>
              <a:t>12) October 28, 1962- Cuban Missile Crisis: Moorestown False Alarm </a:t>
            </a:r>
          </a:p>
          <a:p>
            <a:pPr eaLnBrk="1" hangingPunct="1">
              <a:lnSpc>
                <a:spcPct val="80000"/>
              </a:lnSpc>
              <a:buFontTx/>
              <a:buNone/>
            </a:pPr>
            <a:r>
              <a:rPr lang="en-US" sz="1400" dirty="0"/>
              <a:t>13) October 28, 1962- Cuban Missile Crisis: False Warning Due to Satellite </a:t>
            </a:r>
          </a:p>
          <a:p>
            <a:pPr eaLnBrk="1" hangingPunct="1">
              <a:lnSpc>
                <a:spcPct val="80000"/>
              </a:lnSpc>
              <a:buFontTx/>
              <a:buNone/>
            </a:pPr>
            <a:r>
              <a:rPr lang="en-US" sz="1400" dirty="0"/>
              <a:t>14) November 2, 1962: The </a:t>
            </a:r>
            <a:r>
              <a:rPr lang="en-US" sz="1400" dirty="0" err="1"/>
              <a:t>Penkovsky</a:t>
            </a:r>
            <a:r>
              <a:rPr lang="en-US" sz="1400" dirty="0"/>
              <a:t> False Warning </a:t>
            </a:r>
          </a:p>
          <a:p>
            <a:pPr eaLnBrk="1" hangingPunct="1">
              <a:lnSpc>
                <a:spcPct val="80000"/>
              </a:lnSpc>
              <a:buFontTx/>
              <a:buNone/>
            </a:pPr>
            <a:r>
              <a:rPr lang="en-US" sz="1400" dirty="0"/>
              <a:t>15) November, 1965: Power Failure and Faulty Bomb Alarms </a:t>
            </a:r>
          </a:p>
          <a:p>
            <a:pPr eaLnBrk="1" hangingPunct="1">
              <a:lnSpc>
                <a:spcPct val="80000"/>
              </a:lnSpc>
              <a:buFontTx/>
              <a:buNone/>
            </a:pPr>
            <a:r>
              <a:rPr lang="en-US" sz="1400" dirty="0"/>
              <a:t>16) January 21, 1968: B-52 Crash near Thule </a:t>
            </a:r>
          </a:p>
          <a:p>
            <a:pPr eaLnBrk="1" hangingPunct="1">
              <a:lnSpc>
                <a:spcPct val="80000"/>
              </a:lnSpc>
              <a:buFontTx/>
              <a:buNone/>
            </a:pPr>
            <a:r>
              <a:rPr lang="en-US" sz="1400" dirty="0"/>
              <a:t>17) October 24-25, 1973: False Alarm During Middle East Crisis </a:t>
            </a:r>
          </a:p>
          <a:p>
            <a:pPr eaLnBrk="1" hangingPunct="1">
              <a:lnSpc>
                <a:spcPct val="80000"/>
              </a:lnSpc>
              <a:buFontTx/>
              <a:buNone/>
            </a:pPr>
            <a:r>
              <a:rPr lang="en-US" sz="1400" dirty="0"/>
              <a:t>18) November 9, 1979: Computer Exercise Tape </a:t>
            </a:r>
          </a:p>
          <a:p>
            <a:pPr eaLnBrk="1" hangingPunct="1">
              <a:lnSpc>
                <a:spcPct val="80000"/>
              </a:lnSpc>
              <a:buFontTx/>
              <a:buNone/>
            </a:pPr>
            <a:r>
              <a:rPr lang="en-US" sz="1400" dirty="0"/>
              <a:t>19) June , 1980: Faulty Computer Chip </a:t>
            </a:r>
          </a:p>
          <a:p>
            <a:pPr eaLnBrk="1" hangingPunct="1">
              <a:lnSpc>
                <a:spcPct val="80000"/>
              </a:lnSpc>
              <a:buFontTx/>
              <a:buNone/>
            </a:pPr>
            <a:r>
              <a:rPr lang="en-US" sz="1400" dirty="0"/>
              <a:t>20) January, 1995: Russian False Alarm </a:t>
            </a:r>
          </a:p>
        </p:txBody>
      </p:sp>
      <p:sp>
        <p:nvSpPr>
          <p:cNvPr id="6148" name="Rectangle 5"/>
          <p:cNvSpPr>
            <a:spLocks noChangeArrowheads="1"/>
          </p:cNvSpPr>
          <p:nvPr/>
        </p:nvSpPr>
        <p:spPr bwMode="auto">
          <a:xfrm>
            <a:off x="0" y="6278563"/>
            <a:ext cx="9144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400">
                <a:hlinkClick r:id="rId3"/>
              </a:rPr>
              <a:t>http://www.nuclearfiles.org/menu/key-issues/nuclear-weapons/issues/accidents/20-mishaps-maybe-caused-nuclear-war.htm</a:t>
            </a:r>
            <a:r>
              <a:rPr lang="en-US" sz="1400"/>
              <a:t> </a:t>
            </a:r>
          </a:p>
        </p:txBody>
      </p:sp>
      <p:sp>
        <p:nvSpPr>
          <p:cNvPr id="6149" name="Text Box 6"/>
          <p:cNvSpPr txBox="1">
            <a:spLocks noChangeArrowheads="1"/>
          </p:cNvSpPr>
          <p:nvPr/>
        </p:nvSpPr>
        <p:spPr bwMode="auto">
          <a:xfrm>
            <a:off x="276225" y="1219200"/>
            <a:ext cx="8867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a:t>From </a:t>
            </a:r>
            <a:r>
              <a:rPr lang="en-US" b="1" i="1"/>
              <a:t>The Limits of Safety</a:t>
            </a:r>
            <a:r>
              <a:rPr lang="en-US" i="1"/>
              <a:t> </a:t>
            </a:r>
            <a:r>
              <a:rPr lang="en-US"/>
              <a:t>by Scott D. Sagan  as quoted by Alan F. Philips, M.D.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639762"/>
          </a:xfrm>
        </p:spPr>
        <p:txBody>
          <a:bodyPr/>
          <a:lstStyle/>
          <a:p>
            <a:pPr eaLnBrk="1" hangingPunct="1"/>
            <a:r>
              <a:rPr lang="en-US" sz="3200" b="1"/>
              <a:t>Risk and Reward</a:t>
            </a:r>
          </a:p>
        </p:txBody>
      </p:sp>
      <p:sp>
        <p:nvSpPr>
          <p:cNvPr id="41987" name="Text Box 4"/>
          <p:cNvSpPr txBox="1">
            <a:spLocks noChangeArrowheads="1"/>
          </p:cNvSpPr>
          <p:nvPr/>
        </p:nvSpPr>
        <p:spPr bwMode="auto">
          <a:xfrm>
            <a:off x="457200" y="5867400"/>
            <a:ext cx="7696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http://www.youtube.com/watch?v=uE7Yf4bw41E</a:t>
            </a:r>
            <a:r>
              <a:rPr lang="en-US"/>
              <a:t> </a:t>
            </a:r>
          </a:p>
        </p:txBody>
      </p:sp>
      <p:pic>
        <p:nvPicPr>
          <p:cNvPr id="419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143000"/>
            <a:ext cx="5181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Risk and Reward</a:t>
            </a:r>
            <a:br>
              <a:rPr lang="en-US" sz="3200" b="1" dirty="0"/>
            </a:br>
            <a:r>
              <a:rPr lang="en-US" sz="3200" b="1" dirty="0"/>
              <a:t>Who is Responsible?</a:t>
            </a:r>
          </a:p>
        </p:txBody>
      </p:sp>
      <p:pic>
        <p:nvPicPr>
          <p:cNvPr id="55298" name="Picture 2" descr="https://www.hackread.com/wp-content/uploads/2016/10/ddos-attack-on-dns-major-websites-including-github-twitter-suffering-outag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553200" cy="3966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95400" y="6019800"/>
            <a:ext cx="6705600" cy="461665"/>
          </a:xfrm>
          <a:prstGeom prst="rect">
            <a:avLst/>
          </a:prstGeom>
          <a:noFill/>
        </p:spPr>
        <p:txBody>
          <a:bodyPr wrap="square" rtlCol="0">
            <a:spAutoFit/>
          </a:bodyPr>
          <a:lstStyle/>
          <a:p>
            <a:pPr algn="ctr"/>
            <a:r>
              <a:rPr lang="en-US" sz="2400" dirty="0"/>
              <a:t>Oct 21, 2016</a:t>
            </a:r>
          </a:p>
        </p:txBody>
      </p:sp>
    </p:spTree>
    <p:extLst>
      <p:ext uri="{BB962C8B-B14F-4D97-AF65-F5344CB8AC3E}">
        <p14:creationId xmlns:p14="http://schemas.microsoft.com/office/powerpoint/2010/main" val="3758868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Risk and Reward</a:t>
            </a:r>
            <a:br>
              <a:rPr lang="en-US" sz="3200" b="1" dirty="0"/>
            </a:br>
            <a:r>
              <a:rPr lang="en-US" sz="3200" b="1" dirty="0"/>
              <a:t>Who is Responsible?</a:t>
            </a:r>
          </a:p>
        </p:txBody>
      </p:sp>
      <p:pic>
        <p:nvPicPr>
          <p:cNvPr id="56322" name="Picture 2" descr="http://images.huffingtonpost.com/2016-07-12-1468314021-5633148-internetofth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150080"/>
            <a:ext cx="5973940" cy="4326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8065" y="1600200"/>
            <a:ext cx="7924800" cy="1569660"/>
          </a:xfrm>
          <a:prstGeom prst="rect">
            <a:avLst/>
          </a:prstGeom>
          <a:noFill/>
        </p:spPr>
        <p:txBody>
          <a:bodyPr wrap="square" rtlCol="0">
            <a:spAutoFit/>
          </a:bodyPr>
          <a:lstStyle/>
          <a:p>
            <a:r>
              <a:rPr lang="en-US" sz="2400" dirty="0"/>
              <a:t>A:  Panasonic, Samsung, Xerox management</a:t>
            </a:r>
          </a:p>
          <a:p>
            <a:r>
              <a:rPr lang="en-US" sz="2400" dirty="0"/>
              <a:t>B:  Programmers and engineers</a:t>
            </a:r>
          </a:p>
          <a:p>
            <a:r>
              <a:rPr lang="en-US" sz="2400" dirty="0"/>
              <a:t>C: Regulators</a:t>
            </a:r>
          </a:p>
          <a:p>
            <a:r>
              <a:rPr lang="en-US" sz="2400" dirty="0"/>
              <a:t>D: Consumers</a:t>
            </a:r>
          </a:p>
        </p:txBody>
      </p:sp>
    </p:spTree>
    <p:extLst>
      <p:ext uri="{BB962C8B-B14F-4D97-AF65-F5344CB8AC3E}">
        <p14:creationId xmlns:p14="http://schemas.microsoft.com/office/powerpoint/2010/main" val="37954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Risk and Reward</a:t>
            </a:r>
            <a:br>
              <a:rPr lang="en-US" sz="3200" b="1" dirty="0"/>
            </a:br>
            <a:r>
              <a:rPr lang="en-US" sz="3200" b="1" dirty="0"/>
              <a:t>How Easy Is It to Hack?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828800"/>
            <a:ext cx="5105400" cy="3403600"/>
          </a:xfrm>
          <a:prstGeom prst="rect">
            <a:avLst/>
          </a:prstGeom>
        </p:spPr>
      </p:pic>
      <p:sp>
        <p:nvSpPr>
          <p:cNvPr id="5" name="TextBox 4"/>
          <p:cNvSpPr txBox="1"/>
          <p:nvPr/>
        </p:nvSpPr>
        <p:spPr>
          <a:xfrm>
            <a:off x="609600" y="5715000"/>
            <a:ext cx="7543800" cy="246221"/>
          </a:xfrm>
          <a:prstGeom prst="rect">
            <a:avLst/>
          </a:prstGeom>
          <a:noFill/>
        </p:spPr>
        <p:txBody>
          <a:bodyPr wrap="square" rtlCol="0">
            <a:spAutoFit/>
          </a:bodyPr>
          <a:lstStyle/>
          <a:p>
            <a:r>
              <a:rPr lang="en-US" sz="1000" dirty="0">
                <a:hlinkClick r:id="rId3"/>
              </a:rPr>
              <a:t>https://www.theatlantic.com/technology/archive/2016/10/we-built-a-fake-web-toaster-and-it-was-hacked-in-an-hour/505571/</a:t>
            </a:r>
            <a:r>
              <a:rPr lang="en-US" sz="1000" dirty="0"/>
              <a:t> </a:t>
            </a:r>
          </a:p>
        </p:txBody>
      </p:sp>
    </p:spTree>
    <p:extLst>
      <p:ext uri="{BB962C8B-B14F-4D97-AF65-F5344CB8AC3E}">
        <p14:creationId xmlns:p14="http://schemas.microsoft.com/office/powerpoint/2010/main" val="33828831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2400" b="1" dirty="0"/>
              <a:t>Risk and Reward: </a:t>
            </a:r>
            <a:br>
              <a:rPr lang="en-US" sz="2400" b="1" dirty="0"/>
            </a:br>
            <a:r>
              <a:rPr lang="en-US" sz="2400" b="1" dirty="0"/>
              <a:t>Linear Accelerator Radiation Machines</a:t>
            </a:r>
          </a:p>
        </p:txBody>
      </p:sp>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648" y="2197511"/>
            <a:ext cx="3078956" cy="2307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B23806A-9191-451A-8950-59257141961F}"/>
              </a:ext>
            </a:extLst>
          </p:cNvPr>
          <p:cNvPicPr>
            <a:picLocks noChangeAspect="1"/>
          </p:cNvPicPr>
          <p:nvPr/>
        </p:nvPicPr>
        <p:blipFill>
          <a:blip r:embed="rId4"/>
          <a:stretch>
            <a:fillRect/>
          </a:stretch>
        </p:blipFill>
        <p:spPr>
          <a:xfrm>
            <a:off x="712877" y="2333932"/>
            <a:ext cx="2859309" cy="2531423"/>
          </a:xfrm>
          <a:prstGeom prst="rect">
            <a:avLst/>
          </a:prstGeom>
        </p:spPr>
      </p:pic>
      <p:sp>
        <p:nvSpPr>
          <p:cNvPr id="5" name="Rectangle: Rounded Corners 4">
            <a:extLst>
              <a:ext uri="{FF2B5EF4-FFF2-40B4-BE49-F238E27FC236}">
                <a16:creationId xmlns:a16="http://schemas.microsoft.com/office/drawing/2014/main" id="{35C6E964-8435-4805-8FC3-E41DA379F12C}"/>
              </a:ext>
            </a:extLst>
          </p:cNvPr>
          <p:cNvSpPr/>
          <p:nvPr/>
        </p:nvSpPr>
        <p:spPr>
          <a:xfrm>
            <a:off x="6421079" y="3075040"/>
            <a:ext cx="691331" cy="1531988"/>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fontAlgn="auto">
              <a:spcBef>
                <a:spcPts val="0"/>
              </a:spcBef>
              <a:spcAft>
                <a:spcPts val="0"/>
              </a:spcAft>
            </a:pPr>
            <a:endParaRPr lang="en-US" sz="1350">
              <a:solidFill>
                <a:srgbClr val="FFFFFF"/>
              </a:solidFill>
              <a:latin typeface="Arial"/>
            </a:endParaRPr>
          </a:p>
        </p:txBody>
      </p:sp>
    </p:spTree>
    <p:extLst>
      <p:ext uri="{BB962C8B-B14F-4D97-AF65-F5344CB8AC3E}">
        <p14:creationId xmlns:p14="http://schemas.microsoft.com/office/powerpoint/2010/main" val="294579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3200" b="1"/>
              <a:t>Risk and Reward – A Case Study</a:t>
            </a:r>
            <a:br>
              <a:rPr lang="en-US" sz="3200" b="1"/>
            </a:br>
            <a:r>
              <a:rPr lang="en-US" sz="3200" b="1"/>
              <a:t>Linear Accelerator Radiation Machines</a:t>
            </a:r>
          </a:p>
        </p:txBody>
      </p:sp>
      <p:sp>
        <p:nvSpPr>
          <p:cNvPr id="43011" name="Rectangle 3"/>
          <p:cNvSpPr>
            <a:spLocks noGrp="1" noChangeArrowheads="1"/>
          </p:cNvSpPr>
          <p:nvPr>
            <p:ph type="body" idx="1"/>
          </p:nvPr>
        </p:nvSpPr>
        <p:spPr>
          <a:xfrm>
            <a:off x="457200" y="1600200"/>
            <a:ext cx="8229600" cy="3886200"/>
          </a:xfrm>
        </p:spPr>
        <p:txBody>
          <a:bodyPr/>
          <a:lstStyle/>
          <a:p>
            <a:pPr eaLnBrk="1" hangingPunct="1">
              <a:lnSpc>
                <a:spcPct val="90000"/>
              </a:lnSpc>
            </a:pPr>
            <a:r>
              <a:rPr lang="en-US" sz="2400"/>
              <a:t>Social Benefit</a:t>
            </a:r>
          </a:p>
          <a:p>
            <a:pPr eaLnBrk="1" hangingPunct="1">
              <a:lnSpc>
                <a:spcPct val="90000"/>
              </a:lnSpc>
            </a:pPr>
            <a:r>
              <a:rPr lang="en-US" sz="2400"/>
              <a:t>Risk</a:t>
            </a:r>
          </a:p>
          <a:p>
            <a:pPr eaLnBrk="1" hangingPunct="1">
              <a:lnSpc>
                <a:spcPct val="90000"/>
              </a:lnSpc>
            </a:pPr>
            <a:r>
              <a:rPr lang="en-US" sz="2400"/>
              <a:t>Software Quality</a:t>
            </a:r>
          </a:p>
          <a:p>
            <a:pPr eaLnBrk="1" hangingPunct="1">
              <a:lnSpc>
                <a:spcPct val="90000"/>
              </a:lnSpc>
            </a:pPr>
            <a:r>
              <a:rPr lang="en-US" sz="2400"/>
              <a:t>Security</a:t>
            </a:r>
          </a:p>
          <a:p>
            <a:pPr eaLnBrk="1" hangingPunct="1">
              <a:lnSpc>
                <a:spcPct val="90000"/>
              </a:lnSpc>
            </a:pPr>
            <a:r>
              <a:rPr lang="en-US" sz="2400"/>
              <a:t>Ethics</a:t>
            </a:r>
          </a:p>
          <a:p>
            <a:pPr eaLnBrk="1" hangingPunct="1">
              <a:lnSpc>
                <a:spcPct val="90000"/>
              </a:lnSpc>
            </a:pPr>
            <a:r>
              <a:rPr lang="en-US" sz="2400"/>
              <a:t>Free Speech</a:t>
            </a:r>
          </a:p>
          <a:p>
            <a:pPr eaLnBrk="1" hangingPunct="1">
              <a:lnSpc>
                <a:spcPct val="90000"/>
              </a:lnSpc>
            </a:pPr>
            <a:r>
              <a:rPr lang="en-US" sz="2400"/>
              <a:t>Privacy</a:t>
            </a:r>
          </a:p>
          <a:p>
            <a:pPr eaLnBrk="1" hangingPunct="1">
              <a:lnSpc>
                <a:spcPct val="90000"/>
              </a:lnSpc>
            </a:pPr>
            <a:r>
              <a:rPr lang="en-US" sz="2400"/>
              <a:t>Law</a:t>
            </a:r>
          </a:p>
          <a:p>
            <a:pPr eaLnBrk="1" hangingPunct="1">
              <a:lnSpc>
                <a:spcPct val="90000"/>
              </a:lnSpc>
            </a:pPr>
            <a:r>
              <a:rPr lang="en-US" sz="2400"/>
              <a:t>Government Policy</a:t>
            </a:r>
          </a:p>
          <a:p>
            <a:pPr eaLnBrk="1" hangingPunct="1">
              <a:lnSpc>
                <a:spcPct val="90000"/>
              </a:lnSpc>
            </a:pPr>
            <a:endParaRPr lang="en-US" sz="2400"/>
          </a:p>
        </p:txBody>
      </p:sp>
      <p:sp>
        <p:nvSpPr>
          <p:cNvPr id="43012" name="Text Box 4"/>
          <p:cNvSpPr txBox="1">
            <a:spLocks noChangeArrowheads="1"/>
          </p:cNvSpPr>
          <p:nvPr/>
        </p:nvSpPr>
        <p:spPr bwMode="auto">
          <a:xfrm>
            <a:off x="609600" y="5715000"/>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hlinkClick r:id="rId3"/>
              </a:rPr>
              <a:t>http://www.nytimes.com/2010/01/24/health/24radiation.html?pagewanted=1&amp;partner=rss&amp;emc=rss</a:t>
            </a:r>
            <a:r>
              <a:rPr lang="en-US" dirty="0"/>
              <a:t> </a:t>
            </a:r>
          </a:p>
        </p:txBody>
      </p:sp>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905000"/>
            <a:ext cx="41052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639762"/>
          </a:xfrm>
        </p:spPr>
        <p:txBody>
          <a:bodyPr/>
          <a:lstStyle/>
          <a:p>
            <a:pPr eaLnBrk="1" hangingPunct="1"/>
            <a:r>
              <a:rPr lang="en-US" sz="3200" b="1"/>
              <a:t>Linear Accelerator Radiation Machines</a:t>
            </a:r>
          </a:p>
        </p:txBody>
      </p:sp>
      <p:sp>
        <p:nvSpPr>
          <p:cNvPr id="44035" name="Rectangle 3"/>
          <p:cNvSpPr>
            <a:spLocks noGrp="1" noChangeArrowheads="1"/>
          </p:cNvSpPr>
          <p:nvPr>
            <p:ph type="body" idx="1"/>
          </p:nvPr>
        </p:nvSpPr>
        <p:spPr/>
        <p:txBody>
          <a:bodyPr/>
          <a:lstStyle/>
          <a:p>
            <a:pPr eaLnBrk="1" hangingPunct="1"/>
            <a:r>
              <a:rPr lang="en-US" sz="2400" dirty="0"/>
              <a:t>The NYT story:</a:t>
            </a:r>
          </a:p>
          <a:p>
            <a:pPr lvl="1" eaLnBrk="1" hangingPunct="1">
              <a:buFontTx/>
              <a:buChar char="•"/>
            </a:pPr>
            <a:r>
              <a:rPr lang="en-US" sz="2000" dirty="0">
                <a:hlinkClick r:id="rId3"/>
              </a:rPr>
              <a:t>http://www.nytimes.com/2010/01/24/health/24radiation.html?pagewanted=1&amp;partner=rss&amp;emc=rss</a:t>
            </a:r>
            <a:endParaRPr lang="en-US" sz="2000" dirty="0"/>
          </a:p>
          <a:p>
            <a:pPr eaLnBrk="1" hangingPunct="1"/>
            <a:endParaRPr lang="en-US" sz="2400" dirty="0"/>
          </a:p>
          <a:p>
            <a:pPr eaLnBrk="1" hangingPunct="1"/>
            <a:r>
              <a:rPr lang="en-US" sz="2400" dirty="0"/>
              <a:t>A follow up with more details:</a:t>
            </a:r>
          </a:p>
          <a:p>
            <a:pPr lvl="1" eaLnBrk="1" hangingPunct="1">
              <a:buFontTx/>
              <a:buChar char="•"/>
            </a:pPr>
            <a:r>
              <a:rPr lang="en-US" sz="2000" dirty="0">
                <a:hlinkClick r:id="rId4"/>
              </a:rPr>
              <a:t>http://www.nytimes.com/2010/01/27/us/27radiation.html?pagewanted=1&amp;partner=rss&amp;emc=rss</a:t>
            </a:r>
            <a:r>
              <a:rPr lang="en-US" sz="2000" dirty="0"/>
              <a:t> </a:t>
            </a:r>
          </a:p>
          <a:p>
            <a:pPr lvl="1" eaLnBrk="1" hangingPunct="1">
              <a:buFontTx/>
              <a:buChar char="•"/>
            </a:pPr>
            <a:endParaRPr lang="en-US" sz="2000" dirty="0"/>
          </a:p>
          <a:p>
            <a:pPr eaLnBrk="1" hangingPunct="1"/>
            <a:r>
              <a:rPr lang="en-US" sz="2400" dirty="0"/>
              <a:t>The slide show:  </a:t>
            </a:r>
          </a:p>
          <a:p>
            <a:pPr lvl="1" eaLnBrk="1" hangingPunct="1">
              <a:buFontTx/>
              <a:buChar char="•"/>
            </a:pPr>
            <a:r>
              <a:rPr lang="en-US" sz="2000" dirty="0">
                <a:hlinkClick r:id="rId5"/>
              </a:rPr>
              <a:t>http://www.nytimes.com/interactive/2010/01/22/us/Radiation.html</a:t>
            </a:r>
            <a:r>
              <a:rPr lang="en-US" sz="2000" dirty="0"/>
              <a:t> </a:t>
            </a:r>
          </a:p>
          <a:p>
            <a:pPr eaLnBrk="1" hangingPunct="1"/>
            <a:endParaRPr lang="en-US"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274638"/>
            <a:ext cx="9144000" cy="792162"/>
          </a:xfrm>
        </p:spPr>
        <p:txBody>
          <a:bodyPr/>
          <a:lstStyle/>
          <a:p>
            <a:pPr eaLnBrk="1" hangingPunct="1"/>
            <a:r>
              <a:rPr lang="en-US" sz="3600" b="1"/>
              <a:t>But We Rely on Them More and More</a:t>
            </a:r>
            <a:r>
              <a:rPr lang="en-US"/>
              <a:t> </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19200"/>
            <a:ext cx="37163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1143000"/>
            <a:ext cx="8229600" cy="1143000"/>
          </a:xfrm>
        </p:spPr>
        <p:txBody>
          <a:bodyPr/>
          <a:lstStyle/>
          <a:p>
            <a:pPr eaLnBrk="1" hangingPunct="1"/>
            <a:r>
              <a:rPr lang="en-US" b="1"/>
              <a:t>Problems Waiting to Happen?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639762"/>
          </a:xfrm>
        </p:spPr>
        <p:txBody>
          <a:bodyPr/>
          <a:lstStyle/>
          <a:p>
            <a:pPr eaLnBrk="1" hangingPunct="1"/>
            <a:r>
              <a:rPr lang="en-US" sz="3200" b="1"/>
              <a:t>Y2K Problem</a:t>
            </a:r>
          </a:p>
        </p:txBody>
      </p:sp>
      <p:sp>
        <p:nvSpPr>
          <p:cNvPr id="47107" name="Rectangle 3"/>
          <p:cNvSpPr>
            <a:spLocks noGrp="1" noChangeArrowheads="1"/>
          </p:cNvSpPr>
          <p:nvPr>
            <p:ph type="body" idx="1"/>
          </p:nvPr>
        </p:nvSpPr>
        <p:spPr/>
        <p:txBody>
          <a:bodyPr/>
          <a:lstStyle/>
          <a:p>
            <a:pPr eaLnBrk="1" hangingPunct="1"/>
            <a:r>
              <a:rPr lang="en-US" sz="2400"/>
              <a:t>Attempt to save storage</a:t>
            </a:r>
          </a:p>
          <a:p>
            <a:pPr eaLnBrk="1" hangingPunct="1"/>
            <a:endParaRPr lang="en-US" sz="2400"/>
          </a:p>
          <a:p>
            <a:pPr eaLnBrk="1" hangingPunct="1"/>
            <a:r>
              <a:rPr lang="en-US" sz="2400"/>
              <a:t>Did programmers imagine their code being used 30 years later?</a:t>
            </a:r>
          </a:p>
          <a:p>
            <a:pPr eaLnBrk="1" hangingPunct="1"/>
            <a:endParaRPr lang="en-US"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228600" y="304800"/>
            <a:ext cx="8686800" cy="609600"/>
          </a:xfrm>
        </p:spPr>
        <p:txBody>
          <a:bodyPr/>
          <a:lstStyle/>
          <a:p>
            <a:pPr eaLnBrk="1" hangingPunct="1"/>
            <a:r>
              <a:rPr lang="en-US" sz="2800" b="1"/>
              <a:t>Odds of Dying in One Year from Leading Causes</a:t>
            </a:r>
          </a:p>
        </p:txBody>
      </p:sp>
      <p:graphicFrame>
        <p:nvGraphicFramePr>
          <p:cNvPr id="2168" name="Group 120"/>
          <p:cNvGraphicFramePr>
            <a:graphicFrameLocks noGrp="1"/>
          </p:cNvGraphicFramePr>
          <p:nvPr/>
        </p:nvGraphicFramePr>
        <p:xfrm>
          <a:off x="0" y="762000"/>
          <a:ext cx="9144000" cy="5592763"/>
        </p:xfrm>
        <a:graphic>
          <a:graphicData uri="http://schemas.openxmlformats.org/drawingml/2006/table">
            <a:tbl>
              <a:tblPr/>
              <a:tblGrid>
                <a:gridCol w="1444625">
                  <a:extLst>
                    <a:ext uri="{9D8B030D-6E8A-4147-A177-3AD203B41FA5}">
                      <a16:colId xmlns:a16="http://schemas.microsoft.com/office/drawing/2014/main" val="20000"/>
                    </a:ext>
                  </a:extLst>
                </a:gridCol>
                <a:gridCol w="7699375">
                  <a:extLst>
                    <a:ext uri="{9D8B030D-6E8A-4147-A177-3AD203B41FA5}">
                      <a16:colId xmlns:a16="http://schemas.microsoft.com/office/drawing/2014/main" val="20001"/>
                    </a:ext>
                  </a:extLst>
                </a:gridCol>
              </a:tblGrid>
              <a:tr h="6096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                       Odds</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Cause</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1756</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All Causes</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4591</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Nontransport Unintentional (Accidental) Injuries</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6197</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Transport Accidents</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6535</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Motor-Vehicle Accidents</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4111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14017</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Accidental poisoning by and exposure to noxious substances</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15614</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Falls</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17532</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Intentional self-harm by firearm</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18953</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Other and unspecified land transport accidents</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19216</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Car occupant</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25263</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Assault by firearm</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29971</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Accidental poisoning by narcotics and psychodysleptics [hallucinogens] </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40030</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Intentional self-harm by hanging, strangulation, and suffocation</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3810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49139</a:t>
                      </a:r>
                      <a:endParaRPr kumimoji="0" lang="en-US" sz="1600" b="0" i="0" u="none" strike="noStrike" cap="none" normalizeH="0" baseline="0">
                        <a:ln>
                          <a:noFill/>
                        </a:ln>
                        <a:solidFill>
                          <a:schemeClr val="tx1"/>
                        </a:solidFill>
                        <a:effectLst/>
                        <a:latin typeface="Arial"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cs typeface="Arial" charset="0"/>
                        </a:rPr>
                        <a:t>    Pedestrian</a:t>
                      </a:r>
                      <a:endParaRPr kumimoji="0" lang="en-US" sz="1600" b="0" i="0" u="none" strike="noStrike" cap="none" normalizeH="0" baseline="0">
                        <a:ln>
                          <a:noFill/>
                        </a:ln>
                        <a:solidFill>
                          <a:schemeClr val="tx1"/>
                        </a:solidFill>
                        <a:effectLst/>
                        <a:latin typeface="Arial" charset="0"/>
                      </a:endParaRPr>
                    </a:p>
                  </a:txBody>
                  <a:tcPr anchor="b"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3"/>
                  </a:ext>
                </a:extLst>
              </a:tr>
            </a:tbl>
          </a:graphicData>
        </a:graphic>
      </p:graphicFrame>
      <p:sp>
        <p:nvSpPr>
          <p:cNvPr id="7200" name="Text Box 115"/>
          <p:cNvSpPr txBox="1">
            <a:spLocks noChangeArrowheads="1"/>
          </p:cNvSpPr>
          <p:nvPr/>
        </p:nvSpPr>
        <p:spPr bwMode="auto">
          <a:xfrm>
            <a:off x="5089525" y="6208713"/>
            <a:ext cx="386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i="1"/>
              <a:t>National Safety Council – 2004 Data</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639762"/>
          </a:xfrm>
        </p:spPr>
        <p:txBody>
          <a:bodyPr/>
          <a:lstStyle/>
          <a:p>
            <a:pPr eaLnBrk="1" hangingPunct="1"/>
            <a:r>
              <a:rPr lang="en-US" sz="3200" b="1"/>
              <a:t>Y2K Problem</a:t>
            </a:r>
          </a:p>
        </p:txBody>
      </p:sp>
      <p:sp>
        <p:nvSpPr>
          <p:cNvPr id="48131" name="Rectangle 3"/>
          <p:cNvSpPr>
            <a:spLocks noGrp="1" noChangeArrowheads="1"/>
          </p:cNvSpPr>
          <p:nvPr>
            <p:ph type="body" idx="1"/>
          </p:nvPr>
        </p:nvSpPr>
        <p:spPr/>
        <p:txBody>
          <a:bodyPr/>
          <a:lstStyle/>
          <a:p>
            <a:pPr eaLnBrk="1" hangingPunct="1"/>
            <a:r>
              <a:rPr lang="en-US" sz="2400"/>
              <a:t>Attempt to save storage</a:t>
            </a:r>
          </a:p>
          <a:p>
            <a:pPr eaLnBrk="1" hangingPunct="1"/>
            <a:endParaRPr lang="en-US" sz="2400"/>
          </a:p>
          <a:p>
            <a:pPr eaLnBrk="1" hangingPunct="1"/>
            <a:r>
              <a:rPr lang="en-US" sz="2400"/>
              <a:t>Did programmers imagine their code being used 30 years later?</a:t>
            </a:r>
          </a:p>
          <a:p>
            <a:pPr eaLnBrk="1" hangingPunct="1"/>
            <a:endParaRPr lang="en-US" sz="2400"/>
          </a:p>
          <a:p>
            <a:pPr eaLnBrk="1" hangingPunct="1"/>
            <a:r>
              <a:rPr lang="en-US" sz="2400"/>
              <a:t>Will there be a “Year 2038 Problem” when UNIX system time (if stored in seconds since Jan 1, 1970 in a 32 bit signed integer) will overflow?</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9600" cy="639762"/>
          </a:xfrm>
        </p:spPr>
        <p:txBody>
          <a:bodyPr/>
          <a:lstStyle/>
          <a:p>
            <a:pPr eaLnBrk="1" hangingPunct="1"/>
            <a:r>
              <a:rPr lang="en-US" sz="3200" b="1"/>
              <a:t>Unix 2038 Problem</a:t>
            </a:r>
          </a:p>
        </p:txBody>
      </p:sp>
      <p:sp>
        <p:nvSpPr>
          <p:cNvPr id="49155" name="Text Box 5"/>
          <p:cNvSpPr txBox="1">
            <a:spLocks noChangeArrowheads="1"/>
          </p:cNvSpPr>
          <p:nvPr/>
        </p:nvSpPr>
        <p:spPr bwMode="auto">
          <a:xfrm>
            <a:off x="228600" y="6172200"/>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3"/>
              </a:rPr>
              <a:t>http://xkcd.com/607/</a:t>
            </a:r>
            <a:r>
              <a:rPr lang="en-US"/>
              <a:t> </a:t>
            </a:r>
          </a:p>
        </p:txBody>
      </p:sp>
      <p:pic>
        <p:nvPicPr>
          <p:cNvPr id="491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676400"/>
            <a:ext cx="31051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229600" cy="715962"/>
          </a:xfrm>
        </p:spPr>
        <p:txBody>
          <a:bodyPr/>
          <a:lstStyle/>
          <a:p>
            <a:pPr eaLnBrk="1" hangingPunct="1"/>
            <a:r>
              <a:rPr lang="en-US" sz="3200" b="1"/>
              <a:t>Microsoft Windows Security</a:t>
            </a:r>
          </a:p>
        </p:txBody>
      </p:sp>
      <p:sp>
        <p:nvSpPr>
          <p:cNvPr id="50179" name="Rectangle 3"/>
          <p:cNvSpPr>
            <a:spLocks noGrp="1" noChangeArrowheads="1"/>
          </p:cNvSpPr>
          <p:nvPr>
            <p:ph type="body" idx="1"/>
          </p:nvPr>
        </p:nvSpPr>
        <p:spPr>
          <a:xfrm>
            <a:off x="457200" y="1219200"/>
            <a:ext cx="8229600" cy="4525963"/>
          </a:xfrm>
        </p:spPr>
        <p:txBody>
          <a:bodyPr/>
          <a:lstStyle/>
          <a:p>
            <a:pPr eaLnBrk="1" hangingPunct="1"/>
            <a:r>
              <a:rPr lang="en-US" sz="2400" dirty="0"/>
              <a:t>106 security updates in 2010 – one per 3.4 days</a:t>
            </a:r>
          </a:p>
          <a:p>
            <a:pPr eaLnBrk="1" hangingPunct="1"/>
            <a:endParaRPr lang="en-US" sz="2400" dirty="0"/>
          </a:p>
          <a:p>
            <a:pPr eaLnBrk="1" hangingPunct="1"/>
            <a:r>
              <a:rPr lang="en-US" sz="2400" dirty="0"/>
              <a:t>17 security updates from Jan 1, 2011 through March 29, 2011 – one per 5.1 days</a:t>
            </a:r>
          </a:p>
          <a:p>
            <a:pPr eaLnBrk="1" hangingPunct="1"/>
            <a:endParaRPr lang="en-US" sz="2400" dirty="0"/>
          </a:p>
          <a:p>
            <a:pPr eaLnBrk="1" hangingPunct="1"/>
            <a:r>
              <a:rPr lang="en-US" sz="2400" dirty="0"/>
              <a:t>22 security updates from Jan 1, 2012 through March 31, 2012 – one per 4.1 days</a:t>
            </a:r>
          </a:p>
          <a:p>
            <a:pPr eaLnBrk="1" hangingPunct="1"/>
            <a:endParaRPr lang="en-US" sz="2400" dirty="0"/>
          </a:p>
          <a:p>
            <a:pPr eaLnBrk="1" hangingPunct="1"/>
            <a:r>
              <a:rPr lang="en-US" sz="2400" dirty="0"/>
              <a:t>7 security updates in one month ending March 12, 2013 – one per 4.4 days.</a:t>
            </a:r>
          </a:p>
          <a:p>
            <a:pPr eaLnBrk="1" hangingPunct="1"/>
            <a:endParaRPr lang="en-US" sz="2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3200" b="1"/>
              <a:t>Some Database Errors</a:t>
            </a:r>
            <a:br>
              <a:rPr lang="en-US" sz="3200" b="1"/>
            </a:br>
            <a:r>
              <a:rPr lang="en-US" sz="3200" b="1"/>
              <a:t>Entry and Misinterpretation</a:t>
            </a:r>
          </a:p>
        </p:txBody>
      </p:sp>
      <p:sp>
        <p:nvSpPr>
          <p:cNvPr id="51203" name="Rectangle 3"/>
          <p:cNvSpPr>
            <a:spLocks noGrp="1" noChangeArrowheads="1"/>
          </p:cNvSpPr>
          <p:nvPr>
            <p:ph type="body" idx="1"/>
          </p:nvPr>
        </p:nvSpPr>
        <p:spPr>
          <a:xfrm>
            <a:off x="457200" y="1676400"/>
            <a:ext cx="8229600" cy="4525963"/>
          </a:xfrm>
        </p:spPr>
        <p:txBody>
          <a:bodyPr/>
          <a:lstStyle/>
          <a:p>
            <a:pPr eaLnBrk="1" hangingPunct="1"/>
            <a:r>
              <a:rPr lang="en-US" sz="2400"/>
              <a:t>A large population – many with similar names </a:t>
            </a:r>
          </a:p>
        </p:txBody>
      </p:sp>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514600"/>
            <a:ext cx="25939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Text Box 5"/>
          <p:cNvSpPr txBox="1">
            <a:spLocks noChangeArrowheads="1"/>
          </p:cNvSpPr>
          <p:nvPr/>
        </p:nvSpPr>
        <p:spPr bwMode="auto">
          <a:xfrm>
            <a:off x="1828800" y="25908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t>Meet Mikey Hicks</a:t>
            </a:r>
          </a:p>
        </p:txBody>
      </p:sp>
      <p:sp>
        <p:nvSpPr>
          <p:cNvPr id="51206" name="Text Box 6"/>
          <p:cNvSpPr txBox="1">
            <a:spLocks noChangeArrowheads="1"/>
          </p:cNvSpPr>
          <p:nvPr/>
        </p:nvSpPr>
        <p:spPr bwMode="auto">
          <a:xfrm>
            <a:off x="381000" y="5638800"/>
            <a:ext cx="5257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dirty="0">
                <a:hlinkClick r:id="rId4"/>
              </a:rPr>
              <a:t>http://www.nytimes.com/2010/01/14/nyregion/14watchlist.html</a:t>
            </a:r>
            <a:r>
              <a:rPr lang="en-US" sz="1400" dirty="0"/>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z="3200" b="1"/>
              <a:t>Some Database Errors</a:t>
            </a:r>
            <a:br>
              <a:rPr lang="en-US" sz="3200" b="1"/>
            </a:br>
            <a:r>
              <a:rPr lang="en-US" sz="3200" b="1"/>
              <a:t>Entry and Misinterpretation</a:t>
            </a:r>
          </a:p>
        </p:txBody>
      </p:sp>
      <p:sp>
        <p:nvSpPr>
          <p:cNvPr id="52227" name="Rectangle 3"/>
          <p:cNvSpPr>
            <a:spLocks noGrp="1" noChangeArrowheads="1"/>
          </p:cNvSpPr>
          <p:nvPr>
            <p:ph type="body" idx="1"/>
          </p:nvPr>
        </p:nvSpPr>
        <p:spPr>
          <a:xfrm>
            <a:off x="457200" y="1676400"/>
            <a:ext cx="8229600" cy="4525963"/>
          </a:xfrm>
        </p:spPr>
        <p:txBody>
          <a:bodyPr/>
          <a:lstStyle/>
          <a:p>
            <a:pPr eaLnBrk="1" hangingPunct="1"/>
            <a:r>
              <a:rPr lang="en-US" sz="2400"/>
              <a:t>A large population – many with similar names </a:t>
            </a:r>
          </a:p>
          <a:p>
            <a:pPr eaLnBrk="1" hangingPunct="1"/>
            <a:r>
              <a:rPr lang="en-US" sz="2400"/>
              <a:t>Automated processing lacking human/common sense or recognition of special cases </a:t>
            </a:r>
          </a:p>
          <a:p>
            <a:pPr eaLnBrk="1" hangingPunct="1"/>
            <a:r>
              <a:rPr lang="en-US" sz="2400"/>
              <a:t>Overconfidence in the accuracy of computer data </a:t>
            </a:r>
          </a:p>
          <a:p>
            <a:pPr eaLnBrk="1" hangingPunct="1"/>
            <a:r>
              <a:rPr lang="en-US" sz="2400"/>
              <a:t>Errors – often carelessness - in data entry  </a:t>
            </a:r>
          </a:p>
          <a:p>
            <a:pPr eaLnBrk="1" hangingPunct="1"/>
            <a:r>
              <a:rPr lang="en-US" sz="2400"/>
              <a:t>Failure to update information and correct errors</a:t>
            </a:r>
          </a:p>
          <a:p>
            <a:pPr eaLnBrk="1" hangingPunct="1"/>
            <a:r>
              <a:rPr lang="en-US" sz="2400"/>
              <a:t>Lack of accountability for errors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title" sz="quarter"/>
          </p:nvPr>
        </p:nvSpPr>
        <p:spPr>
          <a:xfrm>
            <a:off x="457200" y="274638"/>
            <a:ext cx="8229600" cy="792162"/>
          </a:xfrm>
        </p:spPr>
        <p:txBody>
          <a:bodyPr/>
          <a:lstStyle/>
          <a:p>
            <a:pPr eaLnBrk="1" hangingPunct="1"/>
            <a:r>
              <a:rPr lang="en-US" sz="3200" b="1"/>
              <a:t>…and in Texas</a:t>
            </a:r>
          </a:p>
        </p:txBody>
      </p:sp>
      <p:graphicFrame>
        <p:nvGraphicFramePr>
          <p:cNvPr id="53251" name="Object 7"/>
          <p:cNvGraphicFramePr>
            <a:graphicFrameLocks noGrp="1" noChangeAspect="1"/>
          </p:cNvGraphicFramePr>
          <p:nvPr>
            <p:ph sz="quarter" idx="1"/>
          </p:nvPr>
        </p:nvGraphicFramePr>
        <p:xfrm>
          <a:off x="3886200" y="1524000"/>
          <a:ext cx="762000" cy="669925"/>
        </p:xfrm>
        <a:graphic>
          <a:graphicData uri="http://schemas.openxmlformats.org/presentationml/2006/ole">
            <mc:AlternateContent xmlns:mc="http://schemas.openxmlformats.org/markup-compatibility/2006">
              <mc:Choice xmlns:v="urn:schemas-microsoft-com:vml" Requires="v">
                <p:oleObj spid="_x0000_s53447" name="CorelPhotoPaint.Image.10" r:id="rId4" imgW="447829" imgH="393126" progId="CorelPhotoPaint.Image.10">
                  <p:embed/>
                </p:oleObj>
              </mc:Choice>
              <mc:Fallback>
                <p:oleObj name="CorelPhotoPaint.Image.10" r:id="rId4" imgW="447829" imgH="393126" progId="CorelPhotoPaint.Image.10">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524000"/>
                        <a:ext cx="76200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52" name="Object 9"/>
          <p:cNvGraphicFramePr>
            <a:graphicFrameLocks noGrp="1" noChangeAspect="1"/>
          </p:cNvGraphicFramePr>
          <p:nvPr>
            <p:ph sz="quarter" idx="2"/>
          </p:nvPr>
        </p:nvGraphicFramePr>
        <p:xfrm>
          <a:off x="6400800" y="1781175"/>
          <a:ext cx="1219200" cy="1168400"/>
        </p:xfrm>
        <a:graphic>
          <a:graphicData uri="http://schemas.openxmlformats.org/presentationml/2006/ole">
            <mc:AlternateContent xmlns:mc="http://schemas.openxmlformats.org/markup-compatibility/2006">
              <mc:Choice xmlns:v="urn:schemas-microsoft-com:vml" Requires="v">
                <p:oleObj spid="_x0000_s53448" name="CorelPhotoPaint.Image.10" r:id="rId6" imgW="533175" imgH="511935" progId="CorelPhotoPaint.Image.10">
                  <p:embed/>
                </p:oleObj>
              </mc:Choice>
              <mc:Fallback>
                <p:oleObj name="CorelPhotoPaint.Image.10" r:id="rId6" imgW="533175" imgH="511935" progId="CorelPhotoPaint.Image.10">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781175"/>
                        <a:ext cx="12192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53" name="Object 13"/>
          <p:cNvGraphicFramePr>
            <a:graphicFrameLocks noGrp="1" noChangeAspect="1"/>
          </p:cNvGraphicFramePr>
          <p:nvPr>
            <p:ph sz="quarter" idx="3"/>
          </p:nvPr>
        </p:nvGraphicFramePr>
        <p:xfrm>
          <a:off x="5410200" y="1143000"/>
          <a:ext cx="1106488" cy="1112838"/>
        </p:xfrm>
        <a:graphic>
          <a:graphicData uri="http://schemas.openxmlformats.org/presentationml/2006/ole">
            <mc:AlternateContent xmlns:mc="http://schemas.openxmlformats.org/markup-compatibility/2006">
              <mc:Choice xmlns:v="urn:schemas-microsoft-com:vml" Requires="v">
                <p:oleObj spid="_x0000_s53449" name="CorelPhotoPaint.Image.10" r:id="rId8" imgW="1106239" imgH="1112428" progId="CorelPhotoPaint.Image.10">
                  <p:embed/>
                </p:oleObj>
              </mc:Choice>
              <mc:Fallback>
                <p:oleObj name="CorelPhotoPaint.Image.10" r:id="rId8" imgW="1106239" imgH="1112428" progId="CorelPhotoPaint.Image.10">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1143000"/>
                        <a:ext cx="1106488" cy="111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325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3352800"/>
            <a:ext cx="47625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3255" name="Object 15"/>
          <p:cNvGraphicFramePr>
            <a:graphicFrameLocks noGrp="1" noChangeAspect="1"/>
          </p:cNvGraphicFramePr>
          <p:nvPr>
            <p:ph sz="quarter" idx="4"/>
          </p:nvPr>
        </p:nvGraphicFramePr>
        <p:xfrm>
          <a:off x="4800600" y="2243138"/>
          <a:ext cx="914400" cy="715962"/>
        </p:xfrm>
        <a:graphic>
          <a:graphicData uri="http://schemas.openxmlformats.org/presentationml/2006/ole">
            <mc:AlternateContent xmlns:mc="http://schemas.openxmlformats.org/markup-compatibility/2006">
              <mc:Choice xmlns:v="urn:schemas-microsoft-com:vml" Requires="v">
                <p:oleObj spid="_x0000_s53450" name="CorelPhotoPaint.Image.10" r:id="rId11" imgW="1054432" imgH="825870" progId="CorelPhotoPaint.Image.10">
                  <p:embed/>
                </p:oleObj>
              </mc:Choice>
              <mc:Fallback>
                <p:oleObj name="CorelPhotoPaint.Image.10" r:id="rId11" imgW="1054432" imgH="825870" progId="CorelPhotoPaint.Image.10">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0600" y="2243138"/>
                        <a:ext cx="9144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56" name="Object 18"/>
          <p:cNvGraphicFramePr>
            <a:graphicFrameLocks noChangeAspect="1"/>
          </p:cNvGraphicFramePr>
          <p:nvPr/>
        </p:nvGraphicFramePr>
        <p:xfrm>
          <a:off x="1219200" y="1905000"/>
          <a:ext cx="2147888" cy="1849438"/>
        </p:xfrm>
        <a:graphic>
          <a:graphicData uri="http://schemas.openxmlformats.org/presentationml/2006/ole">
            <mc:AlternateContent xmlns:mc="http://schemas.openxmlformats.org/markup-compatibility/2006">
              <mc:Choice xmlns:v="urn:schemas-microsoft-com:vml" Requires="v">
                <p:oleObj spid="_x0000_s53451" name="CorelPhotoPaint.Image.10" r:id="rId13" imgW="4754487" imgH="4093126" progId="CorelPhotoPaint.Image.10">
                  <p:embed/>
                </p:oleObj>
              </mc:Choice>
              <mc:Fallback>
                <p:oleObj name="CorelPhotoPaint.Image.10" r:id="rId13" imgW="4754487" imgH="4093126" progId="CorelPhotoPaint.Image.10">
                  <p:embed/>
                  <p:pic>
                    <p:nvPicPr>
                      <p:cNvPr id="0" name="Object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905000"/>
                        <a:ext cx="2147888" cy="184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274638"/>
            <a:ext cx="8229600" cy="715962"/>
          </a:xfrm>
        </p:spPr>
        <p:txBody>
          <a:bodyPr/>
          <a:lstStyle/>
          <a:p>
            <a:pPr eaLnBrk="1" hangingPunct="1"/>
            <a:r>
              <a:rPr lang="en-US" sz="3200" b="1"/>
              <a:t>…and in Texas</a:t>
            </a:r>
          </a:p>
        </p:txBody>
      </p:sp>
      <p:sp>
        <p:nvSpPr>
          <p:cNvPr id="54275" name="Rectangle 3"/>
          <p:cNvSpPr>
            <a:spLocks noGrp="1" noChangeArrowheads="1"/>
          </p:cNvSpPr>
          <p:nvPr>
            <p:ph type="body" idx="1"/>
          </p:nvPr>
        </p:nvSpPr>
        <p:spPr>
          <a:xfrm>
            <a:off x="457200" y="1219200"/>
            <a:ext cx="8229600" cy="5029200"/>
          </a:xfrm>
        </p:spPr>
        <p:txBody>
          <a:bodyPr/>
          <a:lstStyle/>
          <a:p>
            <a:pPr eaLnBrk="1" hangingPunct="1">
              <a:lnSpc>
                <a:spcPct val="80000"/>
              </a:lnSpc>
              <a:buFontTx/>
              <a:buNone/>
            </a:pPr>
            <a:r>
              <a:rPr lang="en-US" sz="2400" b="1"/>
              <a:t>CVS, Texas settle lawsuit over dumping customers' records </a:t>
            </a:r>
          </a:p>
          <a:p>
            <a:pPr eaLnBrk="1" hangingPunct="1">
              <a:lnSpc>
                <a:spcPct val="80000"/>
              </a:lnSpc>
              <a:buFontTx/>
              <a:buNone/>
            </a:pPr>
            <a:endParaRPr lang="en-US" sz="2400" b="1"/>
          </a:p>
          <a:p>
            <a:pPr eaLnBrk="1" hangingPunct="1">
              <a:lnSpc>
                <a:spcPct val="80000"/>
              </a:lnSpc>
              <a:buFontTx/>
              <a:buNone/>
            </a:pPr>
            <a:r>
              <a:rPr lang="en-US" sz="2400"/>
              <a:t>HOUSTON — CVS Caremark Corp. will overhaul its information security system and pay the state of Texas $315,000 to settle a lawsuit that accused the drugstore operator of dumping credit card numbers, medical information and other material from more than 1,000 customers into a garbage container.</a:t>
            </a:r>
          </a:p>
          <a:p>
            <a:pPr eaLnBrk="1" hangingPunct="1">
              <a:lnSpc>
                <a:spcPct val="80000"/>
              </a:lnSpc>
              <a:buFontTx/>
              <a:buNone/>
            </a:pPr>
            <a:endParaRPr lang="en-US" sz="2400"/>
          </a:p>
          <a:p>
            <a:pPr eaLnBrk="1" hangingPunct="1">
              <a:lnSpc>
                <a:spcPct val="80000"/>
              </a:lnSpc>
              <a:buFontTx/>
              <a:buNone/>
            </a:pPr>
            <a:r>
              <a:rPr lang="en-US" sz="2400"/>
              <a:t>Texas Attorney General Greg Abbott, who sued CVS in April, announced the agreement Wednesday.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a:xfrm>
            <a:off x="1752600" y="1600200"/>
            <a:ext cx="5791200" cy="5029200"/>
          </a:xfrm>
        </p:spPr>
        <p:txBody>
          <a:bodyPr/>
          <a:lstStyle/>
          <a:p>
            <a:pPr algn="ctr" eaLnBrk="1" hangingPunct="1">
              <a:buFontTx/>
              <a:buNone/>
            </a:pPr>
            <a:r>
              <a:rPr lang="en-US" sz="3600" b="1"/>
              <a:t>Yah, but is a that a computer system error?</a:t>
            </a: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z="3200" b="1"/>
              <a:t>Some High-Level Causes of Computer Systems Failures</a:t>
            </a:r>
          </a:p>
        </p:txBody>
      </p:sp>
      <p:sp>
        <p:nvSpPr>
          <p:cNvPr id="56323" name="Rectangle 3"/>
          <p:cNvSpPr>
            <a:spLocks noGrp="1" noChangeArrowheads="1"/>
          </p:cNvSpPr>
          <p:nvPr>
            <p:ph type="body" idx="1"/>
          </p:nvPr>
        </p:nvSpPr>
        <p:spPr>
          <a:xfrm>
            <a:off x="457200" y="1676400"/>
            <a:ext cx="8229600" cy="4525963"/>
          </a:xfrm>
        </p:spPr>
        <p:txBody>
          <a:bodyPr/>
          <a:lstStyle/>
          <a:p>
            <a:pPr eaLnBrk="1" hangingPunct="1">
              <a:lnSpc>
                <a:spcPct val="90000"/>
              </a:lnSpc>
            </a:pPr>
            <a:r>
              <a:rPr lang="en-US" sz="2400"/>
              <a:t>Lack of clear, well-thought-out </a:t>
            </a:r>
            <a:r>
              <a:rPr lang="en-US" sz="2400">
                <a:solidFill>
                  <a:srgbClr val="800000"/>
                </a:solidFill>
              </a:rPr>
              <a:t>goals</a:t>
            </a:r>
            <a:r>
              <a:rPr lang="en-US" sz="2400"/>
              <a:t> and </a:t>
            </a:r>
            <a:r>
              <a:rPr lang="en-US" sz="2400">
                <a:solidFill>
                  <a:srgbClr val="800000"/>
                </a:solidFill>
              </a:rPr>
              <a:t>specifications</a:t>
            </a:r>
            <a:r>
              <a:rPr lang="en-US" sz="2400"/>
              <a:t> </a:t>
            </a:r>
          </a:p>
          <a:p>
            <a:pPr eaLnBrk="1" hangingPunct="1">
              <a:lnSpc>
                <a:spcPct val="90000"/>
              </a:lnSpc>
            </a:pPr>
            <a:r>
              <a:rPr lang="en-US" sz="2400">
                <a:solidFill>
                  <a:srgbClr val="800000"/>
                </a:solidFill>
              </a:rPr>
              <a:t>Poor management</a:t>
            </a:r>
            <a:r>
              <a:rPr lang="en-US" sz="2400"/>
              <a:t> and poor </a:t>
            </a:r>
            <a:r>
              <a:rPr lang="en-US" sz="2400">
                <a:solidFill>
                  <a:srgbClr val="800000"/>
                </a:solidFill>
              </a:rPr>
              <a:t>communication</a:t>
            </a:r>
            <a:r>
              <a:rPr lang="en-US" sz="2400"/>
              <a:t> among customers, designers, programmers, and so on </a:t>
            </a:r>
          </a:p>
          <a:p>
            <a:pPr eaLnBrk="1" hangingPunct="1">
              <a:lnSpc>
                <a:spcPct val="90000"/>
              </a:lnSpc>
            </a:pPr>
            <a:r>
              <a:rPr lang="en-US" sz="2400"/>
              <a:t>Institutional or political pressures that encourage unrealistically </a:t>
            </a:r>
            <a:r>
              <a:rPr lang="en-US" sz="2400">
                <a:solidFill>
                  <a:srgbClr val="800000"/>
                </a:solidFill>
              </a:rPr>
              <a:t>low bids</a:t>
            </a:r>
            <a:r>
              <a:rPr lang="en-US" sz="2400"/>
              <a:t>, unrealistically </a:t>
            </a:r>
            <a:r>
              <a:rPr lang="en-US" sz="2400">
                <a:solidFill>
                  <a:srgbClr val="800000"/>
                </a:solidFill>
              </a:rPr>
              <a:t>low budget</a:t>
            </a:r>
            <a:r>
              <a:rPr lang="en-US" sz="2400"/>
              <a:t> requests, and </a:t>
            </a:r>
            <a:r>
              <a:rPr lang="en-US" sz="2400">
                <a:solidFill>
                  <a:srgbClr val="800000"/>
                </a:solidFill>
              </a:rPr>
              <a:t>underestimates of time requirements</a:t>
            </a:r>
            <a:r>
              <a:rPr lang="en-US" sz="2400"/>
              <a:t> </a:t>
            </a:r>
          </a:p>
          <a:p>
            <a:pPr eaLnBrk="1" hangingPunct="1">
              <a:lnSpc>
                <a:spcPct val="90000"/>
              </a:lnSpc>
            </a:pPr>
            <a:r>
              <a:rPr lang="en-US" sz="2400"/>
              <a:t>Use of </a:t>
            </a:r>
            <a:r>
              <a:rPr lang="en-US" sz="2400">
                <a:solidFill>
                  <a:srgbClr val="800000"/>
                </a:solidFill>
              </a:rPr>
              <a:t>very new technology</a:t>
            </a:r>
            <a:r>
              <a:rPr lang="en-US" sz="2400"/>
              <a:t>, with </a:t>
            </a:r>
            <a:r>
              <a:rPr lang="en-US" sz="2400">
                <a:solidFill>
                  <a:srgbClr val="800000"/>
                </a:solidFill>
              </a:rPr>
              <a:t>unknown reliability</a:t>
            </a:r>
            <a:r>
              <a:rPr lang="en-US" sz="2400"/>
              <a:t> and problems, perhaps for which software developers have </a:t>
            </a:r>
            <a:r>
              <a:rPr lang="en-US" sz="2400">
                <a:solidFill>
                  <a:srgbClr val="800000"/>
                </a:solidFill>
              </a:rPr>
              <a:t>insufficient experience</a:t>
            </a:r>
            <a:r>
              <a:rPr lang="en-US" sz="2400"/>
              <a:t> and expertise </a:t>
            </a:r>
          </a:p>
          <a:p>
            <a:pPr eaLnBrk="1" hangingPunct="1">
              <a:lnSpc>
                <a:spcPct val="90000"/>
              </a:lnSpc>
            </a:pPr>
            <a:r>
              <a:rPr lang="en-US" sz="2400">
                <a:solidFill>
                  <a:srgbClr val="800000"/>
                </a:solidFill>
              </a:rPr>
              <a:t>Refusal to</a:t>
            </a:r>
            <a:r>
              <a:rPr lang="en-US" sz="2400"/>
              <a:t> recognize or </a:t>
            </a:r>
            <a:r>
              <a:rPr lang="en-US" sz="2400">
                <a:solidFill>
                  <a:srgbClr val="800000"/>
                </a:solidFill>
              </a:rPr>
              <a:t>admit</a:t>
            </a:r>
            <a:r>
              <a:rPr lang="en-US" sz="2400"/>
              <a:t> that a project is in </a:t>
            </a:r>
            <a:r>
              <a:rPr lang="en-US" sz="2400">
                <a:solidFill>
                  <a:srgbClr val="800000"/>
                </a:solidFill>
              </a:rPr>
              <a:t>trouble</a:t>
            </a:r>
            <a:r>
              <a:rPr lang="en-US" sz="2400"/>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200" b="1"/>
              <a:t>Some Factors in Computer-System Errors and Failures - 1</a:t>
            </a:r>
          </a:p>
        </p:txBody>
      </p:sp>
      <p:sp>
        <p:nvSpPr>
          <p:cNvPr id="57347" name="Rectangle 3"/>
          <p:cNvSpPr>
            <a:spLocks noGrp="1" noChangeArrowheads="1"/>
          </p:cNvSpPr>
          <p:nvPr>
            <p:ph type="body" idx="1"/>
          </p:nvPr>
        </p:nvSpPr>
        <p:spPr>
          <a:xfrm>
            <a:off x="457200" y="1676400"/>
            <a:ext cx="8229600" cy="4525963"/>
          </a:xfrm>
        </p:spPr>
        <p:txBody>
          <a:bodyPr/>
          <a:lstStyle/>
          <a:p>
            <a:pPr eaLnBrk="1" hangingPunct="1">
              <a:lnSpc>
                <a:spcPct val="80000"/>
              </a:lnSpc>
              <a:buFontTx/>
              <a:buNone/>
            </a:pPr>
            <a:r>
              <a:rPr lang="en-US" sz="2400"/>
              <a:t>1. Design and development </a:t>
            </a:r>
          </a:p>
          <a:p>
            <a:pPr lvl="1" eaLnBrk="1" hangingPunct="1">
              <a:lnSpc>
                <a:spcPct val="80000"/>
              </a:lnSpc>
            </a:pPr>
            <a:r>
              <a:rPr lang="en-US" sz="2400"/>
              <a:t>Inadequate attention to potential safety risks. </a:t>
            </a:r>
          </a:p>
          <a:p>
            <a:pPr lvl="1" eaLnBrk="1" hangingPunct="1">
              <a:lnSpc>
                <a:spcPct val="80000"/>
              </a:lnSpc>
            </a:pPr>
            <a:r>
              <a:rPr lang="en-US" sz="2400"/>
              <a:t>Interaction with physical devices that do not work as expected. Incompatibility of software and hardware or of application software and the operating system. </a:t>
            </a:r>
          </a:p>
          <a:p>
            <a:pPr lvl="1" eaLnBrk="1" hangingPunct="1">
              <a:lnSpc>
                <a:spcPct val="80000"/>
              </a:lnSpc>
            </a:pPr>
            <a:r>
              <a:rPr lang="en-US" sz="2400"/>
              <a:t>Not planning and designing for unexpected inputs or circumstances.</a:t>
            </a:r>
          </a:p>
          <a:p>
            <a:pPr lvl="1" eaLnBrk="1" hangingPunct="1">
              <a:lnSpc>
                <a:spcPct val="80000"/>
              </a:lnSpc>
            </a:pPr>
            <a:r>
              <a:rPr lang="en-US" sz="2400"/>
              <a:t>Insufficient testing. </a:t>
            </a:r>
          </a:p>
          <a:p>
            <a:pPr lvl="1" eaLnBrk="1" hangingPunct="1">
              <a:lnSpc>
                <a:spcPct val="80000"/>
              </a:lnSpc>
            </a:pPr>
            <a:r>
              <a:rPr lang="en-US" sz="2400"/>
              <a:t>Insufficient/unclear documentation</a:t>
            </a:r>
          </a:p>
          <a:p>
            <a:pPr lvl="1" eaLnBrk="1" hangingPunct="1">
              <a:lnSpc>
                <a:spcPct val="80000"/>
              </a:lnSpc>
            </a:pPr>
            <a:r>
              <a:rPr lang="en-US" sz="2400"/>
              <a:t>Reuse of software from another system without adequate checking. Overconfidence in software. </a:t>
            </a:r>
          </a:p>
          <a:p>
            <a:pPr lvl="1" eaLnBrk="1" hangingPunct="1">
              <a:lnSpc>
                <a:spcPct val="80000"/>
              </a:lnSpc>
            </a:pPr>
            <a:r>
              <a:rPr lang="en-US" sz="2400"/>
              <a:t>Carelessness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715962"/>
          </a:xfrm>
        </p:spPr>
        <p:txBody>
          <a:bodyPr/>
          <a:lstStyle/>
          <a:p>
            <a:pPr eaLnBrk="1" hangingPunct="1"/>
            <a:r>
              <a:rPr lang="en-US" sz="3200" b="1"/>
              <a:t>Cause of Death – Lifetime Odds in US</a:t>
            </a:r>
          </a:p>
        </p:txBody>
      </p:sp>
      <p:graphicFrame>
        <p:nvGraphicFramePr>
          <p:cNvPr id="59026" name="Group 658"/>
          <p:cNvGraphicFramePr>
            <a:graphicFrameLocks noGrp="1"/>
          </p:cNvGraphicFramePr>
          <p:nvPr>
            <p:ph idx="1"/>
          </p:nvPr>
        </p:nvGraphicFramePr>
        <p:xfrm>
          <a:off x="457200" y="1219200"/>
          <a:ext cx="8229600" cy="4621216"/>
        </p:xfrm>
        <a:graphic>
          <a:graphicData uri="http://schemas.openxmlformats.org/drawingml/2006/table">
            <a:tbl>
              <a:tblPr/>
              <a:tblGrid>
                <a:gridCol w="2181225">
                  <a:extLst>
                    <a:ext uri="{9D8B030D-6E8A-4147-A177-3AD203B41FA5}">
                      <a16:colId xmlns:a16="http://schemas.microsoft.com/office/drawing/2014/main" val="20000"/>
                    </a:ext>
                  </a:extLst>
                </a:gridCol>
                <a:gridCol w="1890713">
                  <a:extLst>
                    <a:ext uri="{9D8B030D-6E8A-4147-A177-3AD203B41FA5}">
                      <a16:colId xmlns:a16="http://schemas.microsoft.com/office/drawing/2014/main" val="20001"/>
                    </a:ext>
                  </a:extLst>
                </a:gridCol>
                <a:gridCol w="1925637">
                  <a:extLst>
                    <a:ext uri="{9D8B030D-6E8A-4147-A177-3AD203B41FA5}">
                      <a16:colId xmlns:a16="http://schemas.microsoft.com/office/drawing/2014/main" val="20002"/>
                    </a:ext>
                  </a:extLst>
                </a:gridCol>
                <a:gridCol w="2232025">
                  <a:extLst>
                    <a:ext uri="{9D8B030D-6E8A-4147-A177-3AD203B41FA5}">
                      <a16:colId xmlns:a16="http://schemas.microsoft.com/office/drawing/2014/main" val="20003"/>
                    </a:ext>
                  </a:extLst>
                </a:gridCol>
              </a:tblGrid>
              <a:tr h="466645">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FF"/>
                          </a:solidFill>
                          <a:effectLst/>
                          <a:latin typeface="Trebuchet MS" pitchFamily="34" charset="0"/>
                          <a:cs typeface="Arial" charset="0"/>
                        </a:rPr>
                        <a:t>Cause</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FF"/>
                          </a:solidFill>
                          <a:effectLst/>
                          <a:latin typeface="Trebuchet MS" pitchFamily="34" charset="0"/>
                          <a:cs typeface="Arial" charset="0"/>
                        </a:rPr>
                        <a:t>Chance of Dying</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FF"/>
                          </a:solidFill>
                          <a:effectLst/>
                          <a:latin typeface="Trebuchet MS" pitchFamily="34" charset="0"/>
                          <a:cs typeface="Arial" charset="0"/>
                        </a:rPr>
                        <a:t>Cause</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300" b="1" i="0" u="none" strike="noStrike" cap="none" normalizeH="0" baseline="0">
                          <a:ln>
                            <a:noFill/>
                          </a:ln>
                          <a:solidFill>
                            <a:srgbClr val="0000FF"/>
                          </a:solidFill>
                          <a:effectLst/>
                          <a:latin typeface="Trebuchet MS" pitchFamily="34" charset="0"/>
                          <a:cs typeface="Arial" charset="0"/>
                        </a:rPr>
                        <a:t>Chance of Dying</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4382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Heart Disease</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1-in-5</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Drowning</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1-in-8,942</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4382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Cancer</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1-in-7</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Air Travel Accident</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1-in-20,000</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9622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Stroke</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1-in-23</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Flood (included also in Natural Forces)</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1-in-30,000</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4382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Accidental Injury</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1-in-36</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Legal Execution</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1-in-58,618</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622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Motor Vehicle Accident</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1-in-100</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Tornado (incl also in Natural Forces)</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1-in-60,000</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6664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Intentional Self-harm (suicide)</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1-in-121</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Snake, Bee or other Venomous Bite or Sting</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1-in-100,000</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39622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Falling Down</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1-in-246</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Earthquake (incl also in Natural Forces)</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1-in-131,890</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24382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Assault by Firearm</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1-in-325</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Dog Attack </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1-in-147,717</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36574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Fire or Smoke</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1-in-1,116</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Asteroid Impact</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1-in-200,000</a:t>
                      </a:r>
                      <a:r>
                        <a:rPr kumimoji="0" lang="en-US" sz="1800" b="1" i="0" u="none" strike="noStrike" cap="none" normalizeH="0" baseline="0">
                          <a:ln>
                            <a:noFill/>
                          </a:ln>
                          <a:solidFill>
                            <a:schemeClr val="tx1"/>
                          </a:solidFill>
                          <a:effectLst/>
                          <a:latin typeface="Trebuchet MS" pitchFamily="34" charset="0"/>
                          <a:cs typeface="Arial" charset="0"/>
                        </a:rPr>
                        <a:t>**</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39622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Natural Forces (heat, cold, storms, quakes)</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1-in-3,357</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Tsunami</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1-in-500,000</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24382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Electrocution</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1-in-5,000</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Fireworks Discharge</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Trebuchet MS" pitchFamily="34" charset="0"/>
                          <a:cs typeface="Arial" charset="0"/>
                        </a:rPr>
                        <a:t>1-in-615,488</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1"/>
                  </a:ext>
                </a:extLst>
              </a:tr>
              <a:tr h="518145">
                <a:tc gridSpan="2">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Trebuchet MS" pitchFamily="34" charset="0"/>
                          <a:cs typeface="Arial" charset="0"/>
                        </a:rPr>
                        <a:t>**</a:t>
                      </a:r>
                      <a:r>
                        <a:rPr kumimoji="0" lang="en-US" sz="1000" b="0" i="0" u="none" strike="noStrike" cap="none" normalizeH="0" baseline="0">
                          <a:ln>
                            <a:noFill/>
                          </a:ln>
                          <a:solidFill>
                            <a:schemeClr val="tx1"/>
                          </a:solidFill>
                          <a:effectLst/>
                          <a:latin typeface="Trebuchet MS" pitchFamily="34" charset="0"/>
                          <a:cs typeface="Arial" charset="0"/>
                        </a:rPr>
                        <a:t> Perhaps 1-in-500,000</a:t>
                      </a:r>
                      <a:endParaRPr kumimoji="0" lang="en-US" sz="1800" b="0" i="0" u="none" strike="noStrike" cap="none" normalizeH="0" baseline="0">
                        <a:ln>
                          <a:noFill/>
                        </a:ln>
                        <a:solidFill>
                          <a:schemeClr val="tx1"/>
                        </a:solidFill>
                        <a:effectLst/>
                        <a:latin typeface="Arial" charset="0"/>
                      </a:endParaRPr>
                    </a:p>
                  </a:txBody>
                  <a:tcPr marT="45713" marB="45713" anchor="b" horzOverflow="overflow">
                    <a:lnL cap="flat">
                      <a:noFill/>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3" marB="45713" anchor="b" horzOverflow="overflow">
                    <a:lnL>
                      <a:noFill/>
                    </a:lnL>
                    <a:lnR>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13" marB="45713" anchor="b" horzOverflow="overflow">
                    <a:lnL>
                      <a:noFill/>
                    </a:lnL>
                    <a:lnR cap="flat">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12"/>
                  </a:ext>
                </a:extLst>
              </a:tr>
            </a:tbl>
          </a:graphicData>
        </a:graphic>
      </p:graphicFrame>
      <p:sp>
        <p:nvSpPr>
          <p:cNvPr id="8265" name="Text Box 659"/>
          <p:cNvSpPr txBox="1">
            <a:spLocks noChangeArrowheads="1"/>
          </p:cNvSpPr>
          <p:nvPr/>
        </p:nvSpPr>
        <p:spPr bwMode="auto">
          <a:xfrm>
            <a:off x="381000" y="6324600"/>
            <a:ext cx="838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t>Source: National Center for Health Statistics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3200" b="1"/>
              <a:t>Some Factors in Computer-System Errors and Failures - 2</a:t>
            </a:r>
          </a:p>
        </p:txBody>
      </p:sp>
      <p:sp>
        <p:nvSpPr>
          <p:cNvPr id="58371" name="Rectangle 3"/>
          <p:cNvSpPr>
            <a:spLocks noGrp="1" noChangeArrowheads="1"/>
          </p:cNvSpPr>
          <p:nvPr>
            <p:ph type="body" idx="1"/>
          </p:nvPr>
        </p:nvSpPr>
        <p:spPr>
          <a:xfrm>
            <a:off x="457200" y="1676400"/>
            <a:ext cx="8229600" cy="4525963"/>
          </a:xfrm>
        </p:spPr>
        <p:txBody>
          <a:bodyPr/>
          <a:lstStyle/>
          <a:p>
            <a:pPr eaLnBrk="1" hangingPunct="1">
              <a:buFontTx/>
              <a:buNone/>
            </a:pPr>
            <a:r>
              <a:rPr lang="en-US" sz="2800"/>
              <a:t>2. Management and use </a:t>
            </a:r>
          </a:p>
          <a:p>
            <a:pPr lvl="1" eaLnBrk="1" hangingPunct="1"/>
            <a:r>
              <a:rPr lang="en-US"/>
              <a:t>Data-entry errors. </a:t>
            </a:r>
          </a:p>
          <a:p>
            <a:pPr lvl="1" eaLnBrk="1" hangingPunct="1"/>
            <a:r>
              <a:rPr lang="en-US"/>
              <a:t>Inadequate training of users. </a:t>
            </a:r>
          </a:p>
          <a:p>
            <a:pPr lvl="1" eaLnBrk="1" hangingPunct="1"/>
            <a:r>
              <a:rPr lang="en-US"/>
              <a:t>Errors in interpreting results or output. </a:t>
            </a:r>
          </a:p>
          <a:p>
            <a:pPr lvl="1" eaLnBrk="1" hangingPunct="1"/>
            <a:r>
              <a:rPr lang="en-US"/>
              <a:t>Failure to keep information in databases up to date. </a:t>
            </a:r>
          </a:p>
          <a:p>
            <a:pPr lvl="1" eaLnBrk="1" hangingPunct="1"/>
            <a:r>
              <a:rPr lang="en-US"/>
              <a:t>Overconfidence in software by users. </a:t>
            </a:r>
          </a:p>
          <a:p>
            <a:pPr lvl="1" eaLnBrk="1" hangingPunct="1"/>
            <a:r>
              <a:rPr lang="en-US"/>
              <a:t>Insufficient planning for failures, no backup systems or procedures . </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z="3200" b="1"/>
              <a:t>Some Factors in Computer-System Errors and Failures – 3, 4</a:t>
            </a:r>
          </a:p>
        </p:txBody>
      </p:sp>
      <p:sp>
        <p:nvSpPr>
          <p:cNvPr id="59395" name="Rectangle 3"/>
          <p:cNvSpPr>
            <a:spLocks noGrp="1" noChangeArrowheads="1"/>
          </p:cNvSpPr>
          <p:nvPr>
            <p:ph type="body" idx="1"/>
          </p:nvPr>
        </p:nvSpPr>
        <p:spPr>
          <a:xfrm>
            <a:off x="457200" y="1676400"/>
            <a:ext cx="8229600" cy="4525963"/>
          </a:xfrm>
        </p:spPr>
        <p:txBody>
          <a:bodyPr/>
          <a:lstStyle/>
          <a:p>
            <a:pPr marL="609600" indent="-609600" eaLnBrk="1" hangingPunct="1">
              <a:buFontTx/>
              <a:buNone/>
            </a:pPr>
            <a:endParaRPr lang="en-US"/>
          </a:p>
          <a:p>
            <a:pPr marL="609600" indent="-609600" eaLnBrk="1" hangingPunct="1">
              <a:buFontTx/>
              <a:buNone/>
            </a:pPr>
            <a:r>
              <a:rPr lang="en-US" sz="2800"/>
              <a:t>3. Misrepresentation, hiding problems, and inadequate response to reported problems</a:t>
            </a:r>
          </a:p>
          <a:p>
            <a:pPr marL="609600" indent="-609600" eaLnBrk="1" hangingPunct="1">
              <a:buFontTx/>
              <a:buNone/>
            </a:pPr>
            <a:endParaRPr lang="en-US" sz="2800"/>
          </a:p>
          <a:p>
            <a:pPr marL="609600" indent="-609600" eaLnBrk="1" hangingPunct="1">
              <a:buFontTx/>
              <a:buNone/>
            </a:pPr>
            <a:r>
              <a:rPr lang="en-US" sz="2800"/>
              <a:t>4. Insufficient market or legal incentives to do a better job. </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715962"/>
          </a:xfrm>
        </p:spPr>
        <p:txBody>
          <a:bodyPr/>
          <a:lstStyle/>
          <a:p>
            <a:pPr eaLnBrk="1" hangingPunct="1"/>
            <a:r>
              <a:rPr lang="en-US" sz="3200" b="1"/>
              <a:t>Can we ensure quality and reliability?</a:t>
            </a:r>
          </a:p>
        </p:txBody>
      </p:sp>
      <p:sp>
        <p:nvSpPr>
          <p:cNvPr id="60419" name="Rectangle 3"/>
          <p:cNvSpPr>
            <a:spLocks noGrp="1" noChangeArrowheads="1"/>
          </p:cNvSpPr>
          <p:nvPr>
            <p:ph type="body" idx="1"/>
          </p:nvPr>
        </p:nvSpPr>
        <p:spPr>
          <a:xfrm>
            <a:off x="381000" y="2057400"/>
            <a:ext cx="8229600" cy="4525963"/>
          </a:xfrm>
        </p:spPr>
        <p:txBody>
          <a:bodyPr/>
          <a:lstStyle/>
          <a:p>
            <a:pPr eaLnBrk="1" hangingPunct="1"/>
            <a:r>
              <a:rPr lang="en-US" sz="2800"/>
              <a:t>Criminal and civil </a:t>
            </a:r>
            <a:r>
              <a:rPr lang="en-US" sz="2800">
                <a:solidFill>
                  <a:srgbClr val="800000"/>
                </a:solidFill>
              </a:rPr>
              <a:t>penalties</a:t>
            </a:r>
          </a:p>
          <a:p>
            <a:pPr eaLnBrk="1" hangingPunct="1"/>
            <a:r>
              <a:rPr lang="en-US" sz="2800">
                <a:solidFill>
                  <a:srgbClr val="800000"/>
                </a:solidFill>
              </a:rPr>
              <a:t>Warranties</a:t>
            </a:r>
            <a:r>
              <a:rPr lang="en-US" sz="2800"/>
              <a:t> for consumer software</a:t>
            </a:r>
          </a:p>
          <a:p>
            <a:pPr eaLnBrk="1" hangingPunct="1"/>
            <a:r>
              <a:rPr lang="en-US" sz="2800">
                <a:solidFill>
                  <a:srgbClr val="800000"/>
                </a:solidFill>
              </a:rPr>
              <a:t>Regulation</a:t>
            </a:r>
            <a:r>
              <a:rPr lang="en-US" sz="2800"/>
              <a:t> and safety-critical applications</a:t>
            </a:r>
          </a:p>
          <a:p>
            <a:pPr eaLnBrk="1" hangingPunct="1"/>
            <a:r>
              <a:rPr lang="en-US" sz="2800"/>
              <a:t>Professional </a:t>
            </a:r>
            <a:r>
              <a:rPr lang="en-US" sz="2800">
                <a:solidFill>
                  <a:srgbClr val="800000"/>
                </a:solidFill>
              </a:rPr>
              <a:t>licensing</a:t>
            </a:r>
          </a:p>
          <a:p>
            <a:pPr eaLnBrk="1" hangingPunct="1"/>
            <a:r>
              <a:rPr lang="en-US" sz="2800">
                <a:solidFill>
                  <a:srgbClr val="800000"/>
                </a:solidFill>
              </a:rPr>
              <a:t>Insurance</a:t>
            </a:r>
            <a:r>
              <a:rPr lang="en-US" sz="2800"/>
              <a:t> companies</a:t>
            </a:r>
          </a:p>
          <a:p>
            <a:pPr eaLnBrk="1" hangingPunct="1"/>
            <a:r>
              <a:rPr lang="en-US" sz="2800"/>
              <a:t>Taking </a:t>
            </a:r>
            <a:r>
              <a:rPr lang="en-US" sz="2800">
                <a:solidFill>
                  <a:srgbClr val="800000"/>
                </a:solidFill>
              </a:rPr>
              <a:t>responsibility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715962"/>
          </a:xfrm>
        </p:spPr>
        <p:txBody>
          <a:bodyPr/>
          <a:lstStyle/>
          <a:p>
            <a:pPr eaLnBrk="1" hangingPunct="1"/>
            <a:r>
              <a:rPr lang="en-US" sz="3200" b="1"/>
              <a:t>Fanciful, But You Get the Idea</a:t>
            </a: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9342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 Box 5"/>
          <p:cNvSpPr txBox="1">
            <a:spLocks noChangeArrowheads="1"/>
          </p:cNvSpPr>
          <p:nvPr/>
        </p:nvSpPr>
        <p:spPr bwMode="auto">
          <a:xfrm>
            <a:off x="533400" y="6172200"/>
            <a:ext cx="662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hlinkClick r:id="rId4"/>
              </a:rPr>
              <a:t>http://www.youtube.com/watch_popup?v=jEjUAnPc2VA#t=20</a:t>
            </a:r>
            <a:r>
              <a:rPr lang="en-US"/>
              <a:t> </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1439</TotalTime>
  <Words>4502</Words>
  <Application>Microsoft Office PowerPoint</Application>
  <PresentationFormat>On-screen Show (4:3)</PresentationFormat>
  <Paragraphs>581</Paragraphs>
  <Slides>82</Slides>
  <Notes>77</Notes>
  <HiddenSlides>11</HiddenSlides>
  <MMClips>2</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88" baseType="lpstr">
      <vt:lpstr>Arial</vt:lpstr>
      <vt:lpstr>Calibri</vt:lpstr>
      <vt:lpstr>Trebuchet MS</vt:lpstr>
      <vt:lpstr>Default Design</vt:lpstr>
      <vt:lpstr>3_Default Design</vt:lpstr>
      <vt:lpstr>CorelPhotoPaint.Image.10</vt:lpstr>
      <vt:lpstr>PowerPoint Presentation</vt:lpstr>
      <vt:lpstr>Risk and Reward</vt:lpstr>
      <vt:lpstr>Is Technology Necessary?</vt:lpstr>
      <vt:lpstr>Digital Forensic Tools</vt:lpstr>
      <vt:lpstr>Risks – Who Cares?</vt:lpstr>
      <vt:lpstr>20 Mishaps That Might Have Started Accidental Nuclear War </vt:lpstr>
      <vt:lpstr>Odds of Dying in One Year from Leading Causes</vt:lpstr>
      <vt:lpstr>Cause of Death – Lifetime Odds in US</vt:lpstr>
      <vt:lpstr>Fanciful, But You Get the Idea</vt:lpstr>
      <vt:lpstr>Why is Software Risky?</vt:lpstr>
      <vt:lpstr>Risk of Failure</vt:lpstr>
      <vt:lpstr>20 Famous Software Disasters</vt:lpstr>
      <vt:lpstr>One Number – and 911</vt:lpstr>
      <vt:lpstr>Some Other Famous Bugs</vt:lpstr>
      <vt:lpstr>The Failure of the Software in the Patriot Missile System  What Really was the Bug? </vt:lpstr>
      <vt:lpstr> </vt:lpstr>
      <vt:lpstr>PowerPoint Presentation</vt:lpstr>
      <vt:lpstr>The Perils of Old Technology</vt:lpstr>
      <vt:lpstr>Electronic Voting</vt:lpstr>
      <vt:lpstr>Electronic Voting</vt:lpstr>
      <vt:lpstr>Electronic Voting</vt:lpstr>
      <vt:lpstr>Why is It So Hard?</vt:lpstr>
      <vt:lpstr>Can We Get It Right?</vt:lpstr>
      <vt:lpstr>Electronic Voting</vt:lpstr>
      <vt:lpstr>Electronic Voting</vt:lpstr>
      <vt:lpstr>Electronic Voting</vt:lpstr>
      <vt:lpstr>Back to the DC Example…</vt:lpstr>
      <vt:lpstr>Back to the DC Example…</vt:lpstr>
      <vt:lpstr>More Information</vt:lpstr>
      <vt:lpstr>Other Election Risks</vt:lpstr>
      <vt:lpstr>Rating Financial Instruments</vt:lpstr>
      <vt:lpstr>Rating Financial Instruments</vt:lpstr>
      <vt:lpstr>Risks and Rewards</vt:lpstr>
      <vt:lpstr>When Technologies Collide with Hackers</vt:lpstr>
      <vt:lpstr>When Technologies Collide with Each Other</vt:lpstr>
      <vt:lpstr>Risks and Rewards</vt:lpstr>
      <vt:lpstr>Risks and Rewards</vt:lpstr>
      <vt:lpstr>Risk and Trust</vt:lpstr>
      <vt:lpstr>Risk and Trust</vt:lpstr>
      <vt:lpstr>Risk and Trust</vt:lpstr>
      <vt:lpstr>Risk and Trust</vt:lpstr>
      <vt:lpstr>Risk and Trust</vt:lpstr>
      <vt:lpstr>Risk and Trust</vt:lpstr>
      <vt:lpstr>Risk and Trust</vt:lpstr>
      <vt:lpstr>Risk and Trust</vt:lpstr>
      <vt:lpstr>Risk and Trust</vt:lpstr>
      <vt:lpstr>Risk and Trust</vt:lpstr>
      <vt:lpstr>Risk and Reward: Autonomous Vehicles</vt:lpstr>
      <vt:lpstr>Autonomous Vehicles – Legal Issues</vt:lpstr>
      <vt:lpstr>Autonomous Vehicles – Legal Issues</vt:lpstr>
      <vt:lpstr>The Risk of Doing Nothing</vt:lpstr>
      <vt:lpstr>The Risk of Doing Nothing</vt:lpstr>
      <vt:lpstr>Risk and Trust</vt:lpstr>
      <vt:lpstr>Who’s Worrying?</vt:lpstr>
      <vt:lpstr>Risk and Trust</vt:lpstr>
      <vt:lpstr>Risk and Trust</vt:lpstr>
      <vt:lpstr>Risk and Trust</vt:lpstr>
      <vt:lpstr>Risk and Reward Email</vt:lpstr>
      <vt:lpstr>PowerPoint Presentation</vt:lpstr>
      <vt:lpstr>Risk and Reward</vt:lpstr>
      <vt:lpstr>Risk and Reward Who is Responsible?</vt:lpstr>
      <vt:lpstr>Risk and Reward Who is Responsible?</vt:lpstr>
      <vt:lpstr>Risk and Reward How Easy Is It to Hack?</vt:lpstr>
      <vt:lpstr>Risk and Reward:  Linear Accelerator Radiation Machines</vt:lpstr>
      <vt:lpstr>Risk and Reward – A Case Study Linear Accelerator Radiation Machines</vt:lpstr>
      <vt:lpstr>Linear Accelerator Radiation Machines</vt:lpstr>
      <vt:lpstr>But We Rely on Them More and More </vt:lpstr>
      <vt:lpstr>Problems Waiting to Happen?</vt:lpstr>
      <vt:lpstr>Y2K Problem</vt:lpstr>
      <vt:lpstr>Y2K Problem</vt:lpstr>
      <vt:lpstr>Unix 2038 Problem</vt:lpstr>
      <vt:lpstr>Microsoft Windows Security</vt:lpstr>
      <vt:lpstr>Some Database Errors Entry and Misinterpretation</vt:lpstr>
      <vt:lpstr>Some Database Errors Entry and Misinterpretation</vt:lpstr>
      <vt:lpstr>…and in Texas</vt:lpstr>
      <vt:lpstr>…and in Texas</vt:lpstr>
      <vt:lpstr>PowerPoint Presentation</vt:lpstr>
      <vt:lpstr>Some High-Level Causes of Computer Systems Failures</vt:lpstr>
      <vt:lpstr>Some Factors in Computer-System Errors and Failures - 1</vt:lpstr>
      <vt:lpstr>Some Factors in Computer-System Errors and Failures - 2</vt:lpstr>
      <vt:lpstr>Some Factors in Computer-System Errors and Failures – 3, 4</vt:lpstr>
      <vt:lpstr>Can we ensure quality and reliability?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Odds of Dying in the Next Year from Leading Causes</dc:title>
  <dc:creator>Alan Cline</dc:creator>
  <cp:lastModifiedBy>EAR</cp:lastModifiedBy>
  <cp:revision>103</cp:revision>
  <dcterms:created xsi:type="dcterms:W3CDTF">2008-03-25T02:27:09Z</dcterms:created>
  <dcterms:modified xsi:type="dcterms:W3CDTF">2017-10-04T22:19:26Z</dcterms:modified>
</cp:coreProperties>
</file>