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92" r:id="rId18"/>
    <p:sldId id="296" r:id="rId19"/>
    <p:sldId id="295" r:id="rId20"/>
    <p:sldId id="272" r:id="rId21"/>
    <p:sldId id="293" r:id="rId22"/>
    <p:sldId id="274" r:id="rId23"/>
    <p:sldId id="273" r:id="rId24"/>
    <p:sldId id="275" r:id="rId25"/>
    <p:sldId id="294" r:id="rId26"/>
    <p:sldId id="276" r:id="rId27"/>
    <p:sldId id="277" r:id="rId28"/>
    <p:sldId id="278" r:id="rId29"/>
    <p:sldId id="279" r:id="rId30"/>
    <p:sldId id="280" r:id="rId31"/>
    <p:sldId id="281" r:id="rId32"/>
    <p:sldId id="282" r:id="rId33"/>
    <p:sldId id="283" r:id="rId34"/>
    <p:sldId id="290" r:id="rId35"/>
    <p:sldId id="284" r:id="rId36"/>
    <p:sldId id="285" r:id="rId37"/>
    <p:sldId id="286" r:id="rId38"/>
    <p:sldId id="291" r:id="rId39"/>
    <p:sldId id="287" r:id="rId40"/>
    <p:sldId id="289" r:id="rId41"/>
    <p:sldId id="28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82" autoAdjust="0"/>
  </p:normalViewPr>
  <p:slideViewPr>
    <p:cSldViewPr>
      <p:cViewPr varScale="1">
        <p:scale>
          <a:sx n="57" d="100"/>
          <a:sy n="57" d="100"/>
        </p:scale>
        <p:origin x="1550" y="2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DC0EBA-AB9E-42EF-8E1A-580A28A7C664}" type="datetimeFigureOut">
              <a:rPr lang="en-US" smtClean="0"/>
              <a:t>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28D2D3-A47D-4849-BA52-D1C8DE69916D}" type="slidenum">
              <a:rPr lang="en-US" smtClean="0"/>
              <a:t>‹#›</a:t>
            </a:fld>
            <a:endParaRPr lang="en-US"/>
          </a:p>
        </p:txBody>
      </p:sp>
    </p:spTree>
    <p:extLst>
      <p:ext uri="{BB962C8B-B14F-4D97-AF65-F5344CB8AC3E}">
        <p14:creationId xmlns:p14="http://schemas.microsoft.com/office/powerpoint/2010/main" val="685150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CACAEE8-D3EA-4CB2-BC5D-E667A5AC5D4A}" type="slidenum">
              <a:rPr lang="en-US" smtClean="0"/>
              <a:pPr eaLnBrk="1" hangingPunct="1">
                <a:defRPr/>
              </a:pPr>
              <a:t>2</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t>Chimp: http://www.cartage.org.lb/en/kids/animalfacts/Chimpanze/chimpanzee.jpg</a:t>
            </a:r>
          </a:p>
        </p:txBody>
      </p:sp>
    </p:spTree>
    <p:extLst>
      <p:ext uri="{BB962C8B-B14F-4D97-AF65-F5344CB8AC3E}">
        <p14:creationId xmlns:p14="http://schemas.microsoft.com/office/powerpoint/2010/main" val="312460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74D6F84-3E4D-4C37-BCCA-779D4D2BB08C}" type="slidenum">
              <a:rPr lang="en-US" smtClean="0"/>
              <a:pPr eaLnBrk="1" hangingPunct="1">
                <a:defRPr/>
              </a:pPr>
              <a:t>22</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US"/>
              <a:t>http://crca.ucsd.edu/~hcohen/ </a:t>
            </a:r>
          </a:p>
        </p:txBody>
      </p:sp>
    </p:spTree>
    <p:extLst>
      <p:ext uri="{BB962C8B-B14F-4D97-AF65-F5344CB8AC3E}">
        <p14:creationId xmlns:p14="http://schemas.microsoft.com/office/powerpoint/2010/main" val="4178656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616E721-1D48-473C-8276-5871079000A4}" type="slidenum">
              <a:rPr lang="en-US" smtClean="0"/>
              <a:pPr eaLnBrk="1" hangingPunct="1">
                <a:defRPr/>
              </a:pPr>
              <a:t>23</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r>
              <a:rPr lang="en-US" dirty="0"/>
              <a:t>On the second one, click “Learn”  Then “Watch a Video”.  Or go directly to the third link.</a:t>
            </a:r>
            <a:r>
              <a:rPr lang="en-US" baseline="0" dirty="0"/>
              <a:t>  Same video.</a:t>
            </a:r>
            <a:endParaRPr lang="en-US" dirty="0"/>
          </a:p>
        </p:txBody>
      </p:sp>
    </p:spTree>
    <p:extLst>
      <p:ext uri="{BB962C8B-B14F-4D97-AF65-F5344CB8AC3E}">
        <p14:creationId xmlns:p14="http://schemas.microsoft.com/office/powerpoint/2010/main" val="407682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9899EE9-EFC8-42C0-A052-684BC0C0C96B}" type="slidenum">
              <a:rPr lang="en-US" smtClean="0"/>
              <a:pPr eaLnBrk="1" hangingPunct="1">
                <a:defRPr/>
              </a:pPr>
              <a:t>27</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r>
              <a:rPr lang="en-US" dirty="0"/>
              <a:t>Play the two of them without telling the students which is which.  Unplug video.</a:t>
            </a:r>
          </a:p>
          <a:p>
            <a:pPr eaLnBrk="1" hangingPunct="1"/>
            <a:endParaRPr lang="en-US" dirty="0"/>
          </a:p>
          <a:p>
            <a:pPr eaLnBrk="1" hangingPunct="1"/>
            <a:r>
              <a:rPr lang="en-US" dirty="0"/>
              <a:t>Answer on next slide.</a:t>
            </a:r>
          </a:p>
          <a:p>
            <a:pPr eaLnBrk="1" hangingPunct="1"/>
            <a:r>
              <a:rPr lang="en-US" dirty="0"/>
              <a:t>http://www.carus-verlag.com/index.php3?selSprache=1&amp;BLink=JSBach </a:t>
            </a:r>
          </a:p>
        </p:txBody>
      </p:sp>
    </p:spTree>
    <p:extLst>
      <p:ext uri="{BB962C8B-B14F-4D97-AF65-F5344CB8AC3E}">
        <p14:creationId xmlns:p14="http://schemas.microsoft.com/office/powerpoint/2010/main" val="263992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E78E11A-C749-4DB8-A7C3-ADD6A5AD3C69}" type="slidenum">
              <a:rPr lang="en-US" smtClean="0"/>
              <a:pPr eaLnBrk="1" hangingPunct="1">
                <a:defRPr/>
              </a:pPr>
              <a:t>28</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t>http://www.carus-verlag.com/index.php3?selSprache=1&amp;BLink=JSBach </a:t>
            </a:r>
          </a:p>
        </p:txBody>
      </p:sp>
    </p:spTree>
    <p:extLst>
      <p:ext uri="{BB962C8B-B14F-4D97-AF65-F5344CB8AC3E}">
        <p14:creationId xmlns:p14="http://schemas.microsoft.com/office/powerpoint/2010/main" val="3328510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63509AB-F25E-482C-8E18-BFF5D8EAB304}" type="slidenum">
              <a:rPr lang="en-US" smtClean="0"/>
              <a:pPr eaLnBrk="1" hangingPunct="1">
                <a:defRPr/>
              </a:pPr>
              <a:t>29</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r>
              <a:rPr lang="en-US" dirty="0"/>
              <a:t>The first one is real.  If you just click on it, there will be an</a:t>
            </a:r>
            <a:r>
              <a:rPr lang="en-US" baseline="0" dirty="0"/>
              <a:t> ad.  Queue it in advance.</a:t>
            </a:r>
            <a:endParaRPr lang="en-US" dirty="0"/>
          </a:p>
          <a:p>
            <a:pPr eaLnBrk="1" hangingPunct="1"/>
            <a:r>
              <a:rPr lang="en-US" dirty="0"/>
              <a:t>http://ctmh.its.txstate.edu/artist.php?cmd=detail&amp;aid=29</a:t>
            </a:r>
          </a:p>
          <a:p>
            <a:pPr eaLnBrk="1" hangingPunct="1"/>
            <a:r>
              <a:rPr lang="en-US" dirty="0"/>
              <a:t>Maple Leaf one we used to use:  http://en.wikipedia.org/wiki/Image:Maple_Leaf_RagQ.ogg </a:t>
            </a:r>
          </a:p>
        </p:txBody>
      </p:sp>
    </p:spTree>
    <p:extLst>
      <p:ext uri="{BB962C8B-B14F-4D97-AF65-F5344CB8AC3E}">
        <p14:creationId xmlns:p14="http://schemas.microsoft.com/office/powerpoint/2010/main" val="309452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3EC44F5-6B25-47E2-9C7E-9E613E8D0F14}" type="slidenum">
              <a:rPr lang="en-US" smtClean="0"/>
              <a:pPr eaLnBrk="1" hangingPunct="1">
                <a:defRPr/>
              </a:pPr>
              <a:t>30</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dirty="0"/>
          </a:p>
          <a:p>
            <a:pPr eaLnBrk="1" hangingPunct="1"/>
            <a:r>
              <a:rPr lang="en-US" dirty="0"/>
              <a:t>http://ctmh.its.txstate.edu/artist.php?cmd=detail&amp;aid=29</a:t>
            </a:r>
          </a:p>
        </p:txBody>
      </p:sp>
    </p:spTree>
    <p:extLst>
      <p:ext uri="{BB962C8B-B14F-4D97-AF65-F5344CB8AC3E}">
        <p14:creationId xmlns:p14="http://schemas.microsoft.com/office/powerpoint/2010/main" val="2820170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D454179-C4E4-43D5-AA41-CD5BB4577D4E}" type="slidenum">
              <a:rPr lang="en-US" smtClean="0"/>
              <a:pPr eaLnBrk="1" hangingPunct="1">
                <a:defRPr/>
              </a:pPr>
              <a:t>31</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r>
              <a:rPr lang="en-US"/>
              <a:t>http://www.dartmouth.edu/~music33/Mus33projects/nodes/Chopin/portrait1.html  Play the second one starting at 12 seconds.</a:t>
            </a:r>
          </a:p>
        </p:txBody>
      </p:sp>
    </p:spTree>
    <p:extLst>
      <p:ext uri="{BB962C8B-B14F-4D97-AF65-F5344CB8AC3E}">
        <p14:creationId xmlns:p14="http://schemas.microsoft.com/office/powerpoint/2010/main" val="172309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D0CABED-99BF-41F1-88C2-3AB70B993FAA}" type="slidenum">
              <a:rPr lang="en-US" smtClean="0"/>
              <a:pPr eaLnBrk="1" hangingPunct="1">
                <a:defRPr/>
              </a:pPr>
              <a:t>32</a:t>
            </a:fld>
            <a:endParaRPr 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a:t>http://www.dartmouth.edu/~music33/Mus33projects/nodes/Chopin/portrait1.html</a:t>
            </a:r>
          </a:p>
        </p:txBody>
      </p:sp>
    </p:spTree>
    <p:extLst>
      <p:ext uri="{BB962C8B-B14F-4D97-AF65-F5344CB8AC3E}">
        <p14:creationId xmlns:p14="http://schemas.microsoft.com/office/powerpoint/2010/main" val="2219007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Emily Howell and on the interview.</a:t>
            </a:r>
          </a:p>
        </p:txBody>
      </p:sp>
      <p:sp>
        <p:nvSpPr>
          <p:cNvPr id="4" name="Slide Number Placeholder 3"/>
          <p:cNvSpPr>
            <a:spLocks noGrp="1"/>
          </p:cNvSpPr>
          <p:nvPr>
            <p:ph type="sldNum" sz="quarter" idx="10"/>
          </p:nvPr>
        </p:nvSpPr>
        <p:spPr/>
        <p:txBody>
          <a:bodyPr/>
          <a:lstStyle/>
          <a:p>
            <a:fld id="{1128D2D3-A47D-4849-BA52-D1C8DE69916D}" type="slidenum">
              <a:rPr lang="en-US" smtClean="0"/>
              <a:t>33</a:t>
            </a:fld>
            <a:endParaRPr lang="en-US"/>
          </a:p>
        </p:txBody>
      </p:sp>
    </p:spTree>
    <p:extLst>
      <p:ext uri="{BB962C8B-B14F-4D97-AF65-F5344CB8AC3E}">
        <p14:creationId xmlns:p14="http://schemas.microsoft.com/office/powerpoint/2010/main" val="4183779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CBC34C-E3F3-440B-86B5-4A2486F3D36A}" type="slidenum">
              <a:rPr lang="en-US" smtClean="0"/>
              <a:pPr eaLnBrk="1" hangingPunct="1"/>
              <a:t>34</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t>Toyota’s violin playing robot</a:t>
            </a:r>
          </a:p>
        </p:txBody>
      </p:sp>
    </p:spTree>
    <p:extLst>
      <p:ext uri="{BB962C8B-B14F-4D97-AF65-F5344CB8AC3E}">
        <p14:creationId xmlns:p14="http://schemas.microsoft.com/office/powerpoint/2010/main" val="1318923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5728EEF-F54B-4FBD-B796-8B6CC76DE308}" type="slidenum">
              <a:rPr lang="en-US" smtClean="0"/>
              <a:pPr eaLnBrk="1" hangingPunct="1">
                <a:defRPr/>
              </a:pPr>
              <a:t>3</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t>Gorilla image: http://www.msnbc.msn.com/id/11450610/</a:t>
            </a:r>
          </a:p>
        </p:txBody>
      </p:sp>
    </p:spTree>
    <p:extLst>
      <p:ext uri="{BB962C8B-B14F-4D97-AF65-F5344CB8AC3E}">
        <p14:creationId xmlns:p14="http://schemas.microsoft.com/office/powerpoint/2010/main" val="2033480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0C4228B-BE9B-40D3-B586-031C48710C9B}" type="slidenum">
              <a:rPr lang="en-US" smtClean="0"/>
              <a:pPr eaLnBrk="1" hangingPunct="1">
                <a:defRPr/>
              </a:pPr>
              <a:t>35</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Weiner, Norbert, </a:t>
            </a:r>
            <a:r>
              <a:rPr lang="en-US" i="1" dirty="0"/>
              <a:t>The Human Use of Human Beings</a:t>
            </a:r>
            <a:r>
              <a:rPr lang="en-US" dirty="0"/>
              <a:t>, 1950, chapter 1. </a:t>
            </a:r>
          </a:p>
          <a:p>
            <a:pPr eaLnBrk="1" hangingPunct="1"/>
            <a:endParaRPr lang="en-US" dirty="0"/>
          </a:p>
        </p:txBody>
      </p:sp>
    </p:spTree>
    <p:extLst>
      <p:ext uri="{BB962C8B-B14F-4D97-AF65-F5344CB8AC3E}">
        <p14:creationId xmlns:p14="http://schemas.microsoft.com/office/powerpoint/2010/main" val="544567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Weiner, Norbert, </a:t>
            </a:r>
            <a:r>
              <a:rPr lang="en-US" i="1" dirty="0"/>
              <a:t>The Human Use of Human Beings</a:t>
            </a:r>
            <a:r>
              <a:rPr lang="en-US" dirty="0"/>
              <a:t>, 1950, chapter 1. </a:t>
            </a:r>
          </a:p>
          <a:p>
            <a:endParaRPr lang="en-US" dirty="0"/>
          </a:p>
        </p:txBody>
      </p:sp>
      <p:sp>
        <p:nvSpPr>
          <p:cNvPr id="4" name="Slide Number Placeholder 3"/>
          <p:cNvSpPr>
            <a:spLocks noGrp="1"/>
          </p:cNvSpPr>
          <p:nvPr>
            <p:ph type="sldNum" sz="quarter" idx="10"/>
          </p:nvPr>
        </p:nvSpPr>
        <p:spPr/>
        <p:txBody>
          <a:bodyPr/>
          <a:lstStyle/>
          <a:p>
            <a:fld id="{1128D2D3-A47D-4849-BA52-D1C8DE69916D}" type="slidenum">
              <a:rPr lang="en-US" smtClean="0"/>
              <a:t>36</a:t>
            </a:fld>
            <a:endParaRPr lang="en-US"/>
          </a:p>
        </p:txBody>
      </p:sp>
    </p:spTree>
    <p:extLst>
      <p:ext uri="{BB962C8B-B14F-4D97-AF65-F5344CB8AC3E}">
        <p14:creationId xmlns:p14="http://schemas.microsoft.com/office/powerpoint/2010/main" val="2079450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Weiner, Norbert, </a:t>
            </a:r>
            <a:r>
              <a:rPr lang="en-US" i="1" dirty="0"/>
              <a:t>The Human Use of Human Beings</a:t>
            </a:r>
            <a:r>
              <a:rPr lang="en-US" dirty="0"/>
              <a:t>, 1950, chapter 1. </a:t>
            </a:r>
          </a:p>
          <a:p>
            <a:endParaRPr lang="en-US" dirty="0"/>
          </a:p>
        </p:txBody>
      </p:sp>
      <p:sp>
        <p:nvSpPr>
          <p:cNvPr id="4" name="Slide Number Placeholder 3"/>
          <p:cNvSpPr>
            <a:spLocks noGrp="1"/>
          </p:cNvSpPr>
          <p:nvPr>
            <p:ph type="sldNum" sz="quarter" idx="10"/>
          </p:nvPr>
        </p:nvSpPr>
        <p:spPr/>
        <p:txBody>
          <a:bodyPr/>
          <a:lstStyle/>
          <a:p>
            <a:fld id="{1128D2D3-A47D-4849-BA52-D1C8DE69916D}" type="slidenum">
              <a:rPr lang="en-US" smtClean="0"/>
              <a:t>37</a:t>
            </a:fld>
            <a:endParaRPr lang="en-US"/>
          </a:p>
        </p:txBody>
      </p:sp>
    </p:spTree>
    <p:extLst>
      <p:ext uri="{BB962C8B-B14F-4D97-AF65-F5344CB8AC3E}">
        <p14:creationId xmlns:p14="http://schemas.microsoft.com/office/powerpoint/2010/main" val="721326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6660A8B-046A-42DE-B130-9727EE332EB7}" type="slidenum">
              <a:rPr lang="en-US" smtClean="0"/>
              <a:pPr eaLnBrk="1" hangingPunct="1">
                <a:defRPr/>
              </a:pPr>
              <a:t>39</a:t>
            </a:fld>
            <a:endParaRPr 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a:t>Our formula for the Rights of Persons approach.</a:t>
            </a:r>
          </a:p>
        </p:txBody>
      </p:sp>
    </p:spTree>
    <p:extLst>
      <p:ext uri="{BB962C8B-B14F-4D97-AF65-F5344CB8AC3E}">
        <p14:creationId xmlns:p14="http://schemas.microsoft.com/office/powerpoint/2010/main" val="3809516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EBB2E53-5F14-4833-925C-5348C0E77263}" type="slidenum">
              <a:rPr lang="en-US" smtClean="0"/>
              <a:pPr eaLnBrk="1" hangingPunct="1">
                <a:defRPr/>
              </a:pPr>
              <a:t>40</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US"/>
              <a:t>Click on the Maner paper and scroll down a bit to get an attempt at an algorithm.</a:t>
            </a:r>
          </a:p>
        </p:txBody>
      </p:sp>
    </p:spTree>
    <p:extLst>
      <p:ext uri="{BB962C8B-B14F-4D97-AF65-F5344CB8AC3E}">
        <p14:creationId xmlns:p14="http://schemas.microsoft.com/office/powerpoint/2010/main" val="780651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7177D0-AE2C-4EF4-87EA-8C76D99617CF}" type="slidenum">
              <a:rPr lang="en-US" smtClean="0"/>
              <a:pPr eaLnBrk="1" hangingPunct="1">
                <a:defRPr/>
              </a:pPr>
              <a:t>41</a:t>
            </a:fld>
            <a:endParaRPr 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r>
              <a:rPr lang="en-US"/>
              <a:t>Episode title: The Measure of a Man  The trial starts in 3,  about 7/8 of the way in.  4 has some interesting stuff.  The key part to show is at the beginning of 5 (MOAM).  But I  can’t play it so I’ve put in this youtube one, which is perfect if it is still there.</a:t>
            </a:r>
          </a:p>
        </p:txBody>
      </p:sp>
    </p:spTree>
    <p:extLst>
      <p:ext uri="{BB962C8B-B14F-4D97-AF65-F5344CB8AC3E}">
        <p14:creationId xmlns:p14="http://schemas.microsoft.com/office/powerpoint/2010/main" val="3492646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996EEB2-6803-4F5B-8123-6883BC525CFA}" type="slidenum">
              <a:rPr lang="en-US" smtClean="0"/>
              <a:pPr eaLnBrk="1" hangingPunct="1">
                <a:defRPr/>
              </a:pPr>
              <a:t>4</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US"/>
              <a:t>Orangutan: http://homepage.mac.com/wildlifeweb/primate/photos/Hominidae/orangutan/orangutan-Greenspun04.jpg</a:t>
            </a:r>
          </a:p>
        </p:txBody>
      </p:sp>
    </p:spTree>
    <p:extLst>
      <p:ext uri="{BB962C8B-B14F-4D97-AF65-F5344CB8AC3E}">
        <p14:creationId xmlns:p14="http://schemas.microsoft.com/office/powerpoint/2010/main" val="1139797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34DC7D2-C7C8-4066-9D5E-F63943C6A5C3}" type="slidenum">
              <a:rPr lang="en-US" smtClean="0"/>
              <a:pPr eaLnBrk="1" hangingPunct="1">
                <a:defRPr/>
              </a:pPr>
              <a:t>5</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r>
              <a:rPr lang="en-US"/>
              <a:t>Monkey: http://www.african-safari-journals.com/monkey-pictures.html </a:t>
            </a:r>
          </a:p>
        </p:txBody>
      </p:sp>
    </p:spTree>
    <p:extLst>
      <p:ext uri="{BB962C8B-B14F-4D97-AF65-F5344CB8AC3E}">
        <p14:creationId xmlns:p14="http://schemas.microsoft.com/office/powerpoint/2010/main" val="251881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5AB259A-52BD-4BF5-B75C-83D120528348}" type="slidenum">
              <a:rPr lang="en-US" smtClean="0"/>
              <a:pPr eaLnBrk="1" hangingPunct="1">
                <a:defRPr/>
              </a:pPr>
              <a:t>6</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t>Bush and Treasury Secretary Henry Paulson: http://current.com/items/88819259_bush_throws_the_dog_a_bone   January, 2008</a:t>
            </a:r>
          </a:p>
        </p:txBody>
      </p:sp>
    </p:spTree>
    <p:extLst>
      <p:ext uri="{BB962C8B-B14F-4D97-AF65-F5344CB8AC3E}">
        <p14:creationId xmlns:p14="http://schemas.microsoft.com/office/powerpoint/2010/main" val="95485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C4A2EA6-2C61-47F6-BEE2-779061AE60D0}" type="slidenum">
              <a:rPr lang="en-US" smtClean="0"/>
              <a:pPr eaLnBrk="1" hangingPunct="1">
                <a:defRPr/>
              </a:pPr>
              <a:t>13</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r>
              <a:rPr lang="en-US"/>
              <a:t>Note that by culture we mean not just society but a society that can change its rules over time.</a:t>
            </a:r>
          </a:p>
        </p:txBody>
      </p:sp>
    </p:spTree>
    <p:extLst>
      <p:ext uri="{BB962C8B-B14F-4D97-AF65-F5344CB8AC3E}">
        <p14:creationId xmlns:p14="http://schemas.microsoft.com/office/powerpoint/2010/main" val="23885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99B4A98-1645-44FE-B34D-822EBB1228F5}" type="slidenum">
              <a:rPr lang="en-US" smtClean="0"/>
              <a:pPr eaLnBrk="1" hangingPunct="1">
                <a:defRPr/>
              </a:pPr>
              <a:t>15</a:t>
            </a:fld>
            <a:endParaRPr lang="en-US"/>
          </a:p>
        </p:txBody>
      </p:sp>
      <p:sp>
        <p:nvSpPr>
          <p:cNvPr id="139267" name="Rectangle 2"/>
          <p:cNvSpPr>
            <a:spLocks noGrp="1" noRot="1" noChangeAspect="1" noChangeArrowheads="1" noTextEdit="1"/>
          </p:cNvSpPr>
          <p:nvPr>
            <p:ph type="sldImg"/>
          </p:nvPr>
        </p:nvSpPr>
        <p:spPr>
          <a:xfrm>
            <a:off x="1104900" y="685761"/>
            <a:ext cx="4656138" cy="3428805"/>
          </a:xfrm>
          <a:ln/>
        </p:spPr>
      </p:sp>
      <p:sp>
        <p:nvSpPr>
          <p:cNvPr id="139268" name="Rectangle 3"/>
          <p:cNvSpPr>
            <a:spLocks noGrp="1" noChangeArrowheads="1"/>
          </p:cNvSpPr>
          <p:nvPr>
            <p:ph type="body" idx="1"/>
          </p:nvPr>
        </p:nvSpPr>
        <p:spPr>
          <a:xfrm>
            <a:off x="914400" y="4343673"/>
            <a:ext cx="5029200" cy="4114566"/>
          </a:xfrm>
          <a:noFill/>
        </p:spPr>
        <p:txBody>
          <a:bodyPr/>
          <a:lstStyle/>
          <a:p>
            <a:pPr eaLnBrk="1" hangingPunct="1"/>
            <a:r>
              <a:rPr lang="en-US"/>
              <a:t>A Commemorative Certificate for ascending the great wall in China.  (input)</a:t>
            </a:r>
          </a:p>
          <a:p>
            <a:pPr eaLnBrk="1" hangingPunct="1"/>
            <a:r>
              <a:rPr lang="en-US"/>
              <a:t>I have ascended the great wall (output)</a:t>
            </a:r>
          </a:p>
          <a:p>
            <a:pPr eaLnBrk="1" hangingPunct="1"/>
            <a:endParaRPr lang="en-US"/>
          </a:p>
        </p:txBody>
      </p:sp>
    </p:spTree>
    <p:extLst>
      <p:ext uri="{BB962C8B-B14F-4D97-AF65-F5344CB8AC3E}">
        <p14:creationId xmlns:p14="http://schemas.microsoft.com/office/powerpoint/2010/main" val="3389177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Rankbrain</a:t>
            </a:r>
            <a:r>
              <a:rPr lang="en-US" dirty="0"/>
              <a:t>  announced Oct, 2015.</a:t>
            </a:r>
          </a:p>
          <a:p>
            <a:r>
              <a:rPr lang="en-US" dirty="0"/>
              <a:t>Image: http://searchengineland.com/faq-all-about-the-new-google-rankbrain-algorithm-234440  </a:t>
            </a:r>
          </a:p>
        </p:txBody>
      </p:sp>
      <p:sp>
        <p:nvSpPr>
          <p:cNvPr id="4" name="Slide Number Placeholder 3"/>
          <p:cNvSpPr>
            <a:spLocks noGrp="1"/>
          </p:cNvSpPr>
          <p:nvPr>
            <p:ph type="sldNum" sz="quarter" idx="10"/>
          </p:nvPr>
        </p:nvSpPr>
        <p:spPr/>
        <p:txBody>
          <a:bodyPr/>
          <a:lstStyle/>
          <a:p>
            <a:fld id="{1128D2D3-A47D-4849-BA52-D1C8DE69916D}" type="slidenum">
              <a:rPr lang="en-US" smtClean="0"/>
              <a:t>19</a:t>
            </a:fld>
            <a:endParaRPr lang="en-US"/>
          </a:p>
        </p:txBody>
      </p:sp>
    </p:spTree>
    <p:extLst>
      <p:ext uri="{BB962C8B-B14F-4D97-AF65-F5344CB8AC3E}">
        <p14:creationId xmlns:p14="http://schemas.microsoft.com/office/powerpoint/2010/main" val="1905216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Much more on Aaron:  </a:t>
            </a:r>
            <a:r>
              <a:rPr lang="en-US" sz="1000" dirty="0"/>
              <a:t>http://www.aaronshome.com/ </a:t>
            </a:r>
            <a:endParaRPr lang="en-US" sz="1000" dirty="0"/>
          </a:p>
        </p:txBody>
      </p:sp>
      <p:sp>
        <p:nvSpPr>
          <p:cNvPr id="4" name="Slide Number Placeholder 3"/>
          <p:cNvSpPr>
            <a:spLocks noGrp="1"/>
          </p:cNvSpPr>
          <p:nvPr>
            <p:ph type="sldNum" sz="quarter" idx="10"/>
          </p:nvPr>
        </p:nvSpPr>
        <p:spPr/>
        <p:txBody>
          <a:bodyPr/>
          <a:lstStyle/>
          <a:p>
            <a:fld id="{1128D2D3-A47D-4849-BA52-D1C8DE69916D}" type="slidenum">
              <a:rPr lang="en-US" smtClean="0"/>
              <a:t>21</a:t>
            </a:fld>
            <a:endParaRPr lang="en-US"/>
          </a:p>
        </p:txBody>
      </p:sp>
    </p:spTree>
    <p:extLst>
      <p:ext uri="{BB962C8B-B14F-4D97-AF65-F5344CB8AC3E}">
        <p14:creationId xmlns:p14="http://schemas.microsoft.com/office/powerpoint/2010/main" val="407975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4824B7-112F-4A56-820D-6C8189A7F48E}" type="datetimeFigureOut">
              <a:rPr lang="en-US" smtClean="0"/>
              <a:t>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234616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4824B7-112F-4A56-820D-6C8189A7F48E}" type="datetimeFigureOut">
              <a:rPr lang="en-US" smtClean="0"/>
              <a:t>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296118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4824B7-112F-4A56-820D-6C8189A7F48E}" type="datetimeFigureOut">
              <a:rPr lang="en-US" smtClean="0"/>
              <a:t>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2162649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4824B7-112F-4A56-820D-6C8189A7F48E}" type="datetimeFigureOut">
              <a:rPr lang="en-US" smtClean="0"/>
              <a:t>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389248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4824B7-112F-4A56-820D-6C8189A7F48E}" type="datetimeFigureOut">
              <a:rPr lang="en-US" smtClean="0"/>
              <a:t>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213044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4824B7-112F-4A56-820D-6C8189A7F48E}" type="datetimeFigureOut">
              <a:rPr lang="en-US" smtClean="0"/>
              <a:t>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274732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4824B7-112F-4A56-820D-6C8189A7F48E}" type="datetimeFigureOut">
              <a:rPr lang="en-US" smtClean="0"/>
              <a:t>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316536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4824B7-112F-4A56-820D-6C8189A7F48E}" type="datetimeFigureOut">
              <a:rPr lang="en-US" smtClean="0"/>
              <a:t>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4055953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4824B7-112F-4A56-820D-6C8189A7F48E}" type="datetimeFigureOut">
              <a:rPr lang="en-US" smtClean="0"/>
              <a:t>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83105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4824B7-112F-4A56-820D-6C8189A7F48E}" type="datetimeFigureOut">
              <a:rPr lang="en-US" smtClean="0"/>
              <a:t>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41396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4824B7-112F-4A56-820D-6C8189A7F48E}" type="datetimeFigureOut">
              <a:rPr lang="en-US" smtClean="0"/>
              <a:t>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DE980-0009-4723-B1B7-1A7C30518C29}" type="slidenum">
              <a:rPr lang="en-US" smtClean="0"/>
              <a:t>‹#›</a:t>
            </a:fld>
            <a:endParaRPr lang="en-US"/>
          </a:p>
        </p:txBody>
      </p:sp>
    </p:spTree>
    <p:extLst>
      <p:ext uri="{BB962C8B-B14F-4D97-AF65-F5344CB8AC3E}">
        <p14:creationId xmlns:p14="http://schemas.microsoft.com/office/powerpoint/2010/main" val="268489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4824B7-112F-4A56-820D-6C8189A7F48E}" type="datetimeFigureOut">
              <a:rPr lang="en-US" smtClean="0"/>
              <a:t>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DE980-0009-4723-B1B7-1A7C30518C29}" type="slidenum">
              <a:rPr lang="en-US" smtClean="0"/>
              <a:t>‹#›</a:t>
            </a:fld>
            <a:endParaRPr lang="en-US"/>
          </a:p>
        </p:txBody>
      </p:sp>
    </p:spTree>
    <p:extLst>
      <p:ext uri="{BB962C8B-B14F-4D97-AF65-F5344CB8AC3E}">
        <p14:creationId xmlns:p14="http://schemas.microsoft.com/office/powerpoint/2010/main" val="1776209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4.bin"/><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20.wmf"/><Relationship Id="rId4" Type="http://schemas.openxmlformats.org/officeDocument/2006/relationships/image" Target="../media/image19.wmf"/><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alice.pandorabots.com/"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aaronshome.com/aaron/index.html" TargetMode="External"/><Relationship Id="rId5" Type="http://schemas.openxmlformats.org/officeDocument/2006/relationships/hyperlink" Target="http://www.kurzweilcyberart.com/aaron/aim_clip_cohen.html" TargetMode="External"/><Relationship Id="rId4" Type="http://schemas.openxmlformats.org/officeDocument/2006/relationships/hyperlink" Target="http://www.kurzweilcyberart.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newscientist.com/blogs/culturelab/2010/04/life-drawing-robot-could-teach-us-about-art.php"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youtube.com/watch?v=8RizeL8_bT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gizmag.com/edavid-robot-artist-painter/28310/"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arts.ucsc.edu/faculty/cope/index.htm" TargetMode="Externa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arts.ucsc.edu/faculty/cope/experiments.ht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youtube.com/watch?v=PjbqCDdj75g&amp;feature=related" TargetMode="External"/><Relationship Id="rId4" Type="http://schemas.openxmlformats.org/officeDocument/2006/relationships/hyperlink" Target="http://www.cs.utexas.edu/users/ear/ugs302/invention.mp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youtube.com/watch?v=PjbqCDdj75g&amp;feature=related" TargetMode="External"/><Relationship Id="rId4" Type="http://schemas.openxmlformats.org/officeDocument/2006/relationships/hyperlink" Target="http://www.cs.utexas.edu/users/ear/ugs302/invention.mp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StCD4juj4hU&amp;list=PLFB7AC4F189BD2C2F&amp;index=3"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www.cs.utexas.edu/users/ear/ugs302/joplin.mp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StCD4juj4hU&amp;list=PLFB7AC4F189BD2C2F&amp;index=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www.cs.utexas.edu/users/ear/ugs302/joplin.mp3"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cs.utexas.edu/users/ear/ugs302/chopin.mp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youtube.com/watch?v=UmKlYaygCe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s.utexas.edu/users/ear/ugs302/chopin.mp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youtube.com/watch?v=e8PJsjO1u5w"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arts.ucsc.edu/faculty/cope/index.htm" TargetMode="External"/><Relationship Id="rId7" Type="http://schemas.openxmlformats.org/officeDocument/2006/relationships/hyperlink" Target="http://www.marketplace.org/topics/tech/can-robots-create-ar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userweb.cs.utexas.edu/users/ear/cs349/EmilyHowell.mp3" TargetMode="External"/><Relationship Id="rId5" Type="http://schemas.openxmlformats.org/officeDocument/2006/relationships/hyperlink" Target="http://arts.ucsc.edu/faculty/cope/experiments.htm" TargetMode="Externa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qyPAIpXm-nU&amp;feature=PlayList&amp;p=1E88D4F5694F0A63&amp;playnext=1&amp;playnext_from=PL&amp;index=6"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engadget.com/2015/02/22/ro-bow-violin-robot/" TargetMode="Externa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5.w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philip.greenspun.com/"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onlinelibrary.wiley.com/doi/10.1111/1467-9973.00231/e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youtube.com/watch?v=vjuQRCG_sUw" TargetMode="External"/><Relationship Id="rId5" Type="http://schemas.openxmlformats.org/officeDocument/2006/relationships/hyperlink" Target="http://www.cs.utexas.edu/~ear/cs349/slides/MM4.mp4" TargetMode="External"/><Relationship Id="rId4" Type="http://schemas.openxmlformats.org/officeDocument/2006/relationships/hyperlink" Target="http://www.cs.utexas.edu/~ear/cs349/slides/MM3.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cbse.ucsc.edu/research/research_human_chimp_mouse.s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What Makes Us </a:t>
            </a:r>
            <a:r>
              <a:rPr lang="en-US" b="1" dirty="0" err="1"/>
              <a:t>Us</a:t>
            </a:r>
            <a:r>
              <a:rPr lang="en-US" b="1" dirty="0"/>
              <a:t>?</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0817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2971800" cy="1143000"/>
          </a:xfrm>
        </p:spPr>
        <p:txBody>
          <a:bodyPr/>
          <a:lstStyle/>
          <a:p>
            <a:pPr eaLnBrk="1" hangingPunct="1"/>
            <a:r>
              <a:rPr lang="en-US" sz="3200" b="1"/>
              <a:t>Human Evolution</a:t>
            </a:r>
          </a:p>
        </p:txBody>
      </p:sp>
      <p:graphicFrame>
        <p:nvGraphicFramePr>
          <p:cNvPr id="11267" name="Object 3"/>
          <p:cNvGraphicFramePr>
            <a:graphicFrameLocks noGrp="1" noChangeAspect="1"/>
          </p:cNvGraphicFramePr>
          <p:nvPr>
            <p:ph idx="1"/>
          </p:nvPr>
        </p:nvGraphicFramePr>
        <p:xfrm>
          <a:off x="3898900" y="228600"/>
          <a:ext cx="5040313" cy="6248400"/>
        </p:xfrm>
        <a:graphic>
          <a:graphicData uri="http://schemas.openxmlformats.org/presentationml/2006/ole">
            <mc:AlternateContent xmlns:mc="http://schemas.openxmlformats.org/markup-compatibility/2006">
              <mc:Choice xmlns:v="urn:schemas-microsoft-com:vml" Requires="v">
                <p:oleObj spid="_x0000_s1048" name="CorelPhotoPaint.Image.10" r:id="rId3" imgW="9968254" imgH="12355556" progId="CorelPhotoPaint.Image.10">
                  <p:embed/>
                </p:oleObj>
              </mc:Choice>
              <mc:Fallback>
                <p:oleObj name="CorelPhotoPaint.Image.10" r:id="rId3" imgW="9968254" imgH="12355556" progId="CorelPhotoPaint.Image.10">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900" y="228600"/>
                        <a:ext cx="504031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740924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2971800" cy="1143000"/>
          </a:xfrm>
        </p:spPr>
        <p:txBody>
          <a:bodyPr/>
          <a:lstStyle/>
          <a:p>
            <a:pPr eaLnBrk="1" hangingPunct="1"/>
            <a:r>
              <a:rPr lang="en-US" sz="3200" b="1"/>
              <a:t>Human Evolution</a:t>
            </a:r>
          </a:p>
        </p:txBody>
      </p:sp>
      <p:graphicFrame>
        <p:nvGraphicFramePr>
          <p:cNvPr id="12291" name="Object 3"/>
          <p:cNvGraphicFramePr>
            <a:graphicFrameLocks noGrp="1" noChangeAspect="1"/>
          </p:cNvGraphicFramePr>
          <p:nvPr>
            <p:ph idx="1"/>
          </p:nvPr>
        </p:nvGraphicFramePr>
        <p:xfrm>
          <a:off x="3898900" y="228600"/>
          <a:ext cx="5040313" cy="6248400"/>
        </p:xfrm>
        <a:graphic>
          <a:graphicData uri="http://schemas.openxmlformats.org/presentationml/2006/ole">
            <mc:AlternateContent xmlns:mc="http://schemas.openxmlformats.org/markup-compatibility/2006">
              <mc:Choice xmlns:v="urn:schemas-microsoft-com:vml" Requires="v">
                <p:oleObj spid="_x0000_s2072" name="CorelPhotoPaint.Image.10" r:id="rId3" imgW="9968254" imgH="12355556" progId="CorelPhotoPaint.Image.10">
                  <p:embed/>
                </p:oleObj>
              </mc:Choice>
              <mc:Fallback>
                <p:oleObj name="CorelPhotoPaint.Image.10" r:id="rId3" imgW="9968254" imgH="12355556" progId="CorelPhotoPaint.Image.10">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900" y="228600"/>
                        <a:ext cx="504031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2" name="Line 4"/>
          <p:cNvSpPr>
            <a:spLocks noChangeShapeType="1"/>
          </p:cNvSpPr>
          <p:nvPr/>
        </p:nvSpPr>
        <p:spPr bwMode="auto">
          <a:xfrm flipV="1">
            <a:off x="2362200" y="1447800"/>
            <a:ext cx="3657600" cy="914400"/>
          </a:xfrm>
          <a:prstGeom prst="line">
            <a:avLst/>
          </a:prstGeom>
          <a:noFill/>
          <a:ln w="2857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3" name="Text Box 5"/>
          <p:cNvSpPr txBox="1">
            <a:spLocks noChangeArrowheads="1"/>
          </p:cNvSpPr>
          <p:nvPr/>
        </p:nvSpPr>
        <p:spPr bwMode="auto">
          <a:xfrm>
            <a:off x="609600" y="2209800"/>
            <a:ext cx="20574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The Great Leap Forward </a:t>
            </a:r>
          </a:p>
          <a:p>
            <a:pPr eaLnBrk="1" hangingPunct="1">
              <a:spcBef>
                <a:spcPct val="50000"/>
              </a:spcBef>
            </a:pPr>
            <a:endParaRPr lang="en-US"/>
          </a:p>
          <a:p>
            <a:pPr eaLnBrk="1" hangingPunct="1">
              <a:spcBef>
                <a:spcPct val="50000"/>
              </a:spcBef>
            </a:pPr>
            <a:r>
              <a:rPr lang="en-US"/>
              <a:t>~40,000 year ago</a:t>
            </a:r>
          </a:p>
        </p:txBody>
      </p:sp>
    </p:spTree>
    <p:extLst>
      <p:ext uri="{BB962C8B-B14F-4D97-AF65-F5344CB8AC3E}">
        <p14:creationId xmlns:p14="http://schemas.microsoft.com/office/powerpoint/2010/main" val="2855998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2971800" cy="1143000"/>
          </a:xfrm>
        </p:spPr>
        <p:txBody>
          <a:bodyPr/>
          <a:lstStyle/>
          <a:p>
            <a:pPr eaLnBrk="1" hangingPunct="1"/>
            <a:r>
              <a:rPr lang="en-US" sz="3200" b="1"/>
              <a:t>Human Evolution</a:t>
            </a:r>
          </a:p>
        </p:txBody>
      </p:sp>
      <p:graphicFrame>
        <p:nvGraphicFramePr>
          <p:cNvPr id="13315" name="Object 3"/>
          <p:cNvGraphicFramePr>
            <a:graphicFrameLocks noGrp="1" noChangeAspect="1"/>
          </p:cNvGraphicFramePr>
          <p:nvPr>
            <p:ph idx="1"/>
          </p:nvPr>
        </p:nvGraphicFramePr>
        <p:xfrm>
          <a:off x="3898900" y="228600"/>
          <a:ext cx="5040313" cy="6248400"/>
        </p:xfrm>
        <a:graphic>
          <a:graphicData uri="http://schemas.openxmlformats.org/presentationml/2006/ole">
            <mc:AlternateContent xmlns:mc="http://schemas.openxmlformats.org/markup-compatibility/2006">
              <mc:Choice xmlns:v="urn:schemas-microsoft-com:vml" Requires="v">
                <p:oleObj spid="_x0000_s3096" name="CorelPhotoPaint.Image.10" r:id="rId3" imgW="9968254" imgH="12355556" progId="CorelPhotoPaint.Image.10">
                  <p:embed/>
                </p:oleObj>
              </mc:Choice>
              <mc:Fallback>
                <p:oleObj name="CorelPhotoPaint.Image.10" r:id="rId3" imgW="9968254" imgH="12355556" progId="CorelPhotoPaint.Image.10">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900" y="228600"/>
                        <a:ext cx="5040313"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Line 4"/>
          <p:cNvSpPr>
            <a:spLocks noChangeShapeType="1"/>
          </p:cNvSpPr>
          <p:nvPr/>
        </p:nvSpPr>
        <p:spPr bwMode="auto">
          <a:xfrm flipV="1">
            <a:off x="2362200" y="1447800"/>
            <a:ext cx="3657600" cy="914400"/>
          </a:xfrm>
          <a:prstGeom prst="line">
            <a:avLst/>
          </a:prstGeom>
          <a:noFill/>
          <a:ln w="2857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7" name="Text Box 5"/>
          <p:cNvSpPr txBox="1">
            <a:spLocks noChangeArrowheads="1"/>
          </p:cNvSpPr>
          <p:nvPr/>
        </p:nvSpPr>
        <p:spPr bwMode="auto">
          <a:xfrm>
            <a:off x="609600" y="2209800"/>
            <a:ext cx="2057400"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The Great Leap Forward </a:t>
            </a:r>
          </a:p>
          <a:p>
            <a:pPr eaLnBrk="1" hangingPunct="1">
              <a:spcBef>
                <a:spcPct val="50000"/>
              </a:spcBef>
            </a:pPr>
            <a:endParaRPr lang="en-US"/>
          </a:p>
          <a:p>
            <a:pPr eaLnBrk="1" hangingPunct="1">
              <a:spcBef>
                <a:spcPct val="50000"/>
              </a:spcBef>
            </a:pPr>
            <a:r>
              <a:rPr lang="en-US"/>
              <a:t>~40,000 year ago</a:t>
            </a:r>
          </a:p>
        </p:txBody>
      </p:sp>
      <p:sp>
        <p:nvSpPr>
          <p:cNvPr id="13318" name="Text Box 6"/>
          <p:cNvSpPr txBox="1">
            <a:spLocks noChangeArrowheads="1"/>
          </p:cNvSpPr>
          <p:nvPr/>
        </p:nvSpPr>
        <p:spPr bwMode="auto">
          <a:xfrm>
            <a:off x="914400" y="47244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solidFill>
                  <a:srgbClr val="9933FF"/>
                </a:solidFill>
              </a:rPr>
              <a:t>Language?</a:t>
            </a:r>
          </a:p>
        </p:txBody>
      </p:sp>
    </p:spTree>
    <p:extLst>
      <p:ext uri="{BB962C8B-B14F-4D97-AF65-F5344CB8AC3E}">
        <p14:creationId xmlns:p14="http://schemas.microsoft.com/office/powerpoint/2010/main" val="3997480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715962"/>
          </a:xfrm>
        </p:spPr>
        <p:txBody>
          <a:bodyPr/>
          <a:lstStyle/>
          <a:p>
            <a:pPr eaLnBrk="1" hangingPunct="1"/>
            <a:r>
              <a:rPr lang="en-US" sz="3200" b="1"/>
              <a:t>Uniquely Ours?</a:t>
            </a:r>
          </a:p>
        </p:txBody>
      </p:sp>
      <p:sp>
        <p:nvSpPr>
          <p:cNvPr id="14339" name="Rectangle 3"/>
          <p:cNvSpPr>
            <a:spLocks noGrp="1" noChangeArrowheads="1"/>
          </p:cNvSpPr>
          <p:nvPr>
            <p:ph type="body" idx="1"/>
          </p:nvPr>
        </p:nvSpPr>
        <p:spPr>
          <a:xfrm>
            <a:off x="838200" y="1143000"/>
            <a:ext cx="7848600" cy="4983163"/>
          </a:xfrm>
        </p:spPr>
        <p:txBody>
          <a:bodyPr/>
          <a:lstStyle/>
          <a:p>
            <a:pPr eaLnBrk="1" hangingPunct="1"/>
            <a:r>
              <a:rPr lang="en-US" sz="2400"/>
              <a:t>Consciousness</a:t>
            </a:r>
          </a:p>
          <a:p>
            <a:pPr eaLnBrk="1" hangingPunct="1"/>
            <a:endParaRPr lang="en-US" sz="2400"/>
          </a:p>
          <a:p>
            <a:pPr eaLnBrk="1" hangingPunct="1"/>
            <a:r>
              <a:rPr lang="en-US" sz="2400"/>
              <a:t>Arts</a:t>
            </a:r>
          </a:p>
          <a:p>
            <a:pPr eaLnBrk="1" hangingPunct="1"/>
            <a:endParaRPr lang="en-US" sz="2400"/>
          </a:p>
          <a:p>
            <a:pPr eaLnBrk="1" hangingPunct="1"/>
            <a:r>
              <a:rPr lang="en-US" sz="2400"/>
              <a:t>Culture</a:t>
            </a:r>
          </a:p>
          <a:p>
            <a:pPr eaLnBrk="1" hangingPunct="1"/>
            <a:endParaRPr lang="en-US" sz="2400"/>
          </a:p>
          <a:p>
            <a:pPr eaLnBrk="1" hangingPunct="1"/>
            <a:r>
              <a:rPr lang="en-US" sz="2400"/>
              <a:t>Language</a:t>
            </a:r>
          </a:p>
          <a:p>
            <a:pPr eaLnBrk="1" hangingPunct="1"/>
            <a:endParaRPr lang="en-US" sz="2400"/>
          </a:p>
          <a:p>
            <a:pPr eaLnBrk="1" hangingPunct="1"/>
            <a:r>
              <a:rPr lang="en-US" sz="2400"/>
              <a:t>Emotion</a:t>
            </a:r>
          </a:p>
          <a:p>
            <a:pPr eaLnBrk="1" hangingPunct="1"/>
            <a:endParaRPr lang="en-US" sz="2400"/>
          </a:p>
          <a:p>
            <a:pPr eaLnBrk="1" hangingPunct="1"/>
            <a:r>
              <a:rPr lang="en-US" sz="2400"/>
              <a:t>Morality</a:t>
            </a:r>
          </a:p>
        </p:txBody>
      </p:sp>
    </p:spTree>
    <p:extLst>
      <p:ext uri="{BB962C8B-B14F-4D97-AF65-F5344CB8AC3E}">
        <p14:creationId xmlns:p14="http://schemas.microsoft.com/office/powerpoint/2010/main" val="412392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52400"/>
            <a:ext cx="7772400" cy="609600"/>
          </a:xfrm>
        </p:spPr>
        <p:txBody>
          <a:bodyPr/>
          <a:lstStyle/>
          <a:p>
            <a:pPr eaLnBrk="1" hangingPunct="1"/>
            <a:r>
              <a:rPr lang="en-US" sz="3200" b="1"/>
              <a:t>Consciousness</a:t>
            </a:r>
          </a:p>
        </p:txBody>
      </p:sp>
      <p:sp>
        <p:nvSpPr>
          <p:cNvPr id="15363" name="Text Box 3"/>
          <p:cNvSpPr txBox="1">
            <a:spLocks noChangeArrowheads="1"/>
          </p:cNvSpPr>
          <p:nvPr/>
        </p:nvSpPr>
        <p:spPr bwMode="auto">
          <a:xfrm>
            <a:off x="3352800" y="1752600"/>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solidFill>
                  <a:srgbClr val="CC0000"/>
                </a:solidFill>
              </a:rPr>
              <a:t>You</a:t>
            </a:r>
          </a:p>
        </p:txBody>
      </p:sp>
      <p:graphicFrame>
        <p:nvGraphicFramePr>
          <p:cNvPr id="15364" name="Object 4"/>
          <p:cNvGraphicFramePr>
            <a:graphicFrameLocks noChangeAspect="1"/>
          </p:cNvGraphicFramePr>
          <p:nvPr/>
        </p:nvGraphicFramePr>
        <p:xfrm>
          <a:off x="6553200" y="1295400"/>
          <a:ext cx="1936750" cy="1463675"/>
        </p:xfrm>
        <a:graphic>
          <a:graphicData uri="http://schemas.openxmlformats.org/presentationml/2006/ole">
            <mc:AlternateContent xmlns:mc="http://schemas.openxmlformats.org/markup-compatibility/2006">
              <mc:Choice xmlns:v="urn:schemas-microsoft-com:vml" Requires="v">
                <p:oleObj spid="_x0000_s4120" name="CorelPhotoPaint.Image.10" r:id="rId3" imgW="2958730" imgH="2234921" progId="CorelPhotoPaint.Image.10">
                  <p:embed/>
                </p:oleObj>
              </mc:Choice>
              <mc:Fallback>
                <p:oleObj name="CorelPhotoPaint.Image.10" r:id="rId3" imgW="2958730" imgH="2234921" progId="CorelPhotoPaint.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95400"/>
                        <a:ext cx="19367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5" name="Picture 5" descr="dolph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581400"/>
            <a:ext cx="1905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AAL500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819400"/>
            <a:ext cx="13747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CGW5000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4572000"/>
            <a:ext cx="15049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BYR0006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1400" y="4419600"/>
            <a:ext cx="14890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ABB501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3505200"/>
            <a:ext cx="22860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066800"/>
            <a:ext cx="1609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1" name="Rectangle 11"/>
          <p:cNvSpPr>
            <a:spLocks noChangeArrowheads="1"/>
          </p:cNvSpPr>
          <p:nvPr/>
        </p:nvSpPr>
        <p:spPr bwMode="auto">
          <a:xfrm>
            <a:off x="2971800" y="1066800"/>
            <a:ext cx="1752600" cy="2057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835880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304800"/>
            <a:ext cx="8382000" cy="533400"/>
          </a:xfrm>
        </p:spPr>
        <p:txBody>
          <a:bodyPr>
            <a:normAutofit fontScale="90000"/>
          </a:bodyPr>
          <a:lstStyle/>
          <a:p>
            <a:pPr eaLnBrk="1" hangingPunct="1"/>
            <a:r>
              <a:rPr lang="en-US" sz="3200" b="1"/>
              <a:t>Consciousness and Understanding</a:t>
            </a:r>
          </a:p>
        </p:txBody>
      </p:sp>
      <p:sp>
        <p:nvSpPr>
          <p:cNvPr id="16387" name="Rectangle 3"/>
          <p:cNvSpPr>
            <a:spLocks noChangeArrowheads="1"/>
          </p:cNvSpPr>
          <p:nvPr/>
        </p:nvSpPr>
        <p:spPr bwMode="auto">
          <a:xfrm>
            <a:off x="1219200" y="1828800"/>
            <a:ext cx="6781800" cy="3581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Text Box 4"/>
          <p:cNvSpPr txBox="1">
            <a:spLocks noChangeArrowheads="1"/>
          </p:cNvSpPr>
          <p:nvPr/>
        </p:nvSpPr>
        <p:spPr bwMode="auto">
          <a:xfrm>
            <a:off x="1371600" y="48006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latin typeface="Times New Roman" pitchFamily="18" charset="0"/>
              </a:rPr>
              <a:t>Searle’s Chinese Room</a:t>
            </a:r>
          </a:p>
        </p:txBody>
      </p:sp>
      <p:sp>
        <p:nvSpPr>
          <p:cNvPr id="16389" name="Rectangle 5"/>
          <p:cNvSpPr>
            <a:spLocks noChangeArrowheads="1"/>
          </p:cNvSpPr>
          <p:nvPr/>
        </p:nvSpPr>
        <p:spPr bwMode="auto">
          <a:xfrm>
            <a:off x="1219200" y="1828800"/>
            <a:ext cx="6781800" cy="3581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390" name="Picture 6" descr="AMU00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2209800"/>
            <a:ext cx="1014413"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AMU00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209800"/>
            <a:ext cx="1014413"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AMU00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209800"/>
            <a:ext cx="1014413"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AMU00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209800"/>
            <a:ext cx="1014413"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AMU000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2209800"/>
            <a:ext cx="1014413"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ANO000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2590800"/>
            <a:ext cx="27543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96" name="Object 12"/>
          <p:cNvGraphicFramePr>
            <a:graphicFrameLocks noChangeAspect="1"/>
          </p:cNvGraphicFramePr>
          <p:nvPr/>
        </p:nvGraphicFramePr>
        <p:xfrm>
          <a:off x="762000" y="990600"/>
          <a:ext cx="3416300" cy="660400"/>
        </p:xfrm>
        <a:graphic>
          <a:graphicData uri="http://schemas.openxmlformats.org/presentationml/2006/ole">
            <mc:AlternateContent xmlns:mc="http://schemas.openxmlformats.org/markup-compatibility/2006">
              <mc:Choice xmlns:v="urn:schemas-microsoft-com:vml" Requires="v">
                <p:oleObj spid="_x0000_s5166" name="CorelPhotoPaint.Image.10" r:id="rId6" imgW="3415873" imgH="660317" progId="CorelPhotoPaint.Image.10">
                  <p:embed/>
                </p:oleObj>
              </mc:Choice>
              <mc:Fallback>
                <p:oleObj name="CorelPhotoPaint.Image.10" r:id="rId6" imgW="3415873" imgH="660317" progId="CorelPhotoPaint.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990600"/>
                        <a:ext cx="34163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7" name="Rectangle 13"/>
          <p:cNvSpPr>
            <a:spLocks noChangeArrowheads="1"/>
          </p:cNvSpPr>
          <p:nvPr/>
        </p:nvSpPr>
        <p:spPr bwMode="auto">
          <a:xfrm>
            <a:off x="990600" y="1143000"/>
            <a:ext cx="31242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8" name="AutoShape 14"/>
          <p:cNvSpPr>
            <a:spLocks noChangeArrowheads="1"/>
          </p:cNvSpPr>
          <p:nvPr/>
        </p:nvSpPr>
        <p:spPr bwMode="auto">
          <a:xfrm rot="5438281">
            <a:off x="4076700" y="1333500"/>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9" name="AutoShape 15"/>
          <p:cNvSpPr>
            <a:spLocks noChangeArrowheads="1"/>
          </p:cNvSpPr>
          <p:nvPr/>
        </p:nvSpPr>
        <p:spPr bwMode="auto">
          <a:xfrm rot="21561720" flipV="1">
            <a:off x="2362200" y="5410200"/>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16400" name="Object 16"/>
          <p:cNvGraphicFramePr>
            <a:graphicFrameLocks noChangeAspect="1"/>
          </p:cNvGraphicFramePr>
          <p:nvPr/>
        </p:nvGraphicFramePr>
        <p:xfrm>
          <a:off x="2895600" y="5562600"/>
          <a:ext cx="3733800" cy="660400"/>
        </p:xfrm>
        <a:graphic>
          <a:graphicData uri="http://schemas.openxmlformats.org/presentationml/2006/ole">
            <mc:AlternateContent xmlns:mc="http://schemas.openxmlformats.org/markup-compatibility/2006">
              <mc:Choice xmlns:v="urn:schemas-microsoft-com:vml" Requires="v">
                <p:oleObj spid="_x0000_s5167" name="CorelPhotoPaint.Image.10" r:id="rId8" imgW="3733333" imgH="660317" progId="CorelPhotoPaint.Image.10">
                  <p:embed/>
                </p:oleObj>
              </mc:Choice>
              <mc:Fallback>
                <p:oleObj name="CorelPhotoPaint.Image.10" r:id="rId8" imgW="3733333" imgH="660317" progId="CorelPhotoPaint.Image.1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5562600"/>
                        <a:ext cx="37338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01" name="Rectangle 17"/>
          <p:cNvSpPr>
            <a:spLocks noChangeArrowheads="1"/>
          </p:cNvSpPr>
          <p:nvPr/>
        </p:nvSpPr>
        <p:spPr bwMode="auto">
          <a:xfrm>
            <a:off x="2895600" y="5562600"/>
            <a:ext cx="3657600" cy="53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72155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609600"/>
          </a:xfrm>
        </p:spPr>
        <p:txBody>
          <a:bodyPr/>
          <a:lstStyle/>
          <a:p>
            <a:pPr eaLnBrk="1" hangingPunct="1"/>
            <a:r>
              <a:rPr lang="en-US" sz="3200" b="1"/>
              <a:t>Intelligence and Understanding</a:t>
            </a:r>
          </a:p>
        </p:txBody>
      </p:sp>
      <p:sp>
        <p:nvSpPr>
          <p:cNvPr id="17411" name="Text Box 3"/>
          <p:cNvSpPr txBox="1">
            <a:spLocks noChangeArrowheads="1"/>
          </p:cNvSpPr>
          <p:nvPr/>
        </p:nvSpPr>
        <p:spPr bwMode="auto">
          <a:xfrm>
            <a:off x="838200" y="1524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latin typeface="Times New Roman" pitchFamily="18" charset="0"/>
              </a:rPr>
              <a:t>The Blockhead argument (due to Ned Block):</a:t>
            </a:r>
          </a:p>
          <a:p>
            <a:pPr eaLnBrk="1" hangingPunct="1">
              <a:spcBef>
                <a:spcPct val="50000"/>
              </a:spcBef>
            </a:pPr>
            <a:endParaRPr lang="en-US" sz="2400" dirty="0">
              <a:latin typeface="Times New Roman" pitchFamily="18" charset="0"/>
            </a:endParaRPr>
          </a:p>
          <a:p>
            <a:pPr eaLnBrk="1" hangingPunct="1">
              <a:spcBef>
                <a:spcPct val="50000"/>
              </a:spcBef>
            </a:pPr>
            <a:r>
              <a:rPr lang="en-US" sz="2400" dirty="0">
                <a:latin typeface="Times New Roman" pitchFamily="18" charset="0"/>
              </a:rPr>
              <a:t>There are a finite number of first sentences in a conversation, a finite number of second ones, and so forth.  So it suffices, to simulate a 30 minute conversation, just to have been programmed with all of them.  But is this “intelligence”?</a:t>
            </a:r>
          </a:p>
          <a:p>
            <a:pPr eaLnBrk="1" hangingPunct="1">
              <a:spcBef>
                <a:spcPct val="50000"/>
              </a:spcBef>
            </a:pPr>
            <a:endParaRPr lang="en-US" sz="2400" dirty="0">
              <a:latin typeface="Times New Roman" pitchFamily="18" charset="0"/>
            </a:endParaRPr>
          </a:p>
        </p:txBody>
      </p:sp>
    </p:spTree>
    <p:extLst>
      <p:ext uri="{BB962C8B-B14F-4D97-AF65-F5344CB8AC3E}">
        <p14:creationId xmlns:p14="http://schemas.microsoft.com/office/powerpoint/2010/main" val="2260446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609600"/>
          </a:xfrm>
        </p:spPr>
        <p:txBody>
          <a:bodyPr/>
          <a:lstStyle/>
          <a:p>
            <a:pPr eaLnBrk="1" hangingPunct="1"/>
            <a:r>
              <a:rPr lang="en-US" sz="3200" b="1" dirty="0"/>
              <a:t>Intelligence and Understanding</a:t>
            </a:r>
          </a:p>
        </p:txBody>
      </p:sp>
      <p:sp>
        <p:nvSpPr>
          <p:cNvPr id="17411" name="Text Box 3"/>
          <p:cNvSpPr txBox="1">
            <a:spLocks noChangeArrowheads="1"/>
          </p:cNvSpPr>
          <p:nvPr/>
        </p:nvSpPr>
        <p:spPr bwMode="auto">
          <a:xfrm>
            <a:off x="838200" y="1524000"/>
            <a:ext cx="7620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latin typeface="Times New Roman" pitchFamily="18" charset="0"/>
              </a:rPr>
              <a:t>The Blockhead argument (due to Ned Block):</a:t>
            </a:r>
          </a:p>
          <a:p>
            <a:pPr eaLnBrk="1" hangingPunct="1">
              <a:spcBef>
                <a:spcPct val="50000"/>
              </a:spcBef>
            </a:pPr>
            <a:endParaRPr lang="en-US" sz="2400">
              <a:latin typeface="Times New Roman" pitchFamily="18" charset="0"/>
            </a:endParaRPr>
          </a:p>
          <a:p>
            <a:pPr eaLnBrk="1" hangingPunct="1">
              <a:spcBef>
                <a:spcPct val="50000"/>
              </a:spcBef>
            </a:pPr>
            <a:r>
              <a:rPr lang="en-US" sz="2400">
                <a:latin typeface="Times New Roman" pitchFamily="18" charset="0"/>
              </a:rPr>
              <a:t>There are a finite number of first sentences in a conversation, a finite number of second ones, and so forth.  So it suffices, to simulate a 30 minute conversation, just to have been programmed with all of them.  But is this “intelligence”?</a:t>
            </a:r>
          </a:p>
          <a:p>
            <a:pPr eaLnBrk="1" hangingPunct="1">
              <a:spcBef>
                <a:spcPct val="50000"/>
              </a:spcBef>
            </a:pPr>
            <a:endParaRPr lang="en-US" sz="2400">
              <a:latin typeface="Times New Roman" pitchFamily="18" charset="0"/>
            </a:endParaRPr>
          </a:p>
          <a:p>
            <a:pPr eaLnBrk="1" hangingPunct="1">
              <a:spcBef>
                <a:spcPct val="50000"/>
              </a:spcBef>
            </a:pPr>
            <a:r>
              <a:rPr lang="en-US" sz="2400">
                <a:latin typeface="Times New Roman" pitchFamily="18" charset="0"/>
              </a:rPr>
              <a:t>But can this work:  Are there enough electrons in the universe?</a:t>
            </a:r>
          </a:p>
        </p:txBody>
      </p:sp>
    </p:spTree>
    <p:extLst>
      <p:ext uri="{BB962C8B-B14F-4D97-AF65-F5344CB8AC3E}">
        <p14:creationId xmlns:p14="http://schemas.microsoft.com/office/powerpoint/2010/main" val="965454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3200" b="1" dirty="0"/>
              <a:t>Conscious</a:t>
            </a:r>
            <a:r>
              <a:rPr lang="en-US" dirty="0"/>
              <a:t>?</a:t>
            </a:r>
          </a:p>
        </p:txBody>
      </p:sp>
      <p:pic>
        <p:nvPicPr>
          <p:cNvPr id="3" name="Picture 2"/>
          <p:cNvPicPr>
            <a:picLocks noChangeAspect="1"/>
          </p:cNvPicPr>
          <p:nvPr/>
        </p:nvPicPr>
        <p:blipFill>
          <a:blip r:embed="rId2"/>
          <a:stretch>
            <a:fillRect/>
          </a:stretch>
        </p:blipFill>
        <p:spPr>
          <a:xfrm>
            <a:off x="609600" y="1524000"/>
            <a:ext cx="7924800" cy="1877150"/>
          </a:xfrm>
          <a:prstGeom prst="rect">
            <a:avLst/>
          </a:prstGeom>
        </p:spPr>
      </p:pic>
      <p:sp>
        <p:nvSpPr>
          <p:cNvPr id="4" name="TextBox 3"/>
          <p:cNvSpPr txBox="1"/>
          <p:nvPr/>
        </p:nvSpPr>
        <p:spPr>
          <a:xfrm>
            <a:off x="609600" y="3733800"/>
            <a:ext cx="7467600" cy="369332"/>
          </a:xfrm>
          <a:prstGeom prst="rect">
            <a:avLst/>
          </a:prstGeom>
          <a:noFill/>
        </p:spPr>
        <p:txBody>
          <a:bodyPr wrap="square" rtlCol="0">
            <a:spAutoFit/>
          </a:bodyPr>
          <a:lstStyle/>
          <a:p>
            <a:r>
              <a:rPr lang="en-US" dirty="0">
                <a:hlinkClick r:id="rId3"/>
              </a:rPr>
              <a:t>http://alice.pandorabots.com/</a:t>
            </a:r>
            <a:r>
              <a:rPr lang="en-US" dirty="0"/>
              <a:t>  </a:t>
            </a:r>
          </a:p>
        </p:txBody>
      </p:sp>
    </p:spTree>
    <p:extLst>
      <p:ext uri="{BB962C8B-B14F-4D97-AF65-F5344CB8AC3E}">
        <p14:creationId xmlns:p14="http://schemas.microsoft.com/office/powerpoint/2010/main" val="2799075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oogle-brain-data2-ss-19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620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0700" y="304800"/>
            <a:ext cx="5715000" cy="584775"/>
          </a:xfrm>
          <a:prstGeom prst="rect">
            <a:avLst/>
          </a:prstGeom>
          <a:noFill/>
        </p:spPr>
        <p:txBody>
          <a:bodyPr wrap="square" rtlCol="0">
            <a:spAutoFit/>
          </a:bodyPr>
          <a:lstStyle/>
          <a:p>
            <a:pPr algn="ctr"/>
            <a:r>
              <a:rPr lang="en-US" sz="3200" b="1" dirty="0" err="1"/>
              <a:t>RankBrain</a:t>
            </a:r>
            <a:endParaRPr lang="en-US" sz="3200" b="1" dirty="0"/>
          </a:p>
        </p:txBody>
      </p:sp>
    </p:spTree>
    <p:extLst>
      <p:ext uri="{BB962C8B-B14F-4D97-AF65-F5344CB8AC3E}">
        <p14:creationId xmlns:p14="http://schemas.microsoft.com/office/powerpoint/2010/main" val="3482168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457200"/>
            <a:ext cx="2743200" cy="639763"/>
          </a:xfrm>
        </p:spPr>
        <p:txBody>
          <a:bodyPr/>
          <a:lstStyle/>
          <a:p>
            <a:pPr eaLnBrk="1" hangingPunct="1"/>
            <a:r>
              <a:rPr lang="en-US" sz="3200" b="1"/>
              <a:t>Us and Them</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43000"/>
            <a:ext cx="5772150" cy="451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93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lstStyle/>
          <a:p>
            <a:pPr eaLnBrk="1" hangingPunct="1"/>
            <a:r>
              <a:rPr lang="en-US" sz="3200" b="1"/>
              <a:t>What about Art?</a:t>
            </a:r>
          </a:p>
        </p:txBody>
      </p:sp>
      <p:pic>
        <p:nvPicPr>
          <p:cNvPr id="18436" name="Picture 4" descr="Aaronpaint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aronpaint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064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lstStyle/>
          <a:p>
            <a:pPr eaLnBrk="1" hangingPunct="1"/>
            <a:r>
              <a:rPr lang="en-US" sz="3200" b="1"/>
              <a:t>What about Art?</a:t>
            </a:r>
          </a:p>
        </p:txBody>
      </p:sp>
      <p:sp>
        <p:nvSpPr>
          <p:cNvPr id="18435" name="Text Box 3"/>
          <p:cNvSpPr txBox="1">
            <a:spLocks noChangeArrowheads="1"/>
          </p:cNvSpPr>
          <p:nvPr/>
        </p:nvSpPr>
        <p:spPr bwMode="auto">
          <a:xfrm>
            <a:off x="609600" y="16764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a:latin typeface="Times New Roman" pitchFamily="18" charset="0"/>
              </a:rPr>
              <a:t>Two paintings done by Harold Cohen’s Aaron program:</a:t>
            </a:r>
          </a:p>
        </p:txBody>
      </p:sp>
      <p:pic>
        <p:nvPicPr>
          <p:cNvPr id="18436" name="Picture 4" descr="Aaronpaint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aronpaint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718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331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792162"/>
          </a:xfrm>
        </p:spPr>
        <p:txBody>
          <a:bodyPr/>
          <a:lstStyle/>
          <a:p>
            <a:pPr eaLnBrk="1" hangingPunct="1"/>
            <a:r>
              <a:rPr lang="en-US" sz="3200" b="1"/>
              <a:t>Aaron</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650" y="1219200"/>
            <a:ext cx="30257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843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3657600" cy="1143000"/>
          </a:xfrm>
        </p:spPr>
        <p:txBody>
          <a:bodyPr/>
          <a:lstStyle/>
          <a:p>
            <a:pPr eaLnBrk="1" hangingPunct="1"/>
            <a:r>
              <a:rPr lang="en-US" sz="3200" b="1"/>
              <a:t>Aaron</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57200"/>
            <a:ext cx="4089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 Box 4"/>
          <p:cNvSpPr txBox="1">
            <a:spLocks noChangeArrowheads="1"/>
          </p:cNvSpPr>
          <p:nvPr/>
        </p:nvSpPr>
        <p:spPr bwMode="auto">
          <a:xfrm>
            <a:off x="228600" y="5982312"/>
            <a:ext cx="7239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4"/>
              </a:rPr>
              <a:t>http://www.kurzweilcyberart.com/</a:t>
            </a:r>
            <a:endParaRPr lang="en-US" dirty="0"/>
          </a:p>
          <a:p>
            <a:pPr eaLnBrk="1" hangingPunct="1">
              <a:spcBef>
                <a:spcPct val="50000"/>
              </a:spcBef>
            </a:pPr>
            <a:r>
              <a:rPr lang="en-US" dirty="0">
                <a:hlinkClick r:id="rId5"/>
              </a:rPr>
              <a:t>http://www.kurzweilcyberart.com/aaron/aim_clip_cohen.html</a:t>
            </a:r>
            <a:r>
              <a:rPr lang="en-US" dirty="0"/>
              <a:t>  </a:t>
            </a:r>
          </a:p>
        </p:txBody>
      </p:sp>
      <p:sp>
        <p:nvSpPr>
          <p:cNvPr id="2" name="TextBox 1"/>
          <p:cNvSpPr txBox="1"/>
          <p:nvPr/>
        </p:nvSpPr>
        <p:spPr>
          <a:xfrm>
            <a:off x="304800" y="1524000"/>
            <a:ext cx="3276600" cy="646331"/>
          </a:xfrm>
          <a:prstGeom prst="rect">
            <a:avLst/>
          </a:prstGeom>
          <a:noFill/>
        </p:spPr>
        <p:txBody>
          <a:bodyPr wrap="square" rtlCol="0">
            <a:spAutoFit/>
          </a:bodyPr>
          <a:lstStyle/>
          <a:p>
            <a:r>
              <a:rPr lang="en-US" dirty="0">
                <a:hlinkClick r:id="rId6"/>
              </a:rPr>
              <a:t>http://aaronshome.com/aaron/index.html</a:t>
            </a:r>
            <a:r>
              <a:rPr lang="en-US" dirty="0"/>
              <a:t> </a:t>
            </a:r>
          </a:p>
        </p:txBody>
      </p:sp>
    </p:spTree>
    <p:extLst>
      <p:ext uri="{BB962C8B-B14F-4D97-AF65-F5344CB8AC3E}">
        <p14:creationId xmlns:p14="http://schemas.microsoft.com/office/powerpoint/2010/main" val="846398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15962"/>
          </a:xfrm>
        </p:spPr>
        <p:txBody>
          <a:bodyPr/>
          <a:lstStyle/>
          <a:p>
            <a:pPr eaLnBrk="1" hangingPunct="1"/>
            <a:r>
              <a:rPr lang="en-US" sz="3200" b="1"/>
              <a:t>Aikon</a:t>
            </a:r>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95400"/>
            <a:ext cx="5715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 Box 5"/>
          <p:cNvSpPr txBox="1">
            <a:spLocks noChangeArrowheads="1"/>
          </p:cNvSpPr>
          <p:nvPr/>
        </p:nvSpPr>
        <p:spPr bwMode="auto">
          <a:xfrm>
            <a:off x="381000" y="579120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3"/>
              </a:rPr>
              <a:t>http://www.newscientist.com/blogs/culturelab/2010/04/life-drawing-robot-could-teach-us-about-art.php</a:t>
            </a:r>
            <a:r>
              <a:rPr lang="en-US" dirty="0"/>
              <a:t> </a:t>
            </a:r>
          </a:p>
        </p:txBody>
      </p:sp>
      <p:sp>
        <p:nvSpPr>
          <p:cNvPr id="2" name="TextBox 1"/>
          <p:cNvSpPr txBox="1"/>
          <p:nvPr/>
        </p:nvSpPr>
        <p:spPr>
          <a:xfrm>
            <a:off x="358588" y="5230296"/>
            <a:ext cx="5334000" cy="369332"/>
          </a:xfrm>
          <a:prstGeom prst="rect">
            <a:avLst/>
          </a:prstGeom>
          <a:noFill/>
        </p:spPr>
        <p:txBody>
          <a:bodyPr wrap="square" rtlCol="0">
            <a:spAutoFit/>
          </a:bodyPr>
          <a:lstStyle/>
          <a:p>
            <a:r>
              <a:rPr lang="en-US" dirty="0">
                <a:hlinkClick r:id="rId4"/>
              </a:rPr>
              <a:t>https://www.youtube.com/watch?v=8RizeL8_bTg</a:t>
            </a:r>
            <a:r>
              <a:rPr lang="en-US" dirty="0"/>
              <a:t> </a:t>
            </a:r>
          </a:p>
        </p:txBody>
      </p:sp>
    </p:spTree>
    <p:extLst>
      <p:ext uri="{BB962C8B-B14F-4D97-AF65-F5344CB8AC3E}">
        <p14:creationId xmlns:p14="http://schemas.microsoft.com/office/powerpoint/2010/main" val="3162168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err="1"/>
              <a:t>eDavid</a:t>
            </a:r>
            <a:endParaRPr lang="en-US" sz="3200" b="1" dirty="0"/>
          </a:p>
        </p:txBody>
      </p:sp>
      <p:pic>
        <p:nvPicPr>
          <p:cNvPr id="7170" name="Picture 2" descr="An incredibly detailed ink sketch of a bird by the robot artist eDa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037" y="1371600"/>
            <a:ext cx="6897413" cy="38651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3697" y="6019800"/>
            <a:ext cx="7162800" cy="369332"/>
          </a:xfrm>
          <a:prstGeom prst="rect">
            <a:avLst/>
          </a:prstGeom>
          <a:noFill/>
        </p:spPr>
        <p:txBody>
          <a:bodyPr wrap="square" rtlCol="0">
            <a:spAutoFit/>
          </a:bodyPr>
          <a:lstStyle/>
          <a:p>
            <a:r>
              <a:rPr lang="en-US" dirty="0">
                <a:hlinkClick r:id="rId3"/>
              </a:rPr>
              <a:t>http://www.gizmag.com/edavid-robot-artist-painter/28310/</a:t>
            </a:r>
            <a:r>
              <a:rPr lang="en-US" dirty="0"/>
              <a:t> </a:t>
            </a:r>
          </a:p>
        </p:txBody>
      </p:sp>
    </p:spTree>
    <p:extLst>
      <p:ext uri="{BB962C8B-B14F-4D97-AF65-F5344CB8AC3E}">
        <p14:creationId xmlns:p14="http://schemas.microsoft.com/office/powerpoint/2010/main" val="3772005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om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33400"/>
            <a:ext cx="63246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609600" y="5715000"/>
            <a:ext cx="6705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4"/>
              </a:rPr>
              <a:t>EMI</a:t>
            </a:r>
            <a:endParaRPr lang="en-US" dirty="0"/>
          </a:p>
          <a:p>
            <a:pPr eaLnBrk="1" hangingPunct="1">
              <a:spcBef>
                <a:spcPct val="50000"/>
              </a:spcBef>
            </a:pPr>
            <a:endParaRPr lang="en-US" dirty="0"/>
          </a:p>
        </p:txBody>
      </p:sp>
      <p:pic>
        <p:nvPicPr>
          <p:cNvPr id="22532" name="Picture 4" descr="d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362200"/>
            <a:ext cx="46482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13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3810000" cy="715962"/>
          </a:xfrm>
        </p:spPr>
        <p:txBody>
          <a:bodyPr/>
          <a:lstStyle/>
          <a:p>
            <a:pPr eaLnBrk="1" hangingPunct="1"/>
            <a:r>
              <a:rPr lang="en-US" sz="3200" b="1"/>
              <a:t>J. S. Bach</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609600"/>
            <a:ext cx="374808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 Box 4"/>
          <p:cNvSpPr txBox="1">
            <a:spLocks noChangeArrowheads="1"/>
          </p:cNvSpPr>
          <p:nvPr/>
        </p:nvSpPr>
        <p:spPr bwMode="auto">
          <a:xfrm>
            <a:off x="381000" y="2133600"/>
            <a:ext cx="3276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4"/>
              </a:rPr>
              <a:t>An invention</a:t>
            </a:r>
            <a:endParaRPr lang="en-US" dirty="0"/>
          </a:p>
          <a:p>
            <a:pPr eaLnBrk="1" hangingPunct="1">
              <a:spcBef>
                <a:spcPct val="50000"/>
              </a:spcBef>
            </a:pPr>
            <a:endParaRPr lang="en-US" dirty="0"/>
          </a:p>
          <a:p>
            <a:pPr eaLnBrk="1" hangingPunct="1">
              <a:spcBef>
                <a:spcPct val="50000"/>
              </a:spcBef>
            </a:pPr>
            <a:r>
              <a:rPr lang="en-US" dirty="0">
                <a:hlinkClick r:id="rId5"/>
              </a:rPr>
              <a:t>An invention</a:t>
            </a:r>
            <a:endParaRPr lang="en-US" dirty="0"/>
          </a:p>
          <a:p>
            <a:pPr eaLnBrk="1" hangingPunct="1">
              <a:spcBef>
                <a:spcPct val="50000"/>
              </a:spcBef>
            </a:pPr>
            <a:r>
              <a:rPr lang="en-US" dirty="0"/>
              <a:t>	</a:t>
            </a:r>
          </a:p>
        </p:txBody>
      </p:sp>
    </p:spTree>
    <p:extLst>
      <p:ext uri="{BB962C8B-B14F-4D97-AF65-F5344CB8AC3E}">
        <p14:creationId xmlns:p14="http://schemas.microsoft.com/office/powerpoint/2010/main" val="424158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3810000" cy="715962"/>
          </a:xfrm>
        </p:spPr>
        <p:txBody>
          <a:bodyPr/>
          <a:lstStyle/>
          <a:p>
            <a:pPr eaLnBrk="1" hangingPunct="1"/>
            <a:r>
              <a:rPr lang="en-US" sz="3200" b="1"/>
              <a:t>J. S. Bach</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609600"/>
            <a:ext cx="374808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 Box 4"/>
          <p:cNvSpPr txBox="1">
            <a:spLocks noChangeArrowheads="1"/>
          </p:cNvSpPr>
          <p:nvPr/>
        </p:nvSpPr>
        <p:spPr bwMode="auto">
          <a:xfrm>
            <a:off x="381000" y="2133600"/>
            <a:ext cx="3276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hlinkClick r:id="rId4"/>
              </a:rPr>
              <a:t>An EMI invention</a:t>
            </a:r>
            <a:endParaRPr lang="en-US"/>
          </a:p>
          <a:p>
            <a:pPr eaLnBrk="1" hangingPunct="1">
              <a:spcBef>
                <a:spcPct val="50000"/>
              </a:spcBef>
            </a:pPr>
            <a:endParaRPr lang="en-US"/>
          </a:p>
          <a:p>
            <a:pPr eaLnBrk="1" hangingPunct="1">
              <a:spcBef>
                <a:spcPct val="50000"/>
              </a:spcBef>
            </a:pPr>
            <a:r>
              <a:rPr lang="en-US">
                <a:hlinkClick r:id="rId5"/>
              </a:rPr>
              <a:t>A Bach invention</a:t>
            </a:r>
            <a:endParaRPr lang="en-US"/>
          </a:p>
          <a:p>
            <a:pPr eaLnBrk="1" hangingPunct="1">
              <a:spcBef>
                <a:spcPct val="50000"/>
              </a:spcBef>
            </a:pPr>
            <a:r>
              <a:rPr lang="en-US"/>
              <a:t>	</a:t>
            </a:r>
          </a:p>
        </p:txBody>
      </p:sp>
    </p:spTree>
    <p:extLst>
      <p:ext uri="{BB962C8B-B14F-4D97-AF65-F5344CB8AC3E}">
        <p14:creationId xmlns:p14="http://schemas.microsoft.com/office/powerpoint/2010/main" val="3258767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4419600" cy="715962"/>
          </a:xfrm>
        </p:spPr>
        <p:txBody>
          <a:bodyPr/>
          <a:lstStyle/>
          <a:p>
            <a:pPr eaLnBrk="1" hangingPunct="1"/>
            <a:r>
              <a:rPr lang="en-US" sz="3200" b="1"/>
              <a:t>Scott Joplin</a:t>
            </a:r>
          </a:p>
        </p:txBody>
      </p:sp>
      <p:sp>
        <p:nvSpPr>
          <p:cNvPr id="25603" name="Text Box 3"/>
          <p:cNvSpPr txBox="1">
            <a:spLocks noChangeArrowheads="1"/>
          </p:cNvSpPr>
          <p:nvPr/>
        </p:nvSpPr>
        <p:spPr bwMode="auto">
          <a:xfrm>
            <a:off x="381000" y="2209800"/>
            <a:ext cx="2895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3"/>
              </a:rPr>
              <a:t>A rag</a:t>
            </a:r>
            <a:endParaRPr lang="en-US" dirty="0"/>
          </a:p>
          <a:p>
            <a:pPr eaLnBrk="1" hangingPunct="1">
              <a:spcBef>
                <a:spcPct val="50000"/>
              </a:spcBef>
            </a:pPr>
            <a:endParaRPr lang="en-US" dirty="0">
              <a:hlinkClick r:id="rId4"/>
            </a:endParaRPr>
          </a:p>
          <a:p>
            <a:pPr eaLnBrk="1" hangingPunct="1">
              <a:spcBef>
                <a:spcPct val="50000"/>
              </a:spcBef>
            </a:pPr>
            <a:r>
              <a:rPr lang="en-US" dirty="0">
                <a:hlinkClick r:id="rId4"/>
              </a:rPr>
              <a:t>A rag</a:t>
            </a:r>
            <a:endParaRPr lang="en-US" dirty="0"/>
          </a:p>
          <a:p>
            <a:pPr eaLnBrk="1" hangingPunct="1">
              <a:spcBef>
                <a:spcPct val="50000"/>
              </a:spcBef>
            </a:pPr>
            <a:endParaRPr lang="en-US" dirty="0"/>
          </a:p>
        </p:txBody>
      </p:sp>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685800"/>
            <a:ext cx="39544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694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3505200" cy="792162"/>
          </a:xfrm>
        </p:spPr>
        <p:txBody>
          <a:bodyPr/>
          <a:lstStyle/>
          <a:p>
            <a:pPr eaLnBrk="1" hangingPunct="1"/>
            <a:r>
              <a:rPr lang="en-US" sz="3200" b="1"/>
              <a:t>Us and Them</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066800"/>
            <a:ext cx="4100513" cy="524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365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4419600" cy="715962"/>
          </a:xfrm>
        </p:spPr>
        <p:txBody>
          <a:bodyPr/>
          <a:lstStyle/>
          <a:p>
            <a:pPr eaLnBrk="1" hangingPunct="1"/>
            <a:r>
              <a:rPr lang="en-US" sz="3200" b="1"/>
              <a:t>Scott Joplin</a:t>
            </a:r>
          </a:p>
        </p:txBody>
      </p:sp>
      <p:sp>
        <p:nvSpPr>
          <p:cNvPr id="26627" name="Text Box 3"/>
          <p:cNvSpPr txBox="1">
            <a:spLocks noChangeArrowheads="1"/>
          </p:cNvSpPr>
          <p:nvPr/>
        </p:nvSpPr>
        <p:spPr bwMode="auto">
          <a:xfrm>
            <a:off x="381000" y="2209800"/>
            <a:ext cx="289560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3"/>
              </a:rPr>
              <a:t>Searchlight Rag</a:t>
            </a:r>
            <a:endParaRPr lang="en-US" dirty="0"/>
          </a:p>
          <a:p>
            <a:pPr eaLnBrk="1" hangingPunct="1">
              <a:spcBef>
                <a:spcPct val="50000"/>
              </a:spcBef>
            </a:pPr>
            <a:endParaRPr lang="en-US" dirty="0">
              <a:hlinkClick r:id="rId4"/>
            </a:endParaRPr>
          </a:p>
          <a:p>
            <a:pPr eaLnBrk="1" hangingPunct="1">
              <a:spcBef>
                <a:spcPct val="50000"/>
              </a:spcBef>
            </a:pPr>
            <a:r>
              <a:rPr lang="en-US" dirty="0">
                <a:hlinkClick r:id="rId4"/>
              </a:rPr>
              <a:t>An EMI rag</a:t>
            </a:r>
            <a:endParaRPr lang="en-US" dirty="0"/>
          </a:p>
          <a:p>
            <a:pPr eaLnBrk="1" hangingPunct="1">
              <a:spcBef>
                <a:spcPct val="50000"/>
              </a:spcBef>
            </a:pPr>
            <a:endParaRPr lang="en-US" dirty="0"/>
          </a:p>
        </p:txBody>
      </p:sp>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685800"/>
            <a:ext cx="39544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255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4267200" cy="715962"/>
          </a:xfrm>
        </p:spPr>
        <p:txBody>
          <a:bodyPr/>
          <a:lstStyle/>
          <a:p>
            <a:pPr eaLnBrk="1" hangingPunct="1"/>
            <a:r>
              <a:rPr lang="en-US" sz="3200" b="1"/>
              <a:t>Frederic Chopin</a:t>
            </a:r>
          </a:p>
        </p:txBody>
      </p:sp>
      <p:sp>
        <p:nvSpPr>
          <p:cNvPr id="27651" name="Text Box 3"/>
          <p:cNvSpPr txBox="1">
            <a:spLocks noChangeArrowheads="1"/>
          </p:cNvSpPr>
          <p:nvPr/>
        </p:nvSpPr>
        <p:spPr bwMode="auto">
          <a:xfrm>
            <a:off x="381000" y="2362200"/>
            <a:ext cx="26670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3"/>
              </a:rPr>
              <a:t>A mazurka</a:t>
            </a:r>
            <a:endParaRPr lang="en-US" dirty="0"/>
          </a:p>
          <a:p>
            <a:pPr eaLnBrk="1" hangingPunct="1">
              <a:spcBef>
                <a:spcPct val="50000"/>
              </a:spcBef>
            </a:pPr>
            <a:endParaRPr lang="en-US" dirty="0"/>
          </a:p>
          <a:p>
            <a:pPr eaLnBrk="1" hangingPunct="1">
              <a:spcBef>
                <a:spcPct val="50000"/>
              </a:spcBef>
            </a:pPr>
            <a:r>
              <a:rPr lang="en-US" dirty="0">
                <a:hlinkClick r:id="rId4"/>
              </a:rPr>
              <a:t>A mazurka</a:t>
            </a:r>
            <a:endParaRPr lang="en-US" dirty="0"/>
          </a:p>
        </p:txBody>
      </p:sp>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762000"/>
            <a:ext cx="38004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 Box 5"/>
          <p:cNvSpPr txBox="1">
            <a:spLocks noChangeArrowheads="1"/>
          </p:cNvSpPr>
          <p:nvPr/>
        </p:nvSpPr>
        <p:spPr bwMode="auto">
          <a:xfrm>
            <a:off x="6934200" y="60198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 Corbis</a:t>
            </a:r>
          </a:p>
        </p:txBody>
      </p:sp>
    </p:spTree>
    <p:extLst>
      <p:ext uri="{BB962C8B-B14F-4D97-AF65-F5344CB8AC3E}">
        <p14:creationId xmlns:p14="http://schemas.microsoft.com/office/powerpoint/2010/main" val="4262109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4267200" cy="715962"/>
          </a:xfrm>
        </p:spPr>
        <p:txBody>
          <a:bodyPr/>
          <a:lstStyle/>
          <a:p>
            <a:pPr eaLnBrk="1" hangingPunct="1"/>
            <a:r>
              <a:rPr lang="en-US" sz="3200" b="1"/>
              <a:t>Frederic Chopin</a:t>
            </a:r>
          </a:p>
        </p:txBody>
      </p:sp>
      <p:sp>
        <p:nvSpPr>
          <p:cNvPr id="28675" name="Text Box 3"/>
          <p:cNvSpPr txBox="1">
            <a:spLocks noChangeArrowheads="1"/>
          </p:cNvSpPr>
          <p:nvPr/>
        </p:nvSpPr>
        <p:spPr bwMode="auto">
          <a:xfrm>
            <a:off x="381000" y="2362200"/>
            <a:ext cx="26670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hlinkClick r:id="rId3"/>
              </a:rPr>
              <a:t>An EMI mazurka</a:t>
            </a:r>
            <a:endParaRPr lang="en-US"/>
          </a:p>
          <a:p>
            <a:pPr eaLnBrk="1" hangingPunct="1">
              <a:spcBef>
                <a:spcPct val="50000"/>
              </a:spcBef>
            </a:pPr>
            <a:endParaRPr lang="en-US"/>
          </a:p>
          <a:p>
            <a:pPr eaLnBrk="1" hangingPunct="1">
              <a:spcBef>
                <a:spcPct val="50000"/>
              </a:spcBef>
            </a:pPr>
            <a:r>
              <a:rPr lang="en-US">
                <a:hlinkClick r:id="rId4"/>
              </a:rPr>
              <a:t>A Chopin mazurka</a:t>
            </a:r>
            <a:endParaRPr lang="en-US"/>
          </a:p>
        </p:txBody>
      </p:sp>
      <p:pic>
        <p:nvPicPr>
          <p:cNvPr id="28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762000"/>
            <a:ext cx="38004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 Box 5"/>
          <p:cNvSpPr txBox="1">
            <a:spLocks noChangeArrowheads="1"/>
          </p:cNvSpPr>
          <p:nvPr/>
        </p:nvSpPr>
        <p:spPr bwMode="auto">
          <a:xfrm>
            <a:off x="6934200" y="60198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 Corbis</a:t>
            </a:r>
          </a:p>
        </p:txBody>
      </p:sp>
    </p:spTree>
    <p:extLst>
      <p:ext uri="{BB962C8B-B14F-4D97-AF65-F5344CB8AC3E}">
        <p14:creationId xmlns:p14="http://schemas.microsoft.com/office/powerpoint/2010/main" val="3365780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om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33400"/>
            <a:ext cx="63246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603069" y="5325268"/>
            <a:ext cx="6705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hlinkClick r:id="rId5"/>
              </a:rPr>
              <a:t>EMI</a:t>
            </a:r>
            <a:endParaRPr lang="en-US" dirty="0"/>
          </a:p>
          <a:p>
            <a:pPr eaLnBrk="1" hangingPunct="1">
              <a:spcBef>
                <a:spcPct val="50000"/>
              </a:spcBef>
            </a:pPr>
            <a:r>
              <a:rPr lang="en-US" dirty="0">
                <a:hlinkClick r:id="rId6"/>
              </a:rPr>
              <a:t>Emily Howell</a:t>
            </a:r>
            <a:endParaRPr lang="en-US" dirty="0"/>
          </a:p>
          <a:p>
            <a:pPr eaLnBrk="1" hangingPunct="1">
              <a:spcBef>
                <a:spcPct val="50000"/>
              </a:spcBef>
            </a:pPr>
            <a:r>
              <a:rPr lang="en-US" dirty="0">
                <a:hlinkClick r:id="rId7"/>
              </a:rPr>
              <a:t>An interview</a:t>
            </a:r>
            <a:endParaRPr lang="en-US" dirty="0"/>
          </a:p>
        </p:txBody>
      </p:sp>
      <p:pic>
        <p:nvPicPr>
          <p:cNvPr id="29700" name="Picture 4" descr="dco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362200"/>
            <a:ext cx="46482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910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60338"/>
            <a:ext cx="8229600" cy="715962"/>
          </a:xfrm>
        </p:spPr>
        <p:txBody>
          <a:bodyPr/>
          <a:lstStyle/>
          <a:p>
            <a:pPr eaLnBrk="1" hangingPunct="1"/>
            <a:r>
              <a:rPr lang="en-US" sz="3200" b="1" dirty="0"/>
              <a:t>Robot Musicians</a:t>
            </a:r>
          </a:p>
        </p:txBody>
      </p:sp>
      <p:sp>
        <p:nvSpPr>
          <p:cNvPr id="36867" name="Text Box 4"/>
          <p:cNvSpPr txBox="1">
            <a:spLocks noChangeArrowheads="1"/>
          </p:cNvSpPr>
          <p:nvPr/>
        </p:nvSpPr>
        <p:spPr bwMode="auto">
          <a:xfrm>
            <a:off x="381000" y="4953000"/>
            <a:ext cx="838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mn-lt"/>
                <a:hlinkClick r:id="rId3"/>
              </a:rPr>
              <a:t>http://www.youtube.com/watch?v=qyPAIpXm-nU&amp;feature=PlayList&amp;p=1E88D4F5694F0A63&amp;playnext=1&amp;playnext_from=PL&amp;index=6</a:t>
            </a:r>
            <a:r>
              <a:rPr lang="en-US" dirty="0">
                <a:latin typeface="+mn-lt"/>
              </a:rPr>
              <a:t> </a:t>
            </a:r>
          </a:p>
        </p:txBody>
      </p:sp>
      <p:pic>
        <p:nvPicPr>
          <p:cNvPr id="3686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143000"/>
            <a:ext cx="45720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6019800"/>
            <a:ext cx="8382000" cy="646331"/>
          </a:xfrm>
          <a:prstGeom prst="rect">
            <a:avLst/>
          </a:prstGeom>
          <a:noFill/>
        </p:spPr>
        <p:txBody>
          <a:bodyPr wrap="square" rtlCol="0">
            <a:spAutoFit/>
          </a:bodyPr>
          <a:lstStyle/>
          <a:p>
            <a:r>
              <a:rPr lang="en-US" dirty="0"/>
              <a:t>A less anthropomorphic (and newer) one: </a:t>
            </a:r>
            <a:r>
              <a:rPr lang="en-US" dirty="0">
                <a:hlinkClick r:id="rId5"/>
              </a:rPr>
              <a:t>http://www.engadget.com/2015/02/22/ro-bow-violin-robot/</a:t>
            </a:r>
            <a:r>
              <a:rPr lang="en-US" dirty="0"/>
              <a:t> </a:t>
            </a:r>
          </a:p>
        </p:txBody>
      </p:sp>
    </p:spTree>
    <p:extLst>
      <p:ext uri="{BB962C8B-B14F-4D97-AF65-F5344CB8AC3E}">
        <p14:creationId xmlns:p14="http://schemas.microsoft.com/office/powerpoint/2010/main" val="1237538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715962"/>
          </a:xfrm>
        </p:spPr>
        <p:txBody>
          <a:bodyPr/>
          <a:lstStyle/>
          <a:p>
            <a:pPr eaLnBrk="1" hangingPunct="1"/>
            <a:r>
              <a:rPr lang="en-US" sz="3200" b="1" dirty="0"/>
              <a:t>Is it Just about the Words?</a:t>
            </a:r>
          </a:p>
        </p:txBody>
      </p:sp>
      <p:sp>
        <p:nvSpPr>
          <p:cNvPr id="30723" name="Text Box 3"/>
          <p:cNvSpPr txBox="1">
            <a:spLocks noChangeArrowheads="1"/>
          </p:cNvSpPr>
          <p:nvPr/>
        </p:nvSpPr>
        <p:spPr bwMode="auto">
          <a:xfrm>
            <a:off x="381000" y="1447800"/>
            <a:ext cx="8534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dirty="0"/>
              <a:t>Here I want to interject the semantic point that such words as life, purpose, and soul are grossly inadequate to precise scientific thinking.  Those terms have gained their significance through our recognition of the unity of a certain group of phenomena, and do not in fact furnish us with any adequate basis to characterize this unity.  </a:t>
            </a:r>
          </a:p>
        </p:txBody>
      </p:sp>
    </p:spTree>
    <p:extLst>
      <p:ext uri="{BB962C8B-B14F-4D97-AF65-F5344CB8AC3E}">
        <p14:creationId xmlns:p14="http://schemas.microsoft.com/office/powerpoint/2010/main" val="3475962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715962"/>
          </a:xfrm>
        </p:spPr>
        <p:txBody>
          <a:bodyPr/>
          <a:lstStyle/>
          <a:p>
            <a:pPr eaLnBrk="1" hangingPunct="1"/>
            <a:r>
              <a:rPr lang="en-US" sz="3200" b="1"/>
              <a:t>… Continued</a:t>
            </a:r>
          </a:p>
        </p:txBody>
      </p:sp>
      <p:sp>
        <p:nvSpPr>
          <p:cNvPr id="31747" name="Text Box 3"/>
          <p:cNvSpPr txBox="1">
            <a:spLocks noChangeArrowheads="1"/>
          </p:cNvSpPr>
          <p:nvPr/>
        </p:nvSpPr>
        <p:spPr bwMode="auto">
          <a:xfrm>
            <a:off x="381000" y="1371600"/>
            <a:ext cx="8534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t>Whenever we find a new phenomenon which partakes to some degree of the nature of those which we have already termed “living phenomena,” but does not conform to all the associated aspects which define the term “life,” we are faced with the problem whether to enlarge the word “life” so as to include them, or to define it in a more restrictive way so as to exclude them. … </a:t>
            </a:r>
          </a:p>
        </p:txBody>
      </p:sp>
    </p:spTree>
    <p:extLst>
      <p:ext uri="{BB962C8B-B14F-4D97-AF65-F5344CB8AC3E}">
        <p14:creationId xmlns:p14="http://schemas.microsoft.com/office/powerpoint/2010/main" val="772662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715962"/>
          </a:xfrm>
        </p:spPr>
        <p:txBody>
          <a:bodyPr/>
          <a:lstStyle/>
          <a:p>
            <a:pPr eaLnBrk="1" hangingPunct="1"/>
            <a:r>
              <a:rPr lang="en-US" sz="3200" b="1"/>
              <a:t>... Continued</a:t>
            </a:r>
          </a:p>
        </p:txBody>
      </p:sp>
      <p:sp>
        <p:nvSpPr>
          <p:cNvPr id="32771" name="Text Box 3"/>
          <p:cNvSpPr txBox="1">
            <a:spLocks noChangeArrowheads="1"/>
          </p:cNvSpPr>
          <p:nvPr/>
        </p:nvSpPr>
        <p:spPr bwMode="auto">
          <a:xfrm>
            <a:off x="381000" y="1371600"/>
            <a:ext cx="8534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t>Now that certain analogies of behavior are being observed between the machine and the living organism, the problem as to whether the machine is alive or not is, for our purposes, semantic and we are liberty to answer it one way or another as best suits our convenience.</a:t>
            </a:r>
          </a:p>
        </p:txBody>
      </p:sp>
    </p:spTree>
    <p:extLst>
      <p:ext uri="{BB962C8B-B14F-4D97-AF65-F5344CB8AC3E}">
        <p14:creationId xmlns:p14="http://schemas.microsoft.com/office/powerpoint/2010/main" val="398575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715962"/>
          </a:xfrm>
        </p:spPr>
        <p:txBody>
          <a:bodyPr/>
          <a:lstStyle/>
          <a:p>
            <a:pPr eaLnBrk="1" hangingPunct="1"/>
            <a:r>
              <a:rPr lang="en-US" sz="3200" b="1"/>
              <a:t>... Continued</a:t>
            </a:r>
          </a:p>
        </p:txBody>
      </p:sp>
      <p:sp>
        <p:nvSpPr>
          <p:cNvPr id="32771" name="Text Box 3"/>
          <p:cNvSpPr txBox="1">
            <a:spLocks noChangeArrowheads="1"/>
          </p:cNvSpPr>
          <p:nvPr/>
        </p:nvSpPr>
        <p:spPr bwMode="auto">
          <a:xfrm>
            <a:off x="381000" y="1371600"/>
            <a:ext cx="8534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t>Now that certain analogies of behavior are being observed between the machine and the living organism, the problem as to whether the machine is alive or not is, for our purposes, semantic and we are liberty to answer it one way or another as best suits our convenience.</a:t>
            </a:r>
          </a:p>
        </p:txBody>
      </p:sp>
      <p:sp>
        <p:nvSpPr>
          <p:cNvPr id="32772" name="Text Box 4"/>
          <p:cNvSpPr txBox="1">
            <a:spLocks noChangeArrowheads="1"/>
          </p:cNvSpPr>
          <p:nvPr/>
        </p:nvSpPr>
        <p:spPr bwMode="auto">
          <a:xfrm>
            <a:off x="533400" y="5638800"/>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solidFill>
                  <a:srgbClr val="FF0000"/>
                </a:solidFill>
              </a:rPr>
              <a:t>Weiner, Norbert, </a:t>
            </a:r>
            <a:r>
              <a:rPr lang="en-US" i="1" dirty="0">
                <a:solidFill>
                  <a:srgbClr val="FF0000"/>
                </a:solidFill>
              </a:rPr>
              <a:t>The Human Use of Human Beings</a:t>
            </a:r>
            <a:r>
              <a:rPr lang="en-US" dirty="0">
                <a:solidFill>
                  <a:srgbClr val="FF0000"/>
                </a:solidFill>
              </a:rPr>
              <a:t>, 1950, chapter 1. </a:t>
            </a:r>
          </a:p>
        </p:txBody>
      </p:sp>
    </p:spTree>
    <p:extLst>
      <p:ext uri="{BB962C8B-B14F-4D97-AF65-F5344CB8AC3E}">
        <p14:creationId xmlns:p14="http://schemas.microsoft.com/office/powerpoint/2010/main" val="2374420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639762"/>
          </a:xfrm>
        </p:spPr>
        <p:txBody>
          <a:bodyPr/>
          <a:lstStyle/>
          <a:p>
            <a:pPr eaLnBrk="1" hangingPunct="1"/>
            <a:r>
              <a:rPr lang="en-US" sz="3200" b="1"/>
              <a:t>Machine Ethics</a:t>
            </a:r>
          </a:p>
        </p:txBody>
      </p:sp>
      <p:sp>
        <p:nvSpPr>
          <p:cNvPr id="33795" name="Text Box 3"/>
          <p:cNvSpPr txBox="1">
            <a:spLocks noChangeArrowheads="1"/>
          </p:cNvSpPr>
          <p:nvPr/>
        </p:nvSpPr>
        <p:spPr bwMode="auto">
          <a:xfrm>
            <a:off x="381000" y="1524000"/>
            <a:ext cx="8382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Creating an “explicit ethical agent”</a:t>
            </a:r>
          </a:p>
          <a:p>
            <a:pPr eaLnBrk="1" hangingPunct="1">
              <a:spcBef>
                <a:spcPct val="50000"/>
              </a:spcBef>
            </a:pPr>
            <a:endParaRPr lang="en-US" sz="2400"/>
          </a:p>
          <a:p>
            <a:pPr eaLnBrk="1" hangingPunct="1">
              <a:spcBef>
                <a:spcPct val="50000"/>
              </a:spcBef>
            </a:pPr>
            <a:r>
              <a:rPr lang="en-US" sz="2400"/>
              <a:t>Recall one approach:</a:t>
            </a:r>
          </a:p>
        </p:txBody>
      </p:sp>
      <p:graphicFrame>
        <p:nvGraphicFramePr>
          <p:cNvPr id="33796" name="Object 4"/>
          <p:cNvGraphicFramePr>
            <a:graphicFrameLocks noGrp="1" noChangeAspect="1"/>
          </p:cNvGraphicFramePr>
          <p:nvPr>
            <p:ph idx="1"/>
          </p:nvPr>
        </p:nvGraphicFramePr>
        <p:xfrm>
          <a:off x="1219200" y="3657600"/>
          <a:ext cx="6350000" cy="874713"/>
        </p:xfrm>
        <a:graphic>
          <a:graphicData uri="http://schemas.openxmlformats.org/presentationml/2006/ole">
            <mc:AlternateContent xmlns:mc="http://schemas.openxmlformats.org/markup-compatibility/2006">
              <mc:Choice xmlns:v="urn:schemas-microsoft-com:vml" Requires="v">
                <p:oleObj spid="_x0000_s6168" name="Equation" r:id="rId4" imgW="2489200" imgH="342900" progId="Equation.3">
                  <p:embed/>
                </p:oleObj>
              </mc:Choice>
              <mc:Fallback>
                <p:oleObj name="Equation" r:id="rId4" imgW="2489200" imgH="3429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657600"/>
                        <a:ext cx="6350000" cy="87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86095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3505200" cy="792162"/>
          </a:xfrm>
        </p:spPr>
        <p:txBody>
          <a:bodyPr/>
          <a:lstStyle/>
          <a:p>
            <a:pPr eaLnBrk="1" hangingPunct="1"/>
            <a:r>
              <a:rPr lang="en-US" sz="3200" b="1"/>
              <a:t>Us and Them</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1000"/>
            <a:ext cx="3886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 Box 4"/>
          <p:cNvSpPr txBox="1">
            <a:spLocks noChangeArrowheads="1"/>
          </p:cNvSpPr>
          <p:nvPr/>
        </p:nvSpPr>
        <p:spPr bwMode="auto">
          <a:xfrm>
            <a:off x="304800" y="6400800"/>
            <a:ext cx="815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Photograph courtesy  of: </a:t>
            </a:r>
            <a:r>
              <a:rPr lang="en-US">
                <a:hlinkClick r:id="rId4"/>
              </a:rPr>
              <a:t>http://philip.greenspun.com/</a:t>
            </a:r>
            <a:r>
              <a:rPr lang="en-US"/>
              <a:t> Philip Greenspun</a:t>
            </a:r>
          </a:p>
        </p:txBody>
      </p:sp>
    </p:spTree>
    <p:extLst>
      <p:ext uri="{BB962C8B-B14F-4D97-AF65-F5344CB8AC3E}">
        <p14:creationId xmlns:p14="http://schemas.microsoft.com/office/powerpoint/2010/main" val="1436109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639762"/>
          </a:xfrm>
        </p:spPr>
        <p:txBody>
          <a:bodyPr/>
          <a:lstStyle/>
          <a:p>
            <a:pPr eaLnBrk="1" hangingPunct="1"/>
            <a:r>
              <a:rPr lang="en-US" sz="3200" b="1"/>
              <a:t>Machine Ethics</a:t>
            </a:r>
          </a:p>
        </p:txBody>
      </p:sp>
      <p:sp>
        <p:nvSpPr>
          <p:cNvPr id="35843" name="Rectangle 3"/>
          <p:cNvSpPr>
            <a:spLocks noGrp="1" noChangeArrowheads="1"/>
          </p:cNvSpPr>
          <p:nvPr>
            <p:ph type="body" idx="1"/>
          </p:nvPr>
        </p:nvSpPr>
        <p:spPr>
          <a:xfrm>
            <a:off x="457200" y="2819400"/>
            <a:ext cx="8229600" cy="2743200"/>
          </a:xfrm>
        </p:spPr>
        <p:txBody>
          <a:bodyPr/>
          <a:lstStyle/>
          <a:p>
            <a:pPr eaLnBrk="1" hangingPunct="1"/>
            <a:r>
              <a:rPr lang="en-US" sz="2000" dirty="0"/>
              <a:t>“Machine Ethics: Creating an Ethical Intelligent Agent”, Michael Anderson and Susan Leigh Anderson, </a:t>
            </a:r>
            <a:r>
              <a:rPr lang="en-US" sz="2000" i="1" dirty="0"/>
              <a:t>AI Magazine</a:t>
            </a:r>
            <a:r>
              <a:rPr lang="en-US" sz="2000" dirty="0"/>
              <a:t>, 28(4): Winter 2007, 15. </a:t>
            </a:r>
          </a:p>
          <a:p>
            <a:pPr eaLnBrk="1" hangingPunct="1"/>
            <a:endParaRPr lang="en-US" sz="2000" dirty="0"/>
          </a:p>
          <a:p>
            <a:pPr eaLnBrk="1" hangingPunct="1"/>
            <a:r>
              <a:rPr lang="en-US" sz="2000" dirty="0">
                <a:hlinkClick r:id="rId3"/>
              </a:rPr>
              <a:t>“Heuristic Methods for Computer Ethics”</a:t>
            </a:r>
            <a:r>
              <a:rPr lang="en-US" sz="2000" dirty="0"/>
              <a:t>, Walter </a:t>
            </a:r>
            <a:r>
              <a:rPr lang="en-US" sz="2000" dirty="0" err="1"/>
              <a:t>Maner</a:t>
            </a:r>
            <a:endParaRPr lang="en-US" sz="2000" dirty="0"/>
          </a:p>
        </p:txBody>
      </p:sp>
      <p:sp>
        <p:nvSpPr>
          <p:cNvPr id="35844" name="Text Box 4"/>
          <p:cNvSpPr txBox="1">
            <a:spLocks noChangeArrowheads="1"/>
          </p:cNvSpPr>
          <p:nvPr/>
        </p:nvSpPr>
        <p:spPr bwMode="auto">
          <a:xfrm>
            <a:off x="381000" y="15240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t>Fleshing out details:</a:t>
            </a:r>
          </a:p>
        </p:txBody>
      </p:sp>
    </p:spTree>
    <p:extLst>
      <p:ext uri="{BB962C8B-B14F-4D97-AF65-F5344CB8AC3E}">
        <p14:creationId xmlns:p14="http://schemas.microsoft.com/office/powerpoint/2010/main" val="415166999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792162"/>
          </a:xfrm>
        </p:spPr>
        <p:txBody>
          <a:bodyPr/>
          <a:lstStyle/>
          <a:p>
            <a:pPr eaLnBrk="1" hangingPunct="1"/>
            <a:r>
              <a:rPr lang="en-US" sz="3200" b="1"/>
              <a:t>Could Robots Become Us?</a:t>
            </a: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76400"/>
            <a:ext cx="4191000" cy="315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Box 1"/>
          <p:cNvSpPr txBox="1">
            <a:spLocks noChangeArrowheads="1"/>
          </p:cNvSpPr>
          <p:nvPr/>
        </p:nvSpPr>
        <p:spPr bwMode="auto">
          <a:xfrm>
            <a:off x="685800" y="1828800"/>
            <a:ext cx="3048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hlinkClick r:id="rId4"/>
              </a:rPr>
              <a:t>http://www.cs.utexas.edu/~ear/cs349/slides/MM3.mp4</a:t>
            </a:r>
            <a:r>
              <a:rPr lang="en-US" dirty="0"/>
              <a:t> </a:t>
            </a:r>
          </a:p>
          <a:p>
            <a:pPr eaLnBrk="1" hangingPunct="1"/>
            <a:endParaRPr lang="en-US" dirty="0"/>
          </a:p>
          <a:p>
            <a:pPr eaLnBrk="1" hangingPunct="1"/>
            <a:r>
              <a:rPr lang="en-US" dirty="0">
                <a:hlinkClick r:id="rId5"/>
              </a:rPr>
              <a:t>http://www.cs.utexas.edu/~ear/cs349/slides/MM4.mp4</a:t>
            </a:r>
            <a:r>
              <a:rPr lang="en-US" dirty="0"/>
              <a:t> </a:t>
            </a:r>
          </a:p>
          <a:p>
            <a:pPr eaLnBrk="1" hangingPunct="1"/>
            <a:endParaRPr lang="en-US" dirty="0"/>
          </a:p>
          <a:p>
            <a:pPr eaLnBrk="1" hangingPunct="1"/>
            <a:r>
              <a:rPr lang="en-US" dirty="0">
                <a:hlinkClick r:id="rId6"/>
              </a:rPr>
              <a:t>https://www.youtube.com/watch?v=vjuQRCG_sUw</a:t>
            </a:r>
            <a:r>
              <a:rPr lang="en-US" dirty="0"/>
              <a:t>  </a:t>
            </a:r>
          </a:p>
        </p:txBody>
      </p:sp>
    </p:spTree>
    <p:extLst>
      <p:ext uri="{BB962C8B-B14F-4D97-AF65-F5344CB8AC3E}">
        <p14:creationId xmlns:p14="http://schemas.microsoft.com/office/powerpoint/2010/main" val="329179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3505200" cy="792162"/>
          </a:xfrm>
        </p:spPr>
        <p:txBody>
          <a:bodyPr/>
          <a:lstStyle/>
          <a:p>
            <a:pPr eaLnBrk="1" hangingPunct="1"/>
            <a:r>
              <a:rPr lang="en-US" sz="3200" b="1"/>
              <a:t>Us and Them</a:t>
            </a:r>
          </a:p>
        </p:txBody>
      </p:sp>
      <p:sp>
        <p:nvSpPr>
          <p:cNvPr id="6147" name="Text Box 3"/>
          <p:cNvSpPr txBox="1">
            <a:spLocks noChangeArrowheads="1"/>
          </p:cNvSpPr>
          <p:nvPr/>
        </p:nvSpPr>
        <p:spPr bwMode="auto">
          <a:xfrm>
            <a:off x="304800" y="6400800"/>
            <a:ext cx="815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38200"/>
            <a:ext cx="37528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625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3505200" cy="792162"/>
          </a:xfrm>
        </p:spPr>
        <p:txBody>
          <a:bodyPr/>
          <a:lstStyle/>
          <a:p>
            <a:pPr eaLnBrk="1" hangingPunct="1"/>
            <a:r>
              <a:rPr lang="en-US" sz="3200" b="1"/>
              <a:t>Us and Them</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609600"/>
            <a:ext cx="24876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66800"/>
            <a:ext cx="3200400"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76600"/>
            <a:ext cx="244316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429000"/>
            <a:ext cx="29749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152400"/>
            <a:ext cx="229235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3851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639762"/>
          </a:xfrm>
        </p:spPr>
        <p:txBody>
          <a:bodyPr/>
          <a:lstStyle/>
          <a:p>
            <a:pPr eaLnBrk="1" hangingPunct="1"/>
            <a:r>
              <a:rPr lang="en-US" sz="3200" b="1"/>
              <a:t>Are We Special?</a:t>
            </a:r>
          </a:p>
        </p:txBody>
      </p:sp>
      <p:pic>
        <p:nvPicPr>
          <p:cNvPr id="8195" name="Picture 3" descr="scan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066800"/>
            <a:ext cx="62484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279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274638"/>
            <a:ext cx="9144000" cy="639762"/>
          </a:xfrm>
        </p:spPr>
        <p:txBody>
          <a:bodyPr/>
          <a:lstStyle/>
          <a:p>
            <a:pPr eaLnBrk="1" hangingPunct="1"/>
            <a:r>
              <a:rPr lang="en-US" sz="2800" b="1"/>
              <a:t>Comparing Genomes – Chimp Mapped onto Human</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152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 Box 4"/>
          <p:cNvSpPr txBox="1">
            <a:spLocks noChangeArrowheads="1"/>
          </p:cNvSpPr>
          <p:nvPr/>
        </p:nvSpPr>
        <p:spPr bwMode="auto">
          <a:xfrm>
            <a:off x="228600" y="6172200"/>
            <a:ext cx="853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Source: </a:t>
            </a:r>
            <a:r>
              <a:rPr lang="en-US">
                <a:hlinkClick r:id="rId3"/>
              </a:rPr>
              <a:t>http://www.cbse.ucsc.edu/research/research_human_chimp_mouse.shtml</a:t>
            </a:r>
            <a:r>
              <a:rPr lang="en-US"/>
              <a:t> </a:t>
            </a:r>
          </a:p>
        </p:txBody>
      </p:sp>
    </p:spTree>
    <p:extLst>
      <p:ext uri="{BB962C8B-B14F-4D97-AF65-F5344CB8AC3E}">
        <p14:creationId xmlns:p14="http://schemas.microsoft.com/office/powerpoint/2010/main" val="3076144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274638"/>
            <a:ext cx="9144000" cy="563562"/>
          </a:xfrm>
        </p:spPr>
        <p:txBody>
          <a:bodyPr/>
          <a:lstStyle/>
          <a:p>
            <a:pPr eaLnBrk="1" hangingPunct="1"/>
            <a:r>
              <a:rPr lang="en-US" sz="2800" b="1"/>
              <a:t>Comparing Genomes: Mouse Mapped onto Human</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7162800"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721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1782</TotalTime>
  <Words>1453</Words>
  <Application>Microsoft Office PowerPoint</Application>
  <PresentationFormat>On-screen Show (4:3)</PresentationFormat>
  <Paragraphs>180</Paragraphs>
  <Slides>41</Slides>
  <Notes>25</Notes>
  <HiddenSlides>3</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7" baseType="lpstr">
      <vt:lpstr>Arial</vt:lpstr>
      <vt:lpstr>Calibri</vt:lpstr>
      <vt:lpstr>Times New Roman</vt:lpstr>
      <vt:lpstr>Office Theme</vt:lpstr>
      <vt:lpstr>CorelPhotoPaint.Image.10</vt:lpstr>
      <vt:lpstr>Equation</vt:lpstr>
      <vt:lpstr>What Makes Us Us?</vt:lpstr>
      <vt:lpstr>Us and Them</vt:lpstr>
      <vt:lpstr>Us and Them</vt:lpstr>
      <vt:lpstr>Us and Them</vt:lpstr>
      <vt:lpstr>Us and Them</vt:lpstr>
      <vt:lpstr>Us and Them</vt:lpstr>
      <vt:lpstr>Are We Special?</vt:lpstr>
      <vt:lpstr>Comparing Genomes – Chimp Mapped onto Human</vt:lpstr>
      <vt:lpstr>Comparing Genomes: Mouse Mapped onto Human</vt:lpstr>
      <vt:lpstr>Human Evolution</vt:lpstr>
      <vt:lpstr>Human Evolution</vt:lpstr>
      <vt:lpstr>Human Evolution</vt:lpstr>
      <vt:lpstr>Uniquely Ours?</vt:lpstr>
      <vt:lpstr>Consciousness</vt:lpstr>
      <vt:lpstr>Consciousness and Understanding</vt:lpstr>
      <vt:lpstr>Intelligence and Understanding</vt:lpstr>
      <vt:lpstr>Intelligence and Understanding</vt:lpstr>
      <vt:lpstr>Conscious?</vt:lpstr>
      <vt:lpstr>PowerPoint Presentation</vt:lpstr>
      <vt:lpstr>What about Art?</vt:lpstr>
      <vt:lpstr>What about Art?</vt:lpstr>
      <vt:lpstr>Aaron</vt:lpstr>
      <vt:lpstr>Aaron</vt:lpstr>
      <vt:lpstr>Aikon</vt:lpstr>
      <vt:lpstr>eDavid</vt:lpstr>
      <vt:lpstr>PowerPoint Presentation</vt:lpstr>
      <vt:lpstr>J. S. Bach</vt:lpstr>
      <vt:lpstr>J. S. Bach</vt:lpstr>
      <vt:lpstr>Scott Joplin</vt:lpstr>
      <vt:lpstr>Scott Joplin</vt:lpstr>
      <vt:lpstr>Frederic Chopin</vt:lpstr>
      <vt:lpstr>Frederic Chopin</vt:lpstr>
      <vt:lpstr>PowerPoint Presentation</vt:lpstr>
      <vt:lpstr>Robot Musicians</vt:lpstr>
      <vt:lpstr>Is it Just about the Words?</vt:lpstr>
      <vt:lpstr>… Continued</vt:lpstr>
      <vt:lpstr>... Continued</vt:lpstr>
      <vt:lpstr>... Continued</vt:lpstr>
      <vt:lpstr>Machine Ethics</vt:lpstr>
      <vt:lpstr>Machine Ethics</vt:lpstr>
      <vt:lpstr>Could Robots Become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Makes Us Us?</dc:title>
  <dc:creator>ear</dc:creator>
  <cp:lastModifiedBy>EAR</cp:lastModifiedBy>
  <cp:revision>23</cp:revision>
  <dcterms:created xsi:type="dcterms:W3CDTF">2012-10-14T19:24:42Z</dcterms:created>
  <dcterms:modified xsi:type="dcterms:W3CDTF">2017-01-02T22:15:32Z</dcterms:modified>
</cp:coreProperties>
</file>