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61"/>
  </p:notesMasterIdLst>
  <p:handoutMasterIdLst>
    <p:handoutMasterId r:id="rId62"/>
  </p:handoutMasterIdLst>
  <p:sldIdLst>
    <p:sldId id="256" r:id="rId3"/>
    <p:sldId id="974" r:id="rId4"/>
    <p:sldId id="956" r:id="rId5"/>
    <p:sldId id="1000" r:id="rId6"/>
    <p:sldId id="857" r:id="rId7"/>
    <p:sldId id="1043" r:id="rId8"/>
    <p:sldId id="1045" r:id="rId9"/>
    <p:sldId id="1046" r:id="rId10"/>
    <p:sldId id="1047" r:id="rId11"/>
    <p:sldId id="1048" r:id="rId12"/>
    <p:sldId id="1050" r:id="rId13"/>
    <p:sldId id="1049" r:id="rId14"/>
    <p:sldId id="1051" r:id="rId15"/>
    <p:sldId id="1053" r:id="rId16"/>
    <p:sldId id="1055" r:id="rId17"/>
    <p:sldId id="1054" r:id="rId18"/>
    <p:sldId id="1056" r:id="rId19"/>
    <p:sldId id="1065" r:id="rId20"/>
    <p:sldId id="1070" r:id="rId21"/>
    <p:sldId id="1069" r:id="rId22"/>
    <p:sldId id="1071" r:id="rId23"/>
    <p:sldId id="1067" r:id="rId24"/>
    <p:sldId id="1073" r:id="rId25"/>
    <p:sldId id="1074" r:id="rId26"/>
    <p:sldId id="1075" r:id="rId27"/>
    <p:sldId id="1085" r:id="rId28"/>
    <p:sldId id="1078" r:id="rId29"/>
    <p:sldId id="1081" r:id="rId30"/>
    <p:sldId id="1082" r:id="rId31"/>
    <p:sldId id="1080" r:id="rId32"/>
    <p:sldId id="1083" r:id="rId33"/>
    <p:sldId id="1087" r:id="rId34"/>
    <p:sldId id="1088" r:id="rId35"/>
    <p:sldId id="1094" r:id="rId36"/>
    <p:sldId id="1095" r:id="rId37"/>
    <p:sldId id="1096" r:id="rId38"/>
    <p:sldId id="1097" r:id="rId39"/>
    <p:sldId id="1098" r:id="rId40"/>
    <p:sldId id="1099" r:id="rId41"/>
    <p:sldId id="1052" r:id="rId42"/>
    <p:sldId id="1101" r:id="rId43"/>
    <p:sldId id="1105" r:id="rId44"/>
    <p:sldId id="1108" r:id="rId45"/>
    <p:sldId id="1107" r:id="rId46"/>
    <p:sldId id="1104" r:id="rId47"/>
    <p:sldId id="1109" r:id="rId48"/>
    <p:sldId id="1110" r:id="rId49"/>
    <p:sldId id="1100" r:id="rId50"/>
    <p:sldId id="1111" r:id="rId51"/>
    <p:sldId id="1112" r:id="rId52"/>
    <p:sldId id="1084" r:id="rId53"/>
    <p:sldId id="1118" r:id="rId54"/>
    <p:sldId id="1117" r:id="rId55"/>
    <p:sldId id="1114" r:id="rId56"/>
    <p:sldId id="1115" r:id="rId57"/>
    <p:sldId id="1116" r:id="rId58"/>
    <p:sldId id="1113" r:id="rId59"/>
    <p:sldId id="1011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BD6BAA9-02C7-4179-BA8E-6319449E2EAC}">
          <p14:sldIdLst>
            <p14:sldId id="256"/>
            <p14:sldId id="974"/>
            <p14:sldId id="956"/>
            <p14:sldId id="1000"/>
            <p14:sldId id="857"/>
          </p14:sldIdLst>
        </p14:section>
        <p14:section name="Motivation" id="{CDC83552-2F76-4FD4-8080-90169AE6FBB6}">
          <p14:sldIdLst>
            <p14:sldId id="1043"/>
            <p14:sldId id="1045"/>
            <p14:sldId id="1046"/>
            <p14:sldId id="1047"/>
            <p14:sldId id="1048"/>
            <p14:sldId id="1050"/>
            <p14:sldId id="1049"/>
          </p14:sldIdLst>
        </p14:section>
        <p14:section name="4m method" id="{1D2C6FFE-D9FE-4119-9358-1312E98FBAB7}">
          <p14:sldIdLst>
            <p14:sldId id="1051"/>
            <p14:sldId id="1053"/>
            <p14:sldId id="1055"/>
            <p14:sldId id="1054"/>
            <p14:sldId id="1056"/>
          </p14:sldIdLst>
        </p14:section>
        <p14:section name="3m method" id="{4900AA8B-A9B4-4BFD-9BBC-20B137A922CA}">
          <p14:sldIdLst>
            <p14:sldId id="1065"/>
            <p14:sldId id="1070"/>
            <p14:sldId id="1069"/>
            <p14:sldId id="1071"/>
            <p14:sldId id="1067"/>
            <p14:sldId id="1073"/>
            <p14:sldId id="1074"/>
            <p14:sldId id="1075"/>
          </p14:sldIdLst>
        </p14:section>
        <p14:section name="1m method" id="{86AC6F74-0755-4447-A10B-56624999AD72}">
          <p14:sldIdLst>
            <p14:sldId id="1085"/>
            <p14:sldId id="1078"/>
            <p14:sldId id="1081"/>
            <p14:sldId id="1082"/>
            <p14:sldId id="1080"/>
            <p14:sldId id="1083"/>
            <p14:sldId id="1087"/>
            <p14:sldId id="1088"/>
            <p14:sldId id="1094"/>
            <p14:sldId id="1095"/>
            <p14:sldId id="1096"/>
            <p14:sldId id="1097"/>
            <p14:sldId id="1098"/>
            <p14:sldId id="1099"/>
            <p14:sldId id="1052"/>
            <p14:sldId id="1101"/>
            <p14:sldId id="1105"/>
            <p14:sldId id="1108"/>
            <p14:sldId id="1107"/>
            <p14:sldId id="1104"/>
            <p14:sldId id="1109"/>
            <p14:sldId id="1110"/>
            <p14:sldId id="1100"/>
            <p14:sldId id="1111"/>
            <p14:sldId id="1112"/>
          </p14:sldIdLst>
        </p14:section>
        <p14:section name="Performance" id="{50B2ADE9-A434-4242-9C8C-CB5FA51738F0}">
          <p14:sldIdLst>
            <p14:sldId id="1084"/>
            <p14:sldId id="1118"/>
            <p14:sldId id="1117"/>
            <p14:sldId id="1114"/>
            <p14:sldId id="1115"/>
            <p14:sldId id="1116"/>
          </p14:sldIdLst>
        </p14:section>
        <p14:section name="BLIS Conclusion" id="{EDA38D16-4F33-4BA0-82E4-63E00175B111}">
          <p14:sldIdLst>
            <p14:sldId id="1113"/>
            <p14:sldId id="10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5" autoAdjust="0"/>
    <p:restoredTop sz="79396" autoAdjust="0"/>
  </p:normalViewPr>
  <p:slideViewPr>
    <p:cSldViewPr>
      <p:cViewPr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D1A3C-78CC-4388-B031-516511A6C175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B2680-8CA1-4E56-A1AE-47466C4D13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691B-896B-407C-B94F-2CCC1B604D5E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4DD1E-5B3E-499C-95EB-92DD2EDCAC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96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73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0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7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1F45-10C8-4366-A06A-1908C6BF7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25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9512-D15F-4B7E-B2F5-D50DAE75F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16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182D-95BB-44EE-9CD2-3EDB146F6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225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5CB0-48D8-4AC8-9208-32D45B0023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701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2161-EF2F-4EF6-BDC1-26F950B5E8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85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FE49-4CE7-420E-82F2-FF82BC244F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717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497E-506D-40ED-BEA4-B132C9A12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86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9A82-9159-40F0-ABFE-609AD5E65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22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50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461B-0E8D-4A13-957D-A6C0ECA1E0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9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590E-054B-44B7-93DE-48F3AD3F5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46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4963" y="0"/>
            <a:ext cx="2116137" cy="5878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3375" y="0"/>
            <a:ext cx="6199188" cy="5878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8682-B01E-4CF8-9900-9492BDB2CB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61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64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12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9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49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19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5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5CE9-0DB6-4FC7-A34F-4961E5D3DA69}" type="datetimeFigureOut">
              <a:rPr lang="es-ES" smtClean="0"/>
              <a:pPr/>
              <a:t>17/09/2017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1C2C-0DA9-43D4-ACE3-C8319BA2B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64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_stk_2c_pos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800" b="0"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6038850"/>
            <a:ext cx="289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800" b="0"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800" b="0"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EB46D91-5A2B-46D3-9C3D-9C9F7B8ECD77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b="0">
              <a:solidFill>
                <a:srgbClr val="000000"/>
              </a:solidFill>
            </a:endParaRPr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>
            <a:off x="0" y="623888"/>
            <a:ext cx="8739188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s-E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3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hpc.ices.utexas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oogle.com/group/blis-devel" TargetMode="External"/><Relationship Id="rId2" Type="http://schemas.openxmlformats.org/officeDocument/2006/relationships/hyperlink" Target="http://code.google.com/p/bl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eld@cs.utexas.edu" TargetMode="External"/><Relationship Id="rId4" Type="http://schemas.openxmlformats.org/officeDocument/2006/relationships/hyperlink" Target="http://groups.google.com/group/blis-discus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methods for complex matrix multiplication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280920" cy="1752600"/>
          </a:xfrm>
        </p:spPr>
        <p:txBody>
          <a:bodyPr/>
          <a:lstStyle/>
          <a:p>
            <a:r>
              <a:rPr lang="es-ES" sz="3600" dirty="0" smtClean="0"/>
              <a:t>Field G. Van </a:t>
            </a:r>
            <a:r>
              <a:rPr lang="es-ES" sz="3600" dirty="0" err="1" smtClean="0"/>
              <a:t>Zee</a:t>
            </a:r>
            <a:endParaRPr lang="es-ES" sz="3600" dirty="0" smtClean="0"/>
          </a:p>
          <a:p>
            <a:r>
              <a:rPr lang="en-US" sz="2400" dirty="0"/>
              <a:t>Science of High Performance Computing</a:t>
            </a:r>
          </a:p>
          <a:p>
            <a:r>
              <a:rPr lang="en-US" sz="2400" dirty="0" smtClean="0"/>
              <a:t>The</a:t>
            </a:r>
            <a:r>
              <a:rPr lang="es-ES" sz="2400" dirty="0" smtClean="0"/>
              <a:t> </a:t>
            </a:r>
            <a:r>
              <a:rPr lang="en-US" sz="2400" dirty="0" smtClean="0"/>
              <a:t>University</a:t>
            </a:r>
            <a:r>
              <a:rPr lang="es-ES" sz="2400" dirty="0" smtClean="0"/>
              <a:t> of Texas at Austin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225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08720"/>
            <a:ext cx="4729617" cy="61206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2"/>
            <a:ext cx="3538736" cy="312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 level </a:t>
            </a:r>
            <a:r>
              <a:rPr lang="en-US" dirty="0"/>
              <a:t>of the mm algorithm could be defined as the primitive (including the outer loop)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3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Motivation: if complex matrix multiplication can be </a:t>
            </a:r>
            <a:r>
              <a:rPr lang="en-US" i="1" dirty="0" smtClean="0"/>
              <a:t>induced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fewer kernels need to be written/maintained, and the remaining (real domain) kernels are simpler</a:t>
            </a:r>
          </a:p>
          <a:p>
            <a:pPr lvl="1"/>
            <a:r>
              <a:rPr lang="en-US" dirty="0" smtClean="0"/>
              <a:t>complex domain support becomes portable because it is factored out of the kernel and into the framework</a:t>
            </a:r>
          </a:p>
          <a:p>
            <a:pPr lvl="1"/>
            <a:r>
              <a:rPr lang="en-US" dirty="0" smtClean="0"/>
              <a:t>any performance benefits from improvements in real kernels are inherited into the complex domain (automatically and immediately)</a:t>
            </a:r>
          </a:p>
        </p:txBody>
      </p:sp>
    </p:spTree>
    <p:extLst>
      <p:ext uri="{BB962C8B-B14F-4D97-AF65-F5344CB8AC3E}">
        <p14:creationId xmlns:p14="http://schemas.microsoft.com/office/powerpoint/2010/main" val="18916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“Implementing High-Performance Complex Matrix Multiplication via the 3m and 4m Methods.” ACM Transactions on Mathematical Software. 44(1) 7:1—7:36,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definition of complex scalar product (and accumulation):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Granted, this is just arithmetic on scalars…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we can replace the scalars with matrices to arrive 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we can replace the scalars with matrices to arrive at: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name “4m” comes from the four matrix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53128" y="3395880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53712" y="2762632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07024" y="2762632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24728" y="3392424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we can replace the scalars with matrices to arrive at: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name “4m” comes from the four matrix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75232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9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Pros</a:t>
                </a:r>
              </a:p>
              <a:p>
                <a:pPr lvl="1"/>
                <a:r>
                  <a:rPr lang="en-US" dirty="0" smtClean="0"/>
                  <a:t>Numerical properties are similar to those of conventional (assembly-based) implementation</a:t>
                </a:r>
              </a:p>
              <a:p>
                <a:pPr lvl="1"/>
                <a:r>
                  <a:rPr lang="en-US" dirty="0" smtClean="0"/>
                  <a:t>Easy to explain</a:t>
                </a:r>
              </a:p>
              <a:p>
                <a:r>
                  <a:rPr lang="en-US" dirty="0" smtClean="0"/>
                  <a:t>Cons</a:t>
                </a:r>
              </a:p>
              <a:p>
                <a:pPr lvl="1"/>
                <a:r>
                  <a:rPr lang="en-US" dirty="0" smtClean="0"/>
                  <a:t>Underperforms conventional implementation due to a quadrupling of memory operations on matrix C</a:t>
                </a:r>
              </a:p>
              <a:p>
                <a:pPr lvl="2"/>
                <a:r>
                  <a:rPr lang="en-US" dirty="0" smtClean="0"/>
                  <a:t>One factor of two: </a:t>
                </a:r>
                <a:r>
                  <a:rPr lang="en-US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i="1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dirty="0" smtClean="0"/>
                  <a:t> must be halved to maintain L1 cache footprint.</a:t>
                </a:r>
              </a:p>
              <a:p>
                <a:pPr lvl="2"/>
                <a:r>
                  <a:rPr lang="en-US" dirty="0" smtClean="0"/>
                  <a:t>The other factor of two: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must be touched twice each.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  <a:blipFill rotWithShape="1">
                <a:blip r:embed="rId2"/>
                <a:stretch>
                  <a:fillRect l="-1590" t="-2638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2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4m definition can be re-expressed algebraically: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7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4m definition can be re-expressed algebraically: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reduces the number of products from four to three; two are reused once each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of High Performance Computing (SHPC) research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Led by Robert A. van de </a:t>
            </a:r>
            <a:r>
              <a:rPr lang="en-US" dirty="0" err="1" smtClean="0"/>
              <a:t>Geijn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Contributes </a:t>
            </a:r>
            <a:r>
              <a:rPr lang="en-US" dirty="0"/>
              <a:t>to the science of DLA and instantiates research results as open source </a:t>
            </a:r>
            <a:r>
              <a:rPr lang="en-US" dirty="0" smtClean="0"/>
              <a:t>software</a:t>
            </a:r>
          </a:p>
          <a:p>
            <a:endParaRPr lang="en-US" dirty="0" smtClean="0"/>
          </a:p>
          <a:p>
            <a:r>
              <a:rPr lang="en-US" dirty="0" smtClean="0"/>
              <a:t>Long </a:t>
            </a:r>
            <a:r>
              <a:rPr lang="en-US" dirty="0"/>
              <a:t>history of support from National Science </a:t>
            </a:r>
            <a:r>
              <a:rPr lang="en-US" dirty="0" smtClean="0"/>
              <a:t>Foundation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http://shpc.ices.utexas.edu/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27760" y="2420888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71928" y="2420888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6320" y="3034672"/>
            <a:ext cx="3419856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4m definition can be re-expressed algebraically: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reduces the number of products from four to three; two are reused once each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1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27760" y="2420888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71928" y="2420888"/>
            <a:ext cx="1008112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6320" y="3034672"/>
            <a:ext cx="3419856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4m definition can be re-expressed algebraically: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reduces the number of products from four to three; two are reused once each</a:t>
            </a:r>
          </a:p>
          <a:p>
            <a:r>
              <a:rPr lang="en-US" dirty="0" smtClean="0"/>
              <a:t>The price? three additional accumulations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3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96744" y="3006088"/>
            <a:ext cx="432048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35736" y="3006088"/>
            <a:ext cx="432048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34768" y="2996952"/>
            <a:ext cx="432048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4m definition can be re-expressed algebraically: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reduces the number of products from four to three; two are reused once each</a:t>
            </a:r>
          </a:p>
          <a:p>
            <a:r>
              <a:rPr lang="en-US" dirty="0" smtClean="0"/>
              <a:t>The price? three additional accumulations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96744" y="3006088"/>
            <a:ext cx="432048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35736" y="3006088"/>
            <a:ext cx="432048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34768" y="2996952"/>
            <a:ext cx="432048" cy="5669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4m definition can be re-expressed algebraically: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reduces the number of products from four to three; two are reused once each</a:t>
            </a:r>
          </a:p>
          <a:p>
            <a:r>
              <a:rPr lang="en-US" dirty="0" smtClean="0"/>
              <a:t>The price? three additional accumulations</a:t>
            </a:r>
          </a:p>
          <a:p>
            <a:r>
              <a:rPr lang="en-US" dirty="0" smtClean="0"/>
              <a:t>This is a good tradeoff if the cost of a multiply is much greater than the cost of an 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228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Again, we </a:t>
            </a:r>
            <a:r>
              <a:rPr lang="en-US" dirty="0"/>
              <a:t>can replace scalars with matrices: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large enough k dimensions, the cost of the additional accumulations are small relative to the avoided cost of the matrix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85800" y="239572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 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95728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Strassen-like potential to exceed peak performance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Requires workspace to store intermediate products</a:t>
            </a:r>
          </a:p>
          <a:p>
            <a:pPr lvl="1"/>
            <a:r>
              <a:rPr lang="en-US" dirty="0" smtClean="0"/>
              <a:t>Does not make sense for small k</a:t>
            </a:r>
          </a:p>
          <a:p>
            <a:pPr lvl="1"/>
            <a:r>
              <a:rPr lang="en-US" dirty="0" smtClean="0"/>
              <a:t>Slightly different (less favorable) numerical properties</a:t>
            </a:r>
          </a:p>
          <a:p>
            <a:pPr lvl="1"/>
            <a:r>
              <a:rPr lang="en-US" dirty="0" smtClean="0"/>
              <a:t>Best performing algorithm (3m_h) is somewhat </a:t>
            </a:r>
            <a:r>
              <a:rPr lang="en-US" dirty="0" err="1" smtClean="0"/>
              <a:t>mt</a:t>
            </a:r>
            <a:r>
              <a:rPr lang="en-US" dirty="0" smtClean="0"/>
              <a:t>-constrained because there are three synchronization points (can’t thread across matrix products)</a:t>
            </a:r>
          </a:p>
        </p:txBody>
      </p:sp>
    </p:spTree>
    <p:extLst>
      <p:ext uri="{BB962C8B-B14F-4D97-AF65-F5344CB8AC3E}">
        <p14:creationId xmlns:p14="http://schemas.microsoft.com/office/powerpoint/2010/main" val="4732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“Implementing High-Performance Complex Matrix Multiplication via the 1m Method.” ACM Transactions on Mathematical Software. 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return to first principles:</a:t>
            </a:r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return to first principles: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holding 4m back?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Let’s return to first principles: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is holding 4m back? Storage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0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SHPC Funding (BLIS)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NSF</a:t>
            </a:r>
          </a:p>
          <a:p>
            <a:pPr lvl="1"/>
            <a:r>
              <a:rPr lang="en-US" sz="2200" dirty="0"/>
              <a:t>Award </a:t>
            </a:r>
            <a:r>
              <a:rPr lang="en-US" sz="2200" dirty="0" smtClean="0"/>
              <a:t>ACI-1148125/1340293: </a:t>
            </a:r>
            <a:r>
              <a:rPr lang="en-US" sz="2200" i="1" dirty="0"/>
              <a:t>SI2-SSI: A Linear Algebra Software Infrastructure for Sustained Innovation in Computational Chemistry and other Sciences. </a:t>
            </a:r>
            <a:r>
              <a:rPr lang="en-US" sz="2200" dirty="0"/>
              <a:t>(Funded June 1, 2012 - May 31, 2015</a:t>
            </a:r>
            <a:r>
              <a:rPr lang="en-US" sz="2200" dirty="0" smtClean="0"/>
              <a:t>.)</a:t>
            </a:r>
          </a:p>
          <a:p>
            <a:pPr lvl="1"/>
            <a:r>
              <a:rPr lang="en-US" sz="2200" dirty="0"/>
              <a:t>Award CCF-1320112: </a:t>
            </a:r>
            <a:r>
              <a:rPr lang="en-US" sz="2200" i="1" dirty="0"/>
              <a:t>SHF: Small: From Matrix Computations to Tensor Computations</a:t>
            </a:r>
            <a:r>
              <a:rPr lang="en-US" sz="2200" i="1" dirty="0" smtClean="0"/>
              <a:t>.</a:t>
            </a:r>
            <a:r>
              <a:rPr lang="en-US" sz="2200" dirty="0" smtClean="0"/>
              <a:t> (Funded August 1, 2013 - July 31, 2016.)</a:t>
            </a:r>
          </a:p>
          <a:p>
            <a:pPr lvl="1"/>
            <a:r>
              <a:rPr lang="en-US" sz="2200" dirty="0" smtClean="0"/>
              <a:t>Award </a:t>
            </a:r>
            <a:r>
              <a:rPr lang="en-US" sz="2200" dirty="0"/>
              <a:t>ACI-1550493: </a:t>
            </a:r>
            <a:r>
              <a:rPr lang="en-US" sz="2200" i="1" dirty="0" smtClean="0"/>
              <a:t>SI2-SSI: </a:t>
            </a:r>
            <a:r>
              <a:rPr lang="en-US" sz="2200" i="1" dirty="0"/>
              <a:t>Sustaining Innovation in </a:t>
            </a:r>
            <a:r>
              <a:rPr lang="en-US" sz="2200" i="1" dirty="0" smtClean="0"/>
              <a:t>the </a:t>
            </a:r>
            <a:r>
              <a:rPr lang="en-US" sz="2200" i="1" dirty="0"/>
              <a:t>Linear Algebra Software Stack for Computational Chemistry and other </a:t>
            </a:r>
            <a:r>
              <a:rPr lang="en-US" sz="2200" i="1" dirty="0" smtClean="0"/>
              <a:t>Sciences</a:t>
            </a:r>
            <a:r>
              <a:rPr lang="en-US" sz="2200" dirty="0" smtClean="0"/>
              <a:t>. (Funded July 15, 2016 – June 30, 2018.)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2448" y="2276872"/>
            <a:ext cx="576072" cy="110298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Let’s return to first principles: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is holding 4m back? Storage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1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2448" y="2276872"/>
            <a:ext cx="576072" cy="110298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Let’s return to first principles: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is holding 4m back? Storage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Interleaved real and imaginary elements forces 4m to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separately.</a:t>
                </a:r>
              </a:p>
              <a:p>
                <a:r>
                  <a:rPr lang="en-US" dirty="0" smtClean="0"/>
                  <a:t>Ideally, we would update them simultaneously (as part of the same vector instruction)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519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6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expression: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recast in terms of matrix/vector notation</a:t>
            </a:r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03704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06896" y="458112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96" y="4581128"/>
                <a:ext cx="8229600" cy="1396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6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Template:</a:t>
                </a:r>
              </a:p>
              <a:p>
                <a:endParaRPr lang="en-US" dirty="0"/>
              </a:p>
              <a:p>
                <a:r>
                  <a:rPr lang="en-US" dirty="0" smtClean="0"/>
                  <a:t>Let’s look at an example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  <a:blipFill rotWithShape="1">
                <a:blip r:embed="rId2"/>
                <a:stretch>
                  <a:fillRect l="-1481" t="-7937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3140968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3140968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094928" y="131216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28" y="1312168"/>
                <a:ext cx="8229600" cy="13967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89269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892696"/>
              </a:xfrm>
              <a:blipFill rotWithShape="1">
                <a:blip r:embed="rId2"/>
                <a:stretch>
                  <a:fillRect l="-1386" t="-17808" r="-55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38450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are the packing formats of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 smtClean="0"/>
                  <a:t> ?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3845024"/>
              </a:xfrm>
              <a:blipFill rotWithShape="1">
                <a:blip r:embed="rId2"/>
                <a:stretch>
                  <a:fillRect l="-1386" t="-4127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638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559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561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640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637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are the packing formats of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/>
                  <a:t>A is packed to micro-columns with real and imaginary elements </a:t>
                </a:r>
                <a:r>
                  <a:rPr lang="en-US" b="1" dirty="0"/>
                  <a:t>expanded</a:t>
                </a:r>
                <a:r>
                  <a:rPr lang="en-US" dirty="0"/>
                  <a:t> (duplicated/negated) to next column (“1e”)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637112"/>
              </a:xfrm>
              <a:blipFill rotWithShape="1">
                <a:blip r:embed="rId2"/>
                <a:stretch>
                  <a:fillRect l="-1386" t="-3421" r="-554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7944" y="2939796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67944" y="3068960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67944" y="3885052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67944" y="4014216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8144" y="2939796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8144" y="3068960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68144" y="3885052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68144" y="4014216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80304" y="2743200"/>
            <a:ext cx="1368160" cy="3931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638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559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561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80304" y="3182112"/>
            <a:ext cx="1368160" cy="402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380304" y="3621024"/>
            <a:ext cx="1368160" cy="3931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80304" y="4050792"/>
            <a:ext cx="1368160" cy="402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640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54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are the packing formats of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 smtClean="0"/>
                  <a:t>A is packed to micro-columns with real and imaginary elements </a:t>
                </a:r>
                <a:r>
                  <a:rPr lang="en-US" b="1" dirty="0" smtClean="0"/>
                  <a:t>expanded</a:t>
                </a:r>
                <a:r>
                  <a:rPr lang="en-US" dirty="0" smtClean="0"/>
                  <a:t> (duplicated/negated) to next column (“1e”)</a:t>
                </a:r>
              </a:p>
              <a:p>
                <a:pPr lvl="1"/>
                <a:r>
                  <a:rPr lang="en-US" dirty="0" smtClean="0"/>
                  <a:t>B is packed to micro-rows where imaginary elements are </a:t>
                </a:r>
                <a:r>
                  <a:rPr lang="en-US" b="1" dirty="0" smtClean="0"/>
                  <a:t>reordered</a:t>
                </a:r>
                <a:r>
                  <a:rPr lang="en-US" dirty="0" smtClean="0"/>
                  <a:t> to next row (“1r”)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5429200"/>
              </a:xfrm>
              <a:blipFill rotWithShape="1">
                <a:blip r:embed="rId2"/>
                <a:stretch>
                  <a:fillRect l="-1386" t="-2921" r="-554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7944" y="2939796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67944" y="3068960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67944" y="3885052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67944" y="4014216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8144" y="2939796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8144" y="3068960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68144" y="3885052"/>
            <a:ext cx="432048" cy="3748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68144" y="4014216"/>
            <a:ext cx="432048" cy="29279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80304" y="2743200"/>
            <a:ext cx="1368160" cy="3931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638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559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561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80304" y="3182112"/>
            <a:ext cx="1368160" cy="402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380304" y="3621024"/>
            <a:ext cx="1368160" cy="3931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80304" y="4050792"/>
            <a:ext cx="1368160" cy="402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640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4210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At this point, we can simply execute the real </a:t>
                </a:r>
                <a:r>
                  <a:rPr lang="en-US" dirty="0" err="1" smtClean="0"/>
                  <a:t>gemm</a:t>
                </a:r>
                <a:r>
                  <a:rPr lang="en-US" dirty="0" smtClean="0"/>
                  <a:t> microkernel on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 smtClean="0"/>
                  <a:t> with blocksizes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421088"/>
              </a:xfrm>
              <a:blipFill rotWithShape="1">
                <a:blip r:embed="rId2"/>
                <a:stretch>
                  <a:fillRect l="-1386" t="-3586" r="-554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80304" y="2743200"/>
            <a:ext cx="1368160" cy="3931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638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559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56176" y="2708920"/>
            <a:ext cx="79208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80304" y="3182112"/>
            <a:ext cx="1368160" cy="402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380304" y="3621024"/>
            <a:ext cx="1368160" cy="39319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80304" y="4050792"/>
            <a:ext cx="1368160" cy="402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59632" y="2708920"/>
            <a:ext cx="52120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93392" y="2708920"/>
            <a:ext cx="521208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64088" y="2708920"/>
            <a:ext cx="576064" cy="187220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0610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Notice that this packing configuration assumes C is column-stored: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call this variant “1</a:t>
            </a:r>
            <a:r>
              <a:rPr lang="en-US" cap="small" dirty="0" smtClean="0"/>
              <a:t>m</a:t>
            </a:r>
            <a:r>
              <a:rPr lang="en-US" dirty="0" smtClean="0"/>
              <a:t>_</a:t>
            </a:r>
            <a:r>
              <a:rPr lang="en-US" cap="small" dirty="0" smtClean="0"/>
              <a:t>c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But what if C is row-stored?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SHPC Funding (BLIS)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Industry (grants and hardware)</a:t>
            </a:r>
          </a:p>
          <a:p>
            <a:pPr lvl="1"/>
            <a:r>
              <a:rPr lang="en-US" sz="2200" dirty="0" smtClean="0"/>
              <a:t>Microsoft</a:t>
            </a:r>
          </a:p>
          <a:p>
            <a:pPr lvl="1"/>
            <a:r>
              <a:rPr lang="en-US" sz="2200" dirty="0"/>
              <a:t>Texas </a:t>
            </a:r>
            <a:r>
              <a:rPr lang="en-US" sz="2200" dirty="0" smtClean="0"/>
              <a:t>Instruments</a:t>
            </a:r>
          </a:p>
          <a:p>
            <a:pPr lvl="1"/>
            <a:r>
              <a:rPr lang="en-US" sz="2200" dirty="0"/>
              <a:t>Intel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AMD</a:t>
            </a:r>
          </a:p>
          <a:p>
            <a:pPr lvl="1"/>
            <a:r>
              <a:rPr lang="en-US" sz="2200" dirty="0" smtClean="0"/>
              <a:t>HP Enterprise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our original matrix/vector expression: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Alternate expression: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39552" y="2320280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20280"/>
                <a:ext cx="8229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90872" y="4624536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2" y="4624536"/>
                <a:ext cx="8229600" cy="1396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Template:</a:t>
                </a:r>
              </a:p>
              <a:p>
                <a:endParaRPr lang="en-US" dirty="0"/>
              </a:p>
              <a:p>
                <a:r>
                  <a:rPr lang="en-US" dirty="0" smtClean="0"/>
                  <a:t>Let’s look at an example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  <a:blipFill rotWithShape="1">
                <a:blip r:embed="rId2"/>
                <a:stretch>
                  <a:fillRect l="-1481" t="-7937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79512" y="314096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8928992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619672" y="1312168"/>
                <a:ext cx="8229600" cy="1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312168"/>
                <a:ext cx="8229600" cy="13967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8686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868680"/>
              </a:xfrm>
              <a:blipFill rotWithShape="1">
                <a:blip r:embed="rId2"/>
                <a:stretch>
                  <a:fillRect l="-1386" t="-18310" r="-554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34129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are the packing formats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/>
                  <a:t> 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3412976"/>
              </a:xfrm>
              <a:blipFill rotWithShape="1">
                <a:blip r:embed="rId2"/>
                <a:stretch>
                  <a:fillRect l="-1386" t="-4651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3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918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78224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90872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920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13305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are the packing formats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A is packed to </a:t>
                </a:r>
                <a:r>
                  <a:rPr lang="en-US" dirty="0" smtClean="0"/>
                  <a:t>micro-columns </a:t>
                </a:r>
                <a:r>
                  <a:rPr lang="en-US" dirty="0"/>
                  <a:t>where imaginary elements are </a:t>
                </a:r>
                <a:r>
                  <a:rPr lang="en-US" b="1" dirty="0"/>
                  <a:t>reordered</a:t>
                </a:r>
                <a:r>
                  <a:rPr lang="en-US" dirty="0"/>
                  <a:t> to next </a:t>
                </a:r>
                <a:r>
                  <a:rPr lang="en-US" dirty="0" smtClean="0"/>
                  <a:t>column </a:t>
                </a:r>
                <a:r>
                  <a:rPr lang="en-US" dirty="0"/>
                  <a:t>(“1r</a:t>
                </a:r>
                <a:r>
                  <a:rPr lang="en-US" dirty="0" smtClean="0"/>
                  <a:t>”)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133056"/>
              </a:xfrm>
              <a:blipFill rotWithShape="1">
                <a:blip r:embed="rId2"/>
                <a:stretch>
                  <a:fillRect l="-1386" t="-3840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4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918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78224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90872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920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84168" y="250545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84168" y="287121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84168" y="323697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84168" y="360273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9251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are the packing formats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A is packed to </a:t>
                </a:r>
                <a:r>
                  <a:rPr lang="en-US" dirty="0" smtClean="0"/>
                  <a:t>micro-columns </a:t>
                </a:r>
                <a:r>
                  <a:rPr lang="en-US" dirty="0"/>
                  <a:t>where imaginary elements are </a:t>
                </a:r>
                <a:r>
                  <a:rPr lang="en-US" b="1" dirty="0"/>
                  <a:t>reordered</a:t>
                </a:r>
                <a:r>
                  <a:rPr lang="en-US" dirty="0"/>
                  <a:t> to next </a:t>
                </a:r>
                <a:r>
                  <a:rPr lang="en-US" dirty="0" smtClean="0"/>
                  <a:t>column </a:t>
                </a:r>
                <a:r>
                  <a:rPr lang="en-US" dirty="0"/>
                  <a:t>(“1r</a:t>
                </a:r>
                <a:r>
                  <a:rPr lang="en-US" dirty="0" smtClean="0"/>
                  <a:t>”)</a:t>
                </a:r>
              </a:p>
              <a:p>
                <a:pPr lvl="1"/>
                <a:r>
                  <a:rPr lang="en-US" dirty="0" smtClean="0"/>
                  <a:t>B </a:t>
                </a:r>
                <a:r>
                  <a:rPr lang="en-US" dirty="0"/>
                  <a:t>is packed to </a:t>
                </a:r>
                <a:r>
                  <a:rPr lang="en-US" dirty="0" smtClean="0"/>
                  <a:t>micro-rows </a:t>
                </a:r>
                <a:r>
                  <a:rPr lang="en-US" dirty="0"/>
                  <a:t>with real and imaginary elements </a:t>
                </a:r>
                <a:r>
                  <a:rPr lang="en-US" b="1" dirty="0" smtClean="0"/>
                  <a:t>expanded</a:t>
                </a:r>
                <a:r>
                  <a:rPr lang="en-US" dirty="0" smtClean="0"/>
                  <a:t> (duplicated/negated) </a:t>
                </a:r>
                <a:r>
                  <a:rPr lang="en-US" dirty="0"/>
                  <a:t>to next </a:t>
                </a:r>
                <a:r>
                  <a:rPr lang="en-US" dirty="0" smtClean="0"/>
                  <a:t>row </a:t>
                </a:r>
                <a:r>
                  <a:rPr lang="en-US" dirty="0"/>
                  <a:t>(“1e”)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925144"/>
              </a:xfrm>
              <a:blipFill rotWithShape="1">
                <a:blip r:embed="rId2"/>
                <a:stretch>
                  <a:fillRect l="-1386" t="-3222" r="-554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588224" y="2778828"/>
            <a:ext cx="288032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39810" y="2778828"/>
            <a:ext cx="292608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88224" y="3511296"/>
            <a:ext cx="288032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39810" y="3511296"/>
            <a:ext cx="292608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28384" y="2778828"/>
            <a:ext cx="288032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979970" y="2778828"/>
            <a:ext cx="292608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028384" y="3511296"/>
            <a:ext cx="288032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979970" y="3511296"/>
            <a:ext cx="292608" cy="2181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918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78224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90872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920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84168" y="250545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84168" y="287121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84168" y="323697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84168" y="360273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20506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Now let’s consider this problem is being executed by a microkernel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At this point, we can simply execute the real </a:t>
                </a:r>
                <a:r>
                  <a:rPr lang="en-US" dirty="0" err="1"/>
                  <a:t>gemm</a:t>
                </a:r>
                <a:r>
                  <a:rPr lang="en-US" dirty="0"/>
                  <a:t> microkernel on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/>
                  <a:t> with </a:t>
                </a:r>
                <a:r>
                  <a:rPr lang="en-US" dirty="0" smtClean="0"/>
                  <a:t>blocksizes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ℂ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205064"/>
              </a:xfrm>
              <a:blipFill rotWithShape="1">
                <a:blip r:embed="rId2"/>
                <a:stretch>
                  <a:fillRect l="-1386" t="-3774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8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918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78224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90872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92080" y="2843638"/>
            <a:ext cx="432048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84168" y="250545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84168" y="287121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84168" y="323697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84168" y="3602736"/>
            <a:ext cx="2664296" cy="3200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9552" y="2871216"/>
            <a:ext cx="2232248" cy="3291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9552" y="3243832"/>
            <a:ext cx="2232248" cy="3291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31249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Notice that this packing configuration assumes C is </a:t>
            </a:r>
            <a:r>
              <a:rPr lang="en-US" dirty="0" smtClean="0"/>
              <a:t>row-stored: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call this variant “1</a:t>
            </a:r>
            <a:r>
              <a:rPr lang="en-US" cap="small" dirty="0" smtClean="0"/>
              <a:t>m</a:t>
            </a:r>
            <a:r>
              <a:rPr lang="en-US" dirty="0" smtClean="0"/>
              <a:t>_</a:t>
            </a:r>
            <a:r>
              <a:rPr lang="en-US" cap="small" dirty="0" smtClean="0"/>
              <a:t>r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928992" cy="20162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1m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1m requires special cache and register blocksizes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299020"/>
                  </p:ext>
                </p:extLst>
              </p:nvPr>
            </p:nvGraphicFramePr>
            <p:xfrm>
              <a:off x="1115536" y="2564904"/>
              <a:ext cx="6840840" cy="3152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</a:tblGrid>
                  <a:tr h="684076"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/>
                            <a:t>Variant</a:t>
                          </a:r>
                          <a:endParaRPr lang="en-US" sz="2400" b="0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Complex domain blocksizes</a:t>
                          </a:r>
                          <a:r>
                            <a:rPr lang="en-US" sz="2400" baseline="0" dirty="0" smtClean="0"/>
                            <a:t> in terms of real domain values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407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="0" i="0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r>
                            <a:rPr lang="en-US" sz="2400" cap="small" baseline="0" dirty="0" smtClean="0"/>
                            <a:t>m</a:t>
                          </a:r>
                          <a:r>
                            <a:rPr lang="en-US" sz="2400" dirty="0" smtClean="0"/>
                            <a:t>_</a:t>
                          </a:r>
                          <a:r>
                            <a:rPr lang="en-US" sz="2400" cap="small" baseline="0" dirty="0" smtClean="0"/>
                            <a:t>c</a:t>
                          </a:r>
                          <a:endParaRPr lang="en-US" sz="2400" cap="small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r>
                            <a:rPr lang="en-US" sz="2400" cap="small" baseline="0" dirty="0" smtClean="0"/>
                            <a:t>m</a:t>
                          </a:r>
                          <a:r>
                            <a:rPr lang="en-US" sz="2400" dirty="0" smtClean="0"/>
                            <a:t>_</a:t>
                          </a:r>
                          <a:r>
                            <a:rPr lang="en-US" sz="2400" cap="small" baseline="0" dirty="0" smtClean="0"/>
                            <a:t>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299020"/>
                  </p:ext>
                </p:extLst>
              </p:nvPr>
            </p:nvGraphicFramePr>
            <p:xfrm>
              <a:off x="1115536" y="2564904"/>
              <a:ext cx="6840840" cy="3152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  <a:gridCol w="822960"/>
                  </a:tblGrid>
                  <a:tr h="822960"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/>
                            <a:t>Variant</a:t>
                          </a:r>
                          <a:endParaRPr lang="en-US" sz="2400" b="0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Complex domain blocksizes</a:t>
                          </a:r>
                          <a:r>
                            <a:rPr lang="en-US" sz="2400" baseline="0" dirty="0" smtClean="0"/>
                            <a:t> in terms of real domain values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407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852" t="-127679" r="-600741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31852" t="-127679" r="-500741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31852" t="-127679" r="-400741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31852" t="-127679" r="-300741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31852" t="-127679" r="-200741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31852" t="-127679" r="-100741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31852" t="-127679" r="-741" b="-241071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r>
                            <a:rPr lang="en-US" sz="2400" cap="small" baseline="0" dirty="0" smtClean="0"/>
                            <a:t>m</a:t>
                          </a:r>
                          <a:r>
                            <a:rPr lang="en-US" sz="2400" dirty="0" smtClean="0"/>
                            <a:t>_</a:t>
                          </a:r>
                          <a:r>
                            <a:rPr lang="en-US" sz="2400" cap="small" baseline="0" dirty="0" smtClean="0"/>
                            <a:t>c</a:t>
                          </a:r>
                          <a:endParaRPr lang="en-US" sz="2400" cap="small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852" t="-188889" r="-6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31852" t="-188889" r="-5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31852" t="-188889" r="-4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31852" t="-188889" r="-3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31852" t="-188889" r="-2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31852" t="-188889" r="-1007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31852" t="-188889" r="-741" b="-10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r>
                            <a:rPr lang="en-US" sz="2400" cap="small" baseline="0" dirty="0" smtClean="0"/>
                            <a:t>m</a:t>
                          </a:r>
                          <a:r>
                            <a:rPr lang="en-US" sz="2400" dirty="0" smtClean="0"/>
                            <a:t>_</a:t>
                          </a:r>
                          <a:r>
                            <a:rPr lang="en-US" sz="2400" cap="small" baseline="0" dirty="0" smtClean="0"/>
                            <a:t>r</a:t>
                          </a:r>
                          <a:endParaRPr lang="en-US" sz="2400" cap="small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852" t="-288889" r="-6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31852" t="-288889" r="-5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31852" t="-288889" r="-4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31852" t="-288889" r="-3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31852" t="-288889" r="-2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31852" t="-288889" r="-1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31852" t="-288889" r="-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05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Avoids virtually all performance issues inherent in 4m (e.g. redundant </a:t>
            </a:r>
            <a:r>
              <a:rPr lang="en-US" dirty="0" err="1" smtClean="0"/>
              <a:t>memops</a:t>
            </a:r>
            <a:r>
              <a:rPr lang="en-US" dirty="0" smtClean="0"/>
              <a:t> on C)</a:t>
            </a:r>
          </a:p>
          <a:p>
            <a:pPr lvl="1"/>
            <a:r>
              <a:rPr lang="en-US" dirty="0" smtClean="0"/>
              <a:t>With optional common-case optimization, performance exceeds real domain mm</a:t>
            </a:r>
          </a:p>
          <a:p>
            <a:pPr lvl="1"/>
            <a:r>
              <a:rPr lang="en-US" dirty="0" smtClean="0"/>
              <a:t>Numerical properties identical to assembly-based solution (more “stable” than even 4m)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Not agnostic to storage of output matrix; algorithm changes slightly depending on whether C is row- or column-stored</a:t>
            </a:r>
          </a:p>
        </p:txBody>
      </p:sp>
    </p:spTree>
    <p:extLst>
      <p:ext uri="{BB962C8B-B14F-4D97-AF65-F5344CB8AC3E}">
        <p14:creationId xmlns:p14="http://schemas.microsoft.com/office/powerpoint/2010/main" val="1973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288" cy="51411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4400" i="1" dirty="0"/>
              <a:t>“BLIS: A Framework for Rapid Instantiation of BLAS Functionality” </a:t>
            </a:r>
            <a:r>
              <a:rPr lang="en-US" sz="4400" dirty="0" smtClean="0"/>
              <a:t>(TOMS; in </a:t>
            </a:r>
            <a:r>
              <a:rPr lang="en-US" sz="4400" dirty="0"/>
              <a:t>print)</a:t>
            </a:r>
          </a:p>
          <a:p>
            <a:pPr>
              <a:lnSpc>
                <a:spcPct val="160000"/>
              </a:lnSpc>
            </a:pPr>
            <a:r>
              <a:rPr lang="en-US" sz="4400" i="1" dirty="0"/>
              <a:t>“The BLIS Framework: Experiments in Portability” </a:t>
            </a:r>
            <a:r>
              <a:rPr lang="en-US" sz="4400" i="1" dirty="0" smtClean="0"/>
              <a:t>(TOMS; in print)</a:t>
            </a:r>
            <a:endParaRPr lang="en-US" sz="4400" i="1" dirty="0"/>
          </a:p>
          <a:p>
            <a:pPr>
              <a:lnSpc>
                <a:spcPct val="160000"/>
              </a:lnSpc>
            </a:pPr>
            <a:r>
              <a:rPr lang="en-US" sz="4400" i="1" dirty="0"/>
              <a:t>“Anatomy of Many-Threaded Matrix Multiplication</a:t>
            </a:r>
            <a:r>
              <a:rPr lang="en-US" sz="4400" i="1" dirty="0" smtClean="0"/>
              <a:t>” </a:t>
            </a:r>
            <a:r>
              <a:rPr lang="en-US" sz="4400" dirty="0" smtClean="0"/>
              <a:t>(IPDPS; in proceedings)</a:t>
            </a:r>
          </a:p>
          <a:p>
            <a:pPr>
              <a:lnSpc>
                <a:spcPct val="160000"/>
              </a:lnSpc>
            </a:pPr>
            <a:r>
              <a:rPr lang="en-US" sz="4400" i="1" dirty="0" smtClean="0"/>
              <a:t>“Analytical Models for the BLIS Framework”</a:t>
            </a:r>
            <a:r>
              <a:rPr lang="en-US" sz="4400" dirty="0" smtClean="0"/>
              <a:t> (TOMS; in print)</a:t>
            </a:r>
          </a:p>
          <a:p>
            <a:pPr>
              <a:lnSpc>
                <a:spcPct val="160000"/>
              </a:lnSpc>
            </a:pPr>
            <a:r>
              <a:rPr lang="en-US" sz="4400" b="1" i="1" dirty="0" smtClean="0"/>
              <a:t>“Implementing High-Performance Complex Matrix Multiplication via the 3m and 4m methods” </a:t>
            </a:r>
            <a:r>
              <a:rPr lang="en-US" sz="4400" b="1" dirty="0" smtClean="0"/>
              <a:t>(TOMS; in print)</a:t>
            </a:r>
          </a:p>
          <a:p>
            <a:pPr>
              <a:lnSpc>
                <a:spcPct val="160000"/>
              </a:lnSpc>
            </a:pPr>
            <a:r>
              <a:rPr lang="en-US" sz="4400" b="1" i="1" dirty="0"/>
              <a:t>“Implementing High-Performance Complex Matrix Multiplication via the </a:t>
            </a:r>
            <a:r>
              <a:rPr lang="en-US" sz="4400" b="1" i="1" dirty="0" smtClean="0"/>
              <a:t>1m method” </a:t>
            </a:r>
            <a:r>
              <a:rPr lang="en-US" sz="4400" b="1" dirty="0"/>
              <a:t>(TOMS; in </a:t>
            </a:r>
            <a:r>
              <a:rPr lang="en-US" sz="4400" b="1" dirty="0" smtClean="0"/>
              <a:t>review)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if matrices’ real and imaginary components are stored separately?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04" y="2636912"/>
                <a:ext cx="8229600" cy="20162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62880" y="4581128"/>
                <a:ext cx="822960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0" y="4581128"/>
                <a:ext cx="8229600" cy="2016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6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99" y="1993392"/>
            <a:ext cx="4610800" cy="360273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88840"/>
            <a:ext cx="4680520" cy="3602422"/>
          </a:xfrm>
        </p:spPr>
      </p:pic>
    </p:spTree>
    <p:extLst>
      <p:ext uri="{BB962C8B-B14F-4D97-AF65-F5344CB8AC3E}">
        <p14:creationId xmlns:p14="http://schemas.microsoft.com/office/powerpoint/2010/main" val="14842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99" y="2017050"/>
            <a:ext cx="4610800" cy="355541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" y="1988840"/>
            <a:ext cx="4671754" cy="3602422"/>
          </a:xfrm>
        </p:spPr>
      </p:pic>
    </p:spTree>
    <p:extLst>
      <p:ext uri="{BB962C8B-B14F-4D97-AF65-F5344CB8AC3E}">
        <p14:creationId xmlns:p14="http://schemas.microsoft.com/office/powerpoint/2010/main" val="7141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36" y="1993392"/>
            <a:ext cx="4680927" cy="360273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88840"/>
            <a:ext cx="4680520" cy="3602423"/>
          </a:xfrm>
        </p:spPr>
      </p:pic>
    </p:spTree>
    <p:extLst>
      <p:ext uri="{BB962C8B-B14F-4D97-AF65-F5344CB8AC3E}">
        <p14:creationId xmlns:p14="http://schemas.microsoft.com/office/powerpoint/2010/main" val="16246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36" y="1993392"/>
            <a:ext cx="4610800" cy="360273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88840"/>
            <a:ext cx="461080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19" y="1993392"/>
            <a:ext cx="4672161" cy="360273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" y="1988840"/>
            <a:ext cx="4671755" cy="3602423"/>
          </a:xfrm>
        </p:spPr>
      </p:pic>
    </p:spTree>
    <p:extLst>
      <p:ext uri="{BB962C8B-B14F-4D97-AF65-F5344CB8AC3E}">
        <p14:creationId xmlns:p14="http://schemas.microsoft.com/office/powerpoint/2010/main" val="14354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36" y="1993392"/>
            <a:ext cx="4672162" cy="360273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93392"/>
            <a:ext cx="4672162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takeaway: the real and imaginary elements can always be reordered to accommodate the fundamental primitive</a:t>
            </a:r>
          </a:p>
          <a:p>
            <a:r>
              <a:rPr lang="en-US" dirty="0"/>
              <a:t>Family values: we now have a family of </a:t>
            </a:r>
            <a:r>
              <a:rPr lang="en-US" dirty="0" smtClean="0"/>
              <a:t>solutions, </a:t>
            </a:r>
            <a:r>
              <a:rPr lang="en-US" dirty="0"/>
              <a:t>each with pros and </a:t>
            </a: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1m method is almost always superior if traditional numerical properties are needed</a:t>
            </a:r>
          </a:p>
          <a:p>
            <a:pPr lvl="1"/>
            <a:r>
              <a:rPr lang="en-US" dirty="0" smtClean="0"/>
              <a:t>3m method is best when numerical behavior can be sacrificed for a faster solution</a:t>
            </a:r>
          </a:p>
          <a:p>
            <a:pPr lvl="1"/>
            <a:r>
              <a:rPr lang="en-US" dirty="0" smtClean="0"/>
              <a:t>2m method can be used if the real and imaginary elements are stored as two separate real matrices (which is rare)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Further Information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Website:</a:t>
            </a:r>
          </a:p>
          <a:p>
            <a:pPr lvl="1" eaLnBrk="1" hangingPunct="1"/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://github.com/flame/blis/</a:t>
            </a:r>
            <a:endParaRPr lang="en-US" dirty="0" smtClean="0"/>
          </a:p>
          <a:p>
            <a:pPr eaLnBrk="1" hangingPunct="1"/>
            <a:r>
              <a:rPr lang="en-US" dirty="0" smtClean="0"/>
              <a:t>Discussion:</a:t>
            </a:r>
          </a:p>
          <a:p>
            <a:pPr lvl="1" eaLnBrk="1" hangingPunct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groups.google.com/group/blis-devel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groups.google.com/group/blis-discuss</a:t>
            </a:r>
            <a:endParaRPr lang="en-US" dirty="0" smtClean="0"/>
          </a:p>
          <a:p>
            <a:pPr eaLnBrk="1" hangingPunct="1"/>
            <a:r>
              <a:rPr lang="en-US" dirty="0" smtClean="0"/>
              <a:t>Contact:</a:t>
            </a:r>
          </a:p>
          <a:p>
            <a:pPr lvl="1" eaLnBrk="1" hangingPunct="1"/>
            <a:r>
              <a:rPr lang="en-US" dirty="0" smtClean="0">
                <a:hlinkClick r:id="rId5"/>
              </a:rPr>
              <a:t>field@cs.utexas.edu</a:t>
            </a:r>
            <a:endParaRPr lang="en-US" dirty="0" smtClean="0"/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</a:t>
            </a:r>
            <a:endParaRPr lang="en-US">
              <a:solidFill>
                <a:srgbClr val="CC5500"/>
              </a:solidFill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4A84E392-60B4-436F-8A8C-B3916303D16E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domain 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complex domain matrix multiplication?</a:t>
            </a:r>
          </a:p>
          <a:p>
            <a:r>
              <a:rPr lang="en-US" dirty="0" smtClean="0"/>
              <a:t>How is it different than real domain matrix multiplication?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3184376"/>
                <a:ext cx="8229600" cy="16127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𝑖𝑝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𝑝𝑗</m:t>
                              </m:r>
                            </m:sub>
                          </m:sSub>
                        </m:e>
                      </m:nary>
                      <m:r>
                        <a:rPr lang="en-US" i="1" smtClean="0">
                          <a:latin typeface="Cambria Math"/>
                        </a:rPr>
                        <m:t>  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4376"/>
                <a:ext cx="8229600" cy="16127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9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domain 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it commonly used?</a:t>
            </a:r>
          </a:p>
          <a:p>
            <a:pPr lvl="1"/>
            <a:r>
              <a:rPr lang="en-US" dirty="0" smtClean="0"/>
              <a:t>Not as common as real domain, but still important!</a:t>
            </a:r>
          </a:p>
          <a:p>
            <a:r>
              <a:rPr lang="en-US" dirty="0" smtClean="0"/>
              <a:t>Most modern architectures lack machine instructions for arithmetic on complex numbers</a:t>
            </a:r>
          </a:p>
          <a:p>
            <a:r>
              <a:rPr lang="en-US" dirty="0" smtClean="0"/>
              <a:t>Two additional microkernels are needed to support complex level-3 operations (single + double)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cz</a:t>
            </a:r>
            <a:r>
              <a:rPr lang="en-US" dirty="0" smtClean="0"/>
              <a:t>]</a:t>
            </a:r>
            <a:r>
              <a:rPr lang="en-US" dirty="0" err="1" smtClean="0"/>
              <a:t>gemm</a:t>
            </a:r>
            <a:r>
              <a:rPr lang="en-US" dirty="0" smtClean="0"/>
              <a:t>, [</a:t>
            </a:r>
            <a:r>
              <a:rPr lang="en-US" dirty="0" err="1" smtClean="0"/>
              <a:t>cz</a:t>
            </a:r>
            <a:r>
              <a:rPr lang="en-US" dirty="0" smtClean="0"/>
              <a:t>]</a:t>
            </a:r>
            <a:r>
              <a:rPr lang="en-US" dirty="0" err="1" smtClean="0"/>
              <a:t>hemm</a:t>
            </a:r>
            <a:r>
              <a:rPr lang="en-US" dirty="0" smtClean="0"/>
              <a:t>/</a:t>
            </a:r>
            <a:r>
              <a:rPr lang="en-US" dirty="0" err="1" smtClean="0"/>
              <a:t>symm</a:t>
            </a:r>
            <a:r>
              <a:rPr lang="en-US" dirty="0" smtClean="0"/>
              <a:t>, </a:t>
            </a:r>
            <a:r>
              <a:rPr lang="en-US" dirty="0"/>
              <a:t>[</a:t>
            </a:r>
            <a:r>
              <a:rPr lang="en-US" dirty="0" err="1"/>
              <a:t>cz</a:t>
            </a:r>
            <a:r>
              <a:rPr lang="en-US" dirty="0"/>
              <a:t>]</a:t>
            </a:r>
            <a:r>
              <a:rPr lang="en-US" dirty="0" err="1"/>
              <a:t>herk</a:t>
            </a:r>
            <a:r>
              <a:rPr lang="en-US" dirty="0"/>
              <a:t>/</a:t>
            </a:r>
            <a:r>
              <a:rPr lang="en-US" dirty="0" err="1"/>
              <a:t>syrk</a:t>
            </a:r>
            <a:r>
              <a:rPr lang="en-US" dirty="0"/>
              <a:t>, </a:t>
            </a:r>
            <a:r>
              <a:rPr lang="en-US" dirty="0" smtClean="0"/>
              <a:t>[</a:t>
            </a:r>
            <a:r>
              <a:rPr lang="en-US" dirty="0" err="1" smtClean="0"/>
              <a:t>cz</a:t>
            </a:r>
            <a:r>
              <a:rPr lang="en-US" dirty="0" smtClean="0"/>
              <a:t>]her2k/syr2k, [</a:t>
            </a:r>
            <a:r>
              <a:rPr lang="en-US" dirty="0" err="1" smtClean="0"/>
              <a:t>cz</a:t>
            </a:r>
            <a:r>
              <a:rPr lang="en-US" dirty="0" smtClean="0"/>
              <a:t>]</a:t>
            </a:r>
            <a:r>
              <a:rPr lang="en-US" dirty="0" err="1" smtClean="0"/>
              <a:t>trmm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domain 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would be simpler if complex domain matrix multiplication was not necessary</a:t>
            </a:r>
          </a:p>
          <a:p>
            <a:r>
              <a:rPr lang="en-US" dirty="0" smtClean="0"/>
              <a:t>Of course, complex matrix multiplication will </a:t>
            </a:r>
            <a:r>
              <a:rPr lang="en-US" i="1" dirty="0" smtClean="0"/>
              <a:t>always</a:t>
            </a:r>
            <a:r>
              <a:rPr lang="en-US" dirty="0" smtClean="0"/>
              <a:t> be necessary</a:t>
            </a:r>
          </a:p>
          <a:p>
            <a:r>
              <a:rPr lang="en-US" dirty="0" smtClean="0"/>
              <a:t>But what if complex matrix multiplication </a:t>
            </a:r>
            <a:r>
              <a:rPr lang="en-US" i="1" dirty="0" smtClean="0"/>
              <a:t>kernels</a:t>
            </a:r>
            <a:r>
              <a:rPr lang="en-US" dirty="0" smtClean="0"/>
              <a:t> were found to be unnecessary?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Compute complex domain matrix multiplication using only real domain matrix multiplication primitives</a:t>
            </a:r>
          </a:p>
          <a:p>
            <a:pPr lvl="1"/>
            <a:r>
              <a:rPr lang="en-US" dirty="0" smtClean="0"/>
              <a:t>The real domain primitive is defined as the fundamental unit of computation (presumably optimized)</a:t>
            </a:r>
          </a:p>
          <a:p>
            <a:pPr lvl="1"/>
            <a:r>
              <a:rPr lang="en-US" dirty="0" smtClean="0"/>
              <a:t>In BLIS, it is most natural to think of the real domain </a:t>
            </a:r>
            <a:r>
              <a:rPr lang="en-US" dirty="0" err="1" smtClean="0"/>
              <a:t>gemm</a:t>
            </a:r>
            <a:r>
              <a:rPr lang="en-US" dirty="0" smtClean="0"/>
              <a:t> microkernel as the primitive (but there are others!)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nalPowerpoint">
  <a:themeElements>
    <a:clrScheme name="1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1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8018</TotalTime>
  <Words>6463</Words>
  <Application>Microsoft Office PowerPoint</Application>
  <PresentationFormat>On-screen Show (4:3)</PresentationFormat>
  <Paragraphs>407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Tema de Office</vt:lpstr>
      <vt:lpstr>1_FinalPowerpoint</vt:lpstr>
      <vt:lpstr>Induced methods for complex matrix multiplication</vt:lpstr>
      <vt:lpstr>Science of High Performance Computing (SHPC) research group</vt:lpstr>
      <vt:lpstr>SHPC Funding (BLIS)</vt:lpstr>
      <vt:lpstr>SHPC Funding (BLIS)</vt:lpstr>
      <vt:lpstr>Publications</vt:lpstr>
      <vt:lpstr>Complex domain matrix multiplication</vt:lpstr>
      <vt:lpstr>Complex domain matrix multiplication</vt:lpstr>
      <vt:lpstr>Complex domain matrix multiplication</vt:lpstr>
      <vt:lpstr>Induced methods</vt:lpstr>
      <vt:lpstr>Induced methods</vt:lpstr>
      <vt:lpstr>Induced methods</vt:lpstr>
      <vt:lpstr>Initial work</vt:lpstr>
      <vt:lpstr>4m method</vt:lpstr>
      <vt:lpstr>4m method</vt:lpstr>
      <vt:lpstr>4m method</vt:lpstr>
      <vt:lpstr>4m method</vt:lpstr>
      <vt:lpstr>4m method</vt:lpstr>
      <vt:lpstr>3m method</vt:lpstr>
      <vt:lpstr>3m method</vt:lpstr>
      <vt:lpstr>3m method</vt:lpstr>
      <vt:lpstr>3m method</vt:lpstr>
      <vt:lpstr>3m method</vt:lpstr>
      <vt:lpstr>3m method</vt:lpstr>
      <vt:lpstr>3m method</vt:lpstr>
      <vt:lpstr>3m method</vt:lpstr>
      <vt:lpstr>Further work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1m method</vt:lpstr>
      <vt:lpstr>2m method</vt:lpstr>
      <vt:lpstr>Performance</vt:lpstr>
      <vt:lpstr>Performance</vt:lpstr>
      <vt:lpstr>Performance</vt:lpstr>
      <vt:lpstr>Performance</vt:lpstr>
      <vt:lpstr>Performance</vt:lpstr>
      <vt:lpstr>Performance</vt:lpstr>
      <vt:lpstr>Conclusion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figual</dc:creator>
  <cp:lastModifiedBy>Field</cp:lastModifiedBy>
  <cp:revision>216</cp:revision>
  <dcterms:created xsi:type="dcterms:W3CDTF">2014-05-28T16:09:26Z</dcterms:created>
  <dcterms:modified xsi:type="dcterms:W3CDTF">2017-09-18T02:38:43Z</dcterms:modified>
</cp:coreProperties>
</file>