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65" r:id="rId3"/>
    <p:sldId id="351" r:id="rId4"/>
    <p:sldId id="362" r:id="rId5"/>
    <p:sldId id="455" r:id="rId6"/>
    <p:sldId id="448" r:id="rId7"/>
    <p:sldId id="359" r:id="rId8"/>
    <p:sldId id="428" r:id="rId9"/>
    <p:sldId id="368" r:id="rId10"/>
    <p:sldId id="371" r:id="rId11"/>
    <p:sldId id="373" r:id="rId12"/>
    <p:sldId id="429" r:id="rId13"/>
    <p:sldId id="377" r:id="rId14"/>
    <p:sldId id="400" r:id="rId15"/>
    <p:sldId id="404" r:id="rId16"/>
    <p:sldId id="401" r:id="rId17"/>
    <p:sldId id="430" r:id="rId18"/>
    <p:sldId id="450" r:id="rId19"/>
    <p:sldId id="378" r:id="rId20"/>
    <p:sldId id="398" r:id="rId21"/>
    <p:sldId id="396" r:id="rId22"/>
    <p:sldId id="355" r:id="rId23"/>
    <p:sldId id="384" r:id="rId24"/>
    <p:sldId id="393" r:id="rId25"/>
    <p:sldId id="354" r:id="rId26"/>
    <p:sldId id="352" r:id="rId27"/>
    <p:sldId id="409" r:id="rId28"/>
    <p:sldId id="412" r:id="rId29"/>
    <p:sldId id="444" r:id="rId30"/>
    <p:sldId id="442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05" r:id="rId42"/>
    <p:sldId id="391" r:id="rId43"/>
    <p:sldId id="344" r:id="rId44"/>
    <p:sldId id="449" r:id="rId45"/>
    <p:sldId id="387" r:id="rId46"/>
    <p:sldId id="3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534" autoAdjust="0"/>
  </p:normalViewPr>
  <p:slideViewPr>
    <p:cSldViewPr>
      <p:cViewPr>
        <p:scale>
          <a:sx n="60" d="100"/>
          <a:sy n="60" d="100"/>
        </p:scale>
        <p:origin x="-1644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7A3F4-163E-4068-A254-882DD641B5E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40AC-5C25-48EA-A14F-8A74DF97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4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2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8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18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0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5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8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5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16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01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05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07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4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33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5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A40AC-5C25-48EA-A14F-8A74DF97DD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5F49-AF61-4E6C-9D5D-2BB810B5D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5061-0187-4206-985D-DC2DBE0DEB42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6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23E76-559E-491A-8FA0-8FC5F7DBDA34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789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7E67C-AC35-4A78-8D3A-AC176A26FA57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760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E16D-9DB6-40AF-A922-76A63FD3FA63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s://a54c6c5b-a-62cb3a1a-s-sites.googlegroups.com/site/ychdavid/teaching/University_of_Texas_at_Austin_logo.png?attachauth=ANoY7cqUfSztPnOeV7lPlPNrgauENEIjfZOyooFmZ8Jp5qRKqzUYK7OG8_Ld9TRfIf8R70DuERdVXiQQtCk03B0QBf8jCFeALxbtTYmtQwdLS7UtygNoxm1nImwacVoeznk7vK5onB9kWYds7M0zHDc09d8lmel8kaDJfZetxjzIaaijICHYfz_zqKoCynb-ABJ_R2RB94IkQNaiCSVULpcaTHTCIVaI26bwlQ2KLSw57week2JxyT6FwjE_RtUqlnFo7grOseD7&amp;attredirects=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4855"/>
            <a:ext cx="666750" cy="6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61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179-8974-4BC1-A4F9-9DD4769D8CB7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1121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38A4-691A-4FE1-B752-76F0316CC10B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805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A758-81FB-4198-A345-A2EEB46C765F}" type="datetime1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690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35E0-2A23-4045-B85A-D06BC3A717FB}" type="datetime1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012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DE4F-7AD9-430F-9EDB-A218C3E867B4}" type="datetime1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83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671B-AD01-43F8-8D72-F7E8AF6B0C7E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211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B283-0DDB-4A30-B18F-D01FB8813151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794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4729-2C47-4923-85CA-1880CEB86C0A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4B27-71E3-40BE-9816-DF864BC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32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0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Gill Sans MT" pitchFamily="34" charset="0"/>
                <a:cs typeface="Times New Roman" pitchFamily="18" charset="0"/>
              </a:rPr>
              <a:t>SuperMatrix</a:t>
            </a:r>
            <a:r>
              <a:rPr lang="en-US" dirty="0" smtClean="0">
                <a:latin typeface="Gill Sans MT" pitchFamily="34" charset="0"/>
                <a:cs typeface="Times New Roman" pitchFamily="18" charset="0"/>
              </a:rPr>
              <a:t/>
            </a:r>
            <a:br>
              <a:rPr lang="en-US" dirty="0" smtClean="0">
                <a:latin typeface="Gill Sans MT" pitchFamily="34" charset="0"/>
                <a:cs typeface="Times New Roman" pitchFamily="18" charset="0"/>
              </a:rPr>
            </a:br>
            <a:r>
              <a:rPr lang="en-US" dirty="0" smtClean="0">
                <a:latin typeface="Gill Sans MT" pitchFamily="34" charset="0"/>
                <a:cs typeface="Times New Roman" pitchFamily="18" charset="0"/>
              </a:rPr>
              <a:t>on Heterogeneous Platforms</a:t>
            </a:r>
            <a:endParaRPr lang="en-US" dirty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Jianyu</a:t>
            </a:r>
            <a:r>
              <a:rPr lang="en-US" dirty="0" smtClean="0"/>
              <a:t> Huang</a:t>
            </a:r>
          </a:p>
          <a:p>
            <a:r>
              <a:rPr lang="en-US" dirty="0" smtClean="0"/>
              <a:t>SHPC, UT Austin</a:t>
            </a:r>
          </a:p>
        </p:txBody>
      </p:sp>
      <p:pic>
        <p:nvPicPr>
          <p:cNvPr id="11266" name="Picture 2" descr="http://shpc.ices.utexas.edu/images/SHPCbann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60"/>
            <a:ext cx="9144000" cy="14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54c6c5b-a-62cb3a1a-s-sites.googlegroups.com/site/ychdavid/teaching/University_of_Texas_at_Austin_logo.png?attachauth=ANoY7cqUfSztPnOeV7lPlPNrgauENEIjfZOyooFmZ8Jp5qRKqzUYK7OG8_Ld9TRfIf8R70DuERdVXiQQtCk03B0QBf8jCFeALxbtTYmtQwdLS7UtygNoxm1nImwacVoeznk7vK5onB9kWYds7M0zHDc09d8lmel8kaDJfZetxjzIaaijICHYfz_zqKoCynb-ABJ_R2RB94IkQNaiCSVULpcaTHTCIVaI26bwlQ2KLSw57week2JxyT6FwjE_RtUqlnFo7grOseD7&amp;attredirects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143000" cy="11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3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Library Approach</a:t>
            </a:r>
            <a:br>
              <a:rPr lang="en-US" dirty="0" smtClean="0"/>
            </a:br>
            <a:r>
              <a:rPr lang="en-US" dirty="0" smtClean="0"/>
              <a:t>Implemented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 err="1" smtClean="0"/>
              <a:t>libflame</a:t>
            </a:r>
            <a:r>
              <a:rPr lang="en-US" dirty="0" smtClean="0"/>
              <a:t> and BLIS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981200"/>
            <a:ext cx="3427797" cy="3701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A*B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00" y="547989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Supported by parallel BLAS, LAPACK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multi-thread BLIS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33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FLA_Gemm</a:t>
            </a:r>
            <a:r>
              <a:rPr lang="en-US" sz="1600" b="1" dirty="0" smtClean="0">
                <a:latin typeface="Courier New" pitchFamily="49" charset="0"/>
              </a:rPr>
              <a:t>( FLA_NO_TRANSPOSE,FLA_NO_TRANSPOSE,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B, FLA_ZERO, D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FLA_Chol</a:t>
            </a:r>
            <a:r>
              <a:rPr lang="en-US" sz="1600" b="1" dirty="0" smtClean="0">
                <a:latin typeface="Courier New" pitchFamily="49" charset="0"/>
              </a:rPr>
              <a:t>( FLA_LOWER_TRIANGULAR, A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FLA_Trsm</a:t>
            </a:r>
            <a:r>
              <a:rPr lang="en-US" sz="1600" b="1" dirty="0" smtClean="0">
                <a:latin typeface="Courier New" pitchFamily="49" charset="0"/>
              </a:rPr>
              <a:t>( FLA_RIGHT,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FLA_Syrk</a:t>
            </a:r>
            <a:r>
              <a:rPr lang="en-US" sz="1600" b="1" dirty="0" smtClean="0">
                <a:latin typeface="Courier New" pitchFamily="49" charset="0"/>
              </a:rPr>
              <a:t>( FLA_LOWER_TRIANGULAR, FLA_NO_TRANSPOSE,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FLA_MINUS_ONE, B, FLA_ONE, C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FLA_Trsm</a:t>
            </a:r>
            <a:r>
              <a:rPr lang="en-US" sz="1600" b="1" dirty="0" smtClean="0">
                <a:latin typeface="Courier New" pitchFamily="49" charset="0"/>
              </a:rPr>
              <a:t>( FLA_LEFT,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FLA_NO_TRANSPOSE,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L, X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0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for Fine-grained Parallelism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278677"/>
            <a:ext cx="3200400" cy="2370187"/>
          </a:xfrm>
          <a:prstGeom prst="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54" y="2438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828" y="38100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654" y="48768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pthreads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7454" y="48768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 flipH="1">
            <a:off x="1233054" y="4343400"/>
            <a:ext cx="6771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1910228" y="4343400"/>
            <a:ext cx="770626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1910228" y="2971800"/>
            <a:ext cx="8626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963" y="3352800"/>
            <a:ext cx="32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Fine-grained parallelism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676400"/>
            <a:ext cx="2881746" cy="3972464"/>
          </a:xfrm>
          <a:prstGeom prst="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2438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48768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75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Coarse-grained parallelism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4343400"/>
            <a:ext cx="0" cy="533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91400" y="4343400"/>
            <a:ext cx="0" cy="533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48768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3616" y="3657600"/>
            <a:ext cx="2547384" cy="772616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24600" y="2971800"/>
            <a:ext cx="0" cy="72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62600" y="3809999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pthreads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1800" y="3809999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4" idx="2"/>
          </p:cNvCxnSpPr>
          <p:nvPr/>
        </p:nvCxnSpPr>
        <p:spPr>
          <a:xfrm flipH="1">
            <a:off x="6700284" y="2971800"/>
            <a:ext cx="5316" cy="72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86600" y="2971800"/>
            <a:ext cx="0" cy="725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581400" y="3810000"/>
            <a:ext cx="16002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28290" y="3822132"/>
            <a:ext cx="867103" cy="533400"/>
            <a:chOff x="2942897" y="1905000"/>
            <a:chExt cx="1095703" cy="63325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42897" y="1905000"/>
              <a:ext cx="1095703" cy="633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942897" y="1905000"/>
              <a:ext cx="1095703" cy="601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58000" y="3822132"/>
            <a:ext cx="867103" cy="533400"/>
            <a:chOff x="2942897" y="1905000"/>
            <a:chExt cx="1095703" cy="6332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942897" y="1905000"/>
              <a:ext cx="1095703" cy="633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942897" y="1905000"/>
              <a:ext cx="1095703" cy="601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11</a:t>
            </a:fld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2286000" y="5867400"/>
            <a:ext cx="8077200" cy="83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Introduce parallelism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nstructions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Fit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multiple computation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-76200" y="14478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Synchronization point overhead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fit for multiple devices scenarios.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23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9" grpId="0" animBg="1"/>
      <p:bldP spid="20" grpId="0" animBg="1"/>
      <p:bldP spid="22" grpId="0" animBg="1"/>
      <p:bldP spid="23" grpId="0" animBg="1"/>
      <p:bldP spid="26" grpId="0" animBg="1"/>
      <p:bldP spid="38" grpId="0" build="p"/>
      <p:bldP spid="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Coarse-grained Parallelism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278677"/>
            <a:ext cx="3200400" cy="2370187"/>
          </a:xfrm>
          <a:prstGeom prst="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54" y="2438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828" y="38100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654" y="48768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pthreads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7454" y="4876800"/>
            <a:ext cx="1066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 flipH="1">
            <a:off x="1233054" y="4343400"/>
            <a:ext cx="6771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1910228" y="4343400"/>
            <a:ext cx="770626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1910228" y="2971800"/>
            <a:ext cx="8626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963" y="3352800"/>
            <a:ext cx="32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Fine-grained parallelism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1676400"/>
            <a:ext cx="2881746" cy="3972464"/>
          </a:xfrm>
          <a:prstGeom prst="rect">
            <a:avLst/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2200" y="2438400"/>
            <a:ext cx="1066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48768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75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Coarse-grained parallelism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96000" y="4343400"/>
            <a:ext cx="0" cy="533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91400" y="4343400"/>
            <a:ext cx="0" cy="533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4876800"/>
            <a:ext cx="1066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3616" y="3657600"/>
            <a:ext cx="2547384" cy="772616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SuperMatrix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24600" y="2971800"/>
            <a:ext cx="0" cy="72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2"/>
          </p:cNvCxnSpPr>
          <p:nvPr/>
        </p:nvCxnSpPr>
        <p:spPr>
          <a:xfrm flipH="1">
            <a:off x="6700284" y="2971800"/>
            <a:ext cx="5316" cy="723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86600" y="2971800"/>
            <a:ext cx="0" cy="7257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3581400" y="3810000"/>
            <a:ext cx="1600200" cy="381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12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286000" y="5867400"/>
            <a:ext cx="8077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Introduce parallelism across instructions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Fit for the platform with multiple computation units.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3062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6238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6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180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7462" y="2590800"/>
            <a:ext cx="451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5785338" y="2180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10800000">
            <a:off x="6752897" y="2286000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05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83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>
            <a:off x="6752897" y="30952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175738" y="431975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010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8352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752897" y="4319751"/>
            <a:ext cx="181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67200" y="4847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113080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ight Triangle 41"/>
          <p:cNvSpPr/>
          <p:nvPr/>
        </p:nvSpPr>
        <p:spPr>
          <a:xfrm>
            <a:off x="5849007" y="4847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74120" y="48768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3062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6238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6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180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7462" y="2590800"/>
            <a:ext cx="451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5785338" y="2180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10800000">
            <a:off x="6752897" y="2286000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05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83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>
            <a:off x="6752897" y="30952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175738" y="431975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010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8352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752897" y="4319751"/>
            <a:ext cx="181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67200" y="4847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113080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74120" y="48768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6" idx="1"/>
            <a:endCxn id="6" idx="3"/>
          </p:cNvCxnSpPr>
          <p:nvPr/>
        </p:nvCxnSpPr>
        <p:spPr>
          <a:xfrm>
            <a:off x="4273062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  <a:endCxn id="6" idx="2"/>
          </p:cNvCxnSpPr>
          <p:nvPr/>
        </p:nvCxnSpPr>
        <p:spPr>
          <a:xfrm>
            <a:off x="4657902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1200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6040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05600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90440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7200" y="25382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52040" y="21808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1"/>
            <a:endCxn id="9" idx="5"/>
          </p:cNvCxnSpPr>
          <p:nvPr/>
        </p:nvCxnSpPr>
        <p:spPr>
          <a:xfrm>
            <a:off x="5785338" y="2538249"/>
            <a:ext cx="3573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19004" y="25382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1"/>
          </p:cNvCxnSpPr>
          <p:nvPr/>
        </p:nvCxnSpPr>
        <p:spPr>
          <a:xfrm>
            <a:off x="6752897" y="3452649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86600" y="34526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67200" y="34526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52040" y="30952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83520" y="34526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68360" y="30952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672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520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8352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6836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866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714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010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3858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ight Triangle 67"/>
          <p:cNvSpPr/>
          <p:nvPr/>
        </p:nvSpPr>
        <p:spPr>
          <a:xfrm>
            <a:off x="5791200" y="4847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>
            <a:stCxn id="68" idx="1"/>
          </p:cNvCxnSpPr>
          <p:nvPr/>
        </p:nvCxnSpPr>
        <p:spPr>
          <a:xfrm>
            <a:off x="5791200" y="5205249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124903" y="52052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67200" y="52052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652040" y="48478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81800" y="52341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66640" y="48768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33897" y="2643351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127304" y="2286000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3062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6238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6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180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7462" y="2590800"/>
            <a:ext cx="451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5785338" y="2180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10800000">
            <a:off x="6752897" y="2286000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05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83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>
            <a:off x="6752897" y="30952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175738" y="431975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010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8352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752897" y="4319751"/>
            <a:ext cx="181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67200" y="4847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113080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74120" y="48768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6" idx="1"/>
            <a:endCxn id="6" idx="3"/>
          </p:cNvCxnSpPr>
          <p:nvPr/>
        </p:nvCxnSpPr>
        <p:spPr>
          <a:xfrm>
            <a:off x="4273062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  <a:endCxn id="6" idx="2"/>
          </p:cNvCxnSpPr>
          <p:nvPr/>
        </p:nvCxnSpPr>
        <p:spPr>
          <a:xfrm>
            <a:off x="4657902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1200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6040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05600" y="16238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90440" y="12664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7200" y="25382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52040" y="21808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1"/>
            <a:endCxn id="9" idx="5"/>
          </p:cNvCxnSpPr>
          <p:nvPr/>
        </p:nvCxnSpPr>
        <p:spPr>
          <a:xfrm>
            <a:off x="5785338" y="2538249"/>
            <a:ext cx="3573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119004" y="25382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1" idx="1"/>
          </p:cNvCxnSpPr>
          <p:nvPr/>
        </p:nvCxnSpPr>
        <p:spPr>
          <a:xfrm>
            <a:off x="6752897" y="3452649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086600" y="34526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67200" y="34526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52040" y="30952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83520" y="34526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168360" y="30952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672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520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8352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6836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866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714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001000" y="43197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385840" y="39624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ight Triangle 67"/>
          <p:cNvSpPr/>
          <p:nvPr/>
        </p:nvSpPr>
        <p:spPr>
          <a:xfrm>
            <a:off x="5791200" y="4847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>
            <a:stCxn id="68" idx="1"/>
          </p:cNvCxnSpPr>
          <p:nvPr/>
        </p:nvCxnSpPr>
        <p:spPr>
          <a:xfrm>
            <a:off x="5791200" y="5205249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124903" y="5205249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67200" y="5205249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652040" y="4847897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81800" y="5234152"/>
            <a:ext cx="7696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66640" y="4876800"/>
            <a:ext cx="0" cy="7147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133897" y="2643351"/>
            <a:ext cx="3337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127304" y="2286000"/>
            <a:ext cx="0" cy="3573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11508" y="5802868"/>
            <a:ext cx="512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 smtClean="0"/>
              <a:t>Partitioning/Algorithm-by-blocks!</a:t>
            </a:r>
            <a:endParaRPr lang="en-US" sz="2400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Jianyu\Desktop\outpu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04690" cy="21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SuperMatrix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onstruct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DAG across the instructions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automatically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No need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annotate the task dependencies manually!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Jianyu\Desktop\outpu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5379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Library Approach</a:t>
            </a:r>
            <a:br>
              <a:rPr lang="en-US" dirty="0" smtClean="0"/>
            </a:br>
            <a:r>
              <a:rPr lang="en-US" dirty="0" smtClean="0"/>
              <a:t>Implemented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 err="1" smtClean="0"/>
              <a:t>libflame</a:t>
            </a:r>
            <a:r>
              <a:rPr lang="en-US" dirty="0" smtClean="0"/>
              <a:t> and BLIS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" y="547989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Supported by parallel BLAS, LAPACK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multi-thread BLIS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33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FLA_Gemm</a:t>
            </a:r>
            <a:r>
              <a:rPr lang="en-US" sz="1600" b="1" dirty="0" smtClean="0">
                <a:latin typeface="Courier New" pitchFamily="49" charset="0"/>
              </a:rPr>
              <a:t>( FLA_NO_TRANSPOSE,FLA_NO_TRANSPOSE,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B, FLA_ZERO, D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FLA_Chol</a:t>
            </a:r>
            <a:r>
              <a:rPr lang="en-US" sz="1600" b="1" dirty="0" smtClean="0">
                <a:latin typeface="Courier New" pitchFamily="49" charset="0"/>
              </a:rPr>
              <a:t>( FLA_LOWER_TRIANGULAR, A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FLA_Trsm</a:t>
            </a:r>
            <a:r>
              <a:rPr lang="en-US" sz="1600" b="1" dirty="0" smtClean="0">
                <a:latin typeface="Courier New" pitchFamily="49" charset="0"/>
              </a:rPr>
              <a:t>( FLA_RIGHT,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FLA_Syrk</a:t>
            </a:r>
            <a:r>
              <a:rPr lang="en-US" sz="1600" b="1" dirty="0" smtClean="0">
                <a:latin typeface="Courier New" pitchFamily="49" charset="0"/>
              </a:rPr>
              <a:t>( FLA_LOWER_TRIANGULAR, FLA_NO_TRANSPOSE,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FLA_MINUS_ONE, B, FLA_ONE, C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FLA_Trsm</a:t>
            </a:r>
            <a:r>
              <a:rPr lang="en-US" sz="1600" b="1" dirty="0" smtClean="0">
                <a:latin typeface="Courier New" pitchFamily="49" charset="0"/>
              </a:rPr>
              <a:t>( FLA_LEFT,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FLA_NO_TRANSPOSE,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L, X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81000" y="1752600"/>
            <a:ext cx="3427797" cy="370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A*B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93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Implemented </a:t>
            </a:r>
            <a:r>
              <a:rPr lang="en-US" dirty="0"/>
              <a:t>with </a:t>
            </a:r>
            <a:r>
              <a:rPr lang="en-US" dirty="0" err="1"/>
              <a:t>libflame</a:t>
            </a:r>
            <a:r>
              <a:rPr lang="en-US" dirty="0"/>
              <a:t> and BLIS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52600"/>
            <a:ext cx="3427797" cy="3701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A*B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33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_Gemm</a:t>
            </a:r>
            <a:r>
              <a:rPr lang="en-US" sz="1600" b="1" dirty="0" smtClean="0">
                <a:latin typeface="Courier New" pitchFamily="49" charset="0"/>
              </a:rPr>
              <a:t>( FLA_NO_TRANSPOSE,FLA_NO_TRANSPOSE,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B, FLA_ZERO, D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_Chol</a:t>
            </a:r>
            <a:r>
              <a:rPr lang="en-US" sz="1600" b="1" dirty="0" smtClean="0">
                <a:latin typeface="Courier New" pitchFamily="49" charset="0"/>
              </a:rPr>
              <a:t>( FLA_LOWER_TRIANGULAR, A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FLA_RIGHT,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_Syrk</a:t>
            </a:r>
            <a:r>
              <a:rPr lang="en-US" sz="1600" b="1" dirty="0" smtClean="0">
                <a:latin typeface="Courier New" pitchFamily="49" charset="0"/>
              </a:rPr>
              <a:t>( FLA_LOWER_TRIANGULAR, FLA_NO_TRANSPOSE,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FLA_MINUS_ONE, B, FLA_ONE, C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FLA_LEFT,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FLA_NO_TRANSPOSE,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L, X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733069" y="5334000"/>
            <a:ext cx="5505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Tiny Code Change!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Heterogeneous?</a:t>
            </a:r>
            <a:endParaRPr lang="en-US" dirty="0"/>
          </a:p>
        </p:txBody>
      </p:sp>
      <p:pic>
        <p:nvPicPr>
          <p:cNvPr id="2050" name="Picture 2" descr="http://www.hartware.de/media/news/58000/58034_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4" y="3178988"/>
            <a:ext cx="2136793" cy="12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wccftech.com/wp-content/uploads/2013/01/GeForce-Titan-GP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10" y="2941851"/>
            <a:ext cx="2287146" cy="17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zone3d.net/public/jegx/201304/amd-radeon-hd-7990-dual-gpu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9" y="3055081"/>
            <a:ext cx="1811770" cy="16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ifferencebetween.info/sites/default/files/images/2/dsp-processor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36" y="5052664"/>
            <a:ext cx="1473005" cy="13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odiandroidtv.com/wp-content/uploads/2014/11/arm-proces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5406"/>
            <a:ext cx="1777076" cy="9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94" y="1642630"/>
            <a:ext cx="1375506" cy="12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pcper.com/files/imagecache/article_max_width/news/2014-05-07/AMD%20Opteron%20Server%20Processo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39" y="1676400"/>
            <a:ext cx="1811770" cy="12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f/fa/Altera_StratixIVGX_FPG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90" y="5052664"/>
            <a:ext cx="2039719" cy="13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nsem.com/files/leaflets/AnSem-YourASI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42" y="4852653"/>
            <a:ext cx="1763881" cy="17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1721" y="1755406"/>
            <a:ext cx="1178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CPU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720" y="3300064"/>
            <a:ext cx="9925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</a:t>
            </a: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/GPU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405735"/>
            <a:ext cx="16435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Accelerator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0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Lunch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rogrammability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91200" cy="466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62762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manual, 2011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55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3078" name="Picture 6" descr="http://ecx.images-amazon.com/images/I/413tTyBcQpL._SY35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2098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Original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SuperMatrix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primarily targets at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multi-core shared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62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zquotes.com/picture-quotes/quote-a-specter-is-haunting-europe-the-specter-of-communism-karl-marx-18-93-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77879" y="1661221"/>
            <a:ext cx="661121" cy="406689"/>
            <a:chOff x="2942897" y="1905000"/>
            <a:chExt cx="1095703" cy="63325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942897" y="1905000"/>
              <a:ext cx="1095703" cy="633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942897" y="1905000"/>
              <a:ext cx="1095703" cy="601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67200" y="2067910"/>
            <a:ext cx="2695903" cy="279980"/>
            <a:chOff x="2942897" y="1905000"/>
            <a:chExt cx="1095703" cy="63325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942897" y="1905000"/>
              <a:ext cx="1095703" cy="633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942897" y="1905000"/>
              <a:ext cx="1095703" cy="601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477000" y="1595735"/>
            <a:ext cx="914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HPC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977067"/>
            <a:ext cx="3810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Heterogeneous Platforms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67" y="5692788"/>
            <a:ext cx="302726" cy="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93" y="5692788"/>
            <a:ext cx="302726" cy="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93" y="5997588"/>
            <a:ext cx="302726" cy="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93" y="5997588"/>
            <a:ext cx="302726" cy="2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48000" y="5624991"/>
            <a:ext cx="660493" cy="648798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://www.hartware.de/media/news/58000/58034_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93" y="5385045"/>
            <a:ext cx="655379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dn.wccftech.com/wp-content/uploads/2013/01/GeForce-Titan-GP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76" y="5280216"/>
            <a:ext cx="748617" cy="5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ozone3d.net/public/jegx/201304/amd-radeon-hd-7990-dual-gpu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55" y="5997588"/>
            <a:ext cx="624138" cy="5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ansem.com/files/leaflets/AnSem-YourASI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15" y="5875609"/>
            <a:ext cx="655378" cy="6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ft-Right Arrow 21"/>
          <p:cNvSpPr/>
          <p:nvPr/>
        </p:nvSpPr>
        <p:spPr>
          <a:xfrm>
            <a:off x="3820232" y="5768988"/>
            <a:ext cx="802661" cy="315614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PCIE</a:t>
            </a:r>
            <a:endParaRPr lang="en-US" sz="1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22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93" y="1676400"/>
            <a:ext cx="2055139" cy="217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503268" y="2682338"/>
            <a:ext cx="449732" cy="167579"/>
            <a:chOff x="2942897" y="1905000"/>
            <a:chExt cx="1095703" cy="63325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42897" y="1905000"/>
              <a:ext cx="1095703" cy="633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42897" y="1905000"/>
              <a:ext cx="1095703" cy="60171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495800" y="2590800"/>
            <a:ext cx="1143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Matrix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90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2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in </a:t>
            </a:r>
            <a:r>
              <a:rPr lang="en-US" sz="3600" dirty="0"/>
              <a:t>Heterogeneous Platforms!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if there is one accelerator in your system?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621166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0600" y="12954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ParGemm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ParPortf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ParSyrk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7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 in Heterogeneous Platforms!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00600" y="12954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ParGemm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A,A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ParPortf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ParSyrk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786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if there are 4 GPUs and 8 CPU cores in your system?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317" y="1600200"/>
            <a:ext cx="4724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(A, </a:t>
            </a:r>
            <a:r>
              <a:rPr lang="en-US" sz="1600" b="1" dirty="0" err="1" smtClean="0">
                <a:latin typeface="Courier New" pitchFamily="49" charset="0"/>
              </a:rPr>
              <a:t>hA</a:t>
            </a:r>
            <a:r>
              <a:rPr lang="en-US" sz="1600" b="1" dirty="0" smtClean="0">
                <a:latin typeface="Courier New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600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(D, </a:t>
            </a:r>
            <a:r>
              <a:rPr lang="en-US" sz="1600" b="1" dirty="0" err="1" smtClean="0">
                <a:latin typeface="Courier New" pitchFamily="49" charset="0"/>
              </a:rPr>
              <a:t>hD</a:t>
            </a:r>
            <a:r>
              <a:rPr lang="en-US" sz="1600" b="1" dirty="0" smtClean="0">
                <a:latin typeface="Courier New" pitchFamily="49" charset="0"/>
              </a:rPr>
              <a:t>);</a:t>
            </a: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(B, </a:t>
            </a:r>
            <a:r>
              <a:rPr lang="en-US" sz="1600" b="1" dirty="0" err="1" smtClean="0">
                <a:latin typeface="Courier New" pitchFamily="49" charset="0"/>
              </a:rPr>
              <a:t>hB</a:t>
            </a:r>
            <a:r>
              <a:rPr lang="en-US" sz="1600" b="1" dirty="0" smtClean="0">
                <a:latin typeface="Courier New" pitchFamily="49" charset="0"/>
              </a:rPr>
              <a:t>);</a:t>
            </a: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(C, </a:t>
            </a:r>
            <a:r>
              <a:rPr lang="en-US" sz="1600" b="1" dirty="0" err="1" smtClean="0">
                <a:latin typeface="Courier New" pitchFamily="49" charset="0"/>
              </a:rPr>
              <a:t>hC</a:t>
            </a:r>
            <a:r>
              <a:rPr lang="en-US" sz="1600" b="1" dirty="0" smtClean="0">
                <a:latin typeface="Courier New" pitchFamily="49" charset="0"/>
              </a:rPr>
              <a:t>);</a:t>
            </a:r>
            <a:endParaRPr lang="en-US" sz="1600" b="1" dirty="0">
              <a:latin typeface="Courier New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(X, </a:t>
            </a:r>
            <a:r>
              <a:rPr lang="en-US" sz="1600" b="1" dirty="0" err="1" smtClean="0">
                <a:latin typeface="Courier New" pitchFamily="49" charset="0"/>
              </a:rPr>
              <a:t>hX</a:t>
            </a:r>
            <a:r>
              <a:rPr lang="en-US" sz="1600" b="1" dirty="0" smtClean="0">
                <a:latin typeface="Courier New" pitchFamily="49" charset="0"/>
              </a:rPr>
              <a:t>);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217" y="4876800"/>
            <a:ext cx="4953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err="1" smtClean="0">
                <a:latin typeface="Courier New" pitchFamily="49" charset="0"/>
              </a:rPr>
              <a:t>Memcpy</a:t>
            </a:r>
            <a:r>
              <a:rPr lang="en-US" sz="1600" b="1" dirty="0" smtClean="0">
                <a:latin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</a:rPr>
              <a:t>hX</a:t>
            </a:r>
            <a:r>
              <a:rPr lang="en-US" sz="1600" b="1" dirty="0" smtClean="0">
                <a:latin typeface="Courier New" pitchFamily="49" charset="0"/>
              </a:rPr>
              <a:t>, X);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0" y="1143000"/>
            <a:ext cx="2209800" cy="1143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1800" y="5390493"/>
            <a:ext cx="2590800" cy="17210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5791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if there is one accelerator in your system?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Adapting Original </a:t>
            </a:r>
            <a:r>
              <a:rPr lang="en-US" dirty="0" err="1" smtClean="0"/>
              <a:t>SuperMatrix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Heterogeneous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Software Cache</a:t>
            </a:r>
            <a:endParaRPr lang="en-US" sz="4400" dirty="0"/>
          </a:p>
          <a:p>
            <a:r>
              <a:rPr lang="en-US" sz="4400" dirty="0" smtClean="0"/>
              <a:t>Heterogeneous Scheduler</a:t>
            </a:r>
          </a:p>
          <a:p>
            <a:r>
              <a:rPr lang="en-US" sz="4400" dirty="0" smtClean="0"/>
              <a:t>Asynchronous Memory Copy</a:t>
            </a:r>
          </a:p>
          <a:p>
            <a:r>
              <a:rPr lang="en-US" sz="4400" dirty="0"/>
              <a:t>Worker Task Performance </a:t>
            </a:r>
            <a:r>
              <a:rPr lang="en-US" sz="4400" dirty="0" smtClean="0"/>
              <a:t>Model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2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8" y="2817949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49" y="2817949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9" y="3344080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49" y="3366891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447800" y="2690961"/>
            <a:ext cx="1320985" cy="129759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http://www.hartware.de/media/news/58000/58034_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6195"/>
            <a:ext cx="1310756" cy="7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dn.wccftech.com/wp-content/uploads/2013/01/GeForce-Titan-GP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30" y="2359901"/>
            <a:ext cx="1497231" cy="11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ozone3d.net/public/jegx/201304/amd-radeon-hd-7990-dual-gpu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8" y="3556100"/>
            <a:ext cx="1248273" cy="11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www.ansem.com/files/leaflets/AnSem-YourAS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9843"/>
            <a:ext cx="1310756" cy="13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eft-Right Arrow 32"/>
          <p:cNvSpPr/>
          <p:nvPr/>
        </p:nvSpPr>
        <p:spPr>
          <a:xfrm>
            <a:off x="2966678" y="3116663"/>
            <a:ext cx="1605322" cy="631228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PCIE</a:t>
            </a:r>
            <a:endParaRPr lang="en-US" i="1" dirty="0"/>
          </a:p>
        </p:txBody>
      </p:sp>
      <p:sp>
        <p:nvSpPr>
          <p:cNvPr id="34" name="Rectangle 33"/>
          <p:cNvSpPr/>
          <p:nvPr/>
        </p:nvSpPr>
        <p:spPr>
          <a:xfrm>
            <a:off x="685800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3938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594338" y="17000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18338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248401" y="2359901"/>
            <a:ext cx="0" cy="2290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91000" y="1066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data from host to device before execution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05000" y="55742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data from device to host upon execution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152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Execute the task on the device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6128266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 Data Reuse on the devices 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79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0.37534 0.007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3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0.37534 0.007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3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7345E-6 L 0.55799 0.507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99 0.50764 L 0.00799 0.5076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7" grpId="0" animBg="1"/>
      <p:bldP spid="37" grpId="1" animBg="1"/>
      <p:bldP spid="46" grpId="0"/>
      <p:bldP spid="47" grpId="0"/>
      <p:bldP spid="48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8" y="2817949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49" y="2817949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9" y="3344080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49" y="3366891"/>
            <a:ext cx="605451" cy="5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47800" y="2690961"/>
            <a:ext cx="1320985" cy="129759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hartware.de/media/news/58000/58034_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6195"/>
            <a:ext cx="1310756" cy="7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dn.wccftech.com/wp-content/uploads/2013/01/GeForce-Titan-GP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30" y="2359901"/>
            <a:ext cx="1497231" cy="11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ozone3d.net/public/jegx/201304/amd-radeon-hd-7990-dual-gpu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8" y="3556100"/>
            <a:ext cx="1248273" cy="11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ttp://www.ansem.com/files/leaflets/AnSem-YourASI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89843"/>
            <a:ext cx="1310756" cy="13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eft-Right Arrow 22"/>
          <p:cNvSpPr/>
          <p:nvPr/>
        </p:nvSpPr>
        <p:spPr>
          <a:xfrm>
            <a:off x="2966678" y="3116663"/>
            <a:ext cx="1605322" cy="631228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PCIE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6248400"/>
            <a:ext cx="873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G., et al. "Solving dense linear systems on platforms with multiple hardware accelerators."</a:t>
            </a:r>
            <a:r>
              <a:rPr lang="en-US" sz="1400" dirty="0"/>
              <a:t>  In </a:t>
            </a:r>
            <a:r>
              <a:rPr lang="en-US" sz="1400" i="1" dirty="0" err="1"/>
              <a:t>PPoPP</a:t>
            </a:r>
            <a:r>
              <a:rPr lang="en-US" sz="1400" i="1" dirty="0"/>
              <a:t> '09 Proceedings of the 14th ACM SIGPLAN symposium on Principles and </a:t>
            </a:r>
            <a:r>
              <a:rPr lang="en-US" altLang="zh-CN" sz="1400" i="1" dirty="0"/>
              <a:t>P</a:t>
            </a:r>
            <a:r>
              <a:rPr lang="en-US" sz="1400" i="1" dirty="0"/>
              <a:t>ractice of Parallel Programming</a:t>
            </a:r>
            <a:r>
              <a:rPr lang="en-US" sz="1400" dirty="0"/>
              <a:t>, 2009 </a:t>
            </a:r>
            <a:endParaRPr lang="en-US" sz="1400" dirty="0" smtClean="0"/>
          </a:p>
        </p:txBody>
      </p:sp>
      <p:pic>
        <p:nvPicPr>
          <p:cNvPr id="2050" name="Picture 2" descr="http://www.outertech.com/images/howto/how_to_speed_up_your_compu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60" y="2612676"/>
            <a:ext cx="769770" cy="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outertech.com/images/howto/how_to_speed_up_your_compu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93" y="2667000"/>
            <a:ext cx="769770" cy="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outertech.com/images/howto/how_to_speed_up_your_compu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59" y="3747891"/>
            <a:ext cx="769770" cy="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outertech.com/images/howto/how_to_speed_up_your_compu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93" y="3726825"/>
            <a:ext cx="769770" cy="7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5486400" y="2209800"/>
            <a:ext cx="0" cy="609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62800" y="2209800"/>
            <a:ext cx="0" cy="6096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562600" y="4191000"/>
            <a:ext cx="0" cy="762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0" y="4111710"/>
            <a:ext cx="0" cy="6888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85800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03938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594338" y="17000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118338" y="13426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1000" y="1066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need to transfer data from host to device before execution if the data is already on the device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1810" y="5602069"/>
            <a:ext cx="66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need to transfer data from device to host upon execution if the data is not required by the host immediately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87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0503 -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6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368E-6 L 3.33333E-6 0.155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62072E-7 L -1.38889E-6 0.162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208 -0.115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0.37534 0.0076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37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0.37534 0.0076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7345E-6 L 0.55799 0.5071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99 0.50764 L 0.00799 0.50764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51" grpId="0" animBg="1"/>
      <p:bldP spid="51" grpId="1" animBg="1"/>
      <p:bldP spid="51" grpId="2" animBg="1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HEFT(Heterogeneous </a:t>
            </a:r>
            <a:r>
              <a:rPr lang="en-US" sz="3600" dirty="0"/>
              <a:t>Earliest Finish </a:t>
            </a:r>
            <a:r>
              <a:rPr lang="en-US" sz="3600" dirty="0" smtClean="0"/>
              <a:t>Time)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867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Topcuoglu</a:t>
            </a:r>
            <a:r>
              <a:rPr lang="en-US" dirty="0"/>
              <a:t>, </a:t>
            </a:r>
            <a:r>
              <a:rPr lang="en-US" dirty="0" smtClean="0"/>
              <a:t>H., Hariri, S., </a:t>
            </a:r>
            <a:r>
              <a:rPr lang="en-US" dirty="0"/>
              <a:t>and </a:t>
            </a:r>
            <a:r>
              <a:rPr lang="en-US" dirty="0" smtClean="0"/>
              <a:t>Wu, M.. </a:t>
            </a:r>
            <a:r>
              <a:rPr lang="en-US" dirty="0"/>
              <a:t>"Performance-effective and low-complexity task scheduling for heterogeneous computing." </a:t>
            </a:r>
            <a:r>
              <a:rPr lang="en-US" i="1" dirty="0" smtClean="0"/>
              <a:t>IEEE </a:t>
            </a:r>
            <a:r>
              <a:rPr lang="en-US" i="1" dirty="0"/>
              <a:t>Transactions on</a:t>
            </a:r>
            <a:r>
              <a:rPr lang="en-US" dirty="0"/>
              <a:t> </a:t>
            </a:r>
            <a:r>
              <a:rPr lang="en-US" i="1" dirty="0" smtClean="0"/>
              <a:t>Parallel </a:t>
            </a:r>
            <a:r>
              <a:rPr lang="en-US" i="1" dirty="0"/>
              <a:t>and Distributed </a:t>
            </a:r>
            <a:r>
              <a:rPr lang="en-US" i="1" dirty="0" smtClean="0"/>
              <a:t>Systems, </a:t>
            </a:r>
            <a:r>
              <a:rPr lang="en-US" dirty="0" smtClean="0"/>
              <a:t>13.3 </a:t>
            </a:r>
            <a:r>
              <a:rPr lang="en-US" dirty="0"/>
              <a:t>(2002): 260-274.</a:t>
            </a:r>
          </a:p>
        </p:txBody>
      </p:sp>
      <p:pic>
        <p:nvPicPr>
          <p:cNvPr id="6" name="Picture 5" descr="http://static.bootic.com/_pictures/1595253/intel-xeon-e7-8860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4" y="2656984"/>
            <a:ext cx="805621" cy="7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dn.wccftech.com/wp-content/uploads/2013/01/GeForce-Titan-GPU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9908"/>
            <a:ext cx="1158747" cy="8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TLSHAPE_TB_00000000000000000000000000000000_LeftEndCaps"/>
          <p:cNvSpPr txBox="1"/>
          <p:nvPr>
            <p:custDataLst>
              <p:tags r:id="rId1"/>
            </p:custDataLst>
          </p:nvPr>
        </p:nvSpPr>
        <p:spPr>
          <a:xfrm>
            <a:off x="152400" y="1880800"/>
            <a:ext cx="926123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pc="-36" dirty="0" smtClean="0">
                <a:solidFill>
                  <a:srgbClr val="C0504D"/>
                </a:solidFill>
              </a:rPr>
              <a:t>Timeline</a:t>
            </a:r>
            <a:endParaRPr lang="en-US" spc="-36" dirty="0">
              <a:solidFill>
                <a:srgbClr val="C0504D"/>
              </a:solidFill>
            </a:endParaRPr>
          </a:p>
        </p:txBody>
      </p:sp>
      <p:sp>
        <p:nvSpPr>
          <p:cNvPr id="9" name="OTLSHAPE_TB_00000000000000000000000000000000_ScaleContainer"/>
          <p:cNvSpPr/>
          <p:nvPr>
            <p:custDataLst>
              <p:tags r:id="rId2"/>
            </p:custDataLst>
          </p:nvPr>
        </p:nvSpPr>
        <p:spPr>
          <a:xfrm>
            <a:off x="1143000" y="1828800"/>
            <a:ext cx="7874000" cy="39149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OTLSHAPE_TB_00000000000000000000000000000000_Separator8"/>
          <p:cNvCxnSpPr/>
          <p:nvPr>
            <p:custDataLst>
              <p:tags r:id="rId3"/>
            </p:custDataLst>
          </p:nvPr>
        </p:nvCxnSpPr>
        <p:spPr>
          <a:xfrm>
            <a:off x="10113525" y="18923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9"/>
          <p:cNvSpPr txBox="1"/>
          <p:nvPr>
            <p:custDataLst>
              <p:tags r:id="rId4"/>
            </p:custDataLst>
          </p:nvPr>
        </p:nvSpPr>
        <p:spPr>
          <a:xfrm>
            <a:off x="10177026" y="1926273"/>
            <a:ext cx="317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chemeClr val="lt2"/>
                </a:solidFill>
                <a:latin typeface="Calibri" panose="020F0502020204030204" pitchFamily="34" charset="0"/>
              </a:rPr>
              <a:t>8</a:t>
            </a:r>
            <a:endParaRPr lang="en-US" sz="1200" spc="-20" dirty="0">
              <a:solidFill>
                <a:schemeClr val="lt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7c518fb37f2142bb8e0445920d0403b5_Shape"/>
          <p:cNvSpPr/>
          <p:nvPr>
            <p:custDataLst>
              <p:tags r:id="rId5"/>
            </p:custDataLst>
          </p:nvPr>
        </p:nvSpPr>
        <p:spPr>
          <a:xfrm>
            <a:off x="3505200" y="3849907"/>
            <a:ext cx="748899" cy="437245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TLSHAPE_T_7c518fb37f2142bb8e0445920d0403b5_Title"/>
          <p:cNvSpPr txBox="1"/>
          <p:nvPr>
            <p:custDataLst>
              <p:tags r:id="rId6"/>
            </p:custDataLst>
          </p:nvPr>
        </p:nvSpPr>
        <p:spPr>
          <a:xfrm>
            <a:off x="1447800" y="4404780"/>
            <a:ext cx="6096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Task 2</a:t>
            </a:r>
            <a:endParaRPr lang="en-US" sz="12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be3ae38f60b3402d8a13f1e91eec41f5_Shape"/>
          <p:cNvSpPr/>
          <p:nvPr>
            <p:custDataLst>
              <p:tags r:id="rId7"/>
            </p:custDataLst>
          </p:nvPr>
        </p:nvSpPr>
        <p:spPr>
          <a:xfrm>
            <a:off x="1396324" y="2895599"/>
            <a:ext cx="2718476" cy="380397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TLSHAPE_T_be3ae38f60b3402d8a13f1e91eec41f5_Title"/>
          <p:cNvSpPr txBox="1"/>
          <p:nvPr>
            <p:custDataLst>
              <p:tags r:id="rId8"/>
            </p:custDataLst>
          </p:nvPr>
        </p:nvSpPr>
        <p:spPr>
          <a:xfrm>
            <a:off x="1555074" y="2652180"/>
            <a:ext cx="6096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rgbClr val="D24726"/>
                </a:solidFill>
                <a:latin typeface="Calibri" panose="020F0502020204030204" pitchFamily="34" charset="0"/>
              </a:rPr>
              <a:t>Task 1</a:t>
            </a:r>
            <a:endParaRPr lang="en-US" sz="1200" b="1" spc="-8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9aa183d65df24b0c8fecd0a002471583_Shape"/>
          <p:cNvSpPr/>
          <p:nvPr>
            <p:custDataLst>
              <p:tags r:id="rId9"/>
            </p:custDataLst>
          </p:nvPr>
        </p:nvSpPr>
        <p:spPr>
          <a:xfrm>
            <a:off x="2209800" y="3849908"/>
            <a:ext cx="1104900" cy="437246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TLSHAPE_T_9aa183d65df24b0c8fecd0a002471583_Title"/>
          <p:cNvSpPr txBox="1"/>
          <p:nvPr>
            <p:custDataLst>
              <p:tags r:id="rId10"/>
            </p:custDataLst>
          </p:nvPr>
        </p:nvSpPr>
        <p:spPr>
          <a:xfrm>
            <a:off x="2381250" y="4404779"/>
            <a:ext cx="6096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rgbClr val="D24726"/>
                </a:solidFill>
                <a:latin typeface="Calibri" panose="020F0502020204030204" pitchFamily="34" charset="0"/>
              </a:rPr>
              <a:t>Task 3</a:t>
            </a:r>
            <a:endParaRPr lang="en-US" sz="1200" b="1" spc="-8" dirty="0">
              <a:solidFill>
                <a:srgbClr val="D24726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06a6a20021ea4acdac20b41f7b37b0dd_Shape"/>
          <p:cNvSpPr/>
          <p:nvPr>
            <p:custDataLst>
              <p:tags r:id="rId11"/>
            </p:custDataLst>
          </p:nvPr>
        </p:nvSpPr>
        <p:spPr>
          <a:xfrm>
            <a:off x="1434424" y="3849908"/>
            <a:ext cx="558800" cy="437245"/>
          </a:xfrm>
          <a:prstGeom prst="roundRect">
            <a:avLst>
              <a:gd name="adj" fmla="val 46879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TLSHAPE_T_06a6a20021ea4acdac20b41f7b37b0dd_Title"/>
          <p:cNvSpPr txBox="1"/>
          <p:nvPr>
            <p:custDataLst>
              <p:tags r:id="rId12"/>
            </p:custDataLst>
          </p:nvPr>
        </p:nvSpPr>
        <p:spPr>
          <a:xfrm>
            <a:off x="3505200" y="4404778"/>
            <a:ext cx="6096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rgbClr val="0070C0"/>
                </a:solidFill>
                <a:latin typeface="Calibri" panose="020F0502020204030204" pitchFamily="34" charset="0"/>
              </a:rPr>
              <a:t>Task 4</a:t>
            </a:r>
            <a:endParaRPr lang="en-US" sz="1200" b="1" spc="-8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1" name="Content Placeholder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002684"/>
              </p:ext>
            </p:extLst>
          </p:nvPr>
        </p:nvGraphicFramePr>
        <p:xfrm>
          <a:off x="1397000" y="1838960"/>
          <a:ext cx="7282089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430306"/>
                <a:gridCol w="3971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3" name="OTLSHAPE_T_7c518fb37f2142bb8e0445920d0403b5_Shape"/>
          <p:cNvSpPr/>
          <p:nvPr>
            <p:custDataLst>
              <p:tags r:id="rId13"/>
            </p:custDataLst>
          </p:nvPr>
        </p:nvSpPr>
        <p:spPr>
          <a:xfrm>
            <a:off x="4454857" y="3852442"/>
            <a:ext cx="488876" cy="437245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TLSHAPE_T_06a6a20021ea4acdac20b41f7b37b0dd_Title"/>
          <p:cNvSpPr txBox="1"/>
          <p:nvPr>
            <p:custDataLst>
              <p:tags r:id="rId14"/>
            </p:custDataLst>
          </p:nvPr>
        </p:nvSpPr>
        <p:spPr>
          <a:xfrm>
            <a:off x="4495800" y="4402155"/>
            <a:ext cx="609600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200" b="1" spc="-8" dirty="0" smtClean="0">
                <a:solidFill>
                  <a:srgbClr val="00B0F0"/>
                </a:solidFill>
                <a:latin typeface="Calibri" panose="020F0502020204030204" pitchFamily="34" charset="0"/>
              </a:rPr>
              <a:t>Task 5</a:t>
            </a:r>
            <a:endParaRPr lang="en-US" sz="1200" b="1" spc="-8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7c518fb37f2142bb8e0445920d0403b5_Shape"/>
          <p:cNvSpPr/>
          <p:nvPr>
            <p:custDataLst>
              <p:tags r:id="rId15"/>
            </p:custDataLst>
          </p:nvPr>
        </p:nvSpPr>
        <p:spPr>
          <a:xfrm>
            <a:off x="6884946" y="3296555"/>
            <a:ext cx="887454" cy="437245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TLSHAPE_T_06a6a20021ea4acdac20b41f7b37b0dd_Title"/>
          <p:cNvSpPr txBox="1"/>
          <p:nvPr>
            <p:custDataLst>
              <p:tags r:id="rId16"/>
            </p:custDataLst>
          </p:nvPr>
        </p:nvSpPr>
        <p:spPr>
          <a:xfrm>
            <a:off x="7010400" y="3883575"/>
            <a:ext cx="60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8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Task 6</a:t>
            </a:r>
            <a:endParaRPr lang="en-US" sz="1000" b="1" spc="-8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27445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should we place Task 6?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stCxn id="29" idx="3"/>
          </p:cNvCxnSpPr>
          <p:nvPr/>
        </p:nvCxnSpPr>
        <p:spPr>
          <a:xfrm>
            <a:off x="4114800" y="3085798"/>
            <a:ext cx="0" cy="194340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257800" y="4071065"/>
            <a:ext cx="0" cy="95813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63176" y="5105400"/>
            <a:ext cx="36470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EST(Earliest Start Time)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1" name="OTLSHAPE_T_7c518fb37f2142bb8e0445920d0403b5_Shape"/>
          <p:cNvSpPr/>
          <p:nvPr>
            <p:custDataLst>
              <p:tags r:id="rId17"/>
            </p:custDataLst>
          </p:nvPr>
        </p:nvSpPr>
        <p:spPr>
          <a:xfrm>
            <a:off x="4191000" y="2858442"/>
            <a:ext cx="4011654" cy="437245"/>
          </a:xfrm>
          <a:prstGeom prst="roundRect">
            <a:avLst>
              <a:gd name="adj" fmla="val 100000"/>
            </a:avLst>
          </a:prstGeom>
          <a:ln>
            <a:prstDash val="sysDash"/>
          </a:ln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TLSHAPE_T_7c518fb37f2142bb8e0445920d0403b5_Shape"/>
          <p:cNvSpPr/>
          <p:nvPr>
            <p:custDataLst>
              <p:tags r:id="rId18"/>
            </p:custDataLst>
          </p:nvPr>
        </p:nvSpPr>
        <p:spPr>
          <a:xfrm>
            <a:off x="6884946" y="3296555"/>
            <a:ext cx="887454" cy="437245"/>
          </a:xfrm>
          <a:prstGeom prst="roundRect">
            <a:avLst>
              <a:gd name="adj" fmla="val 100000"/>
            </a:avLst>
          </a:prstGeom>
          <a:ln/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TLSHAPE_T_06a6a20021ea4acdac20b41f7b37b0dd_Title"/>
          <p:cNvSpPr txBox="1"/>
          <p:nvPr>
            <p:custDataLst>
              <p:tags r:id="rId19"/>
            </p:custDataLst>
          </p:nvPr>
        </p:nvSpPr>
        <p:spPr>
          <a:xfrm>
            <a:off x="7010400" y="3883575"/>
            <a:ext cx="45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8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Task 6 </a:t>
            </a:r>
            <a:endParaRPr lang="en-US" sz="1000" b="1" spc="-8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7c518fb37f2142bb8e0445920d0403b5_Shape"/>
          <p:cNvSpPr/>
          <p:nvPr>
            <p:custDataLst>
              <p:tags r:id="rId20"/>
            </p:custDataLst>
          </p:nvPr>
        </p:nvSpPr>
        <p:spPr>
          <a:xfrm>
            <a:off x="5257800" y="3810000"/>
            <a:ext cx="808305" cy="437245"/>
          </a:xfrm>
          <a:prstGeom prst="roundRect">
            <a:avLst>
              <a:gd name="adj" fmla="val 100000"/>
            </a:avLst>
          </a:prstGeom>
          <a:ln>
            <a:prstDash val="sysDash"/>
          </a:ln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052807" y="4028622"/>
            <a:ext cx="13298" cy="100057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202654" y="3070487"/>
            <a:ext cx="0" cy="203491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413589" y="5181600"/>
            <a:ext cx="3800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EFT(Earliest Finish Time)</a:t>
            </a:r>
            <a:endParaRPr lang="en-US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28</a:t>
            </a:fld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017194" y="3848900"/>
            <a:ext cx="171450" cy="414485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314700" y="3858718"/>
            <a:ext cx="171450" cy="414485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63611" y="3860129"/>
            <a:ext cx="171450" cy="414485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53000" y="3852715"/>
            <a:ext cx="304799" cy="414485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55" name="Straight Connector 54"/>
          <p:cNvCxnSpPr>
            <a:stCxn id="29" idx="3"/>
          </p:cNvCxnSpPr>
          <p:nvPr/>
        </p:nvCxnSpPr>
        <p:spPr>
          <a:xfrm flipV="1">
            <a:off x="4114800" y="2652180"/>
            <a:ext cx="0" cy="4336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3"/>
          </p:cNvCxnSpPr>
          <p:nvPr/>
        </p:nvCxnSpPr>
        <p:spPr>
          <a:xfrm flipV="1">
            <a:off x="4943733" y="2656984"/>
            <a:ext cx="0" cy="14140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657600" y="2266890"/>
            <a:ext cx="17455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Available Time</a:t>
            </a:r>
            <a:endParaRPr lang="en-US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432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9806E-6 L -0.28472 -0.056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6" y="-284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59E-6 L -0.29167 -0.05527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139 L -0.17639 0.0860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43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259E-6 L -0.16667 0.07794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  <p:bldP spid="45" grpId="2" animBg="1"/>
      <p:bldP spid="47" grpId="1"/>
      <p:bldP spid="48" grpId="1"/>
      <p:bldP spid="61" grpId="0" animBg="1"/>
      <p:bldP spid="62" grpId="0" animBg="1"/>
      <p:bldP spid="62" grpId="1" animBg="1"/>
      <p:bldP spid="62" grpId="2" animBg="1"/>
      <p:bldP spid="63" grpId="0"/>
      <p:bldP spid="63" grpId="1"/>
      <p:bldP spid="64" grpId="0" animBg="1"/>
      <p:bldP spid="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3x3 Blocked </a:t>
            </a:r>
            <a:r>
              <a:rPr lang="en-US" dirty="0" err="1" smtClean="0"/>
              <a:t>Cholesky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5452258" y="12954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6419850" y="22288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766458" y="21879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7239000" y="30480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5284243" y="30861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429001" y="30480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4191000" y="38100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5562600" y="45720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6553200" y="53340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4" name="Oval 44"/>
          <p:cNvSpPr>
            <a:spLocks noChangeArrowheads="1"/>
          </p:cNvSpPr>
          <p:nvPr/>
        </p:nvSpPr>
        <p:spPr bwMode="auto">
          <a:xfrm>
            <a:off x="6400800" y="60960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5" name="AutoShape 21"/>
          <p:cNvCxnSpPr>
            <a:cxnSpLocks noChangeShapeType="1"/>
            <a:stCxn id="5" idx="4"/>
            <a:endCxn id="7" idx="0"/>
          </p:cNvCxnSpPr>
          <p:nvPr/>
        </p:nvCxnSpPr>
        <p:spPr bwMode="auto">
          <a:xfrm flipH="1">
            <a:off x="5452258" y="19812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AutoShape 22"/>
          <p:cNvCxnSpPr>
            <a:cxnSpLocks noChangeShapeType="1"/>
            <a:stCxn id="5" idx="4"/>
            <a:endCxn id="6" idx="0"/>
          </p:cNvCxnSpPr>
          <p:nvPr/>
        </p:nvCxnSpPr>
        <p:spPr bwMode="auto">
          <a:xfrm>
            <a:off x="6233308" y="19812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29"/>
          <p:cNvCxnSpPr>
            <a:cxnSpLocks noChangeShapeType="1"/>
            <a:stCxn id="7" idx="4"/>
            <a:endCxn id="10" idx="0"/>
          </p:cNvCxnSpPr>
          <p:nvPr/>
        </p:nvCxnSpPr>
        <p:spPr bwMode="auto">
          <a:xfrm flipH="1">
            <a:off x="4343401" y="29308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30"/>
          <p:cNvCxnSpPr>
            <a:cxnSpLocks noChangeShapeType="1"/>
            <a:stCxn id="7" idx="4"/>
            <a:endCxn id="9" idx="0"/>
          </p:cNvCxnSpPr>
          <p:nvPr/>
        </p:nvCxnSpPr>
        <p:spPr bwMode="auto">
          <a:xfrm>
            <a:off x="5452258" y="29308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31"/>
          <p:cNvCxnSpPr>
            <a:cxnSpLocks noChangeShapeType="1"/>
            <a:stCxn id="6" idx="4"/>
            <a:endCxn id="8" idx="0"/>
          </p:cNvCxnSpPr>
          <p:nvPr/>
        </p:nvCxnSpPr>
        <p:spPr bwMode="auto">
          <a:xfrm>
            <a:off x="7105650" y="29718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32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6227218" y="29718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39"/>
          <p:cNvCxnSpPr>
            <a:cxnSpLocks noChangeShapeType="1"/>
            <a:stCxn id="10" idx="4"/>
            <a:endCxn id="11" idx="0"/>
          </p:cNvCxnSpPr>
          <p:nvPr/>
        </p:nvCxnSpPr>
        <p:spPr bwMode="auto">
          <a:xfrm>
            <a:off x="4343401" y="37338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40"/>
          <p:cNvCxnSpPr>
            <a:cxnSpLocks noChangeShapeType="1"/>
            <a:stCxn id="9" idx="4"/>
            <a:endCxn id="12" idx="0"/>
          </p:cNvCxnSpPr>
          <p:nvPr/>
        </p:nvCxnSpPr>
        <p:spPr bwMode="auto">
          <a:xfrm>
            <a:off x="6227218" y="36957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41"/>
          <p:cNvCxnSpPr>
            <a:cxnSpLocks noChangeShapeType="1"/>
            <a:stCxn id="8" idx="4"/>
            <a:endCxn id="13" idx="0"/>
          </p:cNvCxnSpPr>
          <p:nvPr/>
        </p:nvCxnSpPr>
        <p:spPr bwMode="auto">
          <a:xfrm flipH="1">
            <a:off x="7467600" y="36957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42"/>
          <p:cNvCxnSpPr>
            <a:cxnSpLocks noChangeShapeType="1"/>
            <a:stCxn id="11" idx="4"/>
            <a:endCxn id="12" idx="0"/>
          </p:cNvCxnSpPr>
          <p:nvPr/>
        </p:nvCxnSpPr>
        <p:spPr bwMode="auto">
          <a:xfrm>
            <a:off x="4977269" y="44958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43"/>
          <p:cNvCxnSpPr>
            <a:cxnSpLocks noChangeShapeType="1"/>
            <a:stCxn id="12" idx="4"/>
            <a:endCxn id="13" idx="0"/>
          </p:cNvCxnSpPr>
          <p:nvPr/>
        </p:nvCxnSpPr>
        <p:spPr bwMode="auto">
          <a:xfrm>
            <a:off x="6260708" y="52578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46"/>
          <p:cNvCxnSpPr>
            <a:cxnSpLocks noChangeShapeType="1"/>
            <a:stCxn id="13" idx="4"/>
            <a:endCxn id="14" idx="0"/>
          </p:cNvCxnSpPr>
          <p:nvPr/>
        </p:nvCxnSpPr>
        <p:spPr bwMode="auto">
          <a:xfrm flipH="1">
            <a:off x="7159104" y="59436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7B4B27-71E3-40BE-9816-DF864BC1132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04800" y="2743200"/>
            <a:ext cx="2741613" cy="27416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4800" y="2743200"/>
            <a:ext cx="1828800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04800" y="2743200"/>
            <a:ext cx="914400" cy="2743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4800" y="2743200"/>
            <a:ext cx="27432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4800" y="2743200"/>
            <a:ext cx="27432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219200" y="2743200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133600" y="3657600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219200" y="2743200"/>
            <a:ext cx="914400" cy="914400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133600" y="2743200"/>
            <a:ext cx="914400" cy="914400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133600" y="3657600"/>
            <a:ext cx="914400" cy="914400"/>
          </a:xfrm>
          <a:prstGeom prst="rect">
            <a:avLst/>
          </a:prstGeom>
          <a:pattFill prst="wdDnDiag">
            <a:fgClr>
              <a:schemeClr val="hlink"/>
            </a:fgClr>
            <a:bgClr>
              <a:schemeClr val="bg1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133600" y="4572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4376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L</a:t>
            </a:r>
            <a:r>
              <a:rPr lang="en-US" dirty="0" smtClean="0"/>
              <a:t>anguages?</a:t>
            </a:r>
            <a:endParaRPr lang="en-US" dirty="0"/>
          </a:p>
        </p:txBody>
      </p:sp>
      <p:pic>
        <p:nvPicPr>
          <p:cNvPr id="1026" name="Picture 2" descr="openmp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3842"/>
            <a:ext cx="2438399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s3-blogs.mentor.com/embedded/files/2013/11/openac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14" y="2924649"/>
            <a:ext cx="2233370" cy="5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pencl.org/opencl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99" y="3725058"/>
            <a:ext cx="2330186" cy="21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1-news.softpedia-static.com/images/news2/CUDA-Toolkit-2-2-Released-Supports-Windows-7-OS-X-Version-Still-Standi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755" y="1864099"/>
            <a:ext cx="1959053" cy="11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mo.githubusercontent.com/4fde866d60c1bda47ca735d1a2786c033b57c85f/687474703a2f2f6172726179666972652e636f6d2f6c6f676f732f6172726179666972655f6c6f676f5f7768697465626b676e642e706e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58229"/>
            <a:ext cx="4419600" cy="82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nsidehpc.com/wp-content/uploads/2014/10/mpi-forum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97" y="3449213"/>
            <a:ext cx="1796277" cy="77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kamaicovers.oreilly.com/images/9781565921153/ca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865871"/>
            <a:ext cx="2230208" cy="29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3.bp.blogspot.com/-0PFSpv4Y8VI/VRhKDzGijLI/AAAAAAAAAj8/_DyZNSLLm2Q/s1600/burden%2Bof%2Bbeing%2Ba%2Bprogramm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380933"/>
            <a:ext cx="2367220" cy="35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37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44160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1959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273511" name="TextBox 273510"/>
          <p:cNvSpPr txBox="1"/>
          <p:nvPr/>
        </p:nvSpPr>
        <p:spPr>
          <a:xfrm>
            <a:off x="4419600" y="144275"/>
            <a:ext cx="414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graphicFrame>
        <p:nvGraphicFramePr>
          <p:cNvPr id="273513" name="Table 2735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97747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7948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62875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5452258" y="572489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511" name="TextBox 273510"/>
          <p:cNvSpPr txBox="1"/>
          <p:nvPr/>
        </p:nvSpPr>
        <p:spPr>
          <a:xfrm>
            <a:off x="4419600" y="144275"/>
            <a:ext cx="414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/>
          </a:p>
        </p:txBody>
      </p:sp>
      <p:graphicFrame>
        <p:nvGraphicFramePr>
          <p:cNvPr id="273513" name="Table 2735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05123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172" name="TextBox 17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71223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1123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4677180" y="1485034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79873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68420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1558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6330386" y="1525979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09331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45474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5388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3587186" y="2286000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56765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27786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03576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5492186" y="2286000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64633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6063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525647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768294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7315200" y="2286000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08753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72838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44324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4191000" y="3049979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28517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37750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17662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5463501" y="3846121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32697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51799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29215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6764052" y="4579174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91189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i.ytimg.com/vi/XmK53YUPZz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23" y="4381499"/>
            <a:ext cx="32004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.wsj.net/public/resources/images/OB-QK793_lordor_F_20111104134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48" y="1428750"/>
            <a:ext cx="54387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551" y="3429000"/>
            <a:ext cx="744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ring to rule them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all?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Jianyu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762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9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3" name="Oval 15"/>
          <p:cNvSpPr>
            <a:spLocks noChangeArrowheads="1"/>
          </p:cNvSpPr>
          <p:nvPr/>
        </p:nvSpPr>
        <p:spPr bwMode="auto">
          <a:xfrm>
            <a:off x="5452258" y="609600"/>
            <a:ext cx="15621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0</a:t>
            </a:r>
          </a:p>
          <a:p>
            <a:r>
              <a:rPr lang="en-US" sz="1200" i="1" dirty="0" smtClean="0">
                <a:solidFill>
                  <a:srgbClr val="00B0F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 </a:t>
            </a:r>
            <a:r>
              <a:rPr lang="en-US" sz="1200" i="1" dirty="0" smtClean="0">
                <a:solidFill>
                  <a:srgbClr val="00B0F0"/>
                </a:solidFill>
              </a:rPr>
              <a:t>← </a:t>
            </a:r>
            <a:r>
              <a:rPr lang="en-US" sz="1200" i="1" dirty="0" err="1" smtClean="0">
                <a:solidFill>
                  <a:srgbClr val="00B0F0"/>
                </a:solidFill>
              </a:rPr>
              <a:t>Chol</a:t>
            </a:r>
            <a:r>
              <a:rPr lang="en-US" sz="1200" i="1" dirty="0" smtClean="0">
                <a:solidFill>
                  <a:srgbClr val="00B0F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B0F0"/>
                </a:solidFill>
              </a:rPr>
              <a:t>0,0</a:t>
            </a:r>
            <a:r>
              <a:rPr lang="en-US" sz="1200" i="1" dirty="0" smtClean="0">
                <a:solidFill>
                  <a:srgbClr val="00B0F0"/>
                </a:solidFill>
              </a:rPr>
              <a:t> )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273425" name="Oval 17"/>
          <p:cNvSpPr>
            <a:spLocks noChangeArrowheads="1"/>
          </p:cNvSpPr>
          <p:nvPr/>
        </p:nvSpPr>
        <p:spPr bwMode="auto">
          <a:xfrm>
            <a:off x="6419850" y="1543050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2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27" name="Oval 19"/>
          <p:cNvSpPr>
            <a:spLocks noChangeArrowheads="1"/>
          </p:cNvSpPr>
          <p:nvPr/>
        </p:nvSpPr>
        <p:spPr bwMode="auto">
          <a:xfrm>
            <a:off x="4766458" y="1502105"/>
            <a:ext cx="1371600" cy="742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1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 </a:t>
            </a:r>
            <a:r>
              <a:rPr lang="en-US" sz="1200" i="1" dirty="0" smtClean="0">
                <a:solidFill>
                  <a:srgbClr val="FF0000"/>
                </a:solidFill>
              </a:rPr>
              <a:t>←A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1,0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0,0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  <a:endParaRPr lang="en-US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73431" name="Oval 23"/>
          <p:cNvSpPr>
            <a:spLocks noChangeArrowheads="1"/>
          </p:cNvSpPr>
          <p:nvPr/>
        </p:nvSpPr>
        <p:spPr bwMode="auto">
          <a:xfrm>
            <a:off x="7239000" y="2362200"/>
            <a:ext cx="1676400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5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  <a:endParaRPr lang="en-US" sz="1200" baseline="-25000" dirty="0" smtClean="0">
              <a:solidFill>
                <a:srgbClr val="00B050"/>
              </a:solidFill>
            </a:endParaRPr>
          </a:p>
          <a:p>
            <a:endParaRPr lang="en-US" baseline="-25000" dirty="0"/>
          </a:p>
        </p:txBody>
      </p:sp>
      <p:sp>
        <p:nvSpPr>
          <p:cNvPr id="273433" name="Oval 25"/>
          <p:cNvSpPr>
            <a:spLocks noChangeArrowheads="1"/>
          </p:cNvSpPr>
          <p:nvPr/>
        </p:nvSpPr>
        <p:spPr bwMode="auto">
          <a:xfrm>
            <a:off x="5284243" y="2400300"/>
            <a:ext cx="188595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GEMM</a:t>
            </a:r>
            <a:r>
              <a:rPr lang="en-US" baseline="-25000" dirty="0" smtClean="0"/>
              <a:t>4</a:t>
            </a:r>
          </a:p>
          <a:p>
            <a:r>
              <a:rPr lang="en-US" sz="1200" i="1" dirty="0" smtClean="0">
                <a:solidFill>
                  <a:srgbClr val="7030A0"/>
                </a:solidFill>
              </a:rPr>
              <a:t>A</a:t>
            </a:r>
            <a:r>
              <a:rPr lang="en-US" sz="1200" i="1" baseline="-25000" dirty="0">
                <a:solidFill>
                  <a:srgbClr val="7030A0"/>
                </a:solidFill>
              </a:rPr>
              <a:t>2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,1 </a:t>
            </a:r>
            <a:r>
              <a:rPr lang="en-US" sz="1200" i="1" dirty="0" smtClean="0">
                <a:solidFill>
                  <a:srgbClr val="7030A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2,1</a:t>
            </a:r>
            <a:r>
              <a:rPr lang="en-US" sz="1200" i="1" dirty="0" smtClean="0">
                <a:solidFill>
                  <a:srgbClr val="7030A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2,0</a:t>
            </a:r>
            <a:r>
              <a:rPr lang="en-US" sz="1200" i="1" dirty="0" smtClean="0">
                <a:solidFill>
                  <a:srgbClr val="7030A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7030A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273435" name="Oval 27"/>
          <p:cNvSpPr>
            <a:spLocks noChangeArrowheads="1"/>
          </p:cNvSpPr>
          <p:nvPr/>
        </p:nvSpPr>
        <p:spPr bwMode="auto">
          <a:xfrm>
            <a:off x="3429001" y="2362200"/>
            <a:ext cx="1828799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3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1,1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1,0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41" name="Oval 33"/>
          <p:cNvSpPr>
            <a:spLocks noChangeArrowheads="1"/>
          </p:cNvSpPr>
          <p:nvPr/>
        </p:nvSpPr>
        <p:spPr bwMode="auto">
          <a:xfrm>
            <a:off x="4191000" y="3124200"/>
            <a:ext cx="1572538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6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1,1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273443" name="Oval 35"/>
          <p:cNvSpPr>
            <a:spLocks noChangeArrowheads="1"/>
          </p:cNvSpPr>
          <p:nvPr/>
        </p:nvSpPr>
        <p:spPr bwMode="auto">
          <a:xfrm>
            <a:off x="5562600" y="3886200"/>
            <a:ext cx="1396216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TRSM</a:t>
            </a:r>
            <a:r>
              <a:rPr lang="en-US" baseline="-25000" dirty="0" smtClean="0"/>
              <a:t>7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 </a:t>
            </a:r>
            <a:r>
              <a:rPr lang="en-US" sz="1200" i="1" dirty="0" smtClean="0">
                <a:solidFill>
                  <a:srgbClr val="FF000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2,1</a:t>
            </a:r>
            <a:r>
              <a:rPr lang="en-US" sz="1200" i="1" dirty="0" smtClean="0">
                <a:solidFill>
                  <a:srgbClr val="FF000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FF0000"/>
                </a:solidFill>
              </a:rPr>
              <a:t>1,1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-T</a:t>
            </a:r>
          </a:p>
        </p:txBody>
      </p:sp>
      <p:sp>
        <p:nvSpPr>
          <p:cNvPr id="273445" name="Oval 37"/>
          <p:cNvSpPr>
            <a:spLocks noChangeArrowheads="1"/>
          </p:cNvSpPr>
          <p:nvPr/>
        </p:nvSpPr>
        <p:spPr bwMode="auto">
          <a:xfrm>
            <a:off x="6553200" y="46482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SYRK</a:t>
            </a:r>
            <a:r>
              <a:rPr lang="en-US" baseline="-25000" dirty="0" smtClean="0"/>
              <a:t>8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 </a:t>
            </a:r>
            <a:r>
              <a:rPr lang="en-US" sz="1200" i="1" dirty="0" smtClean="0">
                <a:solidFill>
                  <a:srgbClr val="00B050"/>
                </a:solidFill>
              </a:rPr>
              <a:t>←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2,2</a:t>
            </a:r>
            <a:r>
              <a:rPr lang="en-US" sz="1200" i="1" dirty="0" smtClean="0">
                <a:solidFill>
                  <a:srgbClr val="00B050"/>
                </a:solidFill>
              </a:rPr>
              <a:t> –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dirty="0" smtClean="0">
                <a:solidFill>
                  <a:srgbClr val="00B050"/>
                </a:solidFill>
              </a:rPr>
              <a:t> A</a:t>
            </a:r>
            <a:r>
              <a:rPr lang="en-US" sz="1200" i="1" baseline="-25000" dirty="0" smtClean="0">
                <a:solidFill>
                  <a:srgbClr val="00B050"/>
                </a:solidFill>
              </a:rPr>
              <a:t>2,1</a:t>
            </a:r>
            <a:r>
              <a:rPr lang="en-US" sz="1200" i="1" baseline="30000" dirty="0" smtClean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73452" name="Oval 44"/>
          <p:cNvSpPr>
            <a:spLocks noChangeArrowheads="1"/>
          </p:cNvSpPr>
          <p:nvPr/>
        </p:nvSpPr>
        <p:spPr bwMode="auto">
          <a:xfrm>
            <a:off x="6400800" y="5410200"/>
            <a:ext cx="1516607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u="sng" dirty="0" smtClean="0"/>
              <a:t>CHOL</a:t>
            </a:r>
            <a:r>
              <a:rPr lang="en-US" baseline="-25000" dirty="0" smtClean="0"/>
              <a:t>9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 </a:t>
            </a:r>
            <a:r>
              <a:rPr lang="en-US" sz="1200" i="1" dirty="0" smtClean="0">
                <a:solidFill>
                  <a:srgbClr val="0070C0"/>
                </a:solidFill>
              </a:rPr>
              <a:t>← </a:t>
            </a:r>
            <a:r>
              <a:rPr lang="en-US" sz="1200" i="1" dirty="0" err="1" smtClean="0">
                <a:solidFill>
                  <a:srgbClr val="0070C0"/>
                </a:solidFill>
              </a:rPr>
              <a:t>Chol</a:t>
            </a:r>
            <a:r>
              <a:rPr lang="en-US" sz="1200" i="1" dirty="0" smtClean="0">
                <a:solidFill>
                  <a:srgbClr val="0070C0"/>
                </a:solidFill>
              </a:rPr>
              <a:t>( A</a:t>
            </a:r>
            <a:r>
              <a:rPr lang="en-US" sz="1200" i="1" baseline="-25000" dirty="0" smtClean="0">
                <a:solidFill>
                  <a:srgbClr val="0070C0"/>
                </a:solidFill>
              </a:rPr>
              <a:t>2,2</a:t>
            </a:r>
            <a:r>
              <a:rPr lang="en-US" sz="1200" i="1" dirty="0" smtClean="0">
                <a:solidFill>
                  <a:srgbClr val="0070C0"/>
                </a:solidFill>
              </a:rPr>
              <a:t> 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273429" name="AutoShape 21"/>
          <p:cNvCxnSpPr>
            <a:cxnSpLocks noChangeShapeType="1"/>
            <a:stCxn id="273423" idx="4"/>
            <a:endCxn id="273427" idx="0"/>
          </p:cNvCxnSpPr>
          <p:nvPr/>
        </p:nvCxnSpPr>
        <p:spPr bwMode="auto">
          <a:xfrm flipH="1">
            <a:off x="5452258" y="1295400"/>
            <a:ext cx="781050" cy="206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0" name="AutoShape 22"/>
          <p:cNvCxnSpPr>
            <a:cxnSpLocks noChangeShapeType="1"/>
            <a:stCxn id="273423" idx="4"/>
            <a:endCxn id="273425" idx="0"/>
          </p:cNvCxnSpPr>
          <p:nvPr/>
        </p:nvCxnSpPr>
        <p:spPr bwMode="auto">
          <a:xfrm>
            <a:off x="6233308" y="1295400"/>
            <a:ext cx="872342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7" name="AutoShape 29"/>
          <p:cNvCxnSpPr>
            <a:cxnSpLocks noChangeShapeType="1"/>
            <a:stCxn id="273427" idx="4"/>
            <a:endCxn id="273435" idx="0"/>
          </p:cNvCxnSpPr>
          <p:nvPr/>
        </p:nvCxnSpPr>
        <p:spPr bwMode="auto">
          <a:xfrm flipH="1">
            <a:off x="4343401" y="2245055"/>
            <a:ext cx="1108857" cy="1171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8" name="AutoShape 30"/>
          <p:cNvCxnSpPr>
            <a:cxnSpLocks noChangeShapeType="1"/>
            <a:stCxn id="273427" idx="4"/>
            <a:endCxn id="273433" idx="0"/>
          </p:cNvCxnSpPr>
          <p:nvPr/>
        </p:nvCxnSpPr>
        <p:spPr bwMode="auto">
          <a:xfrm>
            <a:off x="5452258" y="2245055"/>
            <a:ext cx="774960" cy="1552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39" name="AutoShape 31"/>
          <p:cNvCxnSpPr>
            <a:cxnSpLocks noChangeShapeType="1"/>
            <a:stCxn id="273425" idx="4"/>
            <a:endCxn id="273431" idx="0"/>
          </p:cNvCxnSpPr>
          <p:nvPr/>
        </p:nvCxnSpPr>
        <p:spPr bwMode="auto">
          <a:xfrm>
            <a:off x="7105650" y="2286000"/>
            <a:ext cx="9715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0" name="AutoShape 32"/>
          <p:cNvCxnSpPr>
            <a:cxnSpLocks noChangeShapeType="1"/>
            <a:stCxn id="273425" idx="4"/>
            <a:endCxn id="273433" idx="0"/>
          </p:cNvCxnSpPr>
          <p:nvPr/>
        </p:nvCxnSpPr>
        <p:spPr bwMode="auto">
          <a:xfrm flipH="1">
            <a:off x="6227218" y="2286000"/>
            <a:ext cx="878432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7" name="AutoShape 39"/>
          <p:cNvCxnSpPr>
            <a:cxnSpLocks noChangeShapeType="1"/>
            <a:stCxn id="273435" idx="4"/>
            <a:endCxn id="273441" idx="0"/>
          </p:cNvCxnSpPr>
          <p:nvPr/>
        </p:nvCxnSpPr>
        <p:spPr bwMode="auto">
          <a:xfrm>
            <a:off x="4343401" y="3048000"/>
            <a:ext cx="633868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8" name="AutoShape 40"/>
          <p:cNvCxnSpPr>
            <a:cxnSpLocks noChangeShapeType="1"/>
            <a:stCxn id="273433" idx="4"/>
            <a:endCxn id="273443" idx="0"/>
          </p:cNvCxnSpPr>
          <p:nvPr/>
        </p:nvCxnSpPr>
        <p:spPr bwMode="auto">
          <a:xfrm>
            <a:off x="6227218" y="3009900"/>
            <a:ext cx="3349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49" name="AutoShape 41"/>
          <p:cNvCxnSpPr>
            <a:cxnSpLocks noChangeShapeType="1"/>
            <a:stCxn id="273431" idx="4"/>
            <a:endCxn id="273445" idx="0"/>
          </p:cNvCxnSpPr>
          <p:nvPr/>
        </p:nvCxnSpPr>
        <p:spPr bwMode="auto">
          <a:xfrm flipH="1">
            <a:off x="7467600" y="3009900"/>
            <a:ext cx="6096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0" name="AutoShape 42"/>
          <p:cNvCxnSpPr>
            <a:cxnSpLocks noChangeShapeType="1"/>
            <a:stCxn id="273441" idx="4"/>
            <a:endCxn id="273443" idx="0"/>
          </p:cNvCxnSpPr>
          <p:nvPr/>
        </p:nvCxnSpPr>
        <p:spPr bwMode="auto">
          <a:xfrm>
            <a:off x="4977269" y="3810000"/>
            <a:ext cx="1283439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1" name="AutoShape 43"/>
          <p:cNvCxnSpPr>
            <a:cxnSpLocks noChangeShapeType="1"/>
            <a:stCxn id="273443" idx="4"/>
            <a:endCxn id="273445" idx="0"/>
          </p:cNvCxnSpPr>
          <p:nvPr/>
        </p:nvCxnSpPr>
        <p:spPr bwMode="auto">
          <a:xfrm>
            <a:off x="6260708" y="4572000"/>
            <a:ext cx="120689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3454" name="AutoShape 46"/>
          <p:cNvCxnSpPr>
            <a:cxnSpLocks noChangeShapeType="1"/>
            <a:stCxn id="273445" idx="4"/>
            <a:endCxn id="273452" idx="0"/>
          </p:cNvCxnSpPr>
          <p:nvPr/>
        </p:nvCxnSpPr>
        <p:spPr bwMode="auto">
          <a:xfrm flipH="1">
            <a:off x="7159104" y="5257800"/>
            <a:ext cx="308496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27035"/>
              </p:ext>
            </p:extLst>
          </p:nvPr>
        </p:nvGraphicFramePr>
        <p:xfrm>
          <a:off x="228600" y="838202"/>
          <a:ext cx="2895600" cy="20573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/>
                <a:gridCol w="685800"/>
                <a:gridCol w="838200"/>
                <a:gridCol w="685800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A00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A11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A22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54919"/>
              </p:ext>
            </p:extLst>
          </p:nvPr>
        </p:nvGraphicFramePr>
        <p:xfrm>
          <a:off x="228283" y="3352800"/>
          <a:ext cx="2972117" cy="32330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  <a:gridCol w="761999"/>
                <a:gridCol w="762000"/>
                <a:gridCol w="686118"/>
              </a:tblGrid>
              <a:tr h="293914"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GEMM4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SYRK5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CHOL6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TRSM7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SYRK8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914">
                <a:tc>
                  <a:txBody>
                    <a:bodyPr/>
                    <a:lstStyle/>
                    <a:p>
                      <a:pPr algn="ctr"/>
                      <a:r>
                        <a:rPr lang="en-US" sz="12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CHOL9</a:t>
                      </a:r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1200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3506" name="TextBox 273505"/>
          <p:cNvSpPr txBox="1"/>
          <p:nvPr/>
        </p:nvSpPr>
        <p:spPr>
          <a:xfrm>
            <a:off x="3048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Data Distribution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3048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Scheduler</a:t>
            </a:r>
            <a:endParaRPr lang="en-US" i="1" dirty="0"/>
          </a:p>
        </p:txBody>
      </p:sp>
      <p:sp>
        <p:nvSpPr>
          <p:cNvPr id="167" name="Rectangle 166"/>
          <p:cNvSpPr/>
          <p:nvPr/>
        </p:nvSpPr>
        <p:spPr>
          <a:xfrm>
            <a:off x="6477000" y="5334000"/>
            <a:ext cx="1594414" cy="76002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82843"/>
              </p:ext>
            </p:extLst>
          </p:nvPr>
        </p:nvGraphicFramePr>
        <p:xfrm>
          <a:off x="3252467" y="5486400"/>
          <a:ext cx="3030012" cy="1243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503"/>
                <a:gridCol w="757503"/>
                <a:gridCol w="757503"/>
                <a:gridCol w="757503"/>
              </a:tblGrid>
              <a:tr h="18505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CPU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GPU0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GPU1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Avail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EST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EFT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15.5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  <a:tr h="185058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538" marR="59538" marT="29769" marB="29769"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00400" y="5105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HEFT assignment table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Heterogeneous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52600"/>
            <a:ext cx="3427797" cy="3701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A*B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33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_Gemm</a:t>
            </a:r>
            <a:r>
              <a:rPr lang="en-US" sz="1600" b="1" dirty="0" smtClean="0">
                <a:latin typeface="Courier New" pitchFamily="49" charset="0"/>
              </a:rPr>
              <a:t>( FLA_NO_TRANSPOSE,FLA_NO_TRANSPOSE,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B, FLA_ZERO, D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_Chol</a:t>
            </a:r>
            <a:r>
              <a:rPr lang="en-US" sz="1600" b="1" dirty="0" smtClean="0">
                <a:latin typeface="Courier New" pitchFamily="49" charset="0"/>
              </a:rPr>
              <a:t>( FLA_LOWER_TRIANGULAR, A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FLA_RIGHT,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_Syrk</a:t>
            </a:r>
            <a:r>
              <a:rPr lang="en-US" sz="1600" b="1" dirty="0" smtClean="0">
                <a:latin typeface="Courier New" pitchFamily="49" charset="0"/>
              </a:rPr>
              <a:t>( FLA_LOWER_TRIANGULAR, FLA_NO_TRANSPOSE,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FLA_MINUS_ONE, B, FLA_ONE, C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FLA_LEFT,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FLA_NO_TRANSPOSE,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L, X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807615" y="5325070"/>
            <a:ext cx="513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Code Change!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9573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6-core single-socket Xeon E5649 CPU + 1 GTX 480 GPU card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SIZE: 1024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600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6-core single-socket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Xeon E5649 CPU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Tesla C2070 GPU card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SIZE: 2048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ianyu\Desktop\gemm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anyu\Desktop\gemm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33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0200" y="2327564"/>
            <a:ext cx="5943600" cy="720436"/>
            <a:chOff x="727364" y="2327564"/>
            <a:chExt cx="5943600" cy="720436"/>
          </a:xfrm>
        </p:grpSpPr>
        <p:sp>
          <p:nvSpPr>
            <p:cNvPr id="5" name="Rectangle 4"/>
            <p:cNvSpPr/>
            <p:nvPr/>
          </p:nvSpPr>
          <p:spPr>
            <a:xfrm>
              <a:off x="727364" y="2327564"/>
              <a:ext cx="5943600" cy="7204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7364" y="2673928"/>
              <a:ext cx="5929746" cy="3602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SuperMatrix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2400" y="2286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200400"/>
            <a:ext cx="1909465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276600"/>
            <a:ext cx="6858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clBLAS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4381831"/>
            <a:ext cx="6858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3276600"/>
            <a:ext cx="6858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cuBLAS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4381831"/>
            <a:ext cx="6858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CUDA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281916"/>
            <a:ext cx="461665" cy="1048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GPU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3200731"/>
            <a:ext cx="2590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86734" y="3281916"/>
            <a:ext cx="461665" cy="1048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CPU/MIC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48399" y="3200731"/>
            <a:ext cx="1295401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57600" y="3290720"/>
            <a:ext cx="6096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ACML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57600" y="4876799"/>
            <a:ext cx="609600" cy="624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C/assembly/Fortran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3281916"/>
            <a:ext cx="5334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MKL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43400" y="4876799"/>
            <a:ext cx="533400" cy="615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C/Fortran/Assembly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6332" y="3276600"/>
            <a:ext cx="622467" cy="1119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6331" y="4876799"/>
            <a:ext cx="622467" cy="609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690" y="3276600"/>
            <a:ext cx="400110" cy="228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Accelerator/Other platforms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9579" y="3276600"/>
            <a:ext cx="622467" cy="1119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9578" y="4876799"/>
            <a:ext cx="622467" cy="624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657600" y="4395620"/>
            <a:ext cx="609600" cy="4811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43400" y="4386816"/>
            <a:ext cx="533400" cy="489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332" y="4386818"/>
            <a:ext cx="622468" cy="489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89579" y="4379509"/>
            <a:ext cx="622468" cy="489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larsonjewelers.com/images/Product/large/1732_1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11316" r="25967" b="17582"/>
          <a:stretch/>
        </p:blipFill>
        <p:spPr bwMode="auto">
          <a:xfrm>
            <a:off x="457200" y="2516832"/>
            <a:ext cx="990600" cy="9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51851" y="1219200"/>
            <a:ext cx="712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ring to rule them 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7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SuperMatrix</a:t>
            </a:r>
            <a:r>
              <a:rPr lang="en-US" dirty="0" smtClean="0"/>
              <a:t> Approach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Heterogeneous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752600"/>
            <a:ext cx="3427797" cy="37017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A*B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33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_Gemm</a:t>
            </a:r>
            <a:r>
              <a:rPr lang="en-US" sz="1600" b="1" dirty="0" smtClean="0">
                <a:latin typeface="Courier New" pitchFamily="49" charset="0"/>
              </a:rPr>
              <a:t>( FLA_NO_TRANSPOSE,FLA_NO_TRANSPOSE,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B, FLA_ZERO, D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_Chol</a:t>
            </a:r>
            <a:r>
              <a:rPr lang="en-US" sz="1600" b="1" dirty="0" smtClean="0">
                <a:latin typeface="Courier New" pitchFamily="49" charset="0"/>
              </a:rPr>
              <a:t>( FLA_LOWER_TRIANGULAR, A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FLA_RIGHT,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A, B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_Syrk</a:t>
            </a:r>
            <a:r>
              <a:rPr lang="en-US" sz="1600" b="1" dirty="0" smtClean="0">
                <a:latin typeface="Courier New" pitchFamily="49" charset="0"/>
              </a:rPr>
              <a:t>( FLA_LOWER_TRIANGULAR, FLA_NO_TRANSPOSE,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FLA_MINUS_ONE, B, FLA_ONE, C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en-US" sz="1600" b="1" dirty="0" err="1" smtClean="0">
                <a:latin typeface="Courier New" pitchFamily="49" charset="0"/>
              </a:rPr>
              <a:t>FLA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SH</a:t>
            </a:r>
            <a:r>
              <a:rPr lang="en-US" sz="1600" b="1" dirty="0" err="1" smtClean="0">
                <a:latin typeface="Courier New" pitchFamily="49" charset="0"/>
              </a:rPr>
              <a:t>_Trsm</a:t>
            </a:r>
            <a:r>
              <a:rPr lang="en-US" sz="1600" b="1" dirty="0" smtClean="0">
                <a:latin typeface="Courier New" pitchFamily="49" charset="0"/>
              </a:rPr>
              <a:t>( FLA_LEFT, FLA_LOWER_TRIANGULAR,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FLA_NO_TRANSPOSE, FLA_NONUNIT_DIAG,</a:t>
            </a:r>
            <a:endParaRPr lang="en-US" sz="1600" b="1" dirty="0" smtClean="0">
              <a:solidFill>
                <a:schemeClr val="hlink"/>
              </a:solidFill>
              <a:latin typeface="Courier New" pitchFamily="49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            FLA_ONE, L, X );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hlink"/>
                </a:solidFill>
                <a:latin typeface="Courier New" pitchFamily="49" charset="0"/>
              </a:rPr>
              <a:t> /*-----------------------------------------------*/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latin typeface="Courier New" pitchFamily="49" charset="0"/>
              </a:rPr>
              <a:t> 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807615" y="5325070"/>
            <a:ext cx="513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 Code Change!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74082"/>
              </p:ext>
            </p:extLst>
          </p:nvPr>
        </p:nvGraphicFramePr>
        <p:xfrm>
          <a:off x="304800" y="1600200"/>
          <a:ext cx="8686800" cy="36728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33400"/>
                <a:gridCol w="3733800"/>
                <a:gridCol w="1981200"/>
                <a:gridCol w="2438400"/>
              </a:tblGrid>
              <a:tr h="3742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Target Platform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Lapack</a:t>
                      </a: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Project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FLAME Project</a:t>
                      </a:r>
                      <a:endParaRPr lang="en-US" sz="2000" i="1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758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Sequential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LAPACK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58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Sequential+multithreaded</a:t>
                      </a:r>
                      <a:r>
                        <a:rPr lang="en-US" sz="20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BLAS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LAPACK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96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Multicore/multithreaded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PLASMA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libflame+SuperMatrix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Multicore+out-of-order</a:t>
                      </a: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scheduling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PLASMA+Quark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libflame+SuperMatrix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CPU + single GPU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MAGMA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libflame+SuperMatrix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0379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Multicore + </a:t>
                      </a:r>
                      <a:r>
                        <a:rPr lang="en-US" sz="2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multi-GPU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DAGuE</a:t>
                      </a:r>
                      <a:r>
                        <a:rPr lang="en-US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StarPU</a:t>
                      </a:r>
                      <a:r>
                        <a:rPr lang="en-US" sz="20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XKaapi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libflame+SuperMatrix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宋体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3962400"/>
            <a:ext cx="8915400" cy="13716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https://www.larsonjewelers.com/images/Product/large/1732_1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11316" r="25967" b="17582"/>
          <a:stretch/>
        </p:blipFill>
        <p:spPr bwMode="auto">
          <a:xfrm>
            <a:off x="6495393" y="2895731"/>
            <a:ext cx="2133600" cy="2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0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vignette1.wikia.nocookie.net/lotr/images/3/3f/One_Ring_To_Rule_Them_All.gif/revision/latest?cb=201310102325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32691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3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FLAME Answer: </a:t>
            </a:r>
            <a:r>
              <a:rPr lang="en-US" dirty="0" err="1" smtClean="0"/>
              <a:t>SuperMatrix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5313362"/>
            <a:ext cx="42672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Programmability</a:t>
            </a:r>
          </a:p>
          <a:p>
            <a:pPr lvl="1"/>
            <a:r>
              <a:rPr lang="en-US" dirty="0"/>
              <a:t>Use tools </a:t>
            </a:r>
            <a:r>
              <a:rPr lang="en-US" dirty="0" smtClean="0"/>
              <a:t>provide by FLAME</a:t>
            </a:r>
            <a:endParaRPr lang="en-US" dirty="0"/>
          </a:p>
        </p:txBody>
      </p:sp>
      <p:pic>
        <p:nvPicPr>
          <p:cNvPr id="4098" name="Picture 2" descr="http://www.cs.utexas.edu/~flame/web/images/FLAMEbann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82" y="6372224"/>
            <a:ext cx="1778218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701979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Ernie </a:t>
            </a:r>
            <a:r>
              <a:rPr lang="en-US" dirty="0"/>
              <a:t>Chan. </a:t>
            </a:r>
            <a:r>
              <a:rPr lang="en-US" dirty="0" smtClean="0"/>
              <a:t>“Application </a:t>
            </a:r>
            <a:r>
              <a:rPr lang="en-US" dirty="0"/>
              <a:t>of Dependence </a:t>
            </a:r>
            <a:r>
              <a:rPr lang="en-US" dirty="0" smtClean="0"/>
              <a:t>Analysis </a:t>
            </a:r>
            <a:r>
              <a:rPr lang="en-US" dirty="0"/>
              <a:t>and Runtime Data Flow Graph </a:t>
            </a:r>
            <a:r>
              <a:rPr lang="en-US" dirty="0" smtClean="0"/>
              <a:t>Scheduling </a:t>
            </a:r>
            <a:r>
              <a:rPr lang="en-US" dirty="0"/>
              <a:t>to Matrix </a:t>
            </a:r>
            <a:r>
              <a:rPr lang="en-US" dirty="0" smtClean="0"/>
              <a:t>Computations.”</a:t>
            </a:r>
            <a:r>
              <a:rPr lang="en-US" dirty="0"/>
              <a:t> </a:t>
            </a:r>
            <a:r>
              <a:rPr lang="en-US" dirty="0" smtClean="0"/>
              <a:t>Ph.D</a:t>
            </a:r>
            <a:r>
              <a:rPr lang="en-US" dirty="0"/>
              <a:t>. dissertation, Department of </a:t>
            </a:r>
            <a:r>
              <a:rPr lang="en-US" dirty="0" smtClean="0"/>
              <a:t>Computer </a:t>
            </a:r>
            <a:r>
              <a:rPr lang="en-US" dirty="0"/>
              <a:t>Science, The </a:t>
            </a:r>
            <a:r>
              <a:rPr lang="en-US" dirty="0" smtClean="0"/>
              <a:t>University of Texas at Austin</a:t>
            </a:r>
          </a:p>
          <a:p>
            <a:endParaRPr lang="en-US" dirty="0"/>
          </a:p>
          <a:p>
            <a:r>
              <a:rPr lang="en-US" dirty="0"/>
              <a:t>Chan, Ernie, et al. "</a:t>
            </a:r>
            <a:r>
              <a:rPr lang="en-US" dirty="0" err="1"/>
              <a:t>SuperMatrix</a:t>
            </a:r>
            <a:r>
              <a:rPr lang="en-US" dirty="0"/>
              <a:t> out-of-order scheduling of matrix operations for SMP and multi-core architectures." </a:t>
            </a:r>
            <a:r>
              <a:rPr lang="en-US" i="1" dirty="0"/>
              <a:t>Proceedings of the nineteenth annual ACM symposium on Parallel algorithms and architectures</a:t>
            </a:r>
            <a:r>
              <a:rPr lang="en-US" dirty="0"/>
              <a:t>. ACM, 2007.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5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724400" y="5257800"/>
            <a:ext cx="4114800" cy="16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Parallelism</a:t>
            </a:r>
            <a:endParaRPr lang="en-US" dirty="0"/>
          </a:p>
          <a:p>
            <a:pPr lvl="1"/>
            <a:r>
              <a:rPr lang="en-US" dirty="0"/>
              <a:t>Directed acyclic </a:t>
            </a:r>
            <a:r>
              <a:rPr lang="en-US" dirty="0" smtClean="0"/>
              <a:t>graph</a:t>
            </a:r>
          </a:p>
          <a:p>
            <a:pPr marL="457200" lvl="1" indent="0">
              <a:buNone/>
            </a:pPr>
            <a:r>
              <a:rPr lang="en-US" dirty="0" smtClean="0"/>
              <a:t>(DAG</a:t>
            </a:r>
            <a:r>
              <a:rPr lang="en-US" dirty="0"/>
              <a:t>) scheduling</a:t>
            </a:r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7800" y="1870033"/>
            <a:ext cx="5943600" cy="720436"/>
            <a:chOff x="727364" y="2327564"/>
            <a:chExt cx="5943600" cy="720436"/>
          </a:xfrm>
        </p:grpSpPr>
        <p:sp>
          <p:nvSpPr>
            <p:cNvPr id="12" name="Rectangle 11"/>
            <p:cNvSpPr/>
            <p:nvPr/>
          </p:nvSpPr>
          <p:spPr>
            <a:xfrm>
              <a:off x="727364" y="2327564"/>
              <a:ext cx="5943600" cy="7204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7364" y="2673928"/>
              <a:ext cx="5929746" cy="3602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SuperMatrix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0" y="182846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libflame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742869"/>
            <a:ext cx="1909465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0" y="2819069"/>
            <a:ext cx="6858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clBLAS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3924300"/>
            <a:ext cx="6858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OpenCL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0" y="2819069"/>
            <a:ext cx="6858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cuBLAS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3924300"/>
            <a:ext cx="685800" cy="1104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CUDA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2824385"/>
            <a:ext cx="461665" cy="1048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GPU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2743200"/>
            <a:ext cx="2590800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4334" y="2824385"/>
            <a:ext cx="461665" cy="1048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CPU/MIC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5999" y="2743200"/>
            <a:ext cx="1295401" cy="2362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2833189"/>
            <a:ext cx="6096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ACML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4419268"/>
            <a:ext cx="609600" cy="6240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C/assembly/Fortran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2824385"/>
            <a:ext cx="533400" cy="1104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MKL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4419268"/>
            <a:ext cx="533400" cy="615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C/Fortran/Assembly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63932" y="2819069"/>
            <a:ext cx="622467" cy="1119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63931" y="4419268"/>
            <a:ext cx="622467" cy="609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1290" y="2819069"/>
            <a:ext cx="400110" cy="228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Accelerator/Other platforms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37179" y="2819069"/>
            <a:ext cx="622467" cy="1119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BLIS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37178" y="4419268"/>
            <a:ext cx="622467" cy="6240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C/Assembly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5200" y="3938089"/>
            <a:ext cx="609600" cy="4811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000" y="3929285"/>
            <a:ext cx="533400" cy="489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63932" y="3929287"/>
            <a:ext cx="622468" cy="489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37179" y="3921978"/>
            <a:ext cx="622468" cy="4899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OpenMP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pthread</a:t>
            </a:r>
            <a:endParaRPr lang="en-US" sz="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00200" y="1143000"/>
            <a:ext cx="5837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one ring to rule them all</a:t>
            </a:r>
          </a:p>
        </p:txBody>
      </p:sp>
      <p:pic>
        <p:nvPicPr>
          <p:cNvPr id="38" name="Picture 2" descr="https://www.larsonjewelers.com/images/Product/large/1732_1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8" t="11316" r="25967" b="17582"/>
          <a:stretch/>
        </p:blipFill>
        <p:spPr bwMode="auto">
          <a:xfrm>
            <a:off x="304800" y="1981200"/>
            <a:ext cx="990600" cy="9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354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FLAME Answer: </a:t>
            </a:r>
            <a:r>
              <a:rPr lang="en-US" dirty="0" err="1"/>
              <a:t>SuperMatrix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Chan, E.,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E. S.,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G., </a:t>
            </a:r>
            <a:r>
              <a:rPr lang="en-US" sz="1400" dirty="0"/>
              <a:t>and </a:t>
            </a:r>
            <a:r>
              <a:rPr lang="en-US" sz="1400" dirty="0" smtClean="0"/>
              <a:t>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R.. </a:t>
            </a:r>
            <a:r>
              <a:rPr lang="en-US" sz="1400" dirty="0" err="1"/>
              <a:t>SuperMatrix</a:t>
            </a:r>
            <a:r>
              <a:rPr lang="en-US" sz="1400" dirty="0"/>
              <a:t> out-of-order scheduling of matrix operations for SMP and multi-core architectures. In </a:t>
            </a:r>
            <a:r>
              <a:rPr lang="en-US" sz="1400" i="1" dirty="0"/>
              <a:t>SPAA'07: Proceedings of the Nineteenth Annual ACM Symposium on Parallelism in Algorithms and Architectures, </a:t>
            </a:r>
            <a:r>
              <a:rPr lang="en-US" sz="1400" dirty="0"/>
              <a:t>pages 116-125, San Diego, CA, USA, June 9-11, 2007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Chan, E., G</a:t>
            </a:r>
            <a:r>
              <a:rPr lang="en-US" sz="1400" dirty="0"/>
              <a:t>. Van </a:t>
            </a:r>
            <a:r>
              <a:rPr lang="en-US" sz="1400" dirty="0" smtClean="0"/>
              <a:t>Zee, F.,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E. S.,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G., </a:t>
            </a:r>
            <a:r>
              <a:rPr lang="en-US" sz="1400" dirty="0"/>
              <a:t>and </a:t>
            </a:r>
            <a:r>
              <a:rPr lang="en-US" sz="1400" dirty="0" smtClean="0"/>
              <a:t>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R.. </a:t>
            </a:r>
            <a:r>
              <a:rPr lang="en-US" sz="1400" dirty="0"/>
              <a:t>Satisfying your dependencies with </a:t>
            </a:r>
            <a:r>
              <a:rPr lang="en-US" sz="1400" dirty="0" err="1"/>
              <a:t>SuperMatrix</a:t>
            </a:r>
            <a:r>
              <a:rPr lang="en-US" sz="1400" dirty="0"/>
              <a:t>. In</a:t>
            </a:r>
            <a:r>
              <a:rPr lang="en-US" sz="1400" i="1" dirty="0"/>
              <a:t>Cluster'07: Proceedings of the 2007 IEEE International Conference on Cluster Computing, </a:t>
            </a:r>
            <a:r>
              <a:rPr lang="en-US" sz="1400" dirty="0"/>
              <a:t>pages 91-99, Austin, TX, USA, September 17-20, 2007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Chan, E., G</a:t>
            </a:r>
            <a:r>
              <a:rPr lang="en-US" sz="1400" dirty="0"/>
              <a:t>. Van </a:t>
            </a:r>
            <a:r>
              <a:rPr lang="en-US" sz="1400" dirty="0" smtClean="0"/>
              <a:t>Zee, F., </a:t>
            </a:r>
            <a:r>
              <a:rPr lang="en-US" sz="1400" dirty="0" err="1" smtClean="0"/>
              <a:t>Bientinesi</a:t>
            </a:r>
            <a:r>
              <a:rPr lang="en-US" sz="1400" dirty="0" smtClean="0"/>
              <a:t>, P.,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E. S.,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G., </a:t>
            </a:r>
            <a:r>
              <a:rPr lang="en-US" sz="1400" dirty="0"/>
              <a:t>and </a:t>
            </a:r>
            <a:r>
              <a:rPr lang="en-US" sz="1400" dirty="0" smtClean="0"/>
              <a:t>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R.. </a:t>
            </a:r>
            <a:r>
              <a:rPr lang="en-US" sz="1400" dirty="0" err="1"/>
              <a:t>SuperMatrix</a:t>
            </a:r>
            <a:r>
              <a:rPr lang="en-US" sz="1400" dirty="0"/>
              <a:t>: A multithreaded runtime scheduling system for algorithms-by-blocks. In </a:t>
            </a:r>
            <a:r>
              <a:rPr lang="en-US" sz="1400" i="1" dirty="0"/>
              <a:t>PPoPP'08: Proceedings of the Thirteenth ACM SIGPLAN Symposium on Principles and Practice of Parallel Programming, </a:t>
            </a:r>
            <a:r>
              <a:rPr lang="en-US" sz="1400" dirty="0"/>
              <a:t>pages 123-132, Salt Lake City, UT, USA, February 20-23, 2008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Quintana-</a:t>
            </a:r>
            <a:r>
              <a:rPr lang="en-US" sz="1400" dirty="0" err="1" smtClean="0"/>
              <a:t>Orti</a:t>
            </a:r>
            <a:r>
              <a:rPr lang="en-US" sz="1400" dirty="0" smtClean="0"/>
              <a:t>, G., </a:t>
            </a:r>
            <a:r>
              <a:rPr lang="en-US" sz="1400" dirty="0" err="1" smtClean="0"/>
              <a:t>Igual</a:t>
            </a:r>
            <a:r>
              <a:rPr lang="en-US" sz="1400" dirty="0" smtClean="0"/>
              <a:t>, F. D., Quintana-</a:t>
            </a:r>
            <a:r>
              <a:rPr lang="en-US" sz="1400" dirty="0" err="1" smtClean="0"/>
              <a:t>Orti</a:t>
            </a:r>
            <a:r>
              <a:rPr lang="en-US" sz="1400" dirty="0" smtClean="0"/>
              <a:t>, E. S., 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R.. </a:t>
            </a:r>
            <a:r>
              <a:rPr lang="en-US" sz="1400" dirty="0"/>
              <a:t>Solving dense linear systems on platforms with multiple hardware </a:t>
            </a:r>
            <a:r>
              <a:rPr lang="en-US" sz="1400" dirty="0" smtClean="0"/>
              <a:t>accelerators. In </a:t>
            </a:r>
            <a:r>
              <a:rPr lang="en-US" sz="1400" i="1" dirty="0" err="1" smtClean="0"/>
              <a:t>PPoPP</a:t>
            </a:r>
            <a:r>
              <a:rPr lang="en-US" sz="1400" i="1" dirty="0" smtClean="0"/>
              <a:t> </a:t>
            </a:r>
            <a:r>
              <a:rPr lang="en-US" sz="1400" i="1" dirty="0"/>
              <a:t>'09 Proceedings of the 14th ACM SIGPLAN symposium on Principles and </a:t>
            </a:r>
            <a:r>
              <a:rPr lang="en-US" altLang="zh-CN" sz="1400" i="1" dirty="0" smtClean="0"/>
              <a:t>P</a:t>
            </a:r>
            <a:r>
              <a:rPr lang="en-US" sz="1400" i="1" dirty="0" smtClean="0"/>
              <a:t>ractice </a:t>
            </a:r>
            <a:r>
              <a:rPr lang="en-US" sz="1400" i="1" dirty="0"/>
              <a:t>of </a:t>
            </a:r>
            <a:r>
              <a:rPr lang="en-US" sz="1400" i="1" dirty="0" smtClean="0"/>
              <a:t>Parallel </a:t>
            </a:r>
            <a:r>
              <a:rPr lang="en-US" sz="1400" i="1" dirty="0"/>
              <a:t>P</a:t>
            </a:r>
            <a:r>
              <a:rPr lang="en-US" sz="1400" i="1" dirty="0" smtClean="0"/>
              <a:t>rogramming</a:t>
            </a:r>
            <a:r>
              <a:rPr lang="en-US" sz="1400" dirty="0"/>
              <a:t>, </a:t>
            </a:r>
            <a:r>
              <a:rPr lang="en-US" sz="1400" dirty="0" smtClean="0"/>
              <a:t>2009</a:t>
            </a:r>
          </a:p>
          <a:p>
            <a:r>
              <a:rPr lang="en-US" sz="1400" dirty="0" smtClean="0"/>
              <a:t>Quintana-</a:t>
            </a:r>
            <a:r>
              <a:rPr lang="en-US" sz="1400" dirty="0" err="1" smtClean="0"/>
              <a:t>Ort</a:t>
            </a:r>
            <a:r>
              <a:rPr lang="en-US" sz="1400" dirty="0" err="1" smtClean="0">
                <a:cs typeface="Arial" charset="0"/>
              </a:rPr>
              <a:t>í</a:t>
            </a:r>
            <a:r>
              <a:rPr lang="en-US" sz="1400" dirty="0" smtClean="0">
                <a:cs typeface="Arial" charset="0"/>
              </a:rPr>
              <a:t>, G.</a:t>
            </a:r>
            <a:r>
              <a:rPr lang="en-US" sz="1400" dirty="0" smtClean="0"/>
              <a:t>, Quintana-</a:t>
            </a:r>
            <a:r>
              <a:rPr lang="en-US" sz="1400" dirty="0" err="1" smtClean="0"/>
              <a:t>Ort</a:t>
            </a:r>
            <a:r>
              <a:rPr lang="en-US" sz="1400" dirty="0" err="1" smtClean="0">
                <a:cs typeface="Arial" charset="0"/>
              </a:rPr>
              <a:t>í</a:t>
            </a:r>
            <a:r>
              <a:rPr lang="en-US" sz="1400" dirty="0" smtClean="0">
                <a:cs typeface="Arial" charset="0"/>
              </a:rPr>
              <a:t>, E.S.</a:t>
            </a:r>
            <a:r>
              <a:rPr lang="en-US" sz="1400" dirty="0" smtClean="0"/>
              <a:t>, 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R., G</a:t>
            </a:r>
            <a:r>
              <a:rPr lang="en-US" sz="1400" dirty="0"/>
              <a:t>. Van </a:t>
            </a:r>
            <a:r>
              <a:rPr lang="en-US" sz="1400" dirty="0" smtClean="0"/>
              <a:t>Zee, F., </a:t>
            </a:r>
            <a:r>
              <a:rPr lang="en-US" sz="1400" dirty="0"/>
              <a:t>and </a:t>
            </a:r>
            <a:r>
              <a:rPr lang="en-US" sz="1400" dirty="0" smtClean="0"/>
              <a:t>Chan, E..  </a:t>
            </a:r>
            <a:r>
              <a:rPr lang="en-US" sz="1400" dirty="0"/>
              <a:t>Programming matrix algorithms-by-blocks for thread-level parallelism.  </a:t>
            </a:r>
            <a:r>
              <a:rPr lang="en-US" sz="1400" i="1" dirty="0"/>
              <a:t>ACM Transactions on Mathematical Software</a:t>
            </a:r>
            <a:r>
              <a:rPr lang="en-US" sz="1400" dirty="0"/>
              <a:t>, 36(3):14:1-14:26, July 2009.</a:t>
            </a:r>
          </a:p>
          <a:p>
            <a:r>
              <a:rPr lang="en-US" sz="1400" dirty="0" smtClean="0"/>
              <a:t>Chan, E.. </a:t>
            </a:r>
            <a:r>
              <a:rPr lang="en-US" sz="1400" dirty="0"/>
              <a:t>“Application of Dependence Analysis and Runtime Data Flow Graph Scheduling to Matrix Computations.” Ph.D. dissertation, Department of Computer Science, The University of Texas at </a:t>
            </a:r>
            <a:r>
              <a:rPr lang="en-US" sz="1400" dirty="0" smtClean="0"/>
              <a:t>Austin</a:t>
            </a:r>
          </a:p>
          <a:p>
            <a:r>
              <a:rPr lang="en-US" sz="1400" dirty="0"/>
              <a:t>Quintana-</a:t>
            </a:r>
            <a:r>
              <a:rPr lang="en-US" sz="1400" dirty="0" err="1"/>
              <a:t>Ortí</a:t>
            </a:r>
            <a:r>
              <a:rPr lang="en-US" sz="1400" dirty="0"/>
              <a:t>, </a:t>
            </a:r>
            <a:r>
              <a:rPr lang="en-US" sz="1400" dirty="0" smtClean="0"/>
              <a:t>G., </a:t>
            </a:r>
            <a:r>
              <a:rPr lang="en-US" sz="1400" dirty="0" err="1" smtClean="0"/>
              <a:t>Igual</a:t>
            </a:r>
            <a:r>
              <a:rPr lang="en-US" sz="1400" dirty="0" smtClean="0"/>
              <a:t>, F. D., </a:t>
            </a:r>
            <a:r>
              <a:rPr lang="en-US" sz="1400" dirty="0" err="1" smtClean="0"/>
              <a:t>Marqués</a:t>
            </a:r>
            <a:r>
              <a:rPr lang="en-US" sz="1400" dirty="0" smtClean="0"/>
              <a:t>, M., Quintana-</a:t>
            </a:r>
            <a:r>
              <a:rPr lang="en-US" sz="1400" dirty="0" err="1" smtClean="0"/>
              <a:t>Ortí</a:t>
            </a:r>
            <a:r>
              <a:rPr lang="en-US" sz="1400" dirty="0" smtClean="0"/>
              <a:t>, E. S., </a:t>
            </a:r>
            <a:r>
              <a:rPr lang="en-US" sz="1400" dirty="0"/>
              <a:t>and </a:t>
            </a:r>
            <a:r>
              <a:rPr lang="en-US" sz="1400" dirty="0" smtClean="0"/>
              <a:t>van </a:t>
            </a:r>
            <a:r>
              <a:rPr lang="en-US" sz="1400" dirty="0"/>
              <a:t>de </a:t>
            </a:r>
            <a:r>
              <a:rPr lang="en-US" sz="1400" dirty="0" err="1" smtClean="0"/>
              <a:t>Geijn</a:t>
            </a:r>
            <a:r>
              <a:rPr lang="en-US" sz="1400" dirty="0" smtClean="0"/>
              <a:t>, R.. </a:t>
            </a:r>
            <a:r>
              <a:rPr lang="en-US" sz="1400" dirty="0"/>
              <a:t>"A Runtime System for Programming Out-of-Core Matrix Algorithms-by-Tiles on Multithreaded Architectures." </a:t>
            </a:r>
            <a:r>
              <a:rPr lang="en-US" sz="1400" i="1" dirty="0"/>
              <a:t>ACM Transactions on Mathematical Software (TOMS)</a:t>
            </a:r>
            <a:r>
              <a:rPr lang="en-US" sz="1400" dirty="0"/>
              <a:t> 38, no. 4 (2012): 25.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4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1341437"/>
            <a:ext cx="5181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70C0"/>
                </a:solidFill>
              </a:rPr>
              <a:t>W</a:t>
            </a:r>
            <a:r>
              <a:rPr lang="en-US" sz="3000" dirty="0" smtClean="0"/>
              <a:t>rite </a:t>
            </a:r>
            <a:r>
              <a:rPr lang="en-US" sz="3000" dirty="0" smtClean="0">
                <a:solidFill>
                  <a:srgbClr val="0070C0"/>
                </a:solidFill>
              </a:rPr>
              <a:t>A</a:t>
            </a:r>
            <a:r>
              <a:rPr lang="en-US" sz="3000" dirty="0" smtClean="0"/>
              <a:t>fter </a:t>
            </a:r>
            <a:r>
              <a:rPr lang="en-US" sz="3000" dirty="0" smtClean="0">
                <a:solidFill>
                  <a:srgbClr val="0070C0"/>
                </a:solidFill>
              </a:rPr>
              <a:t>R</a:t>
            </a:r>
            <a:r>
              <a:rPr lang="en-US" sz="3000" dirty="0" smtClean="0"/>
              <a:t>ead: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(S0, S1)</a:t>
            </a:r>
          </a:p>
          <a:p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592449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Are you sure S1 and S2 cannot be parallelized?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4114800" y="4518818"/>
            <a:ext cx="5181600" cy="510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ead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fter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rite: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(S1, S4)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038600" y="2566752"/>
            <a:ext cx="5181600" cy="63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R</a:t>
            </a:r>
            <a:r>
              <a:rPr lang="en-US" sz="3000" dirty="0" smtClean="0"/>
              <a:t>ead </a:t>
            </a:r>
            <a:r>
              <a:rPr lang="en-US" sz="3000" dirty="0" smtClean="0">
                <a:solidFill>
                  <a:srgbClr val="C00000"/>
                </a:solidFill>
              </a:rPr>
              <a:t>A</a:t>
            </a:r>
            <a:r>
              <a:rPr lang="en-US" sz="3000" dirty="0" smtClean="0"/>
              <a:t>fter </a:t>
            </a:r>
            <a:r>
              <a:rPr lang="en-US" sz="3000" dirty="0" smtClean="0">
                <a:solidFill>
                  <a:srgbClr val="C00000"/>
                </a:solidFill>
              </a:rPr>
              <a:t>W</a:t>
            </a:r>
            <a:r>
              <a:rPr lang="en-US" sz="3000" dirty="0" smtClean="0"/>
              <a:t>rite: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(S1, S2)</a:t>
            </a:r>
            <a:endParaRPr lang="en-US" sz="3000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114800" y="3602863"/>
            <a:ext cx="5181600" cy="511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ead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fter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rite: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(S2, S3)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400" y="547989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Can the  code be parallelized?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038600" y="1752600"/>
            <a:ext cx="5181600" cy="63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R</a:t>
            </a:r>
            <a:r>
              <a:rPr lang="en-US" sz="3000" dirty="0" smtClean="0"/>
              <a:t>ead </a:t>
            </a:r>
            <a:r>
              <a:rPr lang="en-US" sz="3000" dirty="0" smtClean="0">
                <a:solidFill>
                  <a:srgbClr val="C00000"/>
                </a:solidFill>
              </a:rPr>
              <a:t>A</a:t>
            </a:r>
            <a:r>
              <a:rPr lang="en-US" sz="3000" dirty="0" smtClean="0"/>
              <a:t>fter </a:t>
            </a:r>
            <a:r>
              <a:rPr lang="en-US" sz="3000" dirty="0" smtClean="0">
                <a:solidFill>
                  <a:srgbClr val="C00000"/>
                </a:solidFill>
              </a:rPr>
              <a:t>W</a:t>
            </a:r>
            <a:r>
              <a:rPr lang="en-US" sz="3000" dirty="0" smtClean="0"/>
              <a:t>rite: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(S0, S1)</a:t>
            </a:r>
            <a:endParaRPr lang="en-US" sz="3000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19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1" grpId="0" animBg="1"/>
      <p:bldP spid="54" grpId="0"/>
      <p:bldP spid="55" grpId="0"/>
      <p:bldP spid="57" grpId="0"/>
      <p:bldP spid="5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Parallel</a:t>
            </a:r>
            <a:r>
              <a:rPr lang="en-US" altLang="zh-CN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3062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162384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05600" y="12664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7200" y="2180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7462" y="2590800"/>
            <a:ext cx="4513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5785338" y="2180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Triangle 23"/>
          <p:cNvSpPr/>
          <p:nvPr/>
        </p:nvSpPr>
        <p:spPr>
          <a:xfrm rot="10800000">
            <a:off x="6752897" y="2286000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59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05400" y="3505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83520" y="30952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Triangle 30"/>
          <p:cNvSpPr/>
          <p:nvPr/>
        </p:nvSpPr>
        <p:spPr>
          <a:xfrm>
            <a:off x="6752897" y="30952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72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866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175738" y="431975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00100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83520" y="39624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752897" y="4319751"/>
            <a:ext cx="1813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67200" y="4847897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113080" y="525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ight Triangle 41"/>
          <p:cNvSpPr/>
          <p:nvPr/>
        </p:nvSpPr>
        <p:spPr>
          <a:xfrm>
            <a:off x="5849007" y="4847897"/>
            <a:ext cx="714703" cy="714703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74120" y="4876800"/>
            <a:ext cx="769680" cy="7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Library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A*B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←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82136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How to parallelize?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17526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9800" y="2590800"/>
            <a:ext cx="533400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95400" y="3505200"/>
            <a:ext cx="1447800" cy="6096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1" idx="3"/>
          </p:cNvCxnSpPr>
          <p:nvPr/>
        </p:nvCxnSpPr>
        <p:spPr>
          <a:xfrm flipH="1">
            <a:off x="2209800" y="4683967"/>
            <a:ext cx="925286" cy="19283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2855167" y="2593910"/>
            <a:ext cx="1103082" cy="2090057"/>
          </a:xfrm>
          <a:custGeom>
            <a:avLst/>
            <a:gdLst>
              <a:gd name="connsiteX0" fmla="*/ 0 w 1103082"/>
              <a:gd name="connsiteY0" fmla="*/ 0 h 2090057"/>
              <a:gd name="connsiteX1" fmla="*/ 1045029 w 1103082"/>
              <a:gd name="connsiteY1" fmla="*/ 914400 h 2090057"/>
              <a:gd name="connsiteX2" fmla="*/ 895739 w 1103082"/>
              <a:gd name="connsiteY2" fmla="*/ 1847461 h 2090057"/>
              <a:gd name="connsiteX3" fmla="*/ 279919 w 1103082"/>
              <a:gd name="connsiteY3" fmla="*/ 2090057 h 2090057"/>
              <a:gd name="connsiteX4" fmla="*/ 279919 w 1103082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082" h="2090057">
                <a:moveTo>
                  <a:pt x="0" y="0"/>
                </a:moveTo>
                <a:cubicBezTo>
                  <a:pt x="447869" y="303245"/>
                  <a:pt x="895739" y="606490"/>
                  <a:pt x="1045029" y="914400"/>
                </a:cubicBezTo>
                <a:cubicBezTo>
                  <a:pt x="1194319" y="1222310"/>
                  <a:pt x="1023257" y="1651518"/>
                  <a:pt x="895739" y="1847461"/>
                </a:cubicBezTo>
                <a:cubicBezTo>
                  <a:pt x="768221" y="2043404"/>
                  <a:pt x="279919" y="2090057"/>
                  <a:pt x="279919" y="2090057"/>
                </a:cubicBezTo>
                <a:lnTo>
                  <a:pt x="279919" y="2090057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00600" y="12954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S0: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ParGemm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A,B,D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S1: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ParPortf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ParSyrk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ParTrsm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4B27-71E3-40BE-9816-DF864BC11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0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6745</TotalTime>
  <Words>3333</Words>
  <Application>Microsoft Office PowerPoint</Application>
  <PresentationFormat>On-screen Show (4:3)</PresentationFormat>
  <Paragraphs>1529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SuperMatrix on Heterogeneous Platforms</vt:lpstr>
      <vt:lpstr>How Heterogeneous?</vt:lpstr>
      <vt:lpstr>How Many Languages?</vt:lpstr>
      <vt:lpstr>Question!</vt:lpstr>
      <vt:lpstr>FLAME Answer: SuperMatrix</vt:lpstr>
      <vt:lpstr>FLAME Answer: SuperMatrix</vt:lpstr>
      <vt:lpstr>Parallel?</vt:lpstr>
      <vt:lpstr>Parallel?</vt:lpstr>
      <vt:lpstr>Traditional Library Approach</vt:lpstr>
      <vt:lpstr>Traditional Library Approach Implemented with libflame and BLIS</vt:lpstr>
      <vt:lpstr>Problem for Fine-grained Parallelism</vt:lpstr>
      <vt:lpstr>Coarse-grained Parallelism</vt:lpstr>
      <vt:lpstr>SuperMatrix Approach</vt:lpstr>
      <vt:lpstr>SuperMatrix Approach</vt:lpstr>
      <vt:lpstr>SuperMatrix Approach</vt:lpstr>
      <vt:lpstr>SuperMatrix Approach</vt:lpstr>
      <vt:lpstr>SuperMatrix Approach</vt:lpstr>
      <vt:lpstr>Traditional Library Approach Implemented with libflame and BLIS</vt:lpstr>
      <vt:lpstr>SuperMatrix Approach Implemented with libflame and BLIS</vt:lpstr>
      <vt:lpstr>Free Lunch for Both Programmability and Performance!</vt:lpstr>
      <vt:lpstr>PowerPoint Presentation</vt:lpstr>
      <vt:lpstr>PowerPoint Presentation</vt:lpstr>
      <vt:lpstr>Challenges in Heterogeneous Platforms!</vt:lpstr>
      <vt:lpstr>Challenges in Heterogeneous Platforms!</vt:lpstr>
      <vt:lpstr>Adapting Original SuperMatrix to Heterogeneous Platforms</vt:lpstr>
      <vt:lpstr>Naïve Approach</vt:lpstr>
      <vt:lpstr>Software Cache</vt:lpstr>
      <vt:lpstr>HEFT(Heterogeneous Earliest Finish Time)</vt:lpstr>
      <vt:lpstr>3x3 Blocked Cholesky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SuperMatrix Approach on Heterogeneous Platforms</vt:lpstr>
      <vt:lpstr>Performance</vt:lpstr>
      <vt:lpstr>Conclusion</vt:lpstr>
      <vt:lpstr>SuperMatrix Approach on Heterogeneous Platforms</vt:lpstr>
      <vt:lpstr>Related Work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Jianyu Huang</dc:creator>
  <cp:lastModifiedBy>Jianyu Huang</cp:lastModifiedBy>
  <cp:revision>669</cp:revision>
  <dcterms:created xsi:type="dcterms:W3CDTF">2015-09-20T20:25:24Z</dcterms:created>
  <dcterms:modified xsi:type="dcterms:W3CDTF">2015-09-28T21:53:23Z</dcterms:modified>
</cp:coreProperties>
</file>