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comments/comment19.xml" ContentType="application/vnd.openxmlformats-officedocument.presentationml.comment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omments/comment8.xml" ContentType="application/vnd.openxmlformats-officedocument.presentationml.comments+xml"/>
  <Override PartName="/ppt/comments/comment17.xml" ContentType="application/vnd.openxmlformats-officedocument.presentationml.comment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omments/comment6.xml" ContentType="application/vnd.openxmlformats-officedocument.presentationml.comments+xml"/>
  <Override PartName="/ppt/comments/comment13.xml" ContentType="application/vnd.openxmlformats-officedocument.presentationml.comments+xml"/>
  <Override PartName="/ppt/comments/comment15.xml" ContentType="application/vnd.openxmlformats-officedocument.presentationml.comment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comments/comment4.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10.xml" ContentType="application/vnd.openxmlformats-officedocument.presentationml.comments+xml"/>
  <Override PartName="/ppt/comments/comment20.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omments/comment9.xml" ContentType="application/vnd.openxmlformats-officedocument.presentationml.comments+xml"/>
  <Override PartName="/ppt/comments/comment18.xml" ContentType="application/vnd.openxmlformats-officedocument.presentationml.comment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comments/comment7.xml" ContentType="application/vnd.openxmlformats-officedocument.presentationml.comments+xml"/>
  <Override PartName="/ppt/comments/comment16.xml" ContentType="application/vnd.openxmlformats-officedocument.presentationml.comment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comments/comment5.xml" ContentType="application/vnd.openxmlformats-officedocument.presentationml.comments+xml"/>
  <Override PartName="/ppt/comments/comment14.xml" ContentType="application/vnd.openxmlformats-officedocument.presentationml.comment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66" r:id="rId3"/>
    <p:sldId id="273" r:id="rId4"/>
    <p:sldId id="274" r:id="rId5"/>
    <p:sldId id="275" r:id="rId6"/>
    <p:sldId id="298" r:id="rId7"/>
    <p:sldId id="276" r:id="rId8"/>
    <p:sldId id="297" r:id="rId9"/>
    <p:sldId id="299" r:id="rId10"/>
    <p:sldId id="300" r:id="rId11"/>
    <p:sldId id="284" r:id="rId12"/>
    <p:sldId id="294" r:id="rId13"/>
    <p:sldId id="301" r:id="rId14"/>
    <p:sldId id="302" r:id="rId15"/>
    <p:sldId id="272" r:id="rId16"/>
    <p:sldId id="285" r:id="rId17"/>
    <p:sldId id="289" r:id="rId18"/>
    <p:sldId id="290" r:id="rId19"/>
    <p:sldId id="291" r:id="rId20"/>
    <p:sldId id="287" r:id="rId21"/>
  </p:sldIdLst>
  <p:sldSz cx="9144000" cy="6858000" type="screen4x3"/>
  <p:notesSz cx="6858000" cy="9296400"/>
  <p:custDataLst>
    <p:tags r:id="rId24"/>
  </p:custDataLst>
  <p:defaultTextStyle>
    <a:defPPr>
      <a:defRPr lang="en-US"/>
    </a:defPPr>
    <a:lvl1pPr algn="just" rtl="0" fontAlgn="base">
      <a:spcBef>
        <a:spcPct val="20000"/>
      </a:spcBef>
      <a:spcAft>
        <a:spcPct val="0"/>
      </a:spcAft>
      <a:defRPr sz="2000" kern="1200">
        <a:solidFill>
          <a:schemeClr val="accent2"/>
        </a:solidFill>
        <a:latin typeface="Arial" charset="0"/>
        <a:ea typeface="+mn-ea"/>
        <a:cs typeface="+mn-cs"/>
        <a:sym typeface="Symbol" pitchFamily="18" charset="2"/>
      </a:defRPr>
    </a:lvl1pPr>
    <a:lvl2pPr marL="457200" algn="just" rtl="0" fontAlgn="base">
      <a:spcBef>
        <a:spcPct val="20000"/>
      </a:spcBef>
      <a:spcAft>
        <a:spcPct val="0"/>
      </a:spcAft>
      <a:defRPr sz="2000" kern="1200">
        <a:solidFill>
          <a:schemeClr val="accent2"/>
        </a:solidFill>
        <a:latin typeface="Arial" charset="0"/>
        <a:ea typeface="+mn-ea"/>
        <a:cs typeface="+mn-cs"/>
        <a:sym typeface="Symbol" pitchFamily="18" charset="2"/>
      </a:defRPr>
    </a:lvl2pPr>
    <a:lvl3pPr marL="914400" algn="just" rtl="0" fontAlgn="base">
      <a:spcBef>
        <a:spcPct val="20000"/>
      </a:spcBef>
      <a:spcAft>
        <a:spcPct val="0"/>
      </a:spcAft>
      <a:defRPr sz="2000" kern="1200">
        <a:solidFill>
          <a:schemeClr val="accent2"/>
        </a:solidFill>
        <a:latin typeface="Arial" charset="0"/>
        <a:ea typeface="+mn-ea"/>
        <a:cs typeface="+mn-cs"/>
        <a:sym typeface="Symbol" pitchFamily="18" charset="2"/>
      </a:defRPr>
    </a:lvl3pPr>
    <a:lvl4pPr marL="1371600" algn="just" rtl="0" fontAlgn="base">
      <a:spcBef>
        <a:spcPct val="20000"/>
      </a:spcBef>
      <a:spcAft>
        <a:spcPct val="0"/>
      </a:spcAft>
      <a:defRPr sz="2000" kern="1200">
        <a:solidFill>
          <a:schemeClr val="accent2"/>
        </a:solidFill>
        <a:latin typeface="Arial" charset="0"/>
        <a:ea typeface="+mn-ea"/>
        <a:cs typeface="+mn-cs"/>
        <a:sym typeface="Symbol" pitchFamily="18" charset="2"/>
      </a:defRPr>
    </a:lvl4pPr>
    <a:lvl5pPr marL="1828800" algn="just" rtl="0" fontAlgn="base">
      <a:spcBef>
        <a:spcPct val="20000"/>
      </a:spcBef>
      <a:spcAft>
        <a:spcPct val="0"/>
      </a:spcAft>
      <a:defRPr sz="2000" kern="1200">
        <a:solidFill>
          <a:schemeClr val="accent2"/>
        </a:solidFill>
        <a:latin typeface="Arial" charset="0"/>
        <a:ea typeface="+mn-ea"/>
        <a:cs typeface="+mn-cs"/>
        <a:sym typeface="Symbol" pitchFamily="18" charset="2"/>
      </a:defRPr>
    </a:lvl5pPr>
    <a:lvl6pPr marL="2286000" algn="l" defTabSz="914400" rtl="0" eaLnBrk="1" latinLnBrk="0" hangingPunct="1">
      <a:defRPr sz="2000" kern="1200">
        <a:solidFill>
          <a:schemeClr val="accent2"/>
        </a:solidFill>
        <a:latin typeface="Arial" charset="0"/>
        <a:ea typeface="+mn-ea"/>
        <a:cs typeface="+mn-cs"/>
        <a:sym typeface="Symbol" pitchFamily="18" charset="2"/>
      </a:defRPr>
    </a:lvl6pPr>
    <a:lvl7pPr marL="2743200" algn="l" defTabSz="914400" rtl="0" eaLnBrk="1" latinLnBrk="0" hangingPunct="1">
      <a:defRPr sz="2000" kern="1200">
        <a:solidFill>
          <a:schemeClr val="accent2"/>
        </a:solidFill>
        <a:latin typeface="Arial" charset="0"/>
        <a:ea typeface="+mn-ea"/>
        <a:cs typeface="+mn-cs"/>
        <a:sym typeface="Symbol" pitchFamily="18" charset="2"/>
      </a:defRPr>
    </a:lvl7pPr>
    <a:lvl8pPr marL="3200400" algn="l" defTabSz="914400" rtl="0" eaLnBrk="1" latinLnBrk="0" hangingPunct="1">
      <a:defRPr sz="2000" kern="1200">
        <a:solidFill>
          <a:schemeClr val="accent2"/>
        </a:solidFill>
        <a:latin typeface="Arial" charset="0"/>
        <a:ea typeface="+mn-ea"/>
        <a:cs typeface="+mn-cs"/>
        <a:sym typeface="Symbol" pitchFamily="18" charset="2"/>
      </a:defRPr>
    </a:lvl8pPr>
    <a:lvl9pPr marL="3657600" algn="l" defTabSz="914400" rtl="0" eaLnBrk="1" latinLnBrk="0" hangingPunct="1">
      <a:defRPr sz="2000" kern="1200">
        <a:solidFill>
          <a:schemeClr val="accent2"/>
        </a:solidFill>
        <a:latin typeface="Arial" charset="0"/>
        <a:ea typeface="+mn-ea"/>
        <a:cs typeface="+mn-cs"/>
        <a:sym typeface="Symbol" pitchFamily="18" charset="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gene Goldberg" initials="E G" lastIdx="19" clrIdx="0"/>
  <p:cmAuthor id="1" name="Eugene" initials="E" lastIdx="27" clrIdx="1"/>
  <p:cmAuthor id="2" name="eugene" initials="e"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8000"/>
    <a:srgbClr val="000099"/>
    <a:srgbClr val="AC8300"/>
    <a:srgbClr val="004635"/>
    <a:srgbClr val="00644C"/>
    <a:srgbClr val="003226"/>
    <a:srgbClr val="FFFF66"/>
    <a:srgbClr val="FF3300"/>
    <a:srgbClr val="33CC33"/>
    <a:srgbClr val="FF7C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071" autoAdjust="0"/>
    <p:restoredTop sz="99806" autoAdjust="0"/>
  </p:normalViewPr>
  <p:slideViewPr>
    <p:cSldViewPr>
      <p:cViewPr>
        <p:scale>
          <a:sx n="78" d="100"/>
          <a:sy n="78" d="100"/>
        </p:scale>
        <p:origin x="-207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1680" y="-108"/>
      </p:cViewPr>
      <p:guideLst>
        <p:guide orient="horz" pos="2928"/>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10-12T10:48:29.579" idx="15">
    <p:pos x="5375" y="30"/>
    <p:text>The title of this  talk is "Quantifier elimination via clause redundancy"
This is a joint work with Pete Manolios.</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13-10-12T17:55:11.933" idx="23">
    <p:pos x="5474" y="41"/>
    <p:text>
Let C be an X-clause of quantified formula F.
An atomic D-sequent stating trivial redudancy of C is derived in the following three cases:
C is satisfied by assignment s
C is subsumed by a clause C' in subspace s
C is blocked in subspace s that is it cannot be resolved on a variable</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13-10-12T17:56:49.923" idx="3">
    <p:pos x="5506" y="18"/>
    <p:text>Now I give an example run of our QE algorithm on a simple formula</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13-10-12T18:00:09.213" idx="24">
    <p:pos x="5502" y="10"/>
    <p:text>
Our QE algorithm is called DCDS that stands for Derivation of Clause D-sequents
Let quantified formula F consists of two clauses C1 and C3 shown here. Only one variable x is existentially quantified.
The solution to this problem is given by clause ~y1 or y2 that is just the resolvent of clauses C1 and C2</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13-10-12T18:11:44.744" idx="25">
    <p:pos x="5515" y="23"/>
    <p:text>
This slides show the decision tree built by DCDS.
The leaves are shown by dotted ovals.
Suppose that DCDS branches on variable y1 first.
After y1 is assigned value 0, C1 becomes satisfied and C2 becomes blocked. So C1 and C2 are redundant here and DCDS backtracks. Suppose that in the branch y1=1 y2 is then picked for branching. Then in branch y2=0 we get a conflict because C1 and C2 turn into unit clauses x and ~x. At this point a conflict clause  C3 is added to F.  This clause subsumes C1 and C2 in the current subspace and DCDS backtracks. Finally, in the branch y2=1 clause C2 is satisfied and C1 is blocked and hence they are redundant.</p:text>
  </p:cm>
</p:cmLst>
</file>

<file path=ppt/comments/comment14.xml><?xml version="1.0" encoding="utf-8"?>
<p:cmLst xmlns:a="http://schemas.openxmlformats.org/drawingml/2006/main" xmlns:r="http://schemas.openxmlformats.org/officeDocument/2006/relationships" xmlns:p="http://schemas.openxmlformats.org/presentationml/2006/main">
  <p:cm authorId="1" dt="2013-10-12T18:36:41.077" idx="26">
    <p:pos x="5482" y="17"/>
    <p:text>
This slides shows derivation of D-sequents for the decision tree of the previous slide.
As we saw, in branch y1=0,  clauses C1 and C2 become satisfied and blocked so atomic D-sequents S1 and S2 are derived.  I use a simplified notation here where we drop quantified formula from the left part of a D-sequent and show only conditional part.
D-sequents S1 and S2 state redundancy of clauses C1 and C2 separately. By using composition operation one can build a D-sequent expressing redundancy of C1 and C2 together. Notice that the composition operation is not that simple. More details can be found in the paper.
In the branch y1=1 and y2=0 a conflict clause is added which makes C1 and C2 redundant in the current subspace. This fact is expressed by derivation of atomic D-sequents S3 and S4.
In the branch y1=1,y2=1 clause C2 is satisfied and C1 is blocked and DCDS derives atomic D-sequents S5 and S6.
After that DCDS backtracks. At this point D-sequents S3,S4 are derived in branch y2=0 and S5,S6 are derived in branch y2=1. New D-sequents S7,S8  that do not depend on assignment y2 are derived by a resolution-like operation join.
An example is shown on the right where D-sequent S7 is derived by joining S3 and S5 to make variable y2 disappear</p:text>
  </p:cm>
</p:cmLst>
</file>

<file path=ppt/comments/comment15.xml><?xml version="1.0" encoding="utf-8"?>
<p:cmLst xmlns:a="http://schemas.openxmlformats.org/drawingml/2006/main" xmlns:r="http://schemas.openxmlformats.org/officeDocument/2006/relationships" xmlns:p="http://schemas.openxmlformats.org/presentationml/2006/main">
  <p:cm authorId="1" dt="2012-10-16T04:49:00.139" idx="7">
    <p:pos x="5498" y="18"/>
    <p:text>Now I am going to describe some experimental results.</p:text>
  </p:cm>
</p:cmLst>
</file>

<file path=ppt/comments/comment16.xml><?xml version="1.0" encoding="utf-8"?>
<p:cmLst xmlns:a="http://schemas.openxmlformats.org/drawingml/2006/main" xmlns:r="http://schemas.openxmlformats.org/officeDocument/2006/relationships" xmlns:p="http://schemas.openxmlformats.org/presentationml/2006/main">
  <p:cm authorId="2" dt="2013-10-13T05:22:22.705" idx="1">
    <p:pos x="5506" y="-6"/>
    <p:text>
Since DCDS is not a trivial algorithm based so in a sense our top priorirty was to make sure that the algorithm is correct.
The current implementation lacks a few important implementation. For example,D-sequents are re-used. Parent D-sequents are discarded after a join operation. 
We believe that re-using of D-sequents will drastically boost performance. Some discussion of this topic is given in the paper.</p:text>
  </p:cm>
</p:cmLst>
</file>

<file path=ppt/comments/comment17.xml><?xml version="1.0" encoding="utf-8"?>
<p:cmLst xmlns:a="http://schemas.openxmlformats.org/drawingml/2006/main" xmlns:r="http://schemas.openxmlformats.org/officeDocument/2006/relationships" xmlns:p="http://schemas.openxmlformats.org/presentationml/2006/main">
  <p:cm authorId="2" dt="2013-10-13T05:32:55.203" idx="2">
    <p:pos x="5490" y="26"/>
    <p:text>We used the benchmarks of hardware model checking competition to give some preliminary evaluation. The time limit was set to 2,000 seconds.  We compare three algorithms of backward model checking. An algorithm based on our quantifier elimination from the previous FMCAD i.e. using D-sequents based on variable redundancy. An algorithm whose QE based on clause D-sequents and and algorithm using BDDs. The latter was based on PdTrav.
As you can see BDDs are still faster which is not surprising taking into account the maturity of this technology and the fact that BDDs do re-use what they learned via subgraph hashing.
</p:text>
  </p:cm>
</p:cmLst>
</file>

<file path=ppt/comments/comment18.xml><?xml version="1.0" encoding="utf-8"?>
<p:cmLst xmlns:a="http://schemas.openxmlformats.org/drawingml/2006/main" xmlns:r="http://schemas.openxmlformats.org/officeDocument/2006/relationships" xmlns:p="http://schemas.openxmlformats.org/presentationml/2006/main">
  <p:cm authorId="2" dt="2013-10-13T05:40:04.750" idx="3">
    <p:pos x="5574" y="15"/>
    <p:text>This slide shows the performance of the three algorithms on the benchmarks solved only by algorithms based on D-sequents.  The pair of data shown in red indicates that there was a significant number of examples (66) where BDDs failed. So there is a noticeable set of benchmarks where D-sequents outperform BDDs even by the current algorithm that can be drastically improved.
Notice also the pair of numbers shown in green. They show that D-sequents based on clause redundancy outperform those based on variable redundancy by 7X.</p:text>
  </p:cm>
</p:cmLst>
</file>

<file path=ppt/comments/comment19.xml><?xml version="1.0" encoding="utf-8"?>
<p:cmLst xmlns:a="http://schemas.openxmlformats.org/drawingml/2006/main" xmlns:r="http://schemas.openxmlformats.org/officeDocument/2006/relationships" xmlns:p="http://schemas.openxmlformats.org/presentationml/2006/main">
  <p:cm authorId="2" dt="2013-10-13T05:45:56.400" idx="5">
    <p:pos x="5564" y="5"/>
    <p:text>These plots show  the number of benchmarks with respect to time they were solved.  Again we consider only benchmarks solved by algorighms based on D-sequents. As you can see on this set of benchmarks they consistently outperformed BDDs.</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3-10-12T10:23:46.993" idx="16">
    <p:pos x="5359" y="29"/>
    <p:text>Here is the outline of this  talk. 
First,  I will give a brief introduction into the problem of quantifier elimination and say a few words about our approach.
Then I will describe the notion of dependency sequents based on clause redundancy that
our method is based on
After that I will show an exampe run
of our quantifier elimination algorithm
on a simple formula
Finally, I will give  some experimental results and make  conclusions</p:text>
  </p:cm>
</p:cmLst>
</file>

<file path=ppt/comments/comment20.xml><?xml version="1.0" encoding="utf-8"?>
<p:cmLst xmlns:a="http://schemas.openxmlformats.org/drawingml/2006/main" xmlns:r="http://schemas.openxmlformats.org/officeDocument/2006/relationships" xmlns:p="http://schemas.openxmlformats.org/presentationml/2006/main">
  <p:cm authorId="2" dt="2013-10-13T05:59:55.125" idx="4">
    <p:pos x="5321" y="-10"/>
    <p:text>We introduce the machinery of D-sequents based on clause redudnancy that can be used in many applications.
We show how such D-sequents work in quantifier elimiantion.
A model checker based on clause D-sequents can sovle examples that are hard for BDDs
We are still at the stage where adding a new technique can lead to drastic improvements.
Some points are not covered in this  short talk for examle the discussion of why DCDS is correct. So please read the paper.</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3-10-12T10:39:47.002" idx="17">
    <p:pos x="5405" y="20"/>
    <p:text>Let us define the problem we want to solve.
Let F be a Boolean CNF formula and  X be a subset of variables of F
The QE problem we consider is as follows. Given F formlua where variables of X are existentially quantified, find an equivalent  quantifier free CNF formula G. 
The equivalence between these two formulas is semantic. That is the evaluate to the same value for every complete assignment to non-quantified variables of F. Here G with subscript s speciifes G under assignment s.
 QE algorithms can  be used to solve many other problems in particular model checking.
Importantly, the machinery of D-sequents we use for QE can be applied to other problems for example SAT
</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13-10-12T10:52:42.219" idx="18">
    <p:pos x="5405" y="20"/>
    <p:text>
Due to advent of efficient SAT-solvers, many researchers explored the domain of SAT-based methods of QE elimination. 
Until recently, there have been two kinds of basic QE algorithms. Algorithms of the first kind pioneered by Ken McMillan are based on the idea of enumeration of satisfying assignments.
Algorithm of the second kind follow the idea of the Davis-Putnam procedure. Namely quantified variables are eliminated one by one in some order.
Despite the obvious progress in SAT-based algorithms for QE, they still have poor scalability.
Last year we presented a new algorithm of quantifier elimination based on computation of
redundancy of variables.  Some shortcomings of this algorithm I will discuss later</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13-10-12T11:15:37.829" idx="19">
    <p:pos x="5376" y="-1"/>
    <p:text>In our approach we also consider a SAT-based method of quantifier elimination.
Similarly to last year's method, it is 
based on three ideas. 
The first idea is to keep adding resolvent clauses to F until all X-clauses become redundant in this formula where F consists of initial clauses and resolvents.
Such redundancy  means that removing  all X-clauses from F results in a  semantically equivalent formula. This formula consists of non-quantifed variables and so quantifers can be removed.
The second idea is to use the divide and conqure strategy. Namely,  we use branching to prove redundancy of X-clauses  in subspaces and then merge the results of different branches.  
The third idea is to identify the moment when all X-clauses become redundant. This is done using the machinery of D-sequents</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13-10-12T16:24:44.980" idx="20">
    <p:pos x="5490" y="2"/>
    <p:text>
In our last years' paper we introduced D-sequents based on the notion of redundancy of quantified variables.  A variable v of X is redundant in quantified F if the clauses of F with variable v are redudnant in quantified F.
Developing the machinery of such D-sequents was the main contribution of our FMCAD12 paper.
In this talk we consider D-sequents based on clause redundancy that we will refer to as clause D-sequents.
Clause D-sequents can express redundancy of any subset of X clauses. Derivation of the termination condition in terms of clause D-sequents cannot be simulated by  D-sequents in terms of redundant variables.
</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2-10-15T17:15:23.649" idx="7">
    <p:pos x="5348" y="29"/>
    <p:text>Now I am going to  introduce the notion  meant to fix the problems with resolution</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13-10-12T16:51:03.743" idx="21">
    <p:pos x="5350" y="33"/>
    <p:text>
Let s denote a partial assignment to variables of F
Let F with superscript X denote the X-clauses of quantified F.
A D-sequent is a record highlighted where R is a set of X-clauses stating that the clauses of R are rendant in quantified formula F in subspace s
I will refer to s as the condition part of the D-sequent.</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13-10-12T17:54:10.122" idx="22">
    <p:pos x="5412" y="34"/>
    <p:text>
This slide shows the components of D-sequent calculus. As far as QE is concerned the goal is to derive this D-sequent stating the termination condition: that all the X-clauses are redundant in the current quantified formula F unconditionally.
To make X-clauses redundant one obviously needs to add some resolvent clauses to the original formula F.  But to derive the termination condition on top of resolution one needs the caclulus of D-sequents.
 It consists of two parts.
The first part consists derivation of atomic D-sequents that state redundancy of X-clauses in trivial cases. The second part consists of operations compose and join that produce new D-sequent from existing ones.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1"/>
            <a:ext cx="2971800" cy="46513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l">
              <a:spcBef>
                <a:spcPct val="0"/>
              </a:spcBef>
              <a:defRPr sz="1200" b="1">
                <a:solidFill>
                  <a:schemeClr val="tx1"/>
                </a:solidFill>
              </a:defRPr>
            </a:lvl1pPr>
          </a:lstStyle>
          <a:p>
            <a:endParaRPr lang="en-US" dirty="0"/>
          </a:p>
        </p:txBody>
      </p:sp>
      <p:sp>
        <p:nvSpPr>
          <p:cNvPr id="148483" name="Rectangle 3"/>
          <p:cNvSpPr>
            <a:spLocks noGrp="1" noChangeArrowheads="1"/>
          </p:cNvSpPr>
          <p:nvPr>
            <p:ph type="dt" sz="quarter" idx="1"/>
          </p:nvPr>
        </p:nvSpPr>
        <p:spPr bwMode="auto">
          <a:xfrm>
            <a:off x="3886201" y="1"/>
            <a:ext cx="2971800" cy="46513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spcBef>
                <a:spcPct val="0"/>
              </a:spcBef>
              <a:defRPr sz="1200" b="1">
                <a:solidFill>
                  <a:schemeClr val="tx1"/>
                </a:solidFill>
              </a:defRPr>
            </a:lvl1pPr>
          </a:lstStyle>
          <a:p>
            <a:endParaRPr lang="en-US" dirty="0"/>
          </a:p>
        </p:txBody>
      </p:sp>
      <p:sp>
        <p:nvSpPr>
          <p:cNvPr id="148484" name="Rectangle 4"/>
          <p:cNvSpPr>
            <a:spLocks noGrp="1" noChangeArrowheads="1"/>
          </p:cNvSpPr>
          <p:nvPr>
            <p:ph type="ftr" sz="quarter" idx="2"/>
          </p:nvPr>
        </p:nvSpPr>
        <p:spPr bwMode="auto">
          <a:xfrm>
            <a:off x="0" y="8831264"/>
            <a:ext cx="2971800" cy="465137"/>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l">
              <a:spcBef>
                <a:spcPct val="0"/>
              </a:spcBef>
              <a:defRPr sz="1200" b="1">
                <a:solidFill>
                  <a:schemeClr val="tx1"/>
                </a:solidFill>
              </a:defRPr>
            </a:lvl1pPr>
          </a:lstStyle>
          <a:p>
            <a:endParaRPr lang="en-US" dirty="0"/>
          </a:p>
        </p:txBody>
      </p:sp>
      <p:sp>
        <p:nvSpPr>
          <p:cNvPr id="148485" name="Rectangle 5"/>
          <p:cNvSpPr>
            <a:spLocks noGrp="1" noChangeArrowheads="1"/>
          </p:cNvSpPr>
          <p:nvPr>
            <p:ph type="sldNum" sz="quarter" idx="3"/>
          </p:nvPr>
        </p:nvSpPr>
        <p:spPr bwMode="auto">
          <a:xfrm>
            <a:off x="3886201" y="8831264"/>
            <a:ext cx="2971800" cy="465137"/>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spcBef>
                <a:spcPct val="0"/>
              </a:spcBef>
              <a:defRPr sz="1200" b="1">
                <a:solidFill>
                  <a:schemeClr val="tx1"/>
                </a:solidFill>
              </a:defRPr>
            </a:lvl1pPr>
          </a:lstStyle>
          <a:p>
            <a:fld id="{891394AB-6C34-4E5D-99CE-5D71D68C10F5}"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1"/>
            <a:ext cx="2971800" cy="46513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l">
              <a:spcBef>
                <a:spcPct val="0"/>
              </a:spcBef>
              <a:defRPr sz="1200">
                <a:solidFill>
                  <a:schemeClr val="tx1"/>
                </a:solidFill>
                <a:latin typeface="Times New Roman" pitchFamily="18" charset="0"/>
              </a:defRPr>
            </a:lvl1pPr>
          </a:lstStyle>
          <a:p>
            <a:endParaRPr lang="en-US" dirty="0"/>
          </a:p>
        </p:txBody>
      </p:sp>
      <p:sp>
        <p:nvSpPr>
          <p:cNvPr id="252931" name="Rectangle 3"/>
          <p:cNvSpPr>
            <a:spLocks noGrp="1" noChangeArrowheads="1"/>
          </p:cNvSpPr>
          <p:nvPr>
            <p:ph type="dt" idx="1"/>
          </p:nvPr>
        </p:nvSpPr>
        <p:spPr bwMode="auto">
          <a:xfrm>
            <a:off x="3884613" y="1"/>
            <a:ext cx="2971800" cy="46513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spcBef>
                <a:spcPct val="0"/>
              </a:spcBef>
              <a:defRPr sz="1200">
                <a:solidFill>
                  <a:schemeClr val="tx1"/>
                </a:solidFill>
                <a:latin typeface="Times New Roman" pitchFamily="18" charset="0"/>
              </a:defRPr>
            </a:lvl1pPr>
          </a:lstStyle>
          <a:p>
            <a:endParaRPr lang="en-US" dirty="0"/>
          </a:p>
        </p:txBody>
      </p:sp>
      <p:sp>
        <p:nvSpPr>
          <p:cNvPr id="25293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25293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293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l">
              <a:spcBef>
                <a:spcPct val="0"/>
              </a:spcBef>
              <a:defRPr sz="1200">
                <a:solidFill>
                  <a:schemeClr val="tx1"/>
                </a:solidFill>
                <a:latin typeface="Times New Roman" pitchFamily="18" charset="0"/>
              </a:defRPr>
            </a:lvl1pPr>
          </a:lstStyle>
          <a:p>
            <a:endParaRPr lang="en-US" dirty="0"/>
          </a:p>
        </p:txBody>
      </p:sp>
      <p:sp>
        <p:nvSpPr>
          <p:cNvPr id="25293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spcBef>
                <a:spcPct val="0"/>
              </a:spcBef>
              <a:defRPr sz="1200">
                <a:solidFill>
                  <a:schemeClr val="tx1"/>
                </a:solidFill>
                <a:latin typeface="Times New Roman" pitchFamily="18" charset="0"/>
              </a:defRPr>
            </a:lvl1pPr>
          </a:lstStyle>
          <a:p>
            <a:fld id="{FD2600FA-99B8-4AED-A31A-47CF4FA1A6DF}"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099" name="Rectangle 3"/>
          <p:cNvSpPr>
            <a:spLocks noGrp="1" noChangeArrowheads="1"/>
          </p:cNvSpPr>
          <p:nvPr>
            <p:ph type="subTitle" idx="1"/>
          </p:nvPr>
        </p:nvSpPr>
        <p:spPr>
          <a:xfrm>
            <a:off x="1143000" y="3886200"/>
            <a:ext cx="6858000" cy="1752600"/>
          </a:xfrm>
        </p:spPr>
        <p:txBody>
          <a:bodyPr/>
          <a:lstStyle>
            <a:lvl1pPr marL="0" indent="0" algn="ctr">
              <a:buFontTx/>
              <a:buNone/>
              <a:defRPr b="1">
                <a:solidFill>
                  <a:srgbClr val="0066FF"/>
                </a:solidFill>
              </a:defRPr>
            </a:lvl1pPr>
          </a:lstStyle>
          <a:p>
            <a:r>
              <a:rPr lang="en-US"/>
              <a:t>Click to edit Master subtitle style</a:t>
            </a:r>
          </a:p>
        </p:txBody>
      </p:sp>
      <p:sp>
        <p:nvSpPr>
          <p:cNvPr id="4100" name="Rectangle 4"/>
          <p:cNvSpPr>
            <a:spLocks noGrp="1" noChangeArrowheads="1"/>
          </p:cNvSpPr>
          <p:nvPr>
            <p:ph type="dt" sz="half" idx="2"/>
          </p:nvPr>
        </p:nvSpPr>
        <p:spPr bwMode="auto">
          <a:xfrm>
            <a:off x="685800" y="6248400"/>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spcBef>
                <a:spcPct val="0"/>
              </a:spcBef>
              <a:defRPr sz="1400">
                <a:solidFill>
                  <a:schemeClr val="tx1"/>
                </a:solidFill>
                <a:latin typeface="Times New Roman" pitchFamily="18" charset="0"/>
              </a:defRPr>
            </a:lvl1pPr>
          </a:lstStyle>
          <a:p>
            <a:endParaRPr lang="en-US" dirty="0"/>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Times New Roman" pitchFamily="18" charset="0"/>
              </a:defRPr>
            </a:lvl1pPr>
          </a:lstStyle>
          <a:p>
            <a:endParaRPr lang="en-US" dirty="0"/>
          </a:p>
        </p:txBody>
      </p:sp>
      <p:sp>
        <p:nvSpPr>
          <p:cNvPr id="4102" name="Rectangle 6"/>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Times New Roman" pitchFamily="18" charset="0"/>
              </a:defRPr>
            </a:lvl1pPr>
          </a:lstStyle>
          <a:p>
            <a:fld id="{2F73D2EE-053E-41E6-9CC1-A3BFC9CD883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99"/>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solidFill>
                  <a:srgbClr val="000099"/>
                </a:solidFill>
              </a:defRPr>
            </a:lvl1pPr>
            <a:lvl2pPr>
              <a:defRPr>
                <a:solidFill>
                  <a:srgbClr val="000099"/>
                </a:solidFill>
              </a:defRPr>
            </a:lvl2pPr>
            <a:lvl3pPr>
              <a:defRPr>
                <a:solidFill>
                  <a:srgbClr val="000099"/>
                </a:solidFill>
              </a:defRPr>
            </a:lvl3pPr>
            <a:lvl4pPr>
              <a:defRPr>
                <a:solidFill>
                  <a:srgbClr val="000099"/>
                </a:solidFill>
              </a:defRPr>
            </a:lvl4pPr>
            <a:lvl5pPr>
              <a:defRPr>
                <a:solidFill>
                  <a:srgbClr val="000099"/>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9600"/>
            <a:ext cx="1943100" cy="5486400"/>
          </a:xfrm>
        </p:spPr>
        <p:txBody>
          <a:bodyPr vert="eaVert"/>
          <a:lstStyle>
            <a:lvl1pPr>
              <a:defRPr>
                <a:solidFill>
                  <a:srgbClr val="000099"/>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8488" cy="5486400"/>
          </a:xfrm>
        </p:spPr>
        <p:txBody>
          <a:bodyPr vert="eaVert"/>
          <a:lstStyle>
            <a:lvl1pPr>
              <a:defRPr>
                <a:solidFill>
                  <a:srgbClr val="000099"/>
                </a:solidFill>
              </a:defRPr>
            </a:lvl1pPr>
            <a:lvl2pPr>
              <a:defRPr>
                <a:solidFill>
                  <a:srgbClr val="000099"/>
                </a:solidFill>
              </a:defRPr>
            </a:lvl2pPr>
            <a:lvl3pPr>
              <a:defRPr>
                <a:solidFill>
                  <a:srgbClr val="000099"/>
                </a:solidFill>
              </a:defRPr>
            </a:lvl3pPr>
            <a:lvl4pPr>
              <a:defRPr>
                <a:solidFill>
                  <a:srgbClr val="000099"/>
                </a:solidFill>
              </a:defRPr>
            </a:lvl4pPr>
            <a:lvl5pPr>
              <a:defRPr>
                <a:solidFill>
                  <a:srgbClr val="000099"/>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99"/>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rgbClr val="000099"/>
                </a:solidFill>
              </a:defRPr>
            </a:lvl1pPr>
            <a:lvl2pPr>
              <a:defRPr>
                <a:solidFill>
                  <a:srgbClr val="000099"/>
                </a:solidFill>
              </a:defRPr>
            </a:lvl2pPr>
            <a:lvl3pPr>
              <a:defRPr>
                <a:solidFill>
                  <a:srgbClr val="000099"/>
                </a:solidFill>
              </a:defRPr>
            </a:lvl3pPr>
            <a:lvl4pPr>
              <a:defRPr>
                <a:solidFill>
                  <a:srgbClr val="000099"/>
                </a:solidFill>
              </a:defRPr>
            </a:lvl4pPr>
            <a:lvl5pPr>
              <a:defRPr>
                <a:solidFill>
                  <a:srgbClr val="000099"/>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0099"/>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00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0099"/>
                </a:solidFill>
              </a:defRPr>
            </a:lvl1pPr>
            <a:lvl2pPr>
              <a:defRPr sz="2000">
                <a:solidFill>
                  <a:srgbClr val="000099"/>
                </a:solidFill>
              </a:defRPr>
            </a:lvl2pPr>
            <a:lvl3pPr>
              <a:defRPr sz="1800">
                <a:solidFill>
                  <a:srgbClr val="000099"/>
                </a:solidFill>
              </a:defRPr>
            </a:lvl3pPr>
            <a:lvl4pPr>
              <a:defRPr sz="1600">
                <a:solidFill>
                  <a:srgbClr val="000099"/>
                </a:solidFill>
              </a:defRPr>
            </a:lvl4pPr>
            <a:lvl5pPr>
              <a:defRPr sz="1600">
                <a:solidFill>
                  <a:srgbClr val="000099"/>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00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0099"/>
                </a:solidFill>
              </a:defRPr>
            </a:lvl1pPr>
            <a:lvl2pPr>
              <a:defRPr sz="2000">
                <a:solidFill>
                  <a:srgbClr val="000099"/>
                </a:solidFill>
              </a:defRPr>
            </a:lvl2pPr>
            <a:lvl3pPr>
              <a:defRPr sz="1800">
                <a:solidFill>
                  <a:srgbClr val="000099"/>
                </a:solidFill>
              </a:defRPr>
            </a:lvl3pPr>
            <a:lvl4pPr>
              <a:defRPr sz="1600">
                <a:solidFill>
                  <a:srgbClr val="000099"/>
                </a:solidFill>
              </a:defRPr>
            </a:lvl4pPr>
            <a:lvl5pPr>
              <a:defRPr sz="1600">
                <a:solidFill>
                  <a:srgbClr val="000099"/>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99"/>
                </a:solidFill>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0099"/>
                </a:solidFill>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solidFill>
                  <a:srgbClr val="000099"/>
                </a:solidFill>
              </a:defRPr>
            </a:lvl1pPr>
            <a:lvl2pPr>
              <a:defRPr sz="2800">
                <a:solidFill>
                  <a:srgbClr val="000099"/>
                </a:solidFill>
              </a:defRPr>
            </a:lvl2pPr>
            <a:lvl3pPr>
              <a:defRPr sz="2400">
                <a:solidFill>
                  <a:srgbClr val="000099"/>
                </a:solidFill>
              </a:defRPr>
            </a:lvl3pPr>
            <a:lvl4pPr>
              <a:defRPr sz="2000">
                <a:solidFill>
                  <a:srgbClr val="000099"/>
                </a:solidFill>
              </a:defRPr>
            </a:lvl4pPr>
            <a:lvl5pPr>
              <a:defRPr sz="2000">
                <a:solidFill>
                  <a:srgbClr val="000099"/>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00009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0099"/>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00009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39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fontAlgn="base">
        <a:spcBef>
          <a:spcPct val="0"/>
        </a:spcBef>
        <a:spcAft>
          <a:spcPct val="0"/>
        </a:spcAft>
        <a:tabLst>
          <a:tab pos="2767013" algn="l"/>
        </a:tabLst>
        <a:defRPr sz="4000" b="1">
          <a:solidFill>
            <a:schemeClr val="accent2"/>
          </a:solidFill>
          <a:latin typeface="+mj-lt"/>
          <a:ea typeface="+mj-ea"/>
          <a:cs typeface="+mj-cs"/>
        </a:defRPr>
      </a:lvl1pPr>
      <a:lvl2pPr algn="ctr" rtl="0" fontAlgn="base">
        <a:spcBef>
          <a:spcPct val="0"/>
        </a:spcBef>
        <a:spcAft>
          <a:spcPct val="0"/>
        </a:spcAft>
        <a:tabLst>
          <a:tab pos="2767013" algn="l"/>
        </a:tabLst>
        <a:defRPr sz="4000" b="1">
          <a:solidFill>
            <a:schemeClr val="accent2"/>
          </a:solidFill>
          <a:latin typeface="Arial" charset="0"/>
        </a:defRPr>
      </a:lvl2pPr>
      <a:lvl3pPr algn="ctr" rtl="0" fontAlgn="base">
        <a:spcBef>
          <a:spcPct val="0"/>
        </a:spcBef>
        <a:spcAft>
          <a:spcPct val="0"/>
        </a:spcAft>
        <a:tabLst>
          <a:tab pos="2767013" algn="l"/>
        </a:tabLst>
        <a:defRPr sz="4000" b="1">
          <a:solidFill>
            <a:schemeClr val="accent2"/>
          </a:solidFill>
          <a:latin typeface="Arial" charset="0"/>
        </a:defRPr>
      </a:lvl3pPr>
      <a:lvl4pPr algn="ctr" rtl="0" fontAlgn="base">
        <a:spcBef>
          <a:spcPct val="0"/>
        </a:spcBef>
        <a:spcAft>
          <a:spcPct val="0"/>
        </a:spcAft>
        <a:tabLst>
          <a:tab pos="2767013" algn="l"/>
        </a:tabLst>
        <a:defRPr sz="4000" b="1">
          <a:solidFill>
            <a:schemeClr val="accent2"/>
          </a:solidFill>
          <a:latin typeface="Arial" charset="0"/>
        </a:defRPr>
      </a:lvl4pPr>
      <a:lvl5pPr algn="ctr" rtl="0" fontAlgn="base">
        <a:spcBef>
          <a:spcPct val="0"/>
        </a:spcBef>
        <a:spcAft>
          <a:spcPct val="0"/>
        </a:spcAft>
        <a:tabLst>
          <a:tab pos="2767013" algn="l"/>
        </a:tabLst>
        <a:defRPr sz="4000" b="1">
          <a:solidFill>
            <a:schemeClr val="accent2"/>
          </a:solidFill>
          <a:latin typeface="Arial" charset="0"/>
        </a:defRPr>
      </a:lvl5pPr>
      <a:lvl6pPr marL="457200" algn="ctr" rtl="0" fontAlgn="base">
        <a:spcBef>
          <a:spcPct val="0"/>
        </a:spcBef>
        <a:spcAft>
          <a:spcPct val="0"/>
        </a:spcAft>
        <a:tabLst>
          <a:tab pos="2767013" algn="l"/>
        </a:tabLst>
        <a:defRPr sz="4000" b="1">
          <a:solidFill>
            <a:schemeClr val="accent2"/>
          </a:solidFill>
          <a:latin typeface="Arial" charset="0"/>
        </a:defRPr>
      </a:lvl6pPr>
      <a:lvl7pPr marL="914400" algn="ctr" rtl="0" fontAlgn="base">
        <a:spcBef>
          <a:spcPct val="0"/>
        </a:spcBef>
        <a:spcAft>
          <a:spcPct val="0"/>
        </a:spcAft>
        <a:tabLst>
          <a:tab pos="2767013" algn="l"/>
        </a:tabLst>
        <a:defRPr sz="4000" b="1">
          <a:solidFill>
            <a:schemeClr val="accent2"/>
          </a:solidFill>
          <a:latin typeface="Arial" charset="0"/>
        </a:defRPr>
      </a:lvl7pPr>
      <a:lvl8pPr marL="1371600" algn="ctr" rtl="0" fontAlgn="base">
        <a:spcBef>
          <a:spcPct val="0"/>
        </a:spcBef>
        <a:spcAft>
          <a:spcPct val="0"/>
        </a:spcAft>
        <a:tabLst>
          <a:tab pos="2767013" algn="l"/>
        </a:tabLst>
        <a:defRPr sz="4000" b="1">
          <a:solidFill>
            <a:schemeClr val="accent2"/>
          </a:solidFill>
          <a:latin typeface="Arial" charset="0"/>
        </a:defRPr>
      </a:lvl8pPr>
      <a:lvl9pPr marL="1828800" algn="ctr" rtl="0" fontAlgn="base">
        <a:spcBef>
          <a:spcPct val="0"/>
        </a:spcBef>
        <a:spcAft>
          <a:spcPct val="0"/>
        </a:spcAft>
        <a:tabLst>
          <a:tab pos="2767013" algn="l"/>
        </a:tabLst>
        <a:defRPr sz="4000" b="1">
          <a:solidFill>
            <a:schemeClr val="accent2"/>
          </a:solidFill>
          <a:latin typeface="Arial"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chemeClr val="accent2"/>
          </a:solidFill>
          <a:latin typeface="+mn-lt"/>
        </a:defRPr>
      </a:lvl2pPr>
      <a:lvl3pPr marL="1143000" indent="-228600" algn="l" rtl="0" fontAlgn="base">
        <a:spcBef>
          <a:spcPct val="20000"/>
        </a:spcBef>
        <a:spcAft>
          <a:spcPct val="0"/>
        </a:spcAft>
        <a:buChar char="•"/>
        <a:defRPr sz="2400">
          <a:solidFill>
            <a:schemeClr val="accent2"/>
          </a:solidFill>
          <a:latin typeface="+mn-lt"/>
        </a:defRPr>
      </a:lvl3pPr>
      <a:lvl4pPr marL="1600200" indent="-228600" algn="l" rtl="0" fontAlgn="base">
        <a:spcBef>
          <a:spcPct val="20000"/>
        </a:spcBef>
        <a:spcAft>
          <a:spcPct val="0"/>
        </a:spcAft>
        <a:buChar char="–"/>
        <a:defRPr sz="2000">
          <a:solidFill>
            <a:schemeClr val="accent2"/>
          </a:solidFill>
          <a:latin typeface="+mn-lt"/>
        </a:defRPr>
      </a:lvl4pPr>
      <a:lvl5pPr marL="2057400" indent="-228600" algn="l" rtl="0" fontAlgn="base">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19.xm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8313" y="188913"/>
            <a:ext cx="8175653" cy="1800225"/>
          </a:xfrm>
        </p:spPr>
        <p:txBody>
          <a:bodyPr/>
          <a:lstStyle/>
          <a:p>
            <a:r>
              <a:rPr lang="en-US" dirty="0" smtClean="0">
                <a:solidFill>
                  <a:srgbClr val="000099"/>
                </a:solidFill>
              </a:rPr>
              <a:t>Quantifier Elimination </a:t>
            </a:r>
            <a:r>
              <a:rPr lang="en-US" dirty="0" smtClean="0"/>
              <a:t>Via</a:t>
            </a:r>
            <a:r>
              <a:rPr lang="en-US" dirty="0" smtClean="0">
                <a:solidFill>
                  <a:srgbClr val="000099"/>
                </a:solidFill>
              </a:rPr>
              <a:t> Clause Redundancy</a:t>
            </a:r>
            <a:endParaRPr lang="en-US" dirty="0">
              <a:solidFill>
                <a:srgbClr val="000099"/>
              </a:solidFill>
            </a:endParaRPr>
          </a:p>
        </p:txBody>
      </p:sp>
      <p:sp>
        <p:nvSpPr>
          <p:cNvPr id="3" name="Text Box 4"/>
          <p:cNvSpPr txBox="1">
            <a:spLocks noChangeArrowheads="1"/>
          </p:cNvSpPr>
          <p:nvPr/>
        </p:nvSpPr>
        <p:spPr bwMode="auto">
          <a:xfrm>
            <a:off x="1327137" y="2406080"/>
            <a:ext cx="6489726" cy="892552"/>
          </a:xfrm>
          <a:prstGeom prst="rect">
            <a:avLst/>
          </a:prstGeom>
          <a:noFill/>
          <a:ln w="9525">
            <a:noFill/>
            <a:miter lim="800000"/>
            <a:headEnd/>
            <a:tailEnd/>
          </a:ln>
          <a:effectLst/>
        </p:spPr>
        <p:txBody>
          <a:bodyPr wrap="square">
            <a:spAutoFit/>
          </a:bodyPr>
          <a:lstStyle>
            <a:defPPr>
              <a:defRPr lang="en-US"/>
            </a:defPPr>
            <a:lvl1pPr algn="just" rtl="0" fontAlgn="base">
              <a:spcBef>
                <a:spcPct val="20000"/>
              </a:spcBef>
              <a:spcAft>
                <a:spcPct val="0"/>
              </a:spcAft>
              <a:defRPr sz="2000" kern="1200">
                <a:solidFill>
                  <a:schemeClr val="accent2"/>
                </a:solidFill>
                <a:latin typeface="Arial" charset="0"/>
                <a:ea typeface="+mn-ea"/>
                <a:cs typeface="+mn-cs"/>
                <a:sym typeface="Symbol" pitchFamily="18" charset="2"/>
              </a:defRPr>
            </a:lvl1pPr>
            <a:lvl2pPr marL="457200" algn="just" rtl="0" fontAlgn="base">
              <a:spcBef>
                <a:spcPct val="20000"/>
              </a:spcBef>
              <a:spcAft>
                <a:spcPct val="0"/>
              </a:spcAft>
              <a:defRPr sz="2000" kern="1200">
                <a:solidFill>
                  <a:schemeClr val="accent2"/>
                </a:solidFill>
                <a:latin typeface="Arial" charset="0"/>
                <a:ea typeface="+mn-ea"/>
                <a:cs typeface="+mn-cs"/>
                <a:sym typeface="Symbol" pitchFamily="18" charset="2"/>
              </a:defRPr>
            </a:lvl2pPr>
            <a:lvl3pPr marL="914400" algn="just" rtl="0" fontAlgn="base">
              <a:spcBef>
                <a:spcPct val="20000"/>
              </a:spcBef>
              <a:spcAft>
                <a:spcPct val="0"/>
              </a:spcAft>
              <a:defRPr sz="2000" kern="1200">
                <a:solidFill>
                  <a:schemeClr val="accent2"/>
                </a:solidFill>
                <a:latin typeface="Arial" charset="0"/>
                <a:ea typeface="+mn-ea"/>
                <a:cs typeface="+mn-cs"/>
                <a:sym typeface="Symbol" pitchFamily="18" charset="2"/>
              </a:defRPr>
            </a:lvl3pPr>
            <a:lvl4pPr marL="1371600" algn="just" rtl="0" fontAlgn="base">
              <a:spcBef>
                <a:spcPct val="20000"/>
              </a:spcBef>
              <a:spcAft>
                <a:spcPct val="0"/>
              </a:spcAft>
              <a:defRPr sz="2000" kern="1200">
                <a:solidFill>
                  <a:schemeClr val="accent2"/>
                </a:solidFill>
                <a:latin typeface="Arial" charset="0"/>
                <a:ea typeface="+mn-ea"/>
                <a:cs typeface="+mn-cs"/>
                <a:sym typeface="Symbol" pitchFamily="18" charset="2"/>
              </a:defRPr>
            </a:lvl4pPr>
            <a:lvl5pPr marL="1828800" algn="just" rtl="0" fontAlgn="base">
              <a:spcBef>
                <a:spcPct val="20000"/>
              </a:spcBef>
              <a:spcAft>
                <a:spcPct val="0"/>
              </a:spcAft>
              <a:defRPr sz="2000" kern="1200">
                <a:solidFill>
                  <a:schemeClr val="accent2"/>
                </a:solidFill>
                <a:latin typeface="Arial" charset="0"/>
                <a:ea typeface="+mn-ea"/>
                <a:cs typeface="+mn-cs"/>
                <a:sym typeface="Symbol" pitchFamily="18" charset="2"/>
              </a:defRPr>
            </a:lvl5pPr>
            <a:lvl6pPr marL="2286000" algn="l" defTabSz="914400" rtl="0" eaLnBrk="1" latinLnBrk="0" hangingPunct="1">
              <a:defRPr sz="2000" kern="1200">
                <a:solidFill>
                  <a:schemeClr val="accent2"/>
                </a:solidFill>
                <a:latin typeface="Arial" charset="0"/>
                <a:ea typeface="+mn-ea"/>
                <a:cs typeface="+mn-cs"/>
                <a:sym typeface="Symbol" pitchFamily="18" charset="2"/>
              </a:defRPr>
            </a:lvl6pPr>
            <a:lvl7pPr marL="2743200" algn="l" defTabSz="914400" rtl="0" eaLnBrk="1" latinLnBrk="0" hangingPunct="1">
              <a:defRPr sz="2000" kern="1200">
                <a:solidFill>
                  <a:schemeClr val="accent2"/>
                </a:solidFill>
                <a:latin typeface="Arial" charset="0"/>
                <a:ea typeface="+mn-ea"/>
                <a:cs typeface="+mn-cs"/>
                <a:sym typeface="Symbol" pitchFamily="18" charset="2"/>
              </a:defRPr>
            </a:lvl7pPr>
            <a:lvl8pPr marL="3200400" algn="l" defTabSz="914400" rtl="0" eaLnBrk="1" latinLnBrk="0" hangingPunct="1">
              <a:defRPr sz="2000" kern="1200">
                <a:solidFill>
                  <a:schemeClr val="accent2"/>
                </a:solidFill>
                <a:latin typeface="Arial" charset="0"/>
                <a:ea typeface="+mn-ea"/>
                <a:cs typeface="+mn-cs"/>
                <a:sym typeface="Symbol" pitchFamily="18" charset="2"/>
              </a:defRPr>
            </a:lvl8pPr>
            <a:lvl9pPr marL="3657600" algn="l" defTabSz="914400" rtl="0" eaLnBrk="1" latinLnBrk="0" hangingPunct="1">
              <a:defRPr sz="2000" kern="1200">
                <a:solidFill>
                  <a:schemeClr val="accent2"/>
                </a:solidFill>
                <a:latin typeface="Arial" charset="0"/>
                <a:ea typeface="+mn-ea"/>
                <a:cs typeface="+mn-cs"/>
                <a:sym typeface="Symbol" pitchFamily="18" charset="2"/>
              </a:defRPr>
            </a:lvl9pPr>
          </a:lstStyle>
          <a:p>
            <a:pPr algn="ctr">
              <a:spcBef>
                <a:spcPct val="0"/>
              </a:spcBef>
            </a:pPr>
            <a:r>
              <a:rPr lang="en-US" sz="2800" b="1" i="1" dirty="0">
                <a:solidFill>
                  <a:srgbClr val="000099"/>
                </a:solidFill>
              </a:rPr>
              <a:t>Eugene </a:t>
            </a:r>
            <a:r>
              <a:rPr lang="en-US" sz="2800" b="1" i="1" dirty="0" smtClean="0">
                <a:solidFill>
                  <a:srgbClr val="000099"/>
                </a:solidFill>
              </a:rPr>
              <a:t>Goldberg, Pete Manolios</a:t>
            </a:r>
            <a:endParaRPr lang="en-US" sz="2800" b="1" i="1" dirty="0">
              <a:solidFill>
                <a:srgbClr val="000099"/>
              </a:solidFill>
            </a:endParaRPr>
          </a:p>
          <a:p>
            <a:pPr algn="ctr">
              <a:spcBef>
                <a:spcPct val="0"/>
              </a:spcBef>
            </a:pPr>
            <a:r>
              <a:rPr lang="en-US" sz="2400" b="1" i="1" dirty="0" smtClean="0">
                <a:solidFill>
                  <a:srgbClr val="000099"/>
                </a:solidFill>
              </a:rPr>
              <a:t>Northeastern University, USA </a:t>
            </a:r>
            <a:endParaRPr lang="en-US" sz="2400" b="1" i="1" dirty="0">
              <a:solidFill>
                <a:srgbClr val="000099"/>
              </a:solidFill>
            </a:endParaRPr>
          </a:p>
        </p:txBody>
      </p:sp>
      <p:sp>
        <p:nvSpPr>
          <p:cNvPr id="4" name="Text Box 6"/>
          <p:cNvSpPr txBox="1">
            <a:spLocks noChangeArrowheads="1"/>
          </p:cNvSpPr>
          <p:nvPr/>
        </p:nvSpPr>
        <p:spPr bwMode="auto">
          <a:xfrm>
            <a:off x="2123728" y="3717032"/>
            <a:ext cx="4464496" cy="904863"/>
          </a:xfrm>
          <a:prstGeom prst="rect">
            <a:avLst/>
          </a:prstGeom>
          <a:noFill/>
          <a:ln w="9525" algn="ctr">
            <a:noFill/>
            <a:miter lim="800000"/>
            <a:headEnd/>
            <a:tailEnd/>
          </a:ln>
          <a:effectLst/>
        </p:spPr>
        <p:txBody>
          <a:bodyPr wrap="square">
            <a:spAutoFit/>
          </a:bodyPr>
          <a:lstStyle>
            <a:defPPr>
              <a:defRPr lang="en-US"/>
            </a:defPPr>
            <a:lvl1pPr algn="just" rtl="0" fontAlgn="base">
              <a:spcBef>
                <a:spcPct val="20000"/>
              </a:spcBef>
              <a:spcAft>
                <a:spcPct val="0"/>
              </a:spcAft>
              <a:defRPr sz="2000" kern="1200">
                <a:solidFill>
                  <a:schemeClr val="accent2"/>
                </a:solidFill>
                <a:latin typeface="Arial" charset="0"/>
                <a:ea typeface="+mn-ea"/>
                <a:cs typeface="+mn-cs"/>
                <a:sym typeface="Symbol" pitchFamily="18" charset="2"/>
              </a:defRPr>
            </a:lvl1pPr>
            <a:lvl2pPr marL="457200" algn="just" rtl="0" fontAlgn="base">
              <a:spcBef>
                <a:spcPct val="20000"/>
              </a:spcBef>
              <a:spcAft>
                <a:spcPct val="0"/>
              </a:spcAft>
              <a:defRPr sz="2000" kern="1200">
                <a:solidFill>
                  <a:schemeClr val="accent2"/>
                </a:solidFill>
                <a:latin typeface="Arial" charset="0"/>
                <a:ea typeface="+mn-ea"/>
                <a:cs typeface="+mn-cs"/>
                <a:sym typeface="Symbol" pitchFamily="18" charset="2"/>
              </a:defRPr>
            </a:lvl2pPr>
            <a:lvl3pPr marL="914400" algn="just" rtl="0" fontAlgn="base">
              <a:spcBef>
                <a:spcPct val="20000"/>
              </a:spcBef>
              <a:spcAft>
                <a:spcPct val="0"/>
              </a:spcAft>
              <a:defRPr sz="2000" kern="1200">
                <a:solidFill>
                  <a:schemeClr val="accent2"/>
                </a:solidFill>
                <a:latin typeface="Arial" charset="0"/>
                <a:ea typeface="+mn-ea"/>
                <a:cs typeface="+mn-cs"/>
                <a:sym typeface="Symbol" pitchFamily="18" charset="2"/>
              </a:defRPr>
            </a:lvl3pPr>
            <a:lvl4pPr marL="1371600" algn="just" rtl="0" fontAlgn="base">
              <a:spcBef>
                <a:spcPct val="20000"/>
              </a:spcBef>
              <a:spcAft>
                <a:spcPct val="0"/>
              </a:spcAft>
              <a:defRPr sz="2000" kern="1200">
                <a:solidFill>
                  <a:schemeClr val="accent2"/>
                </a:solidFill>
                <a:latin typeface="Arial" charset="0"/>
                <a:ea typeface="+mn-ea"/>
                <a:cs typeface="+mn-cs"/>
                <a:sym typeface="Symbol" pitchFamily="18" charset="2"/>
              </a:defRPr>
            </a:lvl4pPr>
            <a:lvl5pPr marL="1828800" algn="just" rtl="0" fontAlgn="base">
              <a:spcBef>
                <a:spcPct val="20000"/>
              </a:spcBef>
              <a:spcAft>
                <a:spcPct val="0"/>
              </a:spcAft>
              <a:defRPr sz="2000" kern="1200">
                <a:solidFill>
                  <a:schemeClr val="accent2"/>
                </a:solidFill>
                <a:latin typeface="Arial" charset="0"/>
                <a:ea typeface="+mn-ea"/>
                <a:cs typeface="+mn-cs"/>
                <a:sym typeface="Symbol" pitchFamily="18" charset="2"/>
              </a:defRPr>
            </a:lvl5pPr>
            <a:lvl6pPr marL="2286000" algn="l" defTabSz="914400" rtl="0" eaLnBrk="1" latinLnBrk="0" hangingPunct="1">
              <a:defRPr sz="2000" kern="1200">
                <a:solidFill>
                  <a:schemeClr val="accent2"/>
                </a:solidFill>
                <a:latin typeface="Arial" charset="0"/>
                <a:ea typeface="+mn-ea"/>
                <a:cs typeface="+mn-cs"/>
                <a:sym typeface="Symbol" pitchFamily="18" charset="2"/>
              </a:defRPr>
            </a:lvl6pPr>
            <a:lvl7pPr marL="2743200" algn="l" defTabSz="914400" rtl="0" eaLnBrk="1" latinLnBrk="0" hangingPunct="1">
              <a:defRPr sz="2000" kern="1200">
                <a:solidFill>
                  <a:schemeClr val="accent2"/>
                </a:solidFill>
                <a:latin typeface="Arial" charset="0"/>
                <a:ea typeface="+mn-ea"/>
                <a:cs typeface="+mn-cs"/>
                <a:sym typeface="Symbol" pitchFamily="18" charset="2"/>
              </a:defRPr>
            </a:lvl7pPr>
            <a:lvl8pPr marL="3200400" algn="l" defTabSz="914400" rtl="0" eaLnBrk="1" latinLnBrk="0" hangingPunct="1">
              <a:defRPr sz="2000" kern="1200">
                <a:solidFill>
                  <a:schemeClr val="accent2"/>
                </a:solidFill>
                <a:latin typeface="Arial" charset="0"/>
                <a:ea typeface="+mn-ea"/>
                <a:cs typeface="+mn-cs"/>
                <a:sym typeface="Symbol" pitchFamily="18" charset="2"/>
              </a:defRPr>
            </a:lvl8pPr>
            <a:lvl9pPr marL="3657600" algn="l" defTabSz="914400" rtl="0" eaLnBrk="1" latinLnBrk="0" hangingPunct="1">
              <a:defRPr sz="2000" kern="1200">
                <a:solidFill>
                  <a:schemeClr val="accent2"/>
                </a:solidFill>
                <a:latin typeface="Arial" charset="0"/>
                <a:ea typeface="+mn-ea"/>
                <a:cs typeface="+mn-cs"/>
                <a:sym typeface="Symbol" pitchFamily="18" charset="2"/>
              </a:defRPr>
            </a:lvl9pPr>
          </a:lstStyle>
          <a:p>
            <a:pPr algn="ctr"/>
            <a:r>
              <a:rPr lang="en-US" sz="2400" b="1" dirty="0" smtClean="0">
                <a:solidFill>
                  <a:srgbClr val="000099"/>
                </a:solidFill>
              </a:rPr>
              <a:t>FMCAD-2013, October 20-23, </a:t>
            </a:r>
          </a:p>
          <a:p>
            <a:pPr algn="ctr"/>
            <a:r>
              <a:rPr lang="en-US" sz="2400" b="1" dirty="0" smtClean="0">
                <a:solidFill>
                  <a:srgbClr val="000099"/>
                </a:solidFill>
              </a:rPr>
              <a:t>Portland, OR, USA</a:t>
            </a:r>
            <a:endParaRPr lang="en-US" sz="2400" b="1" dirty="0">
              <a:solidFill>
                <a:srgbClr val="000099"/>
              </a:solidFill>
            </a:endParaRPr>
          </a:p>
        </p:txBody>
      </p:sp>
    </p:spTree>
  </p:cSld>
  <p:clrMapOvr>
    <a:masterClrMapping/>
  </p:clrMapOvr>
  <p:transition advTm="1641"/>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73988" cy="1143000"/>
          </a:xfrm>
        </p:spPr>
        <p:txBody>
          <a:bodyPr/>
          <a:lstStyle/>
          <a:p>
            <a:r>
              <a:rPr lang="en-US" dirty="0" smtClean="0">
                <a:solidFill>
                  <a:srgbClr val="000099"/>
                </a:solidFill>
              </a:rPr>
              <a:t>Atomic D-sequents</a:t>
            </a:r>
            <a:endParaRPr lang="en-US" dirty="0">
              <a:solidFill>
                <a:srgbClr val="000099"/>
              </a:solidFill>
            </a:endParaRPr>
          </a:p>
        </p:txBody>
      </p:sp>
      <p:sp>
        <p:nvSpPr>
          <p:cNvPr id="3" name="TextBox 2"/>
          <p:cNvSpPr txBox="1"/>
          <p:nvPr/>
        </p:nvSpPr>
        <p:spPr>
          <a:xfrm>
            <a:off x="5796136" y="4889257"/>
            <a:ext cx="2952328" cy="1348055"/>
          </a:xfrm>
          <a:prstGeom prst="rect">
            <a:avLst/>
          </a:prstGeom>
          <a:noFill/>
          <a:ln>
            <a:noFill/>
          </a:ln>
        </p:spPr>
        <p:txBody>
          <a:bodyPr wrap="square" lIns="91434" tIns="45717" rIns="91434" bIns="45717" rtlCol="0">
            <a:spAutoFit/>
          </a:bodyPr>
          <a:lstStyle/>
          <a:p>
            <a:pPr marL="457185" indent="-457185"/>
            <a:r>
              <a:rPr lang="en-US" sz="2400" b="1" dirty="0" smtClean="0">
                <a:solidFill>
                  <a:srgbClr val="000099"/>
                </a:solidFill>
                <a:latin typeface="Ebrima" pitchFamily="2" charset="0"/>
                <a:ea typeface="Ebrima" pitchFamily="2" charset="0"/>
                <a:cs typeface="Ebrima" pitchFamily="2" charset="0"/>
              </a:rPr>
              <a:t>blocked </a:t>
            </a:r>
          </a:p>
          <a:p>
            <a:pPr marL="457185" indent="-457185"/>
            <a:r>
              <a:rPr lang="en-US" sz="2400" dirty="0" smtClean="0">
                <a:solidFill>
                  <a:srgbClr val="000099"/>
                </a:solidFill>
              </a:rPr>
              <a:t>(cannot be resolved</a:t>
            </a:r>
          </a:p>
          <a:p>
            <a:pPr marL="457185" indent="-457185"/>
            <a:r>
              <a:rPr lang="en-US" sz="2400" dirty="0" smtClean="0">
                <a:solidFill>
                  <a:srgbClr val="000099"/>
                </a:solidFill>
              </a:rPr>
              <a:t>with  clauses of </a:t>
            </a:r>
            <a:r>
              <a:rPr lang="en-US" sz="2400" i="1" dirty="0" smtClean="0">
                <a:solidFill>
                  <a:srgbClr val="000099"/>
                </a:solidFill>
              </a:rPr>
              <a:t>F</a:t>
            </a:r>
            <a:r>
              <a:rPr lang="en-US" sz="2400" b="1" baseline="-25000" dirty="0" smtClean="0">
                <a:solidFill>
                  <a:srgbClr val="000099"/>
                </a:solidFill>
              </a:rPr>
              <a:t>s</a:t>
            </a:r>
            <a:r>
              <a:rPr lang="en-US" sz="2400" dirty="0" smtClean="0">
                <a:solidFill>
                  <a:srgbClr val="000099"/>
                </a:solidFill>
              </a:rPr>
              <a:t>)</a:t>
            </a:r>
            <a:endParaRPr lang="en-US" sz="2400" dirty="0" smtClean="0">
              <a:solidFill>
                <a:srgbClr val="000099"/>
              </a:solidFill>
              <a:sym typeface="Symbol"/>
            </a:endParaRPr>
          </a:p>
        </p:txBody>
      </p:sp>
      <p:sp>
        <p:nvSpPr>
          <p:cNvPr id="6" name="Rectangle 5"/>
          <p:cNvSpPr/>
          <p:nvPr/>
        </p:nvSpPr>
        <p:spPr>
          <a:xfrm>
            <a:off x="3131840" y="5033273"/>
            <a:ext cx="1944216" cy="904857"/>
          </a:xfrm>
          <a:prstGeom prst="rect">
            <a:avLst/>
          </a:prstGeom>
          <a:ln>
            <a:noFill/>
          </a:ln>
        </p:spPr>
        <p:txBody>
          <a:bodyPr wrap="square" lIns="91434" tIns="45717" rIns="91434" bIns="45717">
            <a:spAutoFit/>
          </a:bodyPr>
          <a:lstStyle/>
          <a:p>
            <a:r>
              <a:rPr lang="en-US" sz="2400" b="1" dirty="0" smtClean="0">
                <a:solidFill>
                  <a:srgbClr val="000099"/>
                </a:solidFill>
                <a:latin typeface="Ebrima" pitchFamily="2" charset="0"/>
                <a:ea typeface="Ebrima" pitchFamily="2" charset="0"/>
                <a:cs typeface="Ebrima" pitchFamily="2" charset="0"/>
              </a:rPr>
              <a:t> subsumed </a:t>
            </a:r>
          </a:p>
          <a:p>
            <a:r>
              <a:rPr lang="en-US" sz="2400" dirty="0" smtClean="0">
                <a:solidFill>
                  <a:srgbClr val="000099"/>
                </a:solidFill>
              </a:rPr>
              <a:t>by </a:t>
            </a:r>
            <a:r>
              <a:rPr lang="en-US" sz="2400" i="1" dirty="0" smtClean="0">
                <a:solidFill>
                  <a:srgbClr val="000099"/>
                </a:solidFill>
                <a:sym typeface="Symbol"/>
              </a:rPr>
              <a:t>C</a:t>
            </a:r>
            <a:r>
              <a:rPr lang="en-US" sz="2400" dirty="0" smtClean="0">
                <a:solidFill>
                  <a:srgbClr val="000099"/>
                </a:solidFill>
                <a:sym typeface="Symbol"/>
              </a:rPr>
              <a:t>   </a:t>
            </a:r>
            <a:r>
              <a:rPr lang="en-US" sz="2400" i="1" dirty="0" smtClean="0">
                <a:solidFill>
                  <a:srgbClr val="000099"/>
                </a:solidFill>
                <a:sym typeface="Symbol"/>
              </a:rPr>
              <a:t>F</a:t>
            </a:r>
            <a:r>
              <a:rPr lang="en-US" sz="2400" b="1" i="1" baseline="-25000" dirty="0" smtClean="0">
                <a:solidFill>
                  <a:srgbClr val="000099"/>
                </a:solidFill>
                <a:sym typeface="Symbol"/>
              </a:rPr>
              <a:t>s</a:t>
            </a:r>
            <a:endParaRPr lang="en-US" sz="2400" b="1" baseline="-25000" dirty="0" smtClean="0">
              <a:solidFill>
                <a:srgbClr val="000099"/>
              </a:solidFill>
              <a:sym typeface="Symbol"/>
            </a:endParaRPr>
          </a:p>
        </p:txBody>
      </p:sp>
      <p:sp>
        <p:nvSpPr>
          <p:cNvPr id="8" name="TextBox 7"/>
          <p:cNvSpPr txBox="1"/>
          <p:nvPr/>
        </p:nvSpPr>
        <p:spPr>
          <a:xfrm>
            <a:off x="2411760" y="1700808"/>
            <a:ext cx="4320480" cy="445561"/>
          </a:xfrm>
          <a:prstGeom prst="rect">
            <a:avLst/>
          </a:prstGeom>
          <a:noFill/>
        </p:spPr>
        <p:txBody>
          <a:bodyPr wrap="square" lIns="75493" tIns="37746" rIns="75493" bIns="37746" rtlCol="0">
            <a:spAutoFit/>
          </a:bodyPr>
          <a:lstStyle/>
          <a:p>
            <a:r>
              <a:rPr lang="en-US" sz="2300" dirty="0" smtClean="0">
                <a:solidFill>
                  <a:srgbClr val="000099"/>
                </a:solidFill>
              </a:rPr>
              <a:t>Let </a:t>
            </a:r>
            <a:r>
              <a:rPr lang="en-US" sz="2300" i="1" dirty="0" smtClean="0">
                <a:solidFill>
                  <a:srgbClr val="000099"/>
                </a:solidFill>
              </a:rPr>
              <a:t>C</a:t>
            </a:r>
            <a:r>
              <a:rPr lang="en-US" sz="2300" dirty="0" smtClean="0">
                <a:solidFill>
                  <a:srgbClr val="000099"/>
                </a:solidFill>
              </a:rPr>
              <a:t> be an </a:t>
            </a:r>
            <a:r>
              <a:rPr lang="en-US" sz="2300" i="1" dirty="0" smtClean="0">
                <a:solidFill>
                  <a:srgbClr val="000099"/>
                </a:solidFill>
              </a:rPr>
              <a:t>X</a:t>
            </a:r>
            <a:r>
              <a:rPr lang="en-US" sz="2300" dirty="0" smtClean="0">
                <a:solidFill>
                  <a:srgbClr val="000099"/>
                </a:solidFill>
              </a:rPr>
              <a:t>-clause of </a:t>
            </a:r>
            <a:r>
              <a:rPr lang="en-US" sz="2400" dirty="0" smtClean="0">
                <a:solidFill>
                  <a:srgbClr val="000099"/>
                </a:solidFill>
                <a:ea typeface="Ebrima" pitchFamily="2" charset="0"/>
                <a:cs typeface="Ebrima" pitchFamily="2" charset="0"/>
                <a:sym typeface="Symbol"/>
              </a:rPr>
              <a:t></a:t>
            </a:r>
            <a:r>
              <a:rPr lang="en-US" sz="2400" i="1" dirty="0" smtClean="0">
                <a:solidFill>
                  <a:srgbClr val="000099"/>
                </a:solidFill>
                <a:ea typeface="Ebrima" pitchFamily="2" charset="0"/>
                <a:cs typeface="Ebrima" pitchFamily="2" charset="0"/>
                <a:sym typeface="Symbol"/>
              </a:rPr>
              <a:t>X </a:t>
            </a:r>
            <a:r>
              <a:rPr lang="en-US" sz="2400" dirty="0" smtClean="0">
                <a:solidFill>
                  <a:srgbClr val="000099"/>
                </a:solidFill>
                <a:ea typeface="Ebrima" pitchFamily="2" charset="0"/>
                <a:cs typeface="Ebrima" pitchFamily="2" charset="0"/>
                <a:sym typeface="Symbol"/>
              </a:rPr>
              <a:t>[</a:t>
            </a:r>
            <a:r>
              <a:rPr lang="en-US" sz="2400" i="1" dirty="0" smtClean="0">
                <a:solidFill>
                  <a:srgbClr val="000099"/>
                </a:solidFill>
                <a:ea typeface="Ebrima" pitchFamily="2" charset="0"/>
                <a:cs typeface="Ebrima" pitchFamily="2" charset="0"/>
                <a:sym typeface="Symbol"/>
              </a:rPr>
              <a:t>F </a:t>
            </a:r>
            <a:r>
              <a:rPr lang="en-US" sz="2400" dirty="0" smtClean="0">
                <a:solidFill>
                  <a:srgbClr val="000099"/>
                </a:solidFill>
                <a:ea typeface="Ebrima" pitchFamily="2" charset="0"/>
                <a:cs typeface="Ebrima" pitchFamily="2" charset="0"/>
              </a:rPr>
              <a:t>]</a:t>
            </a:r>
            <a:r>
              <a:rPr lang="en-US" sz="2400" dirty="0" smtClean="0">
                <a:solidFill>
                  <a:srgbClr val="000099"/>
                </a:solidFill>
                <a:ea typeface="Ebrima" pitchFamily="2" charset="0"/>
                <a:cs typeface="Ebrima" pitchFamily="2" charset="0"/>
                <a:sym typeface="Symbol"/>
              </a:rPr>
              <a:t>, </a:t>
            </a:r>
            <a:endParaRPr lang="en-US" sz="2300" dirty="0" smtClean="0">
              <a:solidFill>
                <a:srgbClr val="000099"/>
              </a:solidFill>
            </a:endParaRPr>
          </a:p>
        </p:txBody>
      </p:sp>
      <p:sp>
        <p:nvSpPr>
          <p:cNvPr id="11" name="Rectangle 10"/>
          <p:cNvSpPr/>
          <p:nvPr/>
        </p:nvSpPr>
        <p:spPr>
          <a:xfrm>
            <a:off x="1115617" y="4355590"/>
            <a:ext cx="1656184" cy="904857"/>
          </a:xfrm>
          <a:prstGeom prst="rect">
            <a:avLst/>
          </a:prstGeom>
          <a:ln>
            <a:noFill/>
          </a:ln>
        </p:spPr>
        <p:txBody>
          <a:bodyPr wrap="square" lIns="91434" tIns="45717" rIns="91434" bIns="45717">
            <a:spAutoFit/>
          </a:bodyPr>
          <a:lstStyle/>
          <a:p>
            <a:r>
              <a:rPr lang="en-US" sz="2400" b="1" dirty="0" smtClean="0">
                <a:solidFill>
                  <a:srgbClr val="000099"/>
                </a:solidFill>
                <a:latin typeface="Ebrima" pitchFamily="2" charset="0"/>
                <a:ea typeface="Ebrima" pitchFamily="2" charset="0"/>
                <a:cs typeface="Ebrima" pitchFamily="2" charset="0"/>
              </a:rPr>
              <a:t>satisfied</a:t>
            </a:r>
            <a:r>
              <a:rPr lang="en-US" sz="2400" dirty="0" smtClean="0">
                <a:solidFill>
                  <a:srgbClr val="000099"/>
                </a:solidFill>
              </a:rPr>
              <a:t> </a:t>
            </a:r>
          </a:p>
          <a:p>
            <a:r>
              <a:rPr lang="en-US" sz="2400" dirty="0" smtClean="0">
                <a:solidFill>
                  <a:srgbClr val="000099"/>
                </a:solidFill>
              </a:rPr>
              <a:t>by </a:t>
            </a:r>
            <a:r>
              <a:rPr lang="en-US" sz="2400" b="1" i="1" dirty="0" smtClean="0">
                <a:solidFill>
                  <a:srgbClr val="000099"/>
                </a:solidFill>
              </a:rPr>
              <a:t>s</a:t>
            </a:r>
          </a:p>
        </p:txBody>
      </p:sp>
      <p:sp>
        <p:nvSpPr>
          <p:cNvPr id="12" name="TextBox 11"/>
          <p:cNvSpPr txBox="1"/>
          <p:nvPr/>
        </p:nvSpPr>
        <p:spPr>
          <a:xfrm>
            <a:off x="1943708" y="2348880"/>
            <a:ext cx="5256584" cy="947237"/>
          </a:xfrm>
          <a:prstGeom prst="rect">
            <a:avLst/>
          </a:prstGeom>
          <a:noFill/>
          <a:ln>
            <a:solidFill>
              <a:srgbClr val="000099"/>
            </a:solidFill>
          </a:ln>
        </p:spPr>
        <p:txBody>
          <a:bodyPr wrap="square" lIns="75493" tIns="37746" rIns="75493" bIns="37746" rtlCol="0">
            <a:spAutoFit/>
          </a:bodyPr>
          <a:lstStyle/>
          <a:p>
            <a:pPr>
              <a:spcAft>
                <a:spcPts val="600"/>
              </a:spcAft>
            </a:pPr>
            <a:r>
              <a:rPr lang="en-US" sz="2300" dirty="0" smtClean="0">
                <a:solidFill>
                  <a:srgbClr val="000099"/>
                </a:solidFill>
              </a:rPr>
              <a:t>Atomic D-sequent  </a:t>
            </a:r>
            <a:r>
              <a:rPr lang="en-US" sz="2400" dirty="0" smtClean="0">
                <a:solidFill>
                  <a:srgbClr val="000099"/>
                </a:solidFill>
                <a:latin typeface="+mn-lt"/>
                <a:ea typeface="Ebrima" pitchFamily="2" charset="0"/>
                <a:cs typeface="Ebrima" pitchFamily="2" charset="0"/>
              </a:rPr>
              <a:t>(</a:t>
            </a:r>
            <a:r>
              <a:rPr lang="en-US" sz="2400" dirty="0" smtClean="0">
                <a:solidFill>
                  <a:srgbClr val="000099"/>
                </a:solidFill>
                <a:latin typeface="+mn-lt"/>
                <a:ea typeface="Ebrima" pitchFamily="2" charset="0"/>
                <a:cs typeface="Ebrima" pitchFamily="2" charset="0"/>
                <a:sym typeface="Symbol"/>
              </a:rPr>
              <a:t></a:t>
            </a:r>
            <a:r>
              <a:rPr lang="en-US" sz="2400" i="1" dirty="0" smtClean="0">
                <a:solidFill>
                  <a:srgbClr val="000099"/>
                </a:solidFill>
                <a:latin typeface="+mn-lt"/>
                <a:ea typeface="Ebrima" pitchFamily="2" charset="0"/>
                <a:cs typeface="Ebrima" pitchFamily="2" charset="0"/>
                <a:sym typeface="Symbol"/>
              </a:rPr>
              <a:t>X </a:t>
            </a:r>
            <a:r>
              <a:rPr lang="en-US" sz="2400" dirty="0" smtClean="0">
                <a:solidFill>
                  <a:srgbClr val="000099"/>
                </a:solidFill>
                <a:latin typeface="+mn-lt"/>
                <a:ea typeface="Ebrima" pitchFamily="2" charset="0"/>
                <a:cs typeface="Ebrima" pitchFamily="2" charset="0"/>
                <a:sym typeface="Symbol"/>
              </a:rPr>
              <a:t>[</a:t>
            </a:r>
            <a:r>
              <a:rPr lang="en-US" sz="2400" i="1" dirty="0" smtClean="0">
                <a:solidFill>
                  <a:srgbClr val="000099"/>
                </a:solidFill>
                <a:latin typeface="+mn-lt"/>
                <a:ea typeface="Ebrima" pitchFamily="2" charset="0"/>
                <a:cs typeface="Ebrima" pitchFamily="2" charset="0"/>
                <a:sym typeface="Symbol"/>
              </a:rPr>
              <a:t>F </a:t>
            </a:r>
            <a:r>
              <a:rPr lang="en-US" sz="2400" dirty="0" smtClean="0">
                <a:solidFill>
                  <a:srgbClr val="000099"/>
                </a:solidFill>
                <a:latin typeface="+mn-lt"/>
                <a:ea typeface="Ebrima" pitchFamily="2" charset="0"/>
                <a:cs typeface="Ebrima" pitchFamily="2" charset="0"/>
              </a:rPr>
              <a:t>]</a:t>
            </a:r>
            <a:r>
              <a:rPr lang="en-US" sz="2400" dirty="0" smtClean="0">
                <a:solidFill>
                  <a:srgbClr val="000099"/>
                </a:solidFill>
                <a:latin typeface="+mn-lt"/>
                <a:ea typeface="Ebrima" pitchFamily="2" charset="0"/>
                <a:cs typeface="Ebrima" pitchFamily="2" charset="0"/>
                <a:sym typeface="Symbol"/>
              </a:rPr>
              <a:t>, </a:t>
            </a:r>
            <a:r>
              <a:rPr lang="en-US" sz="2400" b="1" i="1" dirty="0" smtClean="0">
                <a:solidFill>
                  <a:srgbClr val="000099"/>
                </a:solidFill>
                <a:latin typeface="+mn-lt"/>
                <a:ea typeface="Ebrima" pitchFamily="2" charset="0"/>
                <a:cs typeface="Ebrima" pitchFamily="2" charset="0"/>
                <a:sym typeface="Symbol"/>
              </a:rPr>
              <a:t>s</a:t>
            </a:r>
            <a:r>
              <a:rPr lang="en-US" sz="2400" dirty="0" smtClean="0">
                <a:solidFill>
                  <a:srgbClr val="000099"/>
                </a:solidFill>
                <a:latin typeface="+mn-lt"/>
                <a:ea typeface="Ebrima" pitchFamily="2" charset="0"/>
                <a:cs typeface="Ebrima" pitchFamily="2" charset="0"/>
                <a:sym typeface="Symbol"/>
              </a:rPr>
              <a:t>)   {</a:t>
            </a:r>
            <a:r>
              <a:rPr lang="en-US" sz="2400" i="1" dirty="0" smtClean="0">
                <a:solidFill>
                  <a:srgbClr val="000099"/>
                </a:solidFill>
                <a:latin typeface="+mn-lt"/>
                <a:ea typeface="Ebrima" pitchFamily="2" charset="0"/>
                <a:cs typeface="Ebrima" pitchFamily="2" charset="0"/>
                <a:sym typeface="Symbol"/>
              </a:rPr>
              <a:t>C </a:t>
            </a:r>
            <a:r>
              <a:rPr lang="en-US" sz="2400" dirty="0" smtClean="0">
                <a:solidFill>
                  <a:srgbClr val="000099"/>
                </a:solidFill>
                <a:latin typeface="+mn-lt"/>
                <a:ea typeface="Ebrima" pitchFamily="2" charset="0"/>
                <a:cs typeface="Ebrima" pitchFamily="2" charset="0"/>
                <a:sym typeface="Symbol"/>
              </a:rPr>
              <a:t>} </a:t>
            </a:r>
          </a:p>
          <a:p>
            <a:pPr>
              <a:spcAft>
                <a:spcPts val="600"/>
              </a:spcAft>
            </a:pPr>
            <a:r>
              <a:rPr lang="en-US" sz="2300" dirty="0" smtClean="0">
                <a:solidFill>
                  <a:srgbClr val="000099"/>
                </a:solidFill>
                <a:sym typeface="Symbol"/>
              </a:rPr>
              <a:t>is derived when  </a:t>
            </a:r>
            <a:r>
              <a:rPr lang="en-US" sz="2300" i="1" dirty="0" smtClean="0">
                <a:solidFill>
                  <a:srgbClr val="000099"/>
                </a:solidFill>
                <a:sym typeface="Symbol"/>
              </a:rPr>
              <a:t>C</a:t>
            </a:r>
            <a:r>
              <a:rPr lang="en-US" sz="2300" dirty="0" smtClean="0">
                <a:solidFill>
                  <a:srgbClr val="000099"/>
                </a:solidFill>
                <a:sym typeface="Symbol"/>
              </a:rPr>
              <a:t> is </a:t>
            </a:r>
            <a:endParaRPr lang="en-US" sz="2300" dirty="0" smtClean="0">
              <a:solidFill>
                <a:srgbClr val="000099"/>
              </a:solidFill>
            </a:endParaRPr>
          </a:p>
        </p:txBody>
      </p:sp>
      <p:sp>
        <p:nvSpPr>
          <p:cNvPr id="9" name="Down Arrow 8"/>
          <p:cNvSpPr/>
          <p:nvPr/>
        </p:nvSpPr>
        <p:spPr bwMode="auto">
          <a:xfrm rot="2911555">
            <a:off x="2411760" y="3593113"/>
            <a:ext cx="432048" cy="720080"/>
          </a:xfrm>
          <a:prstGeom prst="downArrow">
            <a:avLst/>
          </a:prstGeom>
          <a:solidFill>
            <a:srgbClr val="008000"/>
          </a:solidFill>
          <a:ln w="952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13" name="Down Arrow 12"/>
          <p:cNvSpPr/>
          <p:nvPr/>
        </p:nvSpPr>
        <p:spPr bwMode="auto">
          <a:xfrm rot="965627">
            <a:off x="4033086" y="3626187"/>
            <a:ext cx="432048" cy="1368152"/>
          </a:xfrm>
          <a:prstGeom prst="downArrow">
            <a:avLst/>
          </a:prstGeom>
          <a:solidFill>
            <a:srgbClr val="008000"/>
          </a:solidFill>
          <a:ln w="952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15" name="Rectangle 14"/>
          <p:cNvSpPr/>
          <p:nvPr/>
        </p:nvSpPr>
        <p:spPr>
          <a:xfrm>
            <a:off x="4499992" y="2384884"/>
            <a:ext cx="2664296"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4" name="Down Arrow 13"/>
          <p:cNvSpPr/>
          <p:nvPr/>
        </p:nvSpPr>
        <p:spPr bwMode="auto">
          <a:xfrm rot="19848196">
            <a:off x="6030381" y="3591484"/>
            <a:ext cx="432048" cy="1368152"/>
          </a:xfrm>
          <a:prstGeom prst="downArrow">
            <a:avLst/>
          </a:prstGeom>
          <a:solidFill>
            <a:srgbClr val="008000"/>
          </a:solidFill>
          <a:ln w="952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11" grpId="0"/>
      <p:bldP spid="12" grpId="0" animBg="1"/>
      <p:bldP spid="9" grpId="0" animBg="1"/>
      <p:bldP spid="13" grpId="0" animBg="1"/>
      <p:bldP spid="15"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3988" cy="1143000"/>
          </a:xfrm>
        </p:spPr>
        <p:txBody>
          <a:bodyPr/>
          <a:lstStyle/>
          <a:p>
            <a:r>
              <a:rPr lang="en-US" dirty="0" smtClean="0">
                <a:solidFill>
                  <a:srgbClr val="000099"/>
                </a:solidFill>
              </a:rPr>
              <a:t>Outline</a:t>
            </a:r>
            <a:endParaRPr lang="en-US" dirty="0">
              <a:solidFill>
                <a:srgbClr val="000099"/>
              </a:solidFill>
            </a:endParaRPr>
          </a:p>
        </p:txBody>
      </p:sp>
      <p:sp>
        <p:nvSpPr>
          <p:cNvPr id="3" name="Content Placeholder 2"/>
          <p:cNvSpPr>
            <a:spLocks noGrp="1"/>
          </p:cNvSpPr>
          <p:nvPr>
            <p:ph idx="1"/>
          </p:nvPr>
        </p:nvSpPr>
        <p:spPr>
          <a:xfrm>
            <a:off x="1583668" y="1952836"/>
            <a:ext cx="5976664" cy="2952328"/>
          </a:xfrm>
        </p:spPr>
        <p:txBody>
          <a:bodyPr/>
          <a:lstStyle/>
          <a:p>
            <a:r>
              <a:rPr lang="en-US" dirty="0" smtClean="0">
                <a:solidFill>
                  <a:srgbClr val="000099"/>
                </a:solidFill>
              </a:rPr>
              <a:t>Introduction</a:t>
            </a:r>
          </a:p>
          <a:p>
            <a:r>
              <a:rPr lang="en-US" dirty="0" smtClean="0"/>
              <a:t>Clause D-</a:t>
            </a:r>
            <a:r>
              <a:rPr lang="en-US" dirty="0" smtClean="0">
                <a:solidFill>
                  <a:srgbClr val="000099"/>
                </a:solidFill>
              </a:rPr>
              <a:t>sequents</a:t>
            </a:r>
          </a:p>
          <a:p>
            <a:r>
              <a:rPr lang="en-US" b="1" dirty="0" smtClean="0">
                <a:latin typeface="Ebrima" pitchFamily="2" charset="0"/>
                <a:ea typeface="Ebrima" pitchFamily="2" charset="0"/>
                <a:cs typeface="Ebrima" pitchFamily="2" charset="0"/>
              </a:rPr>
              <a:t>Example</a:t>
            </a:r>
          </a:p>
          <a:p>
            <a:r>
              <a:rPr lang="en-US" dirty="0" smtClean="0">
                <a:solidFill>
                  <a:srgbClr val="000099"/>
                </a:solidFill>
              </a:rPr>
              <a:t>Experimental results</a:t>
            </a:r>
          </a:p>
          <a:p>
            <a:r>
              <a:rPr lang="en-US" dirty="0" smtClean="0">
                <a:solidFill>
                  <a:srgbClr val="000099"/>
                </a:solidFill>
              </a:rPr>
              <a:t>Conclusions</a:t>
            </a:r>
            <a:endParaRPr lang="en-US" dirty="0">
              <a:solidFill>
                <a:srgbClr val="00009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Run of DCDS on a Simple Formula</a:t>
            </a:r>
            <a:endParaRPr lang="en-US" dirty="0"/>
          </a:p>
        </p:txBody>
      </p:sp>
      <p:sp>
        <p:nvSpPr>
          <p:cNvPr id="4" name="Rectangle 3"/>
          <p:cNvSpPr/>
          <p:nvPr/>
        </p:nvSpPr>
        <p:spPr>
          <a:xfrm>
            <a:off x="1043608" y="3068960"/>
            <a:ext cx="4176464" cy="2074408"/>
          </a:xfrm>
          <a:prstGeom prst="rect">
            <a:avLst/>
          </a:prstGeom>
          <a:noFill/>
          <a:ln>
            <a:noFill/>
            <a:prstDash val="dash"/>
          </a:ln>
        </p:spPr>
        <p:txBody>
          <a:bodyPr wrap="square" lIns="91434" tIns="45717" rIns="91434" bIns="45717">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smtClean="0">
                <a:solidFill>
                  <a:srgbClr val="000099"/>
                </a:solidFill>
              </a:rPr>
              <a:t>Consider   </a:t>
            </a:r>
            <a:r>
              <a:rPr lang="en-US" sz="2800" dirty="0" smtClean="0">
                <a:solidFill>
                  <a:srgbClr val="000099"/>
                </a:solidFill>
                <a:sym typeface="Symbol"/>
              </a:rPr>
              <a:t></a:t>
            </a:r>
            <a:r>
              <a:rPr lang="en-US" sz="2800" i="1" dirty="0" smtClean="0">
                <a:solidFill>
                  <a:srgbClr val="000099"/>
                </a:solidFill>
                <a:sym typeface="Symbol"/>
              </a:rPr>
              <a:t>x </a:t>
            </a:r>
            <a:r>
              <a:rPr lang="en-US" sz="2800" dirty="0" smtClean="0">
                <a:solidFill>
                  <a:srgbClr val="000099"/>
                </a:solidFill>
                <a:sym typeface="Symbol"/>
              </a:rPr>
              <a:t>[</a:t>
            </a:r>
            <a:r>
              <a:rPr lang="en-US" sz="2800" i="1" dirty="0" smtClean="0">
                <a:solidFill>
                  <a:srgbClr val="000099"/>
                </a:solidFill>
                <a:sym typeface="Symbol"/>
              </a:rPr>
              <a:t>F </a:t>
            </a:r>
            <a:r>
              <a:rPr lang="en-US" sz="2800" dirty="0" smtClean="0">
                <a:solidFill>
                  <a:srgbClr val="000099"/>
                </a:solidFill>
              </a:rPr>
              <a:t>]  where</a:t>
            </a:r>
            <a:endParaRPr lang="en-US" sz="2800" dirty="0" smtClean="0">
              <a:solidFill>
                <a:srgbClr val="000099"/>
              </a:solidFill>
              <a:sym typeface="Symbol"/>
            </a:endParaRPr>
          </a:p>
          <a:p>
            <a:r>
              <a:rPr lang="en-US" sz="2800" i="1" dirty="0" smtClean="0">
                <a:solidFill>
                  <a:srgbClr val="000099"/>
                </a:solidFill>
                <a:sym typeface="Symbol"/>
              </a:rPr>
              <a:t>F</a:t>
            </a:r>
            <a:r>
              <a:rPr lang="en-US" sz="2800" dirty="0" smtClean="0">
                <a:solidFill>
                  <a:srgbClr val="000099"/>
                </a:solidFill>
                <a:sym typeface="Symbol"/>
              </a:rPr>
              <a:t> = </a:t>
            </a:r>
            <a:r>
              <a:rPr lang="en-US" sz="2800" i="1" dirty="0" smtClean="0">
                <a:solidFill>
                  <a:srgbClr val="000099"/>
                </a:solidFill>
                <a:sym typeface="Symbol"/>
              </a:rPr>
              <a:t>C</a:t>
            </a:r>
            <a:r>
              <a:rPr lang="en-US" sz="2800" baseline="-25000" dirty="0" smtClean="0">
                <a:solidFill>
                  <a:srgbClr val="000099"/>
                </a:solidFill>
                <a:sym typeface="Symbol"/>
              </a:rPr>
              <a:t>1</a:t>
            </a:r>
            <a:r>
              <a:rPr lang="en-US" sz="2800" dirty="0" smtClean="0">
                <a:solidFill>
                  <a:srgbClr val="000099"/>
                </a:solidFill>
                <a:sym typeface="Symbol"/>
              </a:rPr>
              <a:t>   </a:t>
            </a:r>
            <a:r>
              <a:rPr lang="en-US" sz="2800" i="1" dirty="0" smtClean="0">
                <a:solidFill>
                  <a:srgbClr val="000099"/>
                </a:solidFill>
                <a:sym typeface="Symbol"/>
              </a:rPr>
              <a:t>C</a:t>
            </a:r>
            <a:r>
              <a:rPr lang="en-US" sz="2800" baseline="-25000" dirty="0" smtClean="0">
                <a:solidFill>
                  <a:srgbClr val="000099"/>
                </a:solidFill>
                <a:sym typeface="Symbol"/>
              </a:rPr>
              <a:t>2</a:t>
            </a:r>
            <a:r>
              <a:rPr lang="en-US" sz="2800" dirty="0" smtClean="0">
                <a:solidFill>
                  <a:srgbClr val="000099"/>
                </a:solidFill>
                <a:sym typeface="Symbol"/>
              </a:rPr>
              <a:t> , </a:t>
            </a:r>
          </a:p>
          <a:p>
            <a:r>
              <a:rPr lang="en-US" sz="2800" i="1" dirty="0" smtClean="0">
                <a:solidFill>
                  <a:srgbClr val="000099"/>
                </a:solidFill>
                <a:sym typeface="Symbol"/>
              </a:rPr>
              <a:t>C</a:t>
            </a:r>
            <a:r>
              <a:rPr lang="en-US" sz="2800" baseline="-25000" dirty="0" smtClean="0">
                <a:solidFill>
                  <a:srgbClr val="000099"/>
                </a:solidFill>
                <a:sym typeface="Symbol"/>
              </a:rPr>
              <a:t>1</a:t>
            </a:r>
            <a:r>
              <a:rPr lang="en-US" sz="2800" dirty="0" smtClean="0">
                <a:solidFill>
                  <a:srgbClr val="000099"/>
                </a:solidFill>
                <a:sym typeface="Symbol"/>
              </a:rPr>
              <a:t>= ~</a:t>
            </a:r>
            <a:r>
              <a:rPr lang="en-US" sz="2800" i="1" dirty="0" smtClean="0">
                <a:solidFill>
                  <a:srgbClr val="000099"/>
                </a:solidFill>
                <a:sym typeface="Symbol"/>
              </a:rPr>
              <a:t>y</a:t>
            </a:r>
            <a:r>
              <a:rPr lang="en-US" sz="2800" baseline="-25000" dirty="0" smtClean="0">
                <a:solidFill>
                  <a:srgbClr val="000099"/>
                </a:solidFill>
                <a:sym typeface="Symbol"/>
              </a:rPr>
              <a:t>1</a:t>
            </a:r>
            <a:r>
              <a:rPr lang="en-US" sz="2800" dirty="0" smtClean="0">
                <a:solidFill>
                  <a:srgbClr val="000099"/>
                </a:solidFill>
                <a:sym typeface="Symbol"/>
              </a:rPr>
              <a:t>  </a:t>
            </a:r>
            <a:r>
              <a:rPr lang="en-US" sz="2800" i="1" dirty="0" smtClean="0">
                <a:solidFill>
                  <a:srgbClr val="000099"/>
                </a:solidFill>
                <a:sym typeface="Symbol"/>
              </a:rPr>
              <a:t>x </a:t>
            </a:r>
            <a:r>
              <a:rPr lang="en-US" sz="2800" dirty="0" smtClean="0">
                <a:solidFill>
                  <a:srgbClr val="000099"/>
                </a:solidFill>
                <a:sym typeface="Symbol"/>
              </a:rPr>
              <a:t>, </a:t>
            </a:r>
          </a:p>
          <a:p>
            <a:r>
              <a:rPr lang="en-US" sz="2800" i="1" dirty="0" smtClean="0">
                <a:solidFill>
                  <a:srgbClr val="000099"/>
                </a:solidFill>
                <a:sym typeface="Symbol"/>
              </a:rPr>
              <a:t>C</a:t>
            </a:r>
            <a:r>
              <a:rPr lang="en-US" sz="2800" baseline="-25000" dirty="0" smtClean="0">
                <a:solidFill>
                  <a:srgbClr val="000099"/>
                </a:solidFill>
                <a:sym typeface="Symbol"/>
              </a:rPr>
              <a:t>2</a:t>
            </a:r>
            <a:r>
              <a:rPr lang="en-US" sz="2800" dirty="0" smtClean="0">
                <a:solidFill>
                  <a:srgbClr val="000099"/>
                </a:solidFill>
                <a:sym typeface="Symbol"/>
              </a:rPr>
              <a:t>= </a:t>
            </a:r>
            <a:r>
              <a:rPr lang="en-US" sz="2800" i="1" dirty="0" smtClean="0">
                <a:solidFill>
                  <a:srgbClr val="000099"/>
                </a:solidFill>
                <a:sym typeface="Symbol"/>
              </a:rPr>
              <a:t>y</a:t>
            </a:r>
            <a:r>
              <a:rPr lang="en-US" sz="2800" baseline="-25000" dirty="0" smtClean="0">
                <a:solidFill>
                  <a:srgbClr val="000099"/>
                </a:solidFill>
                <a:sym typeface="Symbol"/>
              </a:rPr>
              <a:t>2</a:t>
            </a:r>
            <a:r>
              <a:rPr lang="en-US" sz="2800" dirty="0" smtClean="0">
                <a:solidFill>
                  <a:srgbClr val="000099"/>
                </a:solidFill>
                <a:sym typeface="Symbol"/>
              </a:rPr>
              <a:t>  ~</a:t>
            </a:r>
            <a:r>
              <a:rPr lang="en-US" sz="2800" i="1" dirty="0" smtClean="0">
                <a:solidFill>
                  <a:srgbClr val="000099"/>
                </a:solidFill>
                <a:sym typeface="Symbol"/>
              </a:rPr>
              <a:t>x </a:t>
            </a:r>
            <a:r>
              <a:rPr lang="en-US" sz="2800" dirty="0" smtClean="0">
                <a:solidFill>
                  <a:srgbClr val="000099"/>
                </a:solidFill>
                <a:sym typeface="Symbol"/>
              </a:rPr>
              <a:t>, </a:t>
            </a:r>
          </a:p>
        </p:txBody>
      </p:sp>
      <p:sp>
        <p:nvSpPr>
          <p:cNvPr id="6" name="TextBox 5"/>
          <p:cNvSpPr txBox="1"/>
          <p:nvPr/>
        </p:nvSpPr>
        <p:spPr>
          <a:xfrm>
            <a:off x="1043608" y="5429155"/>
            <a:ext cx="7333914" cy="1024181"/>
          </a:xfrm>
          <a:prstGeom prst="rect">
            <a:avLst/>
          </a:prstGeom>
          <a:noFill/>
        </p:spPr>
        <p:txBody>
          <a:bodyPr wrap="none" lIns="75493" tIns="37746" rIns="75493" bIns="37746" rtlCol="0">
            <a:spAutoFit/>
          </a:bodyPr>
          <a:lstStyle/>
          <a:p>
            <a:pPr algn="l"/>
            <a:r>
              <a:rPr lang="en-US" sz="2800" dirty="0" smtClean="0">
                <a:solidFill>
                  <a:srgbClr val="000099"/>
                </a:solidFill>
                <a:sym typeface="Symbol"/>
              </a:rPr>
              <a:t>~</a:t>
            </a:r>
            <a:r>
              <a:rPr lang="en-US" sz="2800" i="1" dirty="0" smtClean="0">
                <a:solidFill>
                  <a:srgbClr val="000099"/>
                </a:solidFill>
                <a:sym typeface="Symbol"/>
              </a:rPr>
              <a:t>y</a:t>
            </a:r>
            <a:r>
              <a:rPr lang="en-US" sz="2800" baseline="-25000" dirty="0" smtClean="0">
                <a:solidFill>
                  <a:srgbClr val="000099"/>
                </a:solidFill>
                <a:sym typeface="Symbol"/>
              </a:rPr>
              <a:t>1</a:t>
            </a:r>
            <a:r>
              <a:rPr lang="en-US" sz="2800" dirty="0" smtClean="0">
                <a:solidFill>
                  <a:srgbClr val="000099"/>
                </a:solidFill>
                <a:sym typeface="Symbol"/>
              </a:rPr>
              <a:t>  </a:t>
            </a:r>
            <a:r>
              <a:rPr lang="en-US" sz="2800" i="1" dirty="0" smtClean="0">
                <a:solidFill>
                  <a:srgbClr val="000099"/>
                </a:solidFill>
                <a:sym typeface="Symbol"/>
              </a:rPr>
              <a:t>y</a:t>
            </a:r>
            <a:r>
              <a:rPr lang="en-US" sz="2800" baseline="-25000" dirty="0" smtClean="0">
                <a:solidFill>
                  <a:srgbClr val="000099"/>
                </a:solidFill>
                <a:sym typeface="Symbol"/>
              </a:rPr>
              <a:t>2</a:t>
            </a:r>
            <a:r>
              <a:rPr lang="en-US" sz="2800" i="1" dirty="0" smtClean="0">
                <a:solidFill>
                  <a:srgbClr val="000099"/>
                </a:solidFill>
                <a:sym typeface="Symbol"/>
              </a:rPr>
              <a:t>  </a:t>
            </a:r>
            <a:r>
              <a:rPr lang="en-US" sz="2800" dirty="0" smtClean="0">
                <a:solidFill>
                  <a:srgbClr val="000099"/>
                </a:solidFill>
                <a:sym typeface="Symbol"/>
              </a:rPr>
              <a:t>is</a:t>
            </a:r>
            <a:r>
              <a:rPr lang="en-US" sz="2800" i="1" dirty="0" smtClean="0">
                <a:solidFill>
                  <a:srgbClr val="000099"/>
                </a:solidFill>
                <a:sym typeface="Symbol"/>
              </a:rPr>
              <a:t>  </a:t>
            </a:r>
            <a:r>
              <a:rPr lang="en-US" sz="2800" dirty="0" smtClean="0">
                <a:solidFill>
                  <a:srgbClr val="000099"/>
                </a:solidFill>
                <a:sym typeface="Symbol"/>
              </a:rPr>
              <a:t>a </a:t>
            </a:r>
            <a:r>
              <a:rPr lang="en-US" sz="2800" b="1" dirty="0" smtClean="0">
                <a:solidFill>
                  <a:srgbClr val="000099"/>
                </a:solidFill>
                <a:latin typeface="Ebrima" pitchFamily="2" charset="0"/>
                <a:ea typeface="Ebrima" pitchFamily="2" charset="0"/>
                <a:cs typeface="Ebrima" pitchFamily="2" charset="0"/>
                <a:sym typeface="Symbol"/>
              </a:rPr>
              <a:t>solution</a:t>
            </a:r>
            <a:r>
              <a:rPr lang="en-US" sz="2800" dirty="0" smtClean="0">
                <a:solidFill>
                  <a:srgbClr val="000099"/>
                </a:solidFill>
                <a:sym typeface="Symbol"/>
              </a:rPr>
              <a:t> to the QE problem i.e.</a:t>
            </a:r>
          </a:p>
          <a:p>
            <a:pPr algn="l"/>
            <a:r>
              <a:rPr lang="en-US" sz="2800" dirty="0" smtClean="0">
                <a:solidFill>
                  <a:srgbClr val="000099"/>
                </a:solidFill>
                <a:sym typeface="Symbol"/>
              </a:rPr>
              <a:t>~</a:t>
            </a:r>
            <a:r>
              <a:rPr lang="en-US" sz="2800" i="1" dirty="0" smtClean="0">
                <a:solidFill>
                  <a:srgbClr val="000099"/>
                </a:solidFill>
                <a:sym typeface="Symbol"/>
              </a:rPr>
              <a:t>y</a:t>
            </a:r>
            <a:r>
              <a:rPr lang="en-US" sz="2800" baseline="-25000" dirty="0" smtClean="0">
                <a:solidFill>
                  <a:srgbClr val="000099"/>
                </a:solidFill>
                <a:sym typeface="Symbol"/>
              </a:rPr>
              <a:t>1</a:t>
            </a:r>
            <a:r>
              <a:rPr lang="en-US" sz="2800" dirty="0" smtClean="0">
                <a:solidFill>
                  <a:srgbClr val="000099"/>
                </a:solidFill>
                <a:sym typeface="Symbol"/>
              </a:rPr>
              <a:t>  </a:t>
            </a:r>
            <a:r>
              <a:rPr lang="en-US" sz="2800" i="1" dirty="0" smtClean="0">
                <a:solidFill>
                  <a:srgbClr val="000099"/>
                </a:solidFill>
                <a:sym typeface="Symbol"/>
              </a:rPr>
              <a:t>y</a:t>
            </a:r>
            <a:r>
              <a:rPr lang="en-US" sz="2800" baseline="-25000" dirty="0" smtClean="0">
                <a:solidFill>
                  <a:srgbClr val="000099"/>
                </a:solidFill>
                <a:sym typeface="Symbol"/>
              </a:rPr>
              <a:t>2  </a:t>
            </a:r>
            <a:r>
              <a:rPr lang="en-US" sz="2800" dirty="0" smtClean="0">
                <a:solidFill>
                  <a:srgbClr val="000099"/>
                </a:solidFill>
                <a:sym typeface="Symbol"/>
              </a:rPr>
              <a:t> </a:t>
            </a:r>
            <a:r>
              <a:rPr lang="en-US" sz="2800" i="1" dirty="0" smtClean="0">
                <a:solidFill>
                  <a:srgbClr val="000099"/>
                </a:solidFill>
                <a:sym typeface="Symbol"/>
              </a:rPr>
              <a:t>x </a:t>
            </a:r>
            <a:r>
              <a:rPr lang="en-US" sz="2800" dirty="0" smtClean="0">
                <a:solidFill>
                  <a:srgbClr val="000099"/>
                </a:solidFill>
                <a:sym typeface="Symbol"/>
              </a:rPr>
              <a:t>(~</a:t>
            </a:r>
            <a:r>
              <a:rPr lang="en-US" sz="2800" i="1" dirty="0" smtClean="0">
                <a:solidFill>
                  <a:srgbClr val="000099"/>
                </a:solidFill>
                <a:sym typeface="Symbol"/>
              </a:rPr>
              <a:t>y</a:t>
            </a:r>
            <a:r>
              <a:rPr lang="en-US" sz="2800" baseline="-25000" dirty="0" smtClean="0">
                <a:solidFill>
                  <a:srgbClr val="000099"/>
                </a:solidFill>
                <a:sym typeface="Symbol"/>
              </a:rPr>
              <a:t>1</a:t>
            </a:r>
            <a:r>
              <a:rPr lang="en-US" sz="2800" dirty="0" smtClean="0">
                <a:solidFill>
                  <a:srgbClr val="000099"/>
                </a:solidFill>
                <a:sym typeface="Symbol"/>
              </a:rPr>
              <a:t>  </a:t>
            </a:r>
            <a:r>
              <a:rPr lang="en-US" sz="2800" i="1" dirty="0" smtClean="0">
                <a:solidFill>
                  <a:srgbClr val="000099"/>
                </a:solidFill>
                <a:sym typeface="Symbol"/>
              </a:rPr>
              <a:t>x</a:t>
            </a:r>
            <a:r>
              <a:rPr lang="en-US" sz="2800" dirty="0" smtClean="0">
                <a:solidFill>
                  <a:srgbClr val="000099"/>
                </a:solidFill>
                <a:sym typeface="Symbol"/>
              </a:rPr>
              <a:t> )</a:t>
            </a:r>
            <a:r>
              <a:rPr lang="en-US" sz="2800" i="1" dirty="0" smtClean="0">
                <a:solidFill>
                  <a:srgbClr val="000099"/>
                </a:solidFill>
                <a:sym typeface="Symbol"/>
              </a:rPr>
              <a:t> </a:t>
            </a:r>
            <a:r>
              <a:rPr lang="en-US" sz="2800" dirty="0" smtClean="0">
                <a:solidFill>
                  <a:srgbClr val="000099"/>
                </a:solidFill>
                <a:sym typeface="Symbol"/>
              </a:rPr>
              <a:t> (</a:t>
            </a:r>
            <a:r>
              <a:rPr lang="en-US" sz="2800" i="1" dirty="0" smtClean="0">
                <a:solidFill>
                  <a:srgbClr val="000099"/>
                </a:solidFill>
                <a:sym typeface="Symbol"/>
              </a:rPr>
              <a:t>y</a:t>
            </a:r>
            <a:r>
              <a:rPr lang="en-US" sz="2800" baseline="-25000" dirty="0" smtClean="0">
                <a:solidFill>
                  <a:srgbClr val="000099"/>
                </a:solidFill>
                <a:sym typeface="Symbol"/>
              </a:rPr>
              <a:t>2</a:t>
            </a:r>
            <a:r>
              <a:rPr lang="en-US" sz="2800" dirty="0" smtClean="0">
                <a:solidFill>
                  <a:srgbClr val="000099"/>
                </a:solidFill>
                <a:sym typeface="Symbol"/>
              </a:rPr>
              <a:t>  ~</a:t>
            </a:r>
            <a:r>
              <a:rPr lang="en-US" sz="2800" i="1" dirty="0" smtClean="0">
                <a:solidFill>
                  <a:srgbClr val="000099"/>
                </a:solidFill>
                <a:sym typeface="Symbol"/>
              </a:rPr>
              <a:t>x</a:t>
            </a:r>
            <a:r>
              <a:rPr lang="en-US" sz="2800" dirty="0" smtClean="0">
                <a:solidFill>
                  <a:srgbClr val="000099"/>
                </a:solidFill>
                <a:sym typeface="Symbol"/>
              </a:rPr>
              <a:t> )</a:t>
            </a:r>
          </a:p>
        </p:txBody>
      </p:sp>
      <p:sp>
        <p:nvSpPr>
          <p:cNvPr id="8" name="TextBox 7"/>
          <p:cNvSpPr txBox="1"/>
          <p:nvPr/>
        </p:nvSpPr>
        <p:spPr>
          <a:xfrm>
            <a:off x="971600" y="2204864"/>
            <a:ext cx="6781023" cy="523220"/>
          </a:xfrm>
          <a:prstGeom prst="rect">
            <a:avLst/>
          </a:prstGeom>
          <a:noFill/>
          <a:ln>
            <a:noFill/>
            <a:prstDash val="dash"/>
          </a:ln>
        </p:spPr>
        <p:txBody>
          <a:bodyPr wrap="none" rtlCol="0">
            <a:spAutoFit/>
          </a:bodyPr>
          <a:lstStyle/>
          <a:p>
            <a:r>
              <a:rPr lang="en-US" sz="2800" b="1" dirty="0" smtClean="0">
                <a:solidFill>
                  <a:srgbClr val="000099"/>
                </a:solidFill>
                <a:sym typeface="Symbol"/>
              </a:rPr>
              <a:t>D</a:t>
            </a:r>
            <a:r>
              <a:rPr lang="en-US" sz="2800" dirty="0" smtClean="0">
                <a:solidFill>
                  <a:srgbClr val="000099"/>
                </a:solidFill>
                <a:sym typeface="Symbol"/>
              </a:rPr>
              <a:t>erivation of </a:t>
            </a:r>
            <a:r>
              <a:rPr lang="en-US" sz="2800" b="1" dirty="0" smtClean="0">
                <a:solidFill>
                  <a:srgbClr val="000099"/>
                </a:solidFill>
                <a:sym typeface="Symbol"/>
              </a:rPr>
              <a:t>C</a:t>
            </a:r>
            <a:r>
              <a:rPr lang="en-US" sz="2800" dirty="0" smtClean="0">
                <a:solidFill>
                  <a:srgbClr val="000099"/>
                </a:solidFill>
                <a:sym typeface="Symbol"/>
              </a:rPr>
              <a:t>lause </a:t>
            </a:r>
            <a:r>
              <a:rPr lang="en-US" sz="2800" b="1" dirty="0" smtClean="0">
                <a:solidFill>
                  <a:srgbClr val="000099"/>
                </a:solidFill>
                <a:sym typeface="Symbol"/>
              </a:rPr>
              <a:t>D</a:t>
            </a:r>
            <a:r>
              <a:rPr lang="en-US" sz="2800" dirty="0" smtClean="0">
                <a:solidFill>
                  <a:srgbClr val="000099"/>
                </a:solidFill>
                <a:sym typeface="Symbol"/>
              </a:rPr>
              <a:t>-</a:t>
            </a:r>
            <a:r>
              <a:rPr lang="en-US" sz="2800" b="1" dirty="0" smtClean="0">
                <a:solidFill>
                  <a:srgbClr val="000099"/>
                </a:solidFill>
                <a:sym typeface="Symbol"/>
              </a:rPr>
              <a:t>S</a:t>
            </a:r>
            <a:r>
              <a:rPr lang="en-US" sz="2800" dirty="0" smtClean="0">
                <a:solidFill>
                  <a:srgbClr val="000099"/>
                </a:solidFill>
                <a:sym typeface="Symbol"/>
              </a:rPr>
              <a:t>equents (</a:t>
            </a:r>
            <a:r>
              <a:rPr lang="en-US" sz="2800" b="1" dirty="0" smtClean="0">
                <a:solidFill>
                  <a:srgbClr val="000099"/>
                </a:solidFill>
                <a:sym typeface="Symbol"/>
              </a:rPr>
              <a:t>DCDS</a:t>
            </a:r>
            <a:r>
              <a:rPr lang="en-US" sz="2800" dirty="0" smtClean="0">
                <a:solidFill>
                  <a:srgbClr val="000099"/>
                </a:solidFill>
                <a:sym typeface="Symbol"/>
              </a:rPr>
              <a:t>)</a:t>
            </a:r>
          </a:p>
        </p:txBody>
      </p:sp>
      <p:sp>
        <p:nvSpPr>
          <p:cNvPr id="10" name="Rectangle 9"/>
          <p:cNvSpPr/>
          <p:nvPr/>
        </p:nvSpPr>
        <p:spPr bwMode="auto">
          <a:xfrm>
            <a:off x="899592" y="3068960"/>
            <a:ext cx="4392488" cy="2088232"/>
          </a:xfrm>
          <a:prstGeom prst="rect">
            <a:avLst/>
          </a:prstGeom>
          <a:solidFill>
            <a:srgbClr val="008000">
              <a:alpha val="25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 Built by DCDS</a:t>
            </a:r>
            <a:endParaRPr lang="en-US" dirty="0"/>
          </a:p>
        </p:txBody>
      </p:sp>
      <p:sp>
        <p:nvSpPr>
          <p:cNvPr id="3" name="TextBox 2"/>
          <p:cNvSpPr txBox="1"/>
          <p:nvPr/>
        </p:nvSpPr>
        <p:spPr>
          <a:xfrm>
            <a:off x="4932039" y="2132856"/>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y</a:t>
            </a:r>
            <a:r>
              <a:rPr lang="en-US" sz="2400" baseline="-25000" dirty="0" smtClean="0">
                <a:solidFill>
                  <a:srgbClr val="000099"/>
                </a:solidFill>
              </a:rPr>
              <a:t>1</a:t>
            </a:r>
          </a:p>
        </p:txBody>
      </p:sp>
      <p:cxnSp>
        <p:nvCxnSpPr>
          <p:cNvPr id="5" name="Straight Connector 4"/>
          <p:cNvCxnSpPr/>
          <p:nvPr/>
        </p:nvCxnSpPr>
        <p:spPr bwMode="auto">
          <a:xfrm flipH="1">
            <a:off x="4427983" y="2636912"/>
            <a:ext cx="648072" cy="720080"/>
          </a:xfrm>
          <a:prstGeom prst="line">
            <a:avLst/>
          </a:prstGeom>
          <a:noFill/>
          <a:ln w="9525" cap="flat" cmpd="sng" algn="ctr">
            <a:solidFill>
              <a:schemeClr val="accent2"/>
            </a:solidFill>
            <a:prstDash val="solid"/>
            <a:round/>
            <a:headEnd type="none" w="med" len="med"/>
            <a:tailEnd type="none" w="med" len="med"/>
          </a:ln>
          <a:effectLst/>
        </p:spPr>
      </p:cxnSp>
      <p:cxnSp>
        <p:nvCxnSpPr>
          <p:cNvPr id="6" name="Straight Connector 5"/>
          <p:cNvCxnSpPr/>
          <p:nvPr/>
        </p:nvCxnSpPr>
        <p:spPr bwMode="auto">
          <a:xfrm flipH="1" flipV="1">
            <a:off x="5220071" y="2636912"/>
            <a:ext cx="1080120" cy="792088"/>
          </a:xfrm>
          <a:prstGeom prst="line">
            <a:avLst/>
          </a:prstGeom>
          <a:noFill/>
          <a:ln w="9525" cap="flat" cmpd="sng" algn="ctr">
            <a:solidFill>
              <a:schemeClr val="accent2"/>
            </a:solidFill>
            <a:prstDash val="solid"/>
            <a:round/>
            <a:headEnd type="none" w="med" len="med"/>
            <a:tailEnd type="none" w="med" len="med"/>
          </a:ln>
          <a:effectLst/>
        </p:spPr>
      </p:cxnSp>
      <p:sp>
        <p:nvSpPr>
          <p:cNvPr id="11" name="TextBox 10"/>
          <p:cNvSpPr txBox="1"/>
          <p:nvPr/>
        </p:nvSpPr>
        <p:spPr>
          <a:xfrm>
            <a:off x="6156175" y="3429000"/>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y</a:t>
            </a:r>
            <a:r>
              <a:rPr lang="en-US" sz="2400" baseline="-25000" dirty="0" smtClean="0">
                <a:solidFill>
                  <a:srgbClr val="000099"/>
                </a:solidFill>
              </a:rPr>
              <a:t>2</a:t>
            </a:r>
          </a:p>
        </p:txBody>
      </p:sp>
      <p:sp>
        <p:nvSpPr>
          <p:cNvPr id="13" name="TextBox 12"/>
          <p:cNvSpPr txBox="1"/>
          <p:nvPr/>
        </p:nvSpPr>
        <p:spPr>
          <a:xfrm>
            <a:off x="3419871" y="3501008"/>
            <a:ext cx="2088232" cy="769441"/>
          </a:xfrm>
          <a:prstGeom prst="rect">
            <a:avLst/>
          </a:prstGeom>
          <a:noFill/>
        </p:spPr>
        <p:txBody>
          <a:bodyPr wrap="square" rtlCol="0">
            <a:spAutoFit/>
          </a:bodyPr>
          <a:lstStyle/>
          <a:p>
            <a:r>
              <a:rPr lang="en-US" i="1" dirty="0" smtClean="0">
                <a:solidFill>
                  <a:srgbClr val="000099"/>
                </a:solidFill>
              </a:rPr>
              <a:t>C</a:t>
            </a:r>
            <a:r>
              <a:rPr lang="en-US" baseline="-25000" dirty="0" smtClean="0">
                <a:solidFill>
                  <a:srgbClr val="000099"/>
                </a:solidFill>
              </a:rPr>
              <a:t>1</a:t>
            </a:r>
            <a:r>
              <a:rPr lang="en-US" dirty="0" smtClean="0">
                <a:solidFill>
                  <a:srgbClr val="000099"/>
                </a:solidFill>
              </a:rPr>
              <a:t> is satisf.</a:t>
            </a:r>
          </a:p>
          <a:p>
            <a:r>
              <a:rPr lang="en-US" i="1" dirty="0" smtClean="0">
                <a:solidFill>
                  <a:srgbClr val="000099"/>
                </a:solidFill>
              </a:rPr>
              <a:t>C</a:t>
            </a:r>
            <a:r>
              <a:rPr lang="en-US" baseline="-25000" dirty="0" smtClean="0">
                <a:solidFill>
                  <a:srgbClr val="000099"/>
                </a:solidFill>
              </a:rPr>
              <a:t>2</a:t>
            </a:r>
            <a:r>
              <a:rPr lang="en-US" dirty="0" smtClean="0">
                <a:solidFill>
                  <a:srgbClr val="000099"/>
                </a:solidFill>
              </a:rPr>
              <a:t> is blocked</a:t>
            </a:r>
          </a:p>
        </p:txBody>
      </p:sp>
      <p:sp>
        <p:nvSpPr>
          <p:cNvPr id="16" name="TextBox 15"/>
          <p:cNvSpPr txBox="1"/>
          <p:nvPr/>
        </p:nvSpPr>
        <p:spPr>
          <a:xfrm>
            <a:off x="5436095" y="4839543"/>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 x</a:t>
            </a:r>
            <a:endParaRPr lang="en-US" sz="2400" baseline="-25000" dirty="0" smtClean="0">
              <a:solidFill>
                <a:srgbClr val="000099"/>
              </a:solidFill>
            </a:endParaRPr>
          </a:p>
        </p:txBody>
      </p:sp>
      <p:sp>
        <p:nvSpPr>
          <p:cNvPr id="17" name="Rectangle 16"/>
          <p:cNvSpPr/>
          <p:nvPr/>
        </p:nvSpPr>
        <p:spPr>
          <a:xfrm>
            <a:off x="706020" y="2141802"/>
            <a:ext cx="2065780" cy="1791254"/>
          </a:xfrm>
          <a:prstGeom prst="rect">
            <a:avLst/>
          </a:prstGeom>
          <a:noFill/>
          <a:ln>
            <a:noFill/>
            <a:prstDash val="dash"/>
          </a:ln>
        </p:spPr>
        <p:txBody>
          <a:bodyPr wrap="square" lIns="91434" tIns="45717" rIns="91434" bIns="45717">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solidFill>
                  <a:srgbClr val="000099"/>
                </a:solidFill>
                <a:sym typeface="Symbol"/>
              </a:rPr>
              <a:t></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F </a:t>
            </a:r>
            <a:r>
              <a:rPr lang="en-US" sz="2400" dirty="0" smtClean="0">
                <a:solidFill>
                  <a:srgbClr val="000099"/>
                </a:solidFill>
              </a:rPr>
              <a:t>]</a:t>
            </a:r>
            <a:r>
              <a:rPr lang="en-US" sz="2400" dirty="0" smtClean="0">
                <a:solidFill>
                  <a:srgbClr val="000099"/>
                </a:solidFill>
                <a:sym typeface="Symbol"/>
              </a:rPr>
              <a:t>,</a:t>
            </a:r>
          </a:p>
          <a:p>
            <a:r>
              <a:rPr lang="en-US" sz="2400" i="1" dirty="0" smtClean="0">
                <a:solidFill>
                  <a:srgbClr val="000099"/>
                </a:solidFill>
                <a:sym typeface="Symbol"/>
              </a:rPr>
              <a:t>F</a:t>
            </a:r>
            <a:r>
              <a:rPr lang="en-US" sz="2400" dirty="0" smtClean="0">
                <a:solidFill>
                  <a:srgbClr val="000099"/>
                </a:solidFill>
                <a:sym typeface="Symbol"/>
              </a:rPr>
              <a:t> = </a:t>
            </a:r>
            <a:r>
              <a:rPr lang="en-US" sz="2400" i="1" dirty="0" smtClean="0">
                <a:solidFill>
                  <a:srgbClr val="000099"/>
                </a:solidFill>
                <a:sym typeface="Symbol"/>
              </a:rPr>
              <a:t>C</a:t>
            </a:r>
            <a:r>
              <a:rPr lang="en-US" sz="2400" baseline="-25000" dirty="0" smtClean="0">
                <a:solidFill>
                  <a:srgbClr val="000099"/>
                </a:solidFill>
                <a:sym typeface="Symbol"/>
              </a:rPr>
              <a:t>1</a:t>
            </a:r>
            <a:r>
              <a:rPr lang="en-US" sz="2400" dirty="0" smtClean="0">
                <a:solidFill>
                  <a:srgbClr val="000099"/>
                </a:solidFill>
                <a:sym typeface="Symbol"/>
              </a:rPr>
              <a:t>   </a:t>
            </a:r>
            <a:r>
              <a:rPr lang="en-US" sz="2400" i="1" dirty="0" smtClean="0">
                <a:solidFill>
                  <a:srgbClr val="000099"/>
                </a:solidFill>
                <a:sym typeface="Symbol"/>
              </a:rPr>
              <a:t>C</a:t>
            </a:r>
            <a:r>
              <a:rPr lang="en-US" sz="2400" baseline="-25000" dirty="0" smtClean="0">
                <a:solidFill>
                  <a:srgbClr val="000099"/>
                </a:solidFill>
                <a:sym typeface="Symbol"/>
              </a:rPr>
              <a:t>2  </a:t>
            </a:r>
            <a:r>
              <a:rPr lang="en-US" sz="2400" dirty="0" smtClean="0">
                <a:solidFill>
                  <a:srgbClr val="000099"/>
                </a:solidFill>
                <a:sym typeface="Symbol"/>
              </a:rPr>
              <a:t>, </a:t>
            </a:r>
          </a:p>
          <a:p>
            <a:r>
              <a:rPr lang="en-US" sz="2400" i="1" dirty="0" smtClean="0">
                <a:solidFill>
                  <a:srgbClr val="000099"/>
                </a:solidFill>
                <a:sym typeface="Symbol"/>
              </a:rPr>
              <a:t>C</a:t>
            </a:r>
            <a:r>
              <a:rPr lang="en-US" sz="2400" baseline="-25000" dirty="0" smtClean="0">
                <a:solidFill>
                  <a:srgbClr val="000099"/>
                </a:solidFill>
                <a:sym typeface="Symbol"/>
              </a:rPr>
              <a:t>1</a:t>
            </a:r>
            <a:r>
              <a:rPr lang="en-US" sz="2400" dirty="0" smtClean="0">
                <a:solidFill>
                  <a:srgbClr val="000099"/>
                </a:solidFill>
                <a:sym typeface="Symbol"/>
              </a:rPr>
              <a:t>= ~</a:t>
            </a:r>
            <a:r>
              <a:rPr lang="en-US" sz="2400" i="1" dirty="0" smtClean="0">
                <a:solidFill>
                  <a:srgbClr val="000099"/>
                </a:solidFill>
                <a:sym typeface="Symbol"/>
              </a:rPr>
              <a:t>y</a:t>
            </a:r>
            <a:r>
              <a:rPr lang="en-US" sz="2400" baseline="-25000" dirty="0" smtClean="0">
                <a:solidFill>
                  <a:srgbClr val="000099"/>
                </a:solidFill>
                <a:sym typeface="Symbol"/>
              </a:rPr>
              <a:t>1</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 </a:t>
            </a:r>
          </a:p>
          <a:p>
            <a:r>
              <a:rPr lang="en-US" sz="2400" i="1" dirty="0" smtClean="0">
                <a:solidFill>
                  <a:srgbClr val="000099"/>
                </a:solidFill>
                <a:sym typeface="Symbol"/>
              </a:rPr>
              <a:t>C</a:t>
            </a:r>
            <a:r>
              <a:rPr lang="en-US" sz="2400" baseline="-25000" dirty="0" smtClean="0">
                <a:solidFill>
                  <a:srgbClr val="000099"/>
                </a:solidFill>
                <a:sym typeface="Symbol"/>
              </a:rPr>
              <a:t>2</a:t>
            </a:r>
            <a:r>
              <a:rPr lang="en-US" sz="2400" dirty="0" smtClean="0">
                <a:solidFill>
                  <a:srgbClr val="000099"/>
                </a:solidFill>
                <a:sym typeface="Symbol"/>
              </a:rPr>
              <a:t>= </a:t>
            </a:r>
            <a:r>
              <a:rPr lang="en-US" sz="2400" i="1" dirty="0" smtClean="0">
                <a:solidFill>
                  <a:srgbClr val="000099"/>
                </a:solidFill>
                <a:sym typeface="Symbol"/>
              </a:rPr>
              <a:t>y</a:t>
            </a:r>
            <a:r>
              <a:rPr lang="en-US" sz="2400" baseline="-25000" dirty="0" smtClean="0">
                <a:solidFill>
                  <a:srgbClr val="000099"/>
                </a:solidFill>
                <a:sym typeface="Symbol"/>
              </a:rPr>
              <a:t>2</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 </a:t>
            </a:r>
          </a:p>
        </p:txBody>
      </p:sp>
      <p:sp>
        <p:nvSpPr>
          <p:cNvPr id="19" name="Oval 18"/>
          <p:cNvSpPr/>
          <p:nvPr/>
        </p:nvSpPr>
        <p:spPr bwMode="auto">
          <a:xfrm>
            <a:off x="3203847" y="3356992"/>
            <a:ext cx="2160240" cy="108012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0" name="TextBox 19"/>
          <p:cNvSpPr txBox="1"/>
          <p:nvPr/>
        </p:nvSpPr>
        <p:spPr>
          <a:xfrm>
            <a:off x="6444207" y="4581128"/>
            <a:ext cx="2088232" cy="769441"/>
          </a:xfrm>
          <a:prstGeom prst="rect">
            <a:avLst/>
          </a:prstGeom>
          <a:noFill/>
        </p:spPr>
        <p:txBody>
          <a:bodyPr wrap="square" rtlCol="0">
            <a:spAutoFit/>
          </a:bodyPr>
          <a:lstStyle/>
          <a:p>
            <a:r>
              <a:rPr lang="en-US" i="1" dirty="0" smtClean="0">
                <a:solidFill>
                  <a:srgbClr val="000099"/>
                </a:solidFill>
              </a:rPr>
              <a:t>C</a:t>
            </a:r>
            <a:r>
              <a:rPr lang="en-US" baseline="-25000" dirty="0" smtClean="0">
                <a:solidFill>
                  <a:srgbClr val="000099"/>
                </a:solidFill>
              </a:rPr>
              <a:t>2</a:t>
            </a:r>
            <a:r>
              <a:rPr lang="en-US" dirty="0" smtClean="0">
                <a:solidFill>
                  <a:srgbClr val="000099"/>
                </a:solidFill>
              </a:rPr>
              <a:t> is satisf.</a:t>
            </a:r>
          </a:p>
          <a:p>
            <a:r>
              <a:rPr lang="en-US" i="1" dirty="0" smtClean="0">
                <a:solidFill>
                  <a:srgbClr val="000099"/>
                </a:solidFill>
              </a:rPr>
              <a:t>C</a:t>
            </a:r>
            <a:r>
              <a:rPr lang="en-US" baseline="-25000" dirty="0" smtClean="0">
                <a:solidFill>
                  <a:srgbClr val="000099"/>
                </a:solidFill>
              </a:rPr>
              <a:t>1</a:t>
            </a:r>
            <a:r>
              <a:rPr lang="en-US" dirty="0" smtClean="0">
                <a:solidFill>
                  <a:srgbClr val="000099"/>
                </a:solidFill>
              </a:rPr>
              <a:t> is blocked</a:t>
            </a:r>
          </a:p>
        </p:txBody>
      </p:sp>
      <p:sp>
        <p:nvSpPr>
          <p:cNvPr id="21" name="Oval 20"/>
          <p:cNvSpPr/>
          <p:nvPr/>
        </p:nvSpPr>
        <p:spPr bwMode="auto">
          <a:xfrm>
            <a:off x="6228183" y="4437112"/>
            <a:ext cx="2160240" cy="108012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2" name="Oval 21"/>
          <p:cNvSpPr/>
          <p:nvPr/>
        </p:nvSpPr>
        <p:spPr bwMode="auto">
          <a:xfrm>
            <a:off x="4571999" y="5517232"/>
            <a:ext cx="2160240" cy="108012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3" name="TextBox 22"/>
          <p:cNvSpPr txBox="1"/>
          <p:nvPr/>
        </p:nvSpPr>
        <p:spPr>
          <a:xfrm>
            <a:off x="4716015" y="5661248"/>
            <a:ext cx="1944216" cy="707886"/>
          </a:xfrm>
          <a:prstGeom prst="rect">
            <a:avLst/>
          </a:prstGeom>
          <a:noFill/>
        </p:spPr>
        <p:txBody>
          <a:bodyPr wrap="square" rtlCol="0">
            <a:spAutoFit/>
          </a:bodyPr>
          <a:lstStyle/>
          <a:p>
            <a:r>
              <a:rPr lang="en-US" i="1" dirty="0" smtClean="0">
                <a:solidFill>
                  <a:srgbClr val="000099"/>
                </a:solidFill>
              </a:rPr>
              <a:t>C</a:t>
            </a:r>
            <a:r>
              <a:rPr lang="en-US" baseline="-25000" dirty="0" smtClean="0">
                <a:solidFill>
                  <a:srgbClr val="000099"/>
                </a:solidFill>
              </a:rPr>
              <a:t>1</a:t>
            </a:r>
            <a:r>
              <a:rPr lang="en-US" dirty="0" smtClean="0">
                <a:solidFill>
                  <a:srgbClr val="000099"/>
                </a:solidFill>
              </a:rPr>
              <a:t>, </a:t>
            </a:r>
            <a:r>
              <a:rPr lang="en-US" i="1" dirty="0" smtClean="0">
                <a:solidFill>
                  <a:srgbClr val="000099"/>
                </a:solidFill>
              </a:rPr>
              <a:t>C</a:t>
            </a:r>
            <a:r>
              <a:rPr lang="en-US" baseline="-25000" dirty="0" smtClean="0">
                <a:solidFill>
                  <a:srgbClr val="000099"/>
                </a:solidFill>
              </a:rPr>
              <a:t>2</a:t>
            </a:r>
            <a:r>
              <a:rPr lang="en-US" dirty="0" smtClean="0">
                <a:solidFill>
                  <a:srgbClr val="000099"/>
                </a:solidFill>
              </a:rPr>
              <a:t> are sub-sumed by </a:t>
            </a:r>
            <a:r>
              <a:rPr lang="en-US" i="1" dirty="0" smtClean="0">
                <a:solidFill>
                  <a:srgbClr val="000099"/>
                </a:solidFill>
              </a:rPr>
              <a:t>C</a:t>
            </a:r>
            <a:r>
              <a:rPr lang="en-US" baseline="-25000" dirty="0" smtClean="0">
                <a:solidFill>
                  <a:srgbClr val="000099"/>
                </a:solidFill>
              </a:rPr>
              <a:t>3</a:t>
            </a:r>
          </a:p>
        </p:txBody>
      </p:sp>
      <p:sp>
        <p:nvSpPr>
          <p:cNvPr id="24" name="TextBox 23"/>
          <p:cNvSpPr txBox="1"/>
          <p:nvPr/>
        </p:nvSpPr>
        <p:spPr>
          <a:xfrm>
            <a:off x="2987824" y="4725144"/>
            <a:ext cx="1872208" cy="1015663"/>
          </a:xfrm>
          <a:prstGeom prst="rect">
            <a:avLst/>
          </a:prstGeom>
          <a:noFill/>
        </p:spPr>
        <p:txBody>
          <a:bodyPr wrap="square" rtlCol="0">
            <a:spAutoFit/>
          </a:bodyPr>
          <a:lstStyle/>
          <a:p>
            <a:r>
              <a:rPr lang="en-US" dirty="0" smtClean="0">
                <a:solidFill>
                  <a:srgbClr val="000099"/>
                </a:solidFill>
              </a:rPr>
              <a:t>confl. clause </a:t>
            </a:r>
            <a:r>
              <a:rPr lang="en-US" b="1" i="1" dirty="0" smtClean="0">
                <a:solidFill>
                  <a:srgbClr val="000099"/>
                </a:solidFill>
              </a:rPr>
              <a:t>C</a:t>
            </a:r>
            <a:r>
              <a:rPr lang="en-US" b="1" baseline="-25000" dirty="0" smtClean="0">
                <a:solidFill>
                  <a:srgbClr val="000099"/>
                </a:solidFill>
              </a:rPr>
              <a:t>3</a:t>
            </a:r>
            <a:r>
              <a:rPr lang="en-US" b="1" dirty="0" smtClean="0">
                <a:solidFill>
                  <a:srgbClr val="000099"/>
                </a:solidFill>
              </a:rPr>
              <a:t> =</a:t>
            </a:r>
            <a:r>
              <a:rPr lang="en-US" b="1" dirty="0" smtClean="0">
                <a:solidFill>
                  <a:srgbClr val="000099"/>
                </a:solidFill>
                <a:sym typeface="Symbol"/>
              </a:rPr>
              <a:t>~</a:t>
            </a:r>
            <a:r>
              <a:rPr lang="en-US" b="1" i="1" dirty="0" smtClean="0">
                <a:solidFill>
                  <a:srgbClr val="000099"/>
                </a:solidFill>
                <a:sym typeface="Symbol"/>
              </a:rPr>
              <a:t>y</a:t>
            </a:r>
            <a:r>
              <a:rPr lang="en-US" b="1" baseline="-25000" dirty="0" smtClean="0">
                <a:solidFill>
                  <a:srgbClr val="000099"/>
                </a:solidFill>
                <a:sym typeface="Symbol"/>
              </a:rPr>
              <a:t>1</a:t>
            </a:r>
            <a:r>
              <a:rPr lang="en-US" b="1" dirty="0" smtClean="0">
                <a:solidFill>
                  <a:srgbClr val="000099"/>
                </a:solidFill>
                <a:sym typeface="Symbol"/>
              </a:rPr>
              <a:t>  </a:t>
            </a:r>
            <a:r>
              <a:rPr lang="en-US" b="1" i="1" dirty="0" smtClean="0">
                <a:solidFill>
                  <a:srgbClr val="000099"/>
                </a:solidFill>
                <a:sym typeface="Symbol"/>
              </a:rPr>
              <a:t>y</a:t>
            </a:r>
            <a:r>
              <a:rPr lang="en-US" b="1" baseline="-25000" dirty="0" smtClean="0">
                <a:solidFill>
                  <a:srgbClr val="000099"/>
                </a:solidFill>
                <a:sym typeface="Symbol"/>
              </a:rPr>
              <a:t>2</a:t>
            </a:r>
            <a:r>
              <a:rPr lang="en-US" b="1" i="1" dirty="0" smtClean="0">
                <a:solidFill>
                  <a:srgbClr val="000099"/>
                </a:solidFill>
                <a:sym typeface="Symbol"/>
              </a:rPr>
              <a:t> </a:t>
            </a:r>
            <a:r>
              <a:rPr lang="en-US" dirty="0" smtClean="0">
                <a:solidFill>
                  <a:srgbClr val="000099"/>
                </a:solidFill>
              </a:rPr>
              <a:t>is added</a:t>
            </a:r>
          </a:p>
        </p:txBody>
      </p:sp>
      <p:cxnSp>
        <p:nvCxnSpPr>
          <p:cNvPr id="26" name="Straight Connector 25"/>
          <p:cNvCxnSpPr/>
          <p:nvPr/>
        </p:nvCxnSpPr>
        <p:spPr bwMode="auto">
          <a:xfrm flipH="1">
            <a:off x="5652119" y="3933056"/>
            <a:ext cx="648072" cy="864096"/>
          </a:xfrm>
          <a:prstGeom prst="line">
            <a:avLst/>
          </a:prstGeom>
          <a:noFill/>
          <a:ln w="9525" cap="flat" cmpd="sng" algn="ctr">
            <a:solidFill>
              <a:schemeClr val="accent2"/>
            </a:solidFill>
            <a:prstDash val="solid"/>
            <a:round/>
            <a:headEnd type="none" w="med" len="med"/>
            <a:tailEnd type="none" w="med" len="med"/>
          </a:ln>
          <a:effectLst/>
        </p:spPr>
      </p:cxnSp>
      <p:cxnSp>
        <p:nvCxnSpPr>
          <p:cNvPr id="28" name="Straight Connector 27"/>
          <p:cNvCxnSpPr>
            <a:stCxn id="11" idx="2"/>
          </p:cNvCxnSpPr>
          <p:nvPr/>
        </p:nvCxnSpPr>
        <p:spPr bwMode="auto">
          <a:xfrm>
            <a:off x="6408203" y="3890665"/>
            <a:ext cx="756084" cy="546447"/>
          </a:xfrm>
          <a:prstGeom prst="line">
            <a:avLst/>
          </a:prstGeom>
          <a:noFill/>
          <a:ln w="9525" cap="flat" cmpd="sng" algn="ctr">
            <a:solidFill>
              <a:schemeClr val="accent2"/>
            </a:solidFill>
            <a:prstDash val="solid"/>
            <a:round/>
            <a:headEnd type="none" w="med" len="med"/>
            <a:tailEnd type="none" w="med" len="med"/>
          </a:ln>
          <a:effectLst/>
        </p:spPr>
      </p:cxnSp>
      <p:sp>
        <p:nvSpPr>
          <p:cNvPr id="30" name="TextBox 29"/>
          <p:cNvSpPr txBox="1"/>
          <p:nvPr/>
        </p:nvSpPr>
        <p:spPr>
          <a:xfrm>
            <a:off x="4431836" y="2564904"/>
            <a:ext cx="356188" cy="461665"/>
          </a:xfrm>
          <a:prstGeom prst="rect">
            <a:avLst/>
          </a:prstGeom>
          <a:noFill/>
        </p:spPr>
        <p:txBody>
          <a:bodyPr wrap="none" rtlCol="0">
            <a:spAutoFit/>
          </a:bodyPr>
          <a:lstStyle/>
          <a:p>
            <a:r>
              <a:rPr lang="en-US" sz="2400" dirty="0" smtClean="0">
                <a:solidFill>
                  <a:srgbClr val="000099"/>
                </a:solidFill>
              </a:rPr>
              <a:t>0</a:t>
            </a:r>
          </a:p>
        </p:txBody>
      </p:sp>
      <p:sp>
        <p:nvSpPr>
          <p:cNvPr id="31" name="TextBox 30"/>
          <p:cNvSpPr txBox="1"/>
          <p:nvPr/>
        </p:nvSpPr>
        <p:spPr>
          <a:xfrm>
            <a:off x="5652120" y="2607295"/>
            <a:ext cx="356188" cy="461665"/>
          </a:xfrm>
          <a:prstGeom prst="rect">
            <a:avLst/>
          </a:prstGeom>
          <a:noFill/>
        </p:spPr>
        <p:txBody>
          <a:bodyPr wrap="none" rtlCol="0">
            <a:spAutoFit/>
          </a:bodyPr>
          <a:lstStyle/>
          <a:p>
            <a:r>
              <a:rPr lang="en-US" sz="2400" dirty="0" smtClean="0">
                <a:solidFill>
                  <a:srgbClr val="000099"/>
                </a:solidFill>
              </a:rPr>
              <a:t>1</a:t>
            </a:r>
          </a:p>
        </p:txBody>
      </p:sp>
      <p:sp>
        <p:nvSpPr>
          <p:cNvPr id="32" name="TextBox 31"/>
          <p:cNvSpPr txBox="1"/>
          <p:nvPr/>
        </p:nvSpPr>
        <p:spPr>
          <a:xfrm>
            <a:off x="5583963" y="3903439"/>
            <a:ext cx="356188" cy="461665"/>
          </a:xfrm>
          <a:prstGeom prst="rect">
            <a:avLst/>
          </a:prstGeom>
          <a:noFill/>
        </p:spPr>
        <p:txBody>
          <a:bodyPr wrap="none" rtlCol="0">
            <a:spAutoFit/>
          </a:bodyPr>
          <a:lstStyle/>
          <a:p>
            <a:r>
              <a:rPr lang="en-US" sz="2400" dirty="0" smtClean="0">
                <a:solidFill>
                  <a:srgbClr val="000099"/>
                </a:solidFill>
              </a:rPr>
              <a:t>0</a:t>
            </a:r>
          </a:p>
        </p:txBody>
      </p:sp>
      <p:sp>
        <p:nvSpPr>
          <p:cNvPr id="33" name="TextBox 32"/>
          <p:cNvSpPr txBox="1"/>
          <p:nvPr/>
        </p:nvSpPr>
        <p:spPr>
          <a:xfrm>
            <a:off x="7024123" y="3975447"/>
            <a:ext cx="356188" cy="461665"/>
          </a:xfrm>
          <a:prstGeom prst="rect">
            <a:avLst/>
          </a:prstGeom>
          <a:noFill/>
        </p:spPr>
        <p:txBody>
          <a:bodyPr wrap="none" rtlCol="0">
            <a:spAutoFit/>
          </a:bodyPr>
          <a:lstStyle/>
          <a:p>
            <a:r>
              <a:rPr lang="en-US" sz="2400" dirty="0" smtClean="0">
                <a:solidFill>
                  <a:srgbClr val="000099"/>
                </a:solidFill>
              </a:rPr>
              <a:t>1</a:t>
            </a:r>
          </a:p>
        </p:txBody>
      </p:sp>
      <p:sp>
        <p:nvSpPr>
          <p:cNvPr id="25" name="Rectangle 24"/>
          <p:cNvSpPr/>
          <p:nvPr/>
        </p:nvSpPr>
        <p:spPr bwMode="auto">
          <a:xfrm>
            <a:off x="395536" y="2132856"/>
            <a:ext cx="2232248" cy="1944216"/>
          </a:xfrm>
          <a:prstGeom prst="rect">
            <a:avLst/>
          </a:prstGeom>
          <a:solidFill>
            <a:srgbClr val="0080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7" name="TextBox 26"/>
          <p:cNvSpPr txBox="1"/>
          <p:nvPr/>
        </p:nvSpPr>
        <p:spPr>
          <a:xfrm>
            <a:off x="6372200" y="1844824"/>
            <a:ext cx="2448271" cy="769441"/>
          </a:xfrm>
          <a:prstGeom prst="rect">
            <a:avLst/>
          </a:prstGeom>
          <a:noFill/>
          <a:ln>
            <a:noFill/>
            <a:prstDash val="dash"/>
          </a:ln>
        </p:spPr>
        <p:txBody>
          <a:bodyPr wrap="square" rtlCol="0">
            <a:spAutoFit/>
          </a:bodyPr>
          <a:lstStyle/>
          <a:p>
            <a:r>
              <a:rPr lang="en-US" sz="2400" dirty="0" smtClean="0">
                <a:solidFill>
                  <a:srgbClr val="000099"/>
                </a:solidFill>
                <a:sym typeface="Symbol"/>
              </a:rPr>
              <a:t> </a:t>
            </a:r>
            <a:r>
              <a:rPr lang="en-US" b="1" i="1" dirty="0" smtClean="0">
                <a:solidFill>
                  <a:srgbClr val="000099"/>
                </a:solidFill>
              </a:rPr>
              <a:t>C</a:t>
            </a:r>
            <a:r>
              <a:rPr lang="en-US" b="1" baseline="-25000" dirty="0" smtClean="0">
                <a:solidFill>
                  <a:srgbClr val="000099"/>
                </a:solidFill>
              </a:rPr>
              <a:t>3</a:t>
            </a:r>
            <a:r>
              <a:rPr lang="en-US" b="1" dirty="0" smtClean="0">
                <a:solidFill>
                  <a:srgbClr val="000099"/>
                </a:solidFill>
              </a:rPr>
              <a:t> =</a:t>
            </a:r>
            <a:r>
              <a:rPr lang="en-US" b="1" dirty="0" smtClean="0">
                <a:solidFill>
                  <a:srgbClr val="000099"/>
                </a:solidFill>
                <a:sym typeface="Symbol"/>
              </a:rPr>
              <a:t>~</a:t>
            </a:r>
            <a:r>
              <a:rPr lang="en-US" b="1" i="1" dirty="0" smtClean="0">
                <a:solidFill>
                  <a:srgbClr val="000099"/>
                </a:solidFill>
                <a:sym typeface="Symbol"/>
              </a:rPr>
              <a:t>y</a:t>
            </a:r>
            <a:r>
              <a:rPr lang="en-US" b="1" baseline="-25000" dirty="0" smtClean="0">
                <a:solidFill>
                  <a:srgbClr val="000099"/>
                </a:solidFill>
                <a:sym typeface="Symbol"/>
              </a:rPr>
              <a:t>1</a:t>
            </a:r>
            <a:r>
              <a:rPr lang="en-US" b="1" dirty="0" smtClean="0">
                <a:solidFill>
                  <a:srgbClr val="000099"/>
                </a:solidFill>
                <a:sym typeface="Symbol"/>
              </a:rPr>
              <a:t>  </a:t>
            </a:r>
            <a:r>
              <a:rPr lang="en-US" b="1" i="1" dirty="0" smtClean="0">
                <a:solidFill>
                  <a:srgbClr val="000099"/>
                </a:solidFill>
                <a:sym typeface="Symbol"/>
              </a:rPr>
              <a:t>y</a:t>
            </a:r>
            <a:r>
              <a:rPr lang="en-US" b="1" baseline="-25000" dirty="0" smtClean="0">
                <a:solidFill>
                  <a:srgbClr val="000099"/>
                </a:solidFill>
                <a:sym typeface="Symbol"/>
              </a:rPr>
              <a:t>2</a:t>
            </a:r>
            <a:r>
              <a:rPr lang="en-US" dirty="0" smtClean="0">
                <a:solidFill>
                  <a:srgbClr val="000099"/>
                </a:solidFill>
                <a:sym typeface="Symbol"/>
              </a:rPr>
              <a:t>  is a solution to QE</a:t>
            </a:r>
          </a:p>
        </p:txBody>
      </p:sp>
      <p:sp>
        <p:nvSpPr>
          <p:cNvPr id="29" name="Rectangle 28"/>
          <p:cNvSpPr/>
          <p:nvPr/>
        </p:nvSpPr>
        <p:spPr bwMode="auto">
          <a:xfrm>
            <a:off x="6300192" y="1772816"/>
            <a:ext cx="2664296" cy="864096"/>
          </a:xfrm>
          <a:prstGeom prst="rect">
            <a:avLst/>
          </a:prstGeom>
          <a:solidFill>
            <a:srgbClr val="0080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1" grpId="1" animBg="1"/>
      <p:bldP spid="13" grpId="0"/>
      <p:bldP spid="16" grpId="0" animBg="1"/>
      <p:bldP spid="17" grpId="0"/>
      <p:bldP spid="19" grpId="0" animBg="1"/>
      <p:bldP spid="20" grpId="0"/>
      <p:bldP spid="21" grpId="0" animBg="1"/>
      <p:bldP spid="22" grpId="0" animBg="1"/>
      <p:bldP spid="23" grpId="0"/>
      <p:bldP spid="24" grpId="0"/>
      <p:bldP spid="30" grpId="0"/>
      <p:bldP spid="31" grpId="0"/>
      <p:bldP spid="31" grpId="1"/>
      <p:bldP spid="32" grpId="0"/>
      <p:bldP spid="32" grpId="1"/>
      <p:bldP spid="33" grpId="0"/>
      <p:bldP spid="25" grpId="0" animBg="1"/>
      <p:bldP spid="27" grpId="0"/>
      <p:bldP spid="2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3988" cy="1143000"/>
          </a:xfrm>
        </p:spPr>
        <p:txBody>
          <a:bodyPr/>
          <a:lstStyle/>
          <a:p>
            <a:r>
              <a:rPr lang="en-US" dirty="0" smtClean="0"/>
              <a:t> D-sequents Built by DCDS</a:t>
            </a:r>
            <a:endParaRPr lang="en-US" dirty="0"/>
          </a:p>
        </p:txBody>
      </p:sp>
      <p:sp>
        <p:nvSpPr>
          <p:cNvPr id="4" name="TextBox 3"/>
          <p:cNvSpPr txBox="1"/>
          <p:nvPr/>
        </p:nvSpPr>
        <p:spPr>
          <a:xfrm>
            <a:off x="5545829" y="1700808"/>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y</a:t>
            </a:r>
            <a:r>
              <a:rPr lang="en-US" sz="2400" baseline="-25000" dirty="0" smtClean="0">
                <a:solidFill>
                  <a:srgbClr val="000099"/>
                </a:solidFill>
              </a:rPr>
              <a:t>1</a:t>
            </a:r>
          </a:p>
        </p:txBody>
      </p:sp>
      <p:cxnSp>
        <p:nvCxnSpPr>
          <p:cNvPr id="5" name="Straight Connector 4"/>
          <p:cNvCxnSpPr/>
          <p:nvPr/>
        </p:nvCxnSpPr>
        <p:spPr bwMode="auto">
          <a:xfrm flipH="1">
            <a:off x="5401814" y="2204864"/>
            <a:ext cx="288031" cy="360040"/>
          </a:xfrm>
          <a:prstGeom prst="line">
            <a:avLst/>
          </a:prstGeom>
          <a:noFill/>
          <a:ln w="9525" cap="flat" cmpd="sng" algn="ctr">
            <a:solidFill>
              <a:schemeClr val="accent2"/>
            </a:solidFill>
            <a:prstDash val="solid"/>
            <a:round/>
            <a:headEnd type="none" w="med" len="med"/>
            <a:tailEnd type="none" w="med" len="med"/>
          </a:ln>
          <a:effectLst/>
        </p:spPr>
      </p:cxnSp>
      <p:cxnSp>
        <p:nvCxnSpPr>
          <p:cNvPr id="6" name="Straight Connector 5"/>
          <p:cNvCxnSpPr/>
          <p:nvPr/>
        </p:nvCxnSpPr>
        <p:spPr bwMode="auto">
          <a:xfrm flipH="1" flipV="1">
            <a:off x="5833861" y="2132856"/>
            <a:ext cx="504057" cy="360040"/>
          </a:xfrm>
          <a:prstGeom prst="line">
            <a:avLst/>
          </a:prstGeom>
          <a:noFill/>
          <a:ln w="9525" cap="flat" cmpd="sng" algn="ctr">
            <a:solidFill>
              <a:schemeClr val="accent2"/>
            </a:solidFill>
            <a:prstDash val="solid"/>
            <a:round/>
            <a:headEnd type="none" w="med" len="med"/>
            <a:tailEnd type="none" w="med" len="med"/>
          </a:ln>
          <a:effectLst/>
        </p:spPr>
      </p:cxnSp>
      <p:sp>
        <p:nvSpPr>
          <p:cNvPr id="7" name="TextBox 6"/>
          <p:cNvSpPr txBox="1"/>
          <p:nvPr/>
        </p:nvSpPr>
        <p:spPr>
          <a:xfrm>
            <a:off x="6193902" y="2535287"/>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y</a:t>
            </a:r>
            <a:r>
              <a:rPr lang="en-US" sz="2400" baseline="-25000" dirty="0" smtClean="0">
                <a:solidFill>
                  <a:srgbClr val="000099"/>
                </a:solidFill>
              </a:rPr>
              <a:t>2</a:t>
            </a:r>
          </a:p>
        </p:txBody>
      </p:sp>
      <p:sp>
        <p:nvSpPr>
          <p:cNvPr id="9" name="TextBox 8"/>
          <p:cNvSpPr txBox="1"/>
          <p:nvPr/>
        </p:nvSpPr>
        <p:spPr>
          <a:xfrm>
            <a:off x="5761854" y="3471391"/>
            <a:ext cx="504056" cy="461665"/>
          </a:xfrm>
          <a:prstGeom prst="rect">
            <a:avLst/>
          </a:prstGeom>
          <a:solidFill>
            <a:schemeClr val="bg1">
              <a:lumMod val="65000"/>
            </a:schemeClr>
          </a:solidFill>
        </p:spPr>
        <p:txBody>
          <a:bodyPr wrap="square" rtlCol="0">
            <a:spAutoFit/>
          </a:bodyPr>
          <a:lstStyle/>
          <a:p>
            <a:r>
              <a:rPr lang="en-US" sz="2400" dirty="0" smtClean="0">
                <a:solidFill>
                  <a:srgbClr val="000099"/>
                </a:solidFill>
              </a:rPr>
              <a:t> x</a:t>
            </a:r>
            <a:endParaRPr lang="en-US" sz="2400" baseline="-25000" dirty="0" smtClean="0">
              <a:solidFill>
                <a:srgbClr val="000099"/>
              </a:solidFill>
            </a:endParaRPr>
          </a:p>
        </p:txBody>
      </p:sp>
      <p:cxnSp>
        <p:nvCxnSpPr>
          <p:cNvPr id="16" name="Straight Connector 15"/>
          <p:cNvCxnSpPr/>
          <p:nvPr/>
        </p:nvCxnSpPr>
        <p:spPr bwMode="auto">
          <a:xfrm flipH="1">
            <a:off x="6049886" y="2996952"/>
            <a:ext cx="288031" cy="432048"/>
          </a:xfrm>
          <a:prstGeom prst="line">
            <a:avLst/>
          </a:prstGeom>
          <a:noFill/>
          <a:ln w="9525" cap="flat" cmpd="sng" algn="ctr">
            <a:solidFill>
              <a:schemeClr val="accent2"/>
            </a:solidFill>
            <a:prstDash val="solid"/>
            <a:round/>
            <a:headEnd type="none" w="med" len="med"/>
            <a:tailEnd type="none" w="med" len="med"/>
          </a:ln>
          <a:effectLst/>
        </p:spPr>
      </p:cxnSp>
      <p:cxnSp>
        <p:nvCxnSpPr>
          <p:cNvPr id="17" name="Straight Connector 16"/>
          <p:cNvCxnSpPr>
            <a:stCxn id="7" idx="2"/>
          </p:cNvCxnSpPr>
          <p:nvPr/>
        </p:nvCxnSpPr>
        <p:spPr bwMode="auto">
          <a:xfrm>
            <a:off x="6445930" y="2996952"/>
            <a:ext cx="540060" cy="360040"/>
          </a:xfrm>
          <a:prstGeom prst="line">
            <a:avLst/>
          </a:prstGeom>
          <a:noFill/>
          <a:ln w="9525" cap="flat" cmpd="sng" algn="ctr">
            <a:solidFill>
              <a:schemeClr val="accent2"/>
            </a:solidFill>
            <a:prstDash val="solid"/>
            <a:round/>
            <a:headEnd type="none" w="med" len="med"/>
            <a:tailEnd type="none" w="med" len="med"/>
          </a:ln>
          <a:effectLst/>
        </p:spPr>
      </p:cxnSp>
      <p:sp>
        <p:nvSpPr>
          <p:cNvPr id="18" name="TextBox 17"/>
          <p:cNvSpPr txBox="1"/>
          <p:nvPr/>
        </p:nvSpPr>
        <p:spPr>
          <a:xfrm>
            <a:off x="5117634" y="2132856"/>
            <a:ext cx="356188" cy="461665"/>
          </a:xfrm>
          <a:prstGeom prst="rect">
            <a:avLst/>
          </a:prstGeom>
          <a:noFill/>
        </p:spPr>
        <p:txBody>
          <a:bodyPr wrap="none" rtlCol="0">
            <a:spAutoFit/>
          </a:bodyPr>
          <a:lstStyle/>
          <a:p>
            <a:r>
              <a:rPr lang="en-US" sz="2400" dirty="0" smtClean="0">
                <a:solidFill>
                  <a:srgbClr val="000099"/>
                </a:solidFill>
              </a:rPr>
              <a:t>0</a:t>
            </a:r>
          </a:p>
        </p:txBody>
      </p:sp>
      <p:sp>
        <p:nvSpPr>
          <p:cNvPr id="19" name="TextBox 18"/>
          <p:cNvSpPr txBox="1"/>
          <p:nvPr/>
        </p:nvSpPr>
        <p:spPr>
          <a:xfrm>
            <a:off x="6125746" y="1988840"/>
            <a:ext cx="356188" cy="461665"/>
          </a:xfrm>
          <a:prstGeom prst="rect">
            <a:avLst/>
          </a:prstGeom>
          <a:noFill/>
        </p:spPr>
        <p:txBody>
          <a:bodyPr wrap="none" rtlCol="0">
            <a:spAutoFit/>
          </a:bodyPr>
          <a:lstStyle/>
          <a:p>
            <a:r>
              <a:rPr lang="en-US" sz="2400" dirty="0" smtClean="0">
                <a:solidFill>
                  <a:srgbClr val="000099"/>
                </a:solidFill>
              </a:rPr>
              <a:t>1</a:t>
            </a:r>
          </a:p>
        </p:txBody>
      </p:sp>
      <p:sp>
        <p:nvSpPr>
          <p:cNvPr id="20" name="TextBox 19"/>
          <p:cNvSpPr txBox="1"/>
          <p:nvPr/>
        </p:nvSpPr>
        <p:spPr>
          <a:xfrm>
            <a:off x="5837714" y="2924944"/>
            <a:ext cx="356188" cy="461665"/>
          </a:xfrm>
          <a:prstGeom prst="rect">
            <a:avLst/>
          </a:prstGeom>
          <a:noFill/>
        </p:spPr>
        <p:txBody>
          <a:bodyPr wrap="none" rtlCol="0">
            <a:spAutoFit/>
          </a:bodyPr>
          <a:lstStyle/>
          <a:p>
            <a:r>
              <a:rPr lang="en-US" sz="2400" dirty="0" smtClean="0">
                <a:solidFill>
                  <a:srgbClr val="000099"/>
                </a:solidFill>
              </a:rPr>
              <a:t>0</a:t>
            </a:r>
          </a:p>
        </p:txBody>
      </p:sp>
      <p:sp>
        <p:nvSpPr>
          <p:cNvPr id="21" name="TextBox 20"/>
          <p:cNvSpPr txBox="1"/>
          <p:nvPr/>
        </p:nvSpPr>
        <p:spPr>
          <a:xfrm>
            <a:off x="6841974" y="2996952"/>
            <a:ext cx="356188" cy="461665"/>
          </a:xfrm>
          <a:prstGeom prst="rect">
            <a:avLst/>
          </a:prstGeom>
          <a:noFill/>
        </p:spPr>
        <p:txBody>
          <a:bodyPr wrap="none" rtlCol="0">
            <a:spAutoFit/>
          </a:bodyPr>
          <a:lstStyle/>
          <a:p>
            <a:r>
              <a:rPr lang="en-US" sz="2400" dirty="0" smtClean="0">
                <a:solidFill>
                  <a:srgbClr val="000099"/>
                </a:solidFill>
              </a:rPr>
              <a:t>1</a:t>
            </a:r>
          </a:p>
        </p:txBody>
      </p:sp>
      <p:sp>
        <p:nvSpPr>
          <p:cNvPr id="26" name="TextBox 25"/>
          <p:cNvSpPr txBox="1"/>
          <p:nvPr/>
        </p:nvSpPr>
        <p:spPr>
          <a:xfrm>
            <a:off x="4074245" y="1700808"/>
            <a:ext cx="952505"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9</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10</a:t>
            </a:r>
            <a:endParaRPr lang="en-US" dirty="0" smtClean="0">
              <a:solidFill>
                <a:srgbClr val="000099"/>
              </a:solidFill>
            </a:endParaRPr>
          </a:p>
        </p:txBody>
      </p:sp>
      <p:sp>
        <p:nvSpPr>
          <p:cNvPr id="27" name="TextBox 26"/>
          <p:cNvSpPr txBox="1"/>
          <p:nvPr/>
        </p:nvSpPr>
        <p:spPr>
          <a:xfrm>
            <a:off x="4290269" y="2740858"/>
            <a:ext cx="857927"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2</a:t>
            </a:r>
            <a:endParaRPr lang="en-US" dirty="0" smtClean="0">
              <a:solidFill>
                <a:srgbClr val="000099"/>
              </a:solidFill>
            </a:endParaRPr>
          </a:p>
        </p:txBody>
      </p:sp>
      <p:sp>
        <p:nvSpPr>
          <p:cNvPr id="28" name="TextBox 27"/>
          <p:cNvSpPr txBox="1"/>
          <p:nvPr/>
        </p:nvSpPr>
        <p:spPr>
          <a:xfrm>
            <a:off x="7098581" y="2596842"/>
            <a:ext cx="857927"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7</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8</a:t>
            </a:r>
            <a:endParaRPr lang="en-US" dirty="0" smtClean="0">
              <a:solidFill>
                <a:srgbClr val="000099"/>
              </a:solidFill>
            </a:endParaRPr>
          </a:p>
        </p:txBody>
      </p:sp>
      <p:sp>
        <p:nvSpPr>
          <p:cNvPr id="29" name="TextBox 28"/>
          <p:cNvSpPr txBox="1"/>
          <p:nvPr/>
        </p:nvSpPr>
        <p:spPr>
          <a:xfrm>
            <a:off x="4287279" y="3501008"/>
            <a:ext cx="857927"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3</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4</a:t>
            </a:r>
            <a:endParaRPr lang="en-US" dirty="0" smtClean="0">
              <a:solidFill>
                <a:srgbClr val="000099"/>
              </a:solidFill>
            </a:endParaRPr>
          </a:p>
        </p:txBody>
      </p:sp>
      <p:sp>
        <p:nvSpPr>
          <p:cNvPr id="30" name="TextBox 29"/>
          <p:cNvSpPr txBox="1"/>
          <p:nvPr/>
        </p:nvSpPr>
        <p:spPr>
          <a:xfrm>
            <a:off x="6951575" y="3573016"/>
            <a:ext cx="857927"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5</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6</a:t>
            </a:r>
            <a:endParaRPr lang="en-US" dirty="0" smtClean="0">
              <a:solidFill>
                <a:srgbClr val="000099"/>
              </a:solidFill>
            </a:endParaRPr>
          </a:p>
        </p:txBody>
      </p:sp>
      <p:sp>
        <p:nvSpPr>
          <p:cNvPr id="31" name="TextBox 30"/>
          <p:cNvSpPr txBox="1"/>
          <p:nvPr/>
        </p:nvSpPr>
        <p:spPr>
          <a:xfrm>
            <a:off x="3545824" y="4581128"/>
            <a:ext cx="4621778"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0)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2</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0) {</a:t>
            </a:r>
            <a:r>
              <a:rPr lang="en-US" i="1" dirty="0" smtClean="0">
                <a:solidFill>
                  <a:srgbClr val="000099"/>
                </a:solidFill>
                <a:sym typeface="Symbol"/>
              </a:rPr>
              <a:t>C</a:t>
            </a:r>
            <a:r>
              <a:rPr lang="en-US" baseline="-25000" dirty="0" smtClean="0">
                <a:solidFill>
                  <a:srgbClr val="000099"/>
                </a:solidFill>
                <a:sym typeface="Symbol"/>
              </a:rPr>
              <a:t>2</a:t>
            </a:r>
            <a:r>
              <a:rPr lang="en-US" dirty="0" smtClean="0">
                <a:solidFill>
                  <a:srgbClr val="000099"/>
                </a:solidFill>
                <a:sym typeface="Symbol"/>
              </a:rPr>
              <a:t>}</a:t>
            </a:r>
          </a:p>
        </p:txBody>
      </p:sp>
      <p:sp>
        <p:nvSpPr>
          <p:cNvPr id="32" name="TextBox 31"/>
          <p:cNvSpPr txBox="1"/>
          <p:nvPr/>
        </p:nvSpPr>
        <p:spPr>
          <a:xfrm>
            <a:off x="3529606" y="5013176"/>
            <a:ext cx="5650906"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3</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 </a:t>
            </a:r>
            <a:r>
              <a:rPr lang="en-US" i="1" dirty="0" smtClean="0">
                <a:solidFill>
                  <a:srgbClr val="000099"/>
                </a:solidFill>
                <a:sym typeface="Symbol"/>
              </a:rPr>
              <a:t>y</a:t>
            </a:r>
            <a:r>
              <a:rPr lang="en-US" baseline="-25000" dirty="0" smtClean="0">
                <a:solidFill>
                  <a:srgbClr val="000099"/>
                </a:solidFill>
                <a:sym typeface="Symbol"/>
              </a:rPr>
              <a:t>2</a:t>
            </a:r>
            <a:r>
              <a:rPr lang="en-US" dirty="0" smtClean="0">
                <a:solidFill>
                  <a:srgbClr val="000099"/>
                </a:solidFill>
                <a:sym typeface="Symbol"/>
              </a:rPr>
              <a:t>=0)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4</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a:t>
            </a:r>
            <a:r>
              <a:rPr lang="en-US" i="1" dirty="0" smtClean="0">
                <a:solidFill>
                  <a:srgbClr val="000099"/>
                </a:solidFill>
                <a:sym typeface="Symbol"/>
              </a:rPr>
              <a:t>y</a:t>
            </a:r>
            <a:r>
              <a:rPr lang="en-US" baseline="-25000" dirty="0" smtClean="0">
                <a:solidFill>
                  <a:srgbClr val="000099"/>
                </a:solidFill>
                <a:sym typeface="Symbol"/>
              </a:rPr>
              <a:t>2</a:t>
            </a:r>
            <a:r>
              <a:rPr lang="en-US" dirty="0" smtClean="0">
                <a:solidFill>
                  <a:srgbClr val="000099"/>
                </a:solidFill>
                <a:sym typeface="Symbol"/>
              </a:rPr>
              <a:t>=0) {</a:t>
            </a:r>
            <a:r>
              <a:rPr lang="en-US" i="1" dirty="0" smtClean="0">
                <a:solidFill>
                  <a:srgbClr val="000099"/>
                </a:solidFill>
                <a:sym typeface="Symbol"/>
              </a:rPr>
              <a:t>C</a:t>
            </a:r>
            <a:r>
              <a:rPr lang="en-US" baseline="-25000" dirty="0" smtClean="0">
                <a:solidFill>
                  <a:srgbClr val="000099"/>
                </a:solidFill>
                <a:sym typeface="Symbol"/>
              </a:rPr>
              <a:t>2</a:t>
            </a:r>
            <a:r>
              <a:rPr lang="en-US" dirty="0" smtClean="0">
                <a:solidFill>
                  <a:srgbClr val="000099"/>
                </a:solidFill>
                <a:sym typeface="Symbol"/>
              </a:rPr>
              <a:t>}</a:t>
            </a:r>
          </a:p>
        </p:txBody>
      </p:sp>
      <p:sp>
        <p:nvSpPr>
          <p:cNvPr id="33" name="TextBox 32"/>
          <p:cNvSpPr txBox="1"/>
          <p:nvPr/>
        </p:nvSpPr>
        <p:spPr>
          <a:xfrm>
            <a:off x="3529606" y="5405154"/>
            <a:ext cx="4621778"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5</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2</a:t>
            </a:r>
            <a:r>
              <a:rPr lang="en-US" dirty="0" smtClean="0">
                <a:solidFill>
                  <a:srgbClr val="000099"/>
                </a:solidFill>
                <a:sym typeface="Symbol"/>
              </a:rPr>
              <a:t> = 1)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6</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2</a:t>
            </a:r>
            <a:r>
              <a:rPr lang="en-US" dirty="0" smtClean="0">
                <a:solidFill>
                  <a:srgbClr val="000099"/>
                </a:solidFill>
                <a:sym typeface="Symbol"/>
              </a:rPr>
              <a:t> = 1) {</a:t>
            </a:r>
            <a:r>
              <a:rPr lang="en-US" i="1" dirty="0" smtClean="0">
                <a:solidFill>
                  <a:srgbClr val="000099"/>
                </a:solidFill>
                <a:sym typeface="Symbol"/>
              </a:rPr>
              <a:t>C</a:t>
            </a:r>
            <a:r>
              <a:rPr lang="en-US" baseline="-25000" dirty="0" smtClean="0">
                <a:solidFill>
                  <a:srgbClr val="000099"/>
                </a:solidFill>
                <a:sym typeface="Symbol"/>
              </a:rPr>
              <a:t>2</a:t>
            </a:r>
            <a:r>
              <a:rPr lang="en-US" dirty="0" smtClean="0">
                <a:solidFill>
                  <a:srgbClr val="000099"/>
                </a:solidFill>
                <a:sym typeface="Symbol"/>
              </a:rPr>
              <a:t>}</a:t>
            </a:r>
          </a:p>
        </p:txBody>
      </p:sp>
      <p:sp>
        <p:nvSpPr>
          <p:cNvPr id="34" name="TextBox 33"/>
          <p:cNvSpPr txBox="1"/>
          <p:nvPr/>
        </p:nvSpPr>
        <p:spPr>
          <a:xfrm>
            <a:off x="3529606" y="5765194"/>
            <a:ext cx="4621778"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7</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8</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 {</a:t>
            </a:r>
            <a:r>
              <a:rPr lang="en-US" i="1" dirty="0" smtClean="0">
                <a:solidFill>
                  <a:srgbClr val="000099"/>
                </a:solidFill>
                <a:sym typeface="Symbol"/>
              </a:rPr>
              <a:t>C</a:t>
            </a:r>
            <a:r>
              <a:rPr lang="en-US" baseline="-25000" dirty="0" smtClean="0">
                <a:solidFill>
                  <a:srgbClr val="000099"/>
                </a:solidFill>
                <a:sym typeface="Symbol"/>
              </a:rPr>
              <a:t>2</a:t>
            </a:r>
            <a:r>
              <a:rPr lang="en-US" dirty="0" smtClean="0">
                <a:solidFill>
                  <a:srgbClr val="000099"/>
                </a:solidFill>
                <a:sym typeface="Symbol"/>
              </a:rPr>
              <a:t>}</a:t>
            </a:r>
          </a:p>
        </p:txBody>
      </p:sp>
      <p:sp>
        <p:nvSpPr>
          <p:cNvPr id="35" name="TextBox 34"/>
          <p:cNvSpPr txBox="1"/>
          <p:nvPr/>
        </p:nvSpPr>
        <p:spPr>
          <a:xfrm>
            <a:off x="3529606" y="6093296"/>
            <a:ext cx="4264309" cy="400110"/>
          </a:xfrm>
          <a:prstGeom prst="rect">
            <a:avLst/>
          </a:prstGeom>
          <a:noFill/>
          <a:ln>
            <a:noFill/>
            <a:prstDash val="dash"/>
          </a:ln>
        </p:spPr>
        <p:txBody>
          <a:bodyPr wrap="none" rtlCol="0">
            <a:spAutoFit/>
          </a:bodyPr>
          <a:lstStyle/>
          <a:p>
            <a:r>
              <a:rPr lang="en-US" i="1" dirty="0" smtClean="0">
                <a:solidFill>
                  <a:srgbClr val="000099"/>
                </a:solidFill>
                <a:sym typeface="Symbol"/>
              </a:rPr>
              <a:t>S</a:t>
            </a:r>
            <a:r>
              <a:rPr lang="en-US" baseline="-25000" dirty="0" smtClean="0">
                <a:solidFill>
                  <a:srgbClr val="000099"/>
                </a:solidFill>
                <a:sym typeface="Symbol"/>
              </a:rPr>
              <a:t>9</a:t>
            </a:r>
            <a:r>
              <a:rPr lang="en-US" dirty="0" smtClean="0">
                <a:solidFill>
                  <a:srgbClr val="000099"/>
                </a:solidFill>
                <a:sym typeface="Symbol"/>
              </a:rPr>
              <a:t>:  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r>
              <a:rPr lang="en-US" i="1" dirty="0" smtClean="0">
                <a:solidFill>
                  <a:srgbClr val="000099"/>
                </a:solidFill>
                <a:sym typeface="Symbol"/>
              </a:rPr>
              <a:t>S</a:t>
            </a:r>
            <a:r>
              <a:rPr lang="en-US" baseline="-25000" dirty="0" smtClean="0">
                <a:solidFill>
                  <a:srgbClr val="000099"/>
                </a:solidFill>
                <a:sym typeface="Symbol"/>
              </a:rPr>
              <a:t>10</a:t>
            </a:r>
            <a:r>
              <a:rPr lang="en-US" dirty="0" smtClean="0">
                <a:solidFill>
                  <a:srgbClr val="000099"/>
                </a:solidFill>
                <a:sym typeface="Symbol"/>
              </a:rPr>
              <a:t>:    {</a:t>
            </a:r>
            <a:r>
              <a:rPr lang="en-US" i="1" dirty="0" smtClean="0">
                <a:solidFill>
                  <a:srgbClr val="000099"/>
                </a:solidFill>
                <a:sym typeface="Symbol"/>
              </a:rPr>
              <a:t>C</a:t>
            </a:r>
            <a:r>
              <a:rPr lang="en-US" baseline="-25000" dirty="0" smtClean="0">
                <a:solidFill>
                  <a:srgbClr val="000099"/>
                </a:solidFill>
                <a:sym typeface="Symbol"/>
              </a:rPr>
              <a:t>2</a:t>
            </a:r>
            <a:r>
              <a:rPr lang="en-US" dirty="0" smtClean="0">
                <a:solidFill>
                  <a:srgbClr val="000099"/>
                </a:solidFill>
                <a:sym typeface="Symbol"/>
              </a:rPr>
              <a:t>}</a:t>
            </a:r>
          </a:p>
        </p:txBody>
      </p:sp>
      <p:sp>
        <p:nvSpPr>
          <p:cNvPr id="39" name="Oval 38"/>
          <p:cNvSpPr/>
          <p:nvPr/>
        </p:nvSpPr>
        <p:spPr bwMode="auto">
          <a:xfrm>
            <a:off x="3817638" y="2564904"/>
            <a:ext cx="1944216" cy="72008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40" name="Oval 39"/>
          <p:cNvSpPr/>
          <p:nvPr/>
        </p:nvSpPr>
        <p:spPr bwMode="auto">
          <a:xfrm>
            <a:off x="3673622" y="3429000"/>
            <a:ext cx="1944216" cy="72008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41" name="Oval 40"/>
          <p:cNvSpPr/>
          <p:nvPr/>
        </p:nvSpPr>
        <p:spPr bwMode="auto">
          <a:xfrm>
            <a:off x="6409926" y="3429000"/>
            <a:ext cx="1944216" cy="720080"/>
          </a:xfrm>
          <a:prstGeom prst="ellips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42" name="TextBox 41"/>
          <p:cNvSpPr txBox="1"/>
          <p:nvPr/>
        </p:nvSpPr>
        <p:spPr>
          <a:xfrm>
            <a:off x="179512" y="4293096"/>
            <a:ext cx="3036409" cy="1877437"/>
          </a:xfrm>
          <a:prstGeom prst="rect">
            <a:avLst/>
          </a:prstGeom>
          <a:noFill/>
          <a:ln>
            <a:noFill/>
            <a:prstDash val="dash"/>
          </a:ln>
        </p:spPr>
        <p:txBody>
          <a:bodyPr wrap="none" rtlCol="0">
            <a:spAutoFit/>
          </a:bodyPr>
          <a:lstStyle/>
          <a:p>
            <a:r>
              <a:rPr lang="en-US" b="1" dirty="0" smtClean="0">
                <a:solidFill>
                  <a:srgbClr val="000099"/>
                </a:solidFill>
                <a:sym typeface="Symbol"/>
              </a:rPr>
              <a:t>Join</a:t>
            </a:r>
            <a:r>
              <a:rPr lang="en-US" dirty="0" smtClean="0">
                <a:solidFill>
                  <a:srgbClr val="000099"/>
                </a:solidFill>
                <a:sym typeface="Symbol"/>
              </a:rPr>
              <a:t> operation:</a:t>
            </a:r>
          </a:p>
          <a:p>
            <a:r>
              <a:rPr lang="en-US" i="1" dirty="0" smtClean="0">
                <a:solidFill>
                  <a:srgbClr val="000099"/>
                </a:solidFill>
                <a:sym typeface="Symbol"/>
              </a:rPr>
              <a:t>S</a:t>
            </a:r>
            <a:r>
              <a:rPr lang="en-US" baseline="-25000" dirty="0" smtClean="0">
                <a:solidFill>
                  <a:srgbClr val="000099"/>
                </a:solidFill>
                <a:sym typeface="Symbol"/>
              </a:rPr>
              <a:t>3</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 </a:t>
            </a:r>
            <a:r>
              <a:rPr lang="en-US" i="1" dirty="0" smtClean="0">
                <a:solidFill>
                  <a:srgbClr val="FF0000"/>
                </a:solidFill>
                <a:sym typeface="Symbol"/>
              </a:rPr>
              <a:t>y</a:t>
            </a:r>
            <a:r>
              <a:rPr lang="en-US" baseline="-25000" dirty="0" smtClean="0">
                <a:solidFill>
                  <a:srgbClr val="FF0000"/>
                </a:solidFill>
                <a:sym typeface="Symbol"/>
              </a:rPr>
              <a:t>2</a:t>
            </a:r>
            <a:r>
              <a:rPr lang="en-US" dirty="0" smtClean="0">
                <a:solidFill>
                  <a:srgbClr val="FF0000"/>
                </a:solidFill>
                <a:sym typeface="Symbol"/>
              </a:rPr>
              <a:t>=0</a:t>
            </a:r>
            <a:r>
              <a:rPr lang="en-US" dirty="0" smtClean="0">
                <a:solidFill>
                  <a:srgbClr val="000099"/>
                </a:solidFill>
                <a:sym typeface="Symbol"/>
              </a:rPr>
              <a:t>)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 </a:t>
            </a:r>
          </a:p>
          <a:p>
            <a:r>
              <a:rPr lang="en-US" i="1" dirty="0" smtClean="0">
                <a:solidFill>
                  <a:srgbClr val="000099"/>
                </a:solidFill>
                <a:sym typeface="Symbol"/>
              </a:rPr>
              <a:t>S</a:t>
            </a:r>
            <a:r>
              <a:rPr lang="en-US" baseline="-25000" dirty="0" smtClean="0">
                <a:solidFill>
                  <a:srgbClr val="000099"/>
                </a:solidFill>
                <a:sym typeface="Symbol"/>
              </a:rPr>
              <a:t>5</a:t>
            </a:r>
            <a:r>
              <a:rPr lang="en-US" dirty="0" smtClean="0">
                <a:solidFill>
                  <a:srgbClr val="000099"/>
                </a:solidFill>
                <a:sym typeface="Symbol"/>
              </a:rPr>
              <a:t>: (</a:t>
            </a:r>
            <a:r>
              <a:rPr lang="en-US" i="1" dirty="0" smtClean="0">
                <a:solidFill>
                  <a:srgbClr val="FF0000"/>
                </a:solidFill>
                <a:sym typeface="Symbol"/>
              </a:rPr>
              <a:t>y</a:t>
            </a:r>
            <a:r>
              <a:rPr lang="en-US" baseline="-25000" dirty="0" smtClean="0">
                <a:solidFill>
                  <a:srgbClr val="FF0000"/>
                </a:solidFill>
                <a:sym typeface="Symbol"/>
              </a:rPr>
              <a:t>2</a:t>
            </a:r>
            <a:r>
              <a:rPr lang="en-US" dirty="0" smtClean="0">
                <a:solidFill>
                  <a:srgbClr val="FF0000"/>
                </a:solidFill>
                <a:sym typeface="Symbol"/>
              </a:rPr>
              <a:t> = 1</a:t>
            </a:r>
            <a:r>
              <a:rPr lang="en-US" dirty="0" smtClean="0">
                <a:solidFill>
                  <a:srgbClr val="000099"/>
                </a:solidFill>
                <a:sym typeface="Symbol"/>
              </a:rPr>
              <a:t>)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a:t>
            </a:r>
          </a:p>
          <a:p>
            <a:pPr>
              <a:spcBef>
                <a:spcPts val="0"/>
              </a:spcBef>
            </a:pPr>
            <a:r>
              <a:rPr lang="en-US" dirty="0" smtClean="0">
                <a:solidFill>
                  <a:srgbClr val="000099"/>
                </a:solidFill>
                <a:sym typeface="Symbol"/>
              </a:rPr>
              <a:t>-------------------------</a:t>
            </a:r>
          </a:p>
          <a:p>
            <a:r>
              <a:rPr lang="en-US" i="1" dirty="0" smtClean="0">
                <a:solidFill>
                  <a:srgbClr val="000099"/>
                </a:solidFill>
                <a:sym typeface="Symbol"/>
              </a:rPr>
              <a:t>S</a:t>
            </a:r>
            <a:r>
              <a:rPr lang="en-US" baseline="-25000" dirty="0" smtClean="0">
                <a:solidFill>
                  <a:srgbClr val="000099"/>
                </a:solidFill>
                <a:sym typeface="Symbol"/>
              </a:rPr>
              <a:t>7</a:t>
            </a:r>
            <a:r>
              <a:rPr lang="en-US" dirty="0" smtClean="0">
                <a:solidFill>
                  <a:srgbClr val="000099"/>
                </a:solidFill>
                <a:sym typeface="Symbol"/>
              </a:rPr>
              <a:t>: (</a:t>
            </a:r>
            <a:r>
              <a:rPr lang="en-US" i="1" dirty="0" smtClean="0">
                <a:solidFill>
                  <a:srgbClr val="000099"/>
                </a:solidFill>
                <a:sym typeface="Symbol"/>
              </a:rPr>
              <a:t>y</a:t>
            </a:r>
            <a:r>
              <a:rPr lang="en-US" baseline="-25000" dirty="0" smtClean="0">
                <a:solidFill>
                  <a:srgbClr val="000099"/>
                </a:solidFill>
                <a:sym typeface="Symbol"/>
              </a:rPr>
              <a:t>1</a:t>
            </a:r>
            <a:r>
              <a:rPr lang="en-US" dirty="0" smtClean="0">
                <a:solidFill>
                  <a:srgbClr val="000099"/>
                </a:solidFill>
                <a:sym typeface="Symbol"/>
              </a:rPr>
              <a:t> = 1) {</a:t>
            </a:r>
            <a:r>
              <a:rPr lang="en-US" i="1" dirty="0" smtClean="0">
                <a:solidFill>
                  <a:srgbClr val="000099"/>
                </a:solidFill>
                <a:sym typeface="Symbol"/>
              </a:rPr>
              <a:t>C</a:t>
            </a:r>
            <a:r>
              <a:rPr lang="en-US" baseline="-25000" dirty="0" smtClean="0">
                <a:solidFill>
                  <a:srgbClr val="000099"/>
                </a:solidFill>
                <a:sym typeface="Symbol"/>
              </a:rPr>
              <a:t>1</a:t>
            </a:r>
            <a:r>
              <a:rPr lang="en-US" dirty="0" smtClean="0">
                <a:solidFill>
                  <a:srgbClr val="000099"/>
                </a:solidFill>
                <a:sym typeface="Symbol"/>
              </a:rPr>
              <a:t>},</a:t>
            </a:r>
          </a:p>
        </p:txBody>
      </p:sp>
      <p:sp>
        <p:nvSpPr>
          <p:cNvPr id="47" name="Rectangle 46"/>
          <p:cNvSpPr/>
          <p:nvPr/>
        </p:nvSpPr>
        <p:spPr bwMode="auto">
          <a:xfrm>
            <a:off x="3491880" y="4437112"/>
            <a:ext cx="5544616" cy="2132856"/>
          </a:xfrm>
          <a:prstGeom prst="rect">
            <a:avLst/>
          </a:prstGeom>
          <a:solidFill>
            <a:srgbClr val="0080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37" name="Rectangle 36"/>
          <p:cNvSpPr/>
          <p:nvPr/>
        </p:nvSpPr>
        <p:spPr>
          <a:xfrm>
            <a:off x="539552" y="1700808"/>
            <a:ext cx="2065780" cy="1791254"/>
          </a:xfrm>
          <a:prstGeom prst="rect">
            <a:avLst/>
          </a:prstGeom>
          <a:noFill/>
          <a:ln>
            <a:noFill/>
            <a:prstDash val="dash"/>
          </a:ln>
        </p:spPr>
        <p:txBody>
          <a:bodyPr wrap="square" lIns="91434" tIns="45717" rIns="91434" bIns="45717">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solidFill>
                  <a:srgbClr val="000099"/>
                </a:solidFill>
                <a:sym typeface="Symbol"/>
              </a:rPr>
              <a:t></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F </a:t>
            </a:r>
            <a:r>
              <a:rPr lang="en-US" sz="2400" dirty="0" smtClean="0">
                <a:solidFill>
                  <a:srgbClr val="000099"/>
                </a:solidFill>
              </a:rPr>
              <a:t>]</a:t>
            </a:r>
            <a:r>
              <a:rPr lang="en-US" sz="2400" dirty="0" smtClean="0">
                <a:solidFill>
                  <a:srgbClr val="000099"/>
                </a:solidFill>
                <a:sym typeface="Symbol"/>
              </a:rPr>
              <a:t>,</a:t>
            </a:r>
          </a:p>
          <a:p>
            <a:r>
              <a:rPr lang="en-US" sz="2400" i="1" dirty="0" smtClean="0">
                <a:solidFill>
                  <a:srgbClr val="000099"/>
                </a:solidFill>
                <a:sym typeface="Symbol"/>
              </a:rPr>
              <a:t>F</a:t>
            </a:r>
            <a:r>
              <a:rPr lang="en-US" sz="2400" dirty="0" smtClean="0">
                <a:solidFill>
                  <a:srgbClr val="000099"/>
                </a:solidFill>
                <a:sym typeface="Symbol"/>
              </a:rPr>
              <a:t> = </a:t>
            </a:r>
            <a:r>
              <a:rPr lang="en-US" sz="2400" i="1" dirty="0" smtClean="0">
                <a:solidFill>
                  <a:srgbClr val="000099"/>
                </a:solidFill>
                <a:sym typeface="Symbol"/>
              </a:rPr>
              <a:t>C</a:t>
            </a:r>
            <a:r>
              <a:rPr lang="en-US" sz="2400" baseline="-25000" dirty="0" smtClean="0">
                <a:solidFill>
                  <a:srgbClr val="000099"/>
                </a:solidFill>
                <a:sym typeface="Symbol"/>
              </a:rPr>
              <a:t>1</a:t>
            </a:r>
            <a:r>
              <a:rPr lang="en-US" sz="2400" dirty="0" smtClean="0">
                <a:solidFill>
                  <a:srgbClr val="000099"/>
                </a:solidFill>
                <a:sym typeface="Symbol"/>
              </a:rPr>
              <a:t>   </a:t>
            </a:r>
            <a:r>
              <a:rPr lang="en-US" sz="2400" i="1" dirty="0" smtClean="0">
                <a:solidFill>
                  <a:srgbClr val="000099"/>
                </a:solidFill>
                <a:sym typeface="Symbol"/>
              </a:rPr>
              <a:t>C</a:t>
            </a:r>
            <a:r>
              <a:rPr lang="en-US" sz="2400" baseline="-25000" dirty="0" smtClean="0">
                <a:solidFill>
                  <a:srgbClr val="000099"/>
                </a:solidFill>
                <a:sym typeface="Symbol"/>
              </a:rPr>
              <a:t>2  </a:t>
            </a:r>
            <a:r>
              <a:rPr lang="en-US" sz="2400" dirty="0" smtClean="0">
                <a:solidFill>
                  <a:srgbClr val="000099"/>
                </a:solidFill>
                <a:sym typeface="Symbol"/>
              </a:rPr>
              <a:t>, </a:t>
            </a:r>
          </a:p>
          <a:p>
            <a:r>
              <a:rPr lang="en-US" sz="2400" i="1" dirty="0" smtClean="0">
                <a:solidFill>
                  <a:srgbClr val="000099"/>
                </a:solidFill>
                <a:sym typeface="Symbol"/>
              </a:rPr>
              <a:t>C</a:t>
            </a:r>
            <a:r>
              <a:rPr lang="en-US" sz="2400" baseline="-25000" dirty="0" smtClean="0">
                <a:solidFill>
                  <a:srgbClr val="000099"/>
                </a:solidFill>
                <a:sym typeface="Symbol"/>
              </a:rPr>
              <a:t>1</a:t>
            </a:r>
            <a:r>
              <a:rPr lang="en-US" sz="2400" dirty="0" smtClean="0">
                <a:solidFill>
                  <a:srgbClr val="000099"/>
                </a:solidFill>
                <a:sym typeface="Symbol"/>
              </a:rPr>
              <a:t>= ~</a:t>
            </a:r>
            <a:r>
              <a:rPr lang="en-US" sz="2400" i="1" dirty="0" smtClean="0">
                <a:solidFill>
                  <a:srgbClr val="000099"/>
                </a:solidFill>
                <a:sym typeface="Symbol"/>
              </a:rPr>
              <a:t>y</a:t>
            </a:r>
            <a:r>
              <a:rPr lang="en-US" sz="2400" baseline="-25000" dirty="0" smtClean="0">
                <a:solidFill>
                  <a:srgbClr val="000099"/>
                </a:solidFill>
                <a:sym typeface="Symbol"/>
              </a:rPr>
              <a:t>1</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 </a:t>
            </a:r>
          </a:p>
          <a:p>
            <a:r>
              <a:rPr lang="en-US" sz="2400" i="1" dirty="0" smtClean="0">
                <a:solidFill>
                  <a:srgbClr val="000099"/>
                </a:solidFill>
                <a:sym typeface="Symbol"/>
              </a:rPr>
              <a:t>C</a:t>
            </a:r>
            <a:r>
              <a:rPr lang="en-US" sz="2400" baseline="-25000" dirty="0" smtClean="0">
                <a:solidFill>
                  <a:srgbClr val="000099"/>
                </a:solidFill>
                <a:sym typeface="Symbol"/>
              </a:rPr>
              <a:t>2</a:t>
            </a:r>
            <a:r>
              <a:rPr lang="en-US" sz="2400" dirty="0" smtClean="0">
                <a:solidFill>
                  <a:srgbClr val="000099"/>
                </a:solidFill>
                <a:sym typeface="Symbol"/>
              </a:rPr>
              <a:t>= </a:t>
            </a:r>
            <a:r>
              <a:rPr lang="en-US" sz="2400" i="1" dirty="0" smtClean="0">
                <a:solidFill>
                  <a:srgbClr val="000099"/>
                </a:solidFill>
                <a:sym typeface="Symbol"/>
              </a:rPr>
              <a:t>y</a:t>
            </a:r>
            <a:r>
              <a:rPr lang="en-US" sz="2400" baseline="-25000" dirty="0" smtClean="0">
                <a:solidFill>
                  <a:srgbClr val="000099"/>
                </a:solidFill>
                <a:sym typeface="Symbol"/>
              </a:rPr>
              <a:t>2</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 </a:t>
            </a:r>
          </a:p>
        </p:txBody>
      </p:sp>
      <p:sp>
        <p:nvSpPr>
          <p:cNvPr id="43" name="Rectangle 42"/>
          <p:cNvSpPr/>
          <p:nvPr/>
        </p:nvSpPr>
        <p:spPr bwMode="auto">
          <a:xfrm>
            <a:off x="395536" y="1628800"/>
            <a:ext cx="2232248" cy="1944216"/>
          </a:xfrm>
          <a:prstGeom prst="rect">
            <a:avLst/>
          </a:prstGeom>
          <a:solidFill>
            <a:srgbClr val="0080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8" grpId="0"/>
      <p:bldP spid="19" grpId="0"/>
      <p:bldP spid="20" grpId="0"/>
      <p:bldP spid="21" grpId="0"/>
      <p:bldP spid="26" grpId="0"/>
      <p:bldP spid="27" grpId="0"/>
      <p:bldP spid="28" grpId="0"/>
      <p:bldP spid="29" grpId="0"/>
      <p:bldP spid="30" grpId="0"/>
      <p:bldP spid="31" grpId="0"/>
      <p:bldP spid="32" grpId="0"/>
      <p:bldP spid="33" grpId="0"/>
      <p:bldP spid="34" grpId="0"/>
      <p:bldP spid="35" grpId="0"/>
      <p:bldP spid="39" grpId="0" animBg="1"/>
      <p:bldP spid="40" grpId="0" animBg="1"/>
      <p:bldP spid="41" grpId="0" animBg="1"/>
      <p:bldP spid="42" grpId="0"/>
      <p:bldP spid="4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3988" cy="1143000"/>
          </a:xfrm>
        </p:spPr>
        <p:txBody>
          <a:bodyPr/>
          <a:lstStyle/>
          <a:p>
            <a:r>
              <a:rPr lang="en-US" dirty="0" smtClean="0">
                <a:solidFill>
                  <a:srgbClr val="000099"/>
                </a:solidFill>
              </a:rPr>
              <a:t>Outline</a:t>
            </a:r>
            <a:endParaRPr lang="en-US" dirty="0">
              <a:solidFill>
                <a:srgbClr val="000099"/>
              </a:solidFill>
            </a:endParaRPr>
          </a:p>
        </p:txBody>
      </p:sp>
      <p:sp>
        <p:nvSpPr>
          <p:cNvPr id="3" name="Content Placeholder 2"/>
          <p:cNvSpPr>
            <a:spLocks noGrp="1"/>
          </p:cNvSpPr>
          <p:nvPr>
            <p:ph idx="1"/>
          </p:nvPr>
        </p:nvSpPr>
        <p:spPr>
          <a:xfrm>
            <a:off x="1619672" y="1628800"/>
            <a:ext cx="6120680" cy="2952328"/>
          </a:xfrm>
        </p:spPr>
        <p:txBody>
          <a:bodyPr/>
          <a:lstStyle/>
          <a:p>
            <a:r>
              <a:rPr lang="en-US" dirty="0" smtClean="0">
                <a:solidFill>
                  <a:srgbClr val="000099"/>
                </a:solidFill>
              </a:rPr>
              <a:t>Introduction</a:t>
            </a:r>
          </a:p>
          <a:p>
            <a:r>
              <a:rPr lang="en-US" dirty="0" smtClean="0"/>
              <a:t>Clause D-</a:t>
            </a:r>
            <a:r>
              <a:rPr lang="en-US" dirty="0" smtClean="0">
                <a:solidFill>
                  <a:srgbClr val="000099"/>
                </a:solidFill>
              </a:rPr>
              <a:t>sequents</a:t>
            </a:r>
          </a:p>
          <a:p>
            <a:r>
              <a:rPr lang="en-US" dirty="0" smtClean="0">
                <a:solidFill>
                  <a:srgbClr val="000099"/>
                </a:solidFill>
              </a:rPr>
              <a:t>Example</a:t>
            </a:r>
          </a:p>
          <a:p>
            <a:r>
              <a:rPr lang="en-US" b="1" dirty="0" smtClean="0">
                <a:latin typeface="Ebrima" pitchFamily="2" charset="0"/>
                <a:ea typeface="Ebrima" pitchFamily="2" charset="0"/>
                <a:cs typeface="Ebrima" pitchFamily="2" charset="0"/>
              </a:rPr>
              <a:t>Experimental results</a:t>
            </a:r>
          </a:p>
          <a:p>
            <a:r>
              <a:rPr lang="en-US" dirty="0" smtClean="0"/>
              <a:t>Conclusions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Re-using D-sequents</a:t>
            </a:r>
            <a:endParaRPr lang="en-US" dirty="0"/>
          </a:p>
        </p:txBody>
      </p:sp>
      <p:sp>
        <p:nvSpPr>
          <p:cNvPr id="4" name="TextBox 3"/>
          <p:cNvSpPr txBox="1"/>
          <p:nvPr/>
        </p:nvSpPr>
        <p:spPr>
          <a:xfrm>
            <a:off x="3957777" y="1916832"/>
            <a:ext cx="269626" cy="461665"/>
          </a:xfrm>
          <a:prstGeom prst="rect">
            <a:avLst/>
          </a:prstGeom>
          <a:noFill/>
        </p:spPr>
        <p:txBody>
          <a:bodyPr wrap="none" rtlCol="0">
            <a:spAutoFit/>
          </a:bodyPr>
          <a:lstStyle/>
          <a:p>
            <a:r>
              <a:rPr lang="en-US" sz="2400" dirty="0" smtClean="0">
                <a:solidFill>
                  <a:srgbClr val="000099"/>
                </a:solidFill>
              </a:rPr>
              <a:t> </a:t>
            </a:r>
            <a:endParaRPr lang="en-US" sz="2400" dirty="0" smtClean="0">
              <a:solidFill>
                <a:srgbClr val="000099"/>
              </a:solidFill>
              <a:sym typeface="Symbol"/>
            </a:endParaRPr>
          </a:p>
        </p:txBody>
      </p:sp>
      <p:sp>
        <p:nvSpPr>
          <p:cNvPr id="9" name="TextBox 8"/>
          <p:cNvSpPr txBox="1"/>
          <p:nvPr/>
        </p:nvSpPr>
        <p:spPr>
          <a:xfrm>
            <a:off x="323528" y="2348880"/>
            <a:ext cx="8374408" cy="2529923"/>
          </a:xfrm>
          <a:prstGeom prst="rect">
            <a:avLst/>
          </a:prstGeom>
          <a:noFill/>
          <a:ln>
            <a:noFill/>
            <a:prstDash val="dash"/>
          </a:ln>
        </p:spPr>
        <p:txBody>
          <a:bodyPr wrap="none" rtlCol="0">
            <a:spAutoFit/>
          </a:bodyPr>
          <a:lstStyle/>
          <a:p>
            <a:pPr>
              <a:lnSpc>
                <a:spcPct val="150000"/>
              </a:lnSpc>
              <a:buFont typeface="Arial" pitchFamily="34" charset="0"/>
              <a:buChar char="•"/>
            </a:pPr>
            <a:r>
              <a:rPr lang="en-US" sz="2400" dirty="0" smtClean="0">
                <a:solidFill>
                  <a:srgbClr val="000099"/>
                </a:solidFill>
                <a:sym typeface="Symbol"/>
              </a:rPr>
              <a:t> Current implementation of DCDS lacks a few optimizations</a:t>
            </a:r>
          </a:p>
          <a:p>
            <a:pPr>
              <a:lnSpc>
                <a:spcPct val="150000"/>
              </a:lnSpc>
              <a:buFont typeface="Arial" pitchFamily="34" charset="0"/>
              <a:buChar char="•"/>
            </a:pPr>
            <a:r>
              <a:rPr lang="en-US" sz="2400" dirty="0" smtClean="0">
                <a:solidFill>
                  <a:srgbClr val="000099"/>
                </a:solidFill>
                <a:sym typeface="Symbol"/>
              </a:rPr>
              <a:t> Most importantly,  D-sequents are not re-used</a:t>
            </a:r>
          </a:p>
          <a:p>
            <a:pPr>
              <a:lnSpc>
                <a:spcPct val="150000"/>
              </a:lnSpc>
              <a:buFont typeface="Arial" pitchFamily="34" charset="0"/>
              <a:buChar char="•"/>
            </a:pPr>
            <a:r>
              <a:rPr lang="en-US" sz="2400" dirty="0" smtClean="0">
                <a:solidFill>
                  <a:srgbClr val="000099"/>
                </a:solidFill>
                <a:sym typeface="Symbol"/>
              </a:rPr>
              <a:t> Parent D-sequents are discarded after a join operation</a:t>
            </a:r>
          </a:p>
          <a:p>
            <a:pPr>
              <a:lnSpc>
                <a:spcPct val="150000"/>
              </a:lnSpc>
              <a:buFont typeface="Arial" pitchFamily="34" charset="0"/>
              <a:buChar char="•"/>
            </a:pPr>
            <a:r>
              <a:rPr lang="en-US" sz="2400" dirty="0" smtClean="0">
                <a:solidFill>
                  <a:srgbClr val="000099"/>
                </a:solidFill>
                <a:sym typeface="Symbol"/>
              </a:rPr>
              <a:t> Re-using D-sequents should drastically boost performance</a:t>
            </a:r>
          </a:p>
        </p:txBody>
      </p:sp>
      <p:sp>
        <p:nvSpPr>
          <p:cNvPr id="5" name="Rectangle 4"/>
          <p:cNvSpPr/>
          <p:nvPr/>
        </p:nvSpPr>
        <p:spPr>
          <a:xfrm>
            <a:off x="2915816" y="3142844"/>
            <a:ext cx="4032448"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Model Checking</a:t>
            </a:r>
            <a:endParaRPr lang="en-US" dirty="0"/>
          </a:p>
        </p:txBody>
      </p:sp>
      <p:graphicFrame>
        <p:nvGraphicFramePr>
          <p:cNvPr id="4" name="Table 3"/>
          <p:cNvGraphicFramePr>
            <a:graphicFrameLocks noGrp="1"/>
          </p:cNvGraphicFramePr>
          <p:nvPr/>
        </p:nvGraphicFramePr>
        <p:xfrm>
          <a:off x="1008206" y="4990674"/>
          <a:ext cx="7559637" cy="1102622"/>
        </p:xfrm>
        <a:graphic>
          <a:graphicData uri="http://schemas.openxmlformats.org/drawingml/2006/table">
            <a:tbl>
              <a:tblPr firstRow="1" bandRow="1">
                <a:tableStyleId>{C083E6E3-FA7D-4D7B-A595-EF9225AFEA82}</a:tableStyleId>
              </a:tblPr>
              <a:tblGrid>
                <a:gridCol w="2329475"/>
                <a:gridCol w="1682399"/>
                <a:gridCol w="2084344"/>
                <a:gridCol w="1463419"/>
              </a:tblGrid>
              <a:tr h="551311">
                <a:tc>
                  <a:txBody>
                    <a:bodyPr/>
                    <a:lstStyle/>
                    <a:p>
                      <a:r>
                        <a:rPr lang="en-US" sz="2600" b="0" dirty="0" smtClean="0">
                          <a:solidFill>
                            <a:srgbClr val="000099"/>
                          </a:solidFill>
                        </a:rPr>
                        <a:t>Model checker</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MC-DDS</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dirty="0" smtClean="0">
                          <a:solidFill>
                            <a:srgbClr val="000099"/>
                          </a:solidFill>
                        </a:rPr>
                        <a:t>MC-DCDS</a:t>
                      </a:r>
                      <a:endParaRPr lang="en-US" sz="2600" b="1"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MC-BDD</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r h="551311">
                <a:tc>
                  <a:txBody>
                    <a:bodyPr/>
                    <a:lstStyle/>
                    <a:p>
                      <a:r>
                        <a:rPr lang="en-US" sz="2600" dirty="0" smtClean="0">
                          <a:solidFill>
                            <a:srgbClr val="000099"/>
                          </a:solidFill>
                        </a:rPr>
                        <a:t>Solved</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247</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dirty="0" smtClean="0">
                          <a:solidFill>
                            <a:srgbClr val="000099"/>
                          </a:solidFill>
                        </a:rPr>
                        <a:t>258</a:t>
                      </a:r>
                      <a:endParaRPr lang="en-US" sz="2600" b="1"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374</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TextBox 5"/>
          <p:cNvSpPr txBox="1"/>
          <p:nvPr/>
        </p:nvSpPr>
        <p:spPr>
          <a:xfrm>
            <a:off x="1115616" y="2132856"/>
            <a:ext cx="7400983" cy="430172"/>
          </a:xfrm>
          <a:prstGeom prst="rect">
            <a:avLst/>
          </a:prstGeom>
          <a:noFill/>
        </p:spPr>
        <p:txBody>
          <a:bodyPr wrap="none" lIns="75493" tIns="37746" rIns="75493" bIns="37746" rtlCol="0">
            <a:spAutoFit/>
          </a:bodyPr>
          <a:lstStyle/>
          <a:p>
            <a:pPr algn="l"/>
            <a:r>
              <a:rPr lang="en-US" sz="2300" dirty="0" smtClean="0">
                <a:solidFill>
                  <a:srgbClr val="000099"/>
                </a:solidFill>
                <a:sym typeface="Symbol"/>
              </a:rPr>
              <a:t>758 benchmarks of HWMCC-10.    Time limit is 2,000 s.</a:t>
            </a:r>
          </a:p>
        </p:txBody>
      </p:sp>
      <p:sp>
        <p:nvSpPr>
          <p:cNvPr id="5" name="TextBox 4"/>
          <p:cNvSpPr txBox="1"/>
          <p:nvPr/>
        </p:nvSpPr>
        <p:spPr>
          <a:xfrm>
            <a:off x="1043608" y="3356992"/>
            <a:ext cx="7488832" cy="1279636"/>
          </a:xfrm>
          <a:prstGeom prst="rect">
            <a:avLst/>
          </a:prstGeom>
          <a:noFill/>
        </p:spPr>
        <p:txBody>
          <a:bodyPr wrap="square" lIns="75493" tIns="37746" rIns="75493" bIns="37746" rtlCol="0">
            <a:spAutoFit/>
          </a:bodyPr>
          <a:lstStyle/>
          <a:p>
            <a:pPr algn="l">
              <a:buFont typeface="Arial" pitchFamily="34" charset="0"/>
              <a:buChar char="•"/>
            </a:pPr>
            <a:r>
              <a:rPr lang="en-US" sz="2300" b="1" dirty="0" smtClean="0">
                <a:solidFill>
                  <a:srgbClr val="000099"/>
                </a:solidFill>
                <a:sym typeface="Symbol"/>
              </a:rPr>
              <a:t>MC-DDS </a:t>
            </a:r>
            <a:r>
              <a:rPr lang="en-US" sz="2300" dirty="0" smtClean="0">
                <a:solidFill>
                  <a:srgbClr val="000099"/>
                </a:solidFill>
                <a:sym typeface="Symbol"/>
              </a:rPr>
              <a:t>is based on our QE algorithm  of FMCAD-12 </a:t>
            </a:r>
          </a:p>
          <a:p>
            <a:pPr algn="l">
              <a:buFont typeface="Arial" pitchFamily="34" charset="0"/>
              <a:buChar char="•"/>
            </a:pPr>
            <a:r>
              <a:rPr lang="en-US" sz="2300" b="1" dirty="0" smtClean="0">
                <a:solidFill>
                  <a:srgbClr val="000099"/>
                </a:solidFill>
                <a:sym typeface="Symbol"/>
              </a:rPr>
              <a:t>MC-DCDS</a:t>
            </a:r>
            <a:r>
              <a:rPr lang="en-US" sz="2300" dirty="0" smtClean="0">
                <a:solidFill>
                  <a:srgbClr val="000099"/>
                </a:solidFill>
                <a:sym typeface="Symbol"/>
              </a:rPr>
              <a:t> is based on our QE algorithm of FMCAD-13</a:t>
            </a:r>
          </a:p>
          <a:p>
            <a:pPr algn="l">
              <a:buFont typeface="Arial" pitchFamily="34" charset="0"/>
              <a:buChar char="•"/>
            </a:pPr>
            <a:r>
              <a:rPr lang="en-US" sz="2300" b="1" dirty="0" smtClean="0">
                <a:solidFill>
                  <a:srgbClr val="000099"/>
                </a:solidFill>
                <a:sym typeface="Symbol"/>
              </a:rPr>
              <a:t>MC-BDD</a:t>
            </a:r>
            <a:r>
              <a:rPr lang="en-US" sz="2300" dirty="0" smtClean="0">
                <a:solidFill>
                  <a:srgbClr val="000099"/>
                </a:solidFill>
                <a:sym typeface="Symbol"/>
              </a:rPr>
              <a:t> is  based on PdTrav</a:t>
            </a:r>
          </a:p>
        </p:txBody>
      </p:sp>
      <p:sp>
        <p:nvSpPr>
          <p:cNvPr id="7" name="TextBox 6"/>
          <p:cNvSpPr txBox="1"/>
          <p:nvPr/>
        </p:nvSpPr>
        <p:spPr>
          <a:xfrm>
            <a:off x="2459470" y="2780928"/>
            <a:ext cx="4657109" cy="461665"/>
          </a:xfrm>
          <a:prstGeom prst="rect">
            <a:avLst/>
          </a:prstGeom>
          <a:noFill/>
          <a:ln>
            <a:noFill/>
            <a:prstDash val="dash"/>
          </a:ln>
        </p:spPr>
        <p:txBody>
          <a:bodyPr wrap="none" rtlCol="0">
            <a:spAutoFit/>
          </a:bodyPr>
          <a:lstStyle/>
          <a:p>
            <a:r>
              <a:rPr lang="en-US" sz="2400" dirty="0" smtClean="0">
                <a:solidFill>
                  <a:srgbClr val="000099"/>
                </a:solidFill>
                <a:sym typeface="Symbol"/>
              </a:rPr>
              <a:t>We compared three algorithms: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134672" cy="1143000"/>
          </a:xfrm>
        </p:spPr>
        <p:txBody>
          <a:bodyPr/>
          <a:lstStyle/>
          <a:p>
            <a:r>
              <a:rPr lang="en-US" dirty="0" smtClean="0"/>
              <a:t>Comparison On Benchmarks Solved by MC-DDS or MC-DCDS</a:t>
            </a:r>
            <a:endParaRPr lang="en-US" dirty="0"/>
          </a:p>
        </p:txBody>
      </p:sp>
      <p:graphicFrame>
        <p:nvGraphicFramePr>
          <p:cNvPr id="3" name="Table 2"/>
          <p:cNvGraphicFramePr>
            <a:graphicFrameLocks noGrp="1"/>
          </p:cNvGraphicFramePr>
          <p:nvPr/>
        </p:nvGraphicFramePr>
        <p:xfrm>
          <a:off x="420054" y="3496508"/>
          <a:ext cx="8303893" cy="2700910"/>
        </p:xfrm>
        <a:graphic>
          <a:graphicData uri="http://schemas.openxmlformats.org/drawingml/2006/table">
            <a:tbl>
              <a:tblPr firstRow="1" bandRow="1">
                <a:tableStyleId>{C083E6E3-FA7D-4D7B-A595-EF9225AFEA82}</a:tableStyleId>
              </a:tblPr>
              <a:tblGrid>
                <a:gridCol w="2543254"/>
                <a:gridCol w="1800200"/>
                <a:gridCol w="2124661"/>
                <a:gridCol w="1835778"/>
              </a:tblGrid>
              <a:tr h="607568">
                <a:tc>
                  <a:txBody>
                    <a:bodyPr/>
                    <a:lstStyle/>
                    <a:p>
                      <a:r>
                        <a:rPr lang="en-US" sz="2600" b="0" dirty="0" smtClean="0">
                          <a:solidFill>
                            <a:srgbClr val="000099"/>
                          </a:solidFill>
                        </a:rPr>
                        <a:t>Model checker</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MC-DDS</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dirty="0" smtClean="0">
                          <a:solidFill>
                            <a:srgbClr val="000099"/>
                          </a:solidFill>
                        </a:rPr>
                        <a:t>MC-DCDS</a:t>
                      </a:r>
                      <a:endParaRPr lang="en-US" sz="2600" b="1"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MC-BDD</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r h="607568">
                <a:tc>
                  <a:txBody>
                    <a:bodyPr/>
                    <a:lstStyle/>
                    <a:p>
                      <a:r>
                        <a:rPr lang="en-US" sz="2600" dirty="0" smtClean="0">
                          <a:solidFill>
                            <a:srgbClr val="000099"/>
                          </a:solidFill>
                        </a:rPr>
                        <a:t>Solved</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247</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dirty="0" smtClean="0">
                          <a:solidFill>
                            <a:srgbClr val="000099"/>
                          </a:solidFill>
                        </a:rPr>
                        <a:t>258</a:t>
                      </a:r>
                      <a:endParaRPr lang="en-US" sz="2600" b="1"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193</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r h="607568">
                <a:tc>
                  <a:txBody>
                    <a:bodyPr/>
                    <a:lstStyle/>
                    <a:p>
                      <a:r>
                        <a:rPr lang="en-US" sz="2600" dirty="0" smtClean="0">
                          <a:solidFill>
                            <a:srgbClr val="000099"/>
                          </a:solidFill>
                        </a:rPr>
                        <a:t>#timeouts</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12</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dirty="0" smtClean="0">
                          <a:solidFill>
                            <a:srgbClr val="000099"/>
                          </a:solidFill>
                        </a:rPr>
                        <a:t>1</a:t>
                      </a:r>
                      <a:endParaRPr lang="en-US" sz="2600" b="1"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66</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r h="607568">
                <a:tc>
                  <a:txBody>
                    <a:bodyPr/>
                    <a:lstStyle/>
                    <a:p>
                      <a:r>
                        <a:rPr lang="en-US" sz="2600" dirty="0" smtClean="0">
                          <a:solidFill>
                            <a:srgbClr val="000099"/>
                          </a:solidFill>
                        </a:rPr>
                        <a:t>Time for solved</a:t>
                      </a:r>
                      <a:r>
                        <a:rPr lang="en-US" sz="2600" baseline="0" dirty="0" smtClean="0">
                          <a:solidFill>
                            <a:srgbClr val="000099"/>
                          </a:solidFill>
                        </a:rPr>
                        <a:t> by all (s.)</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0" dirty="0" smtClean="0">
                          <a:solidFill>
                            <a:srgbClr val="000099"/>
                          </a:solidFill>
                        </a:rPr>
                        <a:t>11,293</a:t>
                      </a:r>
                      <a:r>
                        <a:rPr lang="en-US" sz="2600" b="0" baseline="0" dirty="0" smtClean="0">
                          <a:solidFill>
                            <a:srgbClr val="000099"/>
                          </a:solidFill>
                        </a:rPr>
                        <a:t> </a:t>
                      </a:r>
                      <a:endParaRPr lang="en-US" sz="2600" b="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b="1" baseline="0" dirty="0" smtClean="0">
                          <a:solidFill>
                            <a:srgbClr val="000099"/>
                          </a:solidFill>
                        </a:rPr>
                        <a:t>1,698 </a:t>
                      </a:r>
                      <a:endParaRPr lang="en-US" sz="2600" b="1" baseline="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600" dirty="0" smtClean="0">
                          <a:solidFill>
                            <a:srgbClr val="000099"/>
                          </a:solidFill>
                        </a:rPr>
                        <a:t>9,080</a:t>
                      </a:r>
                      <a:endParaRPr lang="en-US" sz="2600" dirty="0">
                        <a:solidFill>
                          <a:srgbClr val="000099"/>
                        </a:solidFill>
                      </a:endParaRPr>
                    </a:p>
                  </a:txBody>
                  <a:tcPr marL="69293" marR="69293" marT="42863" marB="42863">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TextBox 3"/>
          <p:cNvSpPr txBox="1"/>
          <p:nvPr/>
        </p:nvSpPr>
        <p:spPr>
          <a:xfrm>
            <a:off x="2660548" y="2204864"/>
            <a:ext cx="4159968" cy="854904"/>
          </a:xfrm>
          <a:prstGeom prst="rect">
            <a:avLst/>
          </a:prstGeom>
          <a:noFill/>
        </p:spPr>
        <p:txBody>
          <a:bodyPr wrap="none" lIns="75493" tIns="37746" rIns="75493" bIns="37746" rtlCol="0">
            <a:spAutoFit/>
          </a:bodyPr>
          <a:lstStyle/>
          <a:p>
            <a:pPr algn="l"/>
            <a:r>
              <a:rPr lang="en-US" sz="2300" dirty="0" smtClean="0">
                <a:solidFill>
                  <a:srgbClr val="000099"/>
                </a:solidFill>
                <a:sym typeface="Symbol"/>
              </a:rPr>
              <a:t>Number of benchmarks is 259 </a:t>
            </a:r>
          </a:p>
          <a:p>
            <a:pPr algn="l"/>
            <a:r>
              <a:rPr lang="en-US" sz="2300" dirty="0" smtClean="0">
                <a:solidFill>
                  <a:srgbClr val="000099"/>
                </a:solidFill>
                <a:sym typeface="Symbol"/>
              </a:rPr>
              <a:t>Time limit is 2,000 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Cactus Plots  For Benchmarks Solved by MC-DDS or MC-DCDS</a:t>
            </a:r>
            <a:endParaRPr lang="en-US" sz="3600" dirty="0"/>
          </a:p>
        </p:txBody>
      </p:sp>
      <p:pic>
        <p:nvPicPr>
          <p:cNvPr id="3" name="Picture 2" descr="cactus.png"/>
          <p:cNvPicPr>
            <a:picLocks noChangeAspect="1"/>
          </p:cNvPicPr>
          <p:nvPr/>
        </p:nvPicPr>
        <p:blipFill>
          <a:blip r:embed="rId2" cstate="print">
            <a:clrChange>
              <a:clrFrom>
                <a:srgbClr val="FFFFFF"/>
              </a:clrFrom>
              <a:clrTo>
                <a:srgbClr val="FFFFFF">
                  <a:alpha val="0"/>
                </a:srgbClr>
              </a:clrTo>
            </a:clrChange>
          </a:blip>
          <a:stretch>
            <a:fillRect/>
          </a:stretch>
        </p:blipFill>
        <p:spPr>
          <a:xfrm>
            <a:off x="467544" y="1772817"/>
            <a:ext cx="7747515" cy="489654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3988" cy="1143000"/>
          </a:xfrm>
        </p:spPr>
        <p:txBody>
          <a:bodyPr/>
          <a:lstStyle/>
          <a:p>
            <a:r>
              <a:rPr lang="en-US" dirty="0" smtClean="0">
                <a:solidFill>
                  <a:srgbClr val="000099"/>
                </a:solidFill>
              </a:rPr>
              <a:t>Outline</a:t>
            </a:r>
            <a:endParaRPr lang="en-US" dirty="0">
              <a:solidFill>
                <a:srgbClr val="000099"/>
              </a:solidFill>
            </a:endParaRPr>
          </a:p>
        </p:txBody>
      </p:sp>
      <p:sp>
        <p:nvSpPr>
          <p:cNvPr id="3" name="Content Placeholder 2"/>
          <p:cNvSpPr>
            <a:spLocks noGrp="1"/>
          </p:cNvSpPr>
          <p:nvPr>
            <p:ph idx="1"/>
          </p:nvPr>
        </p:nvSpPr>
        <p:spPr>
          <a:xfrm>
            <a:off x="1403648" y="1628800"/>
            <a:ext cx="6336704" cy="2952328"/>
          </a:xfrm>
        </p:spPr>
        <p:txBody>
          <a:bodyPr/>
          <a:lstStyle/>
          <a:p>
            <a:r>
              <a:rPr lang="en-US" b="1" dirty="0" smtClean="0">
                <a:latin typeface="Ebrima" pitchFamily="2" charset="0"/>
                <a:ea typeface="Ebrima" pitchFamily="2" charset="0"/>
                <a:cs typeface="Ebrima" pitchFamily="2" charset="0"/>
              </a:rPr>
              <a:t>Introduction</a:t>
            </a:r>
          </a:p>
          <a:p>
            <a:r>
              <a:rPr lang="en-US" dirty="0" smtClean="0">
                <a:solidFill>
                  <a:srgbClr val="000099"/>
                </a:solidFill>
              </a:rPr>
              <a:t>Clause </a:t>
            </a:r>
            <a:r>
              <a:rPr lang="en-US" dirty="0" smtClean="0"/>
              <a:t>D-</a:t>
            </a:r>
            <a:r>
              <a:rPr lang="en-US" dirty="0" smtClean="0">
                <a:solidFill>
                  <a:srgbClr val="000099"/>
                </a:solidFill>
              </a:rPr>
              <a:t>sequents </a:t>
            </a:r>
          </a:p>
          <a:p>
            <a:r>
              <a:rPr lang="en-US" dirty="0" smtClean="0"/>
              <a:t>Example</a:t>
            </a:r>
            <a:endParaRPr lang="en-US" dirty="0" smtClean="0">
              <a:solidFill>
                <a:srgbClr val="000099"/>
              </a:solidFill>
            </a:endParaRPr>
          </a:p>
          <a:p>
            <a:r>
              <a:rPr lang="en-US" dirty="0" smtClean="0">
                <a:solidFill>
                  <a:srgbClr val="000099"/>
                </a:solidFill>
              </a:rPr>
              <a:t>Experimental results</a:t>
            </a:r>
          </a:p>
          <a:p>
            <a:r>
              <a:rPr lang="en-US" dirty="0" smtClean="0">
                <a:solidFill>
                  <a:srgbClr val="000099"/>
                </a:solidFill>
              </a:rPr>
              <a:t>Conclusions</a:t>
            </a:r>
            <a:endParaRPr lang="en-US" dirty="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TextBox 2"/>
          <p:cNvSpPr txBox="1"/>
          <p:nvPr/>
        </p:nvSpPr>
        <p:spPr>
          <a:xfrm>
            <a:off x="611560" y="1916832"/>
            <a:ext cx="8064896" cy="3730252"/>
          </a:xfrm>
          <a:prstGeom prst="rect">
            <a:avLst/>
          </a:prstGeom>
          <a:noFill/>
        </p:spPr>
        <p:txBody>
          <a:bodyPr wrap="square" rtlCol="0">
            <a:spAutoFit/>
          </a:bodyPr>
          <a:lstStyle/>
          <a:p>
            <a:pPr>
              <a:spcAft>
                <a:spcPts val="1200"/>
              </a:spcAft>
              <a:buFont typeface="Arial" pitchFamily="34" charset="0"/>
              <a:buChar char="•"/>
            </a:pPr>
            <a:r>
              <a:rPr lang="en-US" sz="2400" dirty="0" smtClean="0">
                <a:solidFill>
                  <a:srgbClr val="000099"/>
                </a:solidFill>
              </a:rPr>
              <a:t> We introduced the machinery of clause D-sequents that  can be used in many applications</a:t>
            </a:r>
          </a:p>
          <a:p>
            <a:pPr>
              <a:spcAft>
                <a:spcPts val="1200"/>
              </a:spcAft>
              <a:buFont typeface="Arial" pitchFamily="34" charset="0"/>
              <a:buChar char="•"/>
            </a:pPr>
            <a:r>
              <a:rPr lang="en-US" sz="2400" dirty="0" smtClean="0">
                <a:solidFill>
                  <a:srgbClr val="000099"/>
                </a:solidFill>
              </a:rPr>
              <a:t> We showed how it works for quantifier elimination</a:t>
            </a:r>
          </a:p>
          <a:p>
            <a:pPr>
              <a:spcAft>
                <a:spcPts val="1200"/>
              </a:spcAft>
              <a:buFont typeface="Arial" pitchFamily="34" charset="0"/>
              <a:buChar char="•"/>
            </a:pPr>
            <a:r>
              <a:rPr lang="en-US" sz="2400" dirty="0" smtClean="0">
                <a:solidFill>
                  <a:srgbClr val="000099"/>
                </a:solidFill>
              </a:rPr>
              <a:t> A model checker based on clause D-sequents can solve examples that are hard for BDDs</a:t>
            </a:r>
          </a:p>
          <a:p>
            <a:pPr>
              <a:spcAft>
                <a:spcPts val="1200"/>
              </a:spcAft>
              <a:buFont typeface="Arial" pitchFamily="34" charset="0"/>
              <a:buChar char="•"/>
            </a:pPr>
            <a:r>
              <a:rPr lang="en-US" sz="2400" dirty="0" smtClean="0">
                <a:solidFill>
                  <a:srgbClr val="000099"/>
                </a:solidFill>
              </a:rPr>
              <a:t> We </a:t>
            </a:r>
            <a:r>
              <a:rPr lang="en-US" sz="2400" dirty="0" smtClean="0">
                <a:solidFill>
                  <a:srgbClr val="000099"/>
                </a:solidFill>
              </a:rPr>
              <a:t>are still </a:t>
            </a:r>
            <a:r>
              <a:rPr lang="en-US" sz="2400" dirty="0" smtClean="0">
                <a:solidFill>
                  <a:srgbClr val="000099"/>
                </a:solidFill>
              </a:rPr>
              <a:t>at the stage where adding a new technique (e.g. re-using D-sequents) can lead to drastic improvements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Quantifier Elimination (QE)</a:t>
            </a:r>
            <a:endParaRPr lang="en-US" dirty="0"/>
          </a:p>
        </p:txBody>
      </p:sp>
      <p:sp>
        <p:nvSpPr>
          <p:cNvPr id="3" name="Rectangle 2"/>
          <p:cNvSpPr/>
          <p:nvPr/>
        </p:nvSpPr>
        <p:spPr>
          <a:xfrm>
            <a:off x="1043608" y="1700808"/>
            <a:ext cx="7272808" cy="461665"/>
          </a:xfrm>
          <a:prstGeom prst="rect">
            <a:avLst/>
          </a:prstGeom>
        </p:spPr>
        <p:txBody>
          <a:bodyPr wrap="square">
            <a:spAutoFit/>
          </a:bodyPr>
          <a:lstStyle/>
          <a:p>
            <a:r>
              <a:rPr lang="en-US" sz="2400" dirty="0" smtClean="0">
                <a:solidFill>
                  <a:srgbClr val="000099"/>
                </a:solidFill>
              </a:rPr>
              <a:t>Let </a:t>
            </a:r>
            <a:r>
              <a:rPr lang="en-US" sz="2400" i="1" dirty="0" smtClean="0">
                <a:solidFill>
                  <a:srgbClr val="000099"/>
                </a:solidFill>
                <a:sym typeface="Symbol"/>
              </a:rPr>
              <a:t>F</a:t>
            </a:r>
            <a:r>
              <a:rPr lang="en-US" sz="2400" dirty="0" smtClean="0">
                <a:solidFill>
                  <a:srgbClr val="000099"/>
                </a:solidFill>
                <a:sym typeface="Symbol"/>
              </a:rPr>
              <a:t> be a Boolean CNF formula and </a:t>
            </a:r>
            <a:r>
              <a:rPr lang="en-US" sz="2400" i="1" dirty="0" smtClean="0">
                <a:solidFill>
                  <a:srgbClr val="000099"/>
                </a:solidFill>
                <a:sym typeface="Symbol"/>
              </a:rPr>
              <a:t>X</a:t>
            </a:r>
            <a:r>
              <a:rPr lang="en-US" sz="2400" dirty="0" smtClean="0">
                <a:solidFill>
                  <a:srgbClr val="000099"/>
                </a:solidFill>
                <a:sym typeface="Symbol"/>
              </a:rPr>
              <a:t>   </a:t>
            </a:r>
            <a:r>
              <a:rPr lang="en-US" sz="2400" i="1" dirty="0" smtClean="0">
                <a:solidFill>
                  <a:srgbClr val="000099"/>
                </a:solidFill>
                <a:sym typeface="Symbol"/>
              </a:rPr>
              <a:t>Vars</a:t>
            </a:r>
            <a:r>
              <a:rPr lang="en-US" sz="2400" dirty="0" smtClean="0">
                <a:solidFill>
                  <a:srgbClr val="000099"/>
                </a:solidFill>
                <a:sym typeface="Symbol"/>
              </a:rPr>
              <a:t>(</a:t>
            </a:r>
            <a:r>
              <a:rPr lang="en-US" sz="2400" i="1" dirty="0" smtClean="0">
                <a:solidFill>
                  <a:srgbClr val="000099"/>
                </a:solidFill>
                <a:sym typeface="Symbol"/>
              </a:rPr>
              <a:t>F</a:t>
            </a:r>
            <a:r>
              <a:rPr lang="en-US" sz="2400" dirty="0" smtClean="0">
                <a:solidFill>
                  <a:srgbClr val="000099"/>
                </a:solidFill>
                <a:sym typeface="Symbol"/>
              </a:rPr>
              <a:t>).</a:t>
            </a:r>
          </a:p>
        </p:txBody>
      </p:sp>
      <p:sp>
        <p:nvSpPr>
          <p:cNvPr id="4" name="TextBox 3"/>
          <p:cNvSpPr txBox="1"/>
          <p:nvPr/>
        </p:nvSpPr>
        <p:spPr>
          <a:xfrm>
            <a:off x="899592" y="5229200"/>
            <a:ext cx="7416824" cy="461665"/>
          </a:xfrm>
          <a:prstGeom prst="rect">
            <a:avLst/>
          </a:prstGeom>
          <a:noFill/>
        </p:spPr>
        <p:txBody>
          <a:bodyPr wrap="square" rtlCol="0">
            <a:spAutoFit/>
          </a:bodyPr>
          <a:lstStyle/>
          <a:p>
            <a:pPr>
              <a:spcBef>
                <a:spcPts val="0"/>
              </a:spcBef>
              <a:spcAft>
                <a:spcPts val="600"/>
              </a:spcAft>
            </a:pPr>
            <a:r>
              <a:rPr lang="en-US" sz="2400" dirty="0" smtClean="0">
                <a:solidFill>
                  <a:srgbClr val="000099"/>
                </a:solidFill>
              </a:rPr>
              <a:t>QE is important in many areas e.g model checking</a:t>
            </a:r>
          </a:p>
        </p:txBody>
      </p:sp>
      <p:sp>
        <p:nvSpPr>
          <p:cNvPr id="5" name="TextBox 4"/>
          <p:cNvSpPr txBox="1"/>
          <p:nvPr/>
        </p:nvSpPr>
        <p:spPr>
          <a:xfrm>
            <a:off x="899592" y="2276872"/>
            <a:ext cx="7488832" cy="1348061"/>
          </a:xfrm>
          <a:prstGeom prst="rect">
            <a:avLst/>
          </a:prstGeom>
          <a:noFill/>
          <a:ln>
            <a:solidFill>
              <a:schemeClr val="accent2"/>
            </a:solidFill>
          </a:ln>
        </p:spPr>
        <p:txBody>
          <a:bodyPr wrap="square" rtlCol="0">
            <a:spAutoFit/>
          </a:bodyPr>
          <a:lstStyle/>
          <a:p>
            <a:r>
              <a:rPr lang="en-US" sz="2400" b="1" dirty="0" smtClean="0">
                <a:solidFill>
                  <a:srgbClr val="000099"/>
                </a:solidFill>
                <a:latin typeface="Ebrima" pitchFamily="2" charset="0"/>
                <a:ea typeface="Ebrima" pitchFamily="2" charset="0"/>
                <a:cs typeface="Ebrima" pitchFamily="2" charset="0"/>
                <a:sym typeface="Symbol"/>
              </a:rPr>
              <a:t>QE problem:</a:t>
            </a:r>
          </a:p>
          <a:p>
            <a:r>
              <a:rPr lang="en-US" sz="2400" dirty="0" smtClean="0">
                <a:solidFill>
                  <a:srgbClr val="000099"/>
                </a:solidFill>
                <a:sym typeface="Symbol"/>
              </a:rPr>
              <a:t>   Given </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F</a:t>
            </a:r>
            <a:r>
              <a:rPr lang="en-US" sz="2400" dirty="0" smtClean="0">
                <a:solidFill>
                  <a:srgbClr val="000099"/>
                </a:solidFill>
                <a:sym typeface="Symbol"/>
              </a:rPr>
              <a:t> ], find a quantifier free CNF formula </a:t>
            </a:r>
            <a:r>
              <a:rPr lang="en-US" sz="2400" i="1" dirty="0" smtClean="0">
                <a:solidFill>
                  <a:srgbClr val="000099"/>
                </a:solidFill>
                <a:sym typeface="Symbol"/>
              </a:rPr>
              <a:t>G</a:t>
            </a:r>
            <a:r>
              <a:rPr lang="en-US" sz="2400" dirty="0" smtClean="0">
                <a:solidFill>
                  <a:srgbClr val="000099"/>
                </a:solidFill>
                <a:sym typeface="Symbol"/>
              </a:rPr>
              <a:t> </a:t>
            </a:r>
            <a:r>
              <a:rPr lang="en-US" sz="2400" i="1" dirty="0" smtClean="0">
                <a:solidFill>
                  <a:srgbClr val="000099"/>
                </a:solidFill>
                <a:sym typeface="Symbol"/>
              </a:rPr>
              <a:t>  </a:t>
            </a:r>
          </a:p>
          <a:p>
            <a:r>
              <a:rPr lang="en-US" sz="2400" i="1" dirty="0" smtClean="0">
                <a:solidFill>
                  <a:srgbClr val="000099"/>
                </a:solidFill>
                <a:sym typeface="Symbol"/>
              </a:rPr>
              <a:t>   </a:t>
            </a:r>
            <a:r>
              <a:rPr lang="en-US" sz="2400" dirty="0" smtClean="0">
                <a:solidFill>
                  <a:srgbClr val="000099"/>
                </a:solidFill>
                <a:sym typeface="Symbol"/>
              </a:rPr>
              <a:t>such  that    </a:t>
            </a:r>
            <a:r>
              <a:rPr lang="en-US" sz="2400" i="1" dirty="0" smtClean="0">
                <a:solidFill>
                  <a:srgbClr val="000099"/>
                </a:solidFill>
                <a:sym typeface="Symbol"/>
              </a:rPr>
              <a:t>G</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F</a:t>
            </a:r>
            <a:r>
              <a:rPr lang="en-US" sz="2400" dirty="0" smtClean="0">
                <a:solidFill>
                  <a:srgbClr val="000099"/>
                </a:solidFill>
                <a:sym typeface="Symbol"/>
              </a:rPr>
              <a:t> ]</a:t>
            </a:r>
            <a:r>
              <a:rPr lang="en-US" sz="2400" i="1" dirty="0" smtClean="0">
                <a:solidFill>
                  <a:srgbClr val="000099"/>
                </a:solidFill>
                <a:sym typeface="Symbol"/>
              </a:rPr>
              <a:t> </a:t>
            </a:r>
          </a:p>
        </p:txBody>
      </p:sp>
      <p:sp>
        <p:nvSpPr>
          <p:cNvPr id="6" name="TextBox 5"/>
          <p:cNvSpPr txBox="1"/>
          <p:nvPr/>
        </p:nvSpPr>
        <p:spPr>
          <a:xfrm>
            <a:off x="971600" y="4221088"/>
            <a:ext cx="792088" cy="461665"/>
          </a:xfrm>
          <a:prstGeom prst="rect">
            <a:avLst/>
          </a:prstGeom>
          <a:noFill/>
        </p:spPr>
        <p:txBody>
          <a:bodyPr wrap="square" rtlCol="0">
            <a:spAutoFit/>
          </a:bodyPr>
          <a:lstStyle/>
          <a:p>
            <a:endParaRPr lang="en-US" sz="2400" dirty="0" smtClean="0">
              <a:solidFill>
                <a:srgbClr val="000099"/>
              </a:solidFill>
            </a:endParaRPr>
          </a:p>
        </p:txBody>
      </p:sp>
      <p:sp>
        <p:nvSpPr>
          <p:cNvPr id="8" name="Rectangle 7"/>
          <p:cNvSpPr/>
          <p:nvPr/>
        </p:nvSpPr>
        <p:spPr>
          <a:xfrm>
            <a:off x="2699792" y="3212976"/>
            <a:ext cx="2293551"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0" name="TextBox 9"/>
          <p:cNvSpPr txBox="1"/>
          <p:nvPr/>
        </p:nvSpPr>
        <p:spPr>
          <a:xfrm>
            <a:off x="899592" y="3717032"/>
            <a:ext cx="6790449" cy="904863"/>
          </a:xfrm>
          <a:prstGeom prst="rect">
            <a:avLst/>
          </a:prstGeom>
          <a:noFill/>
          <a:ln>
            <a:noFill/>
            <a:prstDash val="dash"/>
          </a:ln>
        </p:spPr>
        <p:txBody>
          <a:bodyPr wrap="none" rtlCol="0">
            <a:spAutoFit/>
          </a:bodyPr>
          <a:lstStyle/>
          <a:p>
            <a:r>
              <a:rPr lang="en-US" sz="2400" i="1" dirty="0" smtClean="0">
                <a:solidFill>
                  <a:srgbClr val="000099"/>
                </a:solidFill>
                <a:sym typeface="Symbol"/>
              </a:rPr>
              <a:t>G</a:t>
            </a:r>
            <a:r>
              <a:rPr lang="en-US" sz="2400" dirty="0" smtClean="0">
                <a:solidFill>
                  <a:srgbClr val="000099"/>
                </a:solidFill>
                <a:sym typeface="Symbol"/>
              </a:rPr>
              <a:t>  </a:t>
            </a:r>
            <a:r>
              <a:rPr lang="en-US" sz="2400" i="1" dirty="0" smtClean="0">
                <a:solidFill>
                  <a:srgbClr val="000099"/>
                </a:solidFill>
                <a:sym typeface="Symbol"/>
              </a:rPr>
              <a:t>X</a:t>
            </a:r>
            <a:r>
              <a:rPr lang="en-US" sz="2400" dirty="0" smtClean="0">
                <a:solidFill>
                  <a:srgbClr val="000099"/>
                </a:solidFill>
                <a:sym typeface="Symbol"/>
              </a:rPr>
              <a:t> [</a:t>
            </a:r>
            <a:r>
              <a:rPr lang="en-US" sz="2400" i="1" dirty="0" smtClean="0">
                <a:solidFill>
                  <a:srgbClr val="000099"/>
                </a:solidFill>
                <a:sym typeface="Symbol"/>
              </a:rPr>
              <a:t>F</a:t>
            </a:r>
            <a:r>
              <a:rPr lang="en-US" sz="2400" dirty="0" smtClean="0">
                <a:solidFill>
                  <a:srgbClr val="000099"/>
                </a:solidFill>
                <a:sym typeface="Symbol"/>
              </a:rPr>
              <a:t> ]  means that </a:t>
            </a:r>
            <a:r>
              <a:rPr lang="en-US" sz="2400" i="1" dirty="0" smtClean="0">
                <a:solidFill>
                  <a:srgbClr val="000099"/>
                </a:solidFill>
                <a:sym typeface="Symbol"/>
              </a:rPr>
              <a:t>G</a:t>
            </a:r>
            <a:r>
              <a:rPr lang="en-US" sz="2400" b="1" i="1" baseline="-25000" dirty="0" smtClean="0">
                <a:solidFill>
                  <a:srgbClr val="000099"/>
                </a:solidFill>
                <a:sym typeface="Symbol"/>
              </a:rPr>
              <a:t>s</a:t>
            </a:r>
            <a:r>
              <a:rPr lang="en-US" sz="2400" b="1" baseline="-25000" dirty="0" smtClean="0">
                <a:solidFill>
                  <a:srgbClr val="000099"/>
                </a:solidFill>
                <a:sym typeface="Symbol"/>
              </a:rPr>
              <a:t> </a:t>
            </a:r>
            <a:r>
              <a:rPr lang="en-US" sz="2400" dirty="0" smtClean="0">
                <a:solidFill>
                  <a:srgbClr val="000099"/>
                </a:solidFill>
                <a:sym typeface="Symbol"/>
              </a:rPr>
              <a:t>= </a:t>
            </a:r>
            <a:r>
              <a:rPr lang="en-US" sz="2400" i="1" dirty="0" smtClean="0">
                <a:solidFill>
                  <a:srgbClr val="000099"/>
                </a:solidFill>
                <a:sym typeface="Symbol"/>
              </a:rPr>
              <a:t>X</a:t>
            </a:r>
            <a:r>
              <a:rPr lang="en-US" sz="2400" dirty="0" smtClean="0">
                <a:solidFill>
                  <a:srgbClr val="000099"/>
                </a:solidFill>
                <a:sym typeface="Symbol"/>
              </a:rPr>
              <a:t> [</a:t>
            </a:r>
            <a:r>
              <a:rPr lang="en-US" sz="2400" i="1" dirty="0" smtClean="0">
                <a:solidFill>
                  <a:srgbClr val="000099"/>
                </a:solidFill>
                <a:sym typeface="Symbol"/>
              </a:rPr>
              <a:t>F</a:t>
            </a:r>
            <a:r>
              <a:rPr lang="en-US" sz="2400" b="1" i="1" baseline="-25000" dirty="0" smtClean="0">
                <a:solidFill>
                  <a:srgbClr val="000099"/>
                </a:solidFill>
                <a:sym typeface="Symbol"/>
              </a:rPr>
              <a:t>s</a:t>
            </a:r>
            <a:r>
              <a:rPr lang="en-US" sz="2400" dirty="0" smtClean="0">
                <a:solidFill>
                  <a:srgbClr val="000099"/>
                </a:solidFill>
                <a:sym typeface="Symbol"/>
              </a:rPr>
              <a:t>]</a:t>
            </a:r>
            <a:endParaRPr lang="en-US" sz="2400" baseline="-25000" dirty="0" smtClean="0">
              <a:solidFill>
                <a:srgbClr val="000099"/>
              </a:solidFill>
              <a:sym typeface="Symbol"/>
            </a:endParaRPr>
          </a:p>
          <a:p>
            <a:r>
              <a:rPr lang="en-US" sz="2400" dirty="0" smtClean="0">
                <a:solidFill>
                  <a:srgbClr val="000099"/>
                </a:solidFill>
                <a:sym typeface="Symbol"/>
              </a:rPr>
              <a:t> for every complete assignment </a:t>
            </a:r>
            <a:r>
              <a:rPr lang="en-US" sz="2400" b="1" i="1" dirty="0" smtClean="0">
                <a:solidFill>
                  <a:srgbClr val="000099"/>
                </a:solidFill>
                <a:sym typeface="Symbol"/>
              </a:rPr>
              <a:t>s</a:t>
            </a:r>
            <a:r>
              <a:rPr lang="en-US" sz="2400" dirty="0" smtClean="0">
                <a:solidFill>
                  <a:srgbClr val="000099"/>
                </a:solidFill>
                <a:sym typeface="Symbol"/>
              </a:rPr>
              <a:t> to </a:t>
            </a:r>
            <a:r>
              <a:rPr lang="en-US" sz="2400" i="1" dirty="0" smtClean="0">
                <a:solidFill>
                  <a:srgbClr val="000099"/>
                </a:solidFill>
                <a:sym typeface="Symbol"/>
              </a:rPr>
              <a:t>Vars</a:t>
            </a:r>
            <a:r>
              <a:rPr lang="en-US" sz="2400" dirty="0" smtClean="0">
                <a:solidFill>
                  <a:srgbClr val="000099"/>
                </a:solidFill>
                <a:sym typeface="Symbol"/>
              </a:rPr>
              <a:t>(</a:t>
            </a:r>
            <a:r>
              <a:rPr lang="en-US" sz="2400" i="1" dirty="0" smtClean="0">
                <a:solidFill>
                  <a:srgbClr val="000099"/>
                </a:solidFill>
                <a:sym typeface="Symbol"/>
              </a:rPr>
              <a:t>F</a:t>
            </a:r>
            <a:r>
              <a:rPr lang="en-US" sz="2400" dirty="0" smtClean="0">
                <a:solidFill>
                  <a:srgbClr val="000099"/>
                </a:solidFill>
                <a:sym typeface="Symbol"/>
              </a:rPr>
              <a:t>)</a:t>
            </a:r>
            <a:r>
              <a:rPr lang="en-US" sz="2400" i="1" dirty="0" smtClean="0">
                <a:solidFill>
                  <a:srgbClr val="000099"/>
                </a:solidFill>
                <a:sym typeface="Symbol"/>
              </a:rPr>
              <a:t> \  X</a:t>
            </a:r>
            <a:endParaRPr lang="en-US" sz="2400" dirty="0" smtClean="0">
              <a:solidFill>
                <a:srgbClr val="FF0000"/>
              </a:solidFill>
              <a:sym typeface="Symbo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8"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9600"/>
            <a:ext cx="8136904" cy="1143000"/>
          </a:xfrm>
        </p:spPr>
        <p:txBody>
          <a:bodyPr/>
          <a:lstStyle/>
          <a:p>
            <a:r>
              <a:rPr lang="en-US" dirty="0" smtClean="0"/>
              <a:t>SAT-based QE Methods</a:t>
            </a:r>
            <a:endParaRPr lang="en-US" dirty="0"/>
          </a:p>
        </p:txBody>
      </p:sp>
      <p:sp>
        <p:nvSpPr>
          <p:cNvPr id="4" name="TextBox 3"/>
          <p:cNvSpPr txBox="1"/>
          <p:nvPr/>
        </p:nvSpPr>
        <p:spPr>
          <a:xfrm>
            <a:off x="971600" y="1988840"/>
            <a:ext cx="7704856" cy="2973122"/>
          </a:xfrm>
          <a:prstGeom prst="rect">
            <a:avLst/>
          </a:prstGeom>
          <a:noFill/>
          <a:ln>
            <a:noFill/>
          </a:ln>
        </p:spPr>
        <p:txBody>
          <a:bodyPr wrap="square" rtlCol="0">
            <a:spAutoFit/>
          </a:bodyPr>
          <a:lstStyle/>
          <a:p>
            <a:pPr>
              <a:buFont typeface="Arial" pitchFamily="34" charset="0"/>
              <a:buChar char="•"/>
            </a:pPr>
            <a:r>
              <a:rPr lang="en-US" sz="2400" dirty="0" smtClean="0">
                <a:solidFill>
                  <a:srgbClr val="000099"/>
                </a:solidFill>
              </a:rPr>
              <a:t> </a:t>
            </a:r>
            <a:r>
              <a:rPr lang="en-US" sz="2400" b="1" dirty="0" smtClean="0">
                <a:solidFill>
                  <a:srgbClr val="000099"/>
                </a:solidFill>
                <a:latin typeface="Ebrima" pitchFamily="2" charset="0"/>
                <a:ea typeface="Ebrima" pitchFamily="2" charset="0"/>
                <a:cs typeface="Ebrima" pitchFamily="2" charset="0"/>
              </a:rPr>
              <a:t>Enumeration of satisfying assignments:</a:t>
            </a:r>
          </a:p>
          <a:p>
            <a:r>
              <a:rPr lang="en-US" sz="2400" dirty="0" smtClean="0">
                <a:solidFill>
                  <a:srgbClr val="000099"/>
                </a:solidFill>
              </a:rPr>
              <a:t>      </a:t>
            </a:r>
            <a:r>
              <a:rPr lang="en-US" dirty="0" smtClean="0">
                <a:solidFill>
                  <a:srgbClr val="000099"/>
                </a:solidFill>
              </a:rPr>
              <a:t>McMillan 2002, Ganai,Gupta, Ashar 2004,</a:t>
            </a:r>
          </a:p>
          <a:p>
            <a:r>
              <a:rPr lang="en-US" dirty="0" smtClean="0">
                <a:solidFill>
                  <a:srgbClr val="000099"/>
                </a:solidFill>
              </a:rPr>
              <a:t>      Jin, Somenzi 2005, Brauer, King, Kriener 2011</a:t>
            </a:r>
          </a:p>
          <a:p>
            <a:pPr>
              <a:buFont typeface="Arial" pitchFamily="34" charset="0"/>
              <a:buChar char="•"/>
            </a:pPr>
            <a:r>
              <a:rPr lang="en-US" sz="2400" b="1" spc="300" dirty="0" smtClean="0">
                <a:solidFill>
                  <a:srgbClr val="000099"/>
                </a:solidFill>
              </a:rPr>
              <a:t> </a:t>
            </a:r>
            <a:r>
              <a:rPr lang="en-US" sz="2400" b="1" dirty="0" smtClean="0">
                <a:solidFill>
                  <a:srgbClr val="000099"/>
                </a:solidFill>
                <a:latin typeface="Ebrima" pitchFamily="2" charset="0"/>
                <a:ea typeface="Ebrima" pitchFamily="2" charset="0"/>
                <a:cs typeface="Ebrima" pitchFamily="2" charset="0"/>
              </a:rPr>
              <a:t>Variable elimination:</a:t>
            </a:r>
          </a:p>
          <a:p>
            <a:r>
              <a:rPr lang="en-US" sz="2400" dirty="0" smtClean="0">
                <a:solidFill>
                  <a:srgbClr val="000099"/>
                </a:solidFill>
              </a:rPr>
              <a:t>      </a:t>
            </a:r>
            <a:r>
              <a:rPr lang="en-US" dirty="0" smtClean="0">
                <a:solidFill>
                  <a:srgbClr val="000099"/>
                </a:solidFill>
              </a:rPr>
              <a:t>Davis, Putnam 1960, Jiang 2009, Goldberg,  Manolios 2010</a:t>
            </a:r>
          </a:p>
          <a:p>
            <a:pPr>
              <a:buFont typeface="Arial" pitchFamily="34" charset="0"/>
              <a:buChar char="•"/>
            </a:pPr>
            <a:r>
              <a:rPr lang="en-US" sz="2400" b="1" spc="300" dirty="0" smtClean="0">
                <a:solidFill>
                  <a:srgbClr val="000099"/>
                </a:solidFill>
              </a:rPr>
              <a:t> </a:t>
            </a:r>
            <a:r>
              <a:rPr lang="en-US" sz="2400" b="1" dirty="0" smtClean="0">
                <a:solidFill>
                  <a:srgbClr val="000099"/>
                </a:solidFill>
                <a:latin typeface="Ebrima" pitchFamily="2" charset="0"/>
                <a:ea typeface="Ebrima" pitchFamily="2" charset="0"/>
                <a:cs typeface="Ebrima" pitchFamily="2" charset="0"/>
              </a:rPr>
              <a:t>Computing redundancy of variables </a:t>
            </a:r>
          </a:p>
          <a:p>
            <a:r>
              <a:rPr lang="en-US" dirty="0" smtClean="0">
                <a:solidFill>
                  <a:srgbClr val="FF0000"/>
                </a:solidFill>
              </a:rPr>
              <a:t>        </a:t>
            </a:r>
            <a:r>
              <a:rPr lang="en-US" dirty="0" smtClean="0">
                <a:solidFill>
                  <a:srgbClr val="000099"/>
                </a:solidFill>
              </a:rPr>
              <a:t>Goldberg, Manolios 2012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09600"/>
            <a:ext cx="8280920" cy="1143000"/>
          </a:xfrm>
        </p:spPr>
        <p:txBody>
          <a:bodyPr/>
          <a:lstStyle/>
          <a:p>
            <a:r>
              <a:rPr lang="en-US" dirty="0" smtClean="0"/>
              <a:t>Three Ideas of Our Method</a:t>
            </a:r>
            <a:endParaRPr lang="en-US" dirty="0"/>
          </a:p>
        </p:txBody>
      </p:sp>
      <p:sp>
        <p:nvSpPr>
          <p:cNvPr id="7" name="Rectangle 6"/>
          <p:cNvSpPr/>
          <p:nvPr/>
        </p:nvSpPr>
        <p:spPr>
          <a:xfrm>
            <a:off x="467544" y="1916832"/>
            <a:ext cx="8280920" cy="850497"/>
          </a:xfrm>
          <a:prstGeom prst="rect">
            <a:avLst/>
          </a:prstGeom>
        </p:spPr>
        <p:txBody>
          <a:bodyPr wrap="square" lIns="110752" tIns="55376" rIns="110752" bIns="55376">
            <a:spAutoFit/>
          </a:bodyPr>
          <a:lstStyle/>
          <a:p>
            <a:pPr>
              <a:spcBef>
                <a:spcPts val="0"/>
              </a:spcBef>
            </a:pPr>
            <a:r>
              <a:rPr lang="en-US" sz="2400" dirty="0" smtClean="0">
                <a:solidFill>
                  <a:srgbClr val="000099"/>
                </a:solidFill>
                <a:sym typeface="Symbol"/>
              </a:rPr>
              <a:t>1) </a:t>
            </a:r>
            <a:r>
              <a:rPr lang="en-US" sz="2400" b="1" dirty="0" smtClean="0">
                <a:solidFill>
                  <a:srgbClr val="000099"/>
                </a:solidFill>
                <a:latin typeface="Ebrima" pitchFamily="2" charset="0"/>
                <a:ea typeface="Ebrima" pitchFamily="2" charset="0"/>
                <a:cs typeface="Ebrima" pitchFamily="2" charset="0"/>
                <a:sym typeface="Symbol"/>
              </a:rPr>
              <a:t>Add resolvent-clauses </a:t>
            </a:r>
            <a:r>
              <a:rPr lang="en-US" sz="2400" dirty="0" smtClean="0">
                <a:solidFill>
                  <a:srgbClr val="000099"/>
                </a:solidFill>
                <a:sym typeface="Symbol"/>
              </a:rPr>
              <a:t>to </a:t>
            </a:r>
            <a:r>
              <a:rPr lang="en-US" sz="2400" i="1" dirty="0" smtClean="0">
                <a:solidFill>
                  <a:srgbClr val="000099"/>
                </a:solidFill>
                <a:sym typeface="Symbol"/>
              </a:rPr>
              <a:t>F</a:t>
            </a:r>
            <a:r>
              <a:rPr lang="en-US" sz="2400" dirty="0" smtClean="0">
                <a:solidFill>
                  <a:srgbClr val="000099"/>
                </a:solidFill>
                <a:sym typeface="Symbol"/>
              </a:rPr>
              <a:t> until  clauses with variables    </a:t>
            </a:r>
          </a:p>
          <a:p>
            <a:pPr>
              <a:spcBef>
                <a:spcPts val="0"/>
              </a:spcBef>
            </a:pPr>
            <a:r>
              <a:rPr lang="en-US" sz="2400" dirty="0" smtClean="0">
                <a:solidFill>
                  <a:srgbClr val="000099"/>
                </a:solidFill>
                <a:sym typeface="Symbol"/>
              </a:rPr>
              <a:t>   of </a:t>
            </a:r>
            <a:r>
              <a:rPr lang="en-US" sz="2400" i="1" dirty="0" smtClean="0">
                <a:solidFill>
                  <a:srgbClr val="000099"/>
                </a:solidFill>
                <a:sym typeface="Symbol"/>
              </a:rPr>
              <a:t> X</a:t>
            </a:r>
            <a:r>
              <a:rPr lang="en-US" sz="2400" dirty="0" smtClean="0">
                <a:solidFill>
                  <a:srgbClr val="000099"/>
                </a:solidFill>
                <a:sym typeface="Symbol"/>
              </a:rPr>
              <a:t> ( </a:t>
            </a:r>
            <a:r>
              <a:rPr lang="en-US" sz="2400" i="1" dirty="0" smtClean="0">
                <a:solidFill>
                  <a:srgbClr val="000099"/>
                </a:solidFill>
                <a:sym typeface="Symbol"/>
              </a:rPr>
              <a:t>X</a:t>
            </a:r>
            <a:r>
              <a:rPr lang="en-US" sz="2400" dirty="0" smtClean="0">
                <a:solidFill>
                  <a:srgbClr val="000099"/>
                </a:solidFill>
                <a:sym typeface="Symbol"/>
              </a:rPr>
              <a:t>-clauses) are </a:t>
            </a:r>
            <a:r>
              <a:rPr lang="en-US" sz="2400" b="1" dirty="0" smtClean="0">
                <a:solidFill>
                  <a:srgbClr val="000099"/>
                </a:solidFill>
                <a:latin typeface="Ebrima" pitchFamily="2" charset="0"/>
                <a:ea typeface="Ebrima" pitchFamily="2" charset="0"/>
                <a:cs typeface="Ebrima" pitchFamily="2" charset="0"/>
                <a:sym typeface="Symbol"/>
              </a:rPr>
              <a:t>redundant</a:t>
            </a:r>
            <a:r>
              <a:rPr lang="en-US" sz="2400" dirty="0" smtClean="0">
                <a:solidFill>
                  <a:srgbClr val="000099"/>
                </a:solidFill>
                <a:sym typeface="Symbol"/>
              </a:rPr>
              <a:t> in </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H</a:t>
            </a:r>
            <a:r>
              <a:rPr lang="en-US" sz="2400" dirty="0" smtClean="0">
                <a:solidFill>
                  <a:srgbClr val="000099"/>
                </a:solidFill>
                <a:sym typeface="Symbol"/>
              </a:rPr>
              <a:t>] ,  </a:t>
            </a:r>
            <a:r>
              <a:rPr lang="en-US" sz="2400" i="1" dirty="0" smtClean="0">
                <a:solidFill>
                  <a:srgbClr val="000099"/>
                </a:solidFill>
                <a:sym typeface="Symbol"/>
              </a:rPr>
              <a:t>H</a:t>
            </a:r>
            <a:r>
              <a:rPr lang="en-US" sz="2400" dirty="0" smtClean="0">
                <a:solidFill>
                  <a:srgbClr val="000099"/>
                </a:solidFill>
                <a:sym typeface="Symbol"/>
              </a:rPr>
              <a:t>  </a:t>
            </a:r>
            <a:r>
              <a:rPr lang="en-US" sz="2400" i="1" dirty="0" smtClean="0">
                <a:solidFill>
                  <a:srgbClr val="000099"/>
                </a:solidFill>
                <a:sym typeface="Symbol"/>
              </a:rPr>
              <a:t>F</a:t>
            </a:r>
            <a:endParaRPr lang="en-US" sz="2400" i="1" dirty="0"/>
          </a:p>
        </p:txBody>
      </p:sp>
      <p:sp>
        <p:nvSpPr>
          <p:cNvPr id="8" name="TextBox 7"/>
          <p:cNvSpPr txBox="1"/>
          <p:nvPr/>
        </p:nvSpPr>
        <p:spPr>
          <a:xfrm>
            <a:off x="827584" y="2996952"/>
            <a:ext cx="7920880" cy="481165"/>
          </a:xfrm>
          <a:prstGeom prst="rect">
            <a:avLst/>
          </a:prstGeom>
          <a:noFill/>
        </p:spPr>
        <p:txBody>
          <a:bodyPr wrap="square" lIns="110752" tIns="55376" rIns="110752" bIns="55376" rtlCol="0">
            <a:spAutoFit/>
          </a:bodyPr>
          <a:lstStyle/>
          <a:p>
            <a:r>
              <a:rPr lang="en-US" sz="2400" dirty="0" smtClean="0">
                <a:solidFill>
                  <a:srgbClr val="000099"/>
                </a:solidFill>
                <a:latin typeface="+mj-lt"/>
                <a:ea typeface="Ebrima" pitchFamily="2" charset="0"/>
                <a:cs typeface="Ebrima" pitchFamily="2" charset="0"/>
              </a:rPr>
              <a:t>Redundancy</a:t>
            </a:r>
            <a:r>
              <a:rPr lang="en-US" sz="2400" dirty="0" smtClean="0">
                <a:solidFill>
                  <a:srgbClr val="000099"/>
                </a:solidFill>
              </a:rPr>
              <a:t> of </a:t>
            </a:r>
            <a:r>
              <a:rPr lang="en-US" sz="2400" i="1" dirty="0" smtClean="0">
                <a:solidFill>
                  <a:srgbClr val="000099"/>
                </a:solidFill>
              </a:rPr>
              <a:t>X</a:t>
            </a:r>
            <a:r>
              <a:rPr lang="en-US" sz="2400" dirty="0" smtClean="0">
                <a:solidFill>
                  <a:srgbClr val="000099"/>
                </a:solidFill>
              </a:rPr>
              <a:t>-clause </a:t>
            </a:r>
            <a:r>
              <a:rPr lang="en-US" sz="2400" i="1" dirty="0" smtClean="0">
                <a:solidFill>
                  <a:srgbClr val="000099"/>
                </a:solidFill>
              </a:rPr>
              <a:t>C</a:t>
            </a:r>
            <a:r>
              <a:rPr lang="en-US" sz="2400" dirty="0" smtClean="0">
                <a:solidFill>
                  <a:srgbClr val="000099"/>
                </a:solidFill>
              </a:rPr>
              <a:t> means  </a:t>
            </a:r>
            <a:r>
              <a:rPr lang="en-US" sz="2400" dirty="0" smtClean="0">
                <a:solidFill>
                  <a:srgbClr val="000099"/>
                </a:solidFill>
                <a:sym typeface="Symbol"/>
              </a:rPr>
              <a:t></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H</a:t>
            </a:r>
            <a:r>
              <a:rPr lang="en-US" sz="2400" dirty="0" smtClean="0">
                <a:solidFill>
                  <a:srgbClr val="000099"/>
                </a:solidFill>
                <a:sym typeface="Symbol"/>
              </a:rPr>
              <a:t>]  </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H</a:t>
            </a:r>
            <a:r>
              <a:rPr lang="en-US" sz="2400" dirty="0" smtClean="0">
                <a:solidFill>
                  <a:srgbClr val="000099"/>
                </a:solidFill>
                <a:sym typeface="Symbol"/>
              </a:rPr>
              <a:t> \ {</a:t>
            </a:r>
            <a:r>
              <a:rPr lang="en-US" sz="2400" i="1" dirty="0" smtClean="0">
                <a:solidFill>
                  <a:srgbClr val="000099"/>
                </a:solidFill>
                <a:sym typeface="Symbol"/>
              </a:rPr>
              <a:t>C</a:t>
            </a:r>
            <a:r>
              <a:rPr lang="en-US" sz="2400" dirty="0" smtClean="0">
                <a:solidFill>
                  <a:srgbClr val="000099"/>
                </a:solidFill>
                <a:sym typeface="Symbol"/>
              </a:rPr>
              <a:t>} ]</a:t>
            </a:r>
            <a:endParaRPr lang="en-US" sz="2400" dirty="0" smtClean="0">
              <a:solidFill>
                <a:srgbClr val="000099"/>
              </a:solidFill>
            </a:endParaRPr>
          </a:p>
        </p:txBody>
      </p:sp>
      <p:sp>
        <p:nvSpPr>
          <p:cNvPr id="9" name="TextBox 8"/>
          <p:cNvSpPr txBox="1"/>
          <p:nvPr/>
        </p:nvSpPr>
        <p:spPr>
          <a:xfrm>
            <a:off x="467544" y="3789040"/>
            <a:ext cx="8244408" cy="850497"/>
          </a:xfrm>
          <a:prstGeom prst="rect">
            <a:avLst/>
          </a:prstGeom>
          <a:noFill/>
        </p:spPr>
        <p:txBody>
          <a:bodyPr wrap="square" lIns="110752" tIns="55376" rIns="110752" bIns="55376" rtlCol="0">
            <a:spAutoFit/>
          </a:bodyPr>
          <a:lstStyle/>
          <a:p>
            <a:pPr marL="553761" indent="-553761">
              <a:spcBef>
                <a:spcPts val="0"/>
              </a:spcBef>
            </a:pPr>
            <a:r>
              <a:rPr lang="en-US" sz="2400" dirty="0" smtClean="0">
                <a:solidFill>
                  <a:srgbClr val="000099"/>
                </a:solidFill>
              </a:rPr>
              <a:t>2) </a:t>
            </a:r>
            <a:r>
              <a:rPr lang="en-US" sz="2400" b="1" dirty="0" smtClean="0">
                <a:solidFill>
                  <a:srgbClr val="000099"/>
                </a:solidFill>
                <a:latin typeface="Ebrima" pitchFamily="2" charset="0"/>
                <a:ea typeface="Ebrima" pitchFamily="2" charset="0"/>
                <a:cs typeface="Ebrima" pitchFamily="2" charset="0"/>
              </a:rPr>
              <a:t>Use branching </a:t>
            </a:r>
            <a:r>
              <a:rPr lang="en-US" sz="2400" dirty="0" smtClean="0">
                <a:solidFill>
                  <a:srgbClr val="000099"/>
                </a:solidFill>
              </a:rPr>
              <a:t>to prove  redundancy of</a:t>
            </a:r>
            <a:r>
              <a:rPr lang="en-US" sz="2400" i="1" dirty="0" smtClean="0">
                <a:solidFill>
                  <a:srgbClr val="000099"/>
                </a:solidFill>
              </a:rPr>
              <a:t> X</a:t>
            </a:r>
            <a:r>
              <a:rPr lang="en-US" sz="2400" dirty="0" smtClean="0">
                <a:solidFill>
                  <a:srgbClr val="000099"/>
                </a:solidFill>
              </a:rPr>
              <a:t>-clauses in </a:t>
            </a:r>
          </a:p>
          <a:p>
            <a:pPr marL="553761" indent="-553761">
              <a:spcBef>
                <a:spcPts val="0"/>
              </a:spcBef>
            </a:pPr>
            <a:r>
              <a:rPr lang="en-US" sz="2400" dirty="0" smtClean="0">
                <a:solidFill>
                  <a:srgbClr val="000099"/>
                </a:solidFill>
              </a:rPr>
              <a:t>     subspaces  and merge results of different branches </a:t>
            </a:r>
          </a:p>
        </p:txBody>
      </p:sp>
      <p:sp>
        <p:nvSpPr>
          <p:cNvPr id="10" name="TextBox 9"/>
          <p:cNvSpPr txBox="1"/>
          <p:nvPr/>
        </p:nvSpPr>
        <p:spPr>
          <a:xfrm>
            <a:off x="467544" y="4941168"/>
            <a:ext cx="8280920" cy="1219829"/>
          </a:xfrm>
          <a:prstGeom prst="rect">
            <a:avLst/>
          </a:prstGeom>
          <a:solidFill>
            <a:srgbClr val="008000">
              <a:alpha val="25000"/>
            </a:srgbClr>
          </a:solidFill>
        </p:spPr>
        <p:txBody>
          <a:bodyPr wrap="square" lIns="110752" tIns="55376" rIns="110752" bIns="55376" rtlCol="0">
            <a:spAutoFit/>
          </a:bodyPr>
          <a:lstStyle/>
          <a:p>
            <a:pPr marL="461963" indent="-461963">
              <a:spcBef>
                <a:spcPts val="0"/>
              </a:spcBef>
            </a:pPr>
            <a:r>
              <a:rPr lang="en-US" sz="2400" dirty="0" smtClean="0">
                <a:solidFill>
                  <a:srgbClr val="000099"/>
                </a:solidFill>
              </a:rPr>
              <a:t>3) </a:t>
            </a:r>
            <a:r>
              <a:rPr lang="en-US" sz="2400" b="1" dirty="0" smtClean="0">
                <a:solidFill>
                  <a:srgbClr val="000099"/>
                </a:solidFill>
                <a:latin typeface="Ebrima" pitchFamily="2" charset="0"/>
                <a:ea typeface="Ebrima" pitchFamily="2" charset="0"/>
                <a:cs typeface="Ebrima" pitchFamily="2" charset="0"/>
              </a:rPr>
              <a:t>Compute termination condition: </a:t>
            </a:r>
            <a:r>
              <a:rPr lang="en-US" sz="2400" dirty="0" smtClean="0">
                <a:solidFill>
                  <a:srgbClr val="000099"/>
                </a:solidFill>
                <a:latin typeface="Ebrima" pitchFamily="2" charset="0"/>
                <a:ea typeface="Ebrima" pitchFamily="2" charset="0"/>
                <a:cs typeface="Ebrima" pitchFamily="2" charset="0"/>
              </a:rPr>
              <a:t>(</a:t>
            </a:r>
            <a:r>
              <a:rPr lang="en-US" sz="2400" dirty="0" smtClean="0">
                <a:solidFill>
                  <a:srgbClr val="000099"/>
                </a:solidFill>
                <a:latin typeface="+mj-lt"/>
                <a:ea typeface="Ebrima" pitchFamily="2" charset="0"/>
                <a:cs typeface="Ebrima" pitchFamily="2" charset="0"/>
              </a:rPr>
              <a:t>all </a:t>
            </a:r>
            <a:r>
              <a:rPr lang="en-US" sz="2400" i="1" dirty="0" smtClean="0">
                <a:solidFill>
                  <a:srgbClr val="000099"/>
                </a:solidFill>
                <a:latin typeface="+mj-lt"/>
                <a:ea typeface="Ebrima" pitchFamily="2" charset="0"/>
                <a:cs typeface="Ebrima" pitchFamily="2" charset="0"/>
              </a:rPr>
              <a:t>X</a:t>
            </a:r>
            <a:r>
              <a:rPr lang="en-US" sz="2400" dirty="0" smtClean="0">
                <a:solidFill>
                  <a:srgbClr val="000099"/>
                </a:solidFill>
                <a:latin typeface="+mj-lt"/>
                <a:ea typeface="Ebrima" pitchFamily="2" charset="0"/>
                <a:cs typeface="Ebrima" pitchFamily="2" charset="0"/>
              </a:rPr>
              <a:t>-clauses are redundant </a:t>
            </a:r>
            <a:r>
              <a:rPr lang="en-US" sz="2400" dirty="0" smtClean="0">
                <a:solidFill>
                  <a:srgbClr val="000099"/>
                </a:solidFill>
                <a:latin typeface="+mj-lt"/>
              </a:rPr>
              <a:t>in </a:t>
            </a:r>
            <a:r>
              <a:rPr lang="en-US" sz="2400" dirty="0" smtClean="0">
                <a:solidFill>
                  <a:srgbClr val="000099"/>
                </a:solidFill>
                <a:latin typeface="+mj-lt"/>
                <a:sym typeface="Symbol"/>
              </a:rPr>
              <a:t></a:t>
            </a:r>
            <a:r>
              <a:rPr lang="en-US" sz="2400" i="1" dirty="0" smtClean="0">
                <a:solidFill>
                  <a:srgbClr val="000099"/>
                </a:solidFill>
                <a:latin typeface="+mj-lt"/>
                <a:sym typeface="Symbol"/>
              </a:rPr>
              <a:t>X </a:t>
            </a:r>
            <a:r>
              <a:rPr lang="en-US" sz="2400" dirty="0" smtClean="0">
                <a:solidFill>
                  <a:srgbClr val="000099"/>
                </a:solidFill>
                <a:latin typeface="+mj-lt"/>
                <a:sym typeface="Symbol"/>
              </a:rPr>
              <a:t>[</a:t>
            </a:r>
            <a:r>
              <a:rPr lang="en-US" sz="2400" i="1" dirty="0" smtClean="0">
                <a:solidFill>
                  <a:srgbClr val="000099"/>
                </a:solidFill>
                <a:latin typeface="+mj-lt"/>
                <a:sym typeface="Symbol"/>
              </a:rPr>
              <a:t>H</a:t>
            </a:r>
            <a:r>
              <a:rPr lang="en-US" sz="2400" dirty="0" smtClean="0">
                <a:solidFill>
                  <a:srgbClr val="000099"/>
                </a:solidFill>
                <a:latin typeface="+mj-lt"/>
                <a:sym typeface="Symbol"/>
              </a:rPr>
              <a:t>]. </a:t>
            </a:r>
            <a:r>
              <a:rPr lang="en-US" sz="2400" dirty="0" smtClean="0">
                <a:solidFill>
                  <a:srgbClr val="000099"/>
                </a:solidFill>
                <a:latin typeface="+mj-lt"/>
              </a:rPr>
              <a:t> </a:t>
            </a:r>
            <a:r>
              <a:rPr lang="en-US" sz="2400" dirty="0" smtClean="0">
                <a:solidFill>
                  <a:srgbClr val="000099"/>
                </a:solidFill>
                <a:latin typeface="+mj-lt"/>
                <a:ea typeface="Ebrima" pitchFamily="2" charset="0"/>
                <a:cs typeface="Ebrima" pitchFamily="2" charset="0"/>
              </a:rPr>
              <a:t>This is done by machinery of dependency sequents (D-sequents)</a:t>
            </a:r>
            <a:endParaRPr lang="en-US" sz="2400" dirty="0" smtClean="0">
              <a:solidFill>
                <a:srgbClr val="000099"/>
              </a:solidFill>
            </a:endParaRPr>
          </a:p>
        </p:txBody>
      </p:sp>
      <p:sp>
        <p:nvSpPr>
          <p:cNvPr id="12" name="Rectangle 11"/>
          <p:cNvSpPr/>
          <p:nvPr/>
        </p:nvSpPr>
        <p:spPr bwMode="auto">
          <a:xfrm>
            <a:off x="971600" y="5013176"/>
            <a:ext cx="7776864"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nodePh="1">
                                  <p:stCondLst>
                                    <p:cond delay="0"/>
                                  </p:stCondLst>
                                  <p:endCondLst>
                                    <p:cond evt="begin" delay="0">
                                      <p:tn val="17"/>
                                    </p:cond>
                                  </p:end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9600"/>
            <a:ext cx="8352928" cy="1143000"/>
          </a:xfrm>
        </p:spPr>
        <p:txBody>
          <a:bodyPr/>
          <a:lstStyle/>
          <a:p>
            <a:pPr algn="l"/>
            <a:r>
              <a:rPr lang="en-US" dirty="0" smtClean="0"/>
              <a:t>Clause And Variable Redundancy </a:t>
            </a:r>
            <a:endParaRPr lang="en-US" dirty="0"/>
          </a:p>
        </p:txBody>
      </p:sp>
      <p:sp>
        <p:nvSpPr>
          <p:cNvPr id="3" name="TextBox 2"/>
          <p:cNvSpPr txBox="1"/>
          <p:nvPr/>
        </p:nvSpPr>
        <p:spPr>
          <a:xfrm>
            <a:off x="502305" y="2204864"/>
            <a:ext cx="6781455" cy="854904"/>
          </a:xfrm>
          <a:prstGeom prst="rect">
            <a:avLst/>
          </a:prstGeom>
          <a:noFill/>
        </p:spPr>
        <p:txBody>
          <a:bodyPr wrap="none" lIns="75493" tIns="37746" rIns="75493" bIns="37746" rtlCol="0">
            <a:spAutoFit/>
          </a:bodyPr>
          <a:lstStyle/>
          <a:p>
            <a:r>
              <a:rPr lang="en-US" sz="2300" dirty="0" smtClean="0">
                <a:solidFill>
                  <a:srgbClr val="000099"/>
                </a:solidFill>
              </a:rPr>
              <a:t>A variable </a:t>
            </a:r>
            <a:r>
              <a:rPr lang="en-US" sz="2300" i="1" dirty="0" smtClean="0">
                <a:solidFill>
                  <a:srgbClr val="000099"/>
                </a:solidFill>
              </a:rPr>
              <a:t>v</a:t>
            </a:r>
            <a:r>
              <a:rPr lang="en-US" sz="2300" dirty="0" smtClean="0">
                <a:solidFill>
                  <a:srgbClr val="000099"/>
                </a:solidFill>
              </a:rPr>
              <a:t> </a:t>
            </a:r>
            <a:r>
              <a:rPr lang="en-US" sz="2300" dirty="0" smtClean="0">
                <a:solidFill>
                  <a:srgbClr val="000099"/>
                </a:solidFill>
                <a:sym typeface="Symbol"/>
              </a:rPr>
              <a:t> </a:t>
            </a:r>
            <a:r>
              <a:rPr lang="en-US" sz="2300" i="1" dirty="0" smtClean="0">
                <a:solidFill>
                  <a:srgbClr val="000099"/>
                </a:solidFill>
                <a:sym typeface="Symbol"/>
              </a:rPr>
              <a:t>X</a:t>
            </a:r>
            <a:r>
              <a:rPr lang="en-US" sz="2300" dirty="0" smtClean="0">
                <a:solidFill>
                  <a:srgbClr val="000099"/>
                </a:solidFill>
              </a:rPr>
              <a:t>  is redundant in </a:t>
            </a:r>
            <a:r>
              <a:rPr lang="en-US" sz="2300" dirty="0" smtClean="0">
                <a:solidFill>
                  <a:srgbClr val="000099"/>
                </a:solidFill>
                <a:sym typeface="Symbol"/>
              </a:rPr>
              <a:t></a:t>
            </a:r>
            <a:r>
              <a:rPr lang="en-US" sz="2300" i="1" dirty="0" smtClean="0">
                <a:solidFill>
                  <a:srgbClr val="000099"/>
                </a:solidFill>
                <a:sym typeface="Symbol"/>
              </a:rPr>
              <a:t>X </a:t>
            </a:r>
            <a:r>
              <a:rPr lang="en-US" sz="2300" dirty="0" smtClean="0">
                <a:solidFill>
                  <a:srgbClr val="000099"/>
                </a:solidFill>
                <a:sym typeface="Symbol"/>
              </a:rPr>
              <a:t>[</a:t>
            </a:r>
            <a:r>
              <a:rPr lang="en-US" sz="2300" i="1" dirty="0" smtClean="0">
                <a:solidFill>
                  <a:srgbClr val="000099"/>
                </a:solidFill>
                <a:sym typeface="Symbol"/>
              </a:rPr>
              <a:t>F </a:t>
            </a:r>
            <a:r>
              <a:rPr lang="en-US" sz="2300" dirty="0" smtClean="0">
                <a:solidFill>
                  <a:srgbClr val="000099"/>
                </a:solidFill>
              </a:rPr>
              <a:t>]  </a:t>
            </a:r>
          </a:p>
          <a:p>
            <a:r>
              <a:rPr lang="en-US" sz="2300" dirty="0" smtClean="0">
                <a:solidFill>
                  <a:srgbClr val="000099"/>
                </a:solidFill>
              </a:rPr>
              <a:t>if the clauses of </a:t>
            </a:r>
            <a:r>
              <a:rPr lang="en-US" sz="2300" i="1" dirty="0" smtClean="0">
                <a:solidFill>
                  <a:srgbClr val="000099"/>
                </a:solidFill>
              </a:rPr>
              <a:t>F </a:t>
            </a:r>
            <a:r>
              <a:rPr lang="en-US" sz="2300" dirty="0" smtClean="0">
                <a:solidFill>
                  <a:srgbClr val="000099"/>
                </a:solidFill>
              </a:rPr>
              <a:t>  with </a:t>
            </a:r>
            <a:r>
              <a:rPr lang="en-US" sz="2300" i="1" dirty="0" smtClean="0">
                <a:solidFill>
                  <a:srgbClr val="000099"/>
                </a:solidFill>
              </a:rPr>
              <a:t>v</a:t>
            </a:r>
            <a:r>
              <a:rPr lang="en-US" sz="2300" dirty="0" smtClean="0">
                <a:solidFill>
                  <a:srgbClr val="000099"/>
                </a:solidFill>
              </a:rPr>
              <a:t> are redundant  in </a:t>
            </a:r>
            <a:r>
              <a:rPr lang="en-US" sz="2300" dirty="0" smtClean="0">
                <a:solidFill>
                  <a:srgbClr val="000099"/>
                </a:solidFill>
                <a:sym typeface="Symbol"/>
              </a:rPr>
              <a:t></a:t>
            </a:r>
            <a:r>
              <a:rPr lang="en-US" sz="2300" i="1" dirty="0" smtClean="0">
                <a:solidFill>
                  <a:srgbClr val="000099"/>
                </a:solidFill>
                <a:sym typeface="Symbol"/>
              </a:rPr>
              <a:t>X </a:t>
            </a:r>
            <a:r>
              <a:rPr lang="en-US" sz="2300" dirty="0" smtClean="0">
                <a:solidFill>
                  <a:srgbClr val="000099"/>
                </a:solidFill>
                <a:sym typeface="Symbol"/>
              </a:rPr>
              <a:t>[</a:t>
            </a:r>
            <a:r>
              <a:rPr lang="en-US" sz="2300" i="1" dirty="0" smtClean="0">
                <a:solidFill>
                  <a:srgbClr val="000099"/>
                </a:solidFill>
                <a:sym typeface="Symbol"/>
              </a:rPr>
              <a:t>F </a:t>
            </a:r>
            <a:r>
              <a:rPr lang="en-US" sz="2300" dirty="0" smtClean="0">
                <a:solidFill>
                  <a:srgbClr val="000099"/>
                </a:solidFill>
              </a:rPr>
              <a:t>] </a:t>
            </a:r>
          </a:p>
        </p:txBody>
      </p:sp>
      <p:sp>
        <p:nvSpPr>
          <p:cNvPr id="5" name="TextBox 4"/>
          <p:cNvSpPr txBox="1"/>
          <p:nvPr/>
        </p:nvSpPr>
        <p:spPr>
          <a:xfrm>
            <a:off x="323528" y="3573016"/>
            <a:ext cx="7848872" cy="445561"/>
          </a:xfrm>
          <a:prstGeom prst="rect">
            <a:avLst/>
          </a:prstGeom>
          <a:noFill/>
        </p:spPr>
        <p:txBody>
          <a:bodyPr wrap="square" lIns="75493" tIns="37746" rIns="75493" bIns="37746" rtlCol="0">
            <a:spAutoFit/>
          </a:bodyPr>
          <a:lstStyle/>
          <a:p>
            <a:r>
              <a:rPr lang="en-US" sz="2400" dirty="0" smtClean="0">
                <a:solidFill>
                  <a:srgbClr val="000099"/>
                </a:solidFill>
                <a:latin typeface="+mn-lt"/>
                <a:ea typeface="Ebrima" pitchFamily="2" charset="0"/>
                <a:cs typeface="Ebrima" pitchFamily="2" charset="0"/>
              </a:rPr>
              <a:t>D-sequents based on </a:t>
            </a:r>
            <a:r>
              <a:rPr lang="en-US" sz="2400" b="1" dirty="0" smtClean="0">
                <a:solidFill>
                  <a:srgbClr val="000099"/>
                </a:solidFill>
                <a:latin typeface="Ebrima" pitchFamily="2" charset="0"/>
                <a:ea typeface="Ebrima" pitchFamily="2" charset="0"/>
                <a:cs typeface="Ebrima" pitchFamily="2" charset="0"/>
              </a:rPr>
              <a:t>clause redundancy </a:t>
            </a:r>
            <a:r>
              <a:rPr lang="en-US" sz="2400" dirty="0" smtClean="0">
                <a:solidFill>
                  <a:srgbClr val="000099"/>
                </a:solidFill>
                <a:latin typeface="+mn-lt"/>
                <a:ea typeface="Ebrima" pitchFamily="2" charset="0"/>
                <a:cs typeface="Ebrima" pitchFamily="2" charset="0"/>
              </a:rPr>
              <a:t>(FMCAD-13)</a:t>
            </a:r>
            <a:endParaRPr lang="en-US" sz="2300" dirty="0" smtClean="0">
              <a:solidFill>
                <a:srgbClr val="000099"/>
              </a:solidFill>
              <a:latin typeface="+mn-lt"/>
            </a:endParaRPr>
          </a:p>
        </p:txBody>
      </p:sp>
      <p:sp>
        <p:nvSpPr>
          <p:cNvPr id="9" name="Rectangle 8"/>
          <p:cNvSpPr/>
          <p:nvPr/>
        </p:nvSpPr>
        <p:spPr>
          <a:xfrm>
            <a:off x="3347864" y="3573016"/>
            <a:ext cx="2736304"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1" name="TextBox 10"/>
          <p:cNvSpPr txBox="1"/>
          <p:nvPr/>
        </p:nvSpPr>
        <p:spPr>
          <a:xfrm>
            <a:off x="359533" y="4366980"/>
            <a:ext cx="8424935" cy="1643527"/>
          </a:xfrm>
          <a:prstGeom prst="rect">
            <a:avLst/>
          </a:prstGeom>
          <a:noFill/>
          <a:ln>
            <a:solidFill>
              <a:schemeClr val="accent2"/>
            </a:solidFill>
          </a:ln>
        </p:spPr>
        <p:txBody>
          <a:bodyPr wrap="square" rtlCol="0">
            <a:spAutoFit/>
          </a:bodyPr>
          <a:lstStyle/>
          <a:p>
            <a:pPr>
              <a:buFont typeface="Arial" pitchFamily="34" charset="0"/>
              <a:buChar char="•"/>
            </a:pPr>
            <a:r>
              <a:rPr lang="en-US" sz="2400" dirty="0" smtClean="0">
                <a:solidFill>
                  <a:srgbClr val="000099"/>
                </a:solidFill>
              </a:rPr>
              <a:t> Clause D-sequents can express redundancy of any subset  of </a:t>
            </a:r>
            <a:r>
              <a:rPr lang="en-US" sz="2400" i="1" dirty="0" smtClean="0">
                <a:solidFill>
                  <a:srgbClr val="000099"/>
                </a:solidFill>
              </a:rPr>
              <a:t>X</a:t>
            </a:r>
            <a:r>
              <a:rPr lang="en-US" sz="2400" dirty="0" smtClean="0">
                <a:solidFill>
                  <a:srgbClr val="000099"/>
                </a:solidFill>
              </a:rPr>
              <a:t>-clauses </a:t>
            </a:r>
          </a:p>
          <a:p>
            <a:pPr>
              <a:buFont typeface="Arial" pitchFamily="34" charset="0"/>
              <a:buChar char="•"/>
            </a:pPr>
            <a:r>
              <a:rPr lang="en-US" sz="2400" dirty="0" smtClean="0">
                <a:solidFill>
                  <a:srgbClr val="000099"/>
                </a:solidFill>
              </a:rPr>
              <a:t> Derivation of termination condition in terms of clause D-sequents cannot be simulated by  variable D-sequents </a:t>
            </a:r>
          </a:p>
        </p:txBody>
      </p:sp>
      <p:sp>
        <p:nvSpPr>
          <p:cNvPr id="12" name="Rectangle 11"/>
          <p:cNvSpPr/>
          <p:nvPr/>
        </p:nvSpPr>
        <p:spPr>
          <a:xfrm>
            <a:off x="7164288" y="4366980"/>
            <a:ext cx="1584176"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3" name="Rectangle 12"/>
          <p:cNvSpPr/>
          <p:nvPr/>
        </p:nvSpPr>
        <p:spPr>
          <a:xfrm>
            <a:off x="7308304" y="5231076"/>
            <a:ext cx="1440160"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4" name="Rectangle 13"/>
          <p:cNvSpPr/>
          <p:nvPr/>
        </p:nvSpPr>
        <p:spPr>
          <a:xfrm>
            <a:off x="395536" y="5591116"/>
            <a:ext cx="1368152"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5" name="Rectangle 14"/>
          <p:cNvSpPr/>
          <p:nvPr/>
        </p:nvSpPr>
        <p:spPr>
          <a:xfrm>
            <a:off x="395536" y="4800904"/>
            <a:ext cx="1872208"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6" name="TextBox 15"/>
          <p:cNvSpPr txBox="1"/>
          <p:nvPr/>
        </p:nvSpPr>
        <p:spPr>
          <a:xfrm>
            <a:off x="395536" y="1772816"/>
            <a:ext cx="8568952" cy="445561"/>
          </a:xfrm>
          <a:prstGeom prst="rect">
            <a:avLst/>
          </a:prstGeom>
          <a:noFill/>
        </p:spPr>
        <p:txBody>
          <a:bodyPr wrap="square" lIns="75493" tIns="37746" rIns="75493" bIns="37746" rtlCol="0">
            <a:spAutoFit/>
          </a:bodyPr>
          <a:lstStyle/>
          <a:p>
            <a:r>
              <a:rPr lang="en-US" sz="2400" dirty="0" smtClean="0">
                <a:solidFill>
                  <a:srgbClr val="000099"/>
                </a:solidFill>
                <a:latin typeface="+mn-lt"/>
                <a:ea typeface="Ebrima" pitchFamily="2" charset="0"/>
                <a:cs typeface="Ebrima" pitchFamily="2" charset="0"/>
              </a:rPr>
              <a:t>D-sequents based on </a:t>
            </a:r>
            <a:r>
              <a:rPr lang="en-US" sz="2400" b="1" dirty="0" smtClean="0">
                <a:solidFill>
                  <a:srgbClr val="000099"/>
                </a:solidFill>
                <a:latin typeface="Ebrima" pitchFamily="2" charset="0"/>
                <a:ea typeface="Ebrima" pitchFamily="2" charset="0"/>
                <a:cs typeface="Ebrima" pitchFamily="2" charset="0"/>
              </a:rPr>
              <a:t> redundancy of variables </a:t>
            </a:r>
            <a:r>
              <a:rPr lang="en-US" sz="2400" dirty="0" smtClean="0">
                <a:solidFill>
                  <a:srgbClr val="000099"/>
                </a:solidFill>
                <a:latin typeface="+mn-lt"/>
                <a:ea typeface="Ebrima" pitchFamily="2" charset="0"/>
                <a:cs typeface="Ebrima" pitchFamily="2" charset="0"/>
              </a:rPr>
              <a:t>(FMCAD-12)</a:t>
            </a:r>
            <a:endParaRPr lang="en-US" sz="2300" dirty="0" smtClean="0">
              <a:solidFill>
                <a:srgbClr val="000099"/>
              </a:solidFill>
              <a:latin typeface="+mn-lt"/>
            </a:endParaRPr>
          </a:p>
        </p:txBody>
      </p:sp>
      <p:sp>
        <p:nvSpPr>
          <p:cNvPr id="17" name="Rectangle 16"/>
          <p:cNvSpPr/>
          <p:nvPr/>
        </p:nvSpPr>
        <p:spPr>
          <a:xfrm>
            <a:off x="3491880" y="1844824"/>
            <a:ext cx="3528392"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animBg="1"/>
      <p:bldP spid="11" grpId="0" animBg="1"/>
      <p:bldP spid="12" grpId="0" animBg="1"/>
      <p:bldP spid="13" grpId="0" animBg="1"/>
      <p:bldP spid="14" grpId="0" animBg="1"/>
      <p:bldP spid="15" grpId="0" animBg="1"/>
      <p:bldP spid="16" grpId="0"/>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3988" cy="1143000"/>
          </a:xfrm>
        </p:spPr>
        <p:txBody>
          <a:bodyPr/>
          <a:lstStyle/>
          <a:p>
            <a:r>
              <a:rPr lang="en-US" dirty="0" smtClean="0">
                <a:solidFill>
                  <a:srgbClr val="000099"/>
                </a:solidFill>
              </a:rPr>
              <a:t>Outline</a:t>
            </a:r>
            <a:endParaRPr lang="en-US" dirty="0">
              <a:solidFill>
                <a:srgbClr val="000099"/>
              </a:solidFill>
            </a:endParaRPr>
          </a:p>
        </p:txBody>
      </p:sp>
      <p:sp>
        <p:nvSpPr>
          <p:cNvPr id="3" name="Content Placeholder 2"/>
          <p:cNvSpPr>
            <a:spLocks noGrp="1"/>
          </p:cNvSpPr>
          <p:nvPr>
            <p:ph idx="1"/>
          </p:nvPr>
        </p:nvSpPr>
        <p:spPr>
          <a:xfrm>
            <a:off x="1295636" y="1952836"/>
            <a:ext cx="6552728" cy="2952328"/>
          </a:xfrm>
        </p:spPr>
        <p:txBody>
          <a:bodyPr anchor="ctr"/>
          <a:lstStyle/>
          <a:p>
            <a:r>
              <a:rPr lang="en-US" dirty="0" smtClean="0">
                <a:solidFill>
                  <a:srgbClr val="000099"/>
                </a:solidFill>
              </a:rPr>
              <a:t>Introduction</a:t>
            </a:r>
          </a:p>
          <a:p>
            <a:r>
              <a:rPr lang="en-US" b="1" dirty="0" smtClean="0">
                <a:latin typeface="Ebrima" pitchFamily="2" charset="0"/>
                <a:ea typeface="Ebrima" pitchFamily="2" charset="0"/>
                <a:cs typeface="Ebrima" pitchFamily="2" charset="0"/>
              </a:rPr>
              <a:t>Clause D-sequents</a:t>
            </a:r>
          </a:p>
          <a:p>
            <a:r>
              <a:rPr lang="en-US" dirty="0" smtClean="0">
                <a:solidFill>
                  <a:srgbClr val="000099"/>
                </a:solidFill>
              </a:rPr>
              <a:t>Example</a:t>
            </a:r>
          </a:p>
          <a:p>
            <a:r>
              <a:rPr lang="en-US" dirty="0" smtClean="0">
                <a:solidFill>
                  <a:srgbClr val="000099"/>
                </a:solidFill>
              </a:rPr>
              <a:t>Experimental results</a:t>
            </a:r>
          </a:p>
          <a:p>
            <a:r>
              <a:rPr lang="en-US" dirty="0" smtClean="0">
                <a:solidFill>
                  <a:srgbClr val="000099"/>
                </a:solidFill>
              </a:rPr>
              <a:t>Conclusions</a:t>
            </a:r>
            <a:endParaRPr lang="en-US" dirty="0">
              <a:solidFill>
                <a:srgbClr val="00009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3" y="381000"/>
            <a:ext cx="9070094" cy="1143000"/>
          </a:xfrm>
        </p:spPr>
        <p:txBody>
          <a:bodyPr/>
          <a:lstStyle/>
          <a:p>
            <a:r>
              <a:rPr lang="en-US" dirty="0" smtClean="0">
                <a:solidFill>
                  <a:srgbClr val="000099"/>
                </a:solidFill>
              </a:rPr>
              <a:t>Clause Dependency Sequents       (D-sequents)</a:t>
            </a:r>
            <a:endParaRPr lang="en-US" dirty="0">
              <a:solidFill>
                <a:srgbClr val="000099"/>
              </a:solidFill>
            </a:endParaRPr>
          </a:p>
        </p:txBody>
      </p:sp>
      <p:sp>
        <p:nvSpPr>
          <p:cNvPr id="6" name="TextBox 5"/>
          <p:cNvSpPr txBox="1"/>
          <p:nvPr/>
        </p:nvSpPr>
        <p:spPr>
          <a:xfrm>
            <a:off x="4225730" y="3399373"/>
            <a:ext cx="184718" cy="461659"/>
          </a:xfrm>
          <a:prstGeom prst="rect">
            <a:avLst/>
          </a:prstGeom>
          <a:noFill/>
        </p:spPr>
        <p:txBody>
          <a:bodyPr wrap="none" lIns="91434" tIns="45717" rIns="91434" bIns="45717" rtlCol="0">
            <a:spAutoFit/>
          </a:bodyPr>
          <a:lstStyle/>
          <a:p>
            <a:endParaRPr lang="en-US" sz="2400" i="1" dirty="0" smtClean="0">
              <a:solidFill>
                <a:srgbClr val="FF0000"/>
              </a:solidFill>
            </a:endParaRPr>
          </a:p>
        </p:txBody>
      </p:sp>
      <p:sp>
        <p:nvSpPr>
          <p:cNvPr id="7" name="TextBox 6"/>
          <p:cNvSpPr txBox="1"/>
          <p:nvPr/>
        </p:nvSpPr>
        <p:spPr>
          <a:xfrm>
            <a:off x="827584" y="3574893"/>
            <a:ext cx="7848872" cy="904857"/>
          </a:xfrm>
          <a:prstGeom prst="rect">
            <a:avLst/>
          </a:prstGeom>
          <a:noFill/>
          <a:ln>
            <a:noFill/>
          </a:ln>
        </p:spPr>
        <p:txBody>
          <a:bodyPr wrap="square" lIns="91434" tIns="45717" rIns="91434" bIns="45717" rtlCol="0">
            <a:spAutoFit/>
          </a:bodyPr>
          <a:lstStyle/>
          <a:p>
            <a:pPr algn="l"/>
            <a:r>
              <a:rPr lang="en-US" sz="2400" b="1" dirty="0" smtClean="0">
                <a:solidFill>
                  <a:srgbClr val="000099"/>
                </a:solidFill>
                <a:latin typeface="Ebrima" pitchFamily="2" charset="0"/>
                <a:ea typeface="Ebrima" pitchFamily="2" charset="0"/>
                <a:cs typeface="Ebrima" pitchFamily="2" charset="0"/>
              </a:rPr>
              <a:t>A clause D-sequent   </a:t>
            </a:r>
            <a:r>
              <a:rPr lang="en-US" sz="2400" dirty="0" smtClean="0">
                <a:solidFill>
                  <a:srgbClr val="000099"/>
                </a:solidFill>
              </a:rPr>
              <a:t>(</a:t>
            </a:r>
            <a:r>
              <a:rPr lang="en-US" sz="2400" dirty="0" smtClean="0">
                <a:solidFill>
                  <a:srgbClr val="000099"/>
                </a:solidFill>
                <a:sym typeface="Symbol"/>
              </a:rPr>
              <a:t></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sym typeface="Symbol"/>
              </a:rPr>
              <a:t>F </a:t>
            </a:r>
            <a:r>
              <a:rPr lang="en-US" sz="2400" dirty="0" smtClean="0">
                <a:solidFill>
                  <a:srgbClr val="000099"/>
                </a:solidFill>
              </a:rPr>
              <a:t>] </a:t>
            </a:r>
            <a:r>
              <a:rPr lang="en-US" sz="2400" dirty="0" smtClean="0">
                <a:solidFill>
                  <a:srgbClr val="000099"/>
                </a:solidFill>
                <a:sym typeface="Symbol"/>
              </a:rPr>
              <a:t>, </a:t>
            </a:r>
            <a:r>
              <a:rPr lang="en-US" sz="2400" b="1" i="1" dirty="0" smtClean="0">
                <a:solidFill>
                  <a:srgbClr val="000099"/>
                </a:solidFill>
                <a:sym typeface="Symbol"/>
              </a:rPr>
              <a:t>s</a:t>
            </a:r>
            <a:r>
              <a:rPr lang="en-US" sz="2400" dirty="0" smtClean="0">
                <a:solidFill>
                  <a:srgbClr val="000099"/>
                </a:solidFill>
                <a:sym typeface="Symbol"/>
              </a:rPr>
              <a:t>)   </a:t>
            </a:r>
            <a:r>
              <a:rPr lang="en-US" sz="2400" i="1" dirty="0" smtClean="0">
                <a:solidFill>
                  <a:srgbClr val="000099"/>
                </a:solidFill>
                <a:sym typeface="Symbol"/>
              </a:rPr>
              <a:t>R ,</a:t>
            </a:r>
            <a:r>
              <a:rPr lang="en-US" sz="2400" i="1" dirty="0" smtClean="0">
                <a:solidFill>
                  <a:srgbClr val="FF0000"/>
                </a:solidFill>
                <a:sym typeface="Symbol"/>
              </a:rPr>
              <a:t> </a:t>
            </a:r>
            <a:r>
              <a:rPr lang="en-US" sz="2400" i="1" dirty="0" smtClean="0">
                <a:solidFill>
                  <a:srgbClr val="FF0000"/>
                </a:solidFill>
              </a:rPr>
              <a:t> </a:t>
            </a:r>
            <a:r>
              <a:rPr lang="en-US" sz="2400" i="1" dirty="0" smtClean="0">
                <a:solidFill>
                  <a:srgbClr val="000099"/>
                </a:solidFill>
              </a:rPr>
              <a:t>where R</a:t>
            </a:r>
            <a:r>
              <a:rPr lang="en-US" sz="2400" dirty="0" smtClean="0">
                <a:solidFill>
                  <a:srgbClr val="000099"/>
                </a:solidFill>
                <a:sym typeface="Symbol"/>
              </a:rPr>
              <a:t>  </a:t>
            </a:r>
            <a:r>
              <a:rPr lang="en-US" sz="2400" i="1" dirty="0" smtClean="0">
                <a:solidFill>
                  <a:srgbClr val="000099"/>
                </a:solidFill>
                <a:sym typeface="Symbol"/>
              </a:rPr>
              <a:t>F</a:t>
            </a:r>
            <a:r>
              <a:rPr lang="en-US" sz="2400" i="1" baseline="30000" dirty="0" smtClean="0">
                <a:solidFill>
                  <a:srgbClr val="000099"/>
                </a:solidFill>
                <a:sym typeface="Symbol"/>
              </a:rPr>
              <a:t>X</a:t>
            </a:r>
            <a:r>
              <a:rPr lang="en-US" sz="2400" dirty="0" smtClean="0">
                <a:solidFill>
                  <a:srgbClr val="000099"/>
                </a:solidFill>
              </a:rPr>
              <a:t>  </a:t>
            </a:r>
            <a:endParaRPr lang="en-US" sz="2400" dirty="0" smtClean="0">
              <a:solidFill>
                <a:srgbClr val="000099"/>
              </a:solidFill>
              <a:latin typeface="+mn-lt"/>
              <a:ea typeface="Ebrima" pitchFamily="2" charset="0"/>
              <a:cs typeface="Ebrima" pitchFamily="2" charset="0"/>
            </a:endParaRPr>
          </a:p>
          <a:p>
            <a:pPr algn="l"/>
            <a:r>
              <a:rPr lang="en-US" sz="2400" dirty="0" smtClean="0">
                <a:solidFill>
                  <a:srgbClr val="000099"/>
                </a:solidFill>
                <a:latin typeface="+mn-lt"/>
                <a:ea typeface="Ebrima" pitchFamily="2" charset="0"/>
                <a:cs typeface="Ebrima" pitchFamily="2" charset="0"/>
              </a:rPr>
              <a:t>states that  </a:t>
            </a:r>
            <a:r>
              <a:rPr lang="en-US" sz="2400" dirty="0" smtClean="0">
                <a:solidFill>
                  <a:srgbClr val="000099"/>
                </a:solidFill>
                <a:latin typeface="Ebrima" pitchFamily="2" charset="0"/>
                <a:ea typeface="Ebrima" pitchFamily="2" charset="0"/>
                <a:cs typeface="Ebrima" pitchFamily="2" charset="0"/>
              </a:rPr>
              <a:t> </a:t>
            </a:r>
            <a:r>
              <a:rPr lang="en-US" sz="2400" i="1" dirty="0" smtClean="0">
                <a:solidFill>
                  <a:srgbClr val="000099"/>
                </a:solidFill>
              </a:rPr>
              <a:t>R</a:t>
            </a:r>
            <a:r>
              <a:rPr lang="en-US" sz="2400" dirty="0" smtClean="0">
                <a:solidFill>
                  <a:srgbClr val="000099"/>
                </a:solidFill>
              </a:rPr>
              <a:t> is redundant in </a:t>
            </a:r>
            <a:r>
              <a:rPr lang="en-US" sz="2400" dirty="0" smtClean="0">
                <a:solidFill>
                  <a:srgbClr val="000099"/>
                </a:solidFill>
                <a:sym typeface="Symbol"/>
              </a:rPr>
              <a:t></a:t>
            </a:r>
            <a:r>
              <a:rPr lang="en-US" sz="2400" i="1" dirty="0" smtClean="0">
                <a:solidFill>
                  <a:srgbClr val="000099"/>
                </a:solidFill>
                <a:sym typeface="Symbol"/>
              </a:rPr>
              <a:t>X</a:t>
            </a:r>
            <a:r>
              <a:rPr lang="en-US" sz="2400" dirty="0" smtClean="0">
                <a:solidFill>
                  <a:srgbClr val="000099"/>
                </a:solidFill>
                <a:sym typeface="Symbol"/>
              </a:rPr>
              <a:t> [</a:t>
            </a:r>
            <a:r>
              <a:rPr lang="en-US" sz="2400" i="1" dirty="0" smtClean="0">
                <a:solidFill>
                  <a:srgbClr val="000099"/>
                </a:solidFill>
                <a:sym typeface="Symbol"/>
              </a:rPr>
              <a:t>F</a:t>
            </a:r>
            <a:r>
              <a:rPr lang="en-US" sz="2400" b="1" i="1" baseline="-25000" dirty="0" smtClean="0">
                <a:solidFill>
                  <a:srgbClr val="000099"/>
                </a:solidFill>
              </a:rPr>
              <a:t>s</a:t>
            </a:r>
            <a:r>
              <a:rPr lang="en-US" sz="2400" dirty="0" smtClean="0">
                <a:solidFill>
                  <a:srgbClr val="000099"/>
                </a:solidFill>
                <a:sym typeface="Symbol"/>
              </a:rPr>
              <a:t>] .</a:t>
            </a:r>
            <a:endParaRPr lang="en-US" sz="2400" b="1" i="1" dirty="0" smtClean="0">
              <a:solidFill>
                <a:srgbClr val="000099"/>
              </a:solidFill>
            </a:endParaRPr>
          </a:p>
        </p:txBody>
      </p:sp>
      <p:sp>
        <p:nvSpPr>
          <p:cNvPr id="10" name="TextBox 9"/>
          <p:cNvSpPr txBox="1"/>
          <p:nvPr/>
        </p:nvSpPr>
        <p:spPr>
          <a:xfrm>
            <a:off x="3965379" y="2535276"/>
            <a:ext cx="184725" cy="461661"/>
          </a:xfrm>
          <a:prstGeom prst="rect">
            <a:avLst/>
          </a:prstGeom>
          <a:noFill/>
        </p:spPr>
        <p:txBody>
          <a:bodyPr wrap="none" lIns="91437" tIns="45718" rIns="91437" bIns="45718" rtlCol="0">
            <a:spAutoFit/>
          </a:bodyPr>
          <a:lstStyle/>
          <a:p>
            <a:endParaRPr lang="en-US" sz="2400" dirty="0" smtClean="0">
              <a:solidFill>
                <a:srgbClr val="000099"/>
              </a:solidFill>
            </a:endParaRPr>
          </a:p>
        </p:txBody>
      </p:sp>
      <p:sp>
        <p:nvSpPr>
          <p:cNvPr id="9" name="TextBox 8"/>
          <p:cNvSpPr txBox="1"/>
          <p:nvPr/>
        </p:nvSpPr>
        <p:spPr>
          <a:xfrm>
            <a:off x="910138" y="2309993"/>
            <a:ext cx="5750094" cy="904859"/>
          </a:xfrm>
          <a:prstGeom prst="rect">
            <a:avLst/>
          </a:prstGeom>
          <a:noFill/>
        </p:spPr>
        <p:txBody>
          <a:bodyPr wrap="none" lIns="91437" tIns="45718" rIns="91437" bIns="45718" rtlCol="0">
            <a:spAutoFit/>
          </a:bodyPr>
          <a:lstStyle/>
          <a:p>
            <a:r>
              <a:rPr lang="en-US" sz="2400" dirty="0" smtClean="0">
                <a:solidFill>
                  <a:srgbClr val="000099"/>
                </a:solidFill>
              </a:rPr>
              <a:t>Let </a:t>
            </a:r>
            <a:r>
              <a:rPr lang="en-US" sz="2400" b="1" i="1" dirty="0" smtClean="0">
                <a:solidFill>
                  <a:srgbClr val="000099"/>
                </a:solidFill>
              </a:rPr>
              <a:t>s</a:t>
            </a:r>
            <a:r>
              <a:rPr lang="en-US" sz="2400" dirty="0" smtClean="0">
                <a:solidFill>
                  <a:srgbClr val="000099"/>
                </a:solidFill>
              </a:rPr>
              <a:t> be a partial assignment to</a:t>
            </a:r>
            <a:r>
              <a:rPr lang="en-US" sz="2400" b="1" i="1" dirty="0" smtClean="0">
                <a:solidFill>
                  <a:srgbClr val="000099"/>
                </a:solidFill>
              </a:rPr>
              <a:t> </a:t>
            </a:r>
            <a:r>
              <a:rPr lang="en-US" sz="2400" i="1" dirty="0" smtClean="0">
                <a:solidFill>
                  <a:srgbClr val="000099"/>
                </a:solidFill>
              </a:rPr>
              <a:t>Vars</a:t>
            </a:r>
            <a:r>
              <a:rPr lang="en-US" sz="2400" dirty="0" smtClean="0">
                <a:solidFill>
                  <a:srgbClr val="000099"/>
                </a:solidFill>
              </a:rPr>
              <a:t>(</a:t>
            </a:r>
            <a:r>
              <a:rPr lang="en-US" sz="2400" i="1" dirty="0" smtClean="0">
                <a:solidFill>
                  <a:srgbClr val="000099"/>
                </a:solidFill>
              </a:rPr>
              <a:t>F</a:t>
            </a:r>
            <a:r>
              <a:rPr lang="en-US" sz="2400" dirty="0" smtClean="0">
                <a:solidFill>
                  <a:srgbClr val="000099"/>
                </a:solidFill>
              </a:rPr>
              <a:t>). </a:t>
            </a:r>
          </a:p>
          <a:p>
            <a:r>
              <a:rPr lang="en-US" sz="2400" dirty="0" smtClean="0">
                <a:solidFill>
                  <a:srgbClr val="000099"/>
                </a:solidFill>
              </a:rPr>
              <a:t>Let </a:t>
            </a:r>
            <a:r>
              <a:rPr lang="en-US" sz="2400" i="1" dirty="0" smtClean="0">
                <a:solidFill>
                  <a:srgbClr val="000099"/>
                </a:solidFill>
              </a:rPr>
              <a:t>F</a:t>
            </a:r>
            <a:r>
              <a:rPr lang="en-US" sz="2400" i="1" baseline="30000" dirty="0" smtClean="0">
                <a:solidFill>
                  <a:srgbClr val="000099"/>
                </a:solidFill>
              </a:rPr>
              <a:t>X</a:t>
            </a:r>
            <a:r>
              <a:rPr lang="en-US" sz="2400" dirty="0" smtClean="0">
                <a:solidFill>
                  <a:srgbClr val="000099"/>
                </a:solidFill>
              </a:rPr>
              <a:t>  denote  the </a:t>
            </a:r>
            <a:r>
              <a:rPr lang="en-US" sz="2400" i="1" dirty="0" smtClean="0">
                <a:solidFill>
                  <a:srgbClr val="000099"/>
                </a:solidFill>
              </a:rPr>
              <a:t>X-</a:t>
            </a:r>
            <a:r>
              <a:rPr lang="en-US" sz="2400" dirty="0" smtClean="0">
                <a:solidFill>
                  <a:srgbClr val="000099"/>
                </a:solidFill>
              </a:rPr>
              <a:t>clauses of </a:t>
            </a:r>
            <a:r>
              <a:rPr lang="en-US" sz="2400" dirty="0" smtClean="0">
                <a:solidFill>
                  <a:srgbClr val="000099"/>
                </a:solidFill>
                <a:sym typeface="Symbol"/>
              </a:rPr>
              <a:t></a:t>
            </a:r>
            <a:r>
              <a:rPr lang="en-US" sz="2400" i="1" dirty="0" smtClean="0">
                <a:solidFill>
                  <a:srgbClr val="000099"/>
                </a:solidFill>
                <a:sym typeface="Symbol"/>
              </a:rPr>
              <a:t>X </a:t>
            </a:r>
            <a:r>
              <a:rPr lang="en-US" sz="2400" dirty="0" smtClean="0">
                <a:solidFill>
                  <a:srgbClr val="000099"/>
                </a:solidFill>
                <a:sym typeface="Symbol"/>
              </a:rPr>
              <a:t>[</a:t>
            </a:r>
            <a:r>
              <a:rPr lang="en-US" sz="2400" i="1" dirty="0" smtClean="0">
                <a:solidFill>
                  <a:srgbClr val="000099"/>
                </a:solidFill>
              </a:rPr>
              <a:t>F </a:t>
            </a:r>
            <a:r>
              <a:rPr lang="en-US" sz="2400" dirty="0" smtClean="0">
                <a:solidFill>
                  <a:srgbClr val="000099"/>
                </a:solidFill>
              </a:rPr>
              <a:t>]</a:t>
            </a:r>
          </a:p>
        </p:txBody>
      </p:sp>
      <p:sp>
        <p:nvSpPr>
          <p:cNvPr id="12" name="TextBox 11"/>
          <p:cNvSpPr txBox="1"/>
          <p:nvPr/>
        </p:nvSpPr>
        <p:spPr>
          <a:xfrm>
            <a:off x="4355980" y="5317530"/>
            <a:ext cx="184725" cy="461661"/>
          </a:xfrm>
          <a:prstGeom prst="rect">
            <a:avLst/>
          </a:prstGeom>
          <a:noFill/>
        </p:spPr>
        <p:txBody>
          <a:bodyPr wrap="none" lIns="91437" tIns="45718" rIns="91437" bIns="45718" rtlCol="0">
            <a:spAutoFit/>
          </a:bodyPr>
          <a:lstStyle/>
          <a:p>
            <a:endParaRPr lang="en-US" sz="2400" dirty="0" smtClean="0">
              <a:solidFill>
                <a:srgbClr val="000099"/>
              </a:solidFill>
            </a:endParaRPr>
          </a:p>
        </p:txBody>
      </p:sp>
      <p:sp>
        <p:nvSpPr>
          <p:cNvPr id="13" name="TextBox 12"/>
          <p:cNvSpPr txBox="1"/>
          <p:nvPr/>
        </p:nvSpPr>
        <p:spPr>
          <a:xfrm>
            <a:off x="5184521" y="3259857"/>
            <a:ext cx="234214" cy="430172"/>
          </a:xfrm>
          <a:prstGeom prst="rect">
            <a:avLst/>
          </a:prstGeom>
          <a:noFill/>
        </p:spPr>
        <p:txBody>
          <a:bodyPr wrap="none" lIns="75493" tIns="37746" rIns="75493" bIns="37746" rtlCol="0">
            <a:spAutoFit/>
          </a:bodyPr>
          <a:lstStyle/>
          <a:p>
            <a:r>
              <a:rPr lang="en-US" sz="2300" dirty="0" smtClean="0">
                <a:solidFill>
                  <a:srgbClr val="000099"/>
                </a:solidFill>
              </a:rPr>
              <a:t> </a:t>
            </a:r>
          </a:p>
        </p:txBody>
      </p:sp>
      <p:sp>
        <p:nvSpPr>
          <p:cNvPr id="16" name="Rectangle 15"/>
          <p:cNvSpPr/>
          <p:nvPr/>
        </p:nvSpPr>
        <p:spPr>
          <a:xfrm>
            <a:off x="3851920" y="3574892"/>
            <a:ext cx="2376264" cy="430172"/>
          </a:xfrm>
          <a:prstGeom prst="rect">
            <a:avLst/>
          </a:prstGeom>
          <a:solidFill>
            <a:srgbClr val="008000">
              <a:alpha val="25000"/>
            </a:srgbClr>
          </a:solidFill>
          <a:ln>
            <a:noFill/>
          </a:ln>
        </p:spPr>
        <p:txBody>
          <a:bodyPr wrap="square" lIns="75493" tIns="37746" rIns="75493" bIns="37746" rtlCol="0" anchor="ctr">
            <a:spAutoFit/>
          </a:bodyPr>
          <a:lstStyle/>
          <a:p>
            <a:pPr algn="ctr"/>
            <a:r>
              <a:rPr lang="en-US" sz="2300" dirty="0" smtClean="0">
                <a:solidFill>
                  <a:srgbClr val="000099"/>
                </a:solidFill>
              </a:rPr>
              <a:t> </a:t>
            </a:r>
          </a:p>
        </p:txBody>
      </p:sp>
      <p:sp>
        <p:nvSpPr>
          <p:cNvPr id="17" name="Rectangle 16"/>
          <p:cNvSpPr/>
          <p:nvPr/>
        </p:nvSpPr>
        <p:spPr>
          <a:xfrm>
            <a:off x="3275856" y="5085184"/>
            <a:ext cx="2160240" cy="430172"/>
          </a:xfrm>
          <a:prstGeom prst="rect">
            <a:avLst/>
          </a:prstGeom>
          <a:solidFill>
            <a:srgbClr val="008000">
              <a:alpha val="25000"/>
            </a:srgbClr>
          </a:solidFill>
          <a:ln>
            <a:noFill/>
          </a:ln>
        </p:spPr>
        <p:txBody>
          <a:bodyPr wrap="square" lIns="75493" tIns="37746" rIns="75493" bIns="37746" rtlCol="0" anchor="ctr">
            <a:spAutoFit/>
          </a:bodyPr>
          <a:lstStyle/>
          <a:p>
            <a:pPr algn="ctr"/>
            <a:endParaRPr lang="en-US" sz="2300" dirty="0" smtClean="0">
              <a:solidFill>
                <a:srgbClr val="000099"/>
              </a:solidFill>
            </a:endParaRPr>
          </a:p>
        </p:txBody>
      </p:sp>
      <p:sp>
        <p:nvSpPr>
          <p:cNvPr id="11" name="TextBox 10"/>
          <p:cNvSpPr txBox="1"/>
          <p:nvPr/>
        </p:nvSpPr>
        <p:spPr>
          <a:xfrm>
            <a:off x="827584" y="5085184"/>
            <a:ext cx="7094443" cy="461665"/>
          </a:xfrm>
          <a:prstGeom prst="rect">
            <a:avLst/>
          </a:prstGeom>
          <a:noFill/>
          <a:ln>
            <a:noFill/>
            <a:prstDash val="dash"/>
          </a:ln>
        </p:spPr>
        <p:txBody>
          <a:bodyPr wrap="none" rtlCol="0">
            <a:spAutoFit/>
          </a:bodyPr>
          <a:lstStyle/>
          <a:p>
            <a:r>
              <a:rPr lang="en-US" sz="2400" dirty="0" smtClean="0">
                <a:solidFill>
                  <a:srgbClr val="000099"/>
                </a:solidFill>
              </a:rPr>
              <a:t>We will call</a:t>
            </a:r>
            <a:r>
              <a:rPr lang="en-US" sz="2400" b="1" i="1" dirty="0" smtClean="0">
                <a:solidFill>
                  <a:srgbClr val="000099"/>
                </a:solidFill>
              </a:rPr>
              <a:t> s </a:t>
            </a:r>
            <a:r>
              <a:rPr lang="en-US" sz="2400" dirty="0" smtClean="0">
                <a:solidFill>
                  <a:srgbClr val="000099"/>
                </a:solidFill>
              </a:rPr>
              <a:t>the conditional part of the </a:t>
            </a:r>
            <a:r>
              <a:rPr lang="en-US" sz="2400" b="1" i="1" dirty="0" smtClean="0">
                <a:solidFill>
                  <a:srgbClr val="000099"/>
                </a:solidFill>
              </a:rPr>
              <a:t> </a:t>
            </a:r>
            <a:r>
              <a:rPr lang="en-US" sz="2400" dirty="0" smtClean="0">
                <a:solidFill>
                  <a:srgbClr val="000099"/>
                </a:solidFill>
              </a:rPr>
              <a:t>D-sequent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nodePh="1">
                                  <p:stCondLst>
                                    <p:cond delay="0"/>
                                  </p:stCondLst>
                                  <p:endCondLst>
                                    <p:cond evt="begin" delay="0">
                                      <p:tn val="11"/>
                                    </p:cond>
                                  </p:end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9" grpId="0"/>
      <p:bldP spid="12" grpId="0"/>
      <p:bldP spid="13" grpId="0"/>
      <p:bldP spid="16" grpId="0" animBg="1"/>
      <p:bldP spid="17" grpId="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D-Sequent Calculus</a:t>
            </a:r>
            <a:endParaRPr lang="en-US" dirty="0"/>
          </a:p>
        </p:txBody>
      </p:sp>
      <p:sp>
        <p:nvSpPr>
          <p:cNvPr id="8" name="Freeform 7"/>
          <p:cNvSpPr/>
          <p:nvPr/>
        </p:nvSpPr>
        <p:spPr bwMode="auto">
          <a:xfrm>
            <a:off x="1985144" y="2158571"/>
            <a:ext cx="4856737" cy="337839"/>
          </a:xfrm>
          <a:custGeom>
            <a:avLst/>
            <a:gdLst>
              <a:gd name="connsiteX0" fmla="*/ 0 w 6409038"/>
              <a:gd name="connsiteY0" fmla="*/ 959709 h 959709"/>
              <a:gd name="connsiteX1" fmla="*/ 2817341 w 6409038"/>
              <a:gd name="connsiteY1" fmla="*/ 20595 h 959709"/>
              <a:gd name="connsiteX2" fmla="*/ 5943600 w 6409038"/>
              <a:gd name="connsiteY2" fmla="*/ 836141 h 959709"/>
              <a:gd name="connsiteX3" fmla="*/ 5609968 w 6409038"/>
              <a:gd name="connsiteY3" fmla="*/ 292444 h 959709"/>
              <a:gd name="connsiteX4" fmla="*/ 5770606 w 6409038"/>
              <a:gd name="connsiteY4" fmla="*/ 193590 h 959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9038" h="959709">
                <a:moveTo>
                  <a:pt x="0" y="959709"/>
                </a:moveTo>
                <a:cubicBezTo>
                  <a:pt x="913370" y="500449"/>
                  <a:pt x="1826741" y="41190"/>
                  <a:pt x="2817341" y="20595"/>
                </a:cubicBezTo>
                <a:cubicBezTo>
                  <a:pt x="3807941" y="0"/>
                  <a:pt x="5478162" y="790833"/>
                  <a:pt x="5943600" y="836141"/>
                </a:cubicBezTo>
                <a:cubicBezTo>
                  <a:pt x="6409038" y="881449"/>
                  <a:pt x="5638800" y="399536"/>
                  <a:pt x="5609968" y="292444"/>
                </a:cubicBezTo>
                <a:cubicBezTo>
                  <a:pt x="5581136" y="185352"/>
                  <a:pt x="5675871" y="189471"/>
                  <a:pt x="5770606" y="193590"/>
                </a:cubicBezTo>
              </a:path>
            </a:pathLst>
          </a:custGeom>
          <a:noFill/>
          <a:ln w="9525" cap="flat" cmpd="sng" algn="ctr">
            <a:noFill/>
            <a:prstDash val="solid"/>
            <a:round/>
            <a:headEnd type="none" w="med" len="med"/>
            <a:tailEnd type="none" w="med" len="med"/>
          </a:ln>
          <a:effectLst/>
        </p:spPr>
        <p:txBody>
          <a:bodyPr vert="horz" wrap="square" lIns="75493" tIns="37746" rIns="75493" bIns="37746" numCol="1" rtlCol="0" anchor="t" anchorCtr="0" compatLnSpc="1">
            <a:prstTxWarp prst="textNoShape">
              <a:avLst/>
            </a:prstTxWarp>
            <a:spAutoFit/>
          </a:bodyPr>
          <a:lstStyle/>
          <a:p>
            <a:pPr defTabSz="754929"/>
            <a:endParaRPr lang="en-US" sz="1700" dirty="0" smtClean="0"/>
          </a:p>
        </p:txBody>
      </p:sp>
      <p:sp>
        <p:nvSpPr>
          <p:cNvPr id="12" name="Arc 11"/>
          <p:cNvSpPr/>
          <p:nvPr/>
        </p:nvSpPr>
        <p:spPr bwMode="auto">
          <a:xfrm>
            <a:off x="1734500" y="2078850"/>
            <a:ext cx="2237259" cy="671104"/>
          </a:xfrm>
          <a:prstGeom prst="arc">
            <a:avLst/>
          </a:prstGeom>
          <a:noFill/>
          <a:ln w="9525" cap="flat" cmpd="sng" algn="ctr">
            <a:noFill/>
            <a:prstDash val="solid"/>
            <a:round/>
            <a:headEnd type="none" w="med" len="med"/>
            <a:tailEnd type="none" w="med" len="med"/>
          </a:ln>
          <a:effectLst/>
        </p:spPr>
        <p:txBody>
          <a:bodyPr vert="horz" wrap="square" lIns="75493" tIns="37746" rIns="75493" bIns="37746" numCol="1" rtlCol="0" anchor="t" anchorCtr="0" compatLnSpc="1">
            <a:prstTxWarp prst="textNoShape">
              <a:avLst/>
            </a:prstTxWarp>
            <a:spAutoFit/>
          </a:bodyPr>
          <a:lstStyle/>
          <a:p>
            <a:pPr defTabSz="754929"/>
            <a:endParaRPr lang="en-US" sz="1700" dirty="0" smtClean="0"/>
          </a:p>
        </p:txBody>
      </p:sp>
      <p:sp>
        <p:nvSpPr>
          <p:cNvPr id="13" name="Arc 12"/>
          <p:cNvSpPr/>
          <p:nvPr/>
        </p:nvSpPr>
        <p:spPr bwMode="auto">
          <a:xfrm>
            <a:off x="1516231" y="2281372"/>
            <a:ext cx="1691586" cy="671104"/>
          </a:xfrm>
          <a:prstGeom prst="arc">
            <a:avLst/>
          </a:prstGeom>
          <a:noFill/>
          <a:ln w="9525" cap="flat" cmpd="sng" algn="ctr">
            <a:noFill/>
            <a:prstDash val="solid"/>
            <a:round/>
            <a:headEnd type="none" w="med" len="med"/>
            <a:tailEnd type="none" w="med" len="med"/>
          </a:ln>
          <a:effectLst/>
        </p:spPr>
        <p:txBody>
          <a:bodyPr vert="horz" wrap="square" lIns="75493" tIns="37746" rIns="75493" bIns="37746" numCol="1" rtlCol="0" anchor="t" anchorCtr="0" compatLnSpc="1">
            <a:prstTxWarp prst="textNoShape">
              <a:avLst/>
            </a:prstTxWarp>
            <a:spAutoFit/>
          </a:bodyPr>
          <a:lstStyle/>
          <a:p>
            <a:pPr defTabSz="754929"/>
            <a:endParaRPr lang="en-US" sz="1700" dirty="0" smtClean="0"/>
          </a:p>
        </p:txBody>
      </p:sp>
      <p:cxnSp>
        <p:nvCxnSpPr>
          <p:cNvPr id="16" name="Straight Arrow Connector 15"/>
          <p:cNvCxnSpPr/>
          <p:nvPr/>
        </p:nvCxnSpPr>
        <p:spPr bwMode="auto">
          <a:xfrm>
            <a:off x="8446278" y="1808820"/>
            <a:ext cx="692928" cy="857250"/>
          </a:xfrm>
          <a:prstGeom prst="straightConnector1">
            <a:avLst/>
          </a:prstGeom>
          <a:noFill/>
          <a:ln w="9525" cap="flat" cmpd="sng" algn="ctr">
            <a:noFill/>
            <a:prstDash val="solid"/>
            <a:round/>
            <a:headEnd type="none" w="med" len="med"/>
            <a:tailEnd type="arrow"/>
          </a:ln>
          <a:effectLst/>
        </p:spPr>
      </p:cxnSp>
      <p:sp>
        <p:nvSpPr>
          <p:cNvPr id="17" name="TextBox 16"/>
          <p:cNvSpPr txBox="1"/>
          <p:nvPr/>
        </p:nvSpPr>
        <p:spPr>
          <a:xfrm>
            <a:off x="3419872" y="4869160"/>
            <a:ext cx="2786195" cy="430172"/>
          </a:xfrm>
          <a:prstGeom prst="rect">
            <a:avLst/>
          </a:prstGeom>
          <a:noFill/>
          <a:ln>
            <a:solidFill>
              <a:srgbClr val="000099"/>
            </a:solidFill>
            <a:prstDash val="lgDash"/>
          </a:ln>
        </p:spPr>
        <p:txBody>
          <a:bodyPr wrap="none" lIns="75493" tIns="37746" rIns="75493" bIns="37746" rtlCol="0">
            <a:spAutoFit/>
          </a:bodyPr>
          <a:lstStyle/>
          <a:p>
            <a:r>
              <a:rPr lang="en-US" sz="2300" dirty="0" smtClean="0">
                <a:solidFill>
                  <a:srgbClr val="000099"/>
                </a:solidFill>
              </a:rPr>
              <a:t>Operation </a:t>
            </a:r>
            <a:r>
              <a:rPr lang="en-US" sz="2300" i="1" dirty="0" smtClean="0">
                <a:solidFill>
                  <a:srgbClr val="000099"/>
                </a:solidFill>
              </a:rPr>
              <a:t>Compose</a:t>
            </a:r>
          </a:p>
        </p:txBody>
      </p:sp>
      <p:sp>
        <p:nvSpPr>
          <p:cNvPr id="19" name="TextBox 18"/>
          <p:cNvSpPr txBox="1"/>
          <p:nvPr/>
        </p:nvSpPr>
        <p:spPr>
          <a:xfrm>
            <a:off x="3491880" y="5445224"/>
            <a:ext cx="2066446" cy="430172"/>
          </a:xfrm>
          <a:prstGeom prst="rect">
            <a:avLst/>
          </a:prstGeom>
          <a:noFill/>
          <a:ln>
            <a:solidFill>
              <a:srgbClr val="000099"/>
            </a:solidFill>
            <a:prstDash val="lgDash"/>
          </a:ln>
        </p:spPr>
        <p:txBody>
          <a:bodyPr wrap="none" lIns="75493" tIns="37746" rIns="75493" bIns="37746" rtlCol="0">
            <a:spAutoFit/>
          </a:bodyPr>
          <a:lstStyle/>
          <a:p>
            <a:r>
              <a:rPr lang="en-US" sz="2300" dirty="0" smtClean="0">
                <a:solidFill>
                  <a:srgbClr val="000099"/>
                </a:solidFill>
              </a:rPr>
              <a:t>Operation </a:t>
            </a:r>
            <a:r>
              <a:rPr lang="en-US" sz="2300" i="1" dirty="0" smtClean="0">
                <a:solidFill>
                  <a:srgbClr val="000099"/>
                </a:solidFill>
              </a:rPr>
              <a:t>Join</a:t>
            </a:r>
            <a:endParaRPr lang="en-US" sz="2300" dirty="0" smtClean="0">
              <a:solidFill>
                <a:srgbClr val="000099"/>
              </a:solidFill>
            </a:endParaRPr>
          </a:p>
        </p:txBody>
      </p:sp>
      <p:sp>
        <p:nvSpPr>
          <p:cNvPr id="15" name="TextBox 14"/>
          <p:cNvSpPr txBox="1"/>
          <p:nvPr/>
        </p:nvSpPr>
        <p:spPr>
          <a:xfrm>
            <a:off x="3563888" y="1916832"/>
            <a:ext cx="1708234" cy="784115"/>
          </a:xfrm>
          <a:prstGeom prst="rect">
            <a:avLst/>
          </a:prstGeom>
          <a:noFill/>
          <a:ln>
            <a:solidFill>
              <a:srgbClr val="000099"/>
            </a:solidFill>
            <a:prstDash val="lgDash"/>
          </a:ln>
        </p:spPr>
        <p:txBody>
          <a:bodyPr wrap="square" lIns="75493" tIns="37746" rIns="75493" bIns="37746" rtlCol="0">
            <a:spAutoFit/>
          </a:bodyPr>
          <a:lstStyle/>
          <a:p>
            <a:r>
              <a:rPr lang="en-US" sz="2300" i="1" dirty="0" smtClean="0">
                <a:solidFill>
                  <a:srgbClr val="000099"/>
                </a:solidFill>
              </a:rPr>
              <a:t>Resolution</a:t>
            </a:r>
            <a:r>
              <a:rPr lang="en-US" sz="2300" dirty="0" smtClean="0">
                <a:solidFill>
                  <a:srgbClr val="000099"/>
                </a:solidFill>
              </a:rPr>
              <a:t> of clauses</a:t>
            </a:r>
            <a:endParaRPr lang="en-US" sz="2300" i="1" dirty="0" smtClean="0">
              <a:solidFill>
                <a:srgbClr val="000099"/>
              </a:solidFill>
            </a:endParaRPr>
          </a:p>
        </p:txBody>
      </p:sp>
      <p:sp>
        <p:nvSpPr>
          <p:cNvPr id="21" name="Oval 20"/>
          <p:cNvSpPr/>
          <p:nvPr/>
        </p:nvSpPr>
        <p:spPr bwMode="auto">
          <a:xfrm>
            <a:off x="539552" y="2348880"/>
            <a:ext cx="2232248" cy="56263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2" name="Oval 21"/>
          <p:cNvSpPr/>
          <p:nvPr/>
        </p:nvSpPr>
        <p:spPr bwMode="auto">
          <a:xfrm>
            <a:off x="251520" y="2132856"/>
            <a:ext cx="2376264" cy="1296144"/>
          </a:xfrm>
          <a:prstGeom prst="ellipse">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14" name="TextBox 13"/>
          <p:cNvSpPr txBox="1"/>
          <p:nvPr/>
        </p:nvSpPr>
        <p:spPr>
          <a:xfrm>
            <a:off x="503040" y="2348880"/>
            <a:ext cx="2034531" cy="904863"/>
          </a:xfrm>
          <a:prstGeom prst="rect">
            <a:avLst/>
          </a:prstGeom>
          <a:noFill/>
        </p:spPr>
        <p:txBody>
          <a:bodyPr wrap="none" rtlCol="0">
            <a:spAutoFit/>
          </a:bodyPr>
          <a:lstStyle/>
          <a:p>
            <a:r>
              <a:rPr lang="en-US" sz="2400" dirty="0" smtClean="0">
                <a:solidFill>
                  <a:srgbClr val="000099"/>
                </a:solidFill>
              </a:rPr>
              <a:t>Initial clauses</a:t>
            </a:r>
          </a:p>
          <a:p>
            <a:r>
              <a:rPr lang="en-US" sz="2400" dirty="0" smtClean="0">
                <a:solidFill>
                  <a:srgbClr val="000099"/>
                </a:solidFill>
              </a:rPr>
              <a:t>of </a:t>
            </a:r>
            <a:r>
              <a:rPr lang="en-US" sz="2400" i="1" dirty="0" smtClean="0">
                <a:solidFill>
                  <a:srgbClr val="000099"/>
                </a:solidFill>
              </a:rPr>
              <a:t>F</a:t>
            </a:r>
          </a:p>
        </p:txBody>
      </p:sp>
      <p:sp>
        <p:nvSpPr>
          <p:cNvPr id="23" name="Oval 22"/>
          <p:cNvSpPr/>
          <p:nvPr/>
        </p:nvSpPr>
        <p:spPr bwMode="auto">
          <a:xfrm>
            <a:off x="251520" y="4437112"/>
            <a:ext cx="2376264" cy="1296144"/>
          </a:xfrm>
          <a:prstGeom prst="ellipse">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4" name="TextBox 3"/>
          <p:cNvSpPr txBox="1"/>
          <p:nvPr/>
        </p:nvSpPr>
        <p:spPr>
          <a:xfrm>
            <a:off x="683568" y="4653136"/>
            <a:ext cx="1440159" cy="784115"/>
          </a:xfrm>
          <a:prstGeom prst="rect">
            <a:avLst/>
          </a:prstGeom>
          <a:noFill/>
        </p:spPr>
        <p:txBody>
          <a:bodyPr wrap="square" lIns="75493" tIns="37746" rIns="75493" bIns="37746" rtlCol="0">
            <a:spAutoFit/>
          </a:bodyPr>
          <a:lstStyle/>
          <a:p>
            <a:r>
              <a:rPr lang="en-US" sz="2300" dirty="0" smtClean="0">
                <a:solidFill>
                  <a:srgbClr val="000099"/>
                </a:solidFill>
              </a:rPr>
              <a:t>Atomic D-sequents</a:t>
            </a:r>
          </a:p>
        </p:txBody>
      </p:sp>
      <p:sp>
        <p:nvSpPr>
          <p:cNvPr id="25" name="Oval 24"/>
          <p:cNvSpPr/>
          <p:nvPr/>
        </p:nvSpPr>
        <p:spPr bwMode="auto">
          <a:xfrm>
            <a:off x="5616624" y="3284984"/>
            <a:ext cx="3203848" cy="936104"/>
          </a:xfrm>
          <a:prstGeom prst="ellipse">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7" name="TextBox 6"/>
          <p:cNvSpPr txBox="1"/>
          <p:nvPr/>
        </p:nvSpPr>
        <p:spPr>
          <a:xfrm>
            <a:off x="5832648" y="3501008"/>
            <a:ext cx="2808312" cy="430172"/>
          </a:xfrm>
          <a:prstGeom prst="rect">
            <a:avLst/>
          </a:prstGeom>
          <a:noFill/>
        </p:spPr>
        <p:txBody>
          <a:bodyPr wrap="square" lIns="75493" tIns="37746" rIns="75493" bIns="37746" rtlCol="0">
            <a:spAutoFit/>
          </a:bodyPr>
          <a:lstStyle/>
          <a:p>
            <a:r>
              <a:rPr lang="en-US" sz="2300" dirty="0" smtClean="0">
                <a:solidFill>
                  <a:srgbClr val="000099"/>
                </a:solidFill>
              </a:rPr>
              <a:t> (</a:t>
            </a:r>
            <a:r>
              <a:rPr lang="en-US" sz="2300" dirty="0" smtClean="0">
                <a:solidFill>
                  <a:srgbClr val="000099"/>
                </a:solidFill>
                <a:sym typeface="Symbol"/>
              </a:rPr>
              <a:t></a:t>
            </a:r>
            <a:r>
              <a:rPr lang="en-US" sz="2300" i="1" dirty="0" smtClean="0">
                <a:solidFill>
                  <a:srgbClr val="000099"/>
                </a:solidFill>
                <a:sym typeface="Symbol"/>
              </a:rPr>
              <a:t>X </a:t>
            </a:r>
            <a:r>
              <a:rPr lang="en-US" sz="2300" dirty="0" smtClean="0">
                <a:solidFill>
                  <a:srgbClr val="000099"/>
                </a:solidFill>
                <a:sym typeface="Symbol"/>
              </a:rPr>
              <a:t>[</a:t>
            </a:r>
            <a:r>
              <a:rPr lang="en-US" sz="2300" i="1" dirty="0" smtClean="0">
                <a:solidFill>
                  <a:srgbClr val="000099"/>
                </a:solidFill>
                <a:sym typeface="Symbol"/>
              </a:rPr>
              <a:t>F </a:t>
            </a:r>
            <a:r>
              <a:rPr lang="en-US" sz="2300" dirty="0" smtClean="0">
                <a:solidFill>
                  <a:srgbClr val="000099"/>
                </a:solidFill>
              </a:rPr>
              <a:t>] </a:t>
            </a:r>
            <a:r>
              <a:rPr lang="en-US" sz="2300" dirty="0" smtClean="0">
                <a:solidFill>
                  <a:srgbClr val="000099"/>
                </a:solidFill>
                <a:sym typeface="Symbol"/>
              </a:rPr>
              <a:t>, </a:t>
            </a:r>
            <a:r>
              <a:rPr lang="en-US" sz="2300" b="1" dirty="0" smtClean="0">
                <a:solidFill>
                  <a:srgbClr val="000099"/>
                </a:solidFill>
                <a:sym typeface="Symbol"/>
              </a:rPr>
              <a:t></a:t>
            </a:r>
            <a:r>
              <a:rPr lang="en-US" sz="2300" dirty="0" smtClean="0">
                <a:solidFill>
                  <a:srgbClr val="000099"/>
                </a:solidFill>
                <a:sym typeface="Symbol"/>
              </a:rPr>
              <a:t>)   </a:t>
            </a:r>
            <a:r>
              <a:rPr lang="en-US" sz="2300" i="1" dirty="0" smtClean="0">
                <a:solidFill>
                  <a:srgbClr val="000099"/>
                </a:solidFill>
                <a:sym typeface="Symbol"/>
              </a:rPr>
              <a:t>F</a:t>
            </a:r>
            <a:r>
              <a:rPr lang="en-US" sz="2300" i="1" baseline="30000" dirty="0" smtClean="0">
                <a:solidFill>
                  <a:srgbClr val="000099"/>
                </a:solidFill>
                <a:sym typeface="Symbol"/>
              </a:rPr>
              <a:t>X</a:t>
            </a:r>
            <a:endParaRPr lang="en-US" sz="2300" baseline="30000" dirty="0" smtClean="0">
              <a:solidFill>
                <a:srgbClr val="000099"/>
              </a:solidFill>
            </a:endParaRPr>
          </a:p>
        </p:txBody>
      </p:sp>
      <p:sp>
        <p:nvSpPr>
          <p:cNvPr id="28" name="Freeform 27"/>
          <p:cNvSpPr/>
          <p:nvPr/>
        </p:nvSpPr>
        <p:spPr bwMode="auto">
          <a:xfrm>
            <a:off x="2627290" y="2743200"/>
            <a:ext cx="3760631" cy="450761"/>
          </a:xfrm>
          <a:custGeom>
            <a:avLst/>
            <a:gdLst>
              <a:gd name="connsiteX0" fmla="*/ 0 w 3760631"/>
              <a:gd name="connsiteY0" fmla="*/ 0 h 450761"/>
              <a:gd name="connsiteX1" fmla="*/ 1712890 w 3760631"/>
              <a:gd name="connsiteY1" fmla="*/ 115910 h 450761"/>
              <a:gd name="connsiteX2" fmla="*/ 3760631 w 3760631"/>
              <a:gd name="connsiteY2" fmla="*/ 450761 h 450761"/>
            </a:gdLst>
            <a:ahLst/>
            <a:cxnLst>
              <a:cxn ang="0">
                <a:pos x="connsiteX0" y="connsiteY0"/>
              </a:cxn>
              <a:cxn ang="0">
                <a:pos x="connsiteX1" y="connsiteY1"/>
              </a:cxn>
              <a:cxn ang="0">
                <a:pos x="connsiteX2" y="connsiteY2"/>
              </a:cxn>
            </a:cxnLst>
            <a:rect l="l" t="t" r="r" b="b"/>
            <a:pathLst>
              <a:path w="3760631" h="450761">
                <a:moveTo>
                  <a:pt x="0" y="0"/>
                </a:moveTo>
                <a:cubicBezTo>
                  <a:pt x="543059" y="20391"/>
                  <a:pt x="1086118" y="40783"/>
                  <a:pt x="1712890" y="115910"/>
                </a:cubicBezTo>
                <a:cubicBezTo>
                  <a:pt x="2339662" y="191037"/>
                  <a:pt x="3050146" y="320899"/>
                  <a:pt x="3760631" y="450761"/>
                </a:cubicBezTo>
              </a:path>
            </a:pathLst>
          </a:custGeom>
          <a:noFill/>
          <a:ln w="9525" cap="flat" cmpd="sng" algn="ctr">
            <a:solidFill>
              <a:srgbClr val="000099"/>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
        <p:nvSpPr>
          <p:cNvPr id="29" name="Freeform 28"/>
          <p:cNvSpPr/>
          <p:nvPr/>
        </p:nvSpPr>
        <p:spPr bwMode="auto">
          <a:xfrm>
            <a:off x="2550017" y="4146997"/>
            <a:ext cx="3464417" cy="682580"/>
          </a:xfrm>
          <a:custGeom>
            <a:avLst/>
            <a:gdLst>
              <a:gd name="connsiteX0" fmla="*/ 0 w 3464417"/>
              <a:gd name="connsiteY0" fmla="*/ 682580 h 682580"/>
              <a:gd name="connsiteX1" fmla="*/ 1931831 w 3464417"/>
              <a:gd name="connsiteY1" fmla="*/ 463640 h 682580"/>
              <a:gd name="connsiteX2" fmla="*/ 3464417 w 3464417"/>
              <a:gd name="connsiteY2" fmla="*/ 0 h 682580"/>
            </a:gdLst>
            <a:ahLst/>
            <a:cxnLst>
              <a:cxn ang="0">
                <a:pos x="connsiteX0" y="connsiteY0"/>
              </a:cxn>
              <a:cxn ang="0">
                <a:pos x="connsiteX1" y="connsiteY1"/>
              </a:cxn>
              <a:cxn ang="0">
                <a:pos x="connsiteX2" y="connsiteY2"/>
              </a:cxn>
            </a:cxnLst>
            <a:rect l="l" t="t" r="r" b="b"/>
            <a:pathLst>
              <a:path w="3464417" h="682580">
                <a:moveTo>
                  <a:pt x="0" y="682580"/>
                </a:moveTo>
                <a:cubicBezTo>
                  <a:pt x="677214" y="629991"/>
                  <a:pt x="1354428" y="577403"/>
                  <a:pt x="1931831" y="463640"/>
                </a:cubicBezTo>
                <a:cubicBezTo>
                  <a:pt x="2509234" y="349877"/>
                  <a:pt x="2986825" y="174938"/>
                  <a:pt x="3464417" y="0"/>
                </a:cubicBezTo>
              </a:path>
            </a:pathLst>
          </a:custGeom>
          <a:noFill/>
          <a:ln w="9525" cap="flat" cmpd="sng" algn="ctr">
            <a:solidFill>
              <a:srgbClr val="000099"/>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spAutoFit/>
          </a:bodyPr>
          <a:lstStyle/>
          <a:p>
            <a:pPr marL="0" marR="0" indent="0" algn="just"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15" grpId="0" animBg="1"/>
      <p:bldP spid="22" grpId="0" animBg="1"/>
      <p:bldP spid="14" grpId="0"/>
      <p:bldP spid="23" grpId="0" animBg="1"/>
      <p:bldP spid="4" grpId="0"/>
      <p:bldP spid="25" grpId="0" animBg="1"/>
      <p:bldP spid="7" grpId="0"/>
      <p:bldP spid="28" grpId="0" animBg="1"/>
      <p:bldP spid="2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UTODATETIMEENABLED" val="0"/>
  <p:tag name="AUTODATETIMEFORMAT" val="$WEEKDAY, $MONTHNAME $DAY, $HH:$MM:$SS $AMPM"/>
  <p:tag name="AUTODATETIMEFLAGS" val="27568"/>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accent2"/>
          </a:solidFill>
          <a:prstDash val="dash"/>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just" defTabSz="914400" rtl="0" eaLnBrk="1" fontAlgn="base" latinLnBrk="0" hangingPunct="1">
          <a:lnSpc>
            <a:spcPct val="100000"/>
          </a:lnSpc>
          <a:spcBef>
            <a:spcPct val="20000"/>
          </a:spcBef>
          <a:spcAft>
            <a:spcPct val="0"/>
          </a:spcAft>
          <a:buClrTx/>
          <a:buSzTx/>
          <a:buFontTx/>
          <a:buNone/>
          <a:tabLst/>
          <a:defRPr kumimoji="0" sz="2000" b="0" i="0" u="none" strike="noStrike" cap="none" normalizeH="0" baseline="0" smtClean="0">
            <a:ln>
              <a:noFill/>
            </a:ln>
            <a:solidFill>
              <a:schemeClr val="accent2"/>
            </a:solidFill>
            <a:effectLst/>
            <a:latin typeface="Arial" charset="0"/>
            <a:sym typeface="Symbol" pitchFamily="18" charset="2"/>
          </a:defRPr>
        </a:defPPr>
      </a:lstStyle>
    </a:spDef>
    <a:lnDef>
      <a:spPr bwMode="auto">
        <a:noFill/>
        <a:ln w="9525" cap="flat" cmpd="sng" algn="ctr">
          <a:solidFill>
            <a:schemeClr val="accent2"/>
          </a:solidFill>
          <a:prstDash val="solid"/>
          <a:round/>
          <a:headEnd type="none" w="med" len="med"/>
          <a:tailEnd type="none" w="med" len="med"/>
        </a:ln>
        <a:effectLst/>
      </a:spPr>
      <a:bodyPr/>
      <a:lstStyle/>
    </a:lnDef>
    <a:txDef>
      <a:spPr>
        <a:noFill/>
        <a:ln>
          <a:noFill/>
          <a:prstDash val="dash"/>
        </a:ln>
      </a:spPr>
      <a:bodyPr wrap="none" rtlCol="0">
        <a:spAutoFit/>
      </a:bodyPr>
      <a:lstStyle>
        <a:defPPr>
          <a:defRPr sz="2400" smtClean="0">
            <a:solidFill>
              <a:srgbClr val="000099"/>
            </a:solidFill>
            <a:sym typeface="Symbol"/>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39132</TotalTime>
  <Words>1070</Words>
  <Application>Microsoft Office PowerPoint</Application>
  <PresentationFormat>On-screen Show (4:3)</PresentationFormat>
  <Paragraphs>185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Quantifier Elimination Via Clause Redundancy</vt:lpstr>
      <vt:lpstr>Outline</vt:lpstr>
      <vt:lpstr>Quantifier Elimination (QE)</vt:lpstr>
      <vt:lpstr>SAT-based QE Methods</vt:lpstr>
      <vt:lpstr>Three Ideas of Our Method</vt:lpstr>
      <vt:lpstr>Clause And Variable Redundancy </vt:lpstr>
      <vt:lpstr>Outline</vt:lpstr>
      <vt:lpstr>Clause Dependency Sequents       (D-sequents)</vt:lpstr>
      <vt:lpstr>D-Sequent Calculus</vt:lpstr>
      <vt:lpstr>Atomic D-sequents</vt:lpstr>
      <vt:lpstr>Outline</vt:lpstr>
      <vt:lpstr>A Run of DCDS on a Simple Formula</vt:lpstr>
      <vt:lpstr>Decision Tree Built by DCDS</vt:lpstr>
      <vt:lpstr> D-sequents Built by DCDS</vt:lpstr>
      <vt:lpstr>Outline</vt:lpstr>
      <vt:lpstr>Re-using D-sequents</vt:lpstr>
      <vt:lpstr>Backward Model Checking</vt:lpstr>
      <vt:lpstr>Comparison On Benchmarks Solved by MC-DDS or MC-DCDS</vt:lpstr>
      <vt:lpstr>Cactus Plots  For Benchmarks Solved by MC-DDS or MC-DCDS</vt:lpstr>
      <vt:lpstr>Conclusions</vt:lpstr>
    </vt:vector>
  </TitlesOfParts>
  <Company>Cadence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eugene</cp:lastModifiedBy>
  <cp:revision>3823</cp:revision>
  <dcterms:created xsi:type="dcterms:W3CDTF">2010-03-30T20:29:55Z</dcterms:created>
  <dcterms:modified xsi:type="dcterms:W3CDTF">2013-10-19T05:59:19Z</dcterms:modified>
</cp:coreProperties>
</file>