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0" r:id="rId5"/>
    <p:sldId id="261" r:id="rId6"/>
    <p:sldId id="268" r:id="rId7"/>
    <p:sldId id="262" r:id="rId8"/>
    <p:sldId id="266" r:id="rId9"/>
    <p:sldId id="267" r:id="rId10"/>
    <p:sldId id="269" r:id="rId11"/>
    <p:sldId id="270" r:id="rId12"/>
    <p:sldId id="272" r:id="rId13"/>
    <p:sldId id="274" r:id="rId14"/>
    <p:sldId id="275" r:id="rId15"/>
    <p:sldId id="276" r:id="rId16"/>
    <p:sldId id="279" r:id="rId17"/>
    <p:sldId id="277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407" autoAdjust="0"/>
    <p:restoredTop sz="94692" autoAdjust="0"/>
  </p:normalViewPr>
  <p:slideViewPr>
    <p:cSldViewPr snapToObjects="1">
      <p:cViewPr>
        <p:scale>
          <a:sx n="95" d="100"/>
          <a:sy n="95" d="100"/>
        </p:scale>
        <p:origin x="-73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Sheet1!$A$35</c:f>
              <c:strCache>
                <c:ptCount val="1"/>
                <c:pt idx="0">
                  <c:v>secondnet</c:v>
                </c:pt>
              </c:strCache>
            </c:strRef>
          </c:tx>
          <c:cat>
            <c:strRef>
              <c:f>Sheet1!$C$34:$D$34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Sheet1!$C$35:$D$35</c:f>
              <c:numCache>
                <c:formatCode>General</c:formatCode>
                <c:ptCount val="2"/>
                <c:pt idx="0">
                  <c:v>0.2475</c:v>
                </c:pt>
                <c:pt idx="1">
                  <c:v>0.24375</c:v>
                </c:pt>
              </c:numCache>
            </c:numRef>
          </c:val>
        </c:ser>
        <c:ser>
          <c:idx val="0"/>
          <c:order val="1"/>
          <c:tx>
            <c:strRef>
              <c:f>Sheet1!$A$36</c:f>
              <c:strCache>
                <c:ptCount val="1"/>
                <c:pt idx="0">
                  <c:v>sat</c:v>
                </c:pt>
              </c:strCache>
            </c:strRef>
          </c:tx>
          <c:cat>
            <c:strRef>
              <c:f>Sheet1!$C$34:$D$34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Sheet1!$C$36:$D$36</c:f>
              <c:numCache>
                <c:formatCode>General</c:formatCode>
                <c:ptCount val="2"/>
                <c:pt idx="0">
                  <c:v>0.99</c:v>
                </c:pt>
                <c:pt idx="1">
                  <c:v>0.9875</c:v>
                </c:pt>
              </c:numCache>
            </c:numRef>
          </c:val>
        </c:ser>
        <c:ser>
          <c:idx val="2"/>
          <c:order val="2"/>
          <c:tx>
            <c:strRef>
              <c:f>Sheet1!$A$37</c:f>
              <c:strCache>
                <c:ptCount val="1"/>
                <c:pt idx="0">
                  <c:v>sat_abs</c:v>
                </c:pt>
              </c:strCache>
            </c:strRef>
          </c:tx>
          <c:cat>
            <c:strRef>
              <c:f>Sheet1!$C$34:$D$34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Sheet1!$C$37:$D$37</c:f>
              <c:numCache>
                <c:formatCode>General</c:formatCode>
                <c:ptCount val="2"/>
                <c:pt idx="0">
                  <c:v>0.99</c:v>
                </c:pt>
                <c:pt idx="1">
                  <c:v>0.99375</c:v>
                </c:pt>
              </c:numCache>
            </c:numRef>
          </c:val>
        </c:ser>
        <c:axId val="558504712"/>
        <c:axId val="557904584"/>
      </c:barChart>
      <c:catAx>
        <c:axId val="558504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 dirty="0"/>
                  <a:t># of </a:t>
                </a:r>
                <a:r>
                  <a:rPr lang="en-US" sz="3000" dirty="0" smtClean="0"/>
                  <a:t>VMs</a:t>
                </a:r>
                <a:endParaRPr lang="en-US" sz="30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7904584"/>
        <c:crosses val="autoZero"/>
        <c:auto val="1"/>
        <c:lblAlgn val="ctr"/>
        <c:lblOffset val="100"/>
      </c:catAx>
      <c:valAx>
        <c:axId val="5579045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/>
                  <a:t>Avg.</a:t>
                </a:r>
                <a:r>
                  <a:rPr lang="en-US" sz="3000" baseline="0"/>
                  <a:t> server ulitization</a:t>
                </a:r>
                <a:endParaRPr lang="en-US" sz="30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8504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Sheet1!$A$41</c:f>
              <c:strCache>
                <c:ptCount val="1"/>
                <c:pt idx="0">
                  <c:v>secondnet</c:v>
                </c:pt>
              </c:strCache>
            </c:strRef>
          </c:tx>
          <c:cat>
            <c:strRef>
              <c:f>Sheet1!$C$40:$D$40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Sheet1!$C$41:$D$41</c:f>
              <c:numCache>
                <c:formatCode>General</c:formatCode>
                <c:ptCount val="2"/>
                <c:pt idx="0">
                  <c:v>0.0667</c:v>
                </c:pt>
                <c:pt idx="1">
                  <c:v>0.12166</c:v>
                </c:pt>
              </c:numCache>
            </c:numRef>
          </c:val>
        </c:ser>
        <c:ser>
          <c:idx val="1"/>
          <c:order val="1"/>
          <c:tx>
            <c:strRef>
              <c:f>Sheet1!$A$42</c:f>
              <c:strCache>
                <c:ptCount val="1"/>
                <c:pt idx="0">
                  <c:v>sat</c:v>
                </c:pt>
              </c:strCache>
            </c:strRef>
          </c:tx>
          <c:cat>
            <c:strRef>
              <c:f>Sheet1!$C$40:$D$40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Sheet1!$C$42:$D$42</c:f>
              <c:numCache>
                <c:formatCode>General</c:formatCode>
                <c:ptCount val="2"/>
                <c:pt idx="0">
                  <c:v>0.3776</c:v>
                </c:pt>
                <c:pt idx="1">
                  <c:v>0.70533</c:v>
                </c:pt>
              </c:numCache>
            </c:numRef>
          </c:val>
        </c:ser>
        <c:ser>
          <c:idx val="2"/>
          <c:order val="2"/>
          <c:tx>
            <c:strRef>
              <c:f>Sheet1!$A$43</c:f>
              <c:strCache>
                <c:ptCount val="1"/>
                <c:pt idx="0">
                  <c:v>sat_abs</c:v>
                </c:pt>
              </c:strCache>
            </c:strRef>
          </c:tx>
          <c:cat>
            <c:strRef>
              <c:f>Sheet1!$C$40:$D$40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Sheet1!$C$43:$D$43</c:f>
              <c:numCache>
                <c:formatCode>General</c:formatCode>
                <c:ptCount val="2"/>
                <c:pt idx="0">
                  <c:v>0.2536</c:v>
                </c:pt>
                <c:pt idx="1">
                  <c:v>0.4045</c:v>
                </c:pt>
              </c:numCache>
            </c:numRef>
          </c:val>
        </c:ser>
        <c:axId val="557975048"/>
        <c:axId val="557986088"/>
      </c:barChart>
      <c:catAx>
        <c:axId val="557975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3000" dirty="0"/>
                  <a:t>#</a:t>
                </a:r>
                <a:r>
                  <a:rPr lang="en-US" sz="3000" baseline="0" dirty="0"/>
                  <a:t> of </a:t>
                </a:r>
                <a:r>
                  <a:rPr lang="en-US" sz="3000" baseline="0" dirty="0" smtClean="0"/>
                  <a:t>VMs</a:t>
                </a:r>
                <a:endParaRPr lang="en-US" sz="3000" dirty="0"/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7986088"/>
        <c:crosses val="autoZero"/>
        <c:auto val="1"/>
        <c:lblAlgn val="ctr"/>
        <c:lblOffset val="100"/>
      </c:catAx>
      <c:valAx>
        <c:axId val="5579860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3000" dirty="0"/>
                  <a:t>Avg. link utilization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79750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Sheet1!$A$118</c:f>
              <c:strCache>
                <c:ptCount val="1"/>
                <c:pt idx="0">
                  <c:v>secondnet</c:v>
                </c:pt>
              </c:strCache>
            </c:strRef>
          </c:tx>
          <c:cat>
            <c:strRef>
              <c:f>Sheet1!$B$117:$C$117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Sheet1!$B$118:$C$118</c:f>
              <c:numCache>
                <c:formatCode>General</c:formatCode>
                <c:ptCount val="2"/>
                <c:pt idx="0">
                  <c:v>0.0131818181818182</c:v>
                </c:pt>
                <c:pt idx="1">
                  <c:v>0.136153846153846</c:v>
                </c:pt>
              </c:numCache>
            </c:numRef>
          </c:val>
        </c:ser>
        <c:ser>
          <c:idx val="1"/>
          <c:order val="1"/>
          <c:tx>
            <c:strRef>
              <c:f>Sheet1!$A$119</c:f>
              <c:strCache>
                <c:ptCount val="1"/>
                <c:pt idx="0">
                  <c:v>sat</c:v>
                </c:pt>
              </c:strCache>
            </c:strRef>
          </c:tx>
          <c:cat>
            <c:strRef>
              <c:f>Sheet1!$B$117:$C$117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Sheet1!$B$119:$C$119</c:f>
              <c:numCache>
                <c:formatCode>General</c:formatCode>
                <c:ptCount val="2"/>
                <c:pt idx="0">
                  <c:v>45.19920454545455</c:v>
                </c:pt>
                <c:pt idx="1">
                  <c:v>202.9622641509434</c:v>
                </c:pt>
              </c:numCache>
            </c:numRef>
          </c:val>
        </c:ser>
        <c:ser>
          <c:idx val="2"/>
          <c:order val="2"/>
          <c:tx>
            <c:strRef>
              <c:f>Sheet1!$A$120</c:f>
              <c:strCache>
                <c:ptCount val="1"/>
                <c:pt idx="0">
                  <c:v>sat_abs</c:v>
                </c:pt>
              </c:strCache>
            </c:strRef>
          </c:tx>
          <c:cat>
            <c:strRef>
              <c:f>Sheet1!$B$117:$C$117</c:f>
              <c:strCache>
                <c:ptCount val="2"/>
                <c:pt idx="0">
                  <c:v>9 vms</c:v>
                </c:pt>
                <c:pt idx="1">
                  <c:v>15 vms</c:v>
                </c:pt>
              </c:strCache>
            </c:strRef>
          </c:cat>
          <c:val>
            <c:numRef>
              <c:f>Sheet1!$B$120:$C$120</c:f>
              <c:numCache>
                <c:formatCode>General</c:formatCode>
                <c:ptCount val="2"/>
                <c:pt idx="0">
                  <c:v>0.557954545454546</c:v>
                </c:pt>
                <c:pt idx="1">
                  <c:v>2.092264150943396</c:v>
                </c:pt>
              </c:numCache>
            </c:numRef>
          </c:val>
        </c:ser>
        <c:axId val="558019048"/>
        <c:axId val="558035560"/>
      </c:barChart>
      <c:catAx>
        <c:axId val="558019048"/>
        <c:scaling>
          <c:orientation val="minMax"/>
        </c:scaling>
        <c:axPos val="b"/>
        <c:title>
          <c:tx>
            <c:rich>
              <a:bodyPr/>
              <a:lstStyle/>
              <a:p>
                <a:pPr algn="r">
                  <a:defRPr sz="3000"/>
                </a:pPr>
                <a:r>
                  <a:rPr lang="en-US" sz="3000" dirty="0"/>
                  <a:t># of </a:t>
                </a:r>
                <a:r>
                  <a:rPr lang="en-US" sz="3000" dirty="0" err="1" smtClean="0"/>
                  <a:t>VMs</a:t>
                </a:r>
                <a:endParaRPr lang="en-US" sz="3000" dirty="0"/>
              </a:p>
            </c:rich>
          </c:tx>
          <c:layout>
            <c:manualLayout>
              <c:xMode val="edge"/>
              <c:yMode val="edge"/>
              <c:x val="0.352245025837748"/>
              <c:y val="0.806666666666667"/>
            </c:manualLayout>
          </c:layout>
        </c:title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8035560"/>
        <c:crossesAt val="0.01"/>
        <c:auto val="1"/>
        <c:lblAlgn val="ctr"/>
        <c:lblOffset val="100"/>
      </c:catAx>
      <c:valAx>
        <c:axId val="558035560"/>
        <c:scaling>
          <c:logBase val="10.0"/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/>
                  <a:t>Running</a:t>
                </a:r>
                <a:r>
                  <a:rPr lang="en-US" sz="3000" baseline="0"/>
                  <a:t> time per vn (seconds)</a:t>
                </a:r>
                <a:endParaRPr lang="en-US" sz="3000"/>
              </a:p>
            </c:rich>
          </c:tx>
          <c:layout/>
        </c:title>
        <c:numFmt formatCode="General" sourceLinked="0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5580190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A0A50-FAAC-1142-9F39-8AF1FE539983}" type="datetime1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CA577-99E1-6C48-B747-8C130C7B4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3C57C-9FD3-B342-879A-F186E03ABB2E}" type="datetime1">
              <a:rPr lang="en-US" smtClean="0"/>
              <a:t>10/20/13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06C72-D868-054C-9509-52B00967D7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06C72-D868-054C-9509-52B00967D7E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7C44-B497-6B4A-9776-FC82B117B7BA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469F-90A5-9A4B-BF4A-0035CC325B4C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EDCF-08CC-F14F-AF5F-F11A7BAD2847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C27-C8AC-4346-9C5F-86ECB4E0287D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ACA1-6A5A-2F44-8CEB-099267EF3ABF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143-6F35-F144-A82C-B23174CB79F4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73DC-14AA-C74F-9F66-1FC63AF48166}" type="datetime1">
              <a:rPr lang="en-US" smtClean="0"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FC3D-3594-4D4F-BD26-68517BB728A1}" type="datetime1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4641-9395-D642-BEE8-3B29EC1B09F0}" type="datetime1">
              <a:rPr lang="en-US" smtClean="0"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768A-C324-B74B-B1C1-C1AED31B733A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CC9-65A9-DB45-8510-6CE708E94D0B}" type="datetime1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8496-D9E5-4644-B64B-246253277ED2}" type="datetime1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E444-F4E2-FD4D-A748-3B5CBFD71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Automated Bandwidth Allocation Problems in Data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 err="1" smtClean="0"/>
              <a:t>Y</a:t>
            </a:r>
            <a:r>
              <a:rPr lang="en-US" altLang="zh-CN" dirty="0" err="1" smtClean="0"/>
              <a:t>ifei</a:t>
            </a:r>
            <a:r>
              <a:rPr lang="en-US" altLang="zh-CN" dirty="0" smtClean="0"/>
              <a:t> Yuan, </a:t>
            </a:r>
            <a:r>
              <a:rPr lang="en-US" altLang="zh-CN" dirty="0" err="1" smtClean="0"/>
              <a:t>Anduo</a:t>
            </a:r>
            <a:r>
              <a:rPr lang="en-US" altLang="zh-CN" dirty="0" smtClean="0"/>
              <a:t> Wang, Rajeev </a:t>
            </a:r>
            <a:r>
              <a:rPr lang="en-US" altLang="zh-CN" dirty="0" err="1" smtClean="0"/>
              <a:t>Alur</a:t>
            </a:r>
            <a:r>
              <a:rPr lang="en-US" altLang="zh-CN" dirty="0" smtClean="0"/>
              <a:t>, Boon </a:t>
            </a:r>
            <a:r>
              <a:rPr lang="en-US" altLang="zh-CN" dirty="0" err="1" smtClean="0"/>
              <a:t>Thau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Loo</a:t>
            </a:r>
            <a:endParaRPr lang="en-US" altLang="zh-CN" dirty="0" smtClean="0"/>
          </a:p>
          <a:p>
            <a:r>
              <a:rPr lang="en-US" dirty="0" smtClean="0"/>
              <a:t>U</a:t>
            </a:r>
            <a:r>
              <a:rPr lang="en-US" altLang="zh-CN" dirty="0" smtClean="0"/>
              <a:t>niversity of Pennsylvania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SAT/SMT </a:t>
            </a:r>
            <a:r>
              <a:rPr lang="en-US" dirty="0" smtClean="0"/>
              <a:t>E</a:t>
            </a:r>
            <a:r>
              <a:rPr lang="en-US" altLang="zh-CN" dirty="0" smtClean="0"/>
              <a:t>ncoding: A Glimpse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X(</a:t>
            </a:r>
            <a:r>
              <a:rPr lang="en-US" altLang="zh-CN" dirty="0" err="1" smtClean="0"/>
              <a:t>v,s</a:t>
            </a:r>
            <a:r>
              <a:rPr lang="en-US" dirty="0" smtClean="0"/>
              <a:t>): VM  </a:t>
            </a:r>
            <a:r>
              <a:rPr lang="en-US" altLang="zh-CN" dirty="0" err="1" smtClean="0"/>
              <a:t>v</a:t>
            </a:r>
            <a:r>
              <a:rPr lang="en-US" altLang="zh-CN" dirty="0" smtClean="0"/>
              <a:t> is mapped to server </a:t>
            </a:r>
            <a:r>
              <a:rPr lang="en-US" altLang="zh-CN" dirty="0" err="1" smtClean="0"/>
              <a:t>s</a:t>
            </a:r>
            <a:endParaRPr lang="en-US" altLang="zh-CN" dirty="0" smtClean="0"/>
          </a:p>
          <a:p>
            <a:r>
              <a:rPr lang="en-US" dirty="0" err="1" smtClean="0"/>
              <a:t>Y(</a:t>
            </a:r>
            <a:r>
              <a:rPr lang="en-US" altLang="zh-CN" dirty="0" err="1" smtClean="0"/>
              <a:t>l,e</a:t>
            </a:r>
            <a:r>
              <a:rPr lang="en-US" dirty="0" smtClean="0"/>
              <a:t>):  </a:t>
            </a:r>
            <a:r>
              <a:rPr lang="en-US" altLang="zh-CN" dirty="0" smtClean="0"/>
              <a:t>physical link </a:t>
            </a:r>
            <a:r>
              <a:rPr lang="en-US" altLang="zh-CN" dirty="0" err="1" smtClean="0"/>
              <a:t>l</a:t>
            </a:r>
            <a:r>
              <a:rPr lang="en-US" altLang="zh-CN" dirty="0" smtClean="0"/>
              <a:t> is reserved bandwidth virtual link </a:t>
            </a:r>
            <a:r>
              <a:rPr lang="en-US" altLang="zh-CN" dirty="0" err="1" smtClean="0"/>
              <a:t>e</a:t>
            </a:r>
            <a:endParaRPr lang="en-US" altLang="zh-CN" dirty="0" smtClean="0"/>
          </a:p>
          <a:p>
            <a:r>
              <a:rPr lang="en-US" altLang="zh-CN" dirty="0" err="1" smtClean="0"/>
              <a:t>R(l,e,k</a:t>
            </a:r>
            <a:r>
              <a:rPr lang="en-US" altLang="zh-CN" dirty="0" smtClean="0"/>
              <a:t>): physical link </a:t>
            </a:r>
            <a:r>
              <a:rPr lang="en-US" altLang="zh-CN" dirty="0" err="1" smtClean="0"/>
              <a:t>l</a:t>
            </a:r>
            <a:r>
              <a:rPr lang="en-US" altLang="zh-CN" dirty="0" smtClean="0"/>
              <a:t> is the </a:t>
            </a:r>
            <a:r>
              <a:rPr lang="en-US" altLang="zh-CN" dirty="0" err="1" smtClean="0"/>
              <a:t>k-th</a:t>
            </a:r>
            <a:r>
              <a:rPr lang="en-US" altLang="zh-CN" dirty="0" smtClean="0"/>
              <a:t> edge on the routing path for virtual link </a:t>
            </a:r>
            <a:r>
              <a:rPr lang="en-US" altLang="zh-CN" dirty="0" err="1" smtClean="0"/>
              <a:t>e</a:t>
            </a:r>
            <a:endParaRPr lang="en-US" altLang="zh-CN" dirty="0" smtClean="0"/>
          </a:p>
          <a:p>
            <a:r>
              <a:rPr lang="en-US" dirty="0" smtClean="0"/>
              <a:t>S</a:t>
            </a:r>
            <a:r>
              <a:rPr lang="en-US" altLang="zh-CN" dirty="0" smtClean="0"/>
              <a:t>erver capacity:</a:t>
            </a:r>
          </a:p>
          <a:p>
            <a:pPr lvl="1"/>
            <a:r>
              <a:rPr lang="en-US" dirty="0" smtClean="0"/>
              <a:t>∑</a:t>
            </a:r>
            <a:r>
              <a:rPr lang="en-US" altLang="zh-CN" baseline="-25000" dirty="0" err="1" smtClean="0"/>
              <a:t>v</a:t>
            </a:r>
            <a:r>
              <a:rPr lang="en-US" altLang="zh-CN" baseline="-25000" dirty="0" smtClean="0"/>
              <a:t> </a:t>
            </a:r>
            <a:r>
              <a:rPr lang="en-US" dirty="0" err="1" smtClean="0"/>
              <a:t>X(</a:t>
            </a:r>
            <a:r>
              <a:rPr lang="en-US" altLang="zh-CN" dirty="0" err="1" smtClean="0"/>
              <a:t>v,s</a:t>
            </a:r>
            <a:r>
              <a:rPr lang="en-US" altLang="zh-CN" dirty="0" smtClean="0"/>
              <a:t>) &lt; </a:t>
            </a:r>
            <a:r>
              <a:rPr lang="en-US" altLang="zh-CN" dirty="0" err="1" smtClean="0"/>
              <a:t>c(s</a:t>
            </a:r>
            <a:r>
              <a:rPr lang="en-US" altLang="zh-CN" dirty="0" smtClean="0"/>
              <a:t>), for every server </a:t>
            </a:r>
            <a:r>
              <a:rPr lang="en-US" altLang="zh-CN" dirty="0" err="1" smtClean="0"/>
              <a:t>s</a:t>
            </a:r>
            <a:endParaRPr lang="en-US" altLang="zh-CN" dirty="0" smtClean="0"/>
          </a:p>
          <a:p>
            <a:r>
              <a:rPr lang="en-US" dirty="0" smtClean="0"/>
              <a:t>L</a:t>
            </a:r>
            <a:r>
              <a:rPr lang="en-US" altLang="zh-CN" dirty="0" smtClean="0"/>
              <a:t>ink capacity:</a:t>
            </a:r>
          </a:p>
          <a:p>
            <a:pPr lvl="1"/>
            <a:r>
              <a:rPr lang="en-US" dirty="0" smtClean="0"/>
              <a:t>∑</a:t>
            </a:r>
            <a:r>
              <a:rPr lang="en-US" altLang="zh-CN" baseline="-25000" dirty="0" err="1" smtClean="0"/>
              <a:t>e</a:t>
            </a:r>
            <a:r>
              <a:rPr lang="en-US" altLang="zh-CN" baseline="-25000" dirty="0" smtClean="0"/>
              <a:t> </a:t>
            </a:r>
            <a:r>
              <a:rPr lang="en-US" dirty="0" err="1" smtClean="0"/>
              <a:t>Y(</a:t>
            </a:r>
            <a:r>
              <a:rPr lang="en-US" altLang="zh-CN" dirty="0" err="1" smtClean="0"/>
              <a:t>l,e</a:t>
            </a:r>
            <a:r>
              <a:rPr lang="en-US" altLang="zh-CN" dirty="0" smtClean="0"/>
              <a:t>) &lt; </a:t>
            </a:r>
            <a:r>
              <a:rPr lang="en-US" altLang="zh-CN" dirty="0" err="1" smtClean="0"/>
              <a:t>b(l</a:t>
            </a:r>
            <a:r>
              <a:rPr lang="en-US" altLang="zh-CN" dirty="0" smtClean="0"/>
              <a:t>), for every physical link </a:t>
            </a:r>
            <a:r>
              <a:rPr lang="en-US" altLang="zh-CN" dirty="0" err="1" smtClean="0"/>
              <a:t>l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Abstraction and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altLang="zh-CN" dirty="0" smtClean="0"/>
              <a:t>bservation: Hierarchical physical network  topology in data centers</a:t>
            </a:r>
          </a:p>
          <a:p>
            <a:pPr lvl="1"/>
            <a:r>
              <a:rPr lang="en-US" altLang="zh-CN" dirty="0" smtClean="0"/>
              <a:t>Tree</a:t>
            </a:r>
          </a:p>
          <a:p>
            <a:pPr lvl="1"/>
            <a:r>
              <a:rPr lang="en-US" altLang="zh-CN" dirty="0" smtClean="0"/>
              <a:t>Fat-tree</a:t>
            </a:r>
          </a:p>
          <a:p>
            <a:r>
              <a:rPr lang="en-US" altLang="zh-CN" dirty="0" smtClean="0"/>
              <a:t>Idea:</a:t>
            </a:r>
          </a:p>
          <a:p>
            <a:pPr lvl="1"/>
            <a:r>
              <a:rPr lang="en-US" altLang="zh-CN" dirty="0" smtClean="0"/>
              <a:t>Abstract physical network: small size</a:t>
            </a:r>
          </a:p>
          <a:p>
            <a:pPr lvl="1"/>
            <a:r>
              <a:rPr lang="en-US" altLang="zh-CN" dirty="0" smtClean="0"/>
              <a:t>Refine </a:t>
            </a:r>
            <a:r>
              <a:rPr lang="en-US" altLang="zh-CN" dirty="0" err="1" smtClean="0"/>
              <a:t>subgraphs</a:t>
            </a:r>
            <a:r>
              <a:rPr lang="en-US" altLang="zh-CN" dirty="0" smtClean="0"/>
              <a:t>  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altLang="zh-CN" dirty="0" smtClean="0"/>
              <a:t>bstraction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962400" y="24530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2945732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953000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椭圆 83"/>
          <p:cNvSpPr/>
          <p:nvPr/>
        </p:nvSpPr>
        <p:spPr>
          <a:xfrm>
            <a:off x="2209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8" name="椭圆 84"/>
          <p:cNvSpPr/>
          <p:nvPr/>
        </p:nvSpPr>
        <p:spPr>
          <a:xfrm>
            <a:off x="3431005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椭圆 85"/>
          <p:cNvSpPr/>
          <p:nvPr/>
        </p:nvSpPr>
        <p:spPr>
          <a:xfrm>
            <a:off x="43434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0" name="椭圆 86"/>
          <p:cNvSpPr/>
          <p:nvPr/>
        </p:nvSpPr>
        <p:spPr>
          <a:xfrm>
            <a:off x="5638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1" name="直接连接符 13"/>
          <p:cNvCxnSpPr/>
          <p:nvPr/>
        </p:nvCxnSpPr>
        <p:spPr>
          <a:xfrm flipV="1">
            <a:off x="3212432" y="2986415"/>
            <a:ext cx="1016668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2"/>
          <p:cNvCxnSpPr>
            <a:endCxn id="7" idx="0"/>
          </p:cNvCxnSpPr>
          <p:nvPr/>
        </p:nvCxnSpPr>
        <p:spPr>
          <a:xfrm flipH="1">
            <a:off x="2476500" y="4220230"/>
            <a:ext cx="735932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9"/>
          <p:cNvCxnSpPr>
            <a:stCxn id="5" idx="4"/>
            <a:endCxn id="8" idx="0"/>
          </p:cNvCxnSpPr>
          <p:nvPr/>
        </p:nvCxnSpPr>
        <p:spPr>
          <a:xfrm>
            <a:off x="3212432" y="4220230"/>
            <a:ext cx="485273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4336"/>
          <p:cNvCxnSpPr>
            <a:stCxn id="4" idx="4"/>
            <a:endCxn id="6" idx="0"/>
          </p:cNvCxnSpPr>
          <p:nvPr/>
        </p:nvCxnSpPr>
        <p:spPr>
          <a:xfrm>
            <a:off x="4229100" y="2986415"/>
            <a:ext cx="990600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338"/>
          <p:cNvCxnSpPr>
            <a:stCxn id="6" idx="4"/>
            <a:endCxn id="9" idx="0"/>
          </p:cNvCxnSpPr>
          <p:nvPr/>
        </p:nvCxnSpPr>
        <p:spPr>
          <a:xfrm flipH="1">
            <a:off x="4610100" y="4220230"/>
            <a:ext cx="6096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4343"/>
          <p:cNvCxnSpPr>
            <a:stCxn id="6" idx="4"/>
            <a:endCxn id="10" idx="0"/>
          </p:cNvCxnSpPr>
          <p:nvPr/>
        </p:nvCxnSpPr>
        <p:spPr>
          <a:xfrm>
            <a:off x="5219700" y="4220230"/>
            <a:ext cx="6858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4964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496466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958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7" name="直接连接符 13"/>
          <p:cNvCxnSpPr/>
          <p:nvPr/>
        </p:nvCxnSpPr>
        <p:spPr>
          <a:xfrm rot="5400000" flipH="1" flipV="1">
            <a:off x="7403143" y="3279473"/>
            <a:ext cx="700415" cy="4191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4336"/>
          <p:cNvCxnSpPr/>
          <p:nvPr/>
        </p:nvCxnSpPr>
        <p:spPr>
          <a:xfrm rot="16200000" flipH="1">
            <a:off x="7803193" y="3298522"/>
            <a:ext cx="700415" cy="381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7696200" y="2605415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277100" y="3839231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077200" y="3839231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/>
          <p:cNvSpPr/>
          <p:nvPr/>
        </p:nvSpPr>
        <p:spPr>
          <a:xfrm>
            <a:off x="6019800" y="2986415"/>
            <a:ext cx="914400" cy="44258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altLang="zh-CN" dirty="0" smtClean="0"/>
              <a:t>bstraction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962400" y="24530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2945732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953000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椭圆 83"/>
          <p:cNvSpPr/>
          <p:nvPr/>
        </p:nvSpPr>
        <p:spPr>
          <a:xfrm>
            <a:off x="2209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8" name="椭圆 84"/>
          <p:cNvSpPr/>
          <p:nvPr/>
        </p:nvSpPr>
        <p:spPr>
          <a:xfrm>
            <a:off x="3431005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椭圆 85"/>
          <p:cNvSpPr/>
          <p:nvPr/>
        </p:nvSpPr>
        <p:spPr>
          <a:xfrm>
            <a:off x="43434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0" name="椭圆 86"/>
          <p:cNvSpPr/>
          <p:nvPr/>
        </p:nvSpPr>
        <p:spPr>
          <a:xfrm>
            <a:off x="5638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1" name="直接连接符 13"/>
          <p:cNvCxnSpPr/>
          <p:nvPr/>
        </p:nvCxnSpPr>
        <p:spPr>
          <a:xfrm flipV="1">
            <a:off x="3212432" y="2986415"/>
            <a:ext cx="1016668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2"/>
          <p:cNvCxnSpPr>
            <a:endCxn id="7" idx="0"/>
          </p:cNvCxnSpPr>
          <p:nvPr/>
        </p:nvCxnSpPr>
        <p:spPr>
          <a:xfrm flipH="1">
            <a:off x="2476500" y="4220230"/>
            <a:ext cx="735932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9"/>
          <p:cNvCxnSpPr>
            <a:stCxn id="5" idx="4"/>
            <a:endCxn id="8" idx="0"/>
          </p:cNvCxnSpPr>
          <p:nvPr/>
        </p:nvCxnSpPr>
        <p:spPr>
          <a:xfrm>
            <a:off x="3212432" y="4220230"/>
            <a:ext cx="485273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4336"/>
          <p:cNvCxnSpPr>
            <a:stCxn id="4" idx="4"/>
            <a:endCxn id="6" idx="0"/>
          </p:cNvCxnSpPr>
          <p:nvPr/>
        </p:nvCxnSpPr>
        <p:spPr>
          <a:xfrm>
            <a:off x="4229100" y="2986415"/>
            <a:ext cx="990600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338"/>
          <p:cNvCxnSpPr>
            <a:stCxn id="6" idx="4"/>
            <a:endCxn id="9" idx="0"/>
          </p:cNvCxnSpPr>
          <p:nvPr/>
        </p:nvCxnSpPr>
        <p:spPr>
          <a:xfrm flipH="1">
            <a:off x="4610100" y="4220230"/>
            <a:ext cx="6096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4343"/>
          <p:cNvCxnSpPr>
            <a:stCxn id="6" idx="4"/>
            <a:endCxn id="10" idx="0"/>
          </p:cNvCxnSpPr>
          <p:nvPr/>
        </p:nvCxnSpPr>
        <p:spPr>
          <a:xfrm>
            <a:off x="5219700" y="4220230"/>
            <a:ext cx="6858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14348"/>
          <p:cNvSpPr/>
          <p:nvPr/>
        </p:nvSpPr>
        <p:spPr>
          <a:xfrm>
            <a:off x="2133600" y="3336622"/>
            <a:ext cx="19050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4" name="矩形 112"/>
          <p:cNvSpPr/>
          <p:nvPr/>
        </p:nvSpPr>
        <p:spPr>
          <a:xfrm>
            <a:off x="4267200" y="3336622"/>
            <a:ext cx="19812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4964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496466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958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altLang="zh-CN" dirty="0" smtClean="0"/>
              <a:t>bstraction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962400" y="24530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2945732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953000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椭圆 83"/>
          <p:cNvSpPr/>
          <p:nvPr/>
        </p:nvSpPr>
        <p:spPr>
          <a:xfrm>
            <a:off x="2209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8" name="椭圆 84"/>
          <p:cNvSpPr/>
          <p:nvPr/>
        </p:nvSpPr>
        <p:spPr>
          <a:xfrm>
            <a:off x="3431005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椭圆 85"/>
          <p:cNvSpPr/>
          <p:nvPr/>
        </p:nvSpPr>
        <p:spPr>
          <a:xfrm>
            <a:off x="43434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0" name="椭圆 86"/>
          <p:cNvSpPr/>
          <p:nvPr/>
        </p:nvSpPr>
        <p:spPr>
          <a:xfrm>
            <a:off x="5638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1" name="直接连接符 13"/>
          <p:cNvCxnSpPr/>
          <p:nvPr/>
        </p:nvCxnSpPr>
        <p:spPr>
          <a:xfrm flipV="1">
            <a:off x="3212432" y="2986415"/>
            <a:ext cx="1016668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2"/>
          <p:cNvCxnSpPr>
            <a:endCxn id="7" idx="0"/>
          </p:cNvCxnSpPr>
          <p:nvPr/>
        </p:nvCxnSpPr>
        <p:spPr>
          <a:xfrm flipH="1">
            <a:off x="2476500" y="4220230"/>
            <a:ext cx="735932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9"/>
          <p:cNvCxnSpPr>
            <a:stCxn id="5" idx="4"/>
            <a:endCxn id="8" idx="0"/>
          </p:cNvCxnSpPr>
          <p:nvPr/>
        </p:nvCxnSpPr>
        <p:spPr>
          <a:xfrm>
            <a:off x="3212432" y="4220230"/>
            <a:ext cx="485273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4336"/>
          <p:cNvCxnSpPr>
            <a:stCxn id="4" idx="4"/>
            <a:endCxn id="6" idx="0"/>
          </p:cNvCxnSpPr>
          <p:nvPr/>
        </p:nvCxnSpPr>
        <p:spPr>
          <a:xfrm>
            <a:off x="4229100" y="2986415"/>
            <a:ext cx="990600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338"/>
          <p:cNvCxnSpPr>
            <a:stCxn id="6" idx="4"/>
            <a:endCxn id="9" idx="0"/>
          </p:cNvCxnSpPr>
          <p:nvPr/>
        </p:nvCxnSpPr>
        <p:spPr>
          <a:xfrm flipH="1">
            <a:off x="4610100" y="4220230"/>
            <a:ext cx="6096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4343"/>
          <p:cNvCxnSpPr>
            <a:stCxn id="6" idx="4"/>
            <a:endCxn id="10" idx="0"/>
          </p:cNvCxnSpPr>
          <p:nvPr/>
        </p:nvCxnSpPr>
        <p:spPr>
          <a:xfrm>
            <a:off x="5219700" y="4220230"/>
            <a:ext cx="6858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14348"/>
          <p:cNvSpPr/>
          <p:nvPr/>
        </p:nvSpPr>
        <p:spPr>
          <a:xfrm>
            <a:off x="2133600" y="3336622"/>
            <a:ext cx="19050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4" name="矩形 112"/>
          <p:cNvSpPr/>
          <p:nvPr/>
        </p:nvSpPr>
        <p:spPr>
          <a:xfrm>
            <a:off x="4267200" y="3336622"/>
            <a:ext cx="19812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4964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496466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958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054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altLang="zh-CN" dirty="0" smtClean="0"/>
              <a:t>bstraction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962400" y="24530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2945732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953000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1" name="直接连接符 13"/>
          <p:cNvCxnSpPr/>
          <p:nvPr/>
        </p:nvCxnSpPr>
        <p:spPr>
          <a:xfrm flipV="1">
            <a:off x="3212432" y="2986415"/>
            <a:ext cx="1016668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4336"/>
          <p:cNvCxnSpPr>
            <a:stCxn id="4" idx="4"/>
            <a:endCxn id="6" idx="0"/>
          </p:cNvCxnSpPr>
          <p:nvPr/>
        </p:nvCxnSpPr>
        <p:spPr>
          <a:xfrm>
            <a:off x="4229100" y="2986415"/>
            <a:ext cx="990600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14348"/>
          <p:cNvSpPr/>
          <p:nvPr/>
        </p:nvSpPr>
        <p:spPr>
          <a:xfrm>
            <a:off x="2133600" y="3336622"/>
            <a:ext cx="19050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4" name="矩形 112"/>
          <p:cNvSpPr/>
          <p:nvPr/>
        </p:nvSpPr>
        <p:spPr>
          <a:xfrm>
            <a:off x="4267200" y="3336622"/>
            <a:ext cx="19812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054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6" name="直接连接符 13"/>
          <p:cNvCxnSpPr/>
          <p:nvPr/>
        </p:nvCxnSpPr>
        <p:spPr>
          <a:xfrm rot="5400000" flipH="1" flipV="1">
            <a:off x="7403143" y="3036258"/>
            <a:ext cx="700415" cy="4191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14336"/>
          <p:cNvCxnSpPr/>
          <p:nvPr/>
        </p:nvCxnSpPr>
        <p:spPr>
          <a:xfrm rot="16200000" flipH="1">
            <a:off x="7803193" y="3055307"/>
            <a:ext cx="700415" cy="381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696200" y="2362200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277100" y="3596016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077200" y="3596016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6019800" y="2743200"/>
            <a:ext cx="914400" cy="44258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altLang="zh-CN" dirty="0" smtClean="0"/>
              <a:t>bstraction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962400" y="24530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2945732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953000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1" name="直接连接符 13"/>
          <p:cNvCxnSpPr/>
          <p:nvPr/>
        </p:nvCxnSpPr>
        <p:spPr>
          <a:xfrm flipV="1">
            <a:off x="3212432" y="2986415"/>
            <a:ext cx="1016668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4336"/>
          <p:cNvCxnSpPr>
            <a:stCxn id="4" idx="4"/>
            <a:endCxn id="6" idx="0"/>
          </p:cNvCxnSpPr>
          <p:nvPr/>
        </p:nvCxnSpPr>
        <p:spPr>
          <a:xfrm>
            <a:off x="4229100" y="2986415"/>
            <a:ext cx="990600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14348"/>
          <p:cNvSpPr/>
          <p:nvPr/>
        </p:nvSpPr>
        <p:spPr>
          <a:xfrm>
            <a:off x="2133600" y="3336622"/>
            <a:ext cx="19050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4" name="矩形 112"/>
          <p:cNvSpPr/>
          <p:nvPr/>
        </p:nvSpPr>
        <p:spPr>
          <a:xfrm>
            <a:off x="4267200" y="3336622"/>
            <a:ext cx="19812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054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6" name="直接连接符 13"/>
          <p:cNvCxnSpPr/>
          <p:nvPr/>
        </p:nvCxnSpPr>
        <p:spPr>
          <a:xfrm rot="5400000" flipH="1" flipV="1">
            <a:off x="2119275" y="4010680"/>
            <a:ext cx="700415" cy="4191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412332" y="3336622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993232" y="4570438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715000" y="4570438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Refinement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962400" y="24530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2945732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953000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椭圆 83"/>
          <p:cNvSpPr/>
          <p:nvPr/>
        </p:nvSpPr>
        <p:spPr>
          <a:xfrm>
            <a:off x="2209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8" name="椭圆 84"/>
          <p:cNvSpPr/>
          <p:nvPr/>
        </p:nvSpPr>
        <p:spPr>
          <a:xfrm>
            <a:off x="3431005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椭圆 85"/>
          <p:cNvSpPr/>
          <p:nvPr/>
        </p:nvSpPr>
        <p:spPr>
          <a:xfrm>
            <a:off x="43434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0" name="椭圆 86"/>
          <p:cNvSpPr/>
          <p:nvPr/>
        </p:nvSpPr>
        <p:spPr>
          <a:xfrm>
            <a:off x="5638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1" name="直接连接符 13"/>
          <p:cNvCxnSpPr/>
          <p:nvPr/>
        </p:nvCxnSpPr>
        <p:spPr>
          <a:xfrm flipV="1">
            <a:off x="3212432" y="2986415"/>
            <a:ext cx="1016668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2"/>
          <p:cNvCxnSpPr>
            <a:endCxn id="7" idx="0"/>
          </p:cNvCxnSpPr>
          <p:nvPr/>
        </p:nvCxnSpPr>
        <p:spPr>
          <a:xfrm flipH="1">
            <a:off x="2476500" y="4220230"/>
            <a:ext cx="735932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9"/>
          <p:cNvCxnSpPr>
            <a:stCxn id="5" idx="4"/>
            <a:endCxn id="8" idx="0"/>
          </p:cNvCxnSpPr>
          <p:nvPr/>
        </p:nvCxnSpPr>
        <p:spPr>
          <a:xfrm>
            <a:off x="3212432" y="4220230"/>
            <a:ext cx="485273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4336"/>
          <p:cNvCxnSpPr>
            <a:stCxn id="4" idx="4"/>
            <a:endCxn id="6" idx="0"/>
          </p:cNvCxnSpPr>
          <p:nvPr/>
        </p:nvCxnSpPr>
        <p:spPr>
          <a:xfrm>
            <a:off x="4229100" y="2986415"/>
            <a:ext cx="990600" cy="7004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338"/>
          <p:cNvCxnSpPr>
            <a:stCxn id="6" idx="4"/>
            <a:endCxn id="9" idx="0"/>
          </p:cNvCxnSpPr>
          <p:nvPr/>
        </p:nvCxnSpPr>
        <p:spPr>
          <a:xfrm flipH="1">
            <a:off x="4610100" y="4220230"/>
            <a:ext cx="6096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4343"/>
          <p:cNvCxnSpPr>
            <a:stCxn id="6" idx="4"/>
            <a:endCxn id="10" idx="0"/>
          </p:cNvCxnSpPr>
          <p:nvPr/>
        </p:nvCxnSpPr>
        <p:spPr>
          <a:xfrm>
            <a:off x="5219700" y="4220230"/>
            <a:ext cx="6858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14348"/>
          <p:cNvSpPr/>
          <p:nvPr/>
        </p:nvSpPr>
        <p:spPr>
          <a:xfrm>
            <a:off x="2133600" y="3336622"/>
            <a:ext cx="19050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4" name="矩形 112"/>
          <p:cNvSpPr/>
          <p:nvPr/>
        </p:nvSpPr>
        <p:spPr>
          <a:xfrm>
            <a:off x="4267200" y="3336622"/>
            <a:ext cx="19812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4964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496466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958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054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6" name="直接连接符 13"/>
          <p:cNvCxnSpPr/>
          <p:nvPr/>
        </p:nvCxnSpPr>
        <p:spPr>
          <a:xfrm rot="5400000" flipH="1" flipV="1">
            <a:off x="214275" y="4010680"/>
            <a:ext cx="700415" cy="4191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07332" y="3336622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8232" y="4570438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239000" y="4570438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Refinement</a:t>
            </a: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2945732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953000" y="3686830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椭圆 83"/>
          <p:cNvSpPr/>
          <p:nvPr/>
        </p:nvSpPr>
        <p:spPr>
          <a:xfrm>
            <a:off x="2209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8" name="椭圆 84"/>
          <p:cNvSpPr/>
          <p:nvPr/>
        </p:nvSpPr>
        <p:spPr>
          <a:xfrm>
            <a:off x="3431005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椭圆 85"/>
          <p:cNvSpPr/>
          <p:nvPr/>
        </p:nvSpPr>
        <p:spPr>
          <a:xfrm>
            <a:off x="43434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0" name="椭圆 86"/>
          <p:cNvSpPr/>
          <p:nvPr/>
        </p:nvSpPr>
        <p:spPr>
          <a:xfrm>
            <a:off x="5638800" y="48914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2" name="直接连接符 22"/>
          <p:cNvCxnSpPr>
            <a:endCxn id="7" idx="0"/>
          </p:cNvCxnSpPr>
          <p:nvPr/>
        </p:nvCxnSpPr>
        <p:spPr>
          <a:xfrm flipH="1">
            <a:off x="2476500" y="4220230"/>
            <a:ext cx="735932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9"/>
          <p:cNvCxnSpPr>
            <a:stCxn id="5" idx="4"/>
            <a:endCxn id="8" idx="0"/>
          </p:cNvCxnSpPr>
          <p:nvPr/>
        </p:nvCxnSpPr>
        <p:spPr>
          <a:xfrm>
            <a:off x="3212432" y="4220230"/>
            <a:ext cx="485273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338"/>
          <p:cNvCxnSpPr>
            <a:stCxn id="6" idx="4"/>
            <a:endCxn id="9" idx="0"/>
          </p:cNvCxnSpPr>
          <p:nvPr/>
        </p:nvCxnSpPr>
        <p:spPr>
          <a:xfrm flipH="1">
            <a:off x="4610100" y="4220230"/>
            <a:ext cx="6096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4343"/>
          <p:cNvCxnSpPr>
            <a:stCxn id="6" idx="4"/>
            <a:endCxn id="10" idx="0"/>
          </p:cNvCxnSpPr>
          <p:nvPr/>
        </p:nvCxnSpPr>
        <p:spPr>
          <a:xfrm>
            <a:off x="5219700" y="4220230"/>
            <a:ext cx="685800" cy="6711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14348"/>
          <p:cNvSpPr/>
          <p:nvPr/>
        </p:nvSpPr>
        <p:spPr>
          <a:xfrm>
            <a:off x="2133600" y="3336622"/>
            <a:ext cx="19050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24" name="矩形 112"/>
          <p:cNvSpPr/>
          <p:nvPr/>
        </p:nvSpPr>
        <p:spPr>
          <a:xfrm>
            <a:off x="4267200" y="3336622"/>
            <a:ext cx="1981200" cy="2240593"/>
          </a:xfrm>
          <a:prstGeom prst="rect">
            <a:avLst/>
          </a:prstGeom>
          <a:noFill/>
          <a:ln w="38100" cap="rnd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4964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496466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958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6" name="直接连接符 13"/>
          <p:cNvCxnSpPr/>
          <p:nvPr/>
        </p:nvCxnSpPr>
        <p:spPr>
          <a:xfrm rot="5400000" flipH="1" flipV="1">
            <a:off x="214275" y="4010680"/>
            <a:ext cx="700415" cy="4191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07332" y="3336622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8232" y="4570438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239000" y="4570438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1219200" y="4220230"/>
            <a:ext cx="685800" cy="3502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0800000">
            <a:off x="6400800" y="4220230"/>
            <a:ext cx="685800" cy="3502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Evaluation: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altLang="zh-CN" dirty="0" smtClean="0"/>
              <a:t>hysical network topology: tree with 200 servers:</a:t>
            </a:r>
          </a:p>
          <a:p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962400" y="2453015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椭圆 81"/>
          <p:cNvSpPr/>
          <p:nvPr/>
        </p:nvSpPr>
        <p:spPr>
          <a:xfrm>
            <a:off x="3479133" y="3420129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椭圆 82"/>
          <p:cNvSpPr/>
          <p:nvPr/>
        </p:nvSpPr>
        <p:spPr>
          <a:xfrm>
            <a:off x="4344195" y="3420129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椭圆 83"/>
          <p:cNvSpPr/>
          <p:nvPr/>
        </p:nvSpPr>
        <p:spPr>
          <a:xfrm>
            <a:off x="2743200" y="4522231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8" name="椭圆 84"/>
          <p:cNvSpPr/>
          <p:nvPr/>
        </p:nvSpPr>
        <p:spPr>
          <a:xfrm>
            <a:off x="3429000" y="4522231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椭圆 85"/>
          <p:cNvSpPr/>
          <p:nvPr/>
        </p:nvSpPr>
        <p:spPr>
          <a:xfrm>
            <a:off x="4344194" y="4522231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0" name="椭圆 86"/>
          <p:cNvSpPr/>
          <p:nvPr/>
        </p:nvSpPr>
        <p:spPr>
          <a:xfrm>
            <a:off x="5105400" y="4522231"/>
            <a:ext cx="533400" cy="533400"/>
          </a:xfrm>
          <a:prstGeom prst="ellipse">
            <a:avLst/>
          </a:prstGeom>
          <a:solidFill>
            <a:schemeClr val="bg1"/>
          </a:solidFill>
          <a:ln w="6350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 fontAlgn="auto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cxnSp>
        <p:nvCxnSpPr>
          <p:cNvPr id="11" name="直接连接符 13"/>
          <p:cNvCxnSpPr>
            <a:stCxn id="5" idx="0"/>
            <a:endCxn id="4" idx="4"/>
          </p:cNvCxnSpPr>
          <p:nvPr/>
        </p:nvCxnSpPr>
        <p:spPr>
          <a:xfrm rot="5400000" flipH="1" flipV="1">
            <a:off x="3770609" y="2961639"/>
            <a:ext cx="433714" cy="4832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2"/>
          <p:cNvCxnSpPr>
            <a:stCxn id="5" idx="4"/>
            <a:endCxn id="7" idx="0"/>
          </p:cNvCxnSpPr>
          <p:nvPr/>
        </p:nvCxnSpPr>
        <p:spPr>
          <a:xfrm rot="5400000">
            <a:off x="3093516" y="3869914"/>
            <a:ext cx="568702" cy="7359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9"/>
          <p:cNvCxnSpPr>
            <a:stCxn id="5" idx="4"/>
            <a:endCxn id="8" idx="0"/>
          </p:cNvCxnSpPr>
          <p:nvPr/>
        </p:nvCxnSpPr>
        <p:spPr>
          <a:xfrm rot="5400000">
            <a:off x="3436416" y="4212814"/>
            <a:ext cx="568702" cy="50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4336"/>
          <p:cNvCxnSpPr>
            <a:stCxn id="4" idx="4"/>
            <a:endCxn id="6" idx="0"/>
          </p:cNvCxnSpPr>
          <p:nvPr/>
        </p:nvCxnSpPr>
        <p:spPr>
          <a:xfrm rot="16200000" flipH="1">
            <a:off x="4203140" y="3012374"/>
            <a:ext cx="433714" cy="381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338"/>
          <p:cNvCxnSpPr>
            <a:stCxn id="6" idx="4"/>
            <a:endCxn id="9" idx="0"/>
          </p:cNvCxnSpPr>
          <p:nvPr/>
        </p:nvCxnSpPr>
        <p:spPr>
          <a:xfrm rot="5400000">
            <a:off x="4326544" y="4237880"/>
            <a:ext cx="56870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4343"/>
          <p:cNvCxnSpPr>
            <a:stCxn id="6" idx="4"/>
            <a:endCxn id="10" idx="0"/>
          </p:cNvCxnSpPr>
          <p:nvPr/>
        </p:nvCxnSpPr>
        <p:spPr>
          <a:xfrm rot="16200000" flipH="1">
            <a:off x="4707146" y="3857277"/>
            <a:ext cx="568702" cy="761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314700" y="2986415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93332" y="3953529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altLang="zh-CN" dirty="0" smtClean="0"/>
              <a:t>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network resources is the key computational problem in Data Centers.</a:t>
            </a:r>
            <a:endParaRPr lang="en-US" altLang="zh-CN" dirty="0" smtClean="0"/>
          </a:p>
          <a:p>
            <a:r>
              <a:rPr lang="en-US" altLang="zh-CN" dirty="0" smtClean="0"/>
              <a:t>Applying verification/synthesis tool to network resource management?</a:t>
            </a:r>
          </a:p>
          <a:p>
            <a:pPr lvl="1"/>
            <a:r>
              <a:rPr lang="en-US" altLang="zh-CN" dirty="0" smtClean="0"/>
              <a:t>Benefits: exact solutions, correctness guarantees</a:t>
            </a:r>
          </a:p>
          <a:p>
            <a:pPr lvl="1"/>
            <a:r>
              <a:rPr lang="en-US" altLang="zh-CN" dirty="0" smtClean="0"/>
              <a:t>Challenges: efficiency</a:t>
            </a:r>
          </a:p>
          <a:p>
            <a:r>
              <a:rPr lang="en-US" altLang="zh-CN" dirty="0" smtClean="0"/>
              <a:t>This work: bandwidth allocation by</a:t>
            </a:r>
            <a:r>
              <a:rPr lang="en-US" altLang="zh-CN" dirty="0" smtClean="0"/>
              <a:t> SAT/SMT </a:t>
            </a:r>
            <a:r>
              <a:rPr lang="en-US" altLang="zh-CN" dirty="0" smtClean="0"/>
              <a:t>solvers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Evaluation: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en-US" altLang="zh-CN" dirty="0" smtClean="0"/>
              <a:t>irtual network topology: connected cliques</a:t>
            </a:r>
          </a:p>
          <a:p>
            <a:endParaRPr lang="en-US" dirty="0"/>
          </a:p>
        </p:txBody>
      </p:sp>
      <p:cxnSp>
        <p:nvCxnSpPr>
          <p:cNvPr id="17" name="直接连接符 13"/>
          <p:cNvCxnSpPr/>
          <p:nvPr/>
        </p:nvCxnSpPr>
        <p:spPr>
          <a:xfrm flipV="1">
            <a:off x="1676402" y="3429000"/>
            <a:ext cx="647699" cy="43371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4336"/>
          <p:cNvCxnSpPr>
            <a:endCxn id="21" idx="0"/>
          </p:cNvCxnSpPr>
          <p:nvPr/>
        </p:nvCxnSpPr>
        <p:spPr>
          <a:xfrm>
            <a:off x="2324101" y="3428998"/>
            <a:ext cx="533399" cy="43371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057400" y="2895599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371600" y="3862714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590800" y="3862714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直接连接符 14336"/>
          <p:cNvCxnSpPr>
            <a:stCxn id="20" idx="3"/>
            <a:endCxn id="21" idx="1"/>
          </p:cNvCxnSpPr>
          <p:nvPr/>
        </p:nvCxnSpPr>
        <p:spPr>
          <a:xfrm>
            <a:off x="1905000" y="4129414"/>
            <a:ext cx="6858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13"/>
          <p:cNvCxnSpPr/>
          <p:nvPr/>
        </p:nvCxnSpPr>
        <p:spPr>
          <a:xfrm flipV="1">
            <a:off x="5867402" y="3430588"/>
            <a:ext cx="647699" cy="43371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4336"/>
          <p:cNvCxnSpPr>
            <a:endCxn id="31" idx="0"/>
          </p:cNvCxnSpPr>
          <p:nvPr/>
        </p:nvCxnSpPr>
        <p:spPr>
          <a:xfrm>
            <a:off x="6515101" y="3430586"/>
            <a:ext cx="533399" cy="43371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248400" y="2897187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562600" y="3864302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781800" y="3864302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直接连接符 14336"/>
          <p:cNvCxnSpPr>
            <a:stCxn id="30" idx="3"/>
            <a:endCxn id="31" idx="1"/>
          </p:cNvCxnSpPr>
          <p:nvPr/>
        </p:nvCxnSpPr>
        <p:spPr>
          <a:xfrm>
            <a:off x="6096000" y="4131002"/>
            <a:ext cx="6858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13"/>
          <p:cNvCxnSpPr/>
          <p:nvPr/>
        </p:nvCxnSpPr>
        <p:spPr>
          <a:xfrm flipV="1">
            <a:off x="3581402" y="5425749"/>
            <a:ext cx="647699" cy="43371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14336"/>
          <p:cNvCxnSpPr>
            <a:endCxn id="37" idx="0"/>
          </p:cNvCxnSpPr>
          <p:nvPr/>
        </p:nvCxnSpPr>
        <p:spPr>
          <a:xfrm>
            <a:off x="4229101" y="5425747"/>
            <a:ext cx="533399" cy="43371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962400" y="4892348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276600" y="5859463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495800" y="5859463"/>
            <a:ext cx="533400" cy="5333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直接连接符 14336"/>
          <p:cNvCxnSpPr>
            <a:stCxn id="36" idx="3"/>
            <a:endCxn id="37" idx="1"/>
          </p:cNvCxnSpPr>
          <p:nvPr/>
        </p:nvCxnSpPr>
        <p:spPr>
          <a:xfrm>
            <a:off x="3810000" y="6126163"/>
            <a:ext cx="6858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14336"/>
          <p:cNvCxnSpPr/>
          <p:nvPr/>
        </p:nvCxnSpPr>
        <p:spPr>
          <a:xfrm rot="10800000">
            <a:off x="3124200" y="4396116"/>
            <a:ext cx="838200" cy="49623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14336"/>
          <p:cNvCxnSpPr/>
          <p:nvPr/>
        </p:nvCxnSpPr>
        <p:spPr>
          <a:xfrm>
            <a:off x="3124200" y="4396113"/>
            <a:ext cx="24384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14336"/>
          <p:cNvCxnSpPr/>
          <p:nvPr/>
        </p:nvCxnSpPr>
        <p:spPr>
          <a:xfrm flipV="1">
            <a:off x="4495800" y="4397701"/>
            <a:ext cx="1066800" cy="49464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47950" y="34290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095500" y="413259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962400" y="4026781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altLang="zh-CN" dirty="0" smtClean="0"/>
              <a:t>valuation: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Experiment:</a:t>
            </a:r>
          </a:p>
          <a:p>
            <a:pPr lvl="1"/>
            <a:r>
              <a:rPr lang="en-US" altLang="zh-CN" dirty="0" smtClean="0"/>
              <a:t>Run allocation algorithm</a:t>
            </a:r>
          </a:p>
          <a:p>
            <a:pPr lvl="1"/>
            <a:r>
              <a:rPr lang="en-US" altLang="zh-CN" dirty="0" smtClean="0"/>
              <a:t>Keep mapping the VN to the PN</a:t>
            </a:r>
          </a:p>
          <a:p>
            <a:pPr lvl="1"/>
            <a:r>
              <a:rPr lang="en-US" altLang="zh-CN" dirty="0" smtClean="0"/>
              <a:t>Stop when no more VN can be mapped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altLang="zh-CN" dirty="0" smtClean="0"/>
              <a:t>valuation: Server Utilization</a:t>
            </a:r>
            <a:endParaRPr lang="en-US" dirty="0"/>
          </a:p>
        </p:txBody>
      </p:sp>
      <p:graphicFrame>
        <p:nvGraphicFramePr>
          <p:cNvPr id="5" name="Chart 3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6467280"/>
              </p:ext>
            </p:extLst>
          </p:nvPr>
        </p:nvGraphicFramePr>
        <p:xfrm>
          <a:off x="1219200" y="1676400"/>
          <a:ext cx="6553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altLang="zh-CN" dirty="0" smtClean="0"/>
              <a:t>valuation: Link Utilization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3377626"/>
              </p:ext>
            </p:extLst>
          </p:nvPr>
        </p:nvGraphicFramePr>
        <p:xfrm>
          <a:off x="1219200" y="2184400"/>
          <a:ext cx="6705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altLang="zh-CN" dirty="0" smtClean="0"/>
              <a:t>valuation: Running Time per VN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219200" y="2184400"/>
          <a:ext cx="6696404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approach solving network resource allocation problem: using</a:t>
            </a:r>
            <a:r>
              <a:rPr lang="en-US" dirty="0" smtClean="0"/>
              <a:t> SAT/SMT </a:t>
            </a:r>
            <a:r>
              <a:rPr lang="en-US" dirty="0" smtClean="0"/>
              <a:t>solvers</a:t>
            </a:r>
          </a:p>
          <a:p>
            <a:r>
              <a:rPr lang="en-US" dirty="0" err="1" smtClean="0"/>
              <a:t>Abstract&amp;refinement</a:t>
            </a:r>
            <a:r>
              <a:rPr lang="en-US" dirty="0" smtClean="0"/>
              <a:t> for scalability</a:t>
            </a:r>
          </a:p>
          <a:p>
            <a:r>
              <a:rPr lang="en-US" dirty="0" smtClean="0"/>
              <a:t>Strength: optimal solution</a:t>
            </a:r>
          </a:p>
          <a:p>
            <a:r>
              <a:rPr lang="en-US" dirty="0" smtClean="0"/>
              <a:t>Weakness: efficiency</a:t>
            </a:r>
          </a:p>
          <a:p>
            <a:pPr lvl="1"/>
            <a:r>
              <a:rPr lang="en-US" dirty="0" smtClean="0"/>
              <a:t>Possible scenario: Optimal reallocation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altLang="zh-CN" dirty="0" smtClean="0"/>
              <a:t>andwidth Allocation Problem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altLang="zh-CN" dirty="0" smtClean="0"/>
              <a:t>andwidth Allocation Problem</a:t>
            </a:r>
            <a:endParaRPr lang="en-US" dirty="0"/>
          </a:p>
        </p:txBody>
      </p:sp>
      <p:grpSp>
        <p:nvGrpSpPr>
          <p:cNvPr id="3" name="Group 113"/>
          <p:cNvGrpSpPr/>
          <p:nvPr/>
        </p:nvGrpSpPr>
        <p:grpSpPr>
          <a:xfrm>
            <a:off x="0" y="1417638"/>
            <a:ext cx="4495800" cy="5287962"/>
            <a:chOff x="0" y="1417638"/>
            <a:chExt cx="4495800" cy="5287962"/>
          </a:xfrm>
        </p:grpSpPr>
        <p:sp>
          <p:nvSpPr>
            <p:cNvPr id="54" name="Oval 53"/>
            <p:cNvSpPr/>
            <p:nvPr/>
          </p:nvSpPr>
          <p:spPr>
            <a:xfrm>
              <a:off x="1600200" y="21336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57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743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9906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2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528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55" idx="0"/>
            </p:cNvCxnSpPr>
            <p:nvPr/>
          </p:nvCxnSpPr>
          <p:spPr>
            <a:xfrm rot="5400000" flipH="1" flipV="1">
              <a:off x="1066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0"/>
              <a:endCxn id="54" idx="4"/>
            </p:cNvCxnSpPr>
            <p:nvPr/>
          </p:nvCxnSpPr>
          <p:spPr>
            <a:xfrm rot="16200000" flipV="1">
              <a:off x="2209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5" idx="4"/>
              <a:endCxn id="57" idx="0"/>
            </p:cNvCxnSpPr>
            <p:nvPr/>
          </p:nvCxnSpPr>
          <p:spPr>
            <a:xfrm rot="5400000">
              <a:off x="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5" idx="4"/>
              <a:endCxn id="58" idx="0"/>
            </p:cNvCxnSpPr>
            <p:nvPr/>
          </p:nvCxnSpPr>
          <p:spPr>
            <a:xfrm rot="16200000" flipH="1">
              <a:off x="4953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6" idx="4"/>
              <a:endCxn id="60" idx="0"/>
            </p:cNvCxnSpPr>
            <p:nvPr/>
          </p:nvCxnSpPr>
          <p:spPr>
            <a:xfrm rot="5400000">
              <a:off x="23241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56" idx="4"/>
              <a:endCxn id="61" idx="0"/>
            </p:cNvCxnSpPr>
            <p:nvPr/>
          </p:nvCxnSpPr>
          <p:spPr>
            <a:xfrm rot="16200000" flipH="1">
              <a:off x="281940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flipH="1">
              <a:off x="0" y="50731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altLang="zh-CN" dirty="0" smtClean="0"/>
                <a:t>G bps</a:t>
              </a:r>
            </a:p>
            <a:p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 flipH="1">
              <a:off x="1143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600M bps</a:t>
              </a:r>
            </a:p>
            <a:p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2286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35814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450M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05000" y="2329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39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480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0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2192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5908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619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144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altLang="zh-CN" dirty="0" smtClean="0"/>
                <a:t>ata Center’s Network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 flipH="1">
            <a:off x="5334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29718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grpSp>
        <p:nvGrpSpPr>
          <p:cNvPr id="34" name="Group 115"/>
          <p:cNvGrpSpPr/>
          <p:nvPr/>
        </p:nvGrpSpPr>
        <p:grpSpPr>
          <a:xfrm>
            <a:off x="152400" y="5943600"/>
            <a:ext cx="2781300" cy="392668"/>
            <a:chOff x="152400" y="5943600"/>
            <a:chExt cx="2781300" cy="392668"/>
          </a:xfrm>
        </p:grpSpPr>
        <p:sp>
          <p:nvSpPr>
            <p:cNvPr id="35" name="Rounded Rectangle 34"/>
            <p:cNvSpPr/>
            <p:nvPr/>
          </p:nvSpPr>
          <p:spPr>
            <a:xfrm>
              <a:off x="1524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1811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527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3581400" y="5943600"/>
            <a:ext cx="381000" cy="392668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aseline="-25000" dirty="0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altLang="zh-CN" dirty="0" smtClean="0"/>
              <a:t>andwidth Allocation Problem</a:t>
            </a:r>
            <a:endParaRPr lang="en-US" dirty="0"/>
          </a:p>
        </p:txBody>
      </p:sp>
      <p:grpSp>
        <p:nvGrpSpPr>
          <p:cNvPr id="3" name="Group 113"/>
          <p:cNvGrpSpPr/>
          <p:nvPr/>
        </p:nvGrpSpPr>
        <p:grpSpPr>
          <a:xfrm>
            <a:off x="0" y="1417638"/>
            <a:ext cx="4495800" cy="5287962"/>
            <a:chOff x="0" y="1417638"/>
            <a:chExt cx="4495800" cy="5287962"/>
          </a:xfrm>
        </p:grpSpPr>
        <p:sp>
          <p:nvSpPr>
            <p:cNvPr id="54" name="Oval 53"/>
            <p:cNvSpPr/>
            <p:nvPr/>
          </p:nvSpPr>
          <p:spPr>
            <a:xfrm>
              <a:off x="1600200" y="21336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57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743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9906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2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528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55" idx="0"/>
            </p:cNvCxnSpPr>
            <p:nvPr/>
          </p:nvCxnSpPr>
          <p:spPr>
            <a:xfrm rot="5400000" flipH="1" flipV="1">
              <a:off x="1066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0"/>
              <a:endCxn id="54" idx="4"/>
            </p:cNvCxnSpPr>
            <p:nvPr/>
          </p:nvCxnSpPr>
          <p:spPr>
            <a:xfrm rot="16200000" flipV="1">
              <a:off x="2209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5" idx="4"/>
              <a:endCxn id="57" idx="0"/>
            </p:cNvCxnSpPr>
            <p:nvPr/>
          </p:nvCxnSpPr>
          <p:spPr>
            <a:xfrm rot="5400000">
              <a:off x="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5" idx="4"/>
              <a:endCxn id="58" idx="0"/>
            </p:cNvCxnSpPr>
            <p:nvPr/>
          </p:nvCxnSpPr>
          <p:spPr>
            <a:xfrm rot="16200000" flipH="1">
              <a:off x="4953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6" idx="4"/>
              <a:endCxn id="60" idx="0"/>
            </p:cNvCxnSpPr>
            <p:nvPr/>
          </p:nvCxnSpPr>
          <p:spPr>
            <a:xfrm rot="5400000">
              <a:off x="23241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56" idx="4"/>
              <a:endCxn id="61" idx="0"/>
            </p:cNvCxnSpPr>
            <p:nvPr/>
          </p:nvCxnSpPr>
          <p:spPr>
            <a:xfrm rot="16200000" flipH="1">
              <a:off x="281940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flipH="1">
              <a:off x="0" y="50731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altLang="zh-CN" dirty="0" smtClean="0"/>
                <a:t>G bps</a:t>
              </a:r>
            </a:p>
            <a:p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 flipH="1">
              <a:off x="1143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600M bps</a:t>
              </a:r>
            </a:p>
            <a:p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2286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35814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450M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05000" y="2329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39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480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0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2192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5908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619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144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altLang="zh-CN" dirty="0" smtClean="0"/>
                <a:t>ata Center’s Network</a:t>
              </a:r>
              <a:endParaRPr lang="en-US" dirty="0"/>
            </a:p>
          </p:txBody>
        </p:sp>
      </p:grpSp>
      <p:grpSp>
        <p:nvGrpSpPr>
          <p:cNvPr id="4" name="Group 117"/>
          <p:cNvGrpSpPr/>
          <p:nvPr/>
        </p:nvGrpSpPr>
        <p:grpSpPr>
          <a:xfrm>
            <a:off x="5410200" y="1417638"/>
            <a:ext cx="3124200" cy="3655496"/>
            <a:chOff x="5410200" y="1417638"/>
            <a:chExt cx="3124200" cy="3655496"/>
          </a:xfrm>
        </p:grpSpPr>
        <p:grpSp>
          <p:nvGrpSpPr>
            <p:cNvPr id="5" name="Group 114"/>
            <p:cNvGrpSpPr/>
            <p:nvPr/>
          </p:nvGrpSpPr>
          <p:grpSpPr>
            <a:xfrm>
              <a:off x="5410200" y="2133600"/>
              <a:ext cx="2971800" cy="2939534"/>
              <a:chOff x="5410200" y="2133600"/>
              <a:chExt cx="2971800" cy="2939534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6477000" y="2133600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5715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239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5" name="Straight Connector 94"/>
              <p:cNvCxnSpPr>
                <a:stCxn id="93" idx="0"/>
                <a:endCxn id="91" idx="2"/>
              </p:cNvCxnSpPr>
              <p:nvPr/>
            </p:nvCxnSpPr>
            <p:spPr>
              <a:xfrm rot="5400000" flipH="1" flipV="1">
                <a:off x="5845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4" idx="0"/>
                <a:endCxn id="91" idx="2"/>
              </p:cNvCxnSpPr>
              <p:nvPr/>
            </p:nvCxnSpPr>
            <p:spPr>
              <a:xfrm rot="16200000" flipV="1">
                <a:off x="6607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6705600" y="2373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943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7467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flipH="1">
                <a:off x="54102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400M</a:t>
                </a:r>
                <a:r>
                  <a:rPr lang="en-US" altLang="zh-CN" dirty="0" smtClean="0"/>
                  <a:t> bps</a:t>
                </a:r>
              </a:p>
              <a:p>
                <a:endParaRPr lang="en-US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flipH="1">
                <a:off x="74676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400M bps</a:t>
                </a:r>
              </a:p>
              <a:p>
                <a:endParaRPr lang="en-US" dirty="0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60198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altLang="zh-CN" dirty="0" smtClean="0"/>
                <a:t>irtual Network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 flipH="1">
            <a:off x="5334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flipH="1">
            <a:off x="29718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grpSp>
        <p:nvGrpSpPr>
          <p:cNvPr id="44" name="Group 115"/>
          <p:cNvGrpSpPr/>
          <p:nvPr/>
        </p:nvGrpSpPr>
        <p:grpSpPr>
          <a:xfrm>
            <a:off x="152400" y="5943600"/>
            <a:ext cx="2781300" cy="392668"/>
            <a:chOff x="152400" y="5943600"/>
            <a:chExt cx="2781300" cy="392668"/>
          </a:xfrm>
        </p:grpSpPr>
        <p:sp>
          <p:nvSpPr>
            <p:cNvPr id="45" name="Rounded Rectangle 44"/>
            <p:cNvSpPr/>
            <p:nvPr/>
          </p:nvSpPr>
          <p:spPr>
            <a:xfrm>
              <a:off x="1524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1811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5527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3581400" y="5943600"/>
            <a:ext cx="381000" cy="392668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aseline="-250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altLang="zh-CN" dirty="0" smtClean="0"/>
              <a:t>andwidth Allocation Problem</a:t>
            </a:r>
            <a:endParaRPr lang="en-US" dirty="0"/>
          </a:p>
        </p:txBody>
      </p:sp>
      <p:grpSp>
        <p:nvGrpSpPr>
          <p:cNvPr id="3" name="Group 113"/>
          <p:cNvGrpSpPr/>
          <p:nvPr/>
        </p:nvGrpSpPr>
        <p:grpSpPr>
          <a:xfrm>
            <a:off x="0" y="1417638"/>
            <a:ext cx="4495800" cy="5287962"/>
            <a:chOff x="0" y="1417638"/>
            <a:chExt cx="4495800" cy="5287962"/>
          </a:xfrm>
        </p:grpSpPr>
        <p:sp>
          <p:nvSpPr>
            <p:cNvPr id="54" name="Oval 53"/>
            <p:cNvSpPr/>
            <p:nvPr/>
          </p:nvSpPr>
          <p:spPr>
            <a:xfrm>
              <a:off x="1600200" y="21336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57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743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9906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2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528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55" idx="0"/>
            </p:cNvCxnSpPr>
            <p:nvPr/>
          </p:nvCxnSpPr>
          <p:spPr>
            <a:xfrm rot="5400000" flipH="1" flipV="1">
              <a:off x="1066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0"/>
              <a:endCxn id="54" idx="4"/>
            </p:cNvCxnSpPr>
            <p:nvPr/>
          </p:nvCxnSpPr>
          <p:spPr>
            <a:xfrm rot="16200000" flipV="1">
              <a:off x="2209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5" idx="4"/>
              <a:endCxn id="57" idx="0"/>
            </p:cNvCxnSpPr>
            <p:nvPr/>
          </p:nvCxnSpPr>
          <p:spPr>
            <a:xfrm rot="5400000">
              <a:off x="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5" idx="4"/>
              <a:endCxn id="58" idx="0"/>
            </p:cNvCxnSpPr>
            <p:nvPr/>
          </p:nvCxnSpPr>
          <p:spPr>
            <a:xfrm rot="16200000" flipH="1">
              <a:off x="4953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6" idx="4"/>
              <a:endCxn id="60" idx="0"/>
            </p:cNvCxnSpPr>
            <p:nvPr/>
          </p:nvCxnSpPr>
          <p:spPr>
            <a:xfrm rot="5400000">
              <a:off x="23241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56" idx="4"/>
              <a:endCxn id="61" idx="0"/>
            </p:cNvCxnSpPr>
            <p:nvPr/>
          </p:nvCxnSpPr>
          <p:spPr>
            <a:xfrm rot="16200000" flipH="1">
              <a:off x="281940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flipH="1">
              <a:off x="0" y="50731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altLang="zh-CN" dirty="0" smtClean="0"/>
                <a:t>G bps</a:t>
              </a:r>
            </a:p>
            <a:p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 flipH="1">
              <a:off x="1143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600M bps</a:t>
              </a:r>
            </a:p>
            <a:p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2286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35814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450M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05000" y="2329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39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480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0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2192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5908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619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144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altLang="zh-CN" dirty="0" smtClean="0"/>
                <a:t>ata Center’s Network</a:t>
              </a:r>
              <a:endParaRPr lang="en-US" dirty="0"/>
            </a:p>
          </p:txBody>
        </p:sp>
      </p:grpSp>
      <p:grpSp>
        <p:nvGrpSpPr>
          <p:cNvPr id="4" name="Group 117"/>
          <p:cNvGrpSpPr/>
          <p:nvPr/>
        </p:nvGrpSpPr>
        <p:grpSpPr>
          <a:xfrm>
            <a:off x="5410200" y="1417638"/>
            <a:ext cx="3124200" cy="3655496"/>
            <a:chOff x="5410200" y="1417638"/>
            <a:chExt cx="3124200" cy="3655496"/>
          </a:xfrm>
        </p:grpSpPr>
        <p:grpSp>
          <p:nvGrpSpPr>
            <p:cNvPr id="5" name="Group 114"/>
            <p:cNvGrpSpPr/>
            <p:nvPr/>
          </p:nvGrpSpPr>
          <p:grpSpPr>
            <a:xfrm>
              <a:off x="5410200" y="2133600"/>
              <a:ext cx="2971800" cy="2939534"/>
              <a:chOff x="5410200" y="2133600"/>
              <a:chExt cx="2971800" cy="2939534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6477000" y="2133600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5715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239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5" name="Straight Connector 94"/>
              <p:cNvCxnSpPr>
                <a:stCxn id="93" idx="0"/>
                <a:endCxn id="91" idx="2"/>
              </p:cNvCxnSpPr>
              <p:nvPr/>
            </p:nvCxnSpPr>
            <p:spPr>
              <a:xfrm rot="5400000" flipH="1" flipV="1">
                <a:off x="5845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4" idx="0"/>
                <a:endCxn id="91" idx="2"/>
              </p:cNvCxnSpPr>
              <p:nvPr/>
            </p:nvCxnSpPr>
            <p:spPr>
              <a:xfrm rot="16200000" flipV="1">
                <a:off x="6607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6705600" y="2373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943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7467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flipH="1">
                <a:off x="54102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400M</a:t>
                </a:r>
                <a:r>
                  <a:rPr lang="en-US" altLang="zh-CN" dirty="0" smtClean="0"/>
                  <a:t> bps</a:t>
                </a:r>
              </a:p>
              <a:p>
                <a:endParaRPr lang="en-US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flipH="1">
                <a:off x="74676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400M bps</a:t>
                </a:r>
              </a:p>
              <a:p>
                <a:endParaRPr lang="en-US" dirty="0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60198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altLang="zh-CN" dirty="0" smtClean="0"/>
                <a:t>irtual Network</a:t>
              </a:r>
              <a:endParaRPr lang="en-US" dirty="0"/>
            </a:p>
          </p:txBody>
        </p:sp>
      </p:grpSp>
      <p:sp>
        <p:nvSpPr>
          <p:cNvPr id="107" name="Left Arrow 106"/>
          <p:cNvSpPr/>
          <p:nvPr/>
        </p:nvSpPr>
        <p:spPr>
          <a:xfrm>
            <a:off x="4114800" y="2971800"/>
            <a:ext cx="914400" cy="51503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flipH="1">
            <a:off x="5334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 flipH="1">
            <a:off x="29718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grpSp>
        <p:nvGrpSpPr>
          <p:cNvPr id="45" name="Group 115"/>
          <p:cNvGrpSpPr/>
          <p:nvPr/>
        </p:nvGrpSpPr>
        <p:grpSpPr>
          <a:xfrm>
            <a:off x="152400" y="5943600"/>
            <a:ext cx="2781300" cy="392668"/>
            <a:chOff x="152400" y="5943600"/>
            <a:chExt cx="2781300" cy="392668"/>
          </a:xfrm>
        </p:grpSpPr>
        <p:sp>
          <p:nvSpPr>
            <p:cNvPr id="46" name="Rounded Rectangle 45"/>
            <p:cNvSpPr/>
            <p:nvPr/>
          </p:nvSpPr>
          <p:spPr>
            <a:xfrm>
              <a:off x="1524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1811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527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3581400" y="5943600"/>
            <a:ext cx="381000" cy="392668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aseline="-25000" dirty="0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15"/>
          <p:cNvGrpSpPr/>
          <p:nvPr/>
        </p:nvGrpSpPr>
        <p:grpSpPr>
          <a:xfrm>
            <a:off x="152400" y="5943600"/>
            <a:ext cx="2781300" cy="392668"/>
            <a:chOff x="152400" y="5943600"/>
            <a:chExt cx="2781300" cy="392668"/>
          </a:xfrm>
        </p:grpSpPr>
        <p:sp>
          <p:nvSpPr>
            <p:cNvPr id="50" name="Rounded Rectangle 49"/>
            <p:cNvSpPr/>
            <p:nvPr/>
          </p:nvSpPr>
          <p:spPr>
            <a:xfrm>
              <a:off x="1524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1811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5527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altLang="zh-CN" dirty="0" smtClean="0"/>
              <a:t>andwidth Allocation Problem</a:t>
            </a:r>
            <a:endParaRPr lang="en-US" dirty="0"/>
          </a:p>
        </p:txBody>
      </p:sp>
      <p:grpSp>
        <p:nvGrpSpPr>
          <p:cNvPr id="3" name="Group 113"/>
          <p:cNvGrpSpPr/>
          <p:nvPr/>
        </p:nvGrpSpPr>
        <p:grpSpPr>
          <a:xfrm>
            <a:off x="0" y="1417638"/>
            <a:ext cx="4495800" cy="5287962"/>
            <a:chOff x="0" y="1417638"/>
            <a:chExt cx="4495800" cy="5287962"/>
          </a:xfrm>
        </p:grpSpPr>
        <p:sp>
          <p:nvSpPr>
            <p:cNvPr id="54" name="Oval 53"/>
            <p:cNvSpPr/>
            <p:nvPr/>
          </p:nvSpPr>
          <p:spPr>
            <a:xfrm>
              <a:off x="1600200" y="21336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57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743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9906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2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528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55" idx="0"/>
            </p:cNvCxnSpPr>
            <p:nvPr/>
          </p:nvCxnSpPr>
          <p:spPr>
            <a:xfrm rot="5400000" flipH="1" flipV="1">
              <a:off x="1066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0"/>
              <a:endCxn id="54" idx="4"/>
            </p:cNvCxnSpPr>
            <p:nvPr/>
          </p:nvCxnSpPr>
          <p:spPr>
            <a:xfrm rot="16200000" flipV="1">
              <a:off x="2209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5" idx="4"/>
              <a:endCxn id="57" idx="0"/>
            </p:cNvCxnSpPr>
            <p:nvPr/>
          </p:nvCxnSpPr>
          <p:spPr>
            <a:xfrm rot="5400000">
              <a:off x="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5" idx="4"/>
              <a:endCxn id="58" idx="0"/>
            </p:cNvCxnSpPr>
            <p:nvPr/>
          </p:nvCxnSpPr>
          <p:spPr>
            <a:xfrm rot="16200000" flipH="1">
              <a:off x="4953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6" idx="4"/>
              <a:endCxn id="60" idx="0"/>
            </p:cNvCxnSpPr>
            <p:nvPr/>
          </p:nvCxnSpPr>
          <p:spPr>
            <a:xfrm rot="5400000">
              <a:off x="23241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56" idx="4"/>
              <a:endCxn id="61" idx="0"/>
            </p:cNvCxnSpPr>
            <p:nvPr/>
          </p:nvCxnSpPr>
          <p:spPr>
            <a:xfrm rot="16200000" flipH="1">
              <a:off x="281940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flipH="1">
              <a:off x="0" y="50731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altLang="zh-CN" dirty="0" smtClean="0"/>
                <a:t>G bps</a:t>
              </a:r>
            </a:p>
            <a:p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 flipH="1">
              <a:off x="1143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600M bps</a:t>
              </a:r>
            </a:p>
            <a:p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2286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35814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450M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05000" y="2329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39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480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0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2192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5908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619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144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altLang="zh-CN" dirty="0" smtClean="0"/>
                <a:t>ata Center’s Network</a:t>
              </a:r>
              <a:endParaRPr lang="en-US" dirty="0"/>
            </a:p>
          </p:txBody>
        </p:sp>
      </p:grpSp>
      <p:grpSp>
        <p:nvGrpSpPr>
          <p:cNvPr id="4" name="Group 117"/>
          <p:cNvGrpSpPr/>
          <p:nvPr/>
        </p:nvGrpSpPr>
        <p:grpSpPr>
          <a:xfrm>
            <a:off x="5410200" y="1417638"/>
            <a:ext cx="3124200" cy="3655496"/>
            <a:chOff x="5410200" y="1417638"/>
            <a:chExt cx="3124200" cy="3655496"/>
          </a:xfrm>
        </p:grpSpPr>
        <p:grpSp>
          <p:nvGrpSpPr>
            <p:cNvPr id="5" name="Group 114"/>
            <p:cNvGrpSpPr/>
            <p:nvPr/>
          </p:nvGrpSpPr>
          <p:grpSpPr>
            <a:xfrm>
              <a:off x="5410200" y="2133600"/>
              <a:ext cx="2971800" cy="2939534"/>
              <a:chOff x="5410200" y="2133600"/>
              <a:chExt cx="2971800" cy="2939534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6477000" y="2133600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5715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239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5" name="Straight Connector 94"/>
              <p:cNvCxnSpPr>
                <a:stCxn id="93" idx="0"/>
                <a:endCxn id="91" idx="2"/>
              </p:cNvCxnSpPr>
              <p:nvPr/>
            </p:nvCxnSpPr>
            <p:spPr>
              <a:xfrm rot="5400000" flipH="1" flipV="1">
                <a:off x="5845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4" idx="0"/>
                <a:endCxn id="91" idx="2"/>
              </p:cNvCxnSpPr>
              <p:nvPr/>
            </p:nvCxnSpPr>
            <p:spPr>
              <a:xfrm rot="16200000" flipV="1">
                <a:off x="6607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6705600" y="2373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943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7467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flipH="1">
                <a:off x="54102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400M</a:t>
                </a:r>
                <a:r>
                  <a:rPr lang="en-US" altLang="zh-CN" dirty="0" smtClean="0"/>
                  <a:t> bps</a:t>
                </a:r>
              </a:p>
              <a:p>
                <a:endParaRPr lang="en-US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flipH="1">
                <a:off x="74676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400M bps</a:t>
                </a:r>
              </a:p>
              <a:p>
                <a:endParaRPr lang="en-US" dirty="0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60198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altLang="zh-CN" dirty="0" smtClean="0"/>
                <a:t>irtual Network</a:t>
              </a:r>
              <a:endParaRPr lang="en-US" dirty="0"/>
            </a:p>
          </p:txBody>
        </p:sp>
      </p:grpSp>
      <p:sp>
        <p:nvSpPr>
          <p:cNvPr id="107" name="Left Arrow 106"/>
          <p:cNvSpPr/>
          <p:nvPr/>
        </p:nvSpPr>
        <p:spPr>
          <a:xfrm>
            <a:off x="4114800" y="2971800"/>
            <a:ext cx="914400" cy="51503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15"/>
          <p:cNvGrpSpPr/>
          <p:nvPr/>
        </p:nvGrpSpPr>
        <p:grpSpPr>
          <a:xfrm>
            <a:off x="152400" y="5943600"/>
            <a:ext cx="2781300" cy="392668"/>
            <a:chOff x="152400" y="5943600"/>
            <a:chExt cx="2781300" cy="392668"/>
          </a:xfrm>
        </p:grpSpPr>
        <p:sp>
          <p:nvSpPr>
            <p:cNvPr id="108" name="Rounded Rectangle 107"/>
            <p:cNvSpPr/>
            <p:nvPr/>
          </p:nvSpPr>
          <p:spPr>
            <a:xfrm>
              <a:off x="1524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 smtClean="0"/>
                <a:t>v</a:t>
              </a:r>
              <a:r>
                <a:rPr lang="en-US" altLang="zh-CN" sz="1500" baseline="-25000" dirty="0" smtClean="0"/>
                <a:t>1</a:t>
              </a:r>
              <a:endParaRPr lang="en-US" sz="1500" baseline="-25000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11811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 smtClean="0"/>
                <a:t>v</a:t>
              </a:r>
              <a:r>
                <a:rPr lang="en-US" altLang="zh-CN" sz="1500" baseline="-25000" dirty="0" smtClean="0"/>
                <a:t>3</a:t>
              </a:r>
              <a:endParaRPr lang="en-US" sz="1500" baseline="-25000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5527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 smtClean="0"/>
                <a:t>v</a:t>
              </a:r>
              <a:r>
                <a:rPr lang="en-US" altLang="zh-CN" sz="1500" baseline="-25000" dirty="0" smtClean="0"/>
                <a:t>2</a:t>
              </a:r>
              <a:endParaRPr lang="en-US" sz="1500" baseline="-25000" dirty="0"/>
            </a:p>
          </p:txBody>
        </p:sp>
      </p:grpSp>
      <p:sp>
        <p:nvSpPr>
          <p:cNvPr id="47" name="TextBox 46"/>
          <p:cNvSpPr txBox="1"/>
          <p:nvPr/>
        </p:nvSpPr>
        <p:spPr>
          <a:xfrm flipH="1">
            <a:off x="5334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flipH="1">
            <a:off x="29718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3581400" y="5943600"/>
            <a:ext cx="381000" cy="392668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aseline="-25000" dirty="0"/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115"/>
          <p:cNvGrpSpPr/>
          <p:nvPr/>
        </p:nvGrpSpPr>
        <p:grpSpPr>
          <a:xfrm>
            <a:off x="152400" y="5943600"/>
            <a:ext cx="2781300" cy="392668"/>
            <a:chOff x="152400" y="5943600"/>
            <a:chExt cx="2781300" cy="392668"/>
          </a:xfrm>
        </p:grpSpPr>
        <p:sp>
          <p:nvSpPr>
            <p:cNvPr id="68" name="Rounded Rectangle 67"/>
            <p:cNvSpPr/>
            <p:nvPr/>
          </p:nvSpPr>
          <p:spPr>
            <a:xfrm>
              <a:off x="1524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1811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25527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aseline="-25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altLang="zh-CN" dirty="0" smtClean="0"/>
              <a:t>andwidth Allocation Problem</a:t>
            </a:r>
            <a:endParaRPr lang="en-US" dirty="0"/>
          </a:p>
        </p:txBody>
      </p:sp>
      <p:grpSp>
        <p:nvGrpSpPr>
          <p:cNvPr id="3" name="Group 113"/>
          <p:cNvGrpSpPr/>
          <p:nvPr/>
        </p:nvGrpSpPr>
        <p:grpSpPr>
          <a:xfrm>
            <a:off x="0" y="1417638"/>
            <a:ext cx="4495800" cy="5287962"/>
            <a:chOff x="0" y="1417638"/>
            <a:chExt cx="4495800" cy="5287962"/>
          </a:xfrm>
        </p:grpSpPr>
        <p:sp>
          <p:nvSpPr>
            <p:cNvPr id="54" name="Oval 53"/>
            <p:cNvSpPr/>
            <p:nvPr/>
          </p:nvSpPr>
          <p:spPr>
            <a:xfrm>
              <a:off x="1600200" y="21336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57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743200" y="3810000"/>
              <a:ext cx="9144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9906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2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52800" y="5943600"/>
              <a:ext cx="762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55" idx="0"/>
            </p:cNvCxnSpPr>
            <p:nvPr/>
          </p:nvCxnSpPr>
          <p:spPr>
            <a:xfrm rot="5400000" flipH="1" flipV="1">
              <a:off x="1066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0"/>
              <a:endCxn id="54" idx="4"/>
            </p:cNvCxnSpPr>
            <p:nvPr/>
          </p:nvCxnSpPr>
          <p:spPr>
            <a:xfrm rot="16200000" flipV="1">
              <a:off x="2209800" y="2819400"/>
              <a:ext cx="838200" cy="1143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5" idx="4"/>
              <a:endCxn id="57" idx="0"/>
            </p:cNvCxnSpPr>
            <p:nvPr/>
          </p:nvCxnSpPr>
          <p:spPr>
            <a:xfrm rot="5400000">
              <a:off x="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5" idx="4"/>
              <a:endCxn id="58" idx="0"/>
            </p:cNvCxnSpPr>
            <p:nvPr/>
          </p:nvCxnSpPr>
          <p:spPr>
            <a:xfrm rot="16200000" flipH="1">
              <a:off x="4953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6" idx="4"/>
              <a:endCxn id="60" idx="0"/>
            </p:cNvCxnSpPr>
            <p:nvPr/>
          </p:nvCxnSpPr>
          <p:spPr>
            <a:xfrm rot="5400000">
              <a:off x="2324100" y="5067300"/>
              <a:ext cx="1295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56" idx="4"/>
              <a:endCxn id="61" idx="0"/>
            </p:cNvCxnSpPr>
            <p:nvPr/>
          </p:nvCxnSpPr>
          <p:spPr>
            <a:xfrm rot="16200000" flipH="1">
              <a:off x="2819400" y="5029200"/>
              <a:ext cx="1295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flipH="1">
              <a:off x="0" y="50731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altLang="zh-CN" dirty="0" smtClean="0"/>
                <a:t>G bps</a:t>
              </a:r>
            </a:p>
            <a:p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 flipH="1">
              <a:off x="1143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600M bps</a:t>
              </a:r>
            </a:p>
            <a:p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22860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3581400" y="5073134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450M</a:t>
              </a:r>
              <a:r>
                <a:rPr lang="en-US" altLang="zh-CN" dirty="0" smtClean="0"/>
                <a:t> bps</a:t>
              </a:r>
            </a:p>
            <a:p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05000" y="2329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39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48000" y="4038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0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2192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5908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619500" y="6336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144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altLang="zh-CN" dirty="0" smtClean="0"/>
                <a:t>ata Center’s Network</a:t>
              </a:r>
              <a:endParaRPr lang="en-US" dirty="0"/>
            </a:p>
          </p:txBody>
        </p:sp>
      </p:grpSp>
      <p:grpSp>
        <p:nvGrpSpPr>
          <p:cNvPr id="4" name="Group 117"/>
          <p:cNvGrpSpPr/>
          <p:nvPr/>
        </p:nvGrpSpPr>
        <p:grpSpPr>
          <a:xfrm>
            <a:off x="5410200" y="1417638"/>
            <a:ext cx="3124200" cy="3655496"/>
            <a:chOff x="5410200" y="1417638"/>
            <a:chExt cx="3124200" cy="3655496"/>
          </a:xfrm>
        </p:grpSpPr>
        <p:grpSp>
          <p:nvGrpSpPr>
            <p:cNvPr id="5" name="Group 114"/>
            <p:cNvGrpSpPr/>
            <p:nvPr/>
          </p:nvGrpSpPr>
          <p:grpSpPr>
            <a:xfrm>
              <a:off x="5410200" y="2133600"/>
              <a:ext cx="2971800" cy="2939534"/>
              <a:chOff x="5410200" y="2133600"/>
              <a:chExt cx="2971800" cy="2939534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6477000" y="2133600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5715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239000" y="4234935"/>
                <a:ext cx="762000" cy="838199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5" name="Straight Connector 94"/>
              <p:cNvCxnSpPr>
                <a:stCxn id="93" idx="0"/>
                <a:endCxn id="91" idx="2"/>
              </p:cNvCxnSpPr>
              <p:nvPr/>
            </p:nvCxnSpPr>
            <p:spPr>
              <a:xfrm rot="5400000" flipH="1" flipV="1">
                <a:off x="5845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4" idx="0"/>
                <a:endCxn id="91" idx="2"/>
              </p:cNvCxnSpPr>
              <p:nvPr/>
            </p:nvCxnSpPr>
            <p:spPr>
              <a:xfrm rot="16200000" flipV="1">
                <a:off x="6607432" y="3222367"/>
                <a:ext cx="1263136" cy="762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6705600" y="2373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943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7467600" y="4463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flipH="1">
                <a:off x="54102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400M</a:t>
                </a:r>
                <a:r>
                  <a:rPr lang="en-US" altLang="zh-CN" dirty="0" smtClean="0"/>
                  <a:t> bps</a:t>
                </a:r>
              </a:p>
              <a:p>
                <a:endParaRPr lang="en-US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flipH="1">
                <a:off x="7467600" y="348683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400M bps</a:t>
                </a:r>
              </a:p>
              <a:p>
                <a:endParaRPr lang="en-US" dirty="0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6019800" y="141763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altLang="zh-CN" dirty="0" smtClean="0"/>
                <a:t>irtual Network</a:t>
              </a:r>
              <a:endParaRPr lang="en-US" dirty="0"/>
            </a:p>
          </p:txBody>
        </p:sp>
      </p:grpSp>
      <p:sp>
        <p:nvSpPr>
          <p:cNvPr id="107" name="Left Arrow 106"/>
          <p:cNvSpPr/>
          <p:nvPr/>
        </p:nvSpPr>
        <p:spPr>
          <a:xfrm>
            <a:off x="4114800" y="2971800"/>
            <a:ext cx="914400" cy="51503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15"/>
          <p:cNvGrpSpPr/>
          <p:nvPr/>
        </p:nvGrpSpPr>
        <p:grpSpPr>
          <a:xfrm>
            <a:off x="152400" y="5943600"/>
            <a:ext cx="2781300" cy="392668"/>
            <a:chOff x="152400" y="5943600"/>
            <a:chExt cx="2781300" cy="392668"/>
          </a:xfrm>
        </p:grpSpPr>
        <p:sp>
          <p:nvSpPr>
            <p:cNvPr id="108" name="Rounded Rectangle 107"/>
            <p:cNvSpPr/>
            <p:nvPr/>
          </p:nvSpPr>
          <p:spPr>
            <a:xfrm>
              <a:off x="1524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 smtClean="0"/>
                <a:t>v</a:t>
              </a:r>
              <a:r>
                <a:rPr lang="en-US" altLang="zh-CN" sz="1500" baseline="-25000" dirty="0" smtClean="0"/>
                <a:t>1</a:t>
              </a:r>
              <a:endParaRPr lang="en-US" sz="1500" baseline="-25000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11811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 smtClean="0"/>
                <a:t>v</a:t>
              </a:r>
              <a:r>
                <a:rPr lang="en-US" altLang="zh-CN" sz="1500" baseline="-25000" dirty="0" smtClean="0"/>
                <a:t>3</a:t>
              </a:r>
              <a:endParaRPr lang="en-US" sz="1500" baseline="-25000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552700" y="5943600"/>
              <a:ext cx="381000" cy="39266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dirty="0" smtClean="0"/>
                <a:t>v</a:t>
              </a:r>
              <a:r>
                <a:rPr lang="en-US" altLang="zh-CN" sz="1500" baseline="-25000" dirty="0" smtClean="0"/>
                <a:t>2</a:t>
              </a:r>
              <a:endParaRPr lang="en-US" sz="1500" baseline="-25000" dirty="0"/>
            </a:p>
          </p:txBody>
        </p:sp>
      </p:grpSp>
      <p:grpSp>
        <p:nvGrpSpPr>
          <p:cNvPr id="7" name="Group 116"/>
          <p:cNvGrpSpPr/>
          <p:nvPr/>
        </p:nvGrpSpPr>
        <p:grpSpPr>
          <a:xfrm>
            <a:off x="348874" y="2814612"/>
            <a:ext cx="2897984" cy="3158879"/>
            <a:chOff x="348874" y="2814612"/>
            <a:chExt cx="2897984" cy="3158879"/>
          </a:xfrm>
        </p:grpSpPr>
        <p:sp>
          <p:nvSpPr>
            <p:cNvPr id="112" name="Freeform 111"/>
            <p:cNvSpPr/>
            <p:nvPr/>
          </p:nvSpPr>
          <p:spPr>
            <a:xfrm>
              <a:off x="348874" y="2814612"/>
              <a:ext cx="2897984" cy="3158879"/>
            </a:xfrm>
            <a:custGeom>
              <a:avLst/>
              <a:gdLst>
                <a:gd name="connsiteX0" fmla="*/ 0 w 2897984"/>
                <a:gd name="connsiteY0" fmla="*/ 3103052 h 3158879"/>
                <a:gd name="connsiteX1" fmla="*/ 376785 w 2897984"/>
                <a:gd name="connsiteY1" fmla="*/ 1414284 h 3158879"/>
                <a:gd name="connsiteX2" fmla="*/ 1549003 w 2897984"/>
                <a:gd name="connsiteY2" fmla="*/ 18609 h 3158879"/>
                <a:gd name="connsiteX3" fmla="*/ 2735176 w 2897984"/>
                <a:gd name="connsiteY3" fmla="*/ 1302630 h 3158879"/>
                <a:gd name="connsiteX4" fmla="*/ 2525852 w 2897984"/>
                <a:gd name="connsiteY4" fmla="*/ 3158879 h 315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7984" h="3158879">
                  <a:moveTo>
                    <a:pt x="0" y="3103052"/>
                  </a:moveTo>
                  <a:cubicBezTo>
                    <a:pt x="59309" y="2515705"/>
                    <a:pt x="118618" y="1928358"/>
                    <a:pt x="376785" y="1414284"/>
                  </a:cubicBezTo>
                  <a:cubicBezTo>
                    <a:pt x="634952" y="900210"/>
                    <a:pt x="1155938" y="37218"/>
                    <a:pt x="1549003" y="18609"/>
                  </a:cubicBezTo>
                  <a:cubicBezTo>
                    <a:pt x="1942068" y="0"/>
                    <a:pt x="2572368" y="779252"/>
                    <a:pt x="2735176" y="1302630"/>
                  </a:cubicBezTo>
                  <a:cubicBezTo>
                    <a:pt x="2897984" y="1826008"/>
                    <a:pt x="2563065" y="2877418"/>
                    <a:pt x="2525852" y="3158879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88424" y="4952322"/>
              <a:ext cx="809389" cy="993255"/>
            </a:xfrm>
            <a:custGeom>
              <a:avLst/>
              <a:gdLst>
                <a:gd name="connsiteX0" fmla="*/ 0 w 809389"/>
                <a:gd name="connsiteY0" fmla="*/ 979298 h 993255"/>
                <a:gd name="connsiteX1" fmla="*/ 404695 w 809389"/>
                <a:gd name="connsiteY1" fmla="*/ 2326 h 993255"/>
                <a:gd name="connsiteX2" fmla="*/ 809389 w 809389"/>
                <a:gd name="connsiteY2" fmla="*/ 993255 h 99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389" h="993255">
                  <a:moveTo>
                    <a:pt x="0" y="979298"/>
                  </a:moveTo>
                  <a:cubicBezTo>
                    <a:pt x="134898" y="489649"/>
                    <a:pt x="269797" y="0"/>
                    <a:pt x="404695" y="2326"/>
                  </a:cubicBezTo>
                  <a:cubicBezTo>
                    <a:pt x="539593" y="4652"/>
                    <a:pt x="681468" y="886253"/>
                    <a:pt x="809389" y="993255"/>
                  </a:cubicBezTo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 flipH="1">
            <a:off x="5334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flipH="1">
            <a:off x="29718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altLang="zh-CN" dirty="0" smtClean="0"/>
              <a:t>G bps</a:t>
            </a:r>
          </a:p>
          <a:p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3581400" y="5943600"/>
            <a:ext cx="381000" cy="392668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aseline="-25000" dirty="0"/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BAP</a:t>
            </a:r>
            <a:r>
              <a:rPr lang="en-US" dirty="0" smtClean="0"/>
              <a:t>: </a:t>
            </a:r>
            <a:r>
              <a:rPr lang="en-US" altLang="zh-CN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Complexity:</a:t>
            </a:r>
          </a:p>
          <a:p>
            <a:pPr lvl="1"/>
            <a:r>
              <a:rPr lang="en-US" altLang="zh-CN" dirty="0" smtClean="0"/>
              <a:t>NP-complete: tree for physical network &amp; virtual network</a:t>
            </a:r>
          </a:p>
          <a:p>
            <a:r>
              <a:rPr lang="en-US" altLang="zh-CN" dirty="0" smtClean="0"/>
              <a:t>Existing heuristics:</a:t>
            </a:r>
          </a:p>
          <a:p>
            <a:pPr lvl="1"/>
            <a:r>
              <a:rPr lang="en-US" altLang="zh-CN" dirty="0" smtClean="0"/>
              <a:t>Pros: efficient</a:t>
            </a:r>
          </a:p>
          <a:p>
            <a:pPr lvl="1"/>
            <a:r>
              <a:rPr lang="en-US" altLang="zh-CN" dirty="0" smtClean="0"/>
              <a:t>Cons: no guarantee</a:t>
            </a:r>
          </a:p>
          <a:p>
            <a:r>
              <a:rPr lang="en-US" altLang="zh-CN" dirty="0" smtClean="0"/>
              <a:t>Alternative approach:</a:t>
            </a:r>
            <a:r>
              <a:rPr lang="en-US" altLang="zh-CN" dirty="0" smtClean="0"/>
              <a:t> SAT/SMT </a:t>
            </a:r>
            <a:r>
              <a:rPr lang="en-US" altLang="zh-CN" dirty="0" smtClean="0"/>
              <a:t>solving 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4675</TotalTime>
  <Words>584</Words>
  <Application>Microsoft Macintosh PowerPoint</Application>
  <PresentationFormat>On-screen Show (4:3)</PresentationFormat>
  <Paragraphs>229</Paragraphs>
  <Slides>25</Slides>
  <Notes>1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Automated Bandwidth Allocation Problems in Data Centers</vt:lpstr>
      <vt:lpstr>Motivation</vt:lpstr>
      <vt:lpstr>Bandwidth Allocation Problem</vt:lpstr>
      <vt:lpstr>Bandwidth Allocation Problem</vt:lpstr>
      <vt:lpstr>Bandwidth Allocation Problem</vt:lpstr>
      <vt:lpstr>Bandwidth Allocation Problem</vt:lpstr>
      <vt:lpstr>Bandwidth Allocation Problem</vt:lpstr>
      <vt:lpstr>Bandwidth Allocation Problem</vt:lpstr>
      <vt:lpstr>BAP: Facts</vt:lpstr>
      <vt:lpstr>SAT/SMT Encoding: A Glimpse</vt:lpstr>
      <vt:lpstr>Abstraction and Refinement</vt:lpstr>
      <vt:lpstr>Abstraction</vt:lpstr>
      <vt:lpstr>Abstraction</vt:lpstr>
      <vt:lpstr>Abstraction</vt:lpstr>
      <vt:lpstr>Abstraction</vt:lpstr>
      <vt:lpstr>Abstraction</vt:lpstr>
      <vt:lpstr>Refinement</vt:lpstr>
      <vt:lpstr>Refinement</vt:lpstr>
      <vt:lpstr>Evaluation: Set up</vt:lpstr>
      <vt:lpstr>Evaluation: Set up</vt:lpstr>
      <vt:lpstr>Evaluation: Set up</vt:lpstr>
      <vt:lpstr>Evaluation: Server Utilization</vt:lpstr>
      <vt:lpstr>Evaluation: Link Utilization</vt:lpstr>
      <vt:lpstr>Evaluation: Running Time per VN</vt:lpstr>
      <vt:lpstr>Summary</vt:lpstr>
    </vt:vector>
  </TitlesOfParts>
  <Company>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Bandwidth Allocation Problems in Data Centers</dc:title>
  <dc:creator>Office</dc:creator>
  <cp:lastModifiedBy>Office</cp:lastModifiedBy>
  <cp:revision>117</cp:revision>
  <dcterms:created xsi:type="dcterms:W3CDTF">2013-10-19T23:17:31Z</dcterms:created>
  <dcterms:modified xsi:type="dcterms:W3CDTF">2013-10-21T15:26:48Z</dcterms:modified>
</cp:coreProperties>
</file>