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0" r:id="rId2"/>
  </p:sldMasterIdLst>
  <p:notesMasterIdLst>
    <p:notesMasterId r:id="rId38"/>
  </p:notesMasterIdLst>
  <p:handoutMasterIdLst>
    <p:handoutMasterId r:id="rId39"/>
  </p:handoutMasterIdLst>
  <p:sldIdLst>
    <p:sldId id="256" r:id="rId3"/>
    <p:sldId id="286" r:id="rId4"/>
    <p:sldId id="287" r:id="rId5"/>
    <p:sldId id="288" r:id="rId6"/>
    <p:sldId id="289" r:id="rId7"/>
    <p:sldId id="262" r:id="rId8"/>
    <p:sldId id="257" r:id="rId9"/>
    <p:sldId id="266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4" r:id="rId18"/>
    <p:sldId id="290" r:id="rId19"/>
    <p:sldId id="278" r:id="rId20"/>
    <p:sldId id="279" r:id="rId21"/>
    <p:sldId id="283" r:id="rId22"/>
    <p:sldId id="284" r:id="rId23"/>
    <p:sldId id="280" r:id="rId24"/>
    <p:sldId id="285" r:id="rId25"/>
    <p:sldId id="281" r:id="rId26"/>
    <p:sldId id="267" r:id="rId27"/>
    <p:sldId id="268" r:id="rId28"/>
    <p:sldId id="291" r:id="rId29"/>
    <p:sldId id="258" r:id="rId30"/>
    <p:sldId id="259" r:id="rId31"/>
    <p:sldId id="260" r:id="rId32"/>
    <p:sldId id="261" r:id="rId33"/>
    <p:sldId id="263" r:id="rId34"/>
    <p:sldId id="264" r:id="rId35"/>
    <p:sldId id="265" r:id="rId36"/>
    <p:sldId id="277" r:id="rId3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Runtime [s]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Y-Werte</c:v>
                </c:pt>
              </c:strCache>
            </c:strRef>
          </c:tx>
          <c:xVal>
            <c:numRef>
              <c:f>Tabelle1!$A$2:$A$8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Tabelle1!$B$2:$B$8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5</c:v>
                </c:pt>
                <c:pt idx="2">
                  <c:v>8</c:v>
                </c:pt>
                <c:pt idx="3">
                  <c:v>12.8</c:v>
                </c:pt>
                <c:pt idx="4">
                  <c:v>237</c:v>
                </c:pt>
                <c:pt idx="5">
                  <c:v>150</c:v>
                </c:pt>
                <c:pt idx="6">
                  <c:v>1270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381504"/>
        <c:axId val="130285568"/>
      </c:scatterChart>
      <c:valAx>
        <c:axId val="261381504"/>
        <c:scaling>
          <c:orientation val="minMax"/>
          <c:max val="8"/>
          <c:min val="2"/>
        </c:scaling>
        <c:delete val="0"/>
        <c:axPos val="b"/>
        <c:numFmt formatCode="0#" sourceLinked="0"/>
        <c:majorTickMark val="out"/>
        <c:minorTickMark val="none"/>
        <c:tickLblPos val="nextTo"/>
        <c:crossAx val="130285568"/>
        <c:crosses val="autoZero"/>
        <c:crossBetween val="midCat"/>
        <c:majorUnit val="1"/>
      </c:valAx>
      <c:valAx>
        <c:axId val="130285568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381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Size</a:t>
            </a:r>
            <a:r>
              <a:rPr lang="en-US" baseline="0" dirty="0" smtClean="0"/>
              <a:t> of Proof for Interpolation [#nodes]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Y-Werte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Tabelle1!$A$2:$A$8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Tabelle1!$B$2:$B$8</c:f>
              <c:numCache>
                <c:formatCode>General</c:formatCode>
                <c:ptCount val="7"/>
                <c:pt idx="0">
                  <c:v>12</c:v>
                </c:pt>
                <c:pt idx="1">
                  <c:v>22</c:v>
                </c:pt>
                <c:pt idx="2">
                  <c:v>75</c:v>
                </c:pt>
                <c:pt idx="3">
                  <c:v>78</c:v>
                </c:pt>
                <c:pt idx="4">
                  <c:v>370</c:v>
                </c:pt>
                <c:pt idx="5">
                  <c:v>555</c:v>
                </c:pt>
                <c:pt idx="6">
                  <c:v>1023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96832"/>
        <c:axId val="261403776"/>
      </c:scatterChart>
      <c:valAx>
        <c:axId val="130296832"/>
        <c:scaling>
          <c:orientation val="minMax"/>
          <c:max val="8"/>
          <c:min val="2"/>
        </c:scaling>
        <c:delete val="0"/>
        <c:axPos val="b"/>
        <c:numFmt formatCode="0#" sourceLinked="0"/>
        <c:majorTickMark val="out"/>
        <c:minorTickMark val="none"/>
        <c:tickLblPos val="nextTo"/>
        <c:crossAx val="261403776"/>
        <c:crosses val="autoZero"/>
        <c:crossBetween val="midCat"/>
        <c:majorUnit val="1"/>
      </c:valAx>
      <c:valAx>
        <c:axId val="261403776"/>
        <c:scaling>
          <c:orientation val="minMax"/>
          <c:max val="1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96832"/>
        <c:crosses val="autoZero"/>
        <c:crossBetween val="midCat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7DC17C08-3CCC-48B3-B592-5AEA975E5E52}" type="datetime1">
              <a:rPr lang="de-DE"/>
              <a:pPr/>
              <a:t>20.10.2013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304268B2-BB08-4379-B2AD-0BB6ADF28E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118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0A8A1CFC-BA0C-491E-8379-6497B662734D}" type="datetime1">
              <a:rPr lang="de-DE"/>
              <a:pPr/>
              <a:t>20.10.2013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3D37F6C9-B6A5-41E4-9660-D7BE434A93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200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F6C9-B6A5-41E4-9660-D7BE434A93A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78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B841-D63D-4536-A4D0-BF4BEB68CA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B841-D63D-4536-A4D0-BF4BEB68CA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B841-D63D-4536-A4D0-BF4BEB68CA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KURZ">
    <p:bg>
      <p:bgPr>
        <a:gradFill flip="none" rotWithShape="1">
          <a:gsLst>
            <a:gs pos="8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"/>
            <a:ext cx="9144000" cy="6354763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/>
          </a:p>
        </p:txBody>
      </p:sp>
      <p:pic>
        <p:nvPicPr>
          <p:cNvPr id="6" name="Bild 7" descr="AT_Pictogramm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563" y="1490663"/>
            <a:ext cx="10888663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524755" cy="246538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Untertitel 2"/>
          <p:cNvSpPr txBox="1">
            <a:spLocks/>
          </p:cNvSpPr>
          <p:nvPr userDrawn="1"/>
        </p:nvSpPr>
        <p:spPr bwMode="auto">
          <a:xfrm>
            <a:off x="720725" y="6513513"/>
            <a:ext cx="7294563" cy="2873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noProof="0" smtClean="0">
                <a:solidFill>
                  <a:srgbClr val="F70146"/>
                </a:solidFill>
                <a:latin typeface="Wingdings 3" charset="0"/>
                <a:cs typeface="Wingdings 3" charset="0"/>
              </a:rPr>
              <a:t>u</a:t>
            </a:r>
            <a:r>
              <a:rPr lang="en-US" sz="1200" noProof="0" smtClean="0">
                <a:solidFill>
                  <a:srgbClr val="595959"/>
                </a:solidFill>
              </a:rPr>
              <a:t> www.iaik.tugraz.at</a:t>
            </a:r>
          </a:p>
        </p:txBody>
      </p:sp>
      <p:cxnSp>
        <p:nvCxnSpPr>
          <p:cNvPr id="9" name="Gerade Verbindung 8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 TU Graz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8031163" y="76200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720724" y="1134534"/>
            <a:ext cx="8169480" cy="2489199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5000" b="0" u="none" baseline="0">
                <a:solidFill>
                  <a:srgbClr val="F701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>
              <a:spcBef>
                <a:spcPts val="1600"/>
              </a:spcBef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3175" indent="-3175">
              <a:buNone/>
              <a:defRPr sz="20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5"/>
          </p:nvPr>
        </p:nvSpPr>
        <p:spPr>
          <a:xfrm>
            <a:off x="720725" y="4676038"/>
            <a:ext cx="3724275" cy="2159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7E85E7F-C49B-4185-A7F8-6391AD2B59B1}" type="datetime1">
              <a:rPr lang="en-US" noProof="0" smtClean="0"/>
              <a:pPr/>
              <a:t>10/20/2013</a:t>
            </a:fld>
            <a:endParaRPr lang="en-US" noProof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720725" y="3960319"/>
            <a:ext cx="8229600" cy="652462"/>
          </a:xfrm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 smtClean="0"/>
              <a:t>NAME &lt;EMAIL&gt; </a:t>
            </a:r>
          </a:p>
          <a:p>
            <a:r>
              <a:rPr lang="en-US" noProof="0" dirty="0" smtClean="0"/>
              <a:t>Institute for Applied Information Processing and Communications</a:t>
            </a:r>
          </a:p>
          <a:p>
            <a:r>
              <a:rPr lang="en-US" noProof="0" dirty="0" smtClean="0"/>
              <a:t>Graz University of Technology, Austria</a:t>
            </a:r>
            <a:endParaRPr lang="en-US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74" y="6354762"/>
            <a:ext cx="1211426" cy="4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43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2013-10-21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E1C802-92AF-48B3-94E9-47196C5CE1D7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0"/>
          </p:nvPr>
        </p:nvSpPr>
        <p:spPr>
          <a:xfrm>
            <a:off x="720725" y="1800227"/>
            <a:ext cx="8229600" cy="452596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8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29600" cy="114300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20725" y="190801"/>
            <a:ext cx="8229600" cy="2543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4F48F97-0A04-4EE0-88F6-374B7EC55470}" type="datetime1">
              <a:rPr lang="en-US" noProof="0" smtClean="0"/>
              <a:pPr/>
              <a:t>10/20/2013</a:t>
            </a:fld>
            <a:endParaRPr lang="en-US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3780814-3229-418B-9A8B-538DFE2FCBF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0"/>
          </p:nvPr>
        </p:nvSpPr>
        <p:spPr>
          <a:xfrm>
            <a:off x="720725" y="1800000"/>
            <a:ext cx="3959225" cy="452618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2" name="Inhaltsplatzhalter 2"/>
          <p:cNvSpPr>
            <a:spLocks noGrp="1"/>
          </p:cNvSpPr>
          <p:nvPr>
            <p:ph sz="quarter" idx="21"/>
          </p:nvPr>
        </p:nvSpPr>
        <p:spPr>
          <a:xfrm>
            <a:off x="4990375" y="1800000"/>
            <a:ext cx="3959225" cy="452618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14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29600" cy="114300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F04F046-6CB7-454A-A0F6-B7370DAC501B}" type="datetime1">
              <a:rPr lang="en-US" noProof="0" smtClean="0"/>
              <a:pPr/>
              <a:t>10/20/2013</a:t>
            </a:fld>
            <a:endParaRPr lang="en-US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8D72D5C-52C5-4258-8374-6CDA12E9CF93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4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42852" cy="129960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42852" cy="2596984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43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8FCBAB3-0354-43C7-8C3A-EC193415146C}" type="datetime1">
              <a:rPr lang="en-US" noProof="0" smtClean="0"/>
              <a:pPr/>
              <a:t>10/20/2013</a:t>
            </a:fld>
            <a:endParaRPr lang="en-US" noProof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4EE8588-D59E-46E0-BB85-095744DE5486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5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43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2398F19-E384-4A8E-9D99-4DC8352B646F}" type="datetime1">
              <a:rPr lang="en-US" noProof="0" smtClean="0"/>
              <a:pPr/>
              <a:t>10/20/2013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C415CEA-7E8B-4E5F-B5A8-49892D082375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363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7511"/>
            <a:ext cx="2133600" cy="365125"/>
          </a:xfrm>
          <a:prstGeom prst="rect">
            <a:avLst/>
          </a:prstGeom>
        </p:spPr>
        <p:txBody>
          <a:bodyPr/>
          <a:lstStyle/>
          <a:p>
            <a:fld id="{AD5A87EB-FB5C-4EE5-8DFA-279B53BB2BF5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751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7511"/>
            <a:ext cx="2133600" cy="365125"/>
          </a:xfrm>
          <a:prstGeom prst="rect">
            <a:avLst/>
          </a:prstGeom>
        </p:spPr>
        <p:txBody>
          <a:bodyPr/>
          <a:lstStyle/>
          <a:p>
            <a:fld id="{F595674B-EABF-418A-8462-24B5EDBC42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9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524755" cy="246538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720725" y="601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725" y="1800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Erste Ebene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5" y="6415088"/>
            <a:ext cx="8229600" cy="2603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pic>
        <p:nvPicPr>
          <p:cNvPr id="1032" name="Picture 9" descr="Logo TU Gra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8031163" y="76200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55C91BBE-6AC6-44DC-8E03-07AE8F8939F3}" type="slidenum">
              <a:rPr lang="en-US" noProof="0" smtClean="0"/>
              <a:pPr/>
              <a:t>‹Nr.›</a:t>
            </a:fld>
            <a:endParaRPr lang="en-US" noProof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596063"/>
            <a:ext cx="37242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2D022F60-837D-4043-9C1A-ED491D73F684}" type="datetime1">
              <a:rPr lang="en-US" noProof="0" smtClean="0"/>
              <a:pPr/>
              <a:t>10/20/2013</a:t>
            </a:fld>
            <a:endParaRPr lang="en-US" noProof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74" y="6354762"/>
            <a:ext cx="1211426" cy="4840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3" r:id="rId2"/>
    <p:sldLayoutId id="2147483744" r:id="rId3"/>
    <p:sldLayoutId id="2147483745" r:id="rId4"/>
    <p:sldLayoutId id="2147483746" r:id="rId5"/>
    <p:sldLayoutId id="2147483749" r:id="rId6"/>
    <p:sldLayoutId id="2147483752" r:id="rId7"/>
    <p:sldLayoutId id="2147483753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F70146"/>
        </a:buClr>
        <a:buFont typeface="Wingdings" pitchFamily="2" charset="2"/>
        <a:buChar char="§"/>
        <a:defRPr sz="26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19138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Wingdings" pitchFamily="-107" charset="2"/>
        <a:buChar char="§"/>
        <a:defRPr sz="2400" b="0" kern="1200" baseline="0">
          <a:solidFill>
            <a:srgbClr val="0070C0"/>
          </a:solidFill>
          <a:latin typeface="+mn-lt"/>
          <a:ea typeface="ＭＳ Ｐゴシック" charset="0"/>
          <a:cs typeface="+mn-cs"/>
        </a:defRPr>
      </a:lvl2pPr>
      <a:lvl3pPr marL="11684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itchFamily="-107" charset="2"/>
        <a:buChar char="§"/>
        <a:defRPr sz="2400" b="0" kern="1200">
          <a:solidFill>
            <a:srgbClr val="7030A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-107" charset="2"/>
        <a:buChar char="§"/>
        <a:defRPr sz="2000" b="0" kern="1200">
          <a:solidFill>
            <a:srgbClr val="00206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107" charset="0"/>
        <a:buChar char="-"/>
        <a:defRPr sz="2000" kern="1200" baseline="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Synthesizing Multiple Boolean Functions using Interpolation on a Single Proof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720725" y="6047590"/>
            <a:ext cx="3724275" cy="215900"/>
          </a:xfrm>
        </p:spPr>
        <p:txBody>
          <a:bodyPr/>
          <a:lstStyle/>
          <a:p>
            <a:r>
              <a:rPr lang="de-DE" dirty="0" smtClean="0"/>
              <a:t>2013-10-21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>
          <a:xfrm>
            <a:off x="720725" y="5331871"/>
            <a:ext cx="8229600" cy="652462"/>
          </a:xfrm>
        </p:spPr>
        <p:txBody>
          <a:bodyPr/>
          <a:lstStyle/>
          <a:p>
            <a:r>
              <a:rPr lang="de-DE" dirty="0" smtClean="0"/>
              <a:t>Institute </a:t>
            </a:r>
            <a:r>
              <a:rPr lang="de-DE" dirty="0" err="1" smtClean="0"/>
              <a:t>for</a:t>
            </a:r>
            <a:r>
              <a:rPr lang="de-DE" dirty="0" smtClean="0"/>
              <a:t> Applied Information Processing </a:t>
            </a:r>
            <a:r>
              <a:rPr lang="de-DE" dirty="0" err="1" smtClean="0"/>
              <a:t>and</a:t>
            </a:r>
            <a:r>
              <a:rPr lang="de-DE" dirty="0" smtClean="0"/>
              <a:t> Communications</a:t>
            </a:r>
          </a:p>
          <a:p>
            <a:r>
              <a:rPr lang="de-DE" dirty="0" smtClean="0"/>
              <a:t>Graz University </a:t>
            </a:r>
            <a:r>
              <a:rPr lang="de-DE" dirty="0" err="1" smtClean="0"/>
              <a:t>of</a:t>
            </a:r>
            <a:r>
              <a:rPr lang="de-DE" dirty="0" smtClean="0"/>
              <a:t> Technology, Austria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20725" y="738554"/>
            <a:ext cx="774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/>
              <a:t>Georg Hofferek</a:t>
            </a:r>
            <a:r>
              <a:rPr lang="de-AT" dirty="0"/>
              <a:t>, </a:t>
            </a:r>
            <a:r>
              <a:rPr lang="de-AT" dirty="0" err="1"/>
              <a:t>Ashutosh</a:t>
            </a:r>
            <a:r>
              <a:rPr lang="de-AT" dirty="0"/>
              <a:t> Gupta, Bettina Könighofer, Jie-Hong Roland Jiang </a:t>
            </a:r>
            <a:r>
              <a:rPr lang="de-AT" dirty="0" err="1"/>
              <a:t>and</a:t>
            </a:r>
            <a:r>
              <a:rPr lang="de-AT" dirty="0"/>
              <a:t> Roderick Bloem</a:t>
            </a:r>
          </a:p>
        </p:txBody>
      </p:sp>
    </p:spTree>
    <p:extLst>
      <p:ext uri="{BB962C8B-B14F-4D97-AF65-F5344CB8AC3E}">
        <p14:creationId xmlns:p14="http://schemas.microsoft.com/office/powerpoint/2010/main" val="16554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Formula for Single </a:t>
            </a:r>
            <a:r>
              <a:rPr lang="en-US" dirty="0"/>
              <a:t>Interpolation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54038" y="1388782"/>
                <a:ext cx="8132762" cy="48550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∀</m:t>
                    </m:r>
                    <m:acc>
                      <m:accPr>
                        <m:chr m:val="⃑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 ∃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 ∀ </m:t>
                    </m:r>
                    <m:acc>
                      <m:accPr>
                        <m:chr m:val="⃑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.</m:t>
                    </m:r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Φ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00" b="0" dirty="0" smtClean="0"/>
                  <a:t> is valid</a:t>
                </a:r>
              </a:p>
              <a:p>
                <a:pPr algn="ctr"/>
                <a:endParaRPr lang="en-US" sz="2600" b="0" dirty="0" smtClean="0"/>
              </a:p>
              <a:p>
                <a:pPr algn="ctr"/>
                <a:endParaRPr lang="en-US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:endParaRPr lang="en-US" sz="26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:endParaRPr lang="en-US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:endParaRPr lang="en-US" sz="26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:endParaRPr lang="en-US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:endParaRPr lang="en-US" sz="26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0,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2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</a:rPr>
                  <a:t> is unsatisfiable</a:t>
                </a:r>
              </a:p>
              <a:p>
                <a:pPr algn="ctr"/>
                <a:endParaRPr lang="en-US" sz="2600" dirty="0"/>
              </a:p>
              <a:p>
                <a:pPr algn="ctr"/>
                <a:endParaRPr lang="de-AT" sz="2600" dirty="0"/>
              </a:p>
              <a:p>
                <a:pPr algn="ctr"/>
                <a:endParaRPr lang="de-AT" sz="2600" dirty="0"/>
              </a:p>
              <a:p>
                <a:pPr algn="ctr"/>
                <a:endParaRPr lang="de-AT" sz="2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038" y="1388782"/>
                <a:ext cx="8132762" cy="4855000"/>
              </a:xfrm>
              <a:blipFill rotWithShape="1">
                <a:blip r:embed="rId2"/>
                <a:stretch>
                  <a:fillRect t="-87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feil nach unten 5"/>
              <p:cNvSpPr/>
              <p:nvPr/>
            </p:nvSpPr>
            <p:spPr>
              <a:xfrm>
                <a:off x="1551710" y="2207492"/>
                <a:ext cx="6299200" cy="2900218"/>
              </a:xfrm>
              <a:prstGeom prst="downArrow">
                <a:avLst>
                  <a:gd name="adj1" fmla="val 54985"/>
                  <a:gd name="adj2" fmla="val 4586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Expansion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∃</m:t>
                    </m:r>
                  </m:oMath>
                </a14:m>
                <a:endParaRPr lang="de-AT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Renaming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de-AT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Negation</a:t>
                </a:r>
                <a:endParaRPr lang="de-AT" sz="3200" dirty="0"/>
              </a:p>
            </p:txBody>
          </p:sp>
        </mc:Choice>
        <mc:Fallback xmlns="">
          <p:sp>
            <p:nvSpPr>
              <p:cNvPr id="6" name="Pfeil nach unt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10" y="2207492"/>
                <a:ext cx="6299200" cy="2900218"/>
              </a:xfrm>
              <a:prstGeom prst="downArrow">
                <a:avLst>
                  <a:gd name="adj1" fmla="val 54985"/>
                  <a:gd name="adj2" fmla="val 4586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via Interpolation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99061" y="1624741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 ⊥</m:t>
                    </m:r>
                  </m:oMath>
                </a14:m>
                <a:r>
                  <a:rPr lang="de-AT" dirty="0"/>
                  <a:t> </a:t>
                </a:r>
                <a:endParaRPr lang="de-AT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4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/>
                </a:r>
                <a:br>
                  <a:rPr lang="en-US" b="1" dirty="0" smtClean="0">
                    <a:solidFill>
                      <a:srgbClr val="00B050"/>
                    </a:solidFill>
                  </a:rPr>
                </a:br>
                <a:r>
                  <a:rPr lang="en-US" b="1" dirty="0" smtClean="0">
                    <a:solidFill>
                      <a:srgbClr val="00B050"/>
                    </a:solidFill>
                  </a:rPr>
                  <a:t>Interpolant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de-AT" b="1" dirty="0" smtClean="0">
                    <a:solidFill>
                      <a:srgbClr val="00B05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346B0F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 1, whenever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 not allowed</a:t>
                </a:r>
                <a:endParaRPr lang="de-AT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1,</m:t>
                            </m:r>
                            <m:acc>
                              <m:accPr>
                                <m:chr m:val="⃑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Whenever</a:t>
                </a:r>
                <a:r>
                  <a:rPr lang="en-US" dirty="0" smtClean="0">
                    <a:solidFill>
                      <a:srgbClr val="346B0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346B0F"/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1, </a:t>
                </a:r>
                <a:r>
                  <a:rPr lang="en-US" dirty="0" smtClean="0"/>
                  <a:t>1 is allowed</a:t>
                </a: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061" y="1624741"/>
                <a:ext cx="8229600" cy="4525963"/>
              </a:xfrm>
              <a:blipFill rotWithShape="1">
                <a:blip r:embed="rId2"/>
                <a:stretch>
                  <a:fillRect l="-2444" b="-76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eschweifte Klammer links 3"/>
          <p:cNvSpPr/>
          <p:nvPr/>
        </p:nvSpPr>
        <p:spPr>
          <a:xfrm rot="16200000">
            <a:off x="3097641" y="1351960"/>
            <a:ext cx="316353" cy="1782618"/>
          </a:xfrm>
          <a:prstGeom prst="leftBrace">
            <a:avLst>
              <a:gd name="adj1" fmla="val 35199"/>
              <a:gd name="adj2" fmla="val 505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914072" y="240144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de-AT" sz="2400" b="1" i="1" dirty="0">
              <a:solidFill>
                <a:srgbClr val="FF0000"/>
              </a:solidFill>
            </a:endParaRPr>
          </a:p>
        </p:txBody>
      </p:sp>
      <p:sp>
        <p:nvSpPr>
          <p:cNvPr id="6" name="Geschweifte Klammer links 5"/>
          <p:cNvSpPr/>
          <p:nvPr/>
        </p:nvSpPr>
        <p:spPr>
          <a:xfrm rot="16200000">
            <a:off x="5230092" y="1353109"/>
            <a:ext cx="309420" cy="1773384"/>
          </a:xfrm>
          <a:prstGeom prst="leftBrace">
            <a:avLst>
              <a:gd name="adj1" fmla="val 35199"/>
              <a:gd name="adj2" fmla="val 5054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158508" y="2401446"/>
            <a:ext cx="55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B</a:t>
            </a:r>
            <a:endParaRPr lang="de-AT" sz="2400" b="1" i="1" dirty="0">
              <a:solidFill>
                <a:srgbClr val="0070C0"/>
              </a:solidFill>
            </a:endParaRPr>
          </a:p>
        </p:txBody>
      </p:sp>
      <p:sp>
        <p:nvSpPr>
          <p:cNvPr id="8" name="Legende mit Linie 1 (ohne Rahmen) 7"/>
          <p:cNvSpPr/>
          <p:nvPr/>
        </p:nvSpPr>
        <p:spPr>
          <a:xfrm>
            <a:off x="1029857" y="3103421"/>
            <a:ext cx="2798618" cy="563418"/>
          </a:xfrm>
          <a:prstGeom prst="callout1">
            <a:avLst>
              <a:gd name="adj1" fmla="val 20389"/>
              <a:gd name="adj2" fmla="val 46171"/>
              <a:gd name="adj3" fmla="val -54714"/>
              <a:gd name="adj4" fmla="val 761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0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allowed</a:t>
            </a:r>
            <a:endParaRPr lang="de-AT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Legende mit Linie 1 (ohne Rahmen) 8"/>
          <p:cNvSpPr/>
          <p:nvPr/>
        </p:nvSpPr>
        <p:spPr>
          <a:xfrm>
            <a:off x="4599705" y="3103421"/>
            <a:ext cx="2798618" cy="563418"/>
          </a:xfrm>
          <a:prstGeom prst="callout1">
            <a:avLst>
              <a:gd name="adj1" fmla="val 10553"/>
              <a:gd name="adj2" fmla="val 54092"/>
              <a:gd name="adj3" fmla="val -53073"/>
              <a:gd name="adj4" fmla="val 305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70C0"/>
                </a:solidFill>
              </a:rPr>
              <a:t>1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allowed</a:t>
            </a:r>
            <a:endParaRPr lang="de-AT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11" name="Abgerundetes Rechteck 10"/>
          <p:cNvSpPr/>
          <p:nvPr/>
        </p:nvSpPr>
        <p:spPr>
          <a:xfrm rot="19684872">
            <a:off x="6526510" y="4353547"/>
            <a:ext cx="2276787" cy="12043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Boolean Case: see Jiang et al., ICCAD’09</a:t>
            </a:r>
            <a:endParaRPr lang="de-AT" sz="2800" b="1" dirty="0"/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Control Signals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Interdependence!</a:t>
            </a:r>
          </a:p>
          <a:p>
            <a:pPr lvl="1"/>
            <a:r>
              <a:rPr lang="en-US" dirty="0" smtClean="0"/>
              <a:t>e.g. two signals must have same value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Iterative </a:t>
            </a:r>
            <a:r>
              <a:rPr lang="en-US" dirty="0" err="1" smtClean="0"/>
              <a:t>Resubstitution</a:t>
            </a:r>
            <a:endParaRPr lang="en-US" dirty="0" smtClean="0"/>
          </a:p>
          <a:p>
            <a:pPr lvl="1"/>
            <a:r>
              <a:rPr lang="en-US" dirty="0" smtClean="0"/>
              <a:t>Many SMT calls</a:t>
            </a:r>
          </a:p>
          <a:p>
            <a:pPr lvl="1"/>
            <a:r>
              <a:rPr lang="en-US" dirty="0" smtClean="0"/>
              <a:t>Increasing “difficulty”</a:t>
            </a:r>
          </a:p>
          <a:p>
            <a:pPr lvl="1"/>
            <a:endParaRPr lang="en-US" dirty="0"/>
          </a:p>
          <a:p>
            <a:r>
              <a:rPr lang="en-US" dirty="0" smtClean="0"/>
              <a:t>Multiple Coordinated Interpolants</a:t>
            </a:r>
          </a:p>
          <a:p>
            <a:pPr marL="447675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 Only one proof required</a:t>
            </a:r>
          </a:p>
          <a:p>
            <a:pPr marL="447675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 Special requirements towards proof</a:t>
            </a:r>
            <a:endParaRPr lang="en-US" dirty="0" smtClean="0"/>
          </a:p>
          <a:p>
            <a:endParaRPr lang="de-AT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4636655" y="4447333"/>
            <a:ext cx="2138506" cy="614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2230582" y="4447333"/>
            <a:ext cx="2138506" cy="614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4922982" y="3759223"/>
            <a:ext cx="2138506" cy="5449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Abgerundetes Rechteck 5"/>
          <p:cNvSpPr/>
          <p:nvPr/>
        </p:nvSpPr>
        <p:spPr>
          <a:xfrm>
            <a:off x="2327564" y="3685332"/>
            <a:ext cx="2225963" cy="618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for Multiple Interpolants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Formula: 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acc>
                      <m:accPr>
                        <m:chr m:val="⃑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∀ </m:t>
                    </m:r>
                    <m:acc>
                      <m:accPr>
                        <m:chr m:val="⃑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r>
                  <a:rPr lang="en-US" dirty="0" smtClean="0"/>
                  <a:t>Expansion:</a:t>
                </a:r>
                <a:br>
                  <a:rPr lang="en-US" dirty="0" smtClean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Φ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16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21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bgerundetes Rechteck 9"/>
              <p:cNvSpPr/>
              <p:nvPr/>
            </p:nvSpPr>
            <p:spPr>
              <a:xfrm>
                <a:off x="1874982" y="5634183"/>
                <a:ext cx="5523345" cy="113607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“</a:t>
                </a:r>
                <a:r>
                  <a:rPr lang="en-US" sz="2800" b="1" dirty="0" smtClean="0"/>
                  <a:t>Partitions</a:t>
                </a:r>
                <a:r>
                  <a:rPr lang="en-US" sz="2800" dirty="0" smtClean="0"/>
                  <a:t>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Abgerundetes 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82" y="5634183"/>
                <a:ext cx="5523345" cy="1136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11"/>
          <p:cNvCxnSpPr/>
          <p:nvPr/>
        </p:nvCxnSpPr>
        <p:spPr>
          <a:xfrm flipH="1" flipV="1">
            <a:off x="3440545" y="4304171"/>
            <a:ext cx="1196109" cy="1736411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5842575" y="4304171"/>
            <a:ext cx="34349" cy="1736411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 flipV="1">
            <a:off x="4294909" y="5061550"/>
            <a:ext cx="1039091" cy="97903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 flipV="1">
            <a:off x="6206837" y="5061550"/>
            <a:ext cx="452581" cy="97903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3" grpId="0" uiExpand="1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Colorable, Local, Global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Partitions ≈ Colors:</a:t>
                </a:r>
                <a:endParaRPr lang="en-US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00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dirty="0" smtClean="0"/>
              </a:p>
              <a:p>
                <a:r>
                  <a:rPr lang="en-US" dirty="0"/>
                  <a:t>Local Symbols: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de-A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de-A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01</m:t>
                        </m:r>
                      </m:sub>
                    </m:sSub>
                  </m:oMath>
                </a14:m>
                <a:r>
                  <a:rPr lang="de-A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de-AT" dirty="0"/>
                  <a:t> (</a:t>
                </a:r>
                <a:r>
                  <a:rPr lang="en-US" dirty="0"/>
                  <a:t>colored</a:t>
                </a:r>
                <a:r>
                  <a:rPr lang="de-AT" dirty="0"/>
                  <a:t>)</a:t>
                </a:r>
              </a:p>
              <a:p>
                <a:r>
                  <a:rPr lang="en-US" dirty="0" smtClean="0"/>
                  <a:t>Global Symbols: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AT" dirty="0" smtClean="0"/>
                  <a:t> („</a:t>
                </a:r>
                <a:r>
                  <a:rPr lang="en-US" dirty="0" smtClean="0"/>
                  <a:t>colorless</a:t>
                </a:r>
                <a:r>
                  <a:rPr lang="de-AT" dirty="0" smtClean="0"/>
                  <a:t>“)</a:t>
                </a:r>
              </a:p>
              <a:p>
                <a:endParaRPr lang="en-US" dirty="0"/>
              </a:p>
              <a:p>
                <a:r>
                  <a:rPr lang="en-US" dirty="0" smtClean="0"/>
                  <a:t>Colorable: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de-AT" b="1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de-AT" b="1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endParaRPr lang="de-AT" b="1" dirty="0" smtClean="0"/>
              </a:p>
              <a:p>
                <a:r>
                  <a:rPr lang="en-US" dirty="0" smtClean="0"/>
                  <a:t>Non-colorable: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endParaRPr lang="de-AT" b="1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188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 rot="19997965">
            <a:off x="5894462" y="4694409"/>
            <a:ext cx="3062663" cy="1558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Generalization of notions for single interpolation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759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(Reasonable) Assumptions on Proofs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Pure Resolution Proofs</a:t>
                </a:r>
              </a:p>
              <a:p>
                <a:pPr lvl="1"/>
                <a:r>
                  <a:rPr lang="en-US" dirty="0" smtClean="0"/>
                  <a:t>All internal nodes are resolution nodes</a:t>
                </a:r>
              </a:p>
              <a:p>
                <a:pPr lvl="1"/>
                <a:r>
                  <a:rPr lang="en-US" dirty="0" smtClean="0"/>
                  <a:t>Theory reasoning via tautology clauses</a:t>
                </a:r>
              </a:p>
              <a:p>
                <a:pPr lvl="2"/>
                <a:r>
                  <a:rPr lang="en-US" b="0" dirty="0" smtClean="0"/>
                  <a:t>E.g. </a:t>
                </a:r>
                <a:r>
                  <a:rPr lang="en-US" dirty="0"/>
                  <a:t>T</a:t>
                </a:r>
                <a:r>
                  <a:rPr lang="en-US" dirty="0" smtClean="0"/>
                  <a:t>ransitivity: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Leaves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Clause from one partition</a:t>
                </a:r>
              </a:p>
              <a:p>
                <a:pPr lvl="1"/>
                <a:r>
                  <a:rPr lang="en-US" dirty="0" smtClean="0"/>
                  <a:t>Theory tautology</a:t>
                </a:r>
              </a:p>
              <a:p>
                <a:r>
                  <a:rPr lang="en-US" dirty="0" smtClean="0"/>
                  <a:t>Root: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New Literals:</a:t>
                </a:r>
              </a:p>
              <a:p>
                <a:pPr lvl="1"/>
                <a:r>
                  <a:rPr lang="en-US" dirty="0" smtClean="0"/>
                  <a:t>Defined via theory by “existing” ones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2153" b="-26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 rot="20221894">
            <a:off x="5979087" y="3813080"/>
            <a:ext cx="2750140" cy="169191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veriT</a:t>
            </a:r>
            <a:r>
              <a:rPr lang="en-US" sz="2800" b="1" dirty="0" smtClean="0"/>
              <a:t> Solver</a:t>
            </a:r>
          </a:p>
          <a:p>
            <a:pPr algn="ctr"/>
            <a:r>
              <a:rPr lang="de-AT" sz="1600" dirty="0" smtClean="0"/>
              <a:t>[www.verit-solver.org]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5674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towards Proof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Colorability</a:t>
            </a:r>
            <a:endParaRPr lang="en-US" dirty="0" smtClean="0"/>
          </a:p>
          <a:p>
            <a:pPr lvl="1"/>
            <a:r>
              <a:rPr lang="en-US" dirty="0" smtClean="0"/>
              <a:t>“No literals or leaves with symbols from two partitions”</a:t>
            </a:r>
          </a:p>
          <a:p>
            <a:pPr lvl="1"/>
            <a:r>
              <a:rPr lang="en-US" dirty="0" smtClean="0"/>
              <a:t>Achieved in two steps</a:t>
            </a:r>
          </a:p>
          <a:p>
            <a:pPr lvl="2"/>
            <a:r>
              <a:rPr lang="en-US" dirty="0" smtClean="0"/>
              <a:t>Remove non-colorable literals</a:t>
            </a:r>
          </a:p>
          <a:p>
            <a:pPr lvl="2"/>
            <a:r>
              <a:rPr lang="en-US" dirty="0" smtClean="0"/>
              <a:t>Split non-colorable leaves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Local-first</a:t>
            </a:r>
          </a:p>
          <a:p>
            <a:pPr lvl="1"/>
            <a:r>
              <a:rPr lang="en-US" dirty="0" smtClean="0"/>
              <a:t>“Local literals are resolved before global literals”</a:t>
            </a:r>
          </a:p>
          <a:p>
            <a:pPr lvl="1"/>
            <a:r>
              <a:rPr lang="en-US" dirty="0" smtClean="0"/>
              <a:t>Achieved by standard reordering</a:t>
            </a:r>
            <a:endParaRPr lang="de-AT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non-colorable Literals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175780" y="4239551"/>
                <a:ext cx="408218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∨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0" y="4239551"/>
                <a:ext cx="408218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909416" y="4239550"/>
                <a:ext cx="397596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∨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16" y="4239550"/>
                <a:ext cx="397596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5019962" y="4239551"/>
            <a:ext cx="886691" cy="461666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bgerundetes Rechteck 15"/>
              <p:cNvSpPr/>
              <p:nvPr/>
            </p:nvSpPr>
            <p:spPr>
              <a:xfrm>
                <a:off x="923636" y="2041255"/>
                <a:ext cx="7472218" cy="1311564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000" i="1">
                          <a:latin typeface="Cambria Math"/>
                        </a:rPr>
                        <m:t>≠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000" i="1">
                          <a:latin typeface="Cambria Math"/>
                        </a:rPr>
                        <m:t>  ⇒  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000" i="1">
                          <a:latin typeface="Cambria Math"/>
                        </a:rPr>
                        <m:t>≠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</a:rPr>
                        <m:t> ∨ 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</a:rPr>
                        <m:t>≠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de-AT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Abgerundetes 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6" y="2041255"/>
                <a:ext cx="7472218" cy="131156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909416" y="3597718"/>
                <a:ext cx="4163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Tautology (Transitivity),</a:t>
                </a:r>
              </a:p>
              <a:p>
                <a:r>
                  <a:rPr lang="en-US" dirty="0" smtClean="0"/>
                  <a:t>“</a:t>
                </a:r>
                <a:r>
                  <a:rPr lang="en-US" b="1" dirty="0" smtClean="0"/>
                  <a:t>using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16" y="3597718"/>
                <a:ext cx="416314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71"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bgerundetes Rechteck 18"/>
          <p:cNvSpPr/>
          <p:nvPr/>
        </p:nvSpPr>
        <p:spPr>
          <a:xfrm>
            <a:off x="378691" y="4244049"/>
            <a:ext cx="2189018" cy="457168"/>
          </a:xfrm>
          <a:prstGeom prst="roundRect">
            <a:avLst/>
          </a:prstGeom>
          <a:noFill/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Gewinkelte Verbindung 20"/>
          <p:cNvCxnSpPr>
            <a:stCxn id="19" idx="2"/>
            <a:endCxn id="14" idx="2"/>
          </p:cNvCxnSpPr>
          <p:nvPr/>
        </p:nvCxnSpPr>
        <p:spPr>
          <a:xfrm rot="16200000" flipH="1">
            <a:off x="3468254" y="2706163"/>
            <a:ext cx="12700" cy="3990108"/>
          </a:xfrm>
          <a:prstGeom prst="bentConnector3">
            <a:avLst>
              <a:gd name="adj1" fmla="val 4781819"/>
            </a:avLst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117867" y="4876755"/>
            <a:ext cx="184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Replace</a:t>
            </a:r>
            <a:endParaRPr lang="de-A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75780" y="3597718"/>
                <a:ext cx="4163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Tautology (Transitivity),</a:t>
                </a:r>
              </a:p>
              <a:p>
                <a:r>
                  <a:rPr lang="en-US" dirty="0" smtClean="0"/>
                  <a:t>“</a:t>
                </a:r>
                <a:r>
                  <a:rPr lang="en-US" b="1" dirty="0" smtClean="0"/>
                  <a:t>defining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0" y="3597718"/>
                <a:ext cx="416314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318"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3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6" grpId="0" animBg="1"/>
      <p:bldP spid="18" grpId="0"/>
      <p:bldP spid="19" grpId="0" animBg="1"/>
      <p:bldP spid="2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Non-Colorable Leaves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067658" y="2650687"/>
                <a:ext cx="542607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 ∨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∨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658" y="2650687"/>
                <a:ext cx="542607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725" y="1413042"/>
                <a:ext cx="4059970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 ∨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∨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25" y="1413042"/>
                <a:ext cx="405997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996873" y="1413043"/>
                <a:ext cx="395345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∨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873" y="1413043"/>
                <a:ext cx="395345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2"/>
            <a:endCxn id="4" idx="0"/>
          </p:cNvCxnSpPr>
          <p:nvPr/>
        </p:nvCxnSpPr>
        <p:spPr>
          <a:xfrm>
            <a:off x="2750710" y="1874707"/>
            <a:ext cx="2029985" cy="775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stCxn id="6" idx="2"/>
            <a:endCxn id="4" idx="0"/>
          </p:cNvCxnSpPr>
          <p:nvPr/>
        </p:nvCxnSpPr>
        <p:spPr>
          <a:xfrm flipH="1">
            <a:off x="4780695" y="1874708"/>
            <a:ext cx="2192904" cy="7759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2307364" y="1426947"/>
            <a:ext cx="886691" cy="46166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7961744" y="1426947"/>
            <a:ext cx="886691" cy="46166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14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Ellipse 25"/>
              <p:cNvSpPr/>
              <p:nvPr/>
            </p:nvSpPr>
            <p:spPr>
              <a:xfrm>
                <a:off x="1734718" y="4461164"/>
                <a:ext cx="794327" cy="79432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26" name="Ellips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718" y="4461164"/>
                <a:ext cx="794327" cy="794327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llipse 26"/>
              <p:cNvSpPr/>
              <p:nvPr/>
            </p:nvSpPr>
            <p:spPr>
              <a:xfrm>
                <a:off x="6655097" y="4461163"/>
                <a:ext cx="794327" cy="79432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Ellips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097" y="4461163"/>
                <a:ext cx="794327" cy="794327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llipse 27"/>
              <p:cNvSpPr/>
              <p:nvPr/>
            </p:nvSpPr>
            <p:spPr>
              <a:xfrm>
                <a:off x="4161865" y="3454399"/>
                <a:ext cx="794327" cy="79432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Ellips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65" y="3454399"/>
                <a:ext cx="794327" cy="794327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llipse 28"/>
              <p:cNvSpPr/>
              <p:nvPr/>
            </p:nvSpPr>
            <p:spPr>
              <a:xfrm>
                <a:off x="4161866" y="5449455"/>
                <a:ext cx="794327" cy="79432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Ellips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66" y="5449455"/>
                <a:ext cx="794327" cy="794327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>
            <a:stCxn id="26" idx="7"/>
            <a:endCxn id="28" idx="2"/>
          </p:cNvCxnSpPr>
          <p:nvPr/>
        </p:nvCxnSpPr>
        <p:spPr>
          <a:xfrm flipV="1">
            <a:off x="2412719" y="3851563"/>
            <a:ext cx="1749146" cy="725927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28" idx="6"/>
            <a:endCxn id="27" idx="1"/>
          </p:cNvCxnSpPr>
          <p:nvPr/>
        </p:nvCxnSpPr>
        <p:spPr>
          <a:xfrm>
            <a:off x="4956192" y="3851563"/>
            <a:ext cx="1815231" cy="72592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stCxn id="27" idx="3"/>
            <a:endCxn id="29" idx="6"/>
          </p:cNvCxnSpPr>
          <p:nvPr/>
        </p:nvCxnSpPr>
        <p:spPr>
          <a:xfrm flipH="1">
            <a:off x="4956193" y="5139164"/>
            <a:ext cx="1815230" cy="70745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9" idx="2"/>
            <a:endCxn id="26" idx="5"/>
          </p:cNvCxnSpPr>
          <p:nvPr/>
        </p:nvCxnSpPr>
        <p:spPr>
          <a:xfrm flipH="1" flipV="1">
            <a:off x="2412719" y="5139165"/>
            <a:ext cx="1749147" cy="707454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4503613" y="4248726"/>
            <a:ext cx="1" cy="1200729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4656013" y="4253350"/>
            <a:ext cx="1" cy="1200729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B9B8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Proof Local-First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Pivot Reordering Techniques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 rot="20713808">
            <a:off x="1440874" y="2900220"/>
            <a:ext cx="6289963" cy="25122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e.g. </a:t>
            </a:r>
            <a:r>
              <a:rPr lang="en-US" sz="2800" b="1" dirty="0" err="1" smtClean="0"/>
              <a:t>D’Silva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Kroening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Purandare</a:t>
            </a:r>
            <a:r>
              <a:rPr lang="en-US" sz="2800" b="1" dirty="0" smtClean="0"/>
              <a:t>, and </a:t>
            </a:r>
            <a:r>
              <a:rPr lang="en-US" sz="2800" b="1" dirty="0" err="1" smtClean="0"/>
              <a:t>Weissenbacher</a:t>
            </a:r>
            <a:r>
              <a:rPr lang="en-US" sz="2800" b="1" dirty="0" smtClean="0"/>
              <a:t>, VMCAI 2010</a:t>
            </a:r>
            <a:endParaRPr lang="de-AT" sz="2800" b="1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Motivation: </a:t>
            </a:r>
            <a:r>
              <a:rPr lang="en-US" dirty="0" smtClean="0"/>
              <a:t>Concurrency Issues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Synthesizing Multiple Boolean Functions using Interpolation on a Single Proof 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2</a:t>
            </a:fld>
            <a:endParaRPr lang="en-US" noProof="0"/>
          </a:p>
        </p:txBody>
      </p:sp>
      <p:grpSp>
        <p:nvGrpSpPr>
          <p:cNvPr id="9" name="Gruppieren 8"/>
          <p:cNvGrpSpPr/>
          <p:nvPr/>
        </p:nvGrpSpPr>
        <p:grpSpPr>
          <a:xfrm>
            <a:off x="2428875" y="1376362"/>
            <a:ext cx="4286250" cy="2853870"/>
            <a:chOff x="2301875" y="1376362"/>
            <a:chExt cx="4286250" cy="2853870"/>
          </a:xfrm>
        </p:grpSpPr>
        <p:pic>
          <p:nvPicPr>
            <p:cNvPr id="2050" name="Picture 2" descr="multitasking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75" y="1376362"/>
              <a:ext cx="4286250" cy="2638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2301875" y="4014788"/>
              <a:ext cx="42862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Image Source: http://www.gabenies.com/tips-tools/does-multitasking-really-work/</a:t>
              </a:r>
              <a:endParaRPr lang="de-AT" sz="800" dirty="0"/>
            </a:p>
          </p:txBody>
        </p:sp>
      </p:grpSp>
      <p:pic>
        <p:nvPicPr>
          <p:cNvPr id="2051" name="Picture 3" descr="C:\Users\ghofferek\AppData\Local\Microsoft\Windows\Temporary Internet Files\Content.IE5\YRBW3Q6E\MC90024164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8" y="4106189"/>
            <a:ext cx="2660361" cy="2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/>
          <p:cNvSpPr/>
          <p:nvPr/>
        </p:nvSpPr>
        <p:spPr>
          <a:xfrm rot="20745681">
            <a:off x="4819719" y="4260734"/>
            <a:ext cx="4202545" cy="15147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Concurrency needs careful control!</a:t>
            </a:r>
            <a:endParaRPr lang="de-AT" sz="3200" b="1" i="1" dirty="0"/>
          </a:p>
        </p:txBody>
      </p:sp>
    </p:spTree>
    <p:extLst>
      <p:ext uri="{BB962C8B-B14F-4D97-AF65-F5344CB8AC3E}">
        <p14:creationId xmlns:p14="http://schemas.microsoft.com/office/powerpoint/2010/main" val="28613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leichschenkliges Dreieck 20"/>
          <p:cNvSpPr/>
          <p:nvPr/>
        </p:nvSpPr>
        <p:spPr>
          <a:xfrm rot="10800000">
            <a:off x="928254" y="3362035"/>
            <a:ext cx="7305964" cy="230908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Multiple Interpolants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17533" y="1643214"/>
                <a:ext cx="8229600" cy="5642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∧¬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33" y="1643214"/>
                <a:ext cx="8229600" cy="564284"/>
              </a:xfrm>
              <a:blipFill rotWithShape="1">
                <a:blip r:embed="rId2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apezoid 8"/>
          <p:cNvSpPr/>
          <p:nvPr/>
        </p:nvSpPr>
        <p:spPr>
          <a:xfrm rot="10800000">
            <a:off x="969815" y="2068947"/>
            <a:ext cx="1699491" cy="1283852"/>
          </a:xfrm>
          <a:prstGeom prst="trapezoid">
            <a:avLst>
              <a:gd name="adj" fmla="val 435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rapezoid 9"/>
          <p:cNvSpPr/>
          <p:nvPr/>
        </p:nvSpPr>
        <p:spPr>
          <a:xfrm rot="10800000">
            <a:off x="2867890" y="2068948"/>
            <a:ext cx="1699491" cy="1283852"/>
          </a:xfrm>
          <a:prstGeom prst="trapezoid">
            <a:avLst>
              <a:gd name="adj" fmla="val 435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rapezoid 10"/>
          <p:cNvSpPr/>
          <p:nvPr/>
        </p:nvSpPr>
        <p:spPr>
          <a:xfrm rot="10800000">
            <a:off x="4759033" y="2068947"/>
            <a:ext cx="1699491" cy="1283852"/>
          </a:xfrm>
          <a:prstGeom prst="trapezoid">
            <a:avLst>
              <a:gd name="adj" fmla="val 435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rapezoid 11"/>
          <p:cNvSpPr/>
          <p:nvPr/>
        </p:nvSpPr>
        <p:spPr>
          <a:xfrm rot="10800000">
            <a:off x="6664033" y="2068947"/>
            <a:ext cx="1699491" cy="1283852"/>
          </a:xfrm>
          <a:prstGeom prst="trapezoid">
            <a:avLst>
              <a:gd name="adj" fmla="val 435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3001818" y="4294895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Literals</a:t>
            </a:r>
            <a:endParaRPr lang="de-A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39273" y="2141473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Literals 0</a:t>
            </a:r>
            <a:endParaRPr lang="de-A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2726" y="2159946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Literals 1</a:t>
            </a:r>
            <a:endParaRPr lang="de-A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26181" y="2163198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Literals 2</a:t>
            </a:r>
            <a:endParaRPr lang="de-A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028869" y="2141472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Literals 3</a:t>
            </a:r>
            <a:endParaRPr lang="de-A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08581" y="5649401"/>
                <a:ext cx="1117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81" y="5649401"/>
                <a:ext cx="11176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590634" y="5710956"/>
                <a:ext cx="19350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976438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800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34" y="5710956"/>
                <a:ext cx="193501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18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Multiple Interpolants</a:t>
            </a:r>
            <a:endParaRPr lang="de-AT" dirty="0"/>
          </a:p>
        </p:txBody>
      </p:sp>
      <p:sp>
        <p:nvSpPr>
          <p:cNvPr id="4" name="Gleichschenkliges Dreieck 3"/>
          <p:cNvSpPr/>
          <p:nvPr/>
        </p:nvSpPr>
        <p:spPr>
          <a:xfrm rot="10800000">
            <a:off x="928254" y="3362035"/>
            <a:ext cx="7305964" cy="230908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08581" y="5649401"/>
                <a:ext cx="1117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81" y="5649401"/>
                <a:ext cx="11176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590634" y="5710956"/>
                <a:ext cx="19350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976438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800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34" y="5710956"/>
                <a:ext cx="193501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4790243" y="3480767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Multiplexer</a:t>
            </a:r>
            <a:endParaRPr lang="de-A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39273" y="2274331"/>
            <a:ext cx="1108217" cy="108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Constants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0</a:t>
            </a:r>
            <a:r>
              <a:rPr lang="en-US" sz="1400" b="1" dirty="0" smtClean="0"/>
              <a:t>, </a:t>
            </a:r>
            <a:r>
              <a:rPr lang="en-US" sz="1400" b="1" dirty="0" smtClean="0">
                <a:solidFill>
                  <a:srgbClr val="7030A0"/>
                </a:solidFill>
              </a:rPr>
              <a:t>0</a:t>
            </a:r>
            <a:endParaRPr lang="de-AT" sz="1400" b="1" dirty="0">
              <a:solidFill>
                <a:srgbClr val="7030A0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 rot="10800000">
            <a:off x="4165524" y="5162947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rapezoid 17"/>
          <p:cNvSpPr/>
          <p:nvPr/>
        </p:nvSpPr>
        <p:spPr>
          <a:xfrm rot="10800000">
            <a:off x="3615963" y="4705747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rapezoid 18"/>
          <p:cNvSpPr/>
          <p:nvPr/>
        </p:nvSpPr>
        <p:spPr>
          <a:xfrm rot="10800000">
            <a:off x="4729082" y="4705747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rapezoid 19"/>
          <p:cNvSpPr/>
          <p:nvPr/>
        </p:nvSpPr>
        <p:spPr>
          <a:xfrm rot="10800000">
            <a:off x="3027216" y="4153369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rapezoid 20"/>
          <p:cNvSpPr/>
          <p:nvPr/>
        </p:nvSpPr>
        <p:spPr>
          <a:xfrm rot="10800000">
            <a:off x="5283128" y="4153369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rapezoid 21"/>
          <p:cNvSpPr/>
          <p:nvPr/>
        </p:nvSpPr>
        <p:spPr>
          <a:xfrm rot="10800000">
            <a:off x="4214016" y="4153370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rapezoid 22"/>
          <p:cNvSpPr/>
          <p:nvPr/>
        </p:nvSpPr>
        <p:spPr>
          <a:xfrm rot="10800000">
            <a:off x="2447491" y="3643501"/>
            <a:ext cx="785235" cy="194146"/>
          </a:xfrm>
          <a:prstGeom prst="trapezoid">
            <a:avLst>
              <a:gd name="adj" fmla="val 1322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8" name="Gerade Verbindung 57"/>
          <p:cNvCxnSpPr>
            <a:stCxn id="14" idx="2"/>
          </p:cNvCxnSpPr>
          <p:nvPr/>
        </p:nvCxnSpPr>
        <p:spPr>
          <a:xfrm>
            <a:off x="1893382" y="3354331"/>
            <a:ext cx="785164" cy="289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endCxn id="102" idx="2"/>
          </p:cNvCxnSpPr>
          <p:nvPr/>
        </p:nvCxnSpPr>
        <p:spPr>
          <a:xfrm flipV="1">
            <a:off x="3029523" y="3350688"/>
            <a:ext cx="692692" cy="292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23" idx="0"/>
          </p:cNvCxnSpPr>
          <p:nvPr/>
        </p:nvCxnSpPr>
        <p:spPr>
          <a:xfrm>
            <a:off x="2840108" y="3837647"/>
            <a:ext cx="378831" cy="31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20" idx="0"/>
          </p:cNvCxnSpPr>
          <p:nvPr/>
        </p:nvCxnSpPr>
        <p:spPr>
          <a:xfrm>
            <a:off x="3419833" y="4347515"/>
            <a:ext cx="392618" cy="35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>
            <a:off x="4008580" y="4899894"/>
            <a:ext cx="392618" cy="263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V="1">
            <a:off x="4165523" y="4347516"/>
            <a:ext cx="441111" cy="358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V="1">
            <a:off x="5283127" y="4347516"/>
            <a:ext cx="392619" cy="358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581235" y="4347516"/>
            <a:ext cx="418016" cy="358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endCxn id="19" idx="0"/>
          </p:cNvCxnSpPr>
          <p:nvPr/>
        </p:nvCxnSpPr>
        <p:spPr>
          <a:xfrm flipV="1">
            <a:off x="4729081" y="4899893"/>
            <a:ext cx="392618" cy="263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V="1">
            <a:off x="3616142" y="3740574"/>
            <a:ext cx="392439" cy="4127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H="1" flipV="1">
            <a:off x="4307607" y="3740574"/>
            <a:ext cx="93591" cy="41279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V="1">
            <a:off x="4790243" y="3740574"/>
            <a:ext cx="209008" cy="4127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 flipV="1">
            <a:off x="5347855" y="3740574"/>
            <a:ext cx="177796" cy="4127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V="1">
            <a:off x="5874327" y="3946973"/>
            <a:ext cx="97018" cy="2063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>
            <a:endCxn id="6" idx="0"/>
          </p:cNvCxnSpPr>
          <p:nvPr/>
        </p:nvCxnSpPr>
        <p:spPr>
          <a:xfrm>
            <a:off x="4558141" y="5357094"/>
            <a:ext cx="9240" cy="292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feld 101"/>
          <p:cNvSpPr txBox="1"/>
          <p:nvPr/>
        </p:nvSpPr>
        <p:spPr>
          <a:xfrm>
            <a:off x="3168106" y="2270688"/>
            <a:ext cx="1108217" cy="108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Constants</a:t>
            </a:r>
          </a:p>
          <a:p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0</a:t>
            </a:r>
            <a:endParaRPr lang="de-AT" dirty="0">
              <a:solidFill>
                <a:srgbClr val="7030A0"/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5015416" y="2270690"/>
            <a:ext cx="1108217" cy="108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Constants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0</a:t>
            </a:r>
            <a:r>
              <a:rPr lang="en-US" sz="1400" b="1" dirty="0" smtClean="0"/>
              <a:t>, </a:t>
            </a:r>
            <a:r>
              <a:rPr lang="en-US" sz="1400" b="1" dirty="0">
                <a:solidFill>
                  <a:srgbClr val="7030A0"/>
                </a:solidFill>
              </a:rPr>
              <a:t>1</a:t>
            </a:r>
            <a:endParaRPr lang="de-AT" sz="1400" b="1" dirty="0">
              <a:solidFill>
                <a:srgbClr val="7030A0"/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6904180" y="2262820"/>
            <a:ext cx="1108217" cy="108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Constants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</a:rPr>
              <a:t>1</a:t>
            </a:r>
            <a:r>
              <a:rPr lang="en-US" sz="1400" b="1" dirty="0" smtClean="0"/>
              <a:t>, </a:t>
            </a:r>
            <a:r>
              <a:rPr lang="en-US" sz="1400" b="1" dirty="0" smtClean="0">
                <a:solidFill>
                  <a:srgbClr val="7030A0"/>
                </a:solidFill>
              </a:rPr>
              <a:t>1</a:t>
            </a:r>
            <a:endParaRPr lang="de-AT" sz="1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Inhaltsplatzhalter 2"/>
              <p:cNvSpPr txBox="1">
                <a:spLocks/>
              </p:cNvSpPr>
              <p:nvPr/>
            </p:nvSpPr>
            <p:spPr bwMode="auto">
              <a:xfrm>
                <a:off x="517533" y="1643214"/>
                <a:ext cx="8229600" cy="564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70146"/>
                  </a:buClr>
                  <a:buFont typeface="Wingdings" pitchFamily="2" charset="2"/>
                  <a:buChar char="§"/>
                  <a:defRPr sz="2600" kern="1200">
                    <a:solidFill>
                      <a:srgbClr val="595959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19138" indent="-271463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70C0"/>
                  </a:buClr>
                  <a:buFont typeface="Wingdings" pitchFamily="-107" charset="2"/>
                  <a:buChar char="§"/>
                  <a:defRPr sz="2400" b="0" kern="1200" baseline="0">
                    <a:solidFill>
                      <a:srgbClr val="0070C0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68400" indent="-271463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030A0"/>
                  </a:buClr>
                  <a:buFont typeface="Wingdings" pitchFamily="-107" charset="2"/>
                  <a:buChar char="§"/>
                  <a:defRPr sz="2400" b="0" kern="1200">
                    <a:solidFill>
                      <a:srgbClr val="7030A0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Font typeface="Wingdings" pitchFamily="-107" charset="2"/>
                  <a:buChar char="§"/>
                  <a:defRPr sz="2000" b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Lucida Grande" pitchFamily="-107" charset="0"/>
                  <a:buChar char="-"/>
                  <a:defRPr sz="2000" kern="1200" baseline="0">
                    <a:solidFill>
                      <a:srgbClr val="595959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¬</m:t>
                      </m:r>
                      <m:r>
                        <a:rPr lang="en-US" sz="2000" i="1" smtClean="0">
                          <a:latin typeface="Cambria Math"/>
                        </a:rPr>
                        <m:t>𝜑</m:t>
                      </m:r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∧¬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a:rPr lang="en-US" sz="2000" i="1"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4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533" y="1643214"/>
                <a:ext cx="8229600" cy="564284"/>
              </a:xfrm>
              <a:prstGeom prst="rect">
                <a:avLst/>
              </a:prstGeom>
              <a:blipFill rotWithShape="1">
                <a:blip r:embed="rId5"/>
                <a:stretch>
                  <a:fillRect t="-1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bgerundetes Rechteck 35"/>
          <p:cNvSpPr/>
          <p:nvPr/>
        </p:nvSpPr>
        <p:spPr>
          <a:xfrm rot="20528385">
            <a:off x="5907457" y="4720386"/>
            <a:ext cx="3069024" cy="979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Cf. </a:t>
            </a:r>
            <a:r>
              <a:rPr lang="en-US" b="1" dirty="0" err="1" smtClean="0"/>
              <a:t>Pudlaks</a:t>
            </a:r>
            <a:r>
              <a:rPr lang="en-US" b="1" dirty="0" smtClean="0"/>
              <a:t>’ Interpolation Procedure (JSL’97) </a:t>
            </a:r>
            <a:endParaRPr lang="de-AT" b="1" dirty="0"/>
          </a:p>
        </p:txBody>
      </p:sp>
      <p:sp>
        <p:nvSpPr>
          <p:cNvPr id="61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37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02" grpId="0" animBg="1"/>
      <p:bldP spid="103" grpId="0" animBg="1"/>
      <p:bldP spid="104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pipe</a:t>
            </a:r>
            <a:r>
              <a:rPr lang="en-US" dirty="0" smtClean="0"/>
              <a:t>: Illustrative pipeline example (MemoCODE’11)</a:t>
            </a:r>
          </a:p>
          <a:p>
            <a:pPr lvl="1"/>
            <a:r>
              <a:rPr lang="en-US" dirty="0" smtClean="0"/>
              <a:t>1.6 seconds instead of 14 hours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: Simple 2-stage pipelined processor</a:t>
            </a:r>
          </a:p>
          <a:p>
            <a:pPr lvl="1"/>
            <a:r>
              <a:rPr lang="en-US" dirty="0" smtClean="0"/>
              <a:t>2 control signals</a:t>
            </a:r>
          </a:p>
          <a:p>
            <a:pPr lvl="1"/>
            <a:r>
              <a:rPr lang="en-US" dirty="0" smtClean="0"/>
              <a:t>28.1 seconds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illu02-08</a:t>
            </a:r>
            <a:r>
              <a:rPr lang="en-US" dirty="0" smtClean="0"/>
              <a:t>: Scalable illustrative example</a:t>
            </a:r>
          </a:p>
          <a:p>
            <a:pPr lvl="1"/>
            <a:r>
              <a:rPr lang="en-US" dirty="0" smtClean="0"/>
              <a:t>2-8 control signals</a:t>
            </a:r>
          </a:p>
          <a:p>
            <a:pPr lvl="1"/>
            <a:r>
              <a:rPr lang="en-US" dirty="0" smtClean="0"/>
              <a:t>Mutual </a:t>
            </a:r>
            <a:r>
              <a:rPr lang="en-US" dirty="0"/>
              <a:t>i</a:t>
            </a:r>
            <a:r>
              <a:rPr lang="en-US" dirty="0" smtClean="0"/>
              <a:t>nterdependence</a:t>
            </a:r>
            <a:endParaRPr lang="de-AT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illu02-08</a:t>
            </a:r>
            <a:endParaRPr lang="de-AT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9857233"/>
              </p:ext>
            </p:extLst>
          </p:nvPr>
        </p:nvGraphicFramePr>
        <p:xfrm>
          <a:off x="720725" y="1800225"/>
          <a:ext cx="39592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Inhaltsplatzhalter 9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284351348"/>
              </p:ext>
            </p:extLst>
          </p:nvPr>
        </p:nvGraphicFramePr>
        <p:xfrm>
          <a:off x="4991100" y="1450109"/>
          <a:ext cx="3959225" cy="487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9" name="Textfeld 1"/>
          <p:cNvSpPr txBox="1"/>
          <p:nvPr/>
        </p:nvSpPr>
        <p:spPr>
          <a:xfrm>
            <a:off x="2733965" y="2371442"/>
            <a:ext cx="1302321" cy="2678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08: 1270s</a:t>
            </a:r>
            <a:endParaRPr lang="de-AT" sz="200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anchor="ctr"/>
          <a:lstStyle/>
          <a:p>
            <a:pPr algn="ctr"/>
            <a:fld id="{EFE1C802-92AF-48B3-94E9-47196C5CE1D7}" type="slidenum">
              <a:rPr lang="en-US" sz="1200" noProof="0" smtClean="0">
                <a:solidFill>
                  <a:schemeClr val="bg1"/>
                </a:solidFill>
              </a:rPr>
              <a:pPr algn="ctr"/>
              <a:t>23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725" y="1440021"/>
            <a:ext cx="8229600" cy="4525963"/>
          </a:xfrm>
        </p:spPr>
        <p:txBody>
          <a:bodyPr/>
          <a:lstStyle/>
          <a:p>
            <a:r>
              <a:rPr lang="en-US" dirty="0" smtClean="0"/>
              <a:t>Multiple Coordinated Interpolants</a:t>
            </a:r>
          </a:p>
          <a:p>
            <a:pPr lvl="1"/>
            <a:r>
              <a:rPr lang="en-US" dirty="0" smtClean="0"/>
              <a:t>just one proof</a:t>
            </a:r>
          </a:p>
          <a:p>
            <a:r>
              <a:rPr lang="en-US" dirty="0" smtClean="0"/>
              <a:t>Uninterpreted </a:t>
            </a:r>
            <a:r>
              <a:rPr lang="en-US" dirty="0"/>
              <a:t>F</a:t>
            </a:r>
            <a:r>
              <a:rPr lang="en-US" dirty="0" smtClean="0"/>
              <a:t>unctions</a:t>
            </a:r>
          </a:p>
          <a:p>
            <a:pPr lvl="1"/>
            <a:r>
              <a:rPr lang="en-US" dirty="0" smtClean="0"/>
              <a:t>Good abstraction</a:t>
            </a:r>
          </a:p>
          <a:p>
            <a:pPr lvl="2"/>
            <a:r>
              <a:rPr lang="en-US" dirty="0" smtClean="0"/>
              <a:t>Concurrency issues</a:t>
            </a:r>
          </a:p>
          <a:p>
            <a:pPr lvl="1"/>
            <a:r>
              <a:rPr lang="en-US" dirty="0" smtClean="0"/>
              <a:t>Full potential unleashed</a:t>
            </a:r>
          </a:p>
          <a:p>
            <a:pPr lvl="2"/>
            <a:r>
              <a:rPr lang="en-US" dirty="0" smtClean="0"/>
              <a:t>No reductions to propositional logic</a:t>
            </a:r>
          </a:p>
          <a:p>
            <a:pPr lvl="2"/>
            <a:r>
              <a:rPr lang="en-US" dirty="0" smtClean="0"/>
              <a:t>Improvement: Several orders of magnitude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Colorable and/or local-first proofs from SMT solver</a:t>
            </a:r>
          </a:p>
          <a:p>
            <a:pPr lvl="1"/>
            <a:r>
              <a:rPr lang="en-US" dirty="0" smtClean="0"/>
              <a:t>More theories (e.g. linear arithmetic)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0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Detailed slide on some issues that were left out of the main presentation for time reasons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Synthesizing Multiple Boolean Functions using Interpolation on a Single Proof </a:t>
            </a:r>
          </a:p>
          <a:p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FCBAB3-0354-43C7-8C3A-EC193415146C}" type="datetime1">
              <a:rPr lang="en-US" noProof="0" smtClean="0"/>
              <a:pPr/>
              <a:t>10/20/2013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EE8588-D59E-46E0-BB85-095744DE5486}" type="slidenum">
              <a:rPr lang="en-US" noProof="0" smtClean="0"/>
              <a:pPr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69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Resubstitution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Synthesizing Multiple Boolean Functions using Interpolation on a Single Proof 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27</a:t>
            </a:fld>
            <a:endParaRPr lang="en-US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Expanding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only: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acc>
                        <m:accPr>
                          <m:chr m:val="⃑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∀ 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∨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∀ 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smtClean="0">
                    <a:sym typeface="Wingdings" panose="05000000000000000000" pitchFamily="2" charset="2"/>
                  </a:rPr>
                  <a:t> Still (mixed) quantifiers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Same full expansion required for first interpolation: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Φ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 rotWithShape="1">
                <a:blip r:embed="rId2"/>
                <a:stretch>
                  <a:fillRect l="-2222" t="-21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zieren 8"/>
          <p:cNvSpPr/>
          <p:nvPr/>
        </p:nvSpPr>
        <p:spPr>
          <a:xfrm>
            <a:off x="4987636" y="2724727"/>
            <a:ext cx="1219200" cy="748145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eschweifte Klammer links 9"/>
          <p:cNvSpPr/>
          <p:nvPr/>
        </p:nvSpPr>
        <p:spPr>
          <a:xfrm rot="16200000">
            <a:off x="2723570" y="3479760"/>
            <a:ext cx="316353" cy="3676076"/>
          </a:xfrm>
          <a:prstGeom prst="leftBrace">
            <a:avLst>
              <a:gd name="adj1" fmla="val 35199"/>
              <a:gd name="adj2" fmla="val 505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2604655" y="56341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de-AT" sz="2400" b="1" i="1" dirty="0">
              <a:solidFill>
                <a:srgbClr val="FF0000"/>
              </a:solidFill>
            </a:endParaRPr>
          </a:p>
        </p:txBody>
      </p:sp>
      <p:sp>
        <p:nvSpPr>
          <p:cNvPr id="12" name="Geschweifte Klammer links 11"/>
          <p:cNvSpPr/>
          <p:nvPr/>
        </p:nvSpPr>
        <p:spPr>
          <a:xfrm rot="16200000">
            <a:off x="6726380" y="3509732"/>
            <a:ext cx="309420" cy="3528291"/>
          </a:xfrm>
          <a:prstGeom prst="leftBrace">
            <a:avLst>
              <a:gd name="adj1" fmla="val 35199"/>
              <a:gd name="adj2" fmla="val 5054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6603998" y="5634135"/>
            <a:ext cx="55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B</a:t>
            </a:r>
            <a:endParaRPr lang="de-AT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Tough:</a:t>
            </a:r>
          </a:p>
          <a:p>
            <a:r>
              <a:rPr lang="en-US" dirty="0" smtClean="0"/>
              <a:t>64-bit </a:t>
            </a:r>
            <a:r>
              <a:rPr lang="en-US" dirty="0" err="1" smtClean="0"/>
              <a:t>datapath</a:t>
            </a:r>
            <a:endParaRPr lang="en-US" dirty="0" smtClean="0"/>
          </a:p>
          <a:p>
            <a:r>
              <a:rPr lang="en-US" dirty="0" smtClean="0"/>
              <a:t>very complex arithmetic logic unit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347860"/>
            <a:ext cx="762378" cy="1017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3" name="Cloud Callout 22"/>
          <p:cNvSpPr/>
          <p:nvPr/>
        </p:nvSpPr>
        <p:spPr bwMode="auto">
          <a:xfrm>
            <a:off x="5730787" y="4648200"/>
            <a:ext cx="2254425" cy="1208454"/>
          </a:xfrm>
          <a:prstGeom prst="cloudCallout">
            <a:avLst>
              <a:gd name="adj1" fmla="val 67279"/>
              <a:gd name="adj2" fmla="val 662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How do I pipeline that?</a:t>
            </a:r>
            <a:endParaRPr lang="en-US" sz="2000" dirty="0">
              <a:cs typeface="+mn-cs"/>
            </a:endParaRPr>
          </a:p>
        </p:txBody>
      </p:sp>
      <p:grpSp>
        <p:nvGrpSpPr>
          <p:cNvPr id="46" name="Group 35"/>
          <p:cNvGrpSpPr/>
          <p:nvPr/>
        </p:nvGrpSpPr>
        <p:grpSpPr>
          <a:xfrm>
            <a:off x="457200" y="1828800"/>
            <a:ext cx="8229600" cy="2743200"/>
            <a:chOff x="457200" y="1828800"/>
            <a:chExt cx="8229600" cy="2743200"/>
          </a:xfrm>
        </p:grpSpPr>
        <p:sp>
          <p:nvSpPr>
            <p:cNvPr id="47" name="Rounded Rectangle 3"/>
            <p:cNvSpPr/>
            <p:nvPr/>
          </p:nvSpPr>
          <p:spPr>
            <a:xfrm>
              <a:off x="4572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ounded Rectangle 4"/>
            <p:cNvSpPr/>
            <p:nvPr/>
          </p:nvSpPr>
          <p:spPr>
            <a:xfrm>
              <a:off x="22860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</a:t>
              </a:r>
            </a:p>
          </p:txBody>
        </p:sp>
        <p:sp>
          <p:nvSpPr>
            <p:cNvPr id="49" name="Rounded Rectangle 5"/>
            <p:cNvSpPr/>
            <p:nvPr/>
          </p:nvSpPr>
          <p:spPr>
            <a:xfrm>
              <a:off x="41148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</a:t>
              </a:r>
            </a:p>
          </p:txBody>
        </p:sp>
        <p:sp>
          <p:nvSpPr>
            <p:cNvPr id="50" name="Rounded Rectangle 6"/>
            <p:cNvSpPr/>
            <p:nvPr/>
          </p:nvSpPr>
          <p:spPr>
            <a:xfrm>
              <a:off x="59436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</a:t>
              </a:r>
            </a:p>
          </p:txBody>
        </p:sp>
        <p:sp>
          <p:nvSpPr>
            <p:cNvPr id="51" name="Rounded Rectangle 7"/>
            <p:cNvSpPr/>
            <p:nvPr/>
          </p:nvSpPr>
          <p:spPr>
            <a:xfrm>
              <a:off x="77724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WB</a:t>
              </a:r>
            </a:p>
          </p:txBody>
        </p:sp>
        <p:sp>
          <p:nvSpPr>
            <p:cNvPr id="52" name="Rounded Rectangle 8"/>
            <p:cNvSpPr/>
            <p:nvPr/>
          </p:nvSpPr>
          <p:spPr>
            <a:xfrm>
              <a:off x="1371600" y="2590800"/>
              <a:ext cx="1066800" cy="533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ounded Rectangle 9"/>
            <p:cNvSpPr/>
            <p:nvPr/>
          </p:nvSpPr>
          <p:spPr>
            <a:xfrm>
              <a:off x="3505200" y="1828800"/>
              <a:ext cx="1066800" cy="533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Shape 11"/>
            <p:cNvCxnSpPr>
              <a:stCxn id="52" idx="1"/>
              <a:endCxn id="47" idx="0"/>
            </p:cNvCxnSpPr>
            <p:nvPr/>
          </p:nvCxnSpPr>
          <p:spPr>
            <a:xfrm rot="10800000" flipV="1">
              <a:off x="914400" y="2857500"/>
              <a:ext cx="457200" cy="8001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55" name="Shape 12"/>
            <p:cNvCxnSpPr>
              <a:stCxn id="50" idx="0"/>
              <a:endCxn id="52" idx="3"/>
            </p:cNvCxnSpPr>
            <p:nvPr/>
          </p:nvCxnSpPr>
          <p:spPr>
            <a:xfrm rot="16200000" flipV="1">
              <a:off x="4019550" y="1276350"/>
              <a:ext cx="800100" cy="39624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cxnSp>
          <p:nvCxnSpPr>
            <p:cNvPr id="56" name="Shape 15"/>
            <p:cNvCxnSpPr>
              <a:stCxn id="53" idx="1"/>
              <a:endCxn id="48" idx="0"/>
            </p:cNvCxnSpPr>
            <p:nvPr/>
          </p:nvCxnSpPr>
          <p:spPr>
            <a:xfrm rot="10800000" flipV="1">
              <a:off x="2743200" y="2095500"/>
              <a:ext cx="762000" cy="15621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57" name="Shape 18"/>
            <p:cNvCxnSpPr>
              <a:stCxn id="51" idx="0"/>
              <a:endCxn id="53" idx="3"/>
            </p:cNvCxnSpPr>
            <p:nvPr/>
          </p:nvCxnSpPr>
          <p:spPr>
            <a:xfrm rot="16200000" flipV="1">
              <a:off x="5619750" y="1047750"/>
              <a:ext cx="1562100" cy="36576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58" name="Shape 21"/>
            <p:cNvCxnSpPr>
              <a:stCxn id="47" idx="3"/>
              <a:endCxn id="48" idx="1"/>
            </p:cNvCxnSpPr>
            <p:nvPr/>
          </p:nvCxnSpPr>
          <p:spPr>
            <a:xfrm>
              <a:off x="1371600" y="4114800"/>
              <a:ext cx="914400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59" name="Shape 24"/>
            <p:cNvCxnSpPr>
              <a:stCxn id="48" idx="3"/>
              <a:endCxn id="49" idx="1"/>
            </p:cNvCxnSpPr>
            <p:nvPr/>
          </p:nvCxnSpPr>
          <p:spPr>
            <a:xfrm>
              <a:off x="3200400" y="4114800"/>
              <a:ext cx="914400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60" name="Shape 27"/>
            <p:cNvCxnSpPr>
              <a:stCxn id="49" idx="3"/>
              <a:endCxn id="50" idx="1"/>
            </p:cNvCxnSpPr>
            <p:nvPr/>
          </p:nvCxnSpPr>
          <p:spPr>
            <a:xfrm>
              <a:off x="5029200" y="4114800"/>
              <a:ext cx="914400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61" name="Shape 30"/>
            <p:cNvCxnSpPr>
              <a:stCxn id="50" idx="3"/>
              <a:endCxn id="51" idx="1"/>
            </p:cNvCxnSpPr>
            <p:nvPr/>
          </p:nvCxnSpPr>
          <p:spPr>
            <a:xfrm>
              <a:off x="6858000" y="4114800"/>
              <a:ext cx="914400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62" name="Rounded Rectangle 34"/>
            <p:cNvSpPr/>
            <p:nvPr/>
          </p:nvSpPr>
          <p:spPr>
            <a:xfrm>
              <a:off x="4648200" y="3429000"/>
              <a:ext cx="533400" cy="53340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ALU</a:t>
              </a:r>
            </a:p>
          </p:txBody>
        </p:sp>
      </p:grpSp>
      <p:sp>
        <p:nvSpPr>
          <p:cNvPr id="25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24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Pipelined Processor</a:t>
            </a:r>
            <a:endParaRPr lang="en-US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350172"/>
            <a:ext cx="762378" cy="1017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3" name="Cloud Callout 52"/>
          <p:cNvSpPr/>
          <p:nvPr/>
        </p:nvSpPr>
        <p:spPr bwMode="auto">
          <a:xfrm>
            <a:off x="6172200" y="4953000"/>
            <a:ext cx="2254425" cy="511845"/>
          </a:xfrm>
          <a:prstGeom prst="cloudCallout">
            <a:avLst>
              <a:gd name="adj1" fmla="val 57395"/>
              <a:gd name="adj2" fmla="val 2709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That’s trivial!</a:t>
            </a:r>
            <a:endParaRPr lang="en-US" sz="2000" dirty="0">
              <a:cs typeface="+mn-cs"/>
            </a:endParaRPr>
          </a:p>
        </p:txBody>
      </p:sp>
      <p:sp>
        <p:nvSpPr>
          <p:cNvPr id="105" name="Rounded Rectangle 3"/>
          <p:cNvSpPr/>
          <p:nvPr/>
        </p:nvSpPr>
        <p:spPr>
          <a:xfrm>
            <a:off x="4572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ounded Rectangle 4"/>
          <p:cNvSpPr/>
          <p:nvPr/>
        </p:nvSpPr>
        <p:spPr>
          <a:xfrm>
            <a:off x="22860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</a:p>
        </p:txBody>
      </p:sp>
      <p:sp>
        <p:nvSpPr>
          <p:cNvPr id="107" name="Rounded Rectangle 5"/>
          <p:cNvSpPr/>
          <p:nvPr/>
        </p:nvSpPr>
        <p:spPr>
          <a:xfrm>
            <a:off x="41148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</a:t>
            </a:r>
          </a:p>
        </p:txBody>
      </p:sp>
      <p:sp>
        <p:nvSpPr>
          <p:cNvPr id="108" name="Rounded Rectangle 6"/>
          <p:cNvSpPr/>
          <p:nvPr/>
        </p:nvSpPr>
        <p:spPr>
          <a:xfrm>
            <a:off x="59436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</a:p>
        </p:txBody>
      </p:sp>
      <p:sp>
        <p:nvSpPr>
          <p:cNvPr id="109" name="Rounded Rectangle 7"/>
          <p:cNvSpPr/>
          <p:nvPr/>
        </p:nvSpPr>
        <p:spPr>
          <a:xfrm>
            <a:off x="77724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</a:t>
            </a:r>
          </a:p>
        </p:txBody>
      </p:sp>
      <p:sp>
        <p:nvSpPr>
          <p:cNvPr id="110" name="Rounded Rectangle 8"/>
          <p:cNvSpPr/>
          <p:nvPr/>
        </p:nvSpPr>
        <p:spPr>
          <a:xfrm>
            <a:off x="1371600" y="2590800"/>
            <a:ext cx="1066800" cy="5334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18288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ounded Rectangle 9"/>
          <p:cNvSpPr/>
          <p:nvPr/>
        </p:nvSpPr>
        <p:spPr>
          <a:xfrm>
            <a:off x="3505200" y="1828800"/>
            <a:ext cx="1066800" cy="5334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18288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2" name="Shape 11"/>
          <p:cNvCxnSpPr>
            <a:stCxn id="110" idx="1"/>
            <a:endCxn id="105" idx="0"/>
          </p:cNvCxnSpPr>
          <p:nvPr/>
        </p:nvCxnSpPr>
        <p:spPr>
          <a:xfrm rot="10800000" flipV="1">
            <a:off x="914400" y="2857500"/>
            <a:ext cx="457200" cy="8001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cxnSp>
        <p:nvCxnSpPr>
          <p:cNvPr id="113" name="Shape 12"/>
          <p:cNvCxnSpPr>
            <a:stCxn id="108" idx="0"/>
            <a:endCxn id="110" idx="3"/>
          </p:cNvCxnSpPr>
          <p:nvPr/>
        </p:nvCxnSpPr>
        <p:spPr>
          <a:xfrm rot="16200000" flipV="1">
            <a:off x="4019550" y="1276350"/>
            <a:ext cx="800100" cy="39624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headEnd type="stealth" w="lg" len="lg"/>
            <a:tailEnd type="stealth" w="lg" len="lg"/>
          </a:ln>
          <a:effectLst/>
        </p:spPr>
      </p:cxnSp>
      <p:cxnSp>
        <p:nvCxnSpPr>
          <p:cNvPr id="114" name="Shape 15"/>
          <p:cNvCxnSpPr>
            <a:stCxn id="111" idx="1"/>
            <a:endCxn id="106" idx="0"/>
          </p:cNvCxnSpPr>
          <p:nvPr/>
        </p:nvCxnSpPr>
        <p:spPr>
          <a:xfrm rot="10800000" flipV="1">
            <a:off x="2743200" y="2095500"/>
            <a:ext cx="762000" cy="15621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cxnSp>
        <p:nvCxnSpPr>
          <p:cNvPr id="115" name="Shape 18"/>
          <p:cNvCxnSpPr>
            <a:stCxn id="109" idx="0"/>
            <a:endCxn id="111" idx="3"/>
          </p:cNvCxnSpPr>
          <p:nvPr/>
        </p:nvCxnSpPr>
        <p:spPr>
          <a:xfrm rot="16200000" flipV="1">
            <a:off x="5619750" y="1047750"/>
            <a:ext cx="1562100" cy="36576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sp>
        <p:nvSpPr>
          <p:cNvPr id="116" name="Rounded Rectangle 34"/>
          <p:cNvSpPr/>
          <p:nvPr/>
        </p:nvSpPr>
        <p:spPr>
          <a:xfrm>
            <a:off x="4648200" y="3429000"/>
            <a:ext cx="533400" cy="5334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</a:t>
            </a:r>
          </a:p>
        </p:txBody>
      </p:sp>
      <p:grpSp>
        <p:nvGrpSpPr>
          <p:cNvPr id="117" name="Group 28"/>
          <p:cNvGrpSpPr/>
          <p:nvPr/>
        </p:nvGrpSpPr>
        <p:grpSpPr>
          <a:xfrm>
            <a:off x="1371600" y="3657600"/>
            <a:ext cx="914400" cy="914400"/>
            <a:chOff x="1371600" y="3657600"/>
            <a:chExt cx="914400" cy="914400"/>
          </a:xfrm>
        </p:grpSpPr>
        <p:cxnSp>
          <p:nvCxnSpPr>
            <p:cNvPr id="118" name="Shape 21"/>
            <p:cNvCxnSpPr>
              <a:stCxn id="105" idx="3"/>
              <a:endCxn id="119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19" name="Rounded Rectangle 19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Shape 21"/>
            <p:cNvCxnSpPr>
              <a:stCxn id="119" idx="3"/>
              <a:endCxn id="106" idx="1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grpSp>
        <p:nvGrpSpPr>
          <p:cNvPr id="121" name="Group 39"/>
          <p:cNvGrpSpPr/>
          <p:nvPr/>
        </p:nvGrpSpPr>
        <p:grpSpPr>
          <a:xfrm>
            <a:off x="3200400" y="3657600"/>
            <a:ext cx="914400" cy="914400"/>
            <a:chOff x="1371600" y="3657600"/>
            <a:chExt cx="914400" cy="914400"/>
          </a:xfrm>
        </p:grpSpPr>
        <p:cxnSp>
          <p:nvCxnSpPr>
            <p:cNvPr id="122" name="Shape 21"/>
            <p:cNvCxnSpPr>
              <a:endCxn id="123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23" name="Rounded Rectangle 41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" name="Shape 21"/>
            <p:cNvCxnSpPr>
              <a:stCxn id="123" idx="3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grpSp>
        <p:nvGrpSpPr>
          <p:cNvPr id="125" name="Group 43"/>
          <p:cNvGrpSpPr/>
          <p:nvPr/>
        </p:nvGrpSpPr>
        <p:grpSpPr>
          <a:xfrm>
            <a:off x="5029200" y="3657600"/>
            <a:ext cx="914400" cy="914400"/>
            <a:chOff x="1371600" y="3657600"/>
            <a:chExt cx="914400" cy="914400"/>
          </a:xfrm>
        </p:grpSpPr>
        <p:cxnSp>
          <p:nvCxnSpPr>
            <p:cNvPr id="126" name="Shape 21"/>
            <p:cNvCxnSpPr>
              <a:endCxn id="127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27" name="Rounded Rectangle 45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hape 21"/>
            <p:cNvCxnSpPr>
              <a:stCxn id="127" idx="3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grpSp>
        <p:nvGrpSpPr>
          <p:cNvPr id="129" name="Group 47"/>
          <p:cNvGrpSpPr/>
          <p:nvPr/>
        </p:nvGrpSpPr>
        <p:grpSpPr>
          <a:xfrm>
            <a:off x="6858000" y="3657600"/>
            <a:ext cx="914400" cy="914400"/>
            <a:chOff x="1371600" y="3657600"/>
            <a:chExt cx="914400" cy="914400"/>
          </a:xfrm>
        </p:grpSpPr>
        <p:cxnSp>
          <p:nvCxnSpPr>
            <p:cNvPr id="130" name="Shape 21"/>
            <p:cNvCxnSpPr>
              <a:endCxn id="131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1" name="Rounded Rectangle 49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" name="Shape 21"/>
            <p:cNvCxnSpPr>
              <a:stCxn id="131" idx="3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sp>
        <p:nvSpPr>
          <p:cNvPr id="33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34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5674960" y="3765079"/>
            <a:ext cx="2377603" cy="2239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bgerundetes Rechteck 8"/>
          <p:cNvSpPr/>
          <p:nvPr/>
        </p:nvSpPr>
        <p:spPr>
          <a:xfrm>
            <a:off x="827415" y="3765079"/>
            <a:ext cx="2377603" cy="2239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Sequential Execution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Synthesizing Multiple Boolean Functions using Interpolation on a Single Proof 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26626" name="Picture 2" descr="Waschen,Wäscheservice,Clip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9584" r="19730" b="10582"/>
          <a:stretch/>
        </p:blipFill>
        <p:spPr bwMode="auto">
          <a:xfrm>
            <a:off x="1251572" y="3869313"/>
            <a:ext cx="1529288" cy="20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cdn.freebievectors.com/illustrations/7/s/steam-iron-icon-symbol-clip-art/previe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02" y="4413335"/>
            <a:ext cx="1789320" cy="9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unten 9"/>
          <p:cNvSpPr/>
          <p:nvPr/>
        </p:nvSpPr>
        <p:spPr>
          <a:xfrm>
            <a:off x="1632169" y="2697018"/>
            <a:ext cx="768094" cy="106806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unten 16"/>
          <p:cNvSpPr/>
          <p:nvPr/>
        </p:nvSpPr>
        <p:spPr>
          <a:xfrm rot="16200000">
            <a:off x="4055941" y="3712854"/>
            <a:ext cx="768094" cy="246993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 nach unten 17"/>
          <p:cNvSpPr/>
          <p:nvPr/>
        </p:nvSpPr>
        <p:spPr>
          <a:xfrm rot="10800000">
            <a:off x="6479715" y="2697018"/>
            <a:ext cx="768094" cy="106806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630" name="Picture 6" descr="http://images.clipartlogo.com/files/images/39/395155/purple-t-shirt-clip-art_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87" y="1442892"/>
            <a:ext cx="1390210" cy="11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2551148" y="1779773"/>
            <a:ext cx="633688" cy="736993"/>
            <a:chOff x="4257965" y="1474443"/>
            <a:chExt cx="633688" cy="736993"/>
          </a:xfrm>
        </p:grpSpPr>
        <p:sp>
          <p:nvSpPr>
            <p:cNvPr id="11" name="Wolke 10"/>
            <p:cNvSpPr/>
            <p:nvPr/>
          </p:nvSpPr>
          <p:spPr>
            <a:xfrm>
              <a:off x="4257965" y="1662545"/>
              <a:ext cx="332508" cy="243010"/>
            </a:xfrm>
            <a:prstGeom prst="clou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Wolke 19"/>
            <p:cNvSpPr/>
            <p:nvPr/>
          </p:nvSpPr>
          <p:spPr>
            <a:xfrm rot="19815048">
              <a:off x="4688013" y="1474443"/>
              <a:ext cx="203640" cy="28792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Wolke 20"/>
            <p:cNvSpPr/>
            <p:nvPr/>
          </p:nvSpPr>
          <p:spPr>
            <a:xfrm rot="1520189">
              <a:off x="4588726" y="1816026"/>
              <a:ext cx="238327" cy="395410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6628" name="Picture 4" descr="http://cdn.freebievectors.com/illustrations/7/g/green-shirt-clip-art/previe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44144"/>
            <a:ext cx="1390210" cy="1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1100796" y="1810667"/>
            <a:ext cx="633688" cy="736993"/>
            <a:chOff x="4257965" y="1474443"/>
            <a:chExt cx="633688" cy="736993"/>
          </a:xfrm>
        </p:grpSpPr>
        <p:sp>
          <p:nvSpPr>
            <p:cNvPr id="24" name="Wolke 23"/>
            <p:cNvSpPr/>
            <p:nvPr/>
          </p:nvSpPr>
          <p:spPr>
            <a:xfrm>
              <a:off x="4257965" y="1662545"/>
              <a:ext cx="332508" cy="243010"/>
            </a:xfrm>
            <a:prstGeom prst="clou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Wolke 24"/>
            <p:cNvSpPr/>
            <p:nvPr/>
          </p:nvSpPr>
          <p:spPr>
            <a:xfrm rot="19815048">
              <a:off x="4688013" y="1474443"/>
              <a:ext cx="203640" cy="28792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Wolke 25"/>
            <p:cNvSpPr/>
            <p:nvPr/>
          </p:nvSpPr>
          <p:spPr>
            <a:xfrm rot="1520189">
              <a:off x="4588726" y="1816026"/>
              <a:ext cx="238327" cy="395410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716476" y="4675760"/>
            <a:ext cx="559849" cy="562612"/>
            <a:chOff x="4730173" y="1585689"/>
            <a:chExt cx="860136" cy="548169"/>
          </a:xfrm>
        </p:grpSpPr>
        <p:sp>
          <p:nvSpPr>
            <p:cNvPr id="16" name="Freihandform 15"/>
            <p:cNvSpPr/>
            <p:nvPr/>
          </p:nvSpPr>
          <p:spPr>
            <a:xfrm>
              <a:off x="4738255" y="1585689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738255" y="1719851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730173" y="1850768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711216" y="4666517"/>
            <a:ext cx="559849" cy="562612"/>
            <a:chOff x="4730173" y="1585689"/>
            <a:chExt cx="860136" cy="548169"/>
          </a:xfrm>
        </p:grpSpPr>
        <p:sp>
          <p:nvSpPr>
            <p:cNvPr id="33" name="Freihandform 32"/>
            <p:cNvSpPr/>
            <p:nvPr/>
          </p:nvSpPr>
          <p:spPr>
            <a:xfrm>
              <a:off x="4738255" y="1585689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738255" y="1719851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730173" y="1850768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5725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.43743 " pathEditMode="relative" ptsTypes="AA">
                                      <p:cBhvr>
                                        <p:cTn id="3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.43743 " pathEditMode="relative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43743 L 0.59792 0.43627 " pathEditMode="relative" ptsTypes="AA">
                                      <p:cBhvr>
                                        <p:cTn id="4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5 0.41222 L 0.59775 0.41106 " pathEditMode="relative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2547E-6 L 0.53021 -0.00417 " pathEditMode="relative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91 0.43627 L 0.51302 0.02174 " pathEditMode="relative" ptsTypes="AA">
                                      <p:cBhvr>
                                        <p:cTn id="6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74 0.41106 L 0.51285 -0.00347 " pathEditMode="relative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81 0.43858 " pathEditMode="relative" ptsTypes="AA">
                                      <p:cBhvr>
                                        <p:cTn id="6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81 0.43858 " pathEditMode="relative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2885E-6 L 0.52934 -0.00532 " pathEditMode="relative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43766 L 0.44219 0.43627 " pathEditMode="relative" ptsTypes="AA">
                                      <p:cBhvr>
                                        <p:cTn id="8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41684 L 0.44219 0.41545 " pathEditMode="relative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4 0.4365 L 0.56042 0.02198 " pathEditMode="relative" ptsTypes="AA">
                                      <p:cBhvr>
                                        <p:cTn id="9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4 0.41568 L 0.56042 0.00116 " pathEditMode="relative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Pipelined Processor</a:t>
            </a:r>
            <a:endParaRPr lang="en-US" dirty="0"/>
          </a:p>
        </p:txBody>
      </p:sp>
      <p:sp>
        <p:nvSpPr>
          <p:cNvPr id="117" name="Rounded Rectangle 3"/>
          <p:cNvSpPr/>
          <p:nvPr/>
        </p:nvSpPr>
        <p:spPr>
          <a:xfrm>
            <a:off x="4572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ounded Rectangle 4"/>
          <p:cNvSpPr/>
          <p:nvPr/>
        </p:nvSpPr>
        <p:spPr>
          <a:xfrm>
            <a:off x="22860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</a:p>
        </p:txBody>
      </p:sp>
      <p:sp>
        <p:nvSpPr>
          <p:cNvPr id="119" name="Rounded Rectangle 5"/>
          <p:cNvSpPr/>
          <p:nvPr/>
        </p:nvSpPr>
        <p:spPr>
          <a:xfrm>
            <a:off x="41148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</a:t>
            </a:r>
          </a:p>
        </p:txBody>
      </p:sp>
      <p:sp>
        <p:nvSpPr>
          <p:cNvPr id="120" name="Rounded Rectangle 6"/>
          <p:cNvSpPr/>
          <p:nvPr/>
        </p:nvSpPr>
        <p:spPr>
          <a:xfrm>
            <a:off x="59436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</a:p>
        </p:txBody>
      </p:sp>
      <p:sp>
        <p:nvSpPr>
          <p:cNvPr id="121" name="Rounded Rectangle 7"/>
          <p:cNvSpPr/>
          <p:nvPr/>
        </p:nvSpPr>
        <p:spPr>
          <a:xfrm>
            <a:off x="7772400" y="3657600"/>
            <a:ext cx="914400" cy="9144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</a:t>
            </a:r>
          </a:p>
        </p:txBody>
      </p:sp>
      <p:sp>
        <p:nvSpPr>
          <p:cNvPr id="122" name="Rounded Rectangle 8"/>
          <p:cNvSpPr/>
          <p:nvPr/>
        </p:nvSpPr>
        <p:spPr>
          <a:xfrm>
            <a:off x="1371600" y="2590800"/>
            <a:ext cx="1066800" cy="5334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18288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ounded Rectangle 9"/>
          <p:cNvSpPr/>
          <p:nvPr/>
        </p:nvSpPr>
        <p:spPr>
          <a:xfrm>
            <a:off x="3505200" y="1828800"/>
            <a:ext cx="1066800" cy="5334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18288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4" name="Shape 11"/>
          <p:cNvCxnSpPr>
            <a:stCxn id="122" idx="1"/>
            <a:endCxn id="117" idx="0"/>
          </p:cNvCxnSpPr>
          <p:nvPr/>
        </p:nvCxnSpPr>
        <p:spPr>
          <a:xfrm rot="10800000" flipV="1">
            <a:off x="914400" y="2857500"/>
            <a:ext cx="457200" cy="8001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cxnSp>
        <p:nvCxnSpPr>
          <p:cNvPr id="125" name="Shape 12"/>
          <p:cNvCxnSpPr>
            <a:stCxn id="120" idx="0"/>
            <a:endCxn id="122" idx="3"/>
          </p:cNvCxnSpPr>
          <p:nvPr/>
        </p:nvCxnSpPr>
        <p:spPr>
          <a:xfrm rot="16200000" flipV="1">
            <a:off x="4019550" y="1276350"/>
            <a:ext cx="800100" cy="39624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headEnd type="stealth" w="lg" len="lg"/>
            <a:tailEnd type="stealth" w="lg" len="lg"/>
          </a:ln>
          <a:effectLst/>
        </p:spPr>
      </p:cxnSp>
      <p:cxnSp>
        <p:nvCxnSpPr>
          <p:cNvPr id="126" name="Shape 15"/>
          <p:cNvCxnSpPr>
            <a:stCxn id="123" idx="1"/>
            <a:endCxn id="118" idx="0"/>
          </p:cNvCxnSpPr>
          <p:nvPr/>
        </p:nvCxnSpPr>
        <p:spPr>
          <a:xfrm rot="10800000" flipV="1">
            <a:off x="2743200" y="2095500"/>
            <a:ext cx="762000" cy="15621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cxnSp>
        <p:nvCxnSpPr>
          <p:cNvPr id="127" name="Shape 18"/>
          <p:cNvCxnSpPr>
            <a:stCxn id="121" idx="0"/>
            <a:endCxn id="123" idx="3"/>
          </p:cNvCxnSpPr>
          <p:nvPr/>
        </p:nvCxnSpPr>
        <p:spPr>
          <a:xfrm rot="16200000" flipV="1">
            <a:off x="5619750" y="1047750"/>
            <a:ext cx="1562100" cy="3657600"/>
          </a:xfrm>
          <a:prstGeom prst="bentConnector2">
            <a:avLst/>
          </a:prstGeom>
          <a:noFill/>
          <a:ln w="28575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sp>
        <p:nvSpPr>
          <p:cNvPr id="128" name="Rounded Rectangle 34"/>
          <p:cNvSpPr/>
          <p:nvPr/>
        </p:nvSpPr>
        <p:spPr>
          <a:xfrm>
            <a:off x="4648200" y="3429000"/>
            <a:ext cx="533400" cy="5334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</a:t>
            </a:r>
          </a:p>
        </p:txBody>
      </p:sp>
      <p:grpSp>
        <p:nvGrpSpPr>
          <p:cNvPr id="129" name="Group 28"/>
          <p:cNvGrpSpPr/>
          <p:nvPr/>
        </p:nvGrpSpPr>
        <p:grpSpPr>
          <a:xfrm>
            <a:off x="1371600" y="3657600"/>
            <a:ext cx="914400" cy="914400"/>
            <a:chOff x="1371600" y="3657600"/>
            <a:chExt cx="914400" cy="914400"/>
          </a:xfrm>
        </p:grpSpPr>
        <p:cxnSp>
          <p:nvCxnSpPr>
            <p:cNvPr id="130" name="Shape 21"/>
            <p:cNvCxnSpPr>
              <a:stCxn id="117" idx="3"/>
              <a:endCxn id="131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1" name="Rounded Rectangle 19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" name="Shape 21"/>
            <p:cNvCxnSpPr>
              <a:stCxn id="131" idx="3"/>
              <a:endCxn id="118" idx="1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grpSp>
        <p:nvGrpSpPr>
          <p:cNvPr id="133" name="Group 39"/>
          <p:cNvGrpSpPr/>
          <p:nvPr/>
        </p:nvGrpSpPr>
        <p:grpSpPr>
          <a:xfrm>
            <a:off x="3200400" y="3657600"/>
            <a:ext cx="914400" cy="914400"/>
            <a:chOff x="1371600" y="3657600"/>
            <a:chExt cx="914400" cy="914400"/>
          </a:xfrm>
        </p:grpSpPr>
        <p:cxnSp>
          <p:nvCxnSpPr>
            <p:cNvPr id="134" name="Shape 21"/>
            <p:cNvCxnSpPr>
              <a:endCxn id="135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5" name="Rounded Rectangle 41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6" name="Shape 21"/>
            <p:cNvCxnSpPr>
              <a:stCxn id="135" idx="3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grpSp>
        <p:nvGrpSpPr>
          <p:cNvPr id="137" name="Group 43"/>
          <p:cNvGrpSpPr/>
          <p:nvPr/>
        </p:nvGrpSpPr>
        <p:grpSpPr>
          <a:xfrm>
            <a:off x="5029200" y="3657600"/>
            <a:ext cx="914400" cy="914400"/>
            <a:chOff x="1371600" y="3657600"/>
            <a:chExt cx="914400" cy="914400"/>
          </a:xfrm>
        </p:grpSpPr>
        <p:cxnSp>
          <p:nvCxnSpPr>
            <p:cNvPr id="138" name="Shape 21"/>
            <p:cNvCxnSpPr>
              <a:endCxn id="139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9" name="Rounded Rectangle 45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0" name="Shape 21"/>
            <p:cNvCxnSpPr>
              <a:stCxn id="139" idx="3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grpSp>
        <p:nvGrpSpPr>
          <p:cNvPr id="141" name="Group 47"/>
          <p:cNvGrpSpPr/>
          <p:nvPr/>
        </p:nvGrpSpPr>
        <p:grpSpPr>
          <a:xfrm>
            <a:off x="6858000" y="3657600"/>
            <a:ext cx="914400" cy="914400"/>
            <a:chOff x="1371600" y="3657600"/>
            <a:chExt cx="914400" cy="914400"/>
          </a:xfrm>
        </p:grpSpPr>
        <p:cxnSp>
          <p:nvCxnSpPr>
            <p:cNvPr id="142" name="Shape 21"/>
            <p:cNvCxnSpPr>
              <a:endCxn id="143" idx="1"/>
            </p:cNvCxnSpPr>
            <p:nvPr/>
          </p:nvCxnSpPr>
          <p:spPr>
            <a:xfrm>
              <a:off x="1371600" y="4114800"/>
              <a:ext cx="338328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43" name="Rounded Rectangle 49"/>
            <p:cNvSpPr/>
            <p:nvPr/>
          </p:nvSpPr>
          <p:spPr>
            <a:xfrm>
              <a:off x="1709928" y="3657600"/>
              <a:ext cx="228600" cy="914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4" name="Shape 21"/>
            <p:cNvCxnSpPr>
              <a:stCxn id="143" idx="3"/>
            </p:cNvCxnSpPr>
            <p:nvPr/>
          </p:nvCxnSpPr>
          <p:spPr>
            <a:xfrm>
              <a:off x="1938528" y="41148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sp>
        <p:nvSpPr>
          <p:cNvPr id="145" name="TextBox 33"/>
          <p:cNvSpPr txBox="1"/>
          <p:nvPr/>
        </p:nvSpPr>
        <p:spPr>
          <a:xfrm>
            <a:off x="914400" y="1546831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Instructions: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r1 :=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[1]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r2 := r1 + r2</a:t>
            </a:r>
          </a:p>
        </p:txBody>
      </p:sp>
      <p:cxnSp>
        <p:nvCxnSpPr>
          <p:cNvPr id="146" name="Straight Arrow Connector 36"/>
          <p:cNvCxnSpPr/>
          <p:nvPr/>
        </p:nvCxnSpPr>
        <p:spPr>
          <a:xfrm>
            <a:off x="628936" y="2008496"/>
            <a:ext cx="228600" cy="15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47" name="TextBox 37"/>
          <p:cNvSpPr txBox="1"/>
          <p:nvPr/>
        </p:nvSpPr>
        <p:spPr>
          <a:xfrm>
            <a:off x="4572000" y="1331160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r1 =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r2 = 2</a:t>
            </a:r>
          </a:p>
        </p:txBody>
      </p:sp>
      <p:sp>
        <p:nvSpPr>
          <p:cNvPr id="148" name="TextBox 38"/>
          <p:cNvSpPr txBox="1"/>
          <p:nvPr/>
        </p:nvSpPr>
        <p:spPr>
          <a:xfrm>
            <a:off x="1106842" y="46482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r1 :=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[1]</a:t>
            </a:r>
          </a:p>
        </p:txBody>
      </p:sp>
      <p:sp>
        <p:nvSpPr>
          <p:cNvPr id="149" name="TextBox 39"/>
          <p:cNvSpPr txBox="1"/>
          <p:nvPr/>
        </p:nvSpPr>
        <p:spPr>
          <a:xfrm>
            <a:off x="2943391" y="46482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r1 :=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[1]</a:t>
            </a:r>
          </a:p>
        </p:txBody>
      </p:sp>
      <p:sp>
        <p:nvSpPr>
          <p:cNvPr id="150" name="TextBox 43"/>
          <p:cNvSpPr txBox="1"/>
          <p:nvPr/>
        </p:nvSpPr>
        <p:spPr>
          <a:xfrm>
            <a:off x="4764442" y="46482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r1 :=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[1]</a:t>
            </a:r>
          </a:p>
        </p:txBody>
      </p:sp>
      <p:sp>
        <p:nvSpPr>
          <p:cNvPr id="151" name="TextBox 47"/>
          <p:cNvSpPr txBox="1"/>
          <p:nvPr/>
        </p:nvSpPr>
        <p:spPr>
          <a:xfrm>
            <a:off x="6872795" y="46482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r1 := 15</a:t>
            </a:r>
          </a:p>
        </p:txBody>
      </p:sp>
      <p:sp>
        <p:nvSpPr>
          <p:cNvPr id="152" name="TextBox 53"/>
          <p:cNvSpPr txBox="1"/>
          <p:nvPr/>
        </p:nvSpPr>
        <p:spPr>
          <a:xfrm>
            <a:off x="1260248" y="310075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[1] = 15</a:t>
            </a:r>
          </a:p>
        </p:txBody>
      </p:sp>
      <p:cxnSp>
        <p:nvCxnSpPr>
          <p:cNvPr id="153" name="Shape 54"/>
          <p:cNvCxnSpPr/>
          <p:nvPr/>
        </p:nvCxnSpPr>
        <p:spPr>
          <a:xfrm rot="10800000" flipV="1">
            <a:off x="914400" y="2857500"/>
            <a:ext cx="457200" cy="800100"/>
          </a:xfrm>
          <a:prstGeom prst="bentConnector2">
            <a:avLst/>
          </a:prstGeom>
          <a:noFill/>
          <a:ln w="76200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cxnSp>
        <p:nvCxnSpPr>
          <p:cNvPr id="154" name="Shape 55"/>
          <p:cNvCxnSpPr/>
          <p:nvPr/>
        </p:nvCxnSpPr>
        <p:spPr>
          <a:xfrm rot="16200000" flipV="1">
            <a:off x="4019550" y="1276349"/>
            <a:ext cx="800100" cy="3962400"/>
          </a:xfrm>
          <a:prstGeom prst="bentConnector2">
            <a:avLst/>
          </a:prstGeom>
          <a:noFill/>
          <a:ln w="76200" cap="flat" cmpd="sng" algn="ctr">
            <a:solidFill>
              <a:srgbClr val="9BBB59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55" name="Shape 56"/>
          <p:cNvCxnSpPr/>
          <p:nvPr/>
        </p:nvCxnSpPr>
        <p:spPr>
          <a:xfrm rot="16200000" flipV="1">
            <a:off x="5619750" y="1047750"/>
            <a:ext cx="1562100" cy="3657600"/>
          </a:xfrm>
          <a:prstGeom prst="bentConnector2">
            <a:avLst/>
          </a:prstGeom>
          <a:noFill/>
          <a:ln w="76200" cap="flat" cmpd="sng" algn="ctr">
            <a:solidFill>
              <a:srgbClr val="9BBB59"/>
            </a:solidFill>
            <a:prstDash val="solid"/>
            <a:tailEnd type="stealth" w="lg" len="lg"/>
          </a:ln>
          <a:effectLst/>
        </p:spPr>
      </p:cxnSp>
      <p:sp>
        <p:nvSpPr>
          <p:cNvPr id="156" name="TextBox 58"/>
          <p:cNvSpPr txBox="1"/>
          <p:nvPr/>
        </p:nvSpPr>
        <p:spPr>
          <a:xfrm>
            <a:off x="4572000" y="1331160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r1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r2 = 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Box 51"/>
          <p:cNvSpPr txBox="1"/>
          <p:nvPr/>
        </p:nvSpPr>
        <p:spPr>
          <a:xfrm>
            <a:off x="1106842" y="4964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r2 := r1 + r2</a:t>
            </a:r>
          </a:p>
        </p:txBody>
      </p:sp>
      <p:sp>
        <p:nvSpPr>
          <p:cNvPr id="158" name="Rectangle 57"/>
          <p:cNvSpPr/>
          <p:nvPr/>
        </p:nvSpPr>
        <p:spPr>
          <a:xfrm>
            <a:off x="1447800" y="5410200"/>
            <a:ext cx="609600" cy="228600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9" name="Shape 59"/>
          <p:cNvCxnSpPr>
            <a:endCxn id="120" idx="2"/>
          </p:cNvCxnSpPr>
          <p:nvPr/>
        </p:nvCxnSpPr>
        <p:spPr>
          <a:xfrm>
            <a:off x="2743199" y="4572000"/>
            <a:ext cx="3657601" cy="12700"/>
          </a:xfrm>
          <a:prstGeom prst="bentConnector4">
            <a:avLst>
              <a:gd name="adj1" fmla="val -189"/>
              <a:gd name="adj2" fmla="val 6081819"/>
            </a:avLst>
          </a:prstGeom>
          <a:noFill/>
          <a:ln w="76200" cap="flat" cmpd="sng" algn="ctr">
            <a:solidFill>
              <a:srgbClr val="C0504D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60" name="TextBox 62"/>
          <p:cNvSpPr txBox="1"/>
          <p:nvPr/>
        </p:nvSpPr>
        <p:spPr>
          <a:xfrm>
            <a:off x="5982096" y="25262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TextBox 63"/>
          <p:cNvSpPr txBox="1"/>
          <p:nvPr/>
        </p:nvSpPr>
        <p:spPr>
          <a:xfrm>
            <a:off x="5982096" y="533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TextBox 64"/>
          <p:cNvSpPr txBox="1"/>
          <p:nvPr/>
        </p:nvSpPr>
        <p:spPr>
          <a:xfrm>
            <a:off x="3199697" y="49646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r2 := 15 + 2</a:t>
            </a:r>
          </a:p>
        </p:txBody>
      </p:sp>
      <p:sp>
        <p:nvSpPr>
          <p:cNvPr id="163" name="TextBox 65"/>
          <p:cNvSpPr txBox="1"/>
          <p:nvPr/>
        </p:nvSpPr>
        <p:spPr>
          <a:xfrm>
            <a:off x="5043995" y="496849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r2 := 17</a:t>
            </a:r>
          </a:p>
        </p:txBody>
      </p:sp>
      <p:sp>
        <p:nvSpPr>
          <p:cNvPr id="164" name="TextBox 66"/>
          <p:cNvSpPr txBox="1"/>
          <p:nvPr/>
        </p:nvSpPr>
        <p:spPr>
          <a:xfrm>
            <a:off x="6858000" y="496849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r2 := 17</a:t>
            </a:r>
          </a:p>
        </p:txBody>
      </p:sp>
      <p:sp>
        <p:nvSpPr>
          <p:cNvPr id="165" name="TextBox 67"/>
          <p:cNvSpPr txBox="1"/>
          <p:nvPr/>
        </p:nvSpPr>
        <p:spPr>
          <a:xfrm>
            <a:off x="4572000" y="1331160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r1 = 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r2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Rectangle 68"/>
          <p:cNvSpPr/>
          <p:nvPr/>
        </p:nvSpPr>
        <p:spPr>
          <a:xfrm>
            <a:off x="4038600" y="5486400"/>
            <a:ext cx="1066800" cy="228600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forward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4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2989E-6 L 1.38778E-17 0.0404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4049 L 1.38778E-17 0.0738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6" grpId="0"/>
      <p:bldP spid="156" grpId="1"/>
      <p:bldP spid="157" grpId="0"/>
      <p:bldP spid="157" grpId="1"/>
      <p:bldP spid="158" grpId="0" animBg="1"/>
      <p:bldP spid="158" grpId="1" animBg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6" grpId="0" animBg="1"/>
      <p:bldP spid="16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Pipelined Processor</a:t>
            </a:r>
            <a:endParaRPr lang="en-US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666708"/>
            <a:ext cx="762378" cy="1017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</p:pic>
      <p:sp>
        <p:nvSpPr>
          <p:cNvPr id="53" name="Cloud Callout 52"/>
          <p:cNvSpPr/>
          <p:nvPr/>
        </p:nvSpPr>
        <p:spPr bwMode="auto">
          <a:xfrm>
            <a:off x="5730787" y="4141376"/>
            <a:ext cx="2254425" cy="901390"/>
          </a:xfrm>
          <a:prstGeom prst="cloudCallout">
            <a:avLst>
              <a:gd name="adj1" fmla="val 65195"/>
              <a:gd name="adj2" fmla="val 25256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Not so trivial!</a:t>
            </a:r>
          </a:p>
        </p:txBody>
      </p:sp>
      <p:sp>
        <p:nvSpPr>
          <p:cNvPr id="118" name="Freeform 47"/>
          <p:cNvSpPr/>
          <p:nvPr/>
        </p:nvSpPr>
        <p:spPr>
          <a:xfrm>
            <a:off x="8584835" y="4828643"/>
            <a:ext cx="154592" cy="66333"/>
          </a:xfrm>
          <a:custGeom>
            <a:avLst/>
            <a:gdLst>
              <a:gd name="connsiteX0" fmla="*/ 0 w 154592"/>
              <a:gd name="connsiteY0" fmla="*/ 0 h 52627"/>
              <a:gd name="connsiteX1" fmla="*/ 3289 w 154592"/>
              <a:gd name="connsiteY1" fmla="*/ 9868 h 52627"/>
              <a:gd name="connsiteX2" fmla="*/ 16446 w 154592"/>
              <a:gd name="connsiteY2" fmla="*/ 26314 h 52627"/>
              <a:gd name="connsiteX3" fmla="*/ 29602 w 154592"/>
              <a:gd name="connsiteY3" fmla="*/ 39471 h 52627"/>
              <a:gd name="connsiteX4" fmla="*/ 36181 w 154592"/>
              <a:gd name="connsiteY4" fmla="*/ 46049 h 52627"/>
              <a:gd name="connsiteX5" fmla="*/ 55916 w 154592"/>
              <a:gd name="connsiteY5" fmla="*/ 52627 h 52627"/>
              <a:gd name="connsiteX6" fmla="*/ 108543 w 154592"/>
              <a:gd name="connsiteY6" fmla="*/ 49338 h 52627"/>
              <a:gd name="connsiteX7" fmla="*/ 118411 w 154592"/>
              <a:gd name="connsiteY7" fmla="*/ 46049 h 52627"/>
              <a:gd name="connsiteX8" fmla="*/ 151303 w 154592"/>
              <a:gd name="connsiteY8" fmla="*/ 19735 h 52627"/>
              <a:gd name="connsiteX9" fmla="*/ 154592 w 154592"/>
              <a:gd name="connsiteY9" fmla="*/ 13157 h 5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592" h="52627">
                <a:moveTo>
                  <a:pt x="0" y="0"/>
                </a:moveTo>
                <a:cubicBezTo>
                  <a:pt x="1096" y="3289"/>
                  <a:pt x="1738" y="6767"/>
                  <a:pt x="3289" y="9868"/>
                </a:cubicBezTo>
                <a:cubicBezTo>
                  <a:pt x="7438" y="18166"/>
                  <a:pt x="10328" y="20196"/>
                  <a:pt x="16446" y="26314"/>
                </a:cubicBezTo>
                <a:cubicBezTo>
                  <a:pt x="22293" y="43854"/>
                  <a:pt x="14985" y="30700"/>
                  <a:pt x="29602" y="39471"/>
                </a:cubicBezTo>
                <a:cubicBezTo>
                  <a:pt x="32261" y="41067"/>
                  <a:pt x="33407" y="44662"/>
                  <a:pt x="36181" y="46049"/>
                </a:cubicBezTo>
                <a:cubicBezTo>
                  <a:pt x="42383" y="49150"/>
                  <a:pt x="55916" y="52627"/>
                  <a:pt x="55916" y="52627"/>
                </a:cubicBezTo>
                <a:cubicBezTo>
                  <a:pt x="73458" y="51531"/>
                  <a:pt x="91063" y="51178"/>
                  <a:pt x="108543" y="49338"/>
                </a:cubicBezTo>
                <a:cubicBezTo>
                  <a:pt x="111991" y="48975"/>
                  <a:pt x="115380" y="47733"/>
                  <a:pt x="118411" y="46049"/>
                </a:cubicBezTo>
                <a:cubicBezTo>
                  <a:pt x="124846" y="42474"/>
                  <a:pt x="147037" y="28267"/>
                  <a:pt x="151303" y="19735"/>
                </a:cubicBezTo>
                <a:lnTo>
                  <a:pt x="154592" y="13157"/>
                </a:lnTo>
              </a:path>
            </a:pathLst>
          </a:cu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Arc 53"/>
          <p:cNvSpPr/>
          <p:nvPr/>
        </p:nvSpPr>
        <p:spPr>
          <a:xfrm>
            <a:off x="8621940" y="4849971"/>
            <a:ext cx="76200" cy="76200"/>
          </a:xfrm>
          <a:prstGeom prst="arc">
            <a:avLst>
              <a:gd name="adj1" fmla="val 10881186"/>
              <a:gd name="adj2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1" name="Group 123"/>
          <p:cNvGrpSpPr/>
          <p:nvPr/>
        </p:nvGrpSpPr>
        <p:grpSpPr>
          <a:xfrm>
            <a:off x="457200" y="1145336"/>
            <a:ext cx="8229600" cy="3505200"/>
            <a:chOff x="457200" y="1828800"/>
            <a:chExt cx="8229600" cy="3505200"/>
          </a:xfrm>
        </p:grpSpPr>
        <p:sp>
          <p:nvSpPr>
            <p:cNvPr id="123" name="Rounded Rectangle 3"/>
            <p:cNvSpPr/>
            <p:nvPr/>
          </p:nvSpPr>
          <p:spPr>
            <a:xfrm>
              <a:off x="4572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ounded Rectangle 4"/>
            <p:cNvSpPr/>
            <p:nvPr/>
          </p:nvSpPr>
          <p:spPr>
            <a:xfrm>
              <a:off x="22860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</a:t>
              </a:r>
            </a:p>
          </p:txBody>
        </p:sp>
        <p:sp>
          <p:nvSpPr>
            <p:cNvPr id="126" name="Rounded Rectangle 5"/>
            <p:cNvSpPr/>
            <p:nvPr/>
          </p:nvSpPr>
          <p:spPr>
            <a:xfrm>
              <a:off x="41148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</a:t>
              </a:r>
            </a:p>
          </p:txBody>
        </p:sp>
        <p:sp>
          <p:nvSpPr>
            <p:cNvPr id="127" name="Rounded Rectangle 6"/>
            <p:cNvSpPr/>
            <p:nvPr/>
          </p:nvSpPr>
          <p:spPr>
            <a:xfrm>
              <a:off x="59436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</a:t>
              </a:r>
            </a:p>
          </p:txBody>
        </p:sp>
        <p:sp>
          <p:nvSpPr>
            <p:cNvPr id="128" name="Rounded Rectangle 7"/>
            <p:cNvSpPr/>
            <p:nvPr/>
          </p:nvSpPr>
          <p:spPr>
            <a:xfrm>
              <a:off x="7772400" y="3657600"/>
              <a:ext cx="914400" cy="914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WB</a:t>
              </a:r>
            </a:p>
          </p:txBody>
        </p:sp>
        <p:sp>
          <p:nvSpPr>
            <p:cNvPr id="129" name="Rounded Rectangle 8"/>
            <p:cNvSpPr/>
            <p:nvPr/>
          </p:nvSpPr>
          <p:spPr>
            <a:xfrm>
              <a:off x="1143000" y="2286000"/>
              <a:ext cx="1066800" cy="533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Rounded Rectangle 9"/>
            <p:cNvSpPr/>
            <p:nvPr/>
          </p:nvSpPr>
          <p:spPr>
            <a:xfrm>
              <a:off x="3505200" y="1828800"/>
              <a:ext cx="1066800" cy="5334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Shape 11"/>
            <p:cNvCxnSpPr>
              <a:stCxn id="129" idx="1"/>
              <a:endCxn id="123" idx="0"/>
            </p:cNvCxnSpPr>
            <p:nvPr/>
          </p:nvCxnSpPr>
          <p:spPr>
            <a:xfrm rot="10800000" flipV="1">
              <a:off x="914400" y="2552700"/>
              <a:ext cx="228600" cy="11049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32" name="Shape 12"/>
            <p:cNvCxnSpPr>
              <a:stCxn id="127" idx="0"/>
              <a:endCxn id="129" idx="3"/>
            </p:cNvCxnSpPr>
            <p:nvPr/>
          </p:nvCxnSpPr>
          <p:spPr>
            <a:xfrm rot="16200000" flipV="1">
              <a:off x="3752850" y="1009650"/>
              <a:ext cx="1104900" cy="41910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cxnSp>
          <p:nvCxnSpPr>
            <p:cNvPr id="133" name="Shape 15"/>
            <p:cNvCxnSpPr/>
            <p:nvPr/>
          </p:nvCxnSpPr>
          <p:spPr>
            <a:xfrm rot="10800000" flipV="1">
              <a:off x="2514600" y="2095500"/>
              <a:ext cx="990600" cy="11049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34" name="Shape 18"/>
            <p:cNvCxnSpPr>
              <a:stCxn id="128" idx="0"/>
              <a:endCxn id="130" idx="3"/>
            </p:cNvCxnSpPr>
            <p:nvPr/>
          </p:nvCxnSpPr>
          <p:spPr>
            <a:xfrm rot="16200000" flipV="1">
              <a:off x="5619750" y="1047750"/>
              <a:ext cx="1562100" cy="3657600"/>
            </a:xfrm>
            <a:prstGeom prst="bentConnector2">
              <a:avLst/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5" name="Rounded Rectangle 34"/>
            <p:cNvSpPr/>
            <p:nvPr/>
          </p:nvSpPr>
          <p:spPr>
            <a:xfrm>
              <a:off x="4648200" y="3429000"/>
              <a:ext cx="533400" cy="53340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ALU</a:t>
              </a:r>
            </a:p>
          </p:txBody>
        </p:sp>
        <p:grpSp>
          <p:nvGrpSpPr>
            <p:cNvPr id="136" name="Group 28"/>
            <p:cNvGrpSpPr/>
            <p:nvPr/>
          </p:nvGrpSpPr>
          <p:grpSpPr>
            <a:xfrm>
              <a:off x="1371600" y="3657600"/>
              <a:ext cx="914400" cy="914400"/>
              <a:chOff x="1371600" y="3657600"/>
              <a:chExt cx="914400" cy="914400"/>
            </a:xfrm>
          </p:grpSpPr>
          <p:cxnSp>
            <p:nvCxnSpPr>
              <p:cNvPr id="167" name="Shape 21"/>
              <p:cNvCxnSpPr>
                <a:stCxn id="123" idx="3"/>
                <a:endCxn id="168" idx="1"/>
              </p:cNvCxnSpPr>
              <p:nvPr/>
            </p:nvCxnSpPr>
            <p:spPr>
              <a:xfrm>
                <a:off x="1371600" y="4114800"/>
                <a:ext cx="338328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168" name="Rounded Rectangle 19"/>
              <p:cNvSpPr/>
              <p:nvPr/>
            </p:nvSpPr>
            <p:spPr>
              <a:xfrm>
                <a:off x="17099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9" name="Shape 21"/>
              <p:cNvCxnSpPr>
                <a:stCxn id="168" idx="3"/>
                <a:endCxn id="125" idx="1"/>
              </p:cNvCxnSpPr>
              <p:nvPr/>
            </p:nvCxnSpPr>
            <p:spPr>
              <a:xfrm>
                <a:off x="1938528" y="4114800"/>
                <a:ext cx="347472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</p:grpSp>
        <p:grpSp>
          <p:nvGrpSpPr>
            <p:cNvPr id="137" name="Group 39"/>
            <p:cNvGrpSpPr/>
            <p:nvPr/>
          </p:nvGrpSpPr>
          <p:grpSpPr>
            <a:xfrm>
              <a:off x="3200400" y="3657600"/>
              <a:ext cx="914400" cy="914400"/>
              <a:chOff x="1371600" y="3657600"/>
              <a:chExt cx="914400" cy="914400"/>
            </a:xfrm>
          </p:grpSpPr>
          <p:cxnSp>
            <p:nvCxnSpPr>
              <p:cNvPr id="164" name="Shape 21"/>
              <p:cNvCxnSpPr>
                <a:endCxn id="165" idx="1"/>
              </p:cNvCxnSpPr>
              <p:nvPr/>
            </p:nvCxnSpPr>
            <p:spPr>
              <a:xfrm>
                <a:off x="1371600" y="4114800"/>
                <a:ext cx="338328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165" name="Rounded Rectangle 41"/>
              <p:cNvSpPr/>
              <p:nvPr/>
            </p:nvSpPr>
            <p:spPr>
              <a:xfrm>
                <a:off x="17099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6" name="Shape 21"/>
              <p:cNvCxnSpPr>
                <a:stCxn id="165" idx="3"/>
              </p:cNvCxnSpPr>
              <p:nvPr/>
            </p:nvCxnSpPr>
            <p:spPr>
              <a:xfrm>
                <a:off x="1938528" y="4114800"/>
                <a:ext cx="347472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</p:grpSp>
        <p:grpSp>
          <p:nvGrpSpPr>
            <p:cNvPr id="138" name="Group 43"/>
            <p:cNvGrpSpPr/>
            <p:nvPr/>
          </p:nvGrpSpPr>
          <p:grpSpPr>
            <a:xfrm>
              <a:off x="5029200" y="3657600"/>
              <a:ext cx="914400" cy="914400"/>
              <a:chOff x="1371600" y="3657600"/>
              <a:chExt cx="914400" cy="914400"/>
            </a:xfrm>
          </p:grpSpPr>
          <p:cxnSp>
            <p:nvCxnSpPr>
              <p:cNvPr id="161" name="Shape 21"/>
              <p:cNvCxnSpPr>
                <a:endCxn id="162" idx="1"/>
              </p:cNvCxnSpPr>
              <p:nvPr/>
            </p:nvCxnSpPr>
            <p:spPr>
              <a:xfrm>
                <a:off x="1371600" y="4114800"/>
                <a:ext cx="338328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162" name="Rounded Rectangle 45"/>
              <p:cNvSpPr/>
              <p:nvPr/>
            </p:nvSpPr>
            <p:spPr>
              <a:xfrm>
                <a:off x="17099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3" name="Shape 21"/>
              <p:cNvCxnSpPr>
                <a:stCxn id="162" idx="3"/>
              </p:cNvCxnSpPr>
              <p:nvPr/>
            </p:nvCxnSpPr>
            <p:spPr>
              <a:xfrm>
                <a:off x="1938528" y="4114800"/>
                <a:ext cx="347472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</p:grpSp>
        <p:grpSp>
          <p:nvGrpSpPr>
            <p:cNvPr id="139" name="Group 47"/>
            <p:cNvGrpSpPr/>
            <p:nvPr/>
          </p:nvGrpSpPr>
          <p:grpSpPr>
            <a:xfrm>
              <a:off x="6858000" y="3657600"/>
              <a:ext cx="914400" cy="914400"/>
              <a:chOff x="1371600" y="3657600"/>
              <a:chExt cx="914400" cy="914400"/>
            </a:xfrm>
          </p:grpSpPr>
          <p:cxnSp>
            <p:nvCxnSpPr>
              <p:cNvPr id="158" name="Shape 21"/>
              <p:cNvCxnSpPr>
                <a:endCxn id="159" idx="1"/>
              </p:cNvCxnSpPr>
              <p:nvPr/>
            </p:nvCxnSpPr>
            <p:spPr>
              <a:xfrm>
                <a:off x="1371600" y="4114800"/>
                <a:ext cx="338328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159" name="Rounded Rectangle 49"/>
              <p:cNvSpPr/>
              <p:nvPr/>
            </p:nvSpPr>
            <p:spPr>
              <a:xfrm>
                <a:off x="17099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0" name="Shape 21"/>
              <p:cNvCxnSpPr>
                <a:stCxn id="159" idx="3"/>
              </p:cNvCxnSpPr>
              <p:nvPr/>
            </p:nvCxnSpPr>
            <p:spPr>
              <a:xfrm>
                <a:off x="1938528" y="4114800"/>
                <a:ext cx="347472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</p:grpSp>
        <p:cxnSp>
          <p:nvCxnSpPr>
            <p:cNvPr id="140" name="Shape 21"/>
            <p:cNvCxnSpPr>
              <a:endCxn id="125" idx="2"/>
            </p:cNvCxnSpPr>
            <p:nvPr/>
          </p:nvCxnSpPr>
          <p:spPr>
            <a:xfrm rot="5400000" flipH="1" flipV="1">
              <a:off x="2514600" y="4800600"/>
              <a:ext cx="457200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C0504D"/>
              </a:solidFill>
              <a:prstDash val="solid"/>
              <a:tailEnd type="stealth" w="lg" len="lg"/>
            </a:ln>
            <a:effectLst/>
          </p:spPr>
        </p:cxnSp>
        <p:sp>
          <p:nvSpPr>
            <p:cNvPr id="141" name="Rectangle 37"/>
            <p:cNvSpPr/>
            <p:nvPr/>
          </p:nvSpPr>
          <p:spPr>
            <a:xfrm>
              <a:off x="2438400" y="51054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stall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Trapezoid 141"/>
            <p:cNvSpPr/>
            <p:nvPr/>
          </p:nvSpPr>
          <p:spPr>
            <a:xfrm rot="10800000">
              <a:off x="2438401" y="3200400"/>
              <a:ext cx="609600" cy="228600"/>
            </a:xfrm>
            <a:prstGeom prst="trapezoid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hape 55"/>
            <p:cNvCxnSpPr>
              <a:stCxn id="142" idx="0"/>
              <a:endCxn id="125" idx="0"/>
            </p:cNvCxnSpPr>
            <p:nvPr/>
          </p:nvCxnSpPr>
          <p:spPr>
            <a:xfrm rot="5400000">
              <a:off x="2628901" y="3543300"/>
              <a:ext cx="228600" cy="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44" name="Straight Connector 78"/>
            <p:cNvCxnSpPr>
              <a:stCxn id="128" idx="0"/>
            </p:cNvCxnSpPr>
            <p:nvPr/>
          </p:nvCxnSpPr>
          <p:spPr>
            <a:xfrm rot="5400000" flipH="1" flipV="1">
              <a:off x="7734300" y="3162300"/>
              <a:ext cx="9906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5" name="Straight Connector 86"/>
            <p:cNvCxnSpPr/>
            <p:nvPr/>
          </p:nvCxnSpPr>
          <p:spPr>
            <a:xfrm rot="5400000">
              <a:off x="7726680" y="3154422"/>
              <a:ext cx="100584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88"/>
            <p:cNvCxnSpPr/>
            <p:nvPr/>
          </p:nvCxnSpPr>
          <p:spPr>
            <a:xfrm rot="10800000">
              <a:off x="2667000" y="2651760"/>
              <a:ext cx="556260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90"/>
            <p:cNvCxnSpPr>
              <a:stCxn id="127" idx="3"/>
            </p:cNvCxnSpPr>
            <p:nvPr/>
          </p:nvCxnSpPr>
          <p:spPr>
            <a:xfrm>
              <a:off x="6858000" y="4114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92"/>
            <p:cNvCxnSpPr/>
            <p:nvPr/>
          </p:nvCxnSpPr>
          <p:spPr>
            <a:xfrm rot="5400000" flipH="1" flipV="1">
              <a:off x="6446520" y="3481437"/>
              <a:ext cx="128016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Elbow Connector 94"/>
            <p:cNvCxnSpPr/>
            <p:nvPr/>
          </p:nvCxnSpPr>
          <p:spPr>
            <a:xfrm rot="10800000">
              <a:off x="2819400" y="2836228"/>
              <a:ext cx="4267200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96"/>
            <p:cNvCxnSpPr/>
            <p:nvPr/>
          </p:nvCxnSpPr>
          <p:spPr>
            <a:xfrm>
              <a:off x="5029200" y="4114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98"/>
            <p:cNvCxnSpPr/>
            <p:nvPr/>
          </p:nvCxnSpPr>
          <p:spPr>
            <a:xfrm rot="5400000" flipH="1" flipV="1">
              <a:off x="4709160" y="3564354"/>
              <a:ext cx="109728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00"/>
            <p:cNvCxnSpPr/>
            <p:nvPr/>
          </p:nvCxnSpPr>
          <p:spPr>
            <a:xfrm rot="10800000">
              <a:off x="2971800" y="3017520"/>
              <a:ext cx="2286000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04"/>
            <p:cNvCxnSpPr/>
            <p:nvPr/>
          </p:nvCxnSpPr>
          <p:spPr>
            <a:xfrm rot="16200000" flipH="1">
              <a:off x="2400300" y="2933701"/>
              <a:ext cx="533401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tailEnd type="stealth" w="lg" len="lg"/>
            </a:ln>
            <a:effectLst/>
          </p:spPr>
        </p:cxnSp>
        <p:cxnSp>
          <p:nvCxnSpPr>
            <p:cNvPr id="154" name="Straight Connector 105"/>
            <p:cNvCxnSpPr/>
            <p:nvPr/>
          </p:nvCxnSpPr>
          <p:spPr>
            <a:xfrm rot="16200000" flipH="1">
              <a:off x="2628900" y="3009901"/>
              <a:ext cx="381002" cy="0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tailEnd type="stealth" w="lg" len="lg"/>
            </a:ln>
            <a:effectLst/>
          </p:spPr>
        </p:cxnSp>
        <p:cxnSp>
          <p:nvCxnSpPr>
            <p:cNvPr id="155" name="Straight Connector 106"/>
            <p:cNvCxnSpPr/>
            <p:nvPr/>
          </p:nvCxnSpPr>
          <p:spPr>
            <a:xfrm rot="16200000" flipH="1">
              <a:off x="2880361" y="3108958"/>
              <a:ext cx="182880" cy="3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ash"/>
              <a:tailEnd type="stealth" w="lg" len="lg"/>
            </a:ln>
            <a:effectLst/>
          </p:spPr>
        </p:cxnSp>
        <p:cxnSp>
          <p:nvCxnSpPr>
            <p:cNvPr id="156" name="Shape 21"/>
            <p:cNvCxnSpPr/>
            <p:nvPr/>
          </p:nvCxnSpPr>
          <p:spPr>
            <a:xfrm rot="10800000">
              <a:off x="3026044" y="3320215"/>
              <a:ext cx="310961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C0504D"/>
              </a:solidFill>
              <a:prstDash val="solid"/>
              <a:tailEnd type="stealth" w="lg" len="lg"/>
            </a:ln>
            <a:effectLst/>
          </p:spPr>
        </p:cxnSp>
        <p:sp>
          <p:nvSpPr>
            <p:cNvPr id="157" name="Rectangle 121"/>
            <p:cNvSpPr/>
            <p:nvPr/>
          </p:nvSpPr>
          <p:spPr>
            <a:xfrm>
              <a:off x="3352800" y="3200400"/>
              <a:ext cx="10668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70146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Hard to implement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70146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Hard to test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70146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Easy to specify </a:t>
            </a:r>
            <a:endParaRPr lang="en-US" dirty="0"/>
          </a:p>
        </p:txBody>
      </p:sp>
      <p:sp>
        <p:nvSpPr>
          <p:cNvPr id="57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Sufficient Condition: Commutative Diagram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7160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hape 65"/>
          <p:cNvCxnSpPr>
            <a:endCxn id="5" idx="1"/>
          </p:cNvCxnSpPr>
          <p:nvPr/>
        </p:nvCxnSpPr>
        <p:spPr>
          <a:xfrm>
            <a:off x="1828800" y="3087469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669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65"/>
          <p:cNvCxnSpPr>
            <a:endCxn id="9" idx="1"/>
          </p:cNvCxnSpPr>
          <p:nvPr/>
        </p:nvCxnSpPr>
        <p:spPr>
          <a:xfrm>
            <a:off x="1828800" y="2057400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676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hape 65"/>
          <p:cNvCxnSpPr>
            <a:stCxn id="5" idx="0"/>
            <a:endCxn id="9" idx="2"/>
          </p:cNvCxnSpPr>
          <p:nvPr/>
        </p:nvCxnSpPr>
        <p:spPr>
          <a:xfrm rot="5400000" flipH="1" flipV="1">
            <a:off x="2761566" y="2572435"/>
            <a:ext cx="572869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8588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7553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3635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flush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7410" y="1371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Burch &amp; Dill, for verification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65"/>
          <p:cNvCxnSpPr>
            <a:endCxn id="30" idx="1"/>
          </p:cNvCxnSpPr>
          <p:nvPr/>
        </p:nvCxnSpPr>
        <p:spPr>
          <a:xfrm>
            <a:off x="3276600" y="3087469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29000" y="2669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6720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65"/>
          <p:cNvCxnSpPr>
            <a:endCxn id="33" idx="1"/>
          </p:cNvCxnSpPr>
          <p:nvPr/>
        </p:nvCxnSpPr>
        <p:spPr>
          <a:xfrm>
            <a:off x="3276600" y="2057400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29000" y="1676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Shape 65"/>
          <p:cNvCxnSpPr/>
          <p:nvPr/>
        </p:nvCxnSpPr>
        <p:spPr>
          <a:xfrm rot="5400000" flipH="1" flipV="1">
            <a:off x="1281844" y="2571641"/>
            <a:ext cx="572869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44478" y="236277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flush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hape 65"/>
          <p:cNvCxnSpPr>
            <a:endCxn id="43" idx="1"/>
          </p:cNvCxnSpPr>
          <p:nvPr/>
        </p:nvCxnSpPr>
        <p:spPr>
          <a:xfrm>
            <a:off x="4724400" y="3087469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6800" y="2669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1500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hape 65"/>
          <p:cNvCxnSpPr>
            <a:endCxn id="46" idx="1"/>
          </p:cNvCxnSpPr>
          <p:nvPr/>
        </p:nvCxnSpPr>
        <p:spPr>
          <a:xfrm>
            <a:off x="4724400" y="2057400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76800" y="1676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3352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flushed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Pipelined and non-pipelined processor give same result for any instruction sequence</a:t>
            </a:r>
            <a:endParaRPr lang="en-US" dirty="0"/>
          </a:p>
        </p:txBody>
      </p:sp>
      <p:cxnSp>
        <p:nvCxnSpPr>
          <p:cNvPr id="38" name="Shape 65"/>
          <p:cNvCxnSpPr/>
          <p:nvPr/>
        </p:nvCxnSpPr>
        <p:spPr>
          <a:xfrm>
            <a:off x="1829594" y="2057400"/>
            <a:ext cx="990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65"/>
          <p:cNvCxnSpPr/>
          <p:nvPr/>
        </p:nvCxnSpPr>
        <p:spPr>
          <a:xfrm rot="5400000" flipH="1" flipV="1">
            <a:off x="1301860" y="2572435"/>
            <a:ext cx="57286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65"/>
          <p:cNvCxnSpPr/>
          <p:nvPr/>
        </p:nvCxnSpPr>
        <p:spPr>
          <a:xfrm>
            <a:off x="1828800" y="3087469"/>
            <a:ext cx="990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65"/>
          <p:cNvCxnSpPr/>
          <p:nvPr/>
        </p:nvCxnSpPr>
        <p:spPr>
          <a:xfrm rot="5400000" flipH="1" flipV="1">
            <a:off x="2761566" y="2571641"/>
            <a:ext cx="57286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01098" y="23495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44498" y="2362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522033" y="3352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flushed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56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15834 5.55112E-1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16493 2.22222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93 2.22222E-6 L 0.31493 2.22222E-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5.55112E-17 L 0.31667 5.55112E-17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30" grpId="0" animBg="1"/>
      <p:bldP spid="32" grpId="0"/>
      <p:bldP spid="33" grpId="0" animBg="1"/>
      <p:bldP spid="35" grpId="0"/>
      <p:bldP spid="42" grpId="0"/>
      <p:bldP spid="43" grpId="0" animBg="1"/>
      <p:bldP spid="45" grpId="0"/>
      <p:bldP spid="46" grpId="0" animBg="1"/>
      <p:bldP spid="48" grpId="0"/>
      <p:bldP spid="49" grpId="0"/>
      <p:bldP spid="52" grpId="0"/>
      <p:bldP spid="53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Commutative Diagram in Logic</a:t>
            </a:r>
            <a:endParaRPr lang="en-US" sz="3200" dirty="0"/>
          </a:p>
        </p:txBody>
      </p:sp>
      <p:sp>
        <p:nvSpPr>
          <p:cNvPr id="32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95600"/>
          </a:xfrm>
        </p:spPr>
        <p:txBody>
          <a:bodyPr>
            <a:normAutofit/>
          </a:bodyPr>
          <a:lstStyle/>
          <a:p>
            <a:r>
              <a:rPr lang="en-US" b="1" dirty="0" smtClean="0">
                <a:sym typeface="Symbol"/>
              </a:rPr>
              <a:t></a:t>
            </a:r>
            <a:r>
              <a:rPr lang="en-US" dirty="0" smtClean="0">
                <a:sym typeface="Symbol"/>
              </a:rPr>
              <a:t> =	</a:t>
            </a:r>
          </a:p>
          <a:p>
            <a:pPr defTabSz="457200">
              <a:buNone/>
            </a:pPr>
            <a:r>
              <a:rPr lang="en-US" dirty="0" smtClean="0">
                <a:sym typeface="Symbol"/>
              </a:rPr>
              <a:t>           (</a:t>
            </a:r>
            <a:r>
              <a:rPr lang="en-US" dirty="0" err="1" smtClean="0">
                <a:solidFill>
                  <a:srgbClr val="0070C0"/>
                </a:solidFill>
                <a:sym typeface="Symbol"/>
              </a:rPr>
              <a:t>mem’,reg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’</a:t>
            </a:r>
            <a:r>
              <a:rPr lang="en-US" dirty="0" smtClean="0">
                <a:sym typeface="Symbol"/>
              </a:rPr>
              <a:t>) = flush  non-pipe-</a:t>
            </a:r>
            <a:r>
              <a:rPr lang="en-US" dirty="0" err="1" smtClean="0">
                <a:sym typeface="Symbol"/>
              </a:rPr>
              <a:t>instr</a:t>
            </a:r>
            <a:r>
              <a:rPr lang="en-US" dirty="0" smtClean="0">
                <a:sym typeface="Symbol"/>
              </a:rPr>
              <a:t> (</a:t>
            </a:r>
            <a:r>
              <a:rPr lang="en-US" dirty="0" err="1" smtClean="0">
                <a:sym typeface="Symbol"/>
              </a:rPr>
              <a:t>mem,reg</a:t>
            </a:r>
            <a:r>
              <a:rPr lang="en-US" dirty="0" smtClean="0">
                <a:sym typeface="Symbol"/>
              </a:rPr>
              <a:t>) </a:t>
            </a:r>
            <a:r>
              <a:rPr lang="en-US" b="1" dirty="0" smtClean="0">
                <a:sym typeface="Symbol"/>
              </a:rPr>
              <a:t></a:t>
            </a:r>
          </a:p>
          <a:p>
            <a:pPr marL="895350" indent="-895350" defTabSz="-188913">
              <a:buNone/>
            </a:pPr>
            <a:r>
              <a:rPr lang="en-US" dirty="0" smtClean="0">
                <a:sym typeface="Symbol"/>
              </a:rPr>
              <a:t> 		(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mem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’’,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reg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’’</a:t>
            </a:r>
            <a:r>
              <a:rPr lang="en-US" dirty="0" smtClean="0">
                <a:sym typeface="Symbol"/>
              </a:rPr>
              <a:t>) = pipe-</a:t>
            </a:r>
            <a:r>
              <a:rPr lang="en-US" dirty="0" err="1" smtClean="0">
                <a:sym typeface="Symbol"/>
              </a:rPr>
              <a:t>instr</a:t>
            </a:r>
            <a:r>
              <a:rPr lang="en-US" dirty="0" smtClean="0">
                <a:sym typeface="Symbol"/>
              </a:rPr>
              <a:t>  flush (</a:t>
            </a:r>
            <a:r>
              <a:rPr lang="en-US" dirty="0" err="1" smtClean="0">
                <a:sym typeface="Symbol"/>
              </a:rPr>
              <a:t>mem,reg</a:t>
            </a:r>
            <a:r>
              <a:rPr lang="en-US" dirty="0" smtClean="0">
                <a:sym typeface="Symbol"/>
              </a:rPr>
              <a:t>) </a:t>
            </a:r>
          </a:p>
          <a:p>
            <a:pPr defTabSz="457200">
              <a:buNone/>
            </a:pPr>
            <a:r>
              <a:rPr lang="en-US" dirty="0" smtClean="0">
                <a:sym typeface="Symbol"/>
              </a:rPr>
              <a:t>    	(</a:t>
            </a:r>
            <a:r>
              <a:rPr lang="en-US" dirty="0" err="1" smtClean="0">
                <a:solidFill>
                  <a:srgbClr val="0070C0"/>
                </a:solidFill>
                <a:sym typeface="Symbol"/>
              </a:rPr>
              <a:t>mem’,reg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’</a:t>
            </a:r>
            <a:r>
              <a:rPr lang="en-US" dirty="0" smtClean="0">
                <a:sym typeface="Symbol"/>
              </a:rPr>
              <a:t>) = (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mem’’,reg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’’</a:t>
            </a:r>
            <a:r>
              <a:rPr lang="en-US" dirty="0" smtClean="0">
                <a:sym typeface="Symbol"/>
              </a:rPr>
              <a:t>)</a:t>
            </a:r>
          </a:p>
          <a:p>
            <a:pPr defTabSz="457200">
              <a:buNone/>
            </a:pPr>
            <a:endParaRPr lang="en-US" dirty="0" smtClean="0">
              <a:sym typeface="Symbol"/>
            </a:endParaRPr>
          </a:p>
          <a:p>
            <a:r>
              <a:rPr lang="en-US" b="1" dirty="0" smtClean="0">
                <a:sym typeface="Symbol"/>
              </a:rPr>
              <a:t>Pipeline correct </a:t>
            </a:r>
            <a:r>
              <a:rPr lang="en-US" b="1" dirty="0" err="1" smtClean="0">
                <a:sym typeface="Symbol"/>
              </a:rPr>
              <a:t>iff</a:t>
            </a:r>
            <a:r>
              <a:rPr lang="en-US" b="1" dirty="0" smtClean="0">
                <a:sym typeface="Symbol"/>
              </a:rPr>
              <a:t>  valid.</a:t>
            </a:r>
          </a:p>
        </p:txBody>
      </p:sp>
      <p:sp>
        <p:nvSpPr>
          <p:cNvPr id="35" name="Rectangle 3"/>
          <p:cNvSpPr/>
          <p:nvPr/>
        </p:nvSpPr>
        <p:spPr>
          <a:xfrm>
            <a:off x="174104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"/>
          <p:cNvSpPr/>
          <p:nvPr/>
        </p:nvSpPr>
        <p:spPr>
          <a:xfrm>
            <a:off x="318884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hape 65"/>
          <p:cNvCxnSpPr>
            <a:endCxn id="36" idx="1"/>
          </p:cNvCxnSpPr>
          <p:nvPr/>
        </p:nvCxnSpPr>
        <p:spPr>
          <a:xfrm>
            <a:off x="2198240" y="3087469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"/>
          <p:cNvSpPr txBox="1"/>
          <p:nvPr/>
        </p:nvSpPr>
        <p:spPr>
          <a:xfrm>
            <a:off x="2350640" y="2669738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instr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0" name="Rectangle 7"/>
          <p:cNvSpPr/>
          <p:nvPr/>
        </p:nvSpPr>
        <p:spPr>
          <a:xfrm>
            <a:off x="174104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8"/>
          <p:cNvSpPr/>
          <p:nvPr/>
        </p:nvSpPr>
        <p:spPr>
          <a:xfrm>
            <a:off x="318884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hape 65"/>
          <p:cNvCxnSpPr>
            <a:endCxn id="41" idx="1"/>
          </p:cNvCxnSpPr>
          <p:nvPr/>
        </p:nvCxnSpPr>
        <p:spPr>
          <a:xfrm>
            <a:off x="2198240" y="2057400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0"/>
          <p:cNvSpPr txBox="1"/>
          <p:nvPr/>
        </p:nvSpPr>
        <p:spPr>
          <a:xfrm>
            <a:off x="2350640" y="16764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instr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4" name="Shape 65"/>
          <p:cNvCxnSpPr>
            <a:stCxn id="35" idx="0"/>
            <a:endCxn id="40" idx="2"/>
          </p:cNvCxnSpPr>
          <p:nvPr/>
        </p:nvCxnSpPr>
        <p:spPr>
          <a:xfrm rot="5400000" flipH="1" flipV="1">
            <a:off x="1683206" y="2572435"/>
            <a:ext cx="572869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65"/>
          <p:cNvCxnSpPr>
            <a:stCxn id="36" idx="0"/>
            <a:endCxn id="41" idx="2"/>
          </p:cNvCxnSpPr>
          <p:nvPr/>
        </p:nvCxnSpPr>
        <p:spPr>
          <a:xfrm rot="5400000" flipH="1" flipV="1">
            <a:off x="3131006" y="2572435"/>
            <a:ext cx="572869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8"/>
          <p:cNvSpPr txBox="1"/>
          <p:nvPr/>
        </p:nvSpPr>
        <p:spPr>
          <a:xfrm>
            <a:off x="521840" y="28588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521840" y="17553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20"/>
          <p:cNvSpPr txBox="1"/>
          <p:nvPr/>
        </p:nvSpPr>
        <p:spPr>
          <a:xfrm>
            <a:off x="1969640" y="236356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flush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TextBox 21"/>
          <p:cNvSpPr txBox="1"/>
          <p:nvPr/>
        </p:nvSpPr>
        <p:spPr>
          <a:xfrm>
            <a:off x="3493640" y="236356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flush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58" name="Shape 65"/>
          <p:cNvCxnSpPr/>
          <p:nvPr/>
        </p:nvCxnSpPr>
        <p:spPr>
          <a:xfrm>
            <a:off x="2199034" y="2057400"/>
            <a:ext cx="990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65"/>
          <p:cNvCxnSpPr/>
          <p:nvPr/>
        </p:nvCxnSpPr>
        <p:spPr>
          <a:xfrm rot="5400000" flipH="1" flipV="1">
            <a:off x="1684000" y="2572435"/>
            <a:ext cx="57286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65"/>
          <p:cNvCxnSpPr>
            <a:stCxn id="35" idx="3"/>
            <a:endCxn id="36" idx="1"/>
          </p:cNvCxnSpPr>
          <p:nvPr/>
        </p:nvCxnSpPr>
        <p:spPr>
          <a:xfrm>
            <a:off x="2198240" y="3087469"/>
            <a:ext cx="990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5"/>
          <p:cNvCxnSpPr/>
          <p:nvPr/>
        </p:nvCxnSpPr>
        <p:spPr>
          <a:xfrm rot="5400000" flipH="1" flipV="1">
            <a:off x="3131006" y="2571641"/>
            <a:ext cx="57286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7"/>
          <p:cNvSpPr txBox="1"/>
          <p:nvPr/>
        </p:nvSpPr>
        <p:spPr>
          <a:xfrm>
            <a:off x="4997410" y="1371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Burch &amp; Dill, for verification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3" name="Group 47"/>
          <p:cNvGrpSpPr/>
          <p:nvPr/>
        </p:nvGrpSpPr>
        <p:grpSpPr>
          <a:xfrm>
            <a:off x="6719460" y="2387608"/>
            <a:ext cx="2057400" cy="1143000"/>
            <a:chOff x="6705600" y="2438400"/>
            <a:chExt cx="2057400" cy="1143000"/>
          </a:xfrm>
        </p:grpSpPr>
        <p:grpSp>
          <p:nvGrpSpPr>
            <p:cNvPr id="64" name="Group 39"/>
            <p:cNvGrpSpPr/>
            <p:nvPr/>
          </p:nvGrpSpPr>
          <p:grpSpPr>
            <a:xfrm>
              <a:off x="6705600" y="2438400"/>
              <a:ext cx="2057400" cy="1143000"/>
              <a:chOff x="3538728" y="3429000"/>
              <a:chExt cx="2057400" cy="1143000"/>
            </a:xfrm>
          </p:grpSpPr>
          <p:sp>
            <p:nvSpPr>
              <p:cNvPr id="66" name="Rounded Rectangle 40"/>
              <p:cNvSpPr/>
              <p:nvPr/>
            </p:nvSpPr>
            <p:spPr>
              <a:xfrm>
                <a:off x="4114800" y="3657600"/>
                <a:ext cx="9144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</a:t>
                </a:r>
              </a:p>
            </p:txBody>
          </p:sp>
          <p:sp>
            <p:nvSpPr>
              <p:cNvPr id="67" name="Rounded Rectangle 41"/>
              <p:cNvSpPr/>
              <p:nvPr/>
            </p:nvSpPr>
            <p:spPr>
              <a:xfrm>
                <a:off x="4648200" y="3429000"/>
                <a:ext cx="533400" cy="533400"/>
              </a:xfrm>
              <a:prstGeom prst="round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ALU</a:t>
                </a:r>
              </a:p>
            </p:txBody>
          </p:sp>
          <p:sp>
            <p:nvSpPr>
              <p:cNvPr id="68" name="Rounded Rectangle 42"/>
              <p:cNvSpPr/>
              <p:nvPr/>
            </p:nvSpPr>
            <p:spPr>
              <a:xfrm>
                <a:off x="35387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Shape 21"/>
              <p:cNvCxnSpPr>
                <a:stCxn id="68" idx="3"/>
              </p:cNvCxnSpPr>
              <p:nvPr/>
            </p:nvCxnSpPr>
            <p:spPr>
              <a:xfrm>
                <a:off x="3767328" y="4114800"/>
                <a:ext cx="347472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70" name="Rounded Rectangle 44"/>
              <p:cNvSpPr/>
              <p:nvPr/>
            </p:nvSpPr>
            <p:spPr>
              <a:xfrm>
                <a:off x="53675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5" name="Shape 21"/>
            <p:cNvCxnSpPr/>
            <p:nvPr/>
          </p:nvCxnSpPr>
          <p:spPr>
            <a:xfrm>
              <a:off x="8186928" y="31242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sp>
        <p:nvSpPr>
          <p:cNvPr id="33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Commutative Diagram in Logic</a:t>
            </a:r>
            <a:endParaRPr lang="en-US" sz="3200" dirty="0"/>
          </a:p>
        </p:txBody>
      </p:sp>
      <p:sp>
        <p:nvSpPr>
          <p:cNvPr id="32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35" name="Rectangle 3"/>
          <p:cNvSpPr/>
          <p:nvPr/>
        </p:nvSpPr>
        <p:spPr>
          <a:xfrm>
            <a:off x="174104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"/>
          <p:cNvSpPr/>
          <p:nvPr/>
        </p:nvSpPr>
        <p:spPr>
          <a:xfrm>
            <a:off x="3188840" y="285886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hape 65"/>
          <p:cNvCxnSpPr>
            <a:endCxn id="36" idx="1"/>
          </p:cNvCxnSpPr>
          <p:nvPr/>
        </p:nvCxnSpPr>
        <p:spPr>
          <a:xfrm>
            <a:off x="2198240" y="3087469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"/>
          <p:cNvSpPr txBox="1"/>
          <p:nvPr/>
        </p:nvSpPr>
        <p:spPr>
          <a:xfrm>
            <a:off x="2350640" y="2669738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instr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0" name="Rectangle 7"/>
          <p:cNvSpPr/>
          <p:nvPr/>
        </p:nvSpPr>
        <p:spPr>
          <a:xfrm>
            <a:off x="174104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8"/>
          <p:cNvSpPr/>
          <p:nvPr/>
        </p:nvSpPr>
        <p:spPr>
          <a:xfrm>
            <a:off x="318884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hape 65"/>
          <p:cNvCxnSpPr>
            <a:endCxn id="41" idx="1"/>
          </p:cNvCxnSpPr>
          <p:nvPr/>
        </p:nvCxnSpPr>
        <p:spPr>
          <a:xfrm>
            <a:off x="2198240" y="2057400"/>
            <a:ext cx="99060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0"/>
          <p:cNvSpPr txBox="1"/>
          <p:nvPr/>
        </p:nvSpPr>
        <p:spPr>
          <a:xfrm>
            <a:off x="2350640" y="16764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instr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4" name="Shape 65"/>
          <p:cNvCxnSpPr>
            <a:stCxn id="35" idx="0"/>
            <a:endCxn id="40" idx="2"/>
          </p:cNvCxnSpPr>
          <p:nvPr/>
        </p:nvCxnSpPr>
        <p:spPr>
          <a:xfrm rot="5400000" flipH="1" flipV="1">
            <a:off x="1683206" y="2572435"/>
            <a:ext cx="572869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65"/>
          <p:cNvCxnSpPr>
            <a:stCxn id="36" idx="0"/>
            <a:endCxn id="41" idx="2"/>
          </p:cNvCxnSpPr>
          <p:nvPr/>
        </p:nvCxnSpPr>
        <p:spPr>
          <a:xfrm rot="5400000" flipH="1" flipV="1">
            <a:off x="3131006" y="2572435"/>
            <a:ext cx="572869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8"/>
          <p:cNvSpPr txBox="1"/>
          <p:nvPr/>
        </p:nvSpPr>
        <p:spPr>
          <a:xfrm>
            <a:off x="521840" y="285886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pipelined</a:t>
            </a:r>
            <a:endParaRPr lang="en-US" dirty="0"/>
          </a:p>
        </p:txBody>
      </p:sp>
      <p:sp>
        <p:nvSpPr>
          <p:cNvPr id="47" name="TextBox 19"/>
          <p:cNvSpPr txBox="1"/>
          <p:nvPr/>
        </p:nvSpPr>
        <p:spPr>
          <a:xfrm>
            <a:off x="521840" y="1755338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</a:t>
            </a:r>
          </a:p>
          <a:p>
            <a:r>
              <a:rPr lang="en-US" dirty="0" smtClean="0"/>
              <a:t>pipelined</a:t>
            </a:r>
            <a:endParaRPr lang="en-US" dirty="0"/>
          </a:p>
        </p:txBody>
      </p:sp>
      <p:sp>
        <p:nvSpPr>
          <p:cNvPr id="48" name="TextBox 20"/>
          <p:cNvSpPr txBox="1"/>
          <p:nvPr/>
        </p:nvSpPr>
        <p:spPr>
          <a:xfrm>
            <a:off x="1969640" y="236356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flush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TextBox 21"/>
          <p:cNvSpPr txBox="1"/>
          <p:nvPr/>
        </p:nvSpPr>
        <p:spPr>
          <a:xfrm>
            <a:off x="3493640" y="236356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flush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58" name="Shape 65"/>
          <p:cNvCxnSpPr/>
          <p:nvPr/>
        </p:nvCxnSpPr>
        <p:spPr>
          <a:xfrm>
            <a:off x="2199034" y="2057400"/>
            <a:ext cx="990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65"/>
          <p:cNvCxnSpPr/>
          <p:nvPr/>
        </p:nvCxnSpPr>
        <p:spPr>
          <a:xfrm rot="5400000" flipH="1" flipV="1">
            <a:off x="1684000" y="2572435"/>
            <a:ext cx="57286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65"/>
          <p:cNvCxnSpPr>
            <a:stCxn id="35" idx="3"/>
            <a:endCxn id="36" idx="1"/>
          </p:cNvCxnSpPr>
          <p:nvPr/>
        </p:nvCxnSpPr>
        <p:spPr>
          <a:xfrm>
            <a:off x="2198240" y="3087469"/>
            <a:ext cx="990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5"/>
          <p:cNvCxnSpPr/>
          <p:nvPr/>
        </p:nvCxnSpPr>
        <p:spPr>
          <a:xfrm rot="5400000" flipH="1" flipV="1">
            <a:off x="3131006" y="2571641"/>
            <a:ext cx="572869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7"/>
          <p:cNvSpPr txBox="1"/>
          <p:nvPr/>
        </p:nvSpPr>
        <p:spPr>
          <a:xfrm>
            <a:off x="4997410" y="1371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Burch &amp; Dill, for verification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3" name="Group 47"/>
          <p:cNvGrpSpPr/>
          <p:nvPr/>
        </p:nvGrpSpPr>
        <p:grpSpPr>
          <a:xfrm>
            <a:off x="6719460" y="2387608"/>
            <a:ext cx="2057400" cy="1143000"/>
            <a:chOff x="6705600" y="2438400"/>
            <a:chExt cx="2057400" cy="1143000"/>
          </a:xfrm>
        </p:grpSpPr>
        <p:grpSp>
          <p:nvGrpSpPr>
            <p:cNvPr id="64" name="Group 39"/>
            <p:cNvGrpSpPr/>
            <p:nvPr/>
          </p:nvGrpSpPr>
          <p:grpSpPr>
            <a:xfrm>
              <a:off x="6705600" y="2438400"/>
              <a:ext cx="2057400" cy="1143000"/>
              <a:chOff x="3538728" y="3429000"/>
              <a:chExt cx="2057400" cy="1143000"/>
            </a:xfrm>
          </p:grpSpPr>
          <p:sp>
            <p:nvSpPr>
              <p:cNvPr id="66" name="Rounded Rectangle 40"/>
              <p:cNvSpPr/>
              <p:nvPr/>
            </p:nvSpPr>
            <p:spPr>
              <a:xfrm>
                <a:off x="4114800" y="3657600"/>
                <a:ext cx="9144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</a:t>
                </a:r>
              </a:p>
            </p:txBody>
          </p:sp>
          <p:sp>
            <p:nvSpPr>
              <p:cNvPr id="67" name="Rounded Rectangle 41"/>
              <p:cNvSpPr/>
              <p:nvPr/>
            </p:nvSpPr>
            <p:spPr>
              <a:xfrm>
                <a:off x="4648200" y="3429000"/>
                <a:ext cx="533400" cy="533400"/>
              </a:xfrm>
              <a:prstGeom prst="round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ALU</a:t>
                </a:r>
              </a:p>
            </p:txBody>
          </p:sp>
          <p:sp>
            <p:nvSpPr>
              <p:cNvPr id="68" name="Rounded Rectangle 42"/>
              <p:cNvSpPr/>
              <p:nvPr/>
            </p:nvSpPr>
            <p:spPr>
              <a:xfrm>
                <a:off x="35387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Shape 21"/>
              <p:cNvCxnSpPr>
                <a:stCxn id="68" idx="3"/>
              </p:cNvCxnSpPr>
              <p:nvPr/>
            </p:nvCxnSpPr>
            <p:spPr>
              <a:xfrm>
                <a:off x="3767328" y="4114800"/>
                <a:ext cx="347472" cy="1588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70" name="Rounded Rectangle 44"/>
              <p:cNvSpPr/>
              <p:nvPr/>
            </p:nvSpPr>
            <p:spPr>
              <a:xfrm>
                <a:off x="5367528" y="3657600"/>
                <a:ext cx="228600" cy="914400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18288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5" name="Shape 21"/>
            <p:cNvCxnSpPr/>
            <p:nvPr/>
          </p:nvCxnSpPr>
          <p:spPr>
            <a:xfrm>
              <a:off x="8186928" y="3124200"/>
              <a:ext cx="347472" cy="15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9BBB59"/>
              </a:solidFill>
              <a:prstDash val="solid"/>
              <a:tailEnd type="stealth" w="lg" len="lg"/>
            </a:ln>
            <a:effectLst/>
          </p:spPr>
        </p:cxn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3733800"/>
            <a:ext cx="8229600" cy="284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 written in logic with </a:t>
            </a:r>
            <a:r>
              <a:rPr lang="en-US" sz="2600" b="1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uninterpreted functions</a:t>
            </a:r>
            <a:r>
              <a:rPr lang="en-US" sz="2600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, </a:t>
            </a:r>
            <a:r>
              <a:rPr lang="en-US" sz="2600" b="1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arrays</a:t>
            </a:r>
            <a:r>
              <a:rPr lang="en-US" sz="2600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, and </a:t>
            </a:r>
            <a:r>
              <a:rPr lang="en-US" sz="2600" b="1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equality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D44A"/>
              </a:buClr>
              <a:buSzTx/>
              <a:buFont typeface="Wingdings" pitchFamily="2" charset="2"/>
              <a:buNone/>
              <a:tabLst/>
              <a:defRPr/>
            </a:pPr>
            <a:endParaRPr lang="en-US" sz="2600" dirty="0">
              <a:solidFill>
                <a:srgbClr val="595959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01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600" b="1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rPr>
              <a:t>Part of </a:t>
            </a:r>
            <a:r>
              <a:rPr lang="en-US" sz="2600" b="1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:</a:t>
            </a:r>
          </a:p>
          <a:p>
            <a:pPr marL="44291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D44A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600" dirty="0" err="1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res_ex</a:t>
            </a:r>
            <a:r>
              <a:rPr lang="en-US" sz="2600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 = </a:t>
            </a:r>
            <a:r>
              <a:rPr lang="en-US" sz="2600" b="1" dirty="0">
                <a:solidFill>
                  <a:srgbClr val="00B0F0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ALU</a:t>
            </a:r>
            <a:r>
              <a:rPr lang="en-US" sz="2600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(</a:t>
            </a:r>
            <a:r>
              <a:rPr lang="en-US" sz="2600" dirty="0" err="1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opc_de</a:t>
            </a:r>
            <a:r>
              <a:rPr lang="en-US" sz="2600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  <a:sym typeface="Symbol"/>
              </a:rPr>
              <a:t>, arg1_de, arg2_de)</a:t>
            </a:r>
          </a:p>
        </p:txBody>
      </p:sp>
      <p:sp>
        <p:nvSpPr>
          <p:cNvPr id="34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non-colorable Literals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75780" y="3094287"/>
                <a:ext cx="408218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∨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0" y="3094287"/>
                <a:ext cx="408218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909416" y="3094286"/>
                <a:ext cx="397596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latin typeface="Cambria Math"/>
                        </a:rPr>
                        <m:t>∨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16" y="3094286"/>
                <a:ext cx="397596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575088" y="5098467"/>
                <a:ext cx="5527675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  ∨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∨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</a:rPr>
                        <m:t>≠</m:t>
                      </m:r>
                      <m:r>
                        <a:rPr lang="en-US" sz="2400" i="1"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∨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88" y="5098467"/>
                <a:ext cx="552767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7"/>
          <p:cNvCxnSpPr>
            <a:stCxn id="4" idx="2"/>
            <a:endCxn id="6" idx="0"/>
          </p:cNvCxnSpPr>
          <p:nvPr/>
        </p:nvCxnSpPr>
        <p:spPr>
          <a:xfrm>
            <a:off x="2216872" y="3555952"/>
            <a:ext cx="2122054" cy="15425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6" idx="0"/>
            <a:endCxn id="5" idx="2"/>
          </p:cNvCxnSpPr>
          <p:nvPr/>
        </p:nvCxnSpPr>
        <p:spPr>
          <a:xfrm flipV="1">
            <a:off x="4338926" y="3555951"/>
            <a:ext cx="2558473" cy="15425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86544" y="3094286"/>
            <a:ext cx="886691" cy="461666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5019962" y="3094287"/>
            <a:ext cx="886691" cy="461666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bgerundetes Rechteck 15"/>
              <p:cNvSpPr/>
              <p:nvPr/>
            </p:nvSpPr>
            <p:spPr>
              <a:xfrm>
                <a:off x="988291" y="1191509"/>
                <a:ext cx="7472218" cy="1311564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000" i="1">
                          <a:latin typeface="Cambria Math"/>
                        </a:rPr>
                        <m:t>≠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000" i="1">
                          <a:latin typeface="Cambria Math"/>
                        </a:rPr>
                        <m:t>  ⇒  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000" i="1">
                          <a:latin typeface="Cambria Math"/>
                        </a:rPr>
                        <m:t>≠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</a:rPr>
                        <m:t> ∨ 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</a:rPr>
                        <m:t>≠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de-AT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Abgerundetes 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1" y="1191509"/>
                <a:ext cx="7472218" cy="131156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175780" y="2724748"/>
            <a:ext cx="416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Tautology (Transitivity)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4909416" y="2729453"/>
            <a:ext cx="416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Tautology (Transitivity)</a:t>
            </a:r>
            <a:endParaRPr lang="de-AT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78691" y="3098785"/>
            <a:ext cx="2189018" cy="457168"/>
          </a:xfrm>
          <a:prstGeom prst="roundRect">
            <a:avLst/>
          </a:prstGeom>
          <a:noFill/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Gewinkelte Verbindung 20"/>
          <p:cNvCxnSpPr>
            <a:stCxn id="19" idx="2"/>
            <a:endCxn id="14" idx="2"/>
          </p:cNvCxnSpPr>
          <p:nvPr/>
        </p:nvCxnSpPr>
        <p:spPr>
          <a:xfrm rot="16200000" flipH="1">
            <a:off x="3468254" y="1560899"/>
            <a:ext cx="12700" cy="3990108"/>
          </a:xfrm>
          <a:prstGeom prst="bentConnector3">
            <a:avLst>
              <a:gd name="adj1" fmla="val 4781819"/>
            </a:avLst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Multiplizieren 22"/>
          <p:cNvSpPr/>
          <p:nvPr/>
        </p:nvSpPr>
        <p:spPr>
          <a:xfrm>
            <a:off x="2665303" y="4170191"/>
            <a:ext cx="1762917" cy="771258"/>
          </a:xfrm>
          <a:prstGeom prst="mathMultiply">
            <a:avLst>
              <a:gd name="adj1" fmla="val 183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Multiplizieren 23"/>
          <p:cNvSpPr/>
          <p:nvPr/>
        </p:nvSpPr>
        <p:spPr>
          <a:xfrm>
            <a:off x="1173019" y="4555820"/>
            <a:ext cx="6169890" cy="1549435"/>
          </a:xfrm>
          <a:prstGeom prst="mathMultiply">
            <a:avLst>
              <a:gd name="adj1" fmla="val 1355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6" name="Gerade Verbindung 25"/>
          <p:cNvCxnSpPr>
            <a:stCxn id="6" idx="2"/>
          </p:cNvCxnSpPr>
          <p:nvPr/>
        </p:nvCxnSpPr>
        <p:spPr>
          <a:xfrm>
            <a:off x="4338926" y="5560132"/>
            <a:ext cx="1279236" cy="10438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117867" y="3731491"/>
            <a:ext cx="184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Replace</a:t>
            </a:r>
            <a:endParaRPr lang="de-A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27778 -0.292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4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6" grpId="0" animBg="1"/>
      <p:bldP spid="17" grpId="0"/>
      <p:bldP spid="18" grpId="0"/>
      <p:bldP spid="19" grpId="0" animBg="1"/>
      <p:bldP spid="23" grpId="0" animBg="1"/>
      <p:bldP spid="24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5674960" y="3765079"/>
            <a:ext cx="2377603" cy="2239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bgerundetes Rechteck 8"/>
          <p:cNvSpPr/>
          <p:nvPr/>
        </p:nvSpPr>
        <p:spPr>
          <a:xfrm>
            <a:off x="827415" y="3765079"/>
            <a:ext cx="2377603" cy="2239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Concurrent Execution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Synthesizing Multiple Boolean Functions using Interpolation on a Single Proof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26626" name="Picture 2" descr="Waschen,Wäscheservice,Clip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9584" r="19730" b="10582"/>
          <a:stretch/>
        </p:blipFill>
        <p:spPr bwMode="auto">
          <a:xfrm>
            <a:off x="1251572" y="3869313"/>
            <a:ext cx="1529288" cy="20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cdn.freebievectors.com/illustrations/7/s/steam-iron-icon-symbol-clip-art/previe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02" y="4413335"/>
            <a:ext cx="1789320" cy="9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unten 9"/>
          <p:cNvSpPr/>
          <p:nvPr/>
        </p:nvSpPr>
        <p:spPr>
          <a:xfrm>
            <a:off x="1632169" y="2697018"/>
            <a:ext cx="768094" cy="106806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unten 16"/>
          <p:cNvSpPr/>
          <p:nvPr/>
        </p:nvSpPr>
        <p:spPr>
          <a:xfrm rot="16200000">
            <a:off x="4055941" y="3712854"/>
            <a:ext cx="768094" cy="246993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 nach unten 17"/>
          <p:cNvSpPr/>
          <p:nvPr/>
        </p:nvSpPr>
        <p:spPr>
          <a:xfrm rot="10800000">
            <a:off x="6479715" y="2697018"/>
            <a:ext cx="768094" cy="106806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630" name="Picture 6" descr="http://images.clipartlogo.com/files/images/39/395155/purple-t-shirt-clip-art_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87" y="1442892"/>
            <a:ext cx="1390210" cy="11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2551148" y="1779773"/>
            <a:ext cx="633688" cy="736993"/>
            <a:chOff x="4257965" y="1474443"/>
            <a:chExt cx="633688" cy="736993"/>
          </a:xfrm>
        </p:grpSpPr>
        <p:sp>
          <p:nvSpPr>
            <p:cNvPr id="11" name="Wolke 10"/>
            <p:cNvSpPr/>
            <p:nvPr/>
          </p:nvSpPr>
          <p:spPr>
            <a:xfrm>
              <a:off x="4257965" y="1662545"/>
              <a:ext cx="332508" cy="243010"/>
            </a:xfrm>
            <a:prstGeom prst="clou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Wolke 19"/>
            <p:cNvSpPr/>
            <p:nvPr/>
          </p:nvSpPr>
          <p:spPr>
            <a:xfrm rot="19815048">
              <a:off x="4688013" y="1474443"/>
              <a:ext cx="203640" cy="28792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Wolke 20"/>
            <p:cNvSpPr/>
            <p:nvPr/>
          </p:nvSpPr>
          <p:spPr>
            <a:xfrm rot="1520189">
              <a:off x="4588726" y="1816026"/>
              <a:ext cx="238327" cy="395410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6628" name="Picture 4" descr="http://cdn.freebievectors.com/illustrations/7/g/green-shirt-clip-art/previe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44144"/>
            <a:ext cx="1390210" cy="1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1100796" y="1810667"/>
            <a:ext cx="633688" cy="736993"/>
            <a:chOff x="4257965" y="1474443"/>
            <a:chExt cx="633688" cy="736993"/>
          </a:xfrm>
        </p:grpSpPr>
        <p:sp>
          <p:nvSpPr>
            <p:cNvPr id="24" name="Wolke 23"/>
            <p:cNvSpPr/>
            <p:nvPr/>
          </p:nvSpPr>
          <p:spPr>
            <a:xfrm>
              <a:off x="4257965" y="1662545"/>
              <a:ext cx="332508" cy="243010"/>
            </a:xfrm>
            <a:prstGeom prst="clou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Wolke 24"/>
            <p:cNvSpPr/>
            <p:nvPr/>
          </p:nvSpPr>
          <p:spPr>
            <a:xfrm rot="19815048">
              <a:off x="4688013" y="1474443"/>
              <a:ext cx="203640" cy="28792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Wolke 25"/>
            <p:cNvSpPr/>
            <p:nvPr/>
          </p:nvSpPr>
          <p:spPr>
            <a:xfrm rot="1520189">
              <a:off x="4588726" y="1816026"/>
              <a:ext cx="238327" cy="395410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716476" y="4675760"/>
            <a:ext cx="559849" cy="562612"/>
            <a:chOff x="4730173" y="1585689"/>
            <a:chExt cx="860136" cy="548169"/>
          </a:xfrm>
        </p:grpSpPr>
        <p:sp>
          <p:nvSpPr>
            <p:cNvPr id="16" name="Freihandform 15"/>
            <p:cNvSpPr/>
            <p:nvPr/>
          </p:nvSpPr>
          <p:spPr>
            <a:xfrm>
              <a:off x="4738255" y="1585689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738255" y="1719851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730173" y="1850768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711216" y="4666517"/>
            <a:ext cx="559849" cy="562612"/>
            <a:chOff x="4730173" y="1585689"/>
            <a:chExt cx="860136" cy="548169"/>
          </a:xfrm>
        </p:grpSpPr>
        <p:sp>
          <p:nvSpPr>
            <p:cNvPr id="33" name="Freihandform 32"/>
            <p:cNvSpPr/>
            <p:nvPr/>
          </p:nvSpPr>
          <p:spPr>
            <a:xfrm>
              <a:off x="4738255" y="1585689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738255" y="1719851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730173" y="1850768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36" name="Picture 3" descr="C:\Users\ghofferek\AppData\Local\Microsoft\Windows\Temporary Internet Files\Content.IE5\YRBW3Q6E\MC900241641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6" y="2897647"/>
            <a:ext cx="1864315" cy="1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.43743 " pathEditMode="relative" ptsTypes="AA">
                                      <p:cBhvr>
                                        <p:cTn id="3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.43743 " pathEditMode="relative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43743 L 0.59792 0.43627 " pathEditMode="relative" ptsTypes="AA">
                                      <p:cBhvr>
                                        <p:cTn id="4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5 0.41222 L 0.59775 0.41106 " pathEditMode="relative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2547E-6 L 0.53021 -0.00417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81 0.43858 " pathEditMode="relative" ptsTypes="AA">
                                      <p:cBhvr>
                                        <p:cTn id="4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81 0.43858 " pathEditMode="relative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91 0.43627 L 0.51302 0.02174 " pathEditMode="relative" ptsTypes="AA">
                                      <p:cBhvr>
                                        <p:cTn id="6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74 0.41106 L 0.51285 -0.00347 " pathEditMode="relative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2885E-6 L 0.52934 -0.00532 " pathEditMode="relative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43766 L 0.44219 0.43627 " pathEditMode="relative" ptsTypes="AA">
                                      <p:cBhvr>
                                        <p:cTn id="7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41684 L 0.44219 0.41545 " pathEditMode="relative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4 0.4365 L 0.56042 0.02198 " pathEditMode="relative" ptsTypes="AA">
                                      <p:cBhvr>
                                        <p:cTn id="8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4 0.41568 L 0.56042 0.00116 " pathEditMode="relative" ptsTypes="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feld 45"/>
          <p:cNvSpPr txBox="1"/>
          <p:nvPr/>
        </p:nvSpPr>
        <p:spPr>
          <a:xfrm>
            <a:off x="5160785" y="3026586"/>
            <a:ext cx="38146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(   )</a:t>
            </a:r>
            <a:endParaRPr lang="de-AT" sz="13800" dirty="0"/>
          </a:p>
        </p:txBody>
      </p:sp>
      <p:grpSp>
        <p:nvGrpSpPr>
          <p:cNvPr id="54" name="Gruppieren 53"/>
          <p:cNvGrpSpPr/>
          <p:nvPr/>
        </p:nvGrpSpPr>
        <p:grpSpPr>
          <a:xfrm>
            <a:off x="3756856" y="3608245"/>
            <a:ext cx="1330037" cy="1252959"/>
            <a:chOff x="5674960" y="3765079"/>
            <a:chExt cx="2377603" cy="2239818"/>
          </a:xfrm>
        </p:grpSpPr>
        <p:sp>
          <p:nvSpPr>
            <p:cNvPr id="52" name="Abgerundetes Rechteck 51"/>
            <p:cNvSpPr/>
            <p:nvPr/>
          </p:nvSpPr>
          <p:spPr>
            <a:xfrm>
              <a:off x="5674960" y="3765079"/>
              <a:ext cx="2377603" cy="223981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3" name="Picture 8" descr="http://cdn.freebievectors.com/illustrations/7/s/steam-iron-icon-symbol-clip-art/preview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02" y="4413335"/>
              <a:ext cx="1789320" cy="94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Synthesizing Multiple Boolean Functions using Interpolation on a Single Proof 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5</a:t>
            </a:fld>
            <a:endParaRPr lang="en-US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3713005" y="1357642"/>
            <a:ext cx="1330037" cy="1252960"/>
            <a:chOff x="2545379" y="1853152"/>
            <a:chExt cx="2377603" cy="2239818"/>
          </a:xfrm>
        </p:grpSpPr>
        <p:sp>
          <p:nvSpPr>
            <p:cNvPr id="8" name="Abgerundetes Rechteck 7"/>
            <p:cNvSpPr/>
            <p:nvPr/>
          </p:nvSpPr>
          <p:spPr>
            <a:xfrm>
              <a:off x="2545379" y="1853152"/>
              <a:ext cx="2377603" cy="2239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Picture 2" descr="Waschen,Wäscheservice,Clip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8" t="9584" r="19730" b="10582"/>
            <a:stretch/>
          </p:blipFill>
          <p:spPr bwMode="auto">
            <a:xfrm>
              <a:off x="2969536" y="1957386"/>
              <a:ext cx="1529288" cy="203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cdn.freebievectors.com/illustrations/7/g/green-shirt-clip-art/previe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3" y="1422122"/>
            <a:ext cx="1390210" cy="1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486873" y="1767296"/>
            <a:ext cx="559849" cy="562612"/>
            <a:chOff x="4730173" y="1585689"/>
            <a:chExt cx="860136" cy="548169"/>
          </a:xfrm>
        </p:grpSpPr>
        <p:sp>
          <p:nvSpPr>
            <p:cNvPr id="13" name="Freihandform 12"/>
            <p:cNvSpPr/>
            <p:nvPr/>
          </p:nvSpPr>
          <p:spPr>
            <a:xfrm>
              <a:off x="4738255" y="1585689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4738255" y="1719851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4730173" y="1850768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6" name="Gleich 15"/>
          <p:cNvSpPr/>
          <p:nvPr/>
        </p:nvSpPr>
        <p:spPr>
          <a:xfrm>
            <a:off x="2530750" y="1631317"/>
            <a:ext cx="942109" cy="705609"/>
          </a:xfrm>
          <a:prstGeom prst="mathEqual">
            <a:avLst>
              <a:gd name="adj1" fmla="val 18284"/>
              <a:gd name="adj2" fmla="val 196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16933" y="778525"/>
            <a:ext cx="38146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(   )</a:t>
            </a:r>
            <a:endParaRPr lang="de-AT" sz="13800" dirty="0"/>
          </a:p>
        </p:txBody>
      </p:sp>
      <p:pic>
        <p:nvPicPr>
          <p:cNvPr id="18" name="Picture 4" descr="http://cdn.freebievectors.com/illustrations/7/g/green-shirt-clip-art/previe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75" y="1488267"/>
            <a:ext cx="1390210" cy="1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6227546" y="1854790"/>
            <a:ext cx="633688" cy="736993"/>
            <a:chOff x="4257965" y="1474443"/>
            <a:chExt cx="633688" cy="736993"/>
          </a:xfrm>
        </p:grpSpPr>
        <p:sp>
          <p:nvSpPr>
            <p:cNvPr id="20" name="Wolke 19"/>
            <p:cNvSpPr/>
            <p:nvPr/>
          </p:nvSpPr>
          <p:spPr>
            <a:xfrm>
              <a:off x="4257965" y="1662545"/>
              <a:ext cx="332508" cy="243010"/>
            </a:xfrm>
            <a:prstGeom prst="clou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Wolke 20"/>
            <p:cNvSpPr/>
            <p:nvPr/>
          </p:nvSpPr>
          <p:spPr>
            <a:xfrm rot="19815048">
              <a:off x="4688013" y="1474443"/>
              <a:ext cx="203640" cy="28792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Wolke 21"/>
            <p:cNvSpPr/>
            <p:nvPr/>
          </p:nvSpPr>
          <p:spPr>
            <a:xfrm rot="1520189">
              <a:off x="4588726" y="1816026"/>
              <a:ext cx="238327" cy="395410"/>
            </a:xfrm>
            <a:prstGeom prst="cloud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7" name="Picture 4" descr="http://cdn.freebievectors.com/illustrations/7/g/green-shirt-clip-art/previe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27" y="3736328"/>
            <a:ext cx="1390210" cy="1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cdn.freebievectors.com/illustrations/7/g/green-shirt-clip-art/previe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5" y="3670183"/>
            <a:ext cx="1390210" cy="1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uppieren 40"/>
          <p:cNvGrpSpPr/>
          <p:nvPr/>
        </p:nvGrpSpPr>
        <p:grpSpPr>
          <a:xfrm>
            <a:off x="6319653" y="4134581"/>
            <a:ext cx="559849" cy="562612"/>
            <a:chOff x="4730173" y="1585689"/>
            <a:chExt cx="860136" cy="548169"/>
          </a:xfrm>
        </p:grpSpPr>
        <p:sp>
          <p:nvSpPr>
            <p:cNvPr id="42" name="Freihandform 41"/>
            <p:cNvSpPr/>
            <p:nvPr/>
          </p:nvSpPr>
          <p:spPr>
            <a:xfrm>
              <a:off x="4738255" y="1585689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4738255" y="1719851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30173" y="1850768"/>
              <a:ext cx="852054" cy="283090"/>
            </a:xfrm>
            <a:custGeom>
              <a:avLst/>
              <a:gdLst>
                <a:gd name="connsiteX0" fmla="*/ 0 w 1431637"/>
                <a:gd name="connsiteY0" fmla="*/ 332509 h 360252"/>
                <a:gd name="connsiteX1" fmla="*/ 387928 w 1431637"/>
                <a:gd name="connsiteY1" fmla="*/ 0 h 360252"/>
                <a:gd name="connsiteX2" fmla="*/ 609600 w 1431637"/>
                <a:gd name="connsiteY2" fmla="*/ 332509 h 360252"/>
                <a:gd name="connsiteX3" fmla="*/ 960582 w 1431637"/>
                <a:gd name="connsiteY3" fmla="*/ 110836 h 360252"/>
                <a:gd name="connsiteX4" fmla="*/ 1145309 w 1431637"/>
                <a:gd name="connsiteY4" fmla="*/ 360218 h 360252"/>
                <a:gd name="connsiteX5" fmla="*/ 1320800 w 1431637"/>
                <a:gd name="connsiteY5" fmla="*/ 129309 h 360252"/>
                <a:gd name="connsiteX6" fmla="*/ 1431637 w 1431637"/>
                <a:gd name="connsiteY6" fmla="*/ 166254 h 3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37" h="360252">
                  <a:moveTo>
                    <a:pt x="0" y="332509"/>
                  </a:moveTo>
                  <a:cubicBezTo>
                    <a:pt x="143164" y="166254"/>
                    <a:pt x="286328" y="0"/>
                    <a:pt x="387928" y="0"/>
                  </a:cubicBezTo>
                  <a:cubicBezTo>
                    <a:pt x="489528" y="0"/>
                    <a:pt x="514158" y="314036"/>
                    <a:pt x="609600" y="332509"/>
                  </a:cubicBezTo>
                  <a:cubicBezTo>
                    <a:pt x="705042" y="350982"/>
                    <a:pt x="871297" y="106218"/>
                    <a:pt x="960582" y="110836"/>
                  </a:cubicBezTo>
                  <a:cubicBezTo>
                    <a:pt x="1049867" y="115454"/>
                    <a:pt x="1085273" y="357139"/>
                    <a:pt x="1145309" y="360218"/>
                  </a:cubicBezTo>
                  <a:cubicBezTo>
                    <a:pt x="1205345" y="363297"/>
                    <a:pt x="1273079" y="161636"/>
                    <a:pt x="1320800" y="129309"/>
                  </a:cubicBezTo>
                  <a:cubicBezTo>
                    <a:pt x="1368521" y="96982"/>
                    <a:pt x="1400079" y="131618"/>
                    <a:pt x="1431637" y="166254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5" name="Gleich 44"/>
          <p:cNvSpPr/>
          <p:nvPr/>
        </p:nvSpPr>
        <p:spPr>
          <a:xfrm>
            <a:off x="2574602" y="3879378"/>
            <a:ext cx="942109" cy="705609"/>
          </a:xfrm>
          <a:prstGeom prst="mathEqual">
            <a:avLst>
              <a:gd name="adj1" fmla="val 18284"/>
              <a:gd name="adj2" fmla="val 196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889110" y="5310909"/>
            <a:ext cx="7065530" cy="9107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“Black” Boxes </a:t>
            </a:r>
            <a:r>
              <a:rPr lang="en-US" sz="2400" b="1" dirty="0" smtClean="0">
                <a:sym typeface="Wingdings" panose="05000000000000000000" pitchFamily="2" charset="2"/>
              </a:rPr>
              <a:t> Uninterpreted Functions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4402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6" grpId="0" animBg="1"/>
      <p:bldP spid="17" grpId="0"/>
      <p:bldP spid="45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Example: Pipelined Processors</a:t>
            </a:r>
            <a:endParaRPr lang="en-US" dirty="0"/>
          </a:p>
        </p:txBody>
      </p:sp>
      <p:pic>
        <p:nvPicPr>
          <p:cNvPr id="52" name="Picture 51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5089815" cy="17647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727615" y="2971800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08" y="4127355"/>
            <a:ext cx="5089815" cy="2203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0341" y="1817540"/>
            <a:ext cx="308113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 elements are the same 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</a:t>
            </a:r>
          </a:p>
          <a:p>
            <a:pPr algn="ctr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sym typeface="Symbol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use </a:t>
            </a:r>
            <a:r>
              <a:rPr lang="en-US" sz="2400" b="1" dirty="0" smtClean="0">
                <a:solidFill>
                  <a:srgbClr val="F70146"/>
                </a:solidFill>
                <a:sym typeface="Symbol"/>
              </a:rPr>
              <a:t>uninterpreted </a:t>
            </a:r>
          </a:p>
          <a:p>
            <a:pPr algn="ctr"/>
            <a:r>
              <a:rPr lang="en-US" sz="2400" b="1" dirty="0" smtClean="0">
                <a:solidFill>
                  <a:srgbClr val="F70146"/>
                </a:solidFill>
                <a:sym typeface="Symbol"/>
              </a:rPr>
              <a:t>functions</a:t>
            </a:r>
            <a:endParaRPr lang="en-US" sz="2400" b="1" dirty="0">
              <a:solidFill>
                <a:srgbClr val="F70146"/>
              </a:solidFill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4" name="Pfeil nach unten 3"/>
          <p:cNvSpPr/>
          <p:nvPr/>
        </p:nvSpPr>
        <p:spPr>
          <a:xfrm>
            <a:off x="7200724" y="2657665"/>
            <a:ext cx="618837" cy="628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anchor="ctr"/>
          <a:lstStyle/>
          <a:p>
            <a:pPr algn="ctr"/>
            <a:fld id="{EFE1C802-92AF-48B3-94E9-47196C5CE1D7}" type="slidenum">
              <a:rPr lang="en-US" sz="1200" noProof="0" smtClean="0">
                <a:solidFill>
                  <a:schemeClr val="bg1"/>
                </a:solidFill>
              </a:rPr>
              <a:pPr algn="ctr"/>
              <a:t>6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 rot="20769053">
            <a:off x="6473349" y="4626715"/>
            <a:ext cx="2276787" cy="12043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Burch &amp; Dill Paradigm</a:t>
            </a:r>
          </a:p>
          <a:p>
            <a:pPr algn="ctr"/>
            <a:r>
              <a:rPr lang="en-US" sz="1400" b="1" dirty="0" smtClean="0"/>
              <a:t>(see Hofferek, Bloem, MemoCODE’11)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2267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Synthesizing Multiple Boolean Functions using Interpolation on a Single Proof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Motivation: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Pipeline Controller</a:t>
            </a:r>
          </a:p>
          <a:p>
            <a:r>
              <a:rPr lang="en-US" dirty="0" smtClean="0"/>
              <a:t>Synthesis Problem </a:t>
            </a:r>
            <a:r>
              <a:rPr lang="en-US" dirty="0" smtClean="0">
                <a:sym typeface="Wingdings" panose="05000000000000000000" pitchFamily="2" charset="2"/>
              </a:rPr>
              <a:t> Quantified Formulas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Interpolation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Multiple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Proof Requirements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Colorable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Local-First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Proof Transformations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Results &amp; Conclusion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33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Problem </a:t>
            </a:r>
            <a:r>
              <a:rPr lang="en-US" dirty="0" smtClean="0">
                <a:sym typeface="Wingdings" panose="05000000000000000000" pitchFamily="2" charset="2"/>
              </a:rPr>
              <a:t> Quantified Formulas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2013-10-21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8159750" algn="r"/>
              </a:tabLst>
            </a:pPr>
            <a:r>
              <a:rPr lang="en-US" noProof="0" smtClean="0"/>
              <a:t>Institute for Applied Information Processing and Communications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E1C802-92AF-48B3-94E9-47196C5CE1D7}" type="slidenum">
              <a:rPr lang="en-US" noProof="0" smtClean="0"/>
              <a:pPr/>
              <a:t>8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</a:rPr>
                      <m:t>Ψ</m:t>
                    </m:r>
                    <m:r>
                      <a:rPr lang="en-US" b="0" i="1" smtClean="0">
                        <a:latin typeface="Cambria Math"/>
                      </a:rPr>
                      <m:t>=∀ </m:t>
                    </m:r>
                    <m:r>
                      <a:rPr lang="en-US" b="0" i="1" smtClean="0">
                        <a:latin typeface="Cambria Math"/>
                      </a:rPr>
                      <m:t>𝑚𝑒𝑚</m:t>
                    </m:r>
                    <m:r>
                      <a:rPr lang="en-US" b="0" i="1" smtClean="0">
                        <a:latin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</a:rPr>
                      <m:t>𝑟𝑒𝑔</m:t>
                    </m:r>
                    <m:r>
                      <a:rPr lang="en-US" b="0" i="1" smtClean="0">
                        <a:latin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</a:rPr>
                      <m:t>𝑝𝑖𝑝𝑒𝑙𝑖𝑛𝑒𝑠𝑡𝑎𝑡𝑒</m:t>
                    </m:r>
                    <m:r>
                      <a:rPr lang="en-US" b="0" i="1" smtClean="0"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pPr marL="0" indent="1431925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/>
                      </a:rPr>
                      <m:t>∃ 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/>
                      </a:rPr>
                      <m:t>𝑠𝑡𝑎𝑙𝑙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/>
                      </a:rPr>
                      <m:t>𝑓𝑜𝑟𝑤𝑎𝑟𝑑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pPr marL="0" indent="1792288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 </m:t>
                    </m:r>
                    <m:r>
                      <a:rPr lang="en-US" b="0" i="1" smtClean="0">
                        <a:latin typeface="Cambria Math"/>
                      </a:rPr>
                      <m:t>𝑚𝑒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</a:rPr>
                      <m:t>𝑟𝑒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</a:rPr>
                      <m:t>𝑝𝑖𝑝𝑒𝑙𝑖𝑛𝑒𝑠𝑡𝑎𝑡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. </m:t>
                    </m:r>
                    <m:r>
                      <a:rPr lang="en-US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endParaRPr lang="en-US" b="0" dirty="0" smtClean="0"/>
              </a:p>
              <a:p>
                <a:pPr marL="0" indent="442913">
                  <a:buNone/>
                </a:pPr>
                <a:endParaRPr lang="en-US" b="0" dirty="0" smtClean="0"/>
              </a:p>
              <a:p>
                <a:pPr marL="0" indent="1792288">
                  <a:buNone/>
                </a:pPr>
                <a:endParaRPr lang="en-US" sz="1800" b="0" dirty="0" smtClean="0"/>
              </a:p>
              <a:p>
                <a:r>
                  <a:rPr lang="en-US" b="0" i="1" dirty="0" smtClean="0">
                    <a:solidFill>
                      <a:srgbClr val="F70146"/>
                    </a:solidFill>
                  </a:rPr>
                  <a:t>stall, forward</a:t>
                </a:r>
                <a:r>
                  <a:rPr lang="en-US" b="0" dirty="0" smtClean="0"/>
                  <a:t>: </a:t>
                </a:r>
                <a:r>
                  <a:rPr lang="en-US" b="1" dirty="0" smtClean="0"/>
                  <a:t>Boolean</a:t>
                </a:r>
                <a:r>
                  <a:rPr lang="en-US" b="0" dirty="0" smtClean="0"/>
                  <a:t> control signals</a:t>
                </a:r>
              </a:p>
              <a:p>
                <a:r>
                  <a:rPr lang="en-US" i="1" dirty="0" err="1" smtClean="0"/>
                  <a:t>mem</a:t>
                </a:r>
                <a:r>
                  <a:rPr lang="en-US" i="1" dirty="0" smtClean="0"/>
                  <a:t>, </a:t>
                </a:r>
                <a:r>
                  <a:rPr lang="en-US" i="1" dirty="0" err="1" smtClean="0"/>
                  <a:t>reg</a:t>
                </a:r>
                <a:r>
                  <a:rPr lang="en-US" i="1" dirty="0" smtClean="0"/>
                  <a:t>, </a:t>
                </a:r>
                <a:r>
                  <a:rPr lang="en-US" i="1" dirty="0" err="1" smtClean="0"/>
                  <a:t>pipelinestate</a:t>
                </a:r>
                <a:r>
                  <a:rPr lang="en-US" dirty="0" smtClean="0"/>
                  <a:t>: Uninterpreted domain</a:t>
                </a:r>
              </a:p>
              <a:p>
                <a:endParaRPr lang="en-US" b="0" dirty="0"/>
              </a:p>
              <a:p>
                <a:r>
                  <a:rPr lang="en-US" dirty="0" smtClean="0"/>
                  <a:t>Compute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Certificates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/>
                          </a:rPr>
                          <m:t>𝑠𝑡𝑎𝑙𝑙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/>
                          </a:rPr>
                          <m:t>𝑓𝑜𝑟𝑤𝑎𝑟𝑑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𝑚𝑒𝑚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𝑟𝑒𝑔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𝑝𝑖𝑝𝑒𝑙𝑖𝑛𝑒𝑠𝑡𝑎𝑡𝑒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 rotWithShape="1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</p:spTree>
    <p:extLst>
      <p:ext uri="{BB962C8B-B14F-4D97-AF65-F5344CB8AC3E}">
        <p14:creationId xmlns:p14="http://schemas.microsoft.com/office/powerpoint/2010/main" val="34433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 </a:t>
            </a:r>
            <a:r>
              <a:rPr lang="en-US" dirty="0" err="1" smtClean="0"/>
              <a:t>Interpolant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8618" y="1582738"/>
                <a:ext cx="8672946" cy="45434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𝐶𝑁𝐹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∧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∧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∧…∧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∧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⊥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346B0F"/>
                    </a:solidFill>
                  </a:rPr>
                  <a:t>Interpolant</a:t>
                </a:r>
                <a:r>
                  <a:rPr lang="en-US" b="1" dirty="0" smtClean="0">
                    <a:solidFill>
                      <a:srgbClr val="346B0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46B0F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 smtClean="0">
                    <a:solidFill>
                      <a:srgbClr val="346B0F"/>
                    </a:solidFill>
                  </a:rPr>
                  <a:t>:</a:t>
                </a:r>
              </a:p>
              <a:p>
                <a:pPr lvl="5"/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346B0F"/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b="0" dirty="0" smtClean="0">
                  <a:solidFill>
                    <a:srgbClr val="346B0F"/>
                  </a:solidFill>
                </a:endParaRPr>
              </a:p>
              <a:p>
                <a:pPr lvl="1"/>
                <a:endParaRPr lang="de-AT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46B0F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→¬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de-AT" dirty="0" smtClean="0"/>
                  <a:t>,   </a:t>
                </a:r>
                <a:r>
                  <a:rPr lang="de-AT" sz="2000" dirty="0" smtClean="0"/>
                  <a:t>in </a:t>
                </a:r>
                <a:r>
                  <a:rPr lang="de-AT" sz="2000" dirty="0" err="1" smtClean="0"/>
                  <a:t>other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words</a:t>
                </a:r>
                <a:r>
                  <a:rPr lang="de-AT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46B0F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 ⊥</m:t>
                    </m:r>
                  </m:oMath>
                </a14:m>
                <a:endParaRPr lang="en-US" b="0" dirty="0" smtClean="0"/>
              </a:p>
              <a:p>
                <a:pPr lvl="1"/>
                <a:endParaRPr lang="de-AT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346B0F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∩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618" y="1582738"/>
                <a:ext cx="8672946" cy="4543425"/>
              </a:xfrm>
              <a:blipFill rotWithShape="1">
                <a:blip r:embed="rId2"/>
                <a:stretch>
                  <a:fillRect l="-14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eschweifte Klammer links 3"/>
          <p:cNvSpPr/>
          <p:nvPr/>
        </p:nvSpPr>
        <p:spPr>
          <a:xfrm rot="16200000">
            <a:off x="3835400" y="944413"/>
            <a:ext cx="309417" cy="2604654"/>
          </a:xfrm>
          <a:prstGeom prst="leftBrace">
            <a:avLst>
              <a:gd name="adj1" fmla="val 35199"/>
              <a:gd name="adj2" fmla="val 505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3713017" y="24199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de-AT" sz="2400" b="1" i="1" dirty="0">
              <a:solidFill>
                <a:srgbClr val="FF0000"/>
              </a:solidFill>
            </a:endParaRPr>
          </a:p>
        </p:txBody>
      </p:sp>
      <p:sp>
        <p:nvSpPr>
          <p:cNvPr id="6" name="Geschweifte Klammer links 5"/>
          <p:cNvSpPr/>
          <p:nvPr/>
        </p:nvSpPr>
        <p:spPr>
          <a:xfrm rot="16200000">
            <a:off x="6347692" y="1156845"/>
            <a:ext cx="309417" cy="2179787"/>
          </a:xfrm>
          <a:prstGeom prst="leftBrace">
            <a:avLst>
              <a:gd name="adj1" fmla="val 35199"/>
              <a:gd name="adj2" fmla="val 5054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225308" y="2401449"/>
            <a:ext cx="55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B</a:t>
            </a:r>
            <a:endParaRPr lang="de-AT" sz="2400" b="1" i="1" dirty="0">
              <a:solidFill>
                <a:srgbClr val="0070C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83564" y="3484563"/>
            <a:ext cx="3048000" cy="264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reihandform 11"/>
          <p:cNvSpPr/>
          <p:nvPr/>
        </p:nvSpPr>
        <p:spPr>
          <a:xfrm>
            <a:off x="6906862" y="4419099"/>
            <a:ext cx="1149185" cy="941481"/>
          </a:xfrm>
          <a:custGeom>
            <a:avLst/>
            <a:gdLst>
              <a:gd name="connsiteX0" fmla="*/ 147782 w 1062182"/>
              <a:gd name="connsiteY0" fmla="*/ 73891 h 711200"/>
              <a:gd name="connsiteX1" fmla="*/ 378691 w 1062182"/>
              <a:gd name="connsiteY1" fmla="*/ 0 h 711200"/>
              <a:gd name="connsiteX2" fmla="*/ 424873 w 1062182"/>
              <a:gd name="connsiteY2" fmla="*/ 184727 h 711200"/>
              <a:gd name="connsiteX3" fmla="*/ 674255 w 1062182"/>
              <a:gd name="connsiteY3" fmla="*/ 18472 h 711200"/>
              <a:gd name="connsiteX4" fmla="*/ 1034473 w 1062182"/>
              <a:gd name="connsiteY4" fmla="*/ 157018 h 711200"/>
              <a:gd name="connsiteX5" fmla="*/ 1062182 w 1062182"/>
              <a:gd name="connsiteY5" fmla="*/ 387927 h 711200"/>
              <a:gd name="connsiteX6" fmla="*/ 868218 w 1062182"/>
              <a:gd name="connsiteY6" fmla="*/ 498763 h 711200"/>
              <a:gd name="connsiteX7" fmla="*/ 840509 w 1062182"/>
              <a:gd name="connsiteY7" fmla="*/ 314036 h 711200"/>
              <a:gd name="connsiteX8" fmla="*/ 609600 w 1062182"/>
              <a:gd name="connsiteY8" fmla="*/ 304800 h 711200"/>
              <a:gd name="connsiteX9" fmla="*/ 609600 w 1062182"/>
              <a:gd name="connsiteY9" fmla="*/ 711200 h 711200"/>
              <a:gd name="connsiteX10" fmla="*/ 286327 w 1062182"/>
              <a:gd name="connsiteY10" fmla="*/ 665018 h 711200"/>
              <a:gd name="connsiteX11" fmla="*/ 360218 w 1062182"/>
              <a:gd name="connsiteY11" fmla="*/ 443345 h 711200"/>
              <a:gd name="connsiteX12" fmla="*/ 55418 w 1062182"/>
              <a:gd name="connsiteY12" fmla="*/ 332509 h 711200"/>
              <a:gd name="connsiteX13" fmla="*/ 0 w 1062182"/>
              <a:gd name="connsiteY13" fmla="*/ 0 h 711200"/>
              <a:gd name="connsiteX14" fmla="*/ 129309 w 1062182"/>
              <a:gd name="connsiteY14" fmla="*/ 18472 h 711200"/>
              <a:gd name="connsiteX0" fmla="*/ 147782 w 1062182"/>
              <a:gd name="connsiteY0" fmla="*/ 73891 h 711200"/>
              <a:gd name="connsiteX1" fmla="*/ 378691 w 1062182"/>
              <a:gd name="connsiteY1" fmla="*/ 0 h 711200"/>
              <a:gd name="connsiteX2" fmla="*/ 424873 w 1062182"/>
              <a:gd name="connsiteY2" fmla="*/ 184727 h 711200"/>
              <a:gd name="connsiteX3" fmla="*/ 674255 w 1062182"/>
              <a:gd name="connsiteY3" fmla="*/ 18472 h 711200"/>
              <a:gd name="connsiteX4" fmla="*/ 1034473 w 1062182"/>
              <a:gd name="connsiteY4" fmla="*/ 157018 h 711200"/>
              <a:gd name="connsiteX5" fmla="*/ 1062182 w 1062182"/>
              <a:gd name="connsiteY5" fmla="*/ 387927 h 711200"/>
              <a:gd name="connsiteX6" fmla="*/ 868218 w 1062182"/>
              <a:gd name="connsiteY6" fmla="*/ 498763 h 711200"/>
              <a:gd name="connsiteX7" fmla="*/ 840509 w 1062182"/>
              <a:gd name="connsiteY7" fmla="*/ 314036 h 711200"/>
              <a:gd name="connsiteX8" fmla="*/ 609600 w 1062182"/>
              <a:gd name="connsiteY8" fmla="*/ 304800 h 711200"/>
              <a:gd name="connsiteX9" fmla="*/ 609600 w 1062182"/>
              <a:gd name="connsiteY9" fmla="*/ 711200 h 711200"/>
              <a:gd name="connsiteX10" fmla="*/ 286327 w 1062182"/>
              <a:gd name="connsiteY10" fmla="*/ 665018 h 711200"/>
              <a:gd name="connsiteX11" fmla="*/ 360218 w 1062182"/>
              <a:gd name="connsiteY11" fmla="*/ 443345 h 711200"/>
              <a:gd name="connsiteX12" fmla="*/ 55418 w 1062182"/>
              <a:gd name="connsiteY12" fmla="*/ 332509 h 711200"/>
              <a:gd name="connsiteX13" fmla="*/ 0 w 1062182"/>
              <a:gd name="connsiteY13" fmla="*/ 0 h 711200"/>
              <a:gd name="connsiteX14" fmla="*/ 129309 w 1062182"/>
              <a:gd name="connsiteY14" fmla="*/ 18472 h 711200"/>
              <a:gd name="connsiteX15" fmla="*/ 147782 w 1062182"/>
              <a:gd name="connsiteY15" fmla="*/ 73891 h 711200"/>
              <a:gd name="connsiteX0" fmla="*/ 147782 w 1062182"/>
              <a:gd name="connsiteY0" fmla="*/ 76405 h 713714"/>
              <a:gd name="connsiteX1" fmla="*/ 378691 w 1062182"/>
              <a:gd name="connsiteY1" fmla="*/ 2514 h 713714"/>
              <a:gd name="connsiteX2" fmla="*/ 424873 w 1062182"/>
              <a:gd name="connsiteY2" fmla="*/ 187241 h 713714"/>
              <a:gd name="connsiteX3" fmla="*/ 674255 w 1062182"/>
              <a:gd name="connsiteY3" fmla="*/ 20986 h 713714"/>
              <a:gd name="connsiteX4" fmla="*/ 1034473 w 1062182"/>
              <a:gd name="connsiteY4" fmla="*/ 159532 h 713714"/>
              <a:gd name="connsiteX5" fmla="*/ 1062182 w 1062182"/>
              <a:gd name="connsiteY5" fmla="*/ 390441 h 713714"/>
              <a:gd name="connsiteX6" fmla="*/ 868218 w 1062182"/>
              <a:gd name="connsiteY6" fmla="*/ 501277 h 713714"/>
              <a:gd name="connsiteX7" fmla="*/ 840509 w 1062182"/>
              <a:gd name="connsiteY7" fmla="*/ 316550 h 713714"/>
              <a:gd name="connsiteX8" fmla="*/ 609600 w 1062182"/>
              <a:gd name="connsiteY8" fmla="*/ 307314 h 713714"/>
              <a:gd name="connsiteX9" fmla="*/ 609600 w 1062182"/>
              <a:gd name="connsiteY9" fmla="*/ 713714 h 713714"/>
              <a:gd name="connsiteX10" fmla="*/ 286327 w 1062182"/>
              <a:gd name="connsiteY10" fmla="*/ 667532 h 713714"/>
              <a:gd name="connsiteX11" fmla="*/ 360218 w 1062182"/>
              <a:gd name="connsiteY11" fmla="*/ 445859 h 713714"/>
              <a:gd name="connsiteX12" fmla="*/ 55418 w 1062182"/>
              <a:gd name="connsiteY12" fmla="*/ 335023 h 713714"/>
              <a:gd name="connsiteX13" fmla="*/ 0 w 1062182"/>
              <a:gd name="connsiteY13" fmla="*/ 2514 h 713714"/>
              <a:gd name="connsiteX14" fmla="*/ 129309 w 1062182"/>
              <a:gd name="connsiteY14" fmla="*/ 20986 h 713714"/>
              <a:gd name="connsiteX15" fmla="*/ 147782 w 1062182"/>
              <a:gd name="connsiteY15" fmla="*/ 76405 h 713714"/>
              <a:gd name="connsiteX0" fmla="*/ 147782 w 1062182"/>
              <a:gd name="connsiteY0" fmla="*/ 76405 h 713714"/>
              <a:gd name="connsiteX1" fmla="*/ 378691 w 1062182"/>
              <a:gd name="connsiteY1" fmla="*/ 2514 h 713714"/>
              <a:gd name="connsiteX2" fmla="*/ 424873 w 1062182"/>
              <a:gd name="connsiteY2" fmla="*/ 187241 h 713714"/>
              <a:gd name="connsiteX3" fmla="*/ 674255 w 1062182"/>
              <a:gd name="connsiteY3" fmla="*/ 20986 h 713714"/>
              <a:gd name="connsiteX4" fmla="*/ 1034473 w 1062182"/>
              <a:gd name="connsiteY4" fmla="*/ 159532 h 713714"/>
              <a:gd name="connsiteX5" fmla="*/ 1062182 w 1062182"/>
              <a:gd name="connsiteY5" fmla="*/ 390441 h 713714"/>
              <a:gd name="connsiteX6" fmla="*/ 868218 w 1062182"/>
              <a:gd name="connsiteY6" fmla="*/ 501277 h 713714"/>
              <a:gd name="connsiteX7" fmla="*/ 840509 w 1062182"/>
              <a:gd name="connsiteY7" fmla="*/ 316550 h 713714"/>
              <a:gd name="connsiteX8" fmla="*/ 609600 w 1062182"/>
              <a:gd name="connsiteY8" fmla="*/ 307314 h 713714"/>
              <a:gd name="connsiteX9" fmla="*/ 609600 w 1062182"/>
              <a:gd name="connsiteY9" fmla="*/ 713714 h 713714"/>
              <a:gd name="connsiteX10" fmla="*/ 286327 w 1062182"/>
              <a:gd name="connsiteY10" fmla="*/ 667532 h 713714"/>
              <a:gd name="connsiteX11" fmla="*/ 360218 w 1062182"/>
              <a:gd name="connsiteY11" fmla="*/ 445859 h 713714"/>
              <a:gd name="connsiteX12" fmla="*/ 55418 w 1062182"/>
              <a:gd name="connsiteY12" fmla="*/ 335023 h 713714"/>
              <a:gd name="connsiteX13" fmla="*/ 0 w 1062182"/>
              <a:gd name="connsiteY13" fmla="*/ 2514 h 713714"/>
              <a:gd name="connsiteX14" fmla="*/ 129309 w 1062182"/>
              <a:gd name="connsiteY14" fmla="*/ 20986 h 713714"/>
              <a:gd name="connsiteX15" fmla="*/ 147782 w 1062182"/>
              <a:gd name="connsiteY15" fmla="*/ 76405 h 713714"/>
              <a:gd name="connsiteX0" fmla="*/ 147782 w 1062182"/>
              <a:gd name="connsiteY0" fmla="*/ 76405 h 713714"/>
              <a:gd name="connsiteX1" fmla="*/ 378691 w 1062182"/>
              <a:gd name="connsiteY1" fmla="*/ 2514 h 713714"/>
              <a:gd name="connsiteX2" fmla="*/ 424873 w 1062182"/>
              <a:gd name="connsiteY2" fmla="*/ 187241 h 713714"/>
              <a:gd name="connsiteX3" fmla="*/ 674255 w 1062182"/>
              <a:gd name="connsiteY3" fmla="*/ 20986 h 713714"/>
              <a:gd name="connsiteX4" fmla="*/ 1034473 w 1062182"/>
              <a:gd name="connsiteY4" fmla="*/ 159532 h 713714"/>
              <a:gd name="connsiteX5" fmla="*/ 1062182 w 1062182"/>
              <a:gd name="connsiteY5" fmla="*/ 390441 h 713714"/>
              <a:gd name="connsiteX6" fmla="*/ 868218 w 1062182"/>
              <a:gd name="connsiteY6" fmla="*/ 501277 h 713714"/>
              <a:gd name="connsiteX7" fmla="*/ 840509 w 1062182"/>
              <a:gd name="connsiteY7" fmla="*/ 316550 h 713714"/>
              <a:gd name="connsiteX8" fmla="*/ 609600 w 1062182"/>
              <a:gd name="connsiteY8" fmla="*/ 307314 h 713714"/>
              <a:gd name="connsiteX9" fmla="*/ 609600 w 1062182"/>
              <a:gd name="connsiteY9" fmla="*/ 713714 h 713714"/>
              <a:gd name="connsiteX10" fmla="*/ 286327 w 1062182"/>
              <a:gd name="connsiteY10" fmla="*/ 667532 h 713714"/>
              <a:gd name="connsiteX11" fmla="*/ 360218 w 1062182"/>
              <a:gd name="connsiteY11" fmla="*/ 445859 h 713714"/>
              <a:gd name="connsiteX12" fmla="*/ 55418 w 1062182"/>
              <a:gd name="connsiteY12" fmla="*/ 335023 h 713714"/>
              <a:gd name="connsiteX13" fmla="*/ 0 w 1062182"/>
              <a:gd name="connsiteY13" fmla="*/ 2514 h 713714"/>
              <a:gd name="connsiteX14" fmla="*/ 129309 w 1062182"/>
              <a:gd name="connsiteY14" fmla="*/ 20986 h 713714"/>
              <a:gd name="connsiteX15" fmla="*/ 147782 w 1062182"/>
              <a:gd name="connsiteY15" fmla="*/ 76405 h 713714"/>
              <a:gd name="connsiteX0" fmla="*/ 147782 w 1062182"/>
              <a:gd name="connsiteY0" fmla="*/ 76405 h 713714"/>
              <a:gd name="connsiteX1" fmla="*/ 378691 w 1062182"/>
              <a:gd name="connsiteY1" fmla="*/ 2514 h 713714"/>
              <a:gd name="connsiteX2" fmla="*/ 424873 w 1062182"/>
              <a:gd name="connsiteY2" fmla="*/ 187241 h 713714"/>
              <a:gd name="connsiteX3" fmla="*/ 674255 w 1062182"/>
              <a:gd name="connsiteY3" fmla="*/ 20986 h 713714"/>
              <a:gd name="connsiteX4" fmla="*/ 1034473 w 1062182"/>
              <a:gd name="connsiteY4" fmla="*/ 159532 h 713714"/>
              <a:gd name="connsiteX5" fmla="*/ 1062182 w 1062182"/>
              <a:gd name="connsiteY5" fmla="*/ 390441 h 713714"/>
              <a:gd name="connsiteX6" fmla="*/ 868218 w 1062182"/>
              <a:gd name="connsiteY6" fmla="*/ 501277 h 713714"/>
              <a:gd name="connsiteX7" fmla="*/ 840509 w 1062182"/>
              <a:gd name="connsiteY7" fmla="*/ 316550 h 713714"/>
              <a:gd name="connsiteX8" fmla="*/ 609600 w 1062182"/>
              <a:gd name="connsiteY8" fmla="*/ 307314 h 713714"/>
              <a:gd name="connsiteX9" fmla="*/ 609600 w 1062182"/>
              <a:gd name="connsiteY9" fmla="*/ 713714 h 713714"/>
              <a:gd name="connsiteX10" fmla="*/ 286327 w 1062182"/>
              <a:gd name="connsiteY10" fmla="*/ 667532 h 713714"/>
              <a:gd name="connsiteX11" fmla="*/ 360218 w 1062182"/>
              <a:gd name="connsiteY11" fmla="*/ 445859 h 713714"/>
              <a:gd name="connsiteX12" fmla="*/ 55418 w 1062182"/>
              <a:gd name="connsiteY12" fmla="*/ 335023 h 713714"/>
              <a:gd name="connsiteX13" fmla="*/ 0 w 1062182"/>
              <a:gd name="connsiteY13" fmla="*/ 2514 h 713714"/>
              <a:gd name="connsiteX14" fmla="*/ 129309 w 1062182"/>
              <a:gd name="connsiteY14" fmla="*/ 20986 h 713714"/>
              <a:gd name="connsiteX15" fmla="*/ 147782 w 1062182"/>
              <a:gd name="connsiteY15" fmla="*/ 76405 h 713714"/>
              <a:gd name="connsiteX0" fmla="*/ 147782 w 1062182"/>
              <a:gd name="connsiteY0" fmla="*/ 76405 h 713714"/>
              <a:gd name="connsiteX1" fmla="*/ 378691 w 1062182"/>
              <a:gd name="connsiteY1" fmla="*/ 2514 h 713714"/>
              <a:gd name="connsiteX2" fmla="*/ 424873 w 1062182"/>
              <a:gd name="connsiteY2" fmla="*/ 187241 h 713714"/>
              <a:gd name="connsiteX3" fmla="*/ 674255 w 1062182"/>
              <a:gd name="connsiteY3" fmla="*/ 20986 h 713714"/>
              <a:gd name="connsiteX4" fmla="*/ 1034473 w 1062182"/>
              <a:gd name="connsiteY4" fmla="*/ 159532 h 713714"/>
              <a:gd name="connsiteX5" fmla="*/ 1062182 w 1062182"/>
              <a:gd name="connsiteY5" fmla="*/ 390441 h 713714"/>
              <a:gd name="connsiteX6" fmla="*/ 868218 w 1062182"/>
              <a:gd name="connsiteY6" fmla="*/ 501277 h 713714"/>
              <a:gd name="connsiteX7" fmla="*/ 840509 w 1062182"/>
              <a:gd name="connsiteY7" fmla="*/ 316550 h 713714"/>
              <a:gd name="connsiteX8" fmla="*/ 609600 w 1062182"/>
              <a:gd name="connsiteY8" fmla="*/ 307314 h 713714"/>
              <a:gd name="connsiteX9" fmla="*/ 609600 w 1062182"/>
              <a:gd name="connsiteY9" fmla="*/ 713714 h 713714"/>
              <a:gd name="connsiteX10" fmla="*/ 286327 w 1062182"/>
              <a:gd name="connsiteY10" fmla="*/ 667532 h 713714"/>
              <a:gd name="connsiteX11" fmla="*/ 360218 w 1062182"/>
              <a:gd name="connsiteY11" fmla="*/ 445859 h 713714"/>
              <a:gd name="connsiteX12" fmla="*/ 55418 w 1062182"/>
              <a:gd name="connsiteY12" fmla="*/ 335023 h 713714"/>
              <a:gd name="connsiteX13" fmla="*/ 0 w 1062182"/>
              <a:gd name="connsiteY13" fmla="*/ 2514 h 713714"/>
              <a:gd name="connsiteX14" fmla="*/ 129309 w 1062182"/>
              <a:gd name="connsiteY14" fmla="*/ 20986 h 713714"/>
              <a:gd name="connsiteX15" fmla="*/ 147782 w 1062182"/>
              <a:gd name="connsiteY15" fmla="*/ 76405 h 713714"/>
              <a:gd name="connsiteX0" fmla="*/ 147782 w 1062433"/>
              <a:gd name="connsiteY0" fmla="*/ 76405 h 713714"/>
              <a:gd name="connsiteX1" fmla="*/ 378691 w 1062433"/>
              <a:gd name="connsiteY1" fmla="*/ 2514 h 713714"/>
              <a:gd name="connsiteX2" fmla="*/ 424873 w 1062433"/>
              <a:gd name="connsiteY2" fmla="*/ 187241 h 713714"/>
              <a:gd name="connsiteX3" fmla="*/ 674255 w 1062433"/>
              <a:gd name="connsiteY3" fmla="*/ 20986 h 713714"/>
              <a:gd name="connsiteX4" fmla="*/ 1034473 w 1062433"/>
              <a:gd name="connsiteY4" fmla="*/ 159532 h 713714"/>
              <a:gd name="connsiteX5" fmla="*/ 1062182 w 1062433"/>
              <a:gd name="connsiteY5" fmla="*/ 390441 h 713714"/>
              <a:gd name="connsiteX6" fmla="*/ 868218 w 1062433"/>
              <a:gd name="connsiteY6" fmla="*/ 501277 h 713714"/>
              <a:gd name="connsiteX7" fmla="*/ 840509 w 1062433"/>
              <a:gd name="connsiteY7" fmla="*/ 316550 h 713714"/>
              <a:gd name="connsiteX8" fmla="*/ 609600 w 1062433"/>
              <a:gd name="connsiteY8" fmla="*/ 307314 h 713714"/>
              <a:gd name="connsiteX9" fmla="*/ 609600 w 1062433"/>
              <a:gd name="connsiteY9" fmla="*/ 713714 h 713714"/>
              <a:gd name="connsiteX10" fmla="*/ 286327 w 1062433"/>
              <a:gd name="connsiteY10" fmla="*/ 667532 h 713714"/>
              <a:gd name="connsiteX11" fmla="*/ 360218 w 1062433"/>
              <a:gd name="connsiteY11" fmla="*/ 445859 h 713714"/>
              <a:gd name="connsiteX12" fmla="*/ 55418 w 1062433"/>
              <a:gd name="connsiteY12" fmla="*/ 335023 h 713714"/>
              <a:gd name="connsiteX13" fmla="*/ 0 w 1062433"/>
              <a:gd name="connsiteY13" fmla="*/ 2514 h 713714"/>
              <a:gd name="connsiteX14" fmla="*/ 129309 w 1062433"/>
              <a:gd name="connsiteY14" fmla="*/ 20986 h 713714"/>
              <a:gd name="connsiteX15" fmla="*/ 147782 w 1062433"/>
              <a:gd name="connsiteY15" fmla="*/ 76405 h 713714"/>
              <a:gd name="connsiteX0" fmla="*/ 147782 w 1062433"/>
              <a:gd name="connsiteY0" fmla="*/ 76405 h 713714"/>
              <a:gd name="connsiteX1" fmla="*/ 378691 w 1062433"/>
              <a:gd name="connsiteY1" fmla="*/ 2514 h 713714"/>
              <a:gd name="connsiteX2" fmla="*/ 424873 w 1062433"/>
              <a:gd name="connsiteY2" fmla="*/ 187241 h 713714"/>
              <a:gd name="connsiteX3" fmla="*/ 674255 w 1062433"/>
              <a:gd name="connsiteY3" fmla="*/ 20986 h 713714"/>
              <a:gd name="connsiteX4" fmla="*/ 1034473 w 1062433"/>
              <a:gd name="connsiteY4" fmla="*/ 159532 h 713714"/>
              <a:gd name="connsiteX5" fmla="*/ 1062182 w 1062433"/>
              <a:gd name="connsiteY5" fmla="*/ 390441 h 713714"/>
              <a:gd name="connsiteX6" fmla="*/ 868218 w 1062433"/>
              <a:gd name="connsiteY6" fmla="*/ 501277 h 713714"/>
              <a:gd name="connsiteX7" fmla="*/ 840509 w 1062433"/>
              <a:gd name="connsiteY7" fmla="*/ 316550 h 713714"/>
              <a:gd name="connsiteX8" fmla="*/ 609600 w 1062433"/>
              <a:gd name="connsiteY8" fmla="*/ 307314 h 713714"/>
              <a:gd name="connsiteX9" fmla="*/ 609600 w 1062433"/>
              <a:gd name="connsiteY9" fmla="*/ 713714 h 713714"/>
              <a:gd name="connsiteX10" fmla="*/ 286327 w 1062433"/>
              <a:gd name="connsiteY10" fmla="*/ 667532 h 713714"/>
              <a:gd name="connsiteX11" fmla="*/ 360218 w 1062433"/>
              <a:gd name="connsiteY11" fmla="*/ 445859 h 713714"/>
              <a:gd name="connsiteX12" fmla="*/ 55418 w 1062433"/>
              <a:gd name="connsiteY12" fmla="*/ 335023 h 713714"/>
              <a:gd name="connsiteX13" fmla="*/ 0 w 1062433"/>
              <a:gd name="connsiteY13" fmla="*/ 2514 h 713714"/>
              <a:gd name="connsiteX14" fmla="*/ 129309 w 1062433"/>
              <a:gd name="connsiteY14" fmla="*/ 20986 h 713714"/>
              <a:gd name="connsiteX15" fmla="*/ 147782 w 1062433"/>
              <a:gd name="connsiteY15" fmla="*/ 76405 h 713714"/>
              <a:gd name="connsiteX0" fmla="*/ 147782 w 1062182"/>
              <a:gd name="connsiteY0" fmla="*/ 76405 h 713714"/>
              <a:gd name="connsiteX1" fmla="*/ 378691 w 1062182"/>
              <a:gd name="connsiteY1" fmla="*/ 2514 h 713714"/>
              <a:gd name="connsiteX2" fmla="*/ 424873 w 1062182"/>
              <a:gd name="connsiteY2" fmla="*/ 187241 h 713714"/>
              <a:gd name="connsiteX3" fmla="*/ 674255 w 1062182"/>
              <a:gd name="connsiteY3" fmla="*/ 20986 h 713714"/>
              <a:gd name="connsiteX4" fmla="*/ 1034473 w 1062182"/>
              <a:gd name="connsiteY4" fmla="*/ 159532 h 713714"/>
              <a:gd name="connsiteX5" fmla="*/ 1062182 w 1062182"/>
              <a:gd name="connsiteY5" fmla="*/ 390441 h 713714"/>
              <a:gd name="connsiteX6" fmla="*/ 868218 w 1062182"/>
              <a:gd name="connsiteY6" fmla="*/ 501277 h 713714"/>
              <a:gd name="connsiteX7" fmla="*/ 840509 w 1062182"/>
              <a:gd name="connsiteY7" fmla="*/ 316550 h 713714"/>
              <a:gd name="connsiteX8" fmla="*/ 609600 w 1062182"/>
              <a:gd name="connsiteY8" fmla="*/ 307314 h 713714"/>
              <a:gd name="connsiteX9" fmla="*/ 609600 w 1062182"/>
              <a:gd name="connsiteY9" fmla="*/ 713714 h 713714"/>
              <a:gd name="connsiteX10" fmla="*/ 286327 w 1062182"/>
              <a:gd name="connsiteY10" fmla="*/ 667532 h 713714"/>
              <a:gd name="connsiteX11" fmla="*/ 360218 w 1062182"/>
              <a:gd name="connsiteY11" fmla="*/ 445859 h 713714"/>
              <a:gd name="connsiteX12" fmla="*/ 55418 w 1062182"/>
              <a:gd name="connsiteY12" fmla="*/ 335023 h 713714"/>
              <a:gd name="connsiteX13" fmla="*/ 0 w 1062182"/>
              <a:gd name="connsiteY13" fmla="*/ 2514 h 713714"/>
              <a:gd name="connsiteX14" fmla="*/ 129309 w 1062182"/>
              <a:gd name="connsiteY14" fmla="*/ 20986 h 713714"/>
              <a:gd name="connsiteX15" fmla="*/ 147782 w 1062182"/>
              <a:gd name="connsiteY15" fmla="*/ 76405 h 713714"/>
              <a:gd name="connsiteX0" fmla="*/ 147782 w 1062182"/>
              <a:gd name="connsiteY0" fmla="*/ 76405 h 747757"/>
              <a:gd name="connsiteX1" fmla="*/ 378691 w 1062182"/>
              <a:gd name="connsiteY1" fmla="*/ 2514 h 747757"/>
              <a:gd name="connsiteX2" fmla="*/ 424873 w 1062182"/>
              <a:gd name="connsiteY2" fmla="*/ 187241 h 747757"/>
              <a:gd name="connsiteX3" fmla="*/ 674255 w 1062182"/>
              <a:gd name="connsiteY3" fmla="*/ 20986 h 747757"/>
              <a:gd name="connsiteX4" fmla="*/ 1034473 w 1062182"/>
              <a:gd name="connsiteY4" fmla="*/ 159532 h 747757"/>
              <a:gd name="connsiteX5" fmla="*/ 1062182 w 1062182"/>
              <a:gd name="connsiteY5" fmla="*/ 390441 h 747757"/>
              <a:gd name="connsiteX6" fmla="*/ 868218 w 1062182"/>
              <a:gd name="connsiteY6" fmla="*/ 501277 h 747757"/>
              <a:gd name="connsiteX7" fmla="*/ 840509 w 1062182"/>
              <a:gd name="connsiteY7" fmla="*/ 316550 h 747757"/>
              <a:gd name="connsiteX8" fmla="*/ 609600 w 1062182"/>
              <a:gd name="connsiteY8" fmla="*/ 307314 h 747757"/>
              <a:gd name="connsiteX9" fmla="*/ 609600 w 1062182"/>
              <a:gd name="connsiteY9" fmla="*/ 713714 h 747757"/>
              <a:gd name="connsiteX10" fmla="*/ 286327 w 1062182"/>
              <a:gd name="connsiteY10" fmla="*/ 667532 h 747757"/>
              <a:gd name="connsiteX11" fmla="*/ 360218 w 1062182"/>
              <a:gd name="connsiteY11" fmla="*/ 445859 h 747757"/>
              <a:gd name="connsiteX12" fmla="*/ 55418 w 1062182"/>
              <a:gd name="connsiteY12" fmla="*/ 335023 h 747757"/>
              <a:gd name="connsiteX13" fmla="*/ 0 w 1062182"/>
              <a:gd name="connsiteY13" fmla="*/ 2514 h 747757"/>
              <a:gd name="connsiteX14" fmla="*/ 129309 w 1062182"/>
              <a:gd name="connsiteY14" fmla="*/ 20986 h 747757"/>
              <a:gd name="connsiteX15" fmla="*/ 147782 w 1062182"/>
              <a:gd name="connsiteY15" fmla="*/ 76405 h 747757"/>
              <a:gd name="connsiteX0" fmla="*/ 147782 w 1062182"/>
              <a:gd name="connsiteY0" fmla="*/ 76405 h 747757"/>
              <a:gd name="connsiteX1" fmla="*/ 378691 w 1062182"/>
              <a:gd name="connsiteY1" fmla="*/ 2514 h 747757"/>
              <a:gd name="connsiteX2" fmla="*/ 424873 w 1062182"/>
              <a:gd name="connsiteY2" fmla="*/ 187241 h 747757"/>
              <a:gd name="connsiteX3" fmla="*/ 674255 w 1062182"/>
              <a:gd name="connsiteY3" fmla="*/ 20986 h 747757"/>
              <a:gd name="connsiteX4" fmla="*/ 1034473 w 1062182"/>
              <a:gd name="connsiteY4" fmla="*/ 159532 h 747757"/>
              <a:gd name="connsiteX5" fmla="*/ 1062182 w 1062182"/>
              <a:gd name="connsiteY5" fmla="*/ 390441 h 747757"/>
              <a:gd name="connsiteX6" fmla="*/ 868218 w 1062182"/>
              <a:gd name="connsiteY6" fmla="*/ 501277 h 747757"/>
              <a:gd name="connsiteX7" fmla="*/ 840509 w 1062182"/>
              <a:gd name="connsiteY7" fmla="*/ 316550 h 747757"/>
              <a:gd name="connsiteX8" fmla="*/ 609600 w 1062182"/>
              <a:gd name="connsiteY8" fmla="*/ 307314 h 747757"/>
              <a:gd name="connsiteX9" fmla="*/ 609600 w 1062182"/>
              <a:gd name="connsiteY9" fmla="*/ 713714 h 747757"/>
              <a:gd name="connsiteX10" fmla="*/ 286327 w 1062182"/>
              <a:gd name="connsiteY10" fmla="*/ 667532 h 747757"/>
              <a:gd name="connsiteX11" fmla="*/ 360218 w 1062182"/>
              <a:gd name="connsiteY11" fmla="*/ 445859 h 747757"/>
              <a:gd name="connsiteX12" fmla="*/ 55418 w 1062182"/>
              <a:gd name="connsiteY12" fmla="*/ 335023 h 747757"/>
              <a:gd name="connsiteX13" fmla="*/ 0 w 1062182"/>
              <a:gd name="connsiteY13" fmla="*/ 2514 h 747757"/>
              <a:gd name="connsiteX14" fmla="*/ 129309 w 1062182"/>
              <a:gd name="connsiteY14" fmla="*/ 20986 h 747757"/>
              <a:gd name="connsiteX15" fmla="*/ 147782 w 1062182"/>
              <a:gd name="connsiteY15" fmla="*/ 76405 h 747757"/>
              <a:gd name="connsiteX0" fmla="*/ 147782 w 1062182"/>
              <a:gd name="connsiteY0" fmla="*/ 76405 h 741297"/>
              <a:gd name="connsiteX1" fmla="*/ 378691 w 1062182"/>
              <a:gd name="connsiteY1" fmla="*/ 2514 h 741297"/>
              <a:gd name="connsiteX2" fmla="*/ 424873 w 1062182"/>
              <a:gd name="connsiteY2" fmla="*/ 187241 h 741297"/>
              <a:gd name="connsiteX3" fmla="*/ 674255 w 1062182"/>
              <a:gd name="connsiteY3" fmla="*/ 20986 h 741297"/>
              <a:gd name="connsiteX4" fmla="*/ 1034473 w 1062182"/>
              <a:gd name="connsiteY4" fmla="*/ 159532 h 741297"/>
              <a:gd name="connsiteX5" fmla="*/ 1062182 w 1062182"/>
              <a:gd name="connsiteY5" fmla="*/ 390441 h 741297"/>
              <a:gd name="connsiteX6" fmla="*/ 868218 w 1062182"/>
              <a:gd name="connsiteY6" fmla="*/ 501277 h 741297"/>
              <a:gd name="connsiteX7" fmla="*/ 840509 w 1062182"/>
              <a:gd name="connsiteY7" fmla="*/ 316550 h 741297"/>
              <a:gd name="connsiteX8" fmla="*/ 609600 w 1062182"/>
              <a:gd name="connsiteY8" fmla="*/ 307314 h 741297"/>
              <a:gd name="connsiteX9" fmla="*/ 609600 w 1062182"/>
              <a:gd name="connsiteY9" fmla="*/ 713714 h 741297"/>
              <a:gd name="connsiteX10" fmla="*/ 286327 w 1062182"/>
              <a:gd name="connsiteY10" fmla="*/ 667532 h 741297"/>
              <a:gd name="connsiteX11" fmla="*/ 360218 w 1062182"/>
              <a:gd name="connsiteY11" fmla="*/ 445859 h 741297"/>
              <a:gd name="connsiteX12" fmla="*/ 55418 w 1062182"/>
              <a:gd name="connsiteY12" fmla="*/ 335023 h 741297"/>
              <a:gd name="connsiteX13" fmla="*/ 0 w 1062182"/>
              <a:gd name="connsiteY13" fmla="*/ 2514 h 741297"/>
              <a:gd name="connsiteX14" fmla="*/ 129309 w 1062182"/>
              <a:gd name="connsiteY14" fmla="*/ 20986 h 741297"/>
              <a:gd name="connsiteX15" fmla="*/ 147782 w 1062182"/>
              <a:gd name="connsiteY15" fmla="*/ 76405 h 741297"/>
              <a:gd name="connsiteX0" fmla="*/ 147782 w 1062182"/>
              <a:gd name="connsiteY0" fmla="*/ 76405 h 747757"/>
              <a:gd name="connsiteX1" fmla="*/ 378691 w 1062182"/>
              <a:gd name="connsiteY1" fmla="*/ 2514 h 747757"/>
              <a:gd name="connsiteX2" fmla="*/ 424873 w 1062182"/>
              <a:gd name="connsiteY2" fmla="*/ 187241 h 747757"/>
              <a:gd name="connsiteX3" fmla="*/ 674255 w 1062182"/>
              <a:gd name="connsiteY3" fmla="*/ 20986 h 747757"/>
              <a:gd name="connsiteX4" fmla="*/ 1034473 w 1062182"/>
              <a:gd name="connsiteY4" fmla="*/ 159532 h 747757"/>
              <a:gd name="connsiteX5" fmla="*/ 1062182 w 1062182"/>
              <a:gd name="connsiteY5" fmla="*/ 390441 h 747757"/>
              <a:gd name="connsiteX6" fmla="*/ 868218 w 1062182"/>
              <a:gd name="connsiteY6" fmla="*/ 501277 h 747757"/>
              <a:gd name="connsiteX7" fmla="*/ 840509 w 1062182"/>
              <a:gd name="connsiteY7" fmla="*/ 316550 h 747757"/>
              <a:gd name="connsiteX8" fmla="*/ 609600 w 1062182"/>
              <a:gd name="connsiteY8" fmla="*/ 307314 h 747757"/>
              <a:gd name="connsiteX9" fmla="*/ 609600 w 1062182"/>
              <a:gd name="connsiteY9" fmla="*/ 713714 h 747757"/>
              <a:gd name="connsiteX10" fmla="*/ 286327 w 1062182"/>
              <a:gd name="connsiteY10" fmla="*/ 667532 h 747757"/>
              <a:gd name="connsiteX11" fmla="*/ 360218 w 1062182"/>
              <a:gd name="connsiteY11" fmla="*/ 445859 h 747757"/>
              <a:gd name="connsiteX12" fmla="*/ 55418 w 1062182"/>
              <a:gd name="connsiteY12" fmla="*/ 335023 h 747757"/>
              <a:gd name="connsiteX13" fmla="*/ 0 w 1062182"/>
              <a:gd name="connsiteY13" fmla="*/ 2514 h 747757"/>
              <a:gd name="connsiteX14" fmla="*/ 129309 w 1062182"/>
              <a:gd name="connsiteY14" fmla="*/ 20986 h 747757"/>
              <a:gd name="connsiteX15" fmla="*/ 147782 w 1062182"/>
              <a:gd name="connsiteY15" fmla="*/ 76405 h 747757"/>
              <a:gd name="connsiteX0" fmla="*/ 147782 w 1062182"/>
              <a:gd name="connsiteY0" fmla="*/ 76405 h 772299"/>
              <a:gd name="connsiteX1" fmla="*/ 378691 w 1062182"/>
              <a:gd name="connsiteY1" fmla="*/ 2514 h 772299"/>
              <a:gd name="connsiteX2" fmla="*/ 424873 w 1062182"/>
              <a:gd name="connsiteY2" fmla="*/ 187241 h 772299"/>
              <a:gd name="connsiteX3" fmla="*/ 674255 w 1062182"/>
              <a:gd name="connsiteY3" fmla="*/ 20986 h 772299"/>
              <a:gd name="connsiteX4" fmla="*/ 1034473 w 1062182"/>
              <a:gd name="connsiteY4" fmla="*/ 159532 h 772299"/>
              <a:gd name="connsiteX5" fmla="*/ 1062182 w 1062182"/>
              <a:gd name="connsiteY5" fmla="*/ 390441 h 772299"/>
              <a:gd name="connsiteX6" fmla="*/ 868218 w 1062182"/>
              <a:gd name="connsiteY6" fmla="*/ 501277 h 772299"/>
              <a:gd name="connsiteX7" fmla="*/ 840509 w 1062182"/>
              <a:gd name="connsiteY7" fmla="*/ 316550 h 772299"/>
              <a:gd name="connsiteX8" fmla="*/ 609600 w 1062182"/>
              <a:gd name="connsiteY8" fmla="*/ 307314 h 772299"/>
              <a:gd name="connsiteX9" fmla="*/ 609600 w 1062182"/>
              <a:gd name="connsiteY9" fmla="*/ 713714 h 772299"/>
              <a:gd name="connsiteX10" fmla="*/ 286327 w 1062182"/>
              <a:gd name="connsiteY10" fmla="*/ 667532 h 772299"/>
              <a:gd name="connsiteX11" fmla="*/ 360218 w 1062182"/>
              <a:gd name="connsiteY11" fmla="*/ 445859 h 772299"/>
              <a:gd name="connsiteX12" fmla="*/ 55418 w 1062182"/>
              <a:gd name="connsiteY12" fmla="*/ 335023 h 772299"/>
              <a:gd name="connsiteX13" fmla="*/ 0 w 1062182"/>
              <a:gd name="connsiteY13" fmla="*/ 2514 h 772299"/>
              <a:gd name="connsiteX14" fmla="*/ 129309 w 1062182"/>
              <a:gd name="connsiteY14" fmla="*/ 20986 h 772299"/>
              <a:gd name="connsiteX15" fmla="*/ 147782 w 1062182"/>
              <a:gd name="connsiteY15" fmla="*/ 76405 h 772299"/>
              <a:gd name="connsiteX0" fmla="*/ 147782 w 1062182"/>
              <a:gd name="connsiteY0" fmla="*/ 76405 h 772299"/>
              <a:gd name="connsiteX1" fmla="*/ 378691 w 1062182"/>
              <a:gd name="connsiteY1" fmla="*/ 2514 h 772299"/>
              <a:gd name="connsiteX2" fmla="*/ 424873 w 1062182"/>
              <a:gd name="connsiteY2" fmla="*/ 187241 h 772299"/>
              <a:gd name="connsiteX3" fmla="*/ 674255 w 1062182"/>
              <a:gd name="connsiteY3" fmla="*/ 20986 h 772299"/>
              <a:gd name="connsiteX4" fmla="*/ 1034473 w 1062182"/>
              <a:gd name="connsiteY4" fmla="*/ 159532 h 772299"/>
              <a:gd name="connsiteX5" fmla="*/ 1062182 w 1062182"/>
              <a:gd name="connsiteY5" fmla="*/ 390441 h 772299"/>
              <a:gd name="connsiteX6" fmla="*/ 868218 w 1062182"/>
              <a:gd name="connsiteY6" fmla="*/ 501277 h 772299"/>
              <a:gd name="connsiteX7" fmla="*/ 840509 w 1062182"/>
              <a:gd name="connsiteY7" fmla="*/ 316550 h 772299"/>
              <a:gd name="connsiteX8" fmla="*/ 609600 w 1062182"/>
              <a:gd name="connsiteY8" fmla="*/ 307314 h 772299"/>
              <a:gd name="connsiteX9" fmla="*/ 609600 w 1062182"/>
              <a:gd name="connsiteY9" fmla="*/ 713714 h 772299"/>
              <a:gd name="connsiteX10" fmla="*/ 286327 w 1062182"/>
              <a:gd name="connsiteY10" fmla="*/ 667532 h 772299"/>
              <a:gd name="connsiteX11" fmla="*/ 360218 w 1062182"/>
              <a:gd name="connsiteY11" fmla="*/ 445859 h 772299"/>
              <a:gd name="connsiteX12" fmla="*/ 55418 w 1062182"/>
              <a:gd name="connsiteY12" fmla="*/ 335023 h 772299"/>
              <a:gd name="connsiteX13" fmla="*/ 0 w 1062182"/>
              <a:gd name="connsiteY13" fmla="*/ 2514 h 772299"/>
              <a:gd name="connsiteX14" fmla="*/ 129309 w 1062182"/>
              <a:gd name="connsiteY14" fmla="*/ 20986 h 772299"/>
              <a:gd name="connsiteX15" fmla="*/ 147782 w 1062182"/>
              <a:gd name="connsiteY15" fmla="*/ 76405 h 772299"/>
              <a:gd name="connsiteX0" fmla="*/ 147782 w 1062182"/>
              <a:gd name="connsiteY0" fmla="*/ 76405 h 768724"/>
              <a:gd name="connsiteX1" fmla="*/ 378691 w 1062182"/>
              <a:gd name="connsiteY1" fmla="*/ 2514 h 768724"/>
              <a:gd name="connsiteX2" fmla="*/ 424873 w 1062182"/>
              <a:gd name="connsiteY2" fmla="*/ 187241 h 768724"/>
              <a:gd name="connsiteX3" fmla="*/ 674255 w 1062182"/>
              <a:gd name="connsiteY3" fmla="*/ 20986 h 768724"/>
              <a:gd name="connsiteX4" fmla="*/ 1034473 w 1062182"/>
              <a:gd name="connsiteY4" fmla="*/ 159532 h 768724"/>
              <a:gd name="connsiteX5" fmla="*/ 1062182 w 1062182"/>
              <a:gd name="connsiteY5" fmla="*/ 390441 h 768724"/>
              <a:gd name="connsiteX6" fmla="*/ 868218 w 1062182"/>
              <a:gd name="connsiteY6" fmla="*/ 501277 h 768724"/>
              <a:gd name="connsiteX7" fmla="*/ 840509 w 1062182"/>
              <a:gd name="connsiteY7" fmla="*/ 316550 h 768724"/>
              <a:gd name="connsiteX8" fmla="*/ 609600 w 1062182"/>
              <a:gd name="connsiteY8" fmla="*/ 307314 h 768724"/>
              <a:gd name="connsiteX9" fmla="*/ 609600 w 1062182"/>
              <a:gd name="connsiteY9" fmla="*/ 713714 h 768724"/>
              <a:gd name="connsiteX10" fmla="*/ 286327 w 1062182"/>
              <a:gd name="connsiteY10" fmla="*/ 667532 h 768724"/>
              <a:gd name="connsiteX11" fmla="*/ 360218 w 1062182"/>
              <a:gd name="connsiteY11" fmla="*/ 445859 h 768724"/>
              <a:gd name="connsiteX12" fmla="*/ 55418 w 1062182"/>
              <a:gd name="connsiteY12" fmla="*/ 335023 h 768724"/>
              <a:gd name="connsiteX13" fmla="*/ 0 w 1062182"/>
              <a:gd name="connsiteY13" fmla="*/ 2514 h 768724"/>
              <a:gd name="connsiteX14" fmla="*/ 129309 w 1062182"/>
              <a:gd name="connsiteY14" fmla="*/ 20986 h 768724"/>
              <a:gd name="connsiteX15" fmla="*/ 147782 w 1062182"/>
              <a:gd name="connsiteY15" fmla="*/ 76405 h 768724"/>
              <a:gd name="connsiteX0" fmla="*/ 147782 w 1062182"/>
              <a:gd name="connsiteY0" fmla="*/ 76405 h 755153"/>
              <a:gd name="connsiteX1" fmla="*/ 378691 w 1062182"/>
              <a:gd name="connsiteY1" fmla="*/ 2514 h 755153"/>
              <a:gd name="connsiteX2" fmla="*/ 424873 w 1062182"/>
              <a:gd name="connsiteY2" fmla="*/ 187241 h 755153"/>
              <a:gd name="connsiteX3" fmla="*/ 674255 w 1062182"/>
              <a:gd name="connsiteY3" fmla="*/ 20986 h 755153"/>
              <a:gd name="connsiteX4" fmla="*/ 1034473 w 1062182"/>
              <a:gd name="connsiteY4" fmla="*/ 159532 h 755153"/>
              <a:gd name="connsiteX5" fmla="*/ 1062182 w 1062182"/>
              <a:gd name="connsiteY5" fmla="*/ 390441 h 755153"/>
              <a:gd name="connsiteX6" fmla="*/ 868218 w 1062182"/>
              <a:gd name="connsiteY6" fmla="*/ 501277 h 755153"/>
              <a:gd name="connsiteX7" fmla="*/ 840509 w 1062182"/>
              <a:gd name="connsiteY7" fmla="*/ 316550 h 755153"/>
              <a:gd name="connsiteX8" fmla="*/ 609600 w 1062182"/>
              <a:gd name="connsiteY8" fmla="*/ 307314 h 755153"/>
              <a:gd name="connsiteX9" fmla="*/ 609600 w 1062182"/>
              <a:gd name="connsiteY9" fmla="*/ 713714 h 755153"/>
              <a:gd name="connsiteX10" fmla="*/ 286327 w 1062182"/>
              <a:gd name="connsiteY10" fmla="*/ 667532 h 755153"/>
              <a:gd name="connsiteX11" fmla="*/ 360218 w 1062182"/>
              <a:gd name="connsiteY11" fmla="*/ 445859 h 755153"/>
              <a:gd name="connsiteX12" fmla="*/ 55418 w 1062182"/>
              <a:gd name="connsiteY12" fmla="*/ 335023 h 755153"/>
              <a:gd name="connsiteX13" fmla="*/ 0 w 1062182"/>
              <a:gd name="connsiteY13" fmla="*/ 2514 h 755153"/>
              <a:gd name="connsiteX14" fmla="*/ 129309 w 1062182"/>
              <a:gd name="connsiteY14" fmla="*/ 20986 h 755153"/>
              <a:gd name="connsiteX15" fmla="*/ 147782 w 1062182"/>
              <a:gd name="connsiteY15" fmla="*/ 76405 h 755153"/>
              <a:gd name="connsiteX0" fmla="*/ 147782 w 1062182"/>
              <a:gd name="connsiteY0" fmla="*/ 76405 h 755153"/>
              <a:gd name="connsiteX1" fmla="*/ 378691 w 1062182"/>
              <a:gd name="connsiteY1" fmla="*/ 2514 h 755153"/>
              <a:gd name="connsiteX2" fmla="*/ 424873 w 1062182"/>
              <a:gd name="connsiteY2" fmla="*/ 187241 h 755153"/>
              <a:gd name="connsiteX3" fmla="*/ 674255 w 1062182"/>
              <a:gd name="connsiteY3" fmla="*/ 20986 h 755153"/>
              <a:gd name="connsiteX4" fmla="*/ 1034473 w 1062182"/>
              <a:gd name="connsiteY4" fmla="*/ 159532 h 755153"/>
              <a:gd name="connsiteX5" fmla="*/ 1062182 w 1062182"/>
              <a:gd name="connsiteY5" fmla="*/ 390441 h 755153"/>
              <a:gd name="connsiteX6" fmla="*/ 868218 w 1062182"/>
              <a:gd name="connsiteY6" fmla="*/ 501277 h 755153"/>
              <a:gd name="connsiteX7" fmla="*/ 840509 w 1062182"/>
              <a:gd name="connsiteY7" fmla="*/ 316550 h 755153"/>
              <a:gd name="connsiteX8" fmla="*/ 609600 w 1062182"/>
              <a:gd name="connsiteY8" fmla="*/ 307314 h 755153"/>
              <a:gd name="connsiteX9" fmla="*/ 609600 w 1062182"/>
              <a:gd name="connsiteY9" fmla="*/ 713714 h 755153"/>
              <a:gd name="connsiteX10" fmla="*/ 286327 w 1062182"/>
              <a:gd name="connsiteY10" fmla="*/ 667532 h 755153"/>
              <a:gd name="connsiteX11" fmla="*/ 360218 w 1062182"/>
              <a:gd name="connsiteY11" fmla="*/ 445859 h 755153"/>
              <a:gd name="connsiteX12" fmla="*/ 55418 w 1062182"/>
              <a:gd name="connsiteY12" fmla="*/ 335023 h 755153"/>
              <a:gd name="connsiteX13" fmla="*/ 0 w 1062182"/>
              <a:gd name="connsiteY13" fmla="*/ 2514 h 755153"/>
              <a:gd name="connsiteX14" fmla="*/ 129309 w 1062182"/>
              <a:gd name="connsiteY14" fmla="*/ 20986 h 755153"/>
              <a:gd name="connsiteX15" fmla="*/ 147782 w 1062182"/>
              <a:gd name="connsiteY15" fmla="*/ 76405 h 755153"/>
              <a:gd name="connsiteX0" fmla="*/ 147782 w 1062182"/>
              <a:gd name="connsiteY0" fmla="*/ 76405 h 755153"/>
              <a:gd name="connsiteX1" fmla="*/ 378691 w 1062182"/>
              <a:gd name="connsiteY1" fmla="*/ 2514 h 755153"/>
              <a:gd name="connsiteX2" fmla="*/ 424873 w 1062182"/>
              <a:gd name="connsiteY2" fmla="*/ 187241 h 755153"/>
              <a:gd name="connsiteX3" fmla="*/ 674255 w 1062182"/>
              <a:gd name="connsiteY3" fmla="*/ 20986 h 755153"/>
              <a:gd name="connsiteX4" fmla="*/ 1034473 w 1062182"/>
              <a:gd name="connsiteY4" fmla="*/ 159532 h 755153"/>
              <a:gd name="connsiteX5" fmla="*/ 1062182 w 1062182"/>
              <a:gd name="connsiteY5" fmla="*/ 390441 h 755153"/>
              <a:gd name="connsiteX6" fmla="*/ 868218 w 1062182"/>
              <a:gd name="connsiteY6" fmla="*/ 501277 h 755153"/>
              <a:gd name="connsiteX7" fmla="*/ 840509 w 1062182"/>
              <a:gd name="connsiteY7" fmla="*/ 316550 h 755153"/>
              <a:gd name="connsiteX8" fmla="*/ 609600 w 1062182"/>
              <a:gd name="connsiteY8" fmla="*/ 307314 h 755153"/>
              <a:gd name="connsiteX9" fmla="*/ 609600 w 1062182"/>
              <a:gd name="connsiteY9" fmla="*/ 713714 h 755153"/>
              <a:gd name="connsiteX10" fmla="*/ 286327 w 1062182"/>
              <a:gd name="connsiteY10" fmla="*/ 667532 h 755153"/>
              <a:gd name="connsiteX11" fmla="*/ 360218 w 1062182"/>
              <a:gd name="connsiteY11" fmla="*/ 445859 h 755153"/>
              <a:gd name="connsiteX12" fmla="*/ 55418 w 1062182"/>
              <a:gd name="connsiteY12" fmla="*/ 335023 h 755153"/>
              <a:gd name="connsiteX13" fmla="*/ 0 w 1062182"/>
              <a:gd name="connsiteY13" fmla="*/ 2514 h 755153"/>
              <a:gd name="connsiteX14" fmla="*/ 147782 w 1062182"/>
              <a:gd name="connsiteY14" fmla="*/ 76405 h 755153"/>
              <a:gd name="connsiteX0" fmla="*/ 148215 w 1062615"/>
              <a:gd name="connsiteY0" fmla="*/ 84112 h 762860"/>
              <a:gd name="connsiteX1" fmla="*/ 379124 w 1062615"/>
              <a:gd name="connsiteY1" fmla="*/ 10221 h 762860"/>
              <a:gd name="connsiteX2" fmla="*/ 425306 w 1062615"/>
              <a:gd name="connsiteY2" fmla="*/ 194948 h 762860"/>
              <a:gd name="connsiteX3" fmla="*/ 674688 w 1062615"/>
              <a:gd name="connsiteY3" fmla="*/ 28693 h 762860"/>
              <a:gd name="connsiteX4" fmla="*/ 1034906 w 1062615"/>
              <a:gd name="connsiteY4" fmla="*/ 167239 h 762860"/>
              <a:gd name="connsiteX5" fmla="*/ 1062615 w 1062615"/>
              <a:gd name="connsiteY5" fmla="*/ 398148 h 762860"/>
              <a:gd name="connsiteX6" fmla="*/ 868651 w 1062615"/>
              <a:gd name="connsiteY6" fmla="*/ 508984 h 762860"/>
              <a:gd name="connsiteX7" fmla="*/ 840942 w 1062615"/>
              <a:gd name="connsiteY7" fmla="*/ 324257 h 762860"/>
              <a:gd name="connsiteX8" fmla="*/ 610033 w 1062615"/>
              <a:gd name="connsiteY8" fmla="*/ 315021 h 762860"/>
              <a:gd name="connsiteX9" fmla="*/ 610033 w 1062615"/>
              <a:gd name="connsiteY9" fmla="*/ 721421 h 762860"/>
              <a:gd name="connsiteX10" fmla="*/ 286760 w 1062615"/>
              <a:gd name="connsiteY10" fmla="*/ 675239 h 762860"/>
              <a:gd name="connsiteX11" fmla="*/ 360651 w 1062615"/>
              <a:gd name="connsiteY11" fmla="*/ 453566 h 762860"/>
              <a:gd name="connsiteX12" fmla="*/ 55851 w 1062615"/>
              <a:gd name="connsiteY12" fmla="*/ 342730 h 762860"/>
              <a:gd name="connsiteX13" fmla="*/ 433 w 1062615"/>
              <a:gd name="connsiteY13" fmla="*/ 10221 h 762860"/>
              <a:gd name="connsiteX14" fmla="*/ 148215 w 1062615"/>
              <a:gd name="connsiteY14" fmla="*/ 84112 h 762860"/>
              <a:gd name="connsiteX0" fmla="*/ 172411 w 1086811"/>
              <a:gd name="connsiteY0" fmla="*/ 132080 h 810828"/>
              <a:gd name="connsiteX1" fmla="*/ 403320 w 1086811"/>
              <a:gd name="connsiteY1" fmla="*/ 58189 h 810828"/>
              <a:gd name="connsiteX2" fmla="*/ 449502 w 1086811"/>
              <a:gd name="connsiteY2" fmla="*/ 242916 h 810828"/>
              <a:gd name="connsiteX3" fmla="*/ 698884 w 1086811"/>
              <a:gd name="connsiteY3" fmla="*/ 76661 h 810828"/>
              <a:gd name="connsiteX4" fmla="*/ 1059102 w 1086811"/>
              <a:gd name="connsiteY4" fmla="*/ 215207 h 810828"/>
              <a:gd name="connsiteX5" fmla="*/ 1086811 w 1086811"/>
              <a:gd name="connsiteY5" fmla="*/ 446116 h 810828"/>
              <a:gd name="connsiteX6" fmla="*/ 892847 w 1086811"/>
              <a:gd name="connsiteY6" fmla="*/ 556952 h 810828"/>
              <a:gd name="connsiteX7" fmla="*/ 865138 w 1086811"/>
              <a:gd name="connsiteY7" fmla="*/ 372225 h 810828"/>
              <a:gd name="connsiteX8" fmla="*/ 634229 w 1086811"/>
              <a:gd name="connsiteY8" fmla="*/ 362989 h 810828"/>
              <a:gd name="connsiteX9" fmla="*/ 634229 w 1086811"/>
              <a:gd name="connsiteY9" fmla="*/ 769389 h 810828"/>
              <a:gd name="connsiteX10" fmla="*/ 310956 w 1086811"/>
              <a:gd name="connsiteY10" fmla="*/ 723207 h 810828"/>
              <a:gd name="connsiteX11" fmla="*/ 384847 w 1086811"/>
              <a:gd name="connsiteY11" fmla="*/ 501534 h 810828"/>
              <a:gd name="connsiteX12" fmla="*/ 80047 w 1086811"/>
              <a:gd name="connsiteY12" fmla="*/ 390698 h 810828"/>
              <a:gd name="connsiteX13" fmla="*/ 24629 w 1086811"/>
              <a:gd name="connsiteY13" fmla="*/ 58189 h 810828"/>
              <a:gd name="connsiteX14" fmla="*/ 172411 w 1086811"/>
              <a:gd name="connsiteY14" fmla="*/ 132080 h 810828"/>
              <a:gd name="connsiteX0" fmla="*/ 172411 w 1086811"/>
              <a:gd name="connsiteY0" fmla="*/ 132080 h 810828"/>
              <a:gd name="connsiteX1" fmla="*/ 403320 w 1086811"/>
              <a:gd name="connsiteY1" fmla="*/ 58189 h 810828"/>
              <a:gd name="connsiteX2" fmla="*/ 449502 w 1086811"/>
              <a:gd name="connsiteY2" fmla="*/ 242916 h 810828"/>
              <a:gd name="connsiteX3" fmla="*/ 698884 w 1086811"/>
              <a:gd name="connsiteY3" fmla="*/ 76661 h 810828"/>
              <a:gd name="connsiteX4" fmla="*/ 1059102 w 1086811"/>
              <a:gd name="connsiteY4" fmla="*/ 215207 h 810828"/>
              <a:gd name="connsiteX5" fmla="*/ 1086811 w 1086811"/>
              <a:gd name="connsiteY5" fmla="*/ 446116 h 810828"/>
              <a:gd name="connsiteX6" fmla="*/ 892847 w 1086811"/>
              <a:gd name="connsiteY6" fmla="*/ 556952 h 810828"/>
              <a:gd name="connsiteX7" fmla="*/ 865138 w 1086811"/>
              <a:gd name="connsiteY7" fmla="*/ 372225 h 810828"/>
              <a:gd name="connsiteX8" fmla="*/ 634229 w 1086811"/>
              <a:gd name="connsiteY8" fmla="*/ 362989 h 810828"/>
              <a:gd name="connsiteX9" fmla="*/ 634229 w 1086811"/>
              <a:gd name="connsiteY9" fmla="*/ 769389 h 810828"/>
              <a:gd name="connsiteX10" fmla="*/ 310956 w 1086811"/>
              <a:gd name="connsiteY10" fmla="*/ 723207 h 810828"/>
              <a:gd name="connsiteX11" fmla="*/ 384847 w 1086811"/>
              <a:gd name="connsiteY11" fmla="*/ 501534 h 810828"/>
              <a:gd name="connsiteX12" fmla="*/ 80047 w 1086811"/>
              <a:gd name="connsiteY12" fmla="*/ 390698 h 810828"/>
              <a:gd name="connsiteX13" fmla="*/ 24629 w 1086811"/>
              <a:gd name="connsiteY13" fmla="*/ 58189 h 810828"/>
              <a:gd name="connsiteX14" fmla="*/ 172411 w 1086811"/>
              <a:gd name="connsiteY14" fmla="*/ 132080 h 810828"/>
              <a:gd name="connsiteX0" fmla="*/ 172411 w 1086811"/>
              <a:gd name="connsiteY0" fmla="*/ 132080 h 810828"/>
              <a:gd name="connsiteX1" fmla="*/ 403320 w 1086811"/>
              <a:gd name="connsiteY1" fmla="*/ 58189 h 810828"/>
              <a:gd name="connsiteX2" fmla="*/ 449502 w 1086811"/>
              <a:gd name="connsiteY2" fmla="*/ 242916 h 810828"/>
              <a:gd name="connsiteX3" fmla="*/ 698884 w 1086811"/>
              <a:gd name="connsiteY3" fmla="*/ 76661 h 810828"/>
              <a:gd name="connsiteX4" fmla="*/ 1059102 w 1086811"/>
              <a:gd name="connsiteY4" fmla="*/ 215207 h 810828"/>
              <a:gd name="connsiteX5" fmla="*/ 1086811 w 1086811"/>
              <a:gd name="connsiteY5" fmla="*/ 446116 h 810828"/>
              <a:gd name="connsiteX6" fmla="*/ 892847 w 1086811"/>
              <a:gd name="connsiteY6" fmla="*/ 556952 h 810828"/>
              <a:gd name="connsiteX7" fmla="*/ 865138 w 1086811"/>
              <a:gd name="connsiteY7" fmla="*/ 372225 h 810828"/>
              <a:gd name="connsiteX8" fmla="*/ 634229 w 1086811"/>
              <a:gd name="connsiteY8" fmla="*/ 362989 h 810828"/>
              <a:gd name="connsiteX9" fmla="*/ 634229 w 1086811"/>
              <a:gd name="connsiteY9" fmla="*/ 769389 h 810828"/>
              <a:gd name="connsiteX10" fmla="*/ 310956 w 1086811"/>
              <a:gd name="connsiteY10" fmla="*/ 723207 h 810828"/>
              <a:gd name="connsiteX11" fmla="*/ 384847 w 1086811"/>
              <a:gd name="connsiteY11" fmla="*/ 501534 h 810828"/>
              <a:gd name="connsiteX12" fmla="*/ 80047 w 1086811"/>
              <a:gd name="connsiteY12" fmla="*/ 390698 h 810828"/>
              <a:gd name="connsiteX13" fmla="*/ 24629 w 1086811"/>
              <a:gd name="connsiteY13" fmla="*/ 58189 h 810828"/>
              <a:gd name="connsiteX14" fmla="*/ 172411 w 1086811"/>
              <a:gd name="connsiteY14" fmla="*/ 132080 h 810828"/>
              <a:gd name="connsiteX0" fmla="*/ 172411 w 1086811"/>
              <a:gd name="connsiteY0" fmla="*/ 132080 h 810828"/>
              <a:gd name="connsiteX1" fmla="*/ 403320 w 1086811"/>
              <a:gd name="connsiteY1" fmla="*/ 58189 h 810828"/>
              <a:gd name="connsiteX2" fmla="*/ 449502 w 1086811"/>
              <a:gd name="connsiteY2" fmla="*/ 242916 h 810828"/>
              <a:gd name="connsiteX3" fmla="*/ 698884 w 1086811"/>
              <a:gd name="connsiteY3" fmla="*/ 76661 h 810828"/>
              <a:gd name="connsiteX4" fmla="*/ 1059102 w 1086811"/>
              <a:gd name="connsiteY4" fmla="*/ 215207 h 810828"/>
              <a:gd name="connsiteX5" fmla="*/ 1086811 w 1086811"/>
              <a:gd name="connsiteY5" fmla="*/ 446116 h 810828"/>
              <a:gd name="connsiteX6" fmla="*/ 892847 w 1086811"/>
              <a:gd name="connsiteY6" fmla="*/ 556952 h 810828"/>
              <a:gd name="connsiteX7" fmla="*/ 865138 w 1086811"/>
              <a:gd name="connsiteY7" fmla="*/ 372225 h 810828"/>
              <a:gd name="connsiteX8" fmla="*/ 634229 w 1086811"/>
              <a:gd name="connsiteY8" fmla="*/ 362989 h 810828"/>
              <a:gd name="connsiteX9" fmla="*/ 634229 w 1086811"/>
              <a:gd name="connsiteY9" fmla="*/ 769389 h 810828"/>
              <a:gd name="connsiteX10" fmla="*/ 310956 w 1086811"/>
              <a:gd name="connsiteY10" fmla="*/ 723207 h 810828"/>
              <a:gd name="connsiteX11" fmla="*/ 384847 w 1086811"/>
              <a:gd name="connsiteY11" fmla="*/ 501534 h 810828"/>
              <a:gd name="connsiteX12" fmla="*/ 80047 w 1086811"/>
              <a:gd name="connsiteY12" fmla="*/ 390698 h 810828"/>
              <a:gd name="connsiteX13" fmla="*/ 24629 w 1086811"/>
              <a:gd name="connsiteY13" fmla="*/ 58189 h 810828"/>
              <a:gd name="connsiteX14" fmla="*/ 172411 w 1086811"/>
              <a:gd name="connsiteY14" fmla="*/ 132080 h 810828"/>
              <a:gd name="connsiteX0" fmla="*/ 172411 w 1086811"/>
              <a:gd name="connsiteY0" fmla="*/ 298201 h 976949"/>
              <a:gd name="connsiteX1" fmla="*/ 329429 w 1086811"/>
              <a:gd name="connsiteY1" fmla="*/ 2637 h 976949"/>
              <a:gd name="connsiteX2" fmla="*/ 449502 w 1086811"/>
              <a:gd name="connsiteY2" fmla="*/ 409037 h 976949"/>
              <a:gd name="connsiteX3" fmla="*/ 698884 w 1086811"/>
              <a:gd name="connsiteY3" fmla="*/ 242782 h 976949"/>
              <a:gd name="connsiteX4" fmla="*/ 1059102 w 1086811"/>
              <a:gd name="connsiteY4" fmla="*/ 381328 h 976949"/>
              <a:gd name="connsiteX5" fmla="*/ 1086811 w 1086811"/>
              <a:gd name="connsiteY5" fmla="*/ 612237 h 976949"/>
              <a:gd name="connsiteX6" fmla="*/ 892847 w 1086811"/>
              <a:gd name="connsiteY6" fmla="*/ 723073 h 976949"/>
              <a:gd name="connsiteX7" fmla="*/ 865138 w 1086811"/>
              <a:gd name="connsiteY7" fmla="*/ 538346 h 976949"/>
              <a:gd name="connsiteX8" fmla="*/ 634229 w 1086811"/>
              <a:gd name="connsiteY8" fmla="*/ 529110 h 976949"/>
              <a:gd name="connsiteX9" fmla="*/ 634229 w 1086811"/>
              <a:gd name="connsiteY9" fmla="*/ 935510 h 976949"/>
              <a:gd name="connsiteX10" fmla="*/ 310956 w 1086811"/>
              <a:gd name="connsiteY10" fmla="*/ 889328 h 976949"/>
              <a:gd name="connsiteX11" fmla="*/ 384847 w 1086811"/>
              <a:gd name="connsiteY11" fmla="*/ 667655 h 976949"/>
              <a:gd name="connsiteX12" fmla="*/ 80047 w 1086811"/>
              <a:gd name="connsiteY12" fmla="*/ 556819 h 976949"/>
              <a:gd name="connsiteX13" fmla="*/ 24629 w 1086811"/>
              <a:gd name="connsiteY13" fmla="*/ 224310 h 976949"/>
              <a:gd name="connsiteX14" fmla="*/ 172411 w 1086811"/>
              <a:gd name="connsiteY14" fmla="*/ 298201 h 976949"/>
              <a:gd name="connsiteX0" fmla="*/ 172411 w 1086811"/>
              <a:gd name="connsiteY0" fmla="*/ 298201 h 976949"/>
              <a:gd name="connsiteX1" fmla="*/ 329429 w 1086811"/>
              <a:gd name="connsiteY1" fmla="*/ 2637 h 976949"/>
              <a:gd name="connsiteX2" fmla="*/ 449502 w 1086811"/>
              <a:gd name="connsiteY2" fmla="*/ 409037 h 976949"/>
              <a:gd name="connsiteX3" fmla="*/ 698884 w 1086811"/>
              <a:gd name="connsiteY3" fmla="*/ 242782 h 976949"/>
              <a:gd name="connsiteX4" fmla="*/ 1059102 w 1086811"/>
              <a:gd name="connsiteY4" fmla="*/ 381328 h 976949"/>
              <a:gd name="connsiteX5" fmla="*/ 1086811 w 1086811"/>
              <a:gd name="connsiteY5" fmla="*/ 612237 h 976949"/>
              <a:gd name="connsiteX6" fmla="*/ 892847 w 1086811"/>
              <a:gd name="connsiteY6" fmla="*/ 723073 h 976949"/>
              <a:gd name="connsiteX7" fmla="*/ 865138 w 1086811"/>
              <a:gd name="connsiteY7" fmla="*/ 538346 h 976949"/>
              <a:gd name="connsiteX8" fmla="*/ 634229 w 1086811"/>
              <a:gd name="connsiteY8" fmla="*/ 529110 h 976949"/>
              <a:gd name="connsiteX9" fmla="*/ 634229 w 1086811"/>
              <a:gd name="connsiteY9" fmla="*/ 935510 h 976949"/>
              <a:gd name="connsiteX10" fmla="*/ 310956 w 1086811"/>
              <a:gd name="connsiteY10" fmla="*/ 889328 h 976949"/>
              <a:gd name="connsiteX11" fmla="*/ 384847 w 1086811"/>
              <a:gd name="connsiteY11" fmla="*/ 667655 h 976949"/>
              <a:gd name="connsiteX12" fmla="*/ 80047 w 1086811"/>
              <a:gd name="connsiteY12" fmla="*/ 556819 h 976949"/>
              <a:gd name="connsiteX13" fmla="*/ 24629 w 1086811"/>
              <a:gd name="connsiteY13" fmla="*/ 224310 h 976949"/>
              <a:gd name="connsiteX14" fmla="*/ 172411 w 1086811"/>
              <a:gd name="connsiteY14" fmla="*/ 298201 h 976949"/>
              <a:gd name="connsiteX0" fmla="*/ 172411 w 1086811"/>
              <a:gd name="connsiteY0" fmla="*/ 297603 h 976351"/>
              <a:gd name="connsiteX1" fmla="*/ 329429 w 1086811"/>
              <a:gd name="connsiteY1" fmla="*/ 2039 h 976351"/>
              <a:gd name="connsiteX2" fmla="*/ 449502 w 1086811"/>
              <a:gd name="connsiteY2" fmla="*/ 408439 h 976351"/>
              <a:gd name="connsiteX3" fmla="*/ 698884 w 1086811"/>
              <a:gd name="connsiteY3" fmla="*/ 242184 h 976351"/>
              <a:gd name="connsiteX4" fmla="*/ 1059102 w 1086811"/>
              <a:gd name="connsiteY4" fmla="*/ 380730 h 976351"/>
              <a:gd name="connsiteX5" fmla="*/ 1086811 w 1086811"/>
              <a:gd name="connsiteY5" fmla="*/ 611639 h 976351"/>
              <a:gd name="connsiteX6" fmla="*/ 892847 w 1086811"/>
              <a:gd name="connsiteY6" fmla="*/ 722475 h 976351"/>
              <a:gd name="connsiteX7" fmla="*/ 865138 w 1086811"/>
              <a:gd name="connsiteY7" fmla="*/ 537748 h 976351"/>
              <a:gd name="connsiteX8" fmla="*/ 634229 w 1086811"/>
              <a:gd name="connsiteY8" fmla="*/ 528512 h 976351"/>
              <a:gd name="connsiteX9" fmla="*/ 634229 w 1086811"/>
              <a:gd name="connsiteY9" fmla="*/ 934912 h 976351"/>
              <a:gd name="connsiteX10" fmla="*/ 310956 w 1086811"/>
              <a:gd name="connsiteY10" fmla="*/ 888730 h 976351"/>
              <a:gd name="connsiteX11" fmla="*/ 384847 w 1086811"/>
              <a:gd name="connsiteY11" fmla="*/ 667057 h 976351"/>
              <a:gd name="connsiteX12" fmla="*/ 80047 w 1086811"/>
              <a:gd name="connsiteY12" fmla="*/ 556221 h 976351"/>
              <a:gd name="connsiteX13" fmla="*/ 24629 w 1086811"/>
              <a:gd name="connsiteY13" fmla="*/ 223712 h 976351"/>
              <a:gd name="connsiteX14" fmla="*/ 172411 w 1086811"/>
              <a:gd name="connsiteY14" fmla="*/ 297603 h 976351"/>
              <a:gd name="connsiteX0" fmla="*/ 234785 w 1149185"/>
              <a:gd name="connsiteY0" fmla="*/ 298292 h 977040"/>
              <a:gd name="connsiteX1" fmla="*/ 391803 w 1149185"/>
              <a:gd name="connsiteY1" fmla="*/ 2728 h 977040"/>
              <a:gd name="connsiteX2" fmla="*/ 511876 w 1149185"/>
              <a:gd name="connsiteY2" fmla="*/ 409128 h 977040"/>
              <a:gd name="connsiteX3" fmla="*/ 761258 w 1149185"/>
              <a:gd name="connsiteY3" fmla="*/ 242873 h 977040"/>
              <a:gd name="connsiteX4" fmla="*/ 1121476 w 1149185"/>
              <a:gd name="connsiteY4" fmla="*/ 381419 h 977040"/>
              <a:gd name="connsiteX5" fmla="*/ 1149185 w 1149185"/>
              <a:gd name="connsiteY5" fmla="*/ 612328 h 977040"/>
              <a:gd name="connsiteX6" fmla="*/ 955221 w 1149185"/>
              <a:gd name="connsiteY6" fmla="*/ 723164 h 977040"/>
              <a:gd name="connsiteX7" fmla="*/ 927512 w 1149185"/>
              <a:gd name="connsiteY7" fmla="*/ 538437 h 977040"/>
              <a:gd name="connsiteX8" fmla="*/ 696603 w 1149185"/>
              <a:gd name="connsiteY8" fmla="*/ 529201 h 977040"/>
              <a:gd name="connsiteX9" fmla="*/ 696603 w 1149185"/>
              <a:gd name="connsiteY9" fmla="*/ 935601 h 977040"/>
              <a:gd name="connsiteX10" fmla="*/ 373330 w 1149185"/>
              <a:gd name="connsiteY10" fmla="*/ 889419 h 977040"/>
              <a:gd name="connsiteX11" fmla="*/ 447221 w 1149185"/>
              <a:gd name="connsiteY11" fmla="*/ 667746 h 977040"/>
              <a:gd name="connsiteX12" fmla="*/ 142421 w 1149185"/>
              <a:gd name="connsiteY12" fmla="*/ 556910 h 977040"/>
              <a:gd name="connsiteX13" fmla="*/ 22348 w 1149185"/>
              <a:gd name="connsiteY13" fmla="*/ 289056 h 977040"/>
              <a:gd name="connsiteX14" fmla="*/ 234785 w 1149185"/>
              <a:gd name="connsiteY14" fmla="*/ 298292 h 977040"/>
              <a:gd name="connsiteX0" fmla="*/ 234785 w 1149185"/>
              <a:gd name="connsiteY0" fmla="*/ 298292 h 977040"/>
              <a:gd name="connsiteX1" fmla="*/ 391803 w 1149185"/>
              <a:gd name="connsiteY1" fmla="*/ 2728 h 977040"/>
              <a:gd name="connsiteX2" fmla="*/ 511876 w 1149185"/>
              <a:gd name="connsiteY2" fmla="*/ 409128 h 977040"/>
              <a:gd name="connsiteX3" fmla="*/ 761258 w 1149185"/>
              <a:gd name="connsiteY3" fmla="*/ 242873 h 977040"/>
              <a:gd name="connsiteX4" fmla="*/ 1121476 w 1149185"/>
              <a:gd name="connsiteY4" fmla="*/ 381419 h 977040"/>
              <a:gd name="connsiteX5" fmla="*/ 1149185 w 1149185"/>
              <a:gd name="connsiteY5" fmla="*/ 612328 h 977040"/>
              <a:gd name="connsiteX6" fmla="*/ 955221 w 1149185"/>
              <a:gd name="connsiteY6" fmla="*/ 723164 h 977040"/>
              <a:gd name="connsiteX7" fmla="*/ 927512 w 1149185"/>
              <a:gd name="connsiteY7" fmla="*/ 538437 h 977040"/>
              <a:gd name="connsiteX8" fmla="*/ 696603 w 1149185"/>
              <a:gd name="connsiteY8" fmla="*/ 529201 h 977040"/>
              <a:gd name="connsiteX9" fmla="*/ 696603 w 1149185"/>
              <a:gd name="connsiteY9" fmla="*/ 935601 h 977040"/>
              <a:gd name="connsiteX10" fmla="*/ 373330 w 1149185"/>
              <a:gd name="connsiteY10" fmla="*/ 889419 h 977040"/>
              <a:gd name="connsiteX11" fmla="*/ 447221 w 1149185"/>
              <a:gd name="connsiteY11" fmla="*/ 667746 h 977040"/>
              <a:gd name="connsiteX12" fmla="*/ 142421 w 1149185"/>
              <a:gd name="connsiteY12" fmla="*/ 556910 h 977040"/>
              <a:gd name="connsiteX13" fmla="*/ 22348 w 1149185"/>
              <a:gd name="connsiteY13" fmla="*/ 289056 h 977040"/>
              <a:gd name="connsiteX14" fmla="*/ 234785 w 1149185"/>
              <a:gd name="connsiteY14" fmla="*/ 298292 h 977040"/>
              <a:gd name="connsiteX0" fmla="*/ 234785 w 1149185"/>
              <a:gd name="connsiteY0" fmla="*/ 298292 h 944180"/>
              <a:gd name="connsiteX1" fmla="*/ 391803 w 1149185"/>
              <a:gd name="connsiteY1" fmla="*/ 2728 h 944180"/>
              <a:gd name="connsiteX2" fmla="*/ 511876 w 1149185"/>
              <a:gd name="connsiteY2" fmla="*/ 409128 h 944180"/>
              <a:gd name="connsiteX3" fmla="*/ 761258 w 1149185"/>
              <a:gd name="connsiteY3" fmla="*/ 242873 h 944180"/>
              <a:gd name="connsiteX4" fmla="*/ 1121476 w 1149185"/>
              <a:gd name="connsiteY4" fmla="*/ 381419 h 944180"/>
              <a:gd name="connsiteX5" fmla="*/ 1149185 w 1149185"/>
              <a:gd name="connsiteY5" fmla="*/ 612328 h 944180"/>
              <a:gd name="connsiteX6" fmla="*/ 955221 w 1149185"/>
              <a:gd name="connsiteY6" fmla="*/ 723164 h 944180"/>
              <a:gd name="connsiteX7" fmla="*/ 927512 w 1149185"/>
              <a:gd name="connsiteY7" fmla="*/ 538437 h 944180"/>
              <a:gd name="connsiteX8" fmla="*/ 770494 w 1149185"/>
              <a:gd name="connsiteY8" fmla="*/ 612328 h 944180"/>
              <a:gd name="connsiteX9" fmla="*/ 696603 w 1149185"/>
              <a:gd name="connsiteY9" fmla="*/ 935601 h 944180"/>
              <a:gd name="connsiteX10" fmla="*/ 373330 w 1149185"/>
              <a:gd name="connsiteY10" fmla="*/ 889419 h 944180"/>
              <a:gd name="connsiteX11" fmla="*/ 447221 w 1149185"/>
              <a:gd name="connsiteY11" fmla="*/ 667746 h 944180"/>
              <a:gd name="connsiteX12" fmla="*/ 142421 w 1149185"/>
              <a:gd name="connsiteY12" fmla="*/ 556910 h 944180"/>
              <a:gd name="connsiteX13" fmla="*/ 22348 w 1149185"/>
              <a:gd name="connsiteY13" fmla="*/ 289056 h 944180"/>
              <a:gd name="connsiteX14" fmla="*/ 234785 w 1149185"/>
              <a:gd name="connsiteY14" fmla="*/ 298292 h 944180"/>
              <a:gd name="connsiteX0" fmla="*/ 234785 w 1149185"/>
              <a:gd name="connsiteY0" fmla="*/ 295593 h 941481"/>
              <a:gd name="connsiteX1" fmla="*/ 391803 w 1149185"/>
              <a:gd name="connsiteY1" fmla="*/ 29 h 941481"/>
              <a:gd name="connsiteX2" fmla="*/ 530349 w 1149185"/>
              <a:gd name="connsiteY2" fmla="*/ 314065 h 941481"/>
              <a:gd name="connsiteX3" fmla="*/ 761258 w 1149185"/>
              <a:gd name="connsiteY3" fmla="*/ 240174 h 941481"/>
              <a:gd name="connsiteX4" fmla="*/ 1121476 w 1149185"/>
              <a:gd name="connsiteY4" fmla="*/ 378720 h 941481"/>
              <a:gd name="connsiteX5" fmla="*/ 1149185 w 1149185"/>
              <a:gd name="connsiteY5" fmla="*/ 609629 h 941481"/>
              <a:gd name="connsiteX6" fmla="*/ 955221 w 1149185"/>
              <a:gd name="connsiteY6" fmla="*/ 720465 h 941481"/>
              <a:gd name="connsiteX7" fmla="*/ 927512 w 1149185"/>
              <a:gd name="connsiteY7" fmla="*/ 535738 h 941481"/>
              <a:gd name="connsiteX8" fmla="*/ 770494 w 1149185"/>
              <a:gd name="connsiteY8" fmla="*/ 609629 h 941481"/>
              <a:gd name="connsiteX9" fmla="*/ 696603 w 1149185"/>
              <a:gd name="connsiteY9" fmla="*/ 932902 h 941481"/>
              <a:gd name="connsiteX10" fmla="*/ 373330 w 1149185"/>
              <a:gd name="connsiteY10" fmla="*/ 886720 h 941481"/>
              <a:gd name="connsiteX11" fmla="*/ 447221 w 1149185"/>
              <a:gd name="connsiteY11" fmla="*/ 665047 h 941481"/>
              <a:gd name="connsiteX12" fmla="*/ 142421 w 1149185"/>
              <a:gd name="connsiteY12" fmla="*/ 554211 h 941481"/>
              <a:gd name="connsiteX13" fmla="*/ 22348 w 1149185"/>
              <a:gd name="connsiteY13" fmla="*/ 286357 h 941481"/>
              <a:gd name="connsiteX14" fmla="*/ 234785 w 1149185"/>
              <a:gd name="connsiteY14" fmla="*/ 295593 h 94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9185" h="941481">
                <a:moveTo>
                  <a:pt x="234785" y="295593"/>
                </a:moveTo>
                <a:cubicBezTo>
                  <a:pt x="296361" y="247872"/>
                  <a:pt x="342542" y="-3050"/>
                  <a:pt x="391803" y="29"/>
                </a:cubicBezTo>
                <a:cubicBezTo>
                  <a:pt x="441064" y="3108"/>
                  <a:pt x="357937" y="292514"/>
                  <a:pt x="530349" y="314065"/>
                </a:cubicBezTo>
                <a:cubicBezTo>
                  <a:pt x="603223" y="323174"/>
                  <a:pt x="662737" y="229398"/>
                  <a:pt x="761258" y="240174"/>
                </a:cubicBezTo>
                <a:cubicBezTo>
                  <a:pt x="859779" y="250950"/>
                  <a:pt x="1110839" y="290071"/>
                  <a:pt x="1121476" y="378720"/>
                </a:cubicBezTo>
                <a:lnTo>
                  <a:pt x="1149185" y="609629"/>
                </a:lnTo>
                <a:cubicBezTo>
                  <a:pt x="1121476" y="666586"/>
                  <a:pt x="1044125" y="805160"/>
                  <a:pt x="955221" y="720465"/>
                </a:cubicBezTo>
                <a:cubicBezTo>
                  <a:pt x="910139" y="677517"/>
                  <a:pt x="958300" y="554211"/>
                  <a:pt x="927512" y="535738"/>
                </a:cubicBezTo>
                <a:cubicBezTo>
                  <a:pt x="896724" y="517265"/>
                  <a:pt x="770494" y="533060"/>
                  <a:pt x="770494" y="609629"/>
                </a:cubicBezTo>
                <a:cubicBezTo>
                  <a:pt x="770494" y="745096"/>
                  <a:pt x="762797" y="886720"/>
                  <a:pt x="696603" y="932902"/>
                </a:cubicBezTo>
                <a:cubicBezTo>
                  <a:pt x="630409" y="979084"/>
                  <a:pt x="650051" y="820629"/>
                  <a:pt x="373330" y="886720"/>
                </a:cubicBezTo>
                <a:cubicBezTo>
                  <a:pt x="81332" y="956460"/>
                  <a:pt x="422591" y="738938"/>
                  <a:pt x="447221" y="665047"/>
                </a:cubicBezTo>
                <a:cubicBezTo>
                  <a:pt x="468557" y="601039"/>
                  <a:pt x="213233" y="617326"/>
                  <a:pt x="142421" y="554211"/>
                </a:cubicBezTo>
                <a:cubicBezTo>
                  <a:pt x="71609" y="491096"/>
                  <a:pt x="-50371" y="372018"/>
                  <a:pt x="22348" y="286357"/>
                </a:cubicBezTo>
                <a:cubicBezTo>
                  <a:pt x="162605" y="121138"/>
                  <a:pt x="173209" y="343314"/>
                  <a:pt x="234785" y="295593"/>
                </a:cubicBezTo>
                <a:close/>
              </a:path>
            </a:pathLst>
          </a:cu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A</a:t>
            </a:r>
            <a:endParaRPr lang="de-AT" b="1" i="1" dirty="0">
              <a:solidFill>
                <a:schemeClr val="tx1"/>
              </a:solidFill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5869709" y="3484563"/>
            <a:ext cx="3075709" cy="2660073"/>
          </a:xfrm>
          <a:custGeom>
            <a:avLst/>
            <a:gdLst>
              <a:gd name="connsiteX0" fmla="*/ 0 w 3057236"/>
              <a:gd name="connsiteY0" fmla="*/ 9236 h 2650836"/>
              <a:gd name="connsiteX1" fmla="*/ 3057236 w 3057236"/>
              <a:gd name="connsiteY1" fmla="*/ 0 h 2650836"/>
              <a:gd name="connsiteX2" fmla="*/ 3048000 w 3057236"/>
              <a:gd name="connsiteY2" fmla="*/ 2641600 h 2650836"/>
              <a:gd name="connsiteX3" fmla="*/ 9236 w 3057236"/>
              <a:gd name="connsiteY3" fmla="*/ 2650836 h 2650836"/>
              <a:gd name="connsiteX4" fmla="*/ 0 w 3057236"/>
              <a:gd name="connsiteY4" fmla="*/ 129309 h 2650836"/>
              <a:gd name="connsiteX5" fmla="*/ 138545 w 3057236"/>
              <a:gd name="connsiteY5" fmla="*/ 129309 h 2650836"/>
              <a:gd name="connsiteX6" fmla="*/ 480291 w 3057236"/>
              <a:gd name="connsiteY6" fmla="*/ 314036 h 2650836"/>
              <a:gd name="connsiteX7" fmla="*/ 831272 w 3057236"/>
              <a:gd name="connsiteY7" fmla="*/ 812800 h 2650836"/>
              <a:gd name="connsiteX8" fmla="*/ 452581 w 3057236"/>
              <a:gd name="connsiteY8" fmla="*/ 1311564 h 2650836"/>
              <a:gd name="connsiteX9" fmla="*/ 489527 w 3057236"/>
              <a:gd name="connsiteY9" fmla="*/ 2179782 h 2650836"/>
              <a:gd name="connsiteX10" fmla="*/ 757381 w 3057236"/>
              <a:gd name="connsiteY10" fmla="*/ 2225964 h 2650836"/>
              <a:gd name="connsiteX11" fmla="*/ 1265381 w 3057236"/>
              <a:gd name="connsiteY11" fmla="*/ 2170546 h 2650836"/>
              <a:gd name="connsiteX12" fmla="*/ 1597891 w 3057236"/>
              <a:gd name="connsiteY12" fmla="*/ 2456873 h 2650836"/>
              <a:gd name="connsiteX13" fmla="*/ 2346036 w 3057236"/>
              <a:gd name="connsiteY13" fmla="*/ 2170546 h 2650836"/>
              <a:gd name="connsiteX14" fmla="*/ 2697018 w 3057236"/>
              <a:gd name="connsiteY14" fmla="*/ 2161309 h 2650836"/>
              <a:gd name="connsiteX15" fmla="*/ 2669309 w 3057236"/>
              <a:gd name="connsiteY15" fmla="*/ 1403927 h 2650836"/>
              <a:gd name="connsiteX16" fmla="*/ 2170545 w 3057236"/>
              <a:gd name="connsiteY16" fmla="*/ 849746 h 2650836"/>
              <a:gd name="connsiteX17" fmla="*/ 2613891 w 3057236"/>
              <a:gd name="connsiteY17" fmla="*/ 240146 h 2650836"/>
              <a:gd name="connsiteX18" fmla="*/ 1754909 w 3057236"/>
              <a:gd name="connsiteY18" fmla="*/ 452582 h 2650836"/>
              <a:gd name="connsiteX19" fmla="*/ 1117600 w 3057236"/>
              <a:gd name="connsiteY19" fmla="*/ 415636 h 2650836"/>
              <a:gd name="connsiteX20" fmla="*/ 581891 w 3057236"/>
              <a:gd name="connsiteY20" fmla="*/ 175491 h 2650836"/>
              <a:gd name="connsiteX21" fmla="*/ 83127 w 3057236"/>
              <a:gd name="connsiteY21" fmla="*/ 73891 h 2650836"/>
              <a:gd name="connsiteX0" fmla="*/ 0 w 3057236"/>
              <a:gd name="connsiteY0" fmla="*/ 9236 h 2650836"/>
              <a:gd name="connsiteX1" fmla="*/ 3057236 w 3057236"/>
              <a:gd name="connsiteY1" fmla="*/ 0 h 2650836"/>
              <a:gd name="connsiteX2" fmla="*/ 3048000 w 3057236"/>
              <a:gd name="connsiteY2" fmla="*/ 2641600 h 2650836"/>
              <a:gd name="connsiteX3" fmla="*/ 9236 w 3057236"/>
              <a:gd name="connsiteY3" fmla="*/ 2650836 h 2650836"/>
              <a:gd name="connsiteX4" fmla="*/ 0 w 3057236"/>
              <a:gd name="connsiteY4" fmla="*/ 129309 h 2650836"/>
              <a:gd name="connsiteX5" fmla="*/ 138545 w 3057236"/>
              <a:gd name="connsiteY5" fmla="*/ 129309 h 2650836"/>
              <a:gd name="connsiteX6" fmla="*/ 480291 w 3057236"/>
              <a:gd name="connsiteY6" fmla="*/ 314036 h 2650836"/>
              <a:gd name="connsiteX7" fmla="*/ 831272 w 3057236"/>
              <a:gd name="connsiteY7" fmla="*/ 812800 h 2650836"/>
              <a:gd name="connsiteX8" fmla="*/ 452581 w 3057236"/>
              <a:gd name="connsiteY8" fmla="*/ 1311564 h 2650836"/>
              <a:gd name="connsiteX9" fmla="*/ 489527 w 3057236"/>
              <a:gd name="connsiteY9" fmla="*/ 2179782 h 2650836"/>
              <a:gd name="connsiteX10" fmla="*/ 757381 w 3057236"/>
              <a:gd name="connsiteY10" fmla="*/ 2225964 h 2650836"/>
              <a:gd name="connsiteX11" fmla="*/ 1265381 w 3057236"/>
              <a:gd name="connsiteY11" fmla="*/ 2170546 h 2650836"/>
              <a:gd name="connsiteX12" fmla="*/ 1597891 w 3057236"/>
              <a:gd name="connsiteY12" fmla="*/ 2456873 h 2650836"/>
              <a:gd name="connsiteX13" fmla="*/ 2346036 w 3057236"/>
              <a:gd name="connsiteY13" fmla="*/ 2170546 h 2650836"/>
              <a:gd name="connsiteX14" fmla="*/ 2697018 w 3057236"/>
              <a:gd name="connsiteY14" fmla="*/ 2161309 h 2650836"/>
              <a:gd name="connsiteX15" fmla="*/ 2669309 w 3057236"/>
              <a:gd name="connsiteY15" fmla="*/ 1403927 h 2650836"/>
              <a:gd name="connsiteX16" fmla="*/ 2170545 w 3057236"/>
              <a:gd name="connsiteY16" fmla="*/ 849746 h 2650836"/>
              <a:gd name="connsiteX17" fmla="*/ 2613891 w 3057236"/>
              <a:gd name="connsiteY17" fmla="*/ 240146 h 2650836"/>
              <a:gd name="connsiteX18" fmla="*/ 1754909 w 3057236"/>
              <a:gd name="connsiteY18" fmla="*/ 452582 h 2650836"/>
              <a:gd name="connsiteX19" fmla="*/ 1117600 w 3057236"/>
              <a:gd name="connsiteY19" fmla="*/ 415636 h 2650836"/>
              <a:gd name="connsiteX20" fmla="*/ 581891 w 3057236"/>
              <a:gd name="connsiteY20" fmla="*/ 175491 h 2650836"/>
              <a:gd name="connsiteX21" fmla="*/ 83127 w 3057236"/>
              <a:gd name="connsiteY21" fmla="*/ 73891 h 2650836"/>
              <a:gd name="connsiteX22" fmla="*/ 0 w 3057236"/>
              <a:gd name="connsiteY22" fmla="*/ 9236 h 2650836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138545 w 3057236"/>
              <a:gd name="connsiteY5" fmla="*/ 147782 h 2669309"/>
              <a:gd name="connsiteX6" fmla="*/ 480291 w 3057236"/>
              <a:gd name="connsiteY6" fmla="*/ 332509 h 2669309"/>
              <a:gd name="connsiteX7" fmla="*/ 831272 w 3057236"/>
              <a:gd name="connsiteY7" fmla="*/ 831273 h 2669309"/>
              <a:gd name="connsiteX8" fmla="*/ 452581 w 3057236"/>
              <a:gd name="connsiteY8" fmla="*/ 1330037 h 2669309"/>
              <a:gd name="connsiteX9" fmla="*/ 489527 w 3057236"/>
              <a:gd name="connsiteY9" fmla="*/ 2198255 h 2669309"/>
              <a:gd name="connsiteX10" fmla="*/ 757381 w 3057236"/>
              <a:gd name="connsiteY10" fmla="*/ 2244437 h 2669309"/>
              <a:gd name="connsiteX11" fmla="*/ 1265381 w 3057236"/>
              <a:gd name="connsiteY11" fmla="*/ 2189019 h 2669309"/>
              <a:gd name="connsiteX12" fmla="*/ 1597891 w 3057236"/>
              <a:gd name="connsiteY12" fmla="*/ 2475346 h 2669309"/>
              <a:gd name="connsiteX13" fmla="*/ 2346036 w 3057236"/>
              <a:gd name="connsiteY13" fmla="*/ 2189019 h 2669309"/>
              <a:gd name="connsiteX14" fmla="*/ 2697018 w 3057236"/>
              <a:gd name="connsiteY14" fmla="*/ 2179782 h 2669309"/>
              <a:gd name="connsiteX15" fmla="*/ 2669309 w 3057236"/>
              <a:gd name="connsiteY15" fmla="*/ 1422400 h 2669309"/>
              <a:gd name="connsiteX16" fmla="*/ 2170545 w 3057236"/>
              <a:gd name="connsiteY16" fmla="*/ 868219 h 2669309"/>
              <a:gd name="connsiteX17" fmla="*/ 2613891 w 3057236"/>
              <a:gd name="connsiteY17" fmla="*/ 258619 h 2669309"/>
              <a:gd name="connsiteX18" fmla="*/ 1754909 w 3057236"/>
              <a:gd name="connsiteY18" fmla="*/ 471055 h 2669309"/>
              <a:gd name="connsiteX19" fmla="*/ 1117600 w 3057236"/>
              <a:gd name="connsiteY19" fmla="*/ 434109 h 2669309"/>
              <a:gd name="connsiteX20" fmla="*/ 581891 w 3057236"/>
              <a:gd name="connsiteY20" fmla="*/ 193964 h 2669309"/>
              <a:gd name="connsiteX21" fmla="*/ 83127 w 3057236"/>
              <a:gd name="connsiteY21" fmla="*/ 92364 h 2669309"/>
              <a:gd name="connsiteX22" fmla="*/ 0 w 3057236"/>
              <a:gd name="connsiteY22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83127 w 3057236"/>
              <a:gd name="connsiteY20" fmla="*/ 92364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295563 w 3057236"/>
              <a:gd name="connsiteY20" fmla="*/ 378691 h 2669309"/>
              <a:gd name="connsiteX21" fmla="*/ 0 w 3057236"/>
              <a:gd name="connsiteY21" fmla="*/ 27709 h 2669309"/>
              <a:gd name="connsiteX0" fmla="*/ 0 w 3057236"/>
              <a:gd name="connsiteY0" fmla="*/ 27709 h 2669309"/>
              <a:gd name="connsiteX1" fmla="*/ 3057236 w 3057236"/>
              <a:gd name="connsiteY1" fmla="*/ 18473 h 2669309"/>
              <a:gd name="connsiteX2" fmla="*/ 3048000 w 3057236"/>
              <a:gd name="connsiteY2" fmla="*/ 2660073 h 2669309"/>
              <a:gd name="connsiteX3" fmla="*/ 9236 w 3057236"/>
              <a:gd name="connsiteY3" fmla="*/ 2669309 h 2669309"/>
              <a:gd name="connsiteX4" fmla="*/ 0 w 3057236"/>
              <a:gd name="connsiteY4" fmla="*/ 0 h 2669309"/>
              <a:gd name="connsiteX5" fmla="*/ 480291 w 3057236"/>
              <a:gd name="connsiteY5" fmla="*/ 332509 h 2669309"/>
              <a:gd name="connsiteX6" fmla="*/ 831272 w 3057236"/>
              <a:gd name="connsiteY6" fmla="*/ 831273 h 2669309"/>
              <a:gd name="connsiteX7" fmla="*/ 452581 w 3057236"/>
              <a:gd name="connsiteY7" fmla="*/ 1330037 h 2669309"/>
              <a:gd name="connsiteX8" fmla="*/ 489527 w 3057236"/>
              <a:gd name="connsiteY8" fmla="*/ 2198255 h 2669309"/>
              <a:gd name="connsiteX9" fmla="*/ 757381 w 3057236"/>
              <a:gd name="connsiteY9" fmla="*/ 2244437 h 2669309"/>
              <a:gd name="connsiteX10" fmla="*/ 1265381 w 3057236"/>
              <a:gd name="connsiteY10" fmla="*/ 2189019 h 2669309"/>
              <a:gd name="connsiteX11" fmla="*/ 1597891 w 3057236"/>
              <a:gd name="connsiteY11" fmla="*/ 2475346 h 2669309"/>
              <a:gd name="connsiteX12" fmla="*/ 2346036 w 3057236"/>
              <a:gd name="connsiteY12" fmla="*/ 2189019 h 2669309"/>
              <a:gd name="connsiteX13" fmla="*/ 2697018 w 3057236"/>
              <a:gd name="connsiteY13" fmla="*/ 2179782 h 2669309"/>
              <a:gd name="connsiteX14" fmla="*/ 2669309 w 3057236"/>
              <a:gd name="connsiteY14" fmla="*/ 1422400 h 2669309"/>
              <a:gd name="connsiteX15" fmla="*/ 2170545 w 3057236"/>
              <a:gd name="connsiteY15" fmla="*/ 868219 h 2669309"/>
              <a:gd name="connsiteX16" fmla="*/ 2613891 w 3057236"/>
              <a:gd name="connsiteY16" fmla="*/ 258619 h 2669309"/>
              <a:gd name="connsiteX17" fmla="*/ 1754909 w 3057236"/>
              <a:gd name="connsiteY17" fmla="*/ 471055 h 2669309"/>
              <a:gd name="connsiteX18" fmla="*/ 1117600 w 3057236"/>
              <a:gd name="connsiteY18" fmla="*/ 434109 h 2669309"/>
              <a:gd name="connsiteX19" fmla="*/ 581891 w 3057236"/>
              <a:gd name="connsiteY19" fmla="*/ 193964 h 2669309"/>
              <a:gd name="connsiteX20" fmla="*/ 424872 w 3057236"/>
              <a:gd name="connsiteY20" fmla="*/ 27709 h 2669309"/>
              <a:gd name="connsiteX21" fmla="*/ 0 w 3057236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498764 w 3075709"/>
              <a:gd name="connsiteY5" fmla="*/ 332509 h 2669309"/>
              <a:gd name="connsiteX6" fmla="*/ 849745 w 3075709"/>
              <a:gd name="connsiteY6" fmla="*/ 831273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600364 w 3075709"/>
              <a:gd name="connsiteY19" fmla="*/ 193964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674255 w 3075709"/>
              <a:gd name="connsiteY5" fmla="*/ 64654 h 2669309"/>
              <a:gd name="connsiteX6" fmla="*/ 849745 w 3075709"/>
              <a:gd name="connsiteY6" fmla="*/ 831273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600364 w 3075709"/>
              <a:gd name="connsiteY19" fmla="*/ 193964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674255 w 3075709"/>
              <a:gd name="connsiteY5" fmla="*/ 64654 h 2669309"/>
              <a:gd name="connsiteX6" fmla="*/ 849745 w 3075709"/>
              <a:gd name="connsiteY6" fmla="*/ 831273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711200 w 3075709"/>
              <a:gd name="connsiteY19" fmla="*/ 184727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674255 w 3075709"/>
              <a:gd name="connsiteY5" fmla="*/ 64654 h 2669309"/>
              <a:gd name="connsiteX6" fmla="*/ 849745 w 3075709"/>
              <a:gd name="connsiteY6" fmla="*/ 831273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489528 w 3075709"/>
              <a:gd name="connsiteY19" fmla="*/ 415636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674255 w 3075709"/>
              <a:gd name="connsiteY5" fmla="*/ 64654 h 2669309"/>
              <a:gd name="connsiteX6" fmla="*/ 849745 w 3075709"/>
              <a:gd name="connsiteY6" fmla="*/ 831273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840510 w 3075709"/>
              <a:gd name="connsiteY19" fmla="*/ 443345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674255 w 3075709"/>
              <a:gd name="connsiteY5" fmla="*/ 64654 h 2669309"/>
              <a:gd name="connsiteX6" fmla="*/ 775854 w 3075709"/>
              <a:gd name="connsiteY6" fmla="*/ 775855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840510 w 3075709"/>
              <a:gd name="connsiteY19" fmla="*/ 443345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757382 w 3075709"/>
              <a:gd name="connsiteY5" fmla="*/ 249381 h 2669309"/>
              <a:gd name="connsiteX6" fmla="*/ 775854 w 3075709"/>
              <a:gd name="connsiteY6" fmla="*/ 775855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840510 w 3075709"/>
              <a:gd name="connsiteY19" fmla="*/ 443345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18473 w 3075709"/>
              <a:gd name="connsiteY0" fmla="*/ 27709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757382 w 3075709"/>
              <a:gd name="connsiteY5" fmla="*/ 249381 h 2669309"/>
              <a:gd name="connsiteX6" fmla="*/ 775854 w 3075709"/>
              <a:gd name="connsiteY6" fmla="*/ 775855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840510 w 3075709"/>
              <a:gd name="connsiteY19" fmla="*/ 443345 h 2669309"/>
              <a:gd name="connsiteX20" fmla="*/ 0 w 3075709"/>
              <a:gd name="connsiteY20" fmla="*/ 9236 h 2669309"/>
              <a:gd name="connsiteX21" fmla="*/ 18473 w 3075709"/>
              <a:gd name="connsiteY21" fmla="*/ 27709 h 2669309"/>
              <a:gd name="connsiteX0" fmla="*/ 0 w 3075709"/>
              <a:gd name="connsiteY0" fmla="*/ 9236 h 2669309"/>
              <a:gd name="connsiteX1" fmla="*/ 18473 w 3075709"/>
              <a:gd name="connsiteY1" fmla="*/ 27709 h 2669309"/>
              <a:gd name="connsiteX2" fmla="*/ 3075709 w 3075709"/>
              <a:gd name="connsiteY2" fmla="*/ 18473 h 2669309"/>
              <a:gd name="connsiteX3" fmla="*/ 3066473 w 3075709"/>
              <a:gd name="connsiteY3" fmla="*/ 2660073 h 2669309"/>
              <a:gd name="connsiteX4" fmla="*/ 27709 w 3075709"/>
              <a:gd name="connsiteY4" fmla="*/ 2669309 h 2669309"/>
              <a:gd name="connsiteX5" fmla="*/ 18473 w 3075709"/>
              <a:gd name="connsiteY5" fmla="*/ 0 h 2669309"/>
              <a:gd name="connsiteX6" fmla="*/ 757382 w 3075709"/>
              <a:gd name="connsiteY6" fmla="*/ 249381 h 2669309"/>
              <a:gd name="connsiteX7" fmla="*/ 775854 w 3075709"/>
              <a:gd name="connsiteY7" fmla="*/ 775855 h 2669309"/>
              <a:gd name="connsiteX8" fmla="*/ 471054 w 3075709"/>
              <a:gd name="connsiteY8" fmla="*/ 1330037 h 2669309"/>
              <a:gd name="connsiteX9" fmla="*/ 508000 w 3075709"/>
              <a:gd name="connsiteY9" fmla="*/ 2198255 h 2669309"/>
              <a:gd name="connsiteX10" fmla="*/ 775854 w 3075709"/>
              <a:gd name="connsiteY10" fmla="*/ 2244437 h 2669309"/>
              <a:gd name="connsiteX11" fmla="*/ 1283854 w 3075709"/>
              <a:gd name="connsiteY11" fmla="*/ 2189019 h 2669309"/>
              <a:gd name="connsiteX12" fmla="*/ 1616364 w 3075709"/>
              <a:gd name="connsiteY12" fmla="*/ 2475346 h 2669309"/>
              <a:gd name="connsiteX13" fmla="*/ 2364509 w 3075709"/>
              <a:gd name="connsiteY13" fmla="*/ 2189019 h 2669309"/>
              <a:gd name="connsiteX14" fmla="*/ 2715491 w 3075709"/>
              <a:gd name="connsiteY14" fmla="*/ 2179782 h 2669309"/>
              <a:gd name="connsiteX15" fmla="*/ 2687782 w 3075709"/>
              <a:gd name="connsiteY15" fmla="*/ 1422400 h 2669309"/>
              <a:gd name="connsiteX16" fmla="*/ 2189018 w 3075709"/>
              <a:gd name="connsiteY16" fmla="*/ 868219 h 2669309"/>
              <a:gd name="connsiteX17" fmla="*/ 2632364 w 3075709"/>
              <a:gd name="connsiteY17" fmla="*/ 258619 h 2669309"/>
              <a:gd name="connsiteX18" fmla="*/ 1773382 w 3075709"/>
              <a:gd name="connsiteY18" fmla="*/ 471055 h 2669309"/>
              <a:gd name="connsiteX19" fmla="*/ 1136073 w 3075709"/>
              <a:gd name="connsiteY19" fmla="*/ 434109 h 2669309"/>
              <a:gd name="connsiteX20" fmla="*/ 931950 w 3075709"/>
              <a:gd name="connsiteY20" fmla="*/ 534785 h 2669309"/>
              <a:gd name="connsiteX0" fmla="*/ 0 w 3075709"/>
              <a:gd name="connsiteY0" fmla="*/ 9236 h 2669309"/>
              <a:gd name="connsiteX1" fmla="*/ 18473 w 3075709"/>
              <a:gd name="connsiteY1" fmla="*/ 27709 h 2669309"/>
              <a:gd name="connsiteX2" fmla="*/ 3075709 w 3075709"/>
              <a:gd name="connsiteY2" fmla="*/ 18473 h 2669309"/>
              <a:gd name="connsiteX3" fmla="*/ 3066473 w 3075709"/>
              <a:gd name="connsiteY3" fmla="*/ 2660073 h 2669309"/>
              <a:gd name="connsiteX4" fmla="*/ 27709 w 3075709"/>
              <a:gd name="connsiteY4" fmla="*/ 2669309 h 2669309"/>
              <a:gd name="connsiteX5" fmla="*/ 18473 w 3075709"/>
              <a:gd name="connsiteY5" fmla="*/ 0 h 2669309"/>
              <a:gd name="connsiteX6" fmla="*/ 757382 w 3075709"/>
              <a:gd name="connsiteY6" fmla="*/ 249381 h 2669309"/>
              <a:gd name="connsiteX7" fmla="*/ 775854 w 3075709"/>
              <a:gd name="connsiteY7" fmla="*/ 775855 h 2669309"/>
              <a:gd name="connsiteX8" fmla="*/ 471054 w 3075709"/>
              <a:gd name="connsiteY8" fmla="*/ 1330037 h 2669309"/>
              <a:gd name="connsiteX9" fmla="*/ 508000 w 3075709"/>
              <a:gd name="connsiteY9" fmla="*/ 2198255 h 2669309"/>
              <a:gd name="connsiteX10" fmla="*/ 775854 w 3075709"/>
              <a:gd name="connsiteY10" fmla="*/ 2244437 h 2669309"/>
              <a:gd name="connsiteX11" fmla="*/ 1283854 w 3075709"/>
              <a:gd name="connsiteY11" fmla="*/ 2189019 h 2669309"/>
              <a:gd name="connsiteX12" fmla="*/ 1616364 w 3075709"/>
              <a:gd name="connsiteY12" fmla="*/ 2475346 h 2669309"/>
              <a:gd name="connsiteX13" fmla="*/ 2364509 w 3075709"/>
              <a:gd name="connsiteY13" fmla="*/ 2189019 h 2669309"/>
              <a:gd name="connsiteX14" fmla="*/ 2715491 w 3075709"/>
              <a:gd name="connsiteY14" fmla="*/ 2179782 h 2669309"/>
              <a:gd name="connsiteX15" fmla="*/ 2687782 w 3075709"/>
              <a:gd name="connsiteY15" fmla="*/ 1422400 h 2669309"/>
              <a:gd name="connsiteX16" fmla="*/ 2189018 w 3075709"/>
              <a:gd name="connsiteY16" fmla="*/ 868219 h 2669309"/>
              <a:gd name="connsiteX17" fmla="*/ 2632364 w 3075709"/>
              <a:gd name="connsiteY17" fmla="*/ 258619 h 2669309"/>
              <a:gd name="connsiteX18" fmla="*/ 1773382 w 3075709"/>
              <a:gd name="connsiteY18" fmla="*/ 471055 h 2669309"/>
              <a:gd name="connsiteX19" fmla="*/ 1136073 w 3075709"/>
              <a:gd name="connsiteY19" fmla="*/ 434109 h 2669309"/>
              <a:gd name="connsiteX20" fmla="*/ 774932 w 3075709"/>
              <a:gd name="connsiteY20" fmla="*/ 229985 h 2669309"/>
              <a:gd name="connsiteX0" fmla="*/ 0 w 3075709"/>
              <a:gd name="connsiteY0" fmla="*/ 9236 h 2669309"/>
              <a:gd name="connsiteX1" fmla="*/ 766618 w 3075709"/>
              <a:gd name="connsiteY1" fmla="*/ 27709 h 2669309"/>
              <a:gd name="connsiteX2" fmla="*/ 3075709 w 3075709"/>
              <a:gd name="connsiteY2" fmla="*/ 18473 h 2669309"/>
              <a:gd name="connsiteX3" fmla="*/ 3066473 w 3075709"/>
              <a:gd name="connsiteY3" fmla="*/ 2660073 h 2669309"/>
              <a:gd name="connsiteX4" fmla="*/ 27709 w 3075709"/>
              <a:gd name="connsiteY4" fmla="*/ 2669309 h 2669309"/>
              <a:gd name="connsiteX5" fmla="*/ 18473 w 3075709"/>
              <a:gd name="connsiteY5" fmla="*/ 0 h 2669309"/>
              <a:gd name="connsiteX6" fmla="*/ 757382 w 3075709"/>
              <a:gd name="connsiteY6" fmla="*/ 249381 h 2669309"/>
              <a:gd name="connsiteX7" fmla="*/ 775854 w 3075709"/>
              <a:gd name="connsiteY7" fmla="*/ 775855 h 2669309"/>
              <a:gd name="connsiteX8" fmla="*/ 471054 w 3075709"/>
              <a:gd name="connsiteY8" fmla="*/ 1330037 h 2669309"/>
              <a:gd name="connsiteX9" fmla="*/ 508000 w 3075709"/>
              <a:gd name="connsiteY9" fmla="*/ 2198255 h 2669309"/>
              <a:gd name="connsiteX10" fmla="*/ 775854 w 3075709"/>
              <a:gd name="connsiteY10" fmla="*/ 2244437 h 2669309"/>
              <a:gd name="connsiteX11" fmla="*/ 1283854 w 3075709"/>
              <a:gd name="connsiteY11" fmla="*/ 2189019 h 2669309"/>
              <a:gd name="connsiteX12" fmla="*/ 1616364 w 3075709"/>
              <a:gd name="connsiteY12" fmla="*/ 2475346 h 2669309"/>
              <a:gd name="connsiteX13" fmla="*/ 2364509 w 3075709"/>
              <a:gd name="connsiteY13" fmla="*/ 2189019 h 2669309"/>
              <a:gd name="connsiteX14" fmla="*/ 2715491 w 3075709"/>
              <a:gd name="connsiteY14" fmla="*/ 2179782 h 2669309"/>
              <a:gd name="connsiteX15" fmla="*/ 2687782 w 3075709"/>
              <a:gd name="connsiteY15" fmla="*/ 1422400 h 2669309"/>
              <a:gd name="connsiteX16" fmla="*/ 2189018 w 3075709"/>
              <a:gd name="connsiteY16" fmla="*/ 868219 h 2669309"/>
              <a:gd name="connsiteX17" fmla="*/ 2632364 w 3075709"/>
              <a:gd name="connsiteY17" fmla="*/ 258619 h 2669309"/>
              <a:gd name="connsiteX18" fmla="*/ 1773382 w 3075709"/>
              <a:gd name="connsiteY18" fmla="*/ 471055 h 2669309"/>
              <a:gd name="connsiteX19" fmla="*/ 1136073 w 3075709"/>
              <a:gd name="connsiteY19" fmla="*/ 434109 h 2669309"/>
              <a:gd name="connsiteX20" fmla="*/ 774932 w 3075709"/>
              <a:gd name="connsiteY20" fmla="*/ 229985 h 2669309"/>
              <a:gd name="connsiteX0" fmla="*/ 0 w 3075709"/>
              <a:gd name="connsiteY0" fmla="*/ 9236 h 2669309"/>
              <a:gd name="connsiteX1" fmla="*/ 1330036 w 3075709"/>
              <a:gd name="connsiteY1" fmla="*/ 221673 h 2669309"/>
              <a:gd name="connsiteX2" fmla="*/ 3075709 w 3075709"/>
              <a:gd name="connsiteY2" fmla="*/ 18473 h 2669309"/>
              <a:gd name="connsiteX3" fmla="*/ 3066473 w 3075709"/>
              <a:gd name="connsiteY3" fmla="*/ 2660073 h 2669309"/>
              <a:gd name="connsiteX4" fmla="*/ 27709 w 3075709"/>
              <a:gd name="connsiteY4" fmla="*/ 2669309 h 2669309"/>
              <a:gd name="connsiteX5" fmla="*/ 18473 w 3075709"/>
              <a:gd name="connsiteY5" fmla="*/ 0 h 2669309"/>
              <a:gd name="connsiteX6" fmla="*/ 757382 w 3075709"/>
              <a:gd name="connsiteY6" fmla="*/ 249381 h 2669309"/>
              <a:gd name="connsiteX7" fmla="*/ 775854 w 3075709"/>
              <a:gd name="connsiteY7" fmla="*/ 775855 h 2669309"/>
              <a:gd name="connsiteX8" fmla="*/ 471054 w 3075709"/>
              <a:gd name="connsiteY8" fmla="*/ 1330037 h 2669309"/>
              <a:gd name="connsiteX9" fmla="*/ 508000 w 3075709"/>
              <a:gd name="connsiteY9" fmla="*/ 2198255 h 2669309"/>
              <a:gd name="connsiteX10" fmla="*/ 775854 w 3075709"/>
              <a:gd name="connsiteY10" fmla="*/ 2244437 h 2669309"/>
              <a:gd name="connsiteX11" fmla="*/ 1283854 w 3075709"/>
              <a:gd name="connsiteY11" fmla="*/ 2189019 h 2669309"/>
              <a:gd name="connsiteX12" fmla="*/ 1616364 w 3075709"/>
              <a:gd name="connsiteY12" fmla="*/ 2475346 h 2669309"/>
              <a:gd name="connsiteX13" fmla="*/ 2364509 w 3075709"/>
              <a:gd name="connsiteY13" fmla="*/ 2189019 h 2669309"/>
              <a:gd name="connsiteX14" fmla="*/ 2715491 w 3075709"/>
              <a:gd name="connsiteY14" fmla="*/ 2179782 h 2669309"/>
              <a:gd name="connsiteX15" fmla="*/ 2687782 w 3075709"/>
              <a:gd name="connsiteY15" fmla="*/ 1422400 h 2669309"/>
              <a:gd name="connsiteX16" fmla="*/ 2189018 w 3075709"/>
              <a:gd name="connsiteY16" fmla="*/ 868219 h 2669309"/>
              <a:gd name="connsiteX17" fmla="*/ 2632364 w 3075709"/>
              <a:gd name="connsiteY17" fmla="*/ 258619 h 2669309"/>
              <a:gd name="connsiteX18" fmla="*/ 1773382 w 3075709"/>
              <a:gd name="connsiteY18" fmla="*/ 471055 h 2669309"/>
              <a:gd name="connsiteX19" fmla="*/ 1136073 w 3075709"/>
              <a:gd name="connsiteY19" fmla="*/ 434109 h 2669309"/>
              <a:gd name="connsiteX20" fmla="*/ 774932 w 3075709"/>
              <a:gd name="connsiteY20" fmla="*/ 229985 h 2669309"/>
              <a:gd name="connsiteX0" fmla="*/ 0 w 3075709"/>
              <a:gd name="connsiteY0" fmla="*/ 9236 h 2669309"/>
              <a:gd name="connsiteX1" fmla="*/ 3075709 w 3075709"/>
              <a:gd name="connsiteY1" fmla="*/ 18473 h 2669309"/>
              <a:gd name="connsiteX2" fmla="*/ 3066473 w 3075709"/>
              <a:gd name="connsiteY2" fmla="*/ 2660073 h 2669309"/>
              <a:gd name="connsiteX3" fmla="*/ 27709 w 3075709"/>
              <a:gd name="connsiteY3" fmla="*/ 2669309 h 2669309"/>
              <a:gd name="connsiteX4" fmla="*/ 18473 w 3075709"/>
              <a:gd name="connsiteY4" fmla="*/ 0 h 2669309"/>
              <a:gd name="connsiteX5" fmla="*/ 757382 w 3075709"/>
              <a:gd name="connsiteY5" fmla="*/ 249381 h 2669309"/>
              <a:gd name="connsiteX6" fmla="*/ 775854 w 3075709"/>
              <a:gd name="connsiteY6" fmla="*/ 775855 h 2669309"/>
              <a:gd name="connsiteX7" fmla="*/ 471054 w 3075709"/>
              <a:gd name="connsiteY7" fmla="*/ 1330037 h 2669309"/>
              <a:gd name="connsiteX8" fmla="*/ 508000 w 3075709"/>
              <a:gd name="connsiteY8" fmla="*/ 2198255 h 2669309"/>
              <a:gd name="connsiteX9" fmla="*/ 775854 w 3075709"/>
              <a:gd name="connsiteY9" fmla="*/ 2244437 h 2669309"/>
              <a:gd name="connsiteX10" fmla="*/ 1283854 w 3075709"/>
              <a:gd name="connsiteY10" fmla="*/ 2189019 h 2669309"/>
              <a:gd name="connsiteX11" fmla="*/ 1616364 w 3075709"/>
              <a:gd name="connsiteY11" fmla="*/ 2475346 h 2669309"/>
              <a:gd name="connsiteX12" fmla="*/ 2364509 w 3075709"/>
              <a:gd name="connsiteY12" fmla="*/ 2189019 h 2669309"/>
              <a:gd name="connsiteX13" fmla="*/ 2715491 w 3075709"/>
              <a:gd name="connsiteY13" fmla="*/ 2179782 h 2669309"/>
              <a:gd name="connsiteX14" fmla="*/ 2687782 w 3075709"/>
              <a:gd name="connsiteY14" fmla="*/ 1422400 h 2669309"/>
              <a:gd name="connsiteX15" fmla="*/ 2189018 w 3075709"/>
              <a:gd name="connsiteY15" fmla="*/ 868219 h 2669309"/>
              <a:gd name="connsiteX16" fmla="*/ 2632364 w 3075709"/>
              <a:gd name="connsiteY16" fmla="*/ 258619 h 2669309"/>
              <a:gd name="connsiteX17" fmla="*/ 1773382 w 3075709"/>
              <a:gd name="connsiteY17" fmla="*/ 471055 h 2669309"/>
              <a:gd name="connsiteX18" fmla="*/ 1136073 w 3075709"/>
              <a:gd name="connsiteY18" fmla="*/ 434109 h 2669309"/>
              <a:gd name="connsiteX19" fmla="*/ 774932 w 3075709"/>
              <a:gd name="connsiteY19" fmla="*/ 229985 h 2669309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27709 w 3075709"/>
              <a:gd name="connsiteY4" fmla="*/ 101600 h 2660073"/>
              <a:gd name="connsiteX5" fmla="*/ 757382 w 3075709"/>
              <a:gd name="connsiteY5" fmla="*/ 240145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774932 w 3075709"/>
              <a:gd name="connsiteY19" fmla="*/ 220749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757382 w 3075709"/>
              <a:gd name="connsiteY5" fmla="*/ 240145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774932 w 3075709"/>
              <a:gd name="connsiteY19" fmla="*/ 220749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774932 w 3075709"/>
              <a:gd name="connsiteY19" fmla="*/ 220749 h 2660073"/>
              <a:gd name="connsiteX0" fmla="*/ 0 w 3075709"/>
              <a:gd name="connsiteY0" fmla="*/ 22517 h 2682590"/>
              <a:gd name="connsiteX1" fmla="*/ 3075709 w 3075709"/>
              <a:gd name="connsiteY1" fmla="*/ 31754 h 2682590"/>
              <a:gd name="connsiteX2" fmla="*/ 3066473 w 3075709"/>
              <a:gd name="connsiteY2" fmla="*/ 2673354 h 2682590"/>
              <a:gd name="connsiteX3" fmla="*/ 27709 w 3075709"/>
              <a:gd name="connsiteY3" fmla="*/ 2682590 h 2682590"/>
              <a:gd name="connsiteX4" fmla="*/ 18473 w 3075709"/>
              <a:gd name="connsiteY4" fmla="*/ 22517 h 2682590"/>
              <a:gd name="connsiteX5" fmla="*/ 849746 w 3075709"/>
              <a:gd name="connsiteY5" fmla="*/ 31753 h 2682590"/>
              <a:gd name="connsiteX6" fmla="*/ 775854 w 3075709"/>
              <a:gd name="connsiteY6" fmla="*/ 789136 h 2682590"/>
              <a:gd name="connsiteX7" fmla="*/ 471054 w 3075709"/>
              <a:gd name="connsiteY7" fmla="*/ 1343318 h 2682590"/>
              <a:gd name="connsiteX8" fmla="*/ 508000 w 3075709"/>
              <a:gd name="connsiteY8" fmla="*/ 2211536 h 2682590"/>
              <a:gd name="connsiteX9" fmla="*/ 775854 w 3075709"/>
              <a:gd name="connsiteY9" fmla="*/ 2257718 h 2682590"/>
              <a:gd name="connsiteX10" fmla="*/ 1283854 w 3075709"/>
              <a:gd name="connsiteY10" fmla="*/ 2202300 h 2682590"/>
              <a:gd name="connsiteX11" fmla="*/ 1616364 w 3075709"/>
              <a:gd name="connsiteY11" fmla="*/ 2488627 h 2682590"/>
              <a:gd name="connsiteX12" fmla="*/ 2364509 w 3075709"/>
              <a:gd name="connsiteY12" fmla="*/ 2202300 h 2682590"/>
              <a:gd name="connsiteX13" fmla="*/ 2715491 w 3075709"/>
              <a:gd name="connsiteY13" fmla="*/ 2193063 h 2682590"/>
              <a:gd name="connsiteX14" fmla="*/ 2687782 w 3075709"/>
              <a:gd name="connsiteY14" fmla="*/ 1435681 h 2682590"/>
              <a:gd name="connsiteX15" fmla="*/ 2189018 w 3075709"/>
              <a:gd name="connsiteY15" fmla="*/ 881500 h 2682590"/>
              <a:gd name="connsiteX16" fmla="*/ 2632364 w 3075709"/>
              <a:gd name="connsiteY16" fmla="*/ 271900 h 2682590"/>
              <a:gd name="connsiteX17" fmla="*/ 1773382 w 3075709"/>
              <a:gd name="connsiteY17" fmla="*/ 484336 h 2682590"/>
              <a:gd name="connsiteX18" fmla="*/ 1136073 w 3075709"/>
              <a:gd name="connsiteY18" fmla="*/ 447390 h 2682590"/>
              <a:gd name="connsiteX19" fmla="*/ 876532 w 3075709"/>
              <a:gd name="connsiteY19" fmla="*/ 67775 h 2682590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1052023 w 3075709"/>
              <a:gd name="connsiteY19" fmla="*/ 239222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1052023 w 3075709"/>
              <a:gd name="connsiteY19" fmla="*/ 239222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1052023 w 3075709"/>
              <a:gd name="connsiteY19" fmla="*/ 239222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1052023 w 3075709"/>
              <a:gd name="connsiteY19" fmla="*/ 239222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876532 w 3075709"/>
              <a:gd name="connsiteY19" fmla="*/ 45259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876532 w 3075709"/>
              <a:gd name="connsiteY19" fmla="*/ 45259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885768 w 3075709"/>
              <a:gd name="connsiteY19" fmla="*/ 8313 h 2660073"/>
              <a:gd name="connsiteX0" fmla="*/ 0 w 3075709"/>
              <a:gd name="connsiteY0" fmla="*/ 0 h 2660073"/>
              <a:gd name="connsiteX1" fmla="*/ 3075709 w 3075709"/>
              <a:gd name="connsiteY1" fmla="*/ 9237 h 2660073"/>
              <a:gd name="connsiteX2" fmla="*/ 3066473 w 3075709"/>
              <a:gd name="connsiteY2" fmla="*/ 2650837 h 2660073"/>
              <a:gd name="connsiteX3" fmla="*/ 27709 w 3075709"/>
              <a:gd name="connsiteY3" fmla="*/ 2660073 h 2660073"/>
              <a:gd name="connsiteX4" fmla="*/ 18473 w 3075709"/>
              <a:gd name="connsiteY4" fmla="*/ 0 h 2660073"/>
              <a:gd name="connsiteX5" fmla="*/ 849746 w 3075709"/>
              <a:gd name="connsiteY5" fmla="*/ 9236 h 2660073"/>
              <a:gd name="connsiteX6" fmla="*/ 775854 w 3075709"/>
              <a:gd name="connsiteY6" fmla="*/ 766619 h 2660073"/>
              <a:gd name="connsiteX7" fmla="*/ 471054 w 3075709"/>
              <a:gd name="connsiteY7" fmla="*/ 1320801 h 2660073"/>
              <a:gd name="connsiteX8" fmla="*/ 508000 w 3075709"/>
              <a:gd name="connsiteY8" fmla="*/ 2189019 h 2660073"/>
              <a:gd name="connsiteX9" fmla="*/ 775854 w 3075709"/>
              <a:gd name="connsiteY9" fmla="*/ 2235201 h 2660073"/>
              <a:gd name="connsiteX10" fmla="*/ 1283854 w 3075709"/>
              <a:gd name="connsiteY10" fmla="*/ 2179783 h 2660073"/>
              <a:gd name="connsiteX11" fmla="*/ 1616364 w 3075709"/>
              <a:gd name="connsiteY11" fmla="*/ 2466110 h 2660073"/>
              <a:gd name="connsiteX12" fmla="*/ 2364509 w 3075709"/>
              <a:gd name="connsiteY12" fmla="*/ 2179783 h 2660073"/>
              <a:gd name="connsiteX13" fmla="*/ 2715491 w 3075709"/>
              <a:gd name="connsiteY13" fmla="*/ 2170546 h 2660073"/>
              <a:gd name="connsiteX14" fmla="*/ 2687782 w 3075709"/>
              <a:gd name="connsiteY14" fmla="*/ 1413164 h 2660073"/>
              <a:gd name="connsiteX15" fmla="*/ 2189018 w 3075709"/>
              <a:gd name="connsiteY15" fmla="*/ 858983 h 2660073"/>
              <a:gd name="connsiteX16" fmla="*/ 2632364 w 3075709"/>
              <a:gd name="connsiteY16" fmla="*/ 249383 h 2660073"/>
              <a:gd name="connsiteX17" fmla="*/ 1773382 w 3075709"/>
              <a:gd name="connsiteY17" fmla="*/ 461819 h 2660073"/>
              <a:gd name="connsiteX18" fmla="*/ 1136073 w 3075709"/>
              <a:gd name="connsiteY18" fmla="*/ 424873 h 2660073"/>
              <a:gd name="connsiteX19" fmla="*/ 885768 w 3075709"/>
              <a:gd name="connsiteY19" fmla="*/ 8313 h 26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75709" h="2660073">
                <a:moveTo>
                  <a:pt x="0" y="0"/>
                </a:moveTo>
                <a:lnTo>
                  <a:pt x="3075709" y="9237"/>
                </a:lnTo>
                <a:cubicBezTo>
                  <a:pt x="3072630" y="889770"/>
                  <a:pt x="3069552" y="1770304"/>
                  <a:pt x="3066473" y="2650837"/>
                </a:cubicBezTo>
                <a:lnTo>
                  <a:pt x="27709" y="2660073"/>
                </a:lnTo>
                <a:cubicBezTo>
                  <a:pt x="24630" y="1819564"/>
                  <a:pt x="21552" y="840509"/>
                  <a:pt x="18473" y="0"/>
                </a:cubicBezTo>
                <a:lnTo>
                  <a:pt x="849746" y="9236"/>
                </a:lnTo>
                <a:cubicBezTo>
                  <a:pt x="637309" y="415636"/>
                  <a:pt x="838969" y="548025"/>
                  <a:pt x="775854" y="766619"/>
                </a:cubicBezTo>
                <a:cubicBezTo>
                  <a:pt x="712739" y="985213"/>
                  <a:pt x="515696" y="1083734"/>
                  <a:pt x="471054" y="1320801"/>
                </a:cubicBezTo>
                <a:cubicBezTo>
                  <a:pt x="426412" y="1557868"/>
                  <a:pt x="457200" y="2036619"/>
                  <a:pt x="508000" y="2189019"/>
                </a:cubicBezTo>
                <a:cubicBezTo>
                  <a:pt x="558800" y="2341419"/>
                  <a:pt x="646545" y="2236740"/>
                  <a:pt x="775854" y="2235201"/>
                </a:cubicBezTo>
                <a:cubicBezTo>
                  <a:pt x="905163" y="2233662"/>
                  <a:pt x="1143769" y="2141298"/>
                  <a:pt x="1283854" y="2179783"/>
                </a:cubicBezTo>
                <a:cubicBezTo>
                  <a:pt x="1423939" y="2218268"/>
                  <a:pt x="1436255" y="2466110"/>
                  <a:pt x="1616364" y="2466110"/>
                </a:cubicBezTo>
                <a:cubicBezTo>
                  <a:pt x="1796473" y="2466110"/>
                  <a:pt x="2181321" y="2229044"/>
                  <a:pt x="2364509" y="2179783"/>
                </a:cubicBezTo>
                <a:cubicBezTo>
                  <a:pt x="2547697" y="2130522"/>
                  <a:pt x="2661612" y="2298316"/>
                  <a:pt x="2715491" y="2170546"/>
                </a:cubicBezTo>
                <a:cubicBezTo>
                  <a:pt x="2769370" y="2042776"/>
                  <a:pt x="2775527" y="1631758"/>
                  <a:pt x="2687782" y="1413164"/>
                </a:cubicBezTo>
                <a:cubicBezTo>
                  <a:pt x="2600037" y="1194570"/>
                  <a:pt x="2198254" y="1052946"/>
                  <a:pt x="2189018" y="858983"/>
                </a:cubicBezTo>
                <a:cubicBezTo>
                  <a:pt x="2179782" y="665020"/>
                  <a:pt x="2701637" y="315577"/>
                  <a:pt x="2632364" y="249383"/>
                </a:cubicBezTo>
                <a:cubicBezTo>
                  <a:pt x="2563091" y="183189"/>
                  <a:pt x="2022764" y="432571"/>
                  <a:pt x="1773382" y="461819"/>
                </a:cubicBezTo>
                <a:cubicBezTo>
                  <a:pt x="1524000" y="491067"/>
                  <a:pt x="1284009" y="500457"/>
                  <a:pt x="1136073" y="424873"/>
                </a:cubicBezTo>
                <a:cubicBezTo>
                  <a:pt x="988137" y="349289"/>
                  <a:pt x="1196110" y="135466"/>
                  <a:pt x="885768" y="8313"/>
                </a:cubicBezTo>
              </a:path>
            </a:pathLst>
          </a:custGeom>
          <a:solidFill>
            <a:srgbClr val="0070C0">
              <a:alpha val="6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endParaRPr lang="de-AT" b="1" i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627091" y="4080308"/>
            <a:ext cx="1514764" cy="1468582"/>
          </a:xfrm>
          <a:prstGeom prst="ellipse">
            <a:avLst/>
          </a:prstGeom>
          <a:solidFill>
            <a:srgbClr val="346B0F">
              <a:alpha val="65000"/>
            </a:srgbClr>
          </a:solidFill>
          <a:ln>
            <a:solidFill>
              <a:srgbClr val="346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     I</a:t>
            </a:r>
            <a:endParaRPr lang="de-AT" b="1" i="1" dirty="0">
              <a:solidFill>
                <a:schemeClr val="tx1"/>
              </a:solidFill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720725" y="190801"/>
            <a:ext cx="8229600" cy="25438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itchFamily="2" charset="2"/>
              <a:buChar char="§"/>
              <a:defRPr sz="2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-107" charset="2"/>
              <a:buChar char="§"/>
              <a:defRPr sz="2400" b="0" kern="1200" baseline="0">
                <a:solidFill>
                  <a:srgbClr val="0070C0"/>
                </a:solidFill>
                <a:latin typeface="+mn-lt"/>
                <a:ea typeface="ＭＳ Ｐゴシック" charset="0"/>
                <a:cs typeface="+mn-cs"/>
              </a:defRPr>
            </a:lvl2pPr>
            <a:lvl3pPr marL="1168400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-107" charset="2"/>
              <a:buChar char="§"/>
              <a:defRPr sz="2400" b="0" kern="1200">
                <a:solidFill>
                  <a:srgbClr val="7030A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-107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7" charset="0"/>
              <a:buChar char="-"/>
              <a:defRPr sz="2000" kern="1200" baseline="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Synthesizing Multiple Boolean Functions using Interpolation on a Single Proof </a:t>
            </a:r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8792" y="757234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fld id="{EFE1C802-92AF-48B3-94E9-47196C5CE1D7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COS_CD_animated_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SCOS_CD_animated_english</Template>
  <TotalTime>0</TotalTime>
  <Words>1846</Words>
  <Application>Microsoft Office PowerPoint</Application>
  <PresentationFormat>Bildschirmpräsentation (4:3)</PresentationFormat>
  <Paragraphs>434</Paragraphs>
  <Slides>35</Slides>
  <Notes>4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37" baseType="lpstr">
      <vt:lpstr>SCOS_CD_animated_english</vt:lpstr>
      <vt:lpstr>Benutzerdefiniertes Design</vt:lpstr>
      <vt:lpstr>PowerPoint-Präsentation</vt:lpstr>
      <vt:lpstr>Motivation: Concurrency Issues</vt:lpstr>
      <vt:lpstr>Example: Sequential Execution</vt:lpstr>
      <vt:lpstr>Example: Concurrent Execution</vt:lpstr>
      <vt:lpstr>Abstraction</vt:lpstr>
      <vt:lpstr>Application Example: Pipelined Processors</vt:lpstr>
      <vt:lpstr>Overview</vt:lpstr>
      <vt:lpstr>Synthesis Problem  Quantified Formulas</vt:lpstr>
      <vt:lpstr>Craig Interpolant</vt:lpstr>
      <vt:lpstr>Expanding Formula for Single Interpolation</vt:lpstr>
      <vt:lpstr>Certificate via Interpolation</vt:lpstr>
      <vt:lpstr>Multiple Control Signals</vt:lpstr>
      <vt:lpstr>Expansion for Multiple Interpolants </vt:lpstr>
      <vt:lpstr>Definitions: Colorable, Local, Global</vt:lpstr>
      <vt:lpstr>(Reasonable) Assumptions on Proofs</vt:lpstr>
      <vt:lpstr>Requirements towards Proof</vt:lpstr>
      <vt:lpstr>Removing non-colorable Literals</vt:lpstr>
      <vt:lpstr>Split Non-Colorable Leaves</vt:lpstr>
      <vt:lpstr>Making Proof Local-First</vt:lpstr>
      <vt:lpstr>Computing Multiple Interpolants</vt:lpstr>
      <vt:lpstr>Computing Multiple Interpolants</vt:lpstr>
      <vt:lpstr>Experimental Results</vt:lpstr>
      <vt:lpstr>Scalability: illu02-08</vt:lpstr>
      <vt:lpstr>Conclusion</vt:lpstr>
      <vt:lpstr>PowerPoint-Präsentation</vt:lpstr>
      <vt:lpstr>Appendix</vt:lpstr>
      <vt:lpstr>Resubstitution</vt:lpstr>
      <vt:lpstr>A Processor</vt:lpstr>
      <vt:lpstr>A Pipelined Processor</vt:lpstr>
      <vt:lpstr>A Pipelined Processor</vt:lpstr>
      <vt:lpstr>A Pipelined Processor</vt:lpstr>
      <vt:lpstr>Sufficient Condition: Commutative Diagram</vt:lpstr>
      <vt:lpstr>Commutative Diagram in Logic</vt:lpstr>
      <vt:lpstr>Commutative Diagram in Logic</vt:lpstr>
      <vt:lpstr>Removing non-colorable Literals</vt:lpstr>
    </vt:vector>
  </TitlesOfParts>
  <Company>IAIK, TU-Graz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Hofferek</dc:creator>
  <cp:lastModifiedBy>Georg Hofferek</cp:lastModifiedBy>
  <cp:revision>318</cp:revision>
  <cp:lastPrinted>2012-12-13T06:14:19Z</cp:lastPrinted>
  <dcterms:created xsi:type="dcterms:W3CDTF">2013-10-03T07:09:03Z</dcterms:created>
  <dcterms:modified xsi:type="dcterms:W3CDTF">2013-10-20T18:27:06Z</dcterms:modified>
</cp:coreProperties>
</file>