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2" r:id="rId1"/>
    <p:sldMasterId id="2147483664" r:id="rId2"/>
    <p:sldMasterId id="2147483676" r:id="rId3"/>
  </p:sldMasterIdLst>
  <p:notesMasterIdLst>
    <p:notesMasterId r:id="rId61"/>
  </p:notesMasterIdLst>
  <p:sldIdLst>
    <p:sldId id="256" r:id="rId4"/>
    <p:sldId id="269" r:id="rId5"/>
    <p:sldId id="260" r:id="rId6"/>
    <p:sldId id="261" r:id="rId7"/>
    <p:sldId id="262" r:id="rId8"/>
    <p:sldId id="263" r:id="rId9"/>
    <p:sldId id="334" r:id="rId10"/>
    <p:sldId id="264" r:id="rId11"/>
    <p:sldId id="341" r:id="rId12"/>
    <p:sldId id="349" r:id="rId13"/>
    <p:sldId id="316" r:id="rId14"/>
    <p:sldId id="270" r:id="rId15"/>
    <p:sldId id="271" r:id="rId16"/>
    <p:sldId id="275" r:id="rId17"/>
    <p:sldId id="287" r:id="rId18"/>
    <p:sldId id="312" r:id="rId19"/>
    <p:sldId id="313" r:id="rId20"/>
    <p:sldId id="340" r:id="rId21"/>
    <p:sldId id="281" r:id="rId22"/>
    <p:sldId id="282" r:id="rId23"/>
    <p:sldId id="284" r:id="rId24"/>
    <p:sldId id="288" r:id="rId25"/>
    <p:sldId id="289" r:id="rId26"/>
    <p:sldId id="285" r:id="rId27"/>
    <p:sldId id="362"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5" r:id="rId41"/>
    <p:sldId id="291" r:id="rId42"/>
    <p:sldId id="325" r:id="rId43"/>
    <p:sldId id="342" r:id="rId44"/>
    <p:sldId id="326" r:id="rId45"/>
    <p:sldId id="327" r:id="rId46"/>
    <p:sldId id="324" r:id="rId47"/>
    <p:sldId id="343" r:id="rId48"/>
    <p:sldId id="346" r:id="rId49"/>
    <p:sldId id="302" r:id="rId50"/>
    <p:sldId id="305" r:id="rId51"/>
    <p:sldId id="309" r:id="rId52"/>
    <p:sldId id="308" r:id="rId53"/>
    <p:sldId id="335" r:id="rId54"/>
    <p:sldId id="337" r:id="rId55"/>
    <p:sldId id="336" r:id="rId56"/>
    <p:sldId id="338" r:id="rId57"/>
    <p:sldId id="339" r:id="rId58"/>
    <p:sldId id="304" r:id="rId59"/>
    <p:sldId id="307" r:id="rId60"/>
  </p:sldIdLst>
  <p:sldSz cx="9144000" cy="6858000" type="screen4x3"/>
  <p:notesSz cx="7077075" cy="9363075"/>
  <p:defaultTextStyle>
    <a:defPPr>
      <a:defRPr lang="en-US"/>
    </a:defPPr>
    <a:lvl1pPr algn="ctr" rtl="0" eaLnBrk="0" fontAlgn="base" hangingPunct="0">
      <a:lnSpc>
        <a:spcPct val="80000"/>
      </a:lnSpc>
      <a:spcBef>
        <a:spcPct val="50000"/>
      </a:spcBef>
      <a:spcAft>
        <a:spcPct val="0"/>
      </a:spcAft>
      <a:defRPr sz="2000" kern="1200">
        <a:solidFill>
          <a:schemeClr val="tx1"/>
        </a:solidFill>
        <a:latin typeface="Verdana" pitchFamily="96" charset="0"/>
        <a:ea typeface="+mn-ea"/>
        <a:cs typeface="+mn-cs"/>
      </a:defRPr>
    </a:lvl1pPr>
    <a:lvl2pPr marL="457200" algn="ctr" rtl="0" eaLnBrk="0" fontAlgn="base" hangingPunct="0">
      <a:lnSpc>
        <a:spcPct val="80000"/>
      </a:lnSpc>
      <a:spcBef>
        <a:spcPct val="50000"/>
      </a:spcBef>
      <a:spcAft>
        <a:spcPct val="0"/>
      </a:spcAft>
      <a:defRPr sz="2000" kern="1200">
        <a:solidFill>
          <a:schemeClr val="tx1"/>
        </a:solidFill>
        <a:latin typeface="Verdana" pitchFamily="96" charset="0"/>
        <a:ea typeface="+mn-ea"/>
        <a:cs typeface="+mn-cs"/>
      </a:defRPr>
    </a:lvl2pPr>
    <a:lvl3pPr marL="914400" algn="ctr" rtl="0" eaLnBrk="0" fontAlgn="base" hangingPunct="0">
      <a:lnSpc>
        <a:spcPct val="80000"/>
      </a:lnSpc>
      <a:spcBef>
        <a:spcPct val="50000"/>
      </a:spcBef>
      <a:spcAft>
        <a:spcPct val="0"/>
      </a:spcAft>
      <a:defRPr sz="2000" kern="1200">
        <a:solidFill>
          <a:schemeClr val="tx1"/>
        </a:solidFill>
        <a:latin typeface="Verdana" pitchFamily="96" charset="0"/>
        <a:ea typeface="+mn-ea"/>
        <a:cs typeface="+mn-cs"/>
      </a:defRPr>
    </a:lvl3pPr>
    <a:lvl4pPr marL="1371600" algn="ctr" rtl="0" eaLnBrk="0" fontAlgn="base" hangingPunct="0">
      <a:lnSpc>
        <a:spcPct val="80000"/>
      </a:lnSpc>
      <a:spcBef>
        <a:spcPct val="50000"/>
      </a:spcBef>
      <a:spcAft>
        <a:spcPct val="0"/>
      </a:spcAft>
      <a:defRPr sz="2000" kern="1200">
        <a:solidFill>
          <a:schemeClr val="tx1"/>
        </a:solidFill>
        <a:latin typeface="Verdana" pitchFamily="96" charset="0"/>
        <a:ea typeface="+mn-ea"/>
        <a:cs typeface="+mn-cs"/>
      </a:defRPr>
    </a:lvl4pPr>
    <a:lvl5pPr marL="1828800" algn="ctr" rtl="0" eaLnBrk="0" fontAlgn="base" hangingPunct="0">
      <a:lnSpc>
        <a:spcPct val="80000"/>
      </a:lnSpc>
      <a:spcBef>
        <a:spcPct val="50000"/>
      </a:spcBef>
      <a:spcAft>
        <a:spcPct val="0"/>
      </a:spcAft>
      <a:defRPr sz="2000" kern="1200">
        <a:solidFill>
          <a:schemeClr val="tx1"/>
        </a:solidFill>
        <a:latin typeface="Verdana" pitchFamily="96" charset="0"/>
        <a:ea typeface="+mn-ea"/>
        <a:cs typeface="+mn-cs"/>
      </a:defRPr>
    </a:lvl5pPr>
    <a:lvl6pPr marL="2286000" algn="l" defTabSz="914400" rtl="0" eaLnBrk="1" latinLnBrk="0" hangingPunct="1">
      <a:defRPr sz="2000" kern="1200">
        <a:solidFill>
          <a:schemeClr val="tx1"/>
        </a:solidFill>
        <a:latin typeface="Verdana" pitchFamily="96" charset="0"/>
        <a:ea typeface="+mn-ea"/>
        <a:cs typeface="+mn-cs"/>
      </a:defRPr>
    </a:lvl6pPr>
    <a:lvl7pPr marL="2743200" algn="l" defTabSz="914400" rtl="0" eaLnBrk="1" latinLnBrk="0" hangingPunct="1">
      <a:defRPr sz="2000" kern="1200">
        <a:solidFill>
          <a:schemeClr val="tx1"/>
        </a:solidFill>
        <a:latin typeface="Verdana" pitchFamily="96" charset="0"/>
        <a:ea typeface="+mn-ea"/>
        <a:cs typeface="+mn-cs"/>
      </a:defRPr>
    </a:lvl7pPr>
    <a:lvl8pPr marL="3200400" algn="l" defTabSz="914400" rtl="0" eaLnBrk="1" latinLnBrk="0" hangingPunct="1">
      <a:defRPr sz="2000" kern="1200">
        <a:solidFill>
          <a:schemeClr val="tx1"/>
        </a:solidFill>
        <a:latin typeface="Verdana" pitchFamily="96" charset="0"/>
        <a:ea typeface="+mn-ea"/>
        <a:cs typeface="+mn-cs"/>
      </a:defRPr>
    </a:lvl8pPr>
    <a:lvl9pPr marL="3657600" algn="l" defTabSz="914400" rtl="0" eaLnBrk="1" latinLnBrk="0" hangingPunct="1">
      <a:defRPr sz="2000" kern="1200">
        <a:solidFill>
          <a:schemeClr val="tx1"/>
        </a:solidFill>
        <a:latin typeface="Verdana" pitchFamily="96" charset="0"/>
        <a:ea typeface="+mn-ea"/>
        <a:cs typeface="+mn-cs"/>
      </a:defRPr>
    </a:lvl9pPr>
  </p:defaultTextStyle>
  <p:extLst>
    <p:ext uri="{521415D9-36F7-43E2-AB2F-B90AF26B5E84}">
      <p14:sectionLst xmlns:p14="http://schemas.microsoft.com/office/powerpoint/2010/main">
        <p14:section name="Default Section" id="{3468A627-F924-4935-8BD3-659F7E04ADD8}">
          <p14:sldIdLst>
            <p14:sldId id="256"/>
            <p14:sldId id="269"/>
            <p14:sldId id="260"/>
            <p14:sldId id="261"/>
            <p14:sldId id="262"/>
            <p14:sldId id="263"/>
            <p14:sldId id="334"/>
            <p14:sldId id="264"/>
            <p14:sldId id="341"/>
            <p14:sldId id="349"/>
            <p14:sldId id="316"/>
            <p14:sldId id="270"/>
            <p14:sldId id="271"/>
            <p14:sldId id="275"/>
            <p14:sldId id="287"/>
            <p14:sldId id="312"/>
            <p14:sldId id="313"/>
            <p14:sldId id="340"/>
            <p14:sldId id="281"/>
            <p14:sldId id="282"/>
            <p14:sldId id="284"/>
            <p14:sldId id="288"/>
            <p14:sldId id="289"/>
            <p14:sldId id="285"/>
            <p14:sldId id="362"/>
          </p14:sldIdLst>
        </p14:section>
        <p14:section name="Oxford Interface Example" id="{DA4A0497-04F7-4CD0-92E4-9F7E73952BA7}">
          <p14:sldIdLst>
            <p14:sldId id="350"/>
            <p14:sldId id="351"/>
            <p14:sldId id="352"/>
            <p14:sldId id="353"/>
            <p14:sldId id="354"/>
            <p14:sldId id="355"/>
            <p14:sldId id="356"/>
            <p14:sldId id="357"/>
            <p14:sldId id="358"/>
            <p14:sldId id="359"/>
            <p14:sldId id="360"/>
            <p14:sldId id="361"/>
          </p14:sldIdLst>
        </p14:section>
        <p14:section name="Intel Firmware Talk Resumes" id="{99D273EB-7299-4333-B568-13848CDD91E0}">
          <p14:sldIdLst>
            <p14:sldId id="365"/>
            <p14:sldId id="291"/>
            <p14:sldId id="325"/>
            <p14:sldId id="342"/>
            <p14:sldId id="326"/>
            <p14:sldId id="327"/>
            <p14:sldId id="324"/>
            <p14:sldId id="343"/>
            <p14:sldId id="346"/>
            <p14:sldId id="302"/>
            <p14:sldId id="305"/>
            <p14:sldId id="309"/>
            <p14:sldId id="308"/>
            <p14:sldId id="335"/>
            <p14:sldId id="337"/>
            <p14:sldId id="336"/>
            <p14:sldId id="338"/>
            <p14:sldId id="339"/>
            <p14:sldId id="304"/>
            <p14:sldId id="30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m Grundy" initials="Jim"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292929"/>
    <a:srgbClr val="FF5C00"/>
    <a:srgbClr val="333333"/>
    <a:srgbClr val="DDDDDD"/>
    <a:srgbClr val="0860A8"/>
    <a:srgbClr val="00A1E2"/>
    <a:srgbClr val="006D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20" autoAdjust="0"/>
    <p:restoredTop sz="88975" autoAdjust="0"/>
  </p:normalViewPr>
  <p:slideViewPr>
    <p:cSldViewPr snapToGrid="0" showGuides="1">
      <p:cViewPr>
        <p:scale>
          <a:sx n="100" d="100"/>
          <a:sy n="100" d="100"/>
        </p:scale>
        <p:origin x="-2322" y="-516"/>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100" d="100"/>
          <a:sy n="100" d="100"/>
        </p:scale>
        <p:origin x="-3402" y="-7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67374" cy="46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24" tIns="46961" rIns="93924" bIns="46961" numCol="1" anchor="t" anchorCtr="0" compatLnSpc="1">
            <a:prstTxWarp prst="textNoShape">
              <a:avLst/>
            </a:prstTxWarp>
          </a:bodyPr>
          <a:lstStyle>
            <a:lvl1pPr algn="l" defTabSz="939411">
              <a:lnSpc>
                <a:spcPct val="100000"/>
              </a:lnSpc>
              <a:spcBef>
                <a:spcPct val="0"/>
              </a:spcBef>
              <a:defRPr sz="1200"/>
            </a:lvl1pPr>
          </a:lstStyle>
          <a:p>
            <a:endParaRPr lang="en-US"/>
          </a:p>
        </p:txBody>
      </p:sp>
      <p:sp>
        <p:nvSpPr>
          <p:cNvPr id="5123" name="Rectangle 3"/>
          <p:cNvSpPr>
            <a:spLocks noGrp="1" noChangeArrowheads="1"/>
          </p:cNvSpPr>
          <p:nvPr>
            <p:ph type="dt" idx="1"/>
          </p:nvPr>
        </p:nvSpPr>
        <p:spPr bwMode="auto">
          <a:xfrm>
            <a:off x="4009702" y="0"/>
            <a:ext cx="3067374" cy="46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24" tIns="46961" rIns="93924" bIns="46961" numCol="1" anchor="t" anchorCtr="0" compatLnSpc="1">
            <a:prstTxWarp prst="textNoShape">
              <a:avLst/>
            </a:prstTxWarp>
          </a:bodyPr>
          <a:lstStyle>
            <a:lvl1pPr algn="r" defTabSz="939411">
              <a:lnSpc>
                <a:spcPct val="100000"/>
              </a:lnSpc>
              <a:spcBef>
                <a:spcPct val="0"/>
              </a:spcBef>
              <a:defRPr sz="1200"/>
            </a:lvl1pPr>
          </a:lstStyle>
          <a:p>
            <a:endParaRPr lang="en-US"/>
          </a:p>
        </p:txBody>
      </p:sp>
      <p:sp>
        <p:nvSpPr>
          <p:cNvPr id="5124" name="Rectangle 4"/>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43932" y="4448101"/>
            <a:ext cx="5189214" cy="421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24" tIns="46961" rIns="93924" bIns="4696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94602"/>
            <a:ext cx="3067374" cy="46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24" tIns="46961" rIns="93924" bIns="46961" numCol="1" anchor="b" anchorCtr="0" compatLnSpc="1">
            <a:prstTxWarp prst="textNoShape">
              <a:avLst/>
            </a:prstTxWarp>
          </a:bodyPr>
          <a:lstStyle>
            <a:lvl1pPr algn="l" defTabSz="939411">
              <a:lnSpc>
                <a:spcPct val="100000"/>
              </a:lnSpc>
              <a:spcBef>
                <a:spcPct val="0"/>
              </a:spcBef>
              <a:defRPr sz="1200"/>
            </a:lvl1pPr>
          </a:lstStyle>
          <a:p>
            <a:endParaRPr lang="en-US"/>
          </a:p>
        </p:txBody>
      </p:sp>
      <p:sp>
        <p:nvSpPr>
          <p:cNvPr id="5127" name="Rectangle 7"/>
          <p:cNvSpPr>
            <a:spLocks noGrp="1" noChangeArrowheads="1"/>
          </p:cNvSpPr>
          <p:nvPr>
            <p:ph type="sldNum" sz="quarter" idx="5"/>
          </p:nvPr>
        </p:nvSpPr>
        <p:spPr bwMode="auto">
          <a:xfrm>
            <a:off x="4009702" y="8894602"/>
            <a:ext cx="3067374" cy="46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24" tIns="46961" rIns="93924" bIns="46961" numCol="1" anchor="b" anchorCtr="0" compatLnSpc="1">
            <a:prstTxWarp prst="textNoShape">
              <a:avLst/>
            </a:prstTxWarp>
          </a:bodyPr>
          <a:lstStyle>
            <a:lvl1pPr algn="r" defTabSz="939411">
              <a:lnSpc>
                <a:spcPct val="100000"/>
              </a:lnSpc>
              <a:spcBef>
                <a:spcPct val="0"/>
              </a:spcBef>
              <a:defRPr sz="1200"/>
            </a:lvl1pPr>
          </a:lstStyle>
          <a:p>
            <a:fld id="{B31EFA9E-7229-464B-8C71-D8DE89B4CB69}" type="slidenum">
              <a:rPr lang="en-US"/>
              <a:pPr/>
              <a:t>‹#›</a:t>
            </a:fld>
            <a:endParaRPr lang="en-US"/>
          </a:p>
        </p:txBody>
      </p:sp>
    </p:spTree>
    <p:extLst>
      <p:ext uri="{BB962C8B-B14F-4D97-AF65-F5344CB8AC3E}">
        <p14:creationId xmlns:p14="http://schemas.microsoft.com/office/powerpoint/2010/main" val="39461256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itchFamily="96" charset="0"/>
        <a:ea typeface="+mn-ea"/>
        <a:cs typeface="+mn-cs"/>
      </a:defRPr>
    </a:lvl1pPr>
    <a:lvl2pPr marL="231775" indent="-230188" algn="l" rtl="0" fontAlgn="base">
      <a:spcBef>
        <a:spcPct val="30000"/>
      </a:spcBef>
      <a:spcAft>
        <a:spcPct val="0"/>
      </a:spcAft>
      <a:buChar char="•"/>
      <a:defRPr sz="1200" kern="1200">
        <a:solidFill>
          <a:schemeClr val="tx1"/>
        </a:solidFill>
        <a:latin typeface="Verdana" pitchFamily="96" charset="0"/>
        <a:ea typeface="+mn-ea"/>
        <a:cs typeface="+mn-cs"/>
      </a:defRPr>
    </a:lvl2pPr>
    <a:lvl3pPr marL="461963" indent="-228600" algn="l" rtl="0" fontAlgn="base">
      <a:spcBef>
        <a:spcPct val="30000"/>
      </a:spcBef>
      <a:spcAft>
        <a:spcPct val="0"/>
      </a:spcAft>
      <a:buFont typeface="Verdana" pitchFamily="96" charset="0"/>
      <a:buChar char="–"/>
      <a:defRPr sz="1200" kern="1200">
        <a:solidFill>
          <a:schemeClr val="tx1"/>
        </a:solidFill>
        <a:latin typeface="Verdana" pitchFamily="96" charset="0"/>
        <a:ea typeface="+mn-ea"/>
        <a:cs typeface="+mn-cs"/>
      </a:defRPr>
    </a:lvl3pPr>
    <a:lvl4pPr marL="633413" indent="-169863" algn="l" rtl="0" fontAlgn="base">
      <a:spcBef>
        <a:spcPct val="30000"/>
      </a:spcBef>
      <a:spcAft>
        <a:spcPct val="0"/>
      </a:spcAft>
      <a:buFont typeface="Verdana" pitchFamily="96" charset="0"/>
      <a:buChar char="•"/>
      <a:defRPr sz="1000" kern="1200">
        <a:solidFill>
          <a:schemeClr val="tx1"/>
        </a:solidFill>
        <a:latin typeface="Verdana" pitchFamily="96" charset="0"/>
        <a:ea typeface="+mn-ea"/>
        <a:cs typeface="+mn-cs"/>
      </a:defRPr>
    </a:lvl4pPr>
    <a:lvl5pPr marL="803275" indent="-168275" algn="l" rtl="0" fontAlgn="base">
      <a:spcBef>
        <a:spcPct val="30000"/>
      </a:spcBef>
      <a:spcAft>
        <a:spcPct val="0"/>
      </a:spcAft>
      <a:buFont typeface="Verdana" pitchFamily="96" charset="0"/>
      <a:buChar char="–"/>
      <a:defRPr sz="1000" kern="1200">
        <a:solidFill>
          <a:schemeClr val="tx1"/>
        </a:solidFill>
        <a:latin typeface="Verdana" pitchFamily="9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39" indent="-172839" defTabSz="921807">
              <a:buFont typeface="Arial" pitchFamily="34" charset="0"/>
              <a:buChar char="•"/>
              <a:defRPr/>
            </a:pPr>
            <a:endParaRPr lang="en-US" dirty="0" smtClean="0"/>
          </a:p>
        </p:txBody>
      </p:sp>
      <p:sp>
        <p:nvSpPr>
          <p:cNvPr id="4" name="Slide Number Placeholder 3"/>
          <p:cNvSpPr>
            <a:spLocks noGrp="1"/>
          </p:cNvSpPr>
          <p:nvPr>
            <p:ph type="sldNum" sz="quarter" idx="10"/>
          </p:nvPr>
        </p:nvSpPr>
        <p:spPr/>
        <p:txBody>
          <a:bodyPr/>
          <a:lstStyle/>
          <a:p>
            <a:fld id="{B31EFA9E-7229-464B-8C71-D8DE89B4CB69}" type="slidenum">
              <a:rPr lang="en-US" smtClean="0"/>
              <a:pPr/>
              <a:t>1</a:t>
            </a:fld>
            <a:endParaRPr lang="en-US"/>
          </a:p>
        </p:txBody>
      </p:sp>
    </p:spTree>
    <p:extLst>
      <p:ext uri="{BB962C8B-B14F-4D97-AF65-F5344CB8AC3E}">
        <p14:creationId xmlns:p14="http://schemas.microsoft.com/office/powerpoint/2010/main" val="1740782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EFA9E-7229-464B-8C71-D8DE89B4CB69}" type="slidenum">
              <a:rPr lang="en-US" smtClean="0"/>
              <a:pPr/>
              <a:t>10</a:t>
            </a:fld>
            <a:endParaRPr lang="en-US"/>
          </a:p>
        </p:txBody>
      </p:sp>
    </p:spTree>
    <p:extLst>
      <p:ext uri="{BB962C8B-B14F-4D97-AF65-F5344CB8AC3E}">
        <p14:creationId xmlns:p14="http://schemas.microsoft.com/office/powerpoint/2010/main" val="3156456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EFA9E-7229-464B-8C71-D8DE89B4CB69}" type="slidenum">
              <a:rPr lang="en-US" smtClean="0"/>
              <a:pPr/>
              <a:t>11</a:t>
            </a:fld>
            <a:endParaRPr lang="en-US"/>
          </a:p>
        </p:txBody>
      </p:sp>
    </p:spTree>
    <p:extLst>
      <p:ext uri="{BB962C8B-B14F-4D97-AF65-F5344CB8AC3E}">
        <p14:creationId xmlns:p14="http://schemas.microsoft.com/office/powerpoint/2010/main" val="15365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smtClean="0"/>
          </a:p>
          <a:p>
            <a:pPr marL="172839" indent="-172839">
              <a:buFont typeface="Arial" pitchFamily="34" charset="0"/>
              <a:buChar char="•"/>
            </a:pPr>
            <a:endParaRPr lang="en-US" dirty="0"/>
          </a:p>
          <a:p>
            <a:pPr marL="172839" indent="-172839">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B31EFA9E-7229-464B-8C71-D8DE89B4CB69}" type="slidenum">
              <a:rPr lang="en-US" smtClean="0"/>
              <a:pPr/>
              <a:t>12</a:t>
            </a:fld>
            <a:endParaRPr lang="en-US"/>
          </a:p>
        </p:txBody>
      </p:sp>
    </p:spTree>
    <p:extLst>
      <p:ext uri="{BB962C8B-B14F-4D97-AF65-F5344CB8AC3E}">
        <p14:creationId xmlns:p14="http://schemas.microsoft.com/office/powerpoint/2010/main" val="3916059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31EFA9E-7229-464B-8C71-D8DE89B4CB69}" type="slidenum">
              <a:rPr lang="en-US" smtClean="0"/>
              <a:pPr/>
              <a:t>13</a:t>
            </a:fld>
            <a:endParaRPr lang="en-US"/>
          </a:p>
        </p:txBody>
      </p:sp>
    </p:spTree>
    <p:extLst>
      <p:ext uri="{BB962C8B-B14F-4D97-AF65-F5344CB8AC3E}">
        <p14:creationId xmlns:p14="http://schemas.microsoft.com/office/powerpoint/2010/main" val="2710270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39" indent="-172839">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31EFA9E-7229-464B-8C71-D8DE89B4CB69}" type="slidenum">
              <a:rPr lang="en-US" smtClean="0"/>
              <a:pPr/>
              <a:t>14</a:t>
            </a:fld>
            <a:endParaRPr lang="en-US"/>
          </a:p>
        </p:txBody>
      </p:sp>
    </p:spTree>
    <p:extLst>
      <p:ext uri="{BB962C8B-B14F-4D97-AF65-F5344CB8AC3E}">
        <p14:creationId xmlns:p14="http://schemas.microsoft.com/office/powerpoint/2010/main" val="4182818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EFA9E-7229-464B-8C71-D8DE89B4CB69}" type="slidenum">
              <a:rPr lang="en-US" smtClean="0"/>
              <a:pPr/>
              <a:t>15</a:t>
            </a:fld>
            <a:endParaRPr lang="en-US"/>
          </a:p>
        </p:txBody>
      </p:sp>
    </p:spTree>
    <p:extLst>
      <p:ext uri="{BB962C8B-B14F-4D97-AF65-F5344CB8AC3E}">
        <p14:creationId xmlns:p14="http://schemas.microsoft.com/office/powerpoint/2010/main" val="3310764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39" indent="-172839">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31EFA9E-7229-464B-8C71-D8DE89B4CB69}" type="slidenum">
              <a:rPr lang="en-US" smtClean="0"/>
              <a:pPr/>
              <a:t>16</a:t>
            </a:fld>
            <a:endParaRPr lang="en-US"/>
          </a:p>
        </p:txBody>
      </p:sp>
    </p:spTree>
    <p:extLst>
      <p:ext uri="{BB962C8B-B14F-4D97-AF65-F5344CB8AC3E}">
        <p14:creationId xmlns:p14="http://schemas.microsoft.com/office/powerpoint/2010/main" val="238904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31EFA9E-7229-464B-8C71-D8DE89B4CB69}" type="slidenum">
              <a:rPr lang="en-US" smtClean="0"/>
              <a:pPr/>
              <a:t>17</a:t>
            </a:fld>
            <a:endParaRPr lang="en-US"/>
          </a:p>
        </p:txBody>
      </p:sp>
    </p:spTree>
    <p:extLst>
      <p:ext uri="{BB962C8B-B14F-4D97-AF65-F5344CB8AC3E}">
        <p14:creationId xmlns:p14="http://schemas.microsoft.com/office/powerpoint/2010/main" val="2267294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1EFA9E-7229-464B-8C71-D8DE89B4CB69}" type="slidenum">
              <a:rPr lang="en-US" smtClean="0"/>
              <a:pPr/>
              <a:t>18</a:t>
            </a:fld>
            <a:endParaRPr lang="en-US"/>
          </a:p>
        </p:txBody>
      </p:sp>
    </p:spTree>
    <p:extLst>
      <p:ext uri="{BB962C8B-B14F-4D97-AF65-F5344CB8AC3E}">
        <p14:creationId xmlns:p14="http://schemas.microsoft.com/office/powerpoint/2010/main" val="103392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1EFA9E-7229-464B-8C71-D8DE89B4CB69}" type="slidenum">
              <a:rPr lang="en-US" smtClean="0"/>
              <a:pPr/>
              <a:t>19</a:t>
            </a:fld>
            <a:endParaRPr lang="en-US"/>
          </a:p>
        </p:txBody>
      </p:sp>
    </p:spTree>
    <p:extLst>
      <p:ext uri="{BB962C8B-B14F-4D97-AF65-F5344CB8AC3E}">
        <p14:creationId xmlns:p14="http://schemas.microsoft.com/office/powerpoint/2010/main" val="4017850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1EFA9E-7229-464B-8C71-D8DE89B4CB69}" type="slidenum">
              <a:rPr lang="en-US" smtClean="0"/>
              <a:pPr/>
              <a:t>2</a:t>
            </a:fld>
            <a:endParaRPr lang="en-US"/>
          </a:p>
        </p:txBody>
      </p:sp>
    </p:spTree>
    <p:extLst>
      <p:ext uri="{BB962C8B-B14F-4D97-AF65-F5344CB8AC3E}">
        <p14:creationId xmlns:p14="http://schemas.microsoft.com/office/powerpoint/2010/main" val="3239736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1EFA9E-7229-464B-8C71-D8DE89B4CB69}" type="slidenum">
              <a:rPr lang="en-US" smtClean="0"/>
              <a:pPr/>
              <a:t>20</a:t>
            </a:fld>
            <a:endParaRPr lang="en-US"/>
          </a:p>
        </p:txBody>
      </p:sp>
    </p:spTree>
    <p:extLst>
      <p:ext uri="{BB962C8B-B14F-4D97-AF65-F5344CB8AC3E}">
        <p14:creationId xmlns:p14="http://schemas.microsoft.com/office/powerpoint/2010/main" val="4095545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2839" indent="-172839">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31EFA9E-7229-464B-8C71-D8DE89B4CB69}" type="slidenum">
              <a:rPr lang="en-US" smtClean="0"/>
              <a:pPr/>
              <a:t>21</a:t>
            </a:fld>
            <a:endParaRPr lang="en-US"/>
          </a:p>
        </p:txBody>
      </p:sp>
    </p:spTree>
    <p:extLst>
      <p:ext uri="{BB962C8B-B14F-4D97-AF65-F5344CB8AC3E}">
        <p14:creationId xmlns:p14="http://schemas.microsoft.com/office/powerpoint/2010/main" val="1068477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1EFA9E-7229-464B-8C71-D8DE89B4CB69}" type="slidenum">
              <a:rPr lang="en-US" smtClean="0"/>
              <a:pPr/>
              <a:t>22</a:t>
            </a:fld>
            <a:endParaRPr lang="en-US"/>
          </a:p>
        </p:txBody>
      </p:sp>
    </p:spTree>
    <p:extLst>
      <p:ext uri="{BB962C8B-B14F-4D97-AF65-F5344CB8AC3E}">
        <p14:creationId xmlns:p14="http://schemas.microsoft.com/office/powerpoint/2010/main" val="3811970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31EFA9E-7229-464B-8C71-D8DE89B4CB69}" type="slidenum">
              <a:rPr lang="en-US" smtClean="0"/>
              <a:pPr/>
              <a:t>23</a:t>
            </a:fld>
            <a:endParaRPr lang="en-US"/>
          </a:p>
        </p:txBody>
      </p:sp>
    </p:spTree>
    <p:extLst>
      <p:ext uri="{BB962C8B-B14F-4D97-AF65-F5344CB8AC3E}">
        <p14:creationId xmlns:p14="http://schemas.microsoft.com/office/powerpoint/2010/main" val="3449914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1EFA9E-7229-464B-8C71-D8DE89B4CB69}" type="slidenum">
              <a:rPr lang="en-US" smtClean="0"/>
              <a:pPr/>
              <a:t>24</a:t>
            </a:fld>
            <a:endParaRPr lang="en-US"/>
          </a:p>
        </p:txBody>
      </p:sp>
    </p:spTree>
    <p:extLst>
      <p:ext uri="{BB962C8B-B14F-4D97-AF65-F5344CB8AC3E}">
        <p14:creationId xmlns:p14="http://schemas.microsoft.com/office/powerpoint/2010/main" val="2730710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51330-EAC6-4B4B-89A9-C5E6F89D7F5C}"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100286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the level of detail you</a:t>
            </a:r>
            <a:r>
              <a:rPr lang="en-US" baseline="0" dirty="0" smtClean="0"/>
              <a:t> want to dive into, </a:t>
            </a:r>
            <a:r>
              <a:rPr lang="en-US" dirty="0" smtClean="0"/>
              <a:t>this slide</a:t>
            </a:r>
            <a:r>
              <a:rPr lang="en-US" baseline="0" dirty="0" smtClean="0"/>
              <a:t> might help to usher people into thinking about firmware from a more technical perspective.</a:t>
            </a:r>
          </a:p>
          <a:p>
            <a:r>
              <a:rPr lang="en-US" baseline="0" dirty="0" smtClean="0"/>
              <a:t>Here are some </a:t>
            </a:r>
            <a:r>
              <a:rPr lang="en-US" dirty="0" smtClean="0"/>
              <a:t>things to think about:</a:t>
            </a:r>
          </a:p>
          <a:p>
            <a:r>
              <a:rPr lang="en-US" dirty="0" smtClean="0"/>
              <a:t>	*</a:t>
            </a:r>
            <a:r>
              <a:rPr lang="en-US" baseline="0" dirty="0" smtClean="0"/>
              <a:t> </a:t>
            </a:r>
            <a:r>
              <a:rPr lang="en-US" dirty="0" smtClean="0"/>
              <a:t>There are four external registers of different sizes.</a:t>
            </a:r>
          </a:p>
          <a:p>
            <a:pPr lvl="1"/>
            <a:r>
              <a:rPr lang="en-US" dirty="0" smtClean="0"/>
              <a:t>* Most are readable and writeable (</a:t>
            </a:r>
            <a:r>
              <a:rPr lang="en-US" dirty="0" err="1" smtClean="0"/>
              <a:t>rw</a:t>
            </a:r>
            <a:r>
              <a:rPr lang="en-US" dirty="0" smtClean="0"/>
              <a:t>), but at least one is read-only.</a:t>
            </a:r>
          </a:p>
          <a:p>
            <a:pPr lvl="1"/>
            <a:r>
              <a:rPr lang="en-US" dirty="0" smtClean="0"/>
              <a:t>* Temperature measurements can be continuous or not (shutdown mode)</a:t>
            </a:r>
          </a:p>
          <a:p>
            <a:pPr lvl="1"/>
            <a:r>
              <a:rPr lang="en-US" dirty="0" smtClean="0"/>
              <a:t>…</a:t>
            </a:r>
          </a:p>
          <a:p>
            <a:endParaRPr lang="en-US" dirty="0" smtClean="0"/>
          </a:p>
          <a:p>
            <a:r>
              <a:rPr lang="en-US" dirty="0" smtClean="0"/>
              <a:t>But</a:t>
            </a:r>
            <a:r>
              <a:rPr lang="en-US" baseline="0" dirty="0" smtClean="0"/>
              <a:t> </a:t>
            </a:r>
            <a:r>
              <a:rPr lang="en-US" dirty="0" smtClean="0"/>
              <a:t>how could </a:t>
            </a:r>
            <a:r>
              <a:rPr lang="en-US" baseline="0" dirty="0" smtClean="0"/>
              <a:t>we specify the hardware/software interface so the specification becomes part of the development lifecycle?</a:t>
            </a:r>
            <a:endParaRPr lang="en-US" dirty="0"/>
          </a:p>
        </p:txBody>
      </p:sp>
      <p:sp>
        <p:nvSpPr>
          <p:cNvPr id="4" name="Slide Number Placeholder 3"/>
          <p:cNvSpPr>
            <a:spLocks noGrp="1"/>
          </p:cNvSpPr>
          <p:nvPr>
            <p:ph type="sldNum" sz="quarter" idx="10"/>
          </p:nvPr>
        </p:nvSpPr>
        <p:spPr/>
        <p:txBody>
          <a:bodyPr/>
          <a:lstStyle/>
          <a:p>
            <a:fld id="{632F65C8-1E5D-9A42-9511-CD3DB327D9CA}"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932799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point of this diagram is this: how should </a:t>
            </a:r>
            <a:r>
              <a:rPr lang="en-US" baseline="0" dirty="0" smtClean="0"/>
              <a:t>hardware and software teams communicate hardware/software interfaces? The wave form above gives semi cycle-accurate details about the I2C protocol for interacting with the temperature sensor. But what does this mean from a firmware developer’s perspective in the early stages of development? When creating a new product, a higher-level description of the protocol is sought (see next slide).</a:t>
            </a:r>
            <a:endParaRPr lang="en-US" dirty="0"/>
          </a:p>
        </p:txBody>
      </p:sp>
      <p:sp>
        <p:nvSpPr>
          <p:cNvPr id="4" name="Slide Number Placeholder 3"/>
          <p:cNvSpPr>
            <a:spLocks noGrp="1"/>
          </p:cNvSpPr>
          <p:nvPr>
            <p:ph type="sldNum" sz="quarter" idx="10"/>
          </p:nvPr>
        </p:nvSpPr>
        <p:spPr/>
        <p:txBody>
          <a:bodyPr/>
          <a:lstStyle/>
          <a:p>
            <a:fld id="{632F65C8-1E5D-9A42-9511-CD3DB327D9C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389147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51330-EAC6-4B4B-89A9-C5E6F89D7F5C}"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100286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51330-EAC6-4B4B-89A9-C5E6F89D7F5C}"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100286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39" indent="-172839">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31EFA9E-7229-464B-8C71-D8DE89B4CB69}" type="slidenum">
              <a:rPr lang="en-US" smtClean="0"/>
              <a:pPr/>
              <a:t>3</a:t>
            </a:fld>
            <a:endParaRPr lang="en-US"/>
          </a:p>
        </p:txBody>
      </p:sp>
    </p:spTree>
    <p:extLst>
      <p:ext uri="{BB962C8B-B14F-4D97-AF65-F5344CB8AC3E}">
        <p14:creationId xmlns:p14="http://schemas.microsoft.com/office/powerpoint/2010/main" val="4218812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 mathematical</a:t>
            </a:r>
            <a:r>
              <a:rPr lang="en-US" baseline="0" dirty="0" smtClean="0"/>
              <a:t> formulas, the QEMU code is a language more developers are familiar with. The semantics of the code is given by a given through symbolic execution and the theory (e.g. bit vectors or LIA) to which the formulas below.</a:t>
            </a:r>
            <a:endParaRPr lang="en-US" dirty="0"/>
          </a:p>
        </p:txBody>
      </p:sp>
      <p:sp>
        <p:nvSpPr>
          <p:cNvPr id="4" name="Slide Number Placeholder 3"/>
          <p:cNvSpPr>
            <a:spLocks noGrp="1"/>
          </p:cNvSpPr>
          <p:nvPr>
            <p:ph type="sldNum" sz="quarter" idx="10"/>
          </p:nvPr>
        </p:nvSpPr>
        <p:spPr/>
        <p:txBody>
          <a:bodyPr/>
          <a:lstStyle/>
          <a:p>
            <a:fld id="{632F65C8-1E5D-9A42-9511-CD3DB327D9CA}"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718679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EFA9E-7229-464B-8C71-D8DE89B4CB69}" type="slidenum">
              <a:rPr lang="en-US" smtClean="0"/>
              <a:pPr/>
              <a:t>39</a:t>
            </a:fld>
            <a:endParaRPr lang="en-US"/>
          </a:p>
        </p:txBody>
      </p:sp>
    </p:spTree>
    <p:extLst>
      <p:ext uri="{BB962C8B-B14F-4D97-AF65-F5344CB8AC3E}">
        <p14:creationId xmlns:p14="http://schemas.microsoft.com/office/powerpoint/2010/main" val="1779734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39" indent="-172839">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31EFA9E-7229-464B-8C71-D8DE89B4CB69}" type="slidenum">
              <a:rPr lang="en-US" smtClean="0"/>
              <a:pPr/>
              <a:t>40</a:t>
            </a:fld>
            <a:endParaRPr lang="en-US"/>
          </a:p>
        </p:txBody>
      </p:sp>
    </p:spTree>
    <p:extLst>
      <p:ext uri="{BB962C8B-B14F-4D97-AF65-F5344CB8AC3E}">
        <p14:creationId xmlns:p14="http://schemas.microsoft.com/office/powerpoint/2010/main" val="26736553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1EFA9E-7229-464B-8C71-D8DE89B4CB69}" type="slidenum">
              <a:rPr lang="en-US" smtClean="0"/>
              <a:pPr/>
              <a:t>41</a:t>
            </a:fld>
            <a:endParaRPr lang="en-US"/>
          </a:p>
        </p:txBody>
      </p:sp>
    </p:spTree>
    <p:extLst>
      <p:ext uri="{BB962C8B-B14F-4D97-AF65-F5344CB8AC3E}">
        <p14:creationId xmlns:p14="http://schemas.microsoft.com/office/powerpoint/2010/main" val="14994022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1EFA9E-7229-464B-8C71-D8DE89B4CB69}" type="slidenum">
              <a:rPr lang="en-US" smtClean="0"/>
              <a:pPr/>
              <a:t>42</a:t>
            </a:fld>
            <a:endParaRPr lang="en-US"/>
          </a:p>
        </p:txBody>
      </p:sp>
    </p:spTree>
    <p:extLst>
      <p:ext uri="{BB962C8B-B14F-4D97-AF65-F5344CB8AC3E}">
        <p14:creationId xmlns:p14="http://schemas.microsoft.com/office/powerpoint/2010/main" val="209175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31EFA9E-7229-464B-8C71-D8DE89B4CB69}" type="slidenum">
              <a:rPr lang="en-US" smtClean="0"/>
              <a:pPr/>
              <a:t>43</a:t>
            </a:fld>
            <a:endParaRPr lang="en-US"/>
          </a:p>
        </p:txBody>
      </p:sp>
    </p:spTree>
    <p:extLst>
      <p:ext uri="{BB962C8B-B14F-4D97-AF65-F5344CB8AC3E}">
        <p14:creationId xmlns:p14="http://schemas.microsoft.com/office/powerpoint/2010/main" val="22812014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1EFA9E-7229-464B-8C71-D8DE89B4CB69}" type="slidenum">
              <a:rPr lang="en-US" smtClean="0"/>
              <a:pPr/>
              <a:t>44</a:t>
            </a:fld>
            <a:endParaRPr lang="en-US"/>
          </a:p>
        </p:txBody>
      </p:sp>
    </p:spTree>
    <p:extLst>
      <p:ext uri="{BB962C8B-B14F-4D97-AF65-F5344CB8AC3E}">
        <p14:creationId xmlns:p14="http://schemas.microsoft.com/office/powerpoint/2010/main" val="24230233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EFA9E-7229-464B-8C71-D8DE89B4CB69}" type="slidenum">
              <a:rPr lang="en-US" smtClean="0"/>
              <a:pPr/>
              <a:t>45</a:t>
            </a:fld>
            <a:endParaRPr lang="en-US"/>
          </a:p>
        </p:txBody>
      </p:sp>
    </p:spTree>
    <p:extLst>
      <p:ext uri="{BB962C8B-B14F-4D97-AF65-F5344CB8AC3E}">
        <p14:creationId xmlns:p14="http://schemas.microsoft.com/office/powerpoint/2010/main" val="42598871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1EFA9E-7229-464B-8C71-D8DE89B4CB69}" type="slidenum">
              <a:rPr lang="en-US" smtClean="0"/>
              <a:pPr/>
              <a:t>46</a:t>
            </a:fld>
            <a:endParaRPr lang="en-US"/>
          </a:p>
        </p:txBody>
      </p:sp>
    </p:spTree>
    <p:extLst>
      <p:ext uri="{BB962C8B-B14F-4D97-AF65-F5344CB8AC3E}">
        <p14:creationId xmlns:p14="http://schemas.microsoft.com/office/powerpoint/2010/main" val="32666113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1EFA9E-7229-464B-8C71-D8DE89B4CB69}" type="slidenum">
              <a:rPr lang="en-US" smtClean="0"/>
              <a:pPr/>
              <a:t>47</a:t>
            </a:fld>
            <a:endParaRPr lang="en-US"/>
          </a:p>
        </p:txBody>
      </p:sp>
    </p:spTree>
    <p:extLst>
      <p:ext uri="{BB962C8B-B14F-4D97-AF65-F5344CB8AC3E}">
        <p14:creationId xmlns:p14="http://schemas.microsoft.com/office/powerpoint/2010/main" val="3318930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6491" lvl="1" indent="-172839">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31EFA9E-7229-464B-8C71-D8DE89B4CB69}" type="slidenum">
              <a:rPr lang="en-US" smtClean="0"/>
              <a:pPr/>
              <a:t>4</a:t>
            </a:fld>
            <a:endParaRPr lang="en-US"/>
          </a:p>
        </p:txBody>
      </p:sp>
    </p:spTree>
    <p:extLst>
      <p:ext uri="{BB962C8B-B14F-4D97-AF65-F5344CB8AC3E}">
        <p14:creationId xmlns:p14="http://schemas.microsoft.com/office/powerpoint/2010/main" val="7443558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1EFA9E-7229-464B-8C71-D8DE89B4CB69}" type="slidenum">
              <a:rPr lang="en-US" smtClean="0"/>
              <a:pPr/>
              <a:t>48</a:t>
            </a:fld>
            <a:endParaRPr lang="en-US"/>
          </a:p>
        </p:txBody>
      </p:sp>
    </p:spTree>
    <p:extLst>
      <p:ext uri="{BB962C8B-B14F-4D97-AF65-F5344CB8AC3E}">
        <p14:creationId xmlns:p14="http://schemas.microsoft.com/office/powerpoint/2010/main" val="17893088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1EFA9E-7229-464B-8C71-D8DE89B4CB69}" type="slidenum">
              <a:rPr lang="en-US" smtClean="0"/>
              <a:pPr/>
              <a:t>49</a:t>
            </a:fld>
            <a:endParaRPr lang="en-US"/>
          </a:p>
        </p:txBody>
      </p:sp>
    </p:spTree>
    <p:extLst>
      <p:ext uri="{BB962C8B-B14F-4D97-AF65-F5344CB8AC3E}">
        <p14:creationId xmlns:p14="http://schemas.microsoft.com/office/powerpoint/2010/main" val="40988777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1EFA9E-7229-464B-8C71-D8DE89B4CB69}" type="slidenum">
              <a:rPr lang="en-US" smtClean="0"/>
              <a:pPr/>
              <a:t>50</a:t>
            </a:fld>
            <a:endParaRPr lang="en-US"/>
          </a:p>
        </p:txBody>
      </p:sp>
    </p:spTree>
    <p:extLst>
      <p:ext uri="{BB962C8B-B14F-4D97-AF65-F5344CB8AC3E}">
        <p14:creationId xmlns:p14="http://schemas.microsoft.com/office/powerpoint/2010/main" val="6092121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1EFA9E-7229-464B-8C71-D8DE89B4CB69}" type="slidenum">
              <a:rPr lang="en-US" smtClean="0"/>
              <a:pPr/>
              <a:t>51</a:t>
            </a:fld>
            <a:endParaRPr lang="en-US"/>
          </a:p>
        </p:txBody>
      </p:sp>
    </p:spTree>
    <p:extLst>
      <p:ext uri="{BB962C8B-B14F-4D97-AF65-F5344CB8AC3E}">
        <p14:creationId xmlns:p14="http://schemas.microsoft.com/office/powerpoint/2010/main" val="31132155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1EFA9E-7229-464B-8C71-D8DE89B4CB69}" type="slidenum">
              <a:rPr lang="en-US" smtClean="0"/>
              <a:pPr/>
              <a:t>52</a:t>
            </a:fld>
            <a:endParaRPr lang="en-US"/>
          </a:p>
        </p:txBody>
      </p:sp>
    </p:spTree>
    <p:extLst>
      <p:ext uri="{BB962C8B-B14F-4D97-AF65-F5344CB8AC3E}">
        <p14:creationId xmlns:p14="http://schemas.microsoft.com/office/powerpoint/2010/main" val="38543485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1EFA9E-7229-464B-8C71-D8DE89B4CB69}" type="slidenum">
              <a:rPr lang="en-US" smtClean="0"/>
              <a:pPr/>
              <a:t>53</a:t>
            </a:fld>
            <a:endParaRPr lang="en-US"/>
          </a:p>
        </p:txBody>
      </p:sp>
    </p:spTree>
    <p:extLst>
      <p:ext uri="{BB962C8B-B14F-4D97-AF65-F5344CB8AC3E}">
        <p14:creationId xmlns:p14="http://schemas.microsoft.com/office/powerpoint/2010/main" val="13909559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1EFA9E-7229-464B-8C71-D8DE89B4CB69}" type="slidenum">
              <a:rPr lang="en-US" smtClean="0"/>
              <a:pPr/>
              <a:t>54</a:t>
            </a:fld>
            <a:endParaRPr lang="en-US"/>
          </a:p>
        </p:txBody>
      </p:sp>
    </p:spTree>
    <p:extLst>
      <p:ext uri="{BB962C8B-B14F-4D97-AF65-F5344CB8AC3E}">
        <p14:creationId xmlns:p14="http://schemas.microsoft.com/office/powerpoint/2010/main" val="38960579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1EFA9E-7229-464B-8C71-D8DE89B4CB69}" type="slidenum">
              <a:rPr lang="en-US" smtClean="0"/>
              <a:pPr/>
              <a:t>55</a:t>
            </a:fld>
            <a:endParaRPr lang="en-US"/>
          </a:p>
        </p:txBody>
      </p:sp>
    </p:spTree>
    <p:extLst>
      <p:ext uri="{BB962C8B-B14F-4D97-AF65-F5344CB8AC3E}">
        <p14:creationId xmlns:p14="http://schemas.microsoft.com/office/powerpoint/2010/main" val="10108258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1EFA9E-7229-464B-8C71-D8DE89B4CB69}" type="slidenum">
              <a:rPr lang="en-US" smtClean="0"/>
              <a:pPr/>
              <a:t>56</a:t>
            </a:fld>
            <a:endParaRPr lang="en-US"/>
          </a:p>
        </p:txBody>
      </p:sp>
    </p:spTree>
    <p:extLst>
      <p:ext uri="{BB962C8B-B14F-4D97-AF65-F5344CB8AC3E}">
        <p14:creationId xmlns:p14="http://schemas.microsoft.com/office/powerpoint/2010/main" val="8440399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1EFA9E-7229-464B-8C71-D8DE89B4CB69}" type="slidenum">
              <a:rPr lang="en-US" smtClean="0"/>
              <a:pPr/>
              <a:t>57</a:t>
            </a:fld>
            <a:endParaRPr lang="en-US"/>
          </a:p>
        </p:txBody>
      </p:sp>
    </p:spTree>
    <p:extLst>
      <p:ext uri="{BB962C8B-B14F-4D97-AF65-F5344CB8AC3E}">
        <p14:creationId xmlns:p14="http://schemas.microsoft.com/office/powerpoint/2010/main" val="3018603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39" indent="-172839">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B31EFA9E-7229-464B-8C71-D8DE89B4CB69}" type="slidenum">
              <a:rPr lang="en-US" smtClean="0"/>
              <a:pPr/>
              <a:t>5</a:t>
            </a:fld>
            <a:endParaRPr lang="en-US"/>
          </a:p>
        </p:txBody>
      </p:sp>
    </p:spTree>
    <p:extLst>
      <p:ext uri="{BB962C8B-B14F-4D97-AF65-F5344CB8AC3E}">
        <p14:creationId xmlns:p14="http://schemas.microsoft.com/office/powerpoint/2010/main" val="1112507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39" indent="-172839">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31EFA9E-7229-464B-8C71-D8DE89B4CB69}" type="slidenum">
              <a:rPr lang="en-US" smtClean="0"/>
              <a:pPr/>
              <a:t>6</a:t>
            </a:fld>
            <a:endParaRPr lang="en-US"/>
          </a:p>
        </p:txBody>
      </p:sp>
    </p:spTree>
    <p:extLst>
      <p:ext uri="{BB962C8B-B14F-4D97-AF65-F5344CB8AC3E}">
        <p14:creationId xmlns:p14="http://schemas.microsoft.com/office/powerpoint/2010/main" val="3229131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39" indent="-172839">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B31EFA9E-7229-464B-8C71-D8DE89B4CB69}" type="slidenum">
              <a:rPr lang="en-US" smtClean="0"/>
              <a:pPr/>
              <a:t>7</a:t>
            </a:fld>
            <a:endParaRPr lang="en-US"/>
          </a:p>
        </p:txBody>
      </p:sp>
    </p:spTree>
    <p:extLst>
      <p:ext uri="{BB962C8B-B14F-4D97-AF65-F5344CB8AC3E}">
        <p14:creationId xmlns:p14="http://schemas.microsoft.com/office/powerpoint/2010/main" val="3530809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EFA9E-7229-464B-8C71-D8DE89B4CB69}" type="slidenum">
              <a:rPr lang="en-US" smtClean="0"/>
              <a:pPr/>
              <a:t>8</a:t>
            </a:fld>
            <a:endParaRPr lang="en-US"/>
          </a:p>
        </p:txBody>
      </p:sp>
    </p:spTree>
    <p:extLst>
      <p:ext uri="{BB962C8B-B14F-4D97-AF65-F5344CB8AC3E}">
        <p14:creationId xmlns:p14="http://schemas.microsoft.com/office/powerpoint/2010/main" val="3156456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31EFA9E-7229-464B-8C71-D8DE89B4CB69}" type="slidenum">
              <a:rPr lang="en-US" smtClean="0"/>
              <a:pPr/>
              <a:t>9</a:t>
            </a:fld>
            <a:endParaRPr lang="en-US"/>
          </a:p>
        </p:txBody>
      </p:sp>
    </p:spTree>
    <p:extLst>
      <p:ext uri="{BB962C8B-B14F-4D97-AF65-F5344CB8AC3E}">
        <p14:creationId xmlns:p14="http://schemas.microsoft.com/office/powerpoint/2010/main" val="106778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2196" name="Rectangle 4"/>
          <p:cNvSpPr>
            <a:spLocks noGrp="1" noChangeArrowheads="1"/>
          </p:cNvSpPr>
          <p:nvPr>
            <p:ph type="ctrTitle" sz="quarter"/>
          </p:nvPr>
        </p:nvSpPr>
        <p:spPr>
          <a:xfrm>
            <a:off x="500063" y="2603500"/>
            <a:ext cx="7772400" cy="147002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ctr"/>
          <a:lstStyle>
            <a:lvl1pPr algn="r">
              <a:defRPr sz="3600">
                <a:solidFill>
                  <a:schemeClr val="bg1"/>
                </a:solidFill>
              </a:defRPr>
            </a:lvl1pPr>
          </a:lstStyle>
          <a:p>
            <a:pPr lvl="0"/>
            <a:r>
              <a:rPr lang="en-US" noProof="0" smtClean="0"/>
              <a:t>Click to edit Master title style</a:t>
            </a:r>
          </a:p>
        </p:txBody>
      </p:sp>
      <p:sp>
        <p:nvSpPr>
          <p:cNvPr id="392197" name="Rectangle 5"/>
          <p:cNvSpPr>
            <a:spLocks noGrp="1" noChangeArrowheads="1"/>
          </p:cNvSpPr>
          <p:nvPr>
            <p:ph type="subTitle" sz="quarter" idx="1"/>
          </p:nvPr>
        </p:nvSpPr>
        <p:spPr>
          <a:xfrm>
            <a:off x="1871663" y="4359275"/>
            <a:ext cx="6400800" cy="1752600"/>
          </a:xfrm>
        </p:spPr>
        <p:txBody>
          <a:bodyPr lIns="91440" tIns="45720" rIns="91440" bIns="45720"/>
          <a:lstStyle>
            <a:lvl1pPr marL="0" indent="0" algn="r">
              <a:buFontTx/>
              <a:buNone/>
              <a:defRPr>
                <a:solidFill>
                  <a:schemeClr val="bg1"/>
                </a:solidFill>
              </a:defRPr>
            </a:lvl1pPr>
          </a:lstStyle>
          <a:p>
            <a:pPr lvl="0"/>
            <a:r>
              <a:rPr lang="en-US" noProof="0" smtClean="0"/>
              <a:t>Click to edit Master subtitle style</a:t>
            </a:r>
          </a:p>
        </p:txBody>
      </p:sp>
      <p:sp>
        <p:nvSpPr>
          <p:cNvPr id="392198" name="Rectangle 6"/>
          <p:cNvSpPr>
            <a:spLocks noChangeArrowheads="1"/>
          </p:cNvSpPr>
          <p:nvPr/>
        </p:nvSpPr>
        <p:spPr bwMode="auto">
          <a:xfrm>
            <a:off x="0" y="6273800"/>
            <a:ext cx="39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eaLnBrk="1" hangingPunct="1">
              <a:lnSpc>
                <a:spcPct val="100000"/>
              </a:lnSpc>
              <a:spcBef>
                <a:spcPct val="0"/>
              </a:spcBef>
            </a:pPr>
            <a:fld id="{3C182329-C77A-480C-BE13-7DA740610F2F}" type="slidenum">
              <a:rPr lang="en-US" sz="1000">
                <a:latin typeface="Arial" charset="0"/>
              </a:rPr>
              <a:pPr algn="r" eaLnBrk="1" hangingPunct="1">
                <a:lnSpc>
                  <a:spcPct val="100000"/>
                </a:lnSpc>
                <a:spcBef>
                  <a:spcPct val="0"/>
                </a:spcBef>
              </a:pPr>
              <a:t>‹#›</a:t>
            </a:fld>
            <a:endParaRPr lang="en-US" sz="1000">
              <a:latin typeface="Arial" charset="0"/>
            </a:endParaRPr>
          </a:p>
        </p:txBody>
      </p:sp>
      <p:sp>
        <p:nvSpPr>
          <p:cNvPr id="392199" name="Rectangle 7"/>
          <p:cNvSpPr>
            <a:spLocks noChangeArrowheads="1"/>
          </p:cNvSpPr>
          <p:nvPr userDrawn="1"/>
        </p:nvSpPr>
        <p:spPr bwMode="auto">
          <a:xfrm>
            <a:off x="0" y="6273800"/>
            <a:ext cx="39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eaLnBrk="1" hangingPunct="1">
              <a:lnSpc>
                <a:spcPct val="100000"/>
              </a:lnSpc>
              <a:spcBef>
                <a:spcPct val="0"/>
              </a:spcBef>
            </a:pPr>
            <a:fld id="{E0610585-0635-49F4-9899-1C9AB8E09031}" type="slidenum">
              <a:rPr lang="en-US" sz="1000">
                <a:solidFill>
                  <a:schemeClr val="bg1"/>
                </a:solidFill>
                <a:latin typeface="Arial" charset="0"/>
              </a:rPr>
              <a:pPr algn="r" eaLnBrk="1" hangingPunct="1">
                <a:lnSpc>
                  <a:spcPct val="100000"/>
                </a:lnSpc>
                <a:spcBef>
                  <a:spcPct val="0"/>
                </a:spcBef>
              </a:pPr>
              <a:t>‹#›</a:t>
            </a:fld>
            <a:endParaRPr lang="en-US" sz="1000">
              <a:solidFill>
                <a:schemeClr val="bg1"/>
              </a:solidFill>
              <a:latin typeface="Arial"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893817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58750"/>
            <a:ext cx="2058987" cy="5883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58750"/>
            <a:ext cx="602615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309480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7EB39D23-7973-1440-8B31-770536F036C1}" type="datetimeFigureOut">
              <a:rPr lang="en-US" smtClean="0">
                <a:solidFill>
                  <a:prstClr val="black">
                    <a:tint val="75000"/>
                  </a:prstClr>
                </a:solidFill>
              </a:rPr>
              <a:pPr/>
              <a:t>2013-10-21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F3CA09-2B60-D04E-A0E5-1A31EE1D30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066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7EB39D23-7973-1440-8B31-770536F036C1}" type="datetimeFigureOut">
              <a:rPr lang="en-US" smtClean="0">
                <a:solidFill>
                  <a:prstClr val="black">
                    <a:tint val="75000"/>
                  </a:prstClr>
                </a:solidFill>
              </a:rPr>
              <a:pPr/>
              <a:t>2013-10-21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F3CA09-2B60-D04E-A0E5-1A31EE1D30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886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7EB39D23-7973-1440-8B31-770536F036C1}" type="datetimeFigureOut">
              <a:rPr lang="en-US" smtClean="0">
                <a:solidFill>
                  <a:prstClr val="black">
                    <a:tint val="75000"/>
                  </a:prstClr>
                </a:solidFill>
              </a:rPr>
              <a:pPr/>
              <a:t>2013-10-21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F3CA09-2B60-D04E-A0E5-1A31EE1D30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293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7EB39D23-7973-1440-8B31-770536F036C1}" type="datetimeFigureOut">
              <a:rPr lang="en-US" smtClean="0">
                <a:solidFill>
                  <a:prstClr val="black">
                    <a:tint val="75000"/>
                  </a:prstClr>
                </a:solidFill>
              </a:rPr>
              <a:pPr/>
              <a:t>2013-10-21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F3CA09-2B60-D04E-A0E5-1A31EE1D30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443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7EB39D23-7973-1440-8B31-770536F036C1}" type="datetimeFigureOut">
              <a:rPr lang="en-US" smtClean="0">
                <a:solidFill>
                  <a:prstClr val="black">
                    <a:tint val="75000"/>
                  </a:prstClr>
                </a:solidFill>
              </a:rPr>
              <a:pPr/>
              <a:t>2013-10-21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F3CA09-2B60-D04E-A0E5-1A31EE1D30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590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7EB39D23-7973-1440-8B31-770536F036C1}" type="datetimeFigureOut">
              <a:rPr lang="en-US" smtClean="0">
                <a:solidFill>
                  <a:prstClr val="black">
                    <a:tint val="75000"/>
                  </a:prstClr>
                </a:solidFill>
              </a:rPr>
              <a:pPr/>
              <a:t>2013-10-21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F3CA09-2B60-D04E-A0E5-1A31EE1D30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955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39D23-7973-1440-8B31-770536F036C1}" type="datetimeFigureOut">
              <a:rPr lang="en-US" smtClean="0">
                <a:solidFill>
                  <a:prstClr val="black">
                    <a:tint val="75000"/>
                  </a:prstClr>
                </a:solidFill>
              </a:rPr>
              <a:pPr/>
              <a:t>2013-10-21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F3CA09-2B60-D04E-A0E5-1A31EE1D30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127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7EB39D23-7973-1440-8B31-770536F036C1}" type="datetimeFigureOut">
              <a:rPr lang="en-US" smtClean="0">
                <a:solidFill>
                  <a:prstClr val="black">
                    <a:tint val="75000"/>
                  </a:prstClr>
                </a:solidFill>
              </a:rPr>
              <a:pPr/>
              <a:t>2013-10-21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F3CA09-2B60-D04E-A0E5-1A31EE1D30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541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6463522"/>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7EB39D23-7973-1440-8B31-770536F036C1}" type="datetimeFigureOut">
              <a:rPr lang="en-US" smtClean="0">
                <a:solidFill>
                  <a:prstClr val="black">
                    <a:tint val="75000"/>
                  </a:prstClr>
                </a:solidFill>
              </a:rPr>
              <a:pPr/>
              <a:t>2013-10-21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F3CA09-2B60-D04E-A0E5-1A31EE1D30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087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7EB39D23-7973-1440-8B31-770536F036C1}" type="datetimeFigureOut">
              <a:rPr lang="en-US" smtClean="0">
                <a:solidFill>
                  <a:prstClr val="black">
                    <a:tint val="75000"/>
                  </a:prstClr>
                </a:solidFill>
              </a:rPr>
              <a:pPr/>
              <a:t>2013-10-21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F3CA09-2B60-D04E-A0E5-1A31EE1D30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719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7EB39D23-7973-1440-8B31-770536F036C1}" type="datetimeFigureOut">
              <a:rPr lang="en-US" smtClean="0">
                <a:solidFill>
                  <a:prstClr val="black">
                    <a:tint val="75000"/>
                  </a:prstClr>
                </a:solidFill>
              </a:rPr>
              <a:pPr/>
              <a:t>2013-10-21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F3CA09-2B60-D04E-A0E5-1A31EE1D30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442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2196" name="Rectangle 4"/>
          <p:cNvSpPr>
            <a:spLocks noGrp="1" noChangeArrowheads="1"/>
          </p:cNvSpPr>
          <p:nvPr>
            <p:ph type="ctrTitle" sz="quarter"/>
          </p:nvPr>
        </p:nvSpPr>
        <p:spPr>
          <a:xfrm>
            <a:off x="500063" y="2603500"/>
            <a:ext cx="7772400" cy="147002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ctr"/>
          <a:lstStyle>
            <a:lvl1pPr algn="r">
              <a:defRPr sz="3600">
                <a:solidFill>
                  <a:schemeClr val="bg1"/>
                </a:solidFill>
              </a:defRPr>
            </a:lvl1pPr>
          </a:lstStyle>
          <a:p>
            <a:pPr lvl="0"/>
            <a:r>
              <a:rPr lang="en-US" noProof="0" smtClean="0"/>
              <a:t>Click to edit Master title style</a:t>
            </a:r>
          </a:p>
        </p:txBody>
      </p:sp>
      <p:sp>
        <p:nvSpPr>
          <p:cNvPr id="392197" name="Rectangle 5"/>
          <p:cNvSpPr>
            <a:spLocks noGrp="1" noChangeArrowheads="1"/>
          </p:cNvSpPr>
          <p:nvPr>
            <p:ph type="subTitle" sz="quarter" idx="1"/>
          </p:nvPr>
        </p:nvSpPr>
        <p:spPr>
          <a:xfrm>
            <a:off x="1871663" y="4359275"/>
            <a:ext cx="6400800" cy="1752600"/>
          </a:xfrm>
        </p:spPr>
        <p:txBody>
          <a:bodyPr lIns="91440" tIns="45720" rIns="91440" bIns="45720"/>
          <a:lstStyle>
            <a:lvl1pPr marL="0" indent="0" algn="r">
              <a:buFontTx/>
              <a:buNone/>
              <a:defRPr>
                <a:solidFill>
                  <a:schemeClr val="bg1"/>
                </a:solidFill>
              </a:defRPr>
            </a:lvl1pPr>
          </a:lstStyle>
          <a:p>
            <a:pPr lvl="0"/>
            <a:r>
              <a:rPr lang="en-US" noProof="0" smtClean="0"/>
              <a:t>Click to edit Master subtitle style</a:t>
            </a:r>
          </a:p>
        </p:txBody>
      </p:sp>
      <p:sp>
        <p:nvSpPr>
          <p:cNvPr id="392198" name="Rectangle 6"/>
          <p:cNvSpPr>
            <a:spLocks noChangeArrowheads="1"/>
          </p:cNvSpPr>
          <p:nvPr/>
        </p:nvSpPr>
        <p:spPr bwMode="auto">
          <a:xfrm>
            <a:off x="0" y="6273800"/>
            <a:ext cx="39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eaLnBrk="1" hangingPunct="1">
              <a:lnSpc>
                <a:spcPct val="100000"/>
              </a:lnSpc>
              <a:spcBef>
                <a:spcPct val="0"/>
              </a:spcBef>
            </a:pPr>
            <a:fld id="{3C182329-C77A-480C-BE13-7DA740610F2F}" type="slidenum">
              <a:rPr lang="en-US" sz="1000">
                <a:solidFill>
                  <a:srgbClr val="000000"/>
                </a:solidFill>
                <a:latin typeface="Arial" charset="0"/>
              </a:rPr>
              <a:pPr algn="r" eaLnBrk="1" hangingPunct="1">
                <a:lnSpc>
                  <a:spcPct val="100000"/>
                </a:lnSpc>
                <a:spcBef>
                  <a:spcPct val="0"/>
                </a:spcBef>
              </a:pPr>
              <a:t>‹#›</a:t>
            </a:fld>
            <a:endParaRPr lang="en-US" sz="1000">
              <a:solidFill>
                <a:srgbClr val="000000"/>
              </a:solidFill>
              <a:latin typeface="Arial" charset="0"/>
            </a:endParaRPr>
          </a:p>
        </p:txBody>
      </p:sp>
      <p:sp>
        <p:nvSpPr>
          <p:cNvPr id="392199" name="Rectangle 7"/>
          <p:cNvSpPr>
            <a:spLocks noChangeArrowheads="1"/>
          </p:cNvSpPr>
          <p:nvPr userDrawn="1"/>
        </p:nvSpPr>
        <p:spPr bwMode="auto">
          <a:xfrm>
            <a:off x="0" y="6273800"/>
            <a:ext cx="39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eaLnBrk="1" hangingPunct="1">
              <a:lnSpc>
                <a:spcPct val="100000"/>
              </a:lnSpc>
              <a:spcBef>
                <a:spcPct val="0"/>
              </a:spcBef>
            </a:pPr>
            <a:fld id="{E0610585-0635-49F4-9899-1C9AB8E09031}" type="slidenum">
              <a:rPr lang="en-US" sz="1000">
                <a:solidFill>
                  <a:srgbClr val="FFFFFF"/>
                </a:solidFill>
                <a:latin typeface="Arial" charset="0"/>
              </a:rPr>
              <a:pPr algn="r" eaLnBrk="1" hangingPunct="1">
                <a:lnSpc>
                  <a:spcPct val="100000"/>
                </a:lnSpc>
                <a:spcBef>
                  <a:spcPct val="0"/>
                </a:spcBef>
              </a:pPr>
              <a:t>‹#›</a:t>
            </a:fld>
            <a:endParaRPr lang="en-US" sz="1000">
              <a:solidFill>
                <a:srgbClr val="FFFFFF"/>
              </a:solidFill>
              <a:latin typeface="Arial" charset="0"/>
            </a:endParaRPr>
          </a:p>
        </p:txBody>
      </p:sp>
    </p:spTree>
    <p:extLst>
      <p:ext uri="{BB962C8B-B14F-4D97-AF65-F5344CB8AC3E}">
        <p14:creationId xmlns:p14="http://schemas.microsoft.com/office/powerpoint/2010/main" val="241737987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275588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788178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01738"/>
            <a:ext cx="4041775" cy="4840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201738"/>
            <a:ext cx="4043362" cy="4840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69818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575065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009784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117495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6804962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8301889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2462482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453928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58750"/>
            <a:ext cx="2058987" cy="5883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58750"/>
            <a:ext cx="602615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840705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01738"/>
            <a:ext cx="4041775" cy="4840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201738"/>
            <a:ext cx="4043362" cy="4840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182330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355389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986280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51802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7409232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294510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bwMode="auto">
          <a:xfrm>
            <a:off x="455613" y="158750"/>
            <a:ext cx="8237537"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91171" name="Rectangle 3"/>
          <p:cNvSpPr>
            <a:spLocks noGrp="1" noChangeArrowheads="1"/>
          </p:cNvSpPr>
          <p:nvPr>
            <p:ph type="body" idx="1"/>
          </p:nvPr>
        </p:nvSpPr>
        <p:spPr bwMode="auto">
          <a:xfrm>
            <a:off x="455613" y="1201738"/>
            <a:ext cx="8237537" cy="484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1172" name="Rectangle 4"/>
          <p:cNvSpPr>
            <a:spLocks noChangeArrowheads="1"/>
          </p:cNvSpPr>
          <p:nvPr/>
        </p:nvSpPr>
        <p:spPr bwMode="invGray">
          <a:xfrm>
            <a:off x="3175" y="6029325"/>
            <a:ext cx="9140825" cy="8286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1175" name="Rectangle 7"/>
          <p:cNvSpPr>
            <a:spLocks noChangeArrowheads="1"/>
          </p:cNvSpPr>
          <p:nvPr/>
        </p:nvSpPr>
        <p:spPr bwMode="auto">
          <a:xfrm>
            <a:off x="0" y="6273800"/>
            <a:ext cx="39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eaLnBrk="1" hangingPunct="1">
              <a:lnSpc>
                <a:spcPct val="100000"/>
              </a:lnSpc>
              <a:spcBef>
                <a:spcPct val="0"/>
              </a:spcBef>
            </a:pPr>
            <a:fld id="{B3686118-E083-4711-8FB5-A2B2F6547A85}" type="slidenum">
              <a:rPr lang="en-US" sz="1000">
                <a:solidFill>
                  <a:schemeClr val="bg1"/>
                </a:solidFill>
                <a:latin typeface="Arial" charset="0"/>
              </a:rPr>
              <a:pPr algn="r" eaLnBrk="1" hangingPunct="1">
                <a:lnSpc>
                  <a:spcPct val="100000"/>
                </a:lnSpc>
                <a:spcBef>
                  <a:spcPct val="0"/>
                </a:spcBef>
              </a:pPr>
              <a:t>‹#›</a:t>
            </a:fld>
            <a:endParaRPr lang="en-US" sz="1000">
              <a:solidFill>
                <a:schemeClr val="bg1"/>
              </a:solidFill>
              <a:latin typeface="Arial" charset="0"/>
            </a:endParaRPr>
          </a:p>
        </p:txBody>
      </p:sp>
      <p:sp>
        <p:nvSpPr>
          <p:cNvPr id="391176" name="Rectangle 8"/>
          <p:cNvSpPr>
            <a:spLocks noChangeArrowheads="1"/>
          </p:cNvSpPr>
          <p:nvPr userDrawn="1"/>
        </p:nvSpPr>
        <p:spPr bwMode="auto">
          <a:xfrm>
            <a:off x="0" y="6273800"/>
            <a:ext cx="39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eaLnBrk="1" hangingPunct="1">
              <a:lnSpc>
                <a:spcPct val="100000"/>
              </a:lnSpc>
              <a:spcBef>
                <a:spcPct val="0"/>
              </a:spcBef>
            </a:pPr>
            <a:fld id="{3384A65B-7C71-4732-B205-B875A763C9E6}" type="slidenum">
              <a:rPr lang="en-US" sz="1000">
                <a:solidFill>
                  <a:schemeClr val="bg1"/>
                </a:solidFill>
                <a:latin typeface="Arial" charset="0"/>
              </a:rPr>
              <a:pPr algn="r" eaLnBrk="1" hangingPunct="1">
                <a:lnSpc>
                  <a:spcPct val="100000"/>
                </a:lnSpc>
                <a:spcBef>
                  <a:spcPct val="0"/>
                </a:spcBef>
              </a:pPr>
              <a:t>‹#›</a:t>
            </a:fld>
            <a:endParaRPr lang="en-US" sz="1000">
              <a:solidFill>
                <a:schemeClr val="bg1"/>
              </a:solidFill>
              <a:latin typeface="Arial" charset="0"/>
            </a:endParaRPr>
          </a:p>
        </p:txBody>
      </p:sp>
      <p:pic>
        <p:nvPicPr>
          <p:cNvPr id="391178" name="Picture 10" descr="intel_wht_100 [Converted]"/>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89875" y="6165850"/>
            <a:ext cx="806450" cy="5318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fade/>
  </p:transition>
  <p:timing>
    <p:tnLst>
      <p:par>
        <p:cTn id="1" dur="indefinite" restart="never" nodeType="tmRoot"/>
      </p:par>
    </p:tnLst>
  </p:timing>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Verdana" pitchFamily="96" charset="0"/>
        </a:defRPr>
      </a:lvl2pPr>
      <a:lvl3pPr algn="l" rtl="0" fontAlgn="base">
        <a:spcBef>
          <a:spcPct val="0"/>
        </a:spcBef>
        <a:spcAft>
          <a:spcPct val="0"/>
        </a:spcAft>
        <a:defRPr sz="3200" b="1">
          <a:solidFill>
            <a:schemeClr val="tx2"/>
          </a:solidFill>
          <a:latin typeface="Verdana" pitchFamily="96" charset="0"/>
        </a:defRPr>
      </a:lvl3pPr>
      <a:lvl4pPr algn="l" rtl="0" fontAlgn="base">
        <a:spcBef>
          <a:spcPct val="0"/>
        </a:spcBef>
        <a:spcAft>
          <a:spcPct val="0"/>
        </a:spcAft>
        <a:defRPr sz="3200" b="1">
          <a:solidFill>
            <a:schemeClr val="tx2"/>
          </a:solidFill>
          <a:latin typeface="Verdana" pitchFamily="96" charset="0"/>
        </a:defRPr>
      </a:lvl4pPr>
      <a:lvl5pPr algn="l" rtl="0" fontAlgn="base">
        <a:spcBef>
          <a:spcPct val="0"/>
        </a:spcBef>
        <a:spcAft>
          <a:spcPct val="0"/>
        </a:spcAft>
        <a:defRPr sz="3200" b="1">
          <a:solidFill>
            <a:schemeClr val="tx2"/>
          </a:solidFill>
          <a:latin typeface="Verdana" pitchFamily="96" charset="0"/>
        </a:defRPr>
      </a:lvl5pPr>
      <a:lvl6pPr marL="457200" algn="l" rtl="0" fontAlgn="base">
        <a:spcBef>
          <a:spcPct val="0"/>
        </a:spcBef>
        <a:spcAft>
          <a:spcPct val="0"/>
        </a:spcAft>
        <a:defRPr sz="3200" b="1">
          <a:solidFill>
            <a:schemeClr val="tx2"/>
          </a:solidFill>
          <a:latin typeface="Verdana" pitchFamily="96" charset="0"/>
        </a:defRPr>
      </a:lvl6pPr>
      <a:lvl7pPr marL="914400" algn="l" rtl="0" fontAlgn="base">
        <a:spcBef>
          <a:spcPct val="0"/>
        </a:spcBef>
        <a:spcAft>
          <a:spcPct val="0"/>
        </a:spcAft>
        <a:defRPr sz="3200" b="1">
          <a:solidFill>
            <a:schemeClr val="tx2"/>
          </a:solidFill>
          <a:latin typeface="Verdana" pitchFamily="96" charset="0"/>
        </a:defRPr>
      </a:lvl7pPr>
      <a:lvl8pPr marL="1371600" algn="l" rtl="0" fontAlgn="base">
        <a:spcBef>
          <a:spcPct val="0"/>
        </a:spcBef>
        <a:spcAft>
          <a:spcPct val="0"/>
        </a:spcAft>
        <a:defRPr sz="3200" b="1">
          <a:solidFill>
            <a:schemeClr val="tx2"/>
          </a:solidFill>
          <a:latin typeface="Verdana" pitchFamily="96" charset="0"/>
        </a:defRPr>
      </a:lvl8pPr>
      <a:lvl9pPr marL="1828800" algn="l" rtl="0" fontAlgn="base">
        <a:spcBef>
          <a:spcPct val="0"/>
        </a:spcBef>
        <a:spcAft>
          <a:spcPct val="0"/>
        </a:spcAft>
        <a:defRPr sz="3200" b="1">
          <a:solidFill>
            <a:schemeClr val="tx2"/>
          </a:solidFill>
          <a:latin typeface="Verdana" pitchFamily="96" charset="0"/>
        </a:defRPr>
      </a:lvl9pPr>
    </p:titleStyle>
    <p:bodyStyle>
      <a:lvl1pPr marL="225425" indent="-225425" algn="l" rtl="0" fontAlgn="base">
        <a:spcBef>
          <a:spcPct val="20000"/>
        </a:spcBef>
        <a:spcAft>
          <a:spcPct val="0"/>
        </a:spcAft>
        <a:buChar char="•"/>
        <a:defRPr sz="2400">
          <a:solidFill>
            <a:schemeClr val="tx1"/>
          </a:solidFill>
          <a:latin typeface="+mn-lt"/>
          <a:ea typeface="+mn-ea"/>
          <a:cs typeface="+mn-cs"/>
        </a:defRPr>
      </a:lvl1pPr>
      <a:lvl2pPr marL="576263" indent="-236538" algn="l" rtl="0" fontAlgn="base">
        <a:spcBef>
          <a:spcPct val="20000"/>
        </a:spcBef>
        <a:spcAft>
          <a:spcPct val="0"/>
        </a:spcAft>
        <a:buFont typeface="Verdana" pitchFamily="96" charset="0"/>
        <a:buChar char="–"/>
        <a:defRPr sz="2000">
          <a:solidFill>
            <a:schemeClr val="tx1"/>
          </a:solidFill>
          <a:latin typeface="+mn-lt"/>
        </a:defRPr>
      </a:lvl2pPr>
      <a:lvl3pPr marL="914400" indent="-223838" algn="l" rtl="0" fontAlgn="base">
        <a:spcBef>
          <a:spcPct val="20000"/>
        </a:spcBef>
        <a:spcAft>
          <a:spcPct val="0"/>
        </a:spcAft>
        <a:buFont typeface="Verdana" pitchFamily="96" charset="0"/>
        <a:buChar char="–"/>
        <a:defRPr>
          <a:solidFill>
            <a:schemeClr val="tx1"/>
          </a:solidFill>
          <a:latin typeface="+mn-lt"/>
        </a:defRPr>
      </a:lvl3pPr>
      <a:lvl4pPr marL="1265238" indent="-236538" algn="l" rtl="0" fontAlgn="base">
        <a:spcBef>
          <a:spcPct val="20000"/>
        </a:spcBef>
        <a:spcAft>
          <a:spcPct val="0"/>
        </a:spcAft>
        <a:buFont typeface="Verdana" pitchFamily="96" charset="0"/>
        <a:buChar char="–"/>
        <a:defRPr sz="1600">
          <a:solidFill>
            <a:schemeClr val="tx1"/>
          </a:solidFill>
          <a:latin typeface="+mn-lt"/>
        </a:defRPr>
      </a:lvl4pPr>
      <a:lvl5pPr marL="1660525" indent="-234950" algn="l" rtl="0" fontAlgn="base">
        <a:spcBef>
          <a:spcPct val="20000"/>
        </a:spcBef>
        <a:spcAft>
          <a:spcPct val="0"/>
        </a:spcAft>
        <a:buFont typeface="Verdana" pitchFamily="96" charset="0"/>
        <a:buChar char="–"/>
        <a:defRPr sz="1400">
          <a:solidFill>
            <a:schemeClr val="tx1"/>
          </a:solidFill>
          <a:latin typeface="+mn-lt"/>
        </a:defRPr>
      </a:lvl5pPr>
      <a:lvl6pPr marL="2117725" indent="-234950" algn="l" rtl="0" fontAlgn="base">
        <a:spcBef>
          <a:spcPct val="20000"/>
        </a:spcBef>
        <a:spcAft>
          <a:spcPct val="0"/>
        </a:spcAft>
        <a:buFont typeface="Verdana" pitchFamily="96" charset="0"/>
        <a:buChar char="–"/>
        <a:defRPr sz="1400">
          <a:solidFill>
            <a:schemeClr val="tx1"/>
          </a:solidFill>
          <a:latin typeface="+mn-lt"/>
        </a:defRPr>
      </a:lvl6pPr>
      <a:lvl7pPr marL="2574925" indent="-234950" algn="l" rtl="0" fontAlgn="base">
        <a:spcBef>
          <a:spcPct val="20000"/>
        </a:spcBef>
        <a:spcAft>
          <a:spcPct val="0"/>
        </a:spcAft>
        <a:buFont typeface="Verdana" pitchFamily="96" charset="0"/>
        <a:buChar char="–"/>
        <a:defRPr sz="1400">
          <a:solidFill>
            <a:schemeClr val="tx1"/>
          </a:solidFill>
          <a:latin typeface="+mn-lt"/>
        </a:defRPr>
      </a:lvl7pPr>
      <a:lvl8pPr marL="3032125" indent="-234950" algn="l" rtl="0" fontAlgn="base">
        <a:spcBef>
          <a:spcPct val="20000"/>
        </a:spcBef>
        <a:spcAft>
          <a:spcPct val="0"/>
        </a:spcAft>
        <a:buFont typeface="Verdana" pitchFamily="96" charset="0"/>
        <a:buChar char="–"/>
        <a:defRPr sz="1400">
          <a:solidFill>
            <a:schemeClr val="tx1"/>
          </a:solidFill>
          <a:latin typeface="+mn-lt"/>
        </a:defRPr>
      </a:lvl8pPr>
      <a:lvl9pPr marL="3489325" indent="-234950" algn="l" rtl="0" fontAlgn="base">
        <a:spcBef>
          <a:spcPct val="20000"/>
        </a:spcBef>
        <a:spcAft>
          <a:spcPct val="0"/>
        </a:spcAft>
        <a:buFont typeface="Verdana" pitchFamily="96"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lnSpc>
                <a:spcPct val="100000"/>
              </a:lnSpc>
              <a:spcBef>
                <a:spcPts val="0"/>
              </a:spcBef>
              <a:spcAft>
                <a:spcPts val="0"/>
              </a:spcAft>
            </a:pPr>
            <a:fld id="{7EB39D23-7973-1440-8B31-770536F036C1}" type="datetimeFigureOut">
              <a:rPr lang="en-US" smtClean="0">
                <a:solidFill>
                  <a:prstClr val="black">
                    <a:tint val="75000"/>
                  </a:prstClr>
                </a:solidFill>
                <a:latin typeface="Calibri"/>
              </a:rPr>
              <a:pPr defTabSz="457200" eaLnBrk="1" fontAlgn="auto" hangingPunct="1">
                <a:lnSpc>
                  <a:spcPct val="100000"/>
                </a:lnSpc>
                <a:spcBef>
                  <a:spcPts val="0"/>
                </a:spcBef>
                <a:spcAft>
                  <a:spcPts val="0"/>
                </a:spcAft>
              </a:pPr>
              <a:t>2013-10-21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lnSpc>
                <a:spcPct val="100000"/>
              </a:lnSpc>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lnSpc>
                <a:spcPct val="100000"/>
              </a:lnSpc>
              <a:spcBef>
                <a:spcPts val="0"/>
              </a:spcBef>
              <a:spcAft>
                <a:spcPts val="0"/>
              </a:spcAft>
            </a:pPr>
            <a:fld id="{1AF3CA09-2B60-D04E-A0E5-1A31EE1D308D}" type="slidenum">
              <a:rPr lang="en-US" smtClean="0">
                <a:solidFill>
                  <a:prstClr val="black">
                    <a:tint val="75000"/>
                  </a:prstClr>
                </a:solidFill>
                <a:latin typeface="Calibri"/>
              </a:rPr>
              <a:pPr defTabSz="457200" eaLnBrk="1" fontAlgn="auto" hangingPunct="1">
                <a:lnSpc>
                  <a:spcPct val="100000"/>
                </a:lnSpc>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624954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bwMode="auto">
          <a:xfrm>
            <a:off x="455613" y="158750"/>
            <a:ext cx="8237537"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91171" name="Rectangle 3"/>
          <p:cNvSpPr>
            <a:spLocks noGrp="1" noChangeArrowheads="1"/>
          </p:cNvSpPr>
          <p:nvPr>
            <p:ph type="body" idx="1"/>
          </p:nvPr>
        </p:nvSpPr>
        <p:spPr bwMode="auto">
          <a:xfrm>
            <a:off x="455613" y="1201738"/>
            <a:ext cx="8237537" cy="484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1172" name="Rectangle 4"/>
          <p:cNvSpPr>
            <a:spLocks noChangeArrowheads="1"/>
          </p:cNvSpPr>
          <p:nvPr/>
        </p:nvSpPr>
        <p:spPr bwMode="invGray">
          <a:xfrm>
            <a:off x="3175" y="6029325"/>
            <a:ext cx="9140825" cy="8286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91175" name="Rectangle 7"/>
          <p:cNvSpPr>
            <a:spLocks noChangeArrowheads="1"/>
          </p:cNvSpPr>
          <p:nvPr/>
        </p:nvSpPr>
        <p:spPr bwMode="auto">
          <a:xfrm>
            <a:off x="0" y="6273800"/>
            <a:ext cx="39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eaLnBrk="1" hangingPunct="1">
              <a:lnSpc>
                <a:spcPct val="100000"/>
              </a:lnSpc>
              <a:spcBef>
                <a:spcPct val="0"/>
              </a:spcBef>
            </a:pPr>
            <a:fld id="{B3686118-E083-4711-8FB5-A2B2F6547A85}" type="slidenum">
              <a:rPr lang="en-US" sz="1000">
                <a:solidFill>
                  <a:srgbClr val="FFFFFF"/>
                </a:solidFill>
                <a:latin typeface="Arial" charset="0"/>
              </a:rPr>
              <a:pPr algn="r" eaLnBrk="1" hangingPunct="1">
                <a:lnSpc>
                  <a:spcPct val="100000"/>
                </a:lnSpc>
                <a:spcBef>
                  <a:spcPct val="0"/>
                </a:spcBef>
              </a:pPr>
              <a:t>‹#›</a:t>
            </a:fld>
            <a:endParaRPr lang="en-US" sz="1000">
              <a:solidFill>
                <a:srgbClr val="FFFFFF"/>
              </a:solidFill>
              <a:latin typeface="Arial" charset="0"/>
            </a:endParaRPr>
          </a:p>
        </p:txBody>
      </p:sp>
      <p:sp>
        <p:nvSpPr>
          <p:cNvPr id="391176" name="Rectangle 8"/>
          <p:cNvSpPr>
            <a:spLocks noChangeArrowheads="1"/>
          </p:cNvSpPr>
          <p:nvPr userDrawn="1"/>
        </p:nvSpPr>
        <p:spPr bwMode="auto">
          <a:xfrm>
            <a:off x="0" y="6273800"/>
            <a:ext cx="39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eaLnBrk="1" hangingPunct="1">
              <a:lnSpc>
                <a:spcPct val="100000"/>
              </a:lnSpc>
              <a:spcBef>
                <a:spcPct val="0"/>
              </a:spcBef>
            </a:pPr>
            <a:fld id="{3384A65B-7C71-4732-B205-B875A763C9E6}" type="slidenum">
              <a:rPr lang="en-US" sz="1000">
                <a:solidFill>
                  <a:srgbClr val="FFFFFF"/>
                </a:solidFill>
                <a:latin typeface="Arial" charset="0"/>
              </a:rPr>
              <a:pPr algn="r" eaLnBrk="1" hangingPunct="1">
                <a:lnSpc>
                  <a:spcPct val="100000"/>
                </a:lnSpc>
                <a:spcBef>
                  <a:spcPct val="0"/>
                </a:spcBef>
              </a:pPr>
              <a:t>‹#›</a:t>
            </a:fld>
            <a:endParaRPr lang="en-US" sz="1000">
              <a:solidFill>
                <a:srgbClr val="FFFFFF"/>
              </a:solidFill>
              <a:latin typeface="Arial" charset="0"/>
            </a:endParaRPr>
          </a:p>
        </p:txBody>
      </p:sp>
      <p:pic>
        <p:nvPicPr>
          <p:cNvPr id="391178" name="Picture 10" descr="intel_wht_100 [Converted]"/>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89875" y="6165850"/>
            <a:ext cx="806450" cy="531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80033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fade/>
  </p:transition>
  <p:timing>
    <p:tnLst>
      <p:par>
        <p:cTn id="1" dur="indefinite" restart="never" nodeType="tmRoot"/>
      </p:par>
    </p:tnLst>
  </p:timing>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Verdana" pitchFamily="96" charset="0"/>
        </a:defRPr>
      </a:lvl2pPr>
      <a:lvl3pPr algn="l" rtl="0" fontAlgn="base">
        <a:spcBef>
          <a:spcPct val="0"/>
        </a:spcBef>
        <a:spcAft>
          <a:spcPct val="0"/>
        </a:spcAft>
        <a:defRPr sz="3200" b="1">
          <a:solidFill>
            <a:schemeClr val="tx2"/>
          </a:solidFill>
          <a:latin typeface="Verdana" pitchFamily="96" charset="0"/>
        </a:defRPr>
      </a:lvl3pPr>
      <a:lvl4pPr algn="l" rtl="0" fontAlgn="base">
        <a:spcBef>
          <a:spcPct val="0"/>
        </a:spcBef>
        <a:spcAft>
          <a:spcPct val="0"/>
        </a:spcAft>
        <a:defRPr sz="3200" b="1">
          <a:solidFill>
            <a:schemeClr val="tx2"/>
          </a:solidFill>
          <a:latin typeface="Verdana" pitchFamily="96" charset="0"/>
        </a:defRPr>
      </a:lvl4pPr>
      <a:lvl5pPr algn="l" rtl="0" fontAlgn="base">
        <a:spcBef>
          <a:spcPct val="0"/>
        </a:spcBef>
        <a:spcAft>
          <a:spcPct val="0"/>
        </a:spcAft>
        <a:defRPr sz="3200" b="1">
          <a:solidFill>
            <a:schemeClr val="tx2"/>
          </a:solidFill>
          <a:latin typeface="Verdana" pitchFamily="96" charset="0"/>
        </a:defRPr>
      </a:lvl5pPr>
      <a:lvl6pPr marL="457200" algn="l" rtl="0" fontAlgn="base">
        <a:spcBef>
          <a:spcPct val="0"/>
        </a:spcBef>
        <a:spcAft>
          <a:spcPct val="0"/>
        </a:spcAft>
        <a:defRPr sz="3200" b="1">
          <a:solidFill>
            <a:schemeClr val="tx2"/>
          </a:solidFill>
          <a:latin typeface="Verdana" pitchFamily="96" charset="0"/>
        </a:defRPr>
      </a:lvl6pPr>
      <a:lvl7pPr marL="914400" algn="l" rtl="0" fontAlgn="base">
        <a:spcBef>
          <a:spcPct val="0"/>
        </a:spcBef>
        <a:spcAft>
          <a:spcPct val="0"/>
        </a:spcAft>
        <a:defRPr sz="3200" b="1">
          <a:solidFill>
            <a:schemeClr val="tx2"/>
          </a:solidFill>
          <a:latin typeface="Verdana" pitchFamily="96" charset="0"/>
        </a:defRPr>
      </a:lvl7pPr>
      <a:lvl8pPr marL="1371600" algn="l" rtl="0" fontAlgn="base">
        <a:spcBef>
          <a:spcPct val="0"/>
        </a:spcBef>
        <a:spcAft>
          <a:spcPct val="0"/>
        </a:spcAft>
        <a:defRPr sz="3200" b="1">
          <a:solidFill>
            <a:schemeClr val="tx2"/>
          </a:solidFill>
          <a:latin typeface="Verdana" pitchFamily="96" charset="0"/>
        </a:defRPr>
      </a:lvl8pPr>
      <a:lvl9pPr marL="1828800" algn="l" rtl="0" fontAlgn="base">
        <a:spcBef>
          <a:spcPct val="0"/>
        </a:spcBef>
        <a:spcAft>
          <a:spcPct val="0"/>
        </a:spcAft>
        <a:defRPr sz="3200" b="1">
          <a:solidFill>
            <a:schemeClr val="tx2"/>
          </a:solidFill>
          <a:latin typeface="Verdana" pitchFamily="96" charset="0"/>
        </a:defRPr>
      </a:lvl9pPr>
    </p:titleStyle>
    <p:bodyStyle>
      <a:lvl1pPr marL="225425" indent="-225425" algn="l" rtl="0" fontAlgn="base">
        <a:spcBef>
          <a:spcPct val="20000"/>
        </a:spcBef>
        <a:spcAft>
          <a:spcPct val="0"/>
        </a:spcAft>
        <a:buChar char="•"/>
        <a:defRPr sz="2400">
          <a:solidFill>
            <a:schemeClr val="tx1"/>
          </a:solidFill>
          <a:latin typeface="+mn-lt"/>
          <a:ea typeface="+mn-ea"/>
          <a:cs typeface="+mn-cs"/>
        </a:defRPr>
      </a:lvl1pPr>
      <a:lvl2pPr marL="576263" indent="-236538" algn="l" rtl="0" fontAlgn="base">
        <a:spcBef>
          <a:spcPct val="20000"/>
        </a:spcBef>
        <a:spcAft>
          <a:spcPct val="0"/>
        </a:spcAft>
        <a:buFont typeface="Verdana" pitchFamily="96" charset="0"/>
        <a:buChar char="–"/>
        <a:defRPr sz="2000">
          <a:solidFill>
            <a:schemeClr val="tx1"/>
          </a:solidFill>
          <a:latin typeface="+mn-lt"/>
        </a:defRPr>
      </a:lvl2pPr>
      <a:lvl3pPr marL="914400" indent="-223838" algn="l" rtl="0" fontAlgn="base">
        <a:spcBef>
          <a:spcPct val="20000"/>
        </a:spcBef>
        <a:spcAft>
          <a:spcPct val="0"/>
        </a:spcAft>
        <a:buFont typeface="Verdana" pitchFamily="96" charset="0"/>
        <a:buChar char="–"/>
        <a:defRPr>
          <a:solidFill>
            <a:schemeClr val="tx1"/>
          </a:solidFill>
          <a:latin typeface="+mn-lt"/>
        </a:defRPr>
      </a:lvl3pPr>
      <a:lvl4pPr marL="1265238" indent="-236538" algn="l" rtl="0" fontAlgn="base">
        <a:spcBef>
          <a:spcPct val="20000"/>
        </a:spcBef>
        <a:spcAft>
          <a:spcPct val="0"/>
        </a:spcAft>
        <a:buFont typeface="Verdana" pitchFamily="96" charset="0"/>
        <a:buChar char="–"/>
        <a:defRPr sz="1600">
          <a:solidFill>
            <a:schemeClr val="tx1"/>
          </a:solidFill>
          <a:latin typeface="+mn-lt"/>
        </a:defRPr>
      </a:lvl4pPr>
      <a:lvl5pPr marL="1660525" indent="-234950" algn="l" rtl="0" fontAlgn="base">
        <a:spcBef>
          <a:spcPct val="20000"/>
        </a:spcBef>
        <a:spcAft>
          <a:spcPct val="0"/>
        </a:spcAft>
        <a:buFont typeface="Verdana" pitchFamily="96" charset="0"/>
        <a:buChar char="–"/>
        <a:defRPr sz="1400">
          <a:solidFill>
            <a:schemeClr val="tx1"/>
          </a:solidFill>
          <a:latin typeface="+mn-lt"/>
        </a:defRPr>
      </a:lvl5pPr>
      <a:lvl6pPr marL="2117725" indent="-234950" algn="l" rtl="0" fontAlgn="base">
        <a:spcBef>
          <a:spcPct val="20000"/>
        </a:spcBef>
        <a:spcAft>
          <a:spcPct val="0"/>
        </a:spcAft>
        <a:buFont typeface="Verdana" pitchFamily="96" charset="0"/>
        <a:buChar char="–"/>
        <a:defRPr sz="1400">
          <a:solidFill>
            <a:schemeClr val="tx1"/>
          </a:solidFill>
          <a:latin typeface="+mn-lt"/>
        </a:defRPr>
      </a:lvl6pPr>
      <a:lvl7pPr marL="2574925" indent="-234950" algn="l" rtl="0" fontAlgn="base">
        <a:spcBef>
          <a:spcPct val="20000"/>
        </a:spcBef>
        <a:spcAft>
          <a:spcPct val="0"/>
        </a:spcAft>
        <a:buFont typeface="Verdana" pitchFamily="96" charset="0"/>
        <a:buChar char="–"/>
        <a:defRPr sz="1400">
          <a:solidFill>
            <a:schemeClr val="tx1"/>
          </a:solidFill>
          <a:latin typeface="+mn-lt"/>
        </a:defRPr>
      </a:lvl7pPr>
      <a:lvl8pPr marL="3032125" indent="-234950" algn="l" rtl="0" fontAlgn="base">
        <a:spcBef>
          <a:spcPct val="20000"/>
        </a:spcBef>
        <a:spcAft>
          <a:spcPct val="0"/>
        </a:spcAft>
        <a:buFont typeface="Verdana" pitchFamily="96" charset="0"/>
        <a:buChar char="–"/>
        <a:defRPr sz="1400">
          <a:solidFill>
            <a:schemeClr val="tx1"/>
          </a:solidFill>
          <a:latin typeface="+mn-lt"/>
        </a:defRPr>
      </a:lvl8pPr>
      <a:lvl9pPr marL="3489325" indent="-234950" algn="l" rtl="0" fontAlgn="base">
        <a:spcBef>
          <a:spcPct val="20000"/>
        </a:spcBef>
        <a:spcAft>
          <a:spcPct val="0"/>
        </a:spcAft>
        <a:buFont typeface="Verdana" pitchFamily="96"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hyperlink" Target="http://www.envirotech-online.com/news/environmental-laboratory/7/sensirion/new_low-cost_humidity_and_temperature_sensor_for_high_production_volumes/20127/" TargetMode="External"/><Relationship Id="rId5" Type="http://schemas.openxmlformats.org/officeDocument/2006/relationships/hyperlink" Target="http://www.ti.com/lit/ds/symlink/tmp105.pdf" TargetMode="Externa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hyperlink" Target="http://www.ti.com/lit/ds/symlink/tmp105.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5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Firmware Validation:</a:t>
            </a:r>
            <a:br>
              <a:rPr lang="en-US" dirty="0" smtClean="0"/>
            </a:br>
            <a:r>
              <a:rPr lang="en-US" dirty="0" smtClean="0"/>
              <a:t>Challenges &amp; Opportunities</a:t>
            </a:r>
            <a:endParaRPr lang="en-US" dirty="0"/>
          </a:p>
        </p:txBody>
      </p:sp>
      <p:sp>
        <p:nvSpPr>
          <p:cNvPr id="3" name="Subtitle 2"/>
          <p:cNvSpPr>
            <a:spLocks noGrp="1"/>
          </p:cNvSpPr>
          <p:nvPr>
            <p:ph type="subTitle" sz="quarter" idx="1"/>
          </p:nvPr>
        </p:nvSpPr>
        <p:spPr/>
        <p:txBody>
          <a:bodyPr/>
          <a:lstStyle/>
          <a:p>
            <a:r>
              <a:rPr lang="en-US" dirty="0" smtClean="0"/>
              <a:t>Jim Grundy</a:t>
            </a:r>
            <a:endParaRPr lang="en-US" dirty="0"/>
          </a:p>
        </p:txBody>
      </p:sp>
    </p:spTree>
    <p:extLst>
      <p:ext uri="{BB962C8B-B14F-4D97-AF65-F5344CB8AC3E}">
        <p14:creationId xmlns:p14="http://schemas.microsoft.com/office/powerpoint/2010/main" val="260401079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solidFill>
                  <a:schemeClr val="bg1">
                    <a:lumMod val="75000"/>
                  </a:schemeClr>
                </a:solidFill>
              </a:rPr>
              <a:t>What is firmware?</a:t>
            </a:r>
          </a:p>
          <a:p>
            <a:r>
              <a:rPr lang="en-US" dirty="0"/>
              <a:t>What makes firmware validation so important?</a:t>
            </a:r>
          </a:p>
          <a:p>
            <a:r>
              <a:rPr lang="en-US" dirty="0">
                <a:solidFill>
                  <a:schemeClr val="bg1">
                    <a:lumMod val="75000"/>
                  </a:schemeClr>
                </a:solidFill>
              </a:rPr>
              <a:t>What does firmware look like?</a:t>
            </a:r>
          </a:p>
          <a:p>
            <a:r>
              <a:rPr lang="en-US" dirty="0">
                <a:solidFill>
                  <a:schemeClr val="bg1">
                    <a:lumMod val="75000"/>
                  </a:schemeClr>
                </a:solidFill>
              </a:rPr>
              <a:t>Research needs</a:t>
            </a:r>
          </a:p>
          <a:p>
            <a:r>
              <a:rPr lang="en-US" dirty="0">
                <a:solidFill>
                  <a:schemeClr val="bg1">
                    <a:lumMod val="75000"/>
                  </a:schemeClr>
                </a:solidFill>
              </a:rPr>
              <a:t>Case studies for researchers</a:t>
            </a:r>
          </a:p>
          <a:p>
            <a:endParaRPr lang="en-US" dirty="0" smtClean="0"/>
          </a:p>
        </p:txBody>
      </p:sp>
    </p:spTree>
    <p:extLst>
      <p:ext uri="{BB962C8B-B14F-4D97-AF65-F5344CB8AC3E}">
        <p14:creationId xmlns:p14="http://schemas.microsoft.com/office/powerpoint/2010/main" val="334421041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mount of firmware is growing fast</a:t>
            </a:r>
            <a:endParaRPr lang="en-US" dirty="0"/>
          </a:p>
        </p:txBody>
      </p:sp>
      <p:sp>
        <p:nvSpPr>
          <p:cNvPr id="3" name="Content Placeholder 2"/>
          <p:cNvSpPr>
            <a:spLocks noGrp="1"/>
          </p:cNvSpPr>
          <p:nvPr>
            <p:ph idx="1"/>
          </p:nvPr>
        </p:nvSpPr>
        <p:spPr>
          <a:xfrm>
            <a:off x="225631" y="878774"/>
            <a:ext cx="8692738" cy="4913869"/>
          </a:xfrm>
        </p:spPr>
        <p:txBody>
          <a:bodyPr>
            <a:normAutofit/>
          </a:bodyPr>
          <a:lstStyle/>
          <a:p>
            <a:r>
              <a:rPr lang="en-US" dirty="0" smtClean="0"/>
              <a:t>Reduce design cost and add schedule predictability</a:t>
            </a:r>
          </a:p>
          <a:p>
            <a:pPr lvl="1"/>
            <a:r>
              <a:rPr lang="en-US" dirty="0" smtClean="0"/>
              <a:t>Moving control to firmware simplifies the hardware.</a:t>
            </a:r>
          </a:p>
          <a:p>
            <a:pPr lvl="1"/>
            <a:r>
              <a:rPr lang="en-US" dirty="0" smtClean="0"/>
              <a:t>Configurability allows hardware to function in many products.</a:t>
            </a:r>
          </a:p>
          <a:p>
            <a:pPr lvl="1"/>
            <a:r>
              <a:rPr lang="en-US" dirty="0"/>
              <a:t>Firmware is easily updated prior to shipping</a:t>
            </a:r>
            <a:r>
              <a:rPr lang="en-US" dirty="0" smtClean="0"/>
              <a:t>.</a:t>
            </a:r>
          </a:p>
          <a:p>
            <a:pPr lvl="1"/>
            <a:r>
              <a:rPr lang="en-US" dirty="0" smtClean="0"/>
              <a:t>Makes first silicon more likely to be production silicon.</a:t>
            </a:r>
          </a:p>
          <a:p>
            <a:r>
              <a:rPr lang="en-US" dirty="0" smtClean="0"/>
              <a:t>More efficiently process data at the edge</a:t>
            </a:r>
          </a:p>
          <a:p>
            <a:pPr lvl="1"/>
            <a:r>
              <a:rPr lang="en-US" dirty="0"/>
              <a:t>E</a:t>
            </a:r>
            <a:r>
              <a:rPr lang="en-US" dirty="0" smtClean="0"/>
              <a:t>fficient to process data with silicon accelerators.</a:t>
            </a:r>
          </a:p>
          <a:p>
            <a:pPr lvl="1"/>
            <a:r>
              <a:rPr lang="en-US" dirty="0" smtClean="0"/>
              <a:t>Minimizes traffic to locate those accelerators in the devices.</a:t>
            </a:r>
          </a:p>
          <a:p>
            <a:pPr lvl="1"/>
            <a:r>
              <a:rPr lang="en-US" dirty="0" smtClean="0"/>
              <a:t>Requires richer control algorithms in the devices.</a:t>
            </a:r>
          </a:p>
          <a:p>
            <a:r>
              <a:rPr lang="en-US" dirty="0"/>
              <a:t>M</a:t>
            </a:r>
            <a:r>
              <a:rPr lang="en-US" dirty="0" smtClean="0"/>
              <a:t>ore </a:t>
            </a:r>
            <a:r>
              <a:rPr lang="en-US" dirty="0"/>
              <a:t>sophisticated behavior than possible through </a:t>
            </a:r>
            <a:r>
              <a:rPr lang="en-US" dirty="0" smtClean="0"/>
              <a:t>software visible interfaces.</a:t>
            </a:r>
            <a:endParaRPr lang="en-US" dirty="0"/>
          </a:p>
          <a:p>
            <a:pPr lvl="1"/>
            <a:r>
              <a:rPr lang="en-US" dirty="0"/>
              <a:t>HW/SW interfaces are standards. They change slowly.</a:t>
            </a:r>
          </a:p>
          <a:p>
            <a:pPr lvl="1"/>
            <a:r>
              <a:rPr lang="en-US" dirty="0" smtClean="0"/>
              <a:t>OS power </a:t>
            </a:r>
            <a:r>
              <a:rPr lang="en-US" dirty="0"/>
              <a:t>management </a:t>
            </a:r>
            <a:r>
              <a:rPr lang="en-US" dirty="0" smtClean="0"/>
              <a:t>is an example.</a:t>
            </a:r>
            <a:endParaRPr lang="en-US" dirty="0"/>
          </a:p>
          <a:p>
            <a:endParaRPr lang="en-US" dirty="0" smtClean="0"/>
          </a:p>
        </p:txBody>
      </p:sp>
    </p:spTree>
    <p:extLst>
      <p:ext uri="{BB962C8B-B14F-4D97-AF65-F5344CB8AC3E}">
        <p14:creationId xmlns:p14="http://schemas.microsoft.com/office/powerpoint/2010/main" val="258341754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3" y="137651"/>
            <a:ext cx="8496403" cy="1049881"/>
          </a:xfrm>
        </p:spPr>
        <p:txBody>
          <a:bodyPr/>
          <a:lstStyle/>
          <a:p>
            <a:r>
              <a:rPr lang="en-US" dirty="0" smtClean="0"/>
              <a:t>Firmware Validation Criticality is Higher Than Software</a:t>
            </a:r>
            <a:endParaRPr lang="en-US" dirty="0"/>
          </a:p>
        </p:txBody>
      </p:sp>
      <p:sp>
        <p:nvSpPr>
          <p:cNvPr id="3" name="Content Placeholder 2"/>
          <p:cNvSpPr>
            <a:spLocks noGrp="1"/>
          </p:cNvSpPr>
          <p:nvPr>
            <p:ph idx="1"/>
          </p:nvPr>
        </p:nvSpPr>
        <p:spPr/>
        <p:txBody>
          <a:bodyPr/>
          <a:lstStyle/>
          <a:p>
            <a:pPr marL="0" indent="0">
              <a:buNone/>
            </a:pPr>
            <a:r>
              <a:rPr lang="en-US" dirty="0"/>
              <a:t/>
            </a:r>
            <a:br>
              <a:rPr lang="en-US" dirty="0"/>
            </a:br>
            <a:r>
              <a:rPr lang="en-US" dirty="0"/>
              <a:t/>
            </a:r>
            <a:br>
              <a:rPr lang="en-US" dirty="0"/>
            </a:br>
            <a:r>
              <a:rPr lang="en-US" dirty="0"/>
              <a:t/>
            </a:r>
            <a:br>
              <a:rPr lang="en-US" dirty="0"/>
            </a:br>
            <a:endParaRPr lang="en-US" dirty="0"/>
          </a:p>
        </p:txBody>
      </p:sp>
      <p:sp>
        <p:nvSpPr>
          <p:cNvPr id="6" name="Content Placeholder 2"/>
          <p:cNvSpPr txBox="1">
            <a:spLocks/>
          </p:cNvSpPr>
          <p:nvPr/>
        </p:nvSpPr>
        <p:spPr bwMode="auto">
          <a:xfrm>
            <a:off x="303212" y="1365662"/>
            <a:ext cx="8425152" cy="456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25425" indent="-225425" algn="l" rtl="0" fontAlgn="base">
              <a:spcBef>
                <a:spcPct val="20000"/>
              </a:spcBef>
              <a:spcAft>
                <a:spcPct val="0"/>
              </a:spcAft>
              <a:buChar char="•"/>
              <a:defRPr sz="2400">
                <a:solidFill>
                  <a:schemeClr val="tx1"/>
                </a:solidFill>
                <a:latin typeface="+mn-lt"/>
                <a:ea typeface="+mn-ea"/>
                <a:cs typeface="+mn-cs"/>
              </a:defRPr>
            </a:lvl1pPr>
            <a:lvl2pPr marL="576263" indent="-236538" algn="l" rtl="0" fontAlgn="base">
              <a:spcBef>
                <a:spcPct val="20000"/>
              </a:spcBef>
              <a:spcAft>
                <a:spcPct val="0"/>
              </a:spcAft>
              <a:buFont typeface="Verdana" pitchFamily="96" charset="0"/>
              <a:buChar char="–"/>
              <a:defRPr sz="2000">
                <a:solidFill>
                  <a:schemeClr val="tx1"/>
                </a:solidFill>
                <a:latin typeface="+mn-lt"/>
              </a:defRPr>
            </a:lvl2pPr>
            <a:lvl3pPr marL="914400" indent="-223838" algn="l" rtl="0" fontAlgn="base">
              <a:spcBef>
                <a:spcPct val="20000"/>
              </a:spcBef>
              <a:spcAft>
                <a:spcPct val="0"/>
              </a:spcAft>
              <a:buFont typeface="Verdana" pitchFamily="96" charset="0"/>
              <a:buChar char="–"/>
              <a:defRPr>
                <a:solidFill>
                  <a:schemeClr val="tx1"/>
                </a:solidFill>
                <a:latin typeface="+mn-lt"/>
              </a:defRPr>
            </a:lvl3pPr>
            <a:lvl4pPr marL="1265238" indent="-236538" algn="l" rtl="0" fontAlgn="base">
              <a:spcBef>
                <a:spcPct val="20000"/>
              </a:spcBef>
              <a:spcAft>
                <a:spcPct val="0"/>
              </a:spcAft>
              <a:buFont typeface="Verdana" pitchFamily="96" charset="0"/>
              <a:buChar char="–"/>
              <a:defRPr sz="1600">
                <a:solidFill>
                  <a:schemeClr val="tx1"/>
                </a:solidFill>
                <a:latin typeface="+mn-lt"/>
              </a:defRPr>
            </a:lvl4pPr>
            <a:lvl5pPr marL="1660525" indent="-234950" algn="l" rtl="0" fontAlgn="base">
              <a:spcBef>
                <a:spcPct val="20000"/>
              </a:spcBef>
              <a:spcAft>
                <a:spcPct val="0"/>
              </a:spcAft>
              <a:buFont typeface="Verdana" pitchFamily="96" charset="0"/>
              <a:buChar char="–"/>
              <a:defRPr sz="1400">
                <a:solidFill>
                  <a:schemeClr val="tx1"/>
                </a:solidFill>
                <a:latin typeface="+mn-lt"/>
              </a:defRPr>
            </a:lvl5pPr>
            <a:lvl6pPr marL="2117725" indent="-234950" algn="l" rtl="0" fontAlgn="base">
              <a:spcBef>
                <a:spcPct val="20000"/>
              </a:spcBef>
              <a:spcAft>
                <a:spcPct val="0"/>
              </a:spcAft>
              <a:buFont typeface="Verdana" pitchFamily="96" charset="0"/>
              <a:buChar char="–"/>
              <a:defRPr sz="1400">
                <a:solidFill>
                  <a:schemeClr val="tx1"/>
                </a:solidFill>
                <a:latin typeface="+mn-lt"/>
              </a:defRPr>
            </a:lvl6pPr>
            <a:lvl7pPr marL="2574925" indent="-234950" algn="l" rtl="0" fontAlgn="base">
              <a:spcBef>
                <a:spcPct val="20000"/>
              </a:spcBef>
              <a:spcAft>
                <a:spcPct val="0"/>
              </a:spcAft>
              <a:buFont typeface="Verdana" pitchFamily="96" charset="0"/>
              <a:buChar char="–"/>
              <a:defRPr sz="1400">
                <a:solidFill>
                  <a:schemeClr val="tx1"/>
                </a:solidFill>
                <a:latin typeface="+mn-lt"/>
              </a:defRPr>
            </a:lvl7pPr>
            <a:lvl8pPr marL="3032125" indent="-234950" algn="l" rtl="0" fontAlgn="base">
              <a:spcBef>
                <a:spcPct val="20000"/>
              </a:spcBef>
              <a:spcAft>
                <a:spcPct val="0"/>
              </a:spcAft>
              <a:buFont typeface="Verdana" pitchFamily="96" charset="0"/>
              <a:buChar char="–"/>
              <a:defRPr sz="1400">
                <a:solidFill>
                  <a:schemeClr val="tx1"/>
                </a:solidFill>
                <a:latin typeface="+mn-lt"/>
              </a:defRPr>
            </a:lvl8pPr>
            <a:lvl9pPr marL="3489325" indent="-234950" algn="l" rtl="0" fontAlgn="base">
              <a:spcBef>
                <a:spcPct val="20000"/>
              </a:spcBef>
              <a:spcAft>
                <a:spcPct val="0"/>
              </a:spcAft>
              <a:buFont typeface="Verdana" pitchFamily="96" charset="0"/>
              <a:buChar char="–"/>
              <a:defRPr sz="1400">
                <a:solidFill>
                  <a:schemeClr val="tx1"/>
                </a:solidFill>
                <a:latin typeface="+mn-lt"/>
              </a:defRPr>
            </a:lvl9pPr>
          </a:lstStyle>
          <a:p>
            <a:pPr marL="0" indent="0">
              <a:buNone/>
            </a:pPr>
            <a:r>
              <a:rPr lang="en-US" dirty="0"/>
              <a:t>F</a:t>
            </a:r>
            <a:r>
              <a:rPr lang="en-US" dirty="0" smtClean="0"/>
              <a:t>rom the definition that firmware is software that:</a:t>
            </a:r>
          </a:p>
          <a:p>
            <a:pPr lvl="1"/>
            <a:r>
              <a:rPr lang="en-US" i="1" dirty="0"/>
              <a:t>Is  difficult/costly/undesirable to patch after shipping</a:t>
            </a:r>
            <a:endParaRPr lang="en-US" dirty="0"/>
          </a:p>
          <a:p>
            <a:pPr lvl="1"/>
            <a:endParaRPr lang="en-US" dirty="0" smtClean="0"/>
          </a:p>
          <a:p>
            <a:r>
              <a:rPr lang="en-US" dirty="0" smtClean="0"/>
              <a:t>Then it is also the software you particularly want to get right before shipping</a:t>
            </a:r>
            <a:endParaRPr lang="en-US" dirty="0"/>
          </a:p>
          <a:p>
            <a:pPr marL="0" indent="0">
              <a:buNone/>
            </a:pPr>
            <a:endParaRPr lang="en-US" dirty="0" smtClean="0"/>
          </a:p>
          <a:p>
            <a:pPr marL="0" indent="0">
              <a:buNone/>
            </a:pPr>
            <a:r>
              <a:rPr lang="en-US" dirty="0" smtClean="0"/>
              <a:t>Why?</a:t>
            </a:r>
          </a:p>
          <a:p>
            <a:pPr marL="0" indent="0">
              <a:buNone/>
            </a:pPr>
            <a:r>
              <a:rPr lang="en-US" dirty="0" smtClean="0"/>
              <a:t>Q: Can’t firmware be patched?</a:t>
            </a:r>
            <a:endParaRPr lang="en-US" dirty="0"/>
          </a:p>
          <a:p>
            <a:pPr marL="463550" indent="-463550">
              <a:buNone/>
            </a:pPr>
            <a:r>
              <a:rPr lang="en-US" dirty="0" smtClean="0"/>
              <a:t>A: Yes, but firmware typically isn’t patched once the product is in the customer’s hands.</a:t>
            </a:r>
            <a:endParaRPr lang="en-US" dirty="0"/>
          </a:p>
          <a:p>
            <a:endParaRPr lang="en-US" dirty="0" smtClean="0"/>
          </a:p>
          <a:p>
            <a:pPr marL="463550" indent="-463550">
              <a:buNone/>
            </a:pPr>
            <a:r>
              <a:rPr lang="en-US" dirty="0" smtClean="0"/>
              <a:t>Q: My &lt;insert-device&gt; installs updates all the time. Aren’t those firmware update?</a:t>
            </a:r>
          </a:p>
          <a:p>
            <a:pPr marL="0" indent="0">
              <a:buNone/>
            </a:pPr>
            <a:r>
              <a:rPr lang="en-US" dirty="0" smtClean="0"/>
              <a:t>A: </a:t>
            </a:r>
            <a:r>
              <a:rPr lang="en-US" dirty="0"/>
              <a:t>T</a:t>
            </a:r>
            <a:r>
              <a:rPr lang="en-US" dirty="0" smtClean="0"/>
              <a:t>hose are mostly software updates (by definition).</a:t>
            </a:r>
          </a:p>
        </p:txBody>
      </p:sp>
    </p:spTree>
    <p:extLst>
      <p:ext uri="{BB962C8B-B14F-4D97-AF65-F5344CB8AC3E}">
        <p14:creationId xmlns:p14="http://schemas.microsoft.com/office/powerpoint/2010/main" val="1959550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5" y="158750"/>
            <a:ext cx="8407730" cy="874403"/>
          </a:xfrm>
        </p:spPr>
        <p:txBody>
          <a:bodyPr>
            <a:normAutofit/>
          </a:bodyPr>
          <a:lstStyle/>
          <a:p>
            <a:r>
              <a:rPr lang="en-US" dirty="0" smtClean="0"/>
              <a:t>Why is firmware hard to update?</a:t>
            </a:r>
            <a:endParaRPr lang="en-US" dirty="0"/>
          </a:p>
        </p:txBody>
      </p:sp>
      <p:sp>
        <p:nvSpPr>
          <p:cNvPr id="3" name="Content Placeholder 2"/>
          <p:cNvSpPr>
            <a:spLocks noGrp="1"/>
          </p:cNvSpPr>
          <p:nvPr>
            <p:ph idx="1"/>
          </p:nvPr>
        </p:nvSpPr>
        <p:spPr>
          <a:xfrm>
            <a:off x="266701" y="755320"/>
            <a:ext cx="8505824" cy="5305755"/>
          </a:xfrm>
        </p:spPr>
        <p:txBody>
          <a:bodyPr>
            <a:normAutofit/>
          </a:bodyPr>
          <a:lstStyle/>
          <a:p>
            <a:r>
              <a:rPr lang="en-US" dirty="0" smtClean="0"/>
              <a:t>A technical reason: Criticality</a:t>
            </a:r>
          </a:p>
          <a:p>
            <a:pPr lvl="1"/>
            <a:r>
              <a:rPr lang="en-US" dirty="0" smtClean="0"/>
              <a:t>Failed updates are a remote but inescapable possibility.</a:t>
            </a:r>
          </a:p>
          <a:p>
            <a:pPr lvl="1"/>
            <a:r>
              <a:rPr lang="en-US" dirty="0" smtClean="0"/>
              <a:t>Lower level failed updates are harder to recover from.</a:t>
            </a:r>
          </a:p>
          <a:p>
            <a:pPr lvl="1"/>
            <a:r>
              <a:rPr lang="en-US" dirty="0" smtClean="0"/>
              <a:t>Lower level updates must meet a risk/reward analysis.</a:t>
            </a:r>
          </a:p>
          <a:p>
            <a:pPr lvl="1"/>
            <a:r>
              <a:rPr lang="en-US" dirty="0" smtClean="0"/>
              <a:t>Often left to users to install rather than </a:t>
            </a:r>
            <a:r>
              <a:rPr lang="en-US" smtClean="0"/>
              <a:t>being pushed.</a:t>
            </a:r>
            <a:endParaRPr lang="en-US" dirty="0" smtClean="0"/>
          </a:p>
          <a:p>
            <a:pPr marL="339725" lvl="1" indent="0">
              <a:buNone/>
            </a:pPr>
            <a:endParaRPr lang="en-US" dirty="0" smtClean="0"/>
          </a:p>
          <a:p>
            <a:r>
              <a:rPr lang="en-US" dirty="0" smtClean="0"/>
              <a:t>The real reason: Rich supply chains</a:t>
            </a:r>
          </a:p>
          <a:p>
            <a:pPr lvl="1"/>
            <a:r>
              <a:rPr lang="en-US" dirty="0"/>
              <a:t>D</a:t>
            </a:r>
            <a:r>
              <a:rPr lang="en-US" dirty="0" smtClean="0"/>
              <a:t>evices reach customers though deep chains. My phone:</a:t>
            </a:r>
          </a:p>
          <a:p>
            <a:pPr lvl="2"/>
            <a:r>
              <a:rPr lang="en-US" dirty="0" smtClean="0"/>
              <a:t>Is sold by a carrier that handles customer and network issues</a:t>
            </a:r>
          </a:p>
          <a:p>
            <a:pPr lvl="2"/>
            <a:r>
              <a:rPr lang="en-US" dirty="0" smtClean="0"/>
              <a:t>Is made by a vendor</a:t>
            </a:r>
          </a:p>
          <a:p>
            <a:pPr lvl="2"/>
            <a:r>
              <a:rPr lang="en-US" dirty="0" smtClean="0"/>
              <a:t>Runs an operating system from another vendor</a:t>
            </a:r>
          </a:p>
          <a:p>
            <a:pPr lvl="2"/>
            <a:r>
              <a:rPr lang="en-US" dirty="0" smtClean="0"/>
              <a:t>On an SoC from yet another vendor</a:t>
            </a:r>
          </a:p>
          <a:p>
            <a:pPr lvl="2"/>
            <a:r>
              <a:rPr lang="en-US" dirty="0" smtClean="0"/>
              <a:t>That integrates IP blocks from multiple vendors: radio, </a:t>
            </a:r>
            <a:r>
              <a:rPr lang="en-US" dirty="0" err="1" smtClean="0"/>
              <a:t>usb</a:t>
            </a:r>
            <a:r>
              <a:rPr lang="en-US" dirty="0" smtClean="0"/>
              <a:t>, …</a:t>
            </a:r>
          </a:p>
          <a:p>
            <a:pPr lvl="1"/>
            <a:r>
              <a:rPr lang="en-US" dirty="0" smtClean="0"/>
              <a:t>Only the top layer(s) maintain a connection to the device.</a:t>
            </a:r>
          </a:p>
        </p:txBody>
      </p:sp>
    </p:spTree>
    <p:extLst>
      <p:ext uri="{BB962C8B-B14F-4D97-AF65-F5344CB8AC3E}">
        <p14:creationId xmlns:p14="http://schemas.microsoft.com/office/powerpoint/2010/main" val="200694482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Firmware Validation Schedule Criticality is Higher than Software</a:t>
            </a:r>
            <a:endParaRPr lang="en-US" dirty="0"/>
          </a:p>
        </p:txBody>
      </p:sp>
      <p:sp>
        <p:nvSpPr>
          <p:cNvPr id="3" name="Content Placeholder 2"/>
          <p:cNvSpPr>
            <a:spLocks noGrp="1"/>
          </p:cNvSpPr>
          <p:nvPr>
            <p:ph idx="1"/>
          </p:nvPr>
        </p:nvSpPr>
        <p:spPr/>
        <p:txBody>
          <a:bodyPr/>
          <a:lstStyle/>
          <a:p>
            <a:pPr marL="0" indent="0">
              <a:buNone/>
            </a:pPr>
            <a:r>
              <a:rPr lang="en-US" dirty="0"/>
              <a:t>S</a:t>
            </a:r>
            <a:r>
              <a:rPr lang="en-US" dirty="0" smtClean="0"/>
              <a:t>chedule predictability is important for hardware and software projects. But, more critical for hardware:</a:t>
            </a:r>
          </a:p>
          <a:p>
            <a:r>
              <a:rPr lang="en-US" dirty="0" smtClean="0"/>
              <a:t>Threshold for software update is lower</a:t>
            </a:r>
          </a:p>
          <a:p>
            <a:pPr lvl="1"/>
            <a:r>
              <a:rPr lang="en-US" dirty="0"/>
              <a:t>L</a:t>
            </a:r>
            <a:r>
              <a:rPr lang="en-US" dirty="0" smtClean="0"/>
              <a:t>ast features can be added and last bugs fixed post launch.</a:t>
            </a:r>
          </a:p>
          <a:p>
            <a:pPr lvl="1"/>
            <a:r>
              <a:rPr lang="en-US" dirty="0" smtClean="0"/>
              <a:t>Post release update relieves schedule pressure.</a:t>
            </a:r>
          </a:p>
          <a:p>
            <a:r>
              <a:rPr lang="en-US" dirty="0" smtClean="0"/>
              <a:t>Hardware manufacturing capacity is expensive.</a:t>
            </a:r>
          </a:p>
          <a:p>
            <a:pPr lvl="1"/>
            <a:r>
              <a:rPr lang="en-US" dirty="0" smtClean="0"/>
              <a:t>Efficient manufacturing capacity scheduling is vital.</a:t>
            </a:r>
          </a:p>
          <a:p>
            <a:pPr lvl="1"/>
            <a:r>
              <a:rPr lang="en-US" dirty="0" smtClean="0"/>
              <a:t>Manufacturing efficiency increases schedule pressure.</a:t>
            </a:r>
          </a:p>
          <a:p>
            <a:pPr marL="339725" lvl="1" indent="0">
              <a:buNone/>
            </a:pPr>
            <a:endParaRPr lang="en-US" dirty="0" smtClean="0"/>
          </a:p>
          <a:p>
            <a:pPr marL="0" indent="-11113">
              <a:buNone/>
            </a:pPr>
            <a:r>
              <a:rPr lang="en-US" dirty="0" smtClean="0"/>
              <a:t>From the definition that firmware is software that</a:t>
            </a:r>
          </a:p>
          <a:p>
            <a:pPr marL="669924" lvl="2" indent="-342900"/>
            <a:r>
              <a:rPr lang="en-US" i="1" dirty="0" smtClean="0"/>
              <a:t>Must </a:t>
            </a:r>
            <a:r>
              <a:rPr lang="en-US" i="1" dirty="0"/>
              <a:t>be functional before the associate hardware </a:t>
            </a:r>
            <a:r>
              <a:rPr lang="en-US" i="1" dirty="0" smtClean="0"/>
              <a:t>ships</a:t>
            </a:r>
            <a:endParaRPr lang="en-US" dirty="0"/>
          </a:p>
          <a:p>
            <a:pPr marL="0" indent="0">
              <a:buNone/>
            </a:pPr>
            <a:r>
              <a:rPr lang="en-US" dirty="0" smtClean="0"/>
              <a:t>Firmware schedule criticality is like that of hardware.</a:t>
            </a:r>
          </a:p>
        </p:txBody>
      </p:sp>
    </p:spTree>
    <p:extLst>
      <p:ext uri="{BB962C8B-B14F-4D97-AF65-F5344CB8AC3E}">
        <p14:creationId xmlns:p14="http://schemas.microsoft.com/office/powerpoint/2010/main" val="412704487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dirty="0" smtClean="0"/>
              <a:t>pportunity to test firmware is smaller than software</a:t>
            </a:r>
            <a:endParaRPr lang="en-US" dirty="0"/>
          </a:p>
        </p:txBody>
      </p:sp>
      <p:sp>
        <p:nvSpPr>
          <p:cNvPr id="3" name="Content Placeholder 2"/>
          <p:cNvSpPr>
            <a:spLocks noGrp="1"/>
          </p:cNvSpPr>
          <p:nvPr>
            <p:ph idx="1"/>
          </p:nvPr>
        </p:nvSpPr>
        <p:spPr>
          <a:xfrm>
            <a:off x="273132" y="1318160"/>
            <a:ext cx="8573985" cy="4762005"/>
          </a:xfrm>
        </p:spPr>
        <p:txBody>
          <a:bodyPr/>
          <a:lstStyle/>
          <a:p>
            <a:r>
              <a:rPr lang="en-US" dirty="0" smtClean="0"/>
              <a:t>Pre-silicon: you must</a:t>
            </a:r>
          </a:p>
          <a:p>
            <a:pPr lvl="1"/>
            <a:r>
              <a:rPr lang="en-US" dirty="0" smtClean="0"/>
              <a:t>Use a software model of the silicon – takes effort</a:t>
            </a:r>
          </a:p>
          <a:p>
            <a:pPr lvl="1"/>
            <a:r>
              <a:rPr lang="en-US" dirty="0" smtClean="0"/>
              <a:t>Use a simulator – takes time</a:t>
            </a:r>
          </a:p>
          <a:p>
            <a:pPr lvl="1"/>
            <a:r>
              <a:rPr lang="en-US" dirty="0" smtClean="0"/>
              <a:t>Use an emulator – takes money</a:t>
            </a:r>
          </a:p>
          <a:p>
            <a:pPr marL="339725" lvl="1" indent="0">
              <a:buNone/>
            </a:pPr>
            <a:endParaRPr lang="en-US" dirty="0" smtClean="0"/>
          </a:p>
          <a:p>
            <a:r>
              <a:rPr lang="en-US" dirty="0" smtClean="0"/>
              <a:t>Post-silicon: you must</a:t>
            </a:r>
          </a:p>
          <a:p>
            <a:pPr lvl="1"/>
            <a:r>
              <a:rPr lang="en-US" dirty="0" smtClean="0"/>
              <a:t>Resolve issues quickly</a:t>
            </a:r>
          </a:p>
          <a:p>
            <a:pPr lvl="1"/>
            <a:r>
              <a:rPr lang="en-US" dirty="0" smtClean="0"/>
              <a:t>In an environment with less observability than software.</a:t>
            </a:r>
          </a:p>
          <a:p>
            <a:pPr lvl="1"/>
            <a:endParaRPr lang="en-US" dirty="0"/>
          </a:p>
        </p:txBody>
      </p:sp>
    </p:spTree>
    <p:extLst>
      <p:ext uri="{BB962C8B-B14F-4D97-AF65-F5344CB8AC3E}">
        <p14:creationId xmlns:p14="http://schemas.microsoft.com/office/powerpoint/2010/main" val="112901660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Firmware/Hardware interfaces are “dynamic”</a:t>
            </a:r>
            <a:endParaRPr lang="en-US" dirty="0"/>
          </a:p>
        </p:txBody>
      </p:sp>
      <p:sp>
        <p:nvSpPr>
          <p:cNvPr id="3" name="Content Placeholder 2"/>
          <p:cNvSpPr>
            <a:spLocks noGrp="1"/>
          </p:cNvSpPr>
          <p:nvPr>
            <p:ph idx="1"/>
          </p:nvPr>
        </p:nvSpPr>
        <p:spPr/>
        <p:txBody>
          <a:bodyPr/>
          <a:lstStyle/>
          <a:p>
            <a:pPr marL="0" indent="0">
              <a:buNone/>
            </a:pPr>
            <a:r>
              <a:rPr lang="en-US" dirty="0" smtClean="0"/>
              <a:t>When two software modules are integrated in a system and one hasn’t followed the interface:</a:t>
            </a:r>
          </a:p>
          <a:p>
            <a:r>
              <a:rPr lang="en-US" dirty="0" smtClean="0"/>
              <a:t>The offending module is fixed</a:t>
            </a:r>
          </a:p>
          <a:p>
            <a:r>
              <a:rPr lang="en-US" dirty="0" smtClean="0"/>
              <a:t>The interface is unchanged</a:t>
            </a:r>
          </a:p>
          <a:p>
            <a:endParaRPr lang="en-US" dirty="0"/>
          </a:p>
          <a:p>
            <a:pPr marL="0" indent="0">
              <a:buNone/>
            </a:pPr>
            <a:r>
              <a:rPr lang="en-US" dirty="0" smtClean="0"/>
              <a:t>When hardware and firmware are integrated, and the hardware hasn’t followed the interface:</a:t>
            </a:r>
          </a:p>
          <a:p>
            <a:r>
              <a:rPr lang="en-US" dirty="0" smtClean="0"/>
              <a:t>The interface is revised</a:t>
            </a:r>
          </a:p>
          <a:p>
            <a:r>
              <a:rPr lang="en-US" dirty="0" smtClean="0"/>
              <a:t>The firmware is “fixed”</a:t>
            </a:r>
          </a:p>
        </p:txBody>
      </p:sp>
    </p:spTree>
    <p:extLst>
      <p:ext uri="{BB962C8B-B14F-4D97-AF65-F5344CB8AC3E}">
        <p14:creationId xmlns:p14="http://schemas.microsoft.com/office/powerpoint/2010/main" val="79825382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 for Formal Methods</a:t>
            </a:r>
            <a:br>
              <a:rPr lang="en-US" dirty="0" smtClean="0"/>
            </a:br>
            <a:r>
              <a:rPr lang="en-US" dirty="0" smtClean="0"/>
              <a:t>(the non-technical ones)</a:t>
            </a:r>
            <a:endParaRPr lang="en-US" dirty="0"/>
          </a:p>
        </p:txBody>
      </p:sp>
      <p:sp>
        <p:nvSpPr>
          <p:cNvPr id="3" name="Content Placeholder 2"/>
          <p:cNvSpPr>
            <a:spLocks noGrp="1"/>
          </p:cNvSpPr>
          <p:nvPr>
            <p:ph idx="1"/>
          </p:nvPr>
        </p:nvSpPr>
        <p:spPr/>
        <p:txBody>
          <a:bodyPr>
            <a:normAutofit/>
          </a:bodyPr>
          <a:lstStyle/>
          <a:p>
            <a:r>
              <a:rPr lang="en-US" dirty="0" smtClean="0"/>
              <a:t>Firmware needs your research</a:t>
            </a:r>
          </a:p>
          <a:p>
            <a:pPr lvl="1"/>
            <a:r>
              <a:rPr lang="en-US" dirty="0" smtClean="0"/>
              <a:t>Quality must be high.</a:t>
            </a:r>
          </a:p>
          <a:p>
            <a:pPr lvl="1"/>
            <a:r>
              <a:rPr lang="en-US" dirty="0" smtClean="0"/>
              <a:t>Hard to achieve the needed quality through testing.</a:t>
            </a:r>
          </a:p>
          <a:p>
            <a:pPr marL="339725" lvl="1" indent="0">
              <a:buNone/>
            </a:pPr>
            <a:endParaRPr lang="en-US" dirty="0"/>
          </a:p>
          <a:p>
            <a:r>
              <a:rPr lang="en-US" dirty="0" smtClean="0"/>
              <a:t>The challenge is to develop methods that:</a:t>
            </a:r>
          </a:p>
          <a:p>
            <a:pPr lvl="1"/>
            <a:r>
              <a:rPr lang="en-US" dirty="0"/>
              <a:t>D</a:t>
            </a:r>
            <a:r>
              <a:rPr lang="en-US" dirty="0" smtClean="0"/>
              <a:t>eliver understandable confidence in predictable time.</a:t>
            </a:r>
          </a:p>
          <a:p>
            <a:pPr lvl="1"/>
            <a:r>
              <a:rPr lang="en-US" dirty="0" smtClean="0"/>
              <a:t>Are fast to re-apply when there is change.</a:t>
            </a:r>
          </a:p>
        </p:txBody>
      </p:sp>
    </p:spTree>
    <p:extLst>
      <p:ext uri="{BB962C8B-B14F-4D97-AF65-F5344CB8AC3E}">
        <p14:creationId xmlns:p14="http://schemas.microsoft.com/office/powerpoint/2010/main" val="65445959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 for Formal </a:t>
            </a:r>
            <a:r>
              <a:rPr lang="en-US" dirty="0"/>
              <a:t>M</a:t>
            </a:r>
            <a:r>
              <a:rPr lang="en-US" dirty="0" smtClean="0"/>
              <a:t>ethods: Examples</a:t>
            </a:r>
            <a:endParaRPr lang="en-US" dirty="0"/>
          </a:p>
        </p:txBody>
      </p:sp>
      <p:sp>
        <p:nvSpPr>
          <p:cNvPr id="3" name="Content Placeholder 2"/>
          <p:cNvSpPr>
            <a:spLocks noGrp="1"/>
          </p:cNvSpPr>
          <p:nvPr>
            <p:ph idx="1"/>
          </p:nvPr>
        </p:nvSpPr>
        <p:spPr>
          <a:xfrm>
            <a:off x="304801" y="1201738"/>
            <a:ext cx="8582024" cy="4840287"/>
          </a:xfrm>
        </p:spPr>
        <p:txBody>
          <a:bodyPr/>
          <a:lstStyle/>
          <a:p>
            <a:r>
              <a:rPr lang="en-US" dirty="0" smtClean="0"/>
              <a:t>Static Analysis: </a:t>
            </a:r>
            <a:r>
              <a:rPr lang="en-US" dirty="0"/>
              <a:t>E</a:t>
            </a:r>
            <a:r>
              <a:rPr lang="en-US" dirty="0" smtClean="0"/>
              <a:t>asiest technique to propagate</a:t>
            </a:r>
          </a:p>
          <a:p>
            <a:pPr lvl="1"/>
            <a:r>
              <a:rPr lang="en-US" dirty="0" smtClean="0"/>
              <a:t>Needs little integration with development environment</a:t>
            </a:r>
          </a:p>
          <a:p>
            <a:pPr lvl="1"/>
            <a:r>
              <a:rPr lang="en-US" dirty="0" smtClean="0"/>
              <a:t>Assurance achieved is understandable</a:t>
            </a:r>
          </a:p>
          <a:p>
            <a:pPr lvl="1"/>
            <a:r>
              <a:rPr lang="en-US" dirty="0" smtClean="0"/>
              <a:t>Time to apply is predictable</a:t>
            </a:r>
          </a:p>
          <a:p>
            <a:pPr lvl="1"/>
            <a:r>
              <a:rPr lang="en-US" dirty="0" smtClean="0"/>
              <a:t>Deals well with change</a:t>
            </a:r>
          </a:p>
          <a:p>
            <a:pPr lvl="1"/>
            <a:r>
              <a:rPr lang="en-US" dirty="0" smtClean="0"/>
              <a:t>Maximizes value of pre-Si test by removing bugs first</a:t>
            </a:r>
          </a:p>
          <a:p>
            <a:r>
              <a:rPr lang="en-US" dirty="0" smtClean="0"/>
              <a:t>Dynamic Analysis: Can formal choose the best tests?</a:t>
            </a:r>
          </a:p>
          <a:p>
            <a:pPr lvl="1"/>
            <a:r>
              <a:rPr lang="en-US" dirty="0" smtClean="0"/>
              <a:t>Pre-Si dynamic analysis is expensive</a:t>
            </a:r>
          </a:p>
          <a:p>
            <a:pPr lvl="1"/>
            <a:r>
              <a:rPr lang="en-US" dirty="0" smtClean="0"/>
              <a:t>Can static analysis be used to increase the effectiveness?</a:t>
            </a:r>
          </a:p>
          <a:p>
            <a:pPr lvl="1"/>
            <a:r>
              <a:rPr lang="en-US" dirty="0" smtClean="0"/>
              <a:t>Many practically challenges … see later slides.</a:t>
            </a:r>
          </a:p>
          <a:p>
            <a:pPr lvl="2"/>
            <a:endParaRPr lang="en-US" dirty="0"/>
          </a:p>
        </p:txBody>
      </p:sp>
    </p:spTree>
    <p:extLst>
      <p:ext uri="{BB962C8B-B14F-4D97-AF65-F5344CB8AC3E}">
        <p14:creationId xmlns:p14="http://schemas.microsoft.com/office/powerpoint/2010/main" val="195706678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What is firmware?</a:t>
            </a:r>
          </a:p>
          <a:p>
            <a:r>
              <a:rPr lang="en-US" dirty="0" smtClean="0">
                <a:solidFill>
                  <a:schemeClr val="bg1">
                    <a:lumMod val="75000"/>
                  </a:schemeClr>
                </a:solidFill>
              </a:rPr>
              <a:t>What makes firmware validation so important?</a:t>
            </a:r>
          </a:p>
          <a:p>
            <a:r>
              <a:rPr lang="en-US" dirty="0" smtClean="0"/>
              <a:t>What </a:t>
            </a:r>
            <a:r>
              <a:rPr lang="en-US" dirty="0"/>
              <a:t>does firmware </a:t>
            </a:r>
            <a:r>
              <a:rPr lang="en-US" dirty="0" smtClean="0"/>
              <a:t>look like?</a:t>
            </a:r>
            <a:endParaRPr lang="en-US" dirty="0"/>
          </a:p>
          <a:p>
            <a:r>
              <a:rPr lang="en-US" dirty="0" smtClean="0">
                <a:solidFill>
                  <a:schemeClr val="bg1">
                    <a:lumMod val="75000"/>
                  </a:schemeClr>
                </a:solidFill>
              </a:rPr>
              <a:t>Research needs</a:t>
            </a:r>
          </a:p>
          <a:p>
            <a:r>
              <a:rPr lang="en-US" dirty="0" smtClean="0">
                <a:solidFill>
                  <a:schemeClr val="bg1">
                    <a:lumMod val="75000"/>
                  </a:schemeClr>
                </a:solidFill>
              </a:rPr>
              <a:t>Case </a:t>
            </a:r>
            <a:r>
              <a:rPr lang="en-US" dirty="0">
                <a:solidFill>
                  <a:schemeClr val="bg1">
                    <a:lumMod val="75000"/>
                  </a:schemeClr>
                </a:solidFill>
              </a:rPr>
              <a:t>s</a:t>
            </a:r>
            <a:r>
              <a:rPr lang="en-US" dirty="0" smtClean="0">
                <a:solidFill>
                  <a:schemeClr val="bg1">
                    <a:lumMod val="75000"/>
                  </a:schemeClr>
                </a:solidFill>
              </a:rPr>
              <a:t>tudies for researchers</a:t>
            </a:r>
          </a:p>
          <a:p>
            <a:pPr marL="0" indent="0">
              <a:buNone/>
            </a:pPr>
            <a:endParaRPr lang="en-US" dirty="0" smtClean="0"/>
          </a:p>
        </p:txBody>
      </p:sp>
    </p:spTree>
    <p:extLst>
      <p:ext uri="{BB962C8B-B14F-4D97-AF65-F5344CB8AC3E}">
        <p14:creationId xmlns:p14="http://schemas.microsoft.com/office/powerpoint/2010/main" val="156773900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285" y="206478"/>
            <a:ext cx="8240866" cy="5835548"/>
          </a:xfrm>
        </p:spPr>
        <p:txBody>
          <a:bodyPr>
            <a:normAutofit lnSpcReduction="10000"/>
          </a:bodyPr>
          <a:lstStyle/>
          <a:p>
            <a:pPr marL="0" indent="0">
              <a:buNone/>
            </a:pPr>
            <a:r>
              <a:rPr lang="en-US" dirty="0"/>
              <a:t>THIS PRESENTATION CONTAINS THE GENERAL INSIGHTS AND OPINIONS OF INTEL CORPORATION (INTEL). THE INFORMATION IN THIS PRESENTATION IS PROVIDED FOR INFORMATION ONLY AND IS NOT TO BE RELIED UPON FOR ANY OTHER PURPOSE THAN EDUCATIONAL. USE AT YOUR OWN RISK! INTEL MAKES NO REPRESENTATIONS OR WARRANTIES REGARDING THE ACCURACY OR COMPLETENESS OF THE INFORMATION IN THIS PRESENTATION. INTEL ACCEPTS NO DUTY TO UPDATE THIS PRESENTATION BASED ON MORE CURRENT INFORMATION. INTEL IS NOT LIABLE FOR ANY DAMAGES, DIRECT OR INDIRECT, CONSEQUENTIAL OR OTHERWISE, THAT MAY ARISE, DIRECTLY OR INDIRECTLY, FROM THE USE OR MISUSE OF THE INFORMATION IN THIS PRESENTATION.</a:t>
            </a:r>
          </a:p>
        </p:txBody>
      </p:sp>
    </p:spTree>
    <p:extLst>
      <p:ext uri="{BB962C8B-B14F-4D97-AF65-F5344CB8AC3E}">
        <p14:creationId xmlns:p14="http://schemas.microsoft.com/office/powerpoint/2010/main" val="43169145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Firmware: Language &amp; Runtime</a:t>
            </a:r>
            <a:endParaRPr lang="en-US" dirty="0"/>
          </a:p>
        </p:txBody>
      </p:sp>
      <p:sp>
        <p:nvSpPr>
          <p:cNvPr id="3" name="Content Placeholder 2"/>
          <p:cNvSpPr>
            <a:spLocks noGrp="1"/>
          </p:cNvSpPr>
          <p:nvPr>
            <p:ph idx="1"/>
          </p:nvPr>
        </p:nvSpPr>
        <p:spPr>
          <a:xfrm>
            <a:off x="443738" y="1118611"/>
            <a:ext cx="8237537" cy="4840287"/>
          </a:xfrm>
        </p:spPr>
        <p:txBody>
          <a:bodyPr>
            <a:normAutofit/>
          </a:bodyPr>
          <a:lstStyle/>
          <a:p>
            <a:r>
              <a:rPr lang="en-US" dirty="0" smtClean="0"/>
              <a:t>Firmware is written in C</a:t>
            </a:r>
          </a:p>
          <a:p>
            <a:pPr lvl="1"/>
            <a:r>
              <a:rPr lang="en-US" dirty="0" smtClean="0"/>
              <a:t>With essential use of embedded assembler</a:t>
            </a:r>
          </a:p>
          <a:p>
            <a:pPr lvl="1"/>
            <a:r>
              <a:rPr lang="en-US" dirty="0" smtClean="0"/>
              <a:t>Pre-Si test rigs model hardware in a variety of languages</a:t>
            </a:r>
          </a:p>
          <a:p>
            <a:r>
              <a:rPr lang="en-US" dirty="0" smtClean="0"/>
              <a:t>Firmware runs directly on </a:t>
            </a:r>
            <a:r>
              <a:rPr lang="en-US" dirty="0"/>
              <a:t>a</a:t>
            </a:r>
            <a:r>
              <a:rPr lang="en-US" dirty="0" smtClean="0"/>
              <a:t> microcontroller</a:t>
            </a:r>
          </a:p>
          <a:p>
            <a:pPr lvl="1"/>
            <a:r>
              <a:rPr lang="en-US" dirty="0" smtClean="0"/>
              <a:t>Most applications have no OS or runtime</a:t>
            </a:r>
          </a:p>
          <a:p>
            <a:pPr lvl="1"/>
            <a:r>
              <a:rPr lang="en-US" dirty="0" smtClean="0"/>
              <a:t>Usually </a:t>
            </a:r>
            <a:r>
              <a:rPr lang="en-US" dirty="0"/>
              <a:t>only a single thread of </a:t>
            </a:r>
            <a:r>
              <a:rPr lang="en-US" dirty="0" smtClean="0"/>
              <a:t>execution</a:t>
            </a:r>
          </a:p>
          <a:p>
            <a:r>
              <a:rPr lang="en-US" dirty="0" smtClean="0"/>
              <a:t>Firmware runs with limited resources</a:t>
            </a:r>
          </a:p>
          <a:p>
            <a:pPr lvl="1"/>
            <a:r>
              <a:rPr lang="en-US" dirty="0" smtClean="0"/>
              <a:t>Do not assume 32-bit </a:t>
            </a:r>
            <a:r>
              <a:rPr lang="en-US" dirty="0" smtClean="0">
                <a:latin typeface="Verdana"/>
                <a:ea typeface="Verdana"/>
                <a:cs typeface="Verdana"/>
              </a:rPr>
              <a:t>μ-</a:t>
            </a:r>
            <a:r>
              <a:rPr lang="en-US" dirty="0" smtClean="0"/>
              <a:t>controllers</a:t>
            </a:r>
          </a:p>
          <a:p>
            <a:pPr lvl="1"/>
            <a:r>
              <a:rPr lang="en-US" dirty="0" smtClean="0"/>
              <a:t>Do not assume the </a:t>
            </a:r>
            <a:r>
              <a:rPr lang="en-US" dirty="0" smtClean="0">
                <a:ea typeface="Verdana"/>
                <a:cs typeface="Verdana"/>
              </a:rPr>
              <a:t>μ</a:t>
            </a:r>
            <a:r>
              <a:rPr lang="en-US" dirty="0" smtClean="0"/>
              <a:t>-controller is fast</a:t>
            </a:r>
          </a:p>
          <a:p>
            <a:pPr lvl="1"/>
            <a:r>
              <a:rPr lang="en-US" dirty="0" smtClean="0"/>
              <a:t>May need more memory than </a:t>
            </a:r>
            <a:r>
              <a:rPr lang="en-US" dirty="0" smtClean="0">
                <a:ea typeface="Verdana"/>
                <a:cs typeface="Verdana"/>
              </a:rPr>
              <a:t>μ-</a:t>
            </a:r>
            <a:r>
              <a:rPr lang="en-US" dirty="0" smtClean="0"/>
              <a:t>controller has address bits</a:t>
            </a:r>
          </a:p>
          <a:p>
            <a:pPr lvl="1"/>
            <a:r>
              <a:rPr lang="en-US" dirty="0" smtClean="0"/>
              <a:t>Stack depth can be limited</a:t>
            </a:r>
          </a:p>
        </p:txBody>
      </p:sp>
    </p:spTree>
    <p:extLst>
      <p:ext uri="{BB962C8B-B14F-4D97-AF65-F5344CB8AC3E}">
        <p14:creationId xmlns:p14="http://schemas.microsoft.com/office/powerpoint/2010/main" val="88331872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263" y="158750"/>
            <a:ext cx="8241888" cy="530019"/>
          </a:xfrm>
        </p:spPr>
        <p:txBody>
          <a:bodyPr/>
          <a:lstStyle/>
          <a:p>
            <a:r>
              <a:rPr lang="en-US" dirty="0" smtClean="0"/>
              <a:t>Firmware/Hardware interaction</a:t>
            </a:r>
            <a:endParaRPr lang="en-US" dirty="0"/>
          </a:p>
        </p:txBody>
      </p:sp>
      <p:sp>
        <p:nvSpPr>
          <p:cNvPr id="3" name="Content Placeholder 2"/>
          <p:cNvSpPr>
            <a:spLocks noGrp="1"/>
          </p:cNvSpPr>
          <p:nvPr>
            <p:ph idx="1"/>
          </p:nvPr>
        </p:nvSpPr>
        <p:spPr>
          <a:xfrm>
            <a:off x="296883" y="619847"/>
            <a:ext cx="8265639" cy="5448443"/>
          </a:xfrm>
        </p:spPr>
        <p:txBody>
          <a:bodyPr/>
          <a:lstStyle/>
          <a:p>
            <a:r>
              <a:rPr lang="en-US" dirty="0" smtClean="0"/>
              <a:t>Software uses standard abstractions to interact</a:t>
            </a:r>
          </a:p>
          <a:p>
            <a:pPr lvl="1"/>
            <a:r>
              <a:rPr lang="en-US" dirty="0"/>
              <a:t>Software/software uses standard abstraction: call/return</a:t>
            </a:r>
          </a:p>
          <a:p>
            <a:pPr lvl="1"/>
            <a:r>
              <a:rPr lang="en-US" dirty="0"/>
              <a:t>Compilers ensure consistent call/return for each </a:t>
            </a:r>
            <a:r>
              <a:rPr lang="en-US" dirty="0" smtClean="0"/>
              <a:t>interface</a:t>
            </a:r>
          </a:p>
          <a:p>
            <a:r>
              <a:rPr lang="en-US" dirty="0" smtClean="0"/>
              <a:t>No standard abstraction to encapsulate interaction</a:t>
            </a:r>
          </a:p>
          <a:p>
            <a:pPr lvl="1"/>
            <a:r>
              <a:rPr lang="en-US" dirty="0" smtClean="0"/>
              <a:t>Many firmware/hardware interaction patterns exist: interrupts, memory mapped IO, special purpose registers</a:t>
            </a:r>
          </a:p>
          <a:p>
            <a:r>
              <a:rPr lang="en-US" dirty="0" smtClean="0"/>
              <a:t>Interactions typically have a temporal aspect</a:t>
            </a:r>
          </a:p>
          <a:p>
            <a:pPr lvl="1"/>
            <a:r>
              <a:rPr lang="en-US" dirty="0" smtClean="0"/>
              <a:t>This occurs in software too – at the problematic interfaces</a:t>
            </a:r>
            <a:endParaRPr lang="en-US" dirty="0"/>
          </a:p>
          <a:p>
            <a:pPr lvl="1"/>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95302726"/>
              </p:ext>
            </p:extLst>
          </p:nvPr>
        </p:nvGraphicFramePr>
        <p:xfrm>
          <a:off x="249382" y="3728851"/>
          <a:ext cx="8768937" cy="2280062"/>
        </p:xfrm>
        <a:graphic>
          <a:graphicData uri="http://schemas.openxmlformats.org/drawingml/2006/table">
            <a:tbl>
              <a:tblPr firstRow="1" bandRow="1">
                <a:tableStyleId>{5C22544A-7EE6-4342-B048-85BDC9FD1C3A}</a:tableStyleId>
              </a:tblPr>
              <a:tblGrid>
                <a:gridCol w="2759841"/>
                <a:gridCol w="6009096"/>
              </a:tblGrid>
              <a:tr h="457926">
                <a:tc>
                  <a:txBody>
                    <a:bodyPr/>
                    <a:lstStyle/>
                    <a:p>
                      <a:pPr algn="ctr"/>
                      <a:r>
                        <a:rPr lang="en-US" dirty="0" smtClean="0"/>
                        <a:t>Easy</a:t>
                      </a:r>
                      <a:endParaRPr lang="en-US" dirty="0"/>
                    </a:p>
                  </a:txBody>
                  <a:tcPr/>
                </a:tc>
                <a:tc>
                  <a:txBody>
                    <a:bodyPr/>
                    <a:lstStyle/>
                    <a:p>
                      <a:pPr algn="ctr"/>
                      <a:r>
                        <a:rPr lang="en-US" dirty="0" smtClean="0"/>
                        <a:t>Hard</a:t>
                      </a:r>
                      <a:endParaRPr lang="en-US" dirty="0"/>
                    </a:p>
                  </a:txBody>
                  <a:tcPr/>
                </a:tc>
              </a:tr>
              <a:tr h="1822136">
                <a:tc>
                  <a:txBody>
                    <a:bodyPr/>
                    <a:lstStyle/>
                    <a:p>
                      <a:r>
                        <a:rPr lang="en-US" baseline="0" dirty="0" err="1" smtClean="0"/>
                        <a:t>time_t</a:t>
                      </a:r>
                      <a:r>
                        <a:rPr lang="en-US" baseline="0" dirty="0" smtClean="0"/>
                        <a:t> time(</a:t>
                      </a:r>
                      <a:r>
                        <a:rPr lang="en-US" baseline="0" dirty="0" err="1" smtClean="0"/>
                        <a:t>time_t</a:t>
                      </a:r>
                      <a:r>
                        <a:rPr lang="en-US" baseline="0" dirty="0" smtClean="0"/>
                        <a:t>*)</a:t>
                      </a:r>
                      <a:endParaRPr lang="en-US" dirty="0"/>
                    </a:p>
                  </a:txBody>
                  <a:tcPr anchor="ctr"/>
                </a:tc>
                <a:tc>
                  <a:txBody>
                    <a:bodyPr/>
                    <a:lstStyle/>
                    <a:p>
                      <a:endParaRPr lang="en-US" dirty="0"/>
                    </a:p>
                  </a:txBody>
                  <a:tcPr/>
                </a:tc>
              </a:tr>
            </a:tbl>
          </a:graphicData>
        </a:graphic>
      </p:graphicFrame>
      <p:grpSp>
        <p:nvGrpSpPr>
          <p:cNvPr id="5" name="Group 4"/>
          <p:cNvGrpSpPr/>
          <p:nvPr/>
        </p:nvGrpSpPr>
        <p:grpSpPr>
          <a:xfrm>
            <a:off x="3179545" y="4266648"/>
            <a:ext cx="5596320" cy="1666306"/>
            <a:chOff x="3179545" y="4266648"/>
            <a:chExt cx="5596320" cy="1666306"/>
          </a:xfrm>
        </p:grpSpPr>
        <p:sp>
          <p:nvSpPr>
            <p:cNvPr id="8" name="Rounded Rectangle 7"/>
            <p:cNvSpPr/>
            <p:nvPr/>
          </p:nvSpPr>
          <p:spPr bwMode="auto">
            <a:xfrm>
              <a:off x="3179545" y="4870210"/>
              <a:ext cx="1688420" cy="374571"/>
            </a:xfrm>
            <a:prstGeom prst="roundRect">
              <a:avLst/>
            </a:prstGeom>
            <a:solidFill>
              <a:schemeClr val="tx2">
                <a:lumMod val="20000"/>
                <a:lumOff val="8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Verdana" pitchFamily="96" charset="0"/>
                </a:rPr>
                <a:t>Unlocked</a:t>
              </a:r>
            </a:p>
          </p:txBody>
        </p:sp>
        <p:sp>
          <p:nvSpPr>
            <p:cNvPr id="9" name="Rounded Rectangle 8"/>
            <p:cNvSpPr/>
            <p:nvPr/>
          </p:nvSpPr>
          <p:spPr bwMode="auto">
            <a:xfrm>
              <a:off x="6307194" y="4874170"/>
              <a:ext cx="1109529" cy="374571"/>
            </a:xfrm>
            <a:prstGeom prst="roundRect">
              <a:avLst/>
            </a:prstGeom>
            <a:solidFill>
              <a:schemeClr val="tx2">
                <a:lumMod val="20000"/>
                <a:lumOff val="80000"/>
              </a:schemeClr>
            </a:solidFill>
            <a:ln>
              <a:noFill/>
            </a:ln>
            <a:effectLst/>
            <a:ex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50000"/>
                </a:spcBef>
                <a:spcAft>
                  <a:spcPct val="0"/>
                </a:spcAft>
                <a:buClrTx/>
                <a:buSzTx/>
                <a:buFontTx/>
                <a:buNone/>
                <a:tabLst/>
              </a:pPr>
              <a:r>
                <a:rPr lang="en-US" dirty="0"/>
                <a:t>L</a:t>
              </a:r>
              <a:r>
                <a:rPr kumimoji="0" lang="en-US" sz="2000" b="0" i="0" u="none" strike="noStrike" cap="none" normalizeH="0" baseline="0" dirty="0" smtClean="0">
                  <a:ln>
                    <a:noFill/>
                  </a:ln>
                  <a:solidFill>
                    <a:schemeClr val="tx1"/>
                  </a:solidFill>
                  <a:effectLst/>
                  <a:latin typeface="Verdana" pitchFamily="96" charset="0"/>
                </a:rPr>
                <a:t>ocked</a:t>
              </a:r>
            </a:p>
          </p:txBody>
        </p:sp>
        <p:sp>
          <p:nvSpPr>
            <p:cNvPr id="10" name="Arc 9"/>
            <p:cNvSpPr/>
            <p:nvPr/>
          </p:nvSpPr>
          <p:spPr bwMode="auto">
            <a:xfrm>
              <a:off x="4023755" y="4266648"/>
              <a:ext cx="2733305" cy="1215044"/>
            </a:xfrm>
            <a:prstGeom prst="arc">
              <a:avLst>
                <a:gd name="adj1" fmla="val 10901783"/>
                <a:gd name="adj2" fmla="val 42792"/>
              </a:avLst>
            </a:prstGeom>
            <a:noFill/>
            <a:ln w="63500" cap="flat" cmpd="sng" algn="ctr">
              <a:solidFill>
                <a:srgbClr val="292929">
                  <a:alpha val="70000"/>
                </a:srgbClr>
              </a:solidFill>
              <a:prstDash val="solid"/>
              <a:round/>
              <a:headEnd type="none" w="med" len="med"/>
              <a:tailEnd type="stealth"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96" charset="0"/>
              </a:endParaRPr>
            </a:p>
          </p:txBody>
        </p:sp>
        <p:sp>
          <p:nvSpPr>
            <p:cNvPr id="11" name="Arc 10"/>
            <p:cNvSpPr/>
            <p:nvPr/>
          </p:nvSpPr>
          <p:spPr bwMode="auto">
            <a:xfrm flipV="1">
              <a:off x="4023754" y="4707373"/>
              <a:ext cx="2733305" cy="1213805"/>
            </a:xfrm>
            <a:prstGeom prst="arc">
              <a:avLst>
                <a:gd name="adj1" fmla="val 10572826"/>
                <a:gd name="adj2" fmla="val 160810"/>
              </a:avLst>
            </a:prstGeom>
            <a:noFill/>
            <a:ln w="63500" cap="flat" cmpd="sng" algn="ctr">
              <a:solidFill>
                <a:srgbClr val="292929">
                  <a:alpha val="70000"/>
                </a:srgbClr>
              </a:solidFill>
              <a:prstDash val="solid"/>
              <a:round/>
              <a:headEnd type="stealth"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96" charset="0"/>
              </a:endParaRPr>
            </a:p>
          </p:txBody>
        </p:sp>
        <p:sp>
          <p:nvSpPr>
            <p:cNvPr id="12" name="Arc 11"/>
            <p:cNvSpPr/>
            <p:nvPr/>
          </p:nvSpPr>
          <p:spPr bwMode="auto">
            <a:xfrm>
              <a:off x="6909460" y="4449973"/>
              <a:ext cx="1866405" cy="1215044"/>
            </a:xfrm>
            <a:prstGeom prst="arc">
              <a:avLst>
                <a:gd name="adj1" fmla="val 11538200"/>
                <a:gd name="adj2" fmla="val 10051746"/>
              </a:avLst>
            </a:prstGeom>
            <a:noFill/>
            <a:ln w="63500" cap="flat" cmpd="sng" algn="ctr">
              <a:solidFill>
                <a:srgbClr val="292929">
                  <a:alpha val="70000"/>
                </a:srgbClr>
              </a:solidFill>
              <a:prstDash val="solid"/>
              <a:round/>
              <a:headEnd type="none" w="med" len="med"/>
              <a:tailEnd type="stealth"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96" charset="0"/>
              </a:endParaRPr>
            </a:p>
          </p:txBody>
        </p:sp>
        <p:sp>
          <p:nvSpPr>
            <p:cNvPr id="13" name="TextBox 12"/>
            <p:cNvSpPr txBox="1"/>
            <p:nvPr/>
          </p:nvSpPr>
          <p:spPr>
            <a:xfrm>
              <a:off x="4933207" y="4368819"/>
              <a:ext cx="914400" cy="338554"/>
            </a:xfrm>
            <a:prstGeom prst="rect">
              <a:avLst/>
            </a:prstGeom>
            <a:noFill/>
          </p:spPr>
          <p:txBody>
            <a:bodyPr wrap="square" rtlCol="0">
              <a:spAutoFit/>
            </a:bodyPr>
            <a:lstStyle/>
            <a:p>
              <a:r>
                <a:rPr lang="en-US" dirty="0" smtClean="0"/>
                <a:t>lock</a:t>
              </a:r>
              <a:endParaRPr lang="en-US" dirty="0"/>
            </a:p>
          </p:txBody>
        </p:sp>
        <p:sp>
          <p:nvSpPr>
            <p:cNvPr id="14" name="TextBox 13"/>
            <p:cNvSpPr txBox="1"/>
            <p:nvPr/>
          </p:nvSpPr>
          <p:spPr>
            <a:xfrm>
              <a:off x="4933207" y="5594400"/>
              <a:ext cx="1040082" cy="338554"/>
            </a:xfrm>
            <a:prstGeom prst="rect">
              <a:avLst/>
            </a:prstGeom>
            <a:noFill/>
          </p:spPr>
          <p:txBody>
            <a:bodyPr wrap="square" rtlCol="0">
              <a:spAutoFit/>
            </a:bodyPr>
            <a:lstStyle/>
            <a:p>
              <a:r>
                <a:rPr lang="en-US" dirty="0" smtClean="0"/>
                <a:t>unlock</a:t>
              </a:r>
              <a:endParaRPr lang="en-US" dirty="0"/>
            </a:p>
          </p:txBody>
        </p:sp>
        <p:sp>
          <p:nvSpPr>
            <p:cNvPr id="15" name="TextBox 14"/>
            <p:cNvSpPr txBox="1"/>
            <p:nvPr/>
          </p:nvSpPr>
          <p:spPr>
            <a:xfrm>
              <a:off x="7730837" y="4870210"/>
              <a:ext cx="1026225" cy="338554"/>
            </a:xfrm>
            <a:prstGeom prst="rect">
              <a:avLst/>
            </a:prstGeom>
            <a:noFill/>
          </p:spPr>
          <p:txBody>
            <a:bodyPr wrap="square" rtlCol="0">
              <a:spAutoFit/>
            </a:bodyPr>
            <a:lstStyle/>
            <a:p>
              <a:r>
                <a:rPr lang="en-US" dirty="0" smtClean="0"/>
                <a:t>access</a:t>
              </a:r>
              <a:endParaRPr lang="en-US" dirty="0"/>
            </a:p>
          </p:txBody>
        </p:sp>
      </p:grpSp>
    </p:spTree>
    <p:extLst>
      <p:ext uri="{BB962C8B-B14F-4D97-AF65-F5344CB8AC3E}">
        <p14:creationId xmlns:p14="http://schemas.microsoft.com/office/powerpoint/2010/main" val="721297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158750"/>
            <a:ext cx="8225661" cy="601271"/>
          </a:xfrm>
        </p:spPr>
        <p:txBody>
          <a:bodyPr/>
          <a:lstStyle/>
          <a:p>
            <a:r>
              <a:rPr lang="en-US" dirty="0" smtClean="0"/>
              <a:t>Firmware/Hardware Concurrency</a:t>
            </a:r>
            <a:endParaRPr lang="en-US" dirty="0"/>
          </a:p>
        </p:txBody>
      </p:sp>
      <p:sp>
        <p:nvSpPr>
          <p:cNvPr id="6" name="Content Placeholder 2"/>
          <p:cNvSpPr txBox="1">
            <a:spLocks/>
          </p:cNvSpPr>
          <p:nvPr/>
        </p:nvSpPr>
        <p:spPr bwMode="auto">
          <a:xfrm>
            <a:off x="443735" y="807520"/>
            <a:ext cx="8237537" cy="17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225425" indent="-225425" algn="l" rtl="0" fontAlgn="base">
              <a:spcBef>
                <a:spcPct val="20000"/>
              </a:spcBef>
              <a:spcAft>
                <a:spcPct val="0"/>
              </a:spcAft>
              <a:buChar char="•"/>
              <a:defRPr sz="2400">
                <a:solidFill>
                  <a:schemeClr val="tx1"/>
                </a:solidFill>
                <a:latin typeface="+mn-lt"/>
                <a:ea typeface="+mn-ea"/>
                <a:cs typeface="+mn-cs"/>
              </a:defRPr>
            </a:lvl1pPr>
            <a:lvl2pPr marL="576263" indent="-236538" algn="l" rtl="0" fontAlgn="base">
              <a:spcBef>
                <a:spcPct val="20000"/>
              </a:spcBef>
              <a:spcAft>
                <a:spcPct val="0"/>
              </a:spcAft>
              <a:buFont typeface="Verdana" pitchFamily="96" charset="0"/>
              <a:buChar char="–"/>
              <a:defRPr sz="2000">
                <a:solidFill>
                  <a:schemeClr val="tx1"/>
                </a:solidFill>
                <a:latin typeface="+mn-lt"/>
              </a:defRPr>
            </a:lvl2pPr>
            <a:lvl3pPr marL="914400" indent="-223838" algn="l" rtl="0" fontAlgn="base">
              <a:spcBef>
                <a:spcPct val="20000"/>
              </a:spcBef>
              <a:spcAft>
                <a:spcPct val="0"/>
              </a:spcAft>
              <a:buFont typeface="Verdana" pitchFamily="96" charset="0"/>
              <a:buChar char="–"/>
              <a:defRPr>
                <a:solidFill>
                  <a:schemeClr val="tx1"/>
                </a:solidFill>
                <a:latin typeface="+mn-lt"/>
              </a:defRPr>
            </a:lvl3pPr>
            <a:lvl4pPr marL="1265238" indent="-236538" algn="l" rtl="0" fontAlgn="base">
              <a:spcBef>
                <a:spcPct val="20000"/>
              </a:spcBef>
              <a:spcAft>
                <a:spcPct val="0"/>
              </a:spcAft>
              <a:buFont typeface="Verdana" pitchFamily="96" charset="0"/>
              <a:buChar char="–"/>
              <a:defRPr sz="1600">
                <a:solidFill>
                  <a:schemeClr val="tx1"/>
                </a:solidFill>
                <a:latin typeface="+mn-lt"/>
              </a:defRPr>
            </a:lvl4pPr>
            <a:lvl5pPr marL="1660525" indent="-234950" algn="l" rtl="0" fontAlgn="base">
              <a:spcBef>
                <a:spcPct val="20000"/>
              </a:spcBef>
              <a:spcAft>
                <a:spcPct val="0"/>
              </a:spcAft>
              <a:buFont typeface="Verdana" pitchFamily="96" charset="0"/>
              <a:buChar char="–"/>
              <a:defRPr sz="1400">
                <a:solidFill>
                  <a:schemeClr val="tx1"/>
                </a:solidFill>
                <a:latin typeface="+mn-lt"/>
              </a:defRPr>
            </a:lvl5pPr>
            <a:lvl6pPr marL="2117725" indent="-234950" algn="l" rtl="0" fontAlgn="base">
              <a:spcBef>
                <a:spcPct val="20000"/>
              </a:spcBef>
              <a:spcAft>
                <a:spcPct val="0"/>
              </a:spcAft>
              <a:buFont typeface="Verdana" pitchFamily="96" charset="0"/>
              <a:buChar char="–"/>
              <a:defRPr sz="1400">
                <a:solidFill>
                  <a:schemeClr val="tx1"/>
                </a:solidFill>
                <a:latin typeface="+mn-lt"/>
              </a:defRPr>
            </a:lvl6pPr>
            <a:lvl7pPr marL="2574925" indent="-234950" algn="l" rtl="0" fontAlgn="base">
              <a:spcBef>
                <a:spcPct val="20000"/>
              </a:spcBef>
              <a:spcAft>
                <a:spcPct val="0"/>
              </a:spcAft>
              <a:buFont typeface="Verdana" pitchFamily="96" charset="0"/>
              <a:buChar char="–"/>
              <a:defRPr sz="1400">
                <a:solidFill>
                  <a:schemeClr val="tx1"/>
                </a:solidFill>
                <a:latin typeface="+mn-lt"/>
              </a:defRPr>
            </a:lvl7pPr>
            <a:lvl8pPr marL="3032125" indent="-234950" algn="l" rtl="0" fontAlgn="base">
              <a:spcBef>
                <a:spcPct val="20000"/>
              </a:spcBef>
              <a:spcAft>
                <a:spcPct val="0"/>
              </a:spcAft>
              <a:buFont typeface="Verdana" pitchFamily="96" charset="0"/>
              <a:buChar char="–"/>
              <a:defRPr sz="1400">
                <a:solidFill>
                  <a:schemeClr val="tx1"/>
                </a:solidFill>
                <a:latin typeface="+mn-lt"/>
              </a:defRPr>
            </a:lvl8pPr>
            <a:lvl9pPr marL="3489325" indent="-234950" algn="l" rtl="0" fontAlgn="base">
              <a:spcBef>
                <a:spcPct val="20000"/>
              </a:spcBef>
              <a:spcAft>
                <a:spcPct val="0"/>
              </a:spcAft>
              <a:buFont typeface="Verdana" pitchFamily="96" charset="0"/>
              <a:buChar char="–"/>
              <a:defRPr sz="1400">
                <a:solidFill>
                  <a:schemeClr val="tx1"/>
                </a:solidFill>
                <a:latin typeface="+mn-lt"/>
              </a:defRPr>
            </a:lvl9pPr>
          </a:lstStyle>
          <a:p>
            <a:r>
              <a:rPr lang="en-US" dirty="0"/>
              <a:t>Firmware operates concurrently with </a:t>
            </a:r>
            <a:r>
              <a:rPr lang="en-US" dirty="0" smtClean="0"/>
              <a:t>its hardware</a:t>
            </a:r>
            <a:r>
              <a:rPr lang="en-US" dirty="0"/>
              <a:t>.</a:t>
            </a:r>
          </a:p>
          <a:p>
            <a:r>
              <a:rPr lang="en-US" dirty="0" smtClean="0"/>
              <a:t>Firmware operates concurrently with other agents.</a:t>
            </a:r>
          </a:p>
        </p:txBody>
      </p:sp>
      <p:grpSp>
        <p:nvGrpSpPr>
          <p:cNvPr id="23" name="Group 22"/>
          <p:cNvGrpSpPr/>
          <p:nvPr/>
        </p:nvGrpSpPr>
        <p:grpSpPr>
          <a:xfrm>
            <a:off x="3203304" y="4168402"/>
            <a:ext cx="2737389" cy="1714139"/>
            <a:chOff x="4562503" y="3405586"/>
            <a:chExt cx="2754346" cy="1905071"/>
          </a:xfrm>
        </p:grpSpPr>
        <p:grpSp>
          <p:nvGrpSpPr>
            <p:cNvPr id="16" name="Group 15"/>
            <p:cNvGrpSpPr/>
            <p:nvPr/>
          </p:nvGrpSpPr>
          <p:grpSpPr>
            <a:xfrm>
              <a:off x="4562503" y="3405586"/>
              <a:ext cx="2754346" cy="1855184"/>
              <a:chOff x="2967" y="1613462"/>
              <a:chExt cx="7186162" cy="714885"/>
            </a:xfrm>
          </p:grpSpPr>
          <p:sp>
            <p:nvSpPr>
              <p:cNvPr id="17" name="Rounded Rectangle 16"/>
              <p:cNvSpPr/>
              <p:nvPr/>
            </p:nvSpPr>
            <p:spPr>
              <a:xfrm>
                <a:off x="2967" y="1613462"/>
                <a:ext cx="7186162" cy="71488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4"/>
              <p:cNvSpPr/>
              <p:nvPr/>
            </p:nvSpPr>
            <p:spPr>
              <a:xfrm>
                <a:off x="23905" y="1634400"/>
                <a:ext cx="7144286" cy="6730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endParaRPr lang="en-US" sz="3100" kern="1200" dirty="0" smtClean="0"/>
              </a:p>
            </p:txBody>
          </p:sp>
        </p:grpSp>
        <p:sp>
          <p:nvSpPr>
            <p:cNvPr id="4" name="TextBox 3"/>
            <p:cNvSpPr txBox="1"/>
            <p:nvPr/>
          </p:nvSpPr>
          <p:spPr>
            <a:xfrm>
              <a:off x="5023262" y="3706998"/>
              <a:ext cx="1864426" cy="689853"/>
            </a:xfrm>
            <a:prstGeom prst="rect">
              <a:avLst/>
            </a:prstGeom>
            <a:noFill/>
          </p:spPr>
          <p:txBody>
            <a:bodyPr wrap="square" rtlCol="0">
              <a:spAutoFit/>
            </a:bodyPr>
            <a:lstStyle/>
            <a:p>
              <a:r>
                <a:rPr lang="en-US" sz="2400" dirty="0" smtClean="0">
                  <a:solidFill>
                    <a:schemeClr val="bg1"/>
                  </a:solidFill>
                </a:rPr>
                <a:t>Firmware</a:t>
              </a:r>
              <a:endParaRPr lang="en-US" sz="2400" dirty="0">
                <a:solidFill>
                  <a:schemeClr val="bg1"/>
                </a:solidFill>
              </a:endParaRPr>
            </a:p>
          </p:txBody>
        </p:sp>
        <p:sp>
          <p:nvSpPr>
            <p:cNvPr id="19" name="TextBox 18"/>
            <p:cNvSpPr txBox="1"/>
            <p:nvPr/>
          </p:nvSpPr>
          <p:spPr>
            <a:xfrm>
              <a:off x="5023262" y="4620804"/>
              <a:ext cx="1864426" cy="689853"/>
            </a:xfrm>
            <a:prstGeom prst="rect">
              <a:avLst/>
            </a:prstGeom>
            <a:noFill/>
          </p:spPr>
          <p:txBody>
            <a:bodyPr wrap="square" rtlCol="0">
              <a:spAutoFit/>
            </a:bodyPr>
            <a:lstStyle/>
            <a:p>
              <a:r>
                <a:rPr lang="en-US" sz="2400" dirty="0" smtClean="0">
                  <a:solidFill>
                    <a:schemeClr val="bg1"/>
                  </a:solidFill>
                </a:rPr>
                <a:t>Hardware</a:t>
              </a:r>
              <a:endParaRPr lang="en-US" sz="2400" dirty="0">
                <a:solidFill>
                  <a:schemeClr val="bg1"/>
                </a:solidFill>
              </a:endParaRPr>
            </a:p>
          </p:txBody>
        </p:sp>
        <p:cxnSp>
          <p:nvCxnSpPr>
            <p:cNvPr id="22" name="Straight Connector 21"/>
            <p:cNvCxnSpPr>
              <a:stCxn id="18" idx="1"/>
              <a:endCxn id="17" idx="3"/>
            </p:cNvCxnSpPr>
            <p:nvPr/>
          </p:nvCxnSpPr>
          <p:spPr bwMode="auto">
            <a:xfrm>
              <a:off x="4570528" y="4333178"/>
              <a:ext cx="2746321" cy="0"/>
            </a:xfrm>
            <a:prstGeom prst="line">
              <a:avLst/>
            </a:prstGeom>
            <a:noFill/>
            <a:ln w="1016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4" name="Group 23"/>
          <p:cNvGrpSpPr/>
          <p:nvPr/>
        </p:nvGrpSpPr>
        <p:grpSpPr>
          <a:xfrm>
            <a:off x="1111990" y="3397223"/>
            <a:ext cx="1413485" cy="714885"/>
            <a:chOff x="2967" y="12"/>
            <a:chExt cx="1413485" cy="714885"/>
          </a:xfrm>
        </p:grpSpPr>
        <p:sp>
          <p:nvSpPr>
            <p:cNvPr id="25" name="Rounded Rectangle 24"/>
            <p:cNvSpPr/>
            <p:nvPr/>
          </p:nvSpPr>
          <p:spPr>
            <a:xfrm>
              <a:off x="2967" y="12"/>
              <a:ext cx="1413485" cy="71488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ounded Rectangle 4"/>
            <p:cNvSpPr/>
            <p:nvPr/>
          </p:nvSpPr>
          <p:spPr>
            <a:xfrm>
              <a:off x="23905" y="20950"/>
              <a:ext cx="1371609" cy="6730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400" kern="1200" dirty="0" smtClean="0"/>
                <a:t>Agent</a:t>
              </a:r>
              <a:endParaRPr lang="en-US" sz="2400" kern="1200" dirty="0"/>
            </a:p>
          </p:txBody>
        </p:sp>
      </p:grpSp>
      <p:grpSp>
        <p:nvGrpSpPr>
          <p:cNvPr id="27" name="Group 26"/>
          <p:cNvGrpSpPr/>
          <p:nvPr/>
        </p:nvGrpSpPr>
        <p:grpSpPr>
          <a:xfrm>
            <a:off x="2798608" y="2399085"/>
            <a:ext cx="1413485" cy="714885"/>
            <a:chOff x="2967" y="12"/>
            <a:chExt cx="1413485" cy="714885"/>
          </a:xfrm>
        </p:grpSpPr>
        <p:sp>
          <p:nvSpPr>
            <p:cNvPr id="28" name="Rounded Rectangle 27"/>
            <p:cNvSpPr/>
            <p:nvPr/>
          </p:nvSpPr>
          <p:spPr>
            <a:xfrm>
              <a:off x="2967" y="12"/>
              <a:ext cx="1413485" cy="71488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4"/>
            <p:cNvSpPr/>
            <p:nvPr/>
          </p:nvSpPr>
          <p:spPr>
            <a:xfrm>
              <a:off x="23905" y="20950"/>
              <a:ext cx="1371609" cy="6730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400" kern="1200" dirty="0" smtClean="0"/>
                <a:t>Agent</a:t>
              </a:r>
              <a:endParaRPr lang="en-US" sz="2400" kern="1200" dirty="0"/>
            </a:p>
          </p:txBody>
        </p:sp>
      </p:grpSp>
      <p:grpSp>
        <p:nvGrpSpPr>
          <p:cNvPr id="30" name="Group 29"/>
          <p:cNvGrpSpPr/>
          <p:nvPr/>
        </p:nvGrpSpPr>
        <p:grpSpPr>
          <a:xfrm>
            <a:off x="6684642" y="3411464"/>
            <a:ext cx="1413485" cy="714885"/>
            <a:chOff x="2967" y="12"/>
            <a:chExt cx="1413485" cy="714885"/>
          </a:xfrm>
        </p:grpSpPr>
        <p:sp>
          <p:nvSpPr>
            <p:cNvPr id="31" name="Rounded Rectangle 30"/>
            <p:cNvSpPr/>
            <p:nvPr/>
          </p:nvSpPr>
          <p:spPr>
            <a:xfrm>
              <a:off x="2967" y="12"/>
              <a:ext cx="1413485" cy="71488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ounded Rectangle 4"/>
            <p:cNvSpPr/>
            <p:nvPr/>
          </p:nvSpPr>
          <p:spPr>
            <a:xfrm>
              <a:off x="23905" y="20950"/>
              <a:ext cx="1371609" cy="6730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400" kern="1200" dirty="0" smtClean="0"/>
                <a:t>Agent</a:t>
              </a:r>
              <a:endParaRPr lang="en-US" sz="2400" kern="1200" dirty="0"/>
            </a:p>
          </p:txBody>
        </p:sp>
      </p:grpSp>
      <p:grpSp>
        <p:nvGrpSpPr>
          <p:cNvPr id="33" name="Group 32"/>
          <p:cNvGrpSpPr/>
          <p:nvPr/>
        </p:nvGrpSpPr>
        <p:grpSpPr>
          <a:xfrm>
            <a:off x="5057401" y="2399086"/>
            <a:ext cx="1413485" cy="714885"/>
            <a:chOff x="2967" y="12"/>
            <a:chExt cx="1413485" cy="714885"/>
          </a:xfrm>
        </p:grpSpPr>
        <p:sp>
          <p:nvSpPr>
            <p:cNvPr id="34" name="Rounded Rectangle 33"/>
            <p:cNvSpPr/>
            <p:nvPr/>
          </p:nvSpPr>
          <p:spPr>
            <a:xfrm>
              <a:off x="2967" y="12"/>
              <a:ext cx="1413485" cy="71488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ounded Rectangle 4"/>
            <p:cNvSpPr/>
            <p:nvPr/>
          </p:nvSpPr>
          <p:spPr>
            <a:xfrm>
              <a:off x="23905" y="20950"/>
              <a:ext cx="1371609" cy="6730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400" kern="1200" dirty="0" smtClean="0"/>
                <a:t>Agent</a:t>
              </a:r>
              <a:endParaRPr lang="en-US" sz="2400" kern="1200" dirty="0"/>
            </a:p>
          </p:txBody>
        </p:sp>
      </p:grpSp>
      <p:cxnSp>
        <p:nvCxnSpPr>
          <p:cNvPr id="5" name="Straight Arrow Connector 4"/>
          <p:cNvCxnSpPr>
            <a:stCxn id="25" idx="3"/>
            <a:endCxn id="17" idx="0"/>
          </p:cNvCxnSpPr>
          <p:nvPr/>
        </p:nvCxnSpPr>
        <p:spPr bwMode="auto">
          <a:xfrm>
            <a:off x="2525475" y="3754666"/>
            <a:ext cx="2046524" cy="413736"/>
          </a:xfrm>
          <a:prstGeom prst="straightConnector1">
            <a:avLst/>
          </a:prstGeom>
          <a:noFill/>
          <a:ln w="38100" cap="flat" cmpd="sng" algn="ctr">
            <a:solidFill>
              <a:srgbClr val="292929"/>
            </a:solidFill>
            <a:prstDash val="solid"/>
            <a:round/>
            <a:headEnd type="stealth" w="lg" len="lg"/>
            <a:tailEnd type="stealth"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35"/>
          <p:cNvCxnSpPr>
            <a:endCxn id="17" idx="0"/>
          </p:cNvCxnSpPr>
          <p:nvPr/>
        </p:nvCxnSpPr>
        <p:spPr bwMode="auto">
          <a:xfrm>
            <a:off x="3482579" y="3113970"/>
            <a:ext cx="1089420" cy="1054432"/>
          </a:xfrm>
          <a:prstGeom prst="straightConnector1">
            <a:avLst/>
          </a:prstGeom>
          <a:noFill/>
          <a:ln w="38100" cap="flat" cmpd="sng" algn="ctr">
            <a:solidFill>
              <a:srgbClr val="292929"/>
            </a:solidFill>
            <a:prstDash val="solid"/>
            <a:round/>
            <a:headEnd type="stealth" w="lg" len="lg"/>
            <a:tailEnd type="stealth"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36"/>
          <p:cNvCxnSpPr>
            <a:endCxn id="17" idx="0"/>
          </p:cNvCxnSpPr>
          <p:nvPr/>
        </p:nvCxnSpPr>
        <p:spPr bwMode="auto">
          <a:xfrm flipH="1">
            <a:off x="4571999" y="3113970"/>
            <a:ext cx="1192144" cy="1054432"/>
          </a:xfrm>
          <a:prstGeom prst="straightConnector1">
            <a:avLst/>
          </a:prstGeom>
          <a:noFill/>
          <a:ln w="38100" cap="flat" cmpd="sng" algn="ctr">
            <a:solidFill>
              <a:srgbClr val="292929"/>
            </a:solidFill>
            <a:prstDash val="solid"/>
            <a:round/>
            <a:headEnd type="stealth" w="lg" len="lg"/>
            <a:tailEnd type="stealth"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37"/>
          <p:cNvCxnSpPr>
            <a:endCxn id="17" idx="0"/>
          </p:cNvCxnSpPr>
          <p:nvPr/>
        </p:nvCxnSpPr>
        <p:spPr bwMode="auto">
          <a:xfrm flipH="1">
            <a:off x="4571999" y="3738251"/>
            <a:ext cx="2112643" cy="430151"/>
          </a:xfrm>
          <a:prstGeom prst="straightConnector1">
            <a:avLst/>
          </a:prstGeom>
          <a:noFill/>
          <a:ln w="38100" cap="flat" cmpd="sng" algn="ctr">
            <a:solidFill>
              <a:srgbClr val="292929"/>
            </a:solidFill>
            <a:prstDash val="solid"/>
            <a:round/>
            <a:headEnd type="stealth" w="lg" len="lg"/>
            <a:tailEnd type="stealth"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Arrow Connector 44"/>
          <p:cNvCxnSpPr/>
          <p:nvPr/>
        </p:nvCxnSpPr>
        <p:spPr bwMode="auto">
          <a:xfrm>
            <a:off x="4562503" y="4740931"/>
            <a:ext cx="0" cy="520896"/>
          </a:xfrm>
          <a:prstGeom prst="straightConnector1">
            <a:avLst/>
          </a:prstGeom>
          <a:noFill/>
          <a:ln w="38100" cap="flat" cmpd="sng" algn="ctr">
            <a:solidFill>
              <a:srgbClr val="292929"/>
            </a:solidFill>
            <a:prstDash val="solid"/>
            <a:round/>
            <a:headEnd type="stealth" w="lg" len="lg"/>
            <a:tailEnd type="stealth"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9924595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rot="367810">
            <a:off x="4633247" y="4919263"/>
            <a:ext cx="1734865" cy="338554"/>
          </a:xfrm>
          <a:prstGeom prst="rect">
            <a:avLst/>
          </a:prstGeom>
          <a:noFill/>
        </p:spPr>
        <p:txBody>
          <a:bodyPr wrap="square" rtlCol="0">
            <a:spAutoFit/>
          </a:bodyPr>
          <a:lstStyle/>
          <a:p>
            <a:r>
              <a:rPr lang="en-US" dirty="0" smtClean="0"/>
              <a:t>Done</a:t>
            </a:r>
            <a:endParaRPr lang="en-US" dirty="0"/>
          </a:p>
        </p:txBody>
      </p:sp>
      <p:sp>
        <p:nvSpPr>
          <p:cNvPr id="34" name="TextBox 33"/>
          <p:cNvSpPr txBox="1"/>
          <p:nvPr/>
        </p:nvSpPr>
        <p:spPr>
          <a:xfrm rot="21176326">
            <a:off x="4616998" y="3421594"/>
            <a:ext cx="1734865" cy="584775"/>
          </a:xfrm>
          <a:prstGeom prst="rect">
            <a:avLst/>
          </a:prstGeom>
          <a:noFill/>
        </p:spPr>
        <p:txBody>
          <a:bodyPr wrap="square" rtlCol="0">
            <a:spAutoFit/>
          </a:bodyPr>
          <a:lstStyle/>
          <a:p>
            <a:r>
              <a:rPr lang="en-US" dirty="0" err="1" smtClean="0"/>
              <a:t>Goto</a:t>
            </a:r>
            <a:r>
              <a:rPr lang="en-US" dirty="0" smtClean="0"/>
              <a:t> Call Power State</a:t>
            </a:r>
            <a:endParaRPr lang="en-US" dirty="0"/>
          </a:p>
        </p:txBody>
      </p:sp>
      <p:sp>
        <p:nvSpPr>
          <p:cNvPr id="28" name="TextBox 27"/>
          <p:cNvSpPr txBox="1"/>
          <p:nvPr/>
        </p:nvSpPr>
        <p:spPr>
          <a:xfrm rot="21388985">
            <a:off x="2798088" y="2377037"/>
            <a:ext cx="1734865" cy="338554"/>
          </a:xfrm>
          <a:prstGeom prst="rect">
            <a:avLst/>
          </a:prstGeom>
          <a:noFill/>
        </p:spPr>
        <p:txBody>
          <a:bodyPr wrap="square" rtlCol="0">
            <a:spAutoFit/>
          </a:bodyPr>
          <a:lstStyle/>
          <a:p>
            <a:r>
              <a:rPr lang="en-US" dirty="0" smtClean="0"/>
              <a:t>Done</a:t>
            </a:r>
            <a:endParaRPr lang="en-US" dirty="0"/>
          </a:p>
        </p:txBody>
      </p:sp>
      <p:sp>
        <p:nvSpPr>
          <p:cNvPr id="19" name="TextBox 18"/>
          <p:cNvSpPr txBox="1"/>
          <p:nvPr/>
        </p:nvSpPr>
        <p:spPr>
          <a:xfrm rot="367810">
            <a:off x="4587468" y="1475315"/>
            <a:ext cx="1734865" cy="338554"/>
          </a:xfrm>
          <a:prstGeom prst="rect">
            <a:avLst/>
          </a:prstGeom>
          <a:noFill/>
        </p:spPr>
        <p:txBody>
          <a:bodyPr wrap="square" rtlCol="0">
            <a:spAutoFit/>
          </a:bodyPr>
          <a:lstStyle/>
          <a:p>
            <a:r>
              <a:rPr lang="en-US" dirty="0" smtClean="0"/>
              <a:t>Wake</a:t>
            </a:r>
            <a:endParaRPr lang="en-US" dirty="0"/>
          </a:p>
        </p:txBody>
      </p:sp>
      <p:sp>
        <p:nvSpPr>
          <p:cNvPr id="17" name="TextBox 16"/>
          <p:cNvSpPr txBox="1"/>
          <p:nvPr/>
        </p:nvSpPr>
        <p:spPr>
          <a:xfrm rot="367810">
            <a:off x="2747274" y="1101354"/>
            <a:ext cx="1734865" cy="596797"/>
          </a:xfrm>
          <a:prstGeom prst="rect">
            <a:avLst/>
          </a:prstGeom>
          <a:noFill/>
        </p:spPr>
        <p:txBody>
          <a:bodyPr wrap="square" rtlCol="0">
            <a:spAutoFit/>
          </a:bodyPr>
          <a:lstStyle/>
          <a:p>
            <a:r>
              <a:rPr lang="en-US" dirty="0" smtClean="0"/>
              <a:t>Request CPU</a:t>
            </a:r>
            <a:endParaRPr lang="en-US" dirty="0"/>
          </a:p>
        </p:txBody>
      </p:sp>
      <p:sp>
        <p:nvSpPr>
          <p:cNvPr id="5" name="TextBox 4"/>
          <p:cNvSpPr txBox="1"/>
          <p:nvPr/>
        </p:nvSpPr>
        <p:spPr>
          <a:xfrm>
            <a:off x="2038596" y="81132"/>
            <a:ext cx="1389413" cy="584775"/>
          </a:xfrm>
          <a:prstGeom prst="rect">
            <a:avLst/>
          </a:prstGeom>
          <a:noFill/>
        </p:spPr>
        <p:txBody>
          <a:bodyPr wrap="square" rtlCol="0">
            <a:spAutoFit/>
          </a:bodyPr>
          <a:lstStyle/>
          <a:p>
            <a:r>
              <a:rPr lang="en-US" dirty="0" smtClean="0"/>
              <a:t>Radio Firmware</a:t>
            </a:r>
            <a:endParaRPr lang="en-US" dirty="0"/>
          </a:p>
        </p:txBody>
      </p:sp>
      <p:sp>
        <p:nvSpPr>
          <p:cNvPr id="6" name="TextBox 5"/>
          <p:cNvSpPr txBox="1"/>
          <p:nvPr/>
        </p:nvSpPr>
        <p:spPr>
          <a:xfrm>
            <a:off x="389906" y="337249"/>
            <a:ext cx="1056904" cy="338554"/>
          </a:xfrm>
          <a:prstGeom prst="rect">
            <a:avLst/>
          </a:prstGeom>
          <a:noFill/>
        </p:spPr>
        <p:txBody>
          <a:bodyPr wrap="square" rtlCol="0">
            <a:spAutoFit/>
          </a:bodyPr>
          <a:lstStyle/>
          <a:p>
            <a:r>
              <a:rPr lang="en-US" dirty="0" smtClean="0"/>
              <a:t>Radio</a:t>
            </a:r>
            <a:endParaRPr lang="en-US" dirty="0"/>
          </a:p>
        </p:txBody>
      </p:sp>
      <p:sp>
        <p:nvSpPr>
          <p:cNvPr id="7" name="TextBox 6"/>
          <p:cNvSpPr txBox="1"/>
          <p:nvPr/>
        </p:nvSpPr>
        <p:spPr>
          <a:xfrm>
            <a:off x="3853539" y="81132"/>
            <a:ext cx="1389413" cy="584775"/>
          </a:xfrm>
          <a:prstGeom prst="rect">
            <a:avLst/>
          </a:prstGeom>
          <a:noFill/>
        </p:spPr>
        <p:txBody>
          <a:bodyPr wrap="square" rtlCol="0">
            <a:spAutoFit/>
          </a:bodyPr>
          <a:lstStyle/>
          <a:p>
            <a:r>
              <a:rPr lang="en-US" dirty="0" smtClean="0"/>
              <a:t>Power Manager</a:t>
            </a:r>
            <a:endParaRPr lang="en-US" dirty="0"/>
          </a:p>
        </p:txBody>
      </p:sp>
      <p:sp>
        <p:nvSpPr>
          <p:cNvPr id="8" name="TextBox 7"/>
          <p:cNvSpPr txBox="1"/>
          <p:nvPr/>
        </p:nvSpPr>
        <p:spPr>
          <a:xfrm>
            <a:off x="5668998" y="287051"/>
            <a:ext cx="1389413" cy="338554"/>
          </a:xfrm>
          <a:prstGeom prst="rect">
            <a:avLst/>
          </a:prstGeom>
          <a:noFill/>
        </p:spPr>
        <p:txBody>
          <a:bodyPr wrap="square" rtlCol="0">
            <a:spAutoFit/>
          </a:bodyPr>
          <a:lstStyle/>
          <a:p>
            <a:r>
              <a:rPr lang="en-US" dirty="0" smtClean="0"/>
              <a:t>CPU</a:t>
            </a:r>
            <a:endParaRPr lang="en-US" dirty="0"/>
          </a:p>
        </p:txBody>
      </p:sp>
      <p:sp>
        <p:nvSpPr>
          <p:cNvPr id="9" name="TextBox 8"/>
          <p:cNvSpPr txBox="1"/>
          <p:nvPr/>
        </p:nvSpPr>
        <p:spPr>
          <a:xfrm>
            <a:off x="7524995" y="305886"/>
            <a:ext cx="1389413" cy="338554"/>
          </a:xfrm>
          <a:prstGeom prst="rect">
            <a:avLst/>
          </a:prstGeom>
          <a:noFill/>
        </p:spPr>
        <p:txBody>
          <a:bodyPr wrap="square" rtlCol="0">
            <a:spAutoFit/>
          </a:bodyPr>
          <a:lstStyle/>
          <a:p>
            <a:r>
              <a:rPr lang="en-US" dirty="0" smtClean="0"/>
              <a:t>Audio</a:t>
            </a:r>
            <a:endParaRPr lang="en-US" dirty="0"/>
          </a:p>
        </p:txBody>
      </p:sp>
      <p:cxnSp>
        <p:nvCxnSpPr>
          <p:cNvPr id="3" name="Straight Connector 2"/>
          <p:cNvCxnSpPr>
            <a:stCxn id="6" idx="2"/>
          </p:cNvCxnSpPr>
          <p:nvPr/>
        </p:nvCxnSpPr>
        <p:spPr bwMode="auto">
          <a:xfrm>
            <a:off x="918358" y="675803"/>
            <a:ext cx="0" cy="5284447"/>
          </a:xfrm>
          <a:prstGeom prst="line">
            <a:avLst/>
          </a:prstGeom>
          <a:noFill/>
          <a:ln w="19050" cap="flat" cmpd="sng" algn="ctr">
            <a:solidFill>
              <a:srgbClr val="292929"/>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2720369" y="657955"/>
            <a:ext cx="23715" cy="5302295"/>
          </a:xfrm>
          <a:prstGeom prst="line">
            <a:avLst/>
          </a:prstGeom>
          <a:noFill/>
          <a:ln w="19050" cap="flat" cmpd="sng" algn="ctr">
            <a:solidFill>
              <a:srgbClr val="292929"/>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4547183" y="629463"/>
            <a:ext cx="11845" cy="5330787"/>
          </a:xfrm>
          <a:prstGeom prst="line">
            <a:avLst/>
          </a:prstGeom>
          <a:noFill/>
          <a:ln w="19050" cap="flat" cmpd="sng" algn="ctr">
            <a:solidFill>
              <a:srgbClr val="292929"/>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6366094" y="646877"/>
            <a:ext cx="15135" cy="5313373"/>
          </a:xfrm>
          <a:prstGeom prst="line">
            <a:avLst/>
          </a:prstGeom>
          <a:noFill/>
          <a:ln w="19050" cap="flat" cmpd="sng" algn="ctr">
            <a:solidFill>
              <a:srgbClr val="292929"/>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8206769" y="646877"/>
            <a:ext cx="12934" cy="5313373"/>
          </a:xfrm>
          <a:prstGeom prst="line">
            <a:avLst/>
          </a:prstGeom>
          <a:noFill/>
          <a:ln w="19050" cap="flat" cmpd="sng" algn="ctr">
            <a:solidFill>
              <a:srgbClr val="292929"/>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a:off x="905424" y="803527"/>
            <a:ext cx="1814944" cy="190005"/>
          </a:xfrm>
          <a:prstGeom prst="straightConnector1">
            <a:avLst/>
          </a:prstGeom>
          <a:noFill/>
          <a:ln w="19050" cap="flat" cmpd="sng" algn="ctr">
            <a:solidFill>
              <a:srgbClr val="292929"/>
            </a:solidFill>
            <a:prstDash val="solid"/>
            <a:round/>
            <a:headEnd type="none" w="med" len="med"/>
            <a:tailEnd type="stealth"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rot="303335">
            <a:off x="1378457" y="634250"/>
            <a:ext cx="868878" cy="338554"/>
          </a:xfrm>
          <a:prstGeom prst="rect">
            <a:avLst/>
          </a:prstGeom>
          <a:noFill/>
        </p:spPr>
        <p:txBody>
          <a:bodyPr wrap="square" rtlCol="0">
            <a:spAutoFit/>
          </a:bodyPr>
          <a:lstStyle/>
          <a:p>
            <a:r>
              <a:rPr lang="en-US" dirty="0" smtClean="0"/>
              <a:t>Call</a:t>
            </a:r>
            <a:endParaRPr lang="en-US" dirty="0"/>
          </a:p>
        </p:txBody>
      </p:sp>
      <p:cxnSp>
        <p:nvCxnSpPr>
          <p:cNvPr id="16" name="Straight Arrow Connector 15"/>
          <p:cNvCxnSpPr/>
          <p:nvPr/>
        </p:nvCxnSpPr>
        <p:spPr bwMode="auto">
          <a:xfrm>
            <a:off x="2720368" y="1252810"/>
            <a:ext cx="1814944" cy="190005"/>
          </a:xfrm>
          <a:prstGeom prst="straightConnector1">
            <a:avLst/>
          </a:prstGeom>
          <a:noFill/>
          <a:ln w="19050" cap="flat" cmpd="sng" algn="ctr">
            <a:solidFill>
              <a:srgbClr val="292929"/>
            </a:solidFill>
            <a:prstDash val="solid"/>
            <a:round/>
            <a:headEnd type="none" w="med" len="med"/>
            <a:tailEnd type="stealth"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a:off x="4509045" y="1644593"/>
            <a:ext cx="1814944" cy="190005"/>
          </a:xfrm>
          <a:prstGeom prst="straightConnector1">
            <a:avLst/>
          </a:prstGeom>
          <a:noFill/>
          <a:ln w="19050" cap="flat" cmpd="sng" algn="ctr">
            <a:solidFill>
              <a:srgbClr val="292929"/>
            </a:solidFill>
            <a:prstDash val="solid"/>
            <a:round/>
            <a:headEnd type="none" w="med" len="med"/>
            <a:tailEnd type="stealth"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flipV="1">
            <a:off x="2731968" y="2546315"/>
            <a:ext cx="1791743" cy="194385"/>
          </a:xfrm>
          <a:prstGeom prst="straightConnector1">
            <a:avLst/>
          </a:prstGeom>
          <a:noFill/>
          <a:ln w="19050" cap="flat" cmpd="sng" algn="ctr">
            <a:solidFill>
              <a:srgbClr val="292929"/>
            </a:solidFill>
            <a:prstDash val="solid"/>
            <a:round/>
            <a:headEnd type="stealth" w="lg" len="lg"/>
            <a:tailEnd type="none"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p:cNvSpPr txBox="1"/>
          <p:nvPr/>
        </p:nvSpPr>
        <p:spPr>
          <a:xfrm rot="21176326">
            <a:off x="4523274" y="1924977"/>
            <a:ext cx="1734865" cy="338554"/>
          </a:xfrm>
          <a:prstGeom prst="rect">
            <a:avLst/>
          </a:prstGeom>
          <a:noFill/>
        </p:spPr>
        <p:txBody>
          <a:bodyPr wrap="square" rtlCol="0">
            <a:spAutoFit/>
          </a:bodyPr>
          <a:lstStyle/>
          <a:p>
            <a:r>
              <a:rPr lang="en-US" dirty="0" smtClean="0"/>
              <a:t>Awake</a:t>
            </a:r>
            <a:endParaRPr lang="en-US" dirty="0"/>
          </a:p>
        </p:txBody>
      </p:sp>
      <p:cxnSp>
        <p:nvCxnSpPr>
          <p:cNvPr id="29" name="Straight Arrow Connector 28"/>
          <p:cNvCxnSpPr/>
          <p:nvPr/>
        </p:nvCxnSpPr>
        <p:spPr bwMode="auto">
          <a:xfrm flipV="1">
            <a:off x="4559028" y="2094252"/>
            <a:ext cx="1791743" cy="194385"/>
          </a:xfrm>
          <a:prstGeom prst="straightConnector1">
            <a:avLst/>
          </a:prstGeom>
          <a:noFill/>
          <a:ln w="19050" cap="flat" cmpd="sng" algn="ctr">
            <a:solidFill>
              <a:srgbClr val="292929"/>
            </a:solidFill>
            <a:prstDash val="solid"/>
            <a:round/>
            <a:headEnd type="stealth" w="lg" len="lg"/>
            <a:tailEnd type="none"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p:nvPr/>
        </p:nvCxnSpPr>
        <p:spPr bwMode="auto">
          <a:xfrm>
            <a:off x="2744084" y="3012170"/>
            <a:ext cx="3622010" cy="356427"/>
          </a:xfrm>
          <a:prstGeom prst="straightConnector1">
            <a:avLst/>
          </a:prstGeom>
          <a:noFill/>
          <a:ln w="19050" cap="flat" cmpd="sng" algn="ctr">
            <a:solidFill>
              <a:srgbClr val="292929"/>
            </a:solidFill>
            <a:prstDash val="solid"/>
            <a:round/>
            <a:headEnd type="none" w="med" len="med"/>
            <a:tailEnd type="stealth"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31"/>
          <p:cNvSpPr txBox="1"/>
          <p:nvPr/>
        </p:nvSpPr>
        <p:spPr>
          <a:xfrm rot="367810">
            <a:off x="3879381" y="2928604"/>
            <a:ext cx="1734865" cy="584775"/>
          </a:xfrm>
          <a:prstGeom prst="rect">
            <a:avLst/>
          </a:prstGeom>
          <a:noFill/>
        </p:spPr>
        <p:txBody>
          <a:bodyPr wrap="square" rtlCol="0">
            <a:spAutoFit/>
          </a:bodyPr>
          <a:lstStyle/>
          <a:p>
            <a:r>
              <a:rPr lang="en-US" dirty="0" smtClean="0"/>
              <a:t>Incoming Call</a:t>
            </a:r>
            <a:endParaRPr lang="en-US" dirty="0"/>
          </a:p>
        </p:txBody>
      </p:sp>
      <p:cxnSp>
        <p:nvCxnSpPr>
          <p:cNvPr id="33" name="Straight Arrow Connector 32"/>
          <p:cNvCxnSpPr/>
          <p:nvPr/>
        </p:nvCxnSpPr>
        <p:spPr bwMode="auto">
          <a:xfrm flipV="1">
            <a:off x="4543707" y="3616789"/>
            <a:ext cx="1791743" cy="194385"/>
          </a:xfrm>
          <a:prstGeom prst="straightConnector1">
            <a:avLst/>
          </a:prstGeom>
          <a:noFill/>
          <a:ln w="19050" cap="flat" cmpd="sng" algn="ctr">
            <a:solidFill>
              <a:srgbClr val="292929"/>
            </a:solidFill>
            <a:prstDash val="solid"/>
            <a:round/>
            <a:headEnd type="stealth" w="lg" len="lg"/>
            <a:tailEnd type="none"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p:cNvCxnSpPr/>
          <p:nvPr/>
        </p:nvCxnSpPr>
        <p:spPr bwMode="auto">
          <a:xfrm>
            <a:off x="4547428" y="4015782"/>
            <a:ext cx="3659340" cy="338467"/>
          </a:xfrm>
          <a:prstGeom prst="straightConnector1">
            <a:avLst/>
          </a:prstGeom>
          <a:noFill/>
          <a:ln w="19050" cap="flat" cmpd="sng" algn="ctr">
            <a:solidFill>
              <a:srgbClr val="292929"/>
            </a:solidFill>
            <a:prstDash val="solid"/>
            <a:round/>
            <a:headEnd type="none" w="med" len="med"/>
            <a:tailEnd type="stealth"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6"/>
          <p:cNvSpPr txBox="1"/>
          <p:nvPr/>
        </p:nvSpPr>
        <p:spPr>
          <a:xfrm rot="367810">
            <a:off x="5904117" y="3941508"/>
            <a:ext cx="1734865" cy="338554"/>
          </a:xfrm>
          <a:prstGeom prst="rect">
            <a:avLst/>
          </a:prstGeom>
          <a:noFill/>
        </p:spPr>
        <p:txBody>
          <a:bodyPr wrap="square" rtlCol="0">
            <a:spAutoFit/>
          </a:bodyPr>
          <a:lstStyle/>
          <a:p>
            <a:r>
              <a:rPr lang="en-US" dirty="0" smtClean="0"/>
              <a:t>Wake</a:t>
            </a:r>
            <a:endParaRPr lang="en-US" dirty="0"/>
          </a:p>
        </p:txBody>
      </p:sp>
      <p:cxnSp>
        <p:nvCxnSpPr>
          <p:cNvPr id="38" name="Straight Arrow Connector 37"/>
          <p:cNvCxnSpPr/>
          <p:nvPr/>
        </p:nvCxnSpPr>
        <p:spPr bwMode="auto">
          <a:xfrm flipV="1">
            <a:off x="2717300" y="4002622"/>
            <a:ext cx="1791743" cy="194385"/>
          </a:xfrm>
          <a:prstGeom prst="straightConnector1">
            <a:avLst/>
          </a:prstGeom>
          <a:noFill/>
          <a:ln w="19050" cap="flat" cmpd="sng" algn="ctr">
            <a:solidFill>
              <a:srgbClr val="292929"/>
            </a:solidFill>
            <a:prstDash val="solid"/>
            <a:round/>
            <a:headEnd type="stealth" w="lg" len="lg"/>
            <a:tailEnd type="none"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Box 38"/>
          <p:cNvSpPr txBox="1"/>
          <p:nvPr/>
        </p:nvSpPr>
        <p:spPr>
          <a:xfrm rot="21167893">
            <a:off x="2547642" y="3821390"/>
            <a:ext cx="1734865" cy="338554"/>
          </a:xfrm>
          <a:prstGeom prst="rect">
            <a:avLst/>
          </a:prstGeom>
          <a:noFill/>
        </p:spPr>
        <p:txBody>
          <a:bodyPr wrap="square" rtlCol="0">
            <a:spAutoFit/>
          </a:bodyPr>
          <a:lstStyle/>
          <a:p>
            <a:r>
              <a:rPr lang="en-US" dirty="0" smtClean="0"/>
              <a:t>Wake</a:t>
            </a:r>
            <a:endParaRPr lang="en-US" dirty="0"/>
          </a:p>
        </p:txBody>
      </p:sp>
      <p:cxnSp>
        <p:nvCxnSpPr>
          <p:cNvPr id="44" name="Straight Arrow Connector 43"/>
          <p:cNvCxnSpPr/>
          <p:nvPr/>
        </p:nvCxnSpPr>
        <p:spPr bwMode="auto">
          <a:xfrm flipV="1">
            <a:off x="4523711" y="4502965"/>
            <a:ext cx="3695992" cy="409425"/>
          </a:xfrm>
          <a:prstGeom prst="straightConnector1">
            <a:avLst/>
          </a:prstGeom>
          <a:noFill/>
          <a:ln w="19050" cap="flat" cmpd="sng" algn="ctr">
            <a:solidFill>
              <a:srgbClr val="292929"/>
            </a:solidFill>
            <a:prstDash val="solid"/>
            <a:round/>
            <a:headEnd type="stealth" w="lg" len="lg"/>
            <a:tailEnd type="none"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45"/>
          <p:cNvSpPr txBox="1"/>
          <p:nvPr/>
        </p:nvSpPr>
        <p:spPr>
          <a:xfrm rot="21235500">
            <a:off x="5023567" y="4462576"/>
            <a:ext cx="1734865" cy="338554"/>
          </a:xfrm>
          <a:prstGeom prst="rect">
            <a:avLst/>
          </a:prstGeom>
          <a:noFill/>
        </p:spPr>
        <p:txBody>
          <a:bodyPr wrap="square" rtlCol="0">
            <a:spAutoFit/>
          </a:bodyPr>
          <a:lstStyle/>
          <a:p>
            <a:r>
              <a:rPr lang="en-US" dirty="0" smtClean="0"/>
              <a:t>Awake</a:t>
            </a:r>
            <a:endParaRPr lang="en-US" dirty="0"/>
          </a:p>
        </p:txBody>
      </p:sp>
      <p:cxnSp>
        <p:nvCxnSpPr>
          <p:cNvPr id="47" name="Straight Arrow Connector 46"/>
          <p:cNvCxnSpPr/>
          <p:nvPr/>
        </p:nvCxnSpPr>
        <p:spPr bwMode="auto">
          <a:xfrm>
            <a:off x="2744084" y="4312960"/>
            <a:ext cx="1814944" cy="190005"/>
          </a:xfrm>
          <a:prstGeom prst="straightConnector1">
            <a:avLst/>
          </a:prstGeom>
          <a:noFill/>
          <a:ln w="19050" cap="flat" cmpd="sng" algn="ctr">
            <a:solidFill>
              <a:srgbClr val="292929"/>
            </a:solidFill>
            <a:prstDash val="solid"/>
            <a:round/>
            <a:headEnd type="none" w="med" len="med"/>
            <a:tailEnd type="stealth"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47"/>
          <p:cNvSpPr txBox="1"/>
          <p:nvPr/>
        </p:nvSpPr>
        <p:spPr>
          <a:xfrm rot="367810">
            <a:off x="3127547" y="4172671"/>
            <a:ext cx="1734865" cy="338554"/>
          </a:xfrm>
          <a:prstGeom prst="rect">
            <a:avLst/>
          </a:prstGeom>
          <a:noFill/>
        </p:spPr>
        <p:txBody>
          <a:bodyPr wrap="square" rtlCol="0">
            <a:spAutoFit/>
          </a:bodyPr>
          <a:lstStyle/>
          <a:p>
            <a:r>
              <a:rPr lang="en-US" dirty="0" smtClean="0"/>
              <a:t>Awake</a:t>
            </a:r>
            <a:endParaRPr lang="en-US" dirty="0"/>
          </a:p>
        </p:txBody>
      </p:sp>
      <p:cxnSp>
        <p:nvCxnSpPr>
          <p:cNvPr id="49" name="Straight Arrow Connector 48"/>
          <p:cNvCxnSpPr/>
          <p:nvPr/>
        </p:nvCxnSpPr>
        <p:spPr bwMode="auto">
          <a:xfrm>
            <a:off x="4562154" y="5088540"/>
            <a:ext cx="1814944" cy="190005"/>
          </a:xfrm>
          <a:prstGeom prst="straightConnector1">
            <a:avLst/>
          </a:prstGeom>
          <a:noFill/>
          <a:ln w="19050" cap="flat" cmpd="sng" algn="ctr">
            <a:solidFill>
              <a:srgbClr val="292929"/>
            </a:solidFill>
            <a:prstDash val="solid"/>
            <a:round/>
            <a:headEnd type="none" w="med" len="med"/>
            <a:tailEnd type="stealth"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Arrow Connector 50"/>
          <p:cNvCxnSpPr/>
          <p:nvPr/>
        </p:nvCxnSpPr>
        <p:spPr bwMode="auto">
          <a:xfrm flipV="1">
            <a:off x="2668656" y="5550825"/>
            <a:ext cx="3695992" cy="409425"/>
          </a:xfrm>
          <a:prstGeom prst="straightConnector1">
            <a:avLst/>
          </a:prstGeom>
          <a:noFill/>
          <a:ln w="19050" cap="flat" cmpd="sng" algn="ctr">
            <a:solidFill>
              <a:srgbClr val="292929"/>
            </a:solidFill>
            <a:prstDash val="solid"/>
            <a:round/>
            <a:headEnd type="stealth" w="lg" len="lg"/>
            <a:tailEnd type="none"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Box 51"/>
          <p:cNvSpPr txBox="1"/>
          <p:nvPr/>
        </p:nvSpPr>
        <p:spPr>
          <a:xfrm rot="21167893">
            <a:off x="3627549" y="5456890"/>
            <a:ext cx="1734865" cy="338554"/>
          </a:xfrm>
          <a:prstGeom prst="rect">
            <a:avLst/>
          </a:prstGeom>
          <a:noFill/>
        </p:spPr>
        <p:txBody>
          <a:bodyPr wrap="square" rtlCol="0">
            <a:spAutoFit/>
          </a:bodyPr>
          <a:lstStyle/>
          <a:p>
            <a:r>
              <a:rPr lang="en-US" dirty="0" smtClean="0"/>
              <a:t>Answer</a:t>
            </a:r>
            <a:endParaRPr lang="en-US" dirty="0"/>
          </a:p>
        </p:txBody>
      </p:sp>
    </p:spTree>
    <p:extLst>
      <p:ext uri="{BB962C8B-B14F-4D97-AF65-F5344CB8AC3E}">
        <p14:creationId xmlns:p14="http://schemas.microsoft.com/office/powerpoint/2010/main" val="1050304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34" grpId="0"/>
      <p:bldP spid="28" grpId="0"/>
      <p:bldP spid="19" grpId="0"/>
      <p:bldP spid="17" grpId="0"/>
      <p:bldP spid="15" grpId="0"/>
      <p:bldP spid="27" grpId="0"/>
      <p:bldP spid="32" grpId="0"/>
      <p:bldP spid="37" grpId="0"/>
      <p:bldP spid="39" grpId="0"/>
      <p:bldP spid="46" grpId="0"/>
      <p:bldP spid="48"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firmware is like software but…</a:t>
            </a:r>
            <a:endParaRPr lang="en-US" dirty="0"/>
          </a:p>
        </p:txBody>
      </p:sp>
      <p:sp>
        <p:nvSpPr>
          <p:cNvPr id="3" name="Content Placeholder 2"/>
          <p:cNvSpPr>
            <a:spLocks noGrp="1"/>
          </p:cNvSpPr>
          <p:nvPr>
            <p:ph idx="1"/>
          </p:nvPr>
        </p:nvSpPr>
        <p:spPr>
          <a:xfrm>
            <a:off x="237506" y="940481"/>
            <a:ext cx="8680863" cy="4840287"/>
          </a:xfrm>
        </p:spPr>
        <p:txBody>
          <a:bodyPr/>
          <a:lstStyle/>
          <a:p>
            <a:r>
              <a:rPr lang="en-US" dirty="0"/>
              <a:t>L</a:t>
            </a:r>
            <a:r>
              <a:rPr lang="en-US" dirty="0" smtClean="0"/>
              <a:t>ike the software in one agent of a concurrent system.</a:t>
            </a:r>
          </a:p>
          <a:p>
            <a:r>
              <a:rPr lang="en-US" dirty="0" smtClean="0"/>
              <a:t>But with low-level interface code written by hand.</a:t>
            </a:r>
          </a:p>
          <a:p>
            <a:r>
              <a:rPr lang="en-US" dirty="0"/>
              <a:t>R</a:t>
            </a:r>
            <a:r>
              <a:rPr lang="en-US" dirty="0" smtClean="0"/>
              <a:t>esources are in short supply, and you have to manage them manually.</a:t>
            </a:r>
          </a:p>
        </p:txBody>
      </p:sp>
    </p:spTree>
    <p:extLst>
      <p:ext uri="{BB962C8B-B14F-4D97-AF65-F5344CB8AC3E}">
        <p14:creationId xmlns:p14="http://schemas.microsoft.com/office/powerpoint/2010/main" val="129667514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Transition to Oxford interface example</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776907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7696" y="1016025"/>
            <a:ext cx="5488608" cy="584776"/>
          </a:xfrm>
          <a:prstGeom prst="rect">
            <a:avLst/>
          </a:prstGeom>
          <a:noFill/>
        </p:spPr>
        <p:txBody>
          <a:bodyPr wrap="square" rtlCol="0">
            <a:spAutoFit/>
          </a:bodyPr>
          <a:lstStyle/>
          <a:p>
            <a:pPr defTabSz="457200" eaLnBrk="1" fontAlgn="auto" hangingPunct="1">
              <a:lnSpc>
                <a:spcPct val="100000"/>
              </a:lnSpc>
              <a:spcBef>
                <a:spcPts val="0"/>
              </a:spcBef>
              <a:spcAft>
                <a:spcPts val="0"/>
              </a:spcAft>
            </a:pPr>
            <a:r>
              <a:rPr lang="en-US" sz="3200" b="1" dirty="0" smtClean="0">
                <a:solidFill>
                  <a:srgbClr val="1F497D"/>
                </a:solidFill>
                <a:latin typeface="Calibri"/>
              </a:rPr>
              <a:t>Interface Checking Example </a:t>
            </a:r>
            <a:endParaRPr lang="en-US" sz="3200" b="1" dirty="0">
              <a:solidFill>
                <a:srgbClr val="1F497D"/>
              </a:solidFill>
              <a:latin typeface="Calibri"/>
            </a:endParaRPr>
          </a:p>
        </p:txBody>
      </p:sp>
      <p:sp>
        <p:nvSpPr>
          <p:cNvPr id="5" name="TextBox 4"/>
          <p:cNvSpPr txBox="1"/>
          <p:nvPr/>
        </p:nvSpPr>
        <p:spPr>
          <a:xfrm>
            <a:off x="2048565" y="1778046"/>
            <a:ext cx="5046870" cy="461665"/>
          </a:xfrm>
          <a:prstGeom prst="rect">
            <a:avLst/>
          </a:prstGeom>
          <a:noFill/>
        </p:spPr>
        <p:txBody>
          <a:bodyPr wrap="square" rtlCol="0">
            <a:spAutoFit/>
          </a:bodyPr>
          <a:lstStyle/>
          <a:p>
            <a:pPr defTabSz="457200" eaLnBrk="1" fontAlgn="auto" hangingPunct="1">
              <a:lnSpc>
                <a:spcPct val="100000"/>
              </a:lnSpc>
              <a:spcBef>
                <a:spcPts val="0"/>
              </a:spcBef>
              <a:spcAft>
                <a:spcPts val="0"/>
              </a:spcAft>
            </a:pPr>
            <a:r>
              <a:rPr lang="en-US" sz="2400" b="1" dirty="0" smtClean="0">
                <a:solidFill>
                  <a:prstClr val="black"/>
                </a:solidFill>
                <a:latin typeface="Calibri"/>
              </a:rPr>
              <a:t>TMP 105 Temperature Sensor</a:t>
            </a:r>
            <a:endParaRPr lang="en-US" sz="2400" b="1" dirty="0">
              <a:solidFill>
                <a:prstClr val="black"/>
              </a:solidFill>
              <a:latin typeface="Calibri"/>
            </a:endParaRPr>
          </a:p>
        </p:txBody>
      </p:sp>
      <p:sp>
        <p:nvSpPr>
          <p:cNvPr id="6" name="Text Box 22"/>
          <p:cNvSpPr txBox="1">
            <a:spLocks noChangeArrowheads="1"/>
          </p:cNvSpPr>
          <p:nvPr/>
        </p:nvSpPr>
        <p:spPr bwMode="auto">
          <a:xfrm>
            <a:off x="2519363" y="4257664"/>
            <a:ext cx="4105275"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457200" eaLnBrk="1" fontAlgn="auto" hangingPunct="1">
              <a:lnSpc>
                <a:spcPct val="100000"/>
              </a:lnSpc>
              <a:spcBef>
                <a:spcPct val="30000"/>
              </a:spcBef>
              <a:spcAft>
                <a:spcPts val="0"/>
              </a:spcAft>
              <a:defRPr/>
            </a:pPr>
            <a:r>
              <a:rPr lang="en-GB" b="1" i="1" dirty="0">
                <a:solidFill>
                  <a:prstClr val="black"/>
                </a:solidFill>
                <a:latin typeface="Calibri"/>
              </a:rPr>
              <a:t>Tom Melham</a:t>
            </a:r>
          </a:p>
          <a:p>
            <a:pPr defTabSz="457200" eaLnBrk="1" fontAlgn="auto" hangingPunct="1">
              <a:lnSpc>
                <a:spcPct val="100000"/>
              </a:lnSpc>
              <a:spcBef>
                <a:spcPct val="30000"/>
              </a:spcBef>
              <a:spcAft>
                <a:spcPts val="0"/>
              </a:spcAft>
              <a:defRPr/>
            </a:pPr>
            <a:r>
              <a:rPr lang="en-GB" b="1" i="1" dirty="0">
                <a:solidFill>
                  <a:prstClr val="black"/>
                </a:solidFill>
                <a:latin typeface="Calibri"/>
              </a:rPr>
              <a:t>University of Oxford</a:t>
            </a:r>
          </a:p>
        </p:txBody>
      </p:sp>
      <p:grpSp>
        <p:nvGrpSpPr>
          <p:cNvPr id="7" name="Group 1"/>
          <p:cNvGrpSpPr>
            <a:grpSpLocks/>
          </p:cNvGrpSpPr>
          <p:nvPr/>
        </p:nvGrpSpPr>
        <p:grpSpPr bwMode="auto">
          <a:xfrm>
            <a:off x="1547813" y="5411788"/>
            <a:ext cx="6048375" cy="969962"/>
            <a:chOff x="1403648" y="5338763"/>
            <a:chExt cx="6048672" cy="969962"/>
          </a:xfrm>
        </p:grpSpPr>
        <p:pic>
          <p:nvPicPr>
            <p:cNvPr id="8" name="Picture 25" descr="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5365751"/>
              <a:ext cx="763553" cy="915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6" descr="media-C4CC2C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0525" y="5338763"/>
              <a:ext cx="1389002"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7" descr="UBC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7509" y="5412582"/>
              <a:ext cx="604811" cy="82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8" descr="Princeton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5184" y="5440363"/>
              <a:ext cx="687358" cy="76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 Box 30"/>
          <p:cNvSpPr txBox="1">
            <a:spLocks noChangeArrowheads="1"/>
          </p:cNvSpPr>
          <p:nvPr/>
        </p:nvSpPr>
        <p:spPr bwMode="auto">
          <a:xfrm>
            <a:off x="936625" y="3569308"/>
            <a:ext cx="72723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457200" eaLnBrk="1" fontAlgn="auto" hangingPunct="1">
              <a:lnSpc>
                <a:spcPct val="100000"/>
              </a:lnSpc>
              <a:spcBef>
                <a:spcPts val="0"/>
              </a:spcBef>
              <a:spcAft>
                <a:spcPts val="0"/>
              </a:spcAft>
              <a:defRPr/>
            </a:pPr>
            <a:r>
              <a:rPr lang="en-GB" sz="2400" b="1" i="1" dirty="0">
                <a:solidFill>
                  <a:srgbClr val="C0504D"/>
                </a:solidFill>
                <a:latin typeface="Calibri"/>
              </a:rPr>
              <a:t>Effective Validation of Firmware</a:t>
            </a:r>
          </a:p>
        </p:txBody>
      </p:sp>
    </p:spTree>
    <p:extLst>
      <p:ext uri="{BB962C8B-B14F-4D97-AF65-F5344CB8AC3E}">
        <p14:creationId xmlns:p14="http://schemas.microsoft.com/office/powerpoint/2010/main" val="37225684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Project Approach</a:t>
            </a:r>
            <a:endParaRPr lang="en-US" dirty="0"/>
          </a:p>
        </p:txBody>
      </p:sp>
      <p:grpSp>
        <p:nvGrpSpPr>
          <p:cNvPr id="8" name="Group 7"/>
          <p:cNvGrpSpPr/>
          <p:nvPr/>
        </p:nvGrpSpPr>
        <p:grpSpPr>
          <a:xfrm>
            <a:off x="1295400" y="1752600"/>
            <a:ext cx="6564443" cy="3581400"/>
            <a:chOff x="1295400" y="1752600"/>
            <a:chExt cx="6564443" cy="3581400"/>
          </a:xfrm>
        </p:grpSpPr>
        <p:sp>
          <p:nvSpPr>
            <p:cNvPr id="7" name="Round Diagonal Corner Rectangle 6"/>
            <p:cNvSpPr/>
            <p:nvPr/>
          </p:nvSpPr>
          <p:spPr>
            <a:xfrm>
              <a:off x="1295400" y="4114800"/>
              <a:ext cx="1828800" cy="1219200"/>
            </a:xfrm>
            <a:prstGeom prst="round2Diag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b" anchorCtr="1"/>
            <a:lstStyle/>
            <a:p>
              <a:pPr defTabSz="457200" eaLnBrk="1" fontAlgn="auto" hangingPunct="1">
                <a:lnSpc>
                  <a:spcPct val="100000"/>
                </a:lnSpc>
                <a:spcBef>
                  <a:spcPts val="0"/>
                </a:spcBef>
                <a:spcAft>
                  <a:spcPts val="0"/>
                </a:spcAft>
              </a:pPr>
              <a:r>
                <a:rPr lang="en-US" sz="1800" dirty="0" smtClean="0">
                  <a:solidFill>
                    <a:prstClr val="black"/>
                  </a:solidFill>
                </a:rPr>
                <a:t>Host Model</a:t>
              </a:r>
            </a:p>
          </p:txBody>
        </p:sp>
        <p:sp>
          <p:nvSpPr>
            <p:cNvPr id="9" name="Document 8"/>
            <p:cNvSpPr/>
            <p:nvPr/>
          </p:nvSpPr>
          <p:spPr>
            <a:xfrm>
              <a:off x="1600200" y="1752600"/>
              <a:ext cx="1229193" cy="3200400"/>
            </a:xfrm>
            <a:prstGeom prst="flowChartDocumen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t" anchorCtr="0"/>
            <a:lstStyle/>
            <a:p>
              <a:pPr defTabSz="457200" eaLnBrk="1" fontAlgn="auto" hangingPunct="1">
                <a:lnSpc>
                  <a:spcPct val="100000"/>
                </a:lnSpc>
                <a:spcBef>
                  <a:spcPts val="0"/>
                </a:spcBef>
                <a:spcAft>
                  <a:spcPts val="0"/>
                </a:spcAft>
              </a:pPr>
              <a:r>
                <a:rPr lang="en-US" sz="1800" dirty="0" smtClean="0">
                  <a:solidFill>
                    <a:prstClr val="white"/>
                  </a:solidFill>
                </a:rPr>
                <a:t>Firmware</a:t>
              </a:r>
              <a:endParaRPr lang="en-US" sz="1800" dirty="0">
                <a:solidFill>
                  <a:prstClr val="white"/>
                </a:solidFill>
              </a:endParaRPr>
            </a:p>
          </p:txBody>
        </p:sp>
        <p:sp>
          <p:nvSpPr>
            <p:cNvPr id="17" name="Snip Diagonal Corner Rectangle 16"/>
            <p:cNvSpPr/>
            <p:nvPr/>
          </p:nvSpPr>
          <p:spPr>
            <a:xfrm>
              <a:off x="6477000" y="2306516"/>
              <a:ext cx="1382843" cy="2092569"/>
            </a:xfrm>
            <a:prstGeom prst="snip2Diag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t" anchorCtr="0"/>
            <a:lstStyle/>
            <a:p>
              <a:pPr defTabSz="457200" eaLnBrk="1" fontAlgn="auto" hangingPunct="1">
                <a:lnSpc>
                  <a:spcPct val="100000"/>
                </a:lnSpc>
                <a:spcBef>
                  <a:spcPts val="0"/>
                </a:spcBef>
                <a:spcAft>
                  <a:spcPts val="0"/>
                </a:spcAft>
              </a:pPr>
              <a:r>
                <a:rPr lang="en-US" sz="1800" dirty="0" smtClean="0">
                  <a:solidFill>
                    <a:prstClr val="white"/>
                  </a:solidFill>
                </a:rPr>
                <a:t>Hardware</a:t>
              </a:r>
              <a:endParaRPr lang="en-US" sz="1800" dirty="0">
                <a:solidFill>
                  <a:prstClr val="white"/>
                </a:solidFill>
              </a:endParaRPr>
            </a:p>
          </p:txBody>
        </p:sp>
        <p:sp>
          <p:nvSpPr>
            <p:cNvPr id="19" name="Oval 18"/>
            <p:cNvSpPr/>
            <p:nvPr/>
          </p:nvSpPr>
          <p:spPr>
            <a:xfrm>
              <a:off x="4395554" y="2039816"/>
              <a:ext cx="614597" cy="2625969"/>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defTabSz="457200" eaLnBrk="1" fontAlgn="auto" hangingPunct="1">
                <a:lnSpc>
                  <a:spcPct val="100000"/>
                </a:lnSpc>
                <a:spcBef>
                  <a:spcPts val="0"/>
                </a:spcBef>
                <a:spcAft>
                  <a:spcPts val="0"/>
                </a:spcAft>
              </a:pPr>
              <a:r>
                <a:rPr lang="en-US" sz="1800" dirty="0" smtClean="0">
                  <a:solidFill>
                    <a:prstClr val="black"/>
                  </a:solidFill>
                </a:rPr>
                <a:t>HW Model</a:t>
              </a:r>
            </a:p>
          </p:txBody>
        </p:sp>
        <p:cxnSp>
          <p:nvCxnSpPr>
            <p:cNvPr id="6" name="Straight Arrow Connector 5"/>
            <p:cNvCxnSpPr/>
            <p:nvPr/>
          </p:nvCxnSpPr>
          <p:spPr>
            <a:xfrm>
              <a:off x="2057400" y="2362200"/>
              <a:ext cx="2743200" cy="0"/>
            </a:xfrm>
            <a:prstGeom prst="straightConnector1">
              <a:avLst/>
            </a:prstGeom>
            <a:ln>
              <a:solidFill>
                <a:schemeClr val="tx1"/>
              </a:solidFill>
              <a:headEnd type="diamond"/>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514600" y="2667000"/>
              <a:ext cx="2133600" cy="0"/>
            </a:xfrm>
            <a:prstGeom prst="straightConnector1">
              <a:avLst/>
            </a:prstGeom>
            <a:ln>
              <a:solidFill>
                <a:schemeClr val="tx1"/>
              </a:solidFill>
              <a:headEnd type="diamond"/>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1905000" y="4038600"/>
              <a:ext cx="2819400" cy="0"/>
            </a:xfrm>
            <a:prstGeom prst="straightConnector1">
              <a:avLst/>
            </a:prstGeom>
            <a:ln>
              <a:solidFill>
                <a:schemeClr val="tx1"/>
              </a:solidFill>
              <a:headEnd type="diamond"/>
              <a:tailEnd type="arrow"/>
            </a:ln>
            <a:effectLst/>
          </p:spPr>
          <p:style>
            <a:lnRef idx="2">
              <a:schemeClr val="accent1"/>
            </a:lnRef>
            <a:fillRef idx="0">
              <a:schemeClr val="accent1"/>
            </a:fillRef>
            <a:effectRef idx="1">
              <a:schemeClr val="accent1"/>
            </a:effectRef>
            <a:fontRef idx="minor">
              <a:schemeClr val="tx1"/>
            </a:fontRef>
          </p:style>
        </p:cxnSp>
        <p:sp>
          <p:nvSpPr>
            <p:cNvPr id="44" name="Left Arrow 43"/>
            <p:cNvSpPr/>
            <p:nvPr/>
          </p:nvSpPr>
          <p:spPr>
            <a:xfrm>
              <a:off x="5105400" y="3009900"/>
              <a:ext cx="1219200" cy="685800"/>
            </a:xfrm>
            <a:prstGeom prst="leftArrow">
              <a:avLst/>
            </a:prstGeom>
            <a:gradFill flip="none" rotWithShape="1">
              <a:gsLst>
                <a:gs pos="0">
                  <a:schemeClr val="accent1">
                    <a:lumMod val="60000"/>
                    <a:lumOff val="40000"/>
                  </a:schemeClr>
                </a:gs>
                <a:gs pos="100000">
                  <a:schemeClr val="accent1"/>
                </a:gs>
              </a:gsLst>
              <a:lin ang="0" scaled="1"/>
              <a:tileRect/>
            </a:gra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457200" eaLnBrk="1" fontAlgn="auto" hangingPunct="1">
                <a:lnSpc>
                  <a:spcPct val="100000"/>
                </a:lnSpc>
                <a:spcBef>
                  <a:spcPts val="0"/>
                </a:spcBef>
                <a:spcAft>
                  <a:spcPts val="0"/>
                </a:spcAft>
              </a:pPr>
              <a:endParaRPr lang="en-US" sz="1800" dirty="0" smtClean="0">
                <a:solidFill>
                  <a:prstClr val="white"/>
                </a:solidFill>
              </a:endParaRPr>
            </a:p>
          </p:txBody>
        </p:sp>
      </p:grpSp>
      <p:sp>
        <p:nvSpPr>
          <p:cNvPr id="14" name="Rectangle 13"/>
          <p:cNvSpPr/>
          <p:nvPr/>
        </p:nvSpPr>
        <p:spPr>
          <a:xfrm>
            <a:off x="609600" y="1981200"/>
            <a:ext cx="861046" cy="369332"/>
          </a:xfrm>
          <a:prstGeom prst="rect">
            <a:avLst/>
          </a:prstGeom>
        </p:spPr>
        <p:txBody>
          <a:bodyPr wrap="none">
            <a:spAutoFit/>
          </a:bodyPr>
          <a:lstStyle/>
          <a:p>
            <a:pPr algn="l" defTabSz="457200" eaLnBrk="1" fontAlgn="auto" hangingPunct="1">
              <a:lnSpc>
                <a:spcPct val="100000"/>
              </a:lnSpc>
              <a:spcBef>
                <a:spcPts val="0"/>
              </a:spcBef>
              <a:spcAft>
                <a:spcPts val="0"/>
              </a:spcAft>
            </a:pPr>
            <a:r>
              <a:rPr lang="en-US" sz="1800" dirty="0" smtClean="0">
                <a:solidFill>
                  <a:prstClr val="black"/>
                </a:solidFill>
                <a:latin typeface="Calibri"/>
              </a:rPr>
              <a:t>C + x86</a:t>
            </a:r>
            <a:endParaRPr lang="en-US" sz="1800" dirty="0">
              <a:solidFill>
                <a:prstClr val="black"/>
              </a:solidFill>
              <a:latin typeface="Calibri"/>
            </a:endParaRPr>
          </a:p>
        </p:txBody>
      </p:sp>
      <p:sp>
        <p:nvSpPr>
          <p:cNvPr id="5" name="TextBox 4"/>
          <p:cNvSpPr txBox="1"/>
          <p:nvPr/>
        </p:nvSpPr>
        <p:spPr>
          <a:xfrm>
            <a:off x="7301955" y="1828800"/>
            <a:ext cx="1447800" cy="369332"/>
          </a:xfrm>
          <a:prstGeom prst="rect">
            <a:avLst/>
          </a:prstGeom>
          <a:noFill/>
        </p:spPr>
        <p:txBody>
          <a:bodyPr wrap="square" rtlCol="0">
            <a:spAutoFit/>
          </a:bodyPr>
          <a:lstStyle/>
          <a:p>
            <a:pPr algn="l" defTabSz="457200" eaLnBrk="1" fontAlgn="auto" hangingPunct="1">
              <a:lnSpc>
                <a:spcPct val="100000"/>
              </a:lnSpc>
              <a:spcBef>
                <a:spcPts val="0"/>
              </a:spcBef>
              <a:spcAft>
                <a:spcPts val="0"/>
              </a:spcAft>
            </a:pPr>
            <a:r>
              <a:rPr lang="en-US" sz="1800" dirty="0" smtClean="0">
                <a:solidFill>
                  <a:prstClr val="black"/>
                </a:solidFill>
                <a:latin typeface="Calibri"/>
              </a:rPr>
              <a:t>Verilog</a:t>
            </a:r>
            <a:endParaRPr lang="en-US" sz="1800" dirty="0">
              <a:solidFill>
                <a:prstClr val="black"/>
              </a:solidFill>
              <a:latin typeface="Calibri"/>
            </a:endParaRPr>
          </a:p>
        </p:txBody>
      </p:sp>
      <p:sp>
        <p:nvSpPr>
          <p:cNvPr id="12" name="Diamond 11"/>
          <p:cNvSpPr/>
          <p:nvPr/>
        </p:nvSpPr>
        <p:spPr>
          <a:xfrm>
            <a:off x="3201505" y="1752600"/>
            <a:ext cx="950843" cy="2913185"/>
          </a:xfrm>
          <a:prstGeom prst="diamond">
            <a:avLst/>
          </a:prstGeom>
          <a:solidFill>
            <a:schemeClr val="accent2">
              <a:alpha val="55000"/>
            </a:schemeClr>
          </a:solidFill>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lnSpc>
                <a:spcPct val="100000"/>
              </a:lnSpc>
              <a:spcBef>
                <a:spcPts val="0"/>
              </a:spcBef>
              <a:spcAft>
                <a:spcPts val="0"/>
              </a:spcAft>
            </a:pPr>
            <a:r>
              <a:rPr lang="en-US" sz="2800" b="1" dirty="0" err="1" smtClean="0">
                <a:solidFill>
                  <a:prstClr val="black"/>
                </a:solidFill>
              </a:rPr>
              <a:t>Φ</a:t>
            </a:r>
            <a:endParaRPr lang="en-US" sz="2800" b="1" dirty="0">
              <a:solidFill>
                <a:prstClr val="black"/>
              </a:solidFill>
            </a:endParaRPr>
          </a:p>
        </p:txBody>
      </p:sp>
      <p:sp>
        <p:nvSpPr>
          <p:cNvPr id="18" name="Rectangle 17"/>
          <p:cNvSpPr/>
          <p:nvPr/>
        </p:nvSpPr>
        <p:spPr>
          <a:xfrm>
            <a:off x="5010151" y="4297078"/>
            <a:ext cx="312906" cy="369332"/>
          </a:xfrm>
          <a:prstGeom prst="rect">
            <a:avLst/>
          </a:prstGeom>
        </p:spPr>
        <p:txBody>
          <a:bodyPr wrap="none">
            <a:spAutoFit/>
          </a:bodyPr>
          <a:lstStyle/>
          <a:p>
            <a:pPr algn="l" defTabSz="457200" eaLnBrk="1" fontAlgn="auto" hangingPunct="1">
              <a:lnSpc>
                <a:spcPct val="100000"/>
              </a:lnSpc>
              <a:spcBef>
                <a:spcPts val="0"/>
              </a:spcBef>
              <a:spcAft>
                <a:spcPts val="0"/>
              </a:spcAft>
            </a:pPr>
            <a:r>
              <a:rPr lang="en-US" sz="1800" dirty="0" smtClean="0">
                <a:solidFill>
                  <a:prstClr val="black"/>
                </a:solidFill>
                <a:latin typeface="Calibri"/>
              </a:rPr>
              <a:t>C</a:t>
            </a:r>
            <a:endParaRPr lang="en-US" sz="1800" dirty="0">
              <a:solidFill>
                <a:prstClr val="black"/>
              </a:solidFill>
              <a:latin typeface="Calibri"/>
            </a:endParaRPr>
          </a:p>
        </p:txBody>
      </p:sp>
      <p:grpSp>
        <p:nvGrpSpPr>
          <p:cNvPr id="21" name="Group 20"/>
          <p:cNvGrpSpPr/>
          <p:nvPr/>
        </p:nvGrpSpPr>
        <p:grpSpPr>
          <a:xfrm>
            <a:off x="1124841" y="5455480"/>
            <a:ext cx="4001052" cy="874987"/>
            <a:chOff x="1124841" y="5455480"/>
            <a:chExt cx="4001052" cy="874987"/>
          </a:xfrm>
        </p:grpSpPr>
        <p:sp>
          <p:nvSpPr>
            <p:cNvPr id="16" name="Left Brace 15"/>
            <p:cNvSpPr/>
            <p:nvPr/>
          </p:nvSpPr>
          <p:spPr>
            <a:xfrm rot="16200000">
              <a:off x="2884620" y="3695701"/>
              <a:ext cx="481494" cy="4001052"/>
            </a:xfrm>
            <a:prstGeom prst="leftBrace">
              <a:avLst/>
            </a:prstGeom>
            <a:ln w="3810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defTabSz="457200" eaLnBrk="1" fontAlgn="auto" hangingPunct="1">
                <a:lnSpc>
                  <a:spcPct val="100000"/>
                </a:lnSpc>
                <a:spcBef>
                  <a:spcPts val="0"/>
                </a:spcBef>
                <a:spcAft>
                  <a:spcPts val="0"/>
                </a:spcAft>
              </a:pPr>
              <a:endParaRPr lang="en-US" sz="1800">
                <a:solidFill>
                  <a:prstClr val="black"/>
                </a:solidFill>
              </a:endParaRPr>
            </a:p>
          </p:txBody>
        </p:sp>
        <p:sp>
          <p:nvSpPr>
            <p:cNvPr id="20" name="TextBox 19"/>
            <p:cNvSpPr txBox="1"/>
            <p:nvPr/>
          </p:nvSpPr>
          <p:spPr>
            <a:xfrm>
              <a:off x="2402019" y="5930357"/>
              <a:ext cx="1446696" cy="400110"/>
            </a:xfrm>
            <a:prstGeom prst="rect">
              <a:avLst/>
            </a:prstGeom>
            <a:noFill/>
          </p:spPr>
          <p:txBody>
            <a:bodyPr wrap="square" rtlCol="0">
              <a:spAutoFit/>
            </a:bodyPr>
            <a:lstStyle/>
            <a:p>
              <a:pPr defTabSz="457200" eaLnBrk="1" fontAlgn="auto" hangingPunct="1">
                <a:lnSpc>
                  <a:spcPct val="100000"/>
                </a:lnSpc>
                <a:spcBef>
                  <a:spcPts val="0"/>
                </a:spcBef>
                <a:spcAft>
                  <a:spcPts val="0"/>
                </a:spcAft>
              </a:pPr>
              <a:r>
                <a:rPr lang="en-US" b="1" dirty="0" smtClean="0">
                  <a:solidFill>
                    <a:srgbClr val="C0504D"/>
                  </a:solidFill>
                  <a:latin typeface="Calibri"/>
                </a:rPr>
                <a:t>CBMC</a:t>
              </a:r>
              <a:endParaRPr lang="en-US" b="1" dirty="0">
                <a:solidFill>
                  <a:srgbClr val="C0504D"/>
                </a:solidFill>
                <a:latin typeface="Calibri"/>
              </a:endParaRPr>
            </a:p>
          </p:txBody>
        </p:sp>
      </p:grpSp>
    </p:spTree>
    <p:extLst>
      <p:ext uri="{BB962C8B-B14F-4D97-AF65-F5344CB8AC3E}">
        <p14:creationId xmlns:p14="http://schemas.microsoft.com/office/powerpoint/2010/main" val="158498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767332" y="1417638"/>
            <a:ext cx="5609337" cy="4598077"/>
          </a:xfrm>
          <a:prstGeom prst="rect">
            <a:avLst/>
          </a:prstGeom>
        </p:spPr>
      </p:pic>
      <p:pic>
        <p:nvPicPr>
          <p:cNvPr id="11" name="Picture 10"/>
          <p:cNvPicPr>
            <a:picLocks noChangeAspect="1"/>
          </p:cNvPicPr>
          <p:nvPr/>
        </p:nvPicPr>
        <p:blipFill>
          <a:blip r:embed="rId4"/>
          <a:stretch>
            <a:fillRect/>
          </a:stretch>
        </p:blipFill>
        <p:spPr>
          <a:xfrm>
            <a:off x="7074154" y="-563562"/>
            <a:ext cx="3708400" cy="3962400"/>
          </a:xfrm>
          <a:prstGeom prst="rect">
            <a:avLst/>
          </a:prstGeom>
        </p:spPr>
      </p:pic>
      <p:sp>
        <p:nvSpPr>
          <p:cNvPr id="10" name="Rectangle 9"/>
          <p:cNvSpPr/>
          <p:nvPr/>
        </p:nvSpPr>
        <p:spPr>
          <a:xfrm>
            <a:off x="0" y="6488668"/>
            <a:ext cx="9144000" cy="246221"/>
          </a:xfrm>
          <a:prstGeom prst="rect">
            <a:avLst/>
          </a:prstGeom>
        </p:spPr>
        <p:txBody>
          <a:bodyPr wrap="square">
            <a:spAutoFit/>
          </a:bodyPr>
          <a:lstStyle/>
          <a:p>
            <a:pPr defTabSz="457200" eaLnBrk="1" fontAlgn="auto" hangingPunct="1">
              <a:lnSpc>
                <a:spcPct val="100000"/>
              </a:lnSpc>
              <a:spcBef>
                <a:spcPts val="0"/>
              </a:spcBef>
              <a:spcAft>
                <a:spcPts val="0"/>
              </a:spcAft>
            </a:pPr>
            <a:r>
              <a:rPr lang="en-US" sz="1000" dirty="0" smtClean="0">
                <a:solidFill>
                  <a:prstClr val="black"/>
                </a:solidFill>
                <a:latin typeface="Calibri"/>
              </a:rPr>
              <a:t> </a:t>
            </a:r>
            <a:r>
              <a:rPr lang="en-US" sz="1000" dirty="0" smtClean="0">
                <a:solidFill>
                  <a:prstClr val="black"/>
                </a:solidFill>
                <a:latin typeface="Calibri"/>
                <a:hlinkClick r:id="rId5"/>
              </a:rPr>
              <a:t>http://www.ti.com/lit/ds/symlink/tmp105.pdf</a:t>
            </a:r>
            <a:endParaRPr lang="en-US" sz="1000" dirty="0" smtClean="0">
              <a:solidFill>
                <a:prstClr val="black"/>
              </a:solidFill>
              <a:latin typeface="Calibri"/>
            </a:endParaRPr>
          </a:p>
        </p:txBody>
      </p:sp>
      <p:sp>
        <p:nvSpPr>
          <p:cNvPr id="2" name="Title 1"/>
          <p:cNvSpPr>
            <a:spLocks noGrp="1"/>
          </p:cNvSpPr>
          <p:nvPr>
            <p:ph type="title"/>
          </p:nvPr>
        </p:nvSpPr>
        <p:spPr/>
        <p:txBody>
          <a:bodyPr/>
          <a:lstStyle/>
          <a:p>
            <a:r>
              <a:rPr lang="en-US" dirty="0" smtClean="0"/>
              <a:t>TMP105 - Temperature Sensor</a:t>
            </a:r>
            <a:endParaRPr lang="en-US" dirty="0"/>
          </a:p>
        </p:txBody>
      </p:sp>
      <p:sp>
        <p:nvSpPr>
          <p:cNvPr id="12" name="Rectangle 11"/>
          <p:cNvSpPr/>
          <p:nvPr/>
        </p:nvSpPr>
        <p:spPr>
          <a:xfrm>
            <a:off x="-46424" y="6235908"/>
            <a:ext cx="9236848" cy="246221"/>
          </a:xfrm>
          <a:prstGeom prst="rect">
            <a:avLst/>
          </a:prstGeom>
        </p:spPr>
        <p:txBody>
          <a:bodyPr wrap="square">
            <a:spAutoFit/>
          </a:bodyPr>
          <a:lstStyle/>
          <a:p>
            <a:pPr defTabSz="457200" eaLnBrk="1" fontAlgn="auto" hangingPunct="1">
              <a:lnSpc>
                <a:spcPct val="100000"/>
              </a:lnSpc>
              <a:spcBef>
                <a:spcPts val="0"/>
              </a:spcBef>
              <a:spcAft>
                <a:spcPts val="0"/>
              </a:spcAft>
            </a:pPr>
            <a:r>
              <a:rPr lang="en-US" sz="1000" dirty="0" smtClean="0">
                <a:solidFill>
                  <a:prstClr val="black"/>
                </a:solidFill>
                <a:latin typeface="Calibri"/>
              </a:rPr>
              <a:t> </a:t>
            </a:r>
            <a:r>
              <a:rPr lang="en-US" sz="1000" dirty="0" smtClean="0">
                <a:solidFill>
                  <a:prstClr val="black"/>
                </a:solidFill>
                <a:latin typeface="Calibri"/>
                <a:hlinkClick r:id="rId6"/>
              </a:rPr>
              <a:t>http://www.envirotech-online.com/news/environmental-laboratory/7/sensirion/new_low-cost_humidity_and_temperature_sensor_for_high_production_volumes/20127/</a:t>
            </a:r>
            <a:endParaRPr lang="en-US" sz="1000" dirty="0" smtClean="0">
              <a:solidFill>
                <a:prstClr val="black"/>
              </a:solidFill>
              <a:latin typeface="Calibri"/>
            </a:endParaRPr>
          </a:p>
        </p:txBody>
      </p:sp>
    </p:spTree>
    <p:extLst>
      <p:ext uri="{BB962C8B-B14F-4D97-AF65-F5344CB8AC3E}">
        <p14:creationId xmlns:p14="http://schemas.microsoft.com/office/powerpoint/2010/main" val="359064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Protocol to Read a Register</a:t>
            </a:r>
            <a:endParaRPr lang="en-US" dirty="0"/>
          </a:p>
        </p:txBody>
      </p:sp>
      <p:pic>
        <p:nvPicPr>
          <p:cNvPr id="6" name="Picture 5"/>
          <p:cNvPicPr>
            <a:picLocks noChangeAspect="1"/>
          </p:cNvPicPr>
          <p:nvPr/>
        </p:nvPicPr>
        <p:blipFill>
          <a:blip r:embed="rId3"/>
          <a:stretch>
            <a:fillRect/>
          </a:stretch>
        </p:blipFill>
        <p:spPr>
          <a:xfrm>
            <a:off x="1478828" y="1363860"/>
            <a:ext cx="6186345" cy="4656549"/>
          </a:xfrm>
          <a:prstGeom prst="rect">
            <a:avLst/>
          </a:prstGeom>
        </p:spPr>
      </p:pic>
      <p:sp>
        <p:nvSpPr>
          <p:cNvPr id="7" name="TextBox 6"/>
          <p:cNvSpPr txBox="1"/>
          <p:nvPr/>
        </p:nvSpPr>
        <p:spPr>
          <a:xfrm>
            <a:off x="3273846" y="6330377"/>
            <a:ext cx="2596309" cy="246221"/>
          </a:xfrm>
          <a:prstGeom prst="rect">
            <a:avLst/>
          </a:prstGeom>
          <a:noFill/>
        </p:spPr>
        <p:txBody>
          <a:bodyPr wrap="none" rtlCol="0">
            <a:spAutoFit/>
          </a:bodyPr>
          <a:lstStyle/>
          <a:p>
            <a:pPr algn="l" defTabSz="457200" eaLnBrk="1" fontAlgn="auto" hangingPunct="1">
              <a:lnSpc>
                <a:spcPct val="100000"/>
              </a:lnSpc>
              <a:spcBef>
                <a:spcPts val="0"/>
              </a:spcBef>
              <a:spcAft>
                <a:spcPts val="0"/>
              </a:spcAft>
            </a:pPr>
            <a:r>
              <a:rPr lang="en-US" sz="1000" dirty="0" smtClean="0">
                <a:solidFill>
                  <a:prstClr val="black"/>
                </a:solidFill>
                <a:latin typeface="Calibri"/>
                <a:hlinkClick r:id="rId4"/>
              </a:rPr>
              <a:t>http://</a:t>
            </a:r>
            <a:r>
              <a:rPr lang="en-US" sz="1000" dirty="0" err="1" smtClean="0">
                <a:solidFill>
                  <a:prstClr val="black"/>
                </a:solidFill>
                <a:latin typeface="Calibri"/>
                <a:hlinkClick r:id="rId4"/>
              </a:rPr>
              <a:t>www.ti.com</a:t>
            </a:r>
            <a:r>
              <a:rPr lang="en-US" sz="1000" dirty="0" smtClean="0">
                <a:solidFill>
                  <a:prstClr val="black"/>
                </a:solidFill>
                <a:latin typeface="Calibri"/>
                <a:hlinkClick r:id="rId4"/>
              </a:rPr>
              <a:t>/lit/ds/</a:t>
            </a:r>
            <a:r>
              <a:rPr lang="en-US" sz="1000" dirty="0" err="1" smtClean="0">
                <a:solidFill>
                  <a:prstClr val="black"/>
                </a:solidFill>
                <a:latin typeface="Calibri"/>
                <a:hlinkClick r:id="rId4"/>
              </a:rPr>
              <a:t>symlink</a:t>
            </a:r>
            <a:r>
              <a:rPr lang="en-US" sz="1000" dirty="0" smtClean="0">
                <a:solidFill>
                  <a:prstClr val="black"/>
                </a:solidFill>
                <a:latin typeface="Calibri"/>
                <a:hlinkClick r:id="rId4"/>
              </a:rPr>
              <a:t>/tmp105.pdf</a:t>
            </a:r>
            <a:endParaRPr lang="en-US" sz="1000" dirty="0">
              <a:solidFill>
                <a:prstClr val="black"/>
              </a:solidFill>
              <a:latin typeface="Calibri"/>
            </a:endParaRPr>
          </a:p>
        </p:txBody>
      </p:sp>
    </p:spTree>
    <p:extLst>
      <p:ext uri="{BB962C8B-B14F-4D97-AF65-F5344CB8AC3E}">
        <p14:creationId xmlns:p14="http://schemas.microsoft.com/office/powerpoint/2010/main" val="2433681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Firmware </a:t>
            </a:r>
            <a:r>
              <a:rPr lang="en-US" dirty="0"/>
              <a:t>i</a:t>
            </a:r>
            <a:r>
              <a:rPr lang="en-US" dirty="0" smtClean="0"/>
              <a:t>s </a:t>
            </a:r>
            <a:r>
              <a:rPr lang="en-US" dirty="0"/>
              <a:t>e</a:t>
            </a:r>
            <a:r>
              <a:rPr lang="en-US" dirty="0" smtClean="0"/>
              <a:t>verywhere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520557" y="258658"/>
            <a:ext cx="2177550" cy="2116687"/>
          </a:xfrm>
          <a:prstGeom prst="roundRect">
            <a:avLst>
              <a:gd name="adj" fmla="val 8594"/>
            </a:avLst>
          </a:prstGeom>
          <a:solidFill>
            <a:srgbClr val="FFFFFF">
              <a:shade val="85000"/>
            </a:srgbClr>
          </a:solidFill>
          <a:ln>
            <a:noFill/>
          </a:ln>
          <a:effectLst/>
        </p:spPr>
      </p:pic>
      <p:grpSp>
        <p:nvGrpSpPr>
          <p:cNvPr id="13" name="Group 12"/>
          <p:cNvGrpSpPr/>
          <p:nvPr/>
        </p:nvGrpSpPr>
        <p:grpSpPr>
          <a:xfrm>
            <a:off x="235974" y="1676556"/>
            <a:ext cx="1950034" cy="4047643"/>
            <a:chOff x="235974" y="712995"/>
            <a:chExt cx="1950034" cy="4047643"/>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974" y="712995"/>
              <a:ext cx="1950034" cy="3856822"/>
            </a:xfrm>
            <a:prstGeom prst="roundRect">
              <a:avLst>
                <a:gd name="adj" fmla="val 8594"/>
              </a:avLst>
            </a:prstGeom>
            <a:solidFill>
              <a:srgbClr val="FFFFFF">
                <a:shade val="85000"/>
              </a:srgbClr>
            </a:solidFill>
            <a:ln>
              <a:noFill/>
            </a:ln>
            <a:effectLst/>
          </p:spPr>
        </p:pic>
        <p:sp>
          <p:nvSpPr>
            <p:cNvPr id="10" name="TextBox 9"/>
            <p:cNvSpPr txBox="1"/>
            <p:nvPr/>
          </p:nvSpPr>
          <p:spPr>
            <a:xfrm>
              <a:off x="235974" y="4569817"/>
              <a:ext cx="1871025" cy="190821"/>
            </a:xfrm>
            <a:prstGeom prst="rect">
              <a:avLst/>
            </a:prstGeom>
            <a:noFill/>
          </p:spPr>
          <p:txBody>
            <a:bodyPr wrap="none" rtlCol="0">
              <a:spAutoFit/>
            </a:bodyPr>
            <a:lstStyle/>
            <a:p>
              <a:pPr algn="l"/>
              <a:r>
                <a:rPr lang="en-US" sz="800" dirty="0" smtClean="0"/>
                <a:t>Image © 2013 Intel Corporation</a:t>
              </a:r>
              <a:endParaRPr lang="en-US" sz="800" dirty="0"/>
            </a:p>
          </p:txBody>
        </p:sp>
      </p:grpSp>
      <p:sp>
        <p:nvSpPr>
          <p:cNvPr id="11" name="TextBox 10"/>
          <p:cNvSpPr txBox="1"/>
          <p:nvPr/>
        </p:nvSpPr>
        <p:spPr>
          <a:xfrm>
            <a:off x="6468039" y="2392497"/>
            <a:ext cx="1871025" cy="190821"/>
          </a:xfrm>
          <a:prstGeom prst="rect">
            <a:avLst/>
          </a:prstGeom>
          <a:noFill/>
        </p:spPr>
        <p:txBody>
          <a:bodyPr wrap="none" rtlCol="0">
            <a:spAutoFit/>
          </a:bodyPr>
          <a:lstStyle/>
          <a:p>
            <a:pPr algn="l"/>
            <a:r>
              <a:rPr lang="en-US" sz="800" dirty="0" smtClean="0"/>
              <a:t>Image © 2012 Intel Corporation</a:t>
            </a:r>
            <a:endParaRPr lang="en-US" sz="800" dirty="0"/>
          </a:p>
        </p:txBody>
      </p:sp>
      <p:grpSp>
        <p:nvGrpSpPr>
          <p:cNvPr id="21" name="Group 20"/>
          <p:cNvGrpSpPr/>
          <p:nvPr/>
        </p:nvGrpSpPr>
        <p:grpSpPr>
          <a:xfrm>
            <a:off x="2953868" y="3059011"/>
            <a:ext cx="2475358" cy="2784105"/>
            <a:chOff x="2953868" y="3059011"/>
            <a:chExt cx="2475358" cy="2784105"/>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9021" y="3059011"/>
              <a:ext cx="2177550" cy="2230703"/>
            </a:xfrm>
            <a:prstGeom prst="roundRect">
              <a:avLst>
                <a:gd name="adj" fmla="val 8594"/>
              </a:avLst>
            </a:prstGeom>
            <a:solidFill>
              <a:srgbClr val="FFFFFF">
                <a:shade val="85000"/>
              </a:srgbClr>
            </a:solidFill>
            <a:ln>
              <a:noFill/>
            </a:ln>
            <a:effectLst/>
          </p:spPr>
        </p:pic>
        <p:sp>
          <p:nvSpPr>
            <p:cNvPr id="12" name="TextBox 11"/>
            <p:cNvSpPr txBox="1"/>
            <p:nvPr/>
          </p:nvSpPr>
          <p:spPr>
            <a:xfrm>
              <a:off x="2953868" y="5332207"/>
              <a:ext cx="2475358" cy="510909"/>
            </a:xfrm>
            <a:prstGeom prst="rect">
              <a:avLst/>
            </a:prstGeom>
            <a:noFill/>
          </p:spPr>
          <p:txBody>
            <a:bodyPr wrap="none" rtlCol="0">
              <a:spAutoFit/>
            </a:bodyPr>
            <a:lstStyle/>
            <a:p>
              <a:pPr algn="l"/>
              <a:r>
                <a:rPr lang="en-US" sz="800" dirty="0" smtClean="0"/>
                <a:t>Image © 2013 Michael Sheehan</a:t>
              </a:r>
            </a:p>
            <a:p>
              <a:pPr algn="l"/>
              <a:r>
                <a:rPr lang="en-US" sz="800" dirty="0" smtClean="0"/>
                <a:t>Used under  the terms of the</a:t>
              </a:r>
            </a:p>
            <a:p>
              <a:pPr algn="l"/>
              <a:r>
                <a:rPr lang="en-US" sz="800" dirty="0" smtClean="0"/>
                <a:t>Creative Commons – Attribution 2.0 License</a:t>
              </a:r>
              <a:endParaRPr lang="en-US" sz="800" dirty="0"/>
            </a:p>
          </p:txBody>
        </p:sp>
      </p:grpSp>
      <p:sp>
        <p:nvSpPr>
          <p:cNvPr id="15" name="TextBox 14"/>
          <p:cNvSpPr txBox="1"/>
          <p:nvPr/>
        </p:nvSpPr>
        <p:spPr>
          <a:xfrm>
            <a:off x="324465" y="6204155"/>
            <a:ext cx="6047188" cy="215444"/>
          </a:xfrm>
          <a:prstGeom prst="rect">
            <a:avLst/>
          </a:prstGeom>
          <a:noFill/>
        </p:spPr>
        <p:txBody>
          <a:bodyPr wrap="square" rtlCol="0">
            <a:spAutoFit/>
          </a:bodyPr>
          <a:lstStyle/>
          <a:p>
            <a:pPr algn="l"/>
            <a:r>
              <a:rPr lang="en-US" sz="1000" baseline="30000" dirty="0" smtClean="0">
                <a:solidFill>
                  <a:schemeClr val="bg1"/>
                </a:solidFill>
              </a:rPr>
              <a:t>*</a:t>
            </a:r>
            <a:r>
              <a:rPr lang="en-US" sz="1000" dirty="0" smtClean="0">
                <a:solidFill>
                  <a:schemeClr val="bg1"/>
                </a:solidFill>
              </a:rPr>
              <a:t> Other names and brands may be claimed as the property of others.</a:t>
            </a:r>
            <a:endParaRPr lang="en-US" sz="1000" dirty="0">
              <a:solidFill>
                <a:schemeClr val="bg1"/>
              </a:solidFill>
            </a:endParaRP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8039" y="3059011"/>
            <a:ext cx="2177550" cy="2196863"/>
          </a:xfrm>
          <a:prstGeom prst="roundRect">
            <a:avLst>
              <a:gd name="adj" fmla="val 8594"/>
            </a:avLst>
          </a:prstGeom>
          <a:solidFill>
            <a:srgbClr val="FFFFFF">
              <a:shade val="85000"/>
            </a:srgbClr>
          </a:solidFill>
          <a:ln>
            <a:noFill/>
          </a:ln>
          <a:effectLst/>
        </p:spPr>
      </p:pic>
      <p:sp>
        <p:nvSpPr>
          <p:cNvPr id="20" name="TextBox 19"/>
          <p:cNvSpPr txBox="1"/>
          <p:nvPr/>
        </p:nvSpPr>
        <p:spPr>
          <a:xfrm>
            <a:off x="6371653" y="5295162"/>
            <a:ext cx="2475358" cy="510909"/>
          </a:xfrm>
          <a:prstGeom prst="rect">
            <a:avLst/>
          </a:prstGeom>
          <a:noFill/>
        </p:spPr>
        <p:txBody>
          <a:bodyPr wrap="none" rtlCol="0">
            <a:spAutoFit/>
          </a:bodyPr>
          <a:lstStyle/>
          <a:p>
            <a:pPr algn="l"/>
            <a:r>
              <a:rPr lang="en-US" sz="800" dirty="0" smtClean="0"/>
              <a:t>Image © 2012 Aaron </a:t>
            </a:r>
            <a:r>
              <a:rPr lang="en-US" sz="800" dirty="0" err="1" smtClean="0"/>
              <a:t>Miszalski</a:t>
            </a:r>
            <a:endParaRPr lang="en-US" sz="800" dirty="0" smtClean="0"/>
          </a:p>
          <a:p>
            <a:pPr algn="l"/>
            <a:r>
              <a:rPr lang="en-US" sz="800" dirty="0" smtClean="0"/>
              <a:t>Used under the terms of the</a:t>
            </a:r>
          </a:p>
          <a:p>
            <a:pPr algn="l"/>
            <a:r>
              <a:rPr lang="en-US" sz="800" dirty="0" smtClean="0"/>
              <a:t>Creative Commons – Attribution 2.0 License</a:t>
            </a:r>
            <a:endParaRPr lang="en-US" sz="800" dirty="0"/>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6591" y="724289"/>
            <a:ext cx="2254623" cy="1690968"/>
          </a:xfrm>
          <a:prstGeom prst="roundRect">
            <a:avLst>
              <a:gd name="adj" fmla="val 8594"/>
            </a:avLst>
          </a:prstGeom>
          <a:solidFill>
            <a:srgbClr val="FFFFFF">
              <a:shade val="85000"/>
            </a:srgbClr>
          </a:solidFill>
          <a:ln>
            <a:noFill/>
          </a:ln>
          <a:effectLst/>
        </p:spPr>
      </p:pic>
      <p:sp>
        <p:nvSpPr>
          <p:cNvPr id="17" name="TextBox 16"/>
          <p:cNvSpPr txBox="1"/>
          <p:nvPr/>
        </p:nvSpPr>
        <p:spPr>
          <a:xfrm>
            <a:off x="1491234" y="885690"/>
            <a:ext cx="2475357" cy="510909"/>
          </a:xfrm>
          <a:prstGeom prst="rect">
            <a:avLst/>
          </a:prstGeom>
          <a:noFill/>
        </p:spPr>
        <p:txBody>
          <a:bodyPr wrap="none" rtlCol="0">
            <a:spAutoFit/>
          </a:bodyPr>
          <a:lstStyle/>
          <a:p>
            <a:pPr algn="r"/>
            <a:r>
              <a:rPr lang="en-US" sz="800" dirty="0" smtClean="0"/>
              <a:t>Image © 2008  Diego Correa</a:t>
            </a:r>
          </a:p>
          <a:p>
            <a:pPr algn="r"/>
            <a:r>
              <a:rPr lang="en-US" sz="800" dirty="0" smtClean="0"/>
              <a:t>Used under  the terms of the</a:t>
            </a:r>
          </a:p>
          <a:p>
            <a:pPr algn="r"/>
            <a:r>
              <a:rPr lang="en-US" sz="800" dirty="0" smtClean="0"/>
              <a:t>Creative Commons – Attribution 2.0 License</a:t>
            </a:r>
            <a:endParaRPr lang="en-US" sz="800" dirty="0"/>
          </a:p>
        </p:txBody>
      </p:sp>
    </p:spTree>
    <p:extLst>
      <p:ext uri="{BB962C8B-B14F-4D97-AF65-F5344CB8AC3E}">
        <p14:creationId xmlns:p14="http://schemas.microsoft.com/office/powerpoint/2010/main" val="289099613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Abstraction</a:t>
            </a:r>
            <a:endParaRPr lang="en-US" dirty="0"/>
          </a:p>
        </p:txBody>
      </p:sp>
      <p:sp>
        <p:nvSpPr>
          <p:cNvPr id="3" name="Content Placeholder 2"/>
          <p:cNvSpPr>
            <a:spLocks noGrp="1"/>
          </p:cNvSpPr>
          <p:nvPr>
            <p:ph idx="1"/>
          </p:nvPr>
        </p:nvSpPr>
        <p:spPr>
          <a:xfrm>
            <a:off x="457200" y="1419613"/>
            <a:ext cx="8229600" cy="4525963"/>
          </a:xfrm>
        </p:spPr>
        <p:txBody>
          <a:bodyPr>
            <a:normAutofit/>
          </a:bodyPr>
          <a:lstStyle/>
          <a:p>
            <a:pPr marL="514350" indent="-514350">
              <a:buAutoNum type="arabicParenR"/>
            </a:pPr>
            <a:r>
              <a:rPr lang="en-US" sz="2400" dirty="0" smtClean="0"/>
              <a:t>Write byte over bus</a:t>
            </a:r>
          </a:p>
          <a:p>
            <a:pPr marL="0" indent="0">
              <a:buNone/>
              <a:tabLst>
                <a:tab pos="539750" algn="l"/>
              </a:tabLst>
            </a:pPr>
            <a:r>
              <a:rPr lang="en-US" sz="2400" dirty="0" smtClean="0"/>
              <a:t>	to select register</a:t>
            </a:r>
          </a:p>
          <a:p>
            <a:pPr marL="0" indent="0">
              <a:buNone/>
              <a:tabLst>
                <a:tab pos="539750" algn="l"/>
              </a:tabLst>
            </a:pPr>
            <a:r>
              <a:rPr lang="en-US" sz="2400" dirty="0"/>
              <a:t>	</a:t>
            </a:r>
            <a:r>
              <a:rPr lang="en-US" sz="2400" dirty="0" smtClean="0"/>
              <a:t>from which to read</a:t>
            </a:r>
          </a:p>
          <a:p>
            <a:pPr marL="0" indent="0">
              <a:buNone/>
              <a:tabLst>
                <a:tab pos="539750" algn="l"/>
              </a:tabLst>
            </a:pPr>
            <a:r>
              <a:rPr lang="en-US" sz="2400" dirty="0" smtClean="0"/>
              <a:t>	</a:t>
            </a:r>
          </a:p>
        </p:txBody>
      </p:sp>
      <p:pic>
        <p:nvPicPr>
          <p:cNvPr id="7" name="Picture 6"/>
          <p:cNvPicPr>
            <a:picLocks noChangeAspect="1"/>
          </p:cNvPicPr>
          <p:nvPr/>
        </p:nvPicPr>
        <p:blipFill>
          <a:blip r:embed="rId2"/>
          <a:stretch>
            <a:fillRect/>
          </a:stretch>
        </p:blipFill>
        <p:spPr>
          <a:xfrm>
            <a:off x="3539953" y="1771828"/>
            <a:ext cx="5523962" cy="4157964"/>
          </a:xfrm>
          <a:prstGeom prst="rect">
            <a:avLst/>
          </a:prstGeom>
        </p:spPr>
      </p:pic>
      <p:sp>
        <p:nvSpPr>
          <p:cNvPr id="10" name="Rectangle 9"/>
          <p:cNvSpPr/>
          <p:nvPr/>
        </p:nvSpPr>
        <p:spPr>
          <a:xfrm>
            <a:off x="4241044" y="2899561"/>
            <a:ext cx="4552532" cy="167743"/>
          </a:xfrm>
          <a:prstGeom prst="rect">
            <a:avLst/>
          </a:prstGeom>
          <a:gradFill flip="none" rotWithShape="1">
            <a:gsLst>
              <a:gs pos="0">
                <a:schemeClr val="accent2">
                  <a:tint val="100000"/>
                  <a:shade val="100000"/>
                  <a:satMod val="130000"/>
                  <a:alpha val="28000"/>
                </a:schemeClr>
              </a:gs>
              <a:gs pos="100000">
                <a:schemeClr val="accent2">
                  <a:tint val="50000"/>
                  <a:shade val="100000"/>
                  <a:satMod val="350000"/>
                  <a:alpha val="28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defTabSz="457200" eaLnBrk="1" fontAlgn="auto" hangingPunct="1">
              <a:lnSpc>
                <a:spcPct val="100000"/>
              </a:lnSpc>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20475329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Abstraction</a:t>
            </a:r>
            <a:endParaRPr lang="en-US" dirty="0"/>
          </a:p>
        </p:txBody>
      </p:sp>
      <p:sp>
        <p:nvSpPr>
          <p:cNvPr id="3" name="Content Placeholder 2"/>
          <p:cNvSpPr>
            <a:spLocks noGrp="1"/>
          </p:cNvSpPr>
          <p:nvPr>
            <p:ph idx="1"/>
          </p:nvPr>
        </p:nvSpPr>
        <p:spPr>
          <a:xfrm>
            <a:off x="457200" y="1417638"/>
            <a:ext cx="8229600" cy="4525963"/>
          </a:xfrm>
        </p:spPr>
        <p:txBody>
          <a:bodyPr>
            <a:normAutofit/>
          </a:bodyPr>
          <a:lstStyle/>
          <a:p>
            <a:pPr marL="514350" indent="-514350">
              <a:buAutoNum type="arabicParenR"/>
            </a:pPr>
            <a:r>
              <a:rPr lang="en-US" sz="2400" dirty="0" smtClean="0"/>
              <a:t>Write byte over bus</a:t>
            </a:r>
          </a:p>
          <a:p>
            <a:pPr marL="0" indent="0">
              <a:buNone/>
              <a:tabLst>
                <a:tab pos="539750" algn="l"/>
              </a:tabLst>
            </a:pPr>
            <a:r>
              <a:rPr lang="en-US" sz="2400" dirty="0" smtClean="0"/>
              <a:t>	to select register</a:t>
            </a:r>
          </a:p>
          <a:p>
            <a:pPr marL="0" indent="0">
              <a:buNone/>
              <a:tabLst>
                <a:tab pos="539750" algn="l"/>
              </a:tabLst>
            </a:pPr>
            <a:r>
              <a:rPr lang="en-US" sz="2400" dirty="0" smtClean="0"/>
              <a:t>	from which to read</a:t>
            </a:r>
          </a:p>
          <a:p>
            <a:pPr marL="0" indent="0">
              <a:buNone/>
              <a:tabLst>
                <a:tab pos="539750" algn="l"/>
              </a:tabLst>
            </a:pPr>
            <a:r>
              <a:rPr lang="en-US" sz="2400" dirty="0" smtClean="0"/>
              <a:t>2)	First, read most</a:t>
            </a:r>
          </a:p>
          <a:p>
            <a:pPr marL="0" indent="0">
              <a:buNone/>
              <a:tabLst>
                <a:tab pos="539750" algn="l"/>
              </a:tabLst>
            </a:pPr>
            <a:r>
              <a:rPr lang="en-US" sz="2400" dirty="0" smtClean="0"/>
              <a:t>	significant byte</a:t>
            </a:r>
          </a:p>
          <a:p>
            <a:pPr marL="0" indent="0">
              <a:buNone/>
              <a:tabLst>
                <a:tab pos="539750" algn="l"/>
              </a:tabLst>
            </a:pPr>
            <a:endParaRPr lang="en-US" sz="2400" dirty="0" smtClean="0"/>
          </a:p>
        </p:txBody>
      </p:sp>
      <p:pic>
        <p:nvPicPr>
          <p:cNvPr id="7" name="Picture 6"/>
          <p:cNvPicPr>
            <a:picLocks noChangeAspect="1"/>
          </p:cNvPicPr>
          <p:nvPr/>
        </p:nvPicPr>
        <p:blipFill>
          <a:blip r:embed="rId2"/>
          <a:stretch>
            <a:fillRect/>
          </a:stretch>
        </p:blipFill>
        <p:spPr>
          <a:xfrm>
            <a:off x="3539953" y="1771828"/>
            <a:ext cx="5523962" cy="4157964"/>
          </a:xfrm>
          <a:prstGeom prst="rect">
            <a:avLst/>
          </a:prstGeom>
        </p:spPr>
      </p:pic>
      <p:sp>
        <p:nvSpPr>
          <p:cNvPr id="10" name="Rectangle 9"/>
          <p:cNvSpPr/>
          <p:nvPr/>
        </p:nvSpPr>
        <p:spPr>
          <a:xfrm>
            <a:off x="6613152" y="4277451"/>
            <a:ext cx="2180423" cy="167743"/>
          </a:xfrm>
          <a:prstGeom prst="rect">
            <a:avLst/>
          </a:prstGeom>
          <a:gradFill flip="none" rotWithShape="1">
            <a:gsLst>
              <a:gs pos="0">
                <a:schemeClr val="accent2">
                  <a:tint val="100000"/>
                  <a:shade val="100000"/>
                  <a:satMod val="130000"/>
                  <a:alpha val="28000"/>
                </a:schemeClr>
              </a:gs>
              <a:gs pos="100000">
                <a:schemeClr val="accent2">
                  <a:tint val="50000"/>
                  <a:shade val="100000"/>
                  <a:satMod val="350000"/>
                  <a:alpha val="28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defTabSz="457200" eaLnBrk="1" fontAlgn="auto" hangingPunct="1">
              <a:lnSpc>
                <a:spcPct val="100000"/>
              </a:lnSpc>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39067301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Abstraction</a:t>
            </a:r>
            <a:endParaRPr lang="en-US" dirty="0"/>
          </a:p>
        </p:txBody>
      </p:sp>
      <p:sp>
        <p:nvSpPr>
          <p:cNvPr id="3" name="Content Placeholder 2"/>
          <p:cNvSpPr>
            <a:spLocks noGrp="1"/>
          </p:cNvSpPr>
          <p:nvPr>
            <p:ph idx="1"/>
          </p:nvPr>
        </p:nvSpPr>
        <p:spPr>
          <a:xfrm>
            <a:off x="457199" y="1417638"/>
            <a:ext cx="8384297" cy="5591630"/>
          </a:xfrm>
        </p:spPr>
        <p:txBody>
          <a:bodyPr>
            <a:normAutofit/>
          </a:bodyPr>
          <a:lstStyle/>
          <a:p>
            <a:pPr marL="514350" indent="-514350">
              <a:buAutoNum type="arabicParenR"/>
            </a:pPr>
            <a:r>
              <a:rPr lang="en-US" sz="2400" dirty="0" smtClean="0"/>
              <a:t>Write byte over bus</a:t>
            </a:r>
          </a:p>
          <a:p>
            <a:pPr marL="0" indent="0">
              <a:buNone/>
              <a:tabLst>
                <a:tab pos="539750" algn="l"/>
              </a:tabLst>
            </a:pPr>
            <a:r>
              <a:rPr lang="en-US" sz="2400" dirty="0" smtClean="0"/>
              <a:t>	to select register</a:t>
            </a:r>
          </a:p>
          <a:p>
            <a:pPr marL="0" indent="0">
              <a:buNone/>
              <a:tabLst>
                <a:tab pos="539750" algn="l"/>
              </a:tabLst>
            </a:pPr>
            <a:r>
              <a:rPr lang="en-US" sz="2400" dirty="0" smtClean="0"/>
              <a:t>	from which to read</a:t>
            </a:r>
          </a:p>
          <a:p>
            <a:pPr marL="0" indent="0">
              <a:buNone/>
              <a:tabLst>
                <a:tab pos="539750" algn="l"/>
              </a:tabLst>
            </a:pPr>
            <a:r>
              <a:rPr lang="en-US" sz="2400" dirty="0" smtClean="0"/>
              <a:t>2)	First, read most</a:t>
            </a:r>
          </a:p>
          <a:p>
            <a:pPr marL="0" indent="0">
              <a:buNone/>
              <a:tabLst>
                <a:tab pos="539750" algn="l"/>
              </a:tabLst>
            </a:pPr>
            <a:r>
              <a:rPr lang="en-US" sz="2400" dirty="0" smtClean="0"/>
              <a:t>	significant byte</a:t>
            </a:r>
          </a:p>
          <a:p>
            <a:pPr marL="0" indent="0">
              <a:buNone/>
              <a:tabLst>
                <a:tab pos="539750" algn="l"/>
              </a:tabLst>
            </a:pPr>
            <a:r>
              <a:rPr lang="en-US" sz="2400" dirty="0"/>
              <a:t>3</a:t>
            </a:r>
            <a:r>
              <a:rPr lang="en-US" sz="2400" dirty="0" smtClean="0"/>
              <a:t>)	Optionally, read</a:t>
            </a:r>
          </a:p>
          <a:p>
            <a:pPr marL="0" indent="0">
              <a:buNone/>
              <a:tabLst>
                <a:tab pos="539750" algn="l"/>
              </a:tabLst>
            </a:pPr>
            <a:r>
              <a:rPr lang="en-US" sz="2400" dirty="0"/>
              <a:t>	</a:t>
            </a:r>
            <a:r>
              <a:rPr lang="en-US" sz="2400" dirty="0" smtClean="0"/>
              <a:t>another byte …</a:t>
            </a:r>
          </a:p>
          <a:p>
            <a:pPr marL="0" indent="0">
              <a:buNone/>
              <a:tabLst>
                <a:tab pos="539750" algn="l"/>
              </a:tabLst>
            </a:pPr>
            <a:endParaRPr lang="en-US" sz="2400" dirty="0" smtClean="0"/>
          </a:p>
        </p:txBody>
      </p:sp>
      <p:pic>
        <p:nvPicPr>
          <p:cNvPr id="7" name="Picture 6"/>
          <p:cNvPicPr>
            <a:picLocks noChangeAspect="1"/>
          </p:cNvPicPr>
          <p:nvPr/>
        </p:nvPicPr>
        <p:blipFill>
          <a:blip r:embed="rId2"/>
          <a:stretch>
            <a:fillRect/>
          </a:stretch>
        </p:blipFill>
        <p:spPr>
          <a:xfrm>
            <a:off x="3539953" y="1771828"/>
            <a:ext cx="5523962" cy="4157964"/>
          </a:xfrm>
          <a:prstGeom prst="rect">
            <a:avLst/>
          </a:prstGeom>
        </p:spPr>
      </p:pic>
      <p:sp>
        <p:nvSpPr>
          <p:cNvPr id="10" name="Rectangle 9"/>
          <p:cNvSpPr/>
          <p:nvPr/>
        </p:nvSpPr>
        <p:spPr>
          <a:xfrm>
            <a:off x="4217083" y="5667323"/>
            <a:ext cx="2180423" cy="167743"/>
          </a:xfrm>
          <a:prstGeom prst="rect">
            <a:avLst/>
          </a:prstGeom>
          <a:gradFill flip="none" rotWithShape="1">
            <a:gsLst>
              <a:gs pos="0">
                <a:schemeClr val="accent2">
                  <a:tint val="100000"/>
                  <a:shade val="100000"/>
                  <a:satMod val="130000"/>
                  <a:alpha val="28000"/>
                </a:schemeClr>
              </a:gs>
              <a:gs pos="100000">
                <a:schemeClr val="accent2">
                  <a:tint val="50000"/>
                  <a:shade val="100000"/>
                  <a:satMod val="350000"/>
                  <a:alpha val="28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defTabSz="457200" eaLnBrk="1" fontAlgn="auto" hangingPunct="1">
              <a:lnSpc>
                <a:spcPct val="100000"/>
              </a:lnSpc>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10701918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Abstraction</a:t>
            </a:r>
            <a:endParaRPr lang="en-US" dirty="0"/>
          </a:p>
        </p:txBody>
      </p:sp>
      <p:sp>
        <p:nvSpPr>
          <p:cNvPr id="3" name="Content Placeholder 2"/>
          <p:cNvSpPr>
            <a:spLocks noGrp="1"/>
          </p:cNvSpPr>
          <p:nvPr>
            <p:ph idx="1"/>
          </p:nvPr>
        </p:nvSpPr>
        <p:spPr>
          <a:xfrm>
            <a:off x="457200" y="1417638"/>
            <a:ext cx="3082754" cy="5591630"/>
          </a:xfrm>
        </p:spPr>
        <p:txBody>
          <a:bodyPr>
            <a:normAutofit/>
          </a:bodyPr>
          <a:lstStyle/>
          <a:p>
            <a:pPr marL="0" indent="0">
              <a:buNone/>
              <a:tabLst>
                <a:tab pos="539750" algn="l"/>
              </a:tabLst>
            </a:pPr>
            <a:r>
              <a:rPr lang="en-US" sz="2400" b="1" dirty="0" smtClean="0">
                <a:solidFill>
                  <a:schemeClr val="accent2"/>
                </a:solidFill>
              </a:rPr>
              <a:t>Protocol Constraints</a:t>
            </a:r>
            <a:endParaRPr lang="en-US" sz="2400" b="1" dirty="0">
              <a:solidFill>
                <a:schemeClr val="accent2"/>
              </a:solidFill>
            </a:endParaRPr>
          </a:p>
          <a:p>
            <a:pPr marL="0" indent="0">
              <a:buNone/>
              <a:tabLst>
                <a:tab pos="539750" algn="l"/>
              </a:tabLst>
            </a:pPr>
            <a:endParaRPr lang="en-US" sz="2400" dirty="0" smtClean="0">
              <a:solidFill>
                <a:schemeClr val="tx2"/>
              </a:solidFill>
            </a:endParaRPr>
          </a:p>
          <a:p>
            <a:pPr marL="0" indent="0">
              <a:buNone/>
              <a:tabLst>
                <a:tab pos="539750" algn="l"/>
              </a:tabLst>
            </a:pPr>
            <a:r>
              <a:rPr lang="en-US" sz="2400" dirty="0" smtClean="0">
                <a:solidFill>
                  <a:schemeClr val="tx2"/>
                </a:solidFill>
              </a:rPr>
              <a:t>What registers are</a:t>
            </a:r>
          </a:p>
          <a:p>
            <a:pPr marL="0" indent="0">
              <a:buNone/>
              <a:tabLst>
                <a:tab pos="539750" algn="l"/>
              </a:tabLst>
            </a:pPr>
            <a:r>
              <a:rPr lang="en-US" sz="2400" dirty="0" smtClean="0">
                <a:solidFill>
                  <a:schemeClr val="tx2"/>
                </a:solidFill>
              </a:rPr>
              <a:t>readable (step 1)</a:t>
            </a:r>
            <a:r>
              <a:rPr lang="en-US" sz="2400" dirty="0">
                <a:solidFill>
                  <a:schemeClr val="tx2"/>
                </a:solidFill>
              </a:rPr>
              <a:t>.</a:t>
            </a:r>
            <a:endParaRPr lang="en-US" sz="2400" dirty="0" smtClean="0">
              <a:solidFill>
                <a:schemeClr val="tx2"/>
              </a:solidFill>
            </a:endParaRPr>
          </a:p>
          <a:p>
            <a:pPr marL="0" indent="0">
              <a:buNone/>
              <a:tabLst>
                <a:tab pos="539750" algn="l"/>
              </a:tabLst>
            </a:pPr>
            <a:endParaRPr lang="en-US" sz="2400" dirty="0" smtClean="0">
              <a:solidFill>
                <a:schemeClr val="tx2"/>
              </a:solidFill>
            </a:endParaRPr>
          </a:p>
          <a:p>
            <a:pPr marL="0" indent="0">
              <a:buNone/>
              <a:tabLst>
                <a:tab pos="539750" algn="l"/>
              </a:tabLst>
            </a:pPr>
            <a:r>
              <a:rPr lang="en-US" sz="2400" dirty="0" smtClean="0">
                <a:solidFill>
                  <a:schemeClr val="tx2"/>
                </a:solidFill>
              </a:rPr>
              <a:t>How many bytes can be read (step 2, 3).</a:t>
            </a:r>
          </a:p>
          <a:p>
            <a:pPr marL="0" indent="0">
              <a:buNone/>
              <a:tabLst>
                <a:tab pos="539750" algn="l"/>
              </a:tabLst>
            </a:pPr>
            <a:endParaRPr lang="en-US" sz="2400" dirty="0" smtClean="0">
              <a:solidFill>
                <a:schemeClr val="tx2"/>
              </a:solidFill>
            </a:endParaRPr>
          </a:p>
          <a:p>
            <a:pPr marL="0" indent="0">
              <a:buNone/>
              <a:tabLst>
                <a:tab pos="539750" algn="l"/>
              </a:tabLst>
            </a:pPr>
            <a:r>
              <a:rPr lang="en-US" sz="2400" dirty="0" smtClean="0">
                <a:solidFill>
                  <a:schemeClr val="tx2"/>
                </a:solidFill>
              </a:rPr>
              <a:t>Conditions under which read can be done.</a:t>
            </a:r>
          </a:p>
          <a:p>
            <a:pPr marL="0" indent="0">
              <a:buNone/>
              <a:tabLst>
                <a:tab pos="539750" algn="l"/>
              </a:tabLst>
            </a:pPr>
            <a:endParaRPr lang="en-US" sz="2400" dirty="0" smtClean="0"/>
          </a:p>
        </p:txBody>
      </p:sp>
      <p:pic>
        <p:nvPicPr>
          <p:cNvPr id="7" name="Picture 6"/>
          <p:cNvPicPr>
            <a:picLocks noChangeAspect="1"/>
          </p:cNvPicPr>
          <p:nvPr/>
        </p:nvPicPr>
        <p:blipFill>
          <a:blip r:embed="rId2"/>
          <a:stretch>
            <a:fillRect/>
          </a:stretch>
        </p:blipFill>
        <p:spPr>
          <a:xfrm>
            <a:off x="3539953" y="1771828"/>
            <a:ext cx="5523962" cy="4157964"/>
          </a:xfrm>
          <a:prstGeom prst="rect">
            <a:avLst/>
          </a:prstGeom>
        </p:spPr>
      </p:pic>
      <p:sp>
        <p:nvSpPr>
          <p:cNvPr id="10" name="Rectangle 9"/>
          <p:cNvSpPr/>
          <p:nvPr/>
        </p:nvSpPr>
        <p:spPr>
          <a:xfrm>
            <a:off x="4217083" y="5667323"/>
            <a:ext cx="2180423" cy="167743"/>
          </a:xfrm>
          <a:prstGeom prst="rect">
            <a:avLst/>
          </a:prstGeom>
          <a:gradFill flip="none" rotWithShape="1">
            <a:gsLst>
              <a:gs pos="0">
                <a:schemeClr val="accent2">
                  <a:tint val="100000"/>
                  <a:shade val="100000"/>
                  <a:satMod val="130000"/>
                  <a:alpha val="28000"/>
                </a:schemeClr>
              </a:gs>
              <a:gs pos="100000">
                <a:schemeClr val="accent2">
                  <a:tint val="50000"/>
                  <a:shade val="100000"/>
                  <a:satMod val="350000"/>
                  <a:alpha val="28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defTabSz="457200" eaLnBrk="1" fontAlgn="auto" hangingPunct="1">
              <a:lnSpc>
                <a:spcPct val="100000"/>
              </a:lnSpc>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9808802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Project Approach</a:t>
            </a:r>
            <a:endParaRPr lang="en-US" dirty="0"/>
          </a:p>
        </p:txBody>
      </p:sp>
      <p:grpSp>
        <p:nvGrpSpPr>
          <p:cNvPr id="8" name="Group 7"/>
          <p:cNvGrpSpPr/>
          <p:nvPr/>
        </p:nvGrpSpPr>
        <p:grpSpPr>
          <a:xfrm>
            <a:off x="1295400" y="1752600"/>
            <a:ext cx="6564443" cy="3581400"/>
            <a:chOff x="1295400" y="1752600"/>
            <a:chExt cx="6564443" cy="3581400"/>
          </a:xfrm>
        </p:grpSpPr>
        <p:sp>
          <p:nvSpPr>
            <p:cNvPr id="7" name="Round Diagonal Corner Rectangle 6"/>
            <p:cNvSpPr/>
            <p:nvPr/>
          </p:nvSpPr>
          <p:spPr>
            <a:xfrm>
              <a:off x="1295400" y="4114800"/>
              <a:ext cx="1828800" cy="1219200"/>
            </a:xfrm>
            <a:prstGeom prst="round2Diag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b" anchorCtr="1"/>
            <a:lstStyle/>
            <a:p>
              <a:pPr defTabSz="457200" eaLnBrk="1" fontAlgn="auto" hangingPunct="1">
                <a:lnSpc>
                  <a:spcPct val="100000"/>
                </a:lnSpc>
                <a:spcBef>
                  <a:spcPts val="0"/>
                </a:spcBef>
                <a:spcAft>
                  <a:spcPts val="0"/>
                </a:spcAft>
              </a:pPr>
              <a:r>
                <a:rPr lang="en-US" sz="1800" dirty="0" smtClean="0">
                  <a:solidFill>
                    <a:prstClr val="black"/>
                  </a:solidFill>
                </a:rPr>
                <a:t>Host Model</a:t>
              </a:r>
            </a:p>
          </p:txBody>
        </p:sp>
        <p:sp>
          <p:nvSpPr>
            <p:cNvPr id="9" name="Document 8"/>
            <p:cNvSpPr/>
            <p:nvPr/>
          </p:nvSpPr>
          <p:spPr>
            <a:xfrm>
              <a:off x="1600200" y="1752600"/>
              <a:ext cx="1229193" cy="3200400"/>
            </a:xfrm>
            <a:prstGeom prst="flowChartDocumen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t" anchorCtr="0"/>
            <a:lstStyle/>
            <a:p>
              <a:pPr defTabSz="457200" eaLnBrk="1" fontAlgn="auto" hangingPunct="1">
                <a:lnSpc>
                  <a:spcPct val="100000"/>
                </a:lnSpc>
                <a:spcBef>
                  <a:spcPts val="0"/>
                </a:spcBef>
                <a:spcAft>
                  <a:spcPts val="0"/>
                </a:spcAft>
              </a:pPr>
              <a:r>
                <a:rPr lang="en-US" sz="1800" dirty="0" smtClean="0">
                  <a:solidFill>
                    <a:prstClr val="white"/>
                  </a:solidFill>
                </a:rPr>
                <a:t>Firmware</a:t>
              </a:r>
              <a:endParaRPr lang="en-US" sz="1800" dirty="0">
                <a:solidFill>
                  <a:prstClr val="white"/>
                </a:solidFill>
              </a:endParaRPr>
            </a:p>
          </p:txBody>
        </p:sp>
        <p:sp>
          <p:nvSpPr>
            <p:cNvPr id="17" name="Snip Diagonal Corner Rectangle 16"/>
            <p:cNvSpPr/>
            <p:nvPr/>
          </p:nvSpPr>
          <p:spPr>
            <a:xfrm>
              <a:off x="6477000" y="2306516"/>
              <a:ext cx="1382843" cy="2092569"/>
            </a:xfrm>
            <a:prstGeom prst="snip2Diag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t" anchorCtr="0"/>
            <a:lstStyle/>
            <a:p>
              <a:pPr defTabSz="457200" eaLnBrk="1" fontAlgn="auto" hangingPunct="1">
                <a:lnSpc>
                  <a:spcPct val="100000"/>
                </a:lnSpc>
                <a:spcBef>
                  <a:spcPts val="0"/>
                </a:spcBef>
                <a:spcAft>
                  <a:spcPts val="0"/>
                </a:spcAft>
              </a:pPr>
              <a:r>
                <a:rPr lang="en-US" sz="1800" dirty="0" smtClean="0">
                  <a:solidFill>
                    <a:prstClr val="white"/>
                  </a:solidFill>
                </a:rPr>
                <a:t>Hardware</a:t>
              </a:r>
              <a:endParaRPr lang="en-US" sz="1800" dirty="0">
                <a:solidFill>
                  <a:prstClr val="white"/>
                </a:solidFill>
              </a:endParaRPr>
            </a:p>
          </p:txBody>
        </p:sp>
        <p:sp>
          <p:nvSpPr>
            <p:cNvPr id="19" name="Oval 18"/>
            <p:cNvSpPr/>
            <p:nvPr/>
          </p:nvSpPr>
          <p:spPr>
            <a:xfrm>
              <a:off x="4395554" y="2039816"/>
              <a:ext cx="614597" cy="2625969"/>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defTabSz="457200" eaLnBrk="1" fontAlgn="auto" hangingPunct="1">
                <a:lnSpc>
                  <a:spcPct val="100000"/>
                </a:lnSpc>
                <a:spcBef>
                  <a:spcPts val="0"/>
                </a:spcBef>
                <a:spcAft>
                  <a:spcPts val="0"/>
                </a:spcAft>
              </a:pPr>
              <a:r>
                <a:rPr lang="en-US" sz="1800" dirty="0" smtClean="0">
                  <a:solidFill>
                    <a:prstClr val="black"/>
                  </a:solidFill>
                </a:rPr>
                <a:t>HW Model</a:t>
              </a:r>
            </a:p>
          </p:txBody>
        </p:sp>
        <p:cxnSp>
          <p:nvCxnSpPr>
            <p:cNvPr id="6" name="Straight Arrow Connector 5"/>
            <p:cNvCxnSpPr/>
            <p:nvPr/>
          </p:nvCxnSpPr>
          <p:spPr>
            <a:xfrm>
              <a:off x="2057400" y="2362200"/>
              <a:ext cx="2743200" cy="0"/>
            </a:xfrm>
            <a:prstGeom prst="straightConnector1">
              <a:avLst/>
            </a:prstGeom>
            <a:ln>
              <a:solidFill>
                <a:schemeClr val="tx1"/>
              </a:solidFill>
              <a:headEnd type="diamond"/>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514600" y="2667000"/>
              <a:ext cx="2133600" cy="0"/>
            </a:xfrm>
            <a:prstGeom prst="straightConnector1">
              <a:avLst/>
            </a:prstGeom>
            <a:ln>
              <a:solidFill>
                <a:schemeClr val="tx1"/>
              </a:solidFill>
              <a:headEnd type="diamond"/>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1905000" y="4038600"/>
              <a:ext cx="2819400" cy="0"/>
            </a:xfrm>
            <a:prstGeom prst="straightConnector1">
              <a:avLst/>
            </a:prstGeom>
            <a:ln>
              <a:solidFill>
                <a:schemeClr val="tx1"/>
              </a:solidFill>
              <a:headEnd type="diamond"/>
              <a:tailEnd type="arrow"/>
            </a:ln>
            <a:effectLst/>
          </p:spPr>
          <p:style>
            <a:lnRef idx="2">
              <a:schemeClr val="accent1"/>
            </a:lnRef>
            <a:fillRef idx="0">
              <a:schemeClr val="accent1"/>
            </a:fillRef>
            <a:effectRef idx="1">
              <a:schemeClr val="accent1"/>
            </a:effectRef>
            <a:fontRef idx="minor">
              <a:schemeClr val="tx1"/>
            </a:fontRef>
          </p:style>
        </p:cxnSp>
        <p:sp>
          <p:nvSpPr>
            <p:cNvPr id="44" name="Left Arrow 43"/>
            <p:cNvSpPr/>
            <p:nvPr/>
          </p:nvSpPr>
          <p:spPr>
            <a:xfrm>
              <a:off x="5105400" y="3009900"/>
              <a:ext cx="1219200" cy="685800"/>
            </a:xfrm>
            <a:prstGeom prst="leftArrow">
              <a:avLst/>
            </a:prstGeom>
            <a:gradFill flip="none" rotWithShape="1">
              <a:gsLst>
                <a:gs pos="0">
                  <a:schemeClr val="accent1">
                    <a:lumMod val="60000"/>
                    <a:lumOff val="40000"/>
                  </a:schemeClr>
                </a:gs>
                <a:gs pos="100000">
                  <a:schemeClr val="accent1"/>
                </a:gs>
              </a:gsLst>
              <a:lin ang="0" scaled="1"/>
              <a:tileRect/>
            </a:gra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457200" eaLnBrk="1" fontAlgn="auto" hangingPunct="1">
                <a:lnSpc>
                  <a:spcPct val="100000"/>
                </a:lnSpc>
                <a:spcBef>
                  <a:spcPts val="0"/>
                </a:spcBef>
                <a:spcAft>
                  <a:spcPts val="0"/>
                </a:spcAft>
              </a:pPr>
              <a:endParaRPr lang="en-US" sz="1800" dirty="0" smtClean="0">
                <a:solidFill>
                  <a:prstClr val="white"/>
                </a:solidFill>
              </a:endParaRPr>
            </a:p>
          </p:txBody>
        </p:sp>
      </p:grpSp>
      <p:sp>
        <p:nvSpPr>
          <p:cNvPr id="14" name="Rectangle 13"/>
          <p:cNvSpPr/>
          <p:nvPr/>
        </p:nvSpPr>
        <p:spPr>
          <a:xfrm>
            <a:off x="609600" y="1981200"/>
            <a:ext cx="861046" cy="369332"/>
          </a:xfrm>
          <a:prstGeom prst="rect">
            <a:avLst/>
          </a:prstGeom>
        </p:spPr>
        <p:txBody>
          <a:bodyPr wrap="none">
            <a:spAutoFit/>
          </a:bodyPr>
          <a:lstStyle/>
          <a:p>
            <a:pPr algn="l" defTabSz="457200" eaLnBrk="1" fontAlgn="auto" hangingPunct="1">
              <a:lnSpc>
                <a:spcPct val="100000"/>
              </a:lnSpc>
              <a:spcBef>
                <a:spcPts val="0"/>
              </a:spcBef>
              <a:spcAft>
                <a:spcPts val="0"/>
              </a:spcAft>
            </a:pPr>
            <a:r>
              <a:rPr lang="en-US" sz="1800" dirty="0" smtClean="0">
                <a:solidFill>
                  <a:prstClr val="black"/>
                </a:solidFill>
                <a:latin typeface="Calibri"/>
              </a:rPr>
              <a:t>C + x86</a:t>
            </a:r>
            <a:endParaRPr lang="en-US" sz="1800" dirty="0">
              <a:solidFill>
                <a:prstClr val="black"/>
              </a:solidFill>
              <a:latin typeface="Calibri"/>
            </a:endParaRPr>
          </a:p>
        </p:txBody>
      </p:sp>
      <p:sp>
        <p:nvSpPr>
          <p:cNvPr id="5" name="TextBox 4"/>
          <p:cNvSpPr txBox="1"/>
          <p:nvPr/>
        </p:nvSpPr>
        <p:spPr>
          <a:xfrm>
            <a:off x="7301955" y="1828800"/>
            <a:ext cx="1447800" cy="369332"/>
          </a:xfrm>
          <a:prstGeom prst="rect">
            <a:avLst/>
          </a:prstGeom>
          <a:noFill/>
        </p:spPr>
        <p:txBody>
          <a:bodyPr wrap="square" rtlCol="0">
            <a:spAutoFit/>
          </a:bodyPr>
          <a:lstStyle/>
          <a:p>
            <a:pPr algn="l" defTabSz="457200" eaLnBrk="1" fontAlgn="auto" hangingPunct="1">
              <a:lnSpc>
                <a:spcPct val="100000"/>
              </a:lnSpc>
              <a:spcBef>
                <a:spcPts val="0"/>
              </a:spcBef>
              <a:spcAft>
                <a:spcPts val="0"/>
              </a:spcAft>
            </a:pPr>
            <a:r>
              <a:rPr lang="en-US" sz="1800" dirty="0" smtClean="0">
                <a:solidFill>
                  <a:prstClr val="black"/>
                </a:solidFill>
                <a:latin typeface="Calibri"/>
              </a:rPr>
              <a:t>Verilog</a:t>
            </a:r>
            <a:endParaRPr lang="en-US" sz="1800" dirty="0">
              <a:solidFill>
                <a:prstClr val="black"/>
              </a:solidFill>
              <a:latin typeface="Calibri"/>
            </a:endParaRPr>
          </a:p>
        </p:txBody>
      </p:sp>
      <p:sp>
        <p:nvSpPr>
          <p:cNvPr id="12" name="Diamond 11"/>
          <p:cNvSpPr/>
          <p:nvPr/>
        </p:nvSpPr>
        <p:spPr>
          <a:xfrm>
            <a:off x="3201505" y="1752600"/>
            <a:ext cx="950843" cy="2913185"/>
          </a:xfrm>
          <a:prstGeom prst="diamond">
            <a:avLst/>
          </a:prstGeom>
          <a:solidFill>
            <a:schemeClr val="accent2">
              <a:alpha val="55000"/>
            </a:schemeClr>
          </a:solidFill>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lnSpc>
                <a:spcPct val="100000"/>
              </a:lnSpc>
              <a:spcBef>
                <a:spcPts val="0"/>
              </a:spcBef>
              <a:spcAft>
                <a:spcPts val="0"/>
              </a:spcAft>
            </a:pPr>
            <a:r>
              <a:rPr lang="en-US" sz="2800" b="1" dirty="0" err="1" smtClean="0">
                <a:solidFill>
                  <a:prstClr val="black"/>
                </a:solidFill>
              </a:rPr>
              <a:t>Φ</a:t>
            </a:r>
            <a:endParaRPr lang="en-US" sz="2800" b="1" dirty="0">
              <a:solidFill>
                <a:prstClr val="black"/>
              </a:solidFill>
            </a:endParaRPr>
          </a:p>
        </p:txBody>
      </p:sp>
      <p:sp>
        <p:nvSpPr>
          <p:cNvPr id="18" name="Rectangle 17"/>
          <p:cNvSpPr/>
          <p:nvPr/>
        </p:nvSpPr>
        <p:spPr>
          <a:xfrm>
            <a:off x="5010151" y="4297078"/>
            <a:ext cx="312906" cy="369332"/>
          </a:xfrm>
          <a:prstGeom prst="rect">
            <a:avLst/>
          </a:prstGeom>
        </p:spPr>
        <p:txBody>
          <a:bodyPr wrap="none">
            <a:spAutoFit/>
          </a:bodyPr>
          <a:lstStyle/>
          <a:p>
            <a:pPr algn="l" defTabSz="457200" eaLnBrk="1" fontAlgn="auto" hangingPunct="1">
              <a:lnSpc>
                <a:spcPct val="100000"/>
              </a:lnSpc>
              <a:spcBef>
                <a:spcPts val="0"/>
              </a:spcBef>
              <a:spcAft>
                <a:spcPts val="0"/>
              </a:spcAft>
            </a:pPr>
            <a:r>
              <a:rPr lang="en-US" sz="1800" dirty="0" smtClean="0">
                <a:solidFill>
                  <a:prstClr val="black"/>
                </a:solidFill>
                <a:latin typeface="Calibri"/>
              </a:rPr>
              <a:t>C</a:t>
            </a:r>
            <a:endParaRPr lang="en-US" sz="1800" dirty="0">
              <a:solidFill>
                <a:prstClr val="black"/>
              </a:solidFill>
              <a:latin typeface="Calibri"/>
            </a:endParaRPr>
          </a:p>
        </p:txBody>
      </p:sp>
      <p:grpSp>
        <p:nvGrpSpPr>
          <p:cNvPr id="21" name="Group 20"/>
          <p:cNvGrpSpPr/>
          <p:nvPr/>
        </p:nvGrpSpPr>
        <p:grpSpPr>
          <a:xfrm>
            <a:off x="1124841" y="5455480"/>
            <a:ext cx="4001052" cy="874987"/>
            <a:chOff x="1124841" y="5455480"/>
            <a:chExt cx="4001052" cy="874987"/>
          </a:xfrm>
        </p:grpSpPr>
        <p:sp>
          <p:nvSpPr>
            <p:cNvPr id="16" name="Left Brace 15"/>
            <p:cNvSpPr/>
            <p:nvPr/>
          </p:nvSpPr>
          <p:spPr>
            <a:xfrm rot="16200000">
              <a:off x="2884620" y="3695701"/>
              <a:ext cx="481494" cy="4001052"/>
            </a:xfrm>
            <a:prstGeom prst="leftBrace">
              <a:avLst/>
            </a:prstGeom>
            <a:ln w="3810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defTabSz="457200" eaLnBrk="1" fontAlgn="auto" hangingPunct="1">
                <a:lnSpc>
                  <a:spcPct val="100000"/>
                </a:lnSpc>
                <a:spcBef>
                  <a:spcPts val="0"/>
                </a:spcBef>
                <a:spcAft>
                  <a:spcPts val="0"/>
                </a:spcAft>
              </a:pPr>
              <a:endParaRPr lang="en-US" sz="1800">
                <a:solidFill>
                  <a:prstClr val="black"/>
                </a:solidFill>
              </a:endParaRPr>
            </a:p>
          </p:txBody>
        </p:sp>
        <p:sp>
          <p:nvSpPr>
            <p:cNvPr id="20" name="TextBox 19"/>
            <p:cNvSpPr txBox="1"/>
            <p:nvPr/>
          </p:nvSpPr>
          <p:spPr>
            <a:xfrm>
              <a:off x="2402019" y="5930357"/>
              <a:ext cx="1446696" cy="400110"/>
            </a:xfrm>
            <a:prstGeom prst="rect">
              <a:avLst/>
            </a:prstGeom>
            <a:noFill/>
          </p:spPr>
          <p:txBody>
            <a:bodyPr wrap="square" rtlCol="0">
              <a:spAutoFit/>
            </a:bodyPr>
            <a:lstStyle/>
            <a:p>
              <a:pPr defTabSz="457200" eaLnBrk="1" fontAlgn="auto" hangingPunct="1">
                <a:lnSpc>
                  <a:spcPct val="100000"/>
                </a:lnSpc>
                <a:spcBef>
                  <a:spcPts val="0"/>
                </a:spcBef>
                <a:spcAft>
                  <a:spcPts val="0"/>
                </a:spcAft>
              </a:pPr>
              <a:r>
                <a:rPr lang="en-US" b="1" dirty="0" smtClean="0">
                  <a:solidFill>
                    <a:srgbClr val="C0504D"/>
                  </a:solidFill>
                  <a:latin typeface="Calibri"/>
                </a:rPr>
                <a:t>CBMC</a:t>
              </a:r>
              <a:endParaRPr lang="en-US" b="1" dirty="0">
                <a:solidFill>
                  <a:srgbClr val="C0504D"/>
                </a:solidFill>
                <a:latin typeface="Calibri"/>
              </a:endParaRPr>
            </a:p>
          </p:txBody>
        </p:sp>
      </p:grpSp>
      <p:sp>
        <p:nvSpPr>
          <p:cNvPr id="3" name="TextBox 2"/>
          <p:cNvSpPr txBox="1"/>
          <p:nvPr/>
        </p:nvSpPr>
        <p:spPr>
          <a:xfrm>
            <a:off x="5639904" y="2650436"/>
            <a:ext cx="438426" cy="1323439"/>
          </a:xfrm>
          <a:prstGeom prst="rect">
            <a:avLst/>
          </a:prstGeom>
          <a:noFill/>
        </p:spPr>
        <p:txBody>
          <a:bodyPr wrap="square" rtlCol="0">
            <a:spAutoFit/>
          </a:bodyPr>
          <a:lstStyle/>
          <a:p>
            <a:pPr algn="l" defTabSz="457200" eaLnBrk="1" fontAlgn="auto" hangingPunct="1">
              <a:lnSpc>
                <a:spcPct val="100000"/>
              </a:lnSpc>
              <a:spcBef>
                <a:spcPts val="0"/>
              </a:spcBef>
              <a:spcAft>
                <a:spcPts val="0"/>
              </a:spcAft>
            </a:pPr>
            <a:r>
              <a:rPr lang="en-US" sz="8000" b="1" dirty="0">
                <a:solidFill>
                  <a:srgbClr val="FF0000"/>
                </a:solidFill>
                <a:latin typeface="Calibri"/>
              </a:rPr>
              <a:t>?</a:t>
            </a:r>
          </a:p>
        </p:txBody>
      </p:sp>
    </p:spTree>
    <p:extLst>
      <p:ext uri="{BB962C8B-B14F-4D97-AF65-F5344CB8AC3E}">
        <p14:creationId xmlns:p14="http://schemas.microsoft.com/office/powerpoint/2010/main" val="400053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QEMU Virtual Prototype</a:t>
            </a:r>
            <a:endParaRPr lang="en-US" dirty="0"/>
          </a:p>
        </p:txBody>
      </p:sp>
      <p:grpSp>
        <p:nvGrpSpPr>
          <p:cNvPr id="8" name="Group 7"/>
          <p:cNvGrpSpPr/>
          <p:nvPr/>
        </p:nvGrpSpPr>
        <p:grpSpPr>
          <a:xfrm>
            <a:off x="1295400" y="1752600"/>
            <a:ext cx="6564443" cy="3581400"/>
            <a:chOff x="1295400" y="1752600"/>
            <a:chExt cx="6564443" cy="3581400"/>
          </a:xfrm>
        </p:grpSpPr>
        <p:sp>
          <p:nvSpPr>
            <p:cNvPr id="7" name="Round Diagonal Corner Rectangle 6"/>
            <p:cNvSpPr/>
            <p:nvPr/>
          </p:nvSpPr>
          <p:spPr>
            <a:xfrm>
              <a:off x="1295400" y="4114800"/>
              <a:ext cx="1828800" cy="1219200"/>
            </a:xfrm>
            <a:prstGeom prst="round2Diag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b" anchorCtr="1"/>
            <a:lstStyle/>
            <a:p>
              <a:pPr defTabSz="457200" eaLnBrk="1" fontAlgn="auto" hangingPunct="1">
                <a:lnSpc>
                  <a:spcPct val="100000"/>
                </a:lnSpc>
                <a:spcBef>
                  <a:spcPts val="0"/>
                </a:spcBef>
                <a:spcAft>
                  <a:spcPts val="0"/>
                </a:spcAft>
              </a:pPr>
              <a:r>
                <a:rPr lang="en-US" sz="1800" dirty="0" smtClean="0">
                  <a:solidFill>
                    <a:prstClr val="black"/>
                  </a:solidFill>
                </a:rPr>
                <a:t>Host Model</a:t>
              </a:r>
            </a:p>
          </p:txBody>
        </p:sp>
        <p:sp>
          <p:nvSpPr>
            <p:cNvPr id="9" name="Document 8"/>
            <p:cNvSpPr/>
            <p:nvPr/>
          </p:nvSpPr>
          <p:spPr>
            <a:xfrm>
              <a:off x="1600200" y="1752600"/>
              <a:ext cx="1229193" cy="3200400"/>
            </a:xfrm>
            <a:prstGeom prst="flowChartDocumen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t" anchorCtr="0"/>
            <a:lstStyle/>
            <a:p>
              <a:pPr defTabSz="457200" eaLnBrk="1" fontAlgn="auto" hangingPunct="1">
                <a:lnSpc>
                  <a:spcPct val="100000"/>
                </a:lnSpc>
                <a:spcBef>
                  <a:spcPts val="0"/>
                </a:spcBef>
                <a:spcAft>
                  <a:spcPts val="0"/>
                </a:spcAft>
              </a:pPr>
              <a:r>
                <a:rPr lang="en-US" sz="1800" dirty="0" smtClean="0">
                  <a:solidFill>
                    <a:prstClr val="white"/>
                  </a:solidFill>
                </a:rPr>
                <a:t>Firmware</a:t>
              </a:r>
              <a:endParaRPr lang="en-US" sz="1800" dirty="0">
                <a:solidFill>
                  <a:prstClr val="white"/>
                </a:solidFill>
              </a:endParaRPr>
            </a:p>
          </p:txBody>
        </p:sp>
        <p:sp>
          <p:nvSpPr>
            <p:cNvPr id="17" name="Snip Diagonal Corner Rectangle 16"/>
            <p:cNvSpPr/>
            <p:nvPr/>
          </p:nvSpPr>
          <p:spPr>
            <a:xfrm>
              <a:off x="6477000" y="2306516"/>
              <a:ext cx="1382843" cy="2092569"/>
            </a:xfrm>
            <a:prstGeom prst="snip2Diag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t" anchorCtr="0"/>
            <a:lstStyle/>
            <a:p>
              <a:pPr defTabSz="457200" eaLnBrk="1" fontAlgn="auto" hangingPunct="1">
                <a:lnSpc>
                  <a:spcPct val="100000"/>
                </a:lnSpc>
                <a:spcBef>
                  <a:spcPts val="0"/>
                </a:spcBef>
                <a:spcAft>
                  <a:spcPts val="0"/>
                </a:spcAft>
              </a:pPr>
              <a:r>
                <a:rPr lang="en-US" b="1" dirty="0" smtClean="0">
                  <a:solidFill>
                    <a:srgbClr val="FF0000"/>
                  </a:solidFill>
                </a:rPr>
                <a:t>QEMU</a:t>
              </a:r>
              <a:endParaRPr lang="en-US" b="1" dirty="0">
                <a:solidFill>
                  <a:srgbClr val="FF0000"/>
                </a:solidFill>
              </a:endParaRPr>
            </a:p>
          </p:txBody>
        </p:sp>
        <p:sp>
          <p:nvSpPr>
            <p:cNvPr id="19" name="Oval 18"/>
            <p:cNvSpPr/>
            <p:nvPr/>
          </p:nvSpPr>
          <p:spPr>
            <a:xfrm>
              <a:off x="4395554" y="2039816"/>
              <a:ext cx="614597" cy="2625969"/>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defTabSz="457200" eaLnBrk="1" fontAlgn="auto" hangingPunct="1">
                <a:lnSpc>
                  <a:spcPct val="100000"/>
                </a:lnSpc>
                <a:spcBef>
                  <a:spcPts val="0"/>
                </a:spcBef>
                <a:spcAft>
                  <a:spcPts val="0"/>
                </a:spcAft>
              </a:pPr>
              <a:r>
                <a:rPr lang="en-US" sz="1800" dirty="0" smtClean="0">
                  <a:solidFill>
                    <a:prstClr val="black"/>
                  </a:solidFill>
                </a:rPr>
                <a:t>HW Model</a:t>
              </a:r>
            </a:p>
          </p:txBody>
        </p:sp>
        <p:cxnSp>
          <p:nvCxnSpPr>
            <p:cNvPr id="6" name="Straight Arrow Connector 5"/>
            <p:cNvCxnSpPr/>
            <p:nvPr/>
          </p:nvCxnSpPr>
          <p:spPr>
            <a:xfrm>
              <a:off x="2057400" y="2362200"/>
              <a:ext cx="2743200" cy="0"/>
            </a:xfrm>
            <a:prstGeom prst="straightConnector1">
              <a:avLst/>
            </a:prstGeom>
            <a:ln>
              <a:solidFill>
                <a:schemeClr val="tx1"/>
              </a:solidFill>
              <a:headEnd type="diamond"/>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514600" y="2667000"/>
              <a:ext cx="2133600" cy="0"/>
            </a:xfrm>
            <a:prstGeom prst="straightConnector1">
              <a:avLst/>
            </a:prstGeom>
            <a:ln>
              <a:solidFill>
                <a:schemeClr val="tx1"/>
              </a:solidFill>
              <a:headEnd type="diamond"/>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1905000" y="4038600"/>
              <a:ext cx="2819400" cy="0"/>
            </a:xfrm>
            <a:prstGeom prst="straightConnector1">
              <a:avLst/>
            </a:prstGeom>
            <a:ln>
              <a:solidFill>
                <a:schemeClr val="tx1"/>
              </a:solidFill>
              <a:headEnd type="diamond"/>
              <a:tailEnd type="arrow"/>
            </a:ln>
            <a:effectLst/>
          </p:spPr>
          <p:style>
            <a:lnRef idx="2">
              <a:schemeClr val="accent1"/>
            </a:lnRef>
            <a:fillRef idx="0">
              <a:schemeClr val="accent1"/>
            </a:fillRef>
            <a:effectRef idx="1">
              <a:schemeClr val="accent1"/>
            </a:effectRef>
            <a:fontRef idx="minor">
              <a:schemeClr val="tx1"/>
            </a:fontRef>
          </p:style>
        </p:cxnSp>
        <p:sp>
          <p:nvSpPr>
            <p:cNvPr id="44" name="Left Arrow 43"/>
            <p:cNvSpPr/>
            <p:nvPr/>
          </p:nvSpPr>
          <p:spPr>
            <a:xfrm>
              <a:off x="5105400" y="3009900"/>
              <a:ext cx="1219200" cy="685800"/>
            </a:xfrm>
            <a:prstGeom prst="leftArrow">
              <a:avLst/>
            </a:prstGeom>
            <a:gradFill flip="none" rotWithShape="1">
              <a:gsLst>
                <a:gs pos="0">
                  <a:schemeClr val="accent1">
                    <a:lumMod val="60000"/>
                    <a:lumOff val="40000"/>
                  </a:schemeClr>
                </a:gs>
                <a:gs pos="100000">
                  <a:schemeClr val="accent1"/>
                </a:gs>
              </a:gsLst>
              <a:lin ang="0" scaled="1"/>
              <a:tileRect/>
            </a:gra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457200" eaLnBrk="1" fontAlgn="auto" hangingPunct="1">
                <a:lnSpc>
                  <a:spcPct val="100000"/>
                </a:lnSpc>
                <a:spcBef>
                  <a:spcPts val="0"/>
                </a:spcBef>
                <a:spcAft>
                  <a:spcPts val="0"/>
                </a:spcAft>
              </a:pPr>
              <a:endParaRPr lang="en-US" sz="1800" dirty="0" smtClean="0">
                <a:solidFill>
                  <a:prstClr val="white"/>
                </a:solidFill>
              </a:endParaRPr>
            </a:p>
          </p:txBody>
        </p:sp>
      </p:grpSp>
      <p:sp>
        <p:nvSpPr>
          <p:cNvPr id="14" name="Rectangle 13"/>
          <p:cNvSpPr/>
          <p:nvPr/>
        </p:nvSpPr>
        <p:spPr>
          <a:xfrm>
            <a:off x="609600" y="1981200"/>
            <a:ext cx="861046" cy="369332"/>
          </a:xfrm>
          <a:prstGeom prst="rect">
            <a:avLst/>
          </a:prstGeom>
        </p:spPr>
        <p:txBody>
          <a:bodyPr wrap="none">
            <a:spAutoFit/>
          </a:bodyPr>
          <a:lstStyle/>
          <a:p>
            <a:pPr algn="l" defTabSz="457200" eaLnBrk="1" fontAlgn="auto" hangingPunct="1">
              <a:lnSpc>
                <a:spcPct val="100000"/>
              </a:lnSpc>
              <a:spcBef>
                <a:spcPts val="0"/>
              </a:spcBef>
              <a:spcAft>
                <a:spcPts val="0"/>
              </a:spcAft>
            </a:pPr>
            <a:r>
              <a:rPr lang="en-US" sz="1800" dirty="0" smtClean="0">
                <a:solidFill>
                  <a:prstClr val="black"/>
                </a:solidFill>
                <a:latin typeface="Calibri"/>
              </a:rPr>
              <a:t>C + x86</a:t>
            </a:r>
            <a:endParaRPr lang="en-US" sz="1800" dirty="0">
              <a:solidFill>
                <a:prstClr val="black"/>
              </a:solidFill>
              <a:latin typeface="Calibri"/>
            </a:endParaRPr>
          </a:p>
        </p:txBody>
      </p:sp>
      <p:sp>
        <p:nvSpPr>
          <p:cNvPr id="5" name="TextBox 4"/>
          <p:cNvSpPr txBox="1"/>
          <p:nvPr/>
        </p:nvSpPr>
        <p:spPr>
          <a:xfrm>
            <a:off x="7301955" y="1828800"/>
            <a:ext cx="1447800" cy="369332"/>
          </a:xfrm>
          <a:prstGeom prst="rect">
            <a:avLst/>
          </a:prstGeom>
          <a:noFill/>
        </p:spPr>
        <p:txBody>
          <a:bodyPr wrap="square" rtlCol="0">
            <a:spAutoFit/>
          </a:bodyPr>
          <a:lstStyle/>
          <a:p>
            <a:pPr algn="l" defTabSz="457200" eaLnBrk="1" fontAlgn="auto" hangingPunct="1">
              <a:lnSpc>
                <a:spcPct val="100000"/>
              </a:lnSpc>
              <a:spcBef>
                <a:spcPts val="0"/>
              </a:spcBef>
              <a:spcAft>
                <a:spcPts val="0"/>
              </a:spcAft>
            </a:pPr>
            <a:r>
              <a:rPr lang="en-US" sz="1800" dirty="0" smtClean="0">
                <a:solidFill>
                  <a:prstClr val="black"/>
                </a:solidFill>
                <a:latin typeface="Calibri"/>
              </a:rPr>
              <a:t>C</a:t>
            </a:r>
            <a:endParaRPr lang="en-US" sz="1800" dirty="0">
              <a:solidFill>
                <a:prstClr val="black"/>
              </a:solidFill>
              <a:latin typeface="Calibri"/>
            </a:endParaRPr>
          </a:p>
        </p:txBody>
      </p:sp>
      <p:sp>
        <p:nvSpPr>
          <p:cNvPr id="12" name="Diamond 11"/>
          <p:cNvSpPr/>
          <p:nvPr/>
        </p:nvSpPr>
        <p:spPr>
          <a:xfrm>
            <a:off x="3201505" y="1752600"/>
            <a:ext cx="950843" cy="2913185"/>
          </a:xfrm>
          <a:prstGeom prst="diamond">
            <a:avLst/>
          </a:prstGeom>
          <a:solidFill>
            <a:schemeClr val="accent2">
              <a:alpha val="55000"/>
            </a:schemeClr>
          </a:solidFill>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lnSpc>
                <a:spcPct val="100000"/>
              </a:lnSpc>
              <a:spcBef>
                <a:spcPts val="0"/>
              </a:spcBef>
              <a:spcAft>
                <a:spcPts val="0"/>
              </a:spcAft>
            </a:pPr>
            <a:r>
              <a:rPr lang="en-US" sz="2800" b="1" dirty="0" err="1" smtClean="0">
                <a:solidFill>
                  <a:prstClr val="black"/>
                </a:solidFill>
              </a:rPr>
              <a:t>Φ</a:t>
            </a:r>
            <a:endParaRPr lang="en-US" sz="2800" b="1" dirty="0">
              <a:solidFill>
                <a:prstClr val="black"/>
              </a:solidFill>
            </a:endParaRPr>
          </a:p>
        </p:txBody>
      </p:sp>
      <p:sp>
        <p:nvSpPr>
          <p:cNvPr id="18" name="Rectangle 17"/>
          <p:cNvSpPr/>
          <p:nvPr/>
        </p:nvSpPr>
        <p:spPr>
          <a:xfrm>
            <a:off x="5010151" y="4297078"/>
            <a:ext cx="312906" cy="369332"/>
          </a:xfrm>
          <a:prstGeom prst="rect">
            <a:avLst/>
          </a:prstGeom>
        </p:spPr>
        <p:txBody>
          <a:bodyPr wrap="none">
            <a:spAutoFit/>
          </a:bodyPr>
          <a:lstStyle/>
          <a:p>
            <a:pPr algn="l" defTabSz="457200" eaLnBrk="1" fontAlgn="auto" hangingPunct="1">
              <a:lnSpc>
                <a:spcPct val="100000"/>
              </a:lnSpc>
              <a:spcBef>
                <a:spcPts val="0"/>
              </a:spcBef>
              <a:spcAft>
                <a:spcPts val="0"/>
              </a:spcAft>
            </a:pPr>
            <a:r>
              <a:rPr lang="en-US" sz="1800" dirty="0" smtClean="0">
                <a:solidFill>
                  <a:prstClr val="black"/>
                </a:solidFill>
                <a:latin typeface="Calibri"/>
              </a:rPr>
              <a:t>C</a:t>
            </a:r>
            <a:endParaRPr lang="en-US" sz="1800" dirty="0">
              <a:solidFill>
                <a:prstClr val="black"/>
              </a:solidFill>
              <a:latin typeface="Calibri"/>
            </a:endParaRPr>
          </a:p>
        </p:txBody>
      </p:sp>
      <p:grpSp>
        <p:nvGrpSpPr>
          <p:cNvPr id="21" name="Group 20"/>
          <p:cNvGrpSpPr/>
          <p:nvPr/>
        </p:nvGrpSpPr>
        <p:grpSpPr>
          <a:xfrm>
            <a:off x="1124841" y="5455480"/>
            <a:ext cx="4001052" cy="874987"/>
            <a:chOff x="1124841" y="5455480"/>
            <a:chExt cx="4001052" cy="874987"/>
          </a:xfrm>
        </p:grpSpPr>
        <p:sp>
          <p:nvSpPr>
            <p:cNvPr id="16" name="Left Brace 15"/>
            <p:cNvSpPr/>
            <p:nvPr/>
          </p:nvSpPr>
          <p:spPr>
            <a:xfrm rot="16200000">
              <a:off x="2884620" y="3695701"/>
              <a:ext cx="481494" cy="4001052"/>
            </a:xfrm>
            <a:prstGeom prst="leftBrace">
              <a:avLst/>
            </a:prstGeom>
            <a:ln w="3810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defTabSz="457200" eaLnBrk="1" fontAlgn="auto" hangingPunct="1">
                <a:lnSpc>
                  <a:spcPct val="100000"/>
                </a:lnSpc>
                <a:spcBef>
                  <a:spcPts val="0"/>
                </a:spcBef>
                <a:spcAft>
                  <a:spcPts val="0"/>
                </a:spcAft>
              </a:pPr>
              <a:endParaRPr lang="en-US" sz="1800">
                <a:solidFill>
                  <a:prstClr val="black"/>
                </a:solidFill>
              </a:endParaRPr>
            </a:p>
          </p:txBody>
        </p:sp>
        <p:sp>
          <p:nvSpPr>
            <p:cNvPr id="20" name="TextBox 19"/>
            <p:cNvSpPr txBox="1"/>
            <p:nvPr/>
          </p:nvSpPr>
          <p:spPr>
            <a:xfrm>
              <a:off x="2402019" y="5930357"/>
              <a:ext cx="1446696" cy="400110"/>
            </a:xfrm>
            <a:prstGeom prst="rect">
              <a:avLst/>
            </a:prstGeom>
            <a:noFill/>
          </p:spPr>
          <p:txBody>
            <a:bodyPr wrap="square" rtlCol="0">
              <a:spAutoFit/>
            </a:bodyPr>
            <a:lstStyle/>
            <a:p>
              <a:pPr defTabSz="457200" eaLnBrk="1" fontAlgn="auto" hangingPunct="1">
                <a:lnSpc>
                  <a:spcPct val="100000"/>
                </a:lnSpc>
                <a:spcBef>
                  <a:spcPts val="0"/>
                </a:spcBef>
                <a:spcAft>
                  <a:spcPts val="0"/>
                </a:spcAft>
              </a:pPr>
              <a:r>
                <a:rPr lang="en-US" b="1" dirty="0" smtClean="0">
                  <a:solidFill>
                    <a:srgbClr val="C0504D"/>
                  </a:solidFill>
                  <a:latin typeface="Calibri"/>
                </a:rPr>
                <a:t>CBMC</a:t>
              </a:r>
              <a:endParaRPr lang="en-US" b="1" dirty="0">
                <a:solidFill>
                  <a:srgbClr val="C0504D"/>
                </a:solidFill>
                <a:latin typeface="Calibri"/>
              </a:endParaRPr>
            </a:p>
          </p:txBody>
        </p:sp>
      </p:grpSp>
      <p:sp>
        <p:nvSpPr>
          <p:cNvPr id="3" name="TextBox 2"/>
          <p:cNvSpPr txBox="1"/>
          <p:nvPr/>
        </p:nvSpPr>
        <p:spPr>
          <a:xfrm>
            <a:off x="6512346" y="4699541"/>
            <a:ext cx="1726089" cy="923330"/>
          </a:xfrm>
          <a:prstGeom prst="rect">
            <a:avLst/>
          </a:prstGeom>
          <a:noFill/>
        </p:spPr>
        <p:txBody>
          <a:bodyPr wrap="square" rtlCol="0">
            <a:spAutoFit/>
          </a:bodyPr>
          <a:lstStyle/>
          <a:p>
            <a:pPr algn="l" defTabSz="457200" eaLnBrk="1" fontAlgn="auto" hangingPunct="1">
              <a:lnSpc>
                <a:spcPct val="100000"/>
              </a:lnSpc>
              <a:spcBef>
                <a:spcPts val="0"/>
              </a:spcBef>
              <a:spcAft>
                <a:spcPts val="0"/>
              </a:spcAft>
            </a:pPr>
            <a:r>
              <a:rPr lang="en-US" sz="1800" b="1" dirty="0" smtClean="0">
                <a:solidFill>
                  <a:srgbClr val="C0504D"/>
                </a:solidFill>
                <a:latin typeface="Calibri"/>
              </a:rPr>
              <a:t>Open source virtual machine emulator</a:t>
            </a:r>
            <a:endParaRPr lang="en-US" sz="1800" b="1" dirty="0">
              <a:solidFill>
                <a:srgbClr val="C0504D"/>
              </a:solidFill>
              <a:latin typeface="Calibri"/>
            </a:endParaRPr>
          </a:p>
        </p:txBody>
      </p:sp>
      <p:pic>
        <p:nvPicPr>
          <p:cNvPr id="4" name="Picture 3" descr="hand_logo.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0644" y="1463813"/>
            <a:ext cx="2350776" cy="1546087"/>
          </a:xfrm>
          <a:prstGeom prst="rect">
            <a:avLst/>
          </a:prstGeom>
        </p:spPr>
      </p:pic>
    </p:spTree>
    <p:extLst>
      <p:ext uri="{BB962C8B-B14F-4D97-AF65-F5344CB8AC3E}">
        <p14:creationId xmlns:p14="http://schemas.microsoft.com/office/powerpoint/2010/main" val="211196279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TMP105 in QEMU</a:t>
            </a:r>
            <a:endParaRPr lang="en-US" dirty="0"/>
          </a:p>
        </p:txBody>
      </p:sp>
      <p:sp>
        <p:nvSpPr>
          <p:cNvPr id="3" name="Content Placeholder 2"/>
          <p:cNvSpPr>
            <a:spLocks noGrp="1"/>
          </p:cNvSpPr>
          <p:nvPr>
            <p:ph idx="1"/>
          </p:nvPr>
        </p:nvSpPr>
        <p:spPr>
          <a:xfrm>
            <a:off x="457200" y="1600200"/>
            <a:ext cx="8229600" cy="5014843"/>
          </a:xfrm>
        </p:spPr>
        <p:txBody>
          <a:bodyPr>
            <a:normAutofit fontScale="85000" lnSpcReduction="20000"/>
          </a:bodyPr>
          <a:lstStyle/>
          <a:p>
            <a:pPr marL="0" indent="0" algn="ctr">
              <a:buNone/>
            </a:pPr>
            <a:r>
              <a:rPr lang="en-US" b="1" dirty="0" smtClean="0">
                <a:solidFill>
                  <a:schemeClr val="accent1"/>
                </a:solidFill>
              </a:rPr>
              <a:t>QEMU code of the TMP105 hardware model </a:t>
            </a:r>
          </a:p>
          <a:p>
            <a:pPr marL="0" indent="0" algn="ctr">
              <a:buNone/>
            </a:pPr>
            <a:r>
              <a:rPr lang="en-US" b="1" dirty="0" smtClean="0">
                <a:solidFill>
                  <a:schemeClr val="accent1"/>
                </a:solidFill>
              </a:rPr>
              <a:t>= </a:t>
            </a:r>
          </a:p>
          <a:p>
            <a:pPr marL="0" indent="0" algn="ctr">
              <a:buNone/>
            </a:pPr>
            <a:r>
              <a:rPr lang="en-US" b="1" i="1" dirty="0" smtClean="0">
                <a:solidFill>
                  <a:schemeClr val="accent2"/>
                </a:solidFill>
              </a:rPr>
              <a:t>language</a:t>
            </a:r>
            <a:r>
              <a:rPr lang="en-US" b="1" dirty="0" smtClean="0">
                <a:solidFill>
                  <a:schemeClr val="accent1"/>
                </a:solidFill>
              </a:rPr>
              <a:t> to express interface properties</a:t>
            </a:r>
          </a:p>
          <a:p>
            <a:pPr marL="0" indent="0" algn="ctr">
              <a:buNone/>
            </a:pPr>
            <a:endParaRPr lang="en-US" sz="2800" b="1" dirty="0" smtClean="0">
              <a:solidFill>
                <a:schemeClr val="accent1"/>
              </a:solidFill>
            </a:endParaRPr>
          </a:p>
          <a:p>
            <a:pPr marL="0" indent="0" algn="ctr">
              <a:buNone/>
            </a:pPr>
            <a:endParaRPr lang="en-US" sz="2800" dirty="0"/>
          </a:p>
          <a:p>
            <a:r>
              <a:rPr lang="en-US" sz="2800" dirty="0" smtClean="0"/>
              <a:t>At most two bytes can be read or written of the temperature threshold registers.</a:t>
            </a:r>
          </a:p>
          <a:p>
            <a:pPr marL="342000">
              <a:spcBef>
                <a:spcPts val="1224"/>
              </a:spcBef>
            </a:pPr>
            <a:r>
              <a:rPr lang="en-US" sz="2800" dirty="0" smtClean="0"/>
              <a:t>Exactly one configuration byte can be read or written. </a:t>
            </a:r>
          </a:p>
          <a:p>
            <a:pPr>
              <a:spcBef>
                <a:spcPts val="1224"/>
              </a:spcBef>
            </a:pPr>
            <a:r>
              <a:rPr lang="en-US" sz="2800" dirty="0" smtClean="0"/>
              <a:t>Each read of the temperature register is preceded by a write of a 1 to the MSB of the configuration register if and only if its LBS is a 1 (i.e. shutdown mode).</a:t>
            </a:r>
          </a:p>
          <a:p>
            <a:pPr>
              <a:spcBef>
                <a:spcPts val="1224"/>
              </a:spcBef>
            </a:pPr>
            <a:r>
              <a:rPr lang="en-US" sz="2800" dirty="0" smtClean="0"/>
              <a:t>But when the MSB of the configuration register is read, it is 0 regardless of any previous writes to it. </a:t>
            </a:r>
          </a:p>
        </p:txBody>
      </p:sp>
    </p:spTree>
    <p:extLst>
      <p:ext uri="{BB962C8B-B14F-4D97-AF65-F5344CB8AC3E}">
        <p14:creationId xmlns:p14="http://schemas.microsoft.com/office/powerpoint/2010/main" val="33546563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TMP105 in QEMU</a:t>
            </a:r>
            <a:endParaRPr lang="en-US" dirty="0"/>
          </a:p>
        </p:txBody>
      </p:sp>
      <p:sp>
        <p:nvSpPr>
          <p:cNvPr id="3" name="Content Placeholder 2"/>
          <p:cNvSpPr>
            <a:spLocks noGrp="1"/>
          </p:cNvSpPr>
          <p:nvPr>
            <p:ph idx="1"/>
          </p:nvPr>
        </p:nvSpPr>
        <p:spPr/>
        <p:txBody>
          <a:bodyPr>
            <a:normAutofit fontScale="92500" lnSpcReduction="20000"/>
          </a:bodyPr>
          <a:lstStyle/>
          <a:p>
            <a:pPr>
              <a:buClr>
                <a:schemeClr val="accent3"/>
              </a:buClr>
              <a:buFont typeface="Lucida Grande"/>
              <a:buChar char="✔"/>
            </a:pPr>
            <a:r>
              <a:rPr lang="en-US" dirty="0" smtClean="0"/>
              <a:t> Benefits of properties as runtime assertions </a:t>
            </a:r>
          </a:p>
          <a:p>
            <a:pPr lvl="1"/>
            <a:r>
              <a:rPr lang="en-US" dirty="0" smtClean="0"/>
              <a:t>Code more familiar to developers than formulas</a:t>
            </a:r>
          </a:p>
          <a:p>
            <a:pPr lvl="1"/>
            <a:r>
              <a:rPr lang="en-US" dirty="0" smtClean="0"/>
              <a:t>Properties can be also checked by simulation (appeals to existing testing disciplines)</a:t>
            </a:r>
          </a:p>
          <a:p>
            <a:pPr lvl="1"/>
            <a:r>
              <a:rPr lang="en-US" dirty="0" smtClean="0"/>
              <a:t>Unrestricted flexibility</a:t>
            </a:r>
          </a:p>
          <a:p>
            <a:pPr marL="457200" lvl="1" indent="0">
              <a:buNone/>
            </a:pPr>
            <a:endParaRPr lang="en-US" dirty="0" smtClean="0"/>
          </a:p>
          <a:p>
            <a:pPr lvl="1"/>
            <a:endParaRPr lang="en-US" dirty="0" smtClean="0"/>
          </a:p>
          <a:p>
            <a:pPr>
              <a:buClr>
                <a:schemeClr val="accent2"/>
              </a:buClr>
              <a:buFont typeface="Lucida Grande"/>
              <a:buChar char="✖"/>
            </a:pPr>
            <a:r>
              <a:rPr lang="en-US" dirty="0" smtClean="0"/>
              <a:t> Downsides</a:t>
            </a:r>
          </a:p>
          <a:p>
            <a:pPr lvl="1"/>
            <a:r>
              <a:rPr lang="en-US" dirty="0" smtClean="0"/>
              <a:t>No independent logical semantics</a:t>
            </a:r>
          </a:p>
          <a:p>
            <a:pPr lvl="1"/>
            <a:r>
              <a:rPr lang="en-US" dirty="0" smtClean="0"/>
              <a:t>Extra information may need to be carried in hardware models to check properties</a:t>
            </a:r>
          </a:p>
        </p:txBody>
      </p:sp>
    </p:spTree>
    <p:extLst>
      <p:ext uri="{BB962C8B-B14F-4D97-AF65-F5344CB8AC3E}">
        <p14:creationId xmlns:p14="http://schemas.microsoft.com/office/powerpoint/2010/main" val="5888130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Return to Intel firmware talk</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032253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What is firmware?</a:t>
            </a:r>
          </a:p>
          <a:p>
            <a:r>
              <a:rPr lang="en-US" dirty="0" smtClean="0">
                <a:solidFill>
                  <a:schemeClr val="bg1">
                    <a:lumMod val="75000"/>
                  </a:schemeClr>
                </a:solidFill>
              </a:rPr>
              <a:t>What makes firmware validation so important?</a:t>
            </a:r>
          </a:p>
          <a:p>
            <a:r>
              <a:rPr lang="en-US" dirty="0" smtClean="0">
                <a:solidFill>
                  <a:schemeClr val="bg1">
                    <a:lumMod val="75000"/>
                  </a:schemeClr>
                </a:solidFill>
              </a:rPr>
              <a:t>What </a:t>
            </a:r>
            <a:r>
              <a:rPr lang="en-US" dirty="0">
                <a:solidFill>
                  <a:schemeClr val="bg1">
                    <a:lumMod val="75000"/>
                  </a:schemeClr>
                </a:solidFill>
              </a:rPr>
              <a:t>does firmware look like?</a:t>
            </a:r>
          </a:p>
          <a:p>
            <a:r>
              <a:rPr lang="en-US" dirty="0"/>
              <a:t>Research </a:t>
            </a:r>
            <a:r>
              <a:rPr lang="en-US" dirty="0" smtClean="0"/>
              <a:t>needs</a:t>
            </a:r>
            <a:endParaRPr lang="en-US" dirty="0"/>
          </a:p>
          <a:p>
            <a:r>
              <a:rPr lang="en-US" dirty="0" smtClean="0">
                <a:solidFill>
                  <a:schemeClr val="bg1">
                    <a:lumMod val="75000"/>
                  </a:schemeClr>
                </a:solidFill>
              </a:rPr>
              <a:t>Case </a:t>
            </a:r>
            <a:r>
              <a:rPr lang="en-US" dirty="0">
                <a:solidFill>
                  <a:schemeClr val="bg1">
                    <a:lumMod val="75000"/>
                  </a:schemeClr>
                </a:solidFill>
              </a:rPr>
              <a:t>s</a:t>
            </a:r>
            <a:r>
              <a:rPr lang="en-US" dirty="0" smtClean="0">
                <a:solidFill>
                  <a:schemeClr val="bg1">
                    <a:lumMod val="75000"/>
                  </a:schemeClr>
                </a:solidFill>
              </a:rPr>
              <a:t>tudies for researchers</a:t>
            </a:r>
          </a:p>
          <a:p>
            <a:pPr marL="0" indent="0">
              <a:buNone/>
            </a:pPr>
            <a:endParaRPr lang="en-US" dirty="0" smtClean="0"/>
          </a:p>
        </p:txBody>
      </p:sp>
    </p:spTree>
    <p:extLst>
      <p:ext uri="{BB962C8B-B14F-4D97-AF65-F5344CB8AC3E}">
        <p14:creationId xmlns:p14="http://schemas.microsoft.com/office/powerpoint/2010/main" val="208081298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8750"/>
            <a:ext cx="8544231" cy="889000"/>
          </a:xfrm>
        </p:spPr>
        <p:txBody>
          <a:bodyPr/>
          <a:lstStyle/>
          <a:p>
            <a:r>
              <a:rPr lang="en-US" dirty="0" smtClean="0"/>
              <a:t>But … is anything really “firmware”?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35130" y="717755"/>
            <a:ext cx="4971203" cy="2964528"/>
          </a:xfrm>
        </p:spPr>
      </p:pic>
      <p:graphicFrame>
        <p:nvGraphicFramePr>
          <p:cNvPr id="7" name="Table 6"/>
          <p:cNvGraphicFramePr>
            <a:graphicFrameLocks noGrp="1"/>
          </p:cNvGraphicFramePr>
          <p:nvPr>
            <p:extLst>
              <p:ext uri="{D42A27DB-BD31-4B8C-83A1-F6EECF244321}">
                <p14:modId xmlns:p14="http://schemas.microsoft.com/office/powerpoint/2010/main" val="1379971333"/>
              </p:ext>
            </p:extLst>
          </p:nvPr>
        </p:nvGraphicFramePr>
        <p:xfrm>
          <a:off x="1245997" y="4184136"/>
          <a:ext cx="7785396" cy="1558834"/>
        </p:xfrm>
        <a:graphic>
          <a:graphicData uri="http://schemas.openxmlformats.org/drawingml/2006/table">
            <a:tbl>
              <a:tblPr firstRow="1" bandRow="1">
                <a:tableStyleId>{5C22544A-7EE6-4342-B048-85BDC9FD1C3A}</a:tableStyleId>
              </a:tblPr>
              <a:tblGrid>
                <a:gridCol w="3195375"/>
                <a:gridCol w="4590021"/>
              </a:tblGrid>
              <a:tr h="5225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kern="1200" baseline="0" dirty="0" smtClean="0">
                          <a:solidFill>
                            <a:schemeClr val="tx1"/>
                          </a:solidFill>
                        </a:rPr>
                        <a:t>High-performance Processors</a:t>
                      </a:r>
                      <a:endParaRPr lang="en-US" sz="1400" b="0" i="0" kern="1200" baseline="0" dirty="0" smtClean="0">
                        <a:solidFill>
                          <a:schemeClr val="tx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b="0" i="0" baseline="0" dirty="0" smtClean="0">
                          <a:solidFill>
                            <a:schemeClr val="tx1"/>
                          </a:solidFill>
                        </a:rPr>
                        <a:t>• 2.0 GHz (Z2580)</a:t>
                      </a:r>
                    </a:p>
                    <a:p>
                      <a:pPr algn="l"/>
                      <a:r>
                        <a:rPr lang="en-US" sz="1400" b="0" i="0" baseline="0" dirty="0" smtClean="0">
                          <a:solidFill>
                            <a:schemeClr val="tx1"/>
                          </a:solidFill>
                        </a:rPr>
                        <a:t>• 1.6 GHz (Z2560)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8446">
                <a:tc>
                  <a:txBody>
                    <a:bodyPr/>
                    <a:lstStyle/>
                    <a:p>
                      <a:pPr algn="l"/>
                      <a:r>
                        <a:rPr lang="en-US" sz="1400" dirty="0" smtClean="0"/>
                        <a:t>Intel</a:t>
                      </a:r>
                      <a:r>
                        <a:rPr lang="en-US" sz="1400" baseline="30000" dirty="0" smtClean="0"/>
                        <a:t>®</a:t>
                      </a:r>
                      <a:r>
                        <a:rPr lang="en-US" sz="1400" baseline="0" dirty="0" smtClean="0"/>
                        <a:t> </a:t>
                      </a:r>
                      <a:r>
                        <a:rPr lang="en-US" sz="1400" dirty="0" smtClean="0"/>
                        <a:t>Atom™ Microarchitecture</a:t>
                      </a:r>
                      <a:endParaRPr lang="en-US" sz="14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l"/>
                      <a:r>
                        <a:rPr lang="en-US" sz="1400" dirty="0" smtClean="0"/>
                        <a:t>• Intel</a:t>
                      </a:r>
                      <a:r>
                        <a:rPr lang="en-US" sz="1400" baseline="30000" dirty="0" smtClean="0"/>
                        <a:t>®</a:t>
                      </a:r>
                      <a:r>
                        <a:rPr lang="en-US" sz="1400" baseline="0" dirty="0" smtClean="0"/>
                        <a:t> </a:t>
                      </a:r>
                      <a:r>
                        <a:rPr lang="en-US" sz="1400" dirty="0" smtClean="0"/>
                        <a:t>Smart Cache, 512 KB per core</a:t>
                      </a:r>
                    </a:p>
                    <a:p>
                      <a:pPr algn="l"/>
                      <a:r>
                        <a:rPr lang="en-US" sz="1400" dirty="0" smtClean="0"/>
                        <a:t>• Advanced 32nm, dual-core Intel architecture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r h="462224">
                <a:tc>
                  <a:txBody>
                    <a:bodyPr/>
                    <a:lstStyle/>
                    <a:p>
                      <a:r>
                        <a:rPr lang="en-US" sz="1400" kern="1200" dirty="0" smtClean="0">
                          <a:solidFill>
                            <a:schemeClr val="dk1"/>
                          </a:solidFill>
                          <a:latin typeface="+mn-lt"/>
                          <a:ea typeface="+mn-ea"/>
                          <a:cs typeface="+mn-cs"/>
                        </a:rPr>
                        <a:t>System Memory Interface </a:t>
                      </a:r>
                      <a:endParaRPr lang="en-US" sz="1400" kern="1200" dirty="0">
                        <a:solidFill>
                          <a:schemeClr val="dk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400" kern="1200" dirty="0" smtClean="0">
                          <a:solidFill>
                            <a:schemeClr val="dk1"/>
                          </a:solidFill>
                          <a:latin typeface="+mn-lt"/>
                          <a:ea typeface="+mn-ea"/>
                          <a:cs typeface="+mn-cs"/>
                        </a:rPr>
                        <a:t>• Total capacity up to 2 GB</a:t>
                      </a:r>
                    </a:p>
                    <a:p>
                      <a:pPr marL="0" algn="l" defTabSz="914400" rtl="0" eaLnBrk="1" latinLnBrk="0" hangingPunct="1"/>
                      <a:r>
                        <a:rPr lang="en-US" sz="1400" kern="1200" dirty="0" smtClean="0">
                          <a:solidFill>
                            <a:schemeClr val="dk1"/>
                          </a:solidFill>
                          <a:latin typeface="+mn-lt"/>
                          <a:ea typeface="+mn-ea"/>
                          <a:cs typeface="+mn-cs"/>
                        </a:rPr>
                        <a:t>• Supports up to 1066 MT/s (533MHz) data rate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TextBox 7"/>
          <p:cNvSpPr txBox="1"/>
          <p:nvPr/>
        </p:nvSpPr>
        <p:spPr>
          <a:xfrm>
            <a:off x="1219200" y="3834580"/>
            <a:ext cx="6921910" cy="289310"/>
          </a:xfrm>
          <a:prstGeom prst="rect">
            <a:avLst/>
          </a:prstGeom>
          <a:noFill/>
        </p:spPr>
        <p:txBody>
          <a:bodyPr wrap="square" rtlCol="0">
            <a:spAutoFit/>
          </a:bodyPr>
          <a:lstStyle/>
          <a:p>
            <a:pPr algn="l"/>
            <a:r>
              <a:rPr lang="en-US" sz="1600" b="1" dirty="0" smtClean="0"/>
              <a:t>Table 1. </a:t>
            </a:r>
            <a:r>
              <a:rPr lang="en-US" sz="1600" dirty="0" smtClean="0"/>
              <a:t>Technical Specifications</a:t>
            </a:r>
            <a:endParaRPr lang="en-US" sz="1600" dirty="0"/>
          </a:p>
        </p:txBody>
      </p:sp>
      <p:sp>
        <p:nvSpPr>
          <p:cNvPr id="9" name="TextBox 8"/>
          <p:cNvSpPr txBox="1"/>
          <p:nvPr/>
        </p:nvSpPr>
        <p:spPr>
          <a:xfrm>
            <a:off x="501443" y="793706"/>
            <a:ext cx="3175822" cy="2769989"/>
          </a:xfrm>
          <a:prstGeom prst="rect">
            <a:avLst/>
          </a:prstGeom>
          <a:noFill/>
        </p:spPr>
        <p:txBody>
          <a:bodyPr wrap="square" rtlCol="0">
            <a:spAutoFit/>
          </a:bodyPr>
          <a:lstStyle/>
          <a:p>
            <a:pPr algn="l"/>
            <a:r>
              <a:rPr lang="en-US" dirty="0" smtClean="0"/>
              <a:t>Smart devices sport capable processors and general purpose operating systems.</a:t>
            </a:r>
          </a:p>
          <a:p>
            <a:pPr algn="l"/>
            <a:endParaRPr lang="en-US" dirty="0" smtClean="0"/>
          </a:p>
          <a:p>
            <a:pPr algn="l"/>
            <a:r>
              <a:rPr lang="en-US" dirty="0" smtClean="0"/>
              <a:t>Is software for smart devices different to traditional software?</a:t>
            </a:r>
            <a:endParaRPr lang="en-US" dirty="0"/>
          </a:p>
          <a:p>
            <a:pPr algn="l"/>
            <a:endParaRPr lang="en-US" dirty="0"/>
          </a:p>
        </p:txBody>
      </p:sp>
      <p:sp>
        <p:nvSpPr>
          <p:cNvPr id="10" name="TextBox 9"/>
          <p:cNvSpPr txBox="1"/>
          <p:nvPr/>
        </p:nvSpPr>
        <p:spPr>
          <a:xfrm>
            <a:off x="1219200" y="5781368"/>
            <a:ext cx="7796981" cy="190821"/>
          </a:xfrm>
          <a:prstGeom prst="rect">
            <a:avLst/>
          </a:prstGeom>
          <a:noFill/>
        </p:spPr>
        <p:txBody>
          <a:bodyPr wrap="square" rtlCol="0">
            <a:spAutoFit/>
          </a:bodyPr>
          <a:lstStyle/>
          <a:p>
            <a:pPr algn="l"/>
            <a:r>
              <a:rPr lang="en-US" sz="800" dirty="0" smtClean="0"/>
              <a:t>Source: Product Brief – Intel</a:t>
            </a:r>
            <a:r>
              <a:rPr lang="en-US" sz="800" baseline="30000" dirty="0" smtClean="0"/>
              <a:t>®</a:t>
            </a:r>
            <a:r>
              <a:rPr lang="en-US" sz="800" dirty="0" smtClean="0"/>
              <a:t> </a:t>
            </a:r>
            <a:r>
              <a:rPr lang="en-US" sz="800" dirty="0" err="1" smtClean="0"/>
              <a:t>Atom</a:t>
            </a:r>
            <a:r>
              <a:rPr lang="en-US" sz="800" baseline="30000" dirty="0" err="1" smtClean="0"/>
              <a:t>TM</a:t>
            </a:r>
            <a:r>
              <a:rPr lang="en-US" sz="800" dirty="0" smtClean="0"/>
              <a:t> Processors Z2580, Z2560, Z2520 for Smartphones and Tablets </a:t>
            </a:r>
            <a:endParaRPr lang="en-US" sz="800" dirty="0"/>
          </a:p>
        </p:txBody>
      </p:sp>
    </p:spTree>
    <p:extLst>
      <p:ext uri="{BB962C8B-B14F-4D97-AF65-F5344CB8AC3E}">
        <p14:creationId xmlns:p14="http://schemas.microsoft.com/office/powerpoint/2010/main" val="20726767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87" y="158750"/>
            <a:ext cx="8253763" cy="518144"/>
          </a:xfrm>
        </p:spPr>
        <p:txBody>
          <a:bodyPr/>
          <a:lstStyle/>
          <a:p>
            <a:r>
              <a:rPr lang="en-US" dirty="0" smtClean="0"/>
              <a:t>Research: Interface Capture</a:t>
            </a:r>
            <a:endParaRPr lang="en-US" dirty="0"/>
          </a:p>
        </p:txBody>
      </p:sp>
      <p:sp>
        <p:nvSpPr>
          <p:cNvPr id="3" name="Content Placeholder 2"/>
          <p:cNvSpPr>
            <a:spLocks noGrp="1"/>
          </p:cNvSpPr>
          <p:nvPr>
            <p:ph idx="1"/>
          </p:nvPr>
        </p:nvSpPr>
        <p:spPr>
          <a:xfrm>
            <a:off x="154379" y="700644"/>
            <a:ext cx="8752114" cy="5248894"/>
          </a:xfrm>
        </p:spPr>
        <p:txBody>
          <a:bodyPr>
            <a:normAutofit/>
          </a:bodyPr>
          <a:lstStyle/>
          <a:p>
            <a:r>
              <a:rPr lang="en-US" dirty="0" smtClean="0"/>
              <a:t>We lack a precise language to capture how hardware and firmware request services of each other.</a:t>
            </a:r>
          </a:p>
          <a:p>
            <a:pPr lvl="1"/>
            <a:r>
              <a:rPr lang="en-US" dirty="0" smtClean="0"/>
              <a:t>IP-XACT</a:t>
            </a:r>
            <a:r>
              <a:rPr lang="en-US" baseline="30000" dirty="0" smtClean="0"/>
              <a:t>*</a:t>
            </a:r>
            <a:r>
              <a:rPr lang="en-US" dirty="0" smtClean="0"/>
              <a:t> (IEEE 1685</a:t>
            </a:r>
            <a:r>
              <a:rPr lang="en-US" baseline="30000" dirty="0" smtClean="0"/>
              <a:t>*</a:t>
            </a:r>
            <a:r>
              <a:rPr lang="en-US" dirty="0" smtClean="0"/>
              <a:t>) captures physical aspects</a:t>
            </a:r>
          </a:p>
          <a:p>
            <a:pPr lvl="2"/>
            <a:r>
              <a:rPr lang="en-US" dirty="0" smtClean="0"/>
              <a:t>Where are the ports (memory addresses, registers, ...).</a:t>
            </a:r>
          </a:p>
          <a:p>
            <a:pPr lvl="2"/>
            <a:r>
              <a:rPr lang="en-US" dirty="0" smtClean="0"/>
              <a:t>What is their bit-wise layout, and read/write permission.</a:t>
            </a:r>
          </a:p>
          <a:p>
            <a:r>
              <a:rPr lang="en-US" dirty="0" smtClean="0"/>
              <a:t>Required use patterns are not captured by current languages. E.g., to set the power/frequency of an attached device:</a:t>
            </a:r>
          </a:p>
          <a:p>
            <a:pPr marL="1020762" lvl="2" indent="-342900">
              <a:buAutoNum type="arabicPeriod"/>
            </a:pPr>
            <a:r>
              <a:rPr lang="en-US" dirty="0" smtClean="0"/>
              <a:t>Write a byte (describing a voltage) to some register, then	</a:t>
            </a:r>
          </a:p>
          <a:p>
            <a:pPr marL="1020762" lvl="2" indent="-342900">
              <a:buAutoNum type="arabicPeriod"/>
            </a:pPr>
            <a:r>
              <a:rPr lang="en-US" dirty="0" smtClean="0"/>
              <a:t>Write the low-byte of a frequency to another register, then</a:t>
            </a:r>
          </a:p>
          <a:p>
            <a:pPr marL="1020762" lvl="2" indent="-342900">
              <a:buAutoNum type="arabicPeriod"/>
            </a:pPr>
            <a:r>
              <a:rPr lang="en-US" dirty="0" smtClean="0"/>
              <a:t>Write high-byte of the frequency to the same register, then</a:t>
            </a:r>
          </a:p>
          <a:p>
            <a:pPr marL="1020762" lvl="2" indent="-342900">
              <a:buAutoNum type="arabicPeriod"/>
            </a:pPr>
            <a:r>
              <a:rPr lang="en-US" dirty="0" smtClean="0"/>
              <a:t>Write a byte (voltage-domain-id) to a third register</a:t>
            </a:r>
          </a:p>
          <a:p>
            <a:pPr marL="0" indent="0">
              <a:buNone/>
            </a:pPr>
            <a:endParaRPr lang="en-US" dirty="0" smtClean="0"/>
          </a:p>
          <a:p>
            <a:pPr lvl="2"/>
            <a:endParaRPr lang="en-US" dirty="0" smtClean="0"/>
          </a:p>
          <a:p>
            <a:pPr lvl="1"/>
            <a:endParaRPr lang="en-US" dirty="0" smtClean="0"/>
          </a:p>
        </p:txBody>
      </p:sp>
      <p:sp>
        <p:nvSpPr>
          <p:cNvPr id="4" name="TextBox 3"/>
          <p:cNvSpPr txBox="1"/>
          <p:nvPr/>
        </p:nvSpPr>
        <p:spPr>
          <a:xfrm>
            <a:off x="324465" y="6204155"/>
            <a:ext cx="6047188" cy="215444"/>
          </a:xfrm>
          <a:prstGeom prst="rect">
            <a:avLst/>
          </a:prstGeom>
          <a:noFill/>
        </p:spPr>
        <p:txBody>
          <a:bodyPr wrap="square" rtlCol="0">
            <a:spAutoFit/>
          </a:bodyPr>
          <a:lstStyle/>
          <a:p>
            <a:pPr algn="l"/>
            <a:r>
              <a:rPr lang="en-US" sz="1000" baseline="30000" dirty="0" smtClean="0">
                <a:solidFill>
                  <a:schemeClr val="bg1"/>
                </a:solidFill>
              </a:rPr>
              <a:t>*</a:t>
            </a:r>
            <a:r>
              <a:rPr lang="en-US" sz="1000" dirty="0" smtClean="0">
                <a:solidFill>
                  <a:schemeClr val="bg1"/>
                </a:solidFill>
              </a:rPr>
              <a:t> Other names and brands may be claimed as the property of others.</a:t>
            </a:r>
            <a:endParaRPr lang="en-US" sz="1000" dirty="0">
              <a:solidFill>
                <a:schemeClr val="bg1"/>
              </a:solidFill>
            </a:endParaRPr>
          </a:p>
        </p:txBody>
      </p:sp>
    </p:spTree>
    <p:extLst>
      <p:ext uri="{BB962C8B-B14F-4D97-AF65-F5344CB8AC3E}">
        <p14:creationId xmlns:p14="http://schemas.microsoft.com/office/powerpoint/2010/main" val="66938300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Interface Exploitation</a:t>
            </a:r>
            <a:endParaRPr lang="en-US" dirty="0"/>
          </a:p>
        </p:txBody>
      </p:sp>
      <p:sp>
        <p:nvSpPr>
          <p:cNvPr id="3" name="Content Placeholder 2"/>
          <p:cNvSpPr>
            <a:spLocks noGrp="1"/>
          </p:cNvSpPr>
          <p:nvPr>
            <p:ph idx="1"/>
          </p:nvPr>
        </p:nvSpPr>
        <p:spPr>
          <a:xfrm>
            <a:off x="219075" y="809626"/>
            <a:ext cx="8696325" cy="5232400"/>
          </a:xfrm>
        </p:spPr>
        <p:txBody>
          <a:bodyPr>
            <a:normAutofit/>
          </a:bodyPr>
          <a:lstStyle/>
          <a:p>
            <a:r>
              <a:rPr lang="en-US" dirty="0" smtClean="0"/>
              <a:t>Can we check firmware complies with the interface?</a:t>
            </a:r>
          </a:p>
          <a:p>
            <a:pPr lvl="1"/>
            <a:r>
              <a:rPr lang="en-US" dirty="0" smtClean="0"/>
              <a:t>Like driver/OS checking work, but on two temporal levels</a:t>
            </a:r>
          </a:p>
          <a:p>
            <a:pPr lvl="2"/>
            <a:r>
              <a:rPr lang="en-US" dirty="0"/>
              <a:t>S</a:t>
            </a:r>
            <a:r>
              <a:rPr lang="en-US" dirty="0" smtClean="0"/>
              <a:t>equences of operations to request a service</a:t>
            </a:r>
          </a:p>
          <a:p>
            <a:pPr lvl="2"/>
            <a:r>
              <a:rPr lang="en-US" dirty="0"/>
              <a:t>S</a:t>
            </a:r>
            <a:r>
              <a:rPr lang="en-US" dirty="0" smtClean="0"/>
              <a:t>equences of service requests</a:t>
            </a:r>
          </a:p>
          <a:p>
            <a:r>
              <a:rPr lang="en-US" dirty="0" smtClean="0"/>
              <a:t>Can we generate code from the interface to raise the service request abstraction to something like a call?</a:t>
            </a:r>
          </a:p>
          <a:p>
            <a:pPr lvl="1"/>
            <a:r>
              <a:rPr lang="en-US" dirty="0" smtClean="0"/>
              <a:t>Generate functions for firmware to request a hardware service.</a:t>
            </a:r>
          </a:p>
          <a:p>
            <a:pPr lvl="1"/>
            <a:r>
              <a:rPr lang="en-US" dirty="0" smtClean="0"/>
              <a:t>Generate polling/interrupt code to call programmer written functions for hardware to request a firmware service.</a:t>
            </a:r>
          </a:p>
          <a:p>
            <a:r>
              <a:rPr lang="en-US" dirty="0" smtClean="0"/>
              <a:t>Can we generate deep test collateral from interfaces?</a:t>
            </a:r>
          </a:p>
          <a:p>
            <a:pPr lvl="1"/>
            <a:r>
              <a:rPr lang="en-US" dirty="0" smtClean="0"/>
              <a:t>Tests from IP-XACT exercise only shallow properties.</a:t>
            </a:r>
          </a:p>
          <a:p>
            <a:pPr lvl="1"/>
            <a:r>
              <a:rPr lang="en-US" dirty="0"/>
              <a:t>G</a:t>
            </a:r>
            <a:r>
              <a:rPr lang="en-US" dirty="0" smtClean="0"/>
              <a:t>enerating validation collateral from the interface will reduce inconsistency and firmware adaptation later.</a:t>
            </a:r>
          </a:p>
        </p:txBody>
      </p:sp>
    </p:spTree>
    <p:extLst>
      <p:ext uri="{BB962C8B-B14F-4D97-AF65-F5344CB8AC3E}">
        <p14:creationId xmlns:p14="http://schemas.microsoft.com/office/powerpoint/2010/main" val="3524796216"/>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Firmware Semantic Tools</a:t>
            </a:r>
            <a:endParaRPr lang="en-US" dirty="0"/>
          </a:p>
        </p:txBody>
      </p:sp>
      <p:sp>
        <p:nvSpPr>
          <p:cNvPr id="3" name="Content Placeholder 2"/>
          <p:cNvSpPr>
            <a:spLocks noGrp="1"/>
          </p:cNvSpPr>
          <p:nvPr>
            <p:ph idx="1"/>
          </p:nvPr>
        </p:nvSpPr>
        <p:spPr>
          <a:xfrm>
            <a:off x="428625" y="723900"/>
            <a:ext cx="8264525" cy="5318125"/>
          </a:xfrm>
        </p:spPr>
        <p:txBody>
          <a:bodyPr/>
          <a:lstStyle/>
          <a:p>
            <a:r>
              <a:rPr lang="en-US" dirty="0" smtClean="0"/>
              <a:t>C semantics is rich, but well understood</a:t>
            </a:r>
          </a:p>
          <a:p>
            <a:r>
              <a:rPr lang="en-US" dirty="0" smtClean="0"/>
              <a:t>But, firmware combines C with inline assembler</a:t>
            </a:r>
          </a:p>
          <a:p>
            <a:pPr lvl="1"/>
            <a:r>
              <a:rPr lang="en-US" dirty="0" smtClean="0"/>
              <a:t>Tool support is all but absent</a:t>
            </a:r>
          </a:p>
          <a:p>
            <a:r>
              <a:rPr lang="en-US" dirty="0" smtClean="0"/>
              <a:t>Must be reasoned about with its environment.</a:t>
            </a:r>
          </a:p>
          <a:p>
            <a:pPr lvl="1"/>
            <a:r>
              <a:rPr lang="en-US" dirty="0" smtClean="0"/>
              <a:t>The environment is hardware.</a:t>
            </a:r>
          </a:p>
          <a:p>
            <a:pPr lvl="1"/>
            <a:r>
              <a:rPr lang="en-US" dirty="0"/>
              <a:t>H</a:t>
            </a:r>
            <a:r>
              <a:rPr lang="en-US" dirty="0" smtClean="0"/>
              <a:t>as a different execution model to (single threaded) C.</a:t>
            </a:r>
          </a:p>
          <a:p>
            <a:r>
              <a:rPr lang="en-US" dirty="0" smtClean="0"/>
              <a:t>Hardware models exist in challenging languages</a:t>
            </a:r>
          </a:p>
          <a:p>
            <a:pPr lvl="1"/>
            <a:r>
              <a:rPr lang="en-US" dirty="0" smtClean="0"/>
              <a:t>C++, SystemC, RTL</a:t>
            </a:r>
          </a:p>
          <a:p>
            <a:pPr lvl="1"/>
            <a:r>
              <a:rPr lang="en-US" dirty="0" smtClean="0"/>
              <a:t>Another reason to capture an abstraction of the interface</a:t>
            </a:r>
          </a:p>
        </p:txBody>
      </p:sp>
    </p:spTree>
    <p:extLst>
      <p:ext uri="{BB962C8B-B14F-4D97-AF65-F5344CB8AC3E}">
        <p14:creationId xmlns:p14="http://schemas.microsoft.com/office/powerpoint/2010/main" val="150807573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2644" t="788" r="12630" b="11644"/>
          <a:stretch/>
        </p:blipFill>
        <p:spPr bwMode="auto">
          <a:xfrm>
            <a:off x="-926275" y="933400"/>
            <a:ext cx="6492240" cy="4754880"/>
          </a:xfrm>
          <a:prstGeom prst="rect">
            <a:avLst/>
          </a:prstGeom>
          <a:noFill/>
          <a:ln>
            <a:noFill/>
          </a:ln>
          <a:effectLst/>
          <a:scene3d>
            <a:camera prst="isometricRightUp"/>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76224" y="95002"/>
            <a:ext cx="8464015" cy="552698"/>
          </a:xfrm>
          <a:solidFill>
            <a:schemeClr val="bg1"/>
          </a:solidFill>
        </p:spPr>
        <p:txBody>
          <a:bodyPr/>
          <a:lstStyle/>
          <a:p>
            <a:r>
              <a:rPr lang="en-US" dirty="0"/>
              <a:t>Research</a:t>
            </a:r>
            <a:r>
              <a:rPr lang="en-US" dirty="0" smtClean="0"/>
              <a:t>: System Level Sketches</a:t>
            </a:r>
            <a:endParaRPr lang="en-US" dirty="0"/>
          </a:p>
        </p:txBody>
      </p:sp>
      <p:sp>
        <p:nvSpPr>
          <p:cNvPr id="3" name="Content Placeholder 2"/>
          <p:cNvSpPr>
            <a:spLocks noGrp="1"/>
          </p:cNvSpPr>
          <p:nvPr>
            <p:ph idx="1"/>
          </p:nvPr>
        </p:nvSpPr>
        <p:spPr>
          <a:xfrm>
            <a:off x="4191000" y="733425"/>
            <a:ext cx="4786745" cy="5131727"/>
          </a:xfrm>
          <a:noFill/>
        </p:spPr>
        <p:txBody>
          <a:bodyPr>
            <a:normAutofit fontScale="92500" lnSpcReduction="10000"/>
          </a:bodyPr>
          <a:lstStyle/>
          <a:p>
            <a:r>
              <a:rPr lang="en-US" dirty="0" smtClean="0"/>
              <a:t>Can system-level use cases help validate agent firmware?</a:t>
            </a:r>
          </a:p>
          <a:p>
            <a:pPr lvl="1"/>
            <a:r>
              <a:rPr lang="en-US" dirty="0" smtClean="0"/>
              <a:t>Infer allowable sequences of messages at each agent.</a:t>
            </a:r>
          </a:p>
          <a:p>
            <a:pPr lvl="1"/>
            <a:r>
              <a:rPr lang="en-US" dirty="0" smtClean="0"/>
              <a:t>Does agent respond to all legal incoming request sequences?</a:t>
            </a:r>
          </a:p>
          <a:p>
            <a:pPr lvl="1"/>
            <a:r>
              <a:rPr lang="en-US" dirty="0" smtClean="0"/>
              <a:t>Can agent produce illegal sequences of outgoing requests?</a:t>
            </a:r>
          </a:p>
          <a:p>
            <a:pPr lvl="1"/>
            <a:r>
              <a:rPr lang="en-US" dirty="0" smtClean="0"/>
              <a:t>Can we generate firmware tests?</a:t>
            </a:r>
          </a:p>
          <a:p>
            <a:pPr lvl="2"/>
            <a:r>
              <a:rPr lang="en-US" dirty="0"/>
              <a:t>L</a:t>
            </a:r>
            <a:r>
              <a:rPr lang="en-US" dirty="0" smtClean="0"/>
              <a:t>ong legal prefixes more valuable than random traffic.</a:t>
            </a:r>
          </a:p>
          <a:p>
            <a:pPr lvl="2"/>
            <a:endParaRPr lang="en-US" dirty="0"/>
          </a:p>
          <a:p>
            <a:pPr marL="0" indent="0">
              <a:buNone/>
            </a:pPr>
            <a:r>
              <a:rPr lang="en-US" dirty="0" smtClean="0"/>
              <a:t>System-level validation is hard.</a:t>
            </a:r>
          </a:p>
          <a:p>
            <a:pPr marL="0" indent="0">
              <a:buNone/>
            </a:pPr>
            <a:r>
              <a:rPr lang="en-US" dirty="0" smtClean="0"/>
              <a:t>Can system-level use cases find system-level bugs with agent level analysis?</a:t>
            </a:r>
            <a:endParaRPr lang="en-US" dirty="0"/>
          </a:p>
        </p:txBody>
      </p:sp>
      <p:sp>
        <p:nvSpPr>
          <p:cNvPr id="4" name="Oval 3"/>
          <p:cNvSpPr/>
          <p:nvPr/>
        </p:nvSpPr>
        <p:spPr bwMode="auto">
          <a:xfrm>
            <a:off x="1769424" y="1270660"/>
            <a:ext cx="1163782" cy="4417620"/>
          </a:xfrm>
          <a:prstGeom prst="ellipse">
            <a:avLst/>
          </a:prstGeom>
          <a:noFill/>
          <a:ln w="381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96" charset="0"/>
            </a:endParaRPr>
          </a:p>
        </p:txBody>
      </p:sp>
    </p:spTree>
    <p:extLst>
      <p:ext uri="{BB962C8B-B14F-4D97-AF65-F5344CB8AC3E}">
        <p14:creationId xmlns:p14="http://schemas.microsoft.com/office/powerpoint/2010/main" val="13448414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Needs:</a:t>
            </a:r>
            <a:br>
              <a:rPr lang="en-US" dirty="0" smtClean="0"/>
            </a:br>
            <a:r>
              <a:rPr lang="en-US" dirty="0" smtClean="0"/>
              <a:t>Solutions To “Solved” Problems</a:t>
            </a:r>
            <a:endParaRPr lang="en-US" dirty="0"/>
          </a:p>
        </p:txBody>
      </p:sp>
      <p:sp>
        <p:nvSpPr>
          <p:cNvPr id="3" name="Content Placeholder 2"/>
          <p:cNvSpPr>
            <a:spLocks noGrp="1"/>
          </p:cNvSpPr>
          <p:nvPr>
            <p:ph idx="1"/>
          </p:nvPr>
        </p:nvSpPr>
        <p:spPr>
          <a:xfrm>
            <a:off x="213757" y="1201738"/>
            <a:ext cx="8692738" cy="4840287"/>
          </a:xfrm>
        </p:spPr>
        <p:txBody>
          <a:bodyPr>
            <a:normAutofit/>
          </a:bodyPr>
          <a:lstStyle/>
          <a:p>
            <a:pPr marL="0" indent="0">
              <a:buNone/>
            </a:pPr>
            <a:r>
              <a:rPr lang="en-US" dirty="0"/>
              <a:t>Powerful processors, </a:t>
            </a:r>
            <a:r>
              <a:rPr lang="en-US" dirty="0" smtClean="0"/>
              <a:t>operating systems, and run-times have banished whole classes </a:t>
            </a:r>
            <a:r>
              <a:rPr lang="en-US" dirty="0"/>
              <a:t>of bugs </a:t>
            </a:r>
            <a:r>
              <a:rPr lang="en-US" dirty="0" smtClean="0"/>
              <a:t>from software. </a:t>
            </a:r>
          </a:p>
          <a:p>
            <a:r>
              <a:rPr lang="en-US" dirty="0"/>
              <a:t>Virtual memory vs. manual paging.</a:t>
            </a:r>
          </a:p>
          <a:p>
            <a:r>
              <a:rPr lang="en-US" dirty="0" smtClean="0"/>
              <a:t>Garbage collection vs. manual memory management.</a:t>
            </a:r>
          </a:p>
          <a:p>
            <a:r>
              <a:rPr lang="en-US" dirty="0" smtClean="0"/>
              <a:t>Pre-emptive scheduling vs. manual scheduling.</a:t>
            </a:r>
          </a:p>
          <a:p>
            <a:pPr marL="0" indent="0">
              <a:buNone/>
            </a:pPr>
            <a:endParaRPr lang="en-US" dirty="0" smtClean="0"/>
          </a:p>
          <a:p>
            <a:pPr marL="0" indent="0">
              <a:buNone/>
            </a:pPr>
            <a:r>
              <a:rPr lang="en-US" dirty="0" smtClean="0"/>
              <a:t>Can formal solve resource problems another way?</a:t>
            </a:r>
          </a:p>
          <a:p>
            <a:pPr lvl="1"/>
            <a:r>
              <a:rPr lang="en-US" dirty="0" smtClean="0"/>
              <a:t>Generate or check paging code.</a:t>
            </a:r>
          </a:p>
          <a:p>
            <a:pPr lvl="1"/>
            <a:r>
              <a:rPr lang="en-US" dirty="0" smtClean="0"/>
              <a:t>Check memory allocation and return.</a:t>
            </a:r>
          </a:p>
          <a:p>
            <a:pPr lvl="1"/>
            <a:r>
              <a:rPr lang="en-US" dirty="0" smtClean="0"/>
              <a:t>Generate or check static scheduling of code.</a:t>
            </a:r>
          </a:p>
          <a:p>
            <a:pPr lvl="1"/>
            <a:endParaRPr lang="en-US" dirty="0" smtClean="0"/>
          </a:p>
          <a:p>
            <a:pPr marL="0" indent="0">
              <a:buNone/>
            </a:pPr>
            <a:endParaRPr lang="en-US" dirty="0">
              <a:solidFill>
                <a:srgbClr val="C00000"/>
              </a:solidFill>
            </a:endParaRPr>
          </a:p>
          <a:p>
            <a:endParaRPr lang="en-US" dirty="0"/>
          </a:p>
        </p:txBody>
      </p:sp>
    </p:spTree>
    <p:extLst>
      <p:ext uri="{BB962C8B-B14F-4D97-AF65-F5344CB8AC3E}">
        <p14:creationId xmlns:p14="http://schemas.microsoft.com/office/powerpoint/2010/main" val="3282700121"/>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1" y="82550"/>
            <a:ext cx="8255000" cy="517525"/>
          </a:xfrm>
        </p:spPr>
        <p:txBody>
          <a:bodyPr/>
          <a:lstStyle/>
          <a:p>
            <a:r>
              <a:rPr lang="en-US" dirty="0" smtClean="0"/>
              <a:t>Research: Languages</a:t>
            </a:r>
            <a:endParaRPr lang="en-US" dirty="0"/>
          </a:p>
        </p:txBody>
      </p:sp>
      <p:sp>
        <p:nvSpPr>
          <p:cNvPr id="3" name="Content Placeholder 2"/>
          <p:cNvSpPr>
            <a:spLocks noGrp="1"/>
          </p:cNvSpPr>
          <p:nvPr>
            <p:ph idx="1"/>
          </p:nvPr>
        </p:nvSpPr>
        <p:spPr>
          <a:xfrm>
            <a:off x="295275" y="685801"/>
            <a:ext cx="8620125" cy="5356226"/>
          </a:xfrm>
        </p:spPr>
        <p:txBody>
          <a:bodyPr>
            <a:normAutofit fontScale="77500" lnSpcReduction="20000"/>
          </a:bodyPr>
          <a:lstStyle/>
          <a:p>
            <a:r>
              <a:rPr lang="en-US" dirty="0" smtClean="0"/>
              <a:t>C dominates: can we do no better after 40 years?</a:t>
            </a:r>
          </a:p>
          <a:p>
            <a:pPr lvl="1"/>
            <a:r>
              <a:rPr lang="en-US" dirty="0" smtClean="0"/>
              <a:t>Domain favors static analysis; can a language enables more static analysis?</a:t>
            </a:r>
          </a:p>
          <a:p>
            <a:pPr lvl="1"/>
            <a:r>
              <a:rPr lang="en-US" dirty="0"/>
              <a:t>E</a:t>
            </a:r>
            <a:r>
              <a:rPr lang="en-US" dirty="0" smtClean="0"/>
              <a:t>co-system (libraries, debuggers, …) and experience too valuable. Keep ABI:</a:t>
            </a:r>
          </a:p>
          <a:p>
            <a:pPr lvl="2"/>
            <a:r>
              <a:rPr lang="en-US" dirty="0" smtClean="0"/>
              <a:t>Object file format	– Data sizes, alignments	– Calling conventions</a:t>
            </a:r>
          </a:p>
          <a:p>
            <a:r>
              <a:rPr lang="en-US" dirty="0" smtClean="0"/>
              <a:t>C dominates because it fits the domain</a:t>
            </a:r>
          </a:p>
          <a:p>
            <a:pPr lvl="1"/>
            <a:r>
              <a:rPr lang="en-US" dirty="0" smtClean="0"/>
              <a:t>Procedural/imperative programming</a:t>
            </a:r>
          </a:p>
          <a:p>
            <a:pPr lvl="1"/>
            <a:r>
              <a:rPr lang="en-US" dirty="0" smtClean="0"/>
              <a:t>Small runtime (essential libraries)</a:t>
            </a:r>
          </a:p>
          <a:p>
            <a:r>
              <a:rPr lang="en-US" dirty="0"/>
              <a:t>O</a:t>
            </a:r>
            <a:r>
              <a:rPr lang="en-US" dirty="0" smtClean="0"/>
              <a:t>pportunity: Reduce the need for inline assembly</a:t>
            </a:r>
          </a:p>
          <a:p>
            <a:pPr lvl="1"/>
            <a:r>
              <a:rPr lang="en-US" dirty="0" smtClean="0"/>
              <a:t>Raise the abstraction level and avoids bugs</a:t>
            </a:r>
          </a:p>
          <a:p>
            <a:pPr lvl="1"/>
            <a:r>
              <a:rPr lang="en-US" dirty="0" smtClean="0"/>
              <a:t>Blocks formal analysis at a key point: the hardware/software interface</a:t>
            </a:r>
          </a:p>
          <a:p>
            <a:r>
              <a:rPr lang="en-US" dirty="0" smtClean="0"/>
              <a:t>Why do people still write assembly?</a:t>
            </a:r>
          </a:p>
          <a:p>
            <a:pPr lvl="1"/>
            <a:r>
              <a:rPr lang="en-US" dirty="0" smtClean="0"/>
              <a:t>Precise memory accesses: reads, writes, and their order effect hardware</a:t>
            </a:r>
          </a:p>
          <a:p>
            <a:pPr lvl="1"/>
            <a:r>
              <a:rPr lang="en-US" dirty="0" smtClean="0"/>
              <a:t>Precise bit-level layout: bit-fields give insufficient control of layout and access</a:t>
            </a:r>
          </a:p>
          <a:p>
            <a:pPr lvl="1"/>
            <a:r>
              <a:rPr lang="el-GR" dirty="0" smtClean="0">
                <a:latin typeface="Verdana"/>
                <a:ea typeface="Verdana"/>
                <a:cs typeface="Verdana"/>
              </a:rPr>
              <a:t>μ</a:t>
            </a:r>
            <a:r>
              <a:rPr lang="en-US" dirty="0" smtClean="0"/>
              <a:t>-controller specific IO features (instructions/registers/interrupts)</a:t>
            </a:r>
          </a:p>
          <a:p>
            <a:r>
              <a:rPr lang="en-US" dirty="0" smtClean="0"/>
              <a:t>Opportunity: Type systems add value without dynamic overhead</a:t>
            </a:r>
          </a:p>
          <a:p>
            <a:pPr lvl="1"/>
            <a:r>
              <a:rPr lang="en-US" dirty="0" smtClean="0"/>
              <a:t>Correct operation sequencing is key, can types help?</a:t>
            </a:r>
          </a:p>
          <a:p>
            <a:pPr lvl="1"/>
            <a:r>
              <a:rPr lang="en-US" dirty="0" smtClean="0"/>
              <a:t>Pointer manipulation remains error prone, types can help.</a:t>
            </a:r>
          </a:p>
          <a:p>
            <a:pPr lvl="1"/>
            <a:r>
              <a:rPr lang="en-US" dirty="0"/>
              <a:t>Resource uncertainty drives </a:t>
            </a:r>
            <a:r>
              <a:rPr lang="en-US" dirty="0" smtClean="0"/>
              <a:t>impacts programming and hinder </a:t>
            </a:r>
            <a:r>
              <a:rPr lang="en-US" dirty="0"/>
              <a:t>reuse</a:t>
            </a:r>
            <a:r>
              <a:rPr lang="en-US" dirty="0" smtClean="0"/>
              <a:t>.</a:t>
            </a:r>
            <a:endParaRPr lang="en-US" dirty="0"/>
          </a:p>
        </p:txBody>
      </p:sp>
    </p:spTree>
    <p:extLst>
      <p:ext uri="{BB962C8B-B14F-4D97-AF65-F5344CB8AC3E}">
        <p14:creationId xmlns:p14="http://schemas.microsoft.com/office/powerpoint/2010/main" val="2460304326"/>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 Concolic Firmware Test</a:t>
            </a:r>
            <a:endParaRPr lang="en-US" dirty="0"/>
          </a:p>
        </p:txBody>
      </p:sp>
      <p:sp>
        <p:nvSpPr>
          <p:cNvPr id="3" name="Content Placeholder 2"/>
          <p:cNvSpPr>
            <a:spLocks noGrp="1"/>
          </p:cNvSpPr>
          <p:nvPr>
            <p:ph idx="1"/>
          </p:nvPr>
        </p:nvSpPr>
        <p:spPr>
          <a:xfrm>
            <a:off x="409575" y="847726"/>
            <a:ext cx="8283575" cy="5194300"/>
          </a:xfrm>
        </p:spPr>
        <p:txBody>
          <a:bodyPr/>
          <a:lstStyle/>
          <a:p>
            <a:r>
              <a:rPr lang="en-US" dirty="0" smtClean="0"/>
              <a:t>What:</a:t>
            </a:r>
          </a:p>
          <a:p>
            <a:pPr lvl="1"/>
            <a:r>
              <a:rPr lang="en-US" dirty="0" smtClean="0"/>
              <a:t>Test generation to maximize code coverage by symbolic analysis of concrete traces</a:t>
            </a:r>
          </a:p>
          <a:p>
            <a:r>
              <a:rPr lang="en-US" dirty="0" smtClean="0"/>
              <a:t>Why:</a:t>
            </a:r>
          </a:p>
          <a:p>
            <a:pPr lvl="1"/>
            <a:r>
              <a:rPr lang="en-US" dirty="0" smtClean="0"/>
              <a:t>Developers understand testing and coverage</a:t>
            </a:r>
          </a:p>
          <a:p>
            <a:pPr lvl="1"/>
            <a:r>
              <a:rPr lang="en-US" dirty="0" smtClean="0"/>
              <a:t>Finds bugs without complete specifications</a:t>
            </a:r>
          </a:p>
          <a:p>
            <a:r>
              <a:rPr lang="en-US" dirty="0" smtClean="0"/>
              <a:t>Can scale to firmware and can find bugs. But…</a:t>
            </a:r>
          </a:p>
          <a:p>
            <a:pPr lvl="1"/>
            <a:r>
              <a:rPr lang="en-US" dirty="0" smtClean="0"/>
              <a:t>#1 issue is understanding the HW/SW interface</a:t>
            </a:r>
          </a:p>
          <a:p>
            <a:pPr lvl="2"/>
            <a:r>
              <a:rPr lang="en-US" dirty="0" smtClean="0"/>
              <a:t>Every firmware project has a different HW/SW interface</a:t>
            </a:r>
          </a:p>
          <a:p>
            <a:pPr lvl="1"/>
            <a:r>
              <a:rPr lang="en-US" dirty="0" smtClean="0"/>
              <a:t>Software models of hardware may exist, but maybe not C</a:t>
            </a:r>
          </a:p>
          <a:p>
            <a:pPr lvl="1"/>
            <a:r>
              <a:rPr lang="en-US" smtClean="0"/>
              <a:t>Embedded </a:t>
            </a:r>
            <a:r>
              <a:rPr lang="en-US" dirty="0" smtClean="0"/>
              <a:t>assembly impacts source or IR trace analysis</a:t>
            </a:r>
            <a:endParaRPr lang="en-US" dirty="0"/>
          </a:p>
        </p:txBody>
      </p:sp>
    </p:spTree>
    <p:extLst>
      <p:ext uri="{BB962C8B-B14F-4D97-AF65-F5344CB8AC3E}">
        <p14:creationId xmlns:p14="http://schemas.microsoft.com/office/powerpoint/2010/main" val="2440151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What is firmware?</a:t>
            </a:r>
          </a:p>
          <a:p>
            <a:r>
              <a:rPr lang="en-US" dirty="0" smtClean="0">
                <a:solidFill>
                  <a:schemeClr val="bg1">
                    <a:lumMod val="75000"/>
                  </a:schemeClr>
                </a:solidFill>
              </a:rPr>
              <a:t>What makes firmware validation so important?</a:t>
            </a:r>
          </a:p>
          <a:p>
            <a:r>
              <a:rPr lang="en-US" dirty="0" smtClean="0">
                <a:solidFill>
                  <a:schemeClr val="bg1">
                    <a:lumMod val="75000"/>
                  </a:schemeClr>
                </a:solidFill>
              </a:rPr>
              <a:t>What </a:t>
            </a:r>
            <a:r>
              <a:rPr lang="en-US" dirty="0">
                <a:solidFill>
                  <a:schemeClr val="bg1">
                    <a:lumMod val="75000"/>
                  </a:schemeClr>
                </a:solidFill>
              </a:rPr>
              <a:t>does firmware look like?</a:t>
            </a:r>
          </a:p>
          <a:p>
            <a:r>
              <a:rPr lang="en-US" dirty="0">
                <a:solidFill>
                  <a:schemeClr val="bg1">
                    <a:lumMod val="75000"/>
                  </a:schemeClr>
                </a:solidFill>
              </a:rPr>
              <a:t>Research needs</a:t>
            </a:r>
          </a:p>
          <a:p>
            <a:r>
              <a:rPr lang="en-US" dirty="0"/>
              <a:t>Case studies for researchers</a:t>
            </a:r>
          </a:p>
          <a:p>
            <a:pPr marL="0" indent="0">
              <a:buNone/>
            </a:pPr>
            <a:endParaRPr lang="en-US" dirty="0" smtClean="0"/>
          </a:p>
        </p:txBody>
      </p:sp>
    </p:spTree>
    <p:extLst>
      <p:ext uri="{BB962C8B-B14F-4D97-AF65-F5344CB8AC3E}">
        <p14:creationId xmlns:p14="http://schemas.microsoft.com/office/powerpoint/2010/main" val="1290173680"/>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Case Study Selection</a:t>
            </a:r>
            <a:endParaRPr lang="en-US" dirty="0"/>
          </a:p>
        </p:txBody>
      </p:sp>
      <p:sp>
        <p:nvSpPr>
          <p:cNvPr id="3" name="Content Placeholder 2"/>
          <p:cNvSpPr>
            <a:spLocks noGrp="1"/>
          </p:cNvSpPr>
          <p:nvPr>
            <p:ph idx="1"/>
          </p:nvPr>
        </p:nvSpPr>
        <p:spPr/>
        <p:txBody>
          <a:bodyPr/>
          <a:lstStyle/>
          <a:p>
            <a:r>
              <a:rPr lang="en-US" dirty="0" smtClean="0"/>
              <a:t>Hard to find case studies to drive firmware research</a:t>
            </a:r>
          </a:p>
          <a:p>
            <a:pPr lvl="1"/>
            <a:r>
              <a:rPr lang="en-US" dirty="0" smtClean="0"/>
              <a:t>Embody full and realistic firmware systems</a:t>
            </a:r>
          </a:p>
          <a:p>
            <a:pPr lvl="1"/>
            <a:r>
              <a:rPr lang="en-US" dirty="0" smtClean="0"/>
              <a:t>Are open to academic examination</a:t>
            </a:r>
          </a:p>
          <a:p>
            <a:r>
              <a:rPr lang="en-US" dirty="0" smtClean="0"/>
              <a:t>Few open source firmware projects</a:t>
            </a:r>
          </a:p>
          <a:p>
            <a:pPr lvl="1"/>
            <a:r>
              <a:rPr lang="en-US" dirty="0" smtClean="0"/>
              <a:t>Most have a single agent rather than a system of agents</a:t>
            </a:r>
          </a:p>
          <a:p>
            <a:pPr lvl="1"/>
            <a:r>
              <a:rPr lang="en-US" dirty="0" smtClean="0"/>
              <a:t>Most assume a full embedded Linux stack</a:t>
            </a:r>
          </a:p>
          <a:p>
            <a:r>
              <a:rPr lang="en-US" dirty="0" smtClean="0"/>
              <a:t>Researchers need to develop own case studies</a:t>
            </a:r>
          </a:p>
          <a:p>
            <a:pPr lvl="1"/>
            <a:r>
              <a:rPr lang="en-US" dirty="0"/>
              <a:t>L</a:t>
            </a:r>
            <a:r>
              <a:rPr lang="en-US" dirty="0" smtClean="0"/>
              <a:t>arge enough to include elements of real firmware</a:t>
            </a:r>
            <a:endParaRPr lang="en-US" dirty="0"/>
          </a:p>
          <a:p>
            <a:pPr lvl="1"/>
            <a:r>
              <a:rPr lang="en-US" dirty="0" smtClean="0"/>
              <a:t>Small/modular/fun enough to be built by student teams</a:t>
            </a:r>
          </a:p>
          <a:p>
            <a:pPr lvl="1"/>
            <a:endParaRPr lang="en-US" dirty="0"/>
          </a:p>
          <a:p>
            <a:pPr lvl="1"/>
            <a:endParaRPr lang="en-US" dirty="0"/>
          </a:p>
        </p:txBody>
      </p:sp>
    </p:spTree>
    <p:extLst>
      <p:ext uri="{BB962C8B-B14F-4D97-AF65-F5344CB8AC3E}">
        <p14:creationId xmlns:p14="http://schemas.microsoft.com/office/powerpoint/2010/main" val="1618609864"/>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Source Inspiration: </a:t>
            </a:r>
            <a:r>
              <a:rPr lang="en-US" dirty="0" err="1" smtClean="0"/>
              <a:t>RockBox</a:t>
            </a:r>
            <a:endParaRPr lang="en-US" dirty="0"/>
          </a:p>
        </p:txBody>
      </p:sp>
      <p:sp>
        <p:nvSpPr>
          <p:cNvPr id="3" name="Content Placeholder 2"/>
          <p:cNvSpPr>
            <a:spLocks noGrp="1"/>
          </p:cNvSpPr>
          <p:nvPr>
            <p:ph idx="1"/>
          </p:nvPr>
        </p:nvSpPr>
        <p:spPr/>
        <p:txBody>
          <a:bodyPr>
            <a:noAutofit/>
          </a:bodyPr>
          <a:lstStyle/>
          <a:p>
            <a:pPr marL="0" indent="0">
              <a:buNone/>
            </a:pPr>
            <a:r>
              <a:rPr lang="en-US" dirty="0" smtClean="0"/>
              <a:t>Open </a:t>
            </a:r>
            <a:r>
              <a:rPr lang="en-US" dirty="0"/>
              <a:t>source firmware for </a:t>
            </a:r>
            <a:r>
              <a:rPr lang="en-US" dirty="0" smtClean="0"/>
              <a:t>personal </a:t>
            </a:r>
            <a:r>
              <a:rPr lang="en-US" dirty="0"/>
              <a:t>music </a:t>
            </a:r>
            <a:r>
              <a:rPr lang="en-US" dirty="0" smtClean="0"/>
              <a:t>players</a:t>
            </a:r>
          </a:p>
          <a:p>
            <a:r>
              <a:rPr lang="en-US" dirty="0" smtClean="0"/>
              <a:t>Can serve as an exemplar of firmware code</a:t>
            </a:r>
          </a:p>
          <a:p>
            <a:endParaRPr lang="en-US" dirty="0"/>
          </a:p>
          <a:p>
            <a:pPr>
              <a:buClr>
                <a:srgbClr val="00B050"/>
              </a:buClr>
              <a:buFont typeface="Wingdings" pitchFamily="2" charset="2"/>
              <a:buChar char=""/>
            </a:pPr>
            <a:r>
              <a:rPr lang="en-US" dirty="0"/>
              <a:t>Programmed in C with a little assembler</a:t>
            </a:r>
          </a:p>
          <a:p>
            <a:pPr>
              <a:buClr>
                <a:srgbClr val="00B050"/>
              </a:buClr>
              <a:buFont typeface="Wingdings" pitchFamily="2" charset="2"/>
              <a:buChar char=""/>
            </a:pPr>
            <a:r>
              <a:rPr lang="en-US" dirty="0"/>
              <a:t>Assumes </a:t>
            </a:r>
            <a:r>
              <a:rPr lang="en-US" dirty="0" smtClean="0"/>
              <a:t>relatively constrained resources</a:t>
            </a:r>
            <a:endParaRPr lang="en-US" dirty="0"/>
          </a:p>
          <a:p>
            <a:pPr>
              <a:buClr>
                <a:srgbClr val="00B050"/>
              </a:buClr>
              <a:buFont typeface="Wingdings" pitchFamily="2" charset="2"/>
              <a:buChar char=""/>
            </a:pPr>
            <a:r>
              <a:rPr lang="en-US" dirty="0"/>
              <a:t>Provides </a:t>
            </a:r>
            <a:r>
              <a:rPr lang="en-US" dirty="0" smtClean="0"/>
              <a:t>its </a:t>
            </a:r>
            <a:r>
              <a:rPr lang="en-US" dirty="0"/>
              <a:t>own runtime and </a:t>
            </a:r>
            <a:r>
              <a:rPr lang="en-US" dirty="0" smtClean="0"/>
              <a:t>scheduler</a:t>
            </a:r>
          </a:p>
          <a:p>
            <a:pPr>
              <a:buClr>
                <a:srgbClr val="00B050"/>
              </a:buClr>
              <a:buFont typeface="Wingdings" pitchFamily="2" charset="2"/>
              <a:buChar char=""/>
            </a:pPr>
            <a:r>
              <a:rPr lang="en-US" dirty="0"/>
              <a:t>A</a:t>
            </a:r>
            <a:r>
              <a:rPr lang="en-US" dirty="0" smtClean="0"/>
              <a:t>bstracts device communication steps into services</a:t>
            </a:r>
          </a:p>
          <a:p>
            <a:pPr marL="0" indent="0">
              <a:buClr>
                <a:srgbClr val="00B050"/>
              </a:buClr>
              <a:buNone/>
            </a:pPr>
            <a:endParaRPr lang="en-US" dirty="0" smtClean="0"/>
          </a:p>
          <a:p>
            <a:pPr>
              <a:buClr>
                <a:schemeClr val="accent1">
                  <a:lumMod val="50000"/>
                </a:schemeClr>
              </a:buClr>
              <a:buFont typeface="Wingdings" pitchFamily="2" charset="2"/>
              <a:buChar char=""/>
            </a:pPr>
            <a:r>
              <a:rPr lang="en-US" dirty="0" smtClean="0"/>
              <a:t>Hardware interface models are absent</a:t>
            </a:r>
          </a:p>
          <a:p>
            <a:pPr>
              <a:buClr>
                <a:schemeClr val="accent1">
                  <a:lumMod val="50000"/>
                </a:schemeClr>
              </a:buClr>
              <a:buFont typeface="Wingdings" pitchFamily="2" charset="2"/>
              <a:buChar char=""/>
            </a:pPr>
            <a:r>
              <a:rPr lang="en-US" dirty="0" smtClean="0"/>
              <a:t>Application </a:t>
            </a:r>
            <a:r>
              <a:rPr lang="en-US" dirty="0"/>
              <a:t>and device interaction </a:t>
            </a:r>
            <a:r>
              <a:rPr lang="en-US" dirty="0" smtClean="0"/>
              <a:t>combined</a:t>
            </a:r>
          </a:p>
          <a:p>
            <a:pPr>
              <a:buClr>
                <a:schemeClr val="accent1">
                  <a:lumMod val="50000"/>
                </a:schemeClr>
              </a:buClr>
              <a:buFont typeface="Wingdings" pitchFamily="2" charset="2"/>
              <a:buChar char=""/>
            </a:pPr>
            <a:r>
              <a:rPr lang="en-US" dirty="0" smtClean="0"/>
              <a:t>Single agent style of firmware</a:t>
            </a:r>
            <a:endParaRPr lang="en-US" dirty="0"/>
          </a:p>
        </p:txBody>
      </p:sp>
    </p:spTree>
    <p:extLst>
      <p:ext uri="{BB962C8B-B14F-4D97-AF65-F5344CB8AC3E}">
        <p14:creationId xmlns:p14="http://schemas.microsoft.com/office/powerpoint/2010/main" val="48015190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isn’t firmware</a:t>
            </a:r>
            <a:endParaRPr lang="en-US" dirty="0"/>
          </a:p>
        </p:txBody>
      </p:sp>
      <p:sp>
        <p:nvSpPr>
          <p:cNvPr id="3" name="Content Placeholder 2"/>
          <p:cNvSpPr>
            <a:spLocks noGrp="1"/>
          </p:cNvSpPr>
          <p:nvPr>
            <p:ph idx="1"/>
          </p:nvPr>
        </p:nvSpPr>
        <p:spPr>
          <a:xfrm>
            <a:off x="226142" y="943114"/>
            <a:ext cx="3298108" cy="5019536"/>
          </a:xfrm>
        </p:spPr>
        <p:txBody>
          <a:bodyPr>
            <a:noAutofit/>
          </a:bodyPr>
          <a:lstStyle/>
          <a:p>
            <a:pPr marL="0" indent="0">
              <a:buNone/>
            </a:pPr>
            <a:r>
              <a:rPr lang="en-US" sz="2000" b="1" dirty="0" smtClean="0">
                <a:solidFill>
                  <a:schemeClr val="tx2"/>
                </a:solidFill>
                <a:latin typeface="+mj-lt"/>
                <a:ea typeface="+mj-ea"/>
                <a:cs typeface="+mj-cs"/>
              </a:rPr>
              <a:t>This </a:t>
            </a:r>
            <a:r>
              <a:rPr lang="en-US" sz="2000" b="1" dirty="0">
                <a:solidFill>
                  <a:schemeClr val="tx2"/>
                </a:solidFill>
                <a:latin typeface="+mj-lt"/>
                <a:ea typeface="+mj-ea"/>
                <a:cs typeface="+mj-cs"/>
              </a:rPr>
              <a:t>is </a:t>
            </a:r>
            <a:r>
              <a:rPr lang="en-US" sz="2000" b="1" dirty="0" smtClean="0">
                <a:solidFill>
                  <a:schemeClr val="tx2"/>
                </a:solidFill>
                <a:latin typeface="+mj-lt"/>
                <a:ea typeface="+mj-ea"/>
                <a:cs typeface="+mj-cs"/>
              </a:rPr>
              <a:t>firmware… </a:t>
            </a:r>
          </a:p>
          <a:p>
            <a:pPr marL="0" indent="0">
              <a:buNone/>
            </a:pPr>
            <a:endParaRPr lang="en-US" sz="2200" dirty="0" smtClean="0"/>
          </a:p>
          <a:p>
            <a:pPr marL="0" indent="0">
              <a:buNone/>
            </a:pPr>
            <a:r>
              <a:rPr lang="en-US" sz="2200" dirty="0" smtClean="0"/>
              <a:t>“[a] micro-controller called the Power Manager handles … fine-grained control of the … power islands. The </a:t>
            </a:r>
            <a:r>
              <a:rPr lang="en-US" sz="2200" dirty="0"/>
              <a:t>operating system … controls power only </a:t>
            </a:r>
            <a:r>
              <a:rPr lang="en-US" sz="2200" dirty="0" smtClean="0"/>
              <a:t>indirectly by </a:t>
            </a:r>
            <a:r>
              <a:rPr lang="en-US" sz="2200" dirty="0"/>
              <a:t>specifying </a:t>
            </a:r>
            <a:r>
              <a:rPr lang="en-US" sz="2200" dirty="0" smtClean="0"/>
              <a:t>the desired … states to the </a:t>
            </a:r>
            <a:r>
              <a:rPr lang="en-US" sz="2200" dirty="0"/>
              <a:t>Power Manager.”</a:t>
            </a:r>
          </a:p>
          <a:p>
            <a:pPr marL="0" indent="0">
              <a:buNone/>
            </a:pPr>
            <a:endParaRPr lang="en-US" sz="2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0706" y="908716"/>
            <a:ext cx="5346595" cy="3417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640706" y="678426"/>
            <a:ext cx="5176676" cy="264688"/>
          </a:xfrm>
          <a:prstGeom prst="rect">
            <a:avLst/>
          </a:prstGeom>
          <a:noFill/>
        </p:spPr>
        <p:txBody>
          <a:bodyPr wrap="square" rtlCol="0">
            <a:spAutoFit/>
          </a:bodyPr>
          <a:lstStyle/>
          <a:p>
            <a:r>
              <a:rPr lang="en-US" sz="1400" dirty="0" smtClean="0"/>
              <a:t>Intel</a:t>
            </a:r>
            <a:r>
              <a:rPr lang="en-US" sz="1400" baseline="30000" dirty="0" smtClean="0"/>
              <a:t>®</a:t>
            </a:r>
            <a:r>
              <a:rPr lang="en-US" sz="1400" dirty="0" smtClean="0"/>
              <a:t> </a:t>
            </a:r>
            <a:r>
              <a:rPr lang="en-US" sz="1400" dirty="0" err="1" smtClean="0"/>
              <a:t>Atom</a:t>
            </a:r>
            <a:r>
              <a:rPr lang="en-US" sz="1400" baseline="30000" dirty="0" err="1" smtClean="0"/>
              <a:t>TM</a:t>
            </a:r>
            <a:r>
              <a:rPr lang="en-US" sz="1400" dirty="0" smtClean="0"/>
              <a:t> Z2480 Processor Block Diagram</a:t>
            </a:r>
            <a:endParaRPr lang="en-US" sz="1400" dirty="0"/>
          </a:p>
        </p:txBody>
      </p:sp>
      <p:sp>
        <p:nvSpPr>
          <p:cNvPr id="6" name="TextBox 5"/>
          <p:cNvSpPr txBox="1"/>
          <p:nvPr/>
        </p:nvSpPr>
        <p:spPr>
          <a:xfrm>
            <a:off x="3532551" y="4424986"/>
            <a:ext cx="5454750" cy="387798"/>
          </a:xfrm>
          <a:prstGeom prst="rect">
            <a:avLst/>
          </a:prstGeom>
          <a:noFill/>
        </p:spPr>
        <p:txBody>
          <a:bodyPr wrap="square" rtlCol="0">
            <a:spAutoFit/>
          </a:bodyPr>
          <a:lstStyle/>
          <a:p>
            <a:pPr algn="l"/>
            <a:r>
              <a:rPr lang="en-US" sz="1200" dirty="0" smtClean="0"/>
              <a:t>Source: R. </a:t>
            </a:r>
            <a:r>
              <a:rPr lang="en-US" sz="1200" dirty="0" err="1" smtClean="0"/>
              <a:t>Zhair</a:t>
            </a:r>
            <a:r>
              <a:rPr lang="en-US" sz="1200" dirty="0" smtClean="0"/>
              <a:t>, M. </a:t>
            </a:r>
            <a:r>
              <a:rPr lang="en-US" sz="1200" dirty="0" err="1" smtClean="0"/>
              <a:t>Ewert</a:t>
            </a:r>
            <a:r>
              <a:rPr lang="en-US" sz="1200" dirty="0" smtClean="0"/>
              <a:t>, H </a:t>
            </a:r>
            <a:r>
              <a:rPr lang="en-US" sz="1200" dirty="0" err="1" smtClean="0"/>
              <a:t>Seshardri</a:t>
            </a:r>
            <a:r>
              <a:rPr lang="en-US" sz="1200" dirty="0" smtClean="0"/>
              <a:t>. The Medfield Smartphone: Intel</a:t>
            </a:r>
            <a:r>
              <a:rPr lang="en-US" sz="1200" baseline="30000" dirty="0" smtClean="0"/>
              <a:t>®</a:t>
            </a:r>
            <a:r>
              <a:rPr lang="en-US" sz="1200" dirty="0" smtClean="0"/>
              <a:t> Architecture in a Handheld Form Factor. </a:t>
            </a:r>
            <a:r>
              <a:rPr lang="en-US" sz="1200" i="1" dirty="0" smtClean="0"/>
              <a:t>IEEE Micro</a:t>
            </a:r>
            <a:r>
              <a:rPr lang="en-US" sz="1200" dirty="0" smtClean="0"/>
              <a:t>. 2013.</a:t>
            </a:r>
            <a:endParaRPr lang="en-US" sz="1200" dirty="0"/>
          </a:p>
        </p:txBody>
      </p:sp>
      <p:sp>
        <p:nvSpPr>
          <p:cNvPr id="7" name="Content Placeholder 2"/>
          <p:cNvSpPr txBox="1">
            <a:spLocks/>
          </p:cNvSpPr>
          <p:nvPr/>
        </p:nvSpPr>
        <p:spPr bwMode="auto">
          <a:xfrm>
            <a:off x="226142" y="4812784"/>
            <a:ext cx="8591241" cy="1027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225425" indent="-225425" algn="l" rtl="0" fontAlgn="base">
              <a:spcBef>
                <a:spcPct val="20000"/>
              </a:spcBef>
              <a:spcAft>
                <a:spcPct val="0"/>
              </a:spcAft>
              <a:buChar char="•"/>
              <a:defRPr sz="2400">
                <a:solidFill>
                  <a:schemeClr val="tx1"/>
                </a:solidFill>
                <a:latin typeface="+mn-lt"/>
                <a:ea typeface="+mn-ea"/>
                <a:cs typeface="+mn-cs"/>
              </a:defRPr>
            </a:lvl1pPr>
            <a:lvl2pPr marL="576263" indent="-236538" algn="l" rtl="0" fontAlgn="base">
              <a:spcBef>
                <a:spcPct val="20000"/>
              </a:spcBef>
              <a:spcAft>
                <a:spcPct val="0"/>
              </a:spcAft>
              <a:buFont typeface="Verdana" pitchFamily="96" charset="0"/>
              <a:buChar char="–"/>
              <a:defRPr sz="2000">
                <a:solidFill>
                  <a:schemeClr val="tx1"/>
                </a:solidFill>
                <a:latin typeface="+mn-lt"/>
              </a:defRPr>
            </a:lvl2pPr>
            <a:lvl3pPr marL="914400" indent="-223838" algn="l" rtl="0" fontAlgn="base">
              <a:spcBef>
                <a:spcPct val="20000"/>
              </a:spcBef>
              <a:spcAft>
                <a:spcPct val="0"/>
              </a:spcAft>
              <a:buFont typeface="Verdana" pitchFamily="96" charset="0"/>
              <a:buChar char="–"/>
              <a:defRPr>
                <a:solidFill>
                  <a:schemeClr val="tx1"/>
                </a:solidFill>
                <a:latin typeface="+mn-lt"/>
              </a:defRPr>
            </a:lvl3pPr>
            <a:lvl4pPr marL="1265238" indent="-236538" algn="l" rtl="0" fontAlgn="base">
              <a:spcBef>
                <a:spcPct val="20000"/>
              </a:spcBef>
              <a:spcAft>
                <a:spcPct val="0"/>
              </a:spcAft>
              <a:buFont typeface="Verdana" pitchFamily="96" charset="0"/>
              <a:buChar char="–"/>
              <a:defRPr sz="1600">
                <a:solidFill>
                  <a:schemeClr val="tx1"/>
                </a:solidFill>
                <a:latin typeface="+mn-lt"/>
              </a:defRPr>
            </a:lvl4pPr>
            <a:lvl5pPr marL="1660525" indent="-234950" algn="l" rtl="0" fontAlgn="base">
              <a:spcBef>
                <a:spcPct val="20000"/>
              </a:spcBef>
              <a:spcAft>
                <a:spcPct val="0"/>
              </a:spcAft>
              <a:buFont typeface="Verdana" pitchFamily="96" charset="0"/>
              <a:buChar char="–"/>
              <a:defRPr sz="1400">
                <a:solidFill>
                  <a:schemeClr val="tx1"/>
                </a:solidFill>
                <a:latin typeface="+mn-lt"/>
              </a:defRPr>
            </a:lvl5pPr>
            <a:lvl6pPr marL="2117725" indent="-234950" algn="l" rtl="0" fontAlgn="base">
              <a:spcBef>
                <a:spcPct val="20000"/>
              </a:spcBef>
              <a:spcAft>
                <a:spcPct val="0"/>
              </a:spcAft>
              <a:buFont typeface="Verdana" pitchFamily="96" charset="0"/>
              <a:buChar char="–"/>
              <a:defRPr sz="1400">
                <a:solidFill>
                  <a:schemeClr val="tx1"/>
                </a:solidFill>
                <a:latin typeface="+mn-lt"/>
              </a:defRPr>
            </a:lvl6pPr>
            <a:lvl7pPr marL="2574925" indent="-234950" algn="l" rtl="0" fontAlgn="base">
              <a:spcBef>
                <a:spcPct val="20000"/>
              </a:spcBef>
              <a:spcAft>
                <a:spcPct val="0"/>
              </a:spcAft>
              <a:buFont typeface="Verdana" pitchFamily="96" charset="0"/>
              <a:buChar char="–"/>
              <a:defRPr sz="1400">
                <a:solidFill>
                  <a:schemeClr val="tx1"/>
                </a:solidFill>
                <a:latin typeface="+mn-lt"/>
              </a:defRPr>
            </a:lvl7pPr>
            <a:lvl8pPr marL="3032125" indent="-234950" algn="l" rtl="0" fontAlgn="base">
              <a:spcBef>
                <a:spcPct val="20000"/>
              </a:spcBef>
              <a:spcAft>
                <a:spcPct val="0"/>
              </a:spcAft>
              <a:buFont typeface="Verdana" pitchFamily="96" charset="0"/>
              <a:buChar char="–"/>
              <a:defRPr sz="1400">
                <a:solidFill>
                  <a:schemeClr val="tx1"/>
                </a:solidFill>
                <a:latin typeface="+mn-lt"/>
              </a:defRPr>
            </a:lvl8pPr>
            <a:lvl9pPr marL="3489325" indent="-234950" algn="l" rtl="0" fontAlgn="base">
              <a:spcBef>
                <a:spcPct val="20000"/>
              </a:spcBef>
              <a:spcAft>
                <a:spcPct val="0"/>
              </a:spcAft>
              <a:buFont typeface="Verdana" pitchFamily="96" charset="0"/>
              <a:buChar char="–"/>
              <a:defRPr sz="1400">
                <a:solidFill>
                  <a:schemeClr val="tx1"/>
                </a:solidFill>
                <a:latin typeface="+mn-lt"/>
              </a:defRPr>
            </a:lvl9pPr>
          </a:lstStyle>
          <a:p>
            <a:pPr marL="0" indent="0">
              <a:buNone/>
            </a:pPr>
            <a:endParaRPr lang="en-US" sz="2200" dirty="0"/>
          </a:p>
        </p:txBody>
      </p:sp>
      <p:sp>
        <p:nvSpPr>
          <p:cNvPr id="9" name="Rounded Rectangle 8"/>
          <p:cNvSpPr/>
          <p:nvPr/>
        </p:nvSpPr>
        <p:spPr bwMode="auto">
          <a:xfrm>
            <a:off x="5716228" y="1138696"/>
            <a:ext cx="703315" cy="865239"/>
          </a:xfrm>
          <a:prstGeom prst="roundRect">
            <a:avLst/>
          </a:prstGeom>
          <a:noFill/>
          <a:ln w="635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96" charset="0"/>
            </a:endParaRPr>
          </a:p>
        </p:txBody>
      </p:sp>
    </p:spTree>
    <p:extLst>
      <p:ext uri="{BB962C8B-B14F-4D97-AF65-F5344CB8AC3E}">
        <p14:creationId xmlns:p14="http://schemas.microsoft.com/office/powerpoint/2010/main" val="353434736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Source Inspiration: QEMU</a:t>
            </a:r>
            <a:endParaRPr lang="en-US" dirty="0"/>
          </a:p>
        </p:txBody>
      </p:sp>
      <p:sp>
        <p:nvSpPr>
          <p:cNvPr id="3" name="Content Placeholder 2"/>
          <p:cNvSpPr>
            <a:spLocks noGrp="1"/>
          </p:cNvSpPr>
          <p:nvPr>
            <p:ph idx="1"/>
          </p:nvPr>
        </p:nvSpPr>
        <p:spPr>
          <a:xfrm>
            <a:off x="296883" y="1201738"/>
            <a:ext cx="8550234" cy="4840287"/>
          </a:xfrm>
        </p:spPr>
        <p:txBody>
          <a:bodyPr/>
          <a:lstStyle/>
          <a:p>
            <a:pPr marL="0" indent="0">
              <a:buNone/>
            </a:pPr>
            <a:r>
              <a:rPr lang="en-US" dirty="0" smtClean="0"/>
              <a:t>Software model of a PC, including common devices</a:t>
            </a:r>
          </a:p>
          <a:p>
            <a:pPr>
              <a:buClr>
                <a:srgbClr val="00B050"/>
              </a:buClr>
              <a:buFont typeface="Wingdings" pitchFamily="2" charset="2"/>
              <a:buChar char="ü"/>
            </a:pPr>
            <a:r>
              <a:rPr lang="en-US" dirty="0" smtClean="0"/>
              <a:t>Can serve as a source of analyzable device models</a:t>
            </a:r>
          </a:p>
          <a:p>
            <a:pPr>
              <a:buClr>
                <a:srgbClr val="00B050"/>
              </a:buClr>
              <a:buFont typeface="Wingdings" pitchFamily="2" charset="2"/>
              <a:buChar char="ü"/>
            </a:pPr>
            <a:r>
              <a:rPr lang="en-US" dirty="0" smtClean="0"/>
              <a:t>Firmware/Hardware issues recur at Device/Driver</a:t>
            </a:r>
            <a:endParaRPr lang="en-US" dirty="0"/>
          </a:p>
          <a:p>
            <a:pPr lvl="1"/>
            <a:r>
              <a:rPr lang="en-US" dirty="0" smtClean="0"/>
              <a:t>Driver/Kernel interaction well studied but Device/Driver less</a:t>
            </a:r>
          </a:p>
          <a:p>
            <a:pPr marL="0" indent="0">
              <a:buClr>
                <a:srgbClr val="00B050"/>
              </a:buClr>
              <a:buNone/>
            </a:pPr>
            <a:endParaRPr lang="en-US" dirty="0" smtClean="0"/>
          </a:p>
          <a:p>
            <a:pPr>
              <a:buClr>
                <a:srgbClr val="C00000"/>
              </a:buClr>
              <a:buFont typeface="Wingdings" pitchFamily="2" charset="2"/>
              <a:buChar char="û"/>
            </a:pPr>
            <a:r>
              <a:rPr lang="en-US" dirty="0" smtClean="0"/>
              <a:t>Not all Hardware/Firmware issues recur with Drivers</a:t>
            </a:r>
          </a:p>
          <a:p>
            <a:pPr lvl="1">
              <a:buClr>
                <a:srgbClr val="C00000"/>
              </a:buClr>
              <a:buFont typeface="Wingdings" pitchFamily="2" charset="2"/>
              <a:buChar char="û"/>
            </a:pPr>
            <a:r>
              <a:rPr lang="en-US" dirty="0" smtClean="0"/>
              <a:t>Firmware exists to abstract interfaces for drivers</a:t>
            </a:r>
          </a:p>
          <a:p>
            <a:pPr lvl="1">
              <a:buClr>
                <a:srgbClr val="C00000"/>
              </a:buClr>
              <a:buFont typeface="Wingdings" pitchFamily="2" charset="2"/>
              <a:buChar char="û"/>
            </a:pPr>
            <a:r>
              <a:rPr lang="en-US" dirty="0" smtClean="0"/>
              <a:t>Firmware has finer grained control than exposed to drivers</a:t>
            </a:r>
          </a:p>
          <a:p>
            <a:pPr lvl="1">
              <a:buClr>
                <a:srgbClr val="C00000"/>
              </a:buClr>
              <a:buFont typeface="Wingdings" pitchFamily="2" charset="2"/>
              <a:buChar char="û"/>
            </a:pPr>
            <a:r>
              <a:rPr lang="en-US" dirty="0" smtClean="0"/>
              <a:t>Firmware runs in resource constrained environment</a:t>
            </a:r>
          </a:p>
          <a:p>
            <a:pPr lvl="1">
              <a:buClr>
                <a:srgbClr val="C00000"/>
              </a:buClr>
              <a:buFont typeface="Wingdings" pitchFamily="2" charset="2"/>
              <a:buChar char="û"/>
            </a:pPr>
            <a:r>
              <a:rPr lang="en-US" dirty="0" smtClean="0"/>
              <a:t>Drivers have less need for embedded assembly</a:t>
            </a:r>
          </a:p>
          <a:p>
            <a:pPr>
              <a:buClr>
                <a:srgbClr val="C00000"/>
              </a:buClr>
              <a:buFont typeface="Wingdings" pitchFamily="2" charset="2"/>
              <a:buChar char="û"/>
            </a:pPr>
            <a:r>
              <a:rPr lang="en-US" dirty="0" smtClean="0"/>
              <a:t>Faux OO coding style is atypical of firmware</a:t>
            </a:r>
          </a:p>
        </p:txBody>
      </p:sp>
    </p:spTree>
    <p:extLst>
      <p:ext uri="{BB962C8B-B14F-4D97-AF65-F5344CB8AC3E}">
        <p14:creationId xmlns:p14="http://schemas.microsoft.com/office/powerpoint/2010/main" val="3492144506"/>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158750"/>
            <a:ext cx="8226425" cy="565150"/>
          </a:xfrm>
        </p:spPr>
        <p:txBody>
          <a:bodyPr/>
          <a:lstStyle/>
          <a:p>
            <a:r>
              <a:rPr lang="en-US" dirty="0" smtClean="0"/>
              <a:t>Realistic Firmware Case Study</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598" y="795782"/>
            <a:ext cx="2524125" cy="1499342"/>
          </a:xfrm>
        </p:spPr>
      </p:pic>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47649" y="4129532"/>
            <a:ext cx="2524125" cy="1499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400799" y="4129532"/>
            <a:ext cx="2524125" cy="1499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400799" y="795782"/>
            <a:ext cx="2524125" cy="1499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152650" y="2742397"/>
            <a:ext cx="4724400" cy="1538883"/>
          </a:xfrm>
          <a:prstGeom prst="rect">
            <a:avLst/>
          </a:prstGeom>
          <a:noFill/>
        </p:spPr>
        <p:txBody>
          <a:bodyPr wrap="square" rtlCol="0">
            <a:spAutoFit/>
          </a:bodyPr>
          <a:lstStyle/>
          <a:p>
            <a:r>
              <a:rPr lang="en-US" dirty="0" smtClean="0"/>
              <a:t>Multiple 8-bit/16-bit </a:t>
            </a:r>
            <a:r>
              <a:rPr lang="el-GR" dirty="0" smtClean="0">
                <a:latin typeface="Verdana"/>
                <a:ea typeface="Verdana"/>
                <a:cs typeface="Verdana"/>
              </a:rPr>
              <a:t>μ</a:t>
            </a:r>
            <a:r>
              <a:rPr lang="en-US" dirty="0" smtClean="0">
                <a:latin typeface="Verdana"/>
                <a:ea typeface="Verdana"/>
                <a:cs typeface="Verdana"/>
              </a:rPr>
              <a:t>-controllers</a:t>
            </a:r>
          </a:p>
          <a:p>
            <a:pPr marL="342900" indent="-342900" algn="l">
              <a:buFont typeface="Arial" pitchFamily="34" charset="0"/>
              <a:buChar char="•"/>
            </a:pPr>
            <a:r>
              <a:rPr lang="en-US" dirty="0" smtClean="0">
                <a:latin typeface="Verdana"/>
                <a:ea typeface="Verdana"/>
                <a:cs typeface="Verdana"/>
              </a:rPr>
              <a:t>Attached devices </a:t>
            </a:r>
          </a:p>
          <a:p>
            <a:pPr marL="342900" indent="-342900" algn="l">
              <a:buFont typeface="Arial" pitchFamily="34" charset="0"/>
              <a:buChar char="•"/>
            </a:pPr>
            <a:r>
              <a:rPr lang="en-US" dirty="0" smtClean="0">
                <a:latin typeface="Verdana"/>
                <a:ea typeface="Verdana"/>
                <a:cs typeface="Verdana"/>
              </a:rPr>
              <a:t>All device control local</a:t>
            </a:r>
          </a:p>
          <a:p>
            <a:pPr marL="342900" indent="-342900" algn="l">
              <a:buFont typeface="Arial" pitchFamily="34" charset="0"/>
              <a:buChar char="•"/>
            </a:pPr>
            <a:r>
              <a:rPr lang="en-US" dirty="0" smtClean="0">
                <a:latin typeface="Verdana"/>
                <a:ea typeface="Verdana"/>
                <a:cs typeface="Verdana"/>
              </a:rPr>
              <a:t>FPGA  a bonus</a:t>
            </a:r>
          </a:p>
        </p:txBody>
      </p:sp>
      <p:sp>
        <p:nvSpPr>
          <p:cNvPr id="12" name="TextBox 11"/>
          <p:cNvSpPr txBox="1"/>
          <p:nvPr/>
        </p:nvSpPr>
        <p:spPr>
          <a:xfrm>
            <a:off x="552449" y="6599935"/>
            <a:ext cx="6047188" cy="215444"/>
          </a:xfrm>
          <a:prstGeom prst="rect">
            <a:avLst/>
          </a:prstGeom>
          <a:noFill/>
        </p:spPr>
        <p:txBody>
          <a:bodyPr wrap="square" rtlCol="0">
            <a:spAutoFit/>
          </a:bodyPr>
          <a:lstStyle/>
          <a:p>
            <a:pPr algn="l"/>
            <a:r>
              <a:rPr lang="en-US" sz="1000" baseline="30000" dirty="0" smtClean="0">
                <a:solidFill>
                  <a:schemeClr val="bg1"/>
                </a:solidFill>
              </a:rPr>
              <a:t>*</a:t>
            </a:r>
            <a:r>
              <a:rPr lang="en-US" sz="1000" dirty="0" smtClean="0">
                <a:solidFill>
                  <a:schemeClr val="bg1"/>
                </a:solidFill>
              </a:rPr>
              <a:t> Other names and brands may be claimed as the property of others.</a:t>
            </a:r>
            <a:endParaRPr lang="en-US" sz="1000" dirty="0">
              <a:solidFill>
                <a:schemeClr val="bg1"/>
              </a:solidFill>
            </a:endParaRPr>
          </a:p>
        </p:txBody>
      </p:sp>
      <p:sp>
        <p:nvSpPr>
          <p:cNvPr id="13" name="TextBox 12"/>
          <p:cNvSpPr txBox="1"/>
          <p:nvPr/>
        </p:nvSpPr>
        <p:spPr>
          <a:xfrm>
            <a:off x="552449" y="6184437"/>
            <a:ext cx="7509278" cy="415498"/>
          </a:xfrm>
          <a:prstGeom prst="rect">
            <a:avLst/>
          </a:prstGeom>
          <a:noFill/>
        </p:spPr>
        <p:txBody>
          <a:bodyPr wrap="square" rtlCol="0">
            <a:spAutoFit/>
          </a:bodyPr>
          <a:lstStyle/>
          <a:p>
            <a:pPr algn="l"/>
            <a:r>
              <a:rPr lang="en-US" sz="1000" dirty="0" smtClean="0">
                <a:solidFill>
                  <a:schemeClr val="bg1"/>
                </a:solidFill>
              </a:rPr>
              <a:t>Small Microcontroller Image Copyright 2013 </a:t>
            </a:r>
            <a:r>
              <a:rPr lang="en-US" sz="1000" dirty="0" err="1" smtClean="0">
                <a:solidFill>
                  <a:schemeClr val="bg1"/>
                </a:solidFill>
              </a:rPr>
              <a:t>Sho</a:t>
            </a:r>
            <a:r>
              <a:rPr lang="en-US" sz="1000" dirty="0" smtClean="0">
                <a:solidFill>
                  <a:schemeClr val="bg1"/>
                </a:solidFill>
              </a:rPr>
              <a:t> Hashimoto. </a:t>
            </a:r>
          </a:p>
          <a:p>
            <a:pPr algn="l"/>
            <a:r>
              <a:rPr lang="en-US" sz="1000" dirty="0" smtClean="0">
                <a:solidFill>
                  <a:schemeClr val="bg1"/>
                </a:solidFill>
              </a:rPr>
              <a:t>Used </a:t>
            </a:r>
            <a:r>
              <a:rPr lang="en-US" sz="1000" dirty="0">
                <a:solidFill>
                  <a:schemeClr val="bg1"/>
                </a:solidFill>
              </a:rPr>
              <a:t>under  the terms of </a:t>
            </a:r>
            <a:r>
              <a:rPr lang="en-US" sz="1000" dirty="0" smtClean="0">
                <a:solidFill>
                  <a:schemeClr val="bg1"/>
                </a:solidFill>
              </a:rPr>
              <a:t>the Creative </a:t>
            </a:r>
            <a:r>
              <a:rPr lang="en-US" sz="1000" dirty="0">
                <a:solidFill>
                  <a:schemeClr val="bg1"/>
                </a:solidFill>
              </a:rPr>
              <a:t>Commons – Attribution 2.0 </a:t>
            </a:r>
            <a:r>
              <a:rPr lang="en-US" sz="1000" dirty="0" smtClean="0">
                <a:solidFill>
                  <a:schemeClr val="bg1"/>
                </a:solidFill>
              </a:rPr>
              <a:t>License</a:t>
            </a:r>
            <a:endParaRPr lang="en-US" sz="1000" dirty="0">
              <a:solidFill>
                <a:schemeClr val="bg1"/>
              </a:solidFill>
            </a:endParaRPr>
          </a:p>
        </p:txBody>
      </p:sp>
    </p:spTree>
    <p:extLst>
      <p:ext uri="{BB962C8B-B14F-4D97-AF65-F5344CB8AC3E}">
        <p14:creationId xmlns:p14="http://schemas.microsoft.com/office/powerpoint/2010/main" val="3967937333"/>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158750"/>
            <a:ext cx="8226425" cy="565150"/>
          </a:xfrm>
        </p:spPr>
        <p:txBody>
          <a:bodyPr/>
          <a:lstStyle/>
          <a:p>
            <a:r>
              <a:rPr lang="en-US" dirty="0" smtClean="0"/>
              <a:t>Realistic Firmware Case Study</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598" y="795782"/>
            <a:ext cx="2524125" cy="1499342"/>
          </a:xfrm>
        </p:spPr>
      </p:pic>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47649" y="4129532"/>
            <a:ext cx="2524125" cy="1499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400799" y="4129532"/>
            <a:ext cx="2524125" cy="1499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400799" y="795782"/>
            <a:ext cx="2524125" cy="1499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152650" y="2742397"/>
            <a:ext cx="4724400" cy="338554"/>
          </a:xfrm>
          <a:prstGeom prst="rect">
            <a:avLst/>
          </a:prstGeom>
          <a:noFill/>
        </p:spPr>
        <p:txBody>
          <a:bodyPr wrap="square" rtlCol="0">
            <a:spAutoFit/>
          </a:bodyPr>
          <a:lstStyle/>
          <a:p>
            <a:r>
              <a:rPr lang="en-US" dirty="0"/>
              <a:t>A</a:t>
            </a:r>
            <a:r>
              <a:rPr lang="en-US" dirty="0" smtClean="0"/>
              <a:t> limited power budget for them</a:t>
            </a:r>
            <a:endParaRPr lang="en-US" dirty="0" smtClean="0">
              <a:latin typeface="Verdana"/>
              <a:ea typeface="Verdana"/>
              <a:cs typeface="Verdana"/>
            </a:endParaRPr>
          </a:p>
        </p:txBody>
      </p:sp>
      <p:sp>
        <p:nvSpPr>
          <p:cNvPr id="12" name="TextBox 11"/>
          <p:cNvSpPr txBox="1"/>
          <p:nvPr/>
        </p:nvSpPr>
        <p:spPr>
          <a:xfrm>
            <a:off x="552449" y="6599935"/>
            <a:ext cx="6047188" cy="215444"/>
          </a:xfrm>
          <a:prstGeom prst="rect">
            <a:avLst/>
          </a:prstGeom>
          <a:noFill/>
        </p:spPr>
        <p:txBody>
          <a:bodyPr wrap="square" rtlCol="0">
            <a:spAutoFit/>
          </a:bodyPr>
          <a:lstStyle/>
          <a:p>
            <a:pPr algn="l"/>
            <a:r>
              <a:rPr lang="en-US" sz="1000" baseline="30000" dirty="0" smtClean="0">
                <a:solidFill>
                  <a:schemeClr val="bg1"/>
                </a:solidFill>
              </a:rPr>
              <a:t>*</a:t>
            </a:r>
            <a:r>
              <a:rPr lang="en-US" sz="1000" dirty="0" smtClean="0">
                <a:solidFill>
                  <a:schemeClr val="bg1"/>
                </a:solidFill>
              </a:rPr>
              <a:t> Other names and brands may be claimed as the property of others.</a:t>
            </a:r>
            <a:endParaRPr lang="en-US" sz="1000" dirty="0">
              <a:solidFill>
                <a:schemeClr val="bg1"/>
              </a:solidFill>
            </a:endParaRPr>
          </a:p>
        </p:txBody>
      </p:sp>
      <p:sp>
        <p:nvSpPr>
          <p:cNvPr id="13" name="TextBox 12"/>
          <p:cNvSpPr txBox="1"/>
          <p:nvPr/>
        </p:nvSpPr>
        <p:spPr>
          <a:xfrm>
            <a:off x="552449" y="6184437"/>
            <a:ext cx="7509278" cy="415498"/>
          </a:xfrm>
          <a:prstGeom prst="rect">
            <a:avLst/>
          </a:prstGeom>
          <a:noFill/>
        </p:spPr>
        <p:txBody>
          <a:bodyPr wrap="square" rtlCol="0">
            <a:spAutoFit/>
          </a:bodyPr>
          <a:lstStyle/>
          <a:p>
            <a:pPr algn="l"/>
            <a:r>
              <a:rPr lang="en-US" sz="1000" dirty="0" smtClean="0">
                <a:solidFill>
                  <a:schemeClr val="bg1"/>
                </a:solidFill>
              </a:rPr>
              <a:t>Battery Image Copyright 2013 </a:t>
            </a:r>
            <a:r>
              <a:rPr lang="en-US" sz="1000" dirty="0" err="1" smtClean="0">
                <a:solidFill>
                  <a:schemeClr val="bg1"/>
                </a:solidFill>
              </a:rPr>
              <a:t>SparkFun</a:t>
            </a:r>
            <a:r>
              <a:rPr lang="en-US" sz="1000" dirty="0" smtClean="0">
                <a:solidFill>
                  <a:schemeClr val="bg1"/>
                </a:solidFill>
              </a:rPr>
              <a:t> electronics. </a:t>
            </a:r>
          </a:p>
          <a:p>
            <a:pPr algn="l"/>
            <a:r>
              <a:rPr lang="en-US" sz="1000" dirty="0" smtClean="0">
                <a:solidFill>
                  <a:schemeClr val="bg1"/>
                </a:solidFill>
              </a:rPr>
              <a:t>Used </a:t>
            </a:r>
            <a:r>
              <a:rPr lang="en-US" sz="1000" dirty="0">
                <a:solidFill>
                  <a:schemeClr val="bg1"/>
                </a:solidFill>
              </a:rPr>
              <a:t>under  the terms of </a:t>
            </a:r>
            <a:r>
              <a:rPr lang="en-US" sz="1000" dirty="0" smtClean="0">
                <a:solidFill>
                  <a:schemeClr val="bg1"/>
                </a:solidFill>
              </a:rPr>
              <a:t>the Creative </a:t>
            </a:r>
            <a:r>
              <a:rPr lang="en-US" sz="1000" dirty="0">
                <a:solidFill>
                  <a:schemeClr val="bg1"/>
                </a:solidFill>
              </a:rPr>
              <a:t>Commons – Attribution 2.0 </a:t>
            </a:r>
            <a:r>
              <a:rPr lang="en-US" sz="1000" dirty="0" smtClean="0">
                <a:solidFill>
                  <a:schemeClr val="bg1"/>
                </a:solidFill>
              </a:rPr>
              <a:t>License</a:t>
            </a:r>
            <a:endParaRPr lang="en-US" sz="1000" dirty="0">
              <a:solidFill>
                <a:schemeClr val="bg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773" y="712015"/>
            <a:ext cx="926285" cy="92628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9631" y="712014"/>
            <a:ext cx="926285" cy="92628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774" y="4879203"/>
            <a:ext cx="926285" cy="926285"/>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4514" y="4803001"/>
            <a:ext cx="926285" cy="926285"/>
          </a:xfrm>
          <a:prstGeom prst="rect">
            <a:avLst/>
          </a:prstGeom>
        </p:spPr>
      </p:pic>
    </p:spTree>
    <p:extLst>
      <p:ext uri="{BB962C8B-B14F-4D97-AF65-F5344CB8AC3E}">
        <p14:creationId xmlns:p14="http://schemas.microsoft.com/office/powerpoint/2010/main" val="942115222"/>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158750"/>
            <a:ext cx="8226425" cy="565150"/>
          </a:xfrm>
        </p:spPr>
        <p:txBody>
          <a:bodyPr/>
          <a:lstStyle/>
          <a:p>
            <a:r>
              <a:rPr lang="en-US" dirty="0" smtClean="0"/>
              <a:t>Realistic Firmware Case Study</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598" y="795782"/>
            <a:ext cx="2524125" cy="1499342"/>
          </a:xfrm>
        </p:spPr>
      </p:pic>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47649" y="4129532"/>
            <a:ext cx="2524125" cy="1499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400799" y="4129532"/>
            <a:ext cx="2524125" cy="1499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400799" y="795782"/>
            <a:ext cx="2524125" cy="1499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152650" y="2742397"/>
            <a:ext cx="4724400" cy="338554"/>
          </a:xfrm>
          <a:prstGeom prst="rect">
            <a:avLst/>
          </a:prstGeom>
          <a:noFill/>
        </p:spPr>
        <p:txBody>
          <a:bodyPr wrap="square" rtlCol="0">
            <a:spAutoFit/>
          </a:bodyPr>
          <a:lstStyle/>
          <a:p>
            <a:r>
              <a:rPr lang="en-US" dirty="0" smtClean="0"/>
              <a:t>An “on-die” network</a:t>
            </a:r>
            <a:endParaRPr lang="en-US" dirty="0" smtClean="0">
              <a:latin typeface="Verdana"/>
              <a:ea typeface="Verdana"/>
              <a:cs typeface="Verdana"/>
            </a:endParaRPr>
          </a:p>
        </p:txBody>
      </p:sp>
      <p:sp>
        <p:nvSpPr>
          <p:cNvPr id="12" name="TextBox 11"/>
          <p:cNvSpPr txBox="1"/>
          <p:nvPr/>
        </p:nvSpPr>
        <p:spPr>
          <a:xfrm>
            <a:off x="552449" y="6599935"/>
            <a:ext cx="6047188" cy="215444"/>
          </a:xfrm>
          <a:prstGeom prst="rect">
            <a:avLst/>
          </a:prstGeom>
          <a:noFill/>
        </p:spPr>
        <p:txBody>
          <a:bodyPr wrap="square" rtlCol="0">
            <a:spAutoFit/>
          </a:bodyPr>
          <a:lstStyle/>
          <a:p>
            <a:pPr algn="l"/>
            <a:r>
              <a:rPr lang="en-US" sz="1000" baseline="30000" dirty="0" smtClean="0">
                <a:solidFill>
                  <a:schemeClr val="bg1"/>
                </a:solidFill>
              </a:rPr>
              <a:t>*</a:t>
            </a:r>
            <a:r>
              <a:rPr lang="en-US" sz="1000" dirty="0" smtClean="0">
                <a:solidFill>
                  <a:schemeClr val="bg1"/>
                </a:solidFill>
              </a:rPr>
              <a:t> Other names and brands may be claimed as the property of others.</a:t>
            </a:r>
            <a:endParaRPr lang="en-US" sz="1000" dirty="0">
              <a:solidFill>
                <a:schemeClr val="bg1"/>
              </a:solidFill>
            </a:endParaRPr>
          </a:p>
        </p:txBody>
      </p:sp>
      <p:sp>
        <p:nvSpPr>
          <p:cNvPr id="13" name="TextBox 12"/>
          <p:cNvSpPr txBox="1"/>
          <p:nvPr/>
        </p:nvSpPr>
        <p:spPr>
          <a:xfrm>
            <a:off x="552449" y="6184437"/>
            <a:ext cx="7509278" cy="415498"/>
          </a:xfrm>
          <a:prstGeom prst="rect">
            <a:avLst/>
          </a:prstGeom>
          <a:noFill/>
        </p:spPr>
        <p:txBody>
          <a:bodyPr wrap="square" rtlCol="0">
            <a:spAutoFit/>
          </a:bodyPr>
          <a:lstStyle/>
          <a:p>
            <a:pPr algn="l"/>
            <a:r>
              <a:rPr lang="en-US" sz="1000" dirty="0" smtClean="0">
                <a:solidFill>
                  <a:schemeClr val="bg1"/>
                </a:solidFill>
              </a:rPr>
              <a:t>Switch Image Copyright 2007 Felix </a:t>
            </a:r>
            <a:r>
              <a:rPr lang="en-US" sz="1000" dirty="0" err="1" smtClean="0">
                <a:solidFill>
                  <a:schemeClr val="bg1"/>
                </a:solidFill>
              </a:rPr>
              <a:t>Triller</a:t>
            </a:r>
            <a:r>
              <a:rPr lang="en-US" sz="1000" dirty="0" smtClean="0">
                <a:solidFill>
                  <a:schemeClr val="bg1"/>
                </a:solidFill>
              </a:rPr>
              <a:t>. </a:t>
            </a:r>
          </a:p>
          <a:p>
            <a:pPr algn="l"/>
            <a:r>
              <a:rPr lang="en-US" sz="1000" dirty="0" smtClean="0">
                <a:solidFill>
                  <a:schemeClr val="bg1"/>
                </a:solidFill>
              </a:rPr>
              <a:t>Used </a:t>
            </a:r>
            <a:r>
              <a:rPr lang="en-US" sz="1000" dirty="0">
                <a:solidFill>
                  <a:schemeClr val="bg1"/>
                </a:solidFill>
              </a:rPr>
              <a:t>under  the terms of </a:t>
            </a:r>
            <a:r>
              <a:rPr lang="en-US" sz="1000" dirty="0" smtClean="0">
                <a:solidFill>
                  <a:schemeClr val="bg1"/>
                </a:solidFill>
              </a:rPr>
              <a:t>the Creative </a:t>
            </a:r>
            <a:r>
              <a:rPr lang="en-US" sz="1000" dirty="0">
                <a:solidFill>
                  <a:schemeClr val="bg1"/>
                </a:solidFill>
              </a:rPr>
              <a:t>Commons – Attribution 2.0 </a:t>
            </a:r>
            <a:r>
              <a:rPr lang="en-US" sz="1000" dirty="0" smtClean="0">
                <a:solidFill>
                  <a:schemeClr val="bg1"/>
                </a:solidFill>
              </a:rPr>
              <a:t>License</a:t>
            </a:r>
            <a:endParaRPr lang="en-US" sz="1000" dirty="0">
              <a:solidFill>
                <a:schemeClr val="bg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773" y="712015"/>
            <a:ext cx="926285" cy="92628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9631" y="712014"/>
            <a:ext cx="926285" cy="92628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774" y="4879203"/>
            <a:ext cx="926285" cy="926285"/>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4514" y="4803001"/>
            <a:ext cx="926285" cy="92628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449" y="2481994"/>
            <a:ext cx="2402110" cy="1529469"/>
          </a:xfrm>
          <a:prstGeom prst="rect">
            <a:avLst/>
          </a:prstGeom>
        </p:spPr>
      </p:pic>
      <p:cxnSp>
        <p:nvCxnSpPr>
          <p:cNvPr id="28" name="Straight Connector 27"/>
          <p:cNvCxnSpPr>
            <a:stCxn id="4" idx="3"/>
          </p:cNvCxnSpPr>
          <p:nvPr/>
        </p:nvCxnSpPr>
        <p:spPr bwMode="auto">
          <a:xfrm flipV="1">
            <a:off x="2954559" y="3246728"/>
            <a:ext cx="3141441" cy="1"/>
          </a:xfrm>
          <a:prstGeom prst="line">
            <a:avLst/>
          </a:prstGeom>
          <a:noFill/>
          <a:ln w="50800" cap="flat" cmpd="sng" algn="ctr">
            <a:solidFill>
              <a:srgbClr val="292929"/>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a:stCxn id="7" idx="1"/>
          </p:cNvCxnSpPr>
          <p:nvPr/>
        </p:nvCxnSpPr>
        <p:spPr bwMode="auto">
          <a:xfrm flipH="1">
            <a:off x="6096000" y="4879203"/>
            <a:ext cx="304799" cy="0"/>
          </a:xfrm>
          <a:prstGeom prst="line">
            <a:avLst/>
          </a:prstGeom>
          <a:noFill/>
          <a:ln w="50800" cap="flat" cmpd="sng" algn="ctr">
            <a:solidFill>
              <a:srgbClr val="292929"/>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flipH="1">
            <a:off x="6096000" y="1638299"/>
            <a:ext cx="289916" cy="2"/>
          </a:xfrm>
          <a:prstGeom prst="line">
            <a:avLst/>
          </a:prstGeom>
          <a:noFill/>
          <a:ln w="50800" cap="flat" cmpd="sng" algn="ctr">
            <a:solidFill>
              <a:srgbClr val="292929"/>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p:nvPr/>
        </p:nvCxnSpPr>
        <p:spPr bwMode="auto">
          <a:xfrm flipV="1">
            <a:off x="6096000" y="1638301"/>
            <a:ext cx="0" cy="3240902"/>
          </a:xfrm>
          <a:prstGeom prst="line">
            <a:avLst/>
          </a:prstGeom>
          <a:noFill/>
          <a:ln w="50800" cap="flat" cmpd="sng" algn="ctr">
            <a:solidFill>
              <a:srgbClr val="292929"/>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p:nvPr/>
        </p:nvCxnSpPr>
        <p:spPr bwMode="auto">
          <a:xfrm flipV="1">
            <a:off x="1828800" y="2295124"/>
            <a:ext cx="0" cy="186870"/>
          </a:xfrm>
          <a:prstGeom prst="line">
            <a:avLst/>
          </a:prstGeom>
          <a:noFill/>
          <a:ln w="50800" cap="flat" cmpd="sng" algn="ctr">
            <a:solidFill>
              <a:srgbClr val="292929"/>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p:nvPr/>
        </p:nvCxnSpPr>
        <p:spPr bwMode="auto">
          <a:xfrm flipV="1">
            <a:off x="1828800" y="3981049"/>
            <a:ext cx="0" cy="186870"/>
          </a:xfrm>
          <a:prstGeom prst="line">
            <a:avLst/>
          </a:prstGeom>
          <a:noFill/>
          <a:ln w="50800" cap="flat" cmpd="sng" algn="ctr">
            <a:solidFill>
              <a:srgbClr val="292929"/>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13357954"/>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158750"/>
            <a:ext cx="8226425" cy="565150"/>
          </a:xfrm>
        </p:spPr>
        <p:txBody>
          <a:bodyPr/>
          <a:lstStyle/>
          <a:p>
            <a:r>
              <a:rPr lang="en-US" dirty="0" smtClean="0"/>
              <a:t>Realistic Firmware Case Study</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598" y="795782"/>
            <a:ext cx="2524125" cy="1499342"/>
          </a:xfrm>
        </p:spPr>
      </p:pic>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47649" y="4129532"/>
            <a:ext cx="2524125" cy="1499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400799" y="4129532"/>
            <a:ext cx="2524125" cy="1499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400799" y="795782"/>
            <a:ext cx="2524125" cy="1499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152650" y="2742397"/>
            <a:ext cx="4724400" cy="338554"/>
          </a:xfrm>
          <a:prstGeom prst="rect">
            <a:avLst/>
          </a:prstGeom>
          <a:noFill/>
        </p:spPr>
        <p:txBody>
          <a:bodyPr wrap="square" rtlCol="0">
            <a:spAutoFit/>
          </a:bodyPr>
          <a:lstStyle/>
          <a:p>
            <a:r>
              <a:rPr lang="en-US" dirty="0"/>
              <a:t>C</a:t>
            </a:r>
            <a:r>
              <a:rPr lang="en-US" dirty="0" smtClean="0"/>
              <a:t>entral power controller</a:t>
            </a:r>
            <a:endParaRPr lang="en-US" dirty="0" smtClean="0">
              <a:latin typeface="Verdana"/>
              <a:ea typeface="Verdana"/>
              <a:cs typeface="Verdana"/>
            </a:endParaRPr>
          </a:p>
        </p:txBody>
      </p:sp>
      <p:sp>
        <p:nvSpPr>
          <p:cNvPr id="12" name="TextBox 11"/>
          <p:cNvSpPr txBox="1"/>
          <p:nvPr/>
        </p:nvSpPr>
        <p:spPr>
          <a:xfrm>
            <a:off x="552449" y="6599935"/>
            <a:ext cx="6047188" cy="215444"/>
          </a:xfrm>
          <a:prstGeom prst="rect">
            <a:avLst/>
          </a:prstGeom>
          <a:noFill/>
        </p:spPr>
        <p:txBody>
          <a:bodyPr wrap="square" rtlCol="0">
            <a:spAutoFit/>
          </a:bodyPr>
          <a:lstStyle/>
          <a:p>
            <a:pPr algn="l"/>
            <a:r>
              <a:rPr lang="en-US" sz="1000" baseline="30000" dirty="0" smtClean="0">
                <a:solidFill>
                  <a:schemeClr val="bg1"/>
                </a:solidFill>
              </a:rPr>
              <a:t>*</a:t>
            </a:r>
            <a:r>
              <a:rPr lang="en-US" sz="1000" dirty="0" smtClean="0">
                <a:solidFill>
                  <a:schemeClr val="bg1"/>
                </a:solidFill>
              </a:rPr>
              <a:t> Other names and brands may be claimed as the property of others.</a:t>
            </a:r>
            <a:endParaRPr lang="en-US" sz="1000" dirty="0">
              <a:solidFill>
                <a:schemeClr val="bg1"/>
              </a:solidFill>
            </a:endParaRPr>
          </a:p>
        </p:txBody>
      </p:sp>
      <p:sp>
        <p:nvSpPr>
          <p:cNvPr id="13" name="TextBox 12"/>
          <p:cNvSpPr txBox="1"/>
          <p:nvPr/>
        </p:nvSpPr>
        <p:spPr>
          <a:xfrm>
            <a:off x="552449" y="6184437"/>
            <a:ext cx="7509278" cy="415498"/>
          </a:xfrm>
          <a:prstGeom prst="rect">
            <a:avLst/>
          </a:prstGeom>
          <a:noFill/>
        </p:spPr>
        <p:txBody>
          <a:bodyPr wrap="square" rtlCol="0">
            <a:spAutoFit/>
          </a:bodyPr>
          <a:lstStyle/>
          <a:p>
            <a:pPr algn="l"/>
            <a:r>
              <a:rPr lang="en-US" sz="1000" dirty="0" smtClean="0">
                <a:solidFill>
                  <a:schemeClr val="bg1"/>
                </a:solidFill>
              </a:rPr>
              <a:t>Large Microcontroller Image Copyright 2007 Felix </a:t>
            </a:r>
            <a:r>
              <a:rPr lang="en-US" sz="1000" dirty="0" err="1" smtClean="0">
                <a:solidFill>
                  <a:schemeClr val="bg1"/>
                </a:solidFill>
              </a:rPr>
              <a:t>Triller</a:t>
            </a:r>
            <a:r>
              <a:rPr lang="en-US" sz="1000" dirty="0" smtClean="0">
                <a:solidFill>
                  <a:schemeClr val="bg1"/>
                </a:solidFill>
              </a:rPr>
              <a:t>. </a:t>
            </a:r>
          </a:p>
          <a:p>
            <a:pPr algn="l"/>
            <a:r>
              <a:rPr lang="en-US" sz="1000" dirty="0" smtClean="0">
                <a:solidFill>
                  <a:schemeClr val="bg1"/>
                </a:solidFill>
              </a:rPr>
              <a:t>Used </a:t>
            </a:r>
            <a:r>
              <a:rPr lang="en-US" sz="1000" dirty="0">
                <a:solidFill>
                  <a:schemeClr val="bg1"/>
                </a:solidFill>
              </a:rPr>
              <a:t>under  the terms of </a:t>
            </a:r>
            <a:r>
              <a:rPr lang="en-US" sz="1000" dirty="0" smtClean="0">
                <a:solidFill>
                  <a:schemeClr val="bg1"/>
                </a:solidFill>
              </a:rPr>
              <a:t>the Creative </a:t>
            </a:r>
            <a:r>
              <a:rPr lang="en-US" sz="1000" dirty="0">
                <a:solidFill>
                  <a:schemeClr val="bg1"/>
                </a:solidFill>
              </a:rPr>
              <a:t>Commons – Attribution 2.0 </a:t>
            </a:r>
            <a:r>
              <a:rPr lang="en-US" sz="1000" dirty="0" smtClean="0">
                <a:solidFill>
                  <a:schemeClr val="bg1"/>
                </a:solidFill>
              </a:rPr>
              <a:t>License</a:t>
            </a:r>
            <a:endParaRPr lang="en-US" sz="1000" dirty="0">
              <a:solidFill>
                <a:schemeClr val="bg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773" y="712015"/>
            <a:ext cx="926285" cy="92628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9631" y="712014"/>
            <a:ext cx="926285" cy="92628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774" y="4879203"/>
            <a:ext cx="926285" cy="926285"/>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4514" y="4803001"/>
            <a:ext cx="926285" cy="92628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449" y="2481994"/>
            <a:ext cx="2402110" cy="1529469"/>
          </a:xfrm>
          <a:prstGeom prst="rect">
            <a:avLst/>
          </a:prstGeom>
        </p:spPr>
      </p:pic>
      <p:cxnSp>
        <p:nvCxnSpPr>
          <p:cNvPr id="28" name="Straight Connector 27"/>
          <p:cNvCxnSpPr>
            <a:stCxn id="4" idx="3"/>
          </p:cNvCxnSpPr>
          <p:nvPr/>
        </p:nvCxnSpPr>
        <p:spPr bwMode="auto">
          <a:xfrm flipV="1">
            <a:off x="2954559" y="3246728"/>
            <a:ext cx="3141441" cy="1"/>
          </a:xfrm>
          <a:prstGeom prst="line">
            <a:avLst/>
          </a:prstGeom>
          <a:noFill/>
          <a:ln w="50800" cap="flat" cmpd="sng" algn="ctr">
            <a:solidFill>
              <a:srgbClr val="292929"/>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a:stCxn id="7" idx="1"/>
          </p:cNvCxnSpPr>
          <p:nvPr/>
        </p:nvCxnSpPr>
        <p:spPr bwMode="auto">
          <a:xfrm flipH="1">
            <a:off x="6096000" y="4879203"/>
            <a:ext cx="304799" cy="0"/>
          </a:xfrm>
          <a:prstGeom prst="line">
            <a:avLst/>
          </a:prstGeom>
          <a:noFill/>
          <a:ln w="50800" cap="flat" cmpd="sng" algn="ctr">
            <a:solidFill>
              <a:srgbClr val="292929"/>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flipH="1">
            <a:off x="6096000" y="1638299"/>
            <a:ext cx="289916" cy="1"/>
          </a:xfrm>
          <a:prstGeom prst="line">
            <a:avLst/>
          </a:prstGeom>
          <a:noFill/>
          <a:ln w="50800" cap="flat" cmpd="sng" algn="ctr">
            <a:solidFill>
              <a:srgbClr val="292929"/>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p:nvPr/>
        </p:nvCxnSpPr>
        <p:spPr bwMode="auto">
          <a:xfrm flipV="1">
            <a:off x="6096000" y="1638301"/>
            <a:ext cx="0" cy="3240902"/>
          </a:xfrm>
          <a:prstGeom prst="line">
            <a:avLst/>
          </a:prstGeom>
          <a:noFill/>
          <a:ln w="50800" cap="flat" cmpd="sng" algn="ctr">
            <a:solidFill>
              <a:srgbClr val="292929"/>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4001" t="15601" r="3000" b="20398"/>
          <a:stretch/>
        </p:blipFill>
        <p:spPr>
          <a:xfrm>
            <a:off x="6217920" y="2548423"/>
            <a:ext cx="2834640" cy="1463040"/>
          </a:xfrm>
          <a:prstGeom prst="rect">
            <a:avLst/>
          </a:prstGeom>
        </p:spPr>
      </p:pic>
      <p:cxnSp>
        <p:nvCxnSpPr>
          <p:cNvPr id="24" name="Straight Connector 23"/>
          <p:cNvCxnSpPr/>
          <p:nvPr/>
        </p:nvCxnSpPr>
        <p:spPr bwMode="auto">
          <a:xfrm flipV="1">
            <a:off x="1828800" y="2295124"/>
            <a:ext cx="0" cy="186870"/>
          </a:xfrm>
          <a:prstGeom prst="line">
            <a:avLst/>
          </a:prstGeom>
          <a:noFill/>
          <a:ln w="50800" cap="flat" cmpd="sng" algn="ctr">
            <a:solidFill>
              <a:srgbClr val="292929"/>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V="1">
            <a:off x="1828800" y="3981049"/>
            <a:ext cx="0" cy="186870"/>
          </a:xfrm>
          <a:prstGeom prst="line">
            <a:avLst/>
          </a:prstGeom>
          <a:noFill/>
          <a:ln w="50800" cap="flat" cmpd="sng" algn="ctr">
            <a:solidFill>
              <a:srgbClr val="292929"/>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flipH="1">
            <a:off x="3943350" y="3905251"/>
            <a:ext cx="2274570" cy="0"/>
          </a:xfrm>
          <a:prstGeom prst="line">
            <a:avLst/>
          </a:prstGeom>
          <a:noFill/>
          <a:ln w="508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flipV="1">
            <a:off x="7534275" y="4011463"/>
            <a:ext cx="0" cy="331938"/>
          </a:xfrm>
          <a:prstGeom prst="line">
            <a:avLst/>
          </a:prstGeom>
          <a:noFill/>
          <a:ln w="508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p:nvPr/>
        </p:nvCxnSpPr>
        <p:spPr bwMode="auto">
          <a:xfrm flipV="1">
            <a:off x="7534275" y="2295125"/>
            <a:ext cx="0" cy="333775"/>
          </a:xfrm>
          <a:prstGeom prst="line">
            <a:avLst/>
          </a:prstGeom>
          <a:noFill/>
          <a:ln w="508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p:nvPr/>
        </p:nvCxnSpPr>
        <p:spPr bwMode="auto">
          <a:xfrm flipV="1">
            <a:off x="3943350" y="1545453"/>
            <a:ext cx="1" cy="3455172"/>
          </a:xfrm>
          <a:prstGeom prst="line">
            <a:avLst/>
          </a:prstGeom>
          <a:noFill/>
          <a:ln w="508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p:nvPr/>
        </p:nvCxnSpPr>
        <p:spPr bwMode="auto">
          <a:xfrm flipH="1">
            <a:off x="2771773" y="5000625"/>
            <a:ext cx="1171578" cy="0"/>
          </a:xfrm>
          <a:prstGeom prst="line">
            <a:avLst/>
          </a:prstGeom>
          <a:noFill/>
          <a:ln w="508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p:nvPr/>
        </p:nvCxnSpPr>
        <p:spPr bwMode="auto">
          <a:xfrm flipH="1">
            <a:off x="2771772" y="1545453"/>
            <a:ext cx="1171578" cy="0"/>
          </a:xfrm>
          <a:prstGeom prst="line">
            <a:avLst/>
          </a:prstGeom>
          <a:noFill/>
          <a:ln w="508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96762697"/>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158750"/>
            <a:ext cx="8226425" cy="565150"/>
          </a:xfrm>
        </p:spPr>
        <p:txBody>
          <a:bodyPr/>
          <a:lstStyle/>
          <a:p>
            <a:r>
              <a:rPr lang="en-US" dirty="0" smtClean="0"/>
              <a:t>Realistic Firmware Case Study</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598" y="795782"/>
            <a:ext cx="2524125" cy="1499342"/>
          </a:xfrm>
        </p:spPr>
      </p:pic>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47649" y="4129532"/>
            <a:ext cx="2524125" cy="1499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400799" y="4129532"/>
            <a:ext cx="2524125" cy="1499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400799" y="795782"/>
            <a:ext cx="2524125" cy="1499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857625" y="1391596"/>
            <a:ext cx="2152650" cy="1077218"/>
          </a:xfrm>
          <a:prstGeom prst="rect">
            <a:avLst/>
          </a:prstGeom>
          <a:noFill/>
        </p:spPr>
        <p:txBody>
          <a:bodyPr wrap="square" rtlCol="0">
            <a:spAutoFit/>
          </a:bodyPr>
          <a:lstStyle/>
          <a:p>
            <a:r>
              <a:rPr lang="en-US" dirty="0" smtClean="0"/>
              <a:t>CPU for application level functionality</a:t>
            </a:r>
            <a:endParaRPr lang="en-US" dirty="0" smtClean="0">
              <a:latin typeface="Verdana"/>
              <a:ea typeface="Verdana"/>
              <a:cs typeface="Verdana"/>
            </a:endParaRPr>
          </a:p>
        </p:txBody>
      </p:sp>
      <p:sp>
        <p:nvSpPr>
          <p:cNvPr id="12" name="TextBox 11"/>
          <p:cNvSpPr txBox="1"/>
          <p:nvPr/>
        </p:nvSpPr>
        <p:spPr>
          <a:xfrm>
            <a:off x="552449" y="6599935"/>
            <a:ext cx="6047188" cy="215444"/>
          </a:xfrm>
          <a:prstGeom prst="rect">
            <a:avLst/>
          </a:prstGeom>
          <a:noFill/>
        </p:spPr>
        <p:txBody>
          <a:bodyPr wrap="square" rtlCol="0">
            <a:spAutoFit/>
          </a:bodyPr>
          <a:lstStyle/>
          <a:p>
            <a:pPr algn="l"/>
            <a:r>
              <a:rPr lang="en-US" sz="1000" baseline="30000" dirty="0" smtClean="0">
                <a:solidFill>
                  <a:schemeClr val="bg1"/>
                </a:solidFill>
              </a:rPr>
              <a:t>*</a:t>
            </a:r>
            <a:r>
              <a:rPr lang="en-US" sz="1000" dirty="0" smtClean="0">
                <a:solidFill>
                  <a:schemeClr val="bg1"/>
                </a:solidFill>
              </a:rPr>
              <a:t> Other names and brands may be claimed as the property of others.</a:t>
            </a:r>
            <a:endParaRPr lang="en-US" sz="1000" dirty="0">
              <a:solidFill>
                <a:schemeClr val="bg1"/>
              </a:solidFill>
            </a:endParaRPr>
          </a:p>
        </p:txBody>
      </p:sp>
      <p:sp>
        <p:nvSpPr>
          <p:cNvPr id="13" name="TextBox 12"/>
          <p:cNvSpPr txBox="1"/>
          <p:nvPr/>
        </p:nvSpPr>
        <p:spPr>
          <a:xfrm>
            <a:off x="552449" y="6184437"/>
            <a:ext cx="7509278" cy="415498"/>
          </a:xfrm>
          <a:prstGeom prst="rect">
            <a:avLst/>
          </a:prstGeom>
          <a:noFill/>
        </p:spPr>
        <p:txBody>
          <a:bodyPr wrap="square" rtlCol="0">
            <a:spAutoFit/>
          </a:bodyPr>
          <a:lstStyle/>
          <a:p>
            <a:pPr algn="l"/>
            <a:r>
              <a:rPr lang="en-US" sz="1000" dirty="0" smtClean="0">
                <a:solidFill>
                  <a:schemeClr val="bg1"/>
                </a:solidFill>
              </a:rPr>
              <a:t>Phone Image Copyright 2013 Intel Corporation. </a:t>
            </a:r>
          </a:p>
          <a:p>
            <a:pPr algn="l"/>
            <a:endParaRPr lang="en-US" sz="1000" dirty="0">
              <a:solidFill>
                <a:schemeClr val="bg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773" y="712015"/>
            <a:ext cx="926285" cy="92628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9631" y="712014"/>
            <a:ext cx="926285" cy="92628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774" y="4879203"/>
            <a:ext cx="926285" cy="926285"/>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4514" y="4803001"/>
            <a:ext cx="926285" cy="92628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449" y="2481994"/>
            <a:ext cx="2402110" cy="1529469"/>
          </a:xfrm>
          <a:prstGeom prst="rect">
            <a:avLst/>
          </a:prstGeom>
        </p:spPr>
      </p:pic>
      <p:cxnSp>
        <p:nvCxnSpPr>
          <p:cNvPr id="28" name="Straight Connector 27"/>
          <p:cNvCxnSpPr>
            <a:stCxn id="4" idx="3"/>
          </p:cNvCxnSpPr>
          <p:nvPr/>
        </p:nvCxnSpPr>
        <p:spPr bwMode="auto">
          <a:xfrm flipV="1">
            <a:off x="2954559" y="3246728"/>
            <a:ext cx="3141441" cy="1"/>
          </a:xfrm>
          <a:prstGeom prst="line">
            <a:avLst/>
          </a:prstGeom>
          <a:noFill/>
          <a:ln w="50800" cap="flat" cmpd="sng" algn="ctr">
            <a:solidFill>
              <a:srgbClr val="292929"/>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a:stCxn id="7" idx="1"/>
          </p:cNvCxnSpPr>
          <p:nvPr/>
        </p:nvCxnSpPr>
        <p:spPr bwMode="auto">
          <a:xfrm flipH="1">
            <a:off x="6096000" y="4879203"/>
            <a:ext cx="304799" cy="0"/>
          </a:xfrm>
          <a:prstGeom prst="line">
            <a:avLst/>
          </a:prstGeom>
          <a:noFill/>
          <a:ln w="50800" cap="flat" cmpd="sng" algn="ctr">
            <a:solidFill>
              <a:srgbClr val="292929"/>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flipH="1">
            <a:off x="6096000" y="1638299"/>
            <a:ext cx="289916" cy="1"/>
          </a:xfrm>
          <a:prstGeom prst="line">
            <a:avLst/>
          </a:prstGeom>
          <a:noFill/>
          <a:ln w="50800" cap="flat" cmpd="sng" algn="ctr">
            <a:solidFill>
              <a:srgbClr val="292929"/>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p:nvPr/>
        </p:nvCxnSpPr>
        <p:spPr bwMode="auto">
          <a:xfrm flipV="1">
            <a:off x="6096000" y="1638301"/>
            <a:ext cx="0" cy="3240902"/>
          </a:xfrm>
          <a:prstGeom prst="line">
            <a:avLst/>
          </a:prstGeom>
          <a:noFill/>
          <a:ln w="50800" cap="flat" cmpd="sng" algn="ctr">
            <a:solidFill>
              <a:srgbClr val="292929"/>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4001" t="15601" r="3000" b="20398"/>
          <a:stretch/>
        </p:blipFill>
        <p:spPr>
          <a:xfrm>
            <a:off x="6217920" y="2548423"/>
            <a:ext cx="2834640" cy="1463040"/>
          </a:xfrm>
          <a:prstGeom prst="rect">
            <a:avLst/>
          </a:prstGeom>
        </p:spPr>
      </p:pic>
      <p:cxnSp>
        <p:nvCxnSpPr>
          <p:cNvPr id="24" name="Straight Connector 23"/>
          <p:cNvCxnSpPr/>
          <p:nvPr/>
        </p:nvCxnSpPr>
        <p:spPr bwMode="auto">
          <a:xfrm flipV="1">
            <a:off x="1828800" y="2295124"/>
            <a:ext cx="0" cy="186870"/>
          </a:xfrm>
          <a:prstGeom prst="line">
            <a:avLst/>
          </a:prstGeom>
          <a:noFill/>
          <a:ln w="50800" cap="flat" cmpd="sng" algn="ctr">
            <a:solidFill>
              <a:srgbClr val="292929"/>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V="1">
            <a:off x="1828800" y="3981049"/>
            <a:ext cx="0" cy="186870"/>
          </a:xfrm>
          <a:prstGeom prst="line">
            <a:avLst/>
          </a:prstGeom>
          <a:noFill/>
          <a:ln w="50800" cap="flat" cmpd="sng" algn="ctr">
            <a:solidFill>
              <a:srgbClr val="292929"/>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flipH="1">
            <a:off x="3943350" y="3905251"/>
            <a:ext cx="2274570" cy="0"/>
          </a:xfrm>
          <a:prstGeom prst="line">
            <a:avLst/>
          </a:prstGeom>
          <a:noFill/>
          <a:ln w="508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flipV="1">
            <a:off x="7534275" y="4011463"/>
            <a:ext cx="0" cy="331938"/>
          </a:xfrm>
          <a:prstGeom prst="line">
            <a:avLst/>
          </a:prstGeom>
          <a:noFill/>
          <a:ln w="508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p:nvPr/>
        </p:nvCxnSpPr>
        <p:spPr bwMode="auto">
          <a:xfrm flipV="1">
            <a:off x="7534275" y="2295125"/>
            <a:ext cx="0" cy="333775"/>
          </a:xfrm>
          <a:prstGeom prst="line">
            <a:avLst/>
          </a:prstGeom>
          <a:noFill/>
          <a:ln w="508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p:nvPr/>
        </p:nvCxnSpPr>
        <p:spPr bwMode="auto">
          <a:xfrm flipV="1">
            <a:off x="3943350" y="1545453"/>
            <a:ext cx="1" cy="3455172"/>
          </a:xfrm>
          <a:prstGeom prst="line">
            <a:avLst/>
          </a:prstGeom>
          <a:noFill/>
          <a:ln w="508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p:nvPr/>
        </p:nvCxnSpPr>
        <p:spPr bwMode="auto">
          <a:xfrm flipH="1">
            <a:off x="2771773" y="5000625"/>
            <a:ext cx="1171578" cy="0"/>
          </a:xfrm>
          <a:prstGeom prst="line">
            <a:avLst/>
          </a:prstGeom>
          <a:noFill/>
          <a:ln w="508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p:nvPr/>
        </p:nvCxnSpPr>
        <p:spPr bwMode="auto">
          <a:xfrm flipH="1">
            <a:off x="2771772" y="1545453"/>
            <a:ext cx="1171578" cy="0"/>
          </a:xfrm>
          <a:prstGeom prst="line">
            <a:avLst/>
          </a:prstGeom>
          <a:noFill/>
          <a:ln w="508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7087" y="2481994"/>
            <a:ext cx="1733725" cy="3429001"/>
          </a:xfrm>
          <a:prstGeom prst="rect">
            <a:avLst/>
          </a:prstGeom>
        </p:spPr>
      </p:pic>
    </p:spTree>
    <p:extLst>
      <p:ext uri="{BB962C8B-B14F-4D97-AF65-F5344CB8AC3E}">
        <p14:creationId xmlns:p14="http://schemas.microsoft.com/office/powerpoint/2010/main" val="2729121822"/>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1" y="158750"/>
            <a:ext cx="8255000" cy="479425"/>
          </a:xfrm>
        </p:spPr>
        <p:txBody>
          <a:bodyPr/>
          <a:lstStyle/>
          <a:p>
            <a:r>
              <a:rPr lang="en-US" dirty="0" smtClean="0"/>
              <a:t>Example: Multi-zone audio service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00051" y="838200"/>
                <a:ext cx="8293100" cy="5203825"/>
              </a:xfrm>
            </p:spPr>
            <p:txBody>
              <a:bodyPr>
                <a:normAutofit/>
              </a:bodyPr>
              <a:lstStyle/>
              <a:p>
                <a:r>
                  <a:rPr lang="en-US" dirty="0" smtClean="0"/>
                  <a:t>Per-room firmware</a:t>
                </a:r>
              </a:p>
              <a:p>
                <a:pPr lvl="1"/>
                <a:r>
                  <a:rPr lang="en-US" dirty="0" smtClean="0"/>
                  <a:t>8-bit/16-bit </a:t>
                </a:r>
                <a14:m>
                  <m:oMath xmlns:m="http://schemas.openxmlformats.org/officeDocument/2006/math">
                    <m:r>
                      <m:rPr>
                        <m:sty m:val="p"/>
                      </m:rPr>
                      <a:rPr lang="el-GR" i="1" smtClean="0">
                        <a:latin typeface="Cambria Math"/>
                      </a:rPr>
                      <m:t>μ</m:t>
                    </m:r>
                  </m:oMath>
                </a14:m>
                <a:r>
                  <a:rPr lang="en-US" dirty="0" smtClean="0"/>
                  <a:t>-controller</a:t>
                </a:r>
              </a:p>
              <a:p>
                <a:pPr lvl="1"/>
                <a:r>
                  <a:rPr lang="en-US" dirty="0" smtClean="0"/>
                  <a:t>Decode audio streams locally</a:t>
                </a:r>
              </a:p>
              <a:p>
                <a:pPr lvl="1"/>
                <a:r>
                  <a:rPr lang="en-US" dirty="0" smtClean="0"/>
                  <a:t>Sensors detect presence of listeners for power savings</a:t>
                </a:r>
              </a:p>
              <a:p>
                <a:pPr lvl="1"/>
                <a:r>
                  <a:rPr lang="en-US" dirty="0" smtClean="0"/>
                  <a:t>Basic function (play/pause?) that requests high level help</a:t>
                </a:r>
              </a:p>
              <a:p>
                <a:r>
                  <a:rPr lang="en-US" dirty="0" smtClean="0"/>
                  <a:t>Central firmware services</a:t>
                </a:r>
              </a:p>
              <a:p>
                <a:pPr lvl="1"/>
                <a:r>
                  <a:rPr lang="en-US" dirty="0"/>
                  <a:t>P</a:t>
                </a:r>
                <a:r>
                  <a:rPr lang="en-US" dirty="0" smtClean="0"/>
                  <a:t>ower management</a:t>
                </a:r>
              </a:p>
              <a:p>
                <a:pPr lvl="1"/>
                <a:r>
                  <a:rPr lang="en-US" dirty="0"/>
                  <a:t>A</a:t>
                </a:r>
                <a:r>
                  <a:rPr lang="en-US" dirty="0" smtClean="0"/>
                  <a:t>udio storage and streaming</a:t>
                </a:r>
              </a:p>
              <a:p>
                <a:pPr lvl="1"/>
                <a:r>
                  <a:rPr lang="en-US" dirty="0" smtClean="0"/>
                  <a:t>Firmware update and distribution</a:t>
                </a:r>
              </a:p>
              <a:p>
                <a:pPr lvl="2"/>
                <a:r>
                  <a:rPr lang="en-US" dirty="0" smtClean="0"/>
                  <a:t>Check firmware updates are authentic, consistent, fresh</a:t>
                </a:r>
              </a:p>
              <a:p>
                <a:r>
                  <a:rPr lang="en-US" dirty="0" smtClean="0"/>
                  <a:t>Application services</a:t>
                </a:r>
              </a:p>
              <a:p>
                <a:pPr lvl="1"/>
                <a:r>
                  <a:rPr lang="en-US" dirty="0" smtClean="0"/>
                  <a:t>User interface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00051" y="838200"/>
                <a:ext cx="8293100" cy="5203825"/>
              </a:xfrm>
              <a:blipFill rotWithShape="1">
                <a:blip r:embed="rId3"/>
                <a:stretch>
                  <a:fillRect l="-2279" t="-1876"/>
                </a:stretch>
              </a:blipFill>
            </p:spPr>
            <p:txBody>
              <a:bodyPr/>
              <a:lstStyle/>
              <a:p>
                <a:r>
                  <a:rPr lang="en-US">
                    <a:noFill/>
                  </a:rPr>
                  <a:t> </a:t>
                </a:r>
              </a:p>
            </p:txBody>
          </p:sp>
        </mc:Fallback>
      </mc:AlternateContent>
    </p:spTree>
    <p:extLst>
      <p:ext uri="{BB962C8B-B14F-4D97-AF65-F5344CB8AC3E}">
        <p14:creationId xmlns:p14="http://schemas.microsoft.com/office/powerpoint/2010/main" val="1225775655"/>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US" dirty="0" smtClean="0"/>
              <a:t>Questions?</a:t>
            </a:r>
            <a:endParaRPr lang="en-US" dirty="0"/>
          </a:p>
        </p:txBody>
      </p:sp>
      <p:sp>
        <p:nvSpPr>
          <p:cNvPr id="5" name="Subtitle 4"/>
          <p:cNvSpPr>
            <a:spLocks noGrp="1"/>
          </p:cNvSpPr>
          <p:nvPr>
            <p:ph type="subTitle" sz="quarter" idx="1"/>
          </p:nvPr>
        </p:nvSpPr>
        <p:spPr/>
        <p:txBody>
          <a:bodyPr/>
          <a:lstStyle/>
          <a:p>
            <a:endParaRPr lang="en-US"/>
          </a:p>
        </p:txBody>
      </p:sp>
    </p:spTree>
    <p:extLst>
      <p:ext uri="{BB962C8B-B14F-4D97-AF65-F5344CB8AC3E}">
        <p14:creationId xmlns:p14="http://schemas.microsoft.com/office/powerpoint/2010/main" val="28003452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Firmware in action</a:t>
            </a: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7528" y="1275217"/>
            <a:ext cx="3141308" cy="3466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38863" y="1261656"/>
            <a:ext cx="3165988" cy="3493505"/>
          </a:xfrm>
        </p:spPr>
      </p:pic>
      <p:sp>
        <p:nvSpPr>
          <p:cNvPr id="10" name="TextBox 9"/>
          <p:cNvSpPr txBox="1"/>
          <p:nvPr/>
        </p:nvSpPr>
        <p:spPr>
          <a:xfrm>
            <a:off x="127818" y="4778148"/>
            <a:ext cx="8898194" cy="215444"/>
          </a:xfrm>
          <a:prstGeom prst="rect">
            <a:avLst/>
          </a:prstGeom>
          <a:noFill/>
        </p:spPr>
        <p:txBody>
          <a:bodyPr wrap="square" rtlCol="0">
            <a:spAutoFit/>
          </a:bodyPr>
          <a:lstStyle/>
          <a:p>
            <a:r>
              <a:rPr lang="en-US" sz="1000" dirty="0" smtClean="0"/>
              <a:t>Source: R. </a:t>
            </a:r>
            <a:r>
              <a:rPr lang="en-US" sz="1000" dirty="0" err="1" smtClean="0"/>
              <a:t>Zhair</a:t>
            </a:r>
            <a:r>
              <a:rPr lang="en-US" sz="1000" dirty="0" smtClean="0"/>
              <a:t>, M. </a:t>
            </a:r>
            <a:r>
              <a:rPr lang="en-US" sz="1000" dirty="0" err="1" smtClean="0"/>
              <a:t>Ewert</a:t>
            </a:r>
            <a:r>
              <a:rPr lang="en-US" sz="1000" dirty="0" smtClean="0"/>
              <a:t>, H </a:t>
            </a:r>
            <a:r>
              <a:rPr lang="en-US" sz="1000" dirty="0" err="1" smtClean="0"/>
              <a:t>Seshardri</a:t>
            </a:r>
            <a:r>
              <a:rPr lang="en-US" sz="1000" dirty="0" smtClean="0"/>
              <a:t>. The Medfield Smartphone: Intel</a:t>
            </a:r>
            <a:r>
              <a:rPr lang="en-US" sz="1000" baseline="30000" dirty="0" smtClean="0"/>
              <a:t>®</a:t>
            </a:r>
            <a:r>
              <a:rPr lang="en-US" sz="1000" dirty="0" smtClean="0"/>
              <a:t> Architecture in a Handheld Form Factor. </a:t>
            </a:r>
            <a:r>
              <a:rPr lang="en-US" sz="1000" i="1" dirty="0" smtClean="0"/>
              <a:t>IEEE Micro</a:t>
            </a:r>
            <a:r>
              <a:rPr lang="en-US" sz="1000" dirty="0" smtClean="0"/>
              <a:t>. 2013.</a:t>
            </a:r>
            <a:endParaRPr lang="en-US" sz="1000" dirty="0"/>
          </a:p>
        </p:txBody>
      </p:sp>
      <p:sp>
        <p:nvSpPr>
          <p:cNvPr id="11" name="TextBox 10"/>
          <p:cNvSpPr txBox="1"/>
          <p:nvPr/>
        </p:nvSpPr>
        <p:spPr>
          <a:xfrm>
            <a:off x="698087" y="786722"/>
            <a:ext cx="7757653" cy="338554"/>
          </a:xfrm>
          <a:prstGeom prst="rect">
            <a:avLst/>
          </a:prstGeom>
          <a:noFill/>
        </p:spPr>
        <p:txBody>
          <a:bodyPr wrap="square" rtlCol="0">
            <a:spAutoFit/>
          </a:bodyPr>
          <a:lstStyle/>
          <a:p>
            <a:pPr algn="l"/>
            <a:r>
              <a:rPr lang="en-US" dirty="0" smtClean="0"/>
              <a:t>Q: Media is playing … the CPU is powered off … how?</a:t>
            </a:r>
          </a:p>
        </p:txBody>
      </p:sp>
      <p:sp>
        <p:nvSpPr>
          <p:cNvPr id="12" name="TextBox 11"/>
          <p:cNvSpPr txBox="1"/>
          <p:nvPr/>
        </p:nvSpPr>
        <p:spPr>
          <a:xfrm>
            <a:off x="698088" y="5247747"/>
            <a:ext cx="7757653" cy="338554"/>
          </a:xfrm>
          <a:prstGeom prst="rect">
            <a:avLst/>
          </a:prstGeom>
          <a:noFill/>
        </p:spPr>
        <p:txBody>
          <a:bodyPr wrap="square" rtlCol="0">
            <a:spAutoFit/>
          </a:bodyPr>
          <a:lstStyle/>
          <a:p>
            <a:pPr algn="l"/>
            <a:r>
              <a:rPr lang="en-US" dirty="0"/>
              <a:t>A</a:t>
            </a:r>
            <a:r>
              <a:rPr lang="en-US" dirty="0" smtClean="0"/>
              <a:t>: The devices are getting smarter.</a:t>
            </a:r>
          </a:p>
        </p:txBody>
      </p:sp>
    </p:spTree>
    <p:extLst>
      <p:ext uri="{BB962C8B-B14F-4D97-AF65-F5344CB8AC3E}">
        <p14:creationId xmlns:p14="http://schemas.microsoft.com/office/powerpoint/2010/main" val="368966918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of programming tiny machines is not going away</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82441" y="3000374"/>
            <a:ext cx="951336" cy="942975"/>
          </a:xfrm>
        </p:spPr>
      </p:pic>
      <p:pic>
        <p:nvPicPr>
          <p:cNvPr id="3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3834791" y="2724149"/>
            <a:ext cx="1316496" cy="1304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1287" y="1971675"/>
            <a:ext cx="874461" cy="866775"/>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7184" y="3986211"/>
            <a:ext cx="874461" cy="866775"/>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3569" y="3986209"/>
            <a:ext cx="874461" cy="866775"/>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4432" y="1971674"/>
            <a:ext cx="874461" cy="866775"/>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2672" y="1754980"/>
            <a:ext cx="437230" cy="433387"/>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07133" y="1754981"/>
            <a:ext cx="437230" cy="433387"/>
          </a:xfrm>
          <a:prstGeom prst="rect">
            <a:avLst/>
          </a:prstGeom>
        </p:spPr>
      </p:pic>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07133" y="2621755"/>
            <a:ext cx="437230" cy="433387"/>
          </a:xfrm>
          <a:prstGeom prst="rect">
            <a:avLst/>
          </a:prstGeom>
        </p:spPr>
      </p:pic>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07133" y="3769517"/>
            <a:ext cx="437230" cy="433387"/>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07133" y="4636290"/>
            <a:ext cx="437230" cy="433387"/>
          </a:xfrm>
          <a:prstGeom prst="rect">
            <a:avLst/>
          </a:prstGeom>
        </p:spPr>
      </p:pic>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6176" y="4636289"/>
            <a:ext cx="437230" cy="433387"/>
          </a:xfrm>
          <a:prstGeom prst="rect">
            <a:avLst/>
          </a:prstGeom>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4954" y="4636288"/>
            <a:ext cx="437230" cy="433387"/>
          </a:xfrm>
          <a:prstGeom prst="rect">
            <a:avLst/>
          </a:prstGeom>
        </p:spPr>
      </p:pic>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80442" y="3769517"/>
            <a:ext cx="437230" cy="433387"/>
          </a:xfrm>
          <a:prstGeom prst="rect">
            <a:avLst/>
          </a:prstGeom>
        </p:spPr>
      </p:pic>
      <p:pic>
        <p:nvPicPr>
          <p:cNvPr id="48" name="Pictur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80442" y="2557461"/>
            <a:ext cx="437230" cy="433387"/>
          </a:xfrm>
          <a:prstGeom prst="rect">
            <a:avLst/>
          </a:prstGeom>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80442" y="1745453"/>
            <a:ext cx="437230" cy="433387"/>
          </a:xfrm>
          <a:prstGeom prst="rect">
            <a:avLst/>
          </a:prstGeom>
        </p:spPr>
      </p:pic>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4514" y="1745452"/>
            <a:ext cx="437230" cy="433387"/>
          </a:xfrm>
          <a:prstGeom prst="rect">
            <a:avLst/>
          </a:prstGeom>
        </p:spPr>
      </p:pic>
      <p:pic>
        <p:nvPicPr>
          <p:cNvPr id="51" name="Content Placehold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3430799" y="2338384"/>
            <a:ext cx="2157718" cy="213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68569" y="4636277"/>
            <a:ext cx="437230" cy="433387"/>
          </a:xfrm>
          <a:prstGeom prst="rect">
            <a:avLst/>
          </a:prstGeom>
        </p:spPr>
      </p:pic>
      <p:sp>
        <p:nvSpPr>
          <p:cNvPr id="53" name="TextBox 52"/>
          <p:cNvSpPr txBox="1"/>
          <p:nvPr/>
        </p:nvSpPr>
        <p:spPr>
          <a:xfrm>
            <a:off x="2543175" y="5362440"/>
            <a:ext cx="4076700" cy="350865"/>
          </a:xfrm>
          <a:prstGeom prst="rect">
            <a:avLst/>
          </a:prstGeom>
          <a:noFill/>
        </p:spPr>
        <p:txBody>
          <a:bodyPr wrap="square" rtlCol="0">
            <a:spAutoFit/>
          </a:bodyPr>
          <a:lstStyle/>
          <a:p>
            <a:pPr algn="l"/>
            <a:r>
              <a:rPr lang="en-US" sz="800" dirty="0" smtClean="0"/>
              <a:t>Image © 2013 Pauli </a:t>
            </a:r>
            <a:r>
              <a:rPr lang="en-US" sz="800" dirty="0" err="1" smtClean="0"/>
              <a:t>Rautakorpi</a:t>
            </a:r>
            <a:endParaRPr lang="en-US" sz="800" dirty="0" smtClean="0"/>
          </a:p>
          <a:p>
            <a:pPr algn="l"/>
            <a:r>
              <a:rPr lang="en-US" sz="800" dirty="0" smtClean="0"/>
              <a:t>Used under  the terms of the Creative Commons – Attribution 2.0 License</a:t>
            </a:r>
            <a:endParaRPr lang="en-US" sz="800" dirty="0"/>
          </a:p>
        </p:txBody>
      </p:sp>
    </p:spTree>
    <p:extLst>
      <p:ext uri="{BB962C8B-B14F-4D97-AF65-F5344CB8AC3E}">
        <p14:creationId xmlns:p14="http://schemas.microsoft.com/office/powerpoint/2010/main" val="3700977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What is firmware?</a:t>
            </a:r>
          </a:p>
          <a:p>
            <a:r>
              <a:rPr lang="en-US" dirty="0" smtClean="0"/>
              <a:t>What makes firmware validation so important?</a:t>
            </a:r>
          </a:p>
          <a:p>
            <a:r>
              <a:rPr lang="en-US" dirty="0" smtClean="0"/>
              <a:t>What does firmware look like?</a:t>
            </a:r>
          </a:p>
          <a:p>
            <a:r>
              <a:rPr lang="en-US" dirty="0" smtClean="0"/>
              <a:t>Research needs</a:t>
            </a:r>
          </a:p>
          <a:p>
            <a:r>
              <a:rPr lang="en-US" dirty="0" smtClean="0"/>
              <a:t>Case </a:t>
            </a:r>
            <a:r>
              <a:rPr lang="en-US" dirty="0"/>
              <a:t>s</a:t>
            </a:r>
            <a:r>
              <a:rPr lang="en-US" dirty="0" smtClean="0"/>
              <a:t>tudies for researchers</a:t>
            </a:r>
          </a:p>
          <a:p>
            <a:endParaRPr lang="en-US" dirty="0" smtClean="0"/>
          </a:p>
        </p:txBody>
      </p:sp>
    </p:spTree>
    <p:extLst>
      <p:ext uri="{BB962C8B-B14F-4D97-AF65-F5344CB8AC3E}">
        <p14:creationId xmlns:p14="http://schemas.microsoft.com/office/powerpoint/2010/main" val="378416033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53" y="158750"/>
            <a:ext cx="8259096" cy="883469"/>
          </a:xfrm>
        </p:spPr>
        <p:txBody>
          <a:bodyPr>
            <a:normAutofit fontScale="90000"/>
          </a:bodyPr>
          <a:lstStyle/>
          <a:p>
            <a:r>
              <a:rPr lang="en-US" dirty="0" smtClean="0"/>
              <a:t>(non-technical) Definition of Firmware</a:t>
            </a:r>
            <a:endParaRPr lang="en-US" dirty="0"/>
          </a:p>
        </p:txBody>
      </p:sp>
      <p:sp>
        <p:nvSpPr>
          <p:cNvPr id="3" name="Content Placeholder 2"/>
          <p:cNvSpPr>
            <a:spLocks noGrp="1"/>
          </p:cNvSpPr>
          <p:nvPr>
            <p:ph idx="1"/>
          </p:nvPr>
        </p:nvSpPr>
        <p:spPr/>
        <p:txBody>
          <a:bodyPr/>
          <a:lstStyle/>
          <a:p>
            <a:pPr marL="0" indent="0">
              <a:buNone/>
            </a:pPr>
            <a:r>
              <a:rPr lang="en-US" dirty="0" smtClean="0"/>
              <a:t>A </a:t>
            </a:r>
            <a:r>
              <a:rPr lang="en-US" i="1" dirty="0" smtClean="0"/>
              <a:t>software component that</a:t>
            </a:r>
          </a:p>
          <a:p>
            <a:pPr lvl="1"/>
            <a:r>
              <a:rPr lang="en-US" i="1" dirty="0" smtClean="0"/>
              <a:t>Must be functional before the associate hardware ships</a:t>
            </a:r>
          </a:p>
          <a:p>
            <a:pPr lvl="1"/>
            <a:r>
              <a:rPr lang="en-US" i="1" dirty="0" smtClean="0"/>
              <a:t>Is  difficult/costly/undesirable to patch after shipping</a:t>
            </a:r>
            <a:endParaRPr lang="en-US" dirty="0"/>
          </a:p>
          <a:p>
            <a:r>
              <a:rPr lang="en-US" dirty="0" smtClean="0"/>
              <a:t>So defined</a:t>
            </a:r>
          </a:p>
          <a:p>
            <a:pPr lvl="1"/>
            <a:r>
              <a:rPr lang="en-US" dirty="0"/>
              <a:t>I</a:t>
            </a:r>
            <a:r>
              <a:rPr lang="en-US" dirty="0" smtClean="0"/>
              <a:t>ncludes the lowest level software in a product</a:t>
            </a:r>
          </a:p>
          <a:p>
            <a:pPr lvl="1"/>
            <a:r>
              <a:rPr lang="en-US" dirty="0" smtClean="0"/>
              <a:t>Software that interacts directly with hardware</a:t>
            </a:r>
          </a:p>
          <a:p>
            <a:pPr lvl="1"/>
            <a:r>
              <a:rPr lang="en-US" dirty="0" smtClean="0"/>
              <a:t>May include some of the higher-level software as well</a:t>
            </a:r>
          </a:p>
          <a:p>
            <a:pPr marL="0" indent="0">
              <a:buNone/>
            </a:pPr>
            <a:endParaRPr lang="en-US" dirty="0" smtClean="0"/>
          </a:p>
          <a:p>
            <a:r>
              <a:rPr lang="en-US" dirty="0"/>
              <a:t>Says nothing about what firmware looks like.</a:t>
            </a:r>
          </a:p>
          <a:p>
            <a:r>
              <a:rPr lang="en-US" dirty="0" smtClean="0"/>
              <a:t>But this definition is useful because</a:t>
            </a:r>
          </a:p>
          <a:p>
            <a:pPr lvl="1"/>
            <a:r>
              <a:rPr lang="en-US" dirty="0" smtClean="0"/>
              <a:t>People get an immediate sense of its importance.</a:t>
            </a:r>
          </a:p>
          <a:p>
            <a:pPr lvl="1"/>
            <a:r>
              <a:rPr lang="en-US" dirty="0" smtClean="0"/>
              <a:t>We can find technical commonalities in such software.</a:t>
            </a:r>
            <a:endParaRPr lang="en-US" dirty="0"/>
          </a:p>
        </p:txBody>
      </p:sp>
    </p:spTree>
    <p:extLst>
      <p:ext uri="{BB962C8B-B14F-4D97-AF65-F5344CB8AC3E}">
        <p14:creationId xmlns:p14="http://schemas.microsoft.com/office/powerpoint/2010/main" val="311564349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2_white_intel_only">
  <a:themeElements>
    <a:clrScheme name="2_white_intel_only 1">
      <a:dk1>
        <a:srgbClr val="000000"/>
      </a:dk1>
      <a:lt1>
        <a:srgbClr val="FFFFFF"/>
      </a:lt1>
      <a:dk2>
        <a:srgbClr val="0860A8"/>
      </a:dk2>
      <a:lt2>
        <a:srgbClr val="0860A8"/>
      </a:lt2>
      <a:accent1>
        <a:srgbClr val="FF5C00"/>
      </a:accent1>
      <a:accent2>
        <a:srgbClr val="FDB605"/>
      </a:accent2>
      <a:accent3>
        <a:srgbClr val="FFFFFF"/>
      </a:accent3>
      <a:accent4>
        <a:srgbClr val="000000"/>
      </a:accent4>
      <a:accent5>
        <a:srgbClr val="FFB5AA"/>
      </a:accent5>
      <a:accent6>
        <a:srgbClr val="E5A504"/>
      </a:accent6>
      <a:hlink>
        <a:srgbClr val="AA014C"/>
      </a:hlink>
      <a:folHlink>
        <a:srgbClr val="379900"/>
      </a:folHlink>
    </a:clrScheme>
    <a:fontScheme name="2_white_intel_onl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9050" cap="flat" cmpd="sng" algn="ctr">
              <a:solidFill>
                <a:srgbClr val="292929">
                  <a:alpha val="70000"/>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8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96"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9050" cap="flat" cmpd="sng" algn="ctr">
              <a:solidFill>
                <a:srgbClr val="292929">
                  <a:alpha val="70000"/>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8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96" charset="0"/>
          </a:defRPr>
        </a:defPPr>
      </a:lstStyle>
    </a:lnDef>
  </a:objectDefaults>
  <a:extraClrSchemeLst>
    <a:extraClrScheme>
      <a:clrScheme name="2_white_intel_only 1">
        <a:dk1>
          <a:srgbClr val="000000"/>
        </a:dk1>
        <a:lt1>
          <a:srgbClr val="FFFFFF"/>
        </a:lt1>
        <a:dk2>
          <a:srgbClr val="0860A8"/>
        </a:dk2>
        <a:lt2>
          <a:srgbClr val="0860A8"/>
        </a:lt2>
        <a:accent1>
          <a:srgbClr val="FF5C00"/>
        </a:accent1>
        <a:accent2>
          <a:srgbClr val="FDB605"/>
        </a:accent2>
        <a:accent3>
          <a:srgbClr val="FFFFFF"/>
        </a:accent3>
        <a:accent4>
          <a:srgbClr val="000000"/>
        </a:accent4>
        <a:accent5>
          <a:srgbClr val="FFB5AA"/>
        </a:accent5>
        <a:accent6>
          <a:srgbClr val="E5A504"/>
        </a:accent6>
        <a:hlink>
          <a:srgbClr val="AA014C"/>
        </a:hlink>
        <a:folHlink>
          <a:srgbClr val="37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white_intel_only">
  <a:themeElements>
    <a:clrScheme name="2_white_intel_only 1">
      <a:dk1>
        <a:srgbClr val="000000"/>
      </a:dk1>
      <a:lt1>
        <a:srgbClr val="FFFFFF"/>
      </a:lt1>
      <a:dk2>
        <a:srgbClr val="0860A8"/>
      </a:dk2>
      <a:lt2>
        <a:srgbClr val="0860A8"/>
      </a:lt2>
      <a:accent1>
        <a:srgbClr val="FF5C00"/>
      </a:accent1>
      <a:accent2>
        <a:srgbClr val="FDB605"/>
      </a:accent2>
      <a:accent3>
        <a:srgbClr val="FFFFFF"/>
      </a:accent3>
      <a:accent4>
        <a:srgbClr val="000000"/>
      </a:accent4>
      <a:accent5>
        <a:srgbClr val="FFB5AA"/>
      </a:accent5>
      <a:accent6>
        <a:srgbClr val="E5A504"/>
      </a:accent6>
      <a:hlink>
        <a:srgbClr val="AA014C"/>
      </a:hlink>
      <a:folHlink>
        <a:srgbClr val="379900"/>
      </a:folHlink>
    </a:clrScheme>
    <a:fontScheme name="2_white_intel_onl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9050" cap="flat" cmpd="sng" algn="ctr">
              <a:solidFill>
                <a:srgbClr val="292929">
                  <a:alpha val="70000"/>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8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96"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9050" cap="flat" cmpd="sng" algn="ctr">
              <a:solidFill>
                <a:srgbClr val="292929">
                  <a:alpha val="70000"/>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8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96" charset="0"/>
          </a:defRPr>
        </a:defPPr>
      </a:lstStyle>
    </a:lnDef>
  </a:objectDefaults>
  <a:extraClrSchemeLst>
    <a:extraClrScheme>
      <a:clrScheme name="2_white_intel_only 1">
        <a:dk1>
          <a:srgbClr val="000000"/>
        </a:dk1>
        <a:lt1>
          <a:srgbClr val="FFFFFF"/>
        </a:lt1>
        <a:dk2>
          <a:srgbClr val="0860A8"/>
        </a:dk2>
        <a:lt2>
          <a:srgbClr val="0860A8"/>
        </a:lt2>
        <a:accent1>
          <a:srgbClr val="FF5C00"/>
        </a:accent1>
        <a:accent2>
          <a:srgbClr val="FDB605"/>
        </a:accent2>
        <a:accent3>
          <a:srgbClr val="FFFFFF"/>
        </a:accent3>
        <a:accent4>
          <a:srgbClr val="000000"/>
        </a:accent4>
        <a:accent5>
          <a:srgbClr val="FFB5AA"/>
        </a:accent5>
        <a:accent6>
          <a:srgbClr val="E5A504"/>
        </a:accent6>
        <a:hlink>
          <a:srgbClr val="AA014C"/>
        </a:hlink>
        <a:folHlink>
          <a:srgbClr val="37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35763</TotalTime>
  <Words>2986</Words>
  <Application>Microsoft Office PowerPoint</Application>
  <PresentationFormat>On-screen Show (4:3)</PresentationFormat>
  <Paragraphs>547</Paragraphs>
  <Slides>57</Slides>
  <Notes>49</Notes>
  <HiddenSlides>0</HiddenSlides>
  <MMClips>0</MMClips>
  <ScaleCrop>false</ScaleCrop>
  <HeadingPairs>
    <vt:vector size="4" baseType="variant">
      <vt:variant>
        <vt:lpstr>Theme</vt:lpstr>
      </vt:variant>
      <vt:variant>
        <vt:i4>3</vt:i4>
      </vt:variant>
      <vt:variant>
        <vt:lpstr>Slide Titles</vt:lpstr>
      </vt:variant>
      <vt:variant>
        <vt:i4>57</vt:i4>
      </vt:variant>
    </vt:vector>
  </HeadingPairs>
  <TitlesOfParts>
    <vt:vector size="60" baseType="lpstr">
      <vt:lpstr>2_white_intel_only</vt:lpstr>
      <vt:lpstr>Office Theme</vt:lpstr>
      <vt:lpstr>3_white_intel_only</vt:lpstr>
      <vt:lpstr>Firmware Validation: Challenges &amp; Opportunities</vt:lpstr>
      <vt:lpstr>PowerPoint Presentation</vt:lpstr>
      <vt:lpstr>Firmware is everywhere</vt:lpstr>
      <vt:lpstr>But … is anything really “firmware”?</vt:lpstr>
      <vt:lpstr>That isn’t firmware</vt:lpstr>
      <vt:lpstr>Firmware in action</vt:lpstr>
      <vt:lpstr>The problem of programming tiny machines is not going away</vt:lpstr>
      <vt:lpstr>Outline</vt:lpstr>
      <vt:lpstr>(non-technical) Definition of Firmware</vt:lpstr>
      <vt:lpstr>Outline</vt:lpstr>
      <vt:lpstr>Amount of firmware is growing fast</vt:lpstr>
      <vt:lpstr>Firmware Validation Criticality is Higher Than Software</vt:lpstr>
      <vt:lpstr>Why is firmware hard to update?</vt:lpstr>
      <vt:lpstr>Firmware Validation Schedule Criticality is Higher than Software</vt:lpstr>
      <vt:lpstr>Opportunity to test firmware is smaller than software</vt:lpstr>
      <vt:lpstr>Firmware/Hardware interfaces are “dynamic”</vt:lpstr>
      <vt:lpstr>Opportunity for Formal Methods (the non-technical ones)</vt:lpstr>
      <vt:lpstr>Opportunity for Formal Methods: Examples</vt:lpstr>
      <vt:lpstr>Outline</vt:lpstr>
      <vt:lpstr>Firmware: Language &amp; Runtime</vt:lpstr>
      <vt:lpstr>Firmware/Hardware interaction</vt:lpstr>
      <vt:lpstr>Firmware/Hardware Concurrency</vt:lpstr>
      <vt:lpstr>PowerPoint Presentation</vt:lpstr>
      <vt:lpstr>So firmware is like software but…</vt:lpstr>
      <vt:lpstr>Transition to Oxford interface example</vt:lpstr>
      <vt:lpstr>PowerPoint Presentation</vt:lpstr>
      <vt:lpstr>Project Approach</vt:lpstr>
      <vt:lpstr>TMP105 - Temperature Sensor</vt:lpstr>
      <vt:lpstr>Protocol to Read a Register</vt:lpstr>
      <vt:lpstr>Early Abstraction</vt:lpstr>
      <vt:lpstr>Early Abstraction</vt:lpstr>
      <vt:lpstr>Early Abstraction</vt:lpstr>
      <vt:lpstr>Early Abstraction</vt:lpstr>
      <vt:lpstr>Project Approach</vt:lpstr>
      <vt:lpstr>QEMU Virtual Prototype</vt:lpstr>
      <vt:lpstr>TMP105 in QEMU</vt:lpstr>
      <vt:lpstr>TMP105 in QEMU</vt:lpstr>
      <vt:lpstr>Return to Intel firmware talk</vt:lpstr>
      <vt:lpstr>Outline</vt:lpstr>
      <vt:lpstr>Research: Interface Capture</vt:lpstr>
      <vt:lpstr>Research: Interface Exploitation</vt:lpstr>
      <vt:lpstr>Research: Firmware Semantic Tools</vt:lpstr>
      <vt:lpstr>Research: System Level Sketches</vt:lpstr>
      <vt:lpstr>Research Needs: Solutions To “Solved” Problems</vt:lpstr>
      <vt:lpstr>Research: Languages</vt:lpstr>
      <vt:lpstr>Experience: Concolic Firmware Test</vt:lpstr>
      <vt:lpstr>Outline</vt:lpstr>
      <vt:lpstr>Research Case Study Selection</vt:lpstr>
      <vt:lpstr>Open Source Inspiration: RockBox</vt:lpstr>
      <vt:lpstr>Open Source Inspiration: QEMU</vt:lpstr>
      <vt:lpstr>Realistic Firmware Case Study</vt:lpstr>
      <vt:lpstr>Realistic Firmware Case Study</vt:lpstr>
      <vt:lpstr>Realistic Firmware Case Study</vt:lpstr>
      <vt:lpstr>Realistic Firmware Case Study</vt:lpstr>
      <vt:lpstr>Realistic Firmware Case Study</vt:lpstr>
      <vt:lpstr>Example: Multi-zone audio service</vt:lpstr>
      <vt:lpstr>Questions?</vt:lpstr>
    </vt:vector>
  </TitlesOfParts>
  <Company>Intel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Verdana Bold 30</dc:title>
  <dc:creator>SPritchard</dc:creator>
  <cp:lastModifiedBy>Jim Grundy</cp:lastModifiedBy>
  <cp:revision>818</cp:revision>
  <cp:lastPrinted>2013-10-20T06:11:29Z</cp:lastPrinted>
  <dcterms:created xsi:type="dcterms:W3CDTF">2006-01-03T03:33:43Z</dcterms:created>
  <dcterms:modified xsi:type="dcterms:W3CDTF">2013-10-21T18:42:49Z</dcterms:modified>
</cp:coreProperties>
</file>