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 id="2147483680" r:id="rId2"/>
  </p:sldMasterIdLst>
  <p:notesMasterIdLst>
    <p:notesMasterId r:id="rId29"/>
  </p:notesMasterIdLst>
  <p:sldIdLst>
    <p:sldId id="256" r:id="rId3"/>
    <p:sldId id="381" r:id="rId4"/>
    <p:sldId id="333" r:id="rId5"/>
    <p:sldId id="382" r:id="rId6"/>
    <p:sldId id="319" r:id="rId7"/>
    <p:sldId id="383" r:id="rId8"/>
    <p:sldId id="384" r:id="rId9"/>
    <p:sldId id="345" r:id="rId10"/>
    <p:sldId id="368" r:id="rId11"/>
    <p:sldId id="369" r:id="rId12"/>
    <p:sldId id="370" r:id="rId13"/>
    <p:sldId id="380" r:id="rId14"/>
    <p:sldId id="371" r:id="rId15"/>
    <p:sldId id="372" r:id="rId16"/>
    <p:sldId id="347" r:id="rId17"/>
    <p:sldId id="374" r:id="rId18"/>
    <p:sldId id="376" r:id="rId19"/>
    <p:sldId id="377" r:id="rId20"/>
    <p:sldId id="378" r:id="rId21"/>
    <p:sldId id="379" r:id="rId22"/>
    <p:sldId id="375" r:id="rId23"/>
    <p:sldId id="312" r:id="rId24"/>
    <p:sldId id="330" r:id="rId25"/>
    <p:sldId id="331" r:id="rId26"/>
    <p:sldId id="268" r:id="rId27"/>
    <p:sldId id="267" r:id="rId28"/>
  </p:sldIdLst>
  <p:sldSz cx="9144000" cy="6858000" type="screen4x3"/>
  <p:notesSz cx="6858000" cy="9144000"/>
  <p:embeddedFontLst>
    <p:embeddedFont>
      <p:font typeface="Consolas" panose="020B0609020204030204" pitchFamily="49"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Times" panose="02020603050405020304" pitchFamily="18" charset="0"/>
      <p:regular r:id="rId38"/>
      <p:bold r:id="rId39"/>
      <p:italic r:id="rId40"/>
      <p:boldItalic r:id="rId41"/>
    </p:embeddedFont>
    <p:embeddedFont>
      <p:font typeface="Cambria Math" panose="02040503050406030204" pitchFamily="18" charset="0"/>
      <p:regular r:id="rId42"/>
    </p:embeddedFont>
    <p:embeddedFont>
      <p:font typeface="ＭＳ Ｐゴシック" panose="020B0600070205080204" pitchFamily="34" charset="-128"/>
      <p:regular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gar Chaki" initials="S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CD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556" autoAdjust="0"/>
  </p:normalViewPr>
  <p:slideViewPr>
    <p:cSldViewPr>
      <p:cViewPr varScale="1">
        <p:scale>
          <a:sx n="60" d="100"/>
          <a:sy n="60" d="100"/>
        </p:scale>
        <p:origin x="-7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14F95-0454-400F-8F32-9564A6420F72}" type="datetimeFigureOut">
              <a:rPr lang="en-US" smtClean="0"/>
              <a:pPr/>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E1A95-C5EB-46EB-8C0A-110967F4EC64}" type="slidenum">
              <a:rPr lang="en-US" smtClean="0"/>
              <a:pPr/>
              <a:t>‹#›</a:t>
            </a:fld>
            <a:endParaRPr lang="en-US"/>
          </a:p>
        </p:txBody>
      </p:sp>
    </p:spTree>
    <p:extLst>
      <p:ext uri="{BB962C8B-B14F-4D97-AF65-F5344CB8AC3E}">
        <p14:creationId xmlns:p14="http://schemas.microsoft.com/office/powerpoint/2010/main" val="234579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10/22/2013</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PIP locks cause blocking and deadlocks</a:t>
            </a:r>
          </a:p>
        </p:txBody>
      </p:sp>
      <p:sp>
        <p:nvSpPr>
          <p:cNvPr id="33795" name="Slide Number Placeholder 3"/>
          <p:cNvSpPr>
            <a:spLocks noGrp="1"/>
          </p:cNvSpPr>
          <p:nvPr>
            <p:ph type="sldNum" sz="quarter" idx="5"/>
          </p:nvPr>
        </p:nvSpPr>
        <p:spPr bwMode="auto">
          <a:noFill/>
          <a:ln>
            <a:miter lim="800000"/>
            <a:headEnd/>
            <a:tailEnd/>
          </a:ln>
        </p:spPr>
        <p:txBody>
          <a:bodyPr/>
          <a:lstStyle/>
          <a:p>
            <a:fld id="{6D1E875E-ADD9-4F9F-A0FA-34683A8837F0}" type="slidenum">
              <a:rPr lang="he-IL"/>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E1A95-C5EB-46EB-8C0A-110967F4EC64}" type="slidenum">
              <a:rPr lang="en-US" smtClean="0"/>
              <a:pPr/>
              <a:t>9</a:t>
            </a:fld>
            <a:endParaRPr lang="en-US"/>
          </a:p>
        </p:txBody>
      </p:sp>
    </p:spTree>
    <p:extLst>
      <p:ext uri="{BB962C8B-B14F-4D97-AF65-F5344CB8AC3E}">
        <p14:creationId xmlns:p14="http://schemas.microsoft.com/office/powerpoint/2010/main" val="386768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10/22/2013</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2013 </a:t>
            </a:r>
            <a:r>
              <a:rPr lang="en-US" sz="700" dirty="0">
                <a:solidFill>
                  <a:schemeClr val="bg1"/>
                </a:solidFill>
              </a:rPr>
              <a:t>Carnegie 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2013 </a:t>
            </a:r>
            <a:r>
              <a:rPr lang="en-US" sz="700" dirty="0">
                <a:solidFill>
                  <a:schemeClr val="bg1"/>
                </a:solidFill>
              </a:rPr>
              <a:t>Carnegie 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178018"/>
            <a:ext cx="2286000" cy="66940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baseline="0" dirty="0" smtClean="0">
                <a:solidFill>
                  <a:schemeClr val="bg1"/>
                </a:solidFill>
              </a:rPr>
              <a:t>Verifying Periodic Programs with Priority Inheritance Locks</a:t>
            </a:r>
          </a:p>
          <a:p>
            <a:pPr algn="l" eaLnBrk="0" hangingPunct="0">
              <a:spcBef>
                <a:spcPct val="0"/>
              </a:spcBef>
            </a:pPr>
            <a:r>
              <a:rPr lang="en-US" sz="900" baseline="0" dirty="0" smtClean="0">
                <a:solidFill>
                  <a:schemeClr val="bg1"/>
                </a:solidFill>
              </a:rPr>
              <a:t>Chaki, Gurfinkel, Kong, </a:t>
            </a:r>
            <a:r>
              <a:rPr lang="en-US" sz="900" baseline="0" dirty="0" err="1" smtClean="0">
                <a:solidFill>
                  <a:schemeClr val="bg1"/>
                </a:solidFill>
              </a:rPr>
              <a:t>Strichman</a:t>
            </a:r>
            <a:endParaRPr lang="en-US" sz="700" dirty="0" smtClean="0">
              <a:solidFill>
                <a:schemeClr val="bg1"/>
              </a:solidFill>
            </a:endParaRPr>
          </a:p>
          <a:p>
            <a:pPr algn="l" eaLnBrk="0" hangingPunct="0">
              <a:lnSpc>
                <a:spcPct val="150000"/>
              </a:lnSpc>
              <a:spcBef>
                <a:spcPct val="0"/>
              </a:spcBef>
            </a:pPr>
            <a:r>
              <a:rPr lang="en-US" sz="700" b="1" spc="0" dirty="0" smtClean="0">
                <a:solidFill>
                  <a:schemeClr val="bg1"/>
                </a:solidFill>
              </a:rPr>
              <a:t>©</a:t>
            </a:r>
            <a:r>
              <a:rPr lang="en-US" sz="700" b="1" spc="0" baseline="0" dirty="0" smtClean="0">
                <a:solidFill>
                  <a:schemeClr val="bg1"/>
                </a:solidFill>
              </a:rPr>
              <a:t> 2013 Carnegie Mellon University</a:t>
            </a:r>
            <a:endParaRPr lang="en-US" sz="700" b="0" spc="0" dirty="0">
              <a:solidFill>
                <a:schemeClr val="bg1"/>
              </a:solidFill>
            </a:endParaRPr>
          </a:p>
        </p:txBody>
      </p:sp>
      <p:pic>
        <p:nvPicPr>
          <p:cNvPr id="1099" name="Picture 75" descr="SEI_CMU_1Line_White"/>
          <p:cNvPicPr>
            <a:picLocks noChangeAspect="1" noChangeArrowheads="1"/>
          </p:cNvPicPr>
          <p:nvPr/>
        </p:nvPicPr>
        <p:blipFill>
          <a:blip r:embed="rId14"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178018"/>
            <a:ext cx="2286000" cy="66940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baseline="0" dirty="0" smtClean="0">
                <a:solidFill>
                  <a:schemeClr val="bg1"/>
                </a:solidFill>
              </a:rPr>
              <a:t>Verifying Periodic Programs with Priority Inheritance Locks</a:t>
            </a:r>
          </a:p>
          <a:p>
            <a:pPr algn="l" eaLnBrk="0" hangingPunct="0">
              <a:spcBef>
                <a:spcPct val="0"/>
              </a:spcBef>
            </a:pPr>
            <a:r>
              <a:rPr lang="en-US" sz="900" baseline="0" dirty="0" smtClean="0">
                <a:solidFill>
                  <a:schemeClr val="bg1"/>
                </a:solidFill>
              </a:rPr>
              <a:t>Chaki, Gurfinkel, Kong, </a:t>
            </a:r>
            <a:r>
              <a:rPr lang="en-US" sz="900" baseline="0" dirty="0" err="1" smtClean="0">
                <a:solidFill>
                  <a:schemeClr val="bg1"/>
                </a:solidFill>
              </a:rPr>
              <a:t>Strichman</a:t>
            </a:r>
            <a:endParaRPr lang="en-US" sz="700" dirty="0" smtClean="0">
              <a:solidFill>
                <a:schemeClr val="bg1"/>
              </a:solidFill>
            </a:endParaRPr>
          </a:p>
          <a:p>
            <a:pPr algn="l" eaLnBrk="0" hangingPunct="0">
              <a:lnSpc>
                <a:spcPct val="150000"/>
              </a:lnSpc>
              <a:spcBef>
                <a:spcPct val="0"/>
              </a:spcBef>
            </a:pPr>
            <a:r>
              <a:rPr lang="en-US" sz="700" b="1" spc="0" dirty="0" smtClean="0">
                <a:solidFill>
                  <a:schemeClr val="bg1"/>
                </a:solidFill>
              </a:rPr>
              <a:t>©</a:t>
            </a:r>
            <a:r>
              <a:rPr lang="en-US" sz="700" b="1" spc="0" baseline="0" dirty="0" smtClean="0">
                <a:solidFill>
                  <a:schemeClr val="bg1"/>
                </a:solidFill>
              </a:rPr>
              <a:t> 2013 Carnegie Mellon University</a:t>
            </a:r>
            <a:endParaRPr lang="en-US" sz="700" b="0" spc="0" dirty="0">
              <a:solidFill>
                <a:schemeClr val="bg1"/>
              </a:solidFill>
            </a:endParaRPr>
          </a:p>
        </p:txBody>
      </p:sp>
      <p:pic>
        <p:nvPicPr>
          <p:cNvPr id="1099" name="Picture 75" descr="SEI_CMU_1Line_White"/>
          <p:cNvPicPr>
            <a:picLocks noChangeAspect="1" noChangeArrowheads="1"/>
          </p:cNvPicPr>
          <p:nvPr/>
        </p:nvPicPr>
        <p:blipFill>
          <a:blip r:embed="rId14"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15.png"/><Relationship Id="rId10" Type="http://schemas.openxmlformats.org/officeDocument/2006/relationships/image" Target="../media/image27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15.png"/><Relationship Id="rId10" Type="http://schemas.openxmlformats.org/officeDocument/2006/relationships/image" Target="../media/image27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30.png"/><Relationship Id="rId5" Type="http://schemas.openxmlformats.org/officeDocument/2006/relationships/image" Target="../media/image15.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70.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8.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42.png"/><Relationship Id="rId5" Type="http://schemas.openxmlformats.org/officeDocument/2006/relationships/image" Target="../media/image15.pn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23.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17.pn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23.pn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43.png"/><Relationship Id="rId2" Type="http://schemas.openxmlformats.org/officeDocument/2006/relationships/image" Target="../media/image12.png"/><Relationship Id="rId16"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17.pn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23.png"/><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4.png"/><Relationship Id="rId1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43.png"/><Relationship Id="rId17" Type="http://schemas.openxmlformats.org/officeDocument/2006/relationships/image" Target="../media/image19.png"/><Relationship Id="rId2" Type="http://schemas.openxmlformats.org/officeDocument/2006/relationships/image" Target="../media/image12.png"/><Relationship Id="rId16"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17.pn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23.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4.png"/><Relationship Id="rId1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43.png"/><Relationship Id="rId17" Type="http://schemas.openxmlformats.org/officeDocument/2006/relationships/image" Target="../media/image19.png"/><Relationship Id="rId2" Type="http://schemas.openxmlformats.org/officeDocument/2006/relationships/image" Target="../media/image12.png"/><Relationship Id="rId16"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17.png"/><Relationship Id="rId10" Type="http://schemas.openxmlformats.org/officeDocument/2006/relationships/image" Target="../media/image41.png"/><Relationship Id="rId19"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3.png"/><Relationship Id="rId1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4.png"/><Relationship Id="rId18"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3.png"/><Relationship Id="rId17" Type="http://schemas.openxmlformats.org/officeDocument/2006/relationships/image" Target="../media/image43.png"/><Relationship Id="rId2" Type="http://schemas.openxmlformats.org/officeDocument/2006/relationships/image" Target="../media/image12.png"/><Relationship Id="rId16"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5" Type="http://schemas.openxmlformats.org/officeDocument/2006/relationships/image" Target="../media/image41.png"/><Relationship Id="rId10" Type="http://schemas.openxmlformats.org/officeDocument/2006/relationships/image" Target="../media/image21.png"/><Relationship Id="rId19" Type="http://schemas.openxmlformats.org/officeDocument/2006/relationships/image" Target="../media/image45.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haki@sei.cm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828800"/>
            <a:ext cx="4114800" cy="2062091"/>
          </a:xfrm>
        </p:spPr>
        <p:txBody>
          <a:bodyPr/>
          <a:lstStyle/>
          <a:p>
            <a:r>
              <a:rPr lang="en-US" sz="3200" b="0" dirty="0" smtClean="0"/>
              <a:t>Verifying Periodic Programs with Priority Inheritance Locks</a:t>
            </a:r>
            <a:endParaRPr lang="en-US" sz="3200" dirty="0"/>
          </a:p>
        </p:txBody>
      </p:sp>
      <p:sp>
        <p:nvSpPr>
          <p:cNvPr id="3" name="Subtitle 2"/>
          <p:cNvSpPr>
            <a:spLocks noGrp="1"/>
          </p:cNvSpPr>
          <p:nvPr>
            <p:ph type="subTitle" idx="1"/>
          </p:nvPr>
        </p:nvSpPr>
        <p:spPr>
          <a:xfrm>
            <a:off x="4267200" y="3894138"/>
            <a:ext cx="4419600" cy="2201862"/>
          </a:xfrm>
        </p:spPr>
        <p:txBody>
          <a:bodyPr/>
          <a:lstStyle/>
          <a:p>
            <a:r>
              <a:rPr lang="en-US" dirty="0" err="1"/>
              <a:t>Sagar</a:t>
            </a:r>
            <a:r>
              <a:rPr lang="en-US" dirty="0"/>
              <a:t> Chaki</a:t>
            </a:r>
            <a:r>
              <a:rPr lang="en-US" baseline="30000" dirty="0"/>
              <a:t>1</a:t>
            </a:r>
            <a:r>
              <a:rPr lang="en-US" dirty="0"/>
              <a:t>, </a:t>
            </a:r>
            <a:r>
              <a:rPr lang="en-US" dirty="0" err="1"/>
              <a:t>Arie</a:t>
            </a:r>
            <a:r>
              <a:rPr lang="en-US" dirty="0"/>
              <a:t> Gurfinkel</a:t>
            </a:r>
            <a:r>
              <a:rPr lang="en-US" baseline="30000" dirty="0"/>
              <a:t>1</a:t>
            </a:r>
            <a:r>
              <a:rPr lang="en-US" dirty="0"/>
              <a:t>,</a:t>
            </a:r>
          </a:p>
          <a:p>
            <a:r>
              <a:rPr lang="en-US" dirty="0" err="1" smtClean="0"/>
              <a:t>Ofer</a:t>
            </a:r>
            <a:r>
              <a:rPr lang="en-US" dirty="0" smtClean="0"/>
              <a:t> Strichman</a:t>
            </a:r>
            <a:r>
              <a:rPr lang="en-US" baseline="30000" dirty="0"/>
              <a:t>2</a:t>
            </a:r>
          </a:p>
          <a:p>
            <a:endParaRPr lang="en-US" dirty="0"/>
          </a:p>
          <a:p>
            <a:r>
              <a:rPr lang="en-US" dirty="0" smtClean="0"/>
              <a:t>FMCAD, October 22, </a:t>
            </a:r>
            <a:r>
              <a:rPr lang="en-US" dirty="0"/>
              <a:t>2013</a:t>
            </a:r>
          </a:p>
          <a:p>
            <a:endParaRPr lang="en-US" dirty="0"/>
          </a:p>
          <a:p>
            <a:r>
              <a:rPr lang="en-US" baseline="30000" dirty="0"/>
              <a:t>1</a:t>
            </a:r>
            <a:r>
              <a:rPr lang="en-US" dirty="0"/>
              <a:t>Software Engineering Institute, </a:t>
            </a:r>
            <a:r>
              <a:rPr lang="en-US" dirty="0" smtClean="0"/>
              <a:t>CMU</a:t>
            </a:r>
            <a:endParaRPr lang="en-US" dirty="0"/>
          </a:p>
          <a:p>
            <a:r>
              <a:rPr lang="en-US" baseline="30000" dirty="0"/>
              <a:t>2</a:t>
            </a:r>
            <a:r>
              <a:rPr lang="en-US" dirty="0" smtClean="0"/>
              <a:t>Technion</a:t>
            </a:r>
            <a:r>
              <a:rPr lang="en-US" dirty="0"/>
              <a:t>, Israel Institute of Technology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Viewing as a Round-Based Schedule</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7"/>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bwMode="auto">
              <a:xfrm>
                <a:off x="4383615"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3" name="Rectangle 52"/>
              <p:cNvSpPr>
                <a:spLocks noRot="1" noChangeAspect="1" noMove="1" noResize="1" noEditPoints="1" noAdjustHandles="1" noChangeArrowheads="1" noChangeShapeType="1" noTextEdit="1"/>
              </p:cNvSpPr>
              <p:nvPr/>
            </p:nvSpPr>
            <p:spPr bwMode="auto">
              <a:xfrm>
                <a:off x="4383615" y="1752600"/>
                <a:ext cx="493185" cy="369332"/>
              </a:xfrm>
              <a:prstGeom prst="rect">
                <a:avLst/>
              </a:prstGeom>
              <a:blipFill rotWithShape="1">
                <a:blip r:embed="rId8"/>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 name="Curved Connector 6"/>
          <p:cNvCxnSpPr>
            <a:stCxn id="63" idx="0"/>
            <a:endCxn id="53" idx="0"/>
          </p:cNvCxnSpPr>
          <p:nvPr/>
        </p:nvCxnSpPr>
        <p:spPr bwMode="auto">
          <a:xfrm rot="5400000" flipH="1" flipV="1">
            <a:off x="3724601" y="846994"/>
            <a:ext cx="12700" cy="1811213"/>
          </a:xfrm>
          <a:prstGeom prst="curvedConnector3">
            <a:avLst>
              <a:gd name="adj1" fmla="val 7312496"/>
            </a:avLst>
          </a:prstGeom>
          <a:solidFill>
            <a:srgbClr val="5CA1FB"/>
          </a:solidFill>
          <a:ln w="38100" cap="flat" cmpd="sng" algn="ctr">
            <a:solidFill>
              <a:srgbClr val="FF0000"/>
            </a:solidFill>
            <a:prstDash val="solid"/>
            <a:round/>
            <a:headEnd type="none" w="med" len="med"/>
            <a:tailEnd type="triangle"/>
          </a:ln>
          <a:effectLst/>
        </p:spPr>
      </p:cxnSp>
      <p:cxnSp>
        <p:nvCxnSpPr>
          <p:cNvPr id="54" name="Curved Connector 53"/>
          <p:cNvCxnSpPr>
            <a:stCxn id="39" idx="0"/>
            <a:endCxn id="43"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Rectangle 56"/>
              <p:cNvSpPr/>
              <p:nvPr/>
            </p:nvSpPr>
            <p:spPr bwMode="auto">
              <a:xfrm>
                <a:off x="4858401" y="2514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7" name="Rectangle 56"/>
              <p:cNvSpPr>
                <a:spLocks noRot="1" noChangeAspect="1" noMove="1" noResize="1" noEditPoints="1" noAdjustHandles="1" noChangeArrowheads="1" noChangeShapeType="1" noTextEdit="1"/>
              </p:cNvSpPr>
              <p:nvPr/>
            </p:nvSpPr>
            <p:spPr bwMode="auto">
              <a:xfrm>
                <a:off x="4858401" y="2514600"/>
                <a:ext cx="475599" cy="369332"/>
              </a:xfrm>
              <a:prstGeom prst="rect">
                <a:avLst/>
              </a:prstGeom>
              <a:blipFill rotWithShape="1">
                <a:blip r:embed="rId9"/>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58" name="Rectangle 57"/>
          <p:cNvSpPr/>
          <p:nvPr/>
        </p:nvSpPr>
        <p:spPr bwMode="auto">
          <a:xfrm>
            <a:off x="53155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AlternateContent xmlns:mc="http://schemas.openxmlformats.org/markup-compatibility/2006" xmlns:a14="http://schemas.microsoft.com/office/drawing/2010/main">
        <mc:Choice Requires="a14">
          <p:sp>
            <p:nvSpPr>
              <p:cNvPr id="9" name="TextBox 8"/>
              <p:cNvSpPr txBox="1"/>
              <p:nvPr/>
            </p:nvSpPr>
            <p:spPr>
              <a:xfrm>
                <a:off x="1981200" y="3657600"/>
                <a:ext cx="4310795" cy="584775"/>
              </a:xfrm>
              <a:prstGeom prst="rect">
                <a:avLst/>
              </a:prstGeom>
              <a:noFill/>
            </p:spPr>
            <p:txBody>
              <a:bodyPr wrap="none" rtlCol="0">
                <a:spAutoFit/>
              </a:bodyPr>
              <a:lstStyle/>
              <a:p>
                <a14:m>
                  <m:oMath xmlns:m="http://schemas.openxmlformats.org/officeDocument/2006/math">
                    <m:r>
                      <a:rPr lang="en-US" sz="3200" b="1" i="1" smtClean="0">
                        <a:latin typeface="Cambria Math"/>
                      </a:rPr>
                      <m:t>↑   ↑   ∗   ∗   ↑   ↑  ↓   ↓    ↓</m:t>
                    </m:r>
                  </m:oMath>
                </a14:m>
                <a:r>
                  <a:rPr lang="en-US" sz="3200" b="1" dirty="0" smtClean="0"/>
                  <a:t>  </a:t>
                </a:r>
              </a:p>
            </p:txBody>
          </p:sp>
        </mc:Choice>
        <mc:Fallback xmlns="">
          <p:sp>
            <p:nvSpPr>
              <p:cNvPr id="9" name="TextBox 8"/>
              <p:cNvSpPr txBox="1">
                <a:spLocks noRot="1" noChangeAspect="1" noMove="1" noResize="1" noEditPoints="1" noAdjustHandles="1" noChangeArrowheads="1" noChangeShapeType="1" noTextEdit="1"/>
              </p:cNvSpPr>
              <p:nvPr/>
            </p:nvSpPr>
            <p:spPr>
              <a:xfrm>
                <a:off x="1981200" y="3657600"/>
                <a:ext cx="4310795"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1000" y="5029200"/>
                <a:ext cx="8453083" cy="923330"/>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dirty="0" smtClean="0"/>
                  <a:t>Note: A scheduling point is either a preemption (</a:t>
                </a:r>
                <a14:m>
                  <m:oMath xmlns:m="http://schemas.openxmlformats.org/officeDocument/2006/math">
                    <m:r>
                      <a:rPr lang="en-US" b="0" i="1" smtClean="0">
                        <a:latin typeface="Cambria Math"/>
                      </a:rPr>
                      <m:t>↑</m:t>
                    </m:r>
                  </m:oMath>
                </a14:m>
                <a:r>
                  <a:rPr lang="en-US" dirty="0" smtClean="0"/>
                  <a:t>), a block (*), or a job end (</a:t>
                </a:r>
                <a14:m>
                  <m:oMath xmlns:m="http://schemas.openxmlformats.org/officeDocument/2006/math">
                    <m:r>
                      <a:rPr lang="en-US" b="0" i="1" smtClean="0">
                        <a:latin typeface="Cambria Math"/>
                      </a:rPr>
                      <m:t>↓</m:t>
                    </m:r>
                  </m:oMath>
                </a14:m>
                <a:r>
                  <a:rPr lang="en-US" dirty="0" smtClean="0"/>
                  <a:t>)</a:t>
                </a:r>
              </a:p>
              <a:p>
                <a:pPr marL="342900" indent="-342900">
                  <a:buFont typeface="Arial" panose="020B0604020202020204" pitchFamily="34" charset="0"/>
                  <a:buChar char="•"/>
                </a:pPr>
                <a:r>
                  <a:rPr lang="en-US" dirty="0" smtClean="0"/>
                  <a:t>Define: A round ends if the scheduling point is either a block, or a job end</a:t>
                </a:r>
              </a:p>
              <a:p>
                <a:pPr marL="342900" indent="-342900">
                  <a:buFont typeface="Arial" panose="020B0604020202020204" pitchFamily="34" charset="0"/>
                  <a:buChar char="•"/>
                </a:pPr>
                <a:r>
                  <a:rPr lang="en-US" dirty="0" smtClean="0"/>
                  <a:t>Define: A round continues if the scheduling point is a preemption</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81000" y="5029200"/>
                <a:ext cx="8453083" cy="923330"/>
              </a:xfrm>
              <a:prstGeom prst="rect">
                <a:avLst/>
              </a:prstGeom>
              <a:blipFill rotWithShape="1">
                <a:blip r:embed="rId11"/>
                <a:stretch>
                  <a:fillRect l="-505"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22229644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a:off x="5333999" y="1143000"/>
            <a:ext cx="457201" cy="3429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a:solidFill>
                  <a:schemeClr val="tx1"/>
                </a:solidFill>
                <a:latin typeface="Arial" charset="0"/>
                <a:ea typeface="ＭＳ Ｐゴシック" pitchFamily="1" charset="-128"/>
              </a:rPr>
              <a:t>4</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6" name="Rectangle 65"/>
          <p:cNvSpPr/>
          <p:nvPr/>
        </p:nvSpPr>
        <p:spPr bwMode="auto">
          <a:xfrm>
            <a:off x="4876800" y="1143000"/>
            <a:ext cx="438799" cy="3429000"/>
          </a:xfrm>
          <a:prstGeom prst="rect">
            <a:avLst/>
          </a:prstGeom>
          <a:solidFill>
            <a:schemeClr val="accent6">
              <a:lumMod val="20000"/>
              <a:lumOff val="8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smtClean="0">
                <a:solidFill>
                  <a:schemeClr val="tx1"/>
                </a:solidFill>
                <a:latin typeface="Arial" charset="0"/>
                <a:ea typeface="ＭＳ Ｐゴシック" pitchFamily="1" charset="-128"/>
              </a:rPr>
              <a:t>3</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5" name="Rectangle 64"/>
          <p:cNvSpPr/>
          <p:nvPr/>
        </p:nvSpPr>
        <p:spPr bwMode="auto">
          <a:xfrm>
            <a:off x="3505200" y="1143000"/>
            <a:ext cx="1371599" cy="3429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a:solidFill>
                  <a:schemeClr val="tx1"/>
                </a:solidFill>
                <a:latin typeface="Arial" charset="0"/>
                <a:ea typeface="ＭＳ Ｐゴシック" pitchFamily="1" charset="-128"/>
              </a:rPr>
              <a:t>2</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4" name="Rectangle 63"/>
          <p:cNvSpPr/>
          <p:nvPr/>
        </p:nvSpPr>
        <p:spPr bwMode="auto">
          <a:xfrm>
            <a:off x="3060012" y="1143000"/>
            <a:ext cx="427439" cy="3429000"/>
          </a:xfrm>
          <a:prstGeom prst="rect">
            <a:avLst/>
          </a:prstGeom>
          <a:solidFill>
            <a:schemeClr val="accent6">
              <a:lumMod val="20000"/>
              <a:lumOff val="8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a:solidFill>
                  <a:schemeClr val="tx1"/>
                </a:solidFill>
                <a:latin typeface="Arial" charset="0"/>
                <a:ea typeface="ＭＳ Ｐゴシック" pitchFamily="1" charset="-128"/>
              </a:rPr>
              <a:t>1</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1" name="Rectangle 60"/>
          <p:cNvSpPr/>
          <p:nvPr/>
        </p:nvSpPr>
        <p:spPr bwMode="auto">
          <a:xfrm>
            <a:off x="1676399" y="1143000"/>
            <a:ext cx="1371599" cy="3429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0</a:t>
            </a:r>
          </a:p>
        </p:txBody>
      </p:sp>
      <p:sp>
        <p:nvSpPr>
          <p:cNvPr id="3" name="Title 2"/>
          <p:cNvSpPr>
            <a:spLocks noGrp="1"/>
          </p:cNvSpPr>
          <p:nvPr>
            <p:ph type="title"/>
          </p:nvPr>
        </p:nvSpPr>
        <p:spPr/>
        <p:txBody>
          <a:bodyPr/>
          <a:lstStyle/>
          <a:p>
            <a:r>
              <a:rPr lang="en-US" dirty="0" smtClean="0"/>
              <a:t>Example: Viewing as a Round-Based Schedule</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7"/>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bwMode="auto">
              <a:xfrm>
                <a:off x="4383615"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3" name="Rectangle 52"/>
              <p:cNvSpPr>
                <a:spLocks noRot="1" noChangeAspect="1" noMove="1" noResize="1" noEditPoints="1" noAdjustHandles="1" noChangeArrowheads="1" noChangeShapeType="1" noTextEdit="1"/>
              </p:cNvSpPr>
              <p:nvPr/>
            </p:nvSpPr>
            <p:spPr bwMode="auto">
              <a:xfrm>
                <a:off x="4383615" y="1752600"/>
                <a:ext cx="493185" cy="369332"/>
              </a:xfrm>
              <a:prstGeom prst="rect">
                <a:avLst/>
              </a:prstGeom>
              <a:blipFill rotWithShape="1">
                <a:blip r:embed="rId8"/>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 name="Curved Connector 6"/>
          <p:cNvCxnSpPr>
            <a:stCxn id="63" idx="0"/>
            <a:endCxn id="53" idx="0"/>
          </p:cNvCxnSpPr>
          <p:nvPr/>
        </p:nvCxnSpPr>
        <p:spPr bwMode="auto">
          <a:xfrm rot="5400000" flipH="1" flipV="1">
            <a:off x="3724601" y="846994"/>
            <a:ext cx="12700" cy="1811213"/>
          </a:xfrm>
          <a:prstGeom prst="curvedConnector3">
            <a:avLst>
              <a:gd name="adj1" fmla="val 7312496"/>
            </a:avLst>
          </a:prstGeom>
          <a:solidFill>
            <a:srgbClr val="5CA1FB"/>
          </a:solidFill>
          <a:ln w="38100" cap="flat" cmpd="sng" algn="ctr">
            <a:solidFill>
              <a:srgbClr val="FF0000"/>
            </a:solidFill>
            <a:prstDash val="solid"/>
            <a:round/>
            <a:headEnd type="none" w="med" len="med"/>
            <a:tailEnd type="triangle"/>
          </a:ln>
          <a:effectLst/>
        </p:spPr>
      </p:cxnSp>
      <p:cxnSp>
        <p:nvCxnSpPr>
          <p:cNvPr id="54" name="Curved Connector 53"/>
          <p:cNvCxnSpPr>
            <a:stCxn id="39" idx="0"/>
            <a:endCxn id="43"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Rectangle 56"/>
              <p:cNvSpPr/>
              <p:nvPr/>
            </p:nvSpPr>
            <p:spPr bwMode="auto">
              <a:xfrm>
                <a:off x="4858401" y="2514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7" name="Rectangle 56"/>
              <p:cNvSpPr>
                <a:spLocks noRot="1" noChangeAspect="1" noMove="1" noResize="1" noEditPoints="1" noAdjustHandles="1" noChangeArrowheads="1" noChangeShapeType="1" noTextEdit="1"/>
              </p:cNvSpPr>
              <p:nvPr/>
            </p:nvSpPr>
            <p:spPr bwMode="auto">
              <a:xfrm>
                <a:off x="4858401" y="2514600"/>
                <a:ext cx="475599" cy="369332"/>
              </a:xfrm>
              <a:prstGeom prst="rect">
                <a:avLst/>
              </a:prstGeom>
              <a:blipFill rotWithShape="1">
                <a:blip r:embed="rId9"/>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58" name="Rectangle 57"/>
          <p:cNvSpPr/>
          <p:nvPr/>
        </p:nvSpPr>
        <p:spPr bwMode="auto">
          <a:xfrm>
            <a:off x="53155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AlternateContent xmlns:mc="http://schemas.openxmlformats.org/markup-compatibility/2006" xmlns:a14="http://schemas.microsoft.com/office/drawing/2010/main">
        <mc:Choice Requires="a14">
          <p:sp>
            <p:nvSpPr>
              <p:cNvPr id="69" name="TextBox 68"/>
              <p:cNvSpPr txBox="1"/>
              <p:nvPr/>
            </p:nvSpPr>
            <p:spPr>
              <a:xfrm>
                <a:off x="1981200" y="3657600"/>
                <a:ext cx="4310795" cy="584775"/>
              </a:xfrm>
              <a:prstGeom prst="rect">
                <a:avLst/>
              </a:prstGeom>
              <a:noFill/>
            </p:spPr>
            <p:txBody>
              <a:bodyPr wrap="none" rtlCol="0">
                <a:spAutoFit/>
              </a:bodyPr>
              <a:lstStyle/>
              <a:p>
                <a14:m>
                  <m:oMath xmlns:m="http://schemas.openxmlformats.org/officeDocument/2006/math">
                    <m:r>
                      <a:rPr lang="en-US" sz="3200" b="1" i="1" smtClean="0">
                        <a:latin typeface="Cambria Math"/>
                      </a:rPr>
                      <m:t>↑   ↑   ∗   ∗   ↑   ↑  ↓   ↓    ↓</m:t>
                    </m:r>
                  </m:oMath>
                </a14:m>
                <a:r>
                  <a:rPr lang="en-US" sz="3200" b="1" dirty="0" smtClean="0"/>
                  <a:t>  </a:t>
                </a:r>
              </a:p>
            </p:txBody>
          </p:sp>
        </mc:Choice>
        <mc:Fallback xmlns="">
          <p:sp>
            <p:nvSpPr>
              <p:cNvPr id="69" name="TextBox 68"/>
              <p:cNvSpPr txBox="1">
                <a:spLocks noRot="1" noChangeAspect="1" noMove="1" noResize="1" noEditPoints="1" noAdjustHandles="1" noChangeArrowheads="1" noChangeShapeType="1" noTextEdit="1"/>
              </p:cNvSpPr>
              <p:nvPr/>
            </p:nvSpPr>
            <p:spPr>
              <a:xfrm>
                <a:off x="1981200" y="3657600"/>
                <a:ext cx="4310795"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81000" y="5029200"/>
                <a:ext cx="8453083" cy="923330"/>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dirty="0" smtClean="0"/>
                  <a:t>Note: A scheduling point is either a preemption (</a:t>
                </a:r>
                <a14:m>
                  <m:oMath xmlns:m="http://schemas.openxmlformats.org/officeDocument/2006/math">
                    <m:r>
                      <a:rPr lang="en-US" b="0" i="1" smtClean="0">
                        <a:latin typeface="Cambria Math"/>
                      </a:rPr>
                      <m:t>↑</m:t>
                    </m:r>
                  </m:oMath>
                </a14:m>
                <a:r>
                  <a:rPr lang="en-US" dirty="0" smtClean="0"/>
                  <a:t>), a block (*), or a job end (</a:t>
                </a:r>
                <a14:m>
                  <m:oMath xmlns:m="http://schemas.openxmlformats.org/officeDocument/2006/math">
                    <m:r>
                      <a:rPr lang="en-US" b="0" i="1" smtClean="0">
                        <a:latin typeface="Cambria Math"/>
                      </a:rPr>
                      <m:t>↓</m:t>
                    </m:r>
                  </m:oMath>
                </a14:m>
                <a:r>
                  <a:rPr lang="en-US" dirty="0" smtClean="0"/>
                  <a:t>)</a:t>
                </a:r>
              </a:p>
              <a:p>
                <a:pPr marL="342900" indent="-342900">
                  <a:buFont typeface="Arial" panose="020B0604020202020204" pitchFamily="34" charset="0"/>
                  <a:buChar char="•"/>
                </a:pPr>
                <a:r>
                  <a:rPr lang="en-US" dirty="0" smtClean="0"/>
                  <a:t>Define: A round ends if the scheduling point is either a block, or a job end</a:t>
                </a:r>
              </a:p>
              <a:p>
                <a:pPr marL="342900" indent="-342900">
                  <a:buFont typeface="Arial" panose="020B0604020202020204" pitchFamily="34" charset="0"/>
                  <a:buChar char="•"/>
                </a:pPr>
                <a:r>
                  <a:rPr lang="en-US" dirty="0" smtClean="0"/>
                  <a:t>Define: A round continues if the scheduling point is a preemption</a:t>
                </a:r>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381000" y="5029200"/>
                <a:ext cx="8453083" cy="923330"/>
              </a:xfrm>
              <a:prstGeom prst="rect">
                <a:avLst/>
              </a:prstGeom>
              <a:blipFill rotWithShape="1">
                <a:blip r:embed="rId11"/>
                <a:stretch>
                  <a:fillRect l="-505"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446024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6" grpId="0" animBg="1"/>
      <p:bldP spid="65"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a:off x="5333999" y="1143000"/>
            <a:ext cx="457201" cy="3429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a:solidFill>
                  <a:schemeClr val="tx1"/>
                </a:solidFill>
                <a:latin typeface="Arial" charset="0"/>
                <a:ea typeface="ＭＳ Ｐゴシック" pitchFamily="1" charset="-128"/>
              </a:rPr>
              <a:t>4</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6" name="Rectangle 65"/>
          <p:cNvSpPr/>
          <p:nvPr/>
        </p:nvSpPr>
        <p:spPr bwMode="auto">
          <a:xfrm>
            <a:off x="4876800" y="1143000"/>
            <a:ext cx="438799" cy="3429000"/>
          </a:xfrm>
          <a:prstGeom prst="rect">
            <a:avLst/>
          </a:prstGeom>
          <a:solidFill>
            <a:schemeClr val="accent6">
              <a:lumMod val="20000"/>
              <a:lumOff val="8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smtClean="0">
                <a:solidFill>
                  <a:schemeClr val="tx1"/>
                </a:solidFill>
                <a:latin typeface="Arial" charset="0"/>
                <a:ea typeface="ＭＳ Ｐゴシック" pitchFamily="1" charset="-128"/>
              </a:rPr>
              <a:t>3</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5" name="Rectangle 64"/>
          <p:cNvSpPr/>
          <p:nvPr/>
        </p:nvSpPr>
        <p:spPr bwMode="auto">
          <a:xfrm>
            <a:off x="3505200" y="1143000"/>
            <a:ext cx="1371599" cy="3429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a:solidFill>
                  <a:schemeClr val="tx1"/>
                </a:solidFill>
                <a:latin typeface="Arial" charset="0"/>
                <a:ea typeface="ＭＳ Ｐゴシック" pitchFamily="1" charset="-128"/>
              </a:rPr>
              <a:t>2</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4" name="Rectangle 63"/>
          <p:cNvSpPr/>
          <p:nvPr/>
        </p:nvSpPr>
        <p:spPr bwMode="auto">
          <a:xfrm>
            <a:off x="3060012" y="1143000"/>
            <a:ext cx="427439" cy="3429000"/>
          </a:xfrm>
          <a:prstGeom prst="rect">
            <a:avLst/>
          </a:prstGeom>
          <a:solidFill>
            <a:schemeClr val="accent6">
              <a:lumMod val="20000"/>
              <a:lumOff val="8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a:solidFill>
                  <a:schemeClr val="tx1"/>
                </a:solidFill>
                <a:latin typeface="Arial" charset="0"/>
                <a:ea typeface="ＭＳ Ｐゴシック" pitchFamily="1" charset="-128"/>
              </a:rPr>
              <a:t>1</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1" name="Rectangle 60"/>
          <p:cNvSpPr/>
          <p:nvPr/>
        </p:nvSpPr>
        <p:spPr bwMode="auto">
          <a:xfrm>
            <a:off x="1676399" y="1143000"/>
            <a:ext cx="1371599" cy="3429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0</a:t>
            </a:r>
          </a:p>
        </p:txBody>
      </p:sp>
      <p:sp>
        <p:nvSpPr>
          <p:cNvPr id="3" name="Title 2"/>
          <p:cNvSpPr>
            <a:spLocks noGrp="1"/>
          </p:cNvSpPr>
          <p:nvPr>
            <p:ph type="title"/>
          </p:nvPr>
        </p:nvSpPr>
        <p:spPr>
          <a:xfrm>
            <a:off x="533400" y="422275"/>
            <a:ext cx="8153400" cy="332399"/>
          </a:xfrm>
        </p:spPr>
        <p:txBody>
          <a:bodyPr/>
          <a:lstStyle/>
          <a:p>
            <a:r>
              <a:rPr lang="en-US" sz="2400" dirty="0" err="1" smtClean="0"/>
              <a:t>Sequentialization</a:t>
            </a:r>
            <a:r>
              <a:rPr lang="en-US" sz="2400" dirty="0" smtClean="0"/>
              <a:t> With PIP locks and fixed #Rounds</a:t>
            </a:r>
            <a:endParaRPr lang="en-US" sz="2400"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7"/>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bwMode="auto">
              <a:xfrm>
                <a:off x="4383615"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3" name="Rectangle 52"/>
              <p:cNvSpPr>
                <a:spLocks noRot="1" noChangeAspect="1" noMove="1" noResize="1" noEditPoints="1" noAdjustHandles="1" noChangeArrowheads="1" noChangeShapeType="1" noTextEdit="1"/>
              </p:cNvSpPr>
              <p:nvPr/>
            </p:nvSpPr>
            <p:spPr bwMode="auto">
              <a:xfrm>
                <a:off x="4383615" y="1752600"/>
                <a:ext cx="493185" cy="369332"/>
              </a:xfrm>
              <a:prstGeom prst="rect">
                <a:avLst/>
              </a:prstGeom>
              <a:blipFill rotWithShape="1">
                <a:blip r:embed="rId8"/>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 name="Curved Connector 6"/>
          <p:cNvCxnSpPr>
            <a:stCxn id="63" idx="0"/>
            <a:endCxn id="53" idx="0"/>
          </p:cNvCxnSpPr>
          <p:nvPr/>
        </p:nvCxnSpPr>
        <p:spPr bwMode="auto">
          <a:xfrm rot="5400000" flipH="1" flipV="1">
            <a:off x="3724601" y="846994"/>
            <a:ext cx="12700" cy="1811213"/>
          </a:xfrm>
          <a:prstGeom prst="curvedConnector3">
            <a:avLst>
              <a:gd name="adj1" fmla="val 7312496"/>
            </a:avLst>
          </a:prstGeom>
          <a:solidFill>
            <a:srgbClr val="5CA1FB"/>
          </a:solidFill>
          <a:ln w="38100" cap="flat" cmpd="sng" algn="ctr">
            <a:solidFill>
              <a:srgbClr val="FF0000"/>
            </a:solidFill>
            <a:prstDash val="solid"/>
            <a:round/>
            <a:headEnd type="none" w="med" len="med"/>
            <a:tailEnd type="triangle"/>
          </a:ln>
          <a:effectLst/>
        </p:spPr>
      </p:cxnSp>
      <p:cxnSp>
        <p:nvCxnSpPr>
          <p:cNvPr id="54" name="Curved Connector 53"/>
          <p:cNvCxnSpPr>
            <a:stCxn id="39" idx="0"/>
            <a:endCxn id="43"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Rectangle 56"/>
              <p:cNvSpPr/>
              <p:nvPr/>
            </p:nvSpPr>
            <p:spPr bwMode="auto">
              <a:xfrm>
                <a:off x="4858401" y="2514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7" name="Rectangle 56"/>
              <p:cNvSpPr>
                <a:spLocks noRot="1" noChangeAspect="1" noMove="1" noResize="1" noEditPoints="1" noAdjustHandles="1" noChangeArrowheads="1" noChangeShapeType="1" noTextEdit="1"/>
              </p:cNvSpPr>
              <p:nvPr/>
            </p:nvSpPr>
            <p:spPr bwMode="auto">
              <a:xfrm>
                <a:off x="4858401" y="2514600"/>
                <a:ext cx="475599" cy="369332"/>
              </a:xfrm>
              <a:prstGeom prst="rect">
                <a:avLst/>
              </a:prstGeom>
              <a:blipFill rotWithShape="1">
                <a:blip r:embed="rId9"/>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58" name="Rectangle 57"/>
          <p:cNvSpPr/>
          <p:nvPr/>
        </p:nvSpPr>
        <p:spPr bwMode="auto">
          <a:xfrm>
            <a:off x="53155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AlternateContent xmlns:mc="http://schemas.openxmlformats.org/markup-compatibility/2006" xmlns:a14="http://schemas.microsoft.com/office/drawing/2010/main">
        <mc:Choice Requires="a14">
          <p:sp>
            <p:nvSpPr>
              <p:cNvPr id="4" name="TextBox 3"/>
              <p:cNvSpPr txBox="1"/>
              <p:nvPr/>
            </p:nvSpPr>
            <p:spPr>
              <a:xfrm>
                <a:off x="1991588" y="4595812"/>
                <a:ext cx="69063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𝑉</m:t>
                          </m:r>
                        </m:e>
                        <m:sub>
                          <m:r>
                            <a:rPr lang="en-US" sz="3200" b="0" i="1" smtClean="0">
                              <a:latin typeface="Cambria Math"/>
                            </a:rPr>
                            <m:t>0</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991588" y="4595812"/>
                <a:ext cx="690638"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3007512" y="4596825"/>
                <a:ext cx="68114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𝑉</m:t>
                          </m:r>
                        </m:e>
                        <m:sub>
                          <m:r>
                            <a:rPr lang="en-US" sz="3200" b="0" i="1" smtClean="0">
                              <a:latin typeface="Cambria Math"/>
                            </a:rPr>
                            <m:t>1</m:t>
                          </m:r>
                        </m:sub>
                      </m:sSub>
                    </m:oMath>
                  </m:oMathPara>
                </a14:m>
                <a:endParaRPr lang="en-US" sz="3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3007512" y="4596825"/>
                <a:ext cx="681148" cy="58477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921912" y="4596825"/>
                <a:ext cx="69063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𝑉</m:t>
                          </m:r>
                        </m:e>
                        <m:sub>
                          <m:r>
                            <a:rPr lang="en-US" sz="3200" b="0" i="1" smtClean="0">
                              <a:latin typeface="Cambria Math"/>
                            </a:rPr>
                            <m:t>2</m:t>
                          </m:r>
                        </m:sub>
                      </m:sSub>
                    </m:oMath>
                  </m:oMathPara>
                </a14:m>
                <a:endParaRPr lang="en-US" sz="3200" dirty="0"/>
              </a:p>
            </p:txBody>
          </p:sp>
        </mc:Choice>
        <mc:Fallback xmlns="">
          <p:sp>
            <p:nvSpPr>
              <p:cNvPr id="70" name="TextBox 69"/>
              <p:cNvSpPr txBox="1">
                <a:spLocks noRot="1" noChangeAspect="1" noMove="1" noResize="1" noEditPoints="1" noAdjustHandles="1" noChangeArrowheads="1" noChangeShapeType="1" noTextEdit="1"/>
              </p:cNvSpPr>
              <p:nvPr/>
            </p:nvSpPr>
            <p:spPr>
              <a:xfrm>
                <a:off x="3921912" y="4596825"/>
                <a:ext cx="690638"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724400" y="4596825"/>
                <a:ext cx="69063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𝑉</m:t>
                          </m:r>
                        </m:e>
                        <m:sub>
                          <m:r>
                            <a:rPr lang="en-US" sz="3200" b="0" i="1" smtClean="0">
                              <a:latin typeface="Cambria Math"/>
                            </a:rPr>
                            <m:t>3</m:t>
                          </m:r>
                        </m:sub>
                      </m:sSub>
                    </m:oMath>
                  </m:oMathPara>
                </a14:m>
                <a:endParaRPr lang="en-US" sz="32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724400" y="4596825"/>
                <a:ext cx="690638" cy="58477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422932" y="4596825"/>
                <a:ext cx="67306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𝑉</m:t>
                          </m:r>
                        </m:e>
                        <m:sub>
                          <m:r>
                            <a:rPr lang="en-US" sz="3200" b="0" i="1" smtClean="0">
                              <a:latin typeface="Cambria Math"/>
                            </a:rPr>
                            <m:t>4</m:t>
                          </m:r>
                        </m:sub>
                      </m:sSub>
                    </m:oMath>
                  </m:oMathPara>
                </a14:m>
                <a:endParaRPr lang="en-US" sz="3200" dirty="0"/>
              </a:p>
            </p:txBody>
          </p:sp>
        </mc:Choice>
        <mc:Fallback xmlns="">
          <p:sp>
            <p:nvSpPr>
              <p:cNvPr id="72" name="TextBox 71"/>
              <p:cNvSpPr txBox="1">
                <a:spLocks noRot="1" noChangeAspect="1" noMove="1" noResize="1" noEditPoints="1" noAdjustHandles="1" noChangeArrowheads="1" noChangeShapeType="1" noTextEdit="1"/>
              </p:cNvSpPr>
              <p:nvPr/>
            </p:nvSpPr>
            <p:spPr>
              <a:xfrm>
                <a:off x="5422932" y="4596825"/>
                <a:ext cx="673068" cy="58477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04900" y="5276671"/>
                <a:ext cx="7085786" cy="1477328"/>
              </a:xfrm>
              <a:prstGeom prst="rect">
                <a:avLst/>
              </a:prstGeom>
              <a:solidFill>
                <a:schemeClr val="tx2">
                  <a:lumMod val="40000"/>
                  <a:lumOff val="60000"/>
                </a:schemeClr>
              </a:solidFill>
            </p:spPr>
            <p:txBody>
              <a:bodyPr wrap="none" rtlCol="0">
                <a:spAutoFit/>
              </a:bodyPr>
              <a:lstStyle/>
              <a:p>
                <a:pPr marL="342900" indent="-342900">
                  <a:buFont typeface="+mj-lt"/>
                  <a:buAutoNum type="arabicPeriod"/>
                </a:pPr>
                <a:r>
                  <a:rPr lang="en-US" dirty="0" smtClean="0"/>
                  <a:t>Create fresh variables for each round</a:t>
                </a:r>
              </a:p>
              <a:p>
                <a:pPr marL="342900" indent="-342900">
                  <a:buFont typeface="+mj-lt"/>
                  <a:buAutoNum type="arabicPeriod"/>
                </a:pPr>
                <a:r>
                  <a:rPr lang="en-US" dirty="0" smtClean="0"/>
                  <a:t>Distribute jobs across rounds</a:t>
                </a:r>
              </a:p>
              <a:p>
                <a:pPr marL="342900" indent="-342900">
                  <a:buFont typeface="+mj-lt"/>
                  <a:buAutoNum type="arabicPeriod"/>
                </a:pPr>
                <a:r>
                  <a:rPr lang="en-US" dirty="0" smtClean="0"/>
                  <a:t>Execute jobs using variables for the round it is in</a:t>
                </a:r>
              </a:p>
              <a:p>
                <a:pPr marL="342900" indent="-342900">
                  <a:buFont typeface="+mj-lt"/>
                  <a:buAutoNum type="arabicPeriod"/>
                </a:pPr>
                <a:r>
                  <a:rPr lang="en-US" dirty="0" smtClean="0"/>
                  <a:t>Equate ending value at round </a:t>
                </a:r>
                <a14:m>
                  <m:oMath xmlns:m="http://schemas.openxmlformats.org/officeDocument/2006/math">
                    <m:r>
                      <a:rPr lang="en-US" i="1" dirty="0" smtClean="0">
                        <a:latin typeface="Cambria Math"/>
                      </a:rPr>
                      <m:t>𝑖</m:t>
                    </m:r>
                  </m:oMath>
                </a14:m>
                <a:r>
                  <a:rPr lang="en-US" dirty="0" smtClean="0"/>
                  <a:t> to beginning value at round </a:t>
                </a:r>
                <a14:m>
                  <m:oMath xmlns:m="http://schemas.openxmlformats.org/officeDocument/2006/math">
                    <m:r>
                      <a:rPr lang="en-US" i="1" dirty="0" smtClean="0">
                        <a:latin typeface="Cambria Math"/>
                      </a:rPr>
                      <m:t>𝑖</m:t>
                    </m:r>
                    <m:r>
                      <a:rPr lang="en-US" i="1" dirty="0" smtClean="0">
                        <a:latin typeface="Cambria Math"/>
                      </a:rPr>
                      <m:t>+1</m:t>
                    </m:r>
                  </m:oMath>
                </a14:m>
                <a:endParaRPr lang="en-US" dirty="0" smtClean="0"/>
              </a:p>
              <a:p>
                <a:pPr marL="342900" indent="-342900">
                  <a:buFont typeface="+mj-lt"/>
                  <a:buAutoNum type="arabicPeriod"/>
                </a:pPr>
                <a:r>
                  <a:rPr lang="en-US" dirty="0" smtClean="0"/>
                  <a:t>Building on prior work [VMCAI13] – adding PIP locks non-trivial</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104900" y="5276671"/>
                <a:ext cx="7085786" cy="1477328"/>
              </a:xfrm>
              <a:prstGeom prst="rect">
                <a:avLst/>
              </a:prstGeom>
              <a:blipFill rotWithShape="1">
                <a:blip r:embed="rId15"/>
                <a:stretch>
                  <a:fillRect l="-516" t="-2066" b="-5785"/>
                </a:stretch>
              </a:blipFill>
            </p:spPr>
            <p:txBody>
              <a:bodyPr/>
              <a:lstStyle/>
              <a:p>
                <a:r>
                  <a:rPr lang="en-US">
                    <a:noFill/>
                  </a:rPr>
                  <a:t> </a:t>
                </a:r>
              </a:p>
            </p:txBody>
          </p:sp>
        </mc:Fallback>
      </mc:AlternateContent>
      <p:sp>
        <p:nvSpPr>
          <p:cNvPr id="73" name="TextBox 72"/>
          <p:cNvSpPr txBox="1"/>
          <p:nvPr/>
        </p:nvSpPr>
        <p:spPr>
          <a:xfrm>
            <a:off x="2622884" y="4648200"/>
            <a:ext cx="425116" cy="584775"/>
          </a:xfrm>
          <a:prstGeom prst="rect">
            <a:avLst/>
          </a:prstGeom>
          <a:noFill/>
        </p:spPr>
        <p:txBody>
          <a:bodyPr wrap="none" rtlCol="0">
            <a:spAutoFit/>
          </a:bodyPr>
          <a:lstStyle/>
          <a:p>
            <a:r>
              <a:rPr lang="en-US" sz="3200" dirty="0" smtClean="0"/>
              <a:t>=</a:t>
            </a:r>
            <a:endParaRPr lang="en-US" sz="3200" dirty="0"/>
          </a:p>
        </p:txBody>
      </p:sp>
      <p:sp>
        <p:nvSpPr>
          <p:cNvPr id="74" name="TextBox 73"/>
          <p:cNvSpPr txBox="1"/>
          <p:nvPr/>
        </p:nvSpPr>
        <p:spPr>
          <a:xfrm>
            <a:off x="3537284" y="4648200"/>
            <a:ext cx="425116" cy="584775"/>
          </a:xfrm>
          <a:prstGeom prst="rect">
            <a:avLst/>
          </a:prstGeom>
          <a:noFill/>
        </p:spPr>
        <p:txBody>
          <a:bodyPr wrap="none" rtlCol="0">
            <a:spAutoFit/>
          </a:bodyPr>
          <a:lstStyle/>
          <a:p>
            <a:r>
              <a:rPr lang="en-US" sz="3200" dirty="0" smtClean="0"/>
              <a:t>=</a:t>
            </a:r>
            <a:endParaRPr lang="en-US" sz="3200" dirty="0"/>
          </a:p>
        </p:txBody>
      </p:sp>
      <p:sp>
        <p:nvSpPr>
          <p:cNvPr id="75" name="TextBox 74"/>
          <p:cNvSpPr txBox="1"/>
          <p:nvPr/>
        </p:nvSpPr>
        <p:spPr>
          <a:xfrm>
            <a:off x="4527884" y="4648200"/>
            <a:ext cx="425116" cy="584775"/>
          </a:xfrm>
          <a:prstGeom prst="rect">
            <a:avLst/>
          </a:prstGeom>
          <a:noFill/>
        </p:spPr>
        <p:txBody>
          <a:bodyPr wrap="none" rtlCol="0">
            <a:spAutoFit/>
          </a:bodyPr>
          <a:lstStyle/>
          <a:p>
            <a:r>
              <a:rPr lang="en-US" sz="3200" dirty="0" smtClean="0"/>
              <a:t>=</a:t>
            </a:r>
            <a:endParaRPr lang="en-US" sz="3200" dirty="0"/>
          </a:p>
        </p:txBody>
      </p:sp>
      <p:sp>
        <p:nvSpPr>
          <p:cNvPr id="76" name="TextBox 75"/>
          <p:cNvSpPr txBox="1"/>
          <p:nvPr/>
        </p:nvSpPr>
        <p:spPr>
          <a:xfrm>
            <a:off x="5213684" y="4648200"/>
            <a:ext cx="425116" cy="584775"/>
          </a:xfrm>
          <a:prstGeom prst="rect">
            <a:avLst/>
          </a:prstGeom>
          <a:noFill/>
        </p:spPr>
        <p:txBody>
          <a:bodyPr wrap="none" rtlCol="0">
            <a:spAutoFit/>
          </a:bodyPr>
          <a:lstStyle/>
          <a:p>
            <a:r>
              <a:rPr lang="en-US" sz="3200" dirty="0" smtClean="0"/>
              <a:t>=</a:t>
            </a:r>
            <a:endParaRPr lang="en-US" sz="3200" dirty="0"/>
          </a:p>
        </p:txBody>
      </p:sp>
    </p:spTree>
    <p:extLst>
      <p:ext uri="{BB962C8B-B14F-4D97-AF65-F5344CB8AC3E}">
        <p14:creationId xmlns:p14="http://schemas.microsoft.com/office/powerpoint/2010/main" val="606556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P spid="63" grpId="0" animBg="1"/>
      <p:bldP spid="39" grpId="0" animBg="1"/>
      <p:bldP spid="40" grpId="0" animBg="1"/>
      <p:bldP spid="43" grpId="0" animBg="1"/>
      <p:bldP spid="53" grpId="0" animBg="1"/>
      <p:bldP spid="57" grpId="0" animBg="1"/>
      <p:bldP spid="58" grpId="0" animBg="1"/>
      <p:bldP spid="4" grpId="0"/>
      <p:bldP spid="67" grpId="0"/>
      <p:bldP spid="70" grpId="0"/>
      <p:bldP spid="71" grpId="0"/>
      <p:bldP spid="72" grpId="0"/>
      <p:bldP spid="73" grpId="0"/>
      <p:bldP spid="74" grpId="0"/>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a:off x="5333999" y="1143000"/>
            <a:ext cx="457201" cy="3429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a:solidFill>
                  <a:schemeClr val="tx1"/>
                </a:solidFill>
                <a:latin typeface="Arial" charset="0"/>
                <a:ea typeface="ＭＳ Ｐゴシック" pitchFamily="1" charset="-128"/>
              </a:rPr>
              <a:t>4</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6" name="Rectangle 65"/>
          <p:cNvSpPr/>
          <p:nvPr/>
        </p:nvSpPr>
        <p:spPr bwMode="auto">
          <a:xfrm>
            <a:off x="4876800" y="1143000"/>
            <a:ext cx="438799" cy="3429000"/>
          </a:xfrm>
          <a:prstGeom prst="rect">
            <a:avLst/>
          </a:prstGeom>
          <a:solidFill>
            <a:schemeClr val="accent6">
              <a:lumMod val="20000"/>
              <a:lumOff val="8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smtClean="0">
                <a:solidFill>
                  <a:schemeClr val="tx1"/>
                </a:solidFill>
                <a:latin typeface="Arial" charset="0"/>
                <a:ea typeface="ＭＳ Ｐゴシック" pitchFamily="1" charset="-128"/>
              </a:rPr>
              <a:t>3</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5" name="Rectangle 64"/>
          <p:cNvSpPr/>
          <p:nvPr/>
        </p:nvSpPr>
        <p:spPr bwMode="auto">
          <a:xfrm>
            <a:off x="3505200" y="1143000"/>
            <a:ext cx="1371599" cy="3429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a:solidFill>
                  <a:schemeClr val="tx1"/>
                </a:solidFill>
                <a:latin typeface="Arial" charset="0"/>
                <a:ea typeface="ＭＳ Ｐゴシック" pitchFamily="1" charset="-128"/>
              </a:rPr>
              <a:t>2</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4" name="Rectangle 63"/>
          <p:cNvSpPr/>
          <p:nvPr/>
        </p:nvSpPr>
        <p:spPr bwMode="auto">
          <a:xfrm>
            <a:off x="3060012" y="1143000"/>
            <a:ext cx="427439" cy="3429000"/>
          </a:xfrm>
          <a:prstGeom prst="rect">
            <a:avLst/>
          </a:prstGeom>
          <a:solidFill>
            <a:schemeClr val="accent6">
              <a:lumMod val="20000"/>
              <a:lumOff val="8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a:solidFill>
                  <a:schemeClr val="tx1"/>
                </a:solidFill>
                <a:latin typeface="Arial" charset="0"/>
                <a:ea typeface="ＭＳ Ｐゴシック" pitchFamily="1" charset="-128"/>
              </a:rPr>
              <a:t>1</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1" name="Rectangle 60"/>
          <p:cNvSpPr/>
          <p:nvPr/>
        </p:nvSpPr>
        <p:spPr bwMode="auto">
          <a:xfrm>
            <a:off x="1676399" y="1143000"/>
            <a:ext cx="1371599" cy="3429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0</a:t>
            </a:r>
          </a:p>
        </p:txBody>
      </p:sp>
      <p:sp>
        <p:nvSpPr>
          <p:cNvPr id="3" name="Title 2"/>
          <p:cNvSpPr>
            <a:spLocks noGrp="1"/>
          </p:cNvSpPr>
          <p:nvPr>
            <p:ph type="title"/>
          </p:nvPr>
        </p:nvSpPr>
        <p:spPr>
          <a:xfrm>
            <a:off x="533400" y="422275"/>
            <a:ext cx="8153400" cy="332399"/>
          </a:xfrm>
        </p:spPr>
        <p:txBody>
          <a:bodyPr/>
          <a:lstStyle/>
          <a:p>
            <a:r>
              <a:rPr lang="en-US" sz="2400" dirty="0" smtClean="0"/>
              <a:t>Complete Algorithm: Iteratively Increase #Rounds</a:t>
            </a:r>
            <a:endParaRPr lang="en-US" sz="2400"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7"/>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bwMode="auto">
              <a:xfrm>
                <a:off x="4383615"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3" name="Rectangle 52"/>
              <p:cNvSpPr>
                <a:spLocks noRot="1" noChangeAspect="1" noMove="1" noResize="1" noEditPoints="1" noAdjustHandles="1" noChangeArrowheads="1" noChangeShapeType="1" noTextEdit="1"/>
              </p:cNvSpPr>
              <p:nvPr/>
            </p:nvSpPr>
            <p:spPr bwMode="auto">
              <a:xfrm>
                <a:off x="4383615" y="1752600"/>
                <a:ext cx="493185" cy="369332"/>
              </a:xfrm>
              <a:prstGeom prst="rect">
                <a:avLst/>
              </a:prstGeom>
              <a:blipFill rotWithShape="1">
                <a:blip r:embed="rId8"/>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 name="Curved Connector 6"/>
          <p:cNvCxnSpPr>
            <a:stCxn id="63" idx="0"/>
            <a:endCxn id="53" idx="0"/>
          </p:cNvCxnSpPr>
          <p:nvPr/>
        </p:nvCxnSpPr>
        <p:spPr bwMode="auto">
          <a:xfrm rot="5400000" flipH="1" flipV="1">
            <a:off x="3724601" y="846994"/>
            <a:ext cx="12700" cy="1811213"/>
          </a:xfrm>
          <a:prstGeom prst="curvedConnector3">
            <a:avLst>
              <a:gd name="adj1" fmla="val 7312496"/>
            </a:avLst>
          </a:prstGeom>
          <a:solidFill>
            <a:srgbClr val="5CA1FB"/>
          </a:solidFill>
          <a:ln w="38100" cap="flat" cmpd="sng" algn="ctr">
            <a:solidFill>
              <a:srgbClr val="FF0000"/>
            </a:solidFill>
            <a:prstDash val="solid"/>
            <a:round/>
            <a:headEnd type="none" w="med" len="med"/>
            <a:tailEnd type="triangle"/>
          </a:ln>
          <a:effectLst/>
        </p:spPr>
      </p:cxnSp>
      <p:cxnSp>
        <p:nvCxnSpPr>
          <p:cNvPr id="54" name="Curved Connector 53"/>
          <p:cNvCxnSpPr>
            <a:stCxn id="39" idx="0"/>
            <a:endCxn id="43"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Rectangle 56"/>
              <p:cNvSpPr/>
              <p:nvPr/>
            </p:nvSpPr>
            <p:spPr bwMode="auto">
              <a:xfrm>
                <a:off x="4858401" y="2514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7" name="Rectangle 56"/>
              <p:cNvSpPr>
                <a:spLocks noRot="1" noChangeAspect="1" noMove="1" noResize="1" noEditPoints="1" noAdjustHandles="1" noChangeArrowheads="1" noChangeShapeType="1" noTextEdit="1"/>
              </p:cNvSpPr>
              <p:nvPr/>
            </p:nvSpPr>
            <p:spPr bwMode="auto">
              <a:xfrm>
                <a:off x="4858401" y="2514600"/>
                <a:ext cx="475599" cy="369332"/>
              </a:xfrm>
              <a:prstGeom prst="rect">
                <a:avLst/>
              </a:prstGeom>
              <a:blipFill rotWithShape="1">
                <a:blip r:embed="rId9"/>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58" name="Rectangle 57"/>
          <p:cNvSpPr/>
          <p:nvPr/>
        </p:nvSpPr>
        <p:spPr bwMode="auto">
          <a:xfrm>
            <a:off x="53155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TextBox 9"/>
          <p:cNvSpPr txBox="1"/>
          <p:nvPr/>
        </p:nvSpPr>
        <p:spPr>
          <a:xfrm>
            <a:off x="685800" y="4800600"/>
            <a:ext cx="7983276" cy="1323439"/>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sz="1600" b="1" dirty="0" smtClean="0"/>
              <a:t>Challenge:</a:t>
            </a:r>
            <a:r>
              <a:rPr lang="en-US" sz="1600" dirty="0" smtClean="0"/>
              <a:t> Different schedules have different number of rounds</a:t>
            </a:r>
          </a:p>
          <a:p>
            <a:pPr marL="800100" lvl="1" indent="-342900">
              <a:buFont typeface="Arial" panose="020B0604020202020204" pitchFamily="34" charset="0"/>
              <a:buChar char="•"/>
            </a:pPr>
            <a:r>
              <a:rPr lang="en-US" sz="1600" dirty="0" smtClean="0"/>
              <a:t>#Rounds = #Jobs + #Blocks</a:t>
            </a:r>
          </a:p>
          <a:p>
            <a:pPr marL="800100" lvl="1" indent="-342900">
              <a:buFont typeface="Arial" panose="020B0604020202020204" pitchFamily="34" charset="0"/>
              <a:buChar char="•"/>
            </a:pPr>
            <a:r>
              <a:rPr lang="en-US" sz="1600" dirty="0" smtClean="0"/>
              <a:t>#Blocks depends on the execution and preemption</a:t>
            </a:r>
          </a:p>
          <a:p>
            <a:pPr marL="342900" indent="-342900">
              <a:buFont typeface="Arial" panose="020B0604020202020204" pitchFamily="34" charset="0"/>
              <a:buChar char="•"/>
            </a:pPr>
            <a:r>
              <a:rPr lang="en-US" sz="1600" b="1" dirty="0" smtClean="0"/>
              <a:t>Solution:</a:t>
            </a:r>
            <a:r>
              <a:rPr lang="en-US" sz="1600" dirty="0" smtClean="0"/>
              <a:t> Start with a small number of rounds (equal to #Jobs)</a:t>
            </a:r>
          </a:p>
          <a:p>
            <a:pPr marL="800100" lvl="1" indent="-342900">
              <a:buFont typeface="Arial" panose="020B0604020202020204" pitchFamily="34" charset="0"/>
              <a:buChar char="•"/>
            </a:pPr>
            <a:r>
              <a:rPr lang="en-US" sz="1600" dirty="0" smtClean="0"/>
              <a:t>Add more rounds iteratively till counterexample found, or fixed-point reached</a:t>
            </a:r>
            <a:endParaRPr lang="en-US" sz="1600" dirty="0"/>
          </a:p>
        </p:txBody>
      </p:sp>
      <mc:AlternateContent xmlns:mc="http://schemas.openxmlformats.org/markup-compatibility/2006" xmlns:a14="http://schemas.microsoft.com/office/drawing/2010/main">
        <mc:Choice Requires="a14">
          <p:sp>
            <p:nvSpPr>
              <p:cNvPr id="69" name="TextBox 68"/>
              <p:cNvSpPr txBox="1"/>
              <p:nvPr/>
            </p:nvSpPr>
            <p:spPr>
              <a:xfrm>
                <a:off x="1981200" y="3657600"/>
                <a:ext cx="4310795" cy="584775"/>
              </a:xfrm>
              <a:prstGeom prst="rect">
                <a:avLst/>
              </a:prstGeom>
              <a:noFill/>
            </p:spPr>
            <p:txBody>
              <a:bodyPr wrap="none" rtlCol="0">
                <a:spAutoFit/>
              </a:bodyPr>
              <a:lstStyle/>
              <a:p>
                <a14:m>
                  <m:oMath xmlns:m="http://schemas.openxmlformats.org/officeDocument/2006/math">
                    <m:r>
                      <a:rPr lang="en-US" sz="3200" b="1" i="1" smtClean="0">
                        <a:latin typeface="Cambria Math"/>
                      </a:rPr>
                      <m:t>↑   ↑   ∗   ∗   ↑   ↑  ↓   ↓    ↓</m:t>
                    </m:r>
                  </m:oMath>
                </a14:m>
                <a:r>
                  <a:rPr lang="en-US" sz="3200" b="1" dirty="0" smtClean="0"/>
                  <a:t>  </a:t>
                </a:r>
              </a:p>
            </p:txBody>
          </p:sp>
        </mc:Choice>
        <mc:Fallback xmlns="">
          <p:sp>
            <p:nvSpPr>
              <p:cNvPr id="69" name="TextBox 68"/>
              <p:cNvSpPr txBox="1">
                <a:spLocks noRot="1" noChangeAspect="1" noMove="1" noResize="1" noEditPoints="1" noAdjustHandles="1" noChangeArrowheads="1" noChangeShapeType="1" noTextEdit="1"/>
              </p:cNvSpPr>
              <p:nvPr/>
            </p:nvSpPr>
            <p:spPr>
              <a:xfrm>
                <a:off x="1981200" y="3657600"/>
                <a:ext cx="4310795" cy="584775"/>
              </a:xfrm>
              <a:prstGeom prst="rec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040668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Algorithm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990600"/>
            <a:ext cx="661839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029200"/>
            <a:ext cx="5029200" cy="61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570686"/>
            <a:ext cx="5105400" cy="52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bwMode="auto">
          <a:xfrm>
            <a:off x="31445" y="4589191"/>
            <a:ext cx="1187755" cy="1591628"/>
          </a:xfrm>
          <a:prstGeom prst="wedgeRoundRectCallout">
            <a:avLst>
              <a:gd name="adj1" fmla="val 109521"/>
              <a:gd name="adj2" fmla="val 17805"/>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1" dirty="0" smtClean="0">
                <a:latin typeface="Arial" charset="0"/>
                <a:ea typeface="ＭＳ Ｐゴシック" pitchFamily="1" charset="-128"/>
              </a:rPr>
              <a:t>Aborts if a job blocks but all R rounds already allocated</a:t>
            </a:r>
            <a:endParaRPr kumimoji="0" lang="en-US" sz="16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4" name="Rectangle 3"/>
          <p:cNvSpPr/>
          <p:nvPr/>
        </p:nvSpPr>
        <p:spPr bwMode="auto">
          <a:xfrm>
            <a:off x="1371602" y="3352800"/>
            <a:ext cx="6618390" cy="1676400"/>
          </a:xfrm>
          <a:prstGeom prst="rect">
            <a:avLst/>
          </a:prstGeom>
          <a:solidFill>
            <a:schemeClr val="accent1">
              <a:lumMod val="20000"/>
              <a:lumOff val="80000"/>
            </a:schemeClr>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992394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Implementing </a:t>
                </a:r>
                <a14:m>
                  <m:oMath xmlns:m="http://schemas.openxmlformats.org/officeDocument/2006/math">
                    <m:r>
                      <a:rPr lang="en-US" i="1" dirty="0" smtClean="0">
                        <a:latin typeface="Cambria Math"/>
                      </a:rPr>
                      <m:t>𝑉𝑒𝑟𝑖𝑓𝑅𝑜𝑢𝑛𝑑𝑠</m:t>
                    </m:r>
                    <m:r>
                      <a:rPr lang="en-US" i="1" dirty="0" smtClean="0">
                        <a:latin typeface="Cambria Math"/>
                      </a:rPr>
                      <m:t>(</m:t>
                    </m:r>
                    <m:r>
                      <a:rPr lang="en-US" i="1" dirty="0" smtClean="0">
                        <a:latin typeface="Cambria Math"/>
                      </a:rPr>
                      <m:t>𝐶</m:t>
                    </m:r>
                    <m:r>
                      <a:rPr lang="en-US" i="1" dirty="0" smtClean="0">
                        <a:latin typeface="Cambria Math"/>
                      </a:rPr>
                      <m:t>,</m:t>
                    </m:r>
                    <m:r>
                      <a:rPr lang="en-US" i="1" dirty="0" smtClean="0">
                        <a:latin typeface="Cambria Math"/>
                      </a:rPr>
                      <m:t>𝑅</m:t>
                    </m:r>
                    <m:r>
                      <a:rPr lang="en-US" i="1" dirty="0"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2693" t="-38095" b="-57143"/>
                </a:stretch>
              </a:blipFill>
            </p:spPr>
            <p:txBody>
              <a:bodyPr/>
              <a:lstStyle/>
              <a:p>
                <a:r>
                  <a:rPr lang="en-US">
                    <a:noFill/>
                  </a:rPr>
                  <a:t> </a:t>
                </a:r>
              </a:p>
            </p:txBody>
          </p:sp>
        </mc:Fallback>
      </mc:AlternateContent>
      <p:sp>
        <p:nvSpPr>
          <p:cNvPr id="3" name="Content Placeholder 2"/>
          <p:cNvSpPr>
            <a:spLocks noGrp="1"/>
          </p:cNvSpPr>
          <p:nvPr>
            <p:ph idx="1"/>
          </p:nvPr>
        </p:nvSpPr>
        <p:spPr/>
        <p:txBody>
          <a:bodyPr>
            <a:normAutofit/>
          </a:bodyPr>
          <a:lstStyle/>
          <a:p>
            <a:r>
              <a:rPr lang="en-US" dirty="0" smtClean="0"/>
              <a:t>Supports C programs w/ tasks, priorities, priority ceiling protocol, shared variables</a:t>
            </a:r>
          </a:p>
          <a:p>
            <a:r>
              <a:rPr lang="en-US" dirty="0" smtClean="0"/>
              <a:t>Works in two stages:</a:t>
            </a:r>
          </a:p>
          <a:p>
            <a:pPr marL="447675" lvl="1" indent="-342900">
              <a:buFont typeface="+mj-lt"/>
              <a:buAutoNum type="arabicPeriod"/>
            </a:pPr>
            <a:r>
              <a:rPr lang="en-US" i="1" dirty="0" err="1" smtClean="0"/>
              <a:t>Sequentialization</a:t>
            </a:r>
            <a:r>
              <a:rPr lang="en-US" dirty="0" smtClean="0"/>
              <a:t> – reduction to sequential program w/ </a:t>
            </a:r>
            <a:r>
              <a:rPr lang="en-US" i="1" dirty="0" smtClean="0"/>
              <a:t>prophecy</a:t>
            </a:r>
            <a:r>
              <a:rPr lang="en-US" dirty="0" smtClean="0"/>
              <a:t> variables</a:t>
            </a:r>
          </a:p>
          <a:p>
            <a:pPr marL="447675" lvl="1" indent="-342900">
              <a:buFont typeface="+mj-lt"/>
              <a:buAutoNum type="arabicPeriod"/>
            </a:pPr>
            <a:r>
              <a:rPr lang="en-US" i="1" dirty="0" smtClean="0"/>
              <a:t>Bounded program analysis</a:t>
            </a:r>
            <a:r>
              <a:rPr lang="en-US" dirty="0" smtClean="0"/>
              <a:t>: bounded C model checker (CBMC, HAVOC, …)</a:t>
            </a:r>
          </a:p>
        </p:txBody>
      </p:sp>
      <mc:AlternateContent xmlns:mc="http://schemas.openxmlformats.org/markup-compatibility/2006" xmlns:a14="http://schemas.microsoft.com/office/drawing/2010/main">
        <mc:Choice Requires="a14">
          <p:sp>
            <p:nvSpPr>
              <p:cNvPr id="4" name="Rounded Rectangle 3"/>
              <p:cNvSpPr/>
              <p:nvPr/>
            </p:nvSpPr>
            <p:spPr bwMode="auto">
              <a:xfrm>
                <a:off x="1905000" y="3889177"/>
                <a:ext cx="1905000" cy="911423"/>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b="1" dirty="0">
                    <a:latin typeface="Arial" charset="0"/>
                    <a:ea typeface="ＭＳ Ｐゴシック" pitchFamily="-16" charset="-128"/>
                  </a:rPr>
                  <a:t>C</a:t>
                </a:r>
                <a:r>
                  <a:rPr kumimoji="0" lang="en-US" sz="1400" b="1" i="0" u="none" strike="noStrike" cap="none" normalizeH="0" baseline="0" dirty="0" smtClean="0">
                    <a:ln>
                      <a:noFill/>
                    </a:ln>
                    <a:solidFill>
                      <a:schemeClr val="tx1"/>
                    </a:solidFill>
                    <a:effectLst/>
                    <a:latin typeface="Arial" charset="0"/>
                    <a:ea typeface="ＭＳ Ｐゴシック" pitchFamily="-16" charset="-128"/>
                  </a:rPr>
                  <a:t>onstruct </a:t>
                </a:r>
                <a14:m>
                  <m:oMath xmlns:m="http://schemas.openxmlformats.org/officeDocument/2006/math">
                    <m:sSub>
                      <m:sSubPr>
                        <m:ctrlPr>
                          <a:rPr kumimoji="0" lang="en-US" sz="1400" b="1" i="1" u="none" strike="noStrike" cap="none" normalizeH="0" baseline="0" smtClean="0">
                            <a:ln>
                              <a:noFill/>
                            </a:ln>
                            <a:solidFill>
                              <a:schemeClr val="tx1"/>
                            </a:solidFill>
                            <a:effectLst/>
                            <a:latin typeface="Cambria Math"/>
                            <a:ea typeface="ＭＳ Ｐゴシック" pitchFamily="-16" charset="-128"/>
                          </a:rPr>
                        </m:ctrlPr>
                      </m:sSubPr>
                      <m:e>
                        <m:r>
                          <a:rPr kumimoji="0" lang="en-US" sz="1400" b="1" i="1" u="none" strike="noStrike" cap="none" normalizeH="0" baseline="0" smtClean="0">
                            <a:ln>
                              <a:noFill/>
                            </a:ln>
                            <a:solidFill>
                              <a:schemeClr val="tx1"/>
                            </a:solidFill>
                            <a:effectLst/>
                            <a:latin typeface="Cambria Math"/>
                            <a:ea typeface="ＭＳ Ｐゴシック" pitchFamily="-16" charset="-128"/>
                          </a:rPr>
                          <m:t>𝑺</m:t>
                        </m:r>
                      </m:e>
                      <m:sub>
                        <m:r>
                          <a:rPr kumimoji="0" lang="en-US" sz="1400" b="1" i="1" u="none" strike="noStrike" cap="none" normalizeH="0" baseline="0" smtClean="0">
                            <a:ln>
                              <a:noFill/>
                            </a:ln>
                            <a:solidFill>
                              <a:schemeClr val="tx1"/>
                            </a:solidFill>
                            <a:effectLst/>
                            <a:latin typeface="Cambria Math"/>
                            <a:ea typeface="ＭＳ Ｐゴシック" pitchFamily="-16" charset="-128"/>
                          </a:rPr>
                          <m:t>𝒂</m:t>
                        </m:r>
                      </m:sub>
                    </m:sSub>
                    <m:r>
                      <a:rPr kumimoji="0" lang="en-US" sz="1400" b="1" i="1" u="none" strike="noStrike" cap="none" normalizeH="0" baseline="0" smtClean="0">
                        <a:ln>
                          <a:noFill/>
                        </a:ln>
                        <a:solidFill>
                          <a:schemeClr val="tx1"/>
                        </a:solidFill>
                        <a:effectLst/>
                        <a:latin typeface="Cambria Math"/>
                        <a:ea typeface="ＭＳ Ｐゴシック" pitchFamily="-16" charset="-128"/>
                      </a:rPr>
                      <m:t>(</m:t>
                    </m:r>
                    <m:r>
                      <a:rPr kumimoji="0" lang="en-US" sz="1400" b="1" i="1" u="none" strike="noStrike" cap="none" normalizeH="0" baseline="0" smtClean="0">
                        <a:ln>
                          <a:noFill/>
                        </a:ln>
                        <a:solidFill>
                          <a:schemeClr val="tx1"/>
                        </a:solidFill>
                        <a:effectLst/>
                        <a:latin typeface="Cambria Math"/>
                        <a:ea typeface="ＭＳ Ｐゴシック" pitchFamily="-16" charset="-128"/>
                      </a:rPr>
                      <m:t>𝑪</m:t>
                    </m:r>
                    <m:r>
                      <a:rPr kumimoji="0" lang="en-US" sz="1400" b="1" i="1" u="none" strike="noStrike" cap="none" normalizeH="0" baseline="0" smtClean="0">
                        <a:ln>
                          <a:noFill/>
                        </a:ln>
                        <a:solidFill>
                          <a:schemeClr val="tx1"/>
                        </a:solidFill>
                        <a:effectLst/>
                        <a:latin typeface="Cambria Math"/>
                        <a:ea typeface="ＭＳ Ｐゴシック" pitchFamily="-16" charset="-128"/>
                      </a:rPr>
                      <m:t>,</m:t>
                    </m:r>
                    <m:r>
                      <a:rPr kumimoji="0" lang="en-US" sz="1400" b="1" i="1" u="none" strike="noStrike" cap="none" normalizeH="0" baseline="0" smtClean="0">
                        <a:ln>
                          <a:noFill/>
                        </a:ln>
                        <a:solidFill>
                          <a:schemeClr val="tx1"/>
                        </a:solidFill>
                        <a:effectLst/>
                        <a:latin typeface="Cambria Math"/>
                        <a:ea typeface="ＭＳ Ｐゴシック" pitchFamily="-16" charset="-128"/>
                      </a:rPr>
                      <m:t>𝑹</m:t>
                    </m:r>
                    <m:r>
                      <a:rPr kumimoji="0" lang="en-US" sz="1400" b="1" i="1" u="none" strike="noStrike" cap="none" normalizeH="0" baseline="0" smtClean="0">
                        <a:ln>
                          <a:noFill/>
                        </a:ln>
                        <a:solidFill>
                          <a:schemeClr val="tx1"/>
                        </a:solidFill>
                        <a:effectLst/>
                        <a:latin typeface="Cambria Math"/>
                        <a:ea typeface="ＭＳ Ｐゴシック" pitchFamily="-16" charset="-128"/>
                      </a:rPr>
                      <m:t>)</m:t>
                    </m:r>
                  </m:oMath>
                </a14:m>
                <a:r>
                  <a:rPr kumimoji="0" lang="en-US" sz="1400" b="1" i="0" u="none" strike="noStrike" cap="none" normalizeH="0" baseline="0" dirty="0" smtClean="0">
                    <a:ln>
                      <a:noFill/>
                    </a:ln>
                    <a:solidFill>
                      <a:schemeClr val="tx1"/>
                    </a:solidFill>
                    <a:effectLst/>
                    <a:latin typeface="Arial" charset="0"/>
                    <a:ea typeface="ＭＳ Ｐゴシック" pitchFamily="-16" charset="-128"/>
                  </a:rPr>
                  <a:t> and </a:t>
                </a:r>
                <a14:m>
                  <m:oMath xmlns:m="http://schemas.openxmlformats.org/officeDocument/2006/math">
                    <m:sSub>
                      <m:sSubPr>
                        <m:ctrlPr>
                          <a:rPr kumimoji="0" lang="en-US" sz="1400" b="1" i="1" u="none" strike="noStrike" cap="none" normalizeH="0" baseline="0" smtClean="0">
                            <a:ln>
                              <a:noFill/>
                            </a:ln>
                            <a:solidFill>
                              <a:schemeClr val="tx1"/>
                            </a:solidFill>
                            <a:effectLst/>
                            <a:latin typeface="Cambria Math"/>
                            <a:ea typeface="ＭＳ Ｐゴシック" pitchFamily="-16" charset="-128"/>
                          </a:rPr>
                        </m:ctrlPr>
                      </m:sSubPr>
                      <m:e>
                        <m:r>
                          <a:rPr kumimoji="0" lang="en-US" sz="1400" b="1" i="1" u="none" strike="noStrike" cap="none" normalizeH="0" baseline="0" smtClean="0">
                            <a:ln>
                              <a:noFill/>
                            </a:ln>
                            <a:solidFill>
                              <a:schemeClr val="tx1"/>
                            </a:solidFill>
                            <a:effectLst/>
                            <a:latin typeface="Cambria Math"/>
                            <a:ea typeface="ＭＳ Ｐゴシック" pitchFamily="-16" charset="-128"/>
                          </a:rPr>
                          <m:t>𝑺</m:t>
                        </m:r>
                      </m:e>
                      <m:sub>
                        <m:r>
                          <a:rPr kumimoji="0" lang="en-US" sz="1400" b="1" i="1" u="none" strike="noStrike" cap="none" normalizeH="0" baseline="0" smtClean="0">
                            <a:ln>
                              <a:noFill/>
                            </a:ln>
                            <a:solidFill>
                              <a:schemeClr val="tx1"/>
                            </a:solidFill>
                            <a:effectLst/>
                            <a:latin typeface="Cambria Math"/>
                            <a:ea typeface="ＭＳ Ｐゴシック" pitchFamily="-16" charset="-128"/>
                          </a:rPr>
                          <m:t>𝒃</m:t>
                        </m:r>
                      </m:sub>
                    </m:sSub>
                    <m:r>
                      <a:rPr kumimoji="0" lang="en-US" sz="1400" b="1" i="1" u="none" strike="noStrike" cap="none" normalizeH="0" baseline="0" smtClean="0">
                        <a:ln>
                          <a:noFill/>
                        </a:ln>
                        <a:solidFill>
                          <a:schemeClr val="tx1"/>
                        </a:solidFill>
                        <a:effectLst/>
                        <a:latin typeface="Cambria Math"/>
                        <a:ea typeface="ＭＳ Ｐゴシック" pitchFamily="-16" charset="-128"/>
                      </a:rPr>
                      <m:t>(</m:t>
                    </m:r>
                    <m:r>
                      <a:rPr kumimoji="0" lang="en-US" sz="1400" b="1" i="1" u="none" strike="noStrike" cap="none" normalizeH="0" baseline="0" smtClean="0">
                        <a:ln>
                          <a:noFill/>
                        </a:ln>
                        <a:solidFill>
                          <a:schemeClr val="tx1"/>
                        </a:solidFill>
                        <a:effectLst/>
                        <a:latin typeface="Cambria Math"/>
                        <a:ea typeface="ＭＳ Ｐゴシック" pitchFamily="-16" charset="-128"/>
                      </a:rPr>
                      <m:t>𝑪</m:t>
                    </m:r>
                    <m:r>
                      <a:rPr kumimoji="0" lang="en-US" sz="1400" b="1" i="1" u="none" strike="noStrike" cap="none" normalizeH="0" baseline="0" smtClean="0">
                        <a:ln>
                          <a:noFill/>
                        </a:ln>
                        <a:solidFill>
                          <a:schemeClr val="tx1"/>
                        </a:solidFill>
                        <a:effectLst/>
                        <a:latin typeface="Cambria Math"/>
                        <a:ea typeface="ＭＳ Ｐゴシック" pitchFamily="-16" charset="-128"/>
                      </a:rPr>
                      <m:t>,</m:t>
                    </m:r>
                    <m:r>
                      <a:rPr kumimoji="0" lang="en-US" sz="1400" b="1" i="1" u="none" strike="noStrike" cap="none" normalizeH="0" baseline="0" smtClean="0">
                        <a:ln>
                          <a:noFill/>
                        </a:ln>
                        <a:solidFill>
                          <a:schemeClr val="tx1"/>
                        </a:solidFill>
                        <a:effectLst/>
                        <a:latin typeface="Cambria Math"/>
                        <a:ea typeface="ＭＳ Ｐゴシック" pitchFamily="-16" charset="-128"/>
                      </a:rPr>
                      <m:t>𝑹</m:t>
                    </m:r>
                    <m:r>
                      <a:rPr kumimoji="0" lang="en-US" sz="1400" b="1" i="1" u="none" strike="noStrike" cap="none" normalizeH="0" baseline="0" smtClean="0">
                        <a:ln>
                          <a:noFill/>
                        </a:ln>
                        <a:solidFill>
                          <a:schemeClr val="tx1"/>
                        </a:solidFill>
                        <a:effectLst/>
                        <a:latin typeface="Cambria Math"/>
                        <a:ea typeface="ＭＳ Ｐゴシック" pitchFamily="-16" charset="-128"/>
                      </a:rPr>
                      <m:t>)</m:t>
                    </m:r>
                  </m:oMath>
                </a14:m>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mc:Choice>
        <mc:Fallback xmlns="">
          <p:sp>
            <p:nvSpPr>
              <p:cNvPr id="4" name="Rounded Rectangle 3"/>
              <p:cNvSpPr>
                <a:spLocks noRot="1" noChangeAspect="1" noMove="1" noResize="1" noEditPoints="1" noAdjustHandles="1" noChangeArrowheads="1" noChangeShapeType="1" noTextEdit="1"/>
              </p:cNvSpPr>
              <p:nvPr/>
            </p:nvSpPr>
            <p:spPr bwMode="auto">
              <a:xfrm>
                <a:off x="1905000" y="3889177"/>
                <a:ext cx="1905000" cy="911423"/>
              </a:xfrm>
              <a:prstGeom prst="roundRect">
                <a:avLst/>
              </a:prstGeom>
              <a:blipFill rotWithShape="1">
                <a:blip r:embed="rId3"/>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5" name="Right Arrow 4"/>
          <p:cNvSpPr/>
          <p:nvPr/>
        </p:nvSpPr>
        <p:spPr bwMode="auto">
          <a:xfrm>
            <a:off x="3886200" y="4038600"/>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mc:AlternateContent xmlns:mc="http://schemas.openxmlformats.org/markup-compatibility/2006" xmlns:a14="http://schemas.microsoft.com/office/drawing/2010/main">
        <mc:Choice Requires="a14">
          <p:sp>
            <p:nvSpPr>
              <p:cNvPr id="6" name="Rounded Rectangle 5"/>
              <p:cNvSpPr/>
              <p:nvPr/>
            </p:nvSpPr>
            <p:spPr bwMode="auto">
              <a:xfrm>
                <a:off x="4953000" y="3886200"/>
                <a:ext cx="1828800" cy="838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b="1" dirty="0">
                    <a:latin typeface="Arial" charset="0"/>
                    <a:ea typeface="ＭＳ Ｐゴシック" pitchFamily="-16" charset="-128"/>
                  </a:rPr>
                  <a:t>C</a:t>
                </a:r>
                <a:r>
                  <a:rPr lang="en-US" sz="1400" b="1" dirty="0" smtClean="0">
                    <a:latin typeface="Arial" charset="0"/>
                    <a:ea typeface="ＭＳ Ｐゴシック" pitchFamily="-16" charset="-128"/>
                  </a:rPr>
                  <a:t>heck </a:t>
                </a:r>
                <a14:m>
                  <m:oMath xmlns:m="http://schemas.openxmlformats.org/officeDocument/2006/math">
                    <m:d>
                      <m:dPr>
                        <m:begChr m:val="["/>
                        <m:endChr m:val="]"/>
                        <m:ctrlPr>
                          <a:rPr lang="en-US" sz="1400" b="1" i="1" smtClean="0">
                            <a:latin typeface="Cambria Math"/>
                            <a:ea typeface="ＭＳ Ｐゴシック" pitchFamily="-16" charset="-128"/>
                          </a:rPr>
                        </m:ctrlPr>
                      </m:dPr>
                      <m:e>
                        <m:sSub>
                          <m:sSubPr>
                            <m:ctrlPr>
                              <a:rPr lang="en-US" sz="1400" b="1" i="1" smtClean="0">
                                <a:latin typeface="Cambria Math"/>
                                <a:ea typeface="ＭＳ Ｐゴシック" pitchFamily="-16" charset="-128"/>
                              </a:rPr>
                            </m:ctrlPr>
                          </m:sSubPr>
                          <m:e>
                            <m:r>
                              <a:rPr lang="en-US" sz="1400" b="1" i="1" smtClean="0">
                                <a:latin typeface="Cambria Math"/>
                                <a:ea typeface="ＭＳ Ｐゴシック" pitchFamily="-16" charset="-128"/>
                              </a:rPr>
                              <m:t>𝑺</m:t>
                            </m:r>
                          </m:e>
                          <m:sub>
                            <m:r>
                              <a:rPr lang="en-US" sz="1400" b="1" i="1" smtClean="0">
                                <a:latin typeface="Cambria Math"/>
                                <a:ea typeface="ＭＳ Ｐゴシック" pitchFamily="-16" charset="-128"/>
                              </a:rPr>
                              <m:t>𝒂</m:t>
                            </m:r>
                          </m:sub>
                        </m:sSub>
                        <m:d>
                          <m:dPr>
                            <m:ctrlPr>
                              <a:rPr lang="en-US" sz="1400" b="1" i="1" smtClean="0">
                                <a:latin typeface="Cambria Math"/>
                                <a:ea typeface="ＭＳ Ｐゴシック" pitchFamily="-16" charset="-128"/>
                              </a:rPr>
                            </m:ctrlPr>
                          </m:dPr>
                          <m:e>
                            <m:r>
                              <a:rPr lang="en-US" sz="1400" b="1" i="1" smtClean="0">
                                <a:latin typeface="Cambria Math"/>
                                <a:ea typeface="ＭＳ Ｐゴシック" pitchFamily="-16" charset="-128"/>
                              </a:rPr>
                              <m:t>𝑪</m:t>
                            </m:r>
                            <m:r>
                              <a:rPr lang="en-US" sz="1400" b="1" i="1" smtClean="0">
                                <a:latin typeface="Cambria Math"/>
                                <a:ea typeface="ＭＳ Ｐゴシック" pitchFamily="-16" charset="-128"/>
                              </a:rPr>
                              <m:t>,</m:t>
                            </m:r>
                            <m:r>
                              <a:rPr lang="en-US" sz="1400" b="1" i="1" smtClean="0">
                                <a:latin typeface="Cambria Math"/>
                                <a:ea typeface="ＭＳ Ｐゴシック" pitchFamily="-16" charset="-128"/>
                              </a:rPr>
                              <m:t>𝑹</m:t>
                            </m:r>
                          </m:e>
                        </m:d>
                      </m:e>
                    </m:d>
                    <m:r>
                      <a:rPr lang="en-US" sz="1400" b="1" i="1" smtClean="0">
                        <a:latin typeface="Cambria Math"/>
                        <a:ea typeface="ＭＳ Ｐゴシック" pitchFamily="-16" charset="-128"/>
                      </a:rPr>
                      <m:t>=∅</m:t>
                    </m:r>
                  </m:oMath>
                </a14:m>
                <a:r>
                  <a:rPr kumimoji="0" lang="en-US" sz="1400" b="1" i="0" u="none" strike="noStrike" cap="none" normalizeH="0" baseline="0" dirty="0" smtClean="0">
                    <a:ln>
                      <a:noFill/>
                    </a:ln>
                    <a:solidFill>
                      <a:schemeClr val="tx1"/>
                    </a:solidFill>
                    <a:effectLst/>
                    <a:latin typeface="Arial" charset="0"/>
                    <a:ea typeface="ＭＳ Ｐゴシック" pitchFamily="-16" charset="-128"/>
                  </a:rPr>
                  <a:t> and </a:t>
                </a:r>
                <a14:m>
                  <m:oMath xmlns:m="http://schemas.openxmlformats.org/officeDocument/2006/math">
                    <m:d>
                      <m:dPr>
                        <m:begChr m:val="["/>
                        <m:endChr m:val="]"/>
                        <m:ctrlPr>
                          <a:rPr kumimoji="0" lang="en-US" sz="1400" b="1" i="1" u="none" strike="noStrike" cap="none" normalizeH="0" baseline="0" smtClean="0">
                            <a:ln>
                              <a:noFill/>
                            </a:ln>
                            <a:solidFill>
                              <a:schemeClr val="tx1"/>
                            </a:solidFill>
                            <a:effectLst/>
                            <a:latin typeface="Cambria Math"/>
                            <a:ea typeface="ＭＳ Ｐゴシック" pitchFamily="-16" charset="-128"/>
                          </a:rPr>
                        </m:ctrlPr>
                      </m:dPr>
                      <m:e>
                        <m:sSub>
                          <m:sSubPr>
                            <m:ctrlPr>
                              <a:rPr kumimoji="0" lang="en-US" sz="1400" b="1" i="1" u="none" strike="noStrike" cap="none" normalizeH="0" baseline="0" smtClean="0">
                                <a:ln>
                                  <a:noFill/>
                                </a:ln>
                                <a:solidFill>
                                  <a:schemeClr val="tx1"/>
                                </a:solidFill>
                                <a:effectLst/>
                                <a:latin typeface="Cambria Math"/>
                                <a:ea typeface="ＭＳ Ｐゴシック" pitchFamily="-16" charset="-128"/>
                              </a:rPr>
                            </m:ctrlPr>
                          </m:sSubPr>
                          <m:e>
                            <m:r>
                              <a:rPr kumimoji="0" lang="en-US" sz="1400" b="1" i="1" u="none" strike="noStrike" cap="none" normalizeH="0" baseline="0" smtClean="0">
                                <a:ln>
                                  <a:noFill/>
                                </a:ln>
                                <a:solidFill>
                                  <a:schemeClr val="tx1"/>
                                </a:solidFill>
                                <a:effectLst/>
                                <a:latin typeface="Cambria Math"/>
                                <a:ea typeface="ＭＳ Ｐゴシック" pitchFamily="-16" charset="-128"/>
                              </a:rPr>
                              <m:t>𝑺</m:t>
                            </m:r>
                          </m:e>
                          <m:sub>
                            <m:r>
                              <a:rPr kumimoji="0" lang="en-US" sz="1400" b="1" i="1" u="none" strike="noStrike" cap="none" normalizeH="0" baseline="0" smtClean="0">
                                <a:ln>
                                  <a:noFill/>
                                </a:ln>
                                <a:solidFill>
                                  <a:schemeClr val="tx1"/>
                                </a:solidFill>
                                <a:effectLst/>
                                <a:latin typeface="Cambria Math"/>
                                <a:ea typeface="ＭＳ Ｐゴシック" pitchFamily="-16" charset="-128"/>
                              </a:rPr>
                              <m:t>𝒃</m:t>
                            </m:r>
                          </m:sub>
                        </m:sSub>
                        <m:d>
                          <m:dPr>
                            <m:ctrlPr>
                              <a:rPr kumimoji="0" lang="en-US" sz="1400" b="1" i="1" u="none" strike="noStrike" cap="none" normalizeH="0" baseline="0" smtClean="0">
                                <a:ln>
                                  <a:noFill/>
                                </a:ln>
                                <a:solidFill>
                                  <a:schemeClr val="tx1"/>
                                </a:solidFill>
                                <a:effectLst/>
                                <a:latin typeface="Cambria Math"/>
                                <a:ea typeface="ＭＳ Ｐゴシック" pitchFamily="-16" charset="-128"/>
                              </a:rPr>
                            </m:ctrlPr>
                          </m:dPr>
                          <m:e>
                            <m:r>
                              <a:rPr kumimoji="0" lang="en-US" sz="1400" b="1" i="1" u="none" strike="noStrike" cap="none" normalizeH="0" baseline="0" smtClean="0">
                                <a:ln>
                                  <a:noFill/>
                                </a:ln>
                                <a:solidFill>
                                  <a:schemeClr val="tx1"/>
                                </a:solidFill>
                                <a:effectLst/>
                                <a:latin typeface="Cambria Math"/>
                                <a:ea typeface="ＭＳ Ｐゴシック" pitchFamily="-16" charset="-128"/>
                              </a:rPr>
                              <m:t>𝑪</m:t>
                            </m:r>
                            <m:r>
                              <a:rPr kumimoji="0" lang="en-US" sz="1400" b="1" i="1" u="none" strike="noStrike" cap="none" normalizeH="0" baseline="0" smtClean="0">
                                <a:ln>
                                  <a:noFill/>
                                </a:ln>
                                <a:solidFill>
                                  <a:schemeClr val="tx1"/>
                                </a:solidFill>
                                <a:effectLst/>
                                <a:latin typeface="Cambria Math"/>
                                <a:ea typeface="ＭＳ Ｐゴシック" pitchFamily="-16" charset="-128"/>
                              </a:rPr>
                              <m:t>,</m:t>
                            </m:r>
                            <m:r>
                              <a:rPr kumimoji="0" lang="en-US" sz="1400" b="1" i="1" u="none" strike="noStrike" cap="none" normalizeH="0" baseline="0" smtClean="0">
                                <a:ln>
                                  <a:noFill/>
                                </a:ln>
                                <a:solidFill>
                                  <a:schemeClr val="tx1"/>
                                </a:solidFill>
                                <a:effectLst/>
                                <a:latin typeface="Cambria Math"/>
                                <a:ea typeface="ＭＳ Ｐゴシック" pitchFamily="-16" charset="-128"/>
                              </a:rPr>
                              <m:t>𝑹</m:t>
                            </m:r>
                          </m:e>
                        </m:d>
                      </m:e>
                    </m:d>
                    <m:r>
                      <a:rPr kumimoji="0" lang="en-US" sz="1400" b="1" i="1" u="none" strike="noStrike" cap="none" normalizeH="0" baseline="0" smtClean="0">
                        <a:ln>
                          <a:noFill/>
                        </a:ln>
                        <a:solidFill>
                          <a:schemeClr val="tx1"/>
                        </a:solidFill>
                        <a:effectLst/>
                        <a:latin typeface="Cambria Math"/>
                        <a:ea typeface="ＭＳ Ｐゴシック" pitchFamily="-16" charset="-128"/>
                      </a:rPr>
                      <m:t>=∅</m:t>
                    </m:r>
                  </m:oMath>
                </a14:m>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953000" y="3886200"/>
                <a:ext cx="1828800" cy="838200"/>
              </a:xfrm>
              <a:prstGeom prst="roundRect">
                <a:avLst/>
              </a:prstGeom>
              <a:blipFill rotWithShape="1">
                <a:blip r:embed="rId4"/>
                <a:stretch>
                  <a:fillRect l="-98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7" name="Right Arrow 6"/>
          <p:cNvSpPr/>
          <p:nvPr/>
        </p:nvSpPr>
        <p:spPr bwMode="auto">
          <a:xfrm rot="1948223">
            <a:off x="891813" y="3729954"/>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8" name="TextBox 7"/>
          <p:cNvSpPr txBox="1"/>
          <p:nvPr/>
        </p:nvSpPr>
        <p:spPr>
          <a:xfrm>
            <a:off x="76200" y="3276600"/>
            <a:ext cx="1936749" cy="307777"/>
          </a:xfrm>
          <a:prstGeom prst="rect">
            <a:avLst/>
          </a:prstGeom>
          <a:noFill/>
        </p:spPr>
        <p:txBody>
          <a:bodyPr wrap="none" rtlCol="0">
            <a:spAutoFit/>
          </a:bodyPr>
          <a:lstStyle/>
          <a:p>
            <a:r>
              <a:rPr lang="en-US" sz="1400" dirty="0" smtClean="0"/>
              <a:t>Periodic Program in C</a:t>
            </a:r>
            <a:endParaRPr lang="en-US" sz="1400" dirty="0"/>
          </a:p>
        </p:txBody>
      </p:sp>
      <p:sp>
        <p:nvSpPr>
          <p:cNvPr id="9" name="TextBox 8"/>
          <p:cNvSpPr txBox="1"/>
          <p:nvPr/>
        </p:nvSpPr>
        <p:spPr>
          <a:xfrm>
            <a:off x="1981200" y="3505200"/>
            <a:ext cx="1548822" cy="307777"/>
          </a:xfrm>
          <a:prstGeom prst="rect">
            <a:avLst/>
          </a:prstGeom>
          <a:noFill/>
        </p:spPr>
        <p:txBody>
          <a:bodyPr wrap="none" rtlCol="0">
            <a:spAutoFit/>
          </a:bodyPr>
          <a:lstStyle/>
          <a:p>
            <a:r>
              <a:rPr lang="en-US" sz="1400" dirty="0" err="1" smtClean="0"/>
              <a:t>Sequentialization</a:t>
            </a:r>
            <a:endParaRPr lang="en-US" sz="1400" dirty="0"/>
          </a:p>
        </p:txBody>
      </p:sp>
      <p:sp>
        <p:nvSpPr>
          <p:cNvPr id="10" name="Right Arrow 9"/>
          <p:cNvSpPr/>
          <p:nvPr/>
        </p:nvSpPr>
        <p:spPr bwMode="auto">
          <a:xfrm rot="19249296">
            <a:off x="6836966" y="3720895"/>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12" name="Right Arrow 11"/>
          <p:cNvSpPr/>
          <p:nvPr/>
        </p:nvSpPr>
        <p:spPr bwMode="auto">
          <a:xfrm rot="1617029">
            <a:off x="6838493" y="4462602"/>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13" name="TextBox 12"/>
          <p:cNvSpPr txBox="1"/>
          <p:nvPr/>
        </p:nvSpPr>
        <p:spPr>
          <a:xfrm>
            <a:off x="7848600" y="3505200"/>
            <a:ext cx="654346" cy="307777"/>
          </a:xfrm>
          <a:prstGeom prst="rect">
            <a:avLst/>
          </a:prstGeom>
          <a:noFill/>
        </p:spPr>
        <p:txBody>
          <a:bodyPr wrap="none" rtlCol="0">
            <a:spAutoFit/>
          </a:bodyPr>
          <a:lstStyle/>
          <a:p>
            <a:r>
              <a:rPr lang="en-US" sz="1400" dirty="0" smtClean="0"/>
              <a:t>SAFE</a:t>
            </a:r>
            <a:endParaRPr lang="en-US" sz="1400" dirty="0"/>
          </a:p>
        </p:txBody>
      </p:sp>
      <p:sp>
        <p:nvSpPr>
          <p:cNvPr id="14" name="TextBox 13"/>
          <p:cNvSpPr txBox="1"/>
          <p:nvPr/>
        </p:nvSpPr>
        <p:spPr>
          <a:xfrm>
            <a:off x="7935702" y="4043690"/>
            <a:ext cx="963725" cy="523220"/>
          </a:xfrm>
          <a:prstGeom prst="rect">
            <a:avLst/>
          </a:prstGeom>
          <a:noFill/>
        </p:spPr>
        <p:txBody>
          <a:bodyPr wrap="none" rtlCol="0">
            <a:spAutoFit/>
          </a:bodyPr>
          <a:lstStyle/>
          <a:p>
            <a:pPr algn="ctr"/>
            <a:r>
              <a:rPr lang="en-US" sz="1400" dirty="0" smtClean="0"/>
              <a:t>UNSAFE </a:t>
            </a:r>
          </a:p>
          <a:p>
            <a:pPr algn="ctr"/>
            <a:r>
              <a:rPr lang="en-US" sz="1400" dirty="0" smtClean="0"/>
              <a:t>+ CEX</a:t>
            </a:r>
            <a:endParaRPr lang="en-US" sz="1400" dirty="0"/>
          </a:p>
        </p:txBody>
      </p:sp>
      <p:sp>
        <p:nvSpPr>
          <p:cNvPr id="15" name="Right Arrow 14"/>
          <p:cNvSpPr/>
          <p:nvPr/>
        </p:nvSpPr>
        <p:spPr bwMode="auto">
          <a:xfrm rot="19168384">
            <a:off x="954498" y="4450756"/>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16" name="TextBox 15"/>
          <p:cNvSpPr txBox="1"/>
          <p:nvPr/>
        </p:nvSpPr>
        <p:spPr>
          <a:xfrm>
            <a:off x="76201" y="5181600"/>
            <a:ext cx="2286000" cy="533400"/>
          </a:xfrm>
          <a:prstGeom prst="rect">
            <a:avLst/>
          </a:prstGeom>
          <a:noFill/>
        </p:spPr>
        <p:txBody>
          <a:bodyPr wrap="square" rtlCol="0">
            <a:spAutoFit/>
          </a:bodyPr>
          <a:lstStyle/>
          <a:p>
            <a:pPr algn="ctr"/>
            <a:r>
              <a:rPr lang="en-US" sz="1400" dirty="0" smtClean="0"/>
              <a:t>Periods, WCETs, Initial Condition, Time bound</a:t>
            </a:r>
            <a:endParaRPr lang="en-US" sz="1400" dirty="0"/>
          </a:p>
        </p:txBody>
      </p:sp>
      <p:sp>
        <p:nvSpPr>
          <p:cNvPr id="17" name="Rounded Rectangular Callout 16"/>
          <p:cNvSpPr/>
          <p:nvPr/>
        </p:nvSpPr>
        <p:spPr bwMode="auto">
          <a:xfrm>
            <a:off x="3429000" y="4969193"/>
            <a:ext cx="3733800" cy="1089660"/>
          </a:xfrm>
          <a:prstGeom prst="wedgeRoundRectCallout">
            <a:avLst>
              <a:gd name="adj1" fmla="val -39843"/>
              <a:gd name="adj2" fmla="val -86101"/>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dirty="0" smtClean="0">
                <a:latin typeface="Arial" charset="0"/>
                <a:ea typeface="ＭＳ Ｐゴシック" pitchFamily="1" charset="-128"/>
              </a:rPr>
              <a:t>Uses non-determinism (prophecy variables) to allow all possible </a:t>
            </a:r>
            <a:r>
              <a:rPr lang="en-US" sz="1600" dirty="0" err="1" smtClean="0">
                <a:latin typeface="Arial" charset="0"/>
                <a:ea typeface="ＭＳ Ｐゴシック" pitchFamily="1" charset="-128"/>
              </a:rPr>
              <a:t>interleavings</a:t>
            </a:r>
            <a:r>
              <a:rPr lang="en-US" sz="1600" dirty="0" smtClean="0">
                <a:latin typeface="Arial" charset="0"/>
                <a:ea typeface="ＭＳ Ｐゴシック" pitchFamily="1" charset="-128"/>
              </a:rPr>
              <a:t> between jobs and R – |J| job block events</a:t>
            </a:r>
            <a:endParaRPr kumimoji="0" lang="en-US" sz="1600" i="0" u="none" strike="noStrike" cap="none" normalizeH="0" baseline="0" dirty="0" smtClean="0">
              <a:ln>
                <a:noFill/>
              </a:ln>
              <a:solidFill>
                <a:schemeClr val="tx1"/>
              </a:solidFill>
              <a:effectLst/>
              <a:latin typeface="Arial" charset="0"/>
              <a:ea typeface="ＭＳ Ｐゴシック" pitchFamily="1" charset="-128"/>
            </a:endParaRPr>
          </a:p>
        </p:txBody>
      </p:sp>
      <p:sp>
        <p:nvSpPr>
          <p:cNvPr id="18" name="TextBox 17"/>
          <p:cNvSpPr txBox="1"/>
          <p:nvPr/>
        </p:nvSpPr>
        <p:spPr>
          <a:xfrm>
            <a:off x="5486400" y="3505200"/>
            <a:ext cx="713657" cy="307777"/>
          </a:xfrm>
          <a:prstGeom prst="rect">
            <a:avLst/>
          </a:prstGeom>
          <a:noFill/>
        </p:spPr>
        <p:txBody>
          <a:bodyPr wrap="none" rtlCol="0">
            <a:spAutoFit/>
          </a:bodyPr>
          <a:lstStyle/>
          <a:p>
            <a:r>
              <a:rPr lang="en-US" sz="1400" dirty="0" smtClean="0"/>
              <a:t>CBMC</a:t>
            </a:r>
            <a:endParaRPr lang="en-US" sz="1400" dirty="0"/>
          </a:p>
        </p:txBody>
      </p:sp>
      <p:sp>
        <p:nvSpPr>
          <p:cNvPr id="19" name="Right Arrow 18"/>
          <p:cNvSpPr/>
          <p:nvPr/>
        </p:nvSpPr>
        <p:spPr bwMode="auto">
          <a:xfrm>
            <a:off x="6870192" y="4038600"/>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20" name="TextBox 19"/>
          <p:cNvSpPr txBox="1"/>
          <p:nvPr/>
        </p:nvSpPr>
        <p:spPr>
          <a:xfrm>
            <a:off x="7794695" y="4797623"/>
            <a:ext cx="1273105" cy="307777"/>
          </a:xfrm>
          <a:prstGeom prst="rect">
            <a:avLst/>
          </a:prstGeom>
          <a:noFill/>
        </p:spPr>
        <p:txBody>
          <a:bodyPr wrap="none" rtlCol="0">
            <a:spAutoFit/>
          </a:bodyPr>
          <a:lstStyle/>
          <a:p>
            <a:r>
              <a:rPr lang="en-US" sz="1400" dirty="0" smtClean="0"/>
              <a:t>INCROUNDS</a:t>
            </a:r>
            <a:endParaRPr lang="en-US" sz="1400" dirty="0"/>
          </a:p>
        </p:txBody>
      </p:sp>
    </p:spTree>
    <p:extLst>
      <p:ext uri="{BB962C8B-B14F-4D97-AF65-F5344CB8AC3E}">
        <p14:creationId xmlns:p14="http://schemas.microsoft.com/office/powerpoint/2010/main" val="20292557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450584" y="838200"/>
            <a:ext cx="2590837" cy="76200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Title 2"/>
          <p:cNvSpPr>
            <a:spLocks noGrp="1"/>
          </p:cNvSpPr>
          <p:nvPr>
            <p:ph type="title"/>
          </p:nvPr>
        </p:nvSpPr>
        <p:spPr/>
        <p:txBody>
          <a:bodyPr/>
          <a:lstStyle/>
          <a:p>
            <a:r>
              <a:rPr lang="en-US" dirty="0" smtClean="0"/>
              <a:t>Deadlock Detection: Encoding TRG</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905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8" name="TextBox 67"/>
              <p:cNvSpPr txBox="1">
                <a:spLocks noRot="1" noChangeAspect="1" noMove="1" noResize="1" noEditPoints="1" noAdjustHandles="1" noChangeArrowheads="1" noChangeShapeType="1" noTextEdit="1"/>
              </p:cNvSpPr>
              <p:nvPr/>
            </p:nvSpPr>
            <p:spPr>
              <a:xfrm>
                <a:off x="19050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362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9" name="TextBox 68"/>
              <p:cNvSpPr txBox="1">
                <a:spLocks noRot="1" noChangeAspect="1" noMove="1" noResize="1" noEditPoints="1" noAdjustHandles="1" noChangeArrowheads="1" noChangeShapeType="1" noTextEdit="1"/>
              </p:cNvSpPr>
              <p:nvPr/>
            </p:nvSpPr>
            <p:spPr>
              <a:xfrm>
                <a:off x="23622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819400"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0" name="TextBox 69"/>
              <p:cNvSpPr txBox="1">
                <a:spLocks noRot="1" noChangeAspect="1" noMove="1" noResize="1" noEditPoints="1" noAdjustHandles="1" noChangeArrowheads="1" noChangeShapeType="1" noTextEdit="1"/>
              </p:cNvSpPr>
              <p:nvPr/>
            </p:nvSpPr>
            <p:spPr>
              <a:xfrm>
                <a:off x="2819400" y="3657600"/>
                <a:ext cx="497252"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236548"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1" name="TextBox 70"/>
              <p:cNvSpPr txBox="1">
                <a:spLocks noRot="1" noChangeAspect="1" noMove="1" noResize="1" noEditPoints="1" noAdjustHandles="1" noChangeArrowheads="1" noChangeShapeType="1" noTextEdit="1"/>
              </p:cNvSpPr>
              <p:nvPr/>
            </p:nvSpPr>
            <p:spPr>
              <a:xfrm>
                <a:off x="3236548" y="3657600"/>
                <a:ext cx="497252" cy="584775"/>
              </a:xfrm>
              <a:prstGeom prst="rect">
                <a:avLst/>
              </a:prstGeom>
              <a:blipFill rotWithShape="1">
                <a:blip r:embed="rId9"/>
                <a:stretch>
                  <a:fillRect/>
                </a:stretch>
              </a:blipFill>
            </p:spPr>
            <p:txBody>
              <a:bodyPr/>
              <a:lstStyle/>
              <a:p>
                <a:r>
                  <a:rPr lang="en-US">
                    <a:noFill/>
                  </a:rPr>
                  <a:t> </a:t>
                </a:r>
              </a:p>
            </p:txBody>
          </p:sp>
        </mc:Fallback>
      </mc:AlternateContent>
      <p:cxnSp>
        <p:nvCxnSpPr>
          <p:cNvPr id="78" name="Curved Connector 77"/>
          <p:cNvCxnSpPr>
            <a:stCxn id="62" idx="3"/>
            <a:endCxn id="39" idx="2"/>
          </p:cNvCxnSpPr>
          <p:nvPr/>
        </p:nvCxnSpPr>
        <p:spPr bwMode="auto">
          <a:xfrm flipV="1">
            <a:off x="2590800" y="2121932"/>
            <a:ext cx="676601" cy="589002"/>
          </a:xfrm>
          <a:prstGeom prst="curvedConnector2">
            <a:avLst/>
          </a:prstGeom>
          <a:solidFill>
            <a:srgbClr val="5CA1FB"/>
          </a:solidFill>
          <a:ln w="38100" cap="flat" cmpd="sng" algn="ctr">
            <a:solidFill>
              <a:srgbClr val="FF0000"/>
            </a:solidFill>
            <a:prstDash val="solid"/>
            <a:round/>
            <a:headEnd type="none" w="med" len="med"/>
            <a:tailEnd type="triangle"/>
          </a:ln>
          <a:effectLst/>
        </p:spPr>
      </p:cxnSp>
      <p:cxnSp>
        <p:nvCxnSpPr>
          <p:cNvPr id="80" name="Curved Connector 79"/>
          <p:cNvCxnSpPr>
            <a:stCxn id="2" idx="3"/>
            <a:endCxn id="40" idx="2"/>
          </p:cNvCxnSpPr>
          <p:nvPr/>
        </p:nvCxnSpPr>
        <p:spPr bwMode="auto">
          <a:xfrm flipV="1">
            <a:off x="2133600" y="2121932"/>
            <a:ext cx="1591652" cy="1415534"/>
          </a:xfrm>
          <a:prstGeom prst="curvedConnector2">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Flowchart: Connector 60"/>
              <p:cNvSpPr/>
              <p:nvPr/>
            </p:nvSpPr>
            <p:spPr bwMode="auto">
              <a:xfrm>
                <a:off x="6284385"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𝟎</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1" name="Flowchart: Connector 60"/>
              <p:cNvSpPr>
                <a:spLocks noRot="1" noChangeAspect="1" noMove="1" noResize="1" noEditPoints="1" noAdjustHandles="1" noChangeArrowheads="1" noChangeShapeType="1" noTextEdit="1"/>
              </p:cNvSpPr>
              <p:nvPr/>
            </p:nvSpPr>
            <p:spPr bwMode="auto">
              <a:xfrm>
                <a:off x="6284385" y="4200525"/>
                <a:ext cx="726015" cy="685800"/>
              </a:xfrm>
              <a:prstGeom prst="flowChartConnector">
                <a:avLst/>
              </a:prstGeom>
              <a:blipFill rotWithShape="1">
                <a:blip r:embed="rId10"/>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Flowchart: Connector 64"/>
              <p:cNvSpPr/>
              <p:nvPr/>
            </p:nvSpPr>
            <p:spPr bwMode="auto">
              <a:xfrm>
                <a:off x="4038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5" name="Flowchart: Connector 64"/>
              <p:cNvSpPr>
                <a:spLocks noRot="1" noChangeAspect="1" noMove="1" noResize="1" noEditPoints="1" noAdjustHandles="1" noChangeArrowheads="1" noChangeShapeType="1" noTextEdit="1"/>
              </p:cNvSpPr>
              <p:nvPr/>
            </p:nvSpPr>
            <p:spPr bwMode="auto">
              <a:xfrm>
                <a:off x="4038600" y="4200525"/>
                <a:ext cx="726015" cy="685800"/>
              </a:xfrm>
              <a:prstGeom prst="flowChartConnector">
                <a:avLst/>
              </a:prstGeom>
              <a:blipFill rotWithShape="1">
                <a:blip r:embed="rId11"/>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Flowchart: Connector 66"/>
              <p:cNvSpPr/>
              <p:nvPr/>
            </p:nvSpPr>
            <p:spPr bwMode="auto">
              <a:xfrm>
                <a:off x="1752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7" name="Flowchart: Connector 66"/>
              <p:cNvSpPr>
                <a:spLocks noRot="1" noChangeAspect="1" noMove="1" noResize="1" noEditPoints="1" noAdjustHandles="1" noChangeArrowheads="1" noChangeShapeType="1" noTextEdit="1"/>
              </p:cNvSpPr>
              <p:nvPr/>
            </p:nvSpPr>
            <p:spPr bwMode="auto">
              <a:xfrm>
                <a:off x="1752600" y="4200525"/>
                <a:ext cx="726015" cy="685800"/>
              </a:xfrm>
              <a:prstGeom prst="flowChartConnector">
                <a:avLst/>
              </a:prstGeom>
              <a:blipFill rotWithShape="1">
                <a:blip r:embed="rId12"/>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p:cNvSpPr/>
              <p:nvPr/>
            </p:nvSpPr>
            <p:spPr bwMode="auto">
              <a:xfrm>
                <a:off x="5216774"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2" name="Rounded Rectangle 71"/>
              <p:cNvSpPr>
                <a:spLocks noRot="1" noChangeAspect="1" noMove="1" noResize="1" noEditPoints="1" noAdjustHandles="1" noChangeArrowheads="1" noChangeShapeType="1" noTextEdit="1"/>
              </p:cNvSpPr>
              <p:nvPr/>
            </p:nvSpPr>
            <p:spPr bwMode="auto">
              <a:xfrm>
                <a:off x="5216774" y="4210050"/>
                <a:ext cx="592013" cy="666750"/>
              </a:xfrm>
              <a:prstGeom prst="roundRect">
                <a:avLst/>
              </a:prstGeom>
              <a:blipFill rotWithShape="1">
                <a:blip r:embed="rId13"/>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ounded Rectangle 80"/>
              <p:cNvSpPr/>
              <p:nvPr/>
            </p:nvSpPr>
            <p:spPr bwMode="auto">
              <a:xfrm>
                <a:off x="3048000"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81" name="Rounded Rectangle 80"/>
              <p:cNvSpPr>
                <a:spLocks noRot="1" noChangeAspect="1" noMove="1" noResize="1" noEditPoints="1" noAdjustHandles="1" noChangeArrowheads="1" noChangeShapeType="1" noTextEdit="1"/>
              </p:cNvSpPr>
              <p:nvPr/>
            </p:nvSpPr>
            <p:spPr bwMode="auto">
              <a:xfrm>
                <a:off x="3048000" y="4210050"/>
                <a:ext cx="592013" cy="666750"/>
              </a:xfrm>
              <a:prstGeom prst="roundRect">
                <a:avLst/>
              </a:prstGeom>
              <a:blipFill rotWithShape="1">
                <a:blip r:embed="rId14"/>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82" name="Straight Arrow Connector 81"/>
          <p:cNvCxnSpPr>
            <a:stCxn id="67" idx="6"/>
          </p:cNvCxnSpPr>
          <p:nvPr/>
        </p:nvCxnSpPr>
        <p:spPr bwMode="auto">
          <a:xfrm>
            <a:off x="2478615" y="4543425"/>
            <a:ext cx="569385" cy="0"/>
          </a:xfrm>
          <a:prstGeom prst="straightConnector1">
            <a:avLst/>
          </a:prstGeom>
          <a:solidFill>
            <a:srgbClr val="5CA1FB"/>
          </a:solidFill>
          <a:ln w="38100" cap="flat" cmpd="sng" algn="ctr">
            <a:solidFill>
              <a:srgbClr val="FF0000"/>
            </a:solidFill>
            <a:prstDash val="solid"/>
            <a:round/>
            <a:headEnd type="none" w="med" len="med"/>
            <a:tailEnd type="arrow"/>
          </a:ln>
          <a:effectLst/>
        </p:spPr>
      </p:cxnSp>
      <p:cxnSp>
        <p:nvCxnSpPr>
          <p:cNvPr id="83" name="Straight Arrow Connector 82"/>
          <p:cNvCxnSpPr/>
          <p:nvPr/>
        </p:nvCxnSpPr>
        <p:spPr bwMode="auto">
          <a:xfrm>
            <a:off x="3640013" y="4543425"/>
            <a:ext cx="398587"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84" name="Straight Arrow Connector 83"/>
          <p:cNvCxnSpPr/>
          <p:nvPr/>
        </p:nvCxnSpPr>
        <p:spPr bwMode="auto">
          <a:xfrm>
            <a:off x="4764615" y="4543425"/>
            <a:ext cx="452159" cy="0"/>
          </a:xfrm>
          <a:prstGeom prst="straightConnector1">
            <a:avLst/>
          </a:prstGeom>
          <a:solidFill>
            <a:srgbClr val="5CA1FB"/>
          </a:solidFill>
          <a:ln w="38100" cap="flat" cmpd="sng" algn="ctr">
            <a:solidFill>
              <a:srgbClr val="FF0000"/>
            </a:solidFill>
            <a:prstDash val="solid"/>
            <a:round/>
            <a:headEnd type="none" w="med" len="med"/>
            <a:tailEnd type="arrow"/>
          </a:ln>
          <a:effectLst/>
        </p:spPr>
      </p:cxnSp>
      <p:cxnSp>
        <p:nvCxnSpPr>
          <p:cNvPr id="85" name="Straight Arrow Connector 84"/>
          <p:cNvCxnSpPr/>
          <p:nvPr/>
        </p:nvCxnSpPr>
        <p:spPr bwMode="auto">
          <a:xfrm>
            <a:off x="5808787" y="4543425"/>
            <a:ext cx="475598"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86" name="TextBox 85"/>
          <p:cNvSpPr txBox="1"/>
          <p:nvPr/>
        </p:nvSpPr>
        <p:spPr>
          <a:xfrm>
            <a:off x="533400" y="5144869"/>
            <a:ext cx="8233985" cy="923330"/>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b="1" dirty="0" smtClean="0"/>
              <a:t>TRG:</a:t>
            </a:r>
            <a:r>
              <a:rPr lang="en-US" dirty="0" smtClean="0"/>
              <a:t> Node </a:t>
            </a:r>
            <a:r>
              <a:rPr lang="en-US" dirty="0"/>
              <a:t>= task/lock; Edge = blocking/ownership; Cycle = deadlock</a:t>
            </a:r>
            <a:endParaRPr lang="en-US" dirty="0" smtClean="0"/>
          </a:p>
          <a:p>
            <a:pPr marL="342900" indent="-342900">
              <a:buFont typeface="Arial" panose="020B0604020202020204" pitchFamily="34" charset="0"/>
              <a:buChar char="•"/>
            </a:pPr>
            <a:r>
              <a:rPr lang="en-US" dirty="0" smtClean="0"/>
              <a:t>Transitive closure of TRG maintained and updated dynamically</a:t>
            </a:r>
          </a:p>
          <a:p>
            <a:pPr marL="342900" indent="-342900">
              <a:buFont typeface="Arial" panose="020B0604020202020204" pitchFamily="34" charset="0"/>
              <a:buChar char="•"/>
            </a:pPr>
            <a:r>
              <a:rPr lang="en-US" dirty="0" smtClean="0"/>
              <a:t>Program aborts if TRG becomes cyclic (i.e., transitive closure has self-loop)</a:t>
            </a:r>
            <a:endParaRPr lang="en-US" dirty="0"/>
          </a:p>
        </p:txBody>
      </p:sp>
      <p:cxnSp>
        <p:nvCxnSpPr>
          <p:cNvPr id="87" name="Straight Arrow Connector 86"/>
          <p:cNvCxnSpPr/>
          <p:nvPr/>
        </p:nvCxnSpPr>
        <p:spPr bwMode="auto">
          <a:xfrm>
            <a:off x="6553200" y="1032391"/>
            <a:ext cx="569385"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9" name="TextBox 8"/>
          <p:cNvSpPr txBox="1"/>
          <p:nvPr/>
        </p:nvSpPr>
        <p:spPr>
          <a:xfrm>
            <a:off x="7151160" y="838200"/>
            <a:ext cx="1890261" cy="369332"/>
          </a:xfrm>
          <a:prstGeom prst="rect">
            <a:avLst/>
          </a:prstGeom>
          <a:noFill/>
        </p:spPr>
        <p:txBody>
          <a:bodyPr wrap="none" rtlCol="0">
            <a:spAutoFit/>
          </a:bodyPr>
          <a:lstStyle/>
          <a:p>
            <a:r>
              <a:rPr lang="en-US" dirty="0" smtClean="0"/>
              <a:t>Ownership Edge</a:t>
            </a:r>
            <a:endParaRPr lang="en-US" dirty="0"/>
          </a:p>
        </p:txBody>
      </p:sp>
      <p:cxnSp>
        <p:nvCxnSpPr>
          <p:cNvPr id="88" name="Straight Arrow Connector 87"/>
          <p:cNvCxnSpPr/>
          <p:nvPr/>
        </p:nvCxnSpPr>
        <p:spPr bwMode="auto">
          <a:xfrm>
            <a:off x="6573308" y="1392793"/>
            <a:ext cx="569385" cy="0"/>
          </a:xfrm>
          <a:prstGeom prst="straightConnector1">
            <a:avLst/>
          </a:prstGeom>
          <a:solidFill>
            <a:srgbClr val="5CA1FB"/>
          </a:solidFill>
          <a:ln w="38100" cap="flat" cmpd="sng" algn="ctr">
            <a:solidFill>
              <a:srgbClr val="FF0000"/>
            </a:solidFill>
            <a:prstDash val="solid"/>
            <a:round/>
            <a:headEnd type="none" w="med" len="med"/>
            <a:tailEnd type="arrow"/>
          </a:ln>
          <a:effectLst/>
        </p:spPr>
      </p:cxnSp>
      <p:sp>
        <p:nvSpPr>
          <p:cNvPr id="89" name="TextBox 88"/>
          <p:cNvSpPr txBox="1"/>
          <p:nvPr/>
        </p:nvSpPr>
        <p:spPr>
          <a:xfrm>
            <a:off x="7207253" y="1198602"/>
            <a:ext cx="1659429" cy="369332"/>
          </a:xfrm>
          <a:prstGeom prst="rect">
            <a:avLst/>
          </a:prstGeom>
          <a:noFill/>
        </p:spPr>
        <p:txBody>
          <a:bodyPr wrap="none" rtlCol="0">
            <a:spAutoFit/>
          </a:bodyPr>
          <a:lstStyle/>
          <a:p>
            <a:r>
              <a:rPr lang="en-US" dirty="0" smtClean="0"/>
              <a:t>Blocking Edge</a:t>
            </a:r>
            <a:endParaRPr lang="en-US" dirty="0"/>
          </a:p>
        </p:txBody>
      </p:sp>
    </p:spTree>
    <p:extLst>
      <p:ext uri="{BB962C8B-B14F-4D97-AF65-F5344CB8AC3E}">
        <p14:creationId xmlns:p14="http://schemas.microsoft.com/office/powerpoint/2010/main" val="826715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P spid="63" grpId="0" animBg="1"/>
      <p:bldP spid="39" grpId="0" animBg="1"/>
      <p:bldP spid="40" grpId="0" animBg="1"/>
      <p:bldP spid="68"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450584" y="838200"/>
            <a:ext cx="2590837" cy="76200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Title 2"/>
          <p:cNvSpPr>
            <a:spLocks noGrp="1"/>
          </p:cNvSpPr>
          <p:nvPr>
            <p:ph type="title"/>
          </p:nvPr>
        </p:nvSpPr>
        <p:spPr/>
        <p:txBody>
          <a:bodyPr/>
          <a:lstStyle/>
          <a:p>
            <a:r>
              <a:rPr lang="en-US" dirty="0" smtClean="0"/>
              <a:t>Deadlock Detection: Encoding TRG</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905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8" name="TextBox 67"/>
              <p:cNvSpPr txBox="1">
                <a:spLocks noRot="1" noChangeAspect="1" noMove="1" noResize="1" noEditPoints="1" noAdjustHandles="1" noChangeArrowheads="1" noChangeShapeType="1" noTextEdit="1"/>
              </p:cNvSpPr>
              <p:nvPr/>
            </p:nvSpPr>
            <p:spPr>
              <a:xfrm>
                <a:off x="19050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362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9" name="TextBox 68"/>
              <p:cNvSpPr txBox="1">
                <a:spLocks noRot="1" noChangeAspect="1" noMove="1" noResize="1" noEditPoints="1" noAdjustHandles="1" noChangeArrowheads="1" noChangeShapeType="1" noTextEdit="1"/>
              </p:cNvSpPr>
              <p:nvPr/>
            </p:nvSpPr>
            <p:spPr>
              <a:xfrm>
                <a:off x="23622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819400"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0" name="TextBox 69"/>
              <p:cNvSpPr txBox="1">
                <a:spLocks noRot="1" noChangeAspect="1" noMove="1" noResize="1" noEditPoints="1" noAdjustHandles="1" noChangeArrowheads="1" noChangeShapeType="1" noTextEdit="1"/>
              </p:cNvSpPr>
              <p:nvPr/>
            </p:nvSpPr>
            <p:spPr>
              <a:xfrm>
                <a:off x="2819400" y="3657600"/>
                <a:ext cx="497252"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236548"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1" name="TextBox 70"/>
              <p:cNvSpPr txBox="1">
                <a:spLocks noRot="1" noChangeAspect="1" noMove="1" noResize="1" noEditPoints="1" noAdjustHandles="1" noChangeArrowheads="1" noChangeShapeType="1" noTextEdit="1"/>
              </p:cNvSpPr>
              <p:nvPr/>
            </p:nvSpPr>
            <p:spPr>
              <a:xfrm>
                <a:off x="3236548" y="3657600"/>
                <a:ext cx="497252" cy="584775"/>
              </a:xfrm>
              <a:prstGeom prst="rect">
                <a:avLst/>
              </a:prstGeom>
              <a:blipFill rotWithShape="1">
                <a:blip r:embed="rId9"/>
                <a:stretch>
                  <a:fillRect/>
                </a:stretch>
              </a:blipFill>
            </p:spPr>
            <p:txBody>
              <a:bodyPr/>
              <a:lstStyle/>
              <a:p>
                <a:r>
                  <a:rPr lang="en-US">
                    <a:noFill/>
                  </a:rPr>
                  <a:t> </a:t>
                </a:r>
              </a:p>
            </p:txBody>
          </p:sp>
        </mc:Fallback>
      </mc:AlternateContent>
      <p:cxnSp>
        <p:nvCxnSpPr>
          <p:cNvPr id="78" name="Curved Connector 77"/>
          <p:cNvCxnSpPr>
            <a:stCxn id="62" idx="3"/>
            <a:endCxn id="39" idx="2"/>
          </p:cNvCxnSpPr>
          <p:nvPr/>
        </p:nvCxnSpPr>
        <p:spPr bwMode="auto">
          <a:xfrm flipV="1">
            <a:off x="2590800" y="2121932"/>
            <a:ext cx="676601" cy="589002"/>
          </a:xfrm>
          <a:prstGeom prst="curvedConnector2">
            <a:avLst/>
          </a:prstGeom>
          <a:solidFill>
            <a:srgbClr val="5CA1FB"/>
          </a:solidFill>
          <a:ln w="38100" cap="flat" cmpd="sng" algn="ctr">
            <a:solidFill>
              <a:srgbClr val="FF0000"/>
            </a:solidFill>
            <a:prstDash val="solid"/>
            <a:round/>
            <a:headEnd type="none" w="med" len="med"/>
            <a:tailEnd type="triangle"/>
          </a:ln>
          <a:effectLst/>
        </p:spPr>
      </p:cxnSp>
      <p:cxnSp>
        <p:nvCxnSpPr>
          <p:cNvPr id="80" name="Curved Connector 79"/>
          <p:cNvCxnSpPr>
            <a:stCxn id="2" idx="3"/>
            <a:endCxn id="40" idx="2"/>
          </p:cNvCxnSpPr>
          <p:nvPr/>
        </p:nvCxnSpPr>
        <p:spPr bwMode="auto">
          <a:xfrm flipV="1">
            <a:off x="2133600" y="2121932"/>
            <a:ext cx="1591652" cy="1415534"/>
          </a:xfrm>
          <a:prstGeom prst="curvedConnector2">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Flowchart: Connector 60"/>
              <p:cNvSpPr/>
              <p:nvPr/>
            </p:nvSpPr>
            <p:spPr bwMode="auto">
              <a:xfrm>
                <a:off x="6284385"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𝟎</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1" name="Flowchart: Connector 60"/>
              <p:cNvSpPr>
                <a:spLocks noRot="1" noChangeAspect="1" noMove="1" noResize="1" noEditPoints="1" noAdjustHandles="1" noChangeArrowheads="1" noChangeShapeType="1" noTextEdit="1"/>
              </p:cNvSpPr>
              <p:nvPr/>
            </p:nvSpPr>
            <p:spPr bwMode="auto">
              <a:xfrm>
                <a:off x="6284385" y="4200525"/>
                <a:ext cx="726015" cy="685800"/>
              </a:xfrm>
              <a:prstGeom prst="flowChartConnector">
                <a:avLst/>
              </a:prstGeom>
              <a:blipFill rotWithShape="1">
                <a:blip r:embed="rId10"/>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Flowchart: Connector 64"/>
              <p:cNvSpPr/>
              <p:nvPr/>
            </p:nvSpPr>
            <p:spPr bwMode="auto">
              <a:xfrm>
                <a:off x="4038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5" name="Flowchart: Connector 64"/>
              <p:cNvSpPr>
                <a:spLocks noRot="1" noChangeAspect="1" noMove="1" noResize="1" noEditPoints="1" noAdjustHandles="1" noChangeArrowheads="1" noChangeShapeType="1" noTextEdit="1"/>
              </p:cNvSpPr>
              <p:nvPr/>
            </p:nvSpPr>
            <p:spPr bwMode="auto">
              <a:xfrm>
                <a:off x="4038600" y="4200525"/>
                <a:ext cx="726015" cy="685800"/>
              </a:xfrm>
              <a:prstGeom prst="flowChartConnector">
                <a:avLst/>
              </a:prstGeom>
              <a:blipFill rotWithShape="1">
                <a:blip r:embed="rId11"/>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Flowchart: Connector 66"/>
              <p:cNvSpPr/>
              <p:nvPr/>
            </p:nvSpPr>
            <p:spPr bwMode="auto">
              <a:xfrm>
                <a:off x="1752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7" name="Flowchart: Connector 66"/>
              <p:cNvSpPr>
                <a:spLocks noRot="1" noChangeAspect="1" noMove="1" noResize="1" noEditPoints="1" noAdjustHandles="1" noChangeArrowheads="1" noChangeShapeType="1" noTextEdit="1"/>
              </p:cNvSpPr>
              <p:nvPr/>
            </p:nvSpPr>
            <p:spPr bwMode="auto">
              <a:xfrm>
                <a:off x="1752600" y="4200525"/>
                <a:ext cx="726015" cy="685800"/>
              </a:xfrm>
              <a:prstGeom prst="flowChartConnector">
                <a:avLst/>
              </a:prstGeom>
              <a:blipFill rotWithShape="1">
                <a:blip r:embed="rId12"/>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p:cNvSpPr/>
              <p:nvPr/>
            </p:nvSpPr>
            <p:spPr bwMode="auto">
              <a:xfrm>
                <a:off x="5216774"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2" name="Rounded Rectangle 71"/>
              <p:cNvSpPr>
                <a:spLocks noRot="1" noChangeAspect="1" noMove="1" noResize="1" noEditPoints="1" noAdjustHandles="1" noChangeArrowheads="1" noChangeShapeType="1" noTextEdit="1"/>
              </p:cNvSpPr>
              <p:nvPr/>
            </p:nvSpPr>
            <p:spPr bwMode="auto">
              <a:xfrm>
                <a:off x="5216774" y="4210050"/>
                <a:ext cx="592013" cy="666750"/>
              </a:xfrm>
              <a:prstGeom prst="roundRect">
                <a:avLst/>
              </a:prstGeom>
              <a:blipFill rotWithShape="1">
                <a:blip r:embed="rId13"/>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ounded Rectangle 80"/>
              <p:cNvSpPr/>
              <p:nvPr/>
            </p:nvSpPr>
            <p:spPr bwMode="auto">
              <a:xfrm>
                <a:off x="3048000"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81" name="Rounded Rectangle 80"/>
              <p:cNvSpPr>
                <a:spLocks noRot="1" noChangeAspect="1" noMove="1" noResize="1" noEditPoints="1" noAdjustHandles="1" noChangeArrowheads="1" noChangeShapeType="1" noTextEdit="1"/>
              </p:cNvSpPr>
              <p:nvPr/>
            </p:nvSpPr>
            <p:spPr bwMode="auto">
              <a:xfrm>
                <a:off x="3048000" y="4210050"/>
                <a:ext cx="592013" cy="666750"/>
              </a:xfrm>
              <a:prstGeom prst="roundRect">
                <a:avLst/>
              </a:prstGeom>
              <a:blipFill rotWithShape="1">
                <a:blip r:embed="rId14"/>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82" name="Straight Arrow Connector 81"/>
          <p:cNvCxnSpPr>
            <a:stCxn id="67" idx="6"/>
          </p:cNvCxnSpPr>
          <p:nvPr/>
        </p:nvCxnSpPr>
        <p:spPr bwMode="auto">
          <a:xfrm>
            <a:off x="2478615" y="4543425"/>
            <a:ext cx="569385" cy="0"/>
          </a:xfrm>
          <a:prstGeom prst="straightConnector1">
            <a:avLst/>
          </a:prstGeom>
          <a:solidFill>
            <a:srgbClr val="5CA1FB"/>
          </a:solidFill>
          <a:ln w="38100" cap="flat" cmpd="sng" algn="ctr">
            <a:solidFill>
              <a:srgbClr val="FF0000"/>
            </a:solidFill>
            <a:prstDash val="solid"/>
            <a:round/>
            <a:headEnd type="none" w="med" len="med"/>
            <a:tailEnd type="arrow"/>
          </a:ln>
          <a:effectLst/>
        </p:spPr>
      </p:cxnSp>
      <p:cxnSp>
        <p:nvCxnSpPr>
          <p:cNvPr id="83" name="Straight Arrow Connector 82"/>
          <p:cNvCxnSpPr/>
          <p:nvPr/>
        </p:nvCxnSpPr>
        <p:spPr bwMode="auto">
          <a:xfrm>
            <a:off x="3640013" y="4543425"/>
            <a:ext cx="398587"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85" name="Straight Arrow Connector 84"/>
          <p:cNvCxnSpPr/>
          <p:nvPr/>
        </p:nvCxnSpPr>
        <p:spPr bwMode="auto">
          <a:xfrm>
            <a:off x="4759574" y="4543425"/>
            <a:ext cx="475598"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86" name="TextBox 85"/>
          <p:cNvSpPr txBox="1"/>
          <p:nvPr/>
        </p:nvSpPr>
        <p:spPr>
          <a:xfrm>
            <a:off x="533400" y="5144869"/>
            <a:ext cx="8233985" cy="923330"/>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b="1" dirty="0" smtClean="0"/>
              <a:t>TRG:</a:t>
            </a:r>
            <a:r>
              <a:rPr lang="en-US" dirty="0" smtClean="0"/>
              <a:t> Node </a:t>
            </a:r>
            <a:r>
              <a:rPr lang="en-US" dirty="0"/>
              <a:t>= task/lock; Edge = blocking/ownership; Cycle = deadlock</a:t>
            </a:r>
            <a:endParaRPr lang="en-US" dirty="0" smtClean="0"/>
          </a:p>
          <a:p>
            <a:pPr marL="342900" indent="-342900">
              <a:buFont typeface="Arial" panose="020B0604020202020204" pitchFamily="34" charset="0"/>
              <a:buChar char="•"/>
            </a:pPr>
            <a:r>
              <a:rPr lang="en-US" dirty="0" smtClean="0"/>
              <a:t>Transitive closure of TRG maintained and updated dynamically</a:t>
            </a:r>
          </a:p>
          <a:p>
            <a:pPr marL="342900" indent="-342900">
              <a:buFont typeface="Arial" panose="020B0604020202020204" pitchFamily="34" charset="0"/>
              <a:buChar char="•"/>
            </a:pPr>
            <a:r>
              <a:rPr lang="en-US" dirty="0" smtClean="0"/>
              <a:t>Program aborts if TRG becomes cyclic (i.e., transitive closure has self-loop)</a:t>
            </a:r>
            <a:endParaRPr lang="en-US" dirty="0"/>
          </a:p>
        </p:txBody>
      </p:sp>
      <p:cxnSp>
        <p:nvCxnSpPr>
          <p:cNvPr id="87" name="Straight Arrow Connector 86"/>
          <p:cNvCxnSpPr/>
          <p:nvPr/>
        </p:nvCxnSpPr>
        <p:spPr bwMode="auto">
          <a:xfrm>
            <a:off x="6553200" y="1032391"/>
            <a:ext cx="569385"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9" name="TextBox 8"/>
          <p:cNvSpPr txBox="1"/>
          <p:nvPr/>
        </p:nvSpPr>
        <p:spPr>
          <a:xfrm>
            <a:off x="7151160" y="838200"/>
            <a:ext cx="1890261" cy="369332"/>
          </a:xfrm>
          <a:prstGeom prst="rect">
            <a:avLst/>
          </a:prstGeom>
          <a:noFill/>
        </p:spPr>
        <p:txBody>
          <a:bodyPr wrap="none" rtlCol="0">
            <a:spAutoFit/>
          </a:bodyPr>
          <a:lstStyle/>
          <a:p>
            <a:r>
              <a:rPr lang="en-US" dirty="0" smtClean="0"/>
              <a:t>Ownership Edge</a:t>
            </a:r>
            <a:endParaRPr lang="en-US" dirty="0"/>
          </a:p>
        </p:txBody>
      </p:sp>
      <p:cxnSp>
        <p:nvCxnSpPr>
          <p:cNvPr id="88" name="Straight Arrow Connector 87"/>
          <p:cNvCxnSpPr/>
          <p:nvPr/>
        </p:nvCxnSpPr>
        <p:spPr bwMode="auto">
          <a:xfrm>
            <a:off x="6573308" y="1392793"/>
            <a:ext cx="569385" cy="0"/>
          </a:xfrm>
          <a:prstGeom prst="straightConnector1">
            <a:avLst/>
          </a:prstGeom>
          <a:solidFill>
            <a:srgbClr val="5CA1FB"/>
          </a:solidFill>
          <a:ln w="38100" cap="flat" cmpd="sng" algn="ctr">
            <a:solidFill>
              <a:srgbClr val="FF0000"/>
            </a:solidFill>
            <a:prstDash val="solid"/>
            <a:round/>
            <a:headEnd type="none" w="med" len="med"/>
            <a:tailEnd type="arrow"/>
          </a:ln>
          <a:effectLst/>
        </p:spPr>
      </p:cxnSp>
      <p:sp>
        <p:nvSpPr>
          <p:cNvPr id="89" name="TextBox 88"/>
          <p:cNvSpPr txBox="1"/>
          <p:nvPr/>
        </p:nvSpPr>
        <p:spPr>
          <a:xfrm>
            <a:off x="7207253" y="1198602"/>
            <a:ext cx="1659429" cy="369332"/>
          </a:xfrm>
          <a:prstGeom prst="rect">
            <a:avLst/>
          </a:prstGeom>
          <a:noFill/>
        </p:spPr>
        <p:txBody>
          <a:bodyPr wrap="none" rtlCol="0">
            <a:spAutoFit/>
          </a:bodyPr>
          <a:lstStyle/>
          <a:p>
            <a:r>
              <a:rPr lang="en-US" dirty="0" smtClean="0"/>
              <a:t>Blocking Edge</a:t>
            </a:r>
            <a:endParaRPr lang="en-US" dirty="0"/>
          </a:p>
        </p:txBody>
      </p:sp>
      <mc:AlternateContent xmlns:mc="http://schemas.openxmlformats.org/markup-compatibility/2006" xmlns:a14="http://schemas.microsoft.com/office/drawing/2010/main">
        <mc:Choice Requires="a14">
          <p:sp>
            <p:nvSpPr>
              <p:cNvPr id="58" name="Rectangle 57"/>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8" name="Rectangle 57"/>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1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64" name="Curved Connector 63"/>
          <p:cNvCxnSpPr>
            <a:endCxn id="58"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6" name="TextBox 65"/>
              <p:cNvSpPr txBox="1"/>
              <p:nvPr/>
            </p:nvSpPr>
            <p:spPr>
              <a:xfrm>
                <a:off x="37338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6" name="TextBox 65"/>
              <p:cNvSpPr txBox="1">
                <a:spLocks noRot="1" noChangeAspect="1" noMove="1" noResize="1" noEditPoints="1" noAdjustHandles="1" noChangeArrowheads="1" noChangeShapeType="1" noTextEdit="1"/>
              </p:cNvSpPr>
              <p:nvPr/>
            </p:nvSpPr>
            <p:spPr>
              <a:xfrm>
                <a:off x="3733800" y="3657600"/>
                <a:ext cx="490839" cy="584775"/>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61585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450584" y="838200"/>
            <a:ext cx="2590837" cy="76200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Title 2"/>
          <p:cNvSpPr>
            <a:spLocks noGrp="1"/>
          </p:cNvSpPr>
          <p:nvPr>
            <p:ph type="title"/>
          </p:nvPr>
        </p:nvSpPr>
        <p:spPr/>
        <p:txBody>
          <a:bodyPr/>
          <a:lstStyle/>
          <a:p>
            <a:r>
              <a:rPr lang="en-US" dirty="0" smtClean="0"/>
              <a:t>Deadlock Detection: Encoding TRG</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905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8" name="TextBox 67"/>
              <p:cNvSpPr txBox="1">
                <a:spLocks noRot="1" noChangeAspect="1" noMove="1" noResize="1" noEditPoints="1" noAdjustHandles="1" noChangeArrowheads="1" noChangeShapeType="1" noTextEdit="1"/>
              </p:cNvSpPr>
              <p:nvPr/>
            </p:nvSpPr>
            <p:spPr>
              <a:xfrm>
                <a:off x="19050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362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9" name="TextBox 68"/>
              <p:cNvSpPr txBox="1">
                <a:spLocks noRot="1" noChangeAspect="1" noMove="1" noResize="1" noEditPoints="1" noAdjustHandles="1" noChangeArrowheads="1" noChangeShapeType="1" noTextEdit="1"/>
              </p:cNvSpPr>
              <p:nvPr/>
            </p:nvSpPr>
            <p:spPr>
              <a:xfrm>
                <a:off x="23622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819400"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0" name="TextBox 69"/>
              <p:cNvSpPr txBox="1">
                <a:spLocks noRot="1" noChangeAspect="1" noMove="1" noResize="1" noEditPoints="1" noAdjustHandles="1" noChangeArrowheads="1" noChangeShapeType="1" noTextEdit="1"/>
              </p:cNvSpPr>
              <p:nvPr/>
            </p:nvSpPr>
            <p:spPr>
              <a:xfrm>
                <a:off x="2819400" y="3657600"/>
                <a:ext cx="497252"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236548"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1" name="TextBox 70"/>
              <p:cNvSpPr txBox="1">
                <a:spLocks noRot="1" noChangeAspect="1" noMove="1" noResize="1" noEditPoints="1" noAdjustHandles="1" noChangeArrowheads="1" noChangeShapeType="1" noTextEdit="1"/>
              </p:cNvSpPr>
              <p:nvPr/>
            </p:nvSpPr>
            <p:spPr>
              <a:xfrm>
                <a:off x="3236548" y="3657600"/>
                <a:ext cx="497252" cy="584775"/>
              </a:xfrm>
              <a:prstGeom prst="rect">
                <a:avLst/>
              </a:prstGeom>
              <a:blipFill rotWithShape="1">
                <a:blip r:embed="rId9"/>
                <a:stretch>
                  <a:fillRect/>
                </a:stretch>
              </a:blipFill>
            </p:spPr>
            <p:txBody>
              <a:bodyPr/>
              <a:lstStyle/>
              <a:p>
                <a:r>
                  <a:rPr lang="en-US">
                    <a:noFill/>
                  </a:rPr>
                  <a:t> </a:t>
                </a:r>
              </a:p>
            </p:txBody>
          </p:sp>
        </mc:Fallback>
      </mc:AlternateContent>
      <p:cxnSp>
        <p:nvCxnSpPr>
          <p:cNvPr id="78" name="Curved Connector 77"/>
          <p:cNvCxnSpPr>
            <a:stCxn id="62" idx="3"/>
            <a:endCxn id="39" idx="2"/>
          </p:cNvCxnSpPr>
          <p:nvPr/>
        </p:nvCxnSpPr>
        <p:spPr bwMode="auto">
          <a:xfrm flipV="1">
            <a:off x="2590800" y="2121932"/>
            <a:ext cx="676601" cy="589002"/>
          </a:xfrm>
          <a:prstGeom prst="curvedConnector2">
            <a:avLst/>
          </a:prstGeom>
          <a:solidFill>
            <a:srgbClr val="5CA1FB"/>
          </a:solidFill>
          <a:ln w="38100" cap="flat" cmpd="sng" algn="ctr">
            <a:solidFill>
              <a:srgbClr val="FF0000"/>
            </a:solidFill>
            <a:prstDash val="solid"/>
            <a:round/>
            <a:headEnd type="none" w="med" len="med"/>
            <a:tailEnd type="triangle"/>
          </a:ln>
          <a:effectLst/>
        </p:spPr>
      </p:cxnSp>
      <p:cxnSp>
        <p:nvCxnSpPr>
          <p:cNvPr id="80" name="Curved Connector 79"/>
          <p:cNvCxnSpPr>
            <a:stCxn id="2" idx="3"/>
            <a:endCxn id="40" idx="2"/>
          </p:cNvCxnSpPr>
          <p:nvPr/>
        </p:nvCxnSpPr>
        <p:spPr bwMode="auto">
          <a:xfrm flipV="1">
            <a:off x="2133600" y="2121932"/>
            <a:ext cx="1591652" cy="1415534"/>
          </a:xfrm>
          <a:prstGeom prst="curvedConnector2">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Flowchart: Connector 60"/>
              <p:cNvSpPr/>
              <p:nvPr/>
            </p:nvSpPr>
            <p:spPr bwMode="auto">
              <a:xfrm>
                <a:off x="6284385"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𝟎</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1" name="Flowchart: Connector 60"/>
              <p:cNvSpPr>
                <a:spLocks noRot="1" noChangeAspect="1" noMove="1" noResize="1" noEditPoints="1" noAdjustHandles="1" noChangeArrowheads="1" noChangeShapeType="1" noTextEdit="1"/>
              </p:cNvSpPr>
              <p:nvPr/>
            </p:nvSpPr>
            <p:spPr bwMode="auto">
              <a:xfrm>
                <a:off x="6284385" y="4200525"/>
                <a:ext cx="726015" cy="685800"/>
              </a:xfrm>
              <a:prstGeom prst="flowChartConnector">
                <a:avLst/>
              </a:prstGeom>
              <a:blipFill rotWithShape="1">
                <a:blip r:embed="rId10"/>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Flowchart: Connector 64"/>
              <p:cNvSpPr/>
              <p:nvPr/>
            </p:nvSpPr>
            <p:spPr bwMode="auto">
              <a:xfrm>
                <a:off x="4038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5" name="Flowchart: Connector 64"/>
              <p:cNvSpPr>
                <a:spLocks noRot="1" noChangeAspect="1" noMove="1" noResize="1" noEditPoints="1" noAdjustHandles="1" noChangeArrowheads="1" noChangeShapeType="1" noTextEdit="1"/>
              </p:cNvSpPr>
              <p:nvPr/>
            </p:nvSpPr>
            <p:spPr bwMode="auto">
              <a:xfrm>
                <a:off x="4038600" y="4200525"/>
                <a:ext cx="726015" cy="685800"/>
              </a:xfrm>
              <a:prstGeom prst="flowChartConnector">
                <a:avLst/>
              </a:prstGeom>
              <a:blipFill rotWithShape="1">
                <a:blip r:embed="rId11"/>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Flowchart: Connector 66"/>
              <p:cNvSpPr/>
              <p:nvPr/>
            </p:nvSpPr>
            <p:spPr bwMode="auto">
              <a:xfrm>
                <a:off x="1752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7" name="Flowchart: Connector 66"/>
              <p:cNvSpPr>
                <a:spLocks noRot="1" noChangeAspect="1" noMove="1" noResize="1" noEditPoints="1" noAdjustHandles="1" noChangeArrowheads="1" noChangeShapeType="1" noTextEdit="1"/>
              </p:cNvSpPr>
              <p:nvPr/>
            </p:nvSpPr>
            <p:spPr bwMode="auto">
              <a:xfrm>
                <a:off x="1752600" y="4200525"/>
                <a:ext cx="726015" cy="685800"/>
              </a:xfrm>
              <a:prstGeom prst="flowChartConnector">
                <a:avLst/>
              </a:prstGeom>
              <a:blipFill rotWithShape="1">
                <a:blip r:embed="rId12"/>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p:cNvSpPr/>
              <p:nvPr/>
            </p:nvSpPr>
            <p:spPr bwMode="auto">
              <a:xfrm>
                <a:off x="5216774"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2" name="Rounded Rectangle 71"/>
              <p:cNvSpPr>
                <a:spLocks noRot="1" noChangeAspect="1" noMove="1" noResize="1" noEditPoints="1" noAdjustHandles="1" noChangeArrowheads="1" noChangeShapeType="1" noTextEdit="1"/>
              </p:cNvSpPr>
              <p:nvPr/>
            </p:nvSpPr>
            <p:spPr bwMode="auto">
              <a:xfrm>
                <a:off x="5216774" y="4210050"/>
                <a:ext cx="592013" cy="666750"/>
              </a:xfrm>
              <a:prstGeom prst="roundRect">
                <a:avLst/>
              </a:prstGeom>
              <a:blipFill rotWithShape="1">
                <a:blip r:embed="rId13"/>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ounded Rectangle 80"/>
              <p:cNvSpPr/>
              <p:nvPr/>
            </p:nvSpPr>
            <p:spPr bwMode="auto">
              <a:xfrm>
                <a:off x="3048000"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81" name="Rounded Rectangle 80"/>
              <p:cNvSpPr>
                <a:spLocks noRot="1" noChangeAspect="1" noMove="1" noResize="1" noEditPoints="1" noAdjustHandles="1" noChangeArrowheads="1" noChangeShapeType="1" noTextEdit="1"/>
              </p:cNvSpPr>
              <p:nvPr/>
            </p:nvSpPr>
            <p:spPr bwMode="auto">
              <a:xfrm>
                <a:off x="3048000" y="4210050"/>
                <a:ext cx="592013" cy="666750"/>
              </a:xfrm>
              <a:prstGeom prst="roundRect">
                <a:avLst/>
              </a:prstGeom>
              <a:blipFill rotWithShape="1">
                <a:blip r:embed="rId14"/>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85" name="Straight Arrow Connector 84"/>
          <p:cNvCxnSpPr/>
          <p:nvPr/>
        </p:nvCxnSpPr>
        <p:spPr bwMode="auto">
          <a:xfrm>
            <a:off x="4759574" y="4543425"/>
            <a:ext cx="475598"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86" name="TextBox 85"/>
          <p:cNvSpPr txBox="1"/>
          <p:nvPr/>
        </p:nvSpPr>
        <p:spPr>
          <a:xfrm>
            <a:off x="533400" y="5144869"/>
            <a:ext cx="8233985" cy="923330"/>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b="1" dirty="0" smtClean="0"/>
              <a:t>TRG:</a:t>
            </a:r>
            <a:r>
              <a:rPr lang="en-US" dirty="0" smtClean="0"/>
              <a:t> Node </a:t>
            </a:r>
            <a:r>
              <a:rPr lang="en-US" dirty="0"/>
              <a:t>= task/lock; Edge = blocking/ownership; Cycle = deadlock</a:t>
            </a:r>
            <a:endParaRPr lang="en-US" dirty="0" smtClean="0"/>
          </a:p>
          <a:p>
            <a:pPr marL="342900" indent="-342900">
              <a:buFont typeface="Arial" panose="020B0604020202020204" pitchFamily="34" charset="0"/>
              <a:buChar char="•"/>
            </a:pPr>
            <a:r>
              <a:rPr lang="en-US" dirty="0" smtClean="0"/>
              <a:t>Transitive closure of TRG maintained and updated dynamically</a:t>
            </a:r>
          </a:p>
          <a:p>
            <a:pPr marL="342900" indent="-342900">
              <a:buFont typeface="Arial" panose="020B0604020202020204" pitchFamily="34" charset="0"/>
              <a:buChar char="•"/>
            </a:pPr>
            <a:r>
              <a:rPr lang="en-US" dirty="0" smtClean="0"/>
              <a:t>Program aborts if TRG becomes cyclic (i.e., transitive closure has self-loop)</a:t>
            </a:r>
            <a:endParaRPr lang="en-US" dirty="0"/>
          </a:p>
        </p:txBody>
      </p:sp>
      <p:cxnSp>
        <p:nvCxnSpPr>
          <p:cNvPr id="87" name="Straight Arrow Connector 86"/>
          <p:cNvCxnSpPr/>
          <p:nvPr/>
        </p:nvCxnSpPr>
        <p:spPr bwMode="auto">
          <a:xfrm>
            <a:off x="6553200" y="1032391"/>
            <a:ext cx="569385"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9" name="TextBox 8"/>
          <p:cNvSpPr txBox="1"/>
          <p:nvPr/>
        </p:nvSpPr>
        <p:spPr>
          <a:xfrm>
            <a:off x="7151160" y="838200"/>
            <a:ext cx="1890261" cy="369332"/>
          </a:xfrm>
          <a:prstGeom prst="rect">
            <a:avLst/>
          </a:prstGeom>
          <a:noFill/>
        </p:spPr>
        <p:txBody>
          <a:bodyPr wrap="none" rtlCol="0">
            <a:spAutoFit/>
          </a:bodyPr>
          <a:lstStyle/>
          <a:p>
            <a:r>
              <a:rPr lang="en-US" dirty="0" smtClean="0"/>
              <a:t>Ownership Edge</a:t>
            </a:r>
            <a:endParaRPr lang="en-US" dirty="0"/>
          </a:p>
        </p:txBody>
      </p:sp>
      <p:cxnSp>
        <p:nvCxnSpPr>
          <p:cNvPr id="88" name="Straight Arrow Connector 87"/>
          <p:cNvCxnSpPr/>
          <p:nvPr/>
        </p:nvCxnSpPr>
        <p:spPr bwMode="auto">
          <a:xfrm>
            <a:off x="6573308" y="1392793"/>
            <a:ext cx="569385" cy="0"/>
          </a:xfrm>
          <a:prstGeom prst="straightConnector1">
            <a:avLst/>
          </a:prstGeom>
          <a:solidFill>
            <a:srgbClr val="5CA1FB"/>
          </a:solidFill>
          <a:ln w="38100" cap="flat" cmpd="sng" algn="ctr">
            <a:solidFill>
              <a:srgbClr val="FF0000"/>
            </a:solidFill>
            <a:prstDash val="solid"/>
            <a:round/>
            <a:headEnd type="none" w="med" len="med"/>
            <a:tailEnd type="arrow"/>
          </a:ln>
          <a:effectLst/>
        </p:spPr>
      </p:cxnSp>
      <p:sp>
        <p:nvSpPr>
          <p:cNvPr id="89" name="TextBox 88"/>
          <p:cNvSpPr txBox="1"/>
          <p:nvPr/>
        </p:nvSpPr>
        <p:spPr>
          <a:xfrm>
            <a:off x="7207253" y="1198602"/>
            <a:ext cx="1659429" cy="369332"/>
          </a:xfrm>
          <a:prstGeom prst="rect">
            <a:avLst/>
          </a:prstGeom>
          <a:noFill/>
        </p:spPr>
        <p:txBody>
          <a:bodyPr wrap="none" rtlCol="0">
            <a:spAutoFit/>
          </a:bodyPr>
          <a:lstStyle/>
          <a:p>
            <a:r>
              <a:rPr lang="en-US" dirty="0" smtClean="0"/>
              <a:t>Blocking Edge</a:t>
            </a:r>
            <a:endParaRPr lang="en-US" dirty="0"/>
          </a:p>
        </p:txBody>
      </p:sp>
      <mc:AlternateContent xmlns:mc="http://schemas.openxmlformats.org/markup-compatibility/2006" xmlns:a14="http://schemas.microsoft.com/office/drawing/2010/main">
        <mc:Choice Requires="a14">
          <p:sp>
            <p:nvSpPr>
              <p:cNvPr id="58" name="Rectangle 57"/>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8" name="Rectangle 57"/>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1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64" name="Curved Connector 63"/>
          <p:cNvCxnSpPr>
            <a:endCxn id="58"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6" name="TextBox 65"/>
              <p:cNvSpPr txBox="1"/>
              <p:nvPr/>
            </p:nvSpPr>
            <p:spPr>
              <a:xfrm>
                <a:off x="37338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6" name="TextBox 65"/>
              <p:cNvSpPr txBox="1">
                <a:spLocks noRot="1" noChangeAspect="1" noMove="1" noResize="1" noEditPoints="1" noAdjustHandles="1" noChangeArrowheads="1" noChangeShapeType="1" noTextEdit="1"/>
              </p:cNvSpPr>
              <p:nvPr/>
            </p:nvSpPr>
            <p:spPr>
              <a:xfrm>
                <a:off x="37338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bwMode="auto">
              <a:xfrm>
                <a:off x="4383615"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3" name="Rectangle 72"/>
              <p:cNvSpPr>
                <a:spLocks noRot="1" noChangeAspect="1" noMove="1" noResize="1" noEditPoints="1" noAdjustHandles="1" noChangeArrowheads="1" noChangeShapeType="1" noTextEdit="1"/>
              </p:cNvSpPr>
              <p:nvPr/>
            </p:nvSpPr>
            <p:spPr bwMode="auto">
              <a:xfrm>
                <a:off x="4383615" y="1752600"/>
                <a:ext cx="493185" cy="369332"/>
              </a:xfrm>
              <a:prstGeom prst="rect">
                <a:avLst/>
              </a:prstGeom>
              <a:blipFill rotWithShape="1">
                <a:blip r:embed="rId1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4" name="Curved Connector 73"/>
          <p:cNvCxnSpPr>
            <a:endCxn id="73" idx="0"/>
          </p:cNvCxnSpPr>
          <p:nvPr/>
        </p:nvCxnSpPr>
        <p:spPr bwMode="auto">
          <a:xfrm rot="5400000" flipH="1" flipV="1">
            <a:off x="3724601" y="846994"/>
            <a:ext cx="12700" cy="1811213"/>
          </a:xfrm>
          <a:prstGeom prst="curvedConnector3">
            <a:avLst>
              <a:gd name="adj1" fmla="val 7312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75" name="TextBox 74"/>
              <p:cNvSpPr txBox="1"/>
              <p:nvPr/>
            </p:nvSpPr>
            <p:spPr>
              <a:xfrm>
                <a:off x="4191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5" name="TextBox 74"/>
              <p:cNvSpPr txBox="1">
                <a:spLocks noRot="1" noChangeAspect="1" noMove="1" noResize="1" noEditPoints="1" noAdjustHandles="1" noChangeArrowheads="1" noChangeShapeType="1" noTextEdit="1"/>
              </p:cNvSpPr>
              <p:nvPr/>
            </p:nvSpPr>
            <p:spPr>
              <a:xfrm>
                <a:off x="4191000" y="3657600"/>
                <a:ext cx="490839" cy="584775"/>
              </a:xfrm>
              <a:prstGeom prst="rect">
                <a:avLst/>
              </a:prstGeom>
              <a:blipFill rotWithShape="1">
                <a:blip r:embed="rId7"/>
                <a:stretch>
                  <a:fillRect/>
                </a:stretch>
              </a:blipFill>
            </p:spPr>
            <p:txBody>
              <a:bodyPr/>
              <a:lstStyle/>
              <a:p>
                <a:r>
                  <a:rPr lang="en-US">
                    <a:noFill/>
                  </a:rPr>
                  <a:t> </a:t>
                </a:r>
              </a:p>
            </p:txBody>
          </p:sp>
        </mc:Fallback>
      </mc:AlternateContent>
      <p:cxnSp>
        <p:nvCxnSpPr>
          <p:cNvPr id="76" name="Straight Arrow Connector 75"/>
          <p:cNvCxnSpPr>
            <a:stCxn id="67" idx="6"/>
            <a:endCxn id="81" idx="1"/>
          </p:cNvCxnSpPr>
          <p:nvPr/>
        </p:nvCxnSpPr>
        <p:spPr bwMode="auto">
          <a:xfrm>
            <a:off x="2478615" y="4543425"/>
            <a:ext cx="569385"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431673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450584" y="838200"/>
            <a:ext cx="2590837" cy="76200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Title 2"/>
          <p:cNvSpPr>
            <a:spLocks noGrp="1"/>
          </p:cNvSpPr>
          <p:nvPr>
            <p:ph type="title"/>
          </p:nvPr>
        </p:nvSpPr>
        <p:spPr/>
        <p:txBody>
          <a:bodyPr/>
          <a:lstStyle/>
          <a:p>
            <a:r>
              <a:rPr lang="en-US" dirty="0" smtClean="0"/>
              <a:t>Deadlock Detection: Encoding TRG</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905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8" name="TextBox 67"/>
              <p:cNvSpPr txBox="1">
                <a:spLocks noRot="1" noChangeAspect="1" noMove="1" noResize="1" noEditPoints="1" noAdjustHandles="1" noChangeArrowheads="1" noChangeShapeType="1" noTextEdit="1"/>
              </p:cNvSpPr>
              <p:nvPr/>
            </p:nvSpPr>
            <p:spPr>
              <a:xfrm>
                <a:off x="19050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362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9" name="TextBox 68"/>
              <p:cNvSpPr txBox="1">
                <a:spLocks noRot="1" noChangeAspect="1" noMove="1" noResize="1" noEditPoints="1" noAdjustHandles="1" noChangeArrowheads="1" noChangeShapeType="1" noTextEdit="1"/>
              </p:cNvSpPr>
              <p:nvPr/>
            </p:nvSpPr>
            <p:spPr>
              <a:xfrm>
                <a:off x="23622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819400"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0" name="TextBox 69"/>
              <p:cNvSpPr txBox="1">
                <a:spLocks noRot="1" noChangeAspect="1" noMove="1" noResize="1" noEditPoints="1" noAdjustHandles="1" noChangeArrowheads="1" noChangeShapeType="1" noTextEdit="1"/>
              </p:cNvSpPr>
              <p:nvPr/>
            </p:nvSpPr>
            <p:spPr>
              <a:xfrm>
                <a:off x="2819400" y="3657600"/>
                <a:ext cx="497252"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236548"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1" name="TextBox 70"/>
              <p:cNvSpPr txBox="1">
                <a:spLocks noRot="1" noChangeAspect="1" noMove="1" noResize="1" noEditPoints="1" noAdjustHandles="1" noChangeArrowheads="1" noChangeShapeType="1" noTextEdit="1"/>
              </p:cNvSpPr>
              <p:nvPr/>
            </p:nvSpPr>
            <p:spPr>
              <a:xfrm>
                <a:off x="3236548" y="3657600"/>
                <a:ext cx="497252" cy="584775"/>
              </a:xfrm>
              <a:prstGeom prst="rect">
                <a:avLst/>
              </a:prstGeom>
              <a:blipFill rotWithShape="1">
                <a:blip r:embed="rId9"/>
                <a:stretch>
                  <a:fillRect/>
                </a:stretch>
              </a:blipFill>
            </p:spPr>
            <p:txBody>
              <a:bodyPr/>
              <a:lstStyle/>
              <a:p>
                <a:r>
                  <a:rPr lang="en-US">
                    <a:noFill/>
                  </a:rPr>
                  <a:t> </a:t>
                </a:r>
              </a:p>
            </p:txBody>
          </p:sp>
        </mc:Fallback>
      </mc:AlternateContent>
      <p:cxnSp>
        <p:nvCxnSpPr>
          <p:cNvPr id="78" name="Curved Connector 77"/>
          <p:cNvCxnSpPr>
            <a:stCxn id="62" idx="3"/>
            <a:endCxn id="39" idx="2"/>
          </p:cNvCxnSpPr>
          <p:nvPr/>
        </p:nvCxnSpPr>
        <p:spPr bwMode="auto">
          <a:xfrm flipV="1">
            <a:off x="2590800" y="2121932"/>
            <a:ext cx="676601" cy="589002"/>
          </a:xfrm>
          <a:prstGeom prst="curvedConnector2">
            <a:avLst/>
          </a:prstGeom>
          <a:solidFill>
            <a:srgbClr val="5CA1FB"/>
          </a:solidFill>
          <a:ln w="38100" cap="flat" cmpd="sng" algn="ctr">
            <a:solidFill>
              <a:srgbClr val="FF0000"/>
            </a:solidFill>
            <a:prstDash val="solid"/>
            <a:round/>
            <a:headEnd type="none" w="med" len="med"/>
            <a:tailEnd type="triangle"/>
          </a:ln>
          <a:effectLst/>
        </p:spPr>
      </p:cxnSp>
      <p:cxnSp>
        <p:nvCxnSpPr>
          <p:cNvPr id="80" name="Curved Connector 79"/>
          <p:cNvCxnSpPr>
            <a:stCxn id="2" idx="3"/>
            <a:endCxn id="40" idx="2"/>
          </p:cNvCxnSpPr>
          <p:nvPr/>
        </p:nvCxnSpPr>
        <p:spPr bwMode="auto">
          <a:xfrm flipV="1">
            <a:off x="2133600" y="2121932"/>
            <a:ext cx="1591652" cy="1415534"/>
          </a:xfrm>
          <a:prstGeom prst="curvedConnector2">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Flowchart: Connector 60"/>
              <p:cNvSpPr/>
              <p:nvPr/>
            </p:nvSpPr>
            <p:spPr bwMode="auto">
              <a:xfrm>
                <a:off x="6284385"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𝟎</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1" name="Flowchart: Connector 60"/>
              <p:cNvSpPr>
                <a:spLocks noRot="1" noChangeAspect="1" noMove="1" noResize="1" noEditPoints="1" noAdjustHandles="1" noChangeArrowheads="1" noChangeShapeType="1" noTextEdit="1"/>
              </p:cNvSpPr>
              <p:nvPr/>
            </p:nvSpPr>
            <p:spPr bwMode="auto">
              <a:xfrm>
                <a:off x="6284385" y="4200525"/>
                <a:ext cx="726015" cy="685800"/>
              </a:xfrm>
              <a:prstGeom prst="flowChartConnector">
                <a:avLst/>
              </a:prstGeom>
              <a:blipFill rotWithShape="1">
                <a:blip r:embed="rId10"/>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Flowchart: Connector 64"/>
              <p:cNvSpPr/>
              <p:nvPr/>
            </p:nvSpPr>
            <p:spPr bwMode="auto">
              <a:xfrm>
                <a:off x="4038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5" name="Flowchart: Connector 64"/>
              <p:cNvSpPr>
                <a:spLocks noRot="1" noChangeAspect="1" noMove="1" noResize="1" noEditPoints="1" noAdjustHandles="1" noChangeArrowheads="1" noChangeShapeType="1" noTextEdit="1"/>
              </p:cNvSpPr>
              <p:nvPr/>
            </p:nvSpPr>
            <p:spPr bwMode="auto">
              <a:xfrm>
                <a:off x="4038600" y="4200525"/>
                <a:ext cx="726015" cy="685800"/>
              </a:xfrm>
              <a:prstGeom prst="flowChartConnector">
                <a:avLst/>
              </a:prstGeom>
              <a:blipFill rotWithShape="1">
                <a:blip r:embed="rId11"/>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Flowchart: Connector 66"/>
              <p:cNvSpPr/>
              <p:nvPr/>
            </p:nvSpPr>
            <p:spPr bwMode="auto">
              <a:xfrm>
                <a:off x="1752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7" name="Flowchart: Connector 66"/>
              <p:cNvSpPr>
                <a:spLocks noRot="1" noChangeAspect="1" noMove="1" noResize="1" noEditPoints="1" noAdjustHandles="1" noChangeArrowheads="1" noChangeShapeType="1" noTextEdit="1"/>
              </p:cNvSpPr>
              <p:nvPr/>
            </p:nvSpPr>
            <p:spPr bwMode="auto">
              <a:xfrm>
                <a:off x="1752600" y="4200525"/>
                <a:ext cx="726015" cy="685800"/>
              </a:xfrm>
              <a:prstGeom prst="flowChartConnector">
                <a:avLst/>
              </a:prstGeom>
              <a:blipFill rotWithShape="1">
                <a:blip r:embed="rId12"/>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p:cNvSpPr/>
              <p:nvPr/>
            </p:nvSpPr>
            <p:spPr bwMode="auto">
              <a:xfrm>
                <a:off x="5216774"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2" name="Rounded Rectangle 71"/>
              <p:cNvSpPr>
                <a:spLocks noRot="1" noChangeAspect="1" noMove="1" noResize="1" noEditPoints="1" noAdjustHandles="1" noChangeArrowheads="1" noChangeShapeType="1" noTextEdit="1"/>
              </p:cNvSpPr>
              <p:nvPr/>
            </p:nvSpPr>
            <p:spPr bwMode="auto">
              <a:xfrm>
                <a:off x="5216774" y="4210050"/>
                <a:ext cx="592013" cy="666750"/>
              </a:xfrm>
              <a:prstGeom prst="roundRect">
                <a:avLst/>
              </a:prstGeom>
              <a:blipFill rotWithShape="1">
                <a:blip r:embed="rId13"/>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ounded Rectangle 80"/>
              <p:cNvSpPr/>
              <p:nvPr/>
            </p:nvSpPr>
            <p:spPr bwMode="auto">
              <a:xfrm>
                <a:off x="3048000"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81" name="Rounded Rectangle 80"/>
              <p:cNvSpPr>
                <a:spLocks noRot="1" noChangeAspect="1" noMove="1" noResize="1" noEditPoints="1" noAdjustHandles="1" noChangeArrowheads="1" noChangeShapeType="1" noTextEdit="1"/>
              </p:cNvSpPr>
              <p:nvPr/>
            </p:nvSpPr>
            <p:spPr bwMode="auto">
              <a:xfrm>
                <a:off x="3048000" y="4210050"/>
                <a:ext cx="592013" cy="666750"/>
              </a:xfrm>
              <a:prstGeom prst="roundRect">
                <a:avLst/>
              </a:prstGeom>
              <a:blipFill rotWithShape="1">
                <a:blip r:embed="rId14"/>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85" name="Straight Arrow Connector 84"/>
          <p:cNvCxnSpPr/>
          <p:nvPr/>
        </p:nvCxnSpPr>
        <p:spPr bwMode="auto">
          <a:xfrm>
            <a:off x="4759574" y="4543425"/>
            <a:ext cx="475598"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86" name="TextBox 85"/>
          <p:cNvSpPr txBox="1"/>
          <p:nvPr/>
        </p:nvSpPr>
        <p:spPr>
          <a:xfrm>
            <a:off x="533400" y="5144869"/>
            <a:ext cx="8233985" cy="923330"/>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b="1" dirty="0" smtClean="0"/>
              <a:t>TRG:</a:t>
            </a:r>
            <a:r>
              <a:rPr lang="en-US" dirty="0" smtClean="0"/>
              <a:t> Node </a:t>
            </a:r>
            <a:r>
              <a:rPr lang="en-US" dirty="0"/>
              <a:t>= task/lock; Edge = blocking/ownership; Cycle = deadlock</a:t>
            </a:r>
            <a:endParaRPr lang="en-US" dirty="0" smtClean="0"/>
          </a:p>
          <a:p>
            <a:pPr marL="342900" indent="-342900">
              <a:buFont typeface="Arial" panose="020B0604020202020204" pitchFamily="34" charset="0"/>
              <a:buChar char="•"/>
            </a:pPr>
            <a:r>
              <a:rPr lang="en-US" dirty="0" smtClean="0"/>
              <a:t>Transitive closure of TRG maintained and updated dynamically</a:t>
            </a:r>
          </a:p>
          <a:p>
            <a:pPr marL="342900" indent="-342900">
              <a:buFont typeface="Arial" panose="020B0604020202020204" pitchFamily="34" charset="0"/>
              <a:buChar char="•"/>
            </a:pPr>
            <a:r>
              <a:rPr lang="en-US" dirty="0" smtClean="0"/>
              <a:t>Program aborts if TRG becomes cyclic (i.e., transitive closure has self-loop)</a:t>
            </a:r>
            <a:endParaRPr lang="en-US" dirty="0"/>
          </a:p>
        </p:txBody>
      </p:sp>
      <p:cxnSp>
        <p:nvCxnSpPr>
          <p:cNvPr id="87" name="Straight Arrow Connector 86"/>
          <p:cNvCxnSpPr/>
          <p:nvPr/>
        </p:nvCxnSpPr>
        <p:spPr bwMode="auto">
          <a:xfrm>
            <a:off x="6553200" y="1032391"/>
            <a:ext cx="569385"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9" name="TextBox 8"/>
          <p:cNvSpPr txBox="1"/>
          <p:nvPr/>
        </p:nvSpPr>
        <p:spPr>
          <a:xfrm>
            <a:off x="7151160" y="838200"/>
            <a:ext cx="1890261" cy="369332"/>
          </a:xfrm>
          <a:prstGeom prst="rect">
            <a:avLst/>
          </a:prstGeom>
          <a:noFill/>
        </p:spPr>
        <p:txBody>
          <a:bodyPr wrap="none" rtlCol="0">
            <a:spAutoFit/>
          </a:bodyPr>
          <a:lstStyle/>
          <a:p>
            <a:r>
              <a:rPr lang="en-US" dirty="0" smtClean="0"/>
              <a:t>Ownership Edge</a:t>
            </a:r>
            <a:endParaRPr lang="en-US" dirty="0"/>
          </a:p>
        </p:txBody>
      </p:sp>
      <p:cxnSp>
        <p:nvCxnSpPr>
          <p:cNvPr id="88" name="Straight Arrow Connector 87"/>
          <p:cNvCxnSpPr/>
          <p:nvPr/>
        </p:nvCxnSpPr>
        <p:spPr bwMode="auto">
          <a:xfrm>
            <a:off x="6573308" y="1392793"/>
            <a:ext cx="569385" cy="0"/>
          </a:xfrm>
          <a:prstGeom prst="straightConnector1">
            <a:avLst/>
          </a:prstGeom>
          <a:solidFill>
            <a:srgbClr val="5CA1FB"/>
          </a:solidFill>
          <a:ln w="38100" cap="flat" cmpd="sng" algn="ctr">
            <a:solidFill>
              <a:srgbClr val="FF0000"/>
            </a:solidFill>
            <a:prstDash val="solid"/>
            <a:round/>
            <a:headEnd type="none" w="med" len="med"/>
            <a:tailEnd type="arrow"/>
          </a:ln>
          <a:effectLst/>
        </p:spPr>
      </p:cxnSp>
      <p:sp>
        <p:nvSpPr>
          <p:cNvPr id="89" name="TextBox 88"/>
          <p:cNvSpPr txBox="1"/>
          <p:nvPr/>
        </p:nvSpPr>
        <p:spPr>
          <a:xfrm>
            <a:off x="7207253" y="1198602"/>
            <a:ext cx="1659429" cy="369332"/>
          </a:xfrm>
          <a:prstGeom prst="rect">
            <a:avLst/>
          </a:prstGeom>
          <a:noFill/>
        </p:spPr>
        <p:txBody>
          <a:bodyPr wrap="none" rtlCol="0">
            <a:spAutoFit/>
          </a:bodyPr>
          <a:lstStyle/>
          <a:p>
            <a:r>
              <a:rPr lang="en-US" dirty="0" smtClean="0"/>
              <a:t>Blocking Edge</a:t>
            </a:r>
            <a:endParaRPr lang="en-US" dirty="0"/>
          </a:p>
        </p:txBody>
      </p:sp>
      <mc:AlternateContent xmlns:mc="http://schemas.openxmlformats.org/markup-compatibility/2006" xmlns:a14="http://schemas.microsoft.com/office/drawing/2010/main">
        <mc:Choice Requires="a14">
          <p:sp>
            <p:nvSpPr>
              <p:cNvPr id="58" name="Rectangle 57"/>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8" name="Rectangle 57"/>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1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64" name="Curved Connector 63"/>
          <p:cNvCxnSpPr>
            <a:endCxn id="58"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6" name="TextBox 65"/>
              <p:cNvSpPr txBox="1"/>
              <p:nvPr/>
            </p:nvSpPr>
            <p:spPr>
              <a:xfrm>
                <a:off x="37338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6" name="TextBox 65"/>
              <p:cNvSpPr txBox="1">
                <a:spLocks noRot="1" noChangeAspect="1" noMove="1" noResize="1" noEditPoints="1" noAdjustHandles="1" noChangeArrowheads="1" noChangeShapeType="1" noTextEdit="1"/>
              </p:cNvSpPr>
              <p:nvPr/>
            </p:nvSpPr>
            <p:spPr>
              <a:xfrm>
                <a:off x="37338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bwMode="auto">
              <a:xfrm>
                <a:off x="4383615"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3" name="Rectangle 72"/>
              <p:cNvSpPr>
                <a:spLocks noRot="1" noChangeAspect="1" noMove="1" noResize="1" noEditPoints="1" noAdjustHandles="1" noChangeArrowheads="1" noChangeShapeType="1" noTextEdit="1"/>
              </p:cNvSpPr>
              <p:nvPr/>
            </p:nvSpPr>
            <p:spPr bwMode="auto">
              <a:xfrm>
                <a:off x="4383615" y="1752600"/>
                <a:ext cx="493185" cy="369332"/>
              </a:xfrm>
              <a:prstGeom prst="rect">
                <a:avLst/>
              </a:prstGeom>
              <a:blipFill rotWithShape="1">
                <a:blip r:embed="rId1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4" name="Curved Connector 73"/>
          <p:cNvCxnSpPr>
            <a:endCxn id="73" idx="0"/>
          </p:cNvCxnSpPr>
          <p:nvPr/>
        </p:nvCxnSpPr>
        <p:spPr bwMode="auto">
          <a:xfrm rot="5400000" flipH="1" flipV="1">
            <a:off x="3724601" y="846994"/>
            <a:ext cx="12700" cy="1811213"/>
          </a:xfrm>
          <a:prstGeom prst="curvedConnector3">
            <a:avLst>
              <a:gd name="adj1" fmla="val 7312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75" name="TextBox 74"/>
              <p:cNvSpPr txBox="1"/>
              <p:nvPr/>
            </p:nvSpPr>
            <p:spPr>
              <a:xfrm>
                <a:off x="4191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5" name="TextBox 74"/>
              <p:cNvSpPr txBox="1">
                <a:spLocks noRot="1" noChangeAspect="1" noMove="1" noResize="1" noEditPoints="1" noAdjustHandles="1" noChangeArrowheads="1" noChangeShapeType="1" noTextEdit="1"/>
              </p:cNvSpPr>
              <p:nvPr/>
            </p:nvSpPr>
            <p:spPr>
              <a:xfrm>
                <a:off x="41910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bwMode="auto">
              <a:xfrm>
                <a:off x="4858401" y="2514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7" name="Rectangle 76"/>
              <p:cNvSpPr>
                <a:spLocks noRot="1" noChangeAspect="1" noMove="1" noResize="1" noEditPoints="1" noAdjustHandles="1" noChangeArrowheads="1" noChangeShapeType="1" noTextEdit="1"/>
              </p:cNvSpPr>
              <p:nvPr/>
            </p:nvSpPr>
            <p:spPr bwMode="auto">
              <a:xfrm>
                <a:off x="4858401" y="2514600"/>
                <a:ext cx="475599" cy="369332"/>
              </a:xfrm>
              <a:prstGeom prst="rect">
                <a:avLst/>
              </a:prstGeom>
              <a:blipFill rotWithShape="1">
                <a:blip r:embed="rId17"/>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648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9" name="TextBox 78"/>
              <p:cNvSpPr txBox="1">
                <a:spLocks noRot="1" noChangeAspect="1" noMove="1" noResize="1" noEditPoints="1" noAdjustHandles="1" noChangeArrowheads="1" noChangeShapeType="1" noTextEdit="1"/>
              </p:cNvSpPr>
              <p:nvPr/>
            </p:nvSpPr>
            <p:spPr>
              <a:xfrm>
                <a:off x="4648200" y="3657600"/>
                <a:ext cx="490839" cy="584775"/>
              </a:xfrm>
              <a:prstGeom prst="rect">
                <a:avLst/>
              </a:prstGeom>
              <a:blipFill rotWithShape="1">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82387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228600"/>
            <a:ext cx="8153400" cy="5943600"/>
          </a:xfrm>
        </p:spPr>
        <p:txBody>
          <a:bodyPr>
            <a:normAutofit fontScale="92500" lnSpcReduction="10000"/>
          </a:bodyPr>
          <a:lstStyle/>
          <a:p>
            <a:r>
              <a:rPr lang="en-US" sz="1600" dirty="0"/>
              <a:t>Copyright 2013 Carnegie Mellon University</a:t>
            </a:r>
            <a:br>
              <a:rPr lang="en-US" sz="1600" dirty="0"/>
            </a:br>
            <a:r>
              <a:rPr lang="en-US" sz="1600" dirty="0"/>
              <a:t/>
            </a:r>
            <a:br>
              <a:rPr lang="en-US" sz="1600" dirty="0"/>
            </a:br>
            <a:r>
              <a:rPr lang="en-US" sz="16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600" dirty="0"/>
            </a:br>
            <a:r>
              <a:rPr lang="en-US" sz="1600" dirty="0"/>
              <a:t/>
            </a:r>
            <a:br>
              <a:rPr lang="en-US" sz="1600" dirty="0"/>
            </a:br>
            <a:r>
              <a:rPr lang="en-US" sz="1600" dirty="0"/>
              <a:t>Any opinions, findings and conclusions or recommendations expressed in this material are those of the author(s) and do not necessarily reflect the views of the United States Department of Defense.</a:t>
            </a:r>
            <a:br>
              <a:rPr lang="en-US" sz="1600" dirty="0"/>
            </a:br>
            <a:r>
              <a:rPr lang="en-US" sz="1600" dirty="0"/>
              <a:t/>
            </a:r>
            <a:br>
              <a:rPr lang="en-US" sz="1600" dirty="0"/>
            </a:br>
            <a:r>
              <a:rPr lang="en-US" sz="1600" dirty="0"/>
              <a:t>NO WARRANTY. THIS CARNEGIE MELLON UNIVERSITY AND SOFTWARE ENGINEERING INSTITUTE MATERIAL IS FURNISHEDON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600" dirty="0"/>
            </a:br>
            <a:r>
              <a:rPr lang="en-US" sz="1600" dirty="0"/>
              <a:t/>
            </a:r>
            <a:br>
              <a:rPr lang="en-US" sz="1600" dirty="0"/>
            </a:br>
            <a:r>
              <a:rPr lang="en-US" sz="1600" dirty="0"/>
              <a:t>This material has been approved for public release and unlimited distribution except as restricted below.</a:t>
            </a:r>
            <a:br>
              <a:rPr lang="en-US" sz="1600" dirty="0"/>
            </a:br>
            <a:r>
              <a:rPr lang="en-US" sz="1600" dirty="0"/>
              <a:t/>
            </a:r>
            <a:br>
              <a:rPr lang="en-US" sz="1600" dirty="0"/>
            </a:br>
            <a:r>
              <a:rPr lang="en-US" sz="16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sz="1600" dirty="0"/>
            </a:br>
            <a:r>
              <a:rPr lang="en-US" sz="1600" dirty="0"/>
              <a:t/>
            </a:r>
            <a:br>
              <a:rPr lang="en-US" sz="1600" dirty="0"/>
            </a:br>
            <a:r>
              <a:rPr lang="en-US" sz="1600" dirty="0" smtClean="0"/>
              <a:t>DM-0000695</a:t>
            </a:r>
            <a:endParaRPr lang="en-US" sz="1600" dirty="0"/>
          </a:p>
        </p:txBody>
      </p:sp>
    </p:spTree>
    <p:extLst>
      <p:ext uri="{BB962C8B-B14F-4D97-AF65-F5344CB8AC3E}">
        <p14:creationId xmlns:p14="http://schemas.microsoft.com/office/powerpoint/2010/main" val="20494993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450584" y="838200"/>
            <a:ext cx="2590837" cy="76200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Title 2"/>
          <p:cNvSpPr>
            <a:spLocks noGrp="1"/>
          </p:cNvSpPr>
          <p:nvPr>
            <p:ph type="title"/>
          </p:nvPr>
        </p:nvSpPr>
        <p:spPr/>
        <p:txBody>
          <a:bodyPr/>
          <a:lstStyle/>
          <a:p>
            <a:r>
              <a:rPr lang="en-US" dirty="0" smtClean="0"/>
              <a:t>Deadlock Detection: Encoding TRG</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905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8" name="TextBox 67"/>
              <p:cNvSpPr txBox="1">
                <a:spLocks noRot="1" noChangeAspect="1" noMove="1" noResize="1" noEditPoints="1" noAdjustHandles="1" noChangeArrowheads="1" noChangeShapeType="1" noTextEdit="1"/>
              </p:cNvSpPr>
              <p:nvPr/>
            </p:nvSpPr>
            <p:spPr>
              <a:xfrm>
                <a:off x="19050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362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9" name="TextBox 68"/>
              <p:cNvSpPr txBox="1">
                <a:spLocks noRot="1" noChangeAspect="1" noMove="1" noResize="1" noEditPoints="1" noAdjustHandles="1" noChangeArrowheads="1" noChangeShapeType="1" noTextEdit="1"/>
              </p:cNvSpPr>
              <p:nvPr/>
            </p:nvSpPr>
            <p:spPr>
              <a:xfrm>
                <a:off x="23622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819400"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0" name="TextBox 69"/>
              <p:cNvSpPr txBox="1">
                <a:spLocks noRot="1" noChangeAspect="1" noMove="1" noResize="1" noEditPoints="1" noAdjustHandles="1" noChangeArrowheads="1" noChangeShapeType="1" noTextEdit="1"/>
              </p:cNvSpPr>
              <p:nvPr/>
            </p:nvSpPr>
            <p:spPr>
              <a:xfrm>
                <a:off x="2819400" y="3657600"/>
                <a:ext cx="497252"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236548"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1" name="TextBox 70"/>
              <p:cNvSpPr txBox="1">
                <a:spLocks noRot="1" noChangeAspect="1" noMove="1" noResize="1" noEditPoints="1" noAdjustHandles="1" noChangeArrowheads="1" noChangeShapeType="1" noTextEdit="1"/>
              </p:cNvSpPr>
              <p:nvPr/>
            </p:nvSpPr>
            <p:spPr>
              <a:xfrm>
                <a:off x="3236548" y="3657600"/>
                <a:ext cx="497252" cy="584775"/>
              </a:xfrm>
              <a:prstGeom prst="rect">
                <a:avLst/>
              </a:prstGeom>
              <a:blipFill rotWithShape="1">
                <a:blip r:embed="rId9"/>
                <a:stretch>
                  <a:fillRect/>
                </a:stretch>
              </a:blipFill>
            </p:spPr>
            <p:txBody>
              <a:bodyPr/>
              <a:lstStyle/>
              <a:p>
                <a:r>
                  <a:rPr lang="en-US">
                    <a:noFill/>
                  </a:rPr>
                  <a:t> </a:t>
                </a:r>
              </a:p>
            </p:txBody>
          </p:sp>
        </mc:Fallback>
      </mc:AlternateContent>
      <p:cxnSp>
        <p:nvCxnSpPr>
          <p:cNvPr id="78" name="Curved Connector 77"/>
          <p:cNvCxnSpPr>
            <a:stCxn id="62" idx="3"/>
            <a:endCxn id="39" idx="2"/>
          </p:cNvCxnSpPr>
          <p:nvPr/>
        </p:nvCxnSpPr>
        <p:spPr bwMode="auto">
          <a:xfrm flipV="1">
            <a:off x="2590800" y="2121932"/>
            <a:ext cx="676601" cy="589002"/>
          </a:xfrm>
          <a:prstGeom prst="curvedConnector2">
            <a:avLst/>
          </a:prstGeom>
          <a:solidFill>
            <a:srgbClr val="5CA1FB"/>
          </a:solidFill>
          <a:ln w="38100" cap="flat" cmpd="sng" algn="ctr">
            <a:solidFill>
              <a:srgbClr val="FF0000"/>
            </a:solidFill>
            <a:prstDash val="solid"/>
            <a:round/>
            <a:headEnd type="none" w="med" len="med"/>
            <a:tailEnd type="triangle"/>
          </a:ln>
          <a:effectLst/>
        </p:spPr>
      </p:cxnSp>
      <p:cxnSp>
        <p:nvCxnSpPr>
          <p:cNvPr id="80" name="Curved Connector 79"/>
          <p:cNvCxnSpPr>
            <a:stCxn id="2" idx="3"/>
            <a:endCxn id="40" idx="2"/>
          </p:cNvCxnSpPr>
          <p:nvPr/>
        </p:nvCxnSpPr>
        <p:spPr bwMode="auto">
          <a:xfrm flipV="1">
            <a:off x="2133600" y="2121932"/>
            <a:ext cx="1591652" cy="1415534"/>
          </a:xfrm>
          <a:prstGeom prst="curvedConnector2">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Flowchart: Connector 60"/>
              <p:cNvSpPr/>
              <p:nvPr/>
            </p:nvSpPr>
            <p:spPr bwMode="auto">
              <a:xfrm>
                <a:off x="6284385"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𝟎</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1" name="Flowchart: Connector 60"/>
              <p:cNvSpPr>
                <a:spLocks noRot="1" noChangeAspect="1" noMove="1" noResize="1" noEditPoints="1" noAdjustHandles="1" noChangeArrowheads="1" noChangeShapeType="1" noTextEdit="1"/>
              </p:cNvSpPr>
              <p:nvPr/>
            </p:nvSpPr>
            <p:spPr bwMode="auto">
              <a:xfrm>
                <a:off x="6284385" y="4200525"/>
                <a:ext cx="726015" cy="685800"/>
              </a:xfrm>
              <a:prstGeom prst="flowChartConnector">
                <a:avLst/>
              </a:prstGeom>
              <a:blipFill rotWithShape="1">
                <a:blip r:embed="rId10"/>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Flowchart: Connector 64"/>
              <p:cNvSpPr/>
              <p:nvPr/>
            </p:nvSpPr>
            <p:spPr bwMode="auto">
              <a:xfrm>
                <a:off x="4038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5" name="Flowchart: Connector 64"/>
              <p:cNvSpPr>
                <a:spLocks noRot="1" noChangeAspect="1" noMove="1" noResize="1" noEditPoints="1" noAdjustHandles="1" noChangeArrowheads="1" noChangeShapeType="1" noTextEdit="1"/>
              </p:cNvSpPr>
              <p:nvPr/>
            </p:nvSpPr>
            <p:spPr bwMode="auto">
              <a:xfrm>
                <a:off x="4038600" y="4200525"/>
                <a:ext cx="726015" cy="685800"/>
              </a:xfrm>
              <a:prstGeom prst="flowChartConnector">
                <a:avLst/>
              </a:prstGeom>
              <a:blipFill rotWithShape="1">
                <a:blip r:embed="rId11"/>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Flowchart: Connector 66"/>
              <p:cNvSpPr/>
              <p:nvPr/>
            </p:nvSpPr>
            <p:spPr bwMode="auto">
              <a:xfrm>
                <a:off x="1752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7" name="Flowchart: Connector 66"/>
              <p:cNvSpPr>
                <a:spLocks noRot="1" noChangeAspect="1" noMove="1" noResize="1" noEditPoints="1" noAdjustHandles="1" noChangeArrowheads="1" noChangeShapeType="1" noTextEdit="1"/>
              </p:cNvSpPr>
              <p:nvPr/>
            </p:nvSpPr>
            <p:spPr bwMode="auto">
              <a:xfrm>
                <a:off x="1752600" y="4200525"/>
                <a:ext cx="726015" cy="685800"/>
              </a:xfrm>
              <a:prstGeom prst="flowChartConnector">
                <a:avLst/>
              </a:prstGeom>
              <a:blipFill rotWithShape="1">
                <a:blip r:embed="rId12"/>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p:cNvSpPr/>
              <p:nvPr/>
            </p:nvSpPr>
            <p:spPr bwMode="auto">
              <a:xfrm>
                <a:off x="5216774"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2" name="Rounded Rectangle 71"/>
              <p:cNvSpPr>
                <a:spLocks noRot="1" noChangeAspect="1" noMove="1" noResize="1" noEditPoints="1" noAdjustHandles="1" noChangeArrowheads="1" noChangeShapeType="1" noTextEdit="1"/>
              </p:cNvSpPr>
              <p:nvPr/>
            </p:nvSpPr>
            <p:spPr bwMode="auto">
              <a:xfrm>
                <a:off x="5216774" y="4210050"/>
                <a:ext cx="592013" cy="666750"/>
              </a:xfrm>
              <a:prstGeom prst="roundRect">
                <a:avLst/>
              </a:prstGeom>
              <a:blipFill rotWithShape="1">
                <a:blip r:embed="rId13"/>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ounded Rectangle 80"/>
              <p:cNvSpPr/>
              <p:nvPr/>
            </p:nvSpPr>
            <p:spPr bwMode="auto">
              <a:xfrm>
                <a:off x="3048000"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81" name="Rounded Rectangle 80"/>
              <p:cNvSpPr>
                <a:spLocks noRot="1" noChangeAspect="1" noMove="1" noResize="1" noEditPoints="1" noAdjustHandles="1" noChangeArrowheads="1" noChangeShapeType="1" noTextEdit="1"/>
              </p:cNvSpPr>
              <p:nvPr/>
            </p:nvSpPr>
            <p:spPr bwMode="auto">
              <a:xfrm>
                <a:off x="3048000" y="4210050"/>
                <a:ext cx="592013" cy="666750"/>
              </a:xfrm>
              <a:prstGeom prst="roundRect">
                <a:avLst/>
              </a:prstGeom>
              <a:blipFill rotWithShape="1">
                <a:blip r:embed="rId14"/>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86" name="TextBox 85"/>
          <p:cNvSpPr txBox="1"/>
          <p:nvPr/>
        </p:nvSpPr>
        <p:spPr>
          <a:xfrm>
            <a:off x="533400" y="5144869"/>
            <a:ext cx="8233985" cy="923330"/>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b="1" dirty="0" smtClean="0"/>
              <a:t>TRG:</a:t>
            </a:r>
            <a:r>
              <a:rPr lang="en-US" dirty="0" smtClean="0"/>
              <a:t> Node </a:t>
            </a:r>
            <a:r>
              <a:rPr lang="en-US" dirty="0"/>
              <a:t>= task/lock; Edge = blocking/ownership; Cycle = deadlock</a:t>
            </a:r>
            <a:endParaRPr lang="en-US" dirty="0" smtClean="0"/>
          </a:p>
          <a:p>
            <a:pPr marL="342900" indent="-342900">
              <a:buFont typeface="Arial" panose="020B0604020202020204" pitchFamily="34" charset="0"/>
              <a:buChar char="•"/>
            </a:pPr>
            <a:r>
              <a:rPr lang="en-US" dirty="0" smtClean="0"/>
              <a:t>Transitive closure of TRG maintained and updated dynamically</a:t>
            </a:r>
          </a:p>
          <a:p>
            <a:pPr marL="342900" indent="-342900">
              <a:buFont typeface="Arial" panose="020B0604020202020204" pitchFamily="34" charset="0"/>
              <a:buChar char="•"/>
            </a:pPr>
            <a:r>
              <a:rPr lang="en-US" dirty="0" smtClean="0"/>
              <a:t>Program aborts if TRG becomes cyclic (i.e., transitive closure has self-loop)</a:t>
            </a:r>
            <a:endParaRPr lang="en-US" dirty="0"/>
          </a:p>
        </p:txBody>
      </p:sp>
      <p:cxnSp>
        <p:nvCxnSpPr>
          <p:cNvPr id="87" name="Straight Arrow Connector 86"/>
          <p:cNvCxnSpPr/>
          <p:nvPr/>
        </p:nvCxnSpPr>
        <p:spPr bwMode="auto">
          <a:xfrm>
            <a:off x="6553200" y="1032391"/>
            <a:ext cx="569385"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9" name="TextBox 8"/>
          <p:cNvSpPr txBox="1"/>
          <p:nvPr/>
        </p:nvSpPr>
        <p:spPr>
          <a:xfrm>
            <a:off x="7151160" y="838200"/>
            <a:ext cx="1890261" cy="369332"/>
          </a:xfrm>
          <a:prstGeom prst="rect">
            <a:avLst/>
          </a:prstGeom>
          <a:noFill/>
        </p:spPr>
        <p:txBody>
          <a:bodyPr wrap="none" rtlCol="0">
            <a:spAutoFit/>
          </a:bodyPr>
          <a:lstStyle/>
          <a:p>
            <a:r>
              <a:rPr lang="en-US" dirty="0" smtClean="0"/>
              <a:t>Ownership Edge</a:t>
            </a:r>
            <a:endParaRPr lang="en-US" dirty="0"/>
          </a:p>
        </p:txBody>
      </p:sp>
      <p:cxnSp>
        <p:nvCxnSpPr>
          <p:cNvPr id="88" name="Straight Arrow Connector 87"/>
          <p:cNvCxnSpPr/>
          <p:nvPr/>
        </p:nvCxnSpPr>
        <p:spPr bwMode="auto">
          <a:xfrm>
            <a:off x="6573308" y="1392793"/>
            <a:ext cx="569385" cy="0"/>
          </a:xfrm>
          <a:prstGeom prst="straightConnector1">
            <a:avLst/>
          </a:prstGeom>
          <a:solidFill>
            <a:srgbClr val="5CA1FB"/>
          </a:solidFill>
          <a:ln w="38100" cap="flat" cmpd="sng" algn="ctr">
            <a:solidFill>
              <a:srgbClr val="FF0000"/>
            </a:solidFill>
            <a:prstDash val="solid"/>
            <a:round/>
            <a:headEnd type="none" w="med" len="med"/>
            <a:tailEnd type="arrow"/>
          </a:ln>
          <a:effectLst/>
        </p:spPr>
      </p:cxnSp>
      <p:sp>
        <p:nvSpPr>
          <p:cNvPr id="89" name="TextBox 88"/>
          <p:cNvSpPr txBox="1"/>
          <p:nvPr/>
        </p:nvSpPr>
        <p:spPr>
          <a:xfrm>
            <a:off x="7207253" y="1198602"/>
            <a:ext cx="1659429" cy="369332"/>
          </a:xfrm>
          <a:prstGeom prst="rect">
            <a:avLst/>
          </a:prstGeom>
          <a:noFill/>
        </p:spPr>
        <p:txBody>
          <a:bodyPr wrap="none" rtlCol="0">
            <a:spAutoFit/>
          </a:bodyPr>
          <a:lstStyle/>
          <a:p>
            <a:r>
              <a:rPr lang="en-US" dirty="0" smtClean="0"/>
              <a:t>Blocking Edge</a:t>
            </a:r>
            <a:endParaRPr lang="en-US" dirty="0"/>
          </a:p>
        </p:txBody>
      </p:sp>
      <mc:AlternateContent xmlns:mc="http://schemas.openxmlformats.org/markup-compatibility/2006" xmlns:a14="http://schemas.microsoft.com/office/drawing/2010/main">
        <mc:Choice Requires="a14">
          <p:sp>
            <p:nvSpPr>
              <p:cNvPr id="58" name="Rectangle 57"/>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8" name="Rectangle 57"/>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1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64" name="Curved Connector 63"/>
          <p:cNvCxnSpPr>
            <a:endCxn id="58"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6" name="TextBox 65"/>
              <p:cNvSpPr txBox="1"/>
              <p:nvPr/>
            </p:nvSpPr>
            <p:spPr>
              <a:xfrm>
                <a:off x="37338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6" name="TextBox 65"/>
              <p:cNvSpPr txBox="1">
                <a:spLocks noRot="1" noChangeAspect="1" noMove="1" noResize="1" noEditPoints="1" noAdjustHandles="1" noChangeArrowheads="1" noChangeShapeType="1" noTextEdit="1"/>
              </p:cNvSpPr>
              <p:nvPr/>
            </p:nvSpPr>
            <p:spPr>
              <a:xfrm>
                <a:off x="37338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bwMode="auto">
              <a:xfrm>
                <a:off x="4383615"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3" name="Rectangle 72"/>
              <p:cNvSpPr>
                <a:spLocks noRot="1" noChangeAspect="1" noMove="1" noResize="1" noEditPoints="1" noAdjustHandles="1" noChangeArrowheads="1" noChangeShapeType="1" noTextEdit="1"/>
              </p:cNvSpPr>
              <p:nvPr/>
            </p:nvSpPr>
            <p:spPr bwMode="auto">
              <a:xfrm>
                <a:off x="4383615" y="1752600"/>
                <a:ext cx="493185" cy="369332"/>
              </a:xfrm>
              <a:prstGeom prst="rect">
                <a:avLst/>
              </a:prstGeom>
              <a:blipFill rotWithShape="1">
                <a:blip r:embed="rId1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4" name="Curved Connector 73"/>
          <p:cNvCxnSpPr>
            <a:endCxn id="73" idx="0"/>
          </p:cNvCxnSpPr>
          <p:nvPr/>
        </p:nvCxnSpPr>
        <p:spPr bwMode="auto">
          <a:xfrm rot="5400000" flipH="1" flipV="1">
            <a:off x="3724601" y="846994"/>
            <a:ext cx="12700" cy="1811213"/>
          </a:xfrm>
          <a:prstGeom prst="curvedConnector3">
            <a:avLst>
              <a:gd name="adj1" fmla="val 7312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75" name="TextBox 74"/>
              <p:cNvSpPr txBox="1"/>
              <p:nvPr/>
            </p:nvSpPr>
            <p:spPr>
              <a:xfrm>
                <a:off x="4191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5" name="TextBox 74"/>
              <p:cNvSpPr txBox="1">
                <a:spLocks noRot="1" noChangeAspect="1" noMove="1" noResize="1" noEditPoints="1" noAdjustHandles="1" noChangeArrowheads="1" noChangeShapeType="1" noTextEdit="1"/>
              </p:cNvSpPr>
              <p:nvPr/>
            </p:nvSpPr>
            <p:spPr>
              <a:xfrm>
                <a:off x="4191000" y="3657600"/>
                <a:ext cx="49083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bwMode="auto">
              <a:xfrm>
                <a:off x="4858401" y="2514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7" name="Rectangle 76"/>
              <p:cNvSpPr>
                <a:spLocks noRot="1" noChangeAspect="1" noMove="1" noResize="1" noEditPoints="1" noAdjustHandles="1" noChangeArrowheads="1" noChangeShapeType="1" noTextEdit="1"/>
              </p:cNvSpPr>
              <p:nvPr/>
            </p:nvSpPr>
            <p:spPr bwMode="auto">
              <a:xfrm>
                <a:off x="4858401" y="2514600"/>
                <a:ext cx="475599" cy="369332"/>
              </a:xfrm>
              <a:prstGeom prst="rect">
                <a:avLst/>
              </a:prstGeom>
              <a:blipFill rotWithShape="1">
                <a:blip r:embed="rId17"/>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648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9" name="TextBox 78"/>
              <p:cNvSpPr txBox="1">
                <a:spLocks noRot="1" noChangeAspect="1" noMove="1" noResize="1" noEditPoints="1" noAdjustHandles="1" noChangeArrowheads="1" noChangeShapeType="1" noTextEdit="1"/>
              </p:cNvSpPr>
              <p:nvPr/>
            </p:nvSpPr>
            <p:spPr>
              <a:xfrm>
                <a:off x="4648200" y="3657600"/>
                <a:ext cx="490839" cy="584775"/>
              </a:xfrm>
              <a:prstGeom prst="rect">
                <a:avLst/>
              </a:prstGeom>
              <a:blipFill rotWithShape="1">
                <a:blip r:embed="rId18"/>
                <a:stretch>
                  <a:fillRect/>
                </a:stretch>
              </a:blipFill>
            </p:spPr>
            <p:txBody>
              <a:bodyPr/>
              <a:lstStyle/>
              <a:p>
                <a:r>
                  <a:rPr lang="en-US">
                    <a:noFill/>
                  </a:rPr>
                  <a:t> </a:t>
                </a:r>
              </a:p>
            </p:txBody>
          </p:sp>
        </mc:Fallback>
      </mc:AlternateContent>
      <p:sp>
        <p:nvSpPr>
          <p:cNvPr id="76" name="Rectangle 75"/>
          <p:cNvSpPr/>
          <p:nvPr/>
        </p:nvSpPr>
        <p:spPr bwMode="auto">
          <a:xfrm>
            <a:off x="53155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AlternateContent xmlns:mc="http://schemas.openxmlformats.org/markup-compatibility/2006" xmlns:a14="http://schemas.microsoft.com/office/drawing/2010/main">
        <mc:Choice Requires="a14">
          <p:sp>
            <p:nvSpPr>
              <p:cNvPr id="82" name="TextBox 81"/>
              <p:cNvSpPr txBox="1"/>
              <p:nvPr/>
            </p:nvSpPr>
            <p:spPr>
              <a:xfrm>
                <a:off x="5071761"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82" name="TextBox 81"/>
              <p:cNvSpPr txBox="1">
                <a:spLocks noRot="1" noChangeAspect="1" noMove="1" noResize="1" noEditPoints="1" noAdjustHandles="1" noChangeArrowheads="1" noChangeShapeType="1" noTextEdit="1"/>
              </p:cNvSpPr>
              <p:nvPr/>
            </p:nvSpPr>
            <p:spPr>
              <a:xfrm>
                <a:off x="5071761" y="3657600"/>
                <a:ext cx="490839" cy="584775"/>
              </a:xfrm>
              <a:prstGeom prst="rect">
                <a:avLst/>
              </a:prstGeom>
              <a:blipFill rotWithShape="1">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67622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450584" y="838200"/>
            <a:ext cx="2590837" cy="76200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Title 2"/>
          <p:cNvSpPr>
            <a:spLocks noGrp="1"/>
          </p:cNvSpPr>
          <p:nvPr>
            <p:ph type="title"/>
          </p:nvPr>
        </p:nvSpPr>
        <p:spPr/>
        <p:txBody>
          <a:bodyPr/>
          <a:lstStyle/>
          <a:p>
            <a:r>
              <a:rPr lang="en-US" dirty="0" smtClean="0"/>
              <a:t>Deadlock Detection: Encoding TRG</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4"/>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6"/>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7"/>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bwMode="auto">
              <a:xfrm>
                <a:off x="4383615"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3" name="Rectangle 52"/>
              <p:cNvSpPr>
                <a:spLocks noRot="1" noChangeAspect="1" noMove="1" noResize="1" noEditPoints="1" noAdjustHandles="1" noChangeArrowheads="1" noChangeShapeType="1" noTextEdit="1"/>
              </p:cNvSpPr>
              <p:nvPr/>
            </p:nvSpPr>
            <p:spPr bwMode="auto">
              <a:xfrm>
                <a:off x="4383615" y="1752600"/>
                <a:ext cx="493185" cy="369332"/>
              </a:xfrm>
              <a:prstGeom prst="rect">
                <a:avLst/>
              </a:prstGeom>
              <a:blipFill rotWithShape="1">
                <a:blip r:embed="rId8"/>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 name="Curved Connector 6"/>
          <p:cNvCxnSpPr>
            <a:stCxn id="63" idx="0"/>
            <a:endCxn id="53" idx="0"/>
          </p:cNvCxnSpPr>
          <p:nvPr/>
        </p:nvCxnSpPr>
        <p:spPr bwMode="auto">
          <a:xfrm rot="5400000" flipH="1" flipV="1">
            <a:off x="3724601" y="846994"/>
            <a:ext cx="12700" cy="1811213"/>
          </a:xfrm>
          <a:prstGeom prst="curvedConnector3">
            <a:avLst>
              <a:gd name="adj1" fmla="val 7312496"/>
            </a:avLst>
          </a:prstGeom>
          <a:solidFill>
            <a:srgbClr val="5CA1FB"/>
          </a:solidFill>
          <a:ln w="38100" cap="flat" cmpd="sng" algn="ctr">
            <a:solidFill>
              <a:srgbClr val="FF0000"/>
            </a:solidFill>
            <a:prstDash val="solid"/>
            <a:round/>
            <a:headEnd type="none" w="med" len="med"/>
            <a:tailEnd type="triangle"/>
          </a:ln>
          <a:effectLst/>
        </p:spPr>
      </p:cxnSp>
      <p:cxnSp>
        <p:nvCxnSpPr>
          <p:cNvPr id="54" name="Curved Connector 53"/>
          <p:cNvCxnSpPr>
            <a:stCxn id="39" idx="0"/>
            <a:endCxn id="43"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Rectangle 56"/>
              <p:cNvSpPr/>
              <p:nvPr/>
            </p:nvSpPr>
            <p:spPr bwMode="auto">
              <a:xfrm>
                <a:off x="4858401" y="2514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7" name="Rectangle 56"/>
              <p:cNvSpPr>
                <a:spLocks noRot="1" noChangeAspect="1" noMove="1" noResize="1" noEditPoints="1" noAdjustHandles="1" noChangeArrowheads="1" noChangeShapeType="1" noTextEdit="1"/>
              </p:cNvSpPr>
              <p:nvPr/>
            </p:nvSpPr>
            <p:spPr bwMode="auto">
              <a:xfrm>
                <a:off x="4858401" y="2514600"/>
                <a:ext cx="475599" cy="369332"/>
              </a:xfrm>
              <a:prstGeom prst="rect">
                <a:avLst/>
              </a:prstGeom>
              <a:blipFill rotWithShape="1">
                <a:blip r:embed="rId9"/>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58" name="Rectangle 57"/>
          <p:cNvSpPr/>
          <p:nvPr/>
        </p:nvSpPr>
        <p:spPr bwMode="auto">
          <a:xfrm>
            <a:off x="53155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AlternateContent xmlns:mc="http://schemas.openxmlformats.org/markup-compatibility/2006" xmlns:a14="http://schemas.microsoft.com/office/drawing/2010/main">
        <mc:Choice Requires="a14">
          <p:sp>
            <p:nvSpPr>
              <p:cNvPr id="68" name="TextBox 67"/>
              <p:cNvSpPr txBox="1"/>
              <p:nvPr/>
            </p:nvSpPr>
            <p:spPr>
              <a:xfrm>
                <a:off x="1905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8" name="TextBox 67"/>
              <p:cNvSpPr txBox="1">
                <a:spLocks noRot="1" noChangeAspect="1" noMove="1" noResize="1" noEditPoints="1" noAdjustHandles="1" noChangeArrowheads="1" noChangeShapeType="1" noTextEdit="1"/>
              </p:cNvSpPr>
              <p:nvPr/>
            </p:nvSpPr>
            <p:spPr>
              <a:xfrm>
                <a:off x="1905000" y="3657600"/>
                <a:ext cx="490839"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362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9" name="TextBox 68"/>
              <p:cNvSpPr txBox="1">
                <a:spLocks noRot="1" noChangeAspect="1" noMove="1" noResize="1" noEditPoints="1" noAdjustHandles="1" noChangeArrowheads="1" noChangeShapeType="1" noTextEdit="1"/>
              </p:cNvSpPr>
              <p:nvPr/>
            </p:nvSpPr>
            <p:spPr>
              <a:xfrm>
                <a:off x="2362200" y="3657600"/>
                <a:ext cx="490839"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819400"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0" name="TextBox 69"/>
              <p:cNvSpPr txBox="1">
                <a:spLocks noRot="1" noChangeAspect="1" noMove="1" noResize="1" noEditPoints="1" noAdjustHandles="1" noChangeArrowheads="1" noChangeShapeType="1" noTextEdit="1"/>
              </p:cNvSpPr>
              <p:nvPr/>
            </p:nvSpPr>
            <p:spPr>
              <a:xfrm>
                <a:off x="2819400" y="3657600"/>
                <a:ext cx="497252" cy="58477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236548"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1" name="TextBox 70"/>
              <p:cNvSpPr txBox="1">
                <a:spLocks noRot="1" noChangeAspect="1" noMove="1" noResize="1" noEditPoints="1" noAdjustHandles="1" noChangeArrowheads="1" noChangeShapeType="1" noTextEdit="1"/>
              </p:cNvSpPr>
              <p:nvPr/>
            </p:nvSpPr>
            <p:spPr>
              <a:xfrm>
                <a:off x="3236548" y="3657600"/>
                <a:ext cx="497252"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7338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3" name="TextBox 72"/>
              <p:cNvSpPr txBox="1">
                <a:spLocks noRot="1" noChangeAspect="1" noMove="1" noResize="1" noEditPoints="1" noAdjustHandles="1" noChangeArrowheads="1" noChangeShapeType="1" noTextEdit="1"/>
              </p:cNvSpPr>
              <p:nvPr/>
            </p:nvSpPr>
            <p:spPr>
              <a:xfrm>
                <a:off x="3733800" y="3657600"/>
                <a:ext cx="490839"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191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4" name="TextBox 73"/>
              <p:cNvSpPr txBox="1">
                <a:spLocks noRot="1" noChangeAspect="1" noMove="1" noResize="1" noEditPoints="1" noAdjustHandles="1" noChangeArrowheads="1" noChangeShapeType="1" noTextEdit="1"/>
              </p:cNvSpPr>
              <p:nvPr/>
            </p:nvSpPr>
            <p:spPr>
              <a:xfrm>
                <a:off x="4191000" y="3657600"/>
                <a:ext cx="490839"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648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5" name="TextBox 74"/>
              <p:cNvSpPr txBox="1">
                <a:spLocks noRot="1" noChangeAspect="1" noMove="1" noResize="1" noEditPoints="1" noAdjustHandles="1" noChangeArrowheads="1" noChangeShapeType="1" noTextEdit="1"/>
              </p:cNvSpPr>
              <p:nvPr/>
            </p:nvSpPr>
            <p:spPr>
              <a:xfrm>
                <a:off x="4648200" y="3657600"/>
                <a:ext cx="490839" cy="58477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5071761"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6" name="TextBox 75"/>
              <p:cNvSpPr txBox="1">
                <a:spLocks noRot="1" noChangeAspect="1" noMove="1" noResize="1" noEditPoints="1" noAdjustHandles="1" noChangeArrowheads="1" noChangeShapeType="1" noTextEdit="1"/>
              </p:cNvSpPr>
              <p:nvPr/>
            </p:nvSpPr>
            <p:spPr>
              <a:xfrm>
                <a:off x="5071761" y="3657600"/>
                <a:ext cx="490839" cy="58477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528961"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7" name="TextBox 76"/>
              <p:cNvSpPr txBox="1">
                <a:spLocks noRot="1" noChangeAspect="1" noMove="1" noResize="1" noEditPoints="1" noAdjustHandles="1" noChangeArrowheads="1" noChangeShapeType="1" noTextEdit="1"/>
              </p:cNvSpPr>
              <p:nvPr/>
            </p:nvSpPr>
            <p:spPr>
              <a:xfrm>
                <a:off x="5528961" y="3657600"/>
                <a:ext cx="490839" cy="584775"/>
              </a:xfrm>
              <a:prstGeom prst="rect">
                <a:avLst/>
              </a:prstGeom>
              <a:blipFill rotWithShape="1">
                <a:blip r:embed="rId14"/>
                <a:stretch>
                  <a:fillRect/>
                </a:stretch>
              </a:blipFill>
            </p:spPr>
            <p:txBody>
              <a:bodyPr/>
              <a:lstStyle/>
              <a:p>
                <a:r>
                  <a:rPr lang="en-US">
                    <a:noFill/>
                  </a:rPr>
                  <a:t> </a:t>
                </a:r>
              </a:p>
            </p:txBody>
          </p:sp>
        </mc:Fallback>
      </mc:AlternateContent>
      <p:cxnSp>
        <p:nvCxnSpPr>
          <p:cNvPr id="78" name="Curved Connector 77"/>
          <p:cNvCxnSpPr>
            <a:stCxn id="62" idx="3"/>
            <a:endCxn id="39" idx="2"/>
          </p:cNvCxnSpPr>
          <p:nvPr/>
        </p:nvCxnSpPr>
        <p:spPr bwMode="auto">
          <a:xfrm flipV="1">
            <a:off x="2590800" y="2121932"/>
            <a:ext cx="676601" cy="589002"/>
          </a:xfrm>
          <a:prstGeom prst="curvedConnector2">
            <a:avLst/>
          </a:prstGeom>
          <a:solidFill>
            <a:srgbClr val="5CA1FB"/>
          </a:solidFill>
          <a:ln w="38100" cap="flat" cmpd="sng" algn="ctr">
            <a:solidFill>
              <a:srgbClr val="FF0000"/>
            </a:solidFill>
            <a:prstDash val="solid"/>
            <a:round/>
            <a:headEnd type="none" w="med" len="med"/>
            <a:tailEnd type="triangle"/>
          </a:ln>
          <a:effectLst/>
        </p:spPr>
      </p:cxnSp>
      <p:cxnSp>
        <p:nvCxnSpPr>
          <p:cNvPr id="80" name="Curved Connector 79"/>
          <p:cNvCxnSpPr>
            <a:stCxn id="2" idx="3"/>
            <a:endCxn id="40" idx="2"/>
          </p:cNvCxnSpPr>
          <p:nvPr/>
        </p:nvCxnSpPr>
        <p:spPr bwMode="auto">
          <a:xfrm flipV="1">
            <a:off x="2133600" y="2121932"/>
            <a:ext cx="1591652" cy="1415534"/>
          </a:xfrm>
          <a:prstGeom prst="curvedConnector2">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Flowchart: Connector 60"/>
              <p:cNvSpPr/>
              <p:nvPr/>
            </p:nvSpPr>
            <p:spPr bwMode="auto">
              <a:xfrm>
                <a:off x="6284385"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𝟎</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1" name="Flowchart: Connector 60"/>
              <p:cNvSpPr>
                <a:spLocks noRot="1" noChangeAspect="1" noMove="1" noResize="1" noEditPoints="1" noAdjustHandles="1" noChangeArrowheads="1" noChangeShapeType="1" noTextEdit="1"/>
              </p:cNvSpPr>
              <p:nvPr/>
            </p:nvSpPr>
            <p:spPr bwMode="auto">
              <a:xfrm>
                <a:off x="6284385" y="4200525"/>
                <a:ext cx="726015" cy="685800"/>
              </a:xfrm>
              <a:prstGeom prst="flowChartConnector">
                <a:avLst/>
              </a:prstGeom>
              <a:blipFill rotWithShape="1">
                <a:blip r:embed="rId15"/>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Flowchart: Connector 64"/>
              <p:cNvSpPr/>
              <p:nvPr/>
            </p:nvSpPr>
            <p:spPr bwMode="auto">
              <a:xfrm>
                <a:off x="4038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5" name="Flowchart: Connector 64"/>
              <p:cNvSpPr>
                <a:spLocks noRot="1" noChangeAspect="1" noMove="1" noResize="1" noEditPoints="1" noAdjustHandles="1" noChangeArrowheads="1" noChangeShapeType="1" noTextEdit="1"/>
              </p:cNvSpPr>
              <p:nvPr/>
            </p:nvSpPr>
            <p:spPr bwMode="auto">
              <a:xfrm>
                <a:off x="4038600" y="4200525"/>
                <a:ext cx="726015" cy="685800"/>
              </a:xfrm>
              <a:prstGeom prst="flowChartConnector">
                <a:avLst/>
              </a:prstGeom>
              <a:blipFill rotWithShape="1">
                <a:blip r:embed="rId16"/>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Flowchart: Connector 66"/>
              <p:cNvSpPr/>
              <p:nvPr/>
            </p:nvSpPr>
            <p:spPr bwMode="auto">
              <a:xfrm>
                <a:off x="1752600" y="4200525"/>
                <a:ext cx="726015" cy="685800"/>
              </a:xfrm>
              <a:prstGeom prst="flowChartConnector">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𝝉</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7" name="Flowchart: Connector 66"/>
              <p:cNvSpPr>
                <a:spLocks noRot="1" noChangeAspect="1" noMove="1" noResize="1" noEditPoints="1" noAdjustHandles="1" noChangeArrowheads="1" noChangeShapeType="1" noTextEdit="1"/>
              </p:cNvSpPr>
              <p:nvPr/>
            </p:nvSpPr>
            <p:spPr bwMode="auto">
              <a:xfrm>
                <a:off x="1752600" y="4200525"/>
                <a:ext cx="726015" cy="685800"/>
              </a:xfrm>
              <a:prstGeom prst="flowChartConnector">
                <a:avLst/>
              </a:prstGeom>
              <a:blipFill rotWithShape="1">
                <a:blip r:embed="rId17"/>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p:cNvSpPr/>
              <p:nvPr/>
            </p:nvSpPr>
            <p:spPr bwMode="auto">
              <a:xfrm>
                <a:off x="5216774"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2" name="Rounded Rectangle 71"/>
              <p:cNvSpPr>
                <a:spLocks noRot="1" noChangeAspect="1" noMove="1" noResize="1" noEditPoints="1" noAdjustHandles="1" noChangeArrowheads="1" noChangeShapeType="1" noTextEdit="1"/>
              </p:cNvSpPr>
              <p:nvPr/>
            </p:nvSpPr>
            <p:spPr bwMode="auto">
              <a:xfrm>
                <a:off x="5216774" y="4210050"/>
                <a:ext cx="592013" cy="666750"/>
              </a:xfrm>
              <a:prstGeom prst="roundRect">
                <a:avLst/>
              </a:prstGeom>
              <a:blipFill rotWithShape="1">
                <a:blip r:embed="rId18"/>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ounded Rectangle 80"/>
              <p:cNvSpPr/>
              <p:nvPr/>
            </p:nvSpPr>
            <p:spPr bwMode="auto">
              <a:xfrm>
                <a:off x="3048000" y="4210050"/>
                <a:ext cx="592013" cy="66675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m:oMathPara>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81" name="Rounded Rectangle 80"/>
              <p:cNvSpPr>
                <a:spLocks noRot="1" noChangeAspect="1" noMove="1" noResize="1" noEditPoints="1" noAdjustHandles="1" noChangeArrowheads="1" noChangeShapeType="1" noTextEdit="1"/>
              </p:cNvSpPr>
              <p:nvPr/>
            </p:nvSpPr>
            <p:spPr bwMode="auto">
              <a:xfrm>
                <a:off x="3048000" y="4210050"/>
                <a:ext cx="592013" cy="666750"/>
              </a:xfrm>
              <a:prstGeom prst="roundRect">
                <a:avLst/>
              </a:prstGeom>
              <a:blipFill rotWithShape="1">
                <a:blip r:embed="rId19"/>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86" name="TextBox 85"/>
          <p:cNvSpPr txBox="1"/>
          <p:nvPr/>
        </p:nvSpPr>
        <p:spPr>
          <a:xfrm>
            <a:off x="533400" y="5144869"/>
            <a:ext cx="8233985" cy="923330"/>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b="1" dirty="0" smtClean="0"/>
              <a:t>TRG:</a:t>
            </a:r>
            <a:r>
              <a:rPr lang="en-US" dirty="0" smtClean="0"/>
              <a:t> Node </a:t>
            </a:r>
            <a:r>
              <a:rPr lang="en-US" dirty="0"/>
              <a:t>= task/lock; Edge = blocking/ownership; Cycle = deadlock</a:t>
            </a:r>
            <a:endParaRPr lang="en-US" dirty="0" smtClean="0"/>
          </a:p>
          <a:p>
            <a:pPr marL="342900" indent="-342900">
              <a:buFont typeface="Arial" panose="020B0604020202020204" pitchFamily="34" charset="0"/>
              <a:buChar char="•"/>
            </a:pPr>
            <a:r>
              <a:rPr lang="en-US" dirty="0" smtClean="0"/>
              <a:t>Transitive closure of TRG maintained and updated dynamically</a:t>
            </a:r>
          </a:p>
          <a:p>
            <a:pPr marL="342900" indent="-342900">
              <a:buFont typeface="Arial" panose="020B0604020202020204" pitchFamily="34" charset="0"/>
              <a:buChar char="•"/>
            </a:pPr>
            <a:r>
              <a:rPr lang="en-US" dirty="0" smtClean="0"/>
              <a:t>Program aborts if TRG becomes cyclic (i.e., transitive closure has self-loop)</a:t>
            </a:r>
            <a:endParaRPr lang="en-US" dirty="0"/>
          </a:p>
        </p:txBody>
      </p:sp>
      <p:cxnSp>
        <p:nvCxnSpPr>
          <p:cNvPr id="87" name="Straight Arrow Connector 86"/>
          <p:cNvCxnSpPr/>
          <p:nvPr/>
        </p:nvCxnSpPr>
        <p:spPr bwMode="auto">
          <a:xfrm>
            <a:off x="6553200" y="1032391"/>
            <a:ext cx="569385"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9" name="TextBox 8"/>
          <p:cNvSpPr txBox="1"/>
          <p:nvPr/>
        </p:nvSpPr>
        <p:spPr>
          <a:xfrm>
            <a:off x="7151160" y="838200"/>
            <a:ext cx="1890261" cy="369332"/>
          </a:xfrm>
          <a:prstGeom prst="rect">
            <a:avLst/>
          </a:prstGeom>
          <a:noFill/>
        </p:spPr>
        <p:txBody>
          <a:bodyPr wrap="none" rtlCol="0">
            <a:spAutoFit/>
          </a:bodyPr>
          <a:lstStyle/>
          <a:p>
            <a:r>
              <a:rPr lang="en-US" dirty="0" smtClean="0"/>
              <a:t>Ownership Edge</a:t>
            </a:r>
            <a:endParaRPr lang="en-US" dirty="0"/>
          </a:p>
        </p:txBody>
      </p:sp>
      <p:cxnSp>
        <p:nvCxnSpPr>
          <p:cNvPr id="88" name="Straight Arrow Connector 87"/>
          <p:cNvCxnSpPr/>
          <p:nvPr/>
        </p:nvCxnSpPr>
        <p:spPr bwMode="auto">
          <a:xfrm>
            <a:off x="6573308" y="1392793"/>
            <a:ext cx="569385" cy="0"/>
          </a:xfrm>
          <a:prstGeom prst="straightConnector1">
            <a:avLst/>
          </a:prstGeom>
          <a:solidFill>
            <a:srgbClr val="5CA1FB"/>
          </a:solidFill>
          <a:ln w="38100" cap="flat" cmpd="sng" algn="ctr">
            <a:solidFill>
              <a:srgbClr val="FF0000"/>
            </a:solidFill>
            <a:prstDash val="solid"/>
            <a:round/>
            <a:headEnd type="none" w="med" len="med"/>
            <a:tailEnd type="arrow"/>
          </a:ln>
          <a:effectLst/>
        </p:spPr>
      </p:cxnSp>
      <p:sp>
        <p:nvSpPr>
          <p:cNvPr id="89" name="TextBox 88"/>
          <p:cNvSpPr txBox="1"/>
          <p:nvPr/>
        </p:nvSpPr>
        <p:spPr>
          <a:xfrm>
            <a:off x="7207253" y="1198602"/>
            <a:ext cx="1659429" cy="369332"/>
          </a:xfrm>
          <a:prstGeom prst="rect">
            <a:avLst/>
          </a:prstGeom>
          <a:noFill/>
        </p:spPr>
        <p:txBody>
          <a:bodyPr wrap="none" rtlCol="0">
            <a:spAutoFit/>
          </a:bodyPr>
          <a:lstStyle/>
          <a:p>
            <a:r>
              <a:rPr lang="en-US" dirty="0" smtClean="0"/>
              <a:t>Blocking Edge</a:t>
            </a:r>
            <a:endParaRPr lang="en-US" dirty="0"/>
          </a:p>
        </p:txBody>
      </p:sp>
    </p:spTree>
    <p:extLst>
      <p:ext uri="{BB962C8B-B14F-4D97-AF65-F5344CB8AC3E}">
        <p14:creationId xmlns:p14="http://schemas.microsoft.com/office/powerpoint/2010/main" val="3667327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NXTway</a:t>
            </a:r>
            <a:r>
              <a:rPr lang="en-US" dirty="0" smtClean="0"/>
              <a:t>-GS: a 2 wheeled self-balancing robot</a:t>
            </a:r>
            <a:endParaRPr lang="en-US" dirty="0"/>
          </a:p>
        </p:txBody>
      </p:sp>
      <p:sp>
        <p:nvSpPr>
          <p:cNvPr id="3" name="Content Placeholder 2"/>
          <p:cNvSpPr>
            <a:spLocks noGrp="1"/>
          </p:cNvSpPr>
          <p:nvPr>
            <p:ph idx="1"/>
          </p:nvPr>
        </p:nvSpPr>
        <p:spPr>
          <a:xfrm>
            <a:off x="533400" y="1295400"/>
            <a:ext cx="5867400" cy="4724400"/>
          </a:xfrm>
        </p:spPr>
        <p:txBody>
          <a:bodyPr/>
          <a:lstStyle/>
          <a:p>
            <a:r>
              <a:rPr lang="en-US" dirty="0" smtClean="0"/>
              <a:t>Original: </a:t>
            </a:r>
            <a:r>
              <a:rPr lang="en-US" dirty="0" err="1" smtClean="0"/>
              <a:t>nxt</a:t>
            </a:r>
            <a:r>
              <a:rPr lang="en-US" dirty="0" smtClean="0"/>
              <a:t> (2 tasks)</a:t>
            </a:r>
          </a:p>
          <a:p>
            <a:pPr lvl="1"/>
            <a:r>
              <a:rPr lang="en-US" i="1" dirty="0" smtClean="0"/>
              <a:t>balancer</a:t>
            </a:r>
            <a:r>
              <a:rPr lang="en-US" dirty="0" smtClean="0"/>
              <a:t> (4ms)</a:t>
            </a:r>
          </a:p>
          <a:p>
            <a:pPr lvl="2"/>
            <a:r>
              <a:rPr lang="en-US" dirty="0" smtClean="0"/>
              <a:t>Keeps the robot upright and responds to BT commands</a:t>
            </a:r>
          </a:p>
          <a:p>
            <a:pPr lvl="1"/>
            <a:r>
              <a:rPr lang="en-US" i="1" dirty="0" smtClean="0"/>
              <a:t>obstacle</a:t>
            </a:r>
            <a:r>
              <a:rPr lang="en-US" dirty="0" smtClean="0"/>
              <a:t> (50ms)</a:t>
            </a:r>
          </a:p>
          <a:p>
            <a:pPr lvl="2"/>
            <a:r>
              <a:rPr lang="en-US" dirty="0" smtClean="0"/>
              <a:t>monitors sonar sensor for obstacle and communicates with </a:t>
            </a:r>
            <a:r>
              <a:rPr lang="en-US" i="1" dirty="0" smtClean="0"/>
              <a:t>balancer</a:t>
            </a:r>
            <a:r>
              <a:rPr lang="en-US" dirty="0" smtClean="0"/>
              <a:t> to back up the robot</a:t>
            </a:r>
          </a:p>
          <a:p>
            <a:r>
              <a:rPr lang="en-US" dirty="0" smtClean="0"/>
              <a:t>Ours: </a:t>
            </a:r>
            <a:r>
              <a:rPr lang="en-US" dirty="0" err="1" smtClean="0"/>
              <a:t>aso</a:t>
            </a:r>
            <a:r>
              <a:rPr lang="en-US" dirty="0" smtClean="0"/>
              <a:t> (3 tasks)</a:t>
            </a:r>
          </a:p>
          <a:p>
            <a:pPr lvl="1"/>
            <a:r>
              <a:rPr lang="en-US" i="1" dirty="0" smtClean="0"/>
              <a:t>balancer</a:t>
            </a:r>
            <a:r>
              <a:rPr lang="en-US" dirty="0" smtClean="0"/>
              <a:t>  as above but no BT</a:t>
            </a:r>
          </a:p>
          <a:p>
            <a:pPr lvl="1"/>
            <a:r>
              <a:rPr lang="en-US" i="1" dirty="0" smtClean="0"/>
              <a:t>obstacle</a:t>
            </a:r>
            <a:r>
              <a:rPr lang="en-US" dirty="0" smtClean="0"/>
              <a:t> as above</a:t>
            </a:r>
          </a:p>
          <a:p>
            <a:pPr lvl="1"/>
            <a:r>
              <a:rPr lang="en-US" i="1" dirty="0" err="1" smtClean="0"/>
              <a:t>bluetooth</a:t>
            </a:r>
            <a:r>
              <a:rPr lang="en-US" i="1" dirty="0" smtClean="0"/>
              <a:t> </a:t>
            </a:r>
            <a:r>
              <a:rPr lang="en-US" dirty="0" smtClean="0"/>
              <a:t>(100ms)</a:t>
            </a:r>
          </a:p>
          <a:p>
            <a:pPr lvl="2"/>
            <a:r>
              <a:rPr lang="en-US" dirty="0" smtClean="0"/>
              <a:t>responds to BT commands and communicates with the </a:t>
            </a:r>
            <a:r>
              <a:rPr lang="en-US" i="1" dirty="0" smtClean="0"/>
              <a:t>balancer</a:t>
            </a:r>
          </a:p>
          <a:p>
            <a:r>
              <a:rPr lang="en-US" dirty="0" smtClean="0"/>
              <a:t>Verified consistency of communication between tasks</a:t>
            </a:r>
            <a:endParaRPr lang="en-US" dirty="0"/>
          </a:p>
        </p:txBody>
      </p:sp>
      <p:pic>
        <p:nvPicPr>
          <p:cNvPr id="5" name="Picture 4" descr="nxtway_gsmcn_front.JPG"/>
          <p:cNvPicPr>
            <a:picLocks noChangeAspect="1"/>
          </p:cNvPicPr>
          <p:nvPr/>
        </p:nvPicPr>
        <p:blipFill>
          <a:blip r:embed="rId2" cstate="print"/>
          <a:stretch>
            <a:fillRect/>
          </a:stretch>
        </p:blipFill>
        <p:spPr>
          <a:xfrm>
            <a:off x="6172200" y="1676400"/>
            <a:ext cx="2844800" cy="2133600"/>
          </a:xfrm>
          <a:prstGeom prst="rect">
            <a:avLst/>
          </a:prstGeom>
          <a:noFill/>
          <a:ln>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03755"/>
            <a:ext cx="8182043" cy="511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Ongoing and Future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Related Work</a:t>
            </a:r>
          </a:p>
          <a:p>
            <a:pPr marL="627063" lvl="1" indent="-342900">
              <a:buFont typeface="Arial" panose="020B0604020202020204" pitchFamily="34" charset="0"/>
              <a:buChar char="•"/>
            </a:pPr>
            <a:r>
              <a:rPr lang="en-US" dirty="0" err="1"/>
              <a:t>Sequentialization</a:t>
            </a:r>
            <a:r>
              <a:rPr lang="en-US" dirty="0"/>
              <a:t> of Periodic Programs </a:t>
            </a:r>
            <a:r>
              <a:rPr lang="en-US" dirty="0" smtClean="0"/>
              <a:t>with CPU locks and priority ceiling protocol locks (FMCAD’11, VMCAI’13)</a:t>
            </a:r>
          </a:p>
          <a:p>
            <a:pPr marL="627063" lvl="1" indent="-342900">
              <a:buFont typeface="Arial" panose="020B0604020202020204" pitchFamily="34" charset="0"/>
              <a:buChar char="•"/>
            </a:pPr>
            <a:r>
              <a:rPr lang="en-US" dirty="0" err="1" smtClean="0"/>
              <a:t>Sequentialization</a:t>
            </a:r>
            <a:r>
              <a:rPr lang="en-US" dirty="0" smtClean="0"/>
              <a:t> of Concurrent Programs (</a:t>
            </a:r>
            <a:r>
              <a:rPr lang="en-US" dirty="0" err="1" smtClean="0"/>
              <a:t>Lal</a:t>
            </a:r>
            <a:r>
              <a:rPr lang="en-US" dirty="0" smtClean="0"/>
              <a:t> &amp; Reps ‘08, and others)</a:t>
            </a:r>
          </a:p>
          <a:p>
            <a:pPr marL="627063" lvl="1" indent="-342900">
              <a:buFont typeface="Arial" panose="020B0604020202020204" pitchFamily="34" charset="0"/>
              <a:buChar char="•"/>
            </a:pPr>
            <a:r>
              <a:rPr lang="en-US" dirty="0" err="1" smtClean="0"/>
              <a:t>Sequentialization</a:t>
            </a:r>
            <a:r>
              <a:rPr lang="en-US" dirty="0" smtClean="0"/>
              <a:t> of Periodic Programs (Kidd, </a:t>
            </a:r>
            <a:r>
              <a:rPr lang="en-US" dirty="0" err="1" smtClean="0"/>
              <a:t>Jagannathan</a:t>
            </a:r>
            <a:r>
              <a:rPr lang="en-US" dirty="0" smtClean="0"/>
              <a:t>, </a:t>
            </a:r>
            <a:r>
              <a:rPr lang="en-US" dirty="0" err="1" smtClean="0"/>
              <a:t>Vitek</a:t>
            </a:r>
            <a:r>
              <a:rPr lang="en-US" dirty="0" smtClean="0"/>
              <a:t> ’10)</a:t>
            </a:r>
          </a:p>
          <a:p>
            <a:pPr marL="627063" lvl="1" indent="-342900">
              <a:buFont typeface="Arial" panose="020B0604020202020204" pitchFamily="34" charset="0"/>
              <a:buChar char="•"/>
            </a:pPr>
            <a:r>
              <a:rPr lang="en-US" dirty="0"/>
              <a:t>Verification of periodic programs using </a:t>
            </a:r>
            <a:r>
              <a:rPr lang="en-US" dirty="0" smtClean="0"/>
              <a:t>SPIN (Florian, Gamble, &amp; </a:t>
            </a:r>
            <a:r>
              <a:rPr lang="en-US" dirty="0" err="1" smtClean="0"/>
              <a:t>Holzmann</a:t>
            </a:r>
            <a:r>
              <a:rPr lang="en-US" dirty="0" smtClean="0"/>
              <a:t> ‘12)</a:t>
            </a:r>
            <a:endParaRPr lang="en-US" dirty="0"/>
          </a:p>
          <a:p>
            <a:pPr marL="627063" lvl="1" indent="-342900">
              <a:buFont typeface="Arial" panose="020B0604020202020204" pitchFamily="34" charset="0"/>
              <a:buChar char="•"/>
            </a:pPr>
            <a:r>
              <a:rPr lang="en-US" dirty="0" smtClean="0"/>
              <a:t>Verification of Time Properties of (Models of) Real Time Embedded Systems</a:t>
            </a:r>
          </a:p>
          <a:p>
            <a:pPr marL="627063" lvl="1" indent="-342900">
              <a:buFont typeface="Arial" panose="020B0604020202020204" pitchFamily="34" charset="0"/>
              <a:buChar char="•"/>
            </a:pPr>
            <a:r>
              <a:rPr lang="en-US" dirty="0" smtClean="0"/>
              <a:t>Model Checking Real-Time Java using JPF (Lindstrom, </a:t>
            </a:r>
            <a:r>
              <a:rPr lang="en-US" dirty="0" err="1" smtClean="0"/>
              <a:t>Mehlitz</a:t>
            </a:r>
            <a:r>
              <a:rPr lang="en-US" dirty="0" smtClean="0"/>
              <a:t>, and </a:t>
            </a:r>
            <a:r>
              <a:rPr lang="en-US" dirty="0" err="1" smtClean="0"/>
              <a:t>Visser</a:t>
            </a:r>
            <a:r>
              <a:rPr lang="en-US" dirty="0" smtClean="0"/>
              <a:t> ‘05)</a:t>
            </a:r>
          </a:p>
          <a:p>
            <a:endParaRPr lang="en-US" dirty="0"/>
          </a:p>
          <a:p>
            <a:r>
              <a:rPr lang="en-US" dirty="0" smtClean="0"/>
              <a:t>Ongoing and Future Work</a:t>
            </a:r>
          </a:p>
          <a:p>
            <a:pPr lvl="1"/>
            <a:r>
              <a:rPr lang="en-US" dirty="0"/>
              <a:t>Verification without the time bound</a:t>
            </a:r>
          </a:p>
          <a:p>
            <a:pPr lvl="1"/>
            <a:r>
              <a:rPr lang="en-US" dirty="0"/>
              <a:t>Memory Consistency based </a:t>
            </a:r>
            <a:r>
              <a:rPr lang="en-US" dirty="0" err="1"/>
              <a:t>Sequentialization</a:t>
            </a:r>
            <a:endParaRPr lang="en-US" dirty="0"/>
          </a:p>
          <a:p>
            <a:pPr lvl="1"/>
            <a:r>
              <a:rPr lang="en-US" dirty="0"/>
              <a:t>Abstraction / Refinement</a:t>
            </a:r>
          </a:p>
          <a:p>
            <a:pPr lvl="1"/>
            <a:r>
              <a:rPr lang="en-US" dirty="0"/>
              <a:t>Modeling physical aspects (i.e., environment) more faithfully</a:t>
            </a:r>
          </a:p>
          <a:p>
            <a:pPr lvl="1"/>
            <a:r>
              <a:rPr lang="en-US" b="1" dirty="0"/>
              <a:t>More </a:t>
            </a:r>
            <a:r>
              <a:rPr lang="en-US" b="1" dirty="0" smtClean="0"/>
              <a:t>Examples</a:t>
            </a:r>
            <a:endParaRPr lang="en-US" b="1" dirty="0"/>
          </a:p>
          <a:p>
            <a:endParaRPr lang="en-US" dirty="0" smtClean="0"/>
          </a:p>
        </p:txBody>
      </p:sp>
      <p:pic>
        <p:nvPicPr>
          <p:cNvPr id="4" name="Picture 2" descr="C:\Documents and Settings\arie\Local Settings\Temporary Internet Files\Content.IE5\2XCDIHAD\MCPE01631_0000[1].wmf"/>
          <p:cNvPicPr>
            <a:picLocks noChangeAspect="1" noChangeArrowheads="1"/>
          </p:cNvPicPr>
          <p:nvPr/>
        </p:nvPicPr>
        <p:blipFill>
          <a:blip r:embed="rId2" cstate="print"/>
          <a:srcRect/>
          <a:stretch>
            <a:fillRect/>
          </a:stretch>
        </p:blipFill>
        <p:spPr bwMode="auto">
          <a:xfrm>
            <a:off x="6328533" y="3771892"/>
            <a:ext cx="2465318" cy="179070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dirty="0"/>
              <a:t>Contact </a:t>
            </a:r>
            <a:r>
              <a:rPr lang="en-US" dirty="0" smtClean="0"/>
              <a:t>Information</a:t>
            </a:r>
            <a:endParaRPr lang="en-US" dirty="0"/>
          </a:p>
        </p:txBody>
      </p:sp>
      <p:graphicFrame>
        <p:nvGraphicFramePr>
          <p:cNvPr id="922648" name="Group 24"/>
          <p:cNvGraphicFramePr>
            <a:graphicFrameLocks noGrp="1"/>
          </p:cNvGraphicFramePr>
          <p:nvPr>
            <p:ph idx="1"/>
            <p:extLst>
              <p:ext uri="{D42A27DB-BD31-4B8C-83A1-F6EECF244321}">
                <p14:modId xmlns:p14="http://schemas.microsoft.com/office/powerpoint/2010/main" val="2530924159"/>
              </p:ext>
            </p:extLst>
          </p:nvPr>
        </p:nvGraphicFramePr>
        <p:xfrm>
          <a:off x="533400" y="1303338"/>
          <a:ext cx="8153400" cy="4541520"/>
        </p:xfrm>
        <a:graphic>
          <a:graphicData uri="http://schemas.openxmlformats.org/drawingml/2006/table">
            <a:tbl>
              <a:tblPr/>
              <a:tblGrid>
                <a:gridCol w="4076700"/>
                <a:gridCol w="4076700"/>
              </a:tblGrid>
              <a:tr h="24003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Presenter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Sagar Chaki</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SSD</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hlinkClick r:id="rId3"/>
                        </a:rPr>
                        <a:t>chaki@sei.cmu.edu</a:t>
                      </a: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20574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http://www.sei.cmu.edu/contact.cfm</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1"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Phone: 	</a:t>
                      </a:r>
                      <a:r>
                        <a:rPr kumimoji="0" lang="en-US" sz="2000" b="0" i="0" u="none" strike="noStrike" cap="none" normalizeH="0" baseline="0" dirty="0" smtClean="0">
                          <a:ln>
                            <a:noFill/>
                          </a:ln>
                          <a:solidFill>
                            <a:schemeClr val="tx1"/>
                          </a:solidFill>
                          <a:effectLst/>
                          <a:latin typeface="Arial" charset="0"/>
                        </a:rPr>
                        <a:t>+1 412-268-5800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Fax:  		+1 </a:t>
                      </a:r>
                      <a:r>
                        <a:rPr kumimoji="0" lang="en-US" sz="2000" b="0" i="0" u="none" strike="noStrike" cap="none" normalizeH="0" baseline="0" dirty="0" smtClean="0">
                          <a:ln>
                            <a:noFill/>
                          </a:ln>
                          <a:solidFill>
                            <a:schemeClr val="tx1"/>
                          </a:solidFill>
                          <a:effectLst/>
                          <a:latin typeface="Arial" charset="0"/>
                        </a:rPr>
                        <a:t>412-268-6257</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91000" y="2667000"/>
            <a:ext cx="4267200" cy="769429"/>
          </a:xfrm>
        </p:spPr>
        <p:txBody>
          <a:bodyPr/>
          <a:lstStyle/>
          <a:p>
            <a:r>
              <a:rPr lang="en-US" sz="4400" dirty="0" smtClean="0"/>
              <a:t>QUESTIONS?</a:t>
            </a:r>
            <a:endParaRPr lang="en-US" sz="4400"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Embedded Real-Time Software</a:t>
            </a:r>
            <a:endParaRPr lang="en-US" dirty="0"/>
          </a:p>
        </p:txBody>
      </p:sp>
      <p:sp>
        <p:nvSpPr>
          <p:cNvPr id="3" name="Content Placeholder 2"/>
          <p:cNvSpPr>
            <a:spLocks noGrp="1"/>
          </p:cNvSpPr>
          <p:nvPr>
            <p:ph idx="1"/>
          </p:nvPr>
        </p:nvSpPr>
        <p:spPr>
          <a:xfrm>
            <a:off x="457200" y="1143000"/>
            <a:ext cx="8153400" cy="838200"/>
          </a:xfrm>
        </p:spPr>
        <p:txBody>
          <a:bodyPr/>
          <a:lstStyle/>
          <a:p>
            <a:r>
              <a:rPr lang="en-US" dirty="0" smtClean="0"/>
              <a:t>Avionics Mission System</a:t>
            </a:r>
            <a:r>
              <a:rPr lang="en-US" baseline="30000" dirty="0" smtClean="0"/>
              <a:t>*</a:t>
            </a:r>
            <a:r>
              <a:rPr lang="en-US" dirty="0" smtClean="0"/>
              <a:t> </a:t>
            </a:r>
          </a:p>
          <a:p>
            <a:r>
              <a:rPr lang="en-US" dirty="0" smtClean="0"/>
              <a:t>Rate Monotonic Scheduling (RMS)</a:t>
            </a:r>
            <a:endParaRPr lang="en-US" dirty="0"/>
          </a:p>
        </p:txBody>
      </p:sp>
      <p:sp>
        <p:nvSpPr>
          <p:cNvPr id="4" name="TextBox 3"/>
          <p:cNvSpPr txBox="1"/>
          <p:nvPr/>
        </p:nvSpPr>
        <p:spPr>
          <a:xfrm>
            <a:off x="1295400" y="5562600"/>
            <a:ext cx="7696200" cy="523220"/>
          </a:xfrm>
          <a:prstGeom prst="rect">
            <a:avLst/>
          </a:prstGeom>
          <a:noFill/>
        </p:spPr>
        <p:txBody>
          <a:bodyPr wrap="square" rtlCol="0">
            <a:spAutoFit/>
          </a:bodyPr>
          <a:lstStyle/>
          <a:p>
            <a:r>
              <a:rPr lang="en-US" sz="1400" baseline="30000" dirty="0" smtClean="0"/>
              <a:t>*</a:t>
            </a:r>
            <a:r>
              <a:rPr lang="en-US" sz="1400" dirty="0" smtClean="0"/>
              <a:t>Locke, Vogel, Lucas, and </a:t>
            </a:r>
            <a:r>
              <a:rPr lang="en-US" sz="1400" dirty="0" err="1" smtClean="0"/>
              <a:t>Goodenough</a:t>
            </a:r>
            <a:r>
              <a:rPr lang="en-US" sz="1400" dirty="0" smtClean="0"/>
              <a:t>. “Generic Avionics Software Specification”. SEI/CMU Technical Report CMU/SEI-90-TR-8-ESD-TR-90-209, December, 1990</a:t>
            </a:r>
            <a:endParaRPr lang="en-US" sz="1400" dirty="0"/>
          </a:p>
        </p:txBody>
      </p:sp>
      <p:graphicFrame>
        <p:nvGraphicFramePr>
          <p:cNvPr id="13" name="Table 12"/>
          <p:cNvGraphicFramePr>
            <a:graphicFrameLocks noGrp="1"/>
          </p:cNvGraphicFramePr>
          <p:nvPr/>
        </p:nvGraphicFramePr>
        <p:xfrm>
          <a:off x="457200" y="2006599"/>
          <a:ext cx="4038600" cy="3327401"/>
        </p:xfrm>
        <a:graphic>
          <a:graphicData uri="http://schemas.openxmlformats.org/drawingml/2006/table">
            <a:tbl>
              <a:tblPr firstRow="1" bandRow="1">
                <a:tableStyleId>{5C22544A-7EE6-4342-B048-85BDC9FD1C3A}</a:tableStyleId>
              </a:tblPr>
              <a:tblGrid>
                <a:gridCol w="2019300"/>
                <a:gridCol w="2019300"/>
              </a:tblGrid>
              <a:tr h="475343">
                <a:tc>
                  <a:txBody>
                    <a:bodyPr/>
                    <a:lstStyle/>
                    <a:p>
                      <a:pPr algn="ctr"/>
                      <a:r>
                        <a:rPr lang="en-US" dirty="0" smtClean="0"/>
                        <a:t>Task</a:t>
                      </a:r>
                      <a:endParaRPr lang="en-US" dirty="0"/>
                    </a:p>
                  </a:txBody>
                  <a:tcPr anchor="ctr"/>
                </a:tc>
                <a:tc>
                  <a:txBody>
                    <a:bodyPr/>
                    <a:lstStyle/>
                    <a:p>
                      <a:pPr algn="ctr"/>
                      <a:r>
                        <a:rPr lang="en-US" dirty="0" smtClean="0"/>
                        <a:t>Period</a:t>
                      </a:r>
                      <a:endParaRPr lang="en-US" dirty="0"/>
                    </a:p>
                  </a:txBody>
                  <a:tcPr anchor="ctr"/>
                </a:tc>
              </a:tr>
              <a:tr h="475343">
                <a:tc>
                  <a:txBody>
                    <a:bodyPr/>
                    <a:lstStyle/>
                    <a:p>
                      <a:pPr algn="ctr"/>
                      <a:r>
                        <a:rPr lang="en-US" dirty="0" smtClean="0"/>
                        <a:t>weapon release</a:t>
                      </a:r>
                      <a:endParaRPr lang="en-US" dirty="0"/>
                    </a:p>
                  </a:txBody>
                  <a:tcPr anchor="ctr"/>
                </a:tc>
                <a:tc>
                  <a:txBody>
                    <a:bodyPr/>
                    <a:lstStyle/>
                    <a:p>
                      <a:pPr algn="ctr"/>
                      <a:r>
                        <a:rPr lang="en-US" dirty="0" smtClean="0"/>
                        <a:t>10ms</a:t>
                      </a:r>
                      <a:endParaRPr lang="en-US" dirty="0"/>
                    </a:p>
                  </a:txBody>
                  <a:tcPr anchor="ctr"/>
                </a:tc>
              </a:tr>
              <a:tr h="475343">
                <a:tc>
                  <a:txBody>
                    <a:bodyPr/>
                    <a:lstStyle/>
                    <a:p>
                      <a:pPr algn="ctr"/>
                      <a:r>
                        <a:rPr lang="en-US" dirty="0" smtClean="0"/>
                        <a:t>radar tracking</a:t>
                      </a:r>
                      <a:endParaRPr lang="en-US" dirty="0"/>
                    </a:p>
                  </a:txBody>
                  <a:tcPr anchor="ctr"/>
                </a:tc>
                <a:tc>
                  <a:txBody>
                    <a:bodyPr/>
                    <a:lstStyle/>
                    <a:p>
                      <a:pPr algn="ctr"/>
                      <a:r>
                        <a:rPr lang="en-US" dirty="0" smtClean="0"/>
                        <a:t>40ms</a:t>
                      </a:r>
                      <a:endParaRPr lang="en-US" dirty="0"/>
                    </a:p>
                  </a:txBody>
                  <a:tcPr anchor="ctr"/>
                </a:tc>
              </a:tr>
              <a:tr h="475343">
                <a:tc>
                  <a:txBody>
                    <a:bodyPr/>
                    <a:lstStyle/>
                    <a:p>
                      <a:pPr algn="ctr"/>
                      <a:r>
                        <a:rPr lang="en-US" dirty="0" smtClean="0"/>
                        <a:t>target tracking</a:t>
                      </a:r>
                      <a:endParaRPr lang="en-US" dirty="0"/>
                    </a:p>
                  </a:txBody>
                  <a:tcPr anchor="ctr"/>
                </a:tc>
                <a:tc>
                  <a:txBody>
                    <a:bodyPr/>
                    <a:lstStyle/>
                    <a:p>
                      <a:pPr algn="ctr"/>
                      <a:r>
                        <a:rPr lang="en-US" dirty="0" smtClean="0"/>
                        <a:t>40ms</a:t>
                      </a:r>
                      <a:endParaRPr lang="en-US" dirty="0"/>
                    </a:p>
                  </a:txBody>
                  <a:tcPr anchor="ctr"/>
                </a:tc>
              </a:tr>
              <a:tr h="475343">
                <a:tc>
                  <a:txBody>
                    <a:bodyPr/>
                    <a:lstStyle/>
                    <a:p>
                      <a:pPr algn="ctr"/>
                      <a:r>
                        <a:rPr lang="en-US" dirty="0" smtClean="0"/>
                        <a:t>aircraft flight</a:t>
                      </a:r>
                      <a:r>
                        <a:rPr lang="en-US" baseline="0" dirty="0" smtClean="0"/>
                        <a:t> data</a:t>
                      </a:r>
                      <a:endParaRPr lang="en-US" dirty="0"/>
                    </a:p>
                  </a:txBody>
                  <a:tcPr anchor="ctr"/>
                </a:tc>
                <a:tc>
                  <a:txBody>
                    <a:bodyPr/>
                    <a:lstStyle/>
                    <a:p>
                      <a:pPr algn="ctr"/>
                      <a:r>
                        <a:rPr lang="en-US" dirty="0" smtClean="0"/>
                        <a:t>50ms</a:t>
                      </a:r>
                      <a:endParaRPr lang="en-US" dirty="0"/>
                    </a:p>
                  </a:txBody>
                  <a:tcPr anchor="ctr"/>
                </a:tc>
              </a:tr>
              <a:tr h="475343">
                <a:tc>
                  <a:txBody>
                    <a:bodyPr/>
                    <a:lstStyle/>
                    <a:p>
                      <a:pPr algn="ctr"/>
                      <a:r>
                        <a:rPr lang="en-US" dirty="0" smtClean="0"/>
                        <a:t>display</a:t>
                      </a:r>
                      <a:endParaRPr lang="en-US" dirty="0"/>
                    </a:p>
                  </a:txBody>
                  <a:tcPr anchor="ctr"/>
                </a:tc>
                <a:tc>
                  <a:txBody>
                    <a:bodyPr/>
                    <a:lstStyle/>
                    <a:p>
                      <a:pPr algn="ctr"/>
                      <a:r>
                        <a:rPr lang="en-US" dirty="0" smtClean="0"/>
                        <a:t>50ms</a:t>
                      </a:r>
                      <a:endParaRPr lang="en-US" dirty="0"/>
                    </a:p>
                  </a:txBody>
                  <a:tcPr anchor="ctr"/>
                </a:tc>
              </a:tr>
              <a:tr h="475343">
                <a:tc>
                  <a:txBody>
                    <a:bodyPr/>
                    <a:lstStyle/>
                    <a:p>
                      <a:pPr algn="ctr"/>
                      <a:r>
                        <a:rPr lang="en-US" dirty="0" smtClean="0"/>
                        <a:t>steering</a:t>
                      </a:r>
                      <a:endParaRPr lang="en-US" dirty="0"/>
                    </a:p>
                  </a:txBody>
                  <a:tcPr anchor="ctr"/>
                </a:tc>
                <a:tc>
                  <a:txBody>
                    <a:bodyPr/>
                    <a:lstStyle/>
                    <a:p>
                      <a:pPr algn="ctr"/>
                      <a:r>
                        <a:rPr lang="en-US" dirty="0" smtClean="0"/>
                        <a:t>80ms</a:t>
                      </a:r>
                      <a:endParaRPr lang="en-US" dirty="0"/>
                    </a:p>
                  </a:txBody>
                  <a:tcPr anchor="ctr"/>
                </a:tc>
              </a:tr>
            </a:tbl>
          </a:graphicData>
        </a:graphic>
      </p:graphicFrame>
      <p:pic>
        <p:nvPicPr>
          <p:cNvPr id="7" name="Picture 2" descr="C:\Program Files\Microsoft Office 2007\MEDIA\CAGCAT10\j0233070.wmf"/>
          <p:cNvPicPr>
            <a:picLocks noChangeAspect="1" noChangeArrowheads="1"/>
          </p:cNvPicPr>
          <p:nvPr/>
        </p:nvPicPr>
        <p:blipFill>
          <a:blip r:embed="rId2" cstate="print"/>
          <a:srcRect/>
          <a:stretch>
            <a:fillRect/>
          </a:stretch>
        </p:blipFill>
        <p:spPr bwMode="auto">
          <a:xfrm>
            <a:off x="4661493" y="1828800"/>
            <a:ext cx="4330107" cy="2170568"/>
          </a:xfrm>
          <a:prstGeom prst="rect">
            <a:avLst/>
          </a:prstGeom>
          <a:noFill/>
        </p:spPr>
      </p:pic>
      <p:sp>
        <p:nvSpPr>
          <p:cNvPr id="6" name="TextBox 5"/>
          <p:cNvSpPr txBox="1"/>
          <p:nvPr/>
        </p:nvSpPr>
        <p:spPr>
          <a:xfrm>
            <a:off x="4966293" y="4350602"/>
            <a:ext cx="3720507" cy="923330"/>
          </a:xfrm>
          <a:prstGeom prst="rect">
            <a:avLst/>
          </a:prstGeom>
          <a:solidFill>
            <a:srgbClr val="FFFF00"/>
          </a:solidFill>
        </p:spPr>
        <p:txBody>
          <a:bodyPr wrap="square" rtlCol="0">
            <a:spAutoFit/>
          </a:bodyPr>
          <a:lstStyle/>
          <a:p>
            <a:r>
              <a:rPr lang="en-US" i="1" dirty="0" smtClean="0"/>
              <a:t>Domains:</a:t>
            </a:r>
            <a:r>
              <a:rPr lang="en-US" dirty="0" smtClean="0"/>
              <a:t> Avionics, Automotive</a:t>
            </a:r>
          </a:p>
          <a:p>
            <a:r>
              <a:rPr lang="en-US" i="1" dirty="0" smtClean="0"/>
              <a:t>OS:</a:t>
            </a:r>
            <a:r>
              <a:rPr lang="en-US" dirty="0" smtClean="0"/>
              <a:t> OSEK, </a:t>
            </a:r>
            <a:r>
              <a:rPr lang="en-US" dirty="0" err="1" smtClean="0"/>
              <a:t>VxWorks</a:t>
            </a:r>
            <a:r>
              <a:rPr lang="en-US" dirty="0" smtClean="0"/>
              <a:t>, RTEMS</a:t>
            </a:r>
          </a:p>
          <a:p>
            <a:r>
              <a:rPr lang="en-US" dirty="0" smtClean="0"/>
              <a:t>We call them </a:t>
            </a:r>
            <a:r>
              <a:rPr lang="en-US" b="1" dirty="0" smtClean="0"/>
              <a:t>periodic programs</a:t>
            </a:r>
            <a:endParaRPr lang="en-US"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422275"/>
            <a:ext cx="8153400" cy="276225"/>
          </a:xfrm>
        </p:spPr>
        <p:txBody>
          <a:bodyPr/>
          <a:lstStyle/>
          <a:p>
            <a:r>
              <a:rPr lang="en-US" sz="2000" smtClean="0"/>
              <a:t>Context: Time-Bounded Verification [FMCAD’11, VMCAI’13]</a:t>
            </a:r>
          </a:p>
        </p:txBody>
      </p:sp>
      <p:sp>
        <p:nvSpPr>
          <p:cNvPr id="32770" name="Content Placeholder 2"/>
          <p:cNvSpPr>
            <a:spLocks noGrp="1"/>
          </p:cNvSpPr>
          <p:nvPr>
            <p:ph idx="1"/>
          </p:nvPr>
        </p:nvSpPr>
        <p:spPr/>
        <p:txBody>
          <a:bodyPr/>
          <a:lstStyle/>
          <a:p>
            <a:r>
              <a:rPr lang="en-US" smtClean="0"/>
              <a:t>Periodic Program</a:t>
            </a:r>
          </a:p>
          <a:p>
            <a:pPr lvl="1">
              <a:buFont typeface="Arial" charset="0"/>
              <a:buChar char="•"/>
            </a:pPr>
            <a:r>
              <a:rPr lang="en-US" smtClean="0"/>
              <a:t>Collection of periodic tasks</a:t>
            </a:r>
          </a:p>
          <a:p>
            <a:pPr lvl="2">
              <a:buFont typeface="Arial" charset="0"/>
              <a:buChar char="•"/>
            </a:pPr>
            <a:r>
              <a:rPr lang="en-US" smtClean="0"/>
              <a:t>Execute concurrently with preemptive priority-based scheduling</a:t>
            </a:r>
          </a:p>
          <a:p>
            <a:pPr lvl="2">
              <a:buFont typeface="Arial" charset="0"/>
              <a:buChar char="•"/>
            </a:pPr>
            <a:r>
              <a:rPr lang="en-US" smtClean="0"/>
              <a:t>Priorities respect RMS </a:t>
            </a:r>
          </a:p>
          <a:p>
            <a:pPr lvl="2">
              <a:buFont typeface="Arial" charset="0"/>
              <a:buChar char="•"/>
            </a:pPr>
            <a:r>
              <a:rPr lang="en-US" smtClean="0"/>
              <a:t>Communicate through shared memory</a:t>
            </a:r>
          </a:p>
          <a:p>
            <a:endParaRPr lang="en-US" smtClean="0"/>
          </a:p>
          <a:p>
            <a:r>
              <a:rPr lang="en-US" smtClean="0"/>
              <a:t>Time-Bounded Verification</a:t>
            </a:r>
          </a:p>
          <a:p>
            <a:pPr lvl="1">
              <a:buFont typeface="Arial" charset="0"/>
              <a:buChar char="•"/>
            </a:pPr>
            <a:r>
              <a:rPr lang="en-US" smtClean="0"/>
              <a:t>Assertion A violated within X ms of a system’s execution from initial state I?</a:t>
            </a:r>
          </a:p>
          <a:p>
            <a:pPr lvl="2">
              <a:buFont typeface="Arial" charset="0"/>
              <a:buChar char="•"/>
            </a:pPr>
            <a:r>
              <a:rPr lang="en-US" smtClean="0"/>
              <a:t>A, X , I are user specified</a:t>
            </a:r>
          </a:p>
          <a:p>
            <a:pPr lvl="2">
              <a:buFont typeface="Arial" charset="0"/>
              <a:buChar char="•"/>
            </a:pPr>
            <a:r>
              <a:rPr lang="en-US" smtClean="0"/>
              <a:t>Time bounds map naturally to program’s functionality (e.g., air bags)</a:t>
            </a:r>
          </a:p>
          <a:p>
            <a:endParaRPr lang="en-US" smtClean="0"/>
          </a:p>
          <a:p>
            <a:r>
              <a:rPr lang="en-US" smtClean="0"/>
              <a:t>Locks</a:t>
            </a:r>
          </a:p>
          <a:p>
            <a:pPr lvl="2">
              <a:buFont typeface="Arial" charset="0"/>
              <a:buChar char="•"/>
            </a:pPr>
            <a:r>
              <a:rPr lang="en-US" b="1" smtClean="0"/>
              <a:t>CPU</a:t>
            </a:r>
            <a:r>
              <a:rPr lang="en-US" smtClean="0"/>
              <a:t>-locks, </a:t>
            </a:r>
            <a:r>
              <a:rPr lang="en-US" b="1" smtClean="0"/>
              <a:t>priority ceiling protocol</a:t>
            </a:r>
            <a:r>
              <a:rPr lang="en-US" smtClean="0"/>
              <a:t> locks [FMCAD’11, VMCAI’13]</a:t>
            </a:r>
          </a:p>
          <a:p>
            <a:pPr lvl="2">
              <a:buFont typeface="Arial" charset="0"/>
              <a:buChar char="•"/>
            </a:pPr>
            <a:r>
              <a:rPr lang="en-US" b="1" smtClean="0"/>
              <a:t>priority inheritance protocol </a:t>
            </a:r>
            <a:r>
              <a:rPr lang="en-US" smtClean="0"/>
              <a:t>locks</a:t>
            </a:r>
          </a:p>
        </p:txBody>
      </p:sp>
      <p:sp>
        <p:nvSpPr>
          <p:cNvPr id="32771" name="Rounded Rectangular Callout 4"/>
          <p:cNvSpPr>
            <a:spLocks noChangeArrowheads="1"/>
          </p:cNvSpPr>
          <p:nvPr/>
        </p:nvSpPr>
        <p:spPr bwMode="auto">
          <a:xfrm>
            <a:off x="7239000" y="5795963"/>
            <a:ext cx="1716088" cy="681037"/>
          </a:xfrm>
          <a:prstGeom prst="wedgeRoundRectCallout">
            <a:avLst>
              <a:gd name="adj1" fmla="val -185843"/>
              <a:gd name="adj2" fmla="val -39426"/>
              <a:gd name="adj3" fmla="val 16667"/>
            </a:avLst>
          </a:prstGeom>
          <a:solidFill>
            <a:srgbClr val="5CA1FB"/>
          </a:solidFill>
          <a:ln w="38100" algn="ctr">
            <a:solidFill>
              <a:schemeClr val="tx1"/>
            </a:solidFill>
            <a:round/>
            <a:headEnd/>
            <a:tailEnd/>
          </a:ln>
        </p:spPr>
        <p:txBody>
          <a:bodyPr lIns="0" tIns="0" rIns="0" bIns="0" anchor="ctr">
            <a:spAutoFit/>
          </a:bodyPr>
          <a:lstStyle/>
          <a:p>
            <a:pPr algn="ctr" rtl="0">
              <a:spcBef>
                <a:spcPct val="50000"/>
              </a:spcBef>
            </a:pPr>
            <a:r>
              <a:rPr lang="en-US" sz="2000" b="1">
                <a:ea typeface="ＭＳ Ｐゴシック" charset="-128"/>
              </a:rPr>
              <a:t>Main focus of this paper</a:t>
            </a:r>
          </a:p>
        </p:txBody>
      </p:sp>
    </p:spTree>
    <p:extLst>
      <p:ext uri="{BB962C8B-B14F-4D97-AF65-F5344CB8AC3E}">
        <p14:creationId xmlns:p14="http://schemas.microsoft.com/office/powerpoint/2010/main" val="12649589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Program (PP)</a:t>
            </a:r>
            <a:endParaRPr lang="en-US" dirty="0"/>
          </a:p>
        </p:txBody>
      </p:sp>
      <p:sp>
        <p:nvSpPr>
          <p:cNvPr id="3" name="Content Placeholder 2"/>
          <p:cNvSpPr>
            <a:spLocks noGrp="1"/>
          </p:cNvSpPr>
          <p:nvPr>
            <p:ph idx="1"/>
          </p:nvPr>
        </p:nvSpPr>
        <p:spPr/>
        <p:txBody>
          <a:bodyPr/>
          <a:lstStyle/>
          <a:p>
            <a:r>
              <a:rPr lang="en-US" dirty="0" smtClean="0"/>
              <a:t>An N-task periodic program PP is a set of tasks {</a:t>
            </a:r>
            <a:r>
              <a:rPr lang="en-US" dirty="0" smtClean="0">
                <a:sym typeface="Symbol"/>
              </a:rPr>
              <a:t></a:t>
            </a:r>
            <a:r>
              <a:rPr lang="en-US" baseline="-25000" dirty="0" smtClean="0">
                <a:sym typeface="Symbol"/>
              </a:rPr>
              <a:t>1</a:t>
            </a:r>
            <a:r>
              <a:rPr lang="en-US" dirty="0" smtClean="0"/>
              <a:t>, …, </a:t>
            </a:r>
            <a:r>
              <a:rPr lang="en-US" dirty="0" smtClean="0">
                <a:sym typeface="Symbol"/>
              </a:rPr>
              <a:t></a:t>
            </a:r>
            <a:r>
              <a:rPr lang="en-US" baseline="-25000" dirty="0" smtClean="0">
                <a:sym typeface="Symbol"/>
              </a:rPr>
              <a:t>N</a:t>
            </a:r>
            <a:r>
              <a:rPr lang="en-US" dirty="0" smtClean="0"/>
              <a:t>}</a:t>
            </a:r>
          </a:p>
          <a:p>
            <a:r>
              <a:rPr lang="en-US" dirty="0" smtClean="0"/>
              <a:t>A task </a:t>
            </a:r>
            <a:r>
              <a:rPr lang="en-US" dirty="0" smtClean="0">
                <a:sym typeface="Symbol"/>
              </a:rPr>
              <a:t></a:t>
            </a:r>
            <a:r>
              <a:rPr lang="en-US" dirty="0" smtClean="0"/>
              <a:t> is a </a:t>
            </a:r>
            <a:r>
              <a:rPr lang="en-US" dirty="0" err="1" smtClean="0"/>
              <a:t>tuple</a:t>
            </a:r>
            <a:r>
              <a:rPr lang="en-US" dirty="0" smtClean="0"/>
              <a:t> </a:t>
            </a:r>
            <a:r>
              <a:rPr lang="en-US" dirty="0" smtClean="0">
                <a:sym typeface="Symbol"/>
              </a:rPr>
              <a:t></a:t>
            </a:r>
            <a:r>
              <a:rPr lang="en-US" dirty="0" smtClean="0"/>
              <a:t>I, T, P, C, A</a:t>
            </a:r>
            <a:r>
              <a:rPr lang="en-US" dirty="0" smtClean="0">
                <a:sym typeface="Symbol"/>
              </a:rPr>
              <a:t>, where</a:t>
            </a:r>
          </a:p>
          <a:p>
            <a:pPr lvl="1"/>
            <a:r>
              <a:rPr lang="en-US" dirty="0" smtClean="0">
                <a:sym typeface="Symbol"/>
              </a:rPr>
              <a:t>I is a task identifier = its priority</a:t>
            </a:r>
          </a:p>
          <a:p>
            <a:pPr lvl="1"/>
            <a:r>
              <a:rPr lang="en-US" dirty="0" smtClean="0">
                <a:sym typeface="Symbol"/>
              </a:rPr>
              <a:t>T is a task body (i.e., code)</a:t>
            </a:r>
          </a:p>
          <a:p>
            <a:pPr lvl="1"/>
            <a:r>
              <a:rPr lang="en-US" dirty="0" smtClean="0"/>
              <a:t>P is a period</a:t>
            </a:r>
          </a:p>
          <a:p>
            <a:pPr lvl="1"/>
            <a:r>
              <a:rPr lang="en-US" dirty="0" smtClean="0"/>
              <a:t>C is the worst-case execution time</a:t>
            </a:r>
          </a:p>
          <a:p>
            <a:pPr lvl="1"/>
            <a:r>
              <a:rPr lang="en-US" dirty="0" smtClean="0"/>
              <a:t>A is the </a:t>
            </a:r>
            <a:r>
              <a:rPr lang="en-US" i="1" dirty="0" smtClean="0"/>
              <a:t>release time:</a:t>
            </a:r>
            <a:r>
              <a:rPr lang="en-US" dirty="0" smtClean="0"/>
              <a:t> the time at which task becomes first enabled</a:t>
            </a:r>
          </a:p>
          <a:p>
            <a:r>
              <a:rPr lang="en-US" dirty="0" smtClean="0"/>
              <a:t>Semantics of PP bounded by time X is given by an asynchronous concurrent program:</a:t>
            </a:r>
          </a:p>
          <a:p>
            <a:endParaRPr lang="en-US" dirty="0"/>
          </a:p>
        </p:txBody>
      </p:sp>
      <p:sp>
        <p:nvSpPr>
          <p:cNvPr id="9" name="Rectangle 8"/>
          <p:cNvSpPr/>
          <p:nvPr/>
        </p:nvSpPr>
        <p:spPr bwMode="auto">
          <a:xfrm>
            <a:off x="1905000" y="4495854"/>
            <a:ext cx="4421403" cy="129266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40080" tIns="91440" rIns="0" bIns="91440" numCol="1" rtlCol="0" anchor="ctr" anchorCtr="0" compatLnSpc="1">
            <a:prstTxWarp prst="textNoShape">
              <a:avLst/>
            </a:prstTxWarp>
            <a:spAutoFit/>
          </a:bodyPr>
          <a:lstStyle/>
          <a:p>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 0;</a:t>
            </a:r>
          </a:p>
          <a:p>
            <a:r>
              <a:rPr lang="en-US" dirty="0" smtClean="0">
                <a:latin typeface="Consolas" pitchFamily="49" charset="0"/>
              </a:rPr>
              <a:t>while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&lt; </a:t>
            </a:r>
            <a:r>
              <a:rPr lang="en-US" dirty="0" err="1" smtClean="0">
                <a:latin typeface="Consolas" pitchFamily="49" charset="0"/>
              </a:rPr>
              <a:t>J</a:t>
            </a:r>
            <a:r>
              <a:rPr lang="en-US" baseline="-25000" dirty="0" err="1" smtClean="0">
                <a:latin typeface="Consolas" pitchFamily="49" charset="0"/>
              </a:rPr>
              <a:t>i</a:t>
            </a:r>
            <a:r>
              <a:rPr lang="en-US" dirty="0" smtClean="0">
                <a:latin typeface="Consolas" pitchFamily="49" charset="0"/>
              </a:rPr>
              <a:t> &amp;&amp; Wait(</a:t>
            </a:r>
            <a:r>
              <a:rPr lang="en-US" dirty="0" smtClean="0">
                <a:latin typeface="Consolas" pitchFamily="49" charset="0"/>
                <a:sym typeface="Symbol"/>
              </a:rPr>
              <a:t></a:t>
            </a:r>
            <a:r>
              <a:rPr lang="en-US" baseline="-25000" dirty="0" err="1" smtClean="0">
                <a:latin typeface="Consolas" pitchFamily="49" charset="0"/>
                <a:sym typeface="Symbol"/>
              </a:rPr>
              <a:t>i</a:t>
            </a:r>
            <a:r>
              <a:rPr lang="en-US" dirty="0" smtClean="0">
                <a:latin typeface="Consolas" pitchFamily="49" charset="0"/>
              </a:rPr>
              <a:t>,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a:t>
            </a:r>
          </a:p>
          <a:p>
            <a:r>
              <a:rPr lang="en-US" dirty="0" smtClean="0">
                <a:latin typeface="Consolas" pitchFamily="49" charset="0"/>
              </a:rPr>
              <a:t>  T</a:t>
            </a:r>
            <a:r>
              <a:rPr lang="en-US" baseline="-25000" dirty="0" smtClean="0">
                <a:latin typeface="Consolas" pitchFamily="49" charset="0"/>
              </a:rPr>
              <a:t>i</a:t>
            </a:r>
            <a:r>
              <a:rPr lang="en-US" dirty="0" smtClean="0">
                <a:latin typeface="Consolas" pitchFamily="49" charset="0"/>
              </a:rPr>
              <a:t> ();</a:t>
            </a:r>
          </a:p>
          <a:p>
            <a:r>
              <a:rPr lang="en-US" dirty="0" smtClean="0">
                <a:latin typeface="Consolas" pitchFamily="49" charset="0"/>
              </a:rPr>
              <a:t>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+ 1;</a:t>
            </a:r>
          </a:p>
        </p:txBody>
      </p:sp>
      <p:cxnSp>
        <p:nvCxnSpPr>
          <p:cNvPr id="10" name="Straight Connector 9"/>
          <p:cNvCxnSpPr/>
          <p:nvPr/>
        </p:nvCxnSpPr>
        <p:spPr bwMode="auto">
          <a:xfrm rot="5400000">
            <a:off x="1605510" y="5152698"/>
            <a:ext cx="1143000" cy="0"/>
          </a:xfrm>
          <a:prstGeom prst="line">
            <a:avLst/>
          </a:prstGeom>
          <a:solidFill>
            <a:srgbClr val="5CA1FB"/>
          </a:solidFill>
          <a:ln w="762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5400000">
            <a:off x="1757910" y="5152698"/>
            <a:ext cx="1143000" cy="0"/>
          </a:xfrm>
          <a:prstGeom prst="line">
            <a:avLst/>
          </a:prstGeom>
          <a:solidFill>
            <a:srgbClr val="5CA1FB"/>
          </a:solidFill>
          <a:ln w="76200" cap="flat" cmpd="sng" algn="ctr">
            <a:solidFill>
              <a:schemeClr val="tx1"/>
            </a:solidFill>
            <a:prstDash val="solid"/>
            <a:round/>
            <a:headEnd type="none" w="med" len="med"/>
            <a:tailEnd type="none" w="med" len="med"/>
          </a:ln>
          <a:effectLst/>
        </p:spPr>
      </p:cxnSp>
      <p:sp>
        <p:nvSpPr>
          <p:cNvPr id="13" name="Oval Callout 12"/>
          <p:cNvSpPr/>
          <p:nvPr/>
        </p:nvSpPr>
        <p:spPr bwMode="auto">
          <a:xfrm>
            <a:off x="152400" y="4709086"/>
            <a:ext cx="1458420" cy="887224"/>
          </a:xfrm>
          <a:prstGeom prst="wedgeEllipseCallout">
            <a:avLst>
              <a:gd name="adj1" fmla="val 89167"/>
              <a:gd name="adj2" fmla="val -157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ts val="1000"/>
              </a:lnSpc>
              <a:spcBef>
                <a:spcPct val="5000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charset="0"/>
                <a:ea typeface="ＭＳ Ｐゴシック" pitchFamily="1" charset="-128"/>
              </a:rPr>
              <a:t>parallel</a:t>
            </a:r>
            <a:r>
              <a:rPr kumimoji="0" lang="en-US" sz="1600" i="0" u="none" strike="noStrike" cap="none" normalizeH="0" dirty="0" smtClean="0">
                <a:ln>
                  <a:noFill/>
                </a:ln>
                <a:solidFill>
                  <a:schemeClr val="tx1"/>
                </a:solidFill>
                <a:effectLst/>
                <a:latin typeface="Arial" charset="0"/>
                <a:ea typeface="ＭＳ Ｐゴシック" pitchFamily="1" charset="-128"/>
              </a:rPr>
              <a:t> </a:t>
            </a:r>
          </a:p>
          <a:p>
            <a:pPr marL="0" marR="0" indent="0" algn="ctr" defTabSz="914400" rtl="0" eaLnBrk="1" fontAlgn="base" latinLnBrk="0" hangingPunct="1">
              <a:lnSpc>
                <a:spcPts val="1000"/>
              </a:lnSpc>
              <a:spcBef>
                <a:spcPct val="50000"/>
              </a:spcBef>
              <a:spcAft>
                <a:spcPct val="0"/>
              </a:spcAft>
              <a:buClrTx/>
              <a:buSzTx/>
              <a:buFontTx/>
              <a:buNone/>
              <a:tabLst/>
            </a:pPr>
            <a:r>
              <a:rPr lang="en-US" sz="1600" baseline="0" dirty="0" smtClean="0">
                <a:latin typeface="Arial" charset="0"/>
                <a:ea typeface="ＭＳ Ｐゴシック" pitchFamily="1" charset="-128"/>
              </a:rPr>
              <a:t>execution</a:t>
            </a:r>
            <a:r>
              <a:rPr lang="en-US" sz="1600" dirty="0" smtClean="0">
                <a:latin typeface="Arial" charset="0"/>
                <a:ea typeface="ＭＳ Ｐゴシック" pitchFamily="1" charset="-128"/>
              </a:rPr>
              <a:t> </a:t>
            </a:r>
          </a:p>
          <a:p>
            <a:pPr marL="0" marR="0" indent="0" algn="ctr" defTabSz="914400" rtl="0" eaLnBrk="1" fontAlgn="base" latinLnBrk="0" hangingPunct="1">
              <a:lnSpc>
                <a:spcPts val="1000"/>
              </a:lnSpc>
              <a:spcBef>
                <a:spcPct val="50000"/>
              </a:spcBef>
              <a:spcAft>
                <a:spcPct val="0"/>
              </a:spcAft>
              <a:buClrTx/>
              <a:buSzTx/>
              <a:buFontTx/>
              <a:buNone/>
              <a:tabLst/>
            </a:pPr>
            <a:r>
              <a:rPr lang="en-US" sz="1600" dirty="0" smtClean="0">
                <a:latin typeface="Arial" charset="0"/>
                <a:ea typeface="ＭＳ Ｐゴシック" pitchFamily="1" charset="-128"/>
              </a:rPr>
              <a:t>w/ priorities</a:t>
            </a:r>
            <a:endParaRPr kumimoji="0" lang="en-US" sz="1600" i="0" u="none" strike="noStrike" cap="none" normalizeH="0" baseline="0" dirty="0" smtClean="0">
              <a:ln>
                <a:noFill/>
              </a:ln>
              <a:solidFill>
                <a:schemeClr val="tx1"/>
              </a:solidFill>
              <a:effectLst/>
              <a:latin typeface="Arial" charset="0"/>
              <a:ea typeface="ＭＳ Ｐゴシック" pitchFamily="1" charset="-128"/>
            </a:endParaRPr>
          </a:p>
        </p:txBody>
      </p:sp>
      <mc:AlternateContent xmlns:mc="http://schemas.openxmlformats.org/markup-compatibility/2006" xmlns:a14="http://schemas.microsoft.com/office/drawing/2010/main">
        <mc:Choice Requires="a14">
          <p:sp>
            <p:nvSpPr>
              <p:cNvPr id="14" name="Oval Callout 13"/>
              <p:cNvSpPr/>
              <p:nvPr/>
            </p:nvSpPr>
            <p:spPr bwMode="auto">
              <a:xfrm>
                <a:off x="6629400" y="4545806"/>
                <a:ext cx="2068020" cy="1037619"/>
              </a:xfrm>
              <a:prstGeom prst="wedgeEllipseCallout">
                <a:avLst>
                  <a:gd name="adj1" fmla="val -75245"/>
                  <a:gd name="adj2" fmla="val -5449"/>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91440" rIns="0" bIns="0" numCol="1" rtlCol="0" anchor="ctr" anchorCtr="0" compatLnSpc="1">
                <a:prstTxWarp prst="textNoShape">
                  <a:avLst/>
                </a:prstTxWarp>
                <a:spAutoFit/>
              </a:bodyPr>
              <a:lstStyle/>
              <a:p>
                <a:pPr marL="0" marR="0" indent="0" algn="ctr" defTabSz="914400" rtl="0" eaLnBrk="1" fontAlgn="base" latinLnBrk="0" hangingPunct="1">
                  <a:lnSpc>
                    <a:spcPts val="1000"/>
                  </a:lnSpc>
                  <a:spcBef>
                    <a:spcPct val="5000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charset="0"/>
                    <a:ea typeface="ＭＳ Ｐゴシック" pitchFamily="1" charset="-128"/>
                  </a:rPr>
                  <a:t>blocks</a:t>
                </a:r>
                <a:r>
                  <a:rPr kumimoji="0" lang="en-US" sz="1600" i="0" u="none" strike="noStrike" cap="none" normalizeH="0" dirty="0" smtClean="0">
                    <a:ln>
                      <a:noFill/>
                    </a:ln>
                    <a:solidFill>
                      <a:schemeClr val="tx1"/>
                    </a:solidFill>
                    <a:effectLst/>
                    <a:latin typeface="Arial" charset="0"/>
                    <a:ea typeface="ＭＳ Ｐゴシック" pitchFamily="1" charset="-128"/>
                  </a:rPr>
                  <a:t> </a:t>
                </a:r>
                <a14:m>
                  <m:oMath xmlns:m="http://schemas.openxmlformats.org/officeDocument/2006/math">
                    <m:sSub>
                      <m:sSubPr>
                        <m:ctrlPr>
                          <a:rPr kumimoji="0" lang="en-US" sz="1600" b="0" i="1" u="none" strike="noStrike" cap="none" normalizeH="0" smtClean="0">
                            <a:ln>
                              <a:noFill/>
                            </a:ln>
                            <a:solidFill>
                              <a:schemeClr val="tx1"/>
                            </a:solidFill>
                            <a:effectLst/>
                            <a:latin typeface="Cambria Math"/>
                            <a:ea typeface="ＭＳ Ｐゴシック" pitchFamily="1" charset="-128"/>
                          </a:rPr>
                        </m:ctrlPr>
                      </m:sSubPr>
                      <m:e>
                        <m:r>
                          <a:rPr kumimoji="0" lang="en-US" sz="1600" b="0" i="1" u="none" strike="noStrike" cap="none" normalizeH="0" smtClean="0">
                            <a:ln>
                              <a:noFill/>
                            </a:ln>
                            <a:solidFill>
                              <a:schemeClr val="tx1"/>
                            </a:solidFill>
                            <a:effectLst/>
                            <a:latin typeface="Cambria Math"/>
                            <a:ea typeface="ＭＳ Ｐゴシック" pitchFamily="1" charset="-128"/>
                          </a:rPr>
                          <m:t>𝜏</m:t>
                        </m:r>
                      </m:e>
                      <m:sub>
                        <m:r>
                          <a:rPr kumimoji="0" lang="en-US" sz="1600" b="0" i="1" u="none" strike="noStrike" cap="none" normalizeH="0" smtClean="0">
                            <a:ln>
                              <a:noFill/>
                            </a:ln>
                            <a:solidFill>
                              <a:schemeClr val="tx1"/>
                            </a:solidFill>
                            <a:effectLst/>
                            <a:latin typeface="Cambria Math"/>
                            <a:ea typeface="ＭＳ Ｐゴシック" pitchFamily="1" charset="-128"/>
                          </a:rPr>
                          <m:t>𝑖</m:t>
                        </m:r>
                      </m:sub>
                    </m:sSub>
                  </m:oMath>
                </a14:m>
                <a:endParaRPr kumimoji="0" lang="en-US" sz="1600" i="1" u="none" strike="noStrike" cap="none" normalizeH="0" dirty="0" smtClean="0">
                  <a:ln>
                    <a:noFill/>
                  </a:ln>
                  <a:solidFill>
                    <a:schemeClr val="tx1"/>
                  </a:solidFill>
                  <a:effectLst/>
                  <a:latin typeface="Arial" charset="0"/>
                  <a:ea typeface="ＭＳ Ｐゴシック" pitchFamily="1" charset="-128"/>
                </a:endParaRPr>
              </a:p>
              <a:p>
                <a:pPr marL="0" marR="0" indent="0" algn="ctr" defTabSz="914400" rtl="0" eaLnBrk="1" fontAlgn="base" latinLnBrk="0" hangingPunct="1">
                  <a:lnSpc>
                    <a:spcPts val="1000"/>
                  </a:lnSpc>
                  <a:spcBef>
                    <a:spcPct val="50000"/>
                  </a:spcBef>
                  <a:spcAft>
                    <a:spcPct val="0"/>
                  </a:spcAft>
                  <a:buClrTx/>
                  <a:buSzTx/>
                  <a:buFontTx/>
                  <a:buNone/>
                  <a:tabLst/>
                </a:pPr>
                <a:r>
                  <a:rPr lang="en-US" sz="1600" dirty="0" smtClean="0">
                    <a:solidFill>
                      <a:schemeClr val="tx1"/>
                    </a:solidFill>
                    <a:latin typeface="Arial" charset="0"/>
                    <a:ea typeface="ＭＳ Ｐゴシック" pitchFamily="1" charset="-128"/>
                  </a:rPr>
                  <a:t>until time</a:t>
                </a:r>
              </a:p>
              <a:p>
                <a:pPr marL="0" marR="0" indent="0" algn="ctr" defTabSz="914400" rtl="0" eaLnBrk="1" fontAlgn="base" latinLnBrk="0" hangingPunct="1">
                  <a:lnSpc>
                    <a:spcPts val="1000"/>
                  </a:lnSpc>
                  <a:spcBef>
                    <a:spcPct val="50000"/>
                  </a:spcBef>
                  <a:spcAft>
                    <a:spcPct val="0"/>
                  </a:spcAft>
                  <a:buClrTx/>
                  <a:buSzTx/>
                  <a:buFontTx/>
                  <a:buNone/>
                  <a:tabLst/>
                </a:pPr>
                <a:r>
                  <a:rPr lang="en-US" sz="1600" dirty="0" smtClean="0">
                    <a:solidFill>
                      <a:schemeClr val="tx1"/>
                    </a:solidFill>
                    <a:latin typeface="Arial" charset="0"/>
                    <a:ea typeface="ＭＳ Ｐゴシック" pitchFamily="1" charset="-128"/>
                  </a:rPr>
                  <a:t> </a:t>
                </a:r>
                <a14:m>
                  <m:oMath xmlns:m="http://schemas.openxmlformats.org/officeDocument/2006/math">
                    <m:sSub>
                      <m:sSubPr>
                        <m:ctrlPr>
                          <a:rPr lang="en-US" sz="1600" b="0" i="1" smtClean="0">
                            <a:solidFill>
                              <a:schemeClr val="tx1"/>
                            </a:solidFill>
                            <a:latin typeface="Cambria Math"/>
                            <a:ea typeface="ＭＳ Ｐゴシック" pitchFamily="1" charset="-128"/>
                          </a:rPr>
                        </m:ctrlPr>
                      </m:sSubPr>
                      <m:e>
                        <m:r>
                          <a:rPr lang="en-US" sz="1600" b="0" i="1" smtClean="0">
                            <a:solidFill>
                              <a:schemeClr val="tx1"/>
                            </a:solidFill>
                            <a:latin typeface="Cambria Math"/>
                            <a:ea typeface="ＭＳ Ｐゴシック" pitchFamily="1" charset="-128"/>
                          </a:rPr>
                          <m:t>𝐴</m:t>
                        </m:r>
                      </m:e>
                      <m:sub>
                        <m:r>
                          <a:rPr lang="en-US" sz="1600" b="0" i="1" smtClean="0">
                            <a:solidFill>
                              <a:schemeClr val="tx1"/>
                            </a:solidFill>
                            <a:latin typeface="Cambria Math"/>
                            <a:ea typeface="ＭＳ Ｐゴシック" pitchFamily="1" charset="-128"/>
                          </a:rPr>
                          <m:t>𝑖</m:t>
                        </m:r>
                      </m:sub>
                    </m:sSub>
                    <m:r>
                      <a:rPr lang="en-US" sz="1600" b="0" i="1" smtClean="0">
                        <a:solidFill>
                          <a:schemeClr val="tx1"/>
                        </a:solidFill>
                        <a:latin typeface="Cambria Math"/>
                        <a:ea typeface="ＭＳ Ｐゴシック" pitchFamily="1" charset="-128"/>
                      </a:rPr>
                      <m:t>+</m:t>
                    </m:r>
                    <m:sSub>
                      <m:sSubPr>
                        <m:ctrlPr>
                          <a:rPr lang="en-US" sz="1600" b="0" i="1" smtClean="0">
                            <a:solidFill>
                              <a:schemeClr val="tx1"/>
                            </a:solidFill>
                            <a:latin typeface="Cambria Math"/>
                            <a:ea typeface="ＭＳ Ｐゴシック" pitchFamily="1" charset="-128"/>
                          </a:rPr>
                        </m:ctrlPr>
                      </m:sSubPr>
                      <m:e>
                        <m:r>
                          <a:rPr lang="en-US" sz="1600" b="0" i="1" smtClean="0">
                            <a:solidFill>
                              <a:schemeClr val="tx1"/>
                            </a:solidFill>
                            <a:latin typeface="Cambria Math"/>
                            <a:ea typeface="ＭＳ Ｐゴシック" pitchFamily="1" charset="-128"/>
                          </a:rPr>
                          <m:t>𝑘</m:t>
                        </m:r>
                      </m:e>
                      <m:sub>
                        <m:r>
                          <a:rPr lang="en-US" sz="1600" b="0" i="1" smtClean="0">
                            <a:solidFill>
                              <a:schemeClr val="tx1"/>
                            </a:solidFill>
                            <a:latin typeface="Cambria Math"/>
                            <a:ea typeface="ＭＳ Ｐゴシック" pitchFamily="1" charset="-128"/>
                          </a:rPr>
                          <m:t>𝑖</m:t>
                        </m:r>
                      </m:sub>
                    </m:sSub>
                    <m:r>
                      <a:rPr lang="en-US" sz="1600" b="0" i="1" smtClean="0">
                        <a:solidFill>
                          <a:schemeClr val="tx1"/>
                        </a:solidFill>
                        <a:latin typeface="Cambria Math"/>
                        <a:ea typeface="ＭＳ Ｐゴシック" pitchFamily="1" charset="-128"/>
                      </a:rPr>
                      <m:t>×</m:t>
                    </m:r>
                    <m:sSub>
                      <m:sSubPr>
                        <m:ctrlPr>
                          <a:rPr lang="en-US" sz="1600" b="0" i="1" smtClean="0">
                            <a:solidFill>
                              <a:schemeClr val="tx1"/>
                            </a:solidFill>
                            <a:latin typeface="Cambria Math"/>
                            <a:ea typeface="ＭＳ Ｐゴシック" pitchFamily="1" charset="-128"/>
                          </a:rPr>
                        </m:ctrlPr>
                      </m:sSubPr>
                      <m:e>
                        <m:r>
                          <a:rPr lang="en-US" sz="1600" b="0" i="1" smtClean="0">
                            <a:solidFill>
                              <a:schemeClr val="tx1"/>
                            </a:solidFill>
                            <a:latin typeface="Cambria Math"/>
                            <a:ea typeface="ＭＳ Ｐゴシック" pitchFamily="1" charset="-128"/>
                          </a:rPr>
                          <m:t>𝑃</m:t>
                        </m:r>
                      </m:e>
                      <m:sub>
                        <m:r>
                          <a:rPr lang="en-US" sz="1600" b="0" i="1" smtClean="0">
                            <a:solidFill>
                              <a:schemeClr val="tx1"/>
                            </a:solidFill>
                            <a:latin typeface="Cambria Math"/>
                            <a:ea typeface="ＭＳ Ｐゴシック" pitchFamily="1" charset="-128"/>
                          </a:rPr>
                          <m:t>𝑖</m:t>
                        </m:r>
                      </m:sub>
                    </m:sSub>
                  </m:oMath>
                </a14:m>
                <a:endParaRPr kumimoji="0" lang="en-US" sz="160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14" name="Oval Callout 13"/>
              <p:cNvSpPr>
                <a:spLocks noRot="1" noChangeAspect="1" noMove="1" noResize="1" noEditPoints="1" noAdjustHandles="1" noChangeArrowheads="1" noChangeShapeType="1" noTextEdit="1"/>
              </p:cNvSpPr>
              <p:nvPr/>
            </p:nvSpPr>
            <p:spPr bwMode="auto">
              <a:xfrm>
                <a:off x="6629400" y="4545806"/>
                <a:ext cx="2068020" cy="1037619"/>
              </a:xfrm>
              <a:prstGeom prst="wedgeEllipseCallout">
                <a:avLst>
                  <a:gd name="adj1" fmla="val -75245"/>
                  <a:gd name="adj2" fmla="val -5449"/>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Callout 11"/>
              <p:cNvSpPr/>
              <p:nvPr/>
            </p:nvSpPr>
            <p:spPr bwMode="auto">
              <a:xfrm>
                <a:off x="5105400" y="5404832"/>
                <a:ext cx="1905000" cy="767368"/>
              </a:xfrm>
              <a:prstGeom prst="wedgeEllipseCallout">
                <a:avLst>
                  <a:gd name="adj1" fmla="val -97649"/>
                  <a:gd name="adj2" fmla="val -8914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91440" rIns="0" bIns="0" numCol="1" rtlCol="0" anchor="ctr" anchorCtr="0" compatLnSpc="1">
                <a:prstTxWarp prst="textNoShape">
                  <a:avLst/>
                </a:prstTxWarp>
                <a:noAutofit/>
              </a:bodyPr>
              <a:lstStyle/>
              <a:p>
                <a:pPr marL="0" marR="0" indent="0" algn="ctr" defTabSz="914400" rtl="0" eaLnBrk="1" fontAlgn="base" latinLnBrk="0" hangingPunct="1">
                  <a:lnSpc>
                    <a:spcPts val="1000"/>
                  </a:lnSpc>
                  <a:spcBef>
                    <a:spcPct val="5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chemeClr val="tx1"/>
                              </a:solidFill>
                              <a:effectLst/>
                              <a:latin typeface="Cambria Math"/>
                              <a:ea typeface="ＭＳ Ｐゴシック" pitchFamily="1" charset="-128"/>
                            </a:rPr>
                          </m:ctrlPr>
                        </m:sSubPr>
                        <m:e>
                          <m:r>
                            <a:rPr kumimoji="0" lang="en-US" sz="1600" b="0" i="1" u="none" strike="noStrike" cap="none" normalizeH="0" baseline="0" smtClean="0">
                              <a:ln>
                                <a:noFill/>
                              </a:ln>
                              <a:solidFill>
                                <a:schemeClr val="tx1"/>
                              </a:solidFill>
                              <a:effectLst/>
                              <a:latin typeface="Cambria Math"/>
                              <a:ea typeface="ＭＳ Ｐゴシック" pitchFamily="1" charset="-128"/>
                            </a:rPr>
                            <m:t>𝐽</m:t>
                          </m:r>
                        </m:e>
                        <m:sub>
                          <m:r>
                            <a:rPr kumimoji="0" lang="en-US" sz="1600" b="0" i="1" u="none" strike="noStrike" cap="none" normalizeH="0" baseline="0" smtClean="0">
                              <a:ln>
                                <a:noFill/>
                              </a:ln>
                              <a:solidFill>
                                <a:schemeClr val="tx1"/>
                              </a:solidFill>
                              <a:effectLst/>
                              <a:latin typeface="Cambria Math"/>
                              <a:ea typeface="ＭＳ Ｐゴシック" pitchFamily="1" charset="-128"/>
                            </a:rPr>
                            <m:t>𝑖</m:t>
                          </m:r>
                        </m:sub>
                      </m:sSub>
                      <m:r>
                        <a:rPr kumimoji="0" lang="en-US" sz="1600" b="0" i="1" u="none" strike="noStrike" cap="none" normalizeH="0" baseline="0" smtClean="0">
                          <a:ln>
                            <a:noFill/>
                          </a:ln>
                          <a:solidFill>
                            <a:schemeClr val="tx1"/>
                          </a:solidFill>
                          <a:effectLst/>
                          <a:latin typeface="Cambria Math"/>
                          <a:ea typeface="ＭＳ Ｐゴシック" pitchFamily="1" charset="-128"/>
                        </a:rPr>
                        <m:t>= </m:t>
                      </m:r>
                      <m:f>
                        <m:fPr>
                          <m:ctrlPr>
                            <a:rPr kumimoji="0" lang="en-US" sz="1600" b="0" i="1" u="none" strike="noStrike" cap="none" normalizeH="0" baseline="0" smtClean="0">
                              <a:ln>
                                <a:noFill/>
                              </a:ln>
                              <a:solidFill>
                                <a:schemeClr val="tx1"/>
                              </a:solidFill>
                              <a:effectLst/>
                              <a:latin typeface="Cambria Math"/>
                              <a:ea typeface="ＭＳ Ｐゴシック" pitchFamily="1" charset="-128"/>
                            </a:rPr>
                          </m:ctrlPr>
                        </m:fPr>
                        <m:num>
                          <m:r>
                            <a:rPr kumimoji="0" lang="en-US" sz="1600" b="0" i="1" u="none" strike="noStrike" cap="none" normalizeH="0" baseline="0" smtClean="0">
                              <a:ln>
                                <a:noFill/>
                              </a:ln>
                              <a:solidFill>
                                <a:schemeClr val="tx1"/>
                              </a:solidFill>
                              <a:effectLst/>
                              <a:latin typeface="Cambria Math"/>
                              <a:ea typeface="ＭＳ Ｐゴシック" pitchFamily="1" charset="-128"/>
                            </a:rPr>
                            <m:t>𝑋</m:t>
                          </m:r>
                        </m:num>
                        <m:den>
                          <m:sSub>
                            <m:sSubPr>
                              <m:ctrlPr>
                                <a:rPr kumimoji="0" lang="en-US" sz="1600" b="0" i="1" u="none" strike="noStrike" cap="none" normalizeH="0" baseline="0" smtClean="0">
                                  <a:ln>
                                    <a:noFill/>
                                  </a:ln>
                                  <a:solidFill>
                                    <a:schemeClr val="tx1"/>
                                  </a:solidFill>
                                  <a:effectLst/>
                                  <a:latin typeface="Cambria Math"/>
                                  <a:ea typeface="ＭＳ Ｐゴシック" pitchFamily="1" charset="-128"/>
                                </a:rPr>
                              </m:ctrlPr>
                            </m:sSubPr>
                            <m:e>
                              <m:r>
                                <a:rPr kumimoji="0" lang="en-US" sz="1600" b="0" i="1" u="none" strike="noStrike" cap="none" normalizeH="0" baseline="0" smtClean="0">
                                  <a:ln>
                                    <a:noFill/>
                                  </a:ln>
                                  <a:solidFill>
                                    <a:schemeClr val="tx1"/>
                                  </a:solidFill>
                                  <a:effectLst/>
                                  <a:latin typeface="Cambria Math"/>
                                  <a:ea typeface="ＭＳ Ｐゴシック" pitchFamily="1" charset="-128"/>
                                </a:rPr>
                                <m:t>𝑃</m:t>
                              </m:r>
                            </m:e>
                            <m:sub>
                              <m:r>
                                <a:rPr kumimoji="0" lang="en-US" sz="1600" b="0" i="1" u="none" strike="noStrike" cap="none" normalizeH="0" baseline="0" smtClean="0">
                                  <a:ln>
                                    <a:noFill/>
                                  </a:ln>
                                  <a:solidFill>
                                    <a:schemeClr val="tx1"/>
                                  </a:solidFill>
                                  <a:effectLst/>
                                  <a:latin typeface="Cambria Math"/>
                                  <a:ea typeface="ＭＳ Ｐゴシック" pitchFamily="1" charset="-128"/>
                                </a:rPr>
                                <m:t>𝑖</m:t>
                              </m:r>
                            </m:sub>
                          </m:sSub>
                        </m:den>
                      </m:f>
                    </m:oMath>
                  </m:oMathPara>
                </a14:m>
                <a:endParaRPr kumimoji="0" lang="en-US" sz="160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12" name="Oval Callout 11"/>
              <p:cNvSpPr>
                <a:spLocks noRot="1" noChangeAspect="1" noMove="1" noResize="1" noEditPoints="1" noAdjustHandles="1" noChangeArrowheads="1" noChangeShapeType="1" noTextEdit="1"/>
              </p:cNvSpPr>
              <p:nvPr/>
            </p:nvSpPr>
            <p:spPr bwMode="auto">
              <a:xfrm>
                <a:off x="5105400" y="5404832"/>
                <a:ext cx="1905000" cy="767368"/>
              </a:xfrm>
              <a:prstGeom prst="wedgeEllipseCallout">
                <a:avLst>
                  <a:gd name="adj1" fmla="val -97649"/>
                  <a:gd name="adj2" fmla="val -89145"/>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Priority Inheritance Protocol (PIP)</a:t>
            </a:r>
          </a:p>
        </p:txBody>
      </p:sp>
      <p:sp>
        <p:nvSpPr>
          <p:cNvPr id="3" name="Content Placeholder 2"/>
          <p:cNvSpPr>
            <a:spLocks noGrp="1"/>
          </p:cNvSpPr>
          <p:nvPr>
            <p:ph idx="1"/>
          </p:nvPr>
        </p:nvSpPr>
        <p:spPr/>
        <p:txBody>
          <a:bodyPr>
            <a:normAutofit/>
          </a:bodyPr>
          <a:lstStyle/>
          <a:p>
            <a:pPr>
              <a:lnSpc>
                <a:spcPct val="85000"/>
              </a:lnSpc>
            </a:pPr>
            <a:r>
              <a:rPr lang="en-US" sz="1900" smtClean="0"/>
              <a:t>Ensure </a:t>
            </a:r>
            <a:r>
              <a:rPr lang="en-US" sz="1900" b="1" smtClean="0"/>
              <a:t>mutual exclusion</a:t>
            </a:r>
            <a:r>
              <a:rPr lang="en-US" sz="1900" smtClean="0"/>
              <a:t> when accessing shared resources</a:t>
            </a:r>
          </a:p>
          <a:p>
            <a:pPr>
              <a:lnSpc>
                <a:spcPct val="85000"/>
              </a:lnSpc>
            </a:pPr>
            <a:endParaRPr lang="en-US" sz="1900" smtClean="0"/>
          </a:p>
          <a:p>
            <a:pPr>
              <a:lnSpc>
                <a:spcPct val="85000"/>
              </a:lnSpc>
            </a:pPr>
            <a:r>
              <a:rPr lang="en-US" sz="1900" smtClean="0"/>
              <a:t>Works by dynamically </a:t>
            </a:r>
            <a:r>
              <a:rPr lang="en-US" sz="1900" b="1" smtClean="0"/>
              <a:t>raising and lowering</a:t>
            </a:r>
            <a:r>
              <a:rPr lang="en-US" sz="1900" smtClean="0"/>
              <a:t> thread </a:t>
            </a:r>
            <a:r>
              <a:rPr lang="en-US" sz="1900" b="1" smtClean="0"/>
              <a:t>priorities</a:t>
            </a:r>
          </a:p>
          <a:p>
            <a:pPr marL="627063" lvl="1" indent="-342900">
              <a:lnSpc>
                <a:spcPct val="85000"/>
              </a:lnSpc>
              <a:buFont typeface="Arial" charset="0"/>
              <a:buChar char="•"/>
            </a:pPr>
            <a:r>
              <a:rPr lang="en-US" sz="1700" i="1" u="sng" smtClean="0"/>
              <a:t>Lock</a:t>
            </a:r>
            <a:r>
              <a:rPr lang="en-US" sz="1700" i="1" smtClean="0"/>
              <a:t>:</a:t>
            </a:r>
            <a:r>
              <a:rPr lang="en-US" sz="1700" smtClean="0"/>
              <a:t> </a:t>
            </a:r>
          </a:p>
          <a:p>
            <a:pPr marL="919163" lvl="2" indent="-342900">
              <a:lnSpc>
                <a:spcPct val="85000"/>
              </a:lnSpc>
              <a:buFontTx/>
              <a:buChar char="o"/>
            </a:pPr>
            <a:r>
              <a:rPr lang="en-US" sz="1700" smtClean="0"/>
              <a:t>If lock, is available, grab it. </a:t>
            </a:r>
          </a:p>
          <a:p>
            <a:pPr marL="919163" lvl="2" indent="-342900">
              <a:lnSpc>
                <a:spcPct val="85000"/>
              </a:lnSpc>
              <a:buFontTx/>
              <a:buChar char="o"/>
            </a:pPr>
            <a:r>
              <a:rPr lang="en-US" sz="1700" smtClean="0"/>
              <a:t>Otherwise, block; the thread holding the lock “inherits” my priority</a:t>
            </a:r>
          </a:p>
          <a:p>
            <a:pPr marL="627063" lvl="1" indent="-342900">
              <a:lnSpc>
                <a:spcPct val="85000"/>
              </a:lnSpc>
              <a:buFont typeface="Arial" charset="0"/>
              <a:buChar char="•"/>
            </a:pPr>
            <a:r>
              <a:rPr lang="en-US" sz="1700" i="1" u="sng" smtClean="0"/>
              <a:t>Unlock</a:t>
            </a:r>
            <a:r>
              <a:rPr lang="en-US" sz="1700" i="1" smtClean="0"/>
              <a:t>:</a:t>
            </a:r>
            <a:r>
              <a:rPr lang="en-US" sz="1700" smtClean="0"/>
              <a:t> Release lock. Return to normal priority.</a:t>
            </a:r>
          </a:p>
          <a:p>
            <a:pPr>
              <a:lnSpc>
                <a:spcPct val="85000"/>
              </a:lnSpc>
            </a:pPr>
            <a:endParaRPr lang="en-US" sz="1900" smtClean="0"/>
          </a:p>
          <a:p>
            <a:pPr>
              <a:lnSpc>
                <a:spcPct val="85000"/>
              </a:lnSpc>
            </a:pPr>
            <a:r>
              <a:rPr lang="en-US" sz="1900" smtClean="0"/>
              <a:t>Provably avoids the </a:t>
            </a:r>
            <a:r>
              <a:rPr lang="en-US" sz="1900" b="1" smtClean="0"/>
              <a:t>priority inversion</a:t>
            </a:r>
            <a:r>
              <a:rPr lang="en-US" sz="1900" smtClean="0"/>
              <a:t> problem</a:t>
            </a:r>
          </a:p>
          <a:p>
            <a:pPr marL="627063" lvl="1" indent="-342900">
              <a:lnSpc>
                <a:spcPct val="85000"/>
              </a:lnSpc>
              <a:buFont typeface="Arial" charset="0"/>
              <a:buChar char="•"/>
            </a:pPr>
            <a:r>
              <a:rPr lang="en-US" sz="1700" smtClean="0"/>
              <a:t>High-priority task is blocked on a lock held by low-priority task</a:t>
            </a:r>
          </a:p>
          <a:p>
            <a:pPr>
              <a:lnSpc>
                <a:spcPct val="85000"/>
              </a:lnSpc>
            </a:pPr>
            <a:endParaRPr lang="en-US" sz="1900" smtClean="0"/>
          </a:p>
          <a:p>
            <a:pPr>
              <a:lnSpc>
                <a:spcPct val="85000"/>
              </a:lnSpc>
            </a:pPr>
            <a:endParaRPr lang="en-US" sz="1900" smtClean="0"/>
          </a:p>
          <a:p>
            <a:pPr>
              <a:lnSpc>
                <a:spcPct val="85000"/>
              </a:lnSpc>
            </a:pPr>
            <a:r>
              <a:rPr lang="en-US" sz="1900" smtClean="0"/>
              <a:t>However, incorrect usage leads to </a:t>
            </a:r>
            <a:r>
              <a:rPr lang="en-US" sz="1900" b="1" smtClean="0"/>
              <a:t>deadlocks</a:t>
            </a:r>
          </a:p>
          <a:p>
            <a:pPr marL="627063" lvl="1" indent="-342900">
              <a:lnSpc>
                <a:spcPct val="85000"/>
              </a:lnSpc>
              <a:buFont typeface="Arial" charset="0"/>
              <a:buChar char="•"/>
            </a:pPr>
            <a:r>
              <a:rPr lang="en-US" sz="1700" smtClean="0"/>
              <a:t>In contrast to </a:t>
            </a:r>
            <a:r>
              <a:rPr lang="en-US" sz="1700" b="1" smtClean="0"/>
              <a:t>priority ceiling</a:t>
            </a:r>
            <a:r>
              <a:rPr lang="en-US" sz="1700" smtClean="0"/>
              <a:t> locks and </a:t>
            </a:r>
            <a:r>
              <a:rPr lang="en-US" sz="1700" b="1" smtClean="0"/>
              <a:t>CPU locks  [FMCAD’11, VMCAI’13]</a:t>
            </a:r>
          </a:p>
        </p:txBody>
      </p:sp>
    </p:spTree>
    <p:extLst>
      <p:ext uri="{BB962C8B-B14F-4D97-AF65-F5344CB8AC3E}">
        <p14:creationId xmlns:p14="http://schemas.microsoft.com/office/powerpoint/2010/main" val="2157774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Our Contributions</a:t>
            </a:r>
          </a:p>
        </p:txBody>
      </p:sp>
      <p:sp>
        <p:nvSpPr>
          <p:cNvPr id="3" name="Content Placeholder 2"/>
          <p:cNvSpPr>
            <a:spLocks noGrp="1"/>
          </p:cNvSpPr>
          <p:nvPr>
            <p:ph idx="1"/>
          </p:nvPr>
        </p:nvSpPr>
        <p:spPr/>
        <p:txBody>
          <a:bodyPr>
            <a:normAutofit/>
          </a:bodyPr>
          <a:lstStyle/>
          <a:p>
            <a:pPr>
              <a:lnSpc>
                <a:spcPct val="85000"/>
              </a:lnSpc>
            </a:pPr>
            <a:r>
              <a:rPr lang="en-US" sz="1900" dirty="0" smtClean="0"/>
              <a:t>Time-bounded verification of reachability properties of PP with PIP locks</a:t>
            </a:r>
          </a:p>
          <a:p>
            <a:pPr marL="627063" lvl="1" indent="-342900">
              <a:lnSpc>
                <a:spcPct val="85000"/>
              </a:lnSpc>
              <a:buFont typeface="Arial" charset="0"/>
              <a:buChar char="•"/>
            </a:pPr>
            <a:r>
              <a:rPr lang="en-US" sz="1700" dirty="0" smtClean="0"/>
              <a:t>Based on </a:t>
            </a:r>
            <a:r>
              <a:rPr lang="en-US" sz="1700" b="1" dirty="0" err="1" smtClean="0"/>
              <a:t>sequentialization</a:t>
            </a:r>
            <a:r>
              <a:rPr lang="en-US" sz="1700" dirty="0" smtClean="0"/>
              <a:t> [LR08], but supports PIP locks</a:t>
            </a:r>
          </a:p>
          <a:p>
            <a:pPr marL="627063" lvl="1" indent="-342900">
              <a:lnSpc>
                <a:spcPct val="85000"/>
              </a:lnSpc>
              <a:buFont typeface="Arial" charset="0"/>
              <a:buChar char="•"/>
            </a:pPr>
            <a:r>
              <a:rPr lang="en-US" sz="1700" b="1" dirty="0" smtClean="0"/>
              <a:t>Challenge:</a:t>
            </a:r>
            <a:r>
              <a:rPr lang="en-US" sz="1700" dirty="0" smtClean="0"/>
              <a:t> # </a:t>
            </a:r>
            <a:r>
              <a:rPr lang="en-US" sz="1700" dirty="0" err="1" smtClean="0"/>
              <a:t>sequentialization</a:t>
            </a:r>
            <a:r>
              <a:rPr lang="en-US" sz="1700" dirty="0" smtClean="0"/>
              <a:t> rounds needed for completeness cannot be statically determined</a:t>
            </a:r>
          </a:p>
          <a:p>
            <a:pPr marL="627063" lvl="1" indent="-342900">
              <a:lnSpc>
                <a:spcPct val="85000"/>
              </a:lnSpc>
              <a:buFont typeface="Arial" charset="0"/>
              <a:buChar char="•"/>
            </a:pPr>
            <a:r>
              <a:rPr lang="en-US" sz="1700" b="1" dirty="0" smtClean="0"/>
              <a:t>Insight:</a:t>
            </a:r>
            <a:r>
              <a:rPr lang="en-US" sz="1700" dirty="0" smtClean="0"/>
              <a:t> whether more rounds needed can be statically determined</a:t>
            </a:r>
          </a:p>
          <a:p>
            <a:pPr marL="627063" lvl="1" indent="-342900">
              <a:lnSpc>
                <a:spcPct val="85000"/>
              </a:lnSpc>
              <a:buFont typeface="Arial" charset="0"/>
              <a:buChar char="•"/>
            </a:pPr>
            <a:r>
              <a:rPr lang="en-US" sz="1700" b="1" dirty="0" smtClean="0"/>
              <a:t>Solution:</a:t>
            </a:r>
            <a:r>
              <a:rPr lang="en-US" sz="1700" dirty="0" smtClean="0"/>
              <a:t> Iterative-deepening search with fixed point check</a:t>
            </a:r>
          </a:p>
          <a:p>
            <a:pPr>
              <a:lnSpc>
                <a:spcPct val="85000"/>
              </a:lnSpc>
            </a:pPr>
            <a:endParaRPr lang="en-US" sz="1900" dirty="0" smtClean="0"/>
          </a:p>
          <a:p>
            <a:pPr>
              <a:lnSpc>
                <a:spcPct val="85000"/>
              </a:lnSpc>
            </a:pPr>
            <a:r>
              <a:rPr lang="en-US" sz="1900" dirty="0" smtClean="0"/>
              <a:t>Deadlock detection in PPs with PIP locks</a:t>
            </a:r>
          </a:p>
          <a:p>
            <a:pPr marL="627063" lvl="1" indent="-342900">
              <a:lnSpc>
                <a:spcPct val="85000"/>
              </a:lnSpc>
              <a:buFont typeface="Arial" charset="0"/>
              <a:buChar char="•"/>
            </a:pPr>
            <a:r>
              <a:rPr lang="en-US" sz="1700" dirty="0" smtClean="0"/>
              <a:t>Builds dynamically the </a:t>
            </a:r>
            <a:r>
              <a:rPr lang="en-US" sz="1700" b="1" dirty="0" smtClean="0"/>
              <a:t>Task-Resource Graph  </a:t>
            </a:r>
            <a:endParaRPr lang="en-US" sz="1700" dirty="0" smtClean="0"/>
          </a:p>
          <a:p>
            <a:pPr marL="627063" lvl="1" indent="-342900">
              <a:lnSpc>
                <a:spcPct val="85000"/>
              </a:lnSpc>
              <a:buFont typeface="Arial" charset="0"/>
              <a:buChar char="•"/>
            </a:pPr>
            <a:r>
              <a:rPr lang="en-US" sz="1700" dirty="0" smtClean="0"/>
              <a:t>Aborts if a cycle in that graph is detected</a:t>
            </a:r>
          </a:p>
          <a:p>
            <a:pPr marL="627063" lvl="1" indent="-342900">
              <a:lnSpc>
                <a:spcPct val="85000"/>
              </a:lnSpc>
              <a:buFont typeface="Arial" charset="0"/>
              <a:buChar char="•"/>
            </a:pPr>
            <a:endParaRPr lang="en-US" sz="1700" dirty="0" smtClean="0"/>
          </a:p>
          <a:p>
            <a:pPr>
              <a:lnSpc>
                <a:spcPct val="85000"/>
              </a:lnSpc>
            </a:pPr>
            <a:r>
              <a:rPr lang="en-US" sz="1900" dirty="0" smtClean="0"/>
              <a:t>Implementation and Empirical Evaluation</a:t>
            </a:r>
          </a:p>
        </p:txBody>
      </p:sp>
    </p:spTree>
    <p:extLst>
      <p:ext uri="{BB962C8B-B14F-4D97-AF65-F5344CB8AC3E}">
        <p14:creationId xmlns:p14="http://schemas.microsoft.com/office/powerpoint/2010/main" val="3093816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A Periodic Program</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a:sym typeface="Symbol"/>
              </a:rPr>
              <a:t>2</a:t>
            </a:r>
            <a:endParaRPr lang="en-US" baseline="-25000" dirty="0"/>
          </a:p>
        </p:txBody>
      </p:sp>
      <p:graphicFrame>
        <p:nvGraphicFramePr>
          <p:cNvPr id="33" name="Table 32"/>
          <p:cNvGraphicFramePr>
            <a:graphicFrameLocks noGrp="1"/>
          </p:cNvGraphicFramePr>
          <p:nvPr>
            <p:extLst>
              <p:ext uri="{D42A27DB-BD31-4B8C-83A1-F6EECF244321}">
                <p14:modId xmlns:p14="http://schemas.microsoft.com/office/powerpoint/2010/main" val="2490637287"/>
              </p:ext>
            </p:extLst>
          </p:nvPr>
        </p:nvGraphicFramePr>
        <p:xfrm>
          <a:off x="1447800" y="4250360"/>
          <a:ext cx="6248401" cy="1921840"/>
        </p:xfrm>
        <a:graphic>
          <a:graphicData uri="http://schemas.openxmlformats.org/drawingml/2006/table">
            <a:tbl>
              <a:tblPr firstRow="1" bandRow="1">
                <a:tableStyleId>{5C22544A-7EE6-4342-B048-85BDC9FD1C3A}</a:tableStyleId>
              </a:tblPr>
              <a:tblGrid>
                <a:gridCol w="1295122"/>
                <a:gridCol w="890866"/>
                <a:gridCol w="1244952"/>
                <a:gridCol w="1272401"/>
                <a:gridCol w="1545060"/>
              </a:tblGrid>
              <a:tr h="824560">
                <a:tc>
                  <a:txBody>
                    <a:bodyPr/>
                    <a:lstStyle/>
                    <a:p>
                      <a:pPr algn="ctr"/>
                      <a:r>
                        <a:rPr lang="en-US" dirty="0" smtClean="0"/>
                        <a:t>Task</a:t>
                      </a:r>
                      <a:endParaRPr lang="en-US" dirty="0"/>
                    </a:p>
                  </a:txBody>
                  <a:tcPr/>
                </a:tc>
                <a:tc>
                  <a:txBody>
                    <a:bodyPr/>
                    <a:lstStyle/>
                    <a:p>
                      <a:pPr algn="ctr"/>
                      <a:r>
                        <a:rPr lang="en-US" dirty="0" err="1" smtClean="0"/>
                        <a:t>Prio</a:t>
                      </a:r>
                      <a:r>
                        <a:rPr lang="en-US" dirty="0" smtClean="0"/>
                        <a:t> (I</a:t>
                      </a:r>
                      <a:r>
                        <a:rPr lang="en-US" baseline="-25000" dirty="0" smtClean="0"/>
                        <a:t>1</a:t>
                      </a:r>
                      <a:r>
                        <a:rPr lang="en-US" dirty="0" smtClean="0"/>
                        <a:t>) </a:t>
                      </a:r>
                      <a:endParaRPr lang="en-US" dirty="0"/>
                    </a:p>
                  </a:txBody>
                  <a:tcPr/>
                </a:tc>
                <a:tc>
                  <a:txBody>
                    <a:bodyPr/>
                    <a:lstStyle/>
                    <a:p>
                      <a:pPr algn="ctr"/>
                      <a:r>
                        <a:rPr lang="en-US" dirty="0" smtClean="0"/>
                        <a:t>WCET (</a:t>
                      </a:r>
                      <a:r>
                        <a:rPr lang="en-US" dirty="0" err="1" smtClean="0"/>
                        <a:t>C</a:t>
                      </a:r>
                      <a:r>
                        <a:rPr lang="en-US" baseline="-25000" dirty="0" err="1" smtClean="0"/>
                        <a:t>i</a:t>
                      </a:r>
                      <a:r>
                        <a:rPr lang="en-US" dirty="0" smtClean="0"/>
                        <a:t>)</a:t>
                      </a:r>
                      <a:endParaRPr lang="en-US" dirty="0"/>
                    </a:p>
                  </a:txBody>
                  <a:tcPr/>
                </a:tc>
                <a:tc>
                  <a:txBody>
                    <a:bodyPr/>
                    <a:lstStyle/>
                    <a:p>
                      <a:pPr algn="ctr"/>
                      <a:r>
                        <a:rPr lang="en-US" dirty="0" smtClean="0"/>
                        <a:t>Period (P</a:t>
                      </a:r>
                      <a:r>
                        <a:rPr lang="en-US" baseline="-25000" dirty="0" smtClean="0"/>
                        <a:t>i</a:t>
                      </a:r>
                      <a:r>
                        <a:rPr lang="en-US" dirty="0" smtClean="0"/>
                        <a:t>)</a:t>
                      </a:r>
                      <a:endParaRPr lang="en-US" dirty="0"/>
                    </a:p>
                  </a:txBody>
                  <a:tcPr/>
                </a:tc>
                <a:tc>
                  <a:txBody>
                    <a:bodyPr/>
                    <a:lstStyle/>
                    <a:p>
                      <a:pPr algn="ctr"/>
                      <a:r>
                        <a:rPr lang="en-US" dirty="0" smtClean="0"/>
                        <a:t>Arrival</a:t>
                      </a:r>
                      <a:r>
                        <a:rPr lang="en-US" baseline="0" dirty="0" smtClean="0"/>
                        <a:t> Time </a:t>
                      </a:r>
                      <a:r>
                        <a:rPr lang="en-US" dirty="0" smtClean="0"/>
                        <a:t>(A</a:t>
                      </a:r>
                      <a:r>
                        <a:rPr lang="en-US" baseline="-25000" dirty="0" smtClean="0"/>
                        <a:t>i</a:t>
                      </a:r>
                      <a:r>
                        <a:rPr lang="en-US" dirty="0" smtClean="0"/>
                        <a:t>)</a:t>
                      </a:r>
                      <a:endParaRPr lang="en-US" dirty="0"/>
                    </a:p>
                  </a:txBody>
                  <a:tcPr/>
                </a:tc>
              </a:tr>
              <a:tr h="3347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baseline="-25000" dirty="0" smtClean="0">
                          <a:sym typeface="Symbol"/>
                        </a:rPr>
                        <a:t>2</a:t>
                      </a:r>
                      <a:endParaRPr lang="en-US" baseline="-25000" dirty="0" smtClean="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10</a:t>
                      </a:r>
                      <a:endParaRPr lang="en-US" dirty="0"/>
                    </a:p>
                  </a:txBody>
                  <a:tcPr/>
                </a:tc>
                <a:tc>
                  <a:txBody>
                    <a:bodyPr/>
                    <a:lstStyle/>
                    <a:p>
                      <a:pPr algn="ctr"/>
                      <a:r>
                        <a:rPr lang="en-US" dirty="0" smtClean="0"/>
                        <a:t>2</a:t>
                      </a:r>
                      <a:endParaRPr lang="en-US" dirty="0"/>
                    </a:p>
                  </a:txBody>
                  <a:tcPr/>
                </a:tc>
              </a:tr>
              <a:tr h="3347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baseline="-25000" dirty="0" smtClean="0">
                          <a:sym typeface="Symbol"/>
                        </a:rPr>
                        <a:t>1</a:t>
                      </a:r>
                      <a:endParaRPr lang="en-US" baseline="-25000" dirty="0" smtClean="0"/>
                    </a:p>
                  </a:txBody>
                  <a:tcPr/>
                </a:tc>
                <a:tc>
                  <a:txBody>
                    <a:bodyPr/>
                    <a:lstStyle/>
                    <a:p>
                      <a:pPr algn="ctr"/>
                      <a:r>
                        <a:rPr lang="en-US" dirty="0" smtClean="0"/>
                        <a:t>1</a:t>
                      </a:r>
                      <a:endParaRPr lang="en-US" dirty="0"/>
                    </a:p>
                  </a:txBody>
                  <a:tcPr/>
                </a:tc>
                <a:tc>
                  <a:txBody>
                    <a:bodyPr/>
                    <a:lstStyle/>
                    <a:p>
                      <a:pPr algn="ctr"/>
                      <a:r>
                        <a:rPr lang="en-US" dirty="0" smtClean="0"/>
                        <a:t>4</a:t>
                      </a:r>
                      <a:endParaRPr lang="en-US" dirty="0"/>
                    </a:p>
                  </a:txBody>
                  <a:tcPr/>
                </a:tc>
                <a:tc>
                  <a:txBody>
                    <a:bodyPr/>
                    <a:lstStyle/>
                    <a:p>
                      <a:pPr algn="ctr"/>
                      <a:r>
                        <a:rPr lang="en-US" dirty="0" smtClean="0"/>
                        <a:t>20</a:t>
                      </a:r>
                      <a:endParaRPr lang="en-US" dirty="0"/>
                    </a:p>
                  </a:txBody>
                  <a:tcPr/>
                </a:tc>
                <a:tc>
                  <a:txBody>
                    <a:bodyPr/>
                    <a:lstStyle/>
                    <a:p>
                      <a:pPr algn="ctr"/>
                      <a:r>
                        <a:rPr lang="en-US" dirty="0" smtClean="0"/>
                        <a:t>1</a:t>
                      </a:r>
                      <a:endParaRPr lang="en-US" dirty="0"/>
                    </a:p>
                  </a:txBody>
                  <a:tcPr/>
                </a:tc>
              </a:tr>
              <a:tr h="3347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baseline="-25000" dirty="0" smtClean="0">
                          <a:sym typeface="Symbol"/>
                        </a:rPr>
                        <a:t>0</a:t>
                      </a:r>
                      <a:endParaRPr lang="en-US" baseline="-25000" dirty="0" smtClean="0"/>
                    </a:p>
                  </a:txBody>
                  <a:tcPr/>
                </a:tc>
                <a:tc>
                  <a:txBody>
                    <a:bodyPr/>
                    <a:lstStyle/>
                    <a:p>
                      <a:pPr algn="ctr"/>
                      <a:r>
                        <a:rPr lang="en-US" dirty="0" smtClean="0"/>
                        <a:t>0</a:t>
                      </a:r>
                      <a:endParaRPr lang="en-US" dirty="0"/>
                    </a:p>
                  </a:txBody>
                  <a:tcPr/>
                </a:tc>
                <a:tc>
                  <a:txBody>
                    <a:bodyPr/>
                    <a:lstStyle/>
                    <a:p>
                      <a:pPr algn="ctr"/>
                      <a:r>
                        <a:rPr lang="en-US" dirty="0" smtClean="0"/>
                        <a:t>3</a:t>
                      </a:r>
                      <a:endParaRPr lang="en-US" dirty="0"/>
                    </a:p>
                  </a:txBody>
                  <a:tcPr/>
                </a:tc>
                <a:tc>
                  <a:txBody>
                    <a:bodyPr/>
                    <a:lstStyle/>
                    <a:p>
                      <a:pPr algn="ctr"/>
                      <a:r>
                        <a:rPr lang="en-US" dirty="0" smtClean="0"/>
                        <a:t>40</a:t>
                      </a:r>
                      <a:endParaRPr lang="en-US" dirty="0"/>
                    </a:p>
                  </a:txBody>
                  <a:tcPr/>
                </a:tc>
                <a:tc>
                  <a:txBody>
                    <a:bodyPr/>
                    <a:lstStyle/>
                    <a:p>
                      <a:pPr algn="ctr"/>
                      <a:r>
                        <a:rPr lang="en-US" dirty="0" smtClean="0"/>
                        <a:t>0</a:t>
                      </a:r>
                      <a:endParaRPr lang="en-US" dirty="0"/>
                    </a:p>
                  </a:txBody>
                  <a:tcPr/>
                </a:tc>
              </a:tr>
            </a:tbl>
          </a:graphicData>
        </a:graphic>
      </p:graphicFrame>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1" dirty="0" smtClean="0">
                <a:latin typeface="Arial" charset="0"/>
                <a:ea typeface="ＭＳ Ｐゴシック" pitchFamily="1" charset="-128"/>
              </a:rPr>
              <a:t>Priority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1389999"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r>
                      <a:rPr kumimoji="0" lang="en-US" sz="2000" b="1" i="1" u="none" strike="noStrike" cap="none" normalizeH="0" baseline="0" smtClean="0">
                        <a:ln>
                          <a:noFill/>
                        </a:ln>
                        <a:solidFill>
                          <a:schemeClr val="tx1"/>
                        </a:solidFill>
                        <a:effectLst/>
                        <a:latin typeface="Cambria Math"/>
                        <a:ea typeface="ＭＳ Ｐゴシック" pitchFamily="1" charset="-128"/>
                      </a:rPr>
                      <m:t>    </m:t>
                    </m:r>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r>
                  <a:rPr kumimoji="0" lang="en-US" sz="2000" b="1" i="0" u="none" strike="noStrike" cap="none" normalizeH="0" baseline="0" dirty="0" smtClean="0">
                    <a:ln>
                      <a:noFill/>
                    </a:ln>
                    <a:solidFill>
                      <a:schemeClr val="tx1"/>
                    </a:solidFill>
                    <a:effectLst/>
                    <a:latin typeface="Arial" charset="0"/>
                    <a:ea typeface="ＭＳ Ｐゴシック" pitchFamily="1" charset="-128"/>
                  </a:rPr>
                  <a:t>      </a:t>
                </a: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1389999" cy="369332"/>
              </a:xfrm>
              <a:prstGeom prst="rect">
                <a:avLst/>
              </a:prstGeom>
              <a:blipFill rotWithShape="1">
                <a:blip r:embed="rId2"/>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1829612"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r>
                      <a:rPr kumimoji="0" lang="en-US" sz="2000" b="1" i="1" u="none" strike="noStrike" cap="none" normalizeH="0" baseline="0" smtClean="0">
                        <a:ln>
                          <a:noFill/>
                        </a:ln>
                        <a:solidFill>
                          <a:schemeClr val="tx1"/>
                        </a:solidFill>
                        <a:effectLst/>
                        <a:latin typeface="Cambria Math"/>
                        <a:ea typeface="ＭＳ Ｐゴシック" pitchFamily="1" charset="-128"/>
                      </a:rPr>
                      <m:t>     </m:t>
                    </m:r>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   </m:t>
                        </m:r>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r>
                      <a:rPr kumimoji="0" lang="en-US" sz="2000" b="1" i="1" u="none" strike="noStrike" cap="none" normalizeH="0" baseline="0" smtClean="0">
                        <a:ln>
                          <a:noFill/>
                        </a:ln>
                        <a:solidFill>
                          <a:schemeClr val="tx1"/>
                        </a:solidFill>
                        <a:effectLst/>
                        <a:latin typeface="Cambria Math"/>
                        <a:ea typeface="ＭＳ Ｐゴシック" pitchFamily="1" charset="-128"/>
                      </a:rPr>
                      <m:t> </m:t>
                    </m:r>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  </m:t>
                        </m:r>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r>
                      <a:rPr kumimoji="0" lang="en-US" sz="2000" b="1" i="1" u="none" strike="noStrike" cap="none" normalizeH="0" baseline="0" smtClean="0">
                        <a:ln>
                          <a:noFill/>
                        </a:ln>
                        <a:solidFill>
                          <a:schemeClr val="tx1"/>
                        </a:solidFill>
                        <a:effectLst/>
                        <a:latin typeface="Cambria Math"/>
                        <a:ea typeface="ＭＳ Ｐゴシック" pitchFamily="1" charset="-128"/>
                      </a:rPr>
                      <m:t> </m:t>
                    </m:r>
                  </m:oMath>
                </a14:m>
                <a:r>
                  <a:rPr kumimoji="0" lang="en-US" sz="2000" b="1" i="0" u="none" strike="noStrike" cap="none" normalizeH="0" baseline="0" dirty="0" smtClean="0">
                    <a:ln>
                      <a:noFill/>
                    </a:ln>
                    <a:solidFill>
                      <a:schemeClr val="tx1"/>
                    </a:solidFill>
                    <a:effectLst/>
                    <a:latin typeface="Arial" charset="0"/>
                    <a:ea typeface="ＭＳ Ｐゴシック" pitchFamily="1" charset="-128"/>
                  </a:rPr>
                  <a:t>      </a:t>
                </a: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1829612"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950386"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r>
                      <a:rPr kumimoji="0" lang="en-US" sz="2000" b="1" i="1" u="none" strike="noStrike" cap="none" normalizeH="0" baseline="0" smtClean="0">
                        <a:ln>
                          <a:noFill/>
                        </a:ln>
                        <a:solidFill>
                          <a:schemeClr val="tx1"/>
                        </a:solidFill>
                        <a:effectLst/>
                        <a:latin typeface="Cambria Math"/>
                        <a:ea typeface="ＭＳ Ｐゴシック" pitchFamily="1" charset="-128"/>
                      </a:rPr>
                      <m:t>    </m:t>
                    </m:r>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r>
                  <a:rPr kumimoji="0" lang="en-US" sz="2000" b="1" i="0" u="none" strike="noStrike" cap="none" normalizeH="0" baseline="0" dirty="0" smtClean="0">
                    <a:ln>
                      <a:noFill/>
                    </a:ln>
                    <a:solidFill>
                      <a:schemeClr val="tx1"/>
                    </a:solidFill>
                    <a:effectLst/>
                    <a:latin typeface="Arial" charset="0"/>
                    <a:ea typeface="ＭＳ Ｐゴシック" pitchFamily="1" charset="-128"/>
                  </a:rPr>
                  <a:t>      </a:t>
                </a: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950386" cy="369332"/>
              </a:xfrm>
              <a:prstGeom prst="rect">
                <a:avLst/>
              </a:prstGeom>
              <a:blipFill rotWithShape="1">
                <a:blip r:embed="rId4"/>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464241" y="152400"/>
                <a:ext cx="2527359" cy="923330"/>
              </a:xfrm>
              <a:prstGeom prst="rect">
                <a:avLst/>
              </a:prstGeom>
              <a:solidFill>
                <a:schemeClr val="tx2">
                  <a:lumMod val="40000"/>
                  <a:lumOff val="60000"/>
                </a:schemeClr>
              </a:solidFill>
            </p:spPr>
            <p:txBody>
              <a:bodyPr wrap="none" rtlCol="0">
                <a:spAutoFit/>
              </a:bodyPr>
              <a:lstStyle/>
              <a:p>
                <a:r>
                  <a:rPr lang="en-US" dirty="0" smtClean="0"/>
                  <a:t>Two PIP locks: 1 and 2</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𝑙</m:t>
                          </m:r>
                        </m:e>
                        <m:sub>
                          <m:r>
                            <a:rPr lang="en-US" b="0" i="1" smtClean="0">
                              <a:latin typeface="Cambria Math"/>
                            </a:rPr>
                            <m:t>𝑖</m:t>
                          </m:r>
                        </m:sub>
                      </m:sSub>
                      <m:r>
                        <a:rPr lang="en-US" b="0" i="1" smtClean="0">
                          <a:latin typeface="Cambria Math"/>
                        </a:rPr>
                        <m:t>=</m:t>
                      </m:r>
                      <m:r>
                        <a:rPr lang="en-US" b="0" i="1" smtClean="0">
                          <a:latin typeface="Cambria Math"/>
                        </a:rPr>
                        <m:t>𝑎𝑐𝑞𝑢𝑟𝑖𝑛𝑔</m:t>
                      </m:r>
                      <m:r>
                        <a:rPr lang="en-US" b="0" i="1" smtClean="0">
                          <a:latin typeface="Cambria Math"/>
                        </a:rPr>
                        <m:t> </m:t>
                      </m:r>
                      <m:r>
                        <a:rPr lang="en-US" b="0" i="1" smtClean="0">
                          <a:latin typeface="Cambria Math"/>
                        </a:rPr>
                        <m:t>𝑙𝑜𝑐𝑘</m:t>
                      </m:r>
                      <m:r>
                        <a:rPr lang="en-US" b="0" i="1" smtClean="0">
                          <a:latin typeface="Cambria Math"/>
                        </a:rPr>
                        <m:t> </m:t>
                      </m:r>
                      <m:r>
                        <a:rPr lang="en-US" b="0" i="1" smtClean="0">
                          <a:latin typeface="Cambria Math"/>
                        </a:rPr>
                        <m:t>𝑖</m:t>
                      </m:r>
                    </m:oMath>
                  </m:oMathPara>
                </a14:m>
                <a:endParaRPr lang="en-US" b="0"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𝑢</m:t>
                          </m:r>
                        </m:e>
                        <m:sub>
                          <m:r>
                            <a:rPr lang="en-US" b="0" i="1" smtClean="0">
                              <a:latin typeface="Cambria Math"/>
                            </a:rPr>
                            <m:t>𝑖</m:t>
                          </m:r>
                        </m:sub>
                      </m:sSub>
                      <m:r>
                        <a:rPr lang="en-US" b="0" i="1" smtClean="0">
                          <a:latin typeface="Cambria Math"/>
                        </a:rPr>
                        <m:t>=</m:t>
                      </m:r>
                      <m:r>
                        <a:rPr lang="en-US" b="0" i="1" smtClean="0">
                          <a:latin typeface="Cambria Math"/>
                        </a:rPr>
                        <m:t>𝑟𝑒𝑙𝑒𝑎𝑠𝑖𝑛𝑔</m:t>
                      </m:r>
                      <m:r>
                        <a:rPr lang="en-US" b="0" i="1" smtClean="0">
                          <a:latin typeface="Cambria Math"/>
                        </a:rPr>
                        <m:t> </m:t>
                      </m:r>
                      <m:r>
                        <a:rPr lang="en-US" b="0" i="1" smtClean="0">
                          <a:latin typeface="Cambria Math"/>
                        </a:rPr>
                        <m:t>𝑙𝑜𝑐𝑘</m:t>
                      </m:r>
                      <m:r>
                        <a:rPr lang="en-US" b="0" i="1" smtClean="0">
                          <a:latin typeface="Cambria Math"/>
                        </a:rPr>
                        <m:t> </m:t>
                      </m:r>
                      <m:r>
                        <a:rPr lang="en-US" b="0" i="1" smtClean="0">
                          <a:latin typeface="Cambria Math"/>
                        </a:rPr>
                        <m:t>𝑖</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464241" y="152400"/>
                <a:ext cx="2527359" cy="923330"/>
              </a:xfrm>
              <a:prstGeom prst="rect">
                <a:avLst/>
              </a:prstGeom>
              <a:blipFill rotWithShape="1">
                <a:blip r:embed="rId5"/>
                <a:stretch>
                  <a:fillRect l="-1928" t="-3311" r="-1205" b="-5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800" y="3272135"/>
                <a:ext cx="57413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𝝉</m:t>
                          </m:r>
                        </m:e>
                        <m:sub>
                          <m:r>
                            <a:rPr lang="en-US" sz="2400" b="1" i="1" smtClean="0">
                              <a:latin typeface="Cambria Math"/>
                            </a:rPr>
                            <m:t>𝟎</m:t>
                          </m:r>
                        </m:sub>
                      </m:sSub>
                    </m:oMath>
                  </m:oMathPara>
                </a14:m>
                <a:endParaRPr lang="en-US"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2971800" y="3272135"/>
                <a:ext cx="574132" cy="461665"/>
              </a:xfrm>
              <a:prstGeom prst="rect">
                <a:avLst/>
              </a:prstGeom>
              <a:blipFill rotWithShape="1">
                <a:blip r:embed="rId6"/>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921668" y="2438400"/>
                <a:ext cx="57413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𝝉</m:t>
                          </m:r>
                        </m:e>
                        <m:sub>
                          <m:r>
                            <a:rPr lang="en-US" sz="2400" b="1" i="1" smtClean="0">
                              <a:latin typeface="Cambria Math"/>
                            </a:rPr>
                            <m:t>𝟏</m:t>
                          </m:r>
                        </m:sub>
                      </m:sSub>
                    </m:oMath>
                  </m:oMathPara>
                </a14:m>
                <a:endParaRPr lang="en-US" sz="2400" b="1" dirty="0"/>
              </a:p>
            </p:txBody>
          </p:sp>
        </mc:Choice>
        <mc:Fallback xmlns="">
          <p:sp>
            <p:nvSpPr>
              <p:cNvPr id="64" name="TextBox 63"/>
              <p:cNvSpPr txBox="1">
                <a:spLocks noRot="1" noChangeAspect="1" noMove="1" noResize="1" noEditPoints="1" noAdjustHandles="1" noChangeArrowheads="1" noChangeShapeType="1" noTextEdit="1"/>
              </p:cNvSpPr>
              <p:nvPr/>
            </p:nvSpPr>
            <p:spPr>
              <a:xfrm>
                <a:off x="3921668" y="2438400"/>
                <a:ext cx="574132" cy="461665"/>
              </a:xfrm>
              <a:prstGeom prst="rect">
                <a:avLst/>
              </a:prstGeom>
              <a:blipFill rotWithShape="1">
                <a:blip r:embed="rId7"/>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429000" y="1671935"/>
                <a:ext cx="57413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𝝉</m:t>
                          </m:r>
                        </m:e>
                        <m:sub>
                          <m:r>
                            <a:rPr lang="en-US" sz="2400" b="1" i="1" smtClean="0">
                              <a:latin typeface="Cambria Math"/>
                            </a:rPr>
                            <m:t>𝟐</m:t>
                          </m:r>
                        </m:sub>
                      </m:sSub>
                    </m:oMath>
                  </m:oMathPara>
                </a14:m>
                <a:endParaRPr lang="en-US" sz="2400" b="1" dirty="0"/>
              </a:p>
            </p:txBody>
          </p:sp>
        </mc:Choice>
        <mc:Fallback xmlns="">
          <p:sp>
            <p:nvSpPr>
              <p:cNvPr id="65" name="TextBox 64"/>
              <p:cNvSpPr txBox="1">
                <a:spLocks noRot="1" noChangeAspect="1" noMove="1" noResize="1" noEditPoints="1" noAdjustHandles="1" noChangeArrowheads="1" noChangeShapeType="1" noTextEdit="1"/>
              </p:cNvSpPr>
              <p:nvPr/>
            </p:nvSpPr>
            <p:spPr>
              <a:xfrm>
                <a:off x="3429000" y="1671935"/>
                <a:ext cx="574132" cy="461665"/>
              </a:xfrm>
              <a:prstGeom prst="rect">
                <a:avLst/>
              </a:prstGeom>
              <a:blipFill rotWithShape="1">
                <a:blip r:embed="rId8"/>
                <a:stretch>
                  <a:fillRect b="-3947"/>
                </a:stretch>
              </a:blipFill>
            </p:spPr>
            <p:txBody>
              <a:bodyPr/>
              <a:lstStyle/>
              <a:p>
                <a:r>
                  <a:rPr lang="en-US">
                    <a:noFill/>
                  </a:rPr>
                  <a:t> </a:t>
                </a:r>
              </a:p>
            </p:txBody>
          </p:sp>
        </mc:Fallback>
      </mc:AlternateContent>
    </p:spTree>
    <p:extLst>
      <p:ext uri="{BB962C8B-B14F-4D97-AF65-F5344CB8AC3E}">
        <p14:creationId xmlns:p14="http://schemas.microsoft.com/office/powerpoint/2010/main" val="26509936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One Schedule</a:t>
            </a:r>
            <a:endParaRPr lang="en-US" dirty="0"/>
          </a:p>
        </p:txBody>
      </p:sp>
      <p:cxnSp>
        <p:nvCxnSpPr>
          <p:cNvPr id="5" name="Straight Connector 4"/>
          <p:cNvCxnSpPr/>
          <p:nvPr/>
        </p:nvCxnSpPr>
        <p:spPr bwMode="auto">
          <a:xfrm>
            <a:off x="1676400"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676400" y="2895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76400"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23621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387974" y="1219200"/>
            <a:ext cx="269626" cy="276999"/>
          </a:xfrm>
          <a:prstGeom prst="rect">
            <a:avLst/>
          </a:prstGeom>
          <a:noFill/>
        </p:spPr>
        <p:txBody>
          <a:bodyPr wrap="none" rtlCol="0">
            <a:spAutoFit/>
          </a:bodyPr>
          <a:lstStyle/>
          <a:p>
            <a:r>
              <a:rPr lang="en-US" sz="1200" dirty="0" smtClean="0"/>
              <a:t>4</a:t>
            </a:r>
            <a:endParaRPr lang="en-US" sz="1200" dirty="0"/>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2</a:t>
            </a:r>
            <a:endParaRPr lang="en-US" baseline="-25000" dirty="0"/>
          </a:p>
        </p:txBody>
      </p:sp>
      <p:sp>
        <p:nvSpPr>
          <p:cNvPr id="35" name="TextBox 34"/>
          <p:cNvSpPr txBox="1"/>
          <p:nvPr/>
        </p:nvSpPr>
        <p:spPr>
          <a:xfrm>
            <a:off x="1219200" y="3352800"/>
            <a:ext cx="438800" cy="369332"/>
          </a:xfrm>
          <a:prstGeom prst="rect">
            <a:avLst/>
          </a:prstGeom>
          <a:noFill/>
        </p:spPr>
        <p:txBody>
          <a:bodyPr wrap="square" rtlCol="0">
            <a:spAutoFit/>
          </a:bodyPr>
          <a:lstStyle/>
          <a:p>
            <a:r>
              <a:rPr lang="en-US" dirty="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a:sym typeface="Symbol"/>
              </a:rPr>
              <a:t>1</a:t>
            </a:r>
            <a:endParaRPr lang="en-US" baseline="-25000" dirty="0"/>
          </a:p>
        </p:txBody>
      </p:sp>
      <p:sp>
        <p:nvSpPr>
          <p:cNvPr id="29" name="Rectangle 28"/>
          <p:cNvSpPr/>
          <p:nvPr/>
        </p:nvSpPr>
        <p:spPr bwMode="auto">
          <a:xfrm rot="16200000">
            <a:off x="38100" y="2476500"/>
            <a:ext cx="1752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Priority</a:t>
            </a:r>
            <a:r>
              <a:rPr kumimoji="0" lang="en-US" sz="2000" b="1" i="0" u="none" strike="noStrike" cap="none" normalizeH="0" dirty="0" smtClean="0">
                <a:ln>
                  <a:noFill/>
                </a:ln>
                <a:solidFill>
                  <a:schemeClr val="tx1"/>
                </a:solidFill>
                <a:effectLst/>
                <a:latin typeface="Arial" charset="0"/>
                <a:ea typeface="ＭＳ Ｐゴシック" pitchFamily="1" charset="-128"/>
              </a:rPr>
              <a:t> Level</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6" name="Straight Connector 25"/>
          <p:cNvCxnSpPr/>
          <p:nvPr/>
        </p:nvCxnSpPr>
        <p:spPr bwMode="auto">
          <a:xfrm rot="5400000">
            <a:off x="14478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rot="5400000">
            <a:off x="990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33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5400000">
            <a:off x="1904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32" name="TextBox 31"/>
          <p:cNvSpPr txBox="1"/>
          <p:nvPr/>
        </p:nvSpPr>
        <p:spPr>
          <a:xfrm>
            <a:off x="2930774" y="1219200"/>
            <a:ext cx="269626" cy="276999"/>
          </a:xfrm>
          <a:prstGeom prst="rect">
            <a:avLst/>
          </a:prstGeom>
          <a:noFill/>
        </p:spPr>
        <p:txBody>
          <a:bodyPr wrap="none" rtlCol="0">
            <a:spAutoFit/>
          </a:bodyPr>
          <a:lstStyle/>
          <a:p>
            <a:r>
              <a:rPr lang="en-US" sz="1200" dirty="0"/>
              <a:t>3</a:t>
            </a:r>
          </a:p>
        </p:txBody>
      </p:sp>
      <p:sp>
        <p:nvSpPr>
          <p:cNvPr id="34" name="TextBox 33"/>
          <p:cNvSpPr txBox="1"/>
          <p:nvPr/>
        </p:nvSpPr>
        <p:spPr>
          <a:xfrm>
            <a:off x="2438400" y="1219200"/>
            <a:ext cx="269626" cy="276999"/>
          </a:xfrm>
          <a:prstGeom prst="rect">
            <a:avLst/>
          </a:prstGeom>
          <a:noFill/>
        </p:spPr>
        <p:txBody>
          <a:bodyPr wrap="none" rtlCol="0">
            <a:spAutoFit/>
          </a:bodyPr>
          <a:lstStyle/>
          <a:p>
            <a:r>
              <a:rPr lang="en-US" sz="1200" dirty="0"/>
              <a:t>2</a:t>
            </a:r>
          </a:p>
        </p:txBody>
      </p:sp>
      <p:sp>
        <p:nvSpPr>
          <p:cNvPr id="37" name="TextBox 36"/>
          <p:cNvSpPr txBox="1"/>
          <p:nvPr/>
        </p:nvSpPr>
        <p:spPr>
          <a:xfrm>
            <a:off x="1981200" y="1219200"/>
            <a:ext cx="269626" cy="276999"/>
          </a:xfrm>
          <a:prstGeom prst="rect">
            <a:avLst/>
          </a:prstGeom>
          <a:noFill/>
        </p:spPr>
        <p:txBody>
          <a:bodyPr wrap="none" rtlCol="0">
            <a:spAutoFit/>
          </a:bodyPr>
          <a:lstStyle/>
          <a:p>
            <a:r>
              <a:rPr lang="en-US" sz="1200" dirty="0"/>
              <a:t>1</a:t>
            </a:r>
          </a:p>
        </p:txBody>
      </p:sp>
      <p:sp>
        <p:nvSpPr>
          <p:cNvPr id="38" name="TextBox 37"/>
          <p:cNvSpPr txBox="1"/>
          <p:nvPr/>
        </p:nvSpPr>
        <p:spPr>
          <a:xfrm>
            <a:off x="1524000" y="1219200"/>
            <a:ext cx="269626" cy="276999"/>
          </a:xfrm>
          <a:prstGeom prst="rect">
            <a:avLst/>
          </a:prstGeom>
          <a:noFill/>
        </p:spPr>
        <p:txBody>
          <a:bodyPr wrap="none" rtlCol="0">
            <a:spAutoFit/>
          </a:bodyPr>
          <a:lstStyle/>
          <a:p>
            <a:r>
              <a:rPr lang="en-US" sz="1200" dirty="0"/>
              <a:t>0</a:t>
            </a:r>
          </a:p>
        </p:txBody>
      </p:sp>
      <p:cxnSp>
        <p:nvCxnSpPr>
          <p:cNvPr id="45" name="Straight Connector 44"/>
          <p:cNvCxnSpPr/>
          <p:nvPr/>
        </p:nvCxnSpPr>
        <p:spPr bwMode="auto">
          <a:xfrm rot="5400000">
            <a:off x="41909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46" name="TextBox 45"/>
          <p:cNvSpPr txBox="1"/>
          <p:nvPr/>
        </p:nvSpPr>
        <p:spPr>
          <a:xfrm>
            <a:off x="5216774" y="1219200"/>
            <a:ext cx="269626" cy="276999"/>
          </a:xfrm>
          <a:prstGeom prst="rect">
            <a:avLst/>
          </a:prstGeom>
          <a:noFill/>
        </p:spPr>
        <p:txBody>
          <a:bodyPr wrap="none" rtlCol="0">
            <a:spAutoFit/>
          </a:bodyPr>
          <a:lstStyle/>
          <a:p>
            <a:r>
              <a:rPr lang="en-US" sz="1200" dirty="0"/>
              <a:t>8</a:t>
            </a:r>
          </a:p>
        </p:txBody>
      </p:sp>
      <p:cxnSp>
        <p:nvCxnSpPr>
          <p:cNvPr id="47" name="Straight Connector 46"/>
          <p:cNvCxnSpPr/>
          <p:nvPr/>
        </p:nvCxnSpPr>
        <p:spPr bwMode="auto">
          <a:xfrm rot="5400000">
            <a:off x="32766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8" name="Straight Connector 47"/>
          <p:cNvCxnSpPr/>
          <p:nvPr/>
        </p:nvCxnSpPr>
        <p:spPr bwMode="auto">
          <a:xfrm rot="5400000">
            <a:off x="2819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49" name="Straight Connector 48"/>
          <p:cNvCxnSpPr/>
          <p:nvPr/>
        </p:nvCxnSpPr>
        <p:spPr bwMode="auto">
          <a:xfrm rot="5400000">
            <a:off x="3733799"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0" name="TextBox 49"/>
          <p:cNvSpPr txBox="1"/>
          <p:nvPr/>
        </p:nvSpPr>
        <p:spPr>
          <a:xfrm>
            <a:off x="4759574" y="1219200"/>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4267200" y="1219200"/>
            <a:ext cx="269626" cy="276999"/>
          </a:xfrm>
          <a:prstGeom prst="rect">
            <a:avLst/>
          </a:prstGeom>
          <a:noFill/>
        </p:spPr>
        <p:txBody>
          <a:bodyPr wrap="none" rtlCol="0">
            <a:spAutoFit/>
          </a:bodyPr>
          <a:lstStyle/>
          <a:p>
            <a:r>
              <a:rPr lang="en-US" sz="1200" dirty="0" smtClean="0"/>
              <a:t>6</a:t>
            </a:r>
            <a:endParaRPr lang="en-US" sz="1200" dirty="0"/>
          </a:p>
        </p:txBody>
      </p:sp>
      <p:sp>
        <p:nvSpPr>
          <p:cNvPr id="52" name="TextBox 51"/>
          <p:cNvSpPr txBox="1"/>
          <p:nvPr/>
        </p:nvSpPr>
        <p:spPr>
          <a:xfrm>
            <a:off x="3810000" y="1219200"/>
            <a:ext cx="269626" cy="276999"/>
          </a:xfrm>
          <a:prstGeom prst="rect">
            <a:avLst/>
          </a:prstGeom>
          <a:noFill/>
        </p:spPr>
        <p:txBody>
          <a:bodyPr wrap="none" rtlCol="0">
            <a:spAutoFit/>
          </a:bodyPr>
          <a:lstStyle/>
          <a:p>
            <a:r>
              <a:rPr lang="en-US" sz="1200" dirty="0" smtClean="0"/>
              <a:t>5</a:t>
            </a:r>
            <a:endParaRPr lang="en-US" sz="1200" dirty="0"/>
          </a:p>
        </p:txBody>
      </p:sp>
      <p:cxnSp>
        <p:nvCxnSpPr>
          <p:cNvPr id="55" name="Straight Connector 54"/>
          <p:cNvCxnSpPr/>
          <p:nvPr/>
        </p:nvCxnSpPr>
        <p:spPr bwMode="auto">
          <a:xfrm rot="5400000">
            <a:off x="51054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rot="5400000">
            <a:off x="4648200"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59" name="TextBox 58"/>
          <p:cNvSpPr txBox="1"/>
          <p:nvPr/>
        </p:nvSpPr>
        <p:spPr>
          <a:xfrm>
            <a:off x="6096000" y="1219200"/>
            <a:ext cx="354584" cy="276999"/>
          </a:xfrm>
          <a:prstGeom prst="rect">
            <a:avLst/>
          </a:prstGeom>
          <a:noFill/>
        </p:spPr>
        <p:txBody>
          <a:bodyPr wrap="none" rtlCol="0">
            <a:spAutoFit/>
          </a:bodyPr>
          <a:lstStyle/>
          <a:p>
            <a:r>
              <a:rPr lang="en-US" sz="1200" dirty="0" smtClean="0"/>
              <a:t>10</a:t>
            </a:r>
            <a:endParaRPr lang="en-US" sz="1200" dirty="0"/>
          </a:p>
        </p:txBody>
      </p:sp>
      <p:sp>
        <p:nvSpPr>
          <p:cNvPr id="60" name="TextBox 59"/>
          <p:cNvSpPr txBox="1"/>
          <p:nvPr/>
        </p:nvSpPr>
        <p:spPr>
          <a:xfrm>
            <a:off x="5638800" y="1219200"/>
            <a:ext cx="269626" cy="276999"/>
          </a:xfrm>
          <a:prstGeom prst="rect">
            <a:avLst/>
          </a:prstGeom>
          <a:noFill/>
        </p:spPr>
        <p:txBody>
          <a:bodyPr wrap="none" rtlCol="0">
            <a:spAutoFit/>
          </a:bodyPr>
          <a:lstStyle/>
          <a:p>
            <a:r>
              <a:rPr lang="en-US" sz="1200" dirty="0" smtClean="0"/>
              <a:t>9</a:t>
            </a:r>
            <a:endParaRPr lang="en-US" sz="1200" dirty="0"/>
          </a:p>
        </p:txBody>
      </p:sp>
      <mc:AlternateContent xmlns:mc="http://schemas.openxmlformats.org/markup-compatibility/2006" xmlns:a14="http://schemas.microsoft.com/office/drawing/2010/main">
        <mc:Choice Requires="a14">
          <p:sp>
            <p:nvSpPr>
              <p:cNvPr id="2" name="Rectangle 1"/>
              <p:cNvSpPr/>
              <p:nvPr/>
            </p:nvSpPr>
            <p:spPr bwMode="auto">
              <a:xfrm>
                <a:off x="16579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657999" y="3352800"/>
                <a:ext cx="475601" cy="369332"/>
              </a:xfrm>
              <a:prstGeom prst="rect">
                <a:avLst/>
              </a:prstGeom>
              <a:blipFill rotWithShape="1">
                <a:blip r:embed="rId3"/>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bwMode="auto">
              <a:xfrm>
                <a:off x="2115201" y="2526268"/>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2" name="Rectangle 61"/>
              <p:cNvSpPr>
                <a:spLocks noRot="1" noChangeAspect="1" noMove="1" noResize="1" noEditPoints="1" noAdjustHandles="1" noChangeArrowheads="1" noChangeShapeType="1" noTextEdit="1"/>
              </p:cNvSpPr>
              <p:nvPr/>
            </p:nvSpPr>
            <p:spPr bwMode="auto">
              <a:xfrm>
                <a:off x="2115201" y="2526268"/>
                <a:ext cx="475599" cy="369332"/>
              </a:xfrm>
              <a:prstGeom prst="rect">
                <a:avLst/>
              </a:prstGeom>
              <a:blipFill rotWithShape="1">
                <a:blip r:embed="rId4"/>
                <a:stretch>
                  <a:fillRect b="-298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bwMode="auto">
              <a:xfrm>
                <a:off x="2572402"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3" name="Rectangle 62"/>
              <p:cNvSpPr>
                <a:spLocks noRot="1" noChangeAspect="1" noMove="1" noResize="1" noEditPoints="1" noAdjustHandles="1" noChangeArrowheads="1" noChangeShapeType="1" noTextEdit="1"/>
              </p:cNvSpPr>
              <p:nvPr/>
            </p:nvSpPr>
            <p:spPr bwMode="auto">
              <a:xfrm>
                <a:off x="2572402" y="1752600"/>
                <a:ext cx="493185" cy="369332"/>
              </a:xfrm>
              <a:prstGeom prst="rect">
                <a:avLst/>
              </a:prstGeom>
              <a:blipFill rotWithShape="1">
                <a:blip r:embed="rId5"/>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30296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𝒍</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up>
                        <m:r>
                          <a:rPr kumimoji="0" lang="en-US" sz="2000" b="1" i="1" u="none" strike="noStrike" cap="none" normalizeH="0" baseline="0" smtClean="0">
                            <a:ln>
                              <a:noFill/>
                            </a:ln>
                            <a:solidFill>
                              <a:schemeClr val="tx1"/>
                            </a:solidFill>
                            <a:effectLst/>
                            <a:latin typeface="Cambria Math"/>
                            <a:ea typeface="ＭＳ Ｐゴシック" pitchFamily="1" charset="-128"/>
                          </a:rPr>
                          <m:t>∗</m:t>
                        </m:r>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3029601" y="1752600"/>
                <a:ext cx="475599" cy="369332"/>
              </a:xfrm>
              <a:prstGeom prst="rect">
                <a:avLst/>
              </a:prstGeom>
              <a:blipFill rotWithShape="1">
                <a:blip r:embed="rId6"/>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3487451" y="17526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3487451" y="1752600"/>
                <a:ext cx="475601" cy="369332"/>
              </a:xfrm>
              <a:prstGeom prst="rect">
                <a:avLst/>
              </a:prstGeom>
              <a:blipFill rotWithShape="1">
                <a:blip r:embed="rId7"/>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bwMode="auto">
              <a:xfrm>
                <a:off x="3944001" y="1752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Sup>
                      <m:sSubSup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Sup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up/>
                    </m:sSubSup>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3944001" y="1752600"/>
                <a:ext cx="475599" cy="369332"/>
              </a:xfrm>
              <a:prstGeom prst="rect">
                <a:avLst/>
              </a:prstGeom>
              <a:blipFill rotWithShape="1">
                <a:blip r:embed="rId8"/>
                <a:stretch>
                  <a:fillRect b="-4545"/>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bwMode="auto">
              <a:xfrm>
                <a:off x="4383615" y="1752600"/>
                <a:ext cx="493185" cy="369332"/>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𝟐</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3" name="Rectangle 52"/>
              <p:cNvSpPr>
                <a:spLocks noRot="1" noChangeAspect="1" noMove="1" noResize="1" noEditPoints="1" noAdjustHandles="1" noChangeArrowheads="1" noChangeShapeType="1" noTextEdit="1"/>
              </p:cNvSpPr>
              <p:nvPr/>
            </p:nvSpPr>
            <p:spPr bwMode="auto">
              <a:xfrm>
                <a:off x="4383615" y="1752600"/>
                <a:ext cx="493185" cy="369332"/>
              </a:xfrm>
              <a:prstGeom prst="rect">
                <a:avLst/>
              </a:prstGeom>
              <a:blipFill rotWithShape="1">
                <a:blip r:embed="rId9"/>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 name="Curved Connector 6"/>
          <p:cNvCxnSpPr>
            <a:stCxn id="63" idx="0"/>
            <a:endCxn id="53" idx="0"/>
          </p:cNvCxnSpPr>
          <p:nvPr/>
        </p:nvCxnSpPr>
        <p:spPr bwMode="auto">
          <a:xfrm rot="5400000" flipH="1" flipV="1">
            <a:off x="3724601" y="846994"/>
            <a:ext cx="12700" cy="1811213"/>
          </a:xfrm>
          <a:prstGeom prst="curvedConnector3">
            <a:avLst>
              <a:gd name="adj1" fmla="val 7312496"/>
            </a:avLst>
          </a:prstGeom>
          <a:solidFill>
            <a:srgbClr val="5CA1FB"/>
          </a:solidFill>
          <a:ln w="38100" cap="flat" cmpd="sng" algn="ctr">
            <a:solidFill>
              <a:srgbClr val="FF0000"/>
            </a:solidFill>
            <a:prstDash val="solid"/>
            <a:round/>
            <a:headEnd type="none" w="med" len="med"/>
            <a:tailEnd type="triangle"/>
          </a:ln>
          <a:effectLst/>
        </p:spPr>
      </p:cxnSp>
      <p:cxnSp>
        <p:nvCxnSpPr>
          <p:cNvPr id="54" name="Curved Connector 53"/>
          <p:cNvCxnSpPr>
            <a:stCxn id="39" idx="0"/>
            <a:endCxn id="43" idx="0"/>
          </p:cNvCxnSpPr>
          <p:nvPr/>
        </p:nvCxnSpPr>
        <p:spPr bwMode="auto">
          <a:xfrm rot="5400000" flipH="1" flipV="1">
            <a:off x="3724601" y="1295400"/>
            <a:ext cx="12700" cy="914400"/>
          </a:xfrm>
          <a:prstGeom prst="curvedConnector3">
            <a:avLst>
              <a:gd name="adj1" fmla="val 4837496"/>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Rectangle 56"/>
              <p:cNvSpPr/>
              <p:nvPr/>
            </p:nvSpPr>
            <p:spPr bwMode="auto">
              <a:xfrm>
                <a:off x="4858401" y="2514600"/>
                <a:ext cx="475599" cy="36933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14:m>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a:ea typeface="ＭＳ Ｐゴシック" pitchFamily="1" charset="-128"/>
                          </a:rPr>
                        </m:ctrlPr>
                      </m:sSubPr>
                      <m:e>
                        <m:r>
                          <a:rPr kumimoji="0" lang="en-US" sz="2000" b="1" i="1" u="none" strike="noStrike" cap="none" normalizeH="0" baseline="0" smtClean="0">
                            <a:ln>
                              <a:noFill/>
                            </a:ln>
                            <a:solidFill>
                              <a:schemeClr val="tx1"/>
                            </a:solidFill>
                            <a:effectLst/>
                            <a:latin typeface="Cambria Math"/>
                            <a:ea typeface="ＭＳ Ｐゴシック" pitchFamily="1" charset="-128"/>
                          </a:rPr>
                          <m:t>𝒖</m:t>
                        </m:r>
                      </m:e>
                      <m:sub>
                        <m:r>
                          <a:rPr kumimoji="0" lang="en-US" sz="2000" b="1" i="1" u="none" strike="noStrike" cap="none" normalizeH="0" baseline="0" smtClean="0">
                            <a:ln>
                              <a:noFill/>
                            </a:ln>
                            <a:solidFill>
                              <a:schemeClr val="tx1"/>
                            </a:solidFill>
                            <a:effectLst/>
                            <a:latin typeface="Cambria Math"/>
                            <a:ea typeface="ＭＳ Ｐゴシック" pitchFamily="1" charset="-128"/>
                          </a:rPr>
                          <m:t>𝟏</m:t>
                        </m:r>
                      </m:sub>
                    </m:sSub>
                  </m:oMath>
                </a14:m>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57" name="Rectangle 56"/>
              <p:cNvSpPr>
                <a:spLocks noRot="1" noChangeAspect="1" noMove="1" noResize="1" noEditPoints="1" noAdjustHandles="1" noChangeArrowheads="1" noChangeShapeType="1" noTextEdit="1"/>
              </p:cNvSpPr>
              <p:nvPr/>
            </p:nvSpPr>
            <p:spPr bwMode="auto">
              <a:xfrm>
                <a:off x="4858401" y="2514600"/>
                <a:ext cx="475599" cy="369332"/>
              </a:xfrm>
              <a:prstGeom prst="rect">
                <a:avLst/>
              </a:prstGeom>
              <a:blipFill rotWithShape="1">
                <a:blip r:embed="rId10"/>
                <a:stretch>
                  <a:fillRect b="-3030"/>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58" name="Rectangle 57"/>
          <p:cNvSpPr/>
          <p:nvPr/>
        </p:nvSpPr>
        <p:spPr bwMode="auto">
          <a:xfrm>
            <a:off x="5315599" y="3352800"/>
            <a:ext cx="475601" cy="369332"/>
          </a:xfrm>
          <a:prstGeom prst="rect">
            <a:avLst/>
          </a:prstGeom>
          <a:solidFill>
            <a:srgbClr val="92D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000" b="1" u="none" strike="noStrike" cap="none" normalizeH="0" baseline="0" dirty="0" smtClean="0">
                <a:ln>
                  <a:noFill/>
                </a:ln>
                <a:solidFill>
                  <a:schemeClr val="tx1"/>
                </a:solidFill>
                <a:effectLst/>
                <a:ea typeface="ＭＳ Ｐゴシック" pitchFamily="1" charset="-128"/>
              </a:rPr>
              <a:t>  </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mc:AlternateContent xmlns:mc="http://schemas.openxmlformats.org/markup-compatibility/2006" xmlns:a14="http://schemas.microsoft.com/office/drawing/2010/main">
        <mc:Choice Requires="a14">
          <p:sp>
            <p:nvSpPr>
              <p:cNvPr id="64" name="Rounded Rectangular Callout 63"/>
              <p:cNvSpPr/>
              <p:nvPr/>
            </p:nvSpPr>
            <p:spPr bwMode="auto">
              <a:xfrm>
                <a:off x="6781800" y="141923"/>
                <a:ext cx="2057400" cy="1225868"/>
              </a:xfrm>
              <a:prstGeom prst="wedgeRoundRectCallout">
                <a:avLst>
                  <a:gd name="adj1" fmla="val -188067"/>
                  <a:gd name="adj2" fmla="val 3628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14:m>
                  <m:oMath xmlns:m="http://schemas.openxmlformats.org/officeDocument/2006/math">
                    <m:sSub>
                      <m:sSubPr>
                        <m:ctrlPr>
                          <a:rPr lang="en-US" b="1" i="1" smtClean="0">
                            <a:latin typeface="Cambria Math"/>
                            <a:ea typeface="ＭＳ Ｐゴシック" pitchFamily="1" charset="-128"/>
                          </a:rPr>
                        </m:ctrlPr>
                      </m:sSubPr>
                      <m:e>
                        <m:r>
                          <a:rPr lang="en-US" b="1" i="1" smtClean="0">
                            <a:latin typeface="Cambria Math"/>
                            <a:ea typeface="ＭＳ Ｐゴシック" pitchFamily="1" charset="-128"/>
                          </a:rPr>
                          <m:t>𝝉</m:t>
                        </m:r>
                      </m:e>
                      <m:sub>
                        <m:r>
                          <a:rPr lang="en-US" b="1" i="1" smtClean="0">
                            <a:latin typeface="Cambria Math"/>
                            <a:ea typeface="ＭＳ Ｐゴシック" pitchFamily="1" charset="-128"/>
                          </a:rPr>
                          <m:t>𝟏</m:t>
                        </m:r>
                      </m:sub>
                    </m:sSub>
                    <m:r>
                      <a:rPr lang="en-US" b="1" i="1" smtClean="0">
                        <a:latin typeface="Cambria Math"/>
                        <a:ea typeface="ＭＳ Ｐゴシック" pitchFamily="1" charset="-128"/>
                      </a:rPr>
                      <m:t> </m:t>
                    </m:r>
                  </m:oMath>
                </a14:m>
                <a:r>
                  <a:rPr lang="en-US" b="1" dirty="0" smtClean="0">
                    <a:latin typeface="Arial" charset="0"/>
                    <a:ea typeface="ＭＳ Ｐゴシック" pitchFamily="1" charset="-128"/>
                  </a:rPr>
                  <a:t>unblocks, grabs </a:t>
                </a:r>
                <a14:m>
                  <m:oMath xmlns:m="http://schemas.openxmlformats.org/officeDocument/2006/math">
                    <m:sSub>
                      <m:sSubPr>
                        <m:ctrlPr>
                          <a:rPr lang="en-US" b="1" i="1" smtClean="0">
                            <a:latin typeface="Cambria Math"/>
                            <a:ea typeface="ＭＳ Ｐゴシック" pitchFamily="1" charset="-128"/>
                          </a:rPr>
                        </m:ctrlPr>
                      </m:sSubPr>
                      <m:e>
                        <m:r>
                          <a:rPr lang="en-US" b="1" i="1" smtClean="0">
                            <a:latin typeface="Cambria Math"/>
                            <a:ea typeface="ＭＳ Ｐゴシック" pitchFamily="1" charset="-128"/>
                          </a:rPr>
                          <m:t>𝒍</m:t>
                        </m:r>
                      </m:e>
                      <m:sub>
                        <m:r>
                          <a:rPr lang="en-US" b="1" i="1" smtClean="0">
                            <a:latin typeface="Cambria Math"/>
                            <a:ea typeface="ＭＳ Ｐゴシック" pitchFamily="1" charset="-128"/>
                          </a:rPr>
                          <m:t>𝟏</m:t>
                        </m:r>
                      </m:sub>
                    </m:sSub>
                  </m:oMath>
                </a14:m>
                <a:r>
                  <a:rPr lang="en-US" b="1" dirty="0" smtClean="0">
                    <a:latin typeface="Arial" charset="0"/>
                    <a:ea typeface="ＭＳ Ｐゴシック" pitchFamily="1" charset="-128"/>
                  </a:rPr>
                  <a:t>, and resumes execution</a:t>
                </a:r>
                <a:endParaRPr kumimoji="0" lang="en-US"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64" name="Rounded Rectangular Callout 63"/>
              <p:cNvSpPr>
                <a:spLocks noRot="1" noChangeAspect="1" noMove="1" noResize="1" noEditPoints="1" noAdjustHandles="1" noChangeArrowheads="1" noChangeShapeType="1" noTextEdit="1"/>
              </p:cNvSpPr>
              <p:nvPr/>
            </p:nvSpPr>
            <p:spPr bwMode="auto">
              <a:xfrm>
                <a:off x="6781800" y="141923"/>
                <a:ext cx="2057400" cy="1225868"/>
              </a:xfrm>
              <a:prstGeom prst="wedgeRoundRectCallout">
                <a:avLst>
                  <a:gd name="adj1" fmla="val -188067"/>
                  <a:gd name="adj2" fmla="val 36289"/>
                  <a:gd name="adj3" fmla="val 16667"/>
                </a:avLst>
              </a:prstGeom>
              <a:blipFill rotWithShape="1">
                <a:blip r:embed="rId11"/>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905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8" name="TextBox 67"/>
              <p:cNvSpPr txBox="1">
                <a:spLocks noRot="1" noChangeAspect="1" noMove="1" noResize="1" noEditPoints="1" noAdjustHandles="1" noChangeArrowheads="1" noChangeShapeType="1" noTextEdit="1"/>
              </p:cNvSpPr>
              <p:nvPr/>
            </p:nvSpPr>
            <p:spPr>
              <a:xfrm>
                <a:off x="1905000" y="3657600"/>
                <a:ext cx="490839"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362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69" name="TextBox 68"/>
              <p:cNvSpPr txBox="1">
                <a:spLocks noRot="1" noChangeAspect="1" noMove="1" noResize="1" noEditPoints="1" noAdjustHandles="1" noChangeArrowheads="1" noChangeShapeType="1" noTextEdit="1"/>
              </p:cNvSpPr>
              <p:nvPr/>
            </p:nvSpPr>
            <p:spPr>
              <a:xfrm>
                <a:off x="2362200" y="3657600"/>
                <a:ext cx="490839"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819400"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0" name="TextBox 69"/>
              <p:cNvSpPr txBox="1">
                <a:spLocks noRot="1" noChangeAspect="1" noMove="1" noResize="1" noEditPoints="1" noAdjustHandles="1" noChangeArrowheads="1" noChangeShapeType="1" noTextEdit="1"/>
              </p:cNvSpPr>
              <p:nvPr/>
            </p:nvSpPr>
            <p:spPr>
              <a:xfrm>
                <a:off x="2819400" y="3657600"/>
                <a:ext cx="497252" cy="58477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236548" y="3657600"/>
                <a:ext cx="4972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1" name="TextBox 70"/>
              <p:cNvSpPr txBox="1">
                <a:spLocks noRot="1" noChangeAspect="1" noMove="1" noResize="1" noEditPoints="1" noAdjustHandles="1" noChangeArrowheads="1" noChangeShapeType="1" noTextEdit="1"/>
              </p:cNvSpPr>
              <p:nvPr/>
            </p:nvSpPr>
            <p:spPr>
              <a:xfrm>
                <a:off x="3236548" y="3657600"/>
                <a:ext cx="497252" cy="58477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7338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3" name="TextBox 72"/>
              <p:cNvSpPr txBox="1">
                <a:spLocks noRot="1" noChangeAspect="1" noMove="1" noResize="1" noEditPoints="1" noAdjustHandles="1" noChangeArrowheads="1" noChangeShapeType="1" noTextEdit="1"/>
              </p:cNvSpPr>
              <p:nvPr/>
            </p:nvSpPr>
            <p:spPr>
              <a:xfrm>
                <a:off x="3733800" y="3657600"/>
                <a:ext cx="490839"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1910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4" name="TextBox 73"/>
              <p:cNvSpPr txBox="1">
                <a:spLocks noRot="1" noChangeAspect="1" noMove="1" noResize="1" noEditPoints="1" noAdjustHandles="1" noChangeArrowheads="1" noChangeShapeType="1" noTextEdit="1"/>
              </p:cNvSpPr>
              <p:nvPr/>
            </p:nvSpPr>
            <p:spPr>
              <a:xfrm>
                <a:off x="4191000" y="3657600"/>
                <a:ext cx="490839"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648200"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5" name="TextBox 74"/>
              <p:cNvSpPr txBox="1">
                <a:spLocks noRot="1" noChangeAspect="1" noMove="1" noResize="1" noEditPoints="1" noAdjustHandles="1" noChangeArrowheads="1" noChangeShapeType="1" noTextEdit="1"/>
              </p:cNvSpPr>
              <p:nvPr/>
            </p:nvSpPr>
            <p:spPr>
              <a:xfrm>
                <a:off x="4648200" y="3657600"/>
                <a:ext cx="490839"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5071761"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6" name="TextBox 75"/>
              <p:cNvSpPr txBox="1">
                <a:spLocks noRot="1" noChangeAspect="1" noMove="1" noResize="1" noEditPoints="1" noAdjustHandles="1" noChangeArrowheads="1" noChangeShapeType="1" noTextEdit="1"/>
              </p:cNvSpPr>
              <p:nvPr/>
            </p:nvSpPr>
            <p:spPr>
              <a:xfrm>
                <a:off x="5071761" y="3657600"/>
                <a:ext cx="490839" cy="584775"/>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528961" y="3657600"/>
                <a:ext cx="4908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a:rPr>
                        <m:t>↓</m:t>
                      </m:r>
                    </m:oMath>
                  </m:oMathPara>
                </a14:m>
                <a:endParaRPr lang="en-US" sz="3200" b="1" dirty="0" smtClean="0"/>
              </a:p>
            </p:txBody>
          </p:sp>
        </mc:Choice>
        <mc:Fallback xmlns="">
          <p:sp>
            <p:nvSpPr>
              <p:cNvPr id="77" name="TextBox 76"/>
              <p:cNvSpPr txBox="1">
                <a:spLocks noRot="1" noChangeAspect="1" noMove="1" noResize="1" noEditPoints="1" noAdjustHandles="1" noChangeArrowheads="1" noChangeShapeType="1" noTextEdit="1"/>
              </p:cNvSpPr>
              <p:nvPr/>
            </p:nvSpPr>
            <p:spPr>
              <a:xfrm>
                <a:off x="5528961" y="3657600"/>
                <a:ext cx="490839" cy="584775"/>
              </a:xfrm>
              <a:prstGeom prst="rect">
                <a:avLst/>
              </a:prstGeom>
              <a:blipFill rotWithShape="1">
                <a:blip r:embed="rId16"/>
                <a:stretch>
                  <a:fillRect/>
                </a:stretch>
              </a:blipFill>
            </p:spPr>
            <p:txBody>
              <a:bodyPr/>
              <a:lstStyle/>
              <a:p>
                <a:r>
                  <a:rPr lang="en-US">
                    <a:noFill/>
                  </a:rPr>
                  <a:t> </a:t>
                </a:r>
              </a:p>
            </p:txBody>
          </p:sp>
        </mc:Fallback>
      </mc:AlternateContent>
      <p:cxnSp>
        <p:nvCxnSpPr>
          <p:cNvPr id="78" name="Curved Connector 77"/>
          <p:cNvCxnSpPr>
            <a:stCxn id="62" idx="3"/>
            <a:endCxn id="39" idx="2"/>
          </p:cNvCxnSpPr>
          <p:nvPr/>
        </p:nvCxnSpPr>
        <p:spPr bwMode="auto">
          <a:xfrm flipV="1">
            <a:off x="2590800" y="2121932"/>
            <a:ext cx="676601" cy="589002"/>
          </a:xfrm>
          <a:prstGeom prst="curvedConnector2">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79" name="Rounded Rectangular Callout 78"/>
              <p:cNvSpPr/>
              <p:nvPr/>
            </p:nvSpPr>
            <p:spPr bwMode="auto">
              <a:xfrm>
                <a:off x="6891172" y="2219801"/>
                <a:ext cx="1666875" cy="612934"/>
              </a:xfrm>
              <a:prstGeom prst="wedgeRoundRectCallout">
                <a:avLst>
                  <a:gd name="adj1" fmla="val -277052"/>
                  <a:gd name="adj2" fmla="val -277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14:m>
                  <m:oMath xmlns:m="http://schemas.openxmlformats.org/officeDocument/2006/math">
                    <m:sSub>
                      <m:sSubPr>
                        <m:ctrlPr>
                          <a:rPr lang="en-US" b="1" i="1" smtClean="0">
                            <a:latin typeface="Cambria Math"/>
                            <a:ea typeface="ＭＳ Ｐゴシック" pitchFamily="1" charset="-128"/>
                          </a:rPr>
                        </m:ctrlPr>
                      </m:sSubPr>
                      <m:e>
                        <m:r>
                          <a:rPr lang="en-US" b="1" i="1" smtClean="0">
                            <a:latin typeface="Cambria Math"/>
                            <a:ea typeface="ＭＳ Ｐゴシック" pitchFamily="1" charset="-128"/>
                          </a:rPr>
                          <m:t>𝝉</m:t>
                        </m:r>
                      </m:e>
                      <m:sub>
                        <m:r>
                          <a:rPr lang="en-US" b="1" i="1" smtClean="0">
                            <a:latin typeface="Cambria Math"/>
                            <a:ea typeface="ＭＳ Ｐゴシック" pitchFamily="1" charset="-128"/>
                          </a:rPr>
                          <m:t>𝟏</m:t>
                        </m:r>
                      </m:sub>
                    </m:sSub>
                    <m:r>
                      <a:rPr lang="en-US" b="1" i="1" smtClean="0">
                        <a:latin typeface="Cambria Math"/>
                        <a:ea typeface="ＭＳ Ｐゴシック" pitchFamily="1" charset="-128"/>
                      </a:rPr>
                      <m:t> </m:t>
                    </m:r>
                  </m:oMath>
                </a14:m>
                <a:r>
                  <a:rPr lang="en-US" b="1" dirty="0" smtClean="0">
                    <a:latin typeface="Arial" charset="0"/>
                    <a:ea typeface="ＭＳ Ｐゴシック" pitchFamily="1" charset="-128"/>
                  </a:rPr>
                  <a:t>Inherits priority of </a:t>
                </a:r>
                <a14:m>
                  <m:oMath xmlns:m="http://schemas.openxmlformats.org/officeDocument/2006/math">
                    <m:sSub>
                      <m:sSubPr>
                        <m:ctrlPr>
                          <a:rPr lang="en-US" b="1" i="1" smtClean="0">
                            <a:latin typeface="Cambria Math"/>
                            <a:ea typeface="ＭＳ Ｐゴシック" pitchFamily="1" charset="-128"/>
                          </a:rPr>
                        </m:ctrlPr>
                      </m:sSubPr>
                      <m:e>
                        <m:r>
                          <a:rPr lang="en-US" b="1" i="1" smtClean="0">
                            <a:latin typeface="Cambria Math"/>
                            <a:ea typeface="ＭＳ Ｐゴシック" pitchFamily="1" charset="-128"/>
                          </a:rPr>
                          <m:t>𝝉</m:t>
                        </m:r>
                      </m:e>
                      <m:sub>
                        <m:r>
                          <a:rPr lang="en-US" b="1" i="1" smtClean="0">
                            <a:latin typeface="Cambria Math"/>
                            <a:ea typeface="ＭＳ Ｐゴシック" pitchFamily="1" charset="-128"/>
                          </a:rPr>
                          <m:t>𝟐</m:t>
                        </m:r>
                      </m:sub>
                    </m:sSub>
                  </m:oMath>
                </a14:m>
                <a:endParaRPr kumimoji="0" lang="en-US" b="1" i="0" u="none" strike="noStrike" cap="none" normalizeH="0" baseline="0" dirty="0" smtClean="0">
                  <a:ln>
                    <a:noFill/>
                  </a:ln>
                  <a:solidFill>
                    <a:schemeClr val="tx1"/>
                  </a:solidFill>
                  <a:effectLst/>
                  <a:latin typeface="Arial" charset="0"/>
                  <a:ea typeface="ＭＳ Ｐゴシック" pitchFamily="1" charset="-128"/>
                </a:endParaRPr>
              </a:p>
            </p:txBody>
          </p:sp>
        </mc:Choice>
        <mc:Fallback xmlns="">
          <p:sp>
            <p:nvSpPr>
              <p:cNvPr id="79" name="Rounded Rectangular Callout 78"/>
              <p:cNvSpPr>
                <a:spLocks noRot="1" noChangeAspect="1" noMove="1" noResize="1" noEditPoints="1" noAdjustHandles="1" noChangeArrowheads="1" noChangeShapeType="1" noTextEdit="1"/>
              </p:cNvSpPr>
              <p:nvPr/>
            </p:nvSpPr>
            <p:spPr bwMode="auto">
              <a:xfrm>
                <a:off x="6891172" y="2219801"/>
                <a:ext cx="1666875" cy="612934"/>
              </a:xfrm>
              <a:prstGeom prst="wedgeRoundRectCallout">
                <a:avLst>
                  <a:gd name="adj1" fmla="val -277052"/>
                  <a:gd name="adj2" fmla="val -2775"/>
                  <a:gd name="adj3" fmla="val 16667"/>
                </a:avLst>
              </a:prstGeom>
              <a:blipFill rotWithShape="1">
                <a:blip r:embed="rId17"/>
                <a:stretch>
                  <a:fillRect/>
                </a:stretch>
              </a:blipFill>
              <a:ln>
                <a:headEnd type="none" w="med" len="med"/>
                <a:tailEnd type="none" w="med" len="med"/>
              </a:ln>
            </p:spPr>
            <p:txBody>
              <a:bodyPr/>
              <a:lstStyle/>
              <a:p>
                <a:r>
                  <a:rPr lang="en-US">
                    <a:noFill/>
                  </a:rPr>
                  <a:t> </a:t>
                </a:r>
              </a:p>
            </p:txBody>
          </p:sp>
        </mc:Fallback>
      </mc:AlternateContent>
      <p:cxnSp>
        <p:nvCxnSpPr>
          <p:cNvPr id="80" name="Curved Connector 79"/>
          <p:cNvCxnSpPr>
            <a:stCxn id="2" idx="3"/>
            <a:endCxn id="40" idx="2"/>
          </p:cNvCxnSpPr>
          <p:nvPr/>
        </p:nvCxnSpPr>
        <p:spPr bwMode="auto">
          <a:xfrm flipV="1">
            <a:off x="2133600" y="2121932"/>
            <a:ext cx="1591652" cy="1415534"/>
          </a:xfrm>
          <a:prstGeom prst="curvedConnector2">
            <a:avLst/>
          </a:prstGeom>
          <a:solidFill>
            <a:srgbClr val="5CA1FB"/>
          </a:solidFill>
          <a:ln w="38100" cap="flat" cmpd="sng" algn="ctr">
            <a:solidFill>
              <a:srgbClr val="FF0000"/>
            </a:solidFill>
            <a:prstDash val="solid"/>
            <a:round/>
            <a:headEnd type="none" w="med" len="med"/>
            <a:tailEnd type="triangle"/>
          </a:ln>
          <a:effectLst/>
        </p:spPr>
      </p:cxnSp>
      <mc:AlternateContent xmlns:mc="http://schemas.openxmlformats.org/markup-compatibility/2006">
        <mc:Choice xmlns:a14="http://schemas.microsoft.com/office/drawing/2010/main" Requires="a14">
          <p:sp>
            <p:nvSpPr>
              <p:cNvPr id="61" name="TextBox 60"/>
              <p:cNvSpPr txBox="1"/>
              <p:nvPr/>
            </p:nvSpPr>
            <p:spPr>
              <a:xfrm>
                <a:off x="381000" y="5029200"/>
                <a:ext cx="8453083" cy="369332"/>
              </a:xfrm>
              <a:prstGeom prst="rect">
                <a:avLst/>
              </a:prstGeom>
              <a:solidFill>
                <a:schemeClr val="tx2">
                  <a:lumMod val="40000"/>
                  <a:lumOff val="60000"/>
                </a:schemeClr>
              </a:solidFill>
            </p:spPr>
            <p:txBody>
              <a:bodyPr wrap="none" rtlCol="0">
                <a:spAutoFit/>
              </a:bodyPr>
              <a:lstStyle/>
              <a:p>
                <a:pPr marL="342900" indent="-342900">
                  <a:buFont typeface="Arial" panose="020B0604020202020204" pitchFamily="34" charset="0"/>
                  <a:buChar char="•"/>
                </a:pPr>
                <a:r>
                  <a:rPr lang="en-US" dirty="0" smtClean="0"/>
                  <a:t>Note: A scheduling point is either a preemption (</a:t>
                </a:r>
                <a14:m>
                  <m:oMath xmlns:m="http://schemas.openxmlformats.org/officeDocument/2006/math">
                    <m:r>
                      <a:rPr lang="en-US" b="0" i="1" smtClean="0">
                        <a:latin typeface="Cambria Math"/>
                      </a:rPr>
                      <m:t>↑</m:t>
                    </m:r>
                  </m:oMath>
                </a14:m>
                <a:r>
                  <a:rPr lang="en-US" dirty="0" smtClean="0"/>
                  <a:t>), a block (*), or a job end (</a:t>
                </a:r>
                <a14:m>
                  <m:oMath xmlns:m="http://schemas.openxmlformats.org/officeDocument/2006/math">
                    <m:r>
                      <a:rPr lang="en-US" b="0" i="1" smtClean="0">
                        <a:latin typeface="Cambria Math"/>
                      </a:rPr>
                      <m:t>↓</m:t>
                    </m:r>
                  </m:oMath>
                </a14:m>
                <a:r>
                  <a:rPr lang="en-US" dirty="0" smtClean="0"/>
                  <a:t>)</a:t>
                </a:r>
                <a:endParaRPr lang="en-US" dirty="0"/>
              </a:p>
            </p:txBody>
          </p:sp>
        </mc:Choice>
        <mc:Fallback>
          <p:sp>
            <p:nvSpPr>
              <p:cNvPr id="61" name="TextBox 60"/>
              <p:cNvSpPr txBox="1">
                <a:spLocks noRot="1" noChangeAspect="1" noMove="1" noResize="1" noEditPoints="1" noAdjustHandles="1" noChangeArrowheads="1" noChangeShapeType="1" noTextEdit="1"/>
              </p:cNvSpPr>
              <p:nvPr/>
            </p:nvSpPr>
            <p:spPr>
              <a:xfrm>
                <a:off x="381000" y="5029200"/>
                <a:ext cx="8453083" cy="369332"/>
              </a:xfrm>
              <a:prstGeom prst="rect">
                <a:avLst/>
              </a:prstGeom>
              <a:blipFill rotWithShape="1">
                <a:blip r:embed="rId18"/>
                <a:stretch>
                  <a:fillRect l="-505"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397382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P spid="63" grpId="0" animBg="1"/>
      <p:bldP spid="39" grpId="0" animBg="1"/>
      <p:bldP spid="40" grpId="0" animBg="1"/>
      <p:bldP spid="43" grpId="0" animBg="1"/>
      <p:bldP spid="53" grpId="0" animBg="1"/>
      <p:bldP spid="57" grpId="0" animBg="1"/>
      <p:bldP spid="58" grpId="0" animBg="1"/>
      <p:bldP spid="64" grpId="0" animBg="1"/>
      <p:bldP spid="68" grpId="0"/>
      <p:bldP spid="69" grpId="0"/>
      <p:bldP spid="70" grpId="0"/>
      <p:bldP spid="71" grpId="0"/>
      <p:bldP spid="73" grpId="0"/>
      <p:bldP spid="74" grpId="0"/>
      <p:bldP spid="75" grpId="0"/>
      <p:bldP spid="76" grpId="0"/>
      <p:bldP spid="77" grpId="0"/>
      <p:bldP spid="7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ARIE@WKHDBZNFUVWXY5L9" val="3507"/>
  <p:tag name="FIRSTARIE@OWEAJYNFUVWXYL48" val="3372"/>
  <p:tag name="DEFAULTDISPLAYSOURCE" val="\documentclass{article}\pagestyle{empty}&#10;\begin{document}&#10;&#10;\end{document}&#10;"/>
  <p:tag name="EMBEDFONTS" val="1"/>
  <p:tag name="FIRSTARIE20GURFINKEL@PU8CGYQIFIZABY1M" val="4120"/>
</p:tagLst>
</file>

<file path=ppt/tags/tag2.xml><?xml version="1.0" encoding="utf-8"?>
<p:tagLst xmlns:a="http://schemas.openxmlformats.org/drawingml/2006/main" xmlns:r="http://schemas.openxmlformats.org/officeDocument/2006/relationships" xmlns:p="http://schemas.openxmlformats.org/presentationml/2006/main">
  <p:tag name="TIMING" val="|49"/>
</p:tagLst>
</file>

<file path=ppt/theme/theme1.xml><?xml version="1.0" encoding="utf-8"?>
<a:theme xmlns:a="http://schemas.openxmlformats.org/drawingml/2006/main" name="2007-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presentation-fullcol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21909</TotalTime>
  <Words>2628</Words>
  <Application>Microsoft Office PowerPoint</Application>
  <PresentationFormat>On-screen Show (4:3)</PresentationFormat>
  <Paragraphs>633</Paragraphs>
  <Slides>26</Slides>
  <Notes>4</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Symbol</vt:lpstr>
      <vt:lpstr>Consolas</vt:lpstr>
      <vt:lpstr>Calibri</vt:lpstr>
      <vt:lpstr>Times</vt:lpstr>
      <vt:lpstr>Cambria Math</vt:lpstr>
      <vt:lpstr>ＭＳ Ｐゴシック</vt:lpstr>
      <vt:lpstr>2007-presentation-fullcolor</vt:lpstr>
      <vt:lpstr>1_2007-presentation-fullcolor</vt:lpstr>
      <vt:lpstr>Verifying Periodic Programs with Priority Inheritance Locks</vt:lpstr>
      <vt:lpstr>PowerPoint Presentation</vt:lpstr>
      <vt:lpstr>Periodic Embedded Real-Time Software</vt:lpstr>
      <vt:lpstr>Context: Time-Bounded Verification [FMCAD’11, VMCAI’13]</vt:lpstr>
      <vt:lpstr>Periodic Program (PP)</vt:lpstr>
      <vt:lpstr>Priority Inheritance Protocol (PIP)</vt:lpstr>
      <vt:lpstr>Our Contributions</vt:lpstr>
      <vt:lpstr>Example: A Periodic Program</vt:lpstr>
      <vt:lpstr>Example: One Schedule</vt:lpstr>
      <vt:lpstr>Example: Viewing as a Round-Based Schedule</vt:lpstr>
      <vt:lpstr>Example: Viewing as a Round-Based Schedule</vt:lpstr>
      <vt:lpstr>Sequentialization With PIP locks and fixed #Rounds</vt:lpstr>
      <vt:lpstr>Complete Algorithm: Iteratively Increase #Rounds</vt:lpstr>
      <vt:lpstr>Overall Algorithm</vt:lpstr>
      <vt:lpstr>Implementing VerifRounds(C,R)</vt:lpstr>
      <vt:lpstr>Deadlock Detection: Encoding TRG</vt:lpstr>
      <vt:lpstr>Deadlock Detection: Encoding TRG</vt:lpstr>
      <vt:lpstr>Deadlock Detection: Encoding TRG</vt:lpstr>
      <vt:lpstr>Deadlock Detection: Encoding TRG</vt:lpstr>
      <vt:lpstr>Deadlock Detection: Encoding TRG</vt:lpstr>
      <vt:lpstr>Deadlock Detection: Encoding TRG</vt:lpstr>
      <vt:lpstr>NXTway-GS: a 2 wheeled self-balancing robot</vt:lpstr>
      <vt:lpstr>Experimental Results</vt:lpstr>
      <vt:lpstr>Related, Ongoing and Future Work</vt:lpstr>
      <vt:lpstr>Contact Information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chaki</dc:creator>
  <cp:lastModifiedBy>chaki</cp:lastModifiedBy>
  <cp:revision>668</cp:revision>
  <dcterms:created xsi:type="dcterms:W3CDTF">2006-08-16T00:00:00Z</dcterms:created>
  <dcterms:modified xsi:type="dcterms:W3CDTF">2013-10-22T20:55:35Z</dcterms:modified>
</cp:coreProperties>
</file>