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8" r:id="rId6"/>
    <p:sldId id="265" r:id="rId7"/>
    <p:sldId id="270" r:id="rId8"/>
    <p:sldId id="261" r:id="rId9"/>
    <p:sldId id="262" r:id="rId10"/>
    <p:sldId id="263" r:id="rId11"/>
    <p:sldId id="264" r:id="rId12"/>
    <p:sldId id="276" r:id="rId13"/>
    <p:sldId id="271" r:id="rId14"/>
    <p:sldId id="272" r:id="rId15"/>
    <p:sldId id="273" r:id="rId16"/>
    <p:sldId id="274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C29E6-1226-4C9E-9589-938587E5000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5AC07-EFEA-41B1-8916-AFCA8AD7B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07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5AC07-EFEA-41B1-8916-AFCA8AD7B3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37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tionweek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Abstractions for Model Checking</a:t>
            </a:r>
            <a:br>
              <a:rPr lang="en-US" dirty="0"/>
            </a:br>
            <a:r>
              <a:rPr lang="en-US" dirty="0"/>
              <a:t>SDN Controllers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Divjyot</a:t>
            </a:r>
            <a:r>
              <a:rPr lang="en-US" dirty="0"/>
              <a:t> </a:t>
            </a:r>
            <a:r>
              <a:rPr lang="en-US" dirty="0" err="1" smtClean="0"/>
              <a:t>Sethi</a:t>
            </a:r>
            <a:r>
              <a:rPr lang="en-US" dirty="0" smtClean="0"/>
              <a:t>, </a:t>
            </a:r>
            <a:r>
              <a:rPr lang="en-US" dirty="0" err="1"/>
              <a:t>Srinivas</a:t>
            </a:r>
            <a:r>
              <a:rPr lang="en-US" dirty="0"/>
              <a:t> </a:t>
            </a:r>
            <a:r>
              <a:rPr lang="en-US" dirty="0" err="1" smtClean="0"/>
              <a:t>Narayana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Prof</a:t>
            </a:r>
            <a:r>
              <a:rPr lang="en-US" dirty="0"/>
              <a:t>. </a:t>
            </a:r>
            <a:r>
              <a:rPr lang="en-US" dirty="0" err="1"/>
              <a:t>Sharad</a:t>
            </a:r>
            <a:r>
              <a:rPr lang="en-US" dirty="0"/>
              <a:t> Malik</a:t>
            </a:r>
          </a:p>
          <a:p>
            <a:r>
              <a:rPr lang="en-US" dirty="0"/>
              <a:t>Princeton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Verifying Software Defined Networks: Existing Approaches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8600" y="45720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Category 3</a:t>
            </a:r>
            <a:r>
              <a:rPr lang="en-US" dirty="0" smtClean="0"/>
              <a:t>: Full formal verification of Controller</a:t>
            </a:r>
          </a:p>
          <a:p>
            <a:r>
              <a:rPr lang="en-US" dirty="0"/>
              <a:t>	</a:t>
            </a:r>
            <a:r>
              <a:rPr lang="en-US" dirty="0" smtClean="0"/>
              <a:t>	- NICE (</a:t>
            </a:r>
            <a:r>
              <a:rPr lang="en-US" dirty="0"/>
              <a:t>M. </a:t>
            </a:r>
            <a:r>
              <a:rPr lang="en-US" dirty="0" err="1" smtClean="0"/>
              <a:t>Canini</a:t>
            </a:r>
            <a:r>
              <a:rPr lang="en-US" dirty="0"/>
              <a:t> </a:t>
            </a:r>
            <a:r>
              <a:rPr lang="en-US" dirty="0" smtClean="0"/>
              <a:t>NSDI’12), </a:t>
            </a:r>
            <a:r>
              <a:rPr lang="en-US" dirty="0" err="1" smtClean="0"/>
              <a:t>FlowLog</a:t>
            </a:r>
            <a:r>
              <a:rPr lang="en-US" dirty="0" smtClean="0"/>
              <a:t> (T. Nelson HotSDN’13)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181600"/>
            <a:ext cx="8001000" cy="163121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Problem: handle only a bounded number of packets!</a:t>
            </a:r>
          </a:p>
          <a:p>
            <a:pPr marL="457200" indent="-457200">
              <a:buFontTx/>
              <a:buChar char="-"/>
            </a:pPr>
            <a:r>
              <a:rPr lang="en-US" sz="2400" dirty="0" smtClean="0"/>
              <a:t>Runtime grows exponentially with increasing packets.</a:t>
            </a:r>
          </a:p>
          <a:p>
            <a:pPr marL="457200" indent="-457200">
              <a:buFontTx/>
              <a:buChar char="-"/>
            </a:pPr>
            <a:r>
              <a:rPr lang="en-US" sz="2400" dirty="0" smtClean="0"/>
              <a:t>Can’t </a:t>
            </a:r>
            <a:r>
              <a:rPr lang="en-US" sz="2400" dirty="0"/>
              <a:t>g</a:t>
            </a:r>
            <a:r>
              <a:rPr lang="en-US" sz="2400" dirty="0" smtClean="0"/>
              <a:t>uarantee properties like security as checked for small number of packets.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64" y="1765842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Right Arrow 36"/>
          <p:cNvSpPr/>
          <p:nvPr/>
        </p:nvSpPr>
        <p:spPr>
          <a:xfrm>
            <a:off x="25146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62000" y="4050268"/>
            <a:ext cx="72390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14400" y="4001869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 state evolves from configuration (switch rules) to configuration as controller updates the rules during transient phase.</a:t>
            </a:r>
            <a:endParaRPr lang="en-US" baseline="-25000" dirty="0"/>
          </a:p>
        </p:txBody>
      </p:sp>
      <p:sp>
        <p:nvSpPr>
          <p:cNvPr id="40" name="U-Turn Arrow 39"/>
          <p:cNvSpPr/>
          <p:nvPr/>
        </p:nvSpPr>
        <p:spPr>
          <a:xfrm rot="5400000">
            <a:off x="120710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U-Turn Arrow 40"/>
          <p:cNvSpPr/>
          <p:nvPr/>
        </p:nvSpPr>
        <p:spPr>
          <a:xfrm rot="5400000">
            <a:off x="42463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U-Turn Arrow 41"/>
          <p:cNvSpPr/>
          <p:nvPr/>
        </p:nvSpPr>
        <p:spPr>
          <a:xfrm rot="5400000">
            <a:off x="74467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2058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44" name="Right Arrow 43"/>
          <p:cNvSpPr/>
          <p:nvPr/>
        </p:nvSpPr>
        <p:spPr>
          <a:xfrm>
            <a:off x="57150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63880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5334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 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0" y="32766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934200" y="3364468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2" name="Left Brace 51"/>
          <p:cNvSpPr/>
          <p:nvPr/>
        </p:nvSpPr>
        <p:spPr>
          <a:xfrm rot="16200000">
            <a:off x="259148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 Brace 52"/>
          <p:cNvSpPr/>
          <p:nvPr/>
        </p:nvSpPr>
        <p:spPr>
          <a:xfrm rot="16200000">
            <a:off x="582861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5146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76200" y="1524000"/>
            <a:ext cx="9144000" cy="222146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of this Work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09600" y="4684693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	Full formal verification of Controller using model checking.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400" y="5638800"/>
            <a:ext cx="8153400" cy="95410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Extend model checking based approaches with abstractions to handle an unbounded number packets.</a:t>
            </a: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64" y="1765842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Right Arrow 36"/>
          <p:cNvSpPr/>
          <p:nvPr/>
        </p:nvSpPr>
        <p:spPr>
          <a:xfrm>
            <a:off x="25146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62000" y="4050268"/>
            <a:ext cx="72390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14400" y="4001869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 state evolves from configuration (switch rules) to configuration as controller updates the rules during transient phase.</a:t>
            </a:r>
            <a:endParaRPr lang="en-US" baseline="-25000" dirty="0"/>
          </a:p>
        </p:txBody>
      </p:sp>
      <p:sp>
        <p:nvSpPr>
          <p:cNvPr id="40" name="U-Turn Arrow 39"/>
          <p:cNvSpPr/>
          <p:nvPr/>
        </p:nvSpPr>
        <p:spPr>
          <a:xfrm rot="5400000">
            <a:off x="120710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U-Turn Arrow 40"/>
          <p:cNvSpPr/>
          <p:nvPr/>
        </p:nvSpPr>
        <p:spPr>
          <a:xfrm rot="5400000">
            <a:off x="42463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U-Turn Arrow 41"/>
          <p:cNvSpPr/>
          <p:nvPr/>
        </p:nvSpPr>
        <p:spPr>
          <a:xfrm rot="5400000">
            <a:off x="74467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2058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44" name="Right Arrow 43"/>
          <p:cNvSpPr/>
          <p:nvPr/>
        </p:nvSpPr>
        <p:spPr>
          <a:xfrm>
            <a:off x="57150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63880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5334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 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810000" y="32766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934200" y="3364468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2" name="Left Brace 51"/>
          <p:cNvSpPr/>
          <p:nvPr/>
        </p:nvSpPr>
        <p:spPr>
          <a:xfrm rot="16200000">
            <a:off x="259148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eft Brace 52"/>
          <p:cNvSpPr/>
          <p:nvPr/>
        </p:nvSpPr>
        <p:spPr>
          <a:xfrm rot="16200000">
            <a:off x="582861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5146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76200" y="1524000"/>
            <a:ext cx="9144000" cy="222146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7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approaches and problem </a:t>
            </a:r>
            <a:r>
              <a:rPr lang="en-US" dirty="0"/>
              <a:t>s</a:t>
            </a:r>
            <a:r>
              <a:rPr lang="en-US" dirty="0" smtClean="0"/>
              <a:t>tatement</a:t>
            </a:r>
          </a:p>
          <a:p>
            <a:r>
              <a:rPr lang="en-US" b="1" dirty="0" smtClean="0"/>
              <a:t>Abstraction </a:t>
            </a:r>
            <a:r>
              <a:rPr lang="en-US" b="1" dirty="0"/>
              <a:t>on </a:t>
            </a:r>
            <a:r>
              <a:rPr lang="en-US" b="1" dirty="0" err="1"/>
              <a:t>Stateful</a:t>
            </a:r>
            <a:r>
              <a:rPr lang="en-US" b="1" dirty="0"/>
              <a:t> firewall</a:t>
            </a:r>
          </a:p>
          <a:p>
            <a:r>
              <a:rPr lang="en-US" dirty="0" smtClean="0"/>
              <a:t>Experimental case studies</a:t>
            </a:r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pPr lvl="1"/>
            <a:r>
              <a:rPr lang="en-US" dirty="0" smtClean="0"/>
              <a:t>Learning switch</a:t>
            </a:r>
            <a:endParaRPr lang="en-US" dirty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57200" y="3482876"/>
            <a:ext cx="80534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Firewall rules: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can contact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or 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can contact 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only if 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has already contacted them.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If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initiates contact first, it must be blocked.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923" y="5791200"/>
            <a:ext cx="80534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Property:</a:t>
            </a:r>
            <a:r>
              <a:rPr lang="en-US" sz="2800" dirty="0" smtClean="0"/>
              <a:t> If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never contacts 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first, it does not get blocked.</a:t>
            </a:r>
            <a:endParaRPr 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1524000" y="1371600"/>
            <a:ext cx="6570283" cy="2286000"/>
            <a:chOff x="1524000" y="1371600"/>
            <a:chExt cx="6570283" cy="2286000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5125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3543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1309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1313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0293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0297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38600" y="2334320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9200" y="22990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9922" y="2286000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53922" y="2334320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6002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6001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524000" y="2667000"/>
              <a:ext cx="17299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Enterprise</a:t>
              </a:r>
            </a:p>
            <a:p>
              <a:pPr algn="ctr"/>
              <a:r>
                <a:rPr lang="en-US" sz="2400" dirty="0" smtClean="0"/>
                <a:t>Host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53200" y="2743200"/>
              <a:ext cx="15410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Internet Hosts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86200" y="2814935"/>
              <a:ext cx="1379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Firewall</a:t>
              </a:r>
              <a:endParaRPr lang="en-US" sz="2400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6002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3543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5118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3716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19141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38600" y="1947541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1" idx="2"/>
            </p:cNvCxnSpPr>
            <p:nvPr/>
          </p:nvCxnSpPr>
          <p:spPr>
            <a:xfrm>
              <a:off x="5535748" y="2760077"/>
              <a:ext cx="636452" cy="668923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800" y="3235781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6096000" y="2907268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baseline="-25000" dirty="0"/>
                <a:t>3</a:t>
              </a:r>
              <a:endParaRPr lang="en-US" sz="1800" baseline="-25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76600" y="2049357"/>
              <a:ext cx="2628765" cy="85791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57800" y="2590800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p3</a:t>
              </a:r>
              <a:endParaRPr lang="en-US" sz="16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6154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for Unbounded Packets: Data State Abstraction</a:t>
            </a:r>
            <a:endParaRPr lang="en-US" dirty="0"/>
          </a:p>
        </p:txBody>
      </p:sp>
      <p:sp>
        <p:nvSpPr>
          <p:cNvPr id="84" name="Right Arrow 83"/>
          <p:cNvSpPr/>
          <p:nvPr/>
        </p:nvSpPr>
        <p:spPr>
          <a:xfrm>
            <a:off x="4105043" y="4284141"/>
            <a:ext cx="823912" cy="22989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76200" y="1792069"/>
            <a:ext cx="922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Key insight: properties of interest are per-packet properties.</a:t>
            </a:r>
          </a:p>
          <a:p>
            <a:r>
              <a:rPr lang="en-US" sz="2800" dirty="0" smtClean="0"/>
              <a:t>  - For example a packet from one host cannot reach another.</a:t>
            </a:r>
            <a:endParaRPr lang="en-US" sz="2800" dirty="0"/>
          </a:p>
        </p:txBody>
      </p:sp>
      <p:pic>
        <p:nvPicPr>
          <p:cNvPr id="6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105" y="4358815"/>
            <a:ext cx="351229" cy="2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4" name="Picture 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31" y="4219362"/>
            <a:ext cx="294890" cy="3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633499" y="4022346"/>
            <a:ext cx="387583" cy="32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2586814" y="4022670"/>
            <a:ext cx="387583" cy="32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759431" y="3932761"/>
            <a:ext cx="44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3434231" y="3933085"/>
            <a:ext cx="67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2850103" y="4436139"/>
            <a:ext cx="622899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893528" y="4436065"/>
            <a:ext cx="675741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054320" y="4436139"/>
            <a:ext cx="554271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9" name="Picture 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978" y="4219362"/>
            <a:ext cx="294890" cy="3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0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270" y="4358186"/>
            <a:ext cx="351229" cy="2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1" name="Cloud 80"/>
          <p:cNvSpPr/>
          <p:nvPr/>
        </p:nvSpPr>
        <p:spPr>
          <a:xfrm>
            <a:off x="1444078" y="3352800"/>
            <a:ext cx="1579877" cy="597606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Controller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2323074" y="3831186"/>
            <a:ext cx="297627" cy="42755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1804755" y="3822161"/>
            <a:ext cx="242365" cy="45411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80" idx="2"/>
          </p:cNvCxnSpPr>
          <p:nvPr/>
        </p:nvCxnSpPr>
        <p:spPr>
          <a:xfrm>
            <a:off x="2744884" y="4577077"/>
            <a:ext cx="372704" cy="589817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8" name="Picture 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344" y="4996524"/>
            <a:ext cx="294890" cy="3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9" name="TextBox 88"/>
          <p:cNvSpPr txBox="1"/>
          <p:nvPr/>
        </p:nvSpPr>
        <p:spPr>
          <a:xfrm>
            <a:off x="3232610" y="5040868"/>
            <a:ext cx="537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19" name="TextBox 27"/>
          <p:cNvSpPr txBox="1"/>
          <p:nvPr/>
        </p:nvSpPr>
        <p:spPr bwMode="auto">
          <a:xfrm>
            <a:off x="1942909" y="4039374"/>
            <a:ext cx="571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latin typeface="+mj-lt"/>
              </a:rPr>
              <a:t>pkt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>
            <a:off x="1997677" y="4109995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27"/>
          <p:cNvSpPr txBox="1"/>
          <p:nvPr/>
        </p:nvSpPr>
        <p:spPr bwMode="auto">
          <a:xfrm>
            <a:off x="1183522" y="3974068"/>
            <a:ext cx="569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 smtClean="0">
                <a:latin typeface="+mj-lt"/>
              </a:rPr>
              <a:t>1</a:t>
            </a:r>
            <a:endParaRPr lang="en-US" baseline="-25000" dirty="0">
              <a:latin typeface="+mj-lt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235677" y="4081420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Box 27"/>
          <p:cNvSpPr txBox="1"/>
          <p:nvPr/>
        </p:nvSpPr>
        <p:spPr bwMode="auto">
          <a:xfrm>
            <a:off x="2918532" y="4039374"/>
            <a:ext cx="586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2936122" y="4109995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27"/>
          <p:cNvSpPr txBox="1"/>
          <p:nvPr/>
        </p:nvSpPr>
        <p:spPr bwMode="auto">
          <a:xfrm rot="3499490">
            <a:off x="2451852" y="4794836"/>
            <a:ext cx="6052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>
            <a:off x="2719165" y="4743877"/>
            <a:ext cx="248050" cy="3775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150" y="4372755"/>
            <a:ext cx="351229" cy="2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4" name="Picture 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476" y="4233302"/>
            <a:ext cx="294890" cy="3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6229544" y="4036286"/>
            <a:ext cx="387583" cy="32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96" name="TextBox 95"/>
          <p:cNvSpPr txBox="1"/>
          <p:nvPr/>
        </p:nvSpPr>
        <p:spPr>
          <a:xfrm>
            <a:off x="7182859" y="4036610"/>
            <a:ext cx="387583" cy="32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5402844" y="3946701"/>
            <a:ext cx="52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8030276" y="3947025"/>
            <a:ext cx="58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7446148" y="4450079"/>
            <a:ext cx="622899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489573" y="4450079"/>
            <a:ext cx="675741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650365" y="4450079"/>
            <a:ext cx="554271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9" name="Picture 10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023" y="4233302"/>
            <a:ext cx="294890" cy="3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315" y="4372126"/>
            <a:ext cx="351229" cy="2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1" name="Cloud 110"/>
          <p:cNvSpPr/>
          <p:nvPr/>
        </p:nvSpPr>
        <p:spPr>
          <a:xfrm>
            <a:off x="6040123" y="3366740"/>
            <a:ext cx="1579877" cy="597606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Controller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>
            <a:off x="6919119" y="3845126"/>
            <a:ext cx="297627" cy="42755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6464204" y="3874571"/>
            <a:ext cx="242365" cy="454113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0" idx="2"/>
          </p:cNvCxnSpPr>
          <p:nvPr/>
        </p:nvCxnSpPr>
        <p:spPr>
          <a:xfrm>
            <a:off x="7340929" y="4591017"/>
            <a:ext cx="372704" cy="589817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5" name="Picture 1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389" y="5010464"/>
            <a:ext cx="294890" cy="3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6" name="TextBox 115"/>
          <p:cNvSpPr txBox="1"/>
          <p:nvPr/>
        </p:nvSpPr>
        <p:spPr>
          <a:xfrm>
            <a:off x="7804610" y="4815245"/>
            <a:ext cx="51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27" name="TextBox 27"/>
          <p:cNvSpPr txBox="1"/>
          <p:nvPr/>
        </p:nvSpPr>
        <p:spPr bwMode="auto">
          <a:xfrm>
            <a:off x="6529155" y="4086999"/>
            <a:ext cx="569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latin typeface="+mj-lt"/>
              </a:rPr>
              <a:t>pkt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>
            <a:off x="6605355" y="4157620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5961653" y="4544199"/>
            <a:ext cx="300416" cy="263059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33"/>
          <p:cNvSpPr txBox="1"/>
          <p:nvPr/>
        </p:nvSpPr>
        <p:spPr>
          <a:xfrm>
            <a:off x="5920915" y="4572000"/>
            <a:ext cx="708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kt</a:t>
            </a:r>
            <a:r>
              <a:rPr lang="en-US" baseline="-25000" dirty="0" smtClean="0">
                <a:latin typeface="+mj-lt"/>
              </a:rPr>
              <a:t>e</a:t>
            </a:r>
            <a:endParaRPr lang="en-US" baseline="-25000" dirty="0">
              <a:latin typeface="+mj-lt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 flipV="1">
            <a:off x="6822538" y="4480818"/>
            <a:ext cx="300416" cy="263059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TextBox 33"/>
          <p:cNvSpPr txBox="1"/>
          <p:nvPr/>
        </p:nvSpPr>
        <p:spPr>
          <a:xfrm>
            <a:off x="6759115" y="4572000"/>
            <a:ext cx="708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kt</a:t>
            </a:r>
            <a:r>
              <a:rPr lang="en-US" baseline="-25000" dirty="0" smtClean="0">
                <a:latin typeface="+mj-lt"/>
              </a:rPr>
              <a:t>e</a:t>
            </a:r>
            <a:endParaRPr lang="en-US" baseline="-25000" dirty="0">
              <a:latin typeface="+mj-lt"/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 flipH="1" flipV="1">
            <a:off x="7491489" y="4467999"/>
            <a:ext cx="257022" cy="287284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TextBox 33"/>
          <p:cNvSpPr txBox="1"/>
          <p:nvPr/>
        </p:nvSpPr>
        <p:spPr>
          <a:xfrm rot="196720">
            <a:off x="7587333" y="4487510"/>
            <a:ext cx="708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kt</a:t>
            </a:r>
            <a:r>
              <a:rPr lang="en-US" baseline="-25000" dirty="0" smtClean="0">
                <a:latin typeface="+mj-lt"/>
              </a:rPr>
              <a:t>e</a:t>
            </a:r>
            <a:endParaRPr lang="en-US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447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5" grpId="0"/>
      <p:bldP spid="96" grpId="0"/>
      <p:bldP spid="97" grpId="0"/>
      <p:bldP spid="98" grpId="0"/>
      <p:bldP spid="111" grpId="0" animBg="1"/>
      <p:bldP spid="116" grpId="0"/>
      <p:bldP spid="127" grpId="0"/>
      <p:bldP spid="130" grpId="0"/>
      <p:bldP spid="132" grpId="0"/>
      <p:bldP spid="1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for Large Switch State: Network State Abstraction</a:t>
            </a:r>
            <a:endParaRPr lang="en-US" dirty="0"/>
          </a:p>
        </p:txBody>
      </p:sp>
      <p:pic>
        <p:nvPicPr>
          <p:cNvPr id="4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964" y="2969742"/>
            <a:ext cx="599779" cy="24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71" y="2811586"/>
            <a:ext cx="503571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09282" y="2588146"/>
            <a:ext cx="661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037218" y="2588513"/>
            <a:ext cx="661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997560" y="2486546"/>
            <a:ext cx="68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484317" y="2486913"/>
            <a:ext cx="68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79152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p2</a:t>
            </a:r>
            <a:endParaRPr lang="en-US" sz="16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2756268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p1</a:t>
            </a:r>
            <a:endParaRPr lang="en-US" sz="16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11322" y="274320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p2</a:t>
            </a:r>
            <a:endParaRPr lang="en-US" sz="16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3125322" y="279152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p1</a:t>
            </a:r>
            <a:endParaRPr lang="en-US" sz="1600" baseline="-25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86826" y="3057437"/>
            <a:ext cx="1063699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53323" y="3057353"/>
            <a:ext cx="1153935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5400" y="3124200"/>
            <a:ext cx="1729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Enterprise</a:t>
            </a:r>
          </a:p>
          <a:p>
            <a:pPr algn="ctr"/>
            <a:r>
              <a:rPr lang="en-US" sz="2400" dirty="0" smtClean="0"/>
              <a:t>Host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324600" y="3200400"/>
            <a:ext cx="1541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Internet Hosts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00" y="3272135"/>
            <a:ext cx="137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Firewall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420242" y="3057437"/>
            <a:ext cx="946505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625" y="2811586"/>
            <a:ext cx="503571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258" y="2969029"/>
            <a:ext cx="599779" cy="24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6" name="Cloud 25"/>
          <p:cNvSpPr/>
          <p:nvPr/>
        </p:nvSpPr>
        <p:spPr>
          <a:xfrm>
            <a:off x="3511847" y="1828800"/>
            <a:ext cx="1822153" cy="677757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Controller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586840" y="2371347"/>
            <a:ext cx="508245" cy="48489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0" idx="1"/>
          </p:cNvCxnSpPr>
          <p:nvPr/>
        </p:nvCxnSpPr>
        <p:spPr>
          <a:xfrm flipH="1">
            <a:off x="3810000" y="2404741"/>
            <a:ext cx="413877" cy="51501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1" idx="2"/>
          </p:cNvCxnSpPr>
          <p:nvPr/>
        </p:nvCxnSpPr>
        <p:spPr>
          <a:xfrm>
            <a:off x="5307148" y="3217277"/>
            <a:ext cx="636452" cy="668923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92981"/>
            <a:ext cx="503571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867400" y="3364468"/>
            <a:ext cx="68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baseline="-25000" dirty="0"/>
              <a:t>3</a:t>
            </a:r>
            <a:endParaRPr lang="en-US" sz="18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29200" y="304800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p3</a:t>
            </a:r>
            <a:endParaRPr lang="en-US" sz="16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4409676" y="4186535"/>
            <a:ext cx="199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Routing Table</a:t>
            </a:r>
            <a:endParaRPr lang="en-US" sz="2400" dirty="0"/>
          </a:p>
        </p:txBody>
      </p:sp>
      <p:sp>
        <p:nvSpPr>
          <p:cNvPr id="36" name="Oval 35"/>
          <p:cNvSpPr/>
          <p:nvPr/>
        </p:nvSpPr>
        <p:spPr>
          <a:xfrm>
            <a:off x="5009242" y="2788155"/>
            <a:ext cx="553358" cy="564645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5257800" y="3348037"/>
            <a:ext cx="4962" cy="838498"/>
          </a:xfrm>
          <a:prstGeom prst="straightConnector1">
            <a:avLst/>
          </a:prstGeom>
          <a:ln w="3492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ft Brace 37"/>
          <p:cNvSpPr/>
          <p:nvPr/>
        </p:nvSpPr>
        <p:spPr bwMode="auto">
          <a:xfrm>
            <a:off x="3717925" y="4830961"/>
            <a:ext cx="762000" cy="1143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 bwMode="auto">
          <a:xfrm>
            <a:off x="4343400" y="4800600"/>
            <a:ext cx="3276600" cy="3125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p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: </a:t>
            </a:r>
            <a:r>
              <a:rPr lang="en-US" sz="2000" dirty="0" err="1">
                <a:latin typeface="+mj-lt"/>
              </a:rPr>
              <a:t>p</a:t>
            </a:r>
            <a:r>
              <a:rPr lang="en-US" sz="2000" dirty="0" err="1" smtClean="0">
                <a:latin typeface="+mj-lt"/>
              </a:rPr>
              <a:t>kt.dst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H</a:t>
            </a:r>
            <a:r>
              <a:rPr lang="en-US" sz="2000" baseline="-25000" dirty="0" smtClean="0">
                <a:latin typeface="+mj-lt"/>
              </a:rPr>
              <a:t>1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4343400" y="5181600"/>
            <a:ext cx="3276600" cy="3125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p</a:t>
            </a:r>
            <a:r>
              <a:rPr lang="en-US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: </a:t>
            </a:r>
            <a:r>
              <a:rPr lang="en-US" sz="2000" dirty="0"/>
              <a:t>p</a:t>
            </a:r>
            <a:r>
              <a:rPr lang="en-US" sz="2000" dirty="0" smtClean="0">
                <a:latin typeface="+mj-lt"/>
              </a:rPr>
              <a:t>kt.</a:t>
            </a:r>
            <a:r>
              <a:rPr lang="en-US" sz="2000" dirty="0"/>
              <a:t> </a:t>
            </a:r>
            <a:r>
              <a:rPr lang="en-US" sz="2000" dirty="0" err="1"/>
              <a:t>dst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H</a:t>
            </a:r>
            <a:r>
              <a:rPr lang="en-US" sz="2000" baseline="-25000" dirty="0" smtClean="0">
                <a:latin typeface="+mj-lt"/>
              </a:rPr>
              <a:t>2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 bwMode="auto">
          <a:xfrm>
            <a:off x="4343400" y="5619690"/>
            <a:ext cx="3276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/>
              <a:t>p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: </a:t>
            </a:r>
            <a:r>
              <a:rPr lang="en-US" sz="2000" dirty="0"/>
              <a:t>pkt. </a:t>
            </a:r>
            <a:r>
              <a:rPr lang="en-US" sz="2000" dirty="0" err="1"/>
              <a:t>dst</a:t>
            </a:r>
            <a:r>
              <a:rPr lang="en-US" sz="2000" dirty="0"/>
              <a:t> =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3</a:t>
            </a:r>
            <a:endParaRPr lang="en-US" sz="2000" baseline="-25000" dirty="0"/>
          </a:p>
        </p:txBody>
      </p:sp>
      <p:sp>
        <p:nvSpPr>
          <p:cNvPr id="47" name="TextBox 46"/>
          <p:cNvSpPr txBox="1"/>
          <p:nvPr/>
        </p:nvSpPr>
        <p:spPr bwMode="auto">
          <a:xfrm>
            <a:off x="1672511" y="5202406"/>
            <a:ext cx="22740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output port(pkt) =</a:t>
            </a:r>
            <a:endParaRPr lang="en-US" sz="2000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699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8" grpId="0" animBg="1"/>
      <p:bldP spid="43" grpId="0"/>
      <p:bldP spid="44" grpId="0"/>
      <p:bldP spid="46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Abstraction for Reducing </a:t>
            </a:r>
            <a:r>
              <a:rPr lang="en-US" dirty="0"/>
              <a:t>S</a:t>
            </a:r>
            <a:r>
              <a:rPr lang="en-US" dirty="0" smtClean="0"/>
              <a:t>witch</a:t>
            </a:r>
            <a:br>
              <a:rPr lang="en-US" dirty="0" smtClean="0"/>
            </a:br>
            <a:r>
              <a:rPr lang="en-US" dirty="0"/>
              <a:t>S</a:t>
            </a:r>
            <a:r>
              <a:rPr lang="en-US" dirty="0" smtClean="0"/>
              <a:t>tate: Leveraging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S</a:t>
            </a:r>
            <a:r>
              <a:rPr lang="en-US" dirty="0" smtClean="0"/>
              <a:t>tate </a:t>
            </a:r>
            <a:r>
              <a:rPr lang="en-US" dirty="0"/>
              <a:t>A</a:t>
            </a:r>
            <a:r>
              <a:rPr lang="en-US" dirty="0" smtClean="0"/>
              <a:t>bstraction</a:t>
            </a:r>
            <a:endParaRPr lang="en-US" dirty="0"/>
          </a:p>
        </p:txBody>
      </p:sp>
      <p:pic>
        <p:nvPicPr>
          <p:cNvPr id="4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964" y="2969742"/>
            <a:ext cx="599779" cy="24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671" y="2811586"/>
            <a:ext cx="503571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09282" y="2588146"/>
            <a:ext cx="661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037218" y="2588513"/>
            <a:ext cx="661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997560" y="2486546"/>
            <a:ext cx="68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484317" y="2486913"/>
            <a:ext cx="68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79152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p2</a:t>
            </a:r>
            <a:endParaRPr lang="en-US" sz="16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2756268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p1</a:t>
            </a:r>
            <a:endParaRPr lang="en-US" sz="16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11322" y="274320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p2</a:t>
            </a:r>
            <a:endParaRPr lang="en-US" sz="16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3125322" y="279152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p1</a:t>
            </a:r>
            <a:endParaRPr lang="en-US" sz="1600" baseline="-25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86826" y="3057437"/>
            <a:ext cx="1063699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53323" y="3057353"/>
            <a:ext cx="1153935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5400" y="3124200"/>
            <a:ext cx="1729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Enterprise</a:t>
            </a:r>
          </a:p>
          <a:p>
            <a:pPr algn="ctr"/>
            <a:r>
              <a:rPr lang="en-US" sz="2400" dirty="0" smtClean="0"/>
              <a:t>Host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324600" y="3200400"/>
            <a:ext cx="1541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Internet Hosts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7600" y="3272135"/>
            <a:ext cx="137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Firewall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420242" y="3057437"/>
            <a:ext cx="946505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625" y="2811586"/>
            <a:ext cx="503571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1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258" y="2969029"/>
            <a:ext cx="599779" cy="24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6" name="Cloud 25"/>
          <p:cNvSpPr/>
          <p:nvPr/>
        </p:nvSpPr>
        <p:spPr>
          <a:xfrm>
            <a:off x="3511847" y="1828800"/>
            <a:ext cx="1822153" cy="677757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Controller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586840" y="2371347"/>
            <a:ext cx="508245" cy="48489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0" idx="1"/>
          </p:cNvCxnSpPr>
          <p:nvPr/>
        </p:nvCxnSpPr>
        <p:spPr>
          <a:xfrm flipH="1">
            <a:off x="3810000" y="2404741"/>
            <a:ext cx="413877" cy="51501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1" idx="2"/>
          </p:cNvCxnSpPr>
          <p:nvPr/>
        </p:nvCxnSpPr>
        <p:spPr>
          <a:xfrm>
            <a:off x="5307148" y="3217277"/>
            <a:ext cx="636452" cy="668923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92981"/>
            <a:ext cx="503571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867400" y="3364468"/>
            <a:ext cx="68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baseline="-25000" dirty="0"/>
              <a:t>3</a:t>
            </a:r>
            <a:endParaRPr lang="en-US" sz="18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29200" y="3048000"/>
            <a:ext cx="684678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-25000" dirty="0" smtClean="0"/>
              <a:t>p3</a:t>
            </a:r>
            <a:endParaRPr lang="en-US" sz="16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800076" y="4262735"/>
            <a:ext cx="3286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Abstracted Routing Table</a:t>
            </a:r>
            <a:endParaRPr lang="en-US" sz="2400" dirty="0"/>
          </a:p>
        </p:txBody>
      </p:sp>
      <p:sp>
        <p:nvSpPr>
          <p:cNvPr id="36" name="Oval 35"/>
          <p:cNvSpPr/>
          <p:nvPr/>
        </p:nvSpPr>
        <p:spPr>
          <a:xfrm>
            <a:off x="5029200" y="2819400"/>
            <a:ext cx="553358" cy="564645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36" idx="4"/>
          </p:cNvCxnSpPr>
          <p:nvPr/>
        </p:nvCxnSpPr>
        <p:spPr>
          <a:xfrm>
            <a:off x="5305879" y="3384045"/>
            <a:ext cx="0" cy="878690"/>
          </a:xfrm>
          <a:prstGeom prst="straightConnector1">
            <a:avLst/>
          </a:prstGeom>
          <a:ln w="3492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eft Brace 38"/>
          <p:cNvSpPr/>
          <p:nvPr/>
        </p:nvSpPr>
        <p:spPr bwMode="auto">
          <a:xfrm>
            <a:off x="4419600" y="4876800"/>
            <a:ext cx="762000" cy="106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5045075" y="4800600"/>
            <a:ext cx="3276600" cy="3125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p</a:t>
            </a:r>
            <a:r>
              <a:rPr lang="en-US" sz="2000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: </a:t>
            </a:r>
            <a:r>
              <a:rPr lang="en-US" sz="2000" dirty="0" err="1">
                <a:latin typeface="+mj-lt"/>
              </a:rPr>
              <a:t>p</a:t>
            </a:r>
            <a:r>
              <a:rPr lang="en-US" sz="2000" dirty="0" err="1" smtClean="0">
                <a:latin typeface="+mj-lt"/>
              </a:rPr>
              <a:t>kt.dst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H</a:t>
            </a:r>
            <a:r>
              <a:rPr lang="en-US" sz="2000" baseline="-25000" dirty="0" smtClean="0">
                <a:latin typeface="+mj-lt"/>
              </a:rPr>
              <a:t>1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5045075" y="5181600"/>
            <a:ext cx="3276600" cy="3125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p</a:t>
            </a:r>
            <a:r>
              <a:rPr lang="en-US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: </a:t>
            </a:r>
            <a:r>
              <a:rPr lang="en-US" sz="2000" dirty="0"/>
              <a:t>p</a:t>
            </a:r>
            <a:r>
              <a:rPr lang="en-US" sz="2000" dirty="0" smtClean="0">
                <a:latin typeface="+mj-lt"/>
              </a:rPr>
              <a:t>kt.</a:t>
            </a:r>
            <a:r>
              <a:rPr lang="en-US" sz="2000" dirty="0"/>
              <a:t> </a:t>
            </a:r>
            <a:r>
              <a:rPr lang="en-US" sz="2000" dirty="0" err="1"/>
              <a:t>dst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H</a:t>
            </a:r>
            <a:r>
              <a:rPr lang="en-US" sz="2000" baseline="-25000" dirty="0" smtClean="0">
                <a:latin typeface="+mj-lt"/>
              </a:rPr>
              <a:t>2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5029200" y="5619690"/>
            <a:ext cx="3276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on-</a:t>
            </a:r>
            <a:r>
              <a:rPr lang="en-US" sz="2000" dirty="0" err="1" smtClean="0">
                <a:latin typeface="+mj-lt"/>
              </a:rPr>
              <a:t>det</a:t>
            </a:r>
            <a:r>
              <a:rPr lang="en-US" sz="2000" dirty="0" smtClean="0">
                <a:latin typeface="+mj-lt"/>
              </a:rPr>
              <a:t>: pkt.</a:t>
            </a:r>
            <a:r>
              <a:rPr lang="en-US" sz="2000" dirty="0"/>
              <a:t> </a:t>
            </a:r>
            <a:r>
              <a:rPr lang="en-US" sz="2000" dirty="0" err="1"/>
              <a:t>dst</a:t>
            </a:r>
            <a:r>
              <a:rPr lang="en-US" sz="2000" dirty="0" smtClean="0">
                <a:latin typeface="+mj-lt"/>
              </a:rPr>
              <a:t> != {H</a:t>
            </a:r>
            <a:r>
              <a:rPr lang="en-US" sz="2000" baseline="-25000" dirty="0" smtClean="0">
                <a:latin typeface="+mj-lt"/>
              </a:rPr>
              <a:t>1 </a:t>
            </a:r>
            <a:r>
              <a:rPr lang="en-US" sz="2000" dirty="0" smtClean="0">
                <a:latin typeface="+mj-lt"/>
              </a:rPr>
              <a:t>or H</a:t>
            </a:r>
            <a:r>
              <a:rPr lang="en-US" sz="2000" baseline="-25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}</a:t>
            </a:r>
            <a:endParaRPr lang="en-US" sz="2000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2374186" y="5202406"/>
            <a:ext cx="22740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output port(pkt) =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6" name="TextBox 27"/>
          <p:cNvSpPr txBox="1"/>
          <p:nvPr/>
        </p:nvSpPr>
        <p:spPr bwMode="auto">
          <a:xfrm>
            <a:off x="4114800" y="2743200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latin typeface="+mj-lt"/>
              </a:rPr>
              <a:t>pkt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4191000" y="2842396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55410" y="1676400"/>
            <a:ext cx="1707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pkt</a:t>
            </a:r>
            <a:r>
              <a:rPr lang="en-US" sz="2400" baseline="-25000" dirty="0" smtClean="0">
                <a:solidFill>
                  <a:srgbClr val="0070C0"/>
                </a:solidFill>
              </a:rPr>
              <a:t>c</a:t>
            </a:r>
            <a:r>
              <a:rPr lang="en-US" sz="2400" dirty="0" smtClean="0">
                <a:solidFill>
                  <a:srgbClr val="0070C0"/>
                </a:solidFill>
              </a:rPr>
              <a:t>.src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= H</a:t>
            </a:r>
            <a:r>
              <a:rPr lang="en-US" sz="2400" baseline="-25000" dirty="0" smtClean="0">
                <a:solidFill>
                  <a:srgbClr val="0070C0"/>
                </a:solidFill>
              </a:rPr>
              <a:t>1</a:t>
            </a:r>
          </a:p>
          <a:p>
            <a:r>
              <a:rPr lang="en-US" sz="2400" dirty="0" err="1" smtClean="0">
                <a:solidFill>
                  <a:srgbClr val="0070C0"/>
                </a:solidFill>
              </a:rPr>
              <a:t>pkt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c</a:t>
            </a:r>
            <a:r>
              <a:rPr lang="en-US" sz="2400" dirty="0" err="1" smtClean="0">
                <a:solidFill>
                  <a:srgbClr val="0070C0"/>
                </a:solidFill>
              </a:rPr>
              <a:t>.dst</a:t>
            </a:r>
            <a:r>
              <a:rPr lang="en-US" sz="2400" dirty="0" smtClean="0">
                <a:solidFill>
                  <a:srgbClr val="0070C0"/>
                </a:solidFill>
              </a:rPr>
              <a:t> = H</a:t>
            </a:r>
            <a:r>
              <a:rPr lang="en-US" sz="2400" baseline="-25000" dirty="0" smtClean="0">
                <a:solidFill>
                  <a:srgbClr val="0070C0"/>
                </a:solidFill>
              </a:rPr>
              <a:t>2</a:t>
            </a:r>
            <a:endParaRPr lang="en-US" sz="24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2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9" grpId="0" animBg="1"/>
      <p:bldP spid="40" grpId="0"/>
      <p:bldP spid="41" grpId="0"/>
      <p:bldP spid="42" grpId="0"/>
      <p:bldP spid="45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approaches and problem </a:t>
            </a:r>
            <a:r>
              <a:rPr lang="en-US" dirty="0"/>
              <a:t>s</a:t>
            </a:r>
            <a:r>
              <a:rPr lang="en-US" dirty="0" smtClean="0"/>
              <a:t>tatement</a:t>
            </a:r>
          </a:p>
          <a:p>
            <a:r>
              <a:rPr lang="en-US" dirty="0" smtClean="0"/>
              <a:t>Abstraction </a:t>
            </a:r>
            <a:r>
              <a:rPr lang="en-US" dirty="0"/>
              <a:t>on </a:t>
            </a:r>
            <a:r>
              <a:rPr lang="en-US" dirty="0" err="1"/>
              <a:t>Stateful</a:t>
            </a:r>
            <a:r>
              <a:rPr lang="en-US" dirty="0"/>
              <a:t> firewall</a:t>
            </a:r>
          </a:p>
          <a:p>
            <a:r>
              <a:rPr lang="en-US" b="1" dirty="0" smtClean="0"/>
              <a:t>Experimental case studies</a:t>
            </a:r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pPr lvl="1"/>
            <a:r>
              <a:rPr lang="en-US" dirty="0" smtClean="0"/>
              <a:t>Learning switch</a:t>
            </a:r>
            <a:endParaRPr lang="en-US" dirty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762000" y="3657600"/>
            <a:ext cx="8053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Verified a </a:t>
            </a:r>
            <a:r>
              <a:rPr lang="en-US" sz="2800" dirty="0" err="1" smtClean="0"/>
              <a:t>Murphi</a:t>
            </a:r>
            <a:r>
              <a:rPr lang="en-US" sz="2800" dirty="0" smtClean="0"/>
              <a:t> model of the firewall with a single host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- Found a bug: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replies to 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but still gets blocked!</a:t>
            </a:r>
            <a:endParaRPr lang="en-US" sz="2800" baseline="-250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838200" y="5715000"/>
            <a:ext cx="66077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Experiments were done on a </a:t>
            </a:r>
            <a:r>
              <a:rPr lang="en-US" dirty="0"/>
              <a:t>2.40 GHz Intel Core 2 Quad processor, 3.74 GB RAM. </a:t>
            </a:r>
          </a:p>
        </p:txBody>
      </p:sp>
    </p:spTree>
    <p:extLst>
      <p:ext uri="{BB962C8B-B14F-4D97-AF65-F5344CB8AC3E}">
        <p14:creationId xmlns:p14="http://schemas.microsoft.com/office/powerpoint/2010/main" val="38405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Firewall: Race Condition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600200" y="3581400"/>
            <a:ext cx="3574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sends a packet pkt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to H</a:t>
            </a:r>
            <a:r>
              <a:rPr lang="en-US" sz="2800" baseline="-25000" dirty="0" smtClean="0"/>
              <a:t>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630985" y="3311065"/>
            <a:ext cx="110946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7"/>
          <p:cNvSpPr txBox="1"/>
          <p:nvPr/>
        </p:nvSpPr>
        <p:spPr>
          <a:xfrm>
            <a:off x="2514600" y="3304401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+mj-lt"/>
              </a:rPr>
              <a:t>pkt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91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86200"/>
            <a:ext cx="5181600" cy="2362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Forwarding data plane</a:t>
            </a:r>
          </a:p>
          <a:p>
            <a:pPr lvl="1"/>
            <a:r>
              <a:rPr lang="en-US" dirty="0"/>
              <a:t>Mapping used for forwarding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packets</a:t>
            </a:r>
            <a:r>
              <a:rPr lang="en-US" dirty="0"/>
              <a:t>.</a:t>
            </a:r>
          </a:p>
          <a:p>
            <a:r>
              <a:rPr lang="en-US" dirty="0"/>
              <a:t>Distributed control plane</a:t>
            </a:r>
          </a:p>
          <a:p>
            <a:pPr lvl="1"/>
            <a:r>
              <a:rPr lang="en-US" dirty="0"/>
              <a:t>Logic used to update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mapping.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rc 3"/>
          <p:cNvSpPr/>
          <p:nvPr/>
        </p:nvSpPr>
        <p:spPr>
          <a:xfrm>
            <a:off x="2088122" y="2127078"/>
            <a:ext cx="2197408" cy="509903"/>
          </a:xfrm>
          <a:prstGeom prst="arc">
            <a:avLst>
              <a:gd name="adj1" fmla="val 620164"/>
              <a:gd name="adj2" fmla="val 20779256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4720" y="2113761"/>
            <a:ext cx="1249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Talk OSPF, RIP, </a:t>
            </a:r>
          </a:p>
          <a:p>
            <a:pPr algn="ctr"/>
            <a:r>
              <a:rPr lang="en-US" sz="1400" dirty="0" smtClean="0"/>
              <a:t>BGP, etc.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9188" y="1889912"/>
            <a:ext cx="1272003" cy="52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1381" y="1889912"/>
            <a:ext cx="1272000" cy="52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7619" y="2808464"/>
            <a:ext cx="1275646" cy="526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 bwMode="auto">
          <a:xfrm>
            <a:off x="1959887" y="2090953"/>
            <a:ext cx="227794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1358512" y="2288528"/>
            <a:ext cx="1326672" cy="58232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 flipH="1">
            <a:off x="3545335" y="2291996"/>
            <a:ext cx="1202752" cy="57886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21"/>
          <p:cNvSpPr txBox="1"/>
          <p:nvPr/>
        </p:nvSpPr>
        <p:spPr bwMode="auto">
          <a:xfrm>
            <a:off x="4761723" y="1600200"/>
            <a:ext cx="831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13" name="TextBox 36"/>
          <p:cNvSpPr txBox="1"/>
          <p:nvPr/>
        </p:nvSpPr>
        <p:spPr bwMode="auto">
          <a:xfrm>
            <a:off x="838200" y="1555804"/>
            <a:ext cx="792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cxnSp>
        <p:nvCxnSpPr>
          <p:cNvPr id="14" name="Straight Arrow Connector 37"/>
          <p:cNvCxnSpPr/>
          <p:nvPr/>
        </p:nvCxnSpPr>
        <p:spPr bwMode="auto">
          <a:xfrm rot="10800000">
            <a:off x="4146711" y="1935239"/>
            <a:ext cx="562288" cy="440131"/>
          </a:xfrm>
          <a:prstGeom prst="curvedConnector3">
            <a:avLst>
              <a:gd name="adj1" fmla="val -44361"/>
            </a:avLst>
          </a:prstGeom>
          <a:ln w="31750">
            <a:solidFill>
              <a:srgbClr val="FFFF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37"/>
          <p:cNvCxnSpPr/>
          <p:nvPr/>
        </p:nvCxnSpPr>
        <p:spPr bwMode="auto">
          <a:xfrm flipV="1">
            <a:off x="2469122" y="2717011"/>
            <a:ext cx="1253802" cy="153846"/>
          </a:xfrm>
          <a:prstGeom prst="curvedConnector3">
            <a:avLst>
              <a:gd name="adj1" fmla="val 50000"/>
            </a:avLst>
          </a:prstGeom>
          <a:ln w="31750">
            <a:solidFill>
              <a:srgbClr val="FFFF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37"/>
          <p:cNvCxnSpPr/>
          <p:nvPr/>
        </p:nvCxnSpPr>
        <p:spPr bwMode="auto">
          <a:xfrm>
            <a:off x="1402322" y="1898478"/>
            <a:ext cx="457200" cy="381000"/>
          </a:xfrm>
          <a:prstGeom prst="curvedConnector3">
            <a:avLst>
              <a:gd name="adj1" fmla="val -97310"/>
            </a:avLst>
          </a:prstGeom>
          <a:ln w="31750">
            <a:solidFill>
              <a:srgbClr val="FFFF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22"/>
          <p:cNvSpPr txBox="1"/>
          <p:nvPr/>
        </p:nvSpPr>
        <p:spPr bwMode="auto">
          <a:xfrm>
            <a:off x="3048000" y="3124200"/>
            <a:ext cx="1107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76800" y="2682657"/>
            <a:ext cx="4114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Challenges:</a:t>
            </a:r>
          </a:p>
          <a:p>
            <a:r>
              <a:rPr lang="en-US" sz="2800" dirty="0" smtClean="0"/>
              <a:t>- Difficult </a:t>
            </a:r>
            <a:r>
              <a:rPr lang="en-US" sz="2800" dirty="0"/>
              <a:t>to get right.</a:t>
            </a:r>
          </a:p>
          <a:p>
            <a:endParaRPr lang="en-US" sz="2800" dirty="0"/>
          </a:p>
          <a:p>
            <a:r>
              <a:rPr lang="en-US" sz="2800" dirty="0" smtClean="0"/>
              <a:t>- Inflexible </a:t>
            </a:r>
            <a:r>
              <a:rPr lang="en-US" sz="2800" dirty="0"/>
              <a:t>for </a:t>
            </a:r>
            <a:r>
              <a:rPr lang="en-US" sz="2800" dirty="0" smtClean="0"/>
              <a:t>novel ideas</a:t>
            </a:r>
            <a:r>
              <a:rPr lang="en-US" sz="2800" dirty="0"/>
              <a:t>.</a:t>
            </a:r>
          </a:p>
          <a:p>
            <a:pPr lvl="1"/>
            <a:endParaRPr lang="en-US" sz="2800" dirty="0"/>
          </a:p>
          <a:p>
            <a:r>
              <a:rPr lang="en-US" sz="2800" dirty="0" smtClean="0"/>
              <a:t>- No </a:t>
            </a:r>
            <a:r>
              <a:rPr lang="en-US" sz="2800" dirty="0"/>
              <a:t>clean abstractions for implementing </a:t>
            </a:r>
            <a:r>
              <a:rPr lang="en-US" sz="2800" dirty="0" smtClean="0"/>
              <a:t>control.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988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Firewall: Race Condition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/>
          <p:nvPr/>
        </p:nvCxnSpPr>
        <p:spPr>
          <a:xfrm flipV="1">
            <a:off x="2630985" y="3297739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7"/>
          <p:cNvSpPr txBox="1"/>
          <p:nvPr/>
        </p:nvSpPr>
        <p:spPr>
          <a:xfrm>
            <a:off x="2514600" y="3304401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+mj-lt"/>
              </a:rPr>
              <a:t>pkt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9081226" flipV="1">
            <a:off x="3164008" y="2251650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7"/>
          <p:cNvSpPr txBox="1"/>
          <p:nvPr/>
        </p:nvSpPr>
        <p:spPr>
          <a:xfrm rot="19081226">
            <a:off x="3185637" y="2199574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70196" y="3657600"/>
            <a:ext cx="4102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Switch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notifies the controller.</a:t>
            </a:r>
          </a:p>
        </p:txBody>
      </p:sp>
    </p:spTree>
    <p:extLst>
      <p:ext uri="{BB962C8B-B14F-4D97-AF65-F5344CB8AC3E}">
        <p14:creationId xmlns:p14="http://schemas.microsoft.com/office/powerpoint/2010/main" val="167520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Firewall: Race Condition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904999" y="3657600"/>
            <a:ext cx="6477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Packet is also forwarded by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to 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which sends it to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9081226" flipV="1">
            <a:off x="3164008" y="2251650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7"/>
          <p:cNvSpPr txBox="1"/>
          <p:nvPr/>
        </p:nvSpPr>
        <p:spPr>
          <a:xfrm rot="19081226">
            <a:off x="3185637" y="2199574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37110" y="3352800"/>
            <a:ext cx="178749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27"/>
          <p:cNvSpPr txBox="1"/>
          <p:nvPr/>
        </p:nvSpPr>
        <p:spPr>
          <a:xfrm>
            <a:off x="4876800" y="3304401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+mj-lt"/>
              </a:rPr>
              <a:t>pkt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31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Firewall: Race Condition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800600" y="3581400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Host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replies with packet pkt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9081226" flipV="1">
            <a:off x="3164008" y="2251650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7"/>
          <p:cNvSpPr txBox="1"/>
          <p:nvPr/>
        </p:nvSpPr>
        <p:spPr>
          <a:xfrm rot="19081226">
            <a:off x="3185637" y="2199574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5698176" y="3311065"/>
            <a:ext cx="11598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27"/>
          <p:cNvSpPr txBox="1"/>
          <p:nvPr/>
        </p:nvSpPr>
        <p:spPr>
          <a:xfrm>
            <a:off x="5622461" y="3212068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+mj-lt"/>
              </a:rPr>
              <a:t>pkt</a:t>
            </a:r>
            <a:r>
              <a:rPr lang="en-US" b="1" baseline="-25000" dirty="0" smtClean="0">
                <a:latin typeface="+mj-lt"/>
              </a:rPr>
              <a:t>2</a:t>
            </a:r>
            <a:endParaRPr lang="en-US" b="1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81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Firewall: Race Condition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576662" y="3581400"/>
            <a:ext cx="36529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Switch 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notifies Controller about pkt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9081226" flipV="1">
            <a:off x="3164008" y="2251650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7"/>
          <p:cNvSpPr txBox="1"/>
          <p:nvPr/>
        </p:nvSpPr>
        <p:spPr>
          <a:xfrm rot="19081226">
            <a:off x="3185637" y="2199574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5698176" y="3311065"/>
            <a:ext cx="11598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27"/>
          <p:cNvSpPr txBox="1"/>
          <p:nvPr/>
        </p:nvSpPr>
        <p:spPr>
          <a:xfrm>
            <a:off x="5622461" y="3304401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+mj-lt"/>
              </a:rPr>
              <a:t>pkt2</a:t>
            </a:r>
            <a:endParaRPr lang="en-US" b="1" baseline="-25000" dirty="0">
              <a:latin typeface="+mj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5239038" y="1939078"/>
            <a:ext cx="576059" cy="5885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27"/>
          <p:cNvSpPr txBox="1"/>
          <p:nvPr/>
        </p:nvSpPr>
        <p:spPr>
          <a:xfrm rot="2882141">
            <a:off x="5101941" y="2081070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461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Firewall: Race Condition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981200" y="16002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 rot="19081226" flipV="1">
            <a:off x="3164008" y="2251650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7"/>
          <p:cNvSpPr txBox="1"/>
          <p:nvPr/>
        </p:nvSpPr>
        <p:spPr>
          <a:xfrm rot="19081226">
            <a:off x="3185637" y="2199574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5239038" y="1939078"/>
            <a:ext cx="576059" cy="5885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27"/>
          <p:cNvSpPr txBox="1"/>
          <p:nvPr/>
        </p:nvSpPr>
        <p:spPr>
          <a:xfrm rot="2882141">
            <a:off x="5101941" y="2081070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44059" y="1710261"/>
            <a:ext cx="946941" cy="1032939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149059" y="1676400"/>
            <a:ext cx="946941" cy="1032939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3" idx="5"/>
          </p:cNvCxnSpPr>
          <p:nvPr/>
        </p:nvCxnSpPr>
        <p:spPr>
          <a:xfrm>
            <a:off x="4052324" y="2591930"/>
            <a:ext cx="581500" cy="1294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9" idx="3"/>
          </p:cNvCxnSpPr>
          <p:nvPr/>
        </p:nvCxnSpPr>
        <p:spPr>
          <a:xfrm flipH="1">
            <a:off x="4876800" y="2558069"/>
            <a:ext cx="410935" cy="1328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3400" y="3886199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If notification of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reaches after S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Controller thinks that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contacted first and so is an attacker!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gets erroneously blocked!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67997" y="5562600"/>
            <a:ext cx="5255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Bug detected in 0.13 sec with 482 states </a:t>
            </a:r>
          </a:p>
        </p:txBody>
      </p:sp>
    </p:spTree>
    <p:extLst>
      <p:ext uri="{BB962C8B-B14F-4D97-AF65-F5344CB8AC3E}">
        <p14:creationId xmlns:p14="http://schemas.microsoft.com/office/powerpoint/2010/main" val="350542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  <a:r>
              <a:rPr lang="en-US" dirty="0"/>
              <a:t>: Bug </a:t>
            </a:r>
            <a:r>
              <a:rPr lang="en-US" dirty="0" smtClean="0"/>
              <a:t>Fix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676400" y="1752600"/>
            <a:ext cx="5506822" cy="1707178"/>
            <a:chOff x="1981200" y="1600200"/>
            <a:chExt cx="5506822" cy="1707178"/>
          </a:xfrm>
        </p:grpSpPr>
        <p:pic>
          <p:nvPicPr>
            <p:cNvPr id="4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564" y="2741142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5271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637882" y="2359546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5818" y="2359913"/>
              <a:ext cx="661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S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6160" y="2257946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1</a:t>
              </a:r>
              <a:endParaRPr lang="en-US" sz="1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12917" y="2258313"/>
              <a:ext cx="684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H</a:t>
              </a:r>
              <a:r>
                <a:rPr lang="en-US" sz="1800" baseline="-25000" dirty="0" smtClean="0"/>
                <a:t>2</a:t>
              </a:r>
              <a:endParaRPr lang="en-US" sz="1800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1923" y="252952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2068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5426" y="2527668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p2</a:t>
              </a:r>
              <a:endParaRPr lang="en-US" sz="16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81623" y="2528976"/>
              <a:ext cx="684678" cy="25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aseline="-25000" dirty="0" smtClean="0"/>
                <a:t>p1</a:t>
              </a:r>
              <a:endParaRPr lang="en-US" sz="1600" baseline="-25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715426" y="2828837"/>
              <a:ext cx="1063699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81923" y="2828753"/>
              <a:ext cx="115393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981200" y="2934871"/>
              <a:ext cx="1729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Enterprise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6939" y="2938046"/>
              <a:ext cx="1541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43963" y="2934871"/>
              <a:ext cx="137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Firewall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2648842" y="2828837"/>
              <a:ext cx="946505" cy="0"/>
            </a:xfrm>
            <a:prstGeom prst="line">
              <a:avLst/>
            </a:prstGeom>
            <a:ln w="508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2225" y="2582986"/>
              <a:ext cx="503571" cy="421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21" name="Picture 2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858" y="2740429"/>
              <a:ext cx="599779" cy="248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6" name="Cloud 25"/>
            <p:cNvSpPr/>
            <p:nvPr/>
          </p:nvSpPr>
          <p:spPr>
            <a:xfrm>
              <a:off x="3740447" y="1600200"/>
              <a:ext cx="1822153" cy="677757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Controller</a:t>
              </a:r>
              <a:endParaRPr lang="en-US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15440" y="2142747"/>
              <a:ext cx="508245" cy="48489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0" idx="1"/>
            </p:cNvCxnSpPr>
            <p:nvPr/>
          </p:nvCxnSpPr>
          <p:spPr>
            <a:xfrm flipH="1">
              <a:off x="4081923" y="2142747"/>
              <a:ext cx="413877" cy="51501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609600" y="4250829"/>
            <a:ext cx="777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waits for Controller to acknowledge notification before forwarding packet pkt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to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</a:t>
            </a:r>
          </a:p>
          <a:p>
            <a:r>
              <a:rPr lang="en-US" sz="2400" dirty="0" smtClean="0"/>
              <a:t>- Proved correctness for an unbounded number of packets in this case.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9081226" flipV="1">
            <a:off x="2859208" y="2404050"/>
            <a:ext cx="1094320" cy="1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7"/>
          <p:cNvSpPr txBox="1"/>
          <p:nvPr/>
        </p:nvSpPr>
        <p:spPr>
          <a:xfrm rot="19081226">
            <a:off x="2880837" y="2351974"/>
            <a:ext cx="1159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+mj-lt"/>
              </a:rPr>
              <a:t>Notification</a:t>
            </a:r>
            <a:endParaRPr lang="en-US" sz="1200" baseline="-25000" dirty="0">
              <a:latin typeface="+mj-l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54985" y="3463465"/>
            <a:ext cx="194031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27"/>
          <p:cNvSpPr txBox="1"/>
          <p:nvPr/>
        </p:nvSpPr>
        <p:spPr>
          <a:xfrm>
            <a:off x="4572000" y="3364468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+mj-lt"/>
              </a:rPr>
              <a:t>pkt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842653" y="3352800"/>
            <a:ext cx="567547" cy="533400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0" y="5943600"/>
            <a:ext cx="62050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Correctness </a:t>
            </a:r>
            <a:r>
              <a:rPr lang="en-US" dirty="0"/>
              <a:t>proof for the bug free case </a:t>
            </a:r>
            <a:r>
              <a:rPr lang="en-US" dirty="0" smtClean="0"/>
              <a:t>with unbounded number of packets in </a:t>
            </a:r>
            <a:r>
              <a:rPr lang="en-US" dirty="0"/>
              <a:t>0.19 sec with 613 states</a:t>
            </a:r>
          </a:p>
        </p:txBody>
      </p:sp>
    </p:spTree>
    <p:extLst>
      <p:ext uri="{BB962C8B-B14F-4D97-AF65-F5344CB8AC3E}">
        <p14:creationId xmlns:p14="http://schemas.microsoft.com/office/powerpoint/2010/main" val="215102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Switch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41362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095" y="2508433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23" y="2508433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143" y="3228505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777" y="2377028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252" y="3845771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" name="Cloud 11"/>
          <p:cNvSpPr/>
          <p:nvPr/>
        </p:nvSpPr>
        <p:spPr>
          <a:xfrm>
            <a:off x="3298837" y="1676400"/>
            <a:ext cx="1822153" cy="677757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+mj-lt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167444" y="1743737"/>
            <a:ext cx="2042552" cy="579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latin typeface="+mj-lt"/>
              </a:rPr>
              <a:t>Controller</a:t>
            </a:r>
            <a:endParaRPr lang="en-US" sz="1600" dirty="0">
              <a:latin typeface="+mj-lt"/>
            </a:endParaRPr>
          </a:p>
        </p:txBody>
      </p:sp>
      <p:cxnSp>
        <p:nvCxnSpPr>
          <p:cNvPr id="14" name="Straight Connector 13"/>
          <p:cNvCxnSpPr>
            <a:stCxn id="6" idx="3"/>
          </p:cNvCxnSpPr>
          <p:nvPr/>
        </p:nvCxnSpPr>
        <p:spPr>
          <a:xfrm>
            <a:off x="1817421" y="2665138"/>
            <a:ext cx="892260" cy="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51212" y="2665140"/>
            <a:ext cx="1553338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40560" y="2821047"/>
            <a:ext cx="903957" cy="4540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32668" y="2823306"/>
            <a:ext cx="821080" cy="45184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38437" y="3529278"/>
            <a:ext cx="16" cy="353698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7" idx="0"/>
          </p:cNvCxnSpPr>
          <p:nvPr/>
        </p:nvCxnSpPr>
        <p:spPr>
          <a:xfrm flipH="1">
            <a:off x="3133419" y="2142747"/>
            <a:ext cx="317793" cy="36568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15440" y="2142747"/>
            <a:ext cx="465889" cy="31889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1"/>
          <p:cNvSpPr txBox="1"/>
          <p:nvPr/>
        </p:nvSpPr>
        <p:spPr>
          <a:xfrm>
            <a:off x="5260024" y="2206078"/>
            <a:ext cx="10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4343400" y="3391677"/>
            <a:ext cx="1193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295400" y="2040527"/>
            <a:ext cx="80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Hst</a:t>
            </a:r>
            <a:r>
              <a:rPr lang="en-US" baseline="-25000" dirty="0" smtClean="0">
                <a:latin typeface="+mj-lt"/>
              </a:rPr>
              <a:t>A</a:t>
            </a:r>
            <a:endParaRPr lang="en-US" baseline="-25000" dirty="0">
              <a:latin typeface="+mj-lt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6021074" y="2009802"/>
            <a:ext cx="106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Hst</a:t>
            </a:r>
            <a:r>
              <a:rPr lang="en-US" baseline="-25000" dirty="0" err="1" smtClean="0">
                <a:latin typeface="+mj-lt"/>
              </a:rPr>
              <a:t>B</a:t>
            </a:r>
            <a:endParaRPr lang="en-US" baseline="-25000" dirty="0">
              <a:latin typeface="+mj-lt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4343400" y="3805042"/>
            <a:ext cx="110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Hst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761089" y="3124200"/>
            <a:ext cx="93800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7"/>
          <p:cNvSpPr txBox="1"/>
          <p:nvPr/>
        </p:nvSpPr>
        <p:spPr>
          <a:xfrm>
            <a:off x="1644704" y="3048000"/>
            <a:ext cx="115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</a:rPr>
              <a:t>pkt</a:t>
            </a:r>
            <a:endParaRPr lang="en-US" baseline="-25000" dirty="0">
              <a:latin typeface="+mj-lt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204728" y="2356518"/>
            <a:ext cx="0" cy="17343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04728" y="3055071"/>
            <a:ext cx="0" cy="17343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6"/>
          <p:cNvSpPr txBox="1"/>
          <p:nvPr/>
        </p:nvSpPr>
        <p:spPr>
          <a:xfrm>
            <a:off x="2362200" y="2209800"/>
            <a:ext cx="10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417" y="2649367"/>
            <a:ext cx="46626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73036" y="25908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402793" y="25908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45593" y="27432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048000" y="3124200"/>
            <a:ext cx="0" cy="1440528"/>
          </a:xfrm>
          <a:prstGeom prst="straightConnector1">
            <a:avLst/>
          </a:prstGeom>
          <a:ln w="3492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4458831"/>
            <a:ext cx="7543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When a packet arrives at a switch at an input port: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Switch learns its source host is connected to that port.</a:t>
            </a:r>
          </a:p>
          <a:p>
            <a:pPr marL="457200" indent="-457200">
              <a:buFontTx/>
              <a:buChar char="-"/>
            </a:pPr>
            <a:r>
              <a:rPr lang="en-US" sz="2800" dirty="0" smtClean="0"/>
              <a:t>Uses this information to route future packets efficiently.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55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Switch: Bug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41362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095" y="2508433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23" y="2508433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143" y="3228505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777" y="2377028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252" y="3845771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" name="Cloud 11"/>
          <p:cNvSpPr/>
          <p:nvPr/>
        </p:nvSpPr>
        <p:spPr>
          <a:xfrm>
            <a:off x="3298837" y="1676400"/>
            <a:ext cx="1822153" cy="677757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+mj-lt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167444" y="1871246"/>
            <a:ext cx="204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</a:rPr>
              <a:t>Controller</a:t>
            </a:r>
            <a:endParaRPr lang="en-US" dirty="0">
              <a:latin typeface="+mj-lt"/>
            </a:endParaRPr>
          </a:p>
        </p:txBody>
      </p:sp>
      <p:cxnSp>
        <p:nvCxnSpPr>
          <p:cNvPr id="14" name="Straight Connector 13"/>
          <p:cNvCxnSpPr>
            <a:stCxn id="6" idx="3"/>
          </p:cNvCxnSpPr>
          <p:nvPr/>
        </p:nvCxnSpPr>
        <p:spPr>
          <a:xfrm>
            <a:off x="1817421" y="2665138"/>
            <a:ext cx="892260" cy="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51212" y="2665140"/>
            <a:ext cx="1553338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40560" y="2821047"/>
            <a:ext cx="903957" cy="4540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32668" y="2823306"/>
            <a:ext cx="821080" cy="45184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38437" y="3529278"/>
            <a:ext cx="16" cy="353698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7" idx="0"/>
          </p:cNvCxnSpPr>
          <p:nvPr/>
        </p:nvCxnSpPr>
        <p:spPr>
          <a:xfrm flipH="1">
            <a:off x="3133419" y="2142747"/>
            <a:ext cx="317793" cy="36568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15440" y="2142747"/>
            <a:ext cx="465889" cy="31889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1"/>
          <p:cNvSpPr txBox="1"/>
          <p:nvPr/>
        </p:nvSpPr>
        <p:spPr>
          <a:xfrm>
            <a:off x="5181600" y="2206078"/>
            <a:ext cx="10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4368847" y="3391677"/>
            <a:ext cx="1193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295400" y="2040527"/>
            <a:ext cx="80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Hst</a:t>
            </a:r>
            <a:r>
              <a:rPr lang="en-US" baseline="-25000" dirty="0" smtClean="0">
                <a:latin typeface="+mj-lt"/>
              </a:rPr>
              <a:t>A</a:t>
            </a:r>
            <a:endParaRPr lang="en-US" baseline="-25000" dirty="0">
              <a:latin typeface="+mj-lt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6021074" y="2009802"/>
            <a:ext cx="106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Hst</a:t>
            </a:r>
            <a:r>
              <a:rPr lang="en-US" baseline="-25000" dirty="0" err="1" smtClean="0">
                <a:latin typeface="+mj-lt"/>
              </a:rPr>
              <a:t>B</a:t>
            </a:r>
            <a:endParaRPr lang="en-US" baseline="-25000" dirty="0">
              <a:latin typeface="+mj-lt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4381095" y="3805042"/>
            <a:ext cx="110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Hst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204728" y="2356518"/>
            <a:ext cx="0" cy="17343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04728" y="3055071"/>
            <a:ext cx="0" cy="17343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6"/>
          <p:cNvSpPr txBox="1"/>
          <p:nvPr/>
        </p:nvSpPr>
        <p:spPr>
          <a:xfrm>
            <a:off x="2362200" y="2221468"/>
            <a:ext cx="10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417" y="2649367"/>
            <a:ext cx="46626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73036" y="25908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402793" y="25908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45593" y="27432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85800" y="4493323"/>
            <a:ext cx="7963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Switches may learn routing information such that packets get stuck in a loop!</a:t>
            </a:r>
            <a:endParaRPr lang="en-US" sz="2800" dirty="0"/>
          </a:p>
        </p:txBody>
      </p:sp>
      <p:sp>
        <p:nvSpPr>
          <p:cNvPr id="4" name="U-Turn Arrow 3"/>
          <p:cNvSpPr/>
          <p:nvPr/>
        </p:nvSpPr>
        <p:spPr>
          <a:xfrm rot="5400000">
            <a:off x="4004276" y="2602899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5786735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Loop was found in 0.1 sec with 159 states explored.</a:t>
            </a:r>
          </a:p>
        </p:txBody>
      </p:sp>
    </p:spTree>
    <p:extLst>
      <p:ext uri="{BB962C8B-B14F-4D97-AF65-F5344CB8AC3E}">
        <p14:creationId xmlns:p14="http://schemas.microsoft.com/office/powerpoint/2010/main" val="73270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Switch: Bug Fix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41362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095" y="2508433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23" y="2508433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143" y="3228505"/>
            <a:ext cx="868647" cy="412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777" y="2377028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252" y="3845771"/>
            <a:ext cx="674421" cy="64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" name="Cloud 11"/>
          <p:cNvSpPr/>
          <p:nvPr/>
        </p:nvSpPr>
        <p:spPr>
          <a:xfrm>
            <a:off x="3298837" y="1676400"/>
            <a:ext cx="1822153" cy="677757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+mj-lt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167444" y="1840468"/>
            <a:ext cx="204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atin typeface="+mj-lt"/>
              </a:rPr>
              <a:t>Controller</a:t>
            </a:r>
            <a:endParaRPr lang="en-US" dirty="0">
              <a:latin typeface="+mj-lt"/>
            </a:endParaRPr>
          </a:p>
        </p:txBody>
      </p:sp>
      <p:cxnSp>
        <p:nvCxnSpPr>
          <p:cNvPr id="14" name="Straight Connector 13"/>
          <p:cNvCxnSpPr>
            <a:stCxn id="6" idx="3"/>
          </p:cNvCxnSpPr>
          <p:nvPr/>
        </p:nvCxnSpPr>
        <p:spPr>
          <a:xfrm>
            <a:off x="1817421" y="2665138"/>
            <a:ext cx="892260" cy="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51212" y="2665140"/>
            <a:ext cx="1553338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40560" y="2821047"/>
            <a:ext cx="903957" cy="45409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32668" y="2823306"/>
            <a:ext cx="821080" cy="45184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38437" y="3529278"/>
            <a:ext cx="16" cy="353698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7" idx="0"/>
          </p:cNvCxnSpPr>
          <p:nvPr/>
        </p:nvCxnSpPr>
        <p:spPr>
          <a:xfrm flipH="1">
            <a:off x="3133419" y="2142747"/>
            <a:ext cx="317793" cy="36568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15440" y="2142747"/>
            <a:ext cx="465889" cy="31889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1"/>
          <p:cNvSpPr txBox="1"/>
          <p:nvPr/>
        </p:nvSpPr>
        <p:spPr>
          <a:xfrm>
            <a:off x="5260024" y="2206078"/>
            <a:ext cx="10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4239877" y="3446108"/>
            <a:ext cx="636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295400" y="2040527"/>
            <a:ext cx="80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Hst</a:t>
            </a:r>
            <a:r>
              <a:rPr lang="en-US" baseline="-25000" dirty="0" smtClean="0">
                <a:latin typeface="+mj-lt"/>
              </a:rPr>
              <a:t>A</a:t>
            </a:r>
            <a:endParaRPr lang="en-US" baseline="-25000" dirty="0">
              <a:latin typeface="+mj-lt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6097274" y="2040527"/>
            <a:ext cx="106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Hst</a:t>
            </a:r>
            <a:r>
              <a:rPr lang="en-US" baseline="-25000" dirty="0" err="1" smtClean="0">
                <a:latin typeface="+mj-lt"/>
              </a:rPr>
              <a:t>B</a:t>
            </a:r>
            <a:endParaRPr lang="en-US" baseline="-25000" dirty="0">
              <a:latin typeface="+mj-lt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4343400" y="3805042"/>
            <a:ext cx="110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j-lt"/>
              </a:rPr>
              <a:t>Hst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204728" y="2356518"/>
            <a:ext cx="0" cy="17343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04728" y="3055071"/>
            <a:ext cx="0" cy="17343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6"/>
          <p:cNvSpPr txBox="1"/>
          <p:nvPr/>
        </p:nvSpPr>
        <p:spPr>
          <a:xfrm>
            <a:off x="2362200" y="2221468"/>
            <a:ext cx="10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715417" y="2649367"/>
            <a:ext cx="466261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73036" y="25908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402793" y="25908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45593" y="2743200"/>
            <a:ext cx="33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931427" y="4564728"/>
            <a:ext cx="6907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Only route on a spanning tree</a:t>
            </a:r>
            <a:endParaRPr lang="en-US" sz="2800" dirty="0"/>
          </a:p>
        </p:txBody>
      </p:sp>
      <p:sp>
        <p:nvSpPr>
          <p:cNvPr id="3" name="&quot;No&quot; Symbol 2"/>
          <p:cNvSpPr/>
          <p:nvPr/>
        </p:nvSpPr>
        <p:spPr>
          <a:xfrm>
            <a:off x="4724400" y="2960811"/>
            <a:ext cx="305550" cy="239589"/>
          </a:xfrm>
          <a:prstGeom prst="noSmoking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0600" y="31242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packet on this link</a:t>
            </a:r>
            <a:br>
              <a:rPr lang="en-US" dirty="0" smtClean="0"/>
            </a:br>
            <a:r>
              <a:rPr lang="en-US" dirty="0" smtClean="0"/>
              <a:t>as not on spanning tree.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370493"/>
            <a:ext cx="800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Verified for an arbitrary </a:t>
            </a:r>
            <a:r>
              <a:rPr lang="en-US" sz="2800" dirty="0"/>
              <a:t>number of packets exchanged between </a:t>
            </a:r>
            <a:r>
              <a:rPr lang="en-US" sz="2800" dirty="0" err="1"/>
              <a:t>Hst</a:t>
            </a:r>
            <a:r>
              <a:rPr lang="en-US" sz="2800" baseline="-25000" dirty="0" err="1"/>
              <a:t>A</a:t>
            </a:r>
            <a:r>
              <a:rPr lang="en-US" sz="2800" dirty="0"/>
              <a:t> and </a:t>
            </a:r>
            <a:r>
              <a:rPr lang="en-US" sz="2800" dirty="0" err="1"/>
              <a:t>Hst</a:t>
            </a:r>
            <a:r>
              <a:rPr lang="en-US" sz="2800" baseline="-25000" dirty="0" err="1"/>
              <a:t>B</a:t>
            </a:r>
            <a:r>
              <a:rPr lang="en-US" sz="2800" dirty="0"/>
              <a:t> in 600s with 1.45M</a:t>
            </a:r>
            <a:r>
              <a:rPr lang="en-US" sz="2800" dirty="0" smtClean="0"/>
              <a:t>.</a:t>
            </a:r>
          </a:p>
          <a:p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5308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approaches and problem </a:t>
            </a:r>
            <a:r>
              <a:rPr lang="en-US" dirty="0"/>
              <a:t>s</a:t>
            </a:r>
            <a:r>
              <a:rPr lang="en-US" dirty="0" smtClean="0"/>
              <a:t>tatement</a:t>
            </a:r>
          </a:p>
          <a:p>
            <a:r>
              <a:rPr lang="en-US" dirty="0" smtClean="0"/>
              <a:t>Abstraction </a:t>
            </a:r>
            <a:r>
              <a:rPr lang="en-US" dirty="0"/>
              <a:t>on </a:t>
            </a:r>
            <a:r>
              <a:rPr lang="en-US" dirty="0" err="1"/>
              <a:t>Stateful</a:t>
            </a:r>
            <a:r>
              <a:rPr lang="en-US" dirty="0"/>
              <a:t> firewall</a:t>
            </a:r>
          </a:p>
          <a:p>
            <a:r>
              <a:rPr lang="en-US" dirty="0" smtClean="0"/>
              <a:t>Experimental case studies</a:t>
            </a:r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pPr lvl="1"/>
            <a:r>
              <a:rPr lang="en-US" dirty="0" smtClean="0"/>
              <a:t>Learning switch</a:t>
            </a:r>
            <a:endParaRPr lang="en-US" dirty="0"/>
          </a:p>
          <a:p>
            <a:r>
              <a:rPr lang="en-US" b="1" dirty="0" smtClean="0"/>
              <a:t>Conclusions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40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Fundamental Shift in Network Design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5161" y="4060656"/>
            <a:ext cx="22087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Switches </a:t>
            </a:r>
          </a:p>
          <a:p>
            <a:pPr algn="ctr"/>
            <a:r>
              <a:rPr lang="en-US" sz="2400" dirty="0" smtClean="0"/>
              <a:t>programmed </a:t>
            </a:r>
          </a:p>
          <a:p>
            <a:pPr algn="ctr"/>
            <a:r>
              <a:rPr lang="en-US" sz="2400" dirty="0" smtClean="0"/>
              <a:t>by controller by </a:t>
            </a:r>
          </a:p>
          <a:p>
            <a:pPr algn="ctr"/>
            <a:r>
              <a:rPr lang="en-US" sz="2400" dirty="0" smtClean="0"/>
              <a:t>installing rules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274248" y="3364676"/>
            <a:ext cx="152400" cy="6929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2645" y="3170182"/>
            <a:ext cx="774519" cy="50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7698" y="3170182"/>
            <a:ext cx="774518" cy="50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06816" y="4057589"/>
            <a:ext cx="776738" cy="50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Cloud 8"/>
          <p:cNvSpPr/>
          <p:nvPr/>
        </p:nvSpPr>
        <p:spPr bwMode="auto">
          <a:xfrm>
            <a:off x="5307485" y="2340088"/>
            <a:ext cx="1626709" cy="642566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10" name="TextBox 13"/>
          <p:cNvSpPr txBox="1"/>
          <p:nvPr/>
        </p:nvSpPr>
        <p:spPr bwMode="auto">
          <a:xfrm>
            <a:off x="5189864" y="2229192"/>
            <a:ext cx="1824224" cy="64633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 smtClean="0">
              <a:latin typeface="+mj-lt"/>
            </a:endParaRPr>
          </a:p>
          <a:p>
            <a:pPr algn="ctr">
              <a:defRPr/>
            </a:pPr>
            <a:r>
              <a:rPr lang="en-US" dirty="0" smtClean="0">
                <a:latin typeface="+mj-lt"/>
              </a:rPr>
              <a:t>Controller</a:t>
            </a:r>
            <a:endParaRPr lang="en-US" dirty="0">
              <a:latin typeface="+mj-lt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442859" y="3364407"/>
            <a:ext cx="1387032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5076683" y="3555282"/>
            <a:ext cx="807807" cy="56258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 flipH="1">
            <a:off x="6408234" y="3558632"/>
            <a:ext cx="732352" cy="559233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6" idx="0"/>
          </p:cNvCxnSpPr>
          <p:nvPr/>
        </p:nvCxnSpPr>
        <p:spPr bwMode="auto">
          <a:xfrm flipH="1">
            <a:off x="5161015" y="2721454"/>
            <a:ext cx="281844" cy="44872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6661228" y="2721454"/>
            <a:ext cx="414999" cy="39179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1"/>
          <p:cNvSpPr txBox="1"/>
          <p:nvPr/>
        </p:nvSpPr>
        <p:spPr bwMode="auto">
          <a:xfrm>
            <a:off x="7086600" y="2895600"/>
            <a:ext cx="699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17" name="TextBox 22"/>
          <p:cNvSpPr txBox="1"/>
          <p:nvPr/>
        </p:nvSpPr>
        <p:spPr bwMode="auto">
          <a:xfrm>
            <a:off x="6030948" y="4355068"/>
            <a:ext cx="6746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115292" y="2982654"/>
            <a:ext cx="0" cy="214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6115292" y="3555282"/>
            <a:ext cx="0" cy="50230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36"/>
          <p:cNvSpPr txBox="1"/>
          <p:nvPr/>
        </p:nvSpPr>
        <p:spPr bwMode="auto">
          <a:xfrm>
            <a:off x="4648200" y="2861846"/>
            <a:ext cx="873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307485" y="3491131"/>
            <a:ext cx="1768742" cy="569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16370" y="4202876"/>
            <a:ext cx="352357" cy="1978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1388434" y="3302612"/>
            <a:ext cx="1379948" cy="501970"/>
          </a:xfrm>
          <a:prstGeom prst="arc">
            <a:avLst>
              <a:gd name="adj1" fmla="val 620164"/>
              <a:gd name="adj2" fmla="val 20779256"/>
            </a:avLst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750531" y="3289502"/>
            <a:ext cx="784597" cy="515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Talk OSPF, RIP, </a:t>
            </a:r>
          </a:p>
          <a:p>
            <a:pPr algn="ctr"/>
            <a:r>
              <a:rPr lang="en-US" sz="1400" dirty="0" smtClean="0"/>
              <a:t>BGP, etc.</a:t>
            </a:r>
            <a:endParaRPr lang="en-US" sz="1400" dirty="0"/>
          </a:p>
        </p:txBody>
      </p:sp>
      <p:pic>
        <p:nvPicPr>
          <p:cNvPr id="25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677" y="3069136"/>
            <a:ext cx="798804" cy="5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6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5537" y="3069136"/>
            <a:ext cx="798802" cy="5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3273" y="3973397"/>
            <a:ext cx="801092" cy="5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 bwMode="auto">
          <a:xfrm>
            <a:off x="1307904" y="3267049"/>
            <a:ext cx="1430522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>
            <a:off x="930247" y="3461550"/>
            <a:ext cx="833135" cy="573269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 flipH="1">
            <a:off x="2303548" y="3464964"/>
            <a:ext cx="755315" cy="569855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21"/>
          <p:cNvSpPr txBox="1"/>
          <p:nvPr/>
        </p:nvSpPr>
        <p:spPr bwMode="auto">
          <a:xfrm>
            <a:off x="2895600" y="2754868"/>
            <a:ext cx="6940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32" name="TextBox 22"/>
          <p:cNvSpPr txBox="1"/>
          <p:nvPr/>
        </p:nvSpPr>
        <p:spPr bwMode="auto">
          <a:xfrm>
            <a:off x="2067169" y="4307931"/>
            <a:ext cx="695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sp>
        <p:nvSpPr>
          <p:cNvPr id="33" name="TextBox 36"/>
          <p:cNvSpPr txBox="1"/>
          <p:nvPr/>
        </p:nvSpPr>
        <p:spPr bwMode="auto">
          <a:xfrm>
            <a:off x="609600" y="2743200"/>
            <a:ext cx="6983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3657600" y="3189956"/>
            <a:ext cx="914400" cy="257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47647" y="1752600"/>
            <a:ext cx="2886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Distributed Control</a:t>
            </a:r>
            <a:endParaRPr lang="en-US" sz="2400" b="1" u="sng" dirty="0"/>
          </a:p>
        </p:txBody>
      </p:sp>
      <p:sp>
        <p:nvSpPr>
          <p:cNvPr id="36" name="TextBox 35"/>
          <p:cNvSpPr txBox="1"/>
          <p:nvPr/>
        </p:nvSpPr>
        <p:spPr>
          <a:xfrm>
            <a:off x="5027246" y="1752600"/>
            <a:ext cx="2745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Centralized Control</a:t>
            </a:r>
          </a:p>
        </p:txBody>
      </p:sp>
      <p:sp>
        <p:nvSpPr>
          <p:cNvPr id="37" name="Oval 36"/>
          <p:cNvSpPr/>
          <p:nvPr/>
        </p:nvSpPr>
        <p:spPr>
          <a:xfrm>
            <a:off x="1371600" y="2930638"/>
            <a:ext cx="1352901" cy="109751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28899" y="2229192"/>
            <a:ext cx="1352901" cy="991482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937888" y="2580356"/>
            <a:ext cx="66164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378496" y="1923871"/>
            <a:ext cx="1689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General purpose software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685800" y="5751493"/>
            <a:ext cx="7724007" cy="95410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Centralized control simplifies design and innovation However, an Achilles heel for correctness.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358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/>
      <p:bldP spid="16" grpId="0"/>
      <p:bldP spid="17" grpId="0"/>
      <p:bldP spid="20" grpId="0"/>
      <p:bldP spid="34" grpId="0" animBg="1"/>
      <p:bldP spid="36" grpId="0"/>
      <p:bldP spid="38" grpId="0" animBg="1"/>
      <p:bldP spid="40" grpId="0"/>
      <p:bldP spid="40" grpId="1"/>
      <p:bldP spid="4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presented abstractions for:</a:t>
            </a:r>
          </a:p>
          <a:p>
            <a:pPr lvl="1"/>
            <a:r>
              <a:rPr lang="en-US" dirty="0" smtClean="0"/>
              <a:t>Verifying properties for an arbitrary number of packets.</a:t>
            </a:r>
          </a:p>
          <a:p>
            <a:pPr lvl="1"/>
            <a:r>
              <a:rPr lang="en-US" dirty="0" smtClean="0"/>
              <a:t>Reducing network state.</a:t>
            </a:r>
          </a:p>
          <a:p>
            <a:endParaRPr lang="en-US" dirty="0" smtClean="0"/>
          </a:p>
          <a:p>
            <a:r>
              <a:rPr lang="en-US" dirty="0" smtClean="0"/>
              <a:t>Verified a </a:t>
            </a:r>
            <a:r>
              <a:rPr lang="en-US" dirty="0" err="1" smtClean="0"/>
              <a:t>stateful</a:t>
            </a:r>
            <a:r>
              <a:rPr lang="en-US" dirty="0" smtClean="0"/>
              <a:t> firewall and a learning switch using these abstractions.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04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 test: Larger fat tree topology with 20 switches, 16 hosts and 48 links. </a:t>
            </a:r>
          </a:p>
          <a:p>
            <a:pPr lvl="1"/>
            <a:r>
              <a:rPr lang="en-US" dirty="0"/>
              <a:t>Model checking did not finish for an arbitrarily</a:t>
            </a:r>
          </a:p>
          <a:p>
            <a:pPr marL="0" indent="0">
              <a:buNone/>
            </a:pPr>
            <a:r>
              <a:rPr lang="en-US" sz="2800" dirty="0"/>
              <a:t>	large number of packets.</a:t>
            </a:r>
          </a:p>
          <a:p>
            <a:pPr lvl="1"/>
            <a:r>
              <a:rPr lang="en-US" dirty="0"/>
              <a:t>It finished in 68352s for the single packet case with network state abstraction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of code?</a:t>
            </a:r>
          </a:p>
          <a:p>
            <a:r>
              <a:rPr lang="en-US" dirty="0" smtClean="0"/>
              <a:t>NAT ~1000</a:t>
            </a:r>
          </a:p>
          <a:p>
            <a:r>
              <a:rPr lang="en-US" dirty="0" err="1" smtClean="0"/>
              <a:t>Pyswitch</a:t>
            </a:r>
            <a:r>
              <a:rPr lang="en-US" dirty="0" smtClean="0"/>
              <a:t>  ~1000</a:t>
            </a:r>
          </a:p>
          <a:p>
            <a:r>
              <a:rPr lang="en-US" dirty="0" smtClean="0"/>
              <a:t>Bug handled by acknowledgement carrying host info?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Bugs in </a:t>
            </a:r>
            <a:r>
              <a:rPr lang="en-US" dirty="0"/>
              <a:t>Centralized </a:t>
            </a:r>
            <a:r>
              <a:rPr lang="en-US" dirty="0" smtClean="0"/>
              <a:t>Control?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leaks: packet sent to an untrusted host.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Network loops: packet looping around in network.</a:t>
            </a:r>
            <a:endParaRPr lang="en-US" dirty="0"/>
          </a:p>
          <a:p>
            <a:pPr lvl="1"/>
            <a:r>
              <a:rPr lang="en-US" dirty="0" smtClean="0"/>
              <a:t>Link </a:t>
            </a:r>
            <a:r>
              <a:rPr lang="en-US" dirty="0"/>
              <a:t>overload and data center </a:t>
            </a:r>
            <a:r>
              <a:rPr lang="en-US" dirty="0" smtClean="0"/>
              <a:t>outage.</a:t>
            </a:r>
          </a:p>
          <a:p>
            <a:pPr lvl="2"/>
            <a:r>
              <a:rPr lang="en-US" dirty="0"/>
              <a:t>Downtime cost: ~$1 million per outage! </a:t>
            </a:r>
            <a:r>
              <a:rPr lang="en-US" sz="1200" dirty="0"/>
              <a:t>(</a:t>
            </a:r>
            <a:r>
              <a:rPr lang="en-US" sz="1200" dirty="0">
                <a:hlinkClick r:id="rId2"/>
              </a:rPr>
              <a:t>www.informationweek.com</a:t>
            </a:r>
            <a:r>
              <a:rPr lang="en-US" sz="1200" dirty="0" smtClean="0"/>
              <a:t>)</a:t>
            </a:r>
            <a:endParaRPr lang="en-US" sz="1200" dirty="0"/>
          </a:p>
          <a:p>
            <a:pPr lvl="2"/>
            <a:r>
              <a:rPr lang="en-US" dirty="0"/>
              <a:t>AWS service commitment: Amazon EC2 and Amazon availability at least 99.95</a:t>
            </a:r>
            <a:r>
              <a:rPr lang="en-US" dirty="0" smtClean="0"/>
              <a:t>%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38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524000"/>
            <a:ext cx="37338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Large number of packets alive in </a:t>
            </a:r>
            <a:r>
              <a:rPr lang="en-US" dirty="0" smtClean="0"/>
              <a:t>network.</a:t>
            </a:r>
            <a:endParaRPr lang="en-US" dirty="0"/>
          </a:p>
          <a:p>
            <a:pPr lvl="1"/>
            <a:r>
              <a:rPr lang="en-US" dirty="0"/>
              <a:t>Large buffer state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Large number of rules installed in switches.</a:t>
            </a:r>
          </a:p>
          <a:p>
            <a:pPr lvl="1"/>
            <a:r>
              <a:rPr lang="en-US" dirty="0" smtClean="0"/>
              <a:t>Large network state.</a:t>
            </a:r>
          </a:p>
          <a:p>
            <a:r>
              <a:rPr lang="en-US" dirty="0" smtClean="0"/>
              <a:t>Large topology size.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591580"/>
            <a:ext cx="2194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Routing Table</a:t>
            </a:r>
            <a:endParaRPr lang="en-US" sz="2800" dirty="0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752600" y="3962400"/>
            <a:ext cx="3825875" cy="2438400"/>
            <a:chOff x="6514306" y="5288792"/>
            <a:chExt cx="3825875" cy="2438400"/>
          </a:xfrm>
        </p:grpSpPr>
        <p:sp>
          <p:nvSpPr>
            <p:cNvPr id="8" name="Left Brace 7"/>
            <p:cNvSpPr/>
            <p:nvPr/>
          </p:nvSpPr>
          <p:spPr>
            <a:xfrm>
              <a:off x="6514306" y="5288792"/>
              <a:ext cx="762000" cy="24384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63581" y="5409442"/>
              <a:ext cx="32766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latin typeface="+mj-lt"/>
                </a:rPr>
                <a:t>Port</a:t>
              </a:r>
              <a:r>
                <a:rPr lang="en-US" sz="2000" baseline="-25000" dirty="0">
                  <a:latin typeface="+mj-lt"/>
                </a:rPr>
                <a:t>1</a:t>
              </a:r>
              <a:r>
                <a:rPr lang="en-US" sz="2000" dirty="0">
                  <a:latin typeface="+mj-lt"/>
                </a:rPr>
                <a:t>:	</a:t>
              </a:r>
              <a:r>
                <a:rPr lang="en-US" sz="2000" dirty="0" err="1" smtClean="0">
                  <a:latin typeface="+mj-lt"/>
                </a:rPr>
                <a:t>inPkt.dst</a:t>
              </a:r>
              <a:r>
                <a:rPr lang="en-US" sz="2000" dirty="0" smtClean="0">
                  <a:latin typeface="+mj-lt"/>
                </a:rPr>
                <a:t> </a:t>
              </a:r>
              <a:r>
                <a:rPr lang="en-US" sz="2000" dirty="0">
                  <a:latin typeface="+mj-lt"/>
                </a:rPr>
                <a:t>= </a:t>
              </a:r>
              <a:r>
                <a:rPr lang="en-US" sz="2000" dirty="0" smtClean="0">
                  <a:latin typeface="+mj-lt"/>
                </a:rPr>
                <a:t>H</a:t>
              </a:r>
              <a:r>
                <a:rPr lang="en-US" sz="2000" baseline="-25000" dirty="0" smtClean="0">
                  <a:latin typeface="+mj-lt"/>
                </a:rPr>
                <a:t>1</a:t>
              </a:r>
              <a:endParaRPr lang="en-US" sz="2000" baseline="-25000" dirty="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63581" y="5725355"/>
              <a:ext cx="32766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latin typeface="+mj-lt"/>
                </a:rPr>
                <a:t>Port</a:t>
              </a:r>
              <a:r>
                <a:rPr lang="en-US" sz="2000" baseline="-25000" dirty="0">
                  <a:latin typeface="+mj-lt"/>
                </a:rPr>
                <a:t>2</a:t>
              </a:r>
              <a:r>
                <a:rPr lang="en-US" sz="2000" dirty="0">
                  <a:latin typeface="+mj-lt"/>
                </a:rPr>
                <a:t>:	</a:t>
              </a:r>
              <a:r>
                <a:rPr lang="en-US" sz="2000" dirty="0" err="1" smtClean="0"/>
                <a:t>inP</a:t>
              </a:r>
              <a:r>
                <a:rPr lang="en-US" sz="2000" dirty="0" err="1" smtClean="0">
                  <a:latin typeface="+mj-lt"/>
                </a:rPr>
                <a:t>kt</a:t>
              </a:r>
              <a:r>
                <a:rPr lang="en-US" sz="2000" dirty="0" err="1"/>
                <a:t>.dst</a:t>
              </a:r>
              <a:r>
                <a:rPr lang="en-US" sz="2000" dirty="0" smtClean="0">
                  <a:latin typeface="+mj-lt"/>
                </a:rPr>
                <a:t> </a:t>
              </a:r>
              <a:r>
                <a:rPr lang="en-US" sz="2000" dirty="0">
                  <a:latin typeface="+mj-lt"/>
                </a:rPr>
                <a:t>= </a:t>
              </a:r>
              <a:r>
                <a:rPr lang="en-US" sz="2000" dirty="0" smtClean="0">
                  <a:latin typeface="+mj-lt"/>
                </a:rPr>
                <a:t>H</a:t>
              </a:r>
              <a:r>
                <a:rPr lang="en-US" sz="2000" baseline="-25000" dirty="0" smtClean="0">
                  <a:latin typeface="+mj-lt"/>
                </a:rPr>
                <a:t>3</a:t>
              </a:r>
              <a:endParaRPr lang="en-US" sz="2000" baseline="-25000" dirty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63581" y="6030155"/>
              <a:ext cx="32766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latin typeface="+mj-lt"/>
                </a:rPr>
                <a:t>Port</a:t>
              </a:r>
              <a:r>
                <a:rPr lang="en-US" sz="2000" baseline="-25000" dirty="0">
                  <a:latin typeface="+mj-lt"/>
                </a:rPr>
                <a:t>3</a:t>
              </a:r>
              <a:r>
                <a:rPr lang="en-US" sz="2000" dirty="0">
                  <a:latin typeface="+mj-lt"/>
                </a:rPr>
                <a:t>:	</a:t>
              </a:r>
              <a:r>
                <a:rPr lang="en-US" sz="2000" dirty="0" err="1" smtClean="0">
                  <a:latin typeface="+mj-lt"/>
                </a:rPr>
                <a:t>inPkt</a:t>
              </a:r>
              <a:r>
                <a:rPr lang="en-US" sz="2000" dirty="0" err="1"/>
                <a:t>.dst</a:t>
              </a:r>
              <a:r>
                <a:rPr lang="en-US" sz="2000" dirty="0" smtClean="0">
                  <a:latin typeface="+mj-lt"/>
                </a:rPr>
                <a:t> </a:t>
              </a:r>
              <a:r>
                <a:rPr lang="en-US" sz="2000" dirty="0">
                  <a:latin typeface="+mj-lt"/>
                </a:rPr>
                <a:t>= </a:t>
              </a:r>
              <a:r>
                <a:rPr lang="en-US" sz="2000" dirty="0" err="1" smtClean="0">
                  <a:latin typeface="+mj-lt"/>
                </a:rPr>
                <a:t>H</a:t>
              </a:r>
              <a:r>
                <a:rPr lang="en-US" sz="2000" baseline="-25000" dirty="0" err="1" smtClean="0">
                  <a:latin typeface="+mj-lt"/>
                </a:rPr>
                <a:t>k</a:t>
              </a:r>
              <a:endParaRPr lang="en-US" sz="2000" baseline="-25000" dirty="0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63581" y="6792155"/>
              <a:ext cx="32766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 err="1">
                  <a:latin typeface="+mj-lt"/>
                </a:rPr>
                <a:t>Port</a:t>
              </a:r>
              <a:r>
                <a:rPr lang="en-US" sz="2000" baseline="-25000" dirty="0" err="1">
                  <a:latin typeface="+mj-lt"/>
                </a:rPr>
                <a:t>p</a:t>
              </a:r>
              <a:r>
                <a:rPr lang="en-US" sz="2000" dirty="0">
                  <a:latin typeface="+mj-lt"/>
                </a:rPr>
                <a:t>:	</a:t>
              </a:r>
              <a:r>
                <a:rPr lang="en-US" sz="2000" dirty="0" err="1" smtClean="0">
                  <a:latin typeface="+mj-lt"/>
                </a:rPr>
                <a:t>inPkt</a:t>
              </a:r>
              <a:r>
                <a:rPr lang="en-US" sz="2000" dirty="0" err="1"/>
                <a:t>.dst</a:t>
              </a:r>
              <a:r>
                <a:rPr lang="en-US" sz="2000" dirty="0" smtClean="0">
                  <a:latin typeface="+mj-lt"/>
                </a:rPr>
                <a:t> </a:t>
              </a:r>
              <a:r>
                <a:rPr lang="en-US" sz="2000" dirty="0">
                  <a:latin typeface="+mj-lt"/>
                </a:rPr>
                <a:t>= </a:t>
              </a:r>
              <a:r>
                <a:rPr lang="en-US" sz="2000" dirty="0" err="1" smtClean="0">
                  <a:latin typeface="+mj-lt"/>
                </a:rPr>
                <a:t>H</a:t>
              </a:r>
              <a:r>
                <a:rPr lang="en-US" sz="2000" baseline="-25000" dirty="0" err="1" smtClean="0">
                  <a:latin typeface="+mj-lt"/>
                </a:rPr>
                <a:t>r</a:t>
              </a:r>
              <a:endParaRPr lang="en-US" sz="2000" baseline="-25000" dirty="0"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63581" y="7096955"/>
              <a:ext cx="32766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en-US" sz="2000" dirty="0">
                  <a:latin typeface="+mj-lt"/>
                </a:rPr>
                <a:t>Port</a:t>
              </a:r>
              <a:r>
                <a:rPr lang="en-US" sz="2000" baseline="-25000" dirty="0">
                  <a:latin typeface="+mj-lt"/>
                </a:rPr>
                <a:t>q</a:t>
              </a:r>
              <a:r>
                <a:rPr lang="en-US" sz="2000" dirty="0">
                  <a:latin typeface="+mj-lt"/>
                </a:rPr>
                <a:t>:	</a:t>
              </a:r>
              <a:r>
                <a:rPr lang="en-US" sz="2000" dirty="0" err="1" smtClean="0">
                  <a:latin typeface="+mj-lt"/>
                </a:rPr>
                <a:t>inPkt</a:t>
              </a:r>
              <a:r>
                <a:rPr lang="en-US" sz="2000" dirty="0" err="1"/>
                <a:t>.dst</a:t>
              </a:r>
              <a:r>
                <a:rPr lang="en-US" sz="2000" dirty="0" smtClean="0">
                  <a:latin typeface="+mj-lt"/>
                </a:rPr>
                <a:t> </a:t>
              </a:r>
              <a:r>
                <a:rPr lang="en-US" sz="2000" dirty="0">
                  <a:latin typeface="+mj-lt"/>
                </a:rPr>
                <a:t>= </a:t>
              </a:r>
              <a:r>
                <a:rPr lang="en-US" sz="2000" dirty="0" smtClean="0">
                  <a:latin typeface="+mj-lt"/>
                </a:rPr>
                <a:t>H</a:t>
              </a:r>
              <a:r>
                <a:rPr lang="en-US" sz="2000" baseline="-25000" dirty="0" smtClean="0">
                  <a:latin typeface="+mj-lt"/>
                </a:rPr>
                <a:t>a</a:t>
              </a:r>
              <a:endParaRPr lang="en-US" sz="2000" baseline="-25000" dirty="0">
                <a:latin typeface="+mj-lt"/>
              </a:endParaRPr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58062" y="4981545"/>
            <a:ext cx="1840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 smtClean="0">
                <a:latin typeface="+mj-lt"/>
              </a:rPr>
              <a:t>outPort</a:t>
            </a:r>
            <a:r>
              <a:rPr lang="en-US" sz="2000" dirty="0" smtClean="0">
                <a:latin typeface="+mj-lt"/>
              </a:rPr>
              <a:t>(</a:t>
            </a:r>
            <a:r>
              <a:rPr lang="en-US" sz="2000" dirty="0" err="1" smtClean="0">
                <a:latin typeface="+mj-lt"/>
              </a:rPr>
              <a:t>inPkt</a:t>
            </a:r>
            <a:r>
              <a:rPr lang="en-US" sz="2000" dirty="0" smtClean="0">
                <a:latin typeface="+mj-lt"/>
              </a:rPr>
              <a:t>) =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924314" y="2057400"/>
            <a:ext cx="733286" cy="711052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46" idx="2"/>
          </p:cNvCxnSpPr>
          <p:nvPr/>
        </p:nvCxnSpPr>
        <p:spPr>
          <a:xfrm>
            <a:off x="3308757" y="2749911"/>
            <a:ext cx="0" cy="907689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445" y="2240906"/>
            <a:ext cx="774519" cy="50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6" name="Picture 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1498" y="2240906"/>
            <a:ext cx="774518" cy="50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7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0616" y="3128313"/>
            <a:ext cx="776738" cy="509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8" name="Cloud 47"/>
          <p:cNvSpPr/>
          <p:nvPr/>
        </p:nvSpPr>
        <p:spPr bwMode="auto">
          <a:xfrm>
            <a:off x="1421285" y="1410812"/>
            <a:ext cx="1626709" cy="642566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>
              <a:latin typeface="+mj-lt"/>
            </a:endParaRPr>
          </a:p>
        </p:txBody>
      </p:sp>
      <p:sp>
        <p:nvSpPr>
          <p:cNvPr id="49" name="TextBox 13"/>
          <p:cNvSpPr txBox="1"/>
          <p:nvPr/>
        </p:nvSpPr>
        <p:spPr bwMode="auto">
          <a:xfrm>
            <a:off x="1303664" y="1299916"/>
            <a:ext cx="1824224" cy="64633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 smtClean="0">
              <a:latin typeface="+mj-lt"/>
            </a:endParaRPr>
          </a:p>
          <a:p>
            <a:pPr algn="ctr">
              <a:defRPr/>
            </a:pPr>
            <a:r>
              <a:rPr lang="en-US" dirty="0" smtClean="0">
                <a:latin typeface="+mj-lt"/>
              </a:rPr>
              <a:t>Controller</a:t>
            </a:r>
            <a:endParaRPr lang="en-US" dirty="0">
              <a:latin typeface="+mj-l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556659" y="2435131"/>
            <a:ext cx="1387032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>
            <a:off x="1190483" y="2626006"/>
            <a:ext cx="807807" cy="562584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flipH="1">
            <a:off x="2522034" y="2629356"/>
            <a:ext cx="732352" cy="559233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45" idx="0"/>
          </p:cNvCxnSpPr>
          <p:nvPr/>
        </p:nvCxnSpPr>
        <p:spPr bwMode="auto">
          <a:xfrm flipH="1">
            <a:off x="1274815" y="1792178"/>
            <a:ext cx="281844" cy="44872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2775028" y="1792178"/>
            <a:ext cx="414999" cy="39179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21"/>
          <p:cNvSpPr txBox="1"/>
          <p:nvPr/>
        </p:nvSpPr>
        <p:spPr bwMode="auto">
          <a:xfrm>
            <a:off x="3124200" y="1966324"/>
            <a:ext cx="699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sp>
        <p:nvSpPr>
          <p:cNvPr id="56" name="TextBox 22"/>
          <p:cNvSpPr txBox="1"/>
          <p:nvPr/>
        </p:nvSpPr>
        <p:spPr bwMode="auto">
          <a:xfrm>
            <a:off x="2133600" y="3429000"/>
            <a:ext cx="6746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 smtClean="0">
                <a:latin typeface="+mj-lt"/>
              </a:rPr>
              <a:t>3</a:t>
            </a:r>
            <a:endParaRPr lang="en-US" baseline="-25000" dirty="0">
              <a:latin typeface="+mj-lt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2229092" y="2053378"/>
            <a:ext cx="0" cy="21431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>
            <a:off x="2229092" y="2626006"/>
            <a:ext cx="0" cy="502307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36"/>
          <p:cNvSpPr txBox="1"/>
          <p:nvPr/>
        </p:nvSpPr>
        <p:spPr bwMode="auto">
          <a:xfrm>
            <a:off x="762000" y="1932570"/>
            <a:ext cx="8730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+mj-lt"/>
              </a:rPr>
              <a:t>Swt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pic>
        <p:nvPicPr>
          <p:cNvPr id="60" name="Picture 5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352469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76200" y="1840468"/>
            <a:ext cx="47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sz="1800" baseline="-25000" dirty="0" smtClean="0"/>
              <a:t>1</a:t>
            </a:r>
            <a:endParaRPr lang="en-US" sz="18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4168967" y="1905000"/>
            <a:ext cx="47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</a:t>
            </a:r>
            <a:r>
              <a:rPr lang="en-US" sz="1800" baseline="-25000" dirty="0" smtClean="0"/>
              <a:t>2</a:t>
            </a:r>
            <a:endParaRPr lang="en-US" sz="1800" baseline="-2500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352469" y="2438400"/>
            <a:ext cx="533976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" name="Picture 7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31" y="2209800"/>
            <a:ext cx="352469" cy="421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cxnSp>
        <p:nvCxnSpPr>
          <p:cNvPr id="77" name="Straight Connector 76"/>
          <p:cNvCxnSpPr/>
          <p:nvPr/>
        </p:nvCxnSpPr>
        <p:spPr>
          <a:xfrm>
            <a:off x="3598207" y="2438400"/>
            <a:ext cx="592793" cy="0"/>
          </a:xfrm>
          <a:prstGeom prst="line">
            <a:avLst/>
          </a:prstGeom>
          <a:ln w="508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27"/>
          <p:cNvSpPr txBox="1"/>
          <p:nvPr/>
        </p:nvSpPr>
        <p:spPr bwMode="auto">
          <a:xfrm>
            <a:off x="1913923" y="2133600"/>
            <a:ext cx="676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err="1" smtClean="0">
                <a:latin typeface="+mj-lt"/>
              </a:rPr>
              <a:t>pkt</a:t>
            </a:r>
            <a:r>
              <a:rPr lang="en-US" baseline="-25000" dirty="0" err="1" smtClean="0">
                <a:latin typeface="+mj-lt"/>
              </a:rPr>
              <a:t>c</a:t>
            </a:r>
            <a:endParaRPr lang="en-US" baseline="-25000" dirty="0">
              <a:latin typeface="+mj-lt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2021722" y="2209800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27"/>
          <p:cNvSpPr txBox="1"/>
          <p:nvPr/>
        </p:nvSpPr>
        <p:spPr bwMode="auto">
          <a:xfrm>
            <a:off x="342900" y="2102828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>
                <a:latin typeface="+mj-lt"/>
              </a:rPr>
              <a:t>1</a:t>
            </a:r>
          </a:p>
        </p:txBody>
      </p:sp>
      <p:cxnSp>
        <p:nvCxnSpPr>
          <p:cNvPr id="83" name="Straight Arrow Connector 82"/>
          <p:cNvCxnSpPr/>
          <p:nvPr/>
        </p:nvCxnSpPr>
        <p:spPr bwMode="auto">
          <a:xfrm>
            <a:off x="457200" y="2204164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27"/>
          <p:cNvSpPr txBox="1"/>
          <p:nvPr/>
        </p:nvSpPr>
        <p:spPr bwMode="auto">
          <a:xfrm>
            <a:off x="3581400" y="2069068"/>
            <a:ext cx="68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>
                <a:latin typeface="+mj-lt"/>
              </a:rPr>
              <a:t>4</a:t>
            </a:r>
          </a:p>
        </p:txBody>
      </p:sp>
      <p:cxnSp>
        <p:nvCxnSpPr>
          <p:cNvPr id="85" name="Straight Arrow Connector 84"/>
          <p:cNvCxnSpPr/>
          <p:nvPr/>
        </p:nvCxnSpPr>
        <p:spPr bwMode="auto">
          <a:xfrm>
            <a:off x="3733800" y="2188028"/>
            <a:ext cx="43761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27"/>
          <p:cNvSpPr txBox="1"/>
          <p:nvPr/>
        </p:nvSpPr>
        <p:spPr bwMode="auto">
          <a:xfrm rot="19397082">
            <a:off x="2449248" y="2633299"/>
            <a:ext cx="651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>
                <a:latin typeface="+mj-lt"/>
              </a:rPr>
              <a:t>3</a:t>
            </a:r>
          </a:p>
        </p:txBody>
      </p:sp>
      <p:cxnSp>
        <p:nvCxnSpPr>
          <p:cNvPr id="87" name="Straight Arrow Connector 86"/>
          <p:cNvCxnSpPr/>
          <p:nvPr/>
        </p:nvCxnSpPr>
        <p:spPr bwMode="auto">
          <a:xfrm rot="19397082">
            <a:off x="2467396" y="2737572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27"/>
          <p:cNvSpPr txBox="1"/>
          <p:nvPr/>
        </p:nvSpPr>
        <p:spPr bwMode="auto">
          <a:xfrm rot="2062885">
            <a:off x="1337671" y="2662891"/>
            <a:ext cx="709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+mj-lt"/>
              </a:rPr>
              <a:t>pkt</a:t>
            </a:r>
            <a:r>
              <a:rPr lang="en-US" baseline="-25000" dirty="0" smtClean="0">
                <a:latin typeface="+mj-lt"/>
              </a:rPr>
              <a:t>2</a:t>
            </a:r>
            <a:endParaRPr lang="en-US" baseline="-25000" dirty="0">
              <a:latin typeface="+mj-lt"/>
            </a:endParaRPr>
          </a:p>
        </p:txBody>
      </p:sp>
      <p:cxnSp>
        <p:nvCxnSpPr>
          <p:cNvPr id="90" name="Straight Arrow Connector 89"/>
          <p:cNvCxnSpPr/>
          <p:nvPr/>
        </p:nvCxnSpPr>
        <p:spPr bwMode="auto">
          <a:xfrm rot="2062885">
            <a:off x="1506841" y="2796524"/>
            <a:ext cx="492878" cy="56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657600" y="5181600"/>
            <a:ext cx="0" cy="284163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28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43" grpId="0" animBg="1"/>
      <p:bldP spid="80" grpId="0"/>
      <p:bldP spid="82" grpId="0"/>
      <p:bldP spid="84" grpId="0"/>
      <p:bldP spid="86" grpId="0"/>
      <p:bldP spid="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approaches and problem </a:t>
            </a:r>
            <a:r>
              <a:rPr lang="en-US" dirty="0"/>
              <a:t>s</a:t>
            </a:r>
            <a:r>
              <a:rPr lang="en-US" dirty="0" smtClean="0"/>
              <a:t>tatement</a:t>
            </a:r>
          </a:p>
          <a:p>
            <a:r>
              <a:rPr lang="en-US" dirty="0" smtClean="0"/>
              <a:t>Abstraction </a:t>
            </a:r>
            <a:r>
              <a:rPr lang="en-US" dirty="0"/>
              <a:t>on </a:t>
            </a:r>
            <a:r>
              <a:rPr lang="en-US" dirty="0" err="1"/>
              <a:t>Stateful</a:t>
            </a:r>
            <a:r>
              <a:rPr lang="en-US" dirty="0"/>
              <a:t> firewall</a:t>
            </a:r>
          </a:p>
          <a:p>
            <a:r>
              <a:rPr lang="en-US" dirty="0" smtClean="0"/>
              <a:t>Experimental case studies</a:t>
            </a:r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pPr lvl="1"/>
            <a:r>
              <a:rPr lang="en-US" dirty="0" smtClean="0"/>
              <a:t>Learning switch</a:t>
            </a:r>
            <a:endParaRPr lang="en-US" dirty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Existing approaches and problem </a:t>
            </a:r>
            <a:r>
              <a:rPr lang="en-US" b="1" dirty="0"/>
              <a:t>s</a:t>
            </a:r>
            <a:r>
              <a:rPr lang="en-US" b="1" dirty="0" smtClean="0"/>
              <a:t>tatement</a:t>
            </a:r>
          </a:p>
          <a:p>
            <a:r>
              <a:rPr lang="en-US" dirty="0" smtClean="0"/>
              <a:t>Abstraction </a:t>
            </a:r>
            <a:r>
              <a:rPr lang="en-US" dirty="0"/>
              <a:t>on </a:t>
            </a:r>
            <a:r>
              <a:rPr lang="en-US" dirty="0" err="1"/>
              <a:t>Stateful</a:t>
            </a:r>
            <a:r>
              <a:rPr lang="en-US" dirty="0"/>
              <a:t> firewall</a:t>
            </a:r>
          </a:p>
          <a:p>
            <a:r>
              <a:rPr lang="en-US" dirty="0" smtClean="0"/>
              <a:t>Experimental case studies</a:t>
            </a:r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firewall</a:t>
            </a:r>
          </a:p>
          <a:p>
            <a:pPr lvl="1"/>
            <a:r>
              <a:rPr lang="en-US" dirty="0" smtClean="0"/>
              <a:t>Learning switch</a:t>
            </a:r>
            <a:endParaRPr lang="en-US" dirty="0"/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Verifying Software Defined Networks: </a:t>
            </a:r>
            <a:r>
              <a:rPr lang="en-US" dirty="0" smtClean="0"/>
              <a:t>Existing Approaches</a:t>
            </a:r>
            <a:endParaRPr lang="en-US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64" y="1765842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5146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62000" y="4050268"/>
            <a:ext cx="72390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4001869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 state evolves from configuration (switch rules) to configuration as controller updates the rules during transient phase.</a:t>
            </a:r>
            <a:endParaRPr lang="en-US" baseline="-25000" dirty="0"/>
          </a:p>
        </p:txBody>
      </p:sp>
      <p:sp>
        <p:nvSpPr>
          <p:cNvPr id="33" name="U-Turn Arrow 32"/>
          <p:cNvSpPr/>
          <p:nvPr/>
        </p:nvSpPr>
        <p:spPr>
          <a:xfrm rot="5400000">
            <a:off x="120710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U-Turn Arrow 33"/>
          <p:cNvSpPr/>
          <p:nvPr/>
        </p:nvSpPr>
        <p:spPr>
          <a:xfrm rot="5400000">
            <a:off x="42463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U-Turn Arrow 34"/>
          <p:cNvSpPr/>
          <p:nvPr/>
        </p:nvSpPr>
        <p:spPr>
          <a:xfrm rot="5400000">
            <a:off x="74467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42058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46" name="Right Arrow 45"/>
          <p:cNvSpPr/>
          <p:nvPr/>
        </p:nvSpPr>
        <p:spPr>
          <a:xfrm>
            <a:off x="57150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63880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338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259148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rot="16200000">
            <a:off x="582861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46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150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" y="46482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Category 1</a:t>
            </a:r>
            <a:r>
              <a:rPr lang="en-US" dirty="0" smtClean="0"/>
              <a:t>: Verify just one configuration</a:t>
            </a:r>
            <a:endParaRPr lang="en-US" dirty="0"/>
          </a:p>
          <a:p>
            <a:r>
              <a:rPr lang="en-US" dirty="0"/>
              <a:t>	-    Symbolic </a:t>
            </a:r>
            <a:r>
              <a:rPr lang="en-US" dirty="0" smtClean="0"/>
              <a:t>simulation[</a:t>
            </a:r>
            <a:r>
              <a:rPr lang="en-US" dirty="0" err="1" smtClean="0"/>
              <a:t>Kazemian</a:t>
            </a:r>
            <a:r>
              <a:rPr lang="en-US" dirty="0" smtClean="0"/>
              <a:t> et al. NSDI’12]</a:t>
            </a:r>
            <a:endParaRPr lang="en-US" dirty="0"/>
          </a:p>
          <a:p>
            <a:pPr marL="1200150" lvl="2" indent="-285750">
              <a:buFontTx/>
              <a:buChar char="-"/>
            </a:pPr>
            <a:r>
              <a:rPr lang="en-US" dirty="0" smtClean="0"/>
              <a:t>Reduction to SAT [</a:t>
            </a:r>
            <a:r>
              <a:rPr lang="en-US" dirty="0"/>
              <a:t>S. </a:t>
            </a:r>
            <a:r>
              <a:rPr lang="en-US" dirty="0" smtClean="0"/>
              <a:t>Zhang et al. ATVA’12, </a:t>
            </a:r>
            <a:r>
              <a:rPr lang="en-US" dirty="0"/>
              <a:t>H. </a:t>
            </a:r>
            <a:r>
              <a:rPr lang="en-US" dirty="0" smtClean="0"/>
              <a:t>Mai SIGCOMM’ 11]</a:t>
            </a:r>
          </a:p>
          <a:p>
            <a:pPr marL="1200150" lvl="2" indent="-285750">
              <a:buFontTx/>
              <a:buChar char="-"/>
            </a:pPr>
            <a:r>
              <a:rPr lang="en-US" dirty="0" smtClean="0"/>
              <a:t>Model Checking [</a:t>
            </a:r>
            <a:r>
              <a:rPr lang="en-US" dirty="0"/>
              <a:t>E. </a:t>
            </a:r>
            <a:r>
              <a:rPr lang="en-US" dirty="0" smtClean="0"/>
              <a:t>Al-</a:t>
            </a:r>
            <a:r>
              <a:rPr lang="en-US" dirty="0" err="1" smtClean="0"/>
              <a:t>Shaer</a:t>
            </a:r>
            <a:r>
              <a:rPr lang="en-US" dirty="0" smtClean="0"/>
              <a:t> SafeConfig’10]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52400" y="1524000"/>
            <a:ext cx="2362200" cy="222146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838200" y="5953780"/>
            <a:ext cx="7724007" cy="52322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Problem: verifies just one configuration!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922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33" grpId="0" animBg="1"/>
      <p:bldP spid="34" grpId="0" animBg="1"/>
      <p:bldP spid="35" grpId="0" animBg="1"/>
      <p:bldP spid="45" grpId="0"/>
      <p:bldP spid="46" grpId="0" animBg="1"/>
      <p:bldP spid="47" grpId="0"/>
      <p:bldP spid="3" grpId="0"/>
      <p:bldP spid="21" grpId="0"/>
      <p:bldP spid="22" grpId="0"/>
      <p:bldP spid="5" grpId="0" animBg="1"/>
      <p:bldP spid="24" grpId="0" animBg="1"/>
      <p:bldP spid="8" grpId="0"/>
      <p:bldP spid="26" grpId="0"/>
      <p:bldP spid="10" grpId="0"/>
      <p:bldP spid="1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Verifying Software Defined Networks: Existing Approaches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8600" y="4876800"/>
            <a:ext cx="707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Category 2</a:t>
            </a:r>
            <a:r>
              <a:rPr lang="en-US" dirty="0" smtClean="0"/>
              <a:t>: Incremental verification, i.e., verify all configurations.</a:t>
            </a:r>
          </a:p>
          <a:p>
            <a:r>
              <a:rPr lang="en-US" dirty="0"/>
              <a:t>	</a:t>
            </a:r>
            <a:r>
              <a:rPr lang="en-US" dirty="0" smtClean="0"/>
              <a:t>	[</a:t>
            </a:r>
            <a:r>
              <a:rPr lang="en-US" dirty="0" err="1" smtClean="0"/>
              <a:t>Kazemian</a:t>
            </a:r>
            <a:r>
              <a:rPr lang="en-US" dirty="0" smtClean="0"/>
              <a:t> et al. NSDI’13, </a:t>
            </a:r>
            <a:r>
              <a:rPr lang="en-US" dirty="0"/>
              <a:t>A. </a:t>
            </a:r>
            <a:r>
              <a:rPr lang="en-US" dirty="0" err="1" smtClean="0"/>
              <a:t>Khurshid</a:t>
            </a:r>
            <a:r>
              <a:rPr lang="en-US" dirty="0"/>
              <a:t> </a:t>
            </a:r>
            <a:r>
              <a:rPr lang="en-US" dirty="0" smtClean="0"/>
              <a:t>et al. NSDI’12]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5877580"/>
            <a:ext cx="8153400" cy="52322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Problem: property may be violated in transient phase!</a:t>
            </a:r>
            <a:endParaRPr lang="en-US" sz="2800" dirty="0"/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64" y="1765842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64" y="1765841"/>
            <a:ext cx="2041472" cy="149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ight Arrow 39"/>
          <p:cNvSpPr/>
          <p:nvPr/>
        </p:nvSpPr>
        <p:spPr>
          <a:xfrm>
            <a:off x="25146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62000" y="4050268"/>
            <a:ext cx="72390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14400" y="4001869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Network state evolves from configuration (switch rules) to configuration as controller updates the rules during transient phase.</a:t>
            </a:r>
            <a:endParaRPr lang="en-US" baseline="-25000" dirty="0"/>
          </a:p>
        </p:txBody>
      </p:sp>
      <p:sp>
        <p:nvSpPr>
          <p:cNvPr id="43" name="U-Turn Arrow 42"/>
          <p:cNvSpPr/>
          <p:nvPr/>
        </p:nvSpPr>
        <p:spPr>
          <a:xfrm rot="5400000">
            <a:off x="120710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U-Turn Arrow 43"/>
          <p:cNvSpPr/>
          <p:nvPr/>
        </p:nvSpPr>
        <p:spPr>
          <a:xfrm rot="5400000">
            <a:off x="42463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U-Turn Arrow 47"/>
          <p:cNvSpPr/>
          <p:nvPr/>
        </p:nvSpPr>
        <p:spPr>
          <a:xfrm rot="5400000">
            <a:off x="7446751" y="2233567"/>
            <a:ext cx="337748" cy="618350"/>
          </a:xfrm>
          <a:prstGeom prst="utur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2058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50" name="Right Arrow 49"/>
          <p:cNvSpPr/>
          <p:nvPr/>
        </p:nvSpPr>
        <p:spPr>
          <a:xfrm>
            <a:off x="5715000" y="2373868"/>
            <a:ext cx="838200" cy="1688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638800" y="2188396"/>
            <a:ext cx="108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Controller Updates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5334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 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338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010400" y="3200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5" name="Left Brace 54"/>
          <p:cNvSpPr/>
          <p:nvPr/>
        </p:nvSpPr>
        <p:spPr>
          <a:xfrm rot="16200000">
            <a:off x="259148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eft Brace 55"/>
          <p:cNvSpPr/>
          <p:nvPr/>
        </p:nvSpPr>
        <p:spPr>
          <a:xfrm rot="16200000">
            <a:off x="5828616" y="2565053"/>
            <a:ext cx="647701" cy="8749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5146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715000" y="3288268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Transient Phase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152400" y="1524000"/>
            <a:ext cx="2362200" cy="222146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352800" y="1524000"/>
            <a:ext cx="2362200" cy="222146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553200" y="1524000"/>
            <a:ext cx="2362200" cy="222146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3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1307</Words>
  <Application>Microsoft Office PowerPoint</Application>
  <PresentationFormat>On-screen Show (4:3)</PresentationFormat>
  <Paragraphs>439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Abstractions for Model Checking SDN Controllers</vt:lpstr>
      <vt:lpstr>Traditional Networking</vt:lpstr>
      <vt:lpstr>A Fundamental Shift in Network Design</vt:lpstr>
      <vt:lpstr>Problem: Bugs in Centralized Control? </vt:lpstr>
      <vt:lpstr>Challenges in Verification</vt:lpstr>
      <vt:lpstr>Overview</vt:lpstr>
      <vt:lpstr>Overview</vt:lpstr>
      <vt:lpstr>Verifying Software Defined Networks: Existing Approaches</vt:lpstr>
      <vt:lpstr>Verifying Software Defined Networks: Existing Approaches</vt:lpstr>
      <vt:lpstr>Verifying Software Defined Networks: Existing Approaches</vt:lpstr>
      <vt:lpstr>Focus of this Work</vt:lpstr>
      <vt:lpstr>Overview</vt:lpstr>
      <vt:lpstr>Stateful Firewall</vt:lpstr>
      <vt:lpstr>Abstraction for Unbounded Packets: Data State Abstraction</vt:lpstr>
      <vt:lpstr>Abstraction for Large Switch State: Network State Abstraction</vt:lpstr>
      <vt:lpstr>Abstraction for Reducing Switch State: Leveraging Data State Abstraction</vt:lpstr>
      <vt:lpstr>Overview</vt:lpstr>
      <vt:lpstr>Stateful Firewall</vt:lpstr>
      <vt:lpstr>Stateful Firewall: Race Condition</vt:lpstr>
      <vt:lpstr>Stateful Firewall: Race Condition</vt:lpstr>
      <vt:lpstr>Stateful Firewall: Race Condition</vt:lpstr>
      <vt:lpstr>Stateful Firewall: Race Condition</vt:lpstr>
      <vt:lpstr>Stateful Firewall: Race Condition</vt:lpstr>
      <vt:lpstr>Stateful Firewall: Race Condition</vt:lpstr>
      <vt:lpstr>Stateful Firewall: Bug Fix</vt:lpstr>
      <vt:lpstr>Learning Switch</vt:lpstr>
      <vt:lpstr>Learning Switch: Bug</vt:lpstr>
      <vt:lpstr>Learning Switch: Bug Fix</vt:lpstr>
      <vt:lpstr>Overview</vt:lpstr>
      <vt:lpstr>Conclusions</vt:lpstr>
      <vt:lpstr>Thank You!</vt:lpstr>
      <vt:lpstr>Stress test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Abstractions for Model Checking SDN Controllers</dc:title>
  <dc:creator>graduser</dc:creator>
  <cp:lastModifiedBy>graduser</cp:lastModifiedBy>
  <cp:revision>242</cp:revision>
  <dcterms:created xsi:type="dcterms:W3CDTF">2006-08-16T00:00:00Z</dcterms:created>
  <dcterms:modified xsi:type="dcterms:W3CDTF">2013-10-22T21:00:13Z</dcterms:modified>
</cp:coreProperties>
</file>