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wmv" ContentType="video/x-ms-wm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1.xml" ContentType="application/vnd.openxmlformats-officedocument.drawingml.chart+xml"/>
  <Override PartName="/ppt/notesSlides/notesSlide36.xml" ContentType="application/vnd.openxmlformats-officedocument.presentationml.notesSlide+xml"/>
  <Override PartName="/ppt/charts/chart2.xml" ContentType="application/vnd.openxmlformats-officedocument.drawingml.chart+xml"/>
  <Override PartName="/ppt/notesSlides/notesSlide37.xml" ContentType="application/vnd.openxmlformats-officedocument.presentationml.notesSlide+xml"/>
  <Override PartName="/ppt/charts/chart3.xml" ContentType="application/vnd.openxmlformats-officedocument.drawingml.chart+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330" r:id="rId2"/>
    <p:sldId id="736" r:id="rId3"/>
    <p:sldId id="662" r:id="rId4"/>
    <p:sldId id="689" r:id="rId5"/>
    <p:sldId id="633" r:id="rId6"/>
    <p:sldId id="690" r:id="rId7"/>
    <p:sldId id="691" r:id="rId8"/>
    <p:sldId id="680" r:id="rId9"/>
    <p:sldId id="693" r:id="rId10"/>
    <p:sldId id="692" r:id="rId11"/>
    <p:sldId id="694" r:id="rId12"/>
    <p:sldId id="737" r:id="rId13"/>
    <p:sldId id="695" r:id="rId14"/>
    <p:sldId id="696" r:id="rId15"/>
    <p:sldId id="681" r:id="rId16"/>
    <p:sldId id="665" r:id="rId17"/>
    <p:sldId id="683" r:id="rId18"/>
    <p:sldId id="684" r:id="rId19"/>
    <p:sldId id="661" r:id="rId20"/>
    <p:sldId id="698" r:id="rId21"/>
    <p:sldId id="697" r:id="rId22"/>
    <p:sldId id="738" r:id="rId23"/>
    <p:sldId id="687" r:id="rId24"/>
    <p:sldId id="699" r:id="rId25"/>
    <p:sldId id="700" r:id="rId26"/>
    <p:sldId id="701" r:id="rId27"/>
    <p:sldId id="702" r:id="rId28"/>
    <p:sldId id="703" r:id="rId29"/>
    <p:sldId id="704" r:id="rId30"/>
    <p:sldId id="705" r:id="rId31"/>
    <p:sldId id="706" r:id="rId32"/>
    <p:sldId id="739" r:id="rId33"/>
    <p:sldId id="707" r:id="rId34"/>
    <p:sldId id="708" r:id="rId35"/>
    <p:sldId id="709" r:id="rId36"/>
    <p:sldId id="711" r:id="rId37"/>
    <p:sldId id="712" r:id="rId38"/>
    <p:sldId id="713" r:id="rId39"/>
    <p:sldId id="710" r:id="rId40"/>
    <p:sldId id="714" r:id="rId41"/>
    <p:sldId id="723" r:id="rId42"/>
    <p:sldId id="724" r:id="rId43"/>
    <p:sldId id="731" r:id="rId44"/>
    <p:sldId id="732" r:id="rId45"/>
    <p:sldId id="718" r:id="rId46"/>
    <p:sldId id="733" r:id="rId47"/>
    <p:sldId id="734" r:id="rId48"/>
    <p:sldId id="735" r:id="rId49"/>
    <p:sldId id="719" r:id="rId50"/>
    <p:sldId id="740" r:id="rId51"/>
    <p:sldId id="722" r:id="rId52"/>
    <p:sldId id="716" r:id="rId53"/>
    <p:sldId id="720" r:id="rId54"/>
    <p:sldId id="721" r:id="rId55"/>
  </p:sldIdLst>
  <p:sldSz cx="9144000" cy="6858000" type="screen4x3"/>
  <p:notesSz cx="7315200" cy="9601200"/>
  <p:defaultTextStyle>
    <a:defPPr>
      <a:defRPr lang="en-US"/>
    </a:defPPr>
    <a:lvl1pPr algn="l" rtl="0" fontAlgn="base">
      <a:spcBef>
        <a:spcPct val="0"/>
      </a:spcBef>
      <a:spcAft>
        <a:spcPct val="0"/>
      </a:spcAft>
      <a:defRPr sz="1000" b="1" kern="1200">
        <a:solidFill>
          <a:schemeClr val="accent2"/>
        </a:solidFill>
        <a:latin typeface="Comic Sans MS" pitchFamily="66" charset="0"/>
        <a:ea typeface="+mn-ea"/>
        <a:cs typeface="+mn-cs"/>
      </a:defRPr>
    </a:lvl1pPr>
    <a:lvl2pPr marL="457200" algn="l" rtl="0" fontAlgn="base">
      <a:spcBef>
        <a:spcPct val="0"/>
      </a:spcBef>
      <a:spcAft>
        <a:spcPct val="0"/>
      </a:spcAft>
      <a:defRPr sz="1000" b="1" kern="1200">
        <a:solidFill>
          <a:schemeClr val="accent2"/>
        </a:solidFill>
        <a:latin typeface="Comic Sans MS" pitchFamily="66" charset="0"/>
        <a:ea typeface="+mn-ea"/>
        <a:cs typeface="+mn-cs"/>
      </a:defRPr>
    </a:lvl2pPr>
    <a:lvl3pPr marL="914400" algn="l" rtl="0" fontAlgn="base">
      <a:spcBef>
        <a:spcPct val="0"/>
      </a:spcBef>
      <a:spcAft>
        <a:spcPct val="0"/>
      </a:spcAft>
      <a:defRPr sz="1000" b="1" kern="1200">
        <a:solidFill>
          <a:schemeClr val="accent2"/>
        </a:solidFill>
        <a:latin typeface="Comic Sans MS" pitchFamily="66" charset="0"/>
        <a:ea typeface="+mn-ea"/>
        <a:cs typeface="+mn-cs"/>
      </a:defRPr>
    </a:lvl3pPr>
    <a:lvl4pPr marL="1371600" algn="l" rtl="0" fontAlgn="base">
      <a:spcBef>
        <a:spcPct val="0"/>
      </a:spcBef>
      <a:spcAft>
        <a:spcPct val="0"/>
      </a:spcAft>
      <a:defRPr sz="1000" b="1" kern="1200">
        <a:solidFill>
          <a:schemeClr val="accent2"/>
        </a:solidFill>
        <a:latin typeface="Comic Sans MS" pitchFamily="66" charset="0"/>
        <a:ea typeface="+mn-ea"/>
        <a:cs typeface="+mn-cs"/>
      </a:defRPr>
    </a:lvl4pPr>
    <a:lvl5pPr marL="1828800" algn="l" rtl="0" fontAlgn="base">
      <a:spcBef>
        <a:spcPct val="0"/>
      </a:spcBef>
      <a:spcAft>
        <a:spcPct val="0"/>
      </a:spcAft>
      <a:defRPr sz="1000" b="1" kern="1200">
        <a:solidFill>
          <a:schemeClr val="accent2"/>
        </a:solidFill>
        <a:latin typeface="Comic Sans MS" pitchFamily="66" charset="0"/>
        <a:ea typeface="+mn-ea"/>
        <a:cs typeface="+mn-cs"/>
      </a:defRPr>
    </a:lvl5pPr>
    <a:lvl6pPr marL="2286000" algn="l" defTabSz="914400" rtl="0" eaLnBrk="1" latinLnBrk="0" hangingPunct="1">
      <a:defRPr sz="1000" b="1" kern="1200">
        <a:solidFill>
          <a:schemeClr val="accent2"/>
        </a:solidFill>
        <a:latin typeface="Comic Sans MS" pitchFamily="66" charset="0"/>
        <a:ea typeface="+mn-ea"/>
        <a:cs typeface="+mn-cs"/>
      </a:defRPr>
    </a:lvl6pPr>
    <a:lvl7pPr marL="2743200" algn="l" defTabSz="914400" rtl="0" eaLnBrk="1" latinLnBrk="0" hangingPunct="1">
      <a:defRPr sz="1000" b="1" kern="1200">
        <a:solidFill>
          <a:schemeClr val="accent2"/>
        </a:solidFill>
        <a:latin typeface="Comic Sans MS" pitchFamily="66" charset="0"/>
        <a:ea typeface="+mn-ea"/>
        <a:cs typeface="+mn-cs"/>
      </a:defRPr>
    </a:lvl7pPr>
    <a:lvl8pPr marL="3200400" algn="l" defTabSz="914400" rtl="0" eaLnBrk="1" latinLnBrk="0" hangingPunct="1">
      <a:defRPr sz="1000" b="1" kern="1200">
        <a:solidFill>
          <a:schemeClr val="accent2"/>
        </a:solidFill>
        <a:latin typeface="Comic Sans MS" pitchFamily="66" charset="0"/>
        <a:ea typeface="+mn-ea"/>
        <a:cs typeface="+mn-cs"/>
      </a:defRPr>
    </a:lvl8pPr>
    <a:lvl9pPr marL="3657600" algn="l" defTabSz="914400" rtl="0" eaLnBrk="1" latinLnBrk="0" hangingPunct="1">
      <a:defRPr sz="1000" b="1" kern="1200">
        <a:solidFill>
          <a:schemeClr val="accent2"/>
        </a:solidFill>
        <a:latin typeface="Comic Sans MS" pitchFamily="66"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00"/>
    <a:srgbClr val="FF0000"/>
    <a:srgbClr val="CCFFFF"/>
    <a:srgbClr val="FFFFCC"/>
    <a:srgbClr val="CCCCFF"/>
    <a:srgbClr val="FFCCFF"/>
    <a:srgbClr val="003300"/>
    <a:srgbClr val="FFFF66"/>
    <a:srgbClr val="CCEC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85563" autoAdjust="0"/>
  </p:normalViewPr>
  <p:slideViewPr>
    <p:cSldViewPr>
      <p:cViewPr varScale="1">
        <p:scale>
          <a:sx n="74" d="100"/>
          <a:sy n="74" d="100"/>
        </p:scale>
        <p:origin x="-1254" y="-9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29.xml"/><Relationship Id="rId13" Type="http://schemas.openxmlformats.org/officeDocument/2006/relationships/slide" Target="slides/slide36.xml"/><Relationship Id="rId18" Type="http://schemas.openxmlformats.org/officeDocument/2006/relationships/slide" Target="slides/slide41.xml"/><Relationship Id="rId26" Type="http://schemas.openxmlformats.org/officeDocument/2006/relationships/slide" Target="slides/slide49.xml"/><Relationship Id="rId3" Type="http://schemas.openxmlformats.org/officeDocument/2006/relationships/slide" Target="slides/slide24.xml"/><Relationship Id="rId21" Type="http://schemas.openxmlformats.org/officeDocument/2006/relationships/slide" Target="slides/slide44.xml"/><Relationship Id="rId7" Type="http://schemas.openxmlformats.org/officeDocument/2006/relationships/slide" Target="slides/slide28.xml"/><Relationship Id="rId12" Type="http://schemas.openxmlformats.org/officeDocument/2006/relationships/slide" Target="slides/slide35.xml"/><Relationship Id="rId17" Type="http://schemas.openxmlformats.org/officeDocument/2006/relationships/slide" Target="slides/slide40.xml"/><Relationship Id="rId25" Type="http://schemas.openxmlformats.org/officeDocument/2006/relationships/slide" Target="slides/slide48.xml"/><Relationship Id="rId2" Type="http://schemas.openxmlformats.org/officeDocument/2006/relationships/slide" Target="slides/slide21.xml"/><Relationship Id="rId16" Type="http://schemas.openxmlformats.org/officeDocument/2006/relationships/slide" Target="slides/slide39.xml"/><Relationship Id="rId20" Type="http://schemas.openxmlformats.org/officeDocument/2006/relationships/slide" Target="slides/slide43.xml"/><Relationship Id="rId29" Type="http://schemas.openxmlformats.org/officeDocument/2006/relationships/slide" Target="slides/slide53.xml"/><Relationship Id="rId1" Type="http://schemas.openxmlformats.org/officeDocument/2006/relationships/slide" Target="slides/slide13.xml"/><Relationship Id="rId6" Type="http://schemas.openxmlformats.org/officeDocument/2006/relationships/slide" Target="slides/slide27.xml"/><Relationship Id="rId11" Type="http://schemas.openxmlformats.org/officeDocument/2006/relationships/slide" Target="slides/slide33.xml"/><Relationship Id="rId24" Type="http://schemas.openxmlformats.org/officeDocument/2006/relationships/slide" Target="slides/slide47.xml"/><Relationship Id="rId5" Type="http://schemas.openxmlformats.org/officeDocument/2006/relationships/slide" Target="slides/slide26.xml"/><Relationship Id="rId15" Type="http://schemas.openxmlformats.org/officeDocument/2006/relationships/slide" Target="slides/slide38.xml"/><Relationship Id="rId23" Type="http://schemas.openxmlformats.org/officeDocument/2006/relationships/slide" Target="slides/slide46.xml"/><Relationship Id="rId28" Type="http://schemas.openxmlformats.org/officeDocument/2006/relationships/slide" Target="slides/slide52.xml"/><Relationship Id="rId10" Type="http://schemas.openxmlformats.org/officeDocument/2006/relationships/slide" Target="slides/slide31.xml"/><Relationship Id="rId19" Type="http://schemas.openxmlformats.org/officeDocument/2006/relationships/slide" Target="slides/slide42.xml"/><Relationship Id="rId4" Type="http://schemas.openxmlformats.org/officeDocument/2006/relationships/slide" Target="slides/slide25.xml"/><Relationship Id="rId9" Type="http://schemas.openxmlformats.org/officeDocument/2006/relationships/slide" Target="slides/slide30.xml"/><Relationship Id="rId14" Type="http://schemas.openxmlformats.org/officeDocument/2006/relationships/slide" Target="slides/slide37.xml"/><Relationship Id="rId22" Type="http://schemas.openxmlformats.org/officeDocument/2006/relationships/slide" Target="slides/slide45.xml"/><Relationship Id="rId27" Type="http://schemas.openxmlformats.org/officeDocument/2006/relationships/slide" Target="slides/slide5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lur\AppData\Local\Temp\paperDataConsolidated-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lur\AppData\Local\Temp\paperDataConsolidated-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lur\AppData\Local\Temp\paperDataConsolidated-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Relative Performance</a:t>
            </a:r>
            <a:r>
              <a:rPr lang="en-US" baseline="0"/>
              <a:t> of  Integer Benchmarks</a:t>
            </a:r>
            <a:endParaRPr lang="en-US"/>
          </a:p>
        </c:rich>
      </c:tx>
      <c:layout/>
      <c:overlay val="0"/>
      <c:spPr>
        <a:noFill/>
        <a:ln>
          <a:noFill/>
        </a:ln>
        <a:effectLst/>
      </c:spPr>
    </c:title>
    <c:autoTitleDeleted val="0"/>
    <c:plotArea>
      <c:layout/>
      <c:barChart>
        <c:barDir val="col"/>
        <c:grouping val="clustered"/>
        <c:varyColors val="0"/>
        <c:ser>
          <c:idx val="1"/>
          <c:order val="0"/>
          <c:tx>
            <c:strRef>
              <c:f>Summary!$V$4</c:f>
              <c:strCache>
                <c:ptCount val="1"/>
                <c:pt idx="0">
                  <c:v>Enumerative</c:v>
                </c:pt>
              </c:strCache>
            </c:strRef>
          </c:tx>
          <c:spPr>
            <a:solidFill>
              <a:schemeClr val="accent2"/>
            </a:solidFill>
            <a:ln>
              <a:noFill/>
            </a:ln>
            <a:effectLst/>
          </c:spPr>
          <c:invertIfNegative val="0"/>
          <c:cat>
            <c:strRef>
              <c:f>Summary!$A$5:$A$10</c:f>
              <c:strCache>
                <c:ptCount val="6"/>
                <c:pt idx="0">
                  <c:v>array_search_2.sl</c:v>
                </c:pt>
                <c:pt idx="1">
                  <c:v>array_search_3.sl</c:v>
                </c:pt>
                <c:pt idx="2">
                  <c:v>array_search_4.sl</c:v>
                </c:pt>
                <c:pt idx="3">
                  <c:v>array_search_5.sl</c:v>
                </c:pt>
                <c:pt idx="4">
                  <c:v>max2.sl</c:v>
                </c:pt>
                <c:pt idx="5">
                  <c:v>max3.sl</c:v>
                </c:pt>
              </c:strCache>
            </c:strRef>
          </c:cat>
          <c:val>
            <c:numRef>
              <c:f>Summary!$V$5:$V$10</c:f>
              <c:numCache>
                <c:formatCode>General</c:formatCode>
                <c:ptCount val="6"/>
                <c:pt idx="0">
                  <c:v>0.1</c:v>
                </c:pt>
                <c:pt idx="1">
                  <c:v>1</c:v>
                </c:pt>
                <c:pt idx="2">
                  <c:v>300</c:v>
                </c:pt>
                <c:pt idx="3">
                  <c:v>1000</c:v>
                </c:pt>
                <c:pt idx="4">
                  <c:v>0.1</c:v>
                </c:pt>
                <c:pt idx="5">
                  <c:v>300</c:v>
                </c:pt>
              </c:numCache>
            </c:numRef>
          </c:val>
        </c:ser>
        <c:ser>
          <c:idx val="0"/>
          <c:order val="1"/>
          <c:tx>
            <c:strRef>
              <c:f>Summary!$U$4</c:f>
              <c:strCache>
                <c:ptCount val="1"/>
                <c:pt idx="0">
                  <c:v>Stochastic (median)</c:v>
                </c:pt>
              </c:strCache>
            </c:strRef>
          </c:tx>
          <c:spPr>
            <a:solidFill>
              <a:srgbClr val="FFC000"/>
            </a:solidFill>
            <a:ln>
              <a:noFill/>
            </a:ln>
            <a:effectLst/>
          </c:spPr>
          <c:invertIfNegative val="0"/>
          <c:cat>
            <c:strRef>
              <c:f>Summary!$A$5:$A$10</c:f>
              <c:strCache>
                <c:ptCount val="6"/>
                <c:pt idx="0">
                  <c:v>array_search_2.sl</c:v>
                </c:pt>
                <c:pt idx="1">
                  <c:v>array_search_3.sl</c:v>
                </c:pt>
                <c:pt idx="2">
                  <c:v>array_search_4.sl</c:v>
                </c:pt>
                <c:pt idx="3">
                  <c:v>array_search_5.sl</c:v>
                </c:pt>
                <c:pt idx="4">
                  <c:v>max2.sl</c:v>
                </c:pt>
                <c:pt idx="5">
                  <c:v>max3.sl</c:v>
                </c:pt>
              </c:strCache>
            </c:strRef>
          </c:cat>
          <c:val>
            <c:numRef>
              <c:f>Summary!$U$5:$U$10</c:f>
              <c:numCache>
                <c:formatCode>General</c:formatCode>
                <c:ptCount val="6"/>
                <c:pt idx="0">
                  <c:v>1</c:v>
                </c:pt>
                <c:pt idx="1">
                  <c:v>1000</c:v>
                </c:pt>
                <c:pt idx="2">
                  <c:v>1000</c:v>
                </c:pt>
                <c:pt idx="3">
                  <c:v>1000</c:v>
                </c:pt>
                <c:pt idx="4">
                  <c:v>0.1</c:v>
                </c:pt>
                <c:pt idx="5">
                  <c:v>1</c:v>
                </c:pt>
              </c:numCache>
            </c:numRef>
          </c:val>
        </c:ser>
        <c:ser>
          <c:idx val="2"/>
          <c:order val="2"/>
          <c:tx>
            <c:strRef>
              <c:f>Summary!$W$4</c:f>
              <c:strCache>
                <c:ptCount val="1"/>
                <c:pt idx="0">
                  <c:v>Symbolic</c:v>
                </c:pt>
              </c:strCache>
            </c:strRef>
          </c:tx>
          <c:spPr>
            <a:solidFill>
              <a:srgbClr val="336600"/>
            </a:solidFill>
          </c:spPr>
          <c:invertIfNegative val="0"/>
          <c:cat>
            <c:strRef>
              <c:f>Summary!$A$5:$A$10</c:f>
              <c:strCache>
                <c:ptCount val="6"/>
                <c:pt idx="0">
                  <c:v>array_search_2.sl</c:v>
                </c:pt>
                <c:pt idx="1">
                  <c:v>array_search_3.sl</c:v>
                </c:pt>
                <c:pt idx="2">
                  <c:v>array_search_4.sl</c:v>
                </c:pt>
                <c:pt idx="3">
                  <c:v>array_search_5.sl</c:v>
                </c:pt>
                <c:pt idx="4">
                  <c:v>max2.sl</c:v>
                </c:pt>
                <c:pt idx="5">
                  <c:v>max3.sl</c:v>
                </c:pt>
              </c:strCache>
            </c:strRef>
          </c:cat>
          <c:val>
            <c:numRef>
              <c:f>Summary!$W$5:$W$10</c:f>
              <c:numCache>
                <c:formatCode>General</c:formatCode>
                <c:ptCount val="6"/>
                <c:pt idx="0">
                  <c:v>1000</c:v>
                </c:pt>
                <c:pt idx="1">
                  <c:v>1000</c:v>
                </c:pt>
                <c:pt idx="2">
                  <c:v>1000</c:v>
                </c:pt>
                <c:pt idx="3">
                  <c:v>1000</c:v>
                </c:pt>
                <c:pt idx="4">
                  <c:v>1</c:v>
                </c:pt>
                <c:pt idx="5">
                  <c:v>1000</c:v>
                </c:pt>
              </c:numCache>
            </c:numRef>
          </c:val>
        </c:ser>
        <c:dLbls>
          <c:showLegendKey val="0"/>
          <c:showVal val="0"/>
          <c:showCatName val="0"/>
          <c:showSerName val="0"/>
          <c:showPercent val="0"/>
          <c:showBubbleSize val="0"/>
        </c:dLbls>
        <c:gapWidth val="219"/>
        <c:overlap val="-27"/>
        <c:axId val="76624256"/>
        <c:axId val="76625792"/>
      </c:barChart>
      <c:catAx>
        <c:axId val="76624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625792"/>
        <c:crossesAt val="1.0000000000000007E-2"/>
        <c:auto val="1"/>
        <c:lblAlgn val="ctr"/>
        <c:lblOffset val="100"/>
        <c:noMultiLvlLbl val="0"/>
      </c:catAx>
      <c:valAx>
        <c:axId val="76625792"/>
        <c:scaling>
          <c:logBase val="10"/>
          <c:orientation val="minMax"/>
          <c:min val="1.0000000000000007E-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00" b="0" i="0" baseline="0">
                    <a:effectLst/>
                  </a:rPr>
                  <a:t> approximate time in sec.</a:t>
                </a:r>
                <a:endParaRPr lang="en-US" sz="1000">
                  <a:effectLst/>
                </a:endParaRPr>
              </a:p>
            </c:rich>
          </c:tx>
          <c:layout>
            <c:manualLayout>
              <c:xMode val="edge"/>
              <c:yMode val="edge"/>
              <c:x val="3.0619352570557153E-2"/>
              <c:y val="0.21174584918458236"/>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6242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Relative Performance</a:t>
            </a:r>
            <a:r>
              <a:rPr lang="en-US" baseline="0"/>
              <a:t> of Bit-vector and Boolean Problems</a:t>
            </a:r>
            <a:endParaRPr lang="en-US"/>
          </a:p>
        </c:rich>
      </c:tx>
      <c:layout/>
      <c:overlay val="0"/>
      <c:spPr>
        <a:noFill/>
        <a:ln>
          <a:noFill/>
        </a:ln>
        <a:effectLst/>
      </c:spPr>
    </c:title>
    <c:autoTitleDeleted val="0"/>
    <c:plotArea>
      <c:layout/>
      <c:barChart>
        <c:barDir val="col"/>
        <c:grouping val="clustered"/>
        <c:varyColors val="0"/>
        <c:ser>
          <c:idx val="1"/>
          <c:order val="0"/>
          <c:tx>
            <c:strRef>
              <c:f>Summary!$V$4</c:f>
              <c:strCache>
                <c:ptCount val="1"/>
                <c:pt idx="0">
                  <c:v>Enumerative</c:v>
                </c:pt>
              </c:strCache>
            </c:strRef>
          </c:tx>
          <c:spPr>
            <a:solidFill>
              <a:schemeClr val="accent2"/>
            </a:solidFill>
            <a:ln>
              <a:noFill/>
            </a:ln>
            <a:effectLst/>
          </c:spPr>
          <c:invertIfNegative val="0"/>
          <c:cat>
            <c:strRef>
              <c:f>Summary!$A$41:$A$47</c:f>
              <c:strCache>
                <c:ptCount val="7"/>
                <c:pt idx="0">
                  <c:v>parity-AIG-d0.sl</c:v>
                </c:pt>
                <c:pt idx="1">
                  <c:v>parity-NAND-d0.sl</c:v>
                </c:pt>
                <c:pt idx="2">
                  <c:v>parity.sl</c:v>
                </c:pt>
                <c:pt idx="3">
                  <c:v>parity-AIG-d1.sl</c:v>
                </c:pt>
                <c:pt idx="4">
                  <c:v>parity-NAND-d1.sl</c:v>
                </c:pt>
                <c:pt idx="5">
                  <c:v>zmorton-d4.sl</c:v>
                </c:pt>
                <c:pt idx="6">
                  <c:v>zmorton-d5.sl</c:v>
                </c:pt>
              </c:strCache>
            </c:strRef>
          </c:cat>
          <c:val>
            <c:numRef>
              <c:f>Summary!$V$41:$V$47</c:f>
              <c:numCache>
                <c:formatCode>General</c:formatCode>
                <c:ptCount val="7"/>
                <c:pt idx="0">
                  <c:v>0.1</c:v>
                </c:pt>
                <c:pt idx="1">
                  <c:v>0.1</c:v>
                </c:pt>
                <c:pt idx="2">
                  <c:v>300</c:v>
                </c:pt>
                <c:pt idx="3">
                  <c:v>300</c:v>
                </c:pt>
                <c:pt idx="4">
                  <c:v>300</c:v>
                </c:pt>
                <c:pt idx="5">
                  <c:v>1000</c:v>
                </c:pt>
                <c:pt idx="6">
                  <c:v>1000</c:v>
                </c:pt>
              </c:numCache>
            </c:numRef>
          </c:val>
        </c:ser>
        <c:ser>
          <c:idx val="0"/>
          <c:order val="1"/>
          <c:tx>
            <c:strRef>
              <c:f>Summary!$U$4</c:f>
              <c:strCache>
                <c:ptCount val="1"/>
                <c:pt idx="0">
                  <c:v>Stochastic (median)</c:v>
                </c:pt>
              </c:strCache>
            </c:strRef>
          </c:tx>
          <c:spPr>
            <a:solidFill>
              <a:srgbClr val="FFC000"/>
            </a:solidFill>
            <a:ln>
              <a:noFill/>
            </a:ln>
            <a:effectLst/>
          </c:spPr>
          <c:invertIfNegative val="0"/>
          <c:cat>
            <c:strRef>
              <c:f>Summary!$A$41:$A$47</c:f>
              <c:strCache>
                <c:ptCount val="7"/>
                <c:pt idx="0">
                  <c:v>parity-AIG-d0.sl</c:v>
                </c:pt>
                <c:pt idx="1">
                  <c:v>parity-NAND-d0.sl</c:v>
                </c:pt>
                <c:pt idx="2">
                  <c:v>parity.sl</c:v>
                </c:pt>
                <c:pt idx="3">
                  <c:v>parity-AIG-d1.sl</c:v>
                </c:pt>
                <c:pt idx="4">
                  <c:v>parity-NAND-d1.sl</c:v>
                </c:pt>
                <c:pt idx="5">
                  <c:v>zmorton-d4.sl</c:v>
                </c:pt>
                <c:pt idx="6">
                  <c:v>zmorton-d5.sl</c:v>
                </c:pt>
              </c:strCache>
            </c:strRef>
          </c:cat>
          <c:val>
            <c:numRef>
              <c:f>Summary!$U$41:$U$47</c:f>
              <c:numCache>
                <c:formatCode>General</c:formatCode>
                <c:ptCount val="7"/>
                <c:pt idx="0">
                  <c:v>1000</c:v>
                </c:pt>
                <c:pt idx="1">
                  <c:v>100</c:v>
                </c:pt>
                <c:pt idx="2">
                  <c:v>1000</c:v>
                </c:pt>
                <c:pt idx="3">
                  <c:v>1000</c:v>
                </c:pt>
                <c:pt idx="4">
                  <c:v>1000</c:v>
                </c:pt>
                <c:pt idx="5">
                  <c:v>1000</c:v>
                </c:pt>
                <c:pt idx="6">
                  <c:v>1000</c:v>
                </c:pt>
              </c:numCache>
            </c:numRef>
          </c:val>
        </c:ser>
        <c:ser>
          <c:idx val="2"/>
          <c:order val="2"/>
          <c:tx>
            <c:strRef>
              <c:f>Summary!$W$4</c:f>
              <c:strCache>
                <c:ptCount val="1"/>
                <c:pt idx="0">
                  <c:v>Symbolic</c:v>
                </c:pt>
              </c:strCache>
            </c:strRef>
          </c:tx>
          <c:spPr>
            <a:solidFill>
              <a:srgbClr val="336600"/>
            </a:solidFill>
            <a:ln>
              <a:noFill/>
            </a:ln>
            <a:effectLst/>
          </c:spPr>
          <c:invertIfNegative val="0"/>
          <c:cat>
            <c:strRef>
              <c:f>Summary!$A$41:$A$47</c:f>
              <c:strCache>
                <c:ptCount val="7"/>
                <c:pt idx="0">
                  <c:v>parity-AIG-d0.sl</c:v>
                </c:pt>
                <c:pt idx="1">
                  <c:v>parity-NAND-d0.sl</c:v>
                </c:pt>
                <c:pt idx="2">
                  <c:v>parity.sl</c:v>
                </c:pt>
                <c:pt idx="3">
                  <c:v>parity-AIG-d1.sl</c:v>
                </c:pt>
                <c:pt idx="4">
                  <c:v>parity-NAND-d1.sl</c:v>
                </c:pt>
                <c:pt idx="5">
                  <c:v>zmorton-d4.sl</c:v>
                </c:pt>
                <c:pt idx="6">
                  <c:v>zmorton-d5.sl</c:v>
                </c:pt>
              </c:strCache>
            </c:strRef>
          </c:cat>
          <c:val>
            <c:numRef>
              <c:f>Summary!$W$42:$W$47</c:f>
              <c:numCache>
                <c:formatCode>General</c:formatCode>
                <c:ptCount val="6"/>
                <c:pt idx="0">
                  <c:v>1000</c:v>
                </c:pt>
                <c:pt idx="1">
                  <c:v>1000</c:v>
                </c:pt>
                <c:pt idx="2">
                  <c:v>1000</c:v>
                </c:pt>
                <c:pt idx="3">
                  <c:v>1000</c:v>
                </c:pt>
                <c:pt idx="4">
                  <c:v>1000</c:v>
                </c:pt>
                <c:pt idx="5">
                  <c:v>1000</c:v>
                </c:pt>
              </c:numCache>
            </c:numRef>
          </c:val>
        </c:ser>
        <c:dLbls>
          <c:showLegendKey val="0"/>
          <c:showVal val="0"/>
          <c:showCatName val="0"/>
          <c:showSerName val="0"/>
          <c:showPercent val="0"/>
          <c:showBubbleSize val="0"/>
        </c:dLbls>
        <c:gapWidth val="219"/>
        <c:overlap val="-27"/>
        <c:axId val="76671232"/>
        <c:axId val="101068800"/>
      </c:barChart>
      <c:catAx>
        <c:axId val="76671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1068800"/>
        <c:crossesAt val="1.0000000000000005E-2"/>
        <c:auto val="1"/>
        <c:lblAlgn val="ctr"/>
        <c:lblOffset val="100"/>
        <c:noMultiLvlLbl val="0"/>
      </c:catAx>
      <c:valAx>
        <c:axId val="101068800"/>
        <c:scaling>
          <c:logBase val="10"/>
          <c:orientation val="minMax"/>
          <c:min val="1.0000000000000005E-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approximate time in sec.</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6712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Relative Performance</a:t>
            </a:r>
            <a:r>
              <a:rPr lang="en-US" baseline="0"/>
              <a:t> on a Sample of  Hacker's Delight Benchmarks</a:t>
            </a:r>
            <a:endParaRPr lang="en-US"/>
          </a:p>
        </c:rich>
      </c:tx>
      <c:layout/>
      <c:overlay val="0"/>
      <c:spPr>
        <a:noFill/>
        <a:ln>
          <a:noFill/>
        </a:ln>
        <a:effectLst/>
      </c:spPr>
    </c:title>
    <c:autoTitleDeleted val="0"/>
    <c:plotArea>
      <c:layout/>
      <c:barChart>
        <c:barDir val="col"/>
        <c:grouping val="clustered"/>
        <c:varyColors val="0"/>
        <c:ser>
          <c:idx val="1"/>
          <c:order val="0"/>
          <c:tx>
            <c:strRef>
              <c:f>Summary!$V$4</c:f>
              <c:strCache>
                <c:ptCount val="1"/>
                <c:pt idx="0">
                  <c:v>Enumerative</c:v>
                </c:pt>
              </c:strCache>
            </c:strRef>
          </c:tx>
          <c:spPr>
            <a:solidFill>
              <a:schemeClr val="accent2"/>
            </a:solidFill>
            <a:ln>
              <a:noFill/>
            </a:ln>
            <a:effectLst/>
          </c:spPr>
          <c:invertIfNegative val="0"/>
          <c:cat>
            <c:strRef>
              <c:f>Summary!$A$11:$A$40</c:f>
              <c:strCache>
                <c:ptCount val="30"/>
                <c:pt idx="0">
                  <c:v>hd-01-d0-prog.sl</c:v>
                </c:pt>
                <c:pt idx="1">
                  <c:v>hd-01-d5-prog.sl</c:v>
                </c:pt>
                <c:pt idx="2">
                  <c:v>hd-02-d0-prog.sl</c:v>
                </c:pt>
                <c:pt idx="3">
                  <c:v>hd-03-d0-prog.sl</c:v>
                </c:pt>
                <c:pt idx="4">
                  <c:v>hd-03-d1-prog.sl</c:v>
                </c:pt>
                <c:pt idx="5">
                  <c:v>hd-03-d5-prog.sl</c:v>
                </c:pt>
                <c:pt idx="6">
                  <c:v>hd-05-d1-prog.sl</c:v>
                </c:pt>
                <c:pt idx="7">
                  <c:v>hd-06-d0-prog.sl</c:v>
                </c:pt>
                <c:pt idx="8">
                  <c:v>hd-07-d1-prog.sl</c:v>
                </c:pt>
                <c:pt idx="9">
                  <c:v>hd-09-d1-prog.sl</c:v>
                </c:pt>
                <c:pt idx="10">
                  <c:v>hd-10-d1-prog.sl</c:v>
                </c:pt>
                <c:pt idx="11">
                  <c:v>hd-11-d0-prog.sl</c:v>
                </c:pt>
                <c:pt idx="12">
                  <c:v>hd-11-d1-prog.sl</c:v>
                </c:pt>
                <c:pt idx="13">
                  <c:v>hd-11-d5-prog.sl</c:v>
                </c:pt>
                <c:pt idx="14">
                  <c:v>hd-13-d0-prog.sl</c:v>
                </c:pt>
                <c:pt idx="15">
                  <c:v>hd-13-d5-prog.sl</c:v>
                </c:pt>
                <c:pt idx="16">
                  <c:v>hd-14-d0-prog.sl</c:v>
                </c:pt>
                <c:pt idx="17">
                  <c:v>hd-14-d1-prog.sl</c:v>
                </c:pt>
                <c:pt idx="18">
                  <c:v>hd-14-d5-prog.sl</c:v>
                </c:pt>
                <c:pt idx="19">
                  <c:v>hd-15-d0-prog.sl</c:v>
                </c:pt>
                <c:pt idx="20">
                  <c:v>hd-15-d1-prog.sl</c:v>
                </c:pt>
                <c:pt idx="21">
                  <c:v>hd-15-d5-prog.sl</c:v>
                </c:pt>
                <c:pt idx="22">
                  <c:v>hd-17-d0-prog.sl</c:v>
                </c:pt>
                <c:pt idx="23">
                  <c:v>hd-17-d1-prog.sl</c:v>
                </c:pt>
                <c:pt idx="24">
                  <c:v>hd-17-d5-prog.sl</c:v>
                </c:pt>
                <c:pt idx="25">
                  <c:v>hd-18-d1-prog.sl</c:v>
                </c:pt>
                <c:pt idx="26">
                  <c:v>hd-18-d5-prog.sl</c:v>
                </c:pt>
                <c:pt idx="27">
                  <c:v>hd-19-d1-prog.sl</c:v>
                </c:pt>
                <c:pt idx="28">
                  <c:v>hd-20-d0-prog.sl</c:v>
                </c:pt>
                <c:pt idx="29">
                  <c:v>hd-20-d5-prog.sl</c:v>
                </c:pt>
              </c:strCache>
            </c:strRef>
          </c:cat>
          <c:val>
            <c:numRef>
              <c:f>Summary!$V$11:$V$40</c:f>
              <c:numCache>
                <c:formatCode>General</c:formatCode>
                <c:ptCount val="30"/>
                <c:pt idx="0">
                  <c:v>0.1</c:v>
                </c:pt>
                <c:pt idx="1">
                  <c:v>0.1</c:v>
                </c:pt>
                <c:pt idx="2">
                  <c:v>0.1</c:v>
                </c:pt>
                <c:pt idx="3">
                  <c:v>0.1</c:v>
                </c:pt>
                <c:pt idx="4">
                  <c:v>0.1</c:v>
                </c:pt>
                <c:pt idx="5">
                  <c:v>0.1</c:v>
                </c:pt>
                <c:pt idx="6">
                  <c:v>0.1</c:v>
                </c:pt>
                <c:pt idx="7">
                  <c:v>0.1</c:v>
                </c:pt>
                <c:pt idx="8">
                  <c:v>0.1</c:v>
                </c:pt>
                <c:pt idx="9">
                  <c:v>0.1</c:v>
                </c:pt>
                <c:pt idx="10">
                  <c:v>0.1</c:v>
                </c:pt>
                <c:pt idx="11">
                  <c:v>0.1</c:v>
                </c:pt>
                <c:pt idx="12">
                  <c:v>0.1</c:v>
                </c:pt>
                <c:pt idx="13">
                  <c:v>1</c:v>
                </c:pt>
                <c:pt idx="14">
                  <c:v>0.1</c:v>
                </c:pt>
                <c:pt idx="15">
                  <c:v>1</c:v>
                </c:pt>
                <c:pt idx="16">
                  <c:v>0.1</c:v>
                </c:pt>
                <c:pt idx="17">
                  <c:v>1</c:v>
                </c:pt>
                <c:pt idx="18">
                  <c:v>300</c:v>
                </c:pt>
                <c:pt idx="19">
                  <c:v>0.1</c:v>
                </c:pt>
                <c:pt idx="20">
                  <c:v>1</c:v>
                </c:pt>
                <c:pt idx="21">
                  <c:v>100</c:v>
                </c:pt>
                <c:pt idx="22">
                  <c:v>0.1</c:v>
                </c:pt>
                <c:pt idx="23">
                  <c:v>0.1</c:v>
                </c:pt>
                <c:pt idx="24">
                  <c:v>1</c:v>
                </c:pt>
                <c:pt idx="25">
                  <c:v>0.1</c:v>
                </c:pt>
                <c:pt idx="26">
                  <c:v>0.1</c:v>
                </c:pt>
                <c:pt idx="27">
                  <c:v>1000</c:v>
                </c:pt>
                <c:pt idx="28">
                  <c:v>1000</c:v>
                </c:pt>
                <c:pt idx="29">
                  <c:v>1000</c:v>
                </c:pt>
              </c:numCache>
            </c:numRef>
          </c:val>
        </c:ser>
        <c:ser>
          <c:idx val="0"/>
          <c:order val="1"/>
          <c:tx>
            <c:strRef>
              <c:f>Summary!$U$4</c:f>
              <c:strCache>
                <c:ptCount val="1"/>
                <c:pt idx="0">
                  <c:v>Stochastic (median)</c:v>
                </c:pt>
              </c:strCache>
            </c:strRef>
          </c:tx>
          <c:spPr>
            <a:solidFill>
              <a:srgbClr val="FFC000"/>
            </a:solidFill>
            <a:ln>
              <a:noFill/>
            </a:ln>
            <a:effectLst/>
          </c:spPr>
          <c:invertIfNegative val="0"/>
          <c:cat>
            <c:strRef>
              <c:f>Summary!$A$11:$A$40</c:f>
              <c:strCache>
                <c:ptCount val="30"/>
                <c:pt idx="0">
                  <c:v>hd-01-d0-prog.sl</c:v>
                </c:pt>
                <c:pt idx="1">
                  <c:v>hd-01-d5-prog.sl</c:v>
                </c:pt>
                <c:pt idx="2">
                  <c:v>hd-02-d0-prog.sl</c:v>
                </c:pt>
                <c:pt idx="3">
                  <c:v>hd-03-d0-prog.sl</c:v>
                </c:pt>
                <c:pt idx="4">
                  <c:v>hd-03-d1-prog.sl</c:v>
                </c:pt>
                <c:pt idx="5">
                  <c:v>hd-03-d5-prog.sl</c:v>
                </c:pt>
                <c:pt idx="6">
                  <c:v>hd-05-d1-prog.sl</c:v>
                </c:pt>
                <c:pt idx="7">
                  <c:v>hd-06-d0-prog.sl</c:v>
                </c:pt>
                <c:pt idx="8">
                  <c:v>hd-07-d1-prog.sl</c:v>
                </c:pt>
                <c:pt idx="9">
                  <c:v>hd-09-d1-prog.sl</c:v>
                </c:pt>
                <c:pt idx="10">
                  <c:v>hd-10-d1-prog.sl</c:v>
                </c:pt>
                <c:pt idx="11">
                  <c:v>hd-11-d0-prog.sl</c:v>
                </c:pt>
                <c:pt idx="12">
                  <c:v>hd-11-d1-prog.sl</c:v>
                </c:pt>
                <c:pt idx="13">
                  <c:v>hd-11-d5-prog.sl</c:v>
                </c:pt>
                <c:pt idx="14">
                  <c:v>hd-13-d0-prog.sl</c:v>
                </c:pt>
                <c:pt idx="15">
                  <c:v>hd-13-d5-prog.sl</c:v>
                </c:pt>
                <c:pt idx="16">
                  <c:v>hd-14-d0-prog.sl</c:v>
                </c:pt>
                <c:pt idx="17">
                  <c:v>hd-14-d1-prog.sl</c:v>
                </c:pt>
                <c:pt idx="18">
                  <c:v>hd-14-d5-prog.sl</c:v>
                </c:pt>
                <c:pt idx="19">
                  <c:v>hd-15-d0-prog.sl</c:v>
                </c:pt>
                <c:pt idx="20">
                  <c:v>hd-15-d1-prog.sl</c:v>
                </c:pt>
                <c:pt idx="21">
                  <c:v>hd-15-d5-prog.sl</c:v>
                </c:pt>
                <c:pt idx="22">
                  <c:v>hd-17-d0-prog.sl</c:v>
                </c:pt>
                <c:pt idx="23">
                  <c:v>hd-17-d1-prog.sl</c:v>
                </c:pt>
                <c:pt idx="24">
                  <c:v>hd-17-d5-prog.sl</c:v>
                </c:pt>
                <c:pt idx="25">
                  <c:v>hd-18-d1-prog.sl</c:v>
                </c:pt>
                <c:pt idx="26">
                  <c:v>hd-18-d5-prog.sl</c:v>
                </c:pt>
                <c:pt idx="27">
                  <c:v>hd-19-d1-prog.sl</c:v>
                </c:pt>
                <c:pt idx="28">
                  <c:v>hd-20-d0-prog.sl</c:v>
                </c:pt>
                <c:pt idx="29">
                  <c:v>hd-20-d5-prog.sl</c:v>
                </c:pt>
              </c:strCache>
            </c:strRef>
          </c:cat>
          <c:val>
            <c:numRef>
              <c:f>Summary!$U$11:$U$40</c:f>
              <c:numCache>
                <c:formatCode>General</c:formatCode>
                <c:ptCount val="30"/>
                <c:pt idx="0">
                  <c:v>0.1</c:v>
                </c:pt>
                <c:pt idx="1">
                  <c:v>0.1</c:v>
                </c:pt>
                <c:pt idx="2">
                  <c:v>0.1</c:v>
                </c:pt>
                <c:pt idx="3">
                  <c:v>0.1</c:v>
                </c:pt>
                <c:pt idx="4">
                  <c:v>0.1</c:v>
                </c:pt>
                <c:pt idx="5">
                  <c:v>0.1</c:v>
                </c:pt>
                <c:pt idx="6">
                  <c:v>0.1</c:v>
                </c:pt>
                <c:pt idx="7">
                  <c:v>0.1</c:v>
                </c:pt>
                <c:pt idx="8">
                  <c:v>0.1</c:v>
                </c:pt>
                <c:pt idx="9">
                  <c:v>1</c:v>
                </c:pt>
                <c:pt idx="10">
                  <c:v>1</c:v>
                </c:pt>
                <c:pt idx="11">
                  <c:v>0.1</c:v>
                </c:pt>
                <c:pt idx="12">
                  <c:v>0.1</c:v>
                </c:pt>
                <c:pt idx="13">
                  <c:v>1</c:v>
                </c:pt>
                <c:pt idx="14">
                  <c:v>1</c:v>
                </c:pt>
                <c:pt idx="15">
                  <c:v>1</c:v>
                </c:pt>
                <c:pt idx="16">
                  <c:v>1000</c:v>
                </c:pt>
                <c:pt idx="17">
                  <c:v>1000</c:v>
                </c:pt>
                <c:pt idx="18">
                  <c:v>1000</c:v>
                </c:pt>
                <c:pt idx="19">
                  <c:v>1000</c:v>
                </c:pt>
                <c:pt idx="20">
                  <c:v>1000</c:v>
                </c:pt>
                <c:pt idx="21">
                  <c:v>1000</c:v>
                </c:pt>
                <c:pt idx="22">
                  <c:v>1</c:v>
                </c:pt>
                <c:pt idx="23">
                  <c:v>1</c:v>
                </c:pt>
                <c:pt idx="24">
                  <c:v>1</c:v>
                </c:pt>
                <c:pt idx="25">
                  <c:v>1</c:v>
                </c:pt>
                <c:pt idx="26">
                  <c:v>100</c:v>
                </c:pt>
                <c:pt idx="27">
                  <c:v>1000</c:v>
                </c:pt>
                <c:pt idx="28">
                  <c:v>300</c:v>
                </c:pt>
                <c:pt idx="29">
                  <c:v>1000</c:v>
                </c:pt>
              </c:numCache>
            </c:numRef>
          </c:val>
        </c:ser>
        <c:ser>
          <c:idx val="2"/>
          <c:order val="2"/>
          <c:tx>
            <c:strRef>
              <c:f>Summary!$W$4</c:f>
              <c:strCache>
                <c:ptCount val="1"/>
                <c:pt idx="0">
                  <c:v>Symbolic</c:v>
                </c:pt>
              </c:strCache>
            </c:strRef>
          </c:tx>
          <c:spPr>
            <a:solidFill>
              <a:srgbClr val="336600"/>
            </a:solidFill>
            <a:ln>
              <a:noFill/>
            </a:ln>
            <a:effectLst/>
          </c:spPr>
          <c:invertIfNegative val="0"/>
          <c:cat>
            <c:strRef>
              <c:f>Summary!$A$11:$A$40</c:f>
              <c:strCache>
                <c:ptCount val="30"/>
                <c:pt idx="0">
                  <c:v>hd-01-d0-prog.sl</c:v>
                </c:pt>
                <c:pt idx="1">
                  <c:v>hd-01-d5-prog.sl</c:v>
                </c:pt>
                <c:pt idx="2">
                  <c:v>hd-02-d0-prog.sl</c:v>
                </c:pt>
                <c:pt idx="3">
                  <c:v>hd-03-d0-prog.sl</c:v>
                </c:pt>
                <c:pt idx="4">
                  <c:v>hd-03-d1-prog.sl</c:v>
                </c:pt>
                <c:pt idx="5">
                  <c:v>hd-03-d5-prog.sl</c:v>
                </c:pt>
                <c:pt idx="6">
                  <c:v>hd-05-d1-prog.sl</c:v>
                </c:pt>
                <c:pt idx="7">
                  <c:v>hd-06-d0-prog.sl</c:v>
                </c:pt>
                <c:pt idx="8">
                  <c:v>hd-07-d1-prog.sl</c:v>
                </c:pt>
                <c:pt idx="9">
                  <c:v>hd-09-d1-prog.sl</c:v>
                </c:pt>
                <c:pt idx="10">
                  <c:v>hd-10-d1-prog.sl</c:v>
                </c:pt>
                <c:pt idx="11">
                  <c:v>hd-11-d0-prog.sl</c:v>
                </c:pt>
                <c:pt idx="12">
                  <c:v>hd-11-d1-prog.sl</c:v>
                </c:pt>
                <c:pt idx="13">
                  <c:v>hd-11-d5-prog.sl</c:v>
                </c:pt>
                <c:pt idx="14">
                  <c:v>hd-13-d0-prog.sl</c:v>
                </c:pt>
                <c:pt idx="15">
                  <c:v>hd-13-d5-prog.sl</c:v>
                </c:pt>
                <c:pt idx="16">
                  <c:v>hd-14-d0-prog.sl</c:v>
                </c:pt>
                <c:pt idx="17">
                  <c:v>hd-14-d1-prog.sl</c:v>
                </c:pt>
                <c:pt idx="18">
                  <c:v>hd-14-d5-prog.sl</c:v>
                </c:pt>
                <c:pt idx="19">
                  <c:v>hd-15-d0-prog.sl</c:v>
                </c:pt>
                <c:pt idx="20">
                  <c:v>hd-15-d1-prog.sl</c:v>
                </c:pt>
                <c:pt idx="21">
                  <c:v>hd-15-d5-prog.sl</c:v>
                </c:pt>
                <c:pt idx="22">
                  <c:v>hd-17-d0-prog.sl</c:v>
                </c:pt>
                <c:pt idx="23">
                  <c:v>hd-17-d1-prog.sl</c:v>
                </c:pt>
                <c:pt idx="24">
                  <c:v>hd-17-d5-prog.sl</c:v>
                </c:pt>
                <c:pt idx="25">
                  <c:v>hd-18-d1-prog.sl</c:v>
                </c:pt>
                <c:pt idx="26">
                  <c:v>hd-18-d5-prog.sl</c:v>
                </c:pt>
                <c:pt idx="27">
                  <c:v>hd-19-d1-prog.sl</c:v>
                </c:pt>
                <c:pt idx="28">
                  <c:v>hd-20-d0-prog.sl</c:v>
                </c:pt>
                <c:pt idx="29">
                  <c:v>hd-20-d5-prog.sl</c:v>
                </c:pt>
              </c:strCache>
            </c:strRef>
          </c:cat>
          <c:val>
            <c:numRef>
              <c:f>Summary!$W$11:$W$40</c:f>
              <c:numCache>
                <c:formatCode>General</c:formatCode>
                <c:ptCount val="30"/>
                <c:pt idx="0">
                  <c:v>0.1</c:v>
                </c:pt>
                <c:pt idx="1">
                  <c:v>1000</c:v>
                </c:pt>
                <c:pt idx="2">
                  <c:v>0.1</c:v>
                </c:pt>
                <c:pt idx="3">
                  <c:v>0.1</c:v>
                </c:pt>
                <c:pt idx="4">
                  <c:v>1</c:v>
                </c:pt>
                <c:pt idx="5">
                  <c:v>1000</c:v>
                </c:pt>
                <c:pt idx="6">
                  <c:v>1</c:v>
                </c:pt>
                <c:pt idx="7">
                  <c:v>0.1</c:v>
                </c:pt>
                <c:pt idx="8">
                  <c:v>100</c:v>
                </c:pt>
                <c:pt idx="9">
                  <c:v>300</c:v>
                </c:pt>
                <c:pt idx="10">
                  <c:v>1000</c:v>
                </c:pt>
                <c:pt idx="11">
                  <c:v>1</c:v>
                </c:pt>
                <c:pt idx="12">
                  <c:v>300</c:v>
                </c:pt>
                <c:pt idx="13">
                  <c:v>1000</c:v>
                </c:pt>
                <c:pt idx="14">
                  <c:v>1</c:v>
                </c:pt>
                <c:pt idx="15">
                  <c:v>1000</c:v>
                </c:pt>
                <c:pt idx="16">
                  <c:v>100</c:v>
                </c:pt>
                <c:pt idx="17">
                  <c:v>1000</c:v>
                </c:pt>
                <c:pt idx="18">
                  <c:v>1000</c:v>
                </c:pt>
                <c:pt idx="19">
                  <c:v>100</c:v>
                </c:pt>
                <c:pt idx="20">
                  <c:v>1000</c:v>
                </c:pt>
                <c:pt idx="21">
                  <c:v>1000</c:v>
                </c:pt>
                <c:pt idx="22">
                  <c:v>1</c:v>
                </c:pt>
                <c:pt idx="23">
                  <c:v>300</c:v>
                </c:pt>
                <c:pt idx="24">
                  <c:v>1000</c:v>
                </c:pt>
                <c:pt idx="25">
                  <c:v>1000</c:v>
                </c:pt>
                <c:pt idx="26">
                  <c:v>1000</c:v>
                </c:pt>
                <c:pt idx="27">
                  <c:v>1000</c:v>
                </c:pt>
                <c:pt idx="28">
                  <c:v>1000</c:v>
                </c:pt>
                <c:pt idx="29">
                  <c:v>1000</c:v>
                </c:pt>
              </c:numCache>
            </c:numRef>
          </c:val>
        </c:ser>
        <c:dLbls>
          <c:showLegendKey val="0"/>
          <c:showVal val="0"/>
          <c:showCatName val="0"/>
          <c:showSerName val="0"/>
          <c:showPercent val="0"/>
          <c:showBubbleSize val="0"/>
        </c:dLbls>
        <c:gapWidth val="219"/>
        <c:overlap val="-27"/>
        <c:axId val="77211136"/>
        <c:axId val="77212672"/>
      </c:barChart>
      <c:catAx>
        <c:axId val="77211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212672"/>
        <c:crossesAt val="1.0000000000000005E-2"/>
        <c:auto val="1"/>
        <c:lblAlgn val="ctr"/>
        <c:lblOffset val="100"/>
        <c:noMultiLvlLbl val="0"/>
      </c:catAx>
      <c:valAx>
        <c:axId val="77212672"/>
        <c:scaling>
          <c:logBase val="10"/>
          <c:orientation val="minMax"/>
          <c:min val="1.0000000000000005E-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approximate</a:t>
                </a:r>
                <a:r>
                  <a:rPr lang="en-US" baseline="0"/>
                  <a:t> time in sec.</a:t>
                </a:r>
                <a:endParaRPr lang="en-US"/>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2111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131501" cy="481313"/>
          </a:xfrm>
          <a:prstGeom prst="rect">
            <a:avLst/>
          </a:prstGeom>
          <a:noFill/>
          <a:ln w="12700">
            <a:noFill/>
            <a:miter lim="800000"/>
            <a:headEnd/>
            <a:tailEnd/>
          </a:ln>
          <a:effectLst/>
        </p:spPr>
        <p:txBody>
          <a:bodyPr vert="horz" wrap="none" lIns="96295" tIns="48148" rIns="96295" bIns="48148" numCol="1" anchor="t" anchorCtr="0" compatLnSpc="1">
            <a:prstTxWarp prst="textNoShape">
              <a:avLst/>
            </a:prstTxWarp>
          </a:bodyPr>
          <a:lstStyle>
            <a:lvl1pPr algn="l" eaLnBrk="0" hangingPunct="0">
              <a:defRPr sz="1300" b="0">
                <a:solidFill>
                  <a:schemeClr val="tx1"/>
                </a:solidFill>
                <a:latin typeface="Times New Roman" pitchFamily="18" charset="0"/>
              </a:defRPr>
            </a:lvl1pPr>
          </a:lstStyle>
          <a:p>
            <a:pPr>
              <a:defRPr/>
            </a:pPr>
            <a:endParaRPr lang="en-US"/>
          </a:p>
        </p:txBody>
      </p:sp>
      <p:sp>
        <p:nvSpPr>
          <p:cNvPr id="35843" name="Rectangle 3"/>
          <p:cNvSpPr>
            <a:spLocks noGrp="1" noChangeArrowheads="1"/>
          </p:cNvSpPr>
          <p:nvPr>
            <p:ph type="dt" sz="quarter" idx="1"/>
          </p:nvPr>
        </p:nvSpPr>
        <p:spPr bwMode="auto">
          <a:xfrm>
            <a:off x="4175334" y="0"/>
            <a:ext cx="3131501" cy="481313"/>
          </a:xfrm>
          <a:prstGeom prst="rect">
            <a:avLst/>
          </a:prstGeom>
          <a:noFill/>
          <a:ln w="12700">
            <a:noFill/>
            <a:miter lim="800000"/>
            <a:headEnd/>
            <a:tailEnd/>
          </a:ln>
          <a:effectLst/>
        </p:spPr>
        <p:txBody>
          <a:bodyPr vert="horz" wrap="none" lIns="96295" tIns="48148" rIns="96295" bIns="48148" numCol="1" anchor="t" anchorCtr="0" compatLnSpc="1">
            <a:prstTxWarp prst="textNoShape">
              <a:avLst/>
            </a:prstTxWarp>
          </a:bodyPr>
          <a:lstStyle>
            <a:lvl1pPr algn="r" eaLnBrk="0" hangingPunct="0">
              <a:defRPr sz="1300" b="0">
                <a:solidFill>
                  <a:schemeClr val="tx1"/>
                </a:solidFill>
                <a:latin typeface="Times New Roman" pitchFamily="18" charset="0"/>
              </a:defRPr>
            </a:lvl1pPr>
          </a:lstStyle>
          <a:p>
            <a:pPr>
              <a:defRPr/>
            </a:pPr>
            <a:endParaRPr lang="en-US"/>
          </a:p>
        </p:txBody>
      </p:sp>
      <p:sp>
        <p:nvSpPr>
          <p:cNvPr id="35844" name="Rectangle 4"/>
          <p:cNvSpPr>
            <a:spLocks noGrp="1" noChangeArrowheads="1"/>
          </p:cNvSpPr>
          <p:nvPr>
            <p:ph type="ftr" sz="quarter" idx="2"/>
          </p:nvPr>
        </p:nvSpPr>
        <p:spPr bwMode="auto">
          <a:xfrm>
            <a:off x="0" y="9144955"/>
            <a:ext cx="3131501" cy="481313"/>
          </a:xfrm>
          <a:prstGeom prst="rect">
            <a:avLst/>
          </a:prstGeom>
          <a:noFill/>
          <a:ln w="12700">
            <a:noFill/>
            <a:miter lim="800000"/>
            <a:headEnd/>
            <a:tailEnd/>
          </a:ln>
          <a:effectLst/>
        </p:spPr>
        <p:txBody>
          <a:bodyPr vert="horz" wrap="none" lIns="96295" tIns="48148" rIns="96295" bIns="48148" numCol="1" anchor="b" anchorCtr="0" compatLnSpc="1">
            <a:prstTxWarp prst="textNoShape">
              <a:avLst/>
            </a:prstTxWarp>
          </a:bodyPr>
          <a:lstStyle>
            <a:lvl1pPr algn="l" eaLnBrk="0" hangingPunct="0">
              <a:defRPr sz="1300" b="0">
                <a:solidFill>
                  <a:schemeClr val="tx1"/>
                </a:solidFill>
                <a:latin typeface="Times New Roman" pitchFamily="18" charset="0"/>
              </a:defRPr>
            </a:lvl1pPr>
          </a:lstStyle>
          <a:p>
            <a:pPr>
              <a:defRPr/>
            </a:pPr>
            <a:endParaRPr lang="en-US"/>
          </a:p>
        </p:txBody>
      </p:sp>
      <p:sp>
        <p:nvSpPr>
          <p:cNvPr id="35845" name="Rectangle 5"/>
          <p:cNvSpPr>
            <a:spLocks noGrp="1" noChangeArrowheads="1"/>
          </p:cNvSpPr>
          <p:nvPr>
            <p:ph type="sldNum" sz="quarter" idx="3"/>
          </p:nvPr>
        </p:nvSpPr>
        <p:spPr bwMode="auto">
          <a:xfrm>
            <a:off x="4175334" y="9144955"/>
            <a:ext cx="3131501" cy="481313"/>
          </a:xfrm>
          <a:prstGeom prst="rect">
            <a:avLst/>
          </a:prstGeom>
          <a:noFill/>
          <a:ln w="12700">
            <a:noFill/>
            <a:miter lim="800000"/>
            <a:headEnd/>
            <a:tailEnd/>
          </a:ln>
          <a:effectLst/>
        </p:spPr>
        <p:txBody>
          <a:bodyPr vert="horz" wrap="none" lIns="96295" tIns="48148" rIns="96295" bIns="48148" numCol="1" anchor="b" anchorCtr="0" compatLnSpc="1">
            <a:prstTxWarp prst="textNoShape">
              <a:avLst/>
            </a:prstTxWarp>
          </a:bodyPr>
          <a:lstStyle>
            <a:lvl1pPr algn="r" eaLnBrk="0" hangingPunct="0">
              <a:defRPr sz="1300" b="0">
                <a:solidFill>
                  <a:schemeClr val="tx1"/>
                </a:solidFill>
                <a:latin typeface="Times New Roman" pitchFamily="18" charset="0"/>
              </a:defRPr>
            </a:lvl1pPr>
          </a:lstStyle>
          <a:p>
            <a:pPr>
              <a:defRPr/>
            </a:pPr>
            <a:fld id="{47D258D6-BCB9-4D50-AB21-8631C66BEA3E}" type="slidenum">
              <a:rPr lang="en-US"/>
              <a:pPr>
                <a:defRPr/>
              </a:pPr>
              <a:t>‹#›</a:t>
            </a:fld>
            <a:endParaRPr lang="en-US"/>
          </a:p>
        </p:txBody>
      </p:sp>
    </p:spTree>
    <p:extLst>
      <p:ext uri="{BB962C8B-B14F-4D97-AF65-F5344CB8AC3E}">
        <p14:creationId xmlns:p14="http://schemas.microsoft.com/office/powerpoint/2010/main" val="2681867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0" y="0"/>
            <a:ext cx="3131501" cy="481313"/>
          </a:xfrm>
          <a:prstGeom prst="rect">
            <a:avLst/>
          </a:prstGeom>
          <a:noFill/>
          <a:ln w="9525">
            <a:noFill/>
            <a:miter lim="800000"/>
            <a:headEnd/>
            <a:tailEnd/>
          </a:ln>
          <a:effectLst/>
        </p:spPr>
        <p:txBody>
          <a:bodyPr vert="horz" wrap="square" lIns="96295" tIns="48148" rIns="96295" bIns="48148" numCol="1" anchor="t" anchorCtr="0" compatLnSpc="1">
            <a:prstTxWarp prst="textNoShape">
              <a:avLst/>
            </a:prstTxWarp>
          </a:bodyPr>
          <a:lstStyle>
            <a:lvl1pPr algn="l" eaLnBrk="0" hangingPunct="0">
              <a:defRPr sz="1300"/>
            </a:lvl1pPr>
          </a:lstStyle>
          <a:p>
            <a:pPr>
              <a:defRPr/>
            </a:pPr>
            <a:endParaRPr lang="en-US"/>
          </a:p>
        </p:txBody>
      </p:sp>
      <p:sp>
        <p:nvSpPr>
          <p:cNvPr id="106499" name="Rectangle 3"/>
          <p:cNvSpPr>
            <a:spLocks noGrp="1" noChangeArrowheads="1"/>
          </p:cNvSpPr>
          <p:nvPr>
            <p:ph type="dt" idx="1"/>
          </p:nvPr>
        </p:nvSpPr>
        <p:spPr bwMode="auto">
          <a:xfrm>
            <a:off x="4175334" y="0"/>
            <a:ext cx="3131501" cy="481313"/>
          </a:xfrm>
          <a:prstGeom prst="rect">
            <a:avLst/>
          </a:prstGeom>
          <a:noFill/>
          <a:ln w="9525">
            <a:noFill/>
            <a:miter lim="800000"/>
            <a:headEnd/>
            <a:tailEnd/>
          </a:ln>
          <a:effectLst/>
        </p:spPr>
        <p:txBody>
          <a:bodyPr vert="horz" wrap="square" lIns="96295" tIns="48148" rIns="96295" bIns="48148" numCol="1" anchor="t" anchorCtr="0" compatLnSpc="1">
            <a:prstTxWarp prst="textNoShape">
              <a:avLst/>
            </a:prstTxWarp>
          </a:bodyPr>
          <a:lstStyle>
            <a:lvl1pPr algn="r" eaLnBrk="0" hangingPunct="0">
              <a:defRPr sz="13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246188" y="722313"/>
            <a:ext cx="4814887" cy="3609975"/>
          </a:xfrm>
          <a:prstGeom prst="rect">
            <a:avLst/>
          </a:prstGeom>
          <a:noFill/>
          <a:ln w="9525">
            <a:solidFill>
              <a:srgbClr val="000000"/>
            </a:solidFill>
            <a:miter lim="800000"/>
            <a:headEnd/>
            <a:tailEnd/>
          </a:ln>
        </p:spPr>
      </p:sp>
      <p:sp>
        <p:nvSpPr>
          <p:cNvPr id="106501" name="Rectangle 5"/>
          <p:cNvSpPr>
            <a:spLocks noGrp="1" noChangeArrowheads="1"/>
          </p:cNvSpPr>
          <p:nvPr>
            <p:ph type="body" sz="quarter" idx="3"/>
          </p:nvPr>
        </p:nvSpPr>
        <p:spPr bwMode="auto">
          <a:xfrm>
            <a:off x="963539" y="4572477"/>
            <a:ext cx="5379758" cy="4331821"/>
          </a:xfrm>
          <a:prstGeom prst="rect">
            <a:avLst/>
          </a:prstGeom>
          <a:noFill/>
          <a:ln w="9525">
            <a:noFill/>
            <a:miter lim="800000"/>
            <a:headEnd/>
            <a:tailEnd/>
          </a:ln>
          <a:effectLst/>
        </p:spPr>
        <p:txBody>
          <a:bodyPr vert="horz" wrap="square" lIns="96295" tIns="48148" rIns="96295" bIns="481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6502" name="Rectangle 6"/>
          <p:cNvSpPr>
            <a:spLocks noGrp="1" noChangeArrowheads="1"/>
          </p:cNvSpPr>
          <p:nvPr>
            <p:ph type="ftr" sz="quarter" idx="4"/>
          </p:nvPr>
        </p:nvSpPr>
        <p:spPr bwMode="auto">
          <a:xfrm>
            <a:off x="0" y="9144955"/>
            <a:ext cx="3131501" cy="481313"/>
          </a:xfrm>
          <a:prstGeom prst="rect">
            <a:avLst/>
          </a:prstGeom>
          <a:noFill/>
          <a:ln w="9525">
            <a:noFill/>
            <a:miter lim="800000"/>
            <a:headEnd/>
            <a:tailEnd/>
          </a:ln>
          <a:effectLst/>
        </p:spPr>
        <p:txBody>
          <a:bodyPr vert="horz" wrap="square" lIns="96295" tIns="48148" rIns="96295" bIns="48148" numCol="1" anchor="b" anchorCtr="0" compatLnSpc="1">
            <a:prstTxWarp prst="textNoShape">
              <a:avLst/>
            </a:prstTxWarp>
          </a:bodyPr>
          <a:lstStyle>
            <a:lvl1pPr algn="l" eaLnBrk="0" hangingPunct="0">
              <a:defRPr sz="1300"/>
            </a:lvl1pPr>
          </a:lstStyle>
          <a:p>
            <a:pPr>
              <a:defRPr/>
            </a:pPr>
            <a:endParaRPr lang="en-US"/>
          </a:p>
        </p:txBody>
      </p:sp>
      <p:sp>
        <p:nvSpPr>
          <p:cNvPr id="106503" name="Rectangle 7"/>
          <p:cNvSpPr>
            <a:spLocks noGrp="1" noChangeArrowheads="1"/>
          </p:cNvSpPr>
          <p:nvPr>
            <p:ph type="sldNum" sz="quarter" idx="5"/>
          </p:nvPr>
        </p:nvSpPr>
        <p:spPr bwMode="auto">
          <a:xfrm>
            <a:off x="4175334" y="9144955"/>
            <a:ext cx="3131501" cy="481313"/>
          </a:xfrm>
          <a:prstGeom prst="rect">
            <a:avLst/>
          </a:prstGeom>
          <a:noFill/>
          <a:ln w="9525">
            <a:noFill/>
            <a:miter lim="800000"/>
            <a:headEnd/>
            <a:tailEnd/>
          </a:ln>
          <a:effectLst/>
        </p:spPr>
        <p:txBody>
          <a:bodyPr vert="horz" wrap="square" lIns="96295" tIns="48148" rIns="96295" bIns="48148" numCol="1" anchor="b" anchorCtr="0" compatLnSpc="1">
            <a:prstTxWarp prst="textNoShape">
              <a:avLst/>
            </a:prstTxWarp>
          </a:bodyPr>
          <a:lstStyle>
            <a:lvl1pPr algn="r" eaLnBrk="0" hangingPunct="0">
              <a:defRPr sz="1300"/>
            </a:lvl1pPr>
          </a:lstStyle>
          <a:p>
            <a:pPr>
              <a:defRPr/>
            </a:pPr>
            <a:fld id="{435DFC6C-95E9-4139-871F-4DBC4934A8D2}" type="slidenum">
              <a:rPr lang="en-US"/>
              <a:pPr>
                <a:defRPr/>
              </a:pPr>
              <a:t>‹#›</a:t>
            </a:fld>
            <a:endParaRPr lang="en-US"/>
          </a:p>
        </p:txBody>
      </p:sp>
    </p:spTree>
    <p:extLst>
      <p:ext uri="{BB962C8B-B14F-4D97-AF65-F5344CB8AC3E}">
        <p14:creationId xmlns:p14="http://schemas.microsoft.com/office/powerpoint/2010/main" val="41985205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35DFC6C-95E9-4139-871F-4DBC4934A8D2}" type="slidenum">
              <a:rPr lang="en-US" smtClean="0"/>
              <a:pPr>
                <a:defRPr/>
              </a:pPr>
              <a:t>1</a:t>
            </a:fld>
            <a:endParaRPr lang="en-US"/>
          </a:p>
        </p:txBody>
      </p:sp>
    </p:spTree>
    <p:extLst>
      <p:ext uri="{BB962C8B-B14F-4D97-AF65-F5344CB8AC3E}">
        <p14:creationId xmlns:p14="http://schemas.microsoft.com/office/powerpoint/2010/main" val="19345104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18</a:t>
            </a:fld>
            <a:endParaRPr lang="en-US"/>
          </a:p>
        </p:txBody>
      </p:sp>
    </p:spTree>
    <p:extLst>
      <p:ext uri="{BB962C8B-B14F-4D97-AF65-F5344CB8AC3E}">
        <p14:creationId xmlns:p14="http://schemas.microsoft.com/office/powerpoint/2010/main" val="27681955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example application of sketch: the synthesize hybrid</a:t>
            </a:r>
            <a:r>
              <a:rPr lang="en-US" baseline="0" dirty="0" smtClean="0"/>
              <a:t> controllers.  In this case, the controller performs parallel parking.  The ?? are holes to be filled in by the synthesizer.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19</a:t>
            </a:fld>
            <a:endParaRPr lang="en-US"/>
          </a:p>
        </p:txBody>
      </p:sp>
    </p:spTree>
    <p:extLst>
      <p:ext uri="{BB962C8B-B14F-4D97-AF65-F5344CB8AC3E}">
        <p14:creationId xmlns:p14="http://schemas.microsoft.com/office/powerpoint/2010/main" val="10053032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txBox="1">
            <a:spLocks noGrp="1" noChangeArrowheads="1"/>
          </p:cNvSpPr>
          <p:nvPr/>
        </p:nvSpPr>
        <p:spPr bwMode="auto">
          <a:xfrm>
            <a:off x="4175334" y="9144955"/>
            <a:ext cx="3131501" cy="481313"/>
          </a:xfrm>
          <a:prstGeom prst="rect">
            <a:avLst/>
          </a:prstGeom>
          <a:noFill/>
          <a:ln w="9525">
            <a:noFill/>
            <a:miter lim="800000"/>
            <a:headEnd/>
            <a:tailEnd/>
          </a:ln>
        </p:spPr>
        <p:txBody>
          <a:bodyPr lIns="96295" tIns="48148" rIns="96295" bIns="48148" anchor="b"/>
          <a:lstStyle/>
          <a:p>
            <a:pPr algn="r" eaLnBrk="0" hangingPunct="0"/>
            <a:fld id="{1FC924C8-256B-458D-8383-EE3420443D19}" type="slidenum">
              <a:rPr lang="en-US" sz="1300"/>
              <a:pPr algn="r" eaLnBrk="0" hangingPunct="0"/>
              <a:t>21</a:t>
            </a:fld>
            <a:endParaRPr lang="en-US" sz="1300" dirty="0"/>
          </a:p>
        </p:txBody>
      </p:sp>
      <p:sp>
        <p:nvSpPr>
          <p:cNvPr id="28674" name="Rectangle 2"/>
          <p:cNvSpPr>
            <a:spLocks noGrp="1" noRot="1" noChangeAspect="1" noChangeArrowheads="1" noTextEdit="1"/>
          </p:cNvSpPr>
          <p:nvPr>
            <p:ph type="sldImg"/>
          </p:nvPr>
        </p:nvSpPr>
        <p:spPr>
          <a:xfrm>
            <a:off x="1257300" y="720725"/>
            <a:ext cx="4799013" cy="3598863"/>
          </a:xfrm>
          <a:ln/>
        </p:spPr>
      </p:sp>
      <p:sp>
        <p:nvSpPr>
          <p:cNvPr id="28675"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798614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53B834-184A-400D-B002-BF05CA54B739}" type="slidenum">
              <a:rPr lang="en-US"/>
              <a:pPr/>
              <a:t>22</a:t>
            </a:fld>
            <a:endParaRPr lang="en-US"/>
          </a:p>
        </p:txBody>
      </p:sp>
      <p:sp>
        <p:nvSpPr>
          <p:cNvPr id="1040386" name="Rectangle 2"/>
          <p:cNvSpPr>
            <a:spLocks noGrp="1" noRot="1" noChangeAspect="1" noChangeArrowheads="1" noTextEdit="1"/>
          </p:cNvSpPr>
          <p:nvPr>
            <p:ph type="sldImg"/>
          </p:nvPr>
        </p:nvSpPr>
        <p:spPr>
          <a:xfrm>
            <a:off x="1257300" y="720725"/>
            <a:ext cx="4800600" cy="3600450"/>
          </a:xfrm>
          <a:ln/>
        </p:spPr>
      </p:sp>
      <p:sp>
        <p:nvSpPr>
          <p:cNvPr id="1040387" name="Rectangle 3"/>
          <p:cNvSpPr>
            <a:spLocks noGrp="1" noChangeArrowheads="1"/>
          </p:cNvSpPr>
          <p:nvPr>
            <p:ph type="body" idx="1"/>
          </p:nvPr>
        </p:nvSpPr>
        <p:spPr>
          <a:xfrm>
            <a:off x="975360" y="4560570"/>
            <a:ext cx="5364480" cy="4320540"/>
          </a:xfrm>
        </p:spPr>
        <p:txBody>
          <a:bodyPr/>
          <a:lstStyle/>
          <a:p>
            <a:endParaRPr lang="en-US"/>
          </a:p>
          <a:p>
            <a:r>
              <a:rPr lang="en-US"/>
              <a:t>Follow the wall and obstacle avoidance can be sequentially implemented</a:t>
            </a:r>
          </a:p>
          <a:p>
            <a:r>
              <a:rPr lang="en-US"/>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24</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631048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25</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217972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26</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5913425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27</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2959755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28</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41883764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29</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4053503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53B834-184A-400D-B002-BF05CA54B739}" type="slidenum">
              <a:rPr lang="en-US"/>
              <a:pPr/>
              <a:t>2</a:t>
            </a:fld>
            <a:endParaRPr lang="en-US"/>
          </a:p>
        </p:txBody>
      </p:sp>
      <p:sp>
        <p:nvSpPr>
          <p:cNvPr id="1040386" name="Rectangle 2"/>
          <p:cNvSpPr>
            <a:spLocks noGrp="1" noRot="1" noChangeAspect="1" noChangeArrowheads="1" noTextEdit="1"/>
          </p:cNvSpPr>
          <p:nvPr>
            <p:ph type="sldImg"/>
          </p:nvPr>
        </p:nvSpPr>
        <p:spPr>
          <a:xfrm>
            <a:off x="1257300" y="720725"/>
            <a:ext cx="4800600" cy="3600450"/>
          </a:xfrm>
          <a:ln/>
        </p:spPr>
      </p:sp>
      <p:sp>
        <p:nvSpPr>
          <p:cNvPr id="1040387" name="Rectangle 3"/>
          <p:cNvSpPr>
            <a:spLocks noGrp="1" noChangeArrowheads="1"/>
          </p:cNvSpPr>
          <p:nvPr>
            <p:ph type="body" idx="1"/>
          </p:nvPr>
        </p:nvSpPr>
        <p:spPr>
          <a:xfrm>
            <a:off x="975360" y="4560570"/>
            <a:ext cx="5364480" cy="4320540"/>
          </a:xfrm>
        </p:spPr>
        <p:txBody>
          <a:bodyPr/>
          <a:lstStyle/>
          <a:p>
            <a:endParaRPr lang="en-US"/>
          </a:p>
          <a:p>
            <a:r>
              <a:rPr lang="en-US"/>
              <a:t>Follow the wall and obstacle avoidance can be sequentially implemented</a:t>
            </a:r>
          </a:p>
          <a:p>
            <a:r>
              <a:rPr lang="en-US"/>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30</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935009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31</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40046888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53B834-184A-400D-B002-BF05CA54B739}" type="slidenum">
              <a:rPr lang="en-US"/>
              <a:pPr/>
              <a:t>32</a:t>
            </a:fld>
            <a:endParaRPr lang="en-US"/>
          </a:p>
        </p:txBody>
      </p:sp>
      <p:sp>
        <p:nvSpPr>
          <p:cNvPr id="1040386" name="Rectangle 2"/>
          <p:cNvSpPr>
            <a:spLocks noGrp="1" noRot="1" noChangeAspect="1" noChangeArrowheads="1" noTextEdit="1"/>
          </p:cNvSpPr>
          <p:nvPr>
            <p:ph type="sldImg"/>
          </p:nvPr>
        </p:nvSpPr>
        <p:spPr>
          <a:xfrm>
            <a:off x="1257300" y="720725"/>
            <a:ext cx="4800600" cy="3600450"/>
          </a:xfrm>
          <a:ln/>
        </p:spPr>
      </p:sp>
      <p:sp>
        <p:nvSpPr>
          <p:cNvPr id="1040387" name="Rectangle 3"/>
          <p:cNvSpPr>
            <a:spLocks noGrp="1" noChangeArrowheads="1"/>
          </p:cNvSpPr>
          <p:nvPr>
            <p:ph type="body" idx="1"/>
          </p:nvPr>
        </p:nvSpPr>
        <p:spPr>
          <a:xfrm>
            <a:off x="975360" y="4560570"/>
            <a:ext cx="5364480" cy="4320540"/>
          </a:xfrm>
        </p:spPr>
        <p:txBody>
          <a:bodyPr/>
          <a:lstStyle/>
          <a:p>
            <a:endParaRPr lang="en-US"/>
          </a:p>
          <a:p>
            <a:r>
              <a:rPr lang="en-US"/>
              <a:t>Follow the wall and obstacle avoidance can be sequentially implemented</a:t>
            </a:r>
          </a:p>
          <a:p>
            <a:r>
              <a:rPr lang="en-US"/>
              <a:t>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33</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70886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35</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5674974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36</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306739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37</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7028873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38</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7432829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39</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5408955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40</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782549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4</a:t>
            </a:fld>
            <a:endParaRPr lang="en-US"/>
          </a:p>
        </p:txBody>
      </p:sp>
    </p:spTree>
    <p:extLst>
      <p:ext uri="{BB962C8B-B14F-4D97-AF65-F5344CB8AC3E}">
        <p14:creationId xmlns:p14="http://schemas.microsoft.com/office/powerpoint/2010/main" val="27681955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41</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6034784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42</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8224642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43</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7572958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44</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7572958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45</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5620517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46</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5620517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47</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5620517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48</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5620517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49</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42823885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53B834-184A-400D-B002-BF05CA54B739}" type="slidenum">
              <a:rPr lang="en-US"/>
              <a:pPr/>
              <a:t>50</a:t>
            </a:fld>
            <a:endParaRPr lang="en-US"/>
          </a:p>
        </p:txBody>
      </p:sp>
      <p:sp>
        <p:nvSpPr>
          <p:cNvPr id="1040386" name="Rectangle 2"/>
          <p:cNvSpPr>
            <a:spLocks noGrp="1" noRot="1" noChangeAspect="1" noChangeArrowheads="1" noTextEdit="1"/>
          </p:cNvSpPr>
          <p:nvPr>
            <p:ph type="sldImg"/>
          </p:nvPr>
        </p:nvSpPr>
        <p:spPr>
          <a:xfrm>
            <a:off x="1257300" y="720725"/>
            <a:ext cx="4800600" cy="3600450"/>
          </a:xfrm>
          <a:ln/>
        </p:spPr>
      </p:sp>
      <p:sp>
        <p:nvSpPr>
          <p:cNvPr id="1040387" name="Rectangle 3"/>
          <p:cNvSpPr>
            <a:spLocks noGrp="1" noChangeArrowheads="1"/>
          </p:cNvSpPr>
          <p:nvPr>
            <p:ph type="body" idx="1"/>
          </p:nvPr>
        </p:nvSpPr>
        <p:spPr>
          <a:xfrm>
            <a:off x="975360" y="4560570"/>
            <a:ext cx="5364480" cy="4320540"/>
          </a:xfrm>
        </p:spPr>
        <p:txBody>
          <a:bodyPr/>
          <a:lstStyle/>
          <a:p>
            <a:endParaRPr lang="en-US"/>
          </a:p>
          <a:p>
            <a:r>
              <a:rPr lang="en-US"/>
              <a:t>Follow the wall and obstacle avoidance can be sequentially implemented</a:t>
            </a:r>
          </a:p>
          <a:p>
            <a:r>
              <a:rPr lang="en-US"/>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6</a:t>
            </a:fld>
            <a:endParaRPr lang="en-US"/>
          </a:p>
        </p:txBody>
      </p:sp>
    </p:spTree>
    <p:extLst>
      <p:ext uri="{BB962C8B-B14F-4D97-AF65-F5344CB8AC3E}">
        <p14:creationId xmlns:p14="http://schemas.microsoft.com/office/powerpoint/2010/main" val="276819550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51</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9953662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52</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01181968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53</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477167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7</a:t>
            </a:fld>
            <a:endParaRPr lang="en-US"/>
          </a:p>
        </p:txBody>
      </p:sp>
    </p:spTree>
    <p:extLst>
      <p:ext uri="{BB962C8B-B14F-4D97-AF65-F5344CB8AC3E}">
        <p14:creationId xmlns:p14="http://schemas.microsoft.com/office/powerpoint/2010/main" val="2768195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53B834-184A-400D-B002-BF05CA54B739}" type="slidenum">
              <a:rPr lang="en-US"/>
              <a:pPr/>
              <a:t>12</a:t>
            </a:fld>
            <a:endParaRPr lang="en-US"/>
          </a:p>
        </p:txBody>
      </p:sp>
      <p:sp>
        <p:nvSpPr>
          <p:cNvPr id="1040386" name="Rectangle 2"/>
          <p:cNvSpPr>
            <a:spLocks noGrp="1" noRot="1" noChangeAspect="1" noChangeArrowheads="1" noTextEdit="1"/>
          </p:cNvSpPr>
          <p:nvPr>
            <p:ph type="sldImg"/>
          </p:nvPr>
        </p:nvSpPr>
        <p:spPr>
          <a:xfrm>
            <a:off x="1257300" y="720725"/>
            <a:ext cx="4800600" cy="3600450"/>
          </a:xfrm>
          <a:ln/>
        </p:spPr>
      </p:sp>
      <p:sp>
        <p:nvSpPr>
          <p:cNvPr id="1040387" name="Rectangle 3"/>
          <p:cNvSpPr>
            <a:spLocks noGrp="1" noChangeArrowheads="1"/>
          </p:cNvSpPr>
          <p:nvPr>
            <p:ph type="body" idx="1"/>
          </p:nvPr>
        </p:nvSpPr>
        <p:spPr>
          <a:xfrm>
            <a:off x="975360" y="4560570"/>
            <a:ext cx="5364480" cy="4320540"/>
          </a:xfrm>
        </p:spPr>
        <p:txBody>
          <a:bodyPr/>
          <a:lstStyle/>
          <a:p>
            <a:endParaRPr lang="en-US"/>
          </a:p>
          <a:p>
            <a:r>
              <a:rPr lang="en-US"/>
              <a:t>Follow the wall and obstacle avoidance can be sequentially implemented</a:t>
            </a:r>
          </a:p>
          <a:p>
            <a:r>
              <a:rPr lang="en-US"/>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13</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766331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16</a:t>
            </a:fld>
            <a:endParaRPr lang="en-US"/>
          </a:p>
        </p:txBody>
      </p:sp>
    </p:spTree>
    <p:extLst>
      <p:ext uri="{BB962C8B-B14F-4D97-AF65-F5344CB8AC3E}">
        <p14:creationId xmlns:p14="http://schemas.microsoft.com/office/powerpoint/2010/main" val="2768195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17</a:t>
            </a:fld>
            <a:endParaRPr lang="en-US"/>
          </a:p>
        </p:txBody>
      </p:sp>
    </p:spTree>
    <p:extLst>
      <p:ext uri="{BB962C8B-B14F-4D97-AF65-F5344CB8AC3E}">
        <p14:creationId xmlns:p14="http://schemas.microsoft.com/office/powerpoint/2010/main" val="2768195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DA6D38-3BB4-4A1E-AA05-D7CFE74403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88705A-0553-4CCD-BA46-BB14A0B782F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0E002C-9929-43DB-9D57-BE4B0940B0A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529A9EF-C723-4E6D-B148-3F65053D62C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4A57DC-A179-4662-B060-4AF71103849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2F24CD-C2F0-42E3-B7B4-4BB208E6D9A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2E993E8-7C3E-4316-B833-91AF914FE31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F31A7C9-85DB-4850-A45E-3B4665B5EB9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24D1435-4905-40F1-8D65-E580AB760BD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17A1CEF-3392-4D55-BC6D-BB98B65C811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121960-DE7E-4497-8CCB-7477E87538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b="0">
                <a:solidFill>
                  <a:schemeClr val="tx1"/>
                </a:solidFill>
                <a:latin typeface="Times New Roman"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b="0">
                <a:solidFill>
                  <a:schemeClr val="tx1"/>
                </a:solidFill>
                <a:latin typeface="Times New Roman"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b="0">
                <a:solidFill>
                  <a:schemeClr val="tx1"/>
                </a:solidFill>
                <a:latin typeface="Times New Roman" pitchFamily="18" charset="0"/>
              </a:defRPr>
            </a:lvl1pPr>
          </a:lstStyle>
          <a:p>
            <a:pPr>
              <a:defRPr/>
            </a:pPr>
            <a:fld id="{A6B22ACF-9C77-4D68-BC6F-7D475F136E8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1.wmv"/><Relationship Id="rId1" Type="http://schemas.microsoft.com/office/2007/relationships/media" Target="../media/media1.wmv"/><Relationship Id="rId5" Type="http://schemas.openxmlformats.org/officeDocument/2006/relationships/image" Target="../media/image4.png"/><Relationship Id="rId4"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mailto:synthlib@cis.upenn.edu"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0" y="762000"/>
            <a:ext cx="9144000" cy="1600200"/>
          </a:xfrm>
          <a:prstGeom prst="rect">
            <a:avLst/>
          </a:prstGeom>
          <a:solidFill>
            <a:srgbClr val="FFCC99"/>
          </a:solidFill>
          <a:ln w="9525">
            <a:noFill/>
            <a:miter lim="800000"/>
            <a:headEnd/>
            <a:tailEnd/>
          </a:ln>
          <a:effectLst/>
        </p:spPr>
        <p:txBody>
          <a:bodyPr lIns="92075" tIns="46038" rIns="92075" bIns="46038" anchor="ctr"/>
          <a:lstStyle/>
          <a:p>
            <a:pPr algn="ctr" eaLnBrk="0" hangingPunct="0">
              <a:defRPr/>
            </a:pPr>
            <a:r>
              <a:rPr lang="en-US" sz="3200" dirty="0" smtClean="0">
                <a:solidFill>
                  <a:srgbClr val="C00000"/>
                </a:solidFill>
              </a:rPr>
              <a:t>Syntax-Guided Synthesis</a:t>
            </a:r>
          </a:p>
        </p:txBody>
      </p:sp>
      <p:sp>
        <p:nvSpPr>
          <p:cNvPr id="15362" name="Rectangle 3"/>
          <p:cNvSpPr>
            <a:spLocks noChangeArrowheads="1"/>
          </p:cNvSpPr>
          <p:nvPr/>
        </p:nvSpPr>
        <p:spPr bwMode="auto">
          <a:xfrm>
            <a:off x="0" y="3505200"/>
            <a:ext cx="9144000" cy="762000"/>
          </a:xfrm>
          <a:prstGeom prst="rect">
            <a:avLst/>
          </a:prstGeom>
          <a:noFill/>
          <a:ln w="9525">
            <a:noFill/>
            <a:miter lim="800000"/>
            <a:headEnd/>
            <a:tailEnd/>
          </a:ln>
        </p:spPr>
        <p:txBody>
          <a:bodyPr lIns="92075" tIns="46038" rIns="92075" bIns="46038"/>
          <a:lstStyle/>
          <a:p>
            <a:pPr marL="342900" indent="-342900" algn="ctr" defTabSz="762000" eaLnBrk="0" hangingPunct="0">
              <a:spcBef>
                <a:spcPct val="20000"/>
              </a:spcBef>
            </a:pPr>
            <a:r>
              <a:rPr lang="en-US" sz="3200" dirty="0" smtClean="0">
                <a:solidFill>
                  <a:srgbClr val="002060"/>
                </a:solidFill>
              </a:rPr>
              <a:t>Rajeev Alur</a:t>
            </a:r>
            <a:endParaRPr lang="en-US" sz="2800" dirty="0">
              <a:solidFill>
                <a:srgbClr val="002060"/>
              </a:solidFill>
            </a:endParaRPr>
          </a:p>
        </p:txBody>
      </p:sp>
      <p:sp>
        <p:nvSpPr>
          <p:cNvPr id="7" name="Text Box 4"/>
          <p:cNvSpPr txBox="1">
            <a:spLocks noChangeArrowheads="1"/>
          </p:cNvSpPr>
          <p:nvPr/>
        </p:nvSpPr>
        <p:spPr bwMode="auto">
          <a:xfrm>
            <a:off x="1256316" y="4419600"/>
            <a:ext cx="7380547" cy="1200329"/>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Joint work with </a:t>
            </a:r>
            <a:r>
              <a:rPr lang="en-US" sz="2400" dirty="0" err="1" smtClean="0">
                <a:solidFill>
                  <a:srgbClr val="002060"/>
                </a:solidFill>
              </a:rPr>
              <a:t>R.Bodik</a:t>
            </a:r>
            <a:r>
              <a:rPr lang="en-US" sz="2400" dirty="0" smtClean="0">
                <a:solidFill>
                  <a:srgbClr val="002060"/>
                </a:solidFill>
              </a:rPr>
              <a:t>, </a:t>
            </a:r>
            <a:r>
              <a:rPr lang="en-US" sz="2400" dirty="0" err="1" smtClean="0">
                <a:solidFill>
                  <a:srgbClr val="002060"/>
                </a:solidFill>
              </a:rPr>
              <a:t>G.Juniwal</a:t>
            </a:r>
            <a:r>
              <a:rPr lang="en-US" sz="2400" dirty="0" smtClean="0">
                <a:solidFill>
                  <a:srgbClr val="002060"/>
                </a:solidFill>
              </a:rPr>
              <a:t>, </a:t>
            </a:r>
            <a:r>
              <a:rPr lang="en-US" sz="2400" dirty="0" err="1" smtClean="0">
                <a:solidFill>
                  <a:srgbClr val="002060"/>
                </a:solidFill>
              </a:rPr>
              <a:t>M.Martin</a:t>
            </a:r>
            <a:r>
              <a:rPr lang="en-US" sz="2400" dirty="0" smtClean="0">
                <a:solidFill>
                  <a:srgbClr val="002060"/>
                </a:solidFill>
              </a:rPr>
              <a:t>, </a:t>
            </a:r>
          </a:p>
          <a:p>
            <a:pPr algn="ctr" eaLnBrk="0" hangingPunct="0"/>
            <a:r>
              <a:rPr lang="en-US" sz="2400" dirty="0" err="1" smtClean="0">
                <a:solidFill>
                  <a:srgbClr val="002060"/>
                </a:solidFill>
              </a:rPr>
              <a:t>M.Raghothaman</a:t>
            </a:r>
            <a:r>
              <a:rPr lang="en-US" sz="2400" dirty="0" smtClean="0">
                <a:solidFill>
                  <a:srgbClr val="002060"/>
                </a:solidFill>
              </a:rPr>
              <a:t>, </a:t>
            </a:r>
            <a:r>
              <a:rPr lang="en-US" sz="2400" dirty="0" err="1" smtClean="0">
                <a:solidFill>
                  <a:srgbClr val="002060"/>
                </a:solidFill>
              </a:rPr>
              <a:t>S.Seshia</a:t>
            </a:r>
            <a:r>
              <a:rPr lang="en-US" sz="2400" dirty="0" smtClean="0">
                <a:solidFill>
                  <a:srgbClr val="002060"/>
                </a:solidFill>
              </a:rPr>
              <a:t>, </a:t>
            </a:r>
            <a:r>
              <a:rPr lang="en-US" sz="2400" dirty="0" err="1" smtClean="0">
                <a:solidFill>
                  <a:srgbClr val="002060"/>
                </a:solidFill>
              </a:rPr>
              <a:t>R.Singh</a:t>
            </a:r>
            <a:r>
              <a:rPr lang="en-US" sz="2400" dirty="0" smtClean="0">
                <a:solidFill>
                  <a:srgbClr val="002060"/>
                </a:solidFill>
              </a:rPr>
              <a:t>, </a:t>
            </a:r>
          </a:p>
          <a:p>
            <a:pPr algn="ctr" eaLnBrk="0" hangingPunct="0"/>
            <a:r>
              <a:rPr lang="en-US" sz="2400" dirty="0" err="1" smtClean="0">
                <a:solidFill>
                  <a:srgbClr val="002060"/>
                </a:solidFill>
              </a:rPr>
              <a:t>A.Solar-Lezama</a:t>
            </a:r>
            <a:r>
              <a:rPr lang="en-US" sz="2400" dirty="0" smtClean="0">
                <a:solidFill>
                  <a:srgbClr val="002060"/>
                </a:solidFill>
              </a:rPr>
              <a:t>, </a:t>
            </a:r>
            <a:r>
              <a:rPr lang="en-US" sz="2400" dirty="0" err="1" smtClean="0">
                <a:solidFill>
                  <a:srgbClr val="002060"/>
                </a:solidFill>
              </a:rPr>
              <a:t>E.Torlak</a:t>
            </a:r>
            <a:r>
              <a:rPr lang="en-US" sz="2400" dirty="0" smtClean="0">
                <a:solidFill>
                  <a:srgbClr val="002060"/>
                </a:solidFill>
              </a:rPr>
              <a:t>, </a:t>
            </a:r>
            <a:r>
              <a:rPr lang="en-US" sz="2400" dirty="0" err="1" smtClean="0">
                <a:solidFill>
                  <a:srgbClr val="002060"/>
                </a:solidFill>
              </a:rPr>
              <a:t>A.Udupa</a:t>
            </a:r>
            <a:endParaRPr lang="en-US" sz="2400" dirty="0">
              <a:solidFill>
                <a:srgbClr val="002060"/>
              </a:solidFill>
            </a:endParaRPr>
          </a:p>
        </p:txBody>
      </p:sp>
      <p:pic>
        <p:nvPicPr>
          <p:cNvPr id="10" name="Picture 3"/>
          <p:cNvPicPr>
            <a:picLocks noChangeAspect="1" noChangeArrowheads="1"/>
          </p:cNvPicPr>
          <p:nvPr/>
        </p:nvPicPr>
        <p:blipFill>
          <a:blip r:embed="rId3" cstate="print"/>
          <a:srcRect/>
          <a:stretch>
            <a:fillRect/>
          </a:stretch>
        </p:blipFill>
        <p:spPr bwMode="auto">
          <a:xfrm>
            <a:off x="6934200" y="5715000"/>
            <a:ext cx="1962150" cy="706374"/>
          </a:xfrm>
          <a:prstGeom prst="rect">
            <a:avLst/>
          </a:prstGeom>
          <a:noFill/>
          <a:ln w="9525">
            <a:noFill/>
            <a:miter lim="800000"/>
            <a:headEnd/>
            <a:tailEnd/>
          </a:ln>
        </p:spPr>
      </p:pic>
      <p:pic>
        <p:nvPicPr>
          <p:cNvPr id="6" name="Picture 5" descr="PNG.png"/>
          <p:cNvPicPr>
            <a:picLocks noChangeAspect="1"/>
          </p:cNvPicPr>
          <p:nvPr/>
        </p:nvPicPr>
        <p:blipFill>
          <a:blip r:embed="rId4" cstate="print"/>
          <a:stretch>
            <a:fillRect/>
          </a:stretch>
        </p:blipFill>
        <p:spPr>
          <a:xfrm>
            <a:off x="-838200" y="4495800"/>
            <a:ext cx="4495800" cy="3474646"/>
          </a:xfrm>
          <a:prstGeom prst="rect">
            <a:avLst/>
          </a:prstGeom>
        </p:spPr>
      </p:pic>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a:t>
            </a:fld>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SMT: </a:t>
            </a:r>
            <a:r>
              <a:rPr lang="en-US" sz="2800" dirty="0" err="1" smtClean="0">
                <a:solidFill>
                  <a:srgbClr val="C00000"/>
                </a:solidFill>
              </a:rPr>
              <a:t>Satisfiability</a:t>
            </a:r>
            <a:r>
              <a:rPr lang="en-US" sz="2800" dirty="0" smtClean="0">
                <a:solidFill>
                  <a:srgbClr val="C00000"/>
                </a:solidFill>
              </a:rPr>
              <a:t> Modulo Theories</a:t>
            </a:r>
            <a:endParaRPr lang="en-US" sz="3200" dirty="0" smtClean="0">
              <a:solidFill>
                <a:srgbClr val="C00000"/>
              </a:solidFill>
            </a:endParaRPr>
          </a:p>
        </p:txBody>
      </p:sp>
      <p:sp>
        <p:nvSpPr>
          <p:cNvPr id="5123" name="Rectangle 3"/>
          <p:cNvSpPr>
            <a:spLocks noGrp="1" noChangeArrowheads="1"/>
          </p:cNvSpPr>
          <p:nvPr>
            <p:ph type="body" idx="1"/>
          </p:nvPr>
        </p:nvSpPr>
        <p:spPr>
          <a:xfrm>
            <a:off x="304800" y="1600200"/>
            <a:ext cx="8839200" cy="4953000"/>
          </a:xfrm>
        </p:spPr>
        <p:txBody>
          <a:bodyPr/>
          <a:lstStyle/>
          <a:p>
            <a:pPr>
              <a:lnSpc>
                <a:spcPct val="90000"/>
              </a:lnSpc>
              <a:buFont typeface="Wingdings" pitchFamily="2" charset="2"/>
              <a:buChar char="q"/>
            </a:pPr>
            <a:r>
              <a:rPr lang="en-US" sz="2000" dirty="0" smtClean="0">
                <a:solidFill>
                  <a:srgbClr val="003300"/>
                </a:solidFill>
              </a:rPr>
              <a:t>Computational problem: Find a satisfying assignment to a formula</a:t>
            </a:r>
          </a:p>
          <a:p>
            <a:pPr>
              <a:lnSpc>
                <a:spcPct val="90000"/>
              </a:lnSpc>
              <a:buFont typeface="Wingdings" pitchFamily="2" charset="2"/>
              <a:buChar char="q"/>
            </a:pPr>
            <a:endParaRPr lang="en-US" sz="2000" dirty="0" smtClean="0">
              <a:solidFill>
                <a:srgbClr val="003300"/>
              </a:solidFill>
            </a:endParaRPr>
          </a:p>
          <a:p>
            <a:pPr lvl="1">
              <a:lnSpc>
                <a:spcPct val="90000"/>
              </a:lnSpc>
              <a:buBlip>
                <a:blip r:embed="rId2"/>
              </a:buBlip>
            </a:pPr>
            <a:r>
              <a:rPr lang="en-US" sz="2000" dirty="0" smtClean="0">
                <a:solidFill>
                  <a:srgbClr val="002060"/>
                </a:solidFill>
              </a:rPr>
              <a:t>Boolean + </a:t>
            </a:r>
            <a:r>
              <a:rPr lang="en-US" sz="2000" dirty="0" err="1" smtClean="0">
                <a:solidFill>
                  <a:srgbClr val="002060"/>
                </a:solidFill>
              </a:rPr>
              <a:t>Int</a:t>
            </a:r>
            <a:r>
              <a:rPr lang="en-US" sz="2000" dirty="0" smtClean="0">
                <a:solidFill>
                  <a:srgbClr val="002060"/>
                </a:solidFill>
              </a:rPr>
              <a:t> types, logical connectives, arithmetic operators</a:t>
            </a:r>
          </a:p>
          <a:p>
            <a:pPr lvl="1">
              <a:lnSpc>
                <a:spcPct val="90000"/>
              </a:lnSpc>
              <a:buBlip>
                <a:blip r:embed="rId2"/>
              </a:buBlip>
            </a:pPr>
            <a:r>
              <a:rPr lang="en-US" sz="2000" dirty="0" smtClean="0">
                <a:solidFill>
                  <a:srgbClr val="002060"/>
                </a:solidFill>
              </a:rPr>
              <a:t>Bit-vectors + bit-manipulation operations in C</a:t>
            </a:r>
          </a:p>
          <a:p>
            <a:pPr lvl="1">
              <a:lnSpc>
                <a:spcPct val="90000"/>
              </a:lnSpc>
              <a:buBlip>
                <a:blip r:embed="rId2"/>
              </a:buBlip>
            </a:pPr>
            <a:r>
              <a:rPr lang="en-US" sz="2000" dirty="0" smtClean="0">
                <a:solidFill>
                  <a:srgbClr val="002060"/>
                </a:solidFill>
              </a:rPr>
              <a:t>Boolean + </a:t>
            </a:r>
            <a:r>
              <a:rPr lang="en-US" sz="2000" dirty="0" err="1" smtClean="0">
                <a:solidFill>
                  <a:srgbClr val="002060"/>
                </a:solidFill>
              </a:rPr>
              <a:t>Int</a:t>
            </a:r>
            <a:r>
              <a:rPr lang="en-US" sz="2000" dirty="0">
                <a:solidFill>
                  <a:srgbClr val="002060"/>
                </a:solidFill>
              </a:rPr>
              <a:t> </a:t>
            </a:r>
            <a:r>
              <a:rPr lang="en-US" sz="2000" dirty="0" smtClean="0">
                <a:solidFill>
                  <a:srgbClr val="002060"/>
                </a:solidFill>
              </a:rPr>
              <a:t>types, logical/arithmetic ops + </a:t>
            </a:r>
            <a:r>
              <a:rPr lang="en-US" sz="2000" dirty="0" err="1" smtClean="0">
                <a:solidFill>
                  <a:srgbClr val="002060"/>
                </a:solidFill>
              </a:rPr>
              <a:t>Uninterpreted</a:t>
            </a:r>
            <a:r>
              <a:rPr lang="en-US" sz="2000" dirty="0" smtClean="0">
                <a:solidFill>
                  <a:srgbClr val="002060"/>
                </a:solidFill>
              </a:rPr>
              <a:t> </a:t>
            </a:r>
            <a:r>
              <a:rPr lang="en-US" sz="2000" dirty="0" err="1" smtClean="0">
                <a:solidFill>
                  <a:srgbClr val="002060"/>
                </a:solidFill>
              </a:rPr>
              <a:t>functs</a:t>
            </a:r>
            <a:endParaRPr lang="en-US" sz="2000" dirty="0" smtClean="0">
              <a:solidFill>
                <a:srgbClr val="002060"/>
              </a:solidFill>
            </a:endParaRPr>
          </a:p>
          <a:p>
            <a:pPr>
              <a:lnSpc>
                <a:spcPct val="90000"/>
              </a:lnSpc>
              <a:buFont typeface="Wingdings" pitchFamily="2" charset="2"/>
              <a:buChar char="q"/>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“Modulo Theory”: Interpretation for symbols is fixed</a:t>
            </a:r>
          </a:p>
          <a:p>
            <a:pPr marL="0" indent="0">
              <a:lnSpc>
                <a:spcPct val="90000"/>
              </a:lnSpc>
              <a:buNone/>
            </a:pPr>
            <a:endParaRPr lang="en-US" sz="2000" dirty="0">
              <a:solidFill>
                <a:srgbClr val="003300"/>
              </a:solidFill>
            </a:endParaRPr>
          </a:p>
          <a:p>
            <a:pPr lvl="1">
              <a:lnSpc>
                <a:spcPct val="90000"/>
              </a:lnSpc>
              <a:buBlip>
                <a:blip r:embed="rId2"/>
              </a:buBlip>
            </a:pPr>
            <a:r>
              <a:rPr lang="en-US" sz="2000" dirty="0" smtClean="0">
                <a:solidFill>
                  <a:srgbClr val="002060"/>
                </a:solidFill>
              </a:rPr>
              <a:t>Can use specialized algorithms (e.g. for arithmetic constraints)</a:t>
            </a:r>
            <a:endParaRPr lang="en-US" sz="2000" dirty="0">
              <a:solidFill>
                <a:srgbClr val="002060"/>
              </a:solidFill>
            </a:endParaRPr>
          </a:p>
          <a:p>
            <a:pPr lvl="1">
              <a:lnSpc>
                <a:spcPct val="90000"/>
              </a:lnSpc>
              <a:buBlip>
                <a:blip r:embed="rId2"/>
              </a:buBlip>
            </a:pPr>
            <a:endParaRPr lang="en-US" sz="2000" dirty="0" smtClean="0">
              <a:solidFill>
                <a:srgbClr val="002060"/>
              </a:solidFill>
            </a:endParaRPr>
          </a:p>
          <a:p>
            <a:pPr>
              <a:lnSpc>
                <a:spcPct val="90000"/>
              </a:lnSpc>
              <a:buFont typeface="Wingdings" pitchFamily="2" charset="2"/>
              <a:buChar char="q"/>
            </a:pPr>
            <a:r>
              <a:rPr lang="en-US" sz="2000" dirty="0" smtClean="0">
                <a:solidFill>
                  <a:srgbClr val="003300"/>
                </a:solidFill>
              </a:rPr>
              <a:t>Progress in improved SMT solvers</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10</a:t>
            </a:fld>
            <a:endParaRPr lang="en-US" b="1" dirty="0"/>
          </a:p>
        </p:txBody>
      </p:sp>
      <p:sp>
        <p:nvSpPr>
          <p:cNvPr id="5" name="TextBox 4"/>
          <p:cNvSpPr txBox="1"/>
          <p:nvPr/>
        </p:nvSpPr>
        <p:spPr>
          <a:xfrm>
            <a:off x="838200" y="5512158"/>
            <a:ext cx="6934200" cy="1015663"/>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Little Engines of Proof</a:t>
            </a:r>
          </a:p>
          <a:p>
            <a:endParaRPr lang="en-US" sz="2000" b="0" dirty="0" smtClean="0">
              <a:solidFill>
                <a:srgbClr val="C00000"/>
              </a:solidFill>
            </a:endParaRPr>
          </a:p>
          <a:p>
            <a:r>
              <a:rPr lang="en-US" sz="2000" b="0" dirty="0">
                <a:solidFill>
                  <a:srgbClr val="C00000"/>
                </a:solidFill>
              </a:rPr>
              <a:t>	</a:t>
            </a:r>
            <a:r>
              <a:rPr lang="en-US" sz="2000" b="0" dirty="0" smtClean="0">
                <a:solidFill>
                  <a:srgbClr val="003300"/>
                </a:solidFill>
              </a:rPr>
              <a:t>SAT; Linear arithmetic; Congruence closure</a:t>
            </a:r>
          </a:p>
        </p:txBody>
      </p:sp>
    </p:spTree>
    <p:extLst>
      <p:ext uri="{BB962C8B-B14F-4D97-AF65-F5344CB8AC3E}">
        <p14:creationId xmlns:p14="http://schemas.microsoft.com/office/powerpoint/2010/main" val="185780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SMT Success Story</a:t>
            </a:r>
            <a:br>
              <a:rPr lang="en-US" sz="2800" dirty="0" smtClean="0">
                <a:solidFill>
                  <a:srgbClr val="C00000"/>
                </a:solidFill>
              </a:rPr>
            </a:br>
            <a:r>
              <a:rPr lang="en-US" sz="2800" dirty="0" smtClean="0">
                <a:solidFill>
                  <a:srgbClr val="C00000"/>
                </a:solidFill>
              </a:rPr>
              <a:t>SMT Solvers 		Verification Tools</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11</a:t>
            </a:fld>
            <a:endParaRPr lang="en-US" b="1" dirty="0"/>
          </a:p>
        </p:txBody>
      </p:sp>
      <p:sp>
        <p:nvSpPr>
          <p:cNvPr id="6" name="TextBox 5"/>
          <p:cNvSpPr txBox="1"/>
          <p:nvPr/>
        </p:nvSpPr>
        <p:spPr>
          <a:xfrm>
            <a:off x="457200" y="3124200"/>
            <a:ext cx="8305800" cy="163121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SMT-LIB Standardized Interchange Format (smt-lib.org)</a:t>
            </a:r>
          </a:p>
          <a:p>
            <a:r>
              <a:rPr lang="en-US" sz="2000" b="0" dirty="0">
                <a:solidFill>
                  <a:srgbClr val="C00000"/>
                </a:solidFill>
              </a:rPr>
              <a:t>	</a:t>
            </a:r>
            <a:r>
              <a:rPr lang="en-US" sz="2000" b="0" dirty="0" smtClean="0">
                <a:solidFill>
                  <a:srgbClr val="003300"/>
                </a:solidFill>
              </a:rPr>
              <a:t>Problem classification + Benchmark repositories</a:t>
            </a:r>
          </a:p>
          <a:p>
            <a:r>
              <a:rPr lang="en-US" sz="2000" b="0" dirty="0">
                <a:solidFill>
                  <a:srgbClr val="003300"/>
                </a:solidFill>
              </a:rPr>
              <a:t>	</a:t>
            </a:r>
            <a:r>
              <a:rPr lang="en-US" sz="2000" b="0" dirty="0" smtClean="0">
                <a:solidFill>
                  <a:srgbClr val="003300"/>
                </a:solidFill>
              </a:rPr>
              <a:t>LIA, LIA_UF, LRA, QF_LIA, …</a:t>
            </a:r>
          </a:p>
          <a:p>
            <a:r>
              <a:rPr lang="en-US" sz="2000" b="0" dirty="0">
                <a:solidFill>
                  <a:srgbClr val="003300"/>
                </a:solidFill>
              </a:rPr>
              <a:t>	</a:t>
            </a:r>
            <a:endParaRPr lang="en-US" sz="2000" b="0" dirty="0" smtClean="0">
              <a:solidFill>
                <a:srgbClr val="003300"/>
              </a:solidFill>
            </a:endParaRPr>
          </a:p>
          <a:p>
            <a:r>
              <a:rPr lang="en-US" sz="2000" b="0" dirty="0" smtClean="0">
                <a:solidFill>
                  <a:srgbClr val="C00000"/>
                </a:solidFill>
              </a:rPr>
              <a:t>+ Annual Competition (smt-competition.org)</a:t>
            </a:r>
            <a:endParaRPr lang="en-US" sz="2000" b="0" dirty="0">
              <a:solidFill>
                <a:srgbClr val="C00000"/>
              </a:solidFill>
            </a:endParaRPr>
          </a:p>
        </p:txBody>
      </p:sp>
      <p:sp>
        <p:nvSpPr>
          <p:cNvPr id="3" name="Oval 2"/>
          <p:cNvSpPr/>
          <p:nvPr/>
        </p:nvSpPr>
        <p:spPr bwMode="auto">
          <a:xfrm>
            <a:off x="990600" y="5649884"/>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Comic Sans MS" pitchFamily="66" charset="0"/>
              </a:rPr>
              <a:t>Z3</a:t>
            </a:r>
          </a:p>
        </p:txBody>
      </p:sp>
      <p:sp>
        <p:nvSpPr>
          <p:cNvPr id="8" name="Oval 7"/>
          <p:cNvSpPr/>
          <p:nvPr/>
        </p:nvSpPr>
        <p:spPr bwMode="auto">
          <a:xfrm>
            <a:off x="2895600" y="5649884"/>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err="1" smtClean="0"/>
              <a:t>Yices</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9" name="Oval 8"/>
          <p:cNvSpPr/>
          <p:nvPr/>
        </p:nvSpPr>
        <p:spPr bwMode="auto">
          <a:xfrm>
            <a:off x="4800600" y="5649884"/>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CVC4</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10" name="Oval 9"/>
          <p:cNvSpPr/>
          <p:nvPr/>
        </p:nvSpPr>
        <p:spPr bwMode="auto">
          <a:xfrm>
            <a:off x="6705600" y="5649884"/>
            <a:ext cx="15240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MathSAT5</a:t>
            </a:r>
            <a:endParaRPr kumimoji="0" lang="en-US" sz="2000" b="0" i="0" u="none" strike="noStrike" cap="none" normalizeH="0" baseline="0" dirty="0" smtClean="0">
              <a:ln>
                <a:noFill/>
              </a:ln>
              <a:solidFill>
                <a:schemeClr val="accent2"/>
              </a:solidFill>
              <a:effectLst/>
              <a:latin typeface="Comic Sans MS" pitchFamily="66" charset="0"/>
            </a:endParaRPr>
          </a:p>
        </p:txBody>
      </p:sp>
      <p:cxnSp>
        <p:nvCxnSpPr>
          <p:cNvPr id="7" name="Straight Arrow Connector 6"/>
          <p:cNvCxnSpPr/>
          <p:nvPr/>
        </p:nvCxnSpPr>
        <p:spPr bwMode="auto">
          <a:xfrm flipH="1">
            <a:off x="1702694" y="4769476"/>
            <a:ext cx="22860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13" name="Straight Arrow Connector 12"/>
          <p:cNvCxnSpPr>
            <a:endCxn id="8" idx="0"/>
          </p:cNvCxnSpPr>
          <p:nvPr/>
        </p:nvCxnSpPr>
        <p:spPr bwMode="auto">
          <a:xfrm>
            <a:off x="3541690" y="4769476"/>
            <a:ext cx="3971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15" name="Straight Arrow Connector 14"/>
          <p:cNvCxnSpPr>
            <a:endCxn id="9" idx="0"/>
          </p:cNvCxnSpPr>
          <p:nvPr/>
        </p:nvCxnSpPr>
        <p:spPr bwMode="auto">
          <a:xfrm>
            <a:off x="5486400" y="476947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17" name="Straight Arrow Connector 16"/>
          <p:cNvCxnSpPr>
            <a:endCxn id="10" idx="0"/>
          </p:cNvCxnSpPr>
          <p:nvPr/>
        </p:nvCxnSpPr>
        <p:spPr bwMode="auto">
          <a:xfrm>
            <a:off x="7315200" y="4769476"/>
            <a:ext cx="15240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21" name="Oval 20"/>
          <p:cNvSpPr/>
          <p:nvPr/>
        </p:nvSpPr>
        <p:spPr bwMode="auto">
          <a:xfrm>
            <a:off x="950890" y="1533659"/>
            <a:ext cx="13716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CBMC</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2" name="Oval 21"/>
          <p:cNvSpPr/>
          <p:nvPr/>
        </p:nvSpPr>
        <p:spPr bwMode="auto">
          <a:xfrm>
            <a:off x="2855890" y="1533659"/>
            <a:ext cx="13716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SAGE</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3" name="Oval 22"/>
          <p:cNvSpPr/>
          <p:nvPr/>
        </p:nvSpPr>
        <p:spPr bwMode="auto">
          <a:xfrm>
            <a:off x="4760890" y="1533659"/>
            <a:ext cx="13716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VCC</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4" name="Oval 23"/>
          <p:cNvSpPr/>
          <p:nvPr/>
        </p:nvSpPr>
        <p:spPr bwMode="auto">
          <a:xfrm>
            <a:off x="6665890" y="1533659"/>
            <a:ext cx="15240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Spec#</a:t>
            </a:r>
            <a:endParaRPr kumimoji="0" lang="en-US" sz="2000" b="0" i="0" u="none" strike="noStrike" cap="none" normalizeH="0" baseline="0" dirty="0" smtClean="0">
              <a:ln>
                <a:noFill/>
              </a:ln>
              <a:solidFill>
                <a:schemeClr val="accent2"/>
              </a:solidFill>
              <a:effectLst/>
              <a:latin typeface="Comic Sans MS" pitchFamily="66" charset="0"/>
            </a:endParaRPr>
          </a:p>
        </p:txBody>
      </p:sp>
      <p:cxnSp>
        <p:nvCxnSpPr>
          <p:cNvPr id="25" name="Straight Arrow Connector 24"/>
          <p:cNvCxnSpPr/>
          <p:nvPr/>
        </p:nvCxnSpPr>
        <p:spPr bwMode="auto">
          <a:xfrm>
            <a:off x="3562618" y="2243792"/>
            <a:ext cx="3971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a:off x="5444544" y="2243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7" name="Straight Arrow Connector 26"/>
          <p:cNvCxnSpPr/>
          <p:nvPr/>
        </p:nvCxnSpPr>
        <p:spPr bwMode="auto">
          <a:xfrm flipH="1">
            <a:off x="7186411" y="2219459"/>
            <a:ext cx="22860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8" name="Straight Arrow Connector 27"/>
          <p:cNvCxnSpPr/>
          <p:nvPr/>
        </p:nvCxnSpPr>
        <p:spPr bwMode="auto">
          <a:xfrm>
            <a:off x="1636690" y="2219459"/>
            <a:ext cx="15240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9" name="Left-Right Arrow 18"/>
          <p:cNvSpPr/>
          <p:nvPr/>
        </p:nvSpPr>
        <p:spPr bwMode="auto">
          <a:xfrm>
            <a:off x="3733800" y="838200"/>
            <a:ext cx="722290" cy="211604"/>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Tree>
    <p:extLst>
      <p:ext uri="{BB962C8B-B14F-4D97-AF65-F5344CB8AC3E}">
        <p14:creationId xmlns:p14="http://schemas.microsoft.com/office/powerpoint/2010/main" val="205557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21" grpId="0" animBg="1"/>
      <p:bldP spid="22" grpId="0" animBg="1"/>
      <p:bldP spid="23"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9362" name="Rectangle 2"/>
          <p:cNvSpPr>
            <a:spLocks noGrp="1" noChangeArrowheads="1"/>
          </p:cNvSpPr>
          <p:nvPr>
            <p:ph type="title"/>
          </p:nvPr>
        </p:nvSpPr>
        <p:spPr>
          <a:xfrm>
            <a:off x="685800" y="381000"/>
            <a:ext cx="7772400" cy="609600"/>
          </a:xfrm>
        </p:spPr>
        <p:txBody>
          <a:bodyPr/>
          <a:lstStyle/>
          <a:p>
            <a:r>
              <a:rPr lang="en-US" sz="2800" dirty="0">
                <a:solidFill>
                  <a:srgbClr val="C00000"/>
                </a:solidFill>
              </a:rPr>
              <a:t>Talk Outline </a:t>
            </a:r>
          </a:p>
        </p:txBody>
      </p:sp>
      <p:sp>
        <p:nvSpPr>
          <p:cNvPr id="1039363" name="Rectangle 3"/>
          <p:cNvSpPr>
            <a:spLocks noGrp="1" noChangeArrowheads="1"/>
          </p:cNvSpPr>
          <p:nvPr>
            <p:ph type="body" idx="1"/>
          </p:nvPr>
        </p:nvSpPr>
        <p:spPr>
          <a:xfrm>
            <a:off x="228600" y="1371600"/>
            <a:ext cx="8458200" cy="5181600"/>
          </a:xfrm>
        </p:spPr>
        <p:txBody>
          <a:bodyPr/>
          <a:lstStyle/>
          <a:p>
            <a:pPr>
              <a:spcBef>
                <a:spcPct val="35000"/>
              </a:spcBef>
              <a:buFont typeface="Wingdings" pitchFamily="2" charset="2"/>
              <a:buNone/>
            </a:pPr>
            <a:endParaRPr lang="en-US" altLang="ko-KR" sz="2400" dirty="0">
              <a:solidFill>
                <a:srgbClr val="C00000"/>
              </a:solidFill>
              <a:ea typeface="Gulim" pitchFamily="34" charset="-127"/>
            </a:endParaRPr>
          </a:p>
          <a:p>
            <a:pPr>
              <a:spcBef>
                <a:spcPct val="35000"/>
              </a:spcBef>
              <a:buFont typeface="Wingdings" pitchFamily="2" charset="2"/>
              <a:buChar char="Ü"/>
            </a:pPr>
            <a:r>
              <a:rPr lang="en-US" altLang="ko-KR" sz="2400" dirty="0">
                <a:solidFill>
                  <a:srgbClr val="C00000"/>
                </a:solidFill>
                <a:ea typeface="Gulim" pitchFamily="34" charset="-127"/>
              </a:rPr>
              <a:t> </a:t>
            </a:r>
            <a:r>
              <a:rPr lang="en-US" sz="2400" dirty="0" smtClean="0">
                <a:solidFill>
                  <a:srgbClr val="FF0000"/>
                </a:solidFill>
                <a:ea typeface="Gulim" pitchFamily="34" charset="-127"/>
              </a:rPr>
              <a:t>Motivation for Syntax-Guided Synthesis</a:t>
            </a:r>
            <a:endParaRPr lang="en-US" sz="2400" dirty="0" smtClean="0">
              <a:solidFill>
                <a:srgbClr val="FF0000"/>
              </a:solidFill>
              <a:ea typeface="Gulim" pitchFamily="34" charset="-127"/>
            </a:endParaRPr>
          </a:p>
          <a:p>
            <a:pPr>
              <a:spcBef>
                <a:spcPct val="35000"/>
              </a:spcBef>
              <a:buFont typeface="Wingdings" pitchFamily="2" charset="2"/>
              <a:buChar char="q"/>
            </a:pPr>
            <a:endParaRPr lang="en-US" sz="2400" dirty="0">
              <a:solidFill>
                <a:srgbClr val="006600"/>
              </a:solidFill>
              <a:ea typeface="Gulim" pitchFamily="34" charset="-127"/>
            </a:endParaRPr>
          </a:p>
          <a:p>
            <a:pPr>
              <a:spcBef>
                <a:spcPct val="35000"/>
              </a:spcBef>
              <a:buFont typeface="Wingdings" pitchFamily="2" charset="2"/>
              <a:buChar char="q"/>
            </a:pPr>
            <a:r>
              <a:rPr lang="en-US" sz="2400" dirty="0">
                <a:solidFill>
                  <a:srgbClr val="006600"/>
                </a:solidFill>
                <a:ea typeface="Gulim" pitchFamily="34" charset="-127"/>
              </a:rPr>
              <a:t> </a:t>
            </a:r>
            <a:r>
              <a:rPr lang="en-US" sz="2400" dirty="0" smtClean="0">
                <a:solidFill>
                  <a:srgbClr val="006600"/>
                </a:solidFill>
                <a:ea typeface="Gulim" pitchFamily="34" charset="-127"/>
              </a:rPr>
              <a:t>Formalization of </a:t>
            </a:r>
            <a:r>
              <a:rPr lang="en-US" sz="2400" dirty="0" err="1" smtClean="0">
                <a:solidFill>
                  <a:srgbClr val="006600"/>
                </a:solidFill>
                <a:ea typeface="Gulim" pitchFamily="34" charset="-127"/>
              </a:rPr>
              <a:t>SyGuS</a:t>
            </a:r>
            <a:endParaRPr lang="en-US" sz="2400" dirty="0" smtClean="0">
              <a:solidFill>
                <a:srgbClr val="006600"/>
              </a:solidFill>
              <a:ea typeface="Gulim" pitchFamily="34" charset="-127"/>
            </a:endParaRPr>
          </a:p>
          <a:p>
            <a:pPr>
              <a:spcBef>
                <a:spcPct val="35000"/>
              </a:spcBef>
              <a:buFont typeface="Wingdings" pitchFamily="2" charset="2"/>
              <a:buChar char="q"/>
            </a:pPr>
            <a:endParaRPr lang="en-US" sz="2400" dirty="0">
              <a:solidFill>
                <a:srgbClr val="006600"/>
              </a:solidFill>
              <a:ea typeface="Gulim" pitchFamily="34" charset="-127"/>
            </a:endParaRPr>
          </a:p>
          <a:p>
            <a:pPr>
              <a:spcBef>
                <a:spcPct val="35000"/>
              </a:spcBef>
              <a:buFont typeface="Wingdings" pitchFamily="2" charset="2"/>
              <a:buChar char="q"/>
            </a:pPr>
            <a:r>
              <a:rPr lang="en-US" sz="2400" dirty="0" smtClean="0">
                <a:solidFill>
                  <a:srgbClr val="006600"/>
                </a:solidFill>
                <a:ea typeface="Gulim" pitchFamily="34" charset="-127"/>
              </a:rPr>
              <a:t> </a:t>
            </a:r>
            <a:r>
              <a:rPr lang="en-US" sz="2400" dirty="0" smtClean="0">
                <a:solidFill>
                  <a:srgbClr val="006600"/>
                </a:solidFill>
                <a:ea typeface="Gulim" pitchFamily="34" charset="-127"/>
              </a:rPr>
              <a:t>Solution Strategies</a:t>
            </a:r>
            <a:endParaRPr lang="en-US" sz="2400" dirty="0" smtClean="0">
              <a:solidFill>
                <a:srgbClr val="006600"/>
              </a:solidFill>
              <a:ea typeface="Gulim" pitchFamily="34" charset="-127"/>
            </a:endParaRPr>
          </a:p>
          <a:p>
            <a:pPr>
              <a:spcBef>
                <a:spcPct val="35000"/>
              </a:spcBef>
              <a:buFont typeface="Wingdings" pitchFamily="2" charset="2"/>
              <a:buChar char="q"/>
            </a:pPr>
            <a:endParaRPr lang="en-US" sz="2400" dirty="0">
              <a:solidFill>
                <a:srgbClr val="006600"/>
              </a:solidFill>
              <a:ea typeface="Gulim" pitchFamily="34" charset="-127"/>
            </a:endParaRPr>
          </a:p>
          <a:p>
            <a:pPr>
              <a:spcBef>
                <a:spcPct val="35000"/>
              </a:spcBef>
              <a:buFont typeface="Wingdings" pitchFamily="2" charset="2"/>
              <a:buChar char="q"/>
            </a:pPr>
            <a:r>
              <a:rPr lang="en-US" sz="2400" dirty="0" smtClean="0">
                <a:solidFill>
                  <a:srgbClr val="006600"/>
                </a:solidFill>
                <a:ea typeface="Gulim" pitchFamily="34" charset="-127"/>
              </a:rPr>
              <a:t> Conclusions + </a:t>
            </a:r>
            <a:r>
              <a:rPr lang="en-US" sz="2400" dirty="0" err="1" smtClean="0">
                <a:solidFill>
                  <a:srgbClr val="006600"/>
                </a:solidFill>
                <a:ea typeface="Gulim" pitchFamily="34" charset="-127"/>
              </a:rPr>
              <a:t>SyGuS</a:t>
            </a:r>
            <a:r>
              <a:rPr lang="en-US" sz="2400" dirty="0" smtClean="0">
                <a:solidFill>
                  <a:srgbClr val="006600"/>
                </a:solidFill>
                <a:ea typeface="Gulim" pitchFamily="34" charset="-127"/>
              </a:rPr>
              <a:t> Competition</a:t>
            </a:r>
            <a:endParaRPr lang="en-US" sz="2400" dirty="0" smtClean="0">
              <a:solidFill>
                <a:srgbClr val="006600"/>
              </a:solidFill>
              <a:ea typeface="Gulim" pitchFamily="34" charset="-127"/>
            </a:endParaRPr>
          </a:p>
        </p:txBody>
      </p:sp>
      <p:sp>
        <p:nvSpPr>
          <p:cNvPr id="4" name="Slide Number Placeholder 2"/>
          <p:cNvSpPr>
            <a:spLocks noGrp="1"/>
          </p:cNvSpPr>
          <p:nvPr>
            <p:ph type="sldNum" sz="quarter" idx="12"/>
          </p:nvPr>
        </p:nvSpPr>
        <p:spPr>
          <a:xfrm>
            <a:off x="7239000" y="6388100"/>
            <a:ext cx="1905000" cy="457200"/>
          </a:xfrm>
        </p:spPr>
        <p:txBody>
          <a:bodyPr/>
          <a:lstStyle/>
          <a:p>
            <a:pPr>
              <a:defRPr/>
            </a:pPr>
            <a:fld id="{924D1435-4905-40F1-8D65-E580AB760BDD}" type="slidenum">
              <a:rPr lang="en-US" b="1" smtClean="0"/>
              <a:pPr>
                <a:defRPr/>
              </a:pPr>
              <a:t>12</a:t>
            </a:fld>
            <a:endParaRPr lang="en-US" b="1"/>
          </a:p>
        </p:txBody>
      </p:sp>
    </p:spTree>
    <p:extLst>
      <p:ext uri="{BB962C8B-B14F-4D97-AF65-F5344CB8AC3E}">
        <p14:creationId xmlns:p14="http://schemas.microsoft.com/office/powerpoint/2010/main" val="61285239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Program Synthesis</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Classical: Mapping a high-level (e.g. logical) specification to an executable implementation</a:t>
            </a: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Benefits of synthesis:</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Make programming easier: Specify “what” and not “how”</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Eliminate costly gap between programming and verification</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Deductive program synthesis:  Constructive proof of Exists f. </a:t>
            </a:r>
            <a:r>
              <a:rPr lang="en-US" altLang="ko-KR" sz="2000" dirty="0" smtClean="0">
                <a:solidFill>
                  <a:srgbClr val="006600"/>
                </a:solidFill>
                <a:latin typeface="Symbol" pitchFamily="18" charset="2"/>
                <a:ea typeface="Gulim" pitchFamily="34" charset="-127"/>
              </a:rPr>
              <a:t>j</a:t>
            </a: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13</a:t>
            </a:fld>
            <a:endParaRPr lang="en-US" b="1" dirty="0"/>
          </a:p>
        </p:txBody>
      </p:sp>
    </p:spTree>
    <p:extLst>
      <p:ext uri="{BB962C8B-B14F-4D97-AF65-F5344CB8AC3E}">
        <p14:creationId xmlns:p14="http://schemas.microsoft.com/office/powerpoint/2010/main" val="36455023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Verification 		Synthesis</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14</a:t>
            </a:fld>
            <a:endParaRPr lang="en-US" b="1" dirty="0"/>
          </a:p>
        </p:txBody>
      </p:sp>
      <p:sp>
        <p:nvSpPr>
          <p:cNvPr id="6" name="TextBox 5"/>
          <p:cNvSpPr txBox="1"/>
          <p:nvPr/>
        </p:nvSpPr>
        <p:spPr>
          <a:xfrm>
            <a:off x="477055" y="1884835"/>
            <a:ext cx="3001851" cy="70788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Program Verification:</a:t>
            </a:r>
          </a:p>
          <a:p>
            <a:r>
              <a:rPr lang="en-US" sz="2000" b="0" dirty="0">
                <a:solidFill>
                  <a:srgbClr val="C00000"/>
                </a:solidFill>
              </a:rPr>
              <a:t> </a:t>
            </a:r>
            <a:r>
              <a:rPr lang="en-US" sz="2000" b="0" dirty="0" smtClean="0">
                <a:solidFill>
                  <a:srgbClr val="C00000"/>
                </a:solidFill>
              </a:rPr>
              <a:t>   </a:t>
            </a:r>
            <a:r>
              <a:rPr lang="en-US" sz="2000" b="0" dirty="0" smtClean="0">
                <a:solidFill>
                  <a:srgbClr val="002060"/>
                </a:solidFill>
              </a:rPr>
              <a:t>Does P meet spec </a:t>
            </a:r>
            <a:r>
              <a:rPr lang="en-US" sz="2000" b="0" dirty="0" smtClean="0">
                <a:solidFill>
                  <a:srgbClr val="002060"/>
                </a:solidFill>
                <a:latin typeface="Symbol" pitchFamily="18" charset="2"/>
              </a:rPr>
              <a:t>j</a:t>
            </a:r>
            <a:r>
              <a:rPr lang="en-US" sz="2000" b="0" dirty="0" smtClean="0">
                <a:solidFill>
                  <a:srgbClr val="002060"/>
                </a:solidFill>
              </a:rPr>
              <a:t> ?</a:t>
            </a:r>
          </a:p>
        </p:txBody>
      </p:sp>
      <p:cxnSp>
        <p:nvCxnSpPr>
          <p:cNvPr id="25" name="Straight Arrow Connector 24"/>
          <p:cNvCxnSpPr/>
          <p:nvPr/>
        </p:nvCxnSpPr>
        <p:spPr bwMode="auto">
          <a:xfrm>
            <a:off x="1960808" y="2598313"/>
            <a:ext cx="0" cy="906887"/>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9" name="Left-Right Arrow 18"/>
          <p:cNvSpPr/>
          <p:nvPr/>
        </p:nvSpPr>
        <p:spPr bwMode="auto">
          <a:xfrm>
            <a:off x="4267200" y="622479"/>
            <a:ext cx="722290" cy="211604"/>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29" name="TextBox 28"/>
          <p:cNvSpPr txBox="1"/>
          <p:nvPr/>
        </p:nvSpPr>
        <p:spPr>
          <a:xfrm>
            <a:off x="551108" y="3505200"/>
            <a:ext cx="2819400" cy="70788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SMT:</a:t>
            </a:r>
          </a:p>
          <a:p>
            <a:r>
              <a:rPr lang="en-US" sz="2000" b="0" dirty="0" smtClean="0">
                <a:solidFill>
                  <a:srgbClr val="002060"/>
                </a:solidFill>
              </a:rPr>
              <a:t>   Is </a:t>
            </a:r>
            <a:r>
              <a:rPr lang="en-US" sz="2000" b="0" dirty="0" smtClean="0">
                <a:solidFill>
                  <a:srgbClr val="002060"/>
                </a:solidFill>
                <a:latin typeface="Symbol" pitchFamily="18" charset="2"/>
              </a:rPr>
              <a:t>j</a:t>
            </a:r>
            <a:r>
              <a:rPr lang="en-US" sz="2000" b="0" dirty="0" smtClean="0">
                <a:solidFill>
                  <a:srgbClr val="002060"/>
                </a:solidFill>
              </a:rPr>
              <a:t> </a:t>
            </a:r>
            <a:r>
              <a:rPr lang="en-US" sz="2000" b="0" dirty="0" err="1" smtClean="0">
                <a:solidFill>
                  <a:srgbClr val="002060"/>
                </a:solidFill>
              </a:rPr>
              <a:t>satisfiable</a:t>
            </a:r>
            <a:r>
              <a:rPr lang="en-US" sz="2000" b="0" dirty="0" smtClean="0">
                <a:solidFill>
                  <a:srgbClr val="002060"/>
                </a:solidFill>
              </a:rPr>
              <a:t> ?</a:t>
            </a:r>
          </a:p>
        </p:txBody>
      </p:sp>
      <p:sp>
        <p:nvSpPr>
          <p:cNvPr id="30" name="TextBox 29"/>
          <p:cNvSpPr txBox="1"/>
          <p:nvPr/>
        </p:nvSpPr>
        <p:spPr>
          <a:xfrm>
            <a:off x="551108" y="5130705"/>
            <a:ext cx="2927798" cy="1015663"/>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SMT-LIB/SMT-COMP</a:t>
            </a:r>
            <a:endParaRPr lang="en-US" sz="2000" b="0" dirty="0" smtClean="0">
              <a:solidFill>
                <a:srgbClr val="C00000"/>
              </a:solidFill>
            </a:endParaRPr>
          </a:p>
          <a:p>
            <a:r>
              <a:rPr lang="en-US" sz="2000" b="0" dirty="0">
                <a:solidFill>
                  <a:srgbClr val="C00000"/>
                </a:solidFill>
              </a:rPr>
              <a:t> </a:t>
            </a:r>
            <a:r>
              <a:rPr lang="en-US" sz="2000" b="0" dirty="0" smtClean="0">
                <a:solidFill>
                  <a:srgbClr val="C00000"/>
                </a:solidFill>
              </a:rPr>
              <a:t>  </a:t>
            </a:r>
            <a:r>
              <a:rPr lang="en-US" sz="2000" b="0" dirty="0" smtClean="0">
                <a:solidFill>
                  <a:srgbClr val="002060"/>
                </a:solidFill>
              </a:rPr>
              <a:t>Standard API</a:t>
            </a:r>
          </a:p>
          <a:p>
            <a:r>
              <a:rPr lang="en-US" sz="2000" b="0" dirty="0" smtClean="0">
                <a:solidFill>
                  <a:srgbClr val="002060"/>
                </a:solidFill>
              </a:rPr>
              <a:t>   Solver competition</a:t>
            </a:r>
          </a:p>
        </p:txBody>
      </p:sp>
      <p:cxnSp>
        <p:nvCxnSpPr>
          <p:cNvPr id="31" name="Straight Arrow Connector 30"/>
          <p:cNvCxnSpPr/>
          <p:nvPr/>
        </p:nvCxnSpPr>
        <p:spPr bwMode="auto">
          <a:xfrm>
            <a:off x="1960808" y="4213086"/>
            <a:ext cx="0" cy="906887"/>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37" name="TextBox 36"/>
          <p:cNvSpPr txBox="1"/>
          <p:nvPr/>
        </p:nvSpPr>
        <p:spPr>
          <a:xfrm>
            <a:off x="5259947" y="1884835"/>
            <a:ext cx="3503053" cy="70788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Program Synthesis:</a:t>
            </a:r>
          </a:p>
          <a:p>
            <a:r>
              <a:rPr lang="en-US" sz="2000" b="0" dirty="0">
                <a:solidFill>
                  <a:srgbClr val="C00000"/>
                </a:solidFill>
              </a:rPr>
              <a:t> </a:t>
            </a:r>
            <a:r>
              <a:rPr lang="en-US" sz="2000" b="0" dirty="0" smtClean="0">
                <a:solidFill>
                  <a:srgbClr val="C00000"/>
                </a:solidFill>
              </a:rPr>
              <a:t>   </a:t>
            </a:r>
            <a:r>
              <a:rPr lang="en-US" sz="2000" b="0" dirty="0" smtClean="0">
                <a:solidFill>
                  <a:srgbClr val="002060"/>
                </a:solidFill>
              </a:rPr>
              <a:t>Find P that meets spec </a:t>
            </a:r>
            <a:r>
              <a:rPr lang="en-US" sz="2000" b="0" dirty="0" smtClean="0">
                <a:solidFill>
                  <a:srgbClr val="002060"/>
                </a:solidFill>
                <a:latin typeface="Symbol" pitchFamily="18" charset="2"/>
              </a:rPr>
              <a:t>j</a:t>
            </a:r>
            <a:endParaRPr lang="en-US" sz="2000" b="0" dirty="0" smtClean="0">
              <a:solidFill>
                <a:srgbClr val="002060"/>
              </a:solidFill>
            </a:endParaRPr>
          </a:p>
        </p:txBody>
      </p:sp>
      <p:sp>
        <p:nvSpPr>
          <p:cNvPr id="39" name="TextBox 38"/>
          <p:cNvSpPr txBox="1"/>
          <p:nvPr/>
        </p:nvSpPr>
        <p:spPr>
          <a:xfrm>
            <a:off x="5373173" y="3659088"/>
            <a:ext cx="3276600" cy="400110"/>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Syntax-Guided Synthesis</a:t>
            </a:r>
          </a:p>
        </p:txBody>
      </p:sp>
      <p:sp>
        <p:nvSpPr>
          <p:cNvPr id="40" name="TextBox 39"/>
          <p:cNvSpPr txBox="1"/>
          <p:nvPr/>
        </p:nvSpPr>
        <p:spPr>
          <a:xfrm>
            <a:off x="5601773" y="5438481"/>
            <a:ext cx="2819400" cy="400110"/>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Plan for </a:t>
            </a:r>
            <a:r>
              <a:rPr lang="en-US" sz="2000" b="0" dirty="0" err="1" smtClean="0">
                <a:solidFill>
                  <a:srgbClr val="C00000"/>
                </a:solidFill>
              </a:rPr>
              <a:t>SyGuS</a:t>
            </a:r>
            <a:r>
              <a:rPr lang="en-US" sz="2000" b="0" dirty="0" smtClean="0">
                <a:solidFill>
                  <a:srgbClr val="C00000"/>
                </a:solidFill>
              </a:rPr>
              <a:t>-comp</a:t>
            </a:r>
            <a:endParaRPr lang="en-US" sz="2000" b="0" dirty="0" smtClean="0">
              <a:solidFill>
                <a:srgbClr val="C00000"/>
              </a:solidFill>
            </a:endParaRPr>
          </a:p>
        </p:txBody>
      </p:sp>
      <p:cxnSp>
        <p:nvCxnSpPr>
          <p:cNvPr id="41" name="Straight Arrow Connector 40"/>
          <p:cNvCxnSpPr>
            <a:endCxn id="40" idx="0"/>
          </p:cNvCxnSpPr>
          <p:nvPr/>
        </p:nvCxnSpPr>
        <p:spPr bwMode="auto">
          <a:xfrm>
            <a:off x="6992692" y="4059198"/>
            <a:ext cx="18781" cy="1379283"/>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42" name="Straight Arrow Connector 41"/>
          <p:cNvCxnSpPr/>
          <p:nvPr/>
        </p:nvCxnSpPr>
        <p:spPr bwMode="auto">
          <a:xfrm flipH="1">
            <a:off x="7011473" y="2592721"/>
            <a:ext cx="1" cy="1066367"/>
          </a:xfrm>
          <a:prstGeom prst="straightConnector1">
            <a:avLst/>
          </a:prstGeom>
          <a:solidFill>
            <a:srgbClr val="333399"/>
          </a:solidFill>
          <a:ln w="381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3267357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3886200"/>
            <a:ext cx="3733800" cy="16002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5122" name="Rectangle 2"/>
          <p:cNvSpPr>
            <a:spLocks noGrp="1" noChangeArrowheads="1"/>
          </p:cNvSpPr>
          <p:nvPr>
            <p:ph type="title"/>
          </p:nvPr>
        </p:nvSpPr>
        <p:spPr>
          <a:xfrm>
            <a:off x="533400" y="152400"/>
            <a:ext cx="7772400" cy="1143000"/>
          </a:xfrm>
        </p:spPr>
        <p:txBody>
          <a:bodyPr/>
          <a:lstStyle/>
          <a:p>
            <a:r>
              <a:rPr lang="en-US" sz="2800" dirty="0" err="1" smtClean="0">
                <a:solidFill>
                  <a:srgbClr val="C00000"/>
                </a:solidFill>
              </a:rPr>
              <a:t>Superoptimizing</a:t>
            </a:r>
            <a:r>
              <a:rPr lang="en-US" sz="2800" dirty="0" smtClean="0">
                <a:solidFill>
                  <a:srgbClr val="C00000"/>
                </a:solidFill>
              </a:rPr>
              <a:t> Compiler</a:t>
            </a:r>
            <a:endParaRPr lang="en-US" sz="3200" dirty="0" smtClean="0">
              <a:solidFill>
                <a:srgbClr val="C00000"/>
              </a:solidFill>
            </a:endParaRPr>
          </a:p>
        </p:txBody>
      </p:sp>
      <p:sp>
        <p:nvSpPr>
          <p:cNvPr id="5123" name="Rectangle 3"/>
          <p:cNvSpPr>
            <a:spLocks noGrp="1" noChangeArrowheads="1"/>
          </p:cNvSpPr>
          <p:nvPr>
            <p:ph type="body" idx="1"/>
          </p:nvPr>
        </p:nvSpPr>
        <p:spPr>
          <a:xfrm>
            <a:off x="152400" y="1600200"/>
            <a:ext cx="8763000" cy="533400"/>
          </a:xfrm>
        </p:spPr>
        <p:txBody>
          <a:bodyPr/>
          <a:lstStyle/>
          <a:p>
            <a:pPr>
              <a:lnSpc>
                <a:spcPct val="90000"/>
              </a:lnSpc>
              <a:buFont typeface="Wingdings" pitchFamily="2" charset="2"/>
              <a:buChar char="q"/>
            </a:pPr>
            <a:r>
              <a:rPr lang="en-US" sz="2000" dirty="0" smtClean="0">
                <a:solidFill>
                  <a:srgbClr val="003300"/>
                </a:solidFill>
              </a:rPr>
              <a:t>Given a program P, find a “better” equivalent program P’ </a:t>
            </a:r>
          </a:p>
          <a:p>
            <a:pPr marL="0" indent="0">
              <a:lnSpc>
                <a:spcPct val="90000"/>
              </a:lnSpc>
              <a:buNone/>
            </a:pPr>
            <a:endParaRPr lang="en-US" sz="2000" dirty="0" smtClean="0">
              <a:solidFill>
                <a:srgbClr val="003300"/>
              </a:solidFill>
            </a:endParaRPr>
          </a:p>
        </p:txBody>
      </p:sp>
      <p:sp>
        <p:nvSpPr>
          <p:cNvPr id="4" name="Rectangle 5"/>
          <p:cNvSpPr>
            <a:spLocks noChangeArrowheads="1"/>
          </p:cNvSpPr>
          <p:nvPr/>
        </p:nvSpPr>
        <p:spPr bwMode="auto">
          <a:xfrm>
            <a:off x="304800" y="2362200"/>
            <a:ext cx="50292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multiply (x[1,n], y[1,n]) </a:t>
            </a:r>
            <a:r>
              <a:rPr lang="en-US" sz="1800" dirty="0">
                <a:solidFill>
                  <a:schemeClr val="tx2"/>
                </a:solidFill>
                <a:latin typeface="Courier New" pitchFamily="49" charset="0"/>
              </a:rPr>
              <a:t>{</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x1 = x[1,n/2];</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x2 = x[n/2+1, n];</a:t>
            </a:r>
            <a:endParaRPr lang="en-US" sz="1800" dirty="0">
              <a:solidFill>
                <a:schemeClr val="tx2"/>
              </a:solidFill>
              <a:latin typeface="Courier New" pitchFamily="49" charset="0"/>
            </a:endParaRP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   y1 = y[1, n/2];</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y2 = y[n/2+1, n];</a:t>
            </a: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   a = x1 * y1;</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b = shift( x1 * y2, n/2);</a:t>
            </a: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   c = shift( x2 * y1, n/2);</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d = shift( x2 * y2, n);</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return ( a + b + c + d)</a:t>
            </a:r>
            <a:endParaRPr lang="en-US" sz="1800" dirty="0">
              <a:solidFill>
                <a:schemeClr val="tx2"/>
              </a:solidFill>
              <a:latin typeface="Courier New" pitchFamily="49" charset="0"/>
            </a:endParaRP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a:t>
            </a:r>
            <a:endParaRPr lang="en-US" sz="1800" dirty="0">
              <a:solidFill>
                <a:schemeClr val="tx2"/>
              </a:solidFill>
              <a:latin typeface="Courier New" pitchFamily="49" charset="0"/>
            </a:endParaRPr>
          </a:p>
        </p:txBody>
      </p:sp>
      <p:sp>
        <p:nvSpPr>
          <p:cNvPr id="5" name="Rectangle 3"/>
          <p:cNvSpPr txBox="1">
            <a:spLocks noChangeArrowheads="1"/>
          </p:cNvSpPr>
          <p:nvPr/>
        </p:nvSpPr>
        <p:spPr bwMode="auto">
          <a:xfrm>
            <a:off x="4899338" y="4305300"/>
            <a:ext cx="3670479" cy="762000"/>
          </a:xfrm>
          <a:prstGeom prst="rect">
            <a:avLst/>
          </a:prstGeom>
          <a:solidFill>
            <a:srgbClr val="FFFFCC">
              <a:alpha val="34000"/>
            </a:srgb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90000"/>
              </a:lnSpc>
              <a:buNone/>
            </a:pPr>
            <a:r>
              <a:rPr lang="en-US" sz="2000" b="0" kern="0" dirty="0" smtClean="0">
                <a:solidFill>
                  <a:srgbClr val="003300"/>
                </a:solidFill>
              </a:rPr>
              <a:t>Replace with equivalent code with only 3 multiplications</a:t>
            </a:r>
          </a:p>
          <a:p>
            <a:pPr marL="0" indent="0">
              <a:lnSpc>
                <a:spcPct val="90000"/>
              </a:lnSpc>
              <a:buFontTx/>
              <a:buNone/>
            </a:pPr>
            <a:endParaRPr lang="en-US" sz="2000" b="0" kern="0" dirty="0" smtClean="0">
              <a:solidFill>
                <a:srgbClr val="003300"/>
              </a:solidFill>
            </a:endParaRPr>
          </a:p>
        </p:txBody>
      </p:sp>
      <p:sp>
        <p:nvSpPr>
          <p:cNvPr id="3" name="Right Brace 2"/>
          <p:cNvSpPr/>
          <p:nvPr/>
        </p:nvSpPr>
        <p:spPr bwMode="auto">
          <a:xfrm>
            <a:off x="4343400" y="3886200"/>
            <a:ext cx="533400" cy="1600200"/>
          </a:xfrm>
          <a:prstGeom prst="rightBrac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15</a:t>
            </a:fld>
            <a:endParaRPr lang="en-US" b="1" dirty="0"/>
          </a:p>
        </p:txBody>
      </p:sp>
    </p:spTree>
    <p:extLst>
      <p:ext uri="{BB962C8B-B14F-4D97-AF65-F5344CB8AC3E}">
        <p14:creationId xmlns:p14="http://schemas.microsoft.com/office/powerpoint/2010/main" val="206471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animBg="1"/>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Automatic Invariant Generation</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i1 </a:t>
            </a:r>
            <a:r>
              <a:rPr lang="en-US" sz="1800" b="0" dirty="0">
                <a:solidFill>
                  <a:srgbClr val="003300"/>
                </a:solidFill>
              </a:rPr>
              <a:t>:=0;</a:t>
            </a:r>
          </a:p>
          <a:p>
            <a:r>
              <a:rPr lang="en-US" sz="1800" b="0" dirty="0" smtClean="0">
                <a:solidFill>
                  <a:srgbClr val="003300"/>
                </a:solidFill>
              </a:rPr>
              <a:t>  while</a:t>
            </a:r>
            <a:r>
              <a:rPr lang="en-US" sz="1800" b="0" dirty="0">
                <a:solidFill>
                  <a:srgbClr val="003300"/>
                </a:solidFill>
              </a:rPr>
              <a:t>(i1 </a:t>
            </a:r>
            <a:r>
              <a:rPr lang="en-US" sz="1800" b="0" dirty="0" smtClean="0">
                <a:solidFill>
                  <a:srgbClr val="003300"/>
                </a:solidFill>
              </a:rPr>
              <a:t>&lt;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i1;</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i2 </a:t>
            </a:r>
            <a:r>
              <a:rPr lang="en-US" sz="1800" b="0" dirty="0">
                <a:solidFill>
                  <a:srgbClr val="003300"/>
                </a:solidFill>
              </a:rPr>
              <a:t>:</a:t>
            </a:r>
            <a:r>
              <a:rPr lang="en-US" sz="1800" b="0" dirty="0" smtClean="0">
                <a:solidFill>
                  <a:srgbClr val="003300"/>
                </a:solidFill>
              </a:rPr>
              <a:t>= i1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(i2 </a:t>
            </a:r>
            <a:r>
              <a:rPr lang="en-US" sz="1800" b="0" dirty="0" smtClean="0">
                <a:solidFill>
                  <a:srgbClr val="003300"/>
                </a:solidFill>
              </a:rPr>
              <a:t>&lt;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(A[i2]&lt;A[v1]</a:t>
            </a:r>
            <a:r>
              <a:rPr lang="en-US" sz="1800" b="0" dirty="0" smtClean="0">
                <a:solidFill>
                  <a:srgbClr val="003300"/>
                </a:solidFill>
              </a:rPr>
              <a:t>)</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i2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i2+</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t>
            </a:r>
            <a:r>
              <a:rPr lang="en-US" sz="1800" b="0" dirty="0">
                <a:solidFill>
                  <a:srgbClr val="003300"/>
                </a:solidFill>
              </a:rPr>
              <a:t>(A[</a:t>
            </a:r>
            <a:r>
              <a:rPr lang="en-US" sz="1800" b="0" dirty="0" smtClean="0">
                <a:solidFill>
                  <a:srgbClr val="003300"/>
                </a:solidFill>
              </a:rPr>
              <a:t>i1]</a:t>
            </a:r>
            <a:r>
              <a:rPr lang="en-US" sz="1800" b="0" dirty="0">
                <a:solidFill>
                  <a:srgbClr val="003300"/>
                </a:solidFill>
              </a:rPr>
              <a:t>, A[</a:t>
            </a:r>
            <a:r>
              <a:rPr lang="en-US" sz="1800" b="0" dirty="0" smtClean="0">
                <a:solidFill>
                  <a:srgbClr val="003300"/>
                </a:solidFill>
              </a:rPr>
              <a:t>v1]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i1+</a:t>
            </a:r>
            <a:r>
              <a:rPr lang="en-US" sz="1800" b="0" dirty="0">
                <a:solidFill>
                  <a:srgbClr val="003300"/>
                </a:solidFill>
              </a:rPr>
              <a:t>+;</a:t>
            </a: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609600" y="5867400"/>
            <a:ext cx="4038600"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≤k&lt;n ⇒ A[k]≤A[k + 1]  </a:t>
            </a:r>
            <a:endParaRPr lang="en-US" sz="1800" b="0" dirty="0">
              <a:solidFill>
                <a:srgbClr val="003300"/>
              </a:solidFill>
            </a:endParaRPr>
          </a:p>
        </p:txBody>
      </p:sp>
      <p:sp>
        <p:nvSpPr>
          <p:cNvPr id="7" name="Rectangular Callout 6"/>
          <p:cNvSpPr/>
          <p:nvPr/>
        </p:nvSpPr>
        <p:spPr bwMode="auto">
          <a:xfrm>
            <a:off x="4800600" y="1600200"/>
            <a:ext cx="2133600" cy="571500"/>
          </a:xfrm>
          <a:prstGeom prst="wedgeRectCallout">
            <a:avLst>
              <a:gd name="adj1" fmla="val -146193"/>
              <a:gd name="adj2" fmla="val 68875"/>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 ?</a:t>
            </a:r>
          </a:p>
        </p:txBody>
      </p:sp>
      <p:sp>
        <p:nvSpPr>
          <p:cNvPr id="8" name="Rectangular Callout 7"/>
          <p:cNvSpPr/>
          <p:nvPr/>
        </p:nvSpPr>
        <p:spPr bwMode="auto">
          <a:xfrm>
            <a:off x="5181600" y="3200400"/>
            <a:ext cx="1981200" cy="533400"/>
          </a:xfrm>
          <a:prstGeom prst="wedgeRectCallout">
            <a:avLst>
              <a:gd name="adj1" fmla="val -173293"/>
              <a:gd name="adj2" fmla="val -82724"/>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 ?</a:t>
            </a:r>
          </a:p>
        </p:txBody>
      </p:sp>
      <p:sp>
        <p:nvSpPr>
          <p:cNvPr id="9"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16</a:t>
            </a:fld>
            <a:endParaRPr lang="en-US" b="1" dirty="0"/>
          </a:p>
        </p:txBody>
      </p:sp>
    </p:spTree>
    <p:extLst>
      <p:ext uri="{BB962C8B-B14F-4D97-AF65-F5344CB8AC3E}">
        <p14:creationId xmlns:p14="http://schemas.microsoft.com/office/powerpoint/2010/main" val="314098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48200" y="2438400"/>
            <a:ext cx="3810000" cy="2895600"/>
            <a:chOff x="4648200" y="2438400"/>
            <a:chExt cx="3810000" cy="2895600"/>
          </a:xfrm>
        </p:grpSpPr>
        <p:sp>
          <p:nvSpPr>
            <p:cNvPr id="14" name="Down Arrow 13"/>
            <p:cNvSpPr/>
            <p:nvPr/>
          </p:nvSpPr>
          <p:spPr bwMode="auto">
            <a:xfrm>
              <a:off x="7543800" y="2438400"/>
              <a:ext cx="304800" cy="2362200"/>
            </a:xfrm>
            <a:prstGeom prst="down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12" name="Rounded Rectangle 11"/>
            <p:cNvSpPr/>
            <p:nvPr/>
          </p:nvSpPr>
          <p:spPr bwMode="auto">
            <a:xfrm>
              <a:off x="5486400" y="4800600"/>
              <a:ext cx="2971800" cy="533400"/>
            </a:xfrm>
            <a:prstGeom prst="round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2060"/>
                  </a:solidFill>
                  <a:effectLst/>
                  <a:latin typeface="Consolas" pitchFamily="49" charset="0"/>
                </a:rPr>
                <a:t>Constraint solver</a:t>
              </a:r>
            </a:p>
          </p:txBody>
        </p:sp>
        <p:sp>
          <p:nvSpPr>
            <p:cNvPr id="13" name="Down Arrow 12"/>
            <p:cNvSpPr/>
            <p:nvPr/>
          </p:nvSpPr>
          <p:spPr bwMode="auto">
            <a:xfrm>
              <a:off x="6477000" y="3733800"/>
              <a:ext cx="381000" cy="1066800"/>
            </a:xfrm>
            <a:prstGeom prst="down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15" name="Down Arrow 14"/>
            <p:cNvSpPr/>
            <p:nvPr/>
          </p:nvSpPr>
          <p:spPr bwMode="auto">
            <a:xfrm rot="16200000">
              <a:off x="4876800" y="4648200"/>
              <a:ext cx="381000" cy="838200"/>
            </a:xfrm>
            <a:prstGeom prst="down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grpSp>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Template-based Automatic Invariant Generation</a:t>
            </a:r>
            <a:endParaRPr lang="en-US" sz="2800" dirty="0">
              <a:solidFill>
                <a:srgbClr val="C00000"/>
              </a:solidFill>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i1 </a:t>
            </a:r>
            <a:r>
              <a:rPr lang="en-US" sz="1800" b="0" dirty="0">
                <a:solidFill>
                  <a:srgbClr val="003300"/>
                </a:solidFill>
              </a:rPr>
              <a:t>:=0;</a:t>
            </a:r>
          </a:p>
          <a:p>
            <a:r>
              <a:rPr lang="en-US" sz="1800" b="0" dirty="0" smtClean="0">
                <a:solidFill>
                  <a:srgbClr val="003300"/>
                </a:solidFill>
              </a:rPr>
              <a:t>  while</a:t>
            </a:r>
            <a:r>
              <a:rPr lang="en-US" sz="1800" b="0" dirty="0">
                <a:solidFill>
                  <a:srgbClr val="003300"/>
                </a:solidFill>
              </a:rPr>
              <a:t>(i1 </a:t>
            </a:r>
            <a:r>
              <a:rPr lang="en-US" sz="1800" b="0" dirty="0" smtClean="0">
                <a:solidFill>
                  <a:srgbClr val="003300"/>
                </a:solidFill>
              </a:rPr>
              <a:t>&lt;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i1;</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i2 </a:t>
            </a:r>
            <a:r>
              <a:rPr lang="en-US" sz="1800" b="0" dirty="0">
                <a:solidFill>
                  <a:srgbClr val="003300"/>
                </a:solidFill>
              </a:rPr>
              <a:t>:</a:t>
            </a:r>
            <a:r>
              <a:rPr lang="en-US" sz="1800" b="0" dirty="0" smtClean="0">
                <a:solidFill>
                  <a:srgbClr val="003300"/>
                </a:solidFill>
              </a:rPr>
              <a:t>= i1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(i2 </a:t>
            </a:r>
            <a:r>
              <a:rPr lang="en-US" sz="1800" b="0" dirty="0" smtClean="0">
                <a:solidFill>
                  <a:srgbClr val="003300"/>
                </a:solidFill>
              </a:rPr>
              <a:t>&lt;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(A[i2]&lt;A[v1]</a:t>
            </a:r>
            <a:r>
              <a:rPr lang="en-US" sz="1800" b="0" dirty="0" smtClean="0">
                <a:solidFill>
                  <a:srgbClr val="003300"/>
                </a:solidFill>
              </a:rPr>
              <a:t>)</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i2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i2+</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t>
            </a:r>
            <a:r>
              <a:rPr lang="en-US" sz="1800" b="0" dirty="0">
                <a:solidFill>
                  <a:srgbClr val="003300"/>
                </a:solidFill>
              </a:rPr>
              <a:t>(A[</a:t>
            </a:r>
            <a:r>
              <a:rPr lang="en-US" sz="1800" b="0" dirty="0" smtClean="0">
                <a:solidFill>
                  <a:srgbClr val="003300"/>
                </a:solidFill>
              </a:rPr>
              <a:t>i1]</a:t>
            </a:r>
            <a:r>
              <a:rPr lang="en-US" sz="1800" b="0" dirty="0">
                <a:solidFill>
                  <a:srgbClr val="003300"/>
                </a:solidFill>
              </a:rPr>
              <a:t>, A[</a:t>
            </a:r>
            <a:r>
              <a:rPr lang="en-US" sz="1800" b="0" dirty="0" smtClean="0">
                <a:solidFill>
                  <a:srgbClr val="003300"/>
                </a:solidFill>
              </a:rPr>
              <a:t>v1]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i1+</a:t>
            </a:r>
            <a:r>
              <a:rPr lang="en-US" sz="1800" b="0" dirty="0">
                <a:solidFill>
                  <a:srgbClr val="003300"/>
                </a:solidFill>
              </a:rPr>
              <a:t>+;</a:t>
            </a: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609600" y="5867400"/>
            <a:ext cx="4038600"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≤k&lt;n ⇒ A[k]≤A[k + 1] </a:t>
            </a:r>
            <a:endParaRPr lang="en-US" sz="1800" b="0" dirty="0">
              <a:solidFill>
                <a:srgbClr val="003300"/>
              </a:solidFill>
            </a:endParaRPr>
          </a:p>
        </p:txBody>
      </p:sp>
      <p:grpSp>
        <p:nvGrpSpPr>
          <p:cNvPr id="3" name="Group 2"/>
          <p:cNvGrpSpPr/>
          <p:nvPr/>
        </p:nvGrpSpPr>
        <p:grpSpPr>
          <a:xfrm>
            <a:off x="4800600" y="1600200"/>
            <a:ext cx="3657600" cy="2133600"/>
            <a:chOff x="4800600" y="1600200"/>
            <a:chExt cx="3657600" cy="2133600"/>
          </a:xfrm>
          <a:solidFill>
            <a:srgbClr val="FFFFCC"/>
          </a:solidFill>
        </p:grpSpPr>
        <p:sp>
          <p:nvSpPr>
            <p:cNvPr id="9" name="Rectangular Callout 8"/>
            <p:cNvSpPr/>
            <p:nvPr/>
          </p:nvSpPr>
          <p:spPr bwMode="auto">
            <a:xfrm>
              <a:off x="4800600" y="1600200"/>
              <a:ext cx="3657600" cy="838200"/>
            </a:xfrm>
            <a:prstGeom prst="wedgeRectCallout">
              <a:avLst>
                <a:gd name="adj1" fmla="val -108700"/>
                <a:gd name="adj2" fmla="val 23395"/>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a:t>
              </a:r>
            </a:p>
            <a:p>
              <a:r>
                <a:rPr lang="en-US" sz="1800" b="0" dirty="0" smtClean="0">
                  <a:solidFill>
                    <a:srgbClr val="002060"/>
                  </a:solidFill>
                </a:rPr>
                <a:t>∀</a:t>
              </a:r>
              <a:r>
                <a:rPr lang="en-US" sz="1800" b="0" dirty="0">
                  <a:solidFill>
                    <a:srgbClr val="002060"/>
                  </a:solidFill>
                </a:rPr>
                <a:t>k1,k2. </a:t>
              </a:r>
              <a:r>
                <a:rPr lang="en-US" sz="1800" b="0" dirty="0" smtClean="0">
                  <a:solidFill>
                    <a:srgbClr val="002060"/>
                  </a:solidFill>
                </a:rPr>
                <a:t>? ∧ ?</a:t>
              </a:r>
              <a:endParaRPr lang="en-US" sz="1800" b="0" dirty="0">
                <a:solidFill>
                  <a:srgbClr val="002060"/>
                </a:solidFill>
              </a:endParaRPr>
            </a:p>
          </p:txBody>
        </p:sp>
        <p:sp>
          <p:nvSpPr>
            <p:cNvPr id="10" name="Rectangular Callout 9"/>
            <p:cNvSpPr/>
            <p:nvPr/>
          </p:nvSpPr>
          <p:spPr bwMode="auto">
            <a:xfrm>
              <a:off x="4876800" y="2667000"/>
              <a:ext cx="3429000" cy="1066800"/>
            </a:xfrm>
            <a:prstGeom prst="wedgeRectCallout">
              <a:avLst>
                <a:gd name="adj1" fmla="val -112454"/>
                <a:gd name="adj2" fmla="val -23704"/>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a:t>
              </a:r>
            </a:p>
            <a:p>
              <a:r>
                <a:rPr lang="cs-CZ" sz="1800" b="0" dirty="0" smtClean="0">
                  <a:solidFill>
                    <a:srgbClr val="002060"/>
                  </a:solidFill>
                </a:rPr>
                <a:t>? ∧ ? ∧</a:t>
              </a:r>
            </a:p>
            <a:p>
              <a:r>
                <a:rPr lang="cs-CZ" sz="1800" b="0" dirty="0" smtClean="0">
                  <a:solidFill>
                    <a:srgbClr val="002060"/>
                  </a:solidFill>
                </a:rPr>
                <a:t>(∀</a:t>
              </a:r>
              <a:r>
                <a:rPr lang="cs-CZ" sz="1800" b="0" dirty="0">
                  <a:solidFill>
                    <a:srgbClr val="002060"/>
                  </a:solidFill>
                </a:rPr>
                <a:t>k1,k2. </a:t>
              </a:r>
              <a:r>
                <a:rPr lang="cs-CZ" sz="1800" b="0" dirty="0" smtClean="0">
                  <a:solidFill>
                    <a:srgbClr val="002060"/>
                  </a:solidFill>
                </a:rPr>
                <a:t>? ∧ ?) ∧ (∀</a:t>
              </a:r>
              <a:r>
                <a:rPr lang="cs-CZ" sz="1800" b="0" dirty="0">
                  <a:solidFill>
                    <a:srgbClr val="002060"/>
                  </a:solidFill>
                </a:rPr>
                <a:t>k. </a:t>
              </a:r>
              <a:r>
                <a:rPr lang="cs-CZ" sz="1800" b="0" dirty="0" smtClean="0">
                  <a:solidFill>
                    <a:srgbClr val="002060"/>
                  </a:solidFill>
                </a:rPr>
                <a:t>? ∧ ?)</a:t>
              </a:r>
              <a:endParaRPr lang="en-US" sz="1800" b="0" dirty="0">
                <a:solidFill>
                  <a:srgbClr val="002060"/>
                </a:solidFill>
              </a:endParaRPr>
            </a:p>
          </p:txBody>
        </p:sp>
      </p:grpSp>
      <p:sp>
        <p:nvSpPr>
          <p:cNvPr id="17"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17</a:t>
            </a:fld>
            <a:endParaRPr lang="en-US" b="1" dirty="0"/>
          </a:p>
        </p:txBody>
      </p:sp>
    </p:spTree>
    <p:extLst>
      <p:ext uri="{BB962C8B-B14F-4D97-AF65-F5344CB8AC3E}">
        <p14:creationId xmlns:p14="http://schemas.microsoft.com/office/powerpoint/2010/main" val="326613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Template-based Automatic Invariant Generation</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i1 </a:t>
            </a:r>
            <a:r>
              <a:rPr lang="en-US" sz="1800" b="0" dirty="0">
                <a:solidFill>
                  <a:srgbClr val="003300"/>
                </a:solidFill>
              </a:rPr>
              <a:t>:=0;</a:t>
            </a:r>
          </a:p>
          <a:p>
            <a:r>
              <a:rPr lang="en-US" sz="1800" b="0" dirty="0" smtClean="0">
                <a:solidFill>
                  <a:srgbClr val="003300"/>
                </a:solidFill>
              </a:rPr>
              <a:t>  while</a:t>
            </a:r>
            <a:r>
              <a:rPr lang="en-US" sz="1800" b="0" dirty="0">
                <a:solidFill>
                  <a:srgbClr val="003300"/>
                </a:solidFill>
              </a:rPr>
              <a:t>(i1 </a:t>
            </a:r>
            <a:r>
              <a:rPr lang="en-US" sz="1800" b="0" dirty="0" smtClean="0">
                <a:solidFill>
                  <a:srgbClr val="003300"/>
                </a:solidFill>
              </a:rPr>
              <a:t>&lt;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i1;</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i2 </a:t>
            </a:r>
            <a:r>
              <a:rPr lang="en-US" sz="1800" b="0" dirty="0">
                <a:solidFill>
                  <a:srgbClr val="003300"/>
                </a:solidFill>
              </a:rPr>
              <a:t>:</a:t>
            </a:r>
            <a:r>
              <a:rPr lang="en-US" sz="1800" b="0" dirty="0" smtClean="0">
                <a:solidFill>
                  <a:srgbClr val="003300"/>
                </a:solidFill>
              </a:rPr>
              <a:t>= i1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(i2 </a:t>
            </a:r>
            <a:r>
              <a:rPr lang="en-US" sz="1800" b="0" dirty="0" smtClean="0">
                <a:solidFill>
                  <a:srgbClr val="003300"/>
                </a:solidFill>
              </a:rPr>
              <a:t>&lt;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(A[i2]&lt;A[v1]</a:t>
            </a:r>
            <a:r>
              <a:rPr lang="en-US" sz="1800" b="0" dirty="0" smtClean="0">
                <a:solidFill>
                  <a:srgbClr val="003300"/>
                </a:solidFill>
              </a:rPr>
              <a:t>)</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i2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i2+</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t>
            </a:r>
            <a:r>
              <a:rPr lang="en-US" sz="1800" b="0" dirty="0">
                <a:solidFill>
                  <a:srgbClr val="003300"/>
                </a:solidFill>
              </a:rPr>
              <a:t>(A[</a:t>
            </a:r>
            <a:r>
              <a:rPr lang="en-US" sz="1800" b="0" dirty="0" smtClean="0">
                <a:solidFill>
                  <a:srgbClr val="003300"/>
                </a:solidFill>
              </a:rPr>
              <a:t>i1]</a:t>
            </a:r>
            <a:r>
              <a:rPr lang="en-US" sz="1800" b="0" dirty="0">
                <a:solidFill>
                  <a:srgbClr val="003300"/>
                </a:solidFill>
              </a:rPr>
              <a:t>, A[</a:t>
            </a:r>
            <a:r>
              <a:rPr lang="en-US" sz="1800" b="0" dirty="0" smtClean="0">
                <a:solidFill>
                  <a:srgbClr val="003300"/>
                </a:solidFill>
              </a:rPr>
              <a:t>v1]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i1+</a:t>
            </a:r>
            <a:r>
              <a:rPr lang="en-US" sz="1800" b="0" dirty="0">
                <a:solidFill>
                  <a:srgbClr val="003300"/>
                </a:solidFill>
              </a:rPr>
              <a:t>+;</a:t>
            </a: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609600" y="5867400"/>
            <a:ext cx="4038600"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≤k&lt;n ⇒ A[k]≤A[k + 1] </a:t>
            </a:r>
            <a:endParaRPr lang="en-US" sz="1800" b="0" dirty="0">
              <a:solidFill>
                <a:srgbClr val="003300"/>
              </a:solidFill>
            </a:endParaRPr>
          </a:p>
        </p:txBody>
      </p:sp>
      <p:sp>
        <p:nvSpPr>
          <p:cNvPr id="16" name="Rectangular Callout 15"/>
          <p:cNvSpPr/>
          <p:nvPr/>
        </p:nvSpPr>
        <p:spPr bwMode="auto">
          <a:xfrm>
            <a:off x="4800600" y="1600200"/>
            <a:ext cx="3657600" cy="1143000"/>
          </a:xfrm>
          <a:prstGeom prst="wedgeRectCallout">
            <a:avLst>
              <a:gd name="adj1" fmla="val -108700"/>
              <a:gd name="adj2" fmla="val 3523"/>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a:t>
            </a:r>
          </a:p>
          <a:p>
            <a:r>
              <a:rPr lang="en-US" sz="1800" b="0" dirty="0" smtClean="0">
                <a:solidFill>
                  <a:srgbClr val="002060"/>
                </a:solidFill>
              </a:rPr>
              <a:t>∀</a:t>
            </a:r>
            <a:r>
              <a:rPr lang="en-US" sz="1800" b="0" dirty="0">
                <a:solidFill>
                  <a:srgbClr val="002060"/>
                </a:solidFill>
              </a:rPr>
              <a:t>k1,k2. 0≤k1&lt;k2&lt;n ∧</a:t>
            </a:r>
          </a:p>
          <a:p>
            <a:r>
              <a:rPr lang="en-US" sz="1800" b="0" dirty="0">
                <a:solidFill>
                  <a:srgbClr val="002060"/>
                </a:solidFill>
              </a:rPr>
              <a:t>     k1&lt;i1 ⇒ A[k1]≤A[k2]</a:t>
            </a:r>
          </a:p>
        </p:txBody>
      </p:sp>
      <p:sp>
        <p:nvSpPr>
          <p:cNvPr id="17" name="Rectangular Callout 16"/>
          <p:cNvSpPr/>
          <p:nvPr/>
        </p:nvSpPr>
        <p:spPr bwMode="auto">
          <a:xfrm>
            <a:off x="4953000" y="3048000"/>
            <a:ext cx="3657600" cy="2209800"/>
          </a:xfrm>
          <a:prstGeom prst="wedgeRectCallout">
            <a:avLst>
              <a:gd name="adj1" fmla="val -110752"/>
              <a:gd name="adj2" fmla="val -53167"/>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a:t>
            </a:r>
          </a:p>
          <a:p>
            <a:r>
              <a:rPr lang="cs-CZ" sz="1800" b="0" dirty="0" smtClean="0">
                <a:solidFill>
                  <a:srgbClr val="002060"/>
                </a:solidFill>
              </a:rPr>
              <a:t>i1</a:t>
            </a:r>
            <a:r>
              <a:rPr lang="cs-CZ" sz="1800" b="0" dirty="0">
                <a:solidFill>
                  <a:srgbClr val="002060"/>
                </a:solidFill>
              </a:rPr>
              <a:t>&lt;i2 ∧</a:t>
            </a:r>
          </a:p>
          <a:p>
            <a:r>
              <a:rPr lang="cs-CZ" sz="1800" b="0" dirty="0">
                <a:solidFill>
                  <a:srgbClr val="002060"/>
                </a:solidFill>
              </a:rPr>
              <a:t>i1≤v1&lt;n ∧</a:t>
            </a:r>
          </a:p>
          <a:p>
            <a:r>
              <a:rPr lang="cs-CZ" sz="1800" b="0" dirty="0" smtClean="0">
                <a:solidFill>
                  <a:srgbClr val="002060"/>
                </a:solidFill>
              </a:rPr>
              <a:t>(∀</a:t>
            </a:r>
            <a:r>
              <a:rPr lang="cs-CZ" sz="1800" b="0" dirty="0">
                <a:solidFill>
                  <a:srgbClr val="002060"/>
                </a:solidFill>
              </a:rPr>
              <a:t>k1,k2. 0≤k1&lt;k2&lt;n ∧</a:t>
            </a:r>
          </a:p>
          <a:p>
            <a:r>
              <a:rPr lang="cs-CZ" sz="1800" b="0" dirty="0">
                <a:solidFill>
                  <a:srgbClr val="002060"/>
                </a:solidFill>
              </a:rPr>
              <a:t>   k1&lt;i1 ⇒ A[k1]≤A[k2</a:t>
            </a:r>
            <a:r>
              <a:rPr lang="cs-CZ" sz="1800" b="0" dirty="0" smtClean="0">
                <a:solidFill>
                  <a:srgbClr val="002060"/>
                </a:solidFill>
              </a:rPr>
              <a:t>]) ∧</a:t>
            </a:r>
            <a:endParaRPr lang="cs-CZ" sz="1800" b="0" dirty="0">
              <a:solidFill>
                <a:srgbClr val="002060"/>
              </a:solidFill>
            </a:endParaRPr>
          </a:p>
          <a:p>
            <a:r>
              <a:rPr lang="cs-CZ" sz="1800" b="0" dirty="0" smtClean="0">
                <a:solidFill>
                  <a:srgbClr val="002060"/>
                </a:solidFill>
              </a:rPr>
              <a:t>(∀</a:t>
            </a:r>
            <a:r>
              <a:rPr lang="cs-CZ" sz="1800" b="0" dirty="0">
                <a:solidFill>
                  <a:srgbClr val="002060"/>
                </a:solidFill>
              </a:rPr>
              <a:t>k. i1≤k&lt;i2 ∧</a:t>
            </a:r>
          </a:p>
          <a:p>
            <a:r>
              <a:rPr lang="cs-CZ" sz="1800" b="0" dirty="0">
                <a:solidFill>
                  <a:srgbClr val="002060"/>
                </a:solidFill>
              </a:rPr>
              <a:t>   k≥0 ⇒ A[v1]≤A[k</a:t>
            </a:r>
            <a:r>
              <a:rPr lang="cs-CZ" sz="1800" b="0" dirty="0" smtClean="0">
                <a:solidFill>
                  <a:srgbClr val="002060"/>
                </a:solidFill>
              </a:rPr>
              <a:t>])</a:t>
            </a:r>
            <a:endParaRPr lang="en-US" sz="1800" b="0" dirty="0">
              <a:solidFill>
                <a:srgbClr val="002060"/>
              </a:solidFill>
            </a:endParaRPr>
          </a:p>
        </p:txBody>
      </p:sp>
      <p:sp>
        <p:nvSpPr>
          <p:cNvPr id="1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18</a:t>
            </a:fld>
            <a:endParaRPr lang="en-US" b="1" dirty="0"/>
          </a:p>
        </p:txBody>
      </p:sp>
    </p:spTree>
    <p:extLst>
      <p:ext uri="{BB962C8B-B14F-4D97-AF65-F5344CB8AC3E}">
        <p14:creationId xmlns:p14="http://schemas.microsoft.com/office/powerpoint/2010/main" val="27039952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515350" cy="1096962"/>
          </a:xfrm>
        </p:spPr>
        <p:txBody>
          <a:bodyPr/>
          <a:lstStyle/>
          <a:p>
            <a:r>
              <a:rPr lang="en-US" sz="2800" dirty="0" smtClean="0">
                <a:solidFill>
                  <a:srgbClr val="C00000"/>
                </a:solidFill>
              </a:rPr>
              <a:t>Parallel Parking by Sketching</a:t>
            </a:r>
            <a:br>
              <a:rPr lang="en-US" sz="2800" dirty="0" smtClean="0">
                <a:solidFill>
                  <a:srgbClr val="C00000"/>
                </a:solidFill>
              </a:rPr>
            </a:br>
            <a:r>
              <a:rPr lang="en-US" sz="2800" dirty="0" smtClean="0">
                <a:solidFill>
                  <a:srgbClr val="C00000"/>
                </a:solidFill>
              </a:rPr>
              <a:t>				</a:t>
            </a:r>
            <a:r>
              <a:rPr lang="en-US" sz="1600" dirty="0" smtClean="0">
                <a:solidFill>
                  <a:srgbClr val="C00000"/>
                </a:solidFill>
              </a:rPr>
              <a:t>Ref: </a:t>
            </a:r>
            <a:r>
              <a:rPr lang="en-US" sz="1600" dirty="0" err="1" smtClean="0">
                <a:solidFill>
                  <a:srgbClr val="C00000"/>
                </a:solidFill>
              </a:rPr>
              <a:t>Chaudhuri</a:t>
            </a:r>
            <a:r>
              <a:rPr lang="en-US" sz="1600" dirty="0" smtClean="0">
                <a:solidFill>
                  <a:srgbClr val="C00000"/>
                </a:solidFill>
              </a:rPr>
              <a:t>, Solar-</a:t>
            </a:r>
            <a:r>
              <a:rPr lang="en-US" sz="1600" dirty="0" err="1" smtClean="0">
                <a:solidFill>
                  <a:srgbClr val="C00000"/>
                </a:solidFill>
              </a:rPr>
              <a:t>Lezama</a:t>
            </a:r>
            <a:r>
              <a:rPr lang="en-US" sz="1600" dirty="0" smtClean="0">
                <a:solidFill>
                  <a:srgbClr val="C00000"/>
                </a:solidFill>
              </a:rPr>
              <a:t> (PLDI 2010)</a:t>
            </a:r>
            <a:endParaRPr lang="en-US" sz="2800" dirty="0">
              <a:solidFill>
                <a:srgbClr val="C00000"/>
              </a:solidFill>
            </a:endParaRPr>
          </a:p>
        </p:txBody>
      </p:sp>
      <p:sp>
        <p:nvSpPr>
          <p:cNvPr id="4" name="TextBox 3"/>
          <p:cNvSpPr txBox="1"/>
          <p:nvPr/>
        </p:nvSpPr>
        <p:spPr>
          <a:xfrm>
            <a:off x="381000" y="1219200"/>
            <a:ext cx="4724400" cy="4801314"/>
          </a:xfrm>
          <a:prstGeom prst="rect">
            <a:avLst/>
          </a:prstGeom>
          <a:noFill/>
        </p:spPr>
        <p:txBody>
          <a:bodyPr wrap="square" rtlCol="0">
            <a:spAutoFit/>
          </a:bodyPr>
          <a:lstStyle/>
          <a:p>
            <a:r>
              <a:rPr lang="en-US" sz="1800" b="0" dirty="0" smtClean="0">
                <a:solidFill>
                  <a:srgbClr val="002060"/>
                </a:solidFill>
                <a:latin typeface="+mn-lt"/>
              </a:rPr>
              <a:t>Err = 0.0;</a:t>
            </a:r>
          </a:p>
          <a:p>
            <a:r>
              <a:rPr lang="en-US" sz="1800" b="0" dirty="0" smtClean="0">
                <a:solidFill>
                  <a:srgbClr val="002060"/>
                </a:solidFill>
                <a:latin typeface="+mn-lt"/>
              </a:rPr>
              <a:t>for(t = 0; t&lt;T; t+=</a:t>
            </a:r>
            <a:r>
              <a:rPr lang="en-US" sz="1800" b="0" dirty="0" err="1" smtClean="0">
                <a:solidFill>
                  <a:srgbClr val="002060"/>
                </a:solidFill>
                <a:latin typeface="+mn-lt"/>
              </a:rPr>
              <a:t>dT</a:t>
            </a:r>
            <a:r>
              <a:rPr lang="en-US" sz="1800" b="0" dirty="0" smtClean="0">
                <a:solidFill>
                  <a:srgbClr val="002060"/>
                </a:solidFill>
                <a:latin typeface="+mn-lt"/>
              </a:rPr>
              <a:t>){</a:t>
            </a:r>
          </a:p>
          <a:p>
            <a:r>
              <a:rPr lang="en-US" sz="1800" b="0" dirty="0" smtClean="0">
                <a:solidFill>
                  <a:srgbClr val="002060"/>
                </a:solidFill>
                <a:latin typeface="+mn-lt"/>
              </a:rPr>
              <a:t>  if(stage==STRAIGHT){</a:t>
            </a:r>
          </a:p>
          <a:p>
            <a:r>
              <a:rPr lang="en-US" sz="1800" b="0" dirty="0" smtClean="0">
                <a:solidFill>
                  <a:srgbClr val="002060"/>
                </a:solidFill>
                <a:latin typeface="+mn-lt"/>
              </a:rPr>
              <a:t>    if(t &gt; ??) stage= INTURN;       </a:t>
            </a:r>
            <a:endParaRPr lang="en-US" sz="1800" b="0" dirty="0">
              <a:solidFill>
                <a:srgbClr val="002060"/>
              </a:solidFill>
              <a:latin typeface="+mn-lt"/>
            </a:endParaRPr>
          </a:p>
          <a:p>
            <a:r>
              <a:rPr lang="en-US" sz="1800" b="0" dirty="0">
                <a:solidFill>
                  <a:srgbClr val="002060"/>
                </a:solidFill>
                <a:latin typeface="+mn-lt"/>
              </a:rPr>
              <a:t> </a:t>
            </a:r>
            <a:r>
              <a:rPr lang="en-US" sz="1800" b="0" dirty="0" smtClean="0">
                <a:solidFill>
                  <a:srgbClr val="002060"/>
                </a:solidFill>
                <a:latin typeface="+mn-lt"/>
              </a:rPr>
              <a:t> }</a:t>
            </a:r>
            <a:endParaRPr lang="en-US" sz="1800" b="0" dirty="0">
              <a:solidFill>
                <a:srgbClr val="002060"/>
              </a:solidFill>
              <a:latin typeface="+mn-lt"/>
            </a:endParaRPr>
          </a:p>
          <a:p>
            <a:r>
              <a:rPr lang="en-US" sz="1800" b="0" dirty="0" smtClean="0">
                <a:solidFill>
                  <a:srgbClr val="002060"/>
                </a:solidFill>
                <a:latin typeface="+mn-lt"/>
              </a:rPr>
              <a:t> </a:t>
            </a:r>
            <a:r>
              <a:rPr lang="en-US" sz="1800" b="0" dirty="0">
                <a:solidFill>
                  <a:srgbClr val="002060"/>
                </a:solidFill>
                <a:latin typeface="+mn-lt"/>
              </a:rPr>
              <a:t> if(stage</a:t>
            </a:r>
            <a:r>
              <a:rPr lang="en-US" sz="1800" b="0" dirty="0" smtClean="0">
                <a:solidFill>
                  <a:srgbClr val="002060"/>
                </a:solidFill>
                <a:latin typeface="+mn-lt"/>
              </a:rPr>
              <a:t>==INTURN){</a:t>
            </a:r>
          </a:p>
          <a:p>
            <a:r>
              <a:rPr lang="en-US" sz="1800" b="0" dirty="0" smtClean="0">
                <a:solidFill>
                  <a:srgbClr val="002060"/>
                </a:solidFill>
                <a:latin typeface="+mn-lt"/>
              </a:rPr>
              <a:t>    </a:t>
            </a:r>
            <a:r>
              <a:rPr lang="en-US" sz="1800" b="0" dirty="0" err="1" smtClean="0">
                <a:solidFill>
                  <a:srgbClr val="002060"/>
                </a:solidFill>
                <a:latin typeface="+mn-lt"/>
              </a:rPr>
              <a:t>car.ang</a:t>
            </a:r>
            <a:r>
              <a:rPr lang="en-US" sz="1800" b="0" dirty="0" smtClean="0">
                <a:solidFill>
                  <a:srgbClr val="002060"/>
                </a:solidFill>
                <a:latin typeface="+mn-lt"/>
              </a:rPr>
              <a:t> = </a:t>
            </a:r>
            <a:r>
              <a:rPr lang="en-US" sz="1800" b="0" dirty="0" err="1" smtClean="0">
                <a:solidFill>
                  <a:srgbClr val="002060"/>
                </a:solidFill>
                <a:latin typeface="+mn-lt"/>
              </a:rPr>
              <a:t>car.ang</a:t>
            </a:r>
            <a:r>
              <a:rPr lang="en-US" sz="1800" b="0" dirty="0" smtClean="0">
                <a:solidFill>
                  <a:srgbClr val="002060"/>
                </a:solidFill>
                <a:latin typeface="+mn-lt"/>
              </a:rPr>
              <a:t> - ??;</a:t>
            </a:r>
            <a:endParaRPr lang="en-US" sz="1800" b="0" dirty="0">
              <a:solidFill>
                <a:srgbClr val="002060"/>
              </a:solidFill>
              <a:latin typeface="+mn-lt"/>
            </a:endParaRPr>
          </a:p>
          <a:p>
            <a:r>
              <a:rPr lang="en-US" sz="1800" b="0" dirty="0" smtClean="0">
                <a:solidFill>
                  <a:srgbClr val="002060"/>
                </a:solidFill>
                <a:latin typeface="+mn-lt"/>
              </a:rPr>
              <a:t>    if(t &gt; ??) stage</a:t>
            </a:r>
            <a:r>
              <a:rPr lang="en-US" sz="1800" b="0" dirty="0">
                <a:solidFill>
                  <a:srgbClr val="002060"/>
                </a:solidFill>
                <a:latin typeface="+mn-lt"/>
              </a:rPr>
              <a:t>= </a:t>
            </a:r>
            <a:r>
              <a:rPr lang="en-US" sz="1800" b="0" dirty="0" smtClean="0">
                <a:solidFill>
                  <a:srgbClr val="002060"/>
                </a:solidFill>
                <a:latin typeface="+mn-lt"/>
              </a:rPr>
              <a:t>OUTTURN;</a:t>
            </a:r>
            <a:endParaRPr lang="en-US" sz="1800" b="0" dirty="0">
              <a:solidFill>
                <a:srgbClr val="002060"/>
              </a:solidFill>
              <a:latin typeface="+mn-lt"/>
            </a:endParaRPr>
          </a:p>
          <a:p>
            <a:r>
              <a:rPr lang="en-US" sz="1800" b="0" dirty="0" smtClean="0">
                <a:solidFill>
                  <a:srgbClr val="002060"/>
                </a:solidFill>
                <a:latin typeface="+mn-lt"/>
              </a:rPr>
              <a:t>  }</a:t>
            </a:r>
          </a:p>
          <a:p>
            <a:r>
              <a:rPr lang="en-US" sz="1800" b="0" dirty="0" smtClean="0">
                <a:solidFill>
                  <a:srgbClr val="002060"/>
                </a:solidFill>
                <a:latin typeface="+mn-lt"/>
              </a:rPr>
              <a:t>  if(stage==OUTTURN</a:t>
            </a:r>
            <a:r>
              <a:rPr lang="en-US" sz="1800" b="0" dirty="0">
                <a:solidFill>
                  <a:srgbClr val="002060"/>
                </a:solidFill>
                <a:latin typeface="+mn-lt"/>
              </a:rPr>
              <a:t>){</a:t>
            </a:r>
          </a:p>
          <a:p>
            <a:r>
              <a:rPr lang="en-US" sz="1800" b="0" dirty="0" smtClean="0">
                <a:solidFill>
                  <a:srgbClr val="002060"/>
                </a:solidFill>
                <a:latin typeface="+mn-lt"/>
              </a:rPr>
              <a:t>    </a:t>
            </a:r>
            <a:r>
              <a:rPr lang="en-US" sz="1800" b="0" dirty="0" err="1">
                <a:solidFill>
                  <a:srgbClr val="002060"/>
                </a:solidFill>
                <a:latin typeface="+mn-lt"/>
              </a:rPr>
              <a:t>car.ang</a:t>
            </a:r>
            <a:r>
              <a:rPr lang="en-US" sz="1800" b="0" dirty="0">
                <a:solidFill>
                  <a:srgbClr val="002060"/>
                </a:solidFill>
                <a:latin typeface="+mn-lt"/>
              </a:rPr>
              <a:t> = </a:t>
            </a:r>
            <a:r>
              <a:rPr lang="en-US" sz="1800" b="0" dirty="0" err="1">
                <a:solidFill>
                  <a:srgbClr val="002060"/>
                </a:solidFill>
                <a:latin typeface="+mn-lt"/>
              </a:rPr>
              <a:t>car.ang</a:t>
            </a:r>
            <a:r>
              <a:rPr lang="en-US" sz="1800" b="0" dirty="0">
                <a:solidFill>
                  <a:srgbClr val="002060"/>
                </a:solidFill>
                <a:latin typeface="+mn-lt"/>
              </a:rPr>
              <a:t> +</a:t>
            </a:r>
            <a:r>
              <a:rPr lang="en-US" sz="1800" b="0" dirty="0" smtClean="0">
                <a:solidFill>
                  <a:srgbClr val="002060"/>
                </a:solidFill>
                <a:latin typeface="+mn-lt"/>
              </a:rPr>
              <a:t> </a:t>
            </a:r>
            <a:r>
              <a:rPr lang="en-US" sz="1800" b="0" dirty="0">
                <a:solidFill>
                  <a:srgbClr val="002060"/>
                </a:solidFill>
                <a:latin typeface="+mn-lt"/>
              </a:rPr>
              <a:t>??;</a:t>
            </a:r>
          </a:p>
          <a:p>
            <a:r>
              <a:rPr lang="en-US" sz="1800" b="0" dirty="0" smtClean="0">
                <a:solidFill>
                  <a:srgbClr val="002060"/>
                </a:solidFill>
                <a:latin typeface="+mn-lt"/>
              </a:rPr>
              <a:t>    if(t &gt; ??) break;</a:t>
            </a:r>
            <a:endParaRPr lang="en-US" sz="1800" b="0" dirty="0">
              <a:solidFill>
                <a:srgbClr val="002060"/>
              </a:solidFill>
              <a:latin typeface="+mn-lt"/>
            </a:endParaRPr>
          </a:p>
          <a:p>
            <a:r>
              <a:rPr lang="en-US" sz="1800" b="0" dirty="0" smtClean="0">
                <a:solidFill>
                  <a:srgbClr val="002060"/>
                </a:solidFill>
                <a:latin typeface="+mn-lt"/>
              </a:rPr>
              <a:t>  }</a:t>
            </a:r>
          </a:p>
          <a:p>
            <a:r>
              <a:rPr lang="en-US" sz="1800" b="0" dirty="0" smtClean="0">
                <a:solidFill>
                  <a:srgbClr val="002060"/>
                </a:solidFill>
                <a:latin typeface="+mn-lt"/>
              </a:rPr>
              <a:t>  </a:t>
            </a:r>
            <a:r>
              <a:rPr lang="en-US" sz="1800" b="0" dirty="0" err="1" smtClean="0">
                <a:solidFill>
                  <a:srgbClr val="002060"/>
                </a:solidFill>
                <a:latin typeface="+mn-lt"/>
              </a:rPr>
              <a:t>simulate_car</a:t>
            </a:r>
            <a:r>
              <a:rPr lang="en-US" sz="1800" b="0" dirty="0" smtClean="0">
                <a:solidFill>
                  <a:srgbClr val="002060"/>
                </a:solidFill>
                <a:latin typeface="+mn-lt"/>
              </a:rPr>
              <a:t>(car</a:t>
            </a:r>
            <a:r>
              <a:rPr lang="en-US" sz="1800" b="0" dirty="0">
                <a:solidFill>
                  <a:srgbClr val="002060"/>
                </a:solidFill>
                <a:latin typeface="+mn-lt"/>
              </a:rPr>
              <a:t>);</a:t>
            </a:r>
          </a:p>
          <a:p>
            <a:r>
              <a:rPr lang="en-US" sz="1800" b="0" dirty="0" smtClean="0">
                <a:solidFill>
                  <a:srgbClr val="002060"/>
                </a:solidFill>
                <a:latin typeface="+mn-lt"/>
              </a:rPr>
              <a:t>  Err += </a:t>
            </a:r>
            <a:r>
              <a:rPr lang="en-US" sz="1800" b="0" dirty="0" err="1" smtClean="0">
                <a:solidFill>
                  <a:srgbClr val="002060"/>
                </a:solidFill>
                <a:latin typeface="+mn-lt"/>
              </a:rPr>
              <a:t>check_collision</a:t>
            </a:r>
            <a:r>
              <a:rPr lang="en-US" sz="1800" b="0" dirty="0" smtClean="0">
                <a:solidFill>
                  <a:srgbClr val="002060"/>
                </a:solidFill>
                <a:latin typeface="+mn-lt"/>
              </a:rPr>
              <a:t>(car);</a:t>
            </a:r>
          </a:p>
          <a:p>
            <a:r>
              <a:rPr lang="en-US" sz="1800" b="0" dirty="0" smtClean="0">
                <a:solidFill>
                  <a:srgbClr val="002060"/>
                </a:solidFill>
                <a:latin typeface="+mn-lt"/>
              </a:rPr>
              <a:t>}</a:t>
            </a:r>
          </a:p>
          <a:p>
            <a:r>
              <a:rPr lang="en-US" sz="1800" b="0" dirty="0" smtClean="0">
                <a:solidFill>
                  <a:srgbClr val="002060"/>
                </a:solidFill>
                <a:latin typeface="+mn-lt"/>
              </a:rPr>
              <a:t>Err += </a:t>
            </a:r>
            <a:r>
              <a:rPr lang="en-US" sz="1800" b="0" dirty="0" err="1" smtClean="0">
                <a:solidFill>
                  <a:srgbClr val="002060"/>
                </a:solidFill>
                <a:latin typeface="+mn-lt"/>
              </a:rPr>
              <a:t>check_destination</a:t>
            </a:r>
            <a:r>
              <a:rPr lang="en-US" sz="1800" b="0" dirty="0" smtClean="0">
                <a:solidFill>
                  <a:srgbClr val="002060"/>
                </a:solidFill>
                <a:latin typeface="+mn-lt"/>
              </a:rPr>
              <a:t>(car);</a:t>
            </a:r>
            <a:endParaRPr lang="en-US" sz="1800" b="0" dirty="0">
              <a:solidFill>
                <a:srgbClr val="002060"/>
              </a:solidFill>
              <a:latin typeface="+mn-lt"/>
            </a:endParaRPr>
          </a:p>
        </p:txBody>
      </p:sp>
      <p:pic>
        <p:nvPicPr>
          <p:cNvPr id="8" name="parallelParkGood.wmv">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5" cstate="print"/>
          <a:stretch>
            <a:fillRect/>
          </a:stretch>
        </p:blipFill>
        <p:spPr>
          <a:xfrm>
            <a:off x="5791200" y="3581400"/>
            <a:ext cx="3040371" cy="2280278"/>
          </a:xfrm>
          <a:prstGeom prst="rect">
            <a:avLst/>
          </a:prstGeom>
        </p:spPr>
      </p:pic>
      <p:sp>
        <p:nvSpPr>
          <p:cNvPr id="31" name="Right Brace 30"/>
          <p:cNvSpPr/>
          <p:nvPr/>
        </p:nvSpPr>
        <p:spPr bwMode="auto">
          <a:xfrm>
            <a:off x="3124200" y="3810000"/>
            <a:ext cx="457200" cy="838200"/>
          </a:xfrm>
          <a:prstGeom prst="rightBrace">
            <a:avLst/>
          </a:prstGeom>
          <a:noFill/>
          <a:ln w="25400"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32" name="Text Box 36"/>
          <p:cNvSpPr txBox="1">
            <a:spLocks noChangeArrowheads="1"/>
          </p:cNvSpPr>
          <p:nvPr/>
        </p:nvSpPr>
        <p:spPr bwMode="auto">
          <a:xfrm>
            <a:off x="4191000" y="2133600"/>
            <a:ext cx="2667000" cy="369332"/>
          </a:xfrm>
          <a:prstGeom prst="rect">
            <a:avLst/>
          </a:prstGeom>
          <a:noFill/>
          <a:ln w="9525">
            <a:noFill/>
            <a:miter lim="800000"/>
            <a:headEnd/>
            <a:tailEnd/>
          </a:ln>
        </p:spPr>
        <p:txBody>
          <a:bodyPr wrap="square">
            <a:spAutoFit/>
          </a:bodyPr>
          <a:lstStyle/>
          <a:p>
            <a:pPr marL="190500" indent="-190500" eaLnBrk="0" hangingPunct="0"/>
            <a:r>
              <a:rPr lang="en-US" sz="1800" b="0" dirty="0" smtClean="0">
                <a:solidFill>
                  <a:srgbClr val="002060"/>
                </a:solidFill>
              </a:rPr>
              <a:t>Backup straight</a:t>
            </a:r>
          </a:p>
        </p:txBody>
      </p:sp>
      <p:sp>
        <p:nvSpPr>
          <p:cNvPr id="34" name="Right Brace 33"/>
          <p:cNvSpPr/>
          <p:nvPr/>
        </p:nvSpPr>
        <p:spPr bwMode="auto">
          <a:xfrm>
            <a:off x="3733800" y="2895600"/>
            <a:ext cx="457200" cy="838200"/>
          </a:xfrm>
          <a:prstGeom prst="rightBrace">
            <a:avLst/>
          </a:prstGeom>
          <a:noFill/>
          <a:ln w="25400"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35" name="Right Brace 34"/>
          <p:cNvSpPr/>
          <p:nvPr/>
        </p:nvSpPr>
        <p:spPr bwMode="auto">
          <a:xfrm>
            <a:off x="3657600" y="1828800"/>
            <a:ext cx="457200" cy="838200"/>
          </a:xfrm>
          <a:prstGeom prst="rightBrace">
            <a:avLst/>
          </a:prstGeom>
          <a:noFill/>
          <a:ln w="25400"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36" name="Text Box 36"/>
          <p:cNvSpPr txBox="1">
            <a:spLocks noChangeArrowheads="1"/>
          </p:cNvSpPr>
          <p:nvPr/>
        </p:nvSpPr>
        <p:spPr bwMode="auto">
          <a:xfrm>
            <a:off x="3657600" y="4038600"/>
            <a:ext cx="1371600" cy="369332"/>
          </a:xfrm>
          <a:prstGeom prst="rect">
            <a:avLst/>
          </a:prstGeom>
          <a:noFill/>
          <a:ln w="9525">
            <a:noFill/>
            <a:miter lim="800000"/>
            <a:headEnd/>
            <a:tailEnd/>
          </a:ln>
        </p:spPr>
        <p:txBody>
          <a:bodyPr wrap="square">
            <a:spAutoFit/>
          </a:bodyPr>
          <a:lstStyle/>
          <a:p>
            <a:pPr marL="190500" indent="-190500" eaLnBrk="0" hangingPunct="0"/>
            <a:r>
              <a:rPr lang="en-US" sz="1800" b="0" dirty="0" smtClean="0">
                <a:solidFill>
                  <a:srgbClr val="002060"/>
                </a:solidFill>
              </a:rPr>
              <a:t>Straighten</a:t>
            </a:r>
          </a:p>
        </p:txBody>
      </p:sp>
      <p:sp>
        <p:nvSpPr>
          <p:cNvPr id="37" name="Text Box 36"/>
          <p:cNvSpPr txBox="1">
            <a:spLocks noChangeArrowheads="1"/>
          </p:cNvSpPr>
          <p:nvPr/>
        </p:nvSpPr>
        <p:spPr bwMode="auto">
          <a:xfrm>
            <a:off x="4267200" y="3124200"/>
            <a:ext cx="1295400" cy="369332"/>
          </a:xfrm>
          <a:prstGeom prst="rect">
            <a:avLst/>
          </a:prstGeom>
          <a:noFill/>
          <a:ln w="9525">
            <a:noFill/>
            <a:miter lim="800000"/>
            <a:headEnd/>
            <a:tailEnd/>
          </a:ln>
        </p:spPr>
        <p:txBody>
          <a:bodyPr wrap="square">
            <a:spAutoFit/>
          </a:bodyPr>
          <a:lstStyle/>
          <a:p>
            <a:pPr marL="190500" indent="-190500" eaLnBrk="0" hangingPunct="0"/>
            <a:r>
              <a:rPr lang="en-US" sz="1800" b="0" dirty="0" smtClean="0">
                <a:solidFill>
                  <a:srgbClr val="002060"/>
                </a:solidFill>
              </a:rPr>
              <a:t>Turn</a:t>
            </a:r>
          </a:p>
        </p:txBody>
      </p:sp>
      <p:sp>
        <p:nvSpPr>
          <p:cNvPr id="41" name="Oval 40"/>
          <p:cNvSpPr/>
          <p:nvPr/>
        </p:nvSpPr>
        <p:spPr bwMode="auto">
          <a:xfrm>
            <a:off x="838200" y="2057400"/>
            <a:ext cx="914400" cy="381000"/>
          </a:xfrm>
          <a:prstGeom prst="ellipse">
            <a:avLst/>
          </a:prstGeom>
          <a:noFill/>
          <a:ln w="254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cxnSp>
        <p:nvCxnSpPr>
          <p:cNvPr id="43" name="Straight Arrow Connector 42"/>
          <p:cNvCxnSpPr>
            <a:stCxn id="47" idx="1"/>
            <a:endCxn id="41" idx="7"/>
          </p:cNvCxnSpPr>
          <p:nvPr/>
        </p:nvCxnSpPr>
        <p:spPr bwMode="auto">
          <a:xfrm flipH="1">
            <a:off x="1618689" y="1571655"/>
            <a:ext cx="3258111" cy="541541"/>
          </a:xfrm>
          <a:prstGeom prst="straightConnector1">
            <a:avLst/>
          </a:prstGeom>
          <a:solidFill>
            <a:srgbClr val="333399"/>
          </a:solidFill>
          <a:ln w="25400" cap="flat" cmpd="sng" algn="ctr">
            <a:solidFill>
              <a:srgbClr val="C00000"/>
            </a:solidFill>
            <a:prstDash val="solid"/>
            <a:round/>
            <a:headEnd type="none" w="med" len="med"/>
            <a:tailEnd type="arrow"/>
          </a:ln>
          <a:effectLst/>
        </p:spPr>
      </p:cxnSp>
      <p:sp>
        <p:nvSpPr>
          <p:cNvPr id="47" name="Text Box 36"/>
          <p:cNvSpPr txBox="1">
            <a:spLocks noChangeArrowheads="1"/>
          </p:cNvSpPr>
          <p:nvPr/>
        </p:nvSpPr>
        <p:spPr bwMode="auto">
          <a:xfrm>
            <a:off x="4876800" y="1371600"/>
            <a:ext cx="3505200" cy="400110"/>
          </a:xfrm>
          <a:prstGeom prst="rect">
            <a:avLst/>
          </a:prstGeom>
          <a:noFill/>
          <a:ln w="9525">
            <a:noFill/>
            <a:miter lim="800000"/>
            <a:headEnd/>
            <a:tailEnd/>
          </a:ln>
        </p:spPr>
        <p:txBody>
          <a:bodyPr wrap="square">
            <a:spAutoFit/>
          </a:bodyPr>
          <a:lstStyle/>
          <a:p>
            <a:pPr marL="190500" indent="-190500" eaLnBrk="0" hangingPunct="0"/>
            <a:r>
              <a:rPr lang="en-US" sz="2000" b="0" dirty="0" smtClean="0">
                <a:solidFill>
                  <a:srgbClr val="C00000"/>
                </a:solidFill>
              </a:rPr>
              <a:t>When to start turning?</a:t>
            </a:r>
          </a:p>
        </p:txBody>
      </p:sp>
      <p:sp>
        <p:nvSpPr>
          <p:cNvPr id="48" name="Oval 47"/>
          <p:cNvSpPr/>
          <p:nvPr/>
        </p:nvSpPr>
        <p:spPr bwMode="auto">
          <a:xfrm>
            <a:off x="2514600" y="2895600"/>
            <a:ext cx="914400" cy="304800"/>
          </a:xfrm>
          <a:prstGeom prst="ellipse">
            <a:avLst/>
          </a:prstGeom>
          <a:noFill/>
          <a:ln w="254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cxnSp>
        <p:nvCxnSpPr>
          <p:cNvPr id="49" name="Straight Arrow Connector 48"/>
          <p:cNvCxnSpPr/>
          <p:nvPr/>
        </p:nvCxnSpPr>
        <p:spPr bwMode="auto">
          <a:xfrm flipH="1">
            <a:off x="3352800" y="2895600"/>
            <a:ext cx="1904999" cy="104745"/>
          </a:xfrm>
          <a:prstGeom prst="straightConnector1">
            <a:avLst/>
          </a:prstGeom>
          <a:solidFill>
            <a:srgbClr val="333399"/>
          </a:solidFill>
          <a:ln w="25400" cap="flat" cmpd="sng" algn="ctr">
            <a:solidFill>
              <a:srgbClr val="C00000"/>
            </a:solidFill>
            <a:prstDash val="solid"/>
            <a:round/>
            <a:headEnd type="none" w="med" len="med"/>
            <a:tailEnd type="arrow"/>
          </a:ln>
          <a:effectLst/>
        </p:spPr>
      </p:cxnSp>
      <p:sp>
        <p:nvSpPr>
          <p:cNvPr id="51" name="Text Box 36"/>
          <p:cNvSpPr txBox="1">
            <a:spLocks noChangeArrowheads="1"/>
          </p:cNvSpPr>
          <p:nvPr/>
        </p:nvSpPr>
        <p:spPr bwMode="auto">
          <a:xfrm>
            <a:off x="5257800" y="2667000"/>
            <a:ext cx="3429000" cy="400110"/>
          </a:xfrm>
          <a:prstGeom prst="rect">
            <a:avLst/>
          </a:prstGeom>
          <a:noFill/>
          <a:ln w="9525">
            <a:noFill/>
            <a:miter lim="800000"/>
            <a:headEnd/>
            <a:tailEnd/>
          </a:ln>
        </p:spPr>
        <p:txBody>
          <a:bodyPr wrap="square">
            <a:spAutoFit/>
          </a:bodyPr>
          <a:lstStyle/>
          <a:p>
            <a:pPr marL="190500" indent="-190500" eaLnBrk="0" hangingPunct="0"/>
            <a:r>
              <a:rPr lang="en-US" sz="2000" b="0" dirty="0" smtClean="0">
                <a:solidFill>
                  <a:srgbClr val="C00000"/>
                </a:solidFill>
              </a:rPr>
              <a:t>How much to turn?</a:t>
            </a:r>
          </a:p>
        </p:txBody>
      </p:sp>
      <p:sp>
        <p:nvSpPr>
          <p:cNvPr id="1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19</a:t>
            </a:fld>
            <a:endParaRPr lang="en-US" b="1" dirty="0"/>
          </a:p>
        </p:txBody>
      </p:sp>
    </p:spTree>
    <p:extLst>
      <p:ext uri="{BB962C8B-B14F-4D97-AF65-F5344CB8AC3E}">
        <p14:creationId xmlns:p14="http://schemas.microsoft.com/office/powerpoint/2010/main" val="2144211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video>
              <p:cMediaNode vol="80000">
                <p:cTn id="31" fill="hold" display="0">
                  <p:stCondLst>
                    <p:cond delay="indefinite"/>
                  </p:stCondLst>
                </p:cTn>
                <p:tgtEl>
                  <p:spTgt spid="8"/>
                </p:tgtEl>
              </p:cMediaNode>
            </p:video>
          </p:childTnLst>
        </p:cTn>
      </p:par>
    </p:tnLst>
    <p:bldLst>
      <p:bldP spid="31" grpId="0" animBg="1"/>
      <p:bldP spid="32" grpId="0"/>
      <p:bldP spid="34" grpId="0" animBg="1"/>
      <p:bldP spid="35" grpId="0" animBg="1"/>
      <p:bldP spid="36" grpId="0"/>
      <p:bldP spid="37" grpId="0"/>
      <p:bldP spid="41" grpId="0" animBg="1"/>
      <p:bldP spid="47" grpId="0"/>
      <p:bldP spid="48" grpId="0" animBg="1"/>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9362" name="Rectangle 2"/>
          <p:cNvSpPr>
            <a:spLocks noGrp="1" noChangeArrowheads="1"/>
          </p:cNvSpPr>
          <p:nvPr>
            <p:ph type="title"/>
          </p:nvPr>
        </p:nvSpPr>
        <p:spPr>
          <a:xfrm>
            <a:off x="685800" y="381000"/>
            <a:ext cx="7772400" cy="609600"/>
          </a:xfrm>
        </p:spPr>
        <p:txBody>
          <a:bodyPr/>
          <a:lstStyle/>
          <a:p>
            <a:r>
              <a:rPr lang="en-US" sz="2800" dirty="0">
                <a:solidFill>
                  <a:srgbClr val="C00000"/>
                </a:solidFill>
              </a:rPr>
              <a:t>Talk Outline </a:t>
            </a:r>
          </a:p>
        </p:txBody>
      </p:sp>
      <p:sp>
        <p:nvSpPr>
          <p:cNvPr id="1039363" name="Rectangle 3"/>
          <p:cNvSpPr>
            <a:spLocks noGrp="1" noChangeArrowheads="1"/>
          </p:cNvSpPr>
          <p:nvPr>
            <p:ph type="body" idx="1"/>
          </p:nvPr>
        </p:nvSpPr>
        <p:spPr>
          <a:xfrm>
            <a:off x="228600" y="1371600"/>
            <a:ext cx="8458200" cy="5181600"/>
          </a:xfrm>
        </p:spPr>
        <p:txBody>
          <a:bodyPr/>
          <a:lstStyle/>
          <a:p>
            <a:pPr>
              <a:spcBef>
                <a:spcPct val="35000"/>
              </a:spcBef>
              <a:buFont typeface="Wingdings" pitchFamily="2" charset="2"/>
              <a:buNone/>
            </a:pPr>
            <a:endParaRPr lang="en-US" altLang="ko-KR" sz="2400" dirty="0">
              <a:solidFill>
                <a:srgbClr val="C00000"/>
              </a:solidFill>
              <a:ea typeface="Gulim" pitchFamily="34" charset="-127"/>
            </a:endParaRPr>
          </a:p>
          <a:p>
            <a:pPr>
              <a:spcBef>
                <a:spcPct val="35000"/>
              </a:spcBef>
              <a:buFont typeface="Wingdings" pitchFamily="2" charset="2"/>
              <a:buChar char="Ü"/>
            </a:pPr>
            <a:r>
              <a:rPr lang="en-US" altLang="ko-KR" sz="2400" dirty="0">
                <a:solidFill>
                  <a:srgbClr val="C00000"/>
                </a:solidFill>
                <a:ea typeface="Gulim" pitchFamily="34" charset="-127"/>
              </a:rPr>
              <a:t> </a:t>
            </a:r>
            <a:r>
              <a:rPr lang="en-US" altLang="ko-KR" sz="2400" dirty="0" smtClean="0">
                <a:solidFill>
                  <a:srgbClr val="C00000"/>
                </a:solidFill>
                <a:ea typeface="Gulim" pitchFamily="34" charset="-127"/>
              </a:rPr>
              <a:t>Program Verification and SMT Solvers</a:t>
            </a:r>
            <a:endParaRPr lang="en-US" sz="2400" dirty="0" smtClean="0">
              <a:solidFill>
                <a:srgbClr val="C00000"/>
              </a:solidFill>
              <a:ea typeface="Gulim" pitchFamily="34" charset="-127"/>
            </a:endParaRPr>
          </a:p>
          <a:p>
            <a:pPr>
              <a:spcBef>
                <a:spcPct val="35000"/>
              </a:spcBef>
              <a:buFont typeface="Wingdings" pitchFamily="2" charset="2"/>
              <a:buChar char="q"/>
            </a:pPr>
            <a:endParaRPr lang="en-US" sz="2400" dirty="0" smtClean="0">
              <a:solidFill>
                <a:srgbClr val="006600"/>
              </a:solidFill>
              <a:ea typeface="Gulim" pitchFamily="34" charset="-127"/>
            </a:endParaRPr>
          </a:p>
          <a:p>
            <a:pPr>
              <a:spcBef>
                <a:spcPct val="35000"/>
              </a:spcBef>
              <a:buFont typeface="Wingdings" pitchFamily="2" charset="2"/>
              <a:buChar char="q"/>
            </a:pPr>
            <a:r>
              <a:rPr lang="en-US" sz="2400" dirty="0" smtClean="0">
                <a:solidFill>
                  <a:srgbClr val="006600"/>
                </a:solidFill>
                <a:ea typeface="Gulim" pitchFamily="34" charset="-127"/>
              </a:rPr>
              <a:t> </a:t>
            </a:r>
            <a:r>
              <a:rPr lang="en-US" sz="2400" dirty="0" smtClean="0">
                <a:solidFill>
                  <a:srgbClr val="006600"/>
                </a:solidFill>
                <a:ea typeface="Gulim" pitchFamily="34" charset="-127"/>
              </a:rPr>
              <a:t>Motivation for Syntax-Guided Synthesis</a:t>
            </a:r>
            <a:endParaRPr lang="en-US" sz="2400" dirty="0" smtClean="0">
              <a:solidFill>
                <a:srgbClr val="006600"/>
              </a:solidFill>
              <a:ea typeface="Gulim" pitchFamily="34" charset="-127"/>
            </a:endParaRPr>
          </a:p>
          <a:p>
            <a:pPr>
              <a:spcBef>
                <a:spcPct val="35000"/>
              </a:spcBef>
              <a:buFont typeface="Wingdings" pitchFamily="2" charset="2"/>
              <a:buChar char="q"/>
            </a:pPr>
            <a:endParaRPr lang="en-US" sz="2400" dirty="0">
              <a:solidFill>
                <a:srgbClr val="006600"/>
              </a:solidFill>
              <a:ea typeface="Gulim" pitchFamily="34" charset="-127"/>
            </a:endParaRPr>
          </a:p>
          <a:p>
            <a:pPr>
              <a:spcBef>
                <a:spcPct val="35000"/>
              </a:spcBef>
              <a:buFont typeface="Wingdings" pitchFamily="2" charset="2"/>
              <a:buChar char="q"/>
            </a:pPr>
            <a:r>
              <a:rPr lang="en-US" sz="2400" dirty="0">
                <a:solidFill>
                  <a:srgbClr val="006600"/>
                </a:solidFill>
                <a:ea typeface="Gulim" pitchFamily="34" charset="-127"/>
              </a:rPr>
              <a:t> </a:t>
            </a:r>
            <a:r>
              <a:rPr lang="en-US" sz="2400" dirty="0" smtClean="0">
                <a:solidFill>
                  <a:srgbClr val="006600"/>
                </a:solidFill>
                <a:ea typeface="Gulim" pitchFamily="34" charset="-127"/>
              </a:rPr>
              <a:t>Formalization of </a:t>
            </a:r>
            <a:r>
              <a:rPr lang="en-US" sz="2400" dirty="0" err="1" smtClean="0">
                <a:solidFill>
                  <a:srgbClr val="006600"/>
                </a:solidFill>
                <a:ea typeface="Gulim" pitchFamily="34" charset="-127"/>
              </a:rPr>
              <a:t>SyGuS</a:t>
            </a:r>
            <a:endParaRPr lang="en-US" sz="2400" dirty="0" smtClean="0">
              <a:solidFill>
                <a:srgbClr val="006600"/>
              </a:solidFill>
              <a:ea typeface="Gulim" pitchFamily="34" charset="-127"/>
            </a:endParaRPr>
          </a:p>
          <a:p>
            <a:pPr>
              <a:spcBef>
                <a:spcPct val="35000"/>
              </a:spcBef>
              <a:buFont typeface="Wingdings" pitchFamily="2" charset="2"/>
              <a:buChar char="q"/>
            </a:pPr>
            <a:endParaRPr lang="en-US" sz="2400" dirty="0">
              <a:solidFill>
                <a:srgbClr val="006600"/>
              </a:solidFill>
              <a:ea typeface="Gulim" pitchFamily="34" charset="-127"/>
            </a:endParaRPr>
          </a:p>
          <a:p>
            <a:pPr>
              <a:spcBef>
                <a:spcPct val="35000"/>
              </a:spcBef>
              <a:buFont typeface="Wingdings" pitchFamily="2" charset="2"/>
              <a:buChar char="q"/>
            </a:pPr>
            <a:r>
              <a:rPr lang="en-US" sz="2400" dirty="0" smtClean="0">
                <a:solidFill>
                  <a:srgbClr val="006600"/>
                </a:solidFill>
                <a:ea typeface="Gulim" pitchFamily="34" charset="-127"/>
              </a:rPr>
              <a:t> </a:t>
            </a:r>
            <a:r>
              <a:rPr lang="en-US" sz="2400" dirty="0" smtClean="0">
                <a:solidFill>
                  <a:srgbClr val="006600"/>
                </a:solidFill>
                <a:ea typeface="Gulim" pitchFamily="34" charset="-127"/>
              </a:rPr>
              <a:t>Solution Strategies</a:t>
            </a:r>
            <a:endParaRPr lang="en-US" sz="2400" dirty="0" smtClean="0">
              <a:solidFill>
                <a:srgbClr val="006600"/>
              </a:solidFill>
              <a:ea typeface="Gulim" pitchFamily="34" charset="-127"/>
            </a:endParaRPr>
          </a:p>
          <a:p>
            <a:pPr>
              <a:spcBef>
                <a:spcPct val="35000"/>
              </a:spcBef>
              <a:buFont typeface="Wingdings" pitchFamily="2" charset="2"/>
              <a:buChar char="q"/>
            </a:pPr>
            <a:endParaRPr lang="en-US" sz="2400" dirty="0">
              <a:solidFill>
                <a:srgbClr val="006600"/>
              </a:solidFill>
              <a:ea typeface="Gulim" pitchFamily="34" charset="-127"/>
            </a:endParaRPr>
          </a:p>
          <a:p>
            <a:pPr>
              <a:spcBef>
                <a:spcPct val="35000"/>
              </a:spcBef>
              <a:buFont typeface="Wingdings" pitchFamily="2" charset="2"/>
              <a:buChar char="q"/>
            </a:pPr>
            <a:r>
              <a:rPr lang="en-US" sz="2400" dirty="0" smtClean="0">
                <a:solidFill>
                  <a:srgbClr val="006600"/>
                </a:solidFill>
                <a:ea typeface="Gulim" pitchFamily="34" charset="-127"/>
              </a:rPr>
              <a:t> Conclusions + </a:t>
            </a:r>
            <a:r>
              <a:rPr lang="en-US" sz="2400" dirty="0" err="1" smtClean="0">
                <a:solidFill>
                  <a:srgbClr val="006600"/>
                </a:solidFill>
                <a:ea typeface="Gulim" pitchFamily="34" charset="-127"/>
              </a:rPr>
              <a:t>SyGuS</a:t>
            </a:r>
            <a:r>
              <a:rPr lang="en-US" sz="2400" dirty="0" smtClean="0">
                <a:solidFill>
                  <a:srgbClr val="006600"/>
                </a:solidFill>
                <a:ea typeface="Gulim" pitchFamily="34" charset="-127"/>
              </a:rPr>
              <a:t> Competition</a:t>
            </a:r>
            <a:endParaRPr lang="en-US" sz="2400" dirty="0" smtClean="0">
              <a:solidFill>
                <a:srgbClr val="006600"/>
              </a:solidFill>
              <a:ea typeface="Gulim" pitchFamily="34" charset="-127"/>
            </a:endParaRPr>
          </a:p>
        </p:txBody>
      </p:sp>
      <p:sp>
        <p:nvSpPr>
          <p:cNvPr id="4" name="Slide Number Placeholder 2"/>
          <p:cNvSpPr>
            <a:spLocks noGrp="1"/>
          </p:cNvSpPr>
          <p:nvPr>
            <p:ph type="sldNum" sz="quarter" idx="12"/>
          </p:nvPr>
        </p:nvSpPr>
        <p:spPr>
          <a:xfrm>
            <a:off x="7239000" y="6388100"/>
            <a:ext cx="1905000" cy="457200"/>
          </a:xfrm>
        </p:spPr>
        <p:txBody>
          <a:bodyPr/>
          <a:lstStyle/>
          <a:p>
            <a:pPr>
              <a:defRPr/>
            </a:pPr>
            <a:fld id="{924D1435-4905-40F1-8D65-E580AB760BDD}" type="slidenum">
              <a:rPr lang="en-US" b="1" smtClean="0"/>
              <a:pPr>
                <a:defRPr/>
              </a:pPr>
              <a:t>2</a:t>
            </a:fld>
            <a:endParaRPr lang="en-US" b="1"/>
          </a:p>
        </p:txBody>
      </p:sp>
    </p:spTree>
    <p:extLst>
      <p:ext uri="{BB962C8B-B14F-4D97-AF65-F5344CB8AC3E}">
        <p14:creationId xmlns:p14="http://schemas.microsoft.com/office/powerpoint/2010/main" val="309621865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29862" y="152400"/>
            <a:ext cx="9296400" cy="762000"/>
          </a:xfrm>
        </p:spPr>
        <p:txBody>
          <a:bodyPr/>
          <a:lstStyle/>
          <a:p>
            <a:r>
              <a:rPr lang="en-US" altLang="ko-KR" sz="2800" dirty="0" err="1" smtClean="0">
                <a:solidFill>
                  <a:srgbClr val="C00000"/>
                </a:solidFill>
                <a:ea typeface="Gulim" pitchFamily="34" charset="-127"/>
              </a:rPr>
              <a:t>Autograder</a:t>
            </a:r>
            <a:r>
              <a:rPr lang="en-US" altLang="ko-KR" sz="2800" dirty="0">
                <a:solidFill>
                  <a:srgbClr val="C00000"/>
                </a:solidFill>
                <a:ea typeface="Gulim" pitchFamily="34" charset="-127"/>
              </a:rPr>
              <a:t>:</a:t>
            </a:r>
            <a:r>
              <a:rPr lang="en-US" altLang="ko-KR" sz="2800" dirty="0" smtClean="0">
                <a:solidFill>
                  <a:srgbClr val="C00000"/>
                </a:solidFill>
                <a:ea typeface="Gulim" pitchFamily="34" charset="-127"/>
              </a:rPr>
              <a:t> Feedback on Programming </a:t>
            </a:r>
            <a:r>
              <a:rPr lang="en-US" altLang="ko-KR" sz="2800" dirty="0" err="1" smtClean="0">
                <a:solidFill>
                  <a:srgbClr val="C00000"/>
                </a:solidFill>
                <a:ea typeface="Gulim" pitchFamily="34" charset="-127"/>
              </a:rPr>
              <a:t>Homeworks</a:t>
            </a:r>
            <a:r>
              <a:rPr lang="en-US" altLang="ko-KR" sz="2800" dirty="0" smtClean="0">
                <a:solidFill>
                  <a:srgbClr val="C00000"/>
                </a:solidFill>
                <a:ea typeface="Gulim" pitchFamily="34" charset="-127"/>
              </a:rPr>
              <a:t/>
            </a:r>
            <a:br>
              <a:rPr lang="en-US" altLang="ko-KR" sz="2800" dirty="0" smtClean="0">
                <a:solidFill>
                  <a:srgbClr val="C00000"/>
                </a:solidFill>
                <a:ea typeface="Gulim" pitchFamily="34" charset="-127"/>
              </a:rPr>
            </a:br>
            <a:r>
              <a:rPr lang="en-US" altLang="ko-KR" sz="2800" dirty="0">
                <a:solidFill>
                  <a:srgbClr val="C00000"/>
                </a:solidFill>
                <a:ea typeface="Gulim" pitchFamily="34" charset="-127"/>
              </a:rPr>
              <a:t>	</a:t>
            </a:r>
            <a:r>
              <a:rPr lang="en-US" altLang="ko-KR" sz="2800" dirty="0" smtClean="0">
                <a:solidFill>
                  <a:srgbClr val="C00000"/>
                </a:solidFill>
                <a:ea typeface="Gulim" pitchFamily="34" charset="-127"/>
              </a:rPr>
              <a:t>					</a:t>
            </a:r>
            <a:r>
              <a:rPr lang="en-US" altLang="ko-KR" sz="2000" dirty="0" smtClean="0">
                <a:solidFill>
                  <a:srgbClr val="C00000"/>
                </a:solidFill>
                <a:ea typeface="Gulim" pitchFamily="34" charset="-127"/>
              </a:rPr>
              <a:t>Singh et al (PLDI 2013)</a:t>
            </a:r>
            <a:endParaRPr lang="en-US" altLang="ko-KR" sz="2800" dirty="0" smtClean="0">
              <a:solidFill>
                <a:srgbClr val="C00000"/>
              </a:solidFill>
              <a:ea typeface="Gulim" pitchFamily="34" charset="-127"/>
            </a:endParaRPr>
          </a:p>
        </p:txBody>
      </p:sp>
      <p:pic>
        <p:nvPicPr>
          <p:cNvPr id="4" name="Picture 3"/>
          <p:cNvPicPr>
            <a:picLocks noChangeAspect="1"/>
          </p:cNvPicPr>
          <p:nvPr/>
        </p:nvPicPr>
        <p:blipFill>
          <a:blip r:embed="rId2" cstate="print"/>
          <a:stretch>
            <a:fillRect/>
          </a:stretch>
        </p:blipFill>
        <p:spPr>
          <a:xfrm>
            <a:off x="0" y="1066800"/>
            <a:ext cx="4827114" cy="2667000"/>
          </a:xfrm>
          <a:prstGeom prst="rect">
            <a:avLst/>
          </a:prstGeom>
        </p:spPr>
      </p:pic>
      <p:pic>
        <p:nvPicPr>
          <p:cNvPr id="5" name="Picture 4"/>
          <p:cNvPicPr>
            <a:picLocks noChangeAspect="1"/>
          </p:cNvPicPr>
          <p:nvPr/>
        </p:nvPicPr>
        <p:blipFill>
          <a:blip r:embed="rId3" cstate="print"/>
          <a:stretch>
            <a:fillRect/>
          </a:stretch>
        </p:blipFill>
        <p:spPr>
          <a:xfrm>
            <a:off x="3556680" y="3810000"/>
            <a:ext cx="5587320" cy="2649733"/>
          </a:xfrm>
          <a:prstGeom prst="rect">
            <a:avLst/>
          </a:prstGeom>
        </p:spPr>
      </p:pic>
      <p:sp>
        <p:nvSpPr>
          <p:cNvPr id="6" name="TextBox 5"/>
          <p:cNvSpPr txBox="1"/>
          <p:nvPr/>
        </p:nvSpPr>
        <p:spPr>
          <a:xfrm>
            <a:off x="5105400" y="1524000"/>
            <a:ext cx="3852201" cy="1015663"/>
          </a:xfrm>
          <a:prstGeom prst="rect">
            <a:avLst/>
          </a:prstGeom>
          <a:noFill/>
        </p:spPr>
        <p:txBody>
          <a:bodyPr wrap="square" rtlCol="0">
            <a:spAutoFit/>
          </a:bodyPr>
          <a:lstStyle/>
          <a:p>
            <a:r>
              <a:rPr lang="en-US" sz="2000" b="0" dirty="0" smtClean="0">
                <a:solidFill>
                  <a:srgbClr val="336600"/>
                </a:solidFill>
                <a:cs typeface="Segoe UI Light" panose="020B0502040204020203" pitchFamily="34" charset="0"/>
              </a:rPr>
              <a:t>Student Solution P</a:t>
            </a:r>
          </a:p>
          <a:p>
            <a:r>
              <a:rPr lang="en-US" sz="2000" b="0" dirty="0" smtClean="0">
                <a:solidFill>
                  <a:srgbClr val="336600"/>
                </a:solidFill>
                <a:cs typeface="Segoe UI Light" panose="020B0502040204020203" pitchFamily="34" charset="0"/>
              </a:rPr>
              <a:t>+ Reference Solution R</a:t>
            </a:r>
          </a:p>
          <a:p>
            <a:r>
              <a:rPr lang="en-US" sz="2000" b="0" dirty="0" smtClean="0">
                <a:solidFill>
                  <a:srgbClr val="336600"/>
                </a:solidFill>
                <a:cs typeface="Segoe UI Light" panose="020B0502040204020203" pitchFamily="34" charset="0"/>
              </a:rPr>
              <a:t>+ Error Model</a:t>
            </a:r>
            <a:endParaRPr lang="en-US" sz="2000" b="0" dirty="0">
              <a:solidFill>
                <a:srgbClr val="336600"/>
              </a:solidFill>
              <a:cs typeface="Segoe UI Light" panose="020B0502040204020203" pitchFamily="34" charset="0"/>
            </a:endParaRPr>
          </a:p>
        </p:txBody>
      </p:sp>
      <p:sp>
        <p:nvSpPr>
          <p:cNvPr id="7" name="Down Arrow 6"/>
          <p:cNvSpPr/>
          <p:nvPr/>
        </p:nvSpPr>
        <p:spPr bwMode="auto">
          <a:xfrm>
            <a:off x="5943600" y="2895600"/>
            <a:ext cx="457200" cy="685800"/>
          </a:xfrm>
          <a:prstGeom prst="downArrow">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20</a:t>
            </a:fld>
            <a:endParaRPr lang="en-US" b="1" dirty="0"/>
          </a:p>
        </p:txBody>
      </p:sp>
      <p:sp>
        <p:nvSpPr>
          <p:cNvPr id="9" name="TextBox 8"/>
          <p:cNvSpPr txBox="1"/>
          <p:nvPr/>
        </p:nvSpPr>
        <p:spPr>
          <a:xfrm>
            <a:off x="99777" y="5171978"/>
            <a:ext cx="3664074" cy="70788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Find min no of edits to P so as to make it equivalent to R</a:t>
            </a:r>
          </a:p>
        </p:txBody>
      </p:sp>
    </p:spTree>
    <p:extLst>
      <p:ext uri="{BB962C8B-B14F-4D97-AF65-F5344CB8AC3E}">
        <p14:creationId xmlns:p14="http://schemas.microsoft.com/office/powerpoint/2010/main" val="338058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67367787"/>
              </p:ext>
            </p:extLst>
          </p:nvPr>
        </p:nvGraphicFramePr>
        <p:xfrm>
          <a:off x="685800" y="1524000"/>
          <a:ext cx="7060223" cy="1879600"/>
        </p:xfrm>
        <a:graphic>
          <a:graphicData uri="http://schemas.openxmlformats.org/drawingml/2006/table">
            <a:tbl>
              <a:tblPr firstRow="1" bandRow="1">
                <a:tableStyleId>{5C22544A-7EE6-4342-B048-85BDC9FD1C3A}</a:tableStyleId>
              </a:tblPr>
              <a:tblGrid>
                <a:gridCol w="3349869"/>
                <a:gridCol w="3710354"/>
              </a:tblGrid>
              <a:tr h="370840">
                <a:tc>
                  <a:txBody>
                    <a:bodyPr/>
                    <a:lstStyle/>
                    <a:p>
                      <a:r>
                        <a:rPr lang="en-US" sz="2000" baseline="0" dirty="0" smtClean="0">
                          <a:solidFill>
                            <a:srgbClr val="002060"/>
                          </a:solidFill>
                        </a:rPr>
                        <a:t>Input</a:t>
                      </a:r>
                      <a:r>
                        <a:rPr lang="en-US" sz="2000" baseline="0" dirty="0" smtClean="0"/>
                        <a:t> </a:t>
                      </a:r>
                      <a:endParaRPr lang="en-US" sz="2000" baseline="0" dirty="0"/>
                    </a:p>
                  </a:txBody>
                  <a:tcPr/>
                </a:tc>
                <a:tc>
                  <a:txBody>
                    <a:bodyPr/>
                    <a:lstStyle/>
                    <a:p>
                      <a:r>
                        <a:rPr lang="en-US" sz="2000" baseline="0" dirty="0" smtClean="0">
                          <a:solidFill>
                            <a:srgbClr val="002060"/>
                          </a:solidFill>
                        </a:rPr>
                        <a:t>Output</a:t>
                      </a:r>
                      <a:endParaRPr lang="en-US" sz="2000" baseline="0" dirty="0">
                        <a:solidFill>
                          <a:srgbClr val="002060"/>
                        </a:solidFill>
                      </a:endParaRPr>
                    </a:p>
                  </a:txBody>
                  <a:tcPr/>
                </a:tc>
              </a:tr>
              <a:tr h="370840">
                <a:tc>
                  <a:txBody>
                    <a:bodyPr/>
                    <a:lstStyle/>
                    <a:p>
                      <a:r>
                        <a:rPr lang="en-US" sz="1800" b="0" i="0" u="none" strike="noStrike" kern="1200" baseline="0" dirty="0" smtClean="0">
                          <a:solidFill>
                            <a:schemeClr val="dk1"/>
                          </a:solidFill>
                          <a:latin typeface="+mn-lt"/>
                          <a:ea typeface="+mn-ea"/>
                          <a:cs typeface="+mn-cs"/>
                        </a:rPr>
                        <a:t>(425)-706-7709</a:t>
                      </a:r>
                      <a:endParaRPr lang="en-US" sz="1800" baseline="0" dirty="0"/>
                    </a:p>
                  </a:txBody>
                  <a:tcPr/>
                </a:tc>
                <a:tc>
                  <a:txBody>
                    <a:bodyPr/>
                    <a:lstStyle/>
                    <a:p>
                      <a:r>
                        <a:rPr lang="en-US" sz="1800" baseline="0" dirty="0" smtClean="0"/>
                        <a:t>425-706-7709</a:t>
                      </a:r>
                      <a:endParaRPr lang="en-US" sz="1800" baseline="0" dirty="0"/>
                    </a:p>
                  </a:txBody>
                  <a:tcPr/>
                </a:tc>
              </a:tr>
              <a:tr h="370840">
                <a:tc>
                  <a:txBody>
                    <a:bodyPr/>
                    <a:lstStyle/>
                    <a:p>
                      <a:r>
                        <a:rPr lang="en-US" sz="1800" b="0" i="0" u="none" strike="noStrike" kern="1200" baseline="0" dirty="0" smtClean="0">
                          <a:solidFill>
                            <a:schemeClr val="dk1"/>
                          </a:solidFill>
                          <a:latin typeface="+mn-lt"/>
                          <a:ea typeface="+mn-ea"/>
                          <a:cs typeface="+mn-cs"/>
                        </a:rPr>
                        <a:t>510.220.5586</a:t>
                      </a:r>
                      <a:endParaRPr lang="en-US" sz="1800" baseline="0" dirty="0"/>
                    </a:p>
                  </a:txBody>
                  <a:tcPr/>
                </a:tc>
                <a:tc>
                  <a:txBody>
                    <a:bodyPr/>
                    <a:lstStyle/>
                    <a:p>
                      <a:r>
                        <a:rPr lang="en-US" sz="1800" baseline="0" dirty="0" smtClean="0"/>
                        <a:t>510-220-5586</a:t>
                      </a:r>
                      <a:endParaRPr lang="en-US" sz="1800" baseline="0" dirty="0"/>
                    </a:p>
                  </a:txBody>
                  <a:tcPr/>
                </a:tc>
              </a:tr>
              <a:tr h="370840">
                <a:tc>
                  <a:txBody>
                    <a:bodyPr/>
                    <a:lstStyle/>
                    <a:p>
                      <a:r>
                        <a:rPr lang="en-US" sz="1800" b="0" i="0" u="none" strike="noStrike" kern="1200" baseline="0" dirty="0" smtClean="0">
                          <a:solidFill>
                            <a:schemeClr val="dk1"/>
                          </a:solidFill>
                          <a:latin typeface="+mn-lt"/>
                          <a:ea typeface="+mn-ea"/>
                          <a:cs typeface="+mn-cs"/>
                        </a:rPr>
                        <a:t>1 425 235 7654</a:t>
                      </a:r>
                      <a:endParaRPr lang="en-US" sz="1800" baseline="0" dirty="0"/>
                    </a:p>
                  </a:txBody>
                  <a:tcPr/>
                </a:tc>
                <a:tc>
                  <a:txBody>
                    <a:bodyPr/>
                    <a:lstStyle/>
                    <a:p>
                      <a:r>
                        <a:rPr lang="en-US" sz="1800" baseline="0" dirty="0" smtClean="0"/>
                        <a:t>425-235-7654</a:t>
                      </a:r>
                      <a:endParaRPr lang="en-US" sz="1800" baseline="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425 745-8139</a:t>
                      </a:r>
                      <a:endParaRPr lang="en-US" sz="1800" baseline="0" dirty="0" smtClean="0"/>
                    </a:p>
                  </a:txBody>
                  <a:tcPr/>
                </a:tc>
                <a:tc>
                  <a:txBody>
                    <a:bodyPr/>
                    <a:lstStyle/>
                    <a:p>
                      <a:r>
                        <a:rPr lang="en-US" sz="1800" baseline="0" dirty="0" smtClean="0"/>
                        <a:t>425-745-8139</a:t>
                      </a:r>
                      <a:endParaRPr lang="en-US" sz="1800" baseline="0" dirty="0"/>
                    </a:p>
                  </a:txBody>
                  <a:tcPr/>
                </a:tc>
              </a:tr>
            </a:tbl>
          </a:graphicData>
        </a:graphic>
      </p:graphicFrame>
      <p:sp>
        <p:nvSpPr>
          <p:cNvPr id="27650" name="Rectangle 2"/>
          <p:cNvSpPr>
            <a:spLocks noGrp="1" noChangeArrowheads="1"/>
          </p:cNvSpPr>
          <p:nvPr>
            <p:ph type="title" idx="4294967295"/>
          </p:nvPr>
        </p:nvSpPr>
        <p:spPr>
          <a:xfrm>
            <a:off x="-38100" y="152400"/>
            <a:ext cx="8763000" cy="838200"/>
          </a:xfrm>
        </p:spPr>
        <p:txBody>
          <a:bodyPr/>
          <a:lstStyle/>
          <a:p>
            <a:r>
              <a:rPr lang="en-US" sz="2800" dirty="0" err="1" smtClean="0">
                <a:solidFill>
                  <a:srgbClr val="C00000"/>
                </a:solidFill>
              </a:rPr>
              <a:t>FlashFill</a:t>
            </a:r>
            <a:r>
              <a:rPr lang="en-US" sz="2800" dirty="0" smtClean="0">
                <a:solidFill>
                  <a:srgbClr val="C00000"/>
                </a:solidFill>
              </a:rPr>
              <a:t>: Programming by Examples</a:t>
            </a:r>
            <a:br>
              <a:rPr lang="en-US" sz="2800" dirty="0" smtClean="0">
                <a:solidFill>
                  <a:srgbClr val="C00000"/>
                </a:solidFill>
              </a:rPr>
            </a:br>
            <a:r>
              <a:rPr lang="en-US" sz="2800" dirty="0" smtClean="0">
                <a:solidFill>
                  <a:srgbClr val="C00000"/>
                </a:solidFill>
              </a:rPr>
              <a:t>					</a:t>
            </a:r>
            <a:r>
              <a:rPr lang="en-US" sz="1600" dirty="0" smtClean="0">
                <a:solidFill>
                  <a:srgbClr val="C00000"/>
                </a:solidFill>
              </a:rPr>
              <a:t>Ref: </a:t>
            </a:r>
            <a:r>
              <a:rPr lang="en-US" sz="1600" dirty="0" err="1" smtClean="0">
                <a:solidFill>
                  <a:srgbClr val="C00000"/>
                </a:solidFill>
              </a:rPr>
              <a:t>Gulwani</a:t>
            </a:r>
            <a:r>
              <a:rPr lang="en-US" sz="1600" dirty="0" smtClean="0">
                <a:solidFill>
                  <a:srgbClr val="C00000"/>
                </a:solidFill>
              </a:rPr>
              <a:t> (POPL 2011)</a:t>
            </a:r>
          </a:p>
        </p:txBody>
      </p:sp>
      <p:sp>
        <p:nvSpPr>
          <p:cNvPr id="27662" name="Text Box 36"/>
          <p:cNvSpPr txBox="1">
            <a:spLocks noChangeArrowheads="1"/>
          </p:cNvSpPr>
          <p:nvPr/>
        </p:nvSpPr>
        <p:spPr bwMode="auto">
          <a:xfrm>
            <a:off x="762000" y="3962400"/>
            <a:ext cx="7162800" cy="1231106"/>
          </a:xfrm>
          <a:prstGeom prst="rect">
            <a:avLst/>
          </a:prstGeom>
          <a:noFill/>
          <a:ln w="9525">
            <a:noFill/>
            <a:miter lim="800000"/>
            <a:headEnd/>
            <a:tailEnd/>
          </a:ln>
        </p:spPr>
        <p:txBody>
          <a:bodyPr wrap="square">
            <a:spAutoFit/>
          </a:bodyPr>
          <a:lstStyle/>
          <a:p>
            <a:pPr marL="457200" indent="-457200" eaLnBrk="0" hangingPunct="0">
              <a:buBlip>
                <a:blip r:embed="rId3"/>
              </a:buBlip>
            </a:pPr>
            <a:r>
              <a:rPr lang="en-US" sz="1800" b="0" dirty="0" smtClean="0">
                <a:solidFill>
                  <a:srgbClr val="002060"/>
                </a:solidFill>
              </a:rPr>
              <a:t>Infers desired Excel macro program</a:t>
            </a:r>
          </a:p>
          <a:p>
            <a:pPr marL="457200" indent="-457200" eaLnBrk="0" hangingPunct="0">
              <a:buBlip>
                <a:blip r:embed="rId3"/>
              </a:buBlip>
            </a:pPr>
            <a:r>
              <a:rPr lang="en-US" sz="1800" b="0" dirty="0" smtClean="0">
                <a:solidFill>
                  <a:srgbClr val="002060"/>
                </a:solidFill>
              </a:rPr>
              <a:t>Iterative: user gives examples and corrections</a:t>
            </a:r>
          </a:p>
          <a:p>
            <a:pPr marL="457200" indent="-457200" eaLnBrk="0" hangingPunct="0">
              <a:buBlip>
                <a:blip r:embed="rId3"/>
              </a:buBlip>
            </a:pPr>
            <a:r>
              <a:rPr lang="en-US" sz="1800" b="0" dirty="0" smtClean="0">
                <a:solidFill>
                  <a:srgbClr val="002060"/>
                </a:solidFill>
              </a:rPr>
              <a:t>Being incorporated in next version of Microsoft Excel</a:t>
            </a:r>
          </a:p>
          <a:p>
            <a:pPr marL="914400" lvl="1" indent="-457200" eaLnBrk="0" hangingPunct="0"/>
            <a:r>
              <a:rPr lang="en-US" sz="2000" b="0" dirty="0" smtClean="0"/>
              <a:t>					</a:t>
            </a:r>
            <a:endParaRPr lang="en-US" sz="2000" b="0" dirty="0" smtClean="0">
              <a:solidFill>
                <a:srgbClr val="C00000"/>
              </a:solidFill>
            </a:endParaRPr>
          </a:p>
        </p:txBody>
      </p:sp>
      <p:sp>
        <p:nvSpPr>
          <p:cNvPr id="6"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21</a:t>
            </a:fld>
            <a:endParaRPr lang="en-US" b="1" dirty="0"/>
          </a:p>
        </p:txBody>
      </p:sp>
    </p:spTree>
    <p:extLst>
      <p:ext uri="{BB962C8B-B14F-4D97-AF65-F5344CB8AC3E}">
        <p14:creationId xmlns:p14="http://schemas.microsoft.com/office/powerpoint/2010/main" val="4314707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9362" name="Rectangle 2"/>
          <p:cNvSpPr>
            <a:spLocks noGrp="1" noChangeArrowheads="1"/>
          </p:cNvSpPr>
          <p:nvPr>
            <p:ph type="title"/>
          </p:nvPr>
        </p:nvSpPr>
        <p:spPr>
          <a:xfrm>
            <a:off x="685800" y="381000"/>
            <a:ext cx="7772400" cy="609600"/>
          </a:xfrm>
        </p:spPr>
        <p:txBody>
          <a:bodyPr/>
          <a:lstStyle/>
          <a:p>
            <a:r>
              <a:rPr lang="en-US" sz="2800" dirty="0">
                <a:solidFill>
                  <a:srgbClr val="C00000"/>
                </a:solidFill>
              </a:rPr>
              <a:t>Talk Outline </a:t>
            </a:r>
          </a:p>
        </p:txBody>
      </p:sp>
      <p:sp>
        <p:nvSpPr>
          <p:cNvPr id="1039363" name="Rectangle 3"/>
          <p:cNvSpPr>
            <a:spLocks noGrp="1" noChangeArrowheads="1"/>
          </p:cNvSpPr>
          <p:nvPr>
            <p:ph type="body" idx="1"/>
          </p:nvPr>
        </p:nvSpPr>
        <p:spPr>
          <a:xfrm>
            <a:off x="228600" y="1371600"/>
            <a:ext cx="8458200" cy="5181600"/>
          </a:xfrm>
        </p:spPr>
        <p:txBody>
          <a:bodyPr/>
          <a:lstStyle/>
          <a:p>
            <a:pPr>
              <a:spcBef>
                <a:spcPct val="35000"/>
              </a:spcBef>
              <a:buFont typeface="Wingdings" pitchFamily="2" charset="2"/>
              <a:buNone/>
            </a:pPr>
            <a:endParaRPr lang="en-US" altLang="ko-KR" sz="2400" dirty="0">
              <a:solidFill>
                <a:srgbClr val="C00000"/>
              </a:solidFill>
              <a:ea typeface="Gulim" pitchFamily="34" charset="-127"/>
            </a:endParaRPr>
          </a:p>
          <a:p>
            <a:pPr>
              <a:spcBef>
                <a:spcPct val="35000"/>
              </a:spcBef>
              <a:buFont typeface="Wingdings" pitchFamily="2" charset="2"/>
              <a:buChar char="Ü"/>
            </a:pPr>
            <a:r>
              <a:rPr lang="en-US" altLang="ko-KR" sz="2400" dirty="0">
                <a:solidFill>
                  <a:srgbClr val="C00000"/>
                </a:solidFill>
                <a:ea typeface="Gulim" pitchFamily="34" charset="-127"/>
              </a:rPr>
              <a:t> </a:t>
            </a:r>
            <a:r>
              <a:rPr lang="en-US" sz="2400" dirty="0" smtClean="0">
                <a:solidFill>
                  <a:srgbClr val="FF0000"/>
                </a:solidFill>
                <a:ea typeface="Gulim" pitchFamily="34" charset="-127"/>
              </a:rPr>
              <a:t>Formalization of </a:t>
            </a:r>
            <a:r>
              <a:rPr lang="en-US" sz="2400" dirty="0" err="1" smtClean="0">
                <a:solidFill>
                  <a:srgbClr val="FF0000"/>
                </a:solidFill>
                <a:ea typeface="Gulim" pitchFamily="34" charset="-127"/>
              </a:rPr>
              <a:t>SyGuS</a:t>
            </a:r>
            <a:endParaRPr lang="en-US" sz="2400" dirty="0" smtClean="0">
              <a:solidFill>
                <a:srgbClr val="FF0000"/>
              </a:solidFill>
              <a:ea typeface="Gulim" pitchFamily="34" charset="-127"/>
            </a:endParaRPr>
          </a:p>
          <a:p>
            <a:pPr>
              <a:spcBef>
                <a:spcPct val="35000"/>
              </a:spcBef>
              <a:buFont typeface="Wingdings" pitchFamily="2" charset="2"/>
              <a:buChar char="q"/>
            </a:pPr>
            <a:endParaRPr lang="en-US" sz="2400" dirty="0">
              <a:solidFill>
                <a:srgbClr val="006600"/>
              </a:solidFill>
              <a:ea typeface="Gulim" pitchFamily="34" charset="-127"/>
            </a:endParaRPr>
          </a:p>
          <a:p>
            <a:pPr>
              <a:spcBef>
                <a:spcPct val="35000"/>
              </a:spcBef>
              <a:buFont typeface="Wingdings" pitchFamily="2" charset="2"/>
              <a:buChar char="q"/>
            </a:pPr>
            <a:r>
              <a:rPr lang="en-US" sz="2400" dirty="0" smtClean="0">
                <a:solidFill>
                  <a:srgbClr val="006600"/>
                </a:solidFill>
                <a:ea typeface="Gulim" pitchFamily="34" charset="-127"/>
              </a:rPr>
              <a:t> </a:t>
            </a:r>
            <a:r>
              <a:rPr lang="en-US" sz="2400" dirty="0" smtClean="0">
                <a:solidFill>
                  <a:srgbClr val="006600"/>
                </a:solidFill>
                <a:ea typeface="Gulim" pitchFamily="34" charset="-127"/>
              </a:rPr>
              <a:t>Solution Strategies</a:t>
            </a:r>
            <a:endParaRPr lang="en-US" sz="2400" dirty="0" smtClean="0">
              <a:solidFill>
                <a:srgbClr val="006600"/>
              </a:solidFill>
              <a:ea typeface="Gulim" pitchFamily="34" charset="-127"/>
            </a:endParaRPr>
          </a:p>
          <a:p>
            <a:pPr>
              <a:spcBef>
                <a:spcPct val="35000"/>
              </a:spcBef>
              <a:buFont typeface="Wingdings" pitchFamily="2" charset="2"/>
              <a:buChar char="q"/>
            </a:pPr>
            <a:endParaRPr lang="en-US" sz="2400" dirty="0">
              <a:solidFill>
                <a:srgbClr val="006600"/>
              </a:solidFill>
              <a:ea typeface="Gulim" pitchFamily="34" charset="-127"/>
            </a:endParaRPr>
          </a:p>
          <a:p>
            <a:pPr>
              <a:spcBef>
                <a:spcPct val="35000"/>
              </a:spcBef>
              <a:buFont typeface="Wingdings" pitchFamily="2" charset="2"/>
              <a:buChar char="q"/>
            </a:pPr>
            <a:r>
              <a:rPr lang="en-US" sz="2400" dirty="0" smtClean="0">
                <a:solidFill>
                  <a:srgbClr val="006600"/>
                </a:solidFill>
                <a:ea typeface="Gulim" pitchFamily="34" charset="-127"/>
              </a:rPr>
              <a:t> Conclusions + </a:t>
            </a:r>
            <a:r>
              <a:rPr lang="en-US" sz="2400" dirty="0" err="1" smtClean="0">
                <a:solidFill>
                  <a:srgbClr val="006600"/>
                </a:solidFill>
                <a:ea typeface="Gulim" pitchFamily="34" charset="-127"/>
              </a:rPr>
              <a:t>SyGuS</a:t>
            </a:r>
            <a:r>
              <a:rPr lang="en-US" sz="2400" dirty="0" smtClean="0">
                <a:solidFill>
                  <a:srgbClr val="006600"/>
                </a:solidFill>
                <a:ea typeface="Gulim" pitchFamily="34" charset="-127"/>
              </a:rPr>
              <a:t> Competition</a:t>
            </a:r>
            <a:endParaRPr lang="en-US" sz="2400" dirty="0" smtClean="0">
              <a:solidFill>
                <a:srgbClr val="006600"/>
              </a:solidFill>
              <a:ea typeface="Gulim" pitchFamily="34" charset="-127"/>
            </a:endParaRPr>
          </a:p>
        </p:txBody>
      </p:sp>
      <p:sp>
        <p:nvSpPr>
          <p:cNvPr id="4" name="Slide Number Placeholder 2"/>
          <p:cNvSpPr>
            <a:spLocks noGrp="1"/>
          </p:cNvSpPr>
          <p:nvPr>
            <p:ph type="sldNum" sz="quarter" idx="12"/>
          </p:nvPr>
        </p:nvSpPr>
        <p:spPr>
          <a:xfrm>
            <a:off x="7239000" y="6388100"/>
            <a:ext cx="1905000" cy="457200"/>
          </a:xfrm>
        </p:spPr>
        <p:txBody>
          <a:bodyPr/>
          <a:lstStyle/>
          <a:p>
            <a:pPr>
              <a:defRPr/>
            </a:pPr>
            <a:fld id="{924D1435-4905-40F1-8D65-E580AB760BDD}" type="slidenum">
              <a:rPr lang="en-US" b="1" smtClean="0"/>
              <a:pPr>
                <a:defRPr/>
              </a:pPr>
              <a:t>22</a:t>
            </a:fld>
            <a:endParaRPr lang="en-US" b="1"/>
          </a:p>
        </p:txBody>
      </p:sp>
    </p:spTree>
    <p:extLst>
      <p:ext uri="{BB962C8B-B14F-4D97-AF65-F5344CB8AC3E}">
        <p14:creationId xmlns:p14="http://schemas.microsoft.com/office/powerpoint/2010/main" val="285722717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Syntax-Guided Program Synthesis</a:t>
            </a:r>
            <a:endParaRPr lang="en-US" sz="3200" dirty="0" smtClean="0">
              <a:solidFill>
                <a:srgbClr val="C00000"/>
              </a:solidFill>
            </a:endParaRPr>
          </a:p>
        </p:txBody>
      </p:sp>
      <p:sp>
        <p:nvSpPr>
          <p:cNvPr id="5123" name="Rectangle 3"/>
          <p:cNvSpPr>
            <a:spLocks noGrp="1" noChangeArrowheads="1"/>
          </p:cNvSpPr>
          <p:nvPr>
            <p:ph type="body" idx="1"/>
          </p:nvPr>
        </p:nvSpPr>
        <p:spPr>
          <a:xfrm>
            <a:off x="152400" y="1600200"/>
            <a:ext cx="8991600" cy="4953000"/>
          </a:xfrm>
        </p:spPr>
        <p:txBody>
          <a:bodyPr/>
          <a:lstStyle/>
          <a:p>
            <a:pPr>
              <a:lnSpc>
                <a:spcPct val="90000"/>
              </a:lnSpc>
              <a:buFont typeface="Wingdings" pitchFamily="2" charset="2"/>
              <a:buChar char="q"/>
            </a:pPr>
            <a:r>
              <a:rPr lang="en-US" sz="2000" dirty="0" smtClean="0">
                <a:solidFill>
                  <a:srgbClr val="003300"/>
                </a:solidFill>
              </a:rPr>
              <a:t>Core computational problem: Find a program P such that</a:t>
            </a:r>
          </a:p>
          <a:p>
            <a:pPr marL="0" indent="0">
              <a:lnSpc>
                <a:spcPct val="90000"/>
              </a:lnSpc>
              <a:buNone/>
            </a:pPr>
            <a:r>
              <a:rPr lang="en-US" sz="2000" dirty="0">
                <a:solidFill>
                  <a:srgbClr val="003300"/>
                </a:solidFill>
              </a:rPr>
              <a:t>	</a:t>
            </a:r>
            <a:r>
              <a:rPr lang="en-US" sz="2000" dirty="0" smtClean="0">
                <a:solidFill>
                  <a:srgbClr val="003300"/>
                </a:solidFill>
              </a:rPr>
              <a:t>1. P is in a set E of programs (syntactic constraint)</a:t>
            </a:r>
          </a:p>
          <a:p>
            <a:pPr marL="0" indent="0">
              <a:lnSpc>
                <a:spcPct val="90000"/>
              </a:lnSpc>
              <a:buNone/>
            </a:pPr>
            <a:r>
              <a:rPr lang="en-US" sz="2000" dirty="0">
                <a:solidFill>
                  <a:srgbClr val="003300"/>
                </a:solidFill>
              </a:rPr>
              <a:t>	</a:t>
            </a:r>
            <a:r>
              <a:rPr lang="en-US" sz="2000" dirty="0" smtClean="0">
                <a:solidFill>
                  <a:srgbClr val="003300"/>
                </a:solidFill>
              </a:rPr>
              <a:t>2. P satisfies spec </a:t>
            </a:r>
            <a:r>
              <a:rPr lang="en-US" sz="2000" dirty="0" smtClean="0">
                <a:solidFill>
                  <a:srgbClr val="003300"/>
                </a:solidFill>
                <a:latin typeface="Symbol" pitchFamily="18" charset="2"/>
              </a:rPr>
              <a:t>j</a:t>
            </a:r>
            <a:r>
              <a:rPr lang="en-US" sz="2000" dirty="0" smtClean="0">
                <a:solidFill>
                  <a:srgbClr val="003300"/>
                </a:solidFill>
              </a:rPr>
              <a:t> (semantic constraint)</a:t>
            </a:r>
          </a:p>
          <a:p>
            <a:pPr>
              <a:lnSpc>
                <a:spcPct val="90000"/>
              </a:lnSpc>
              <a:buFont typeface="Wingdings" pitchFamily="2" charset="2"/>
              <a:buChar char="q"/>
            </a:pPr>
            <a:endParaRPr lang="en-US" sz="2000" dirty="0">
              <a:solidFill>
                <a:srgbClr val="003300"/>
              </a:solidFill>
            </a:endParaRPr>
          </a:p>
          <a:p>
            <a:pPr>
              <a:lnSpc>
                <a:spcPct val="90000"/>
              </a:lnSpc>
              <a:buFont typeface="Wingdings" pitchFamily="2" charset="2"/>
              <a:buChar char="q"/>
            </a:pPr>
            <a:r>
              <a:rPr lang="en-US" sz="2000" dirty="0" smtClean="0">
                <a:solidFill>
                  <a:srgbClr val="003300"/>
                </a:solidFill>
              </a:rPr>
              <a:t>Common theme to many recent efforts</a:t>
            </a:r>
          </a:p>
          <a:p>
            <a:pPr lvl="1">
              <a:lnSpc>
                <a:spcPct val="90000"/>
              </a:lnSpc>
              <a:buBlip>
                <a:blip r:embed="rId2"/>
              </a:buBlip>
            </a:pPr>
            <a:r>
              <a:rPr lang="en-US" sz="2000" dirty="0" smtClean="0">
                <a:solidFill>
                  <a:srgbClr val="002060"/>
                </a:solidFill>
              </a:rPr>
              <a:t>Sketch (</a:t>
            </a:r>
            <a:r>
              <a:rPr lang="en-US" sz="2000" dirty="0" err="1" smtClean="0">
                <a:solidFill>
                  <a:srgbClr val="002060"/>
                </a:solidFill>
              </a:rPr>
              <a:t>Bodik</a:t>
            </a:r>
            <a:r>
              <a:rPr lang="en-US" sz="2000" dirty="0" smtClean="0">
                <a:solidFill>
                  <a:srgbClr val="002060"/>
                </a:solidFill>
              </a:rPr>
              <a:t>, Solar-</a:t>
            </a:r>
            <a:r>
              <a:rPr lang="en-US" sz="2000" dirty="0" err="1" smtClean="0">
                <a:solidFill>
                  <a:srgbClr val="002060"/>
                </a:solidFill>
              </a:rPr>
              <a:t>Lezama</a:t>
            </a:r>
            <a:r>
              <a:rPr lang="en-US" sz="2000" dirty="0" smtClean="0">
                <a:solidFill>
                  <a:srgbClr val="002060"/>
                </a:solidFill>
              </a:rPr>
              <a:t> et al)</a:t>
            </a:r>
          </a:p>
          <a:p>
            <a:pPr lvl="1">
              <a:lnSpc>
                <a:spcPct val="90000"/>
              </a:lnSpc>
              <a:buBlip>
                <a:blip r:embed="rId2"/>
              </a:buBlip>
            </a:pPr>
            <a:r>
              <a:rPr lang="en-US" sz="2000" dirty="0" err="1" smtClean="0">
                <a:solidFill>
                  <a:srgbClr val="002060"/>
                </a:solidFill>
              </a:rPr>
              <a:t>FlashFill</a:t>
            </a:r>
            <a:r>
              <a:rPr lang="en-US" sz="2000" dirty="0">
                <a:solidFill>
                  <a:srgbClr val="002060"/>
                </a:solidFill>
              </a:rPr>
              <a:t> </a:t>
            </a:r>
            <a:r>
              <a:rPr lang="en-US" sz="2000" dirty="0" smtClean="0">
                <a:solidFill>
                  <a:srgbClr val="002060"/>
                </a:solidFill>
              </a:rPr>
              <a:t>(</a:t>
            </a:r>
            <a:r>
              <a:rPr lang="en-US" sz="2000" dirty="0" err="1" smtClean="0">
                <a:solidFill>
                  <a:srgbClr val="002060"/>
                </a:solidFill>
              </a:rPr>
              <a:t>Gulwani</a:t>
            </a:r>
            <a:r>
              <a:rPr lang="en-US" sz="2000" dirty="0" smtClean="0">
                <a:solidFill>
                  <a:srgbClr val="002060"/>
                </a:solidFill>
              </a:rPr>
              <a:t> et al)</a:t>
            </a:r>
          </a:p>
          <a:p>
            <a:pPr lvl="1">
              <a:lnSpc>
                <a:spcPct val="90000"/>
              </a:lnSpc>
              <a:buBlip>
                <a:blip r:embed="rId2"/>
              </a:buBlip>
            </a:pPr>
            <a:r>
              <a:rPr lang="en-US" sz="2000" dirty="0" smtClean="0">
                <a:solidFill>
                  <a:srgbClr val="002060"/>
                </a:solidFill>
              </a:rPr>
              <a:t>Super-optimization</a:t>
            </a:r>
            <a:r>
              <a:rPr lang="en-US" sz="2000" dirty="0">
                <a:solidFill>
                  <a:srgbClr val="002060"/>
                </a:solidFill>
              </a:rPr>
              <a:t> </a:t>
            </a:r>
            <a:r>
              <a:rPr lang="en-US" sz="2000" dirty="0" smtClean="0">
                <a:solidFill>
                  <a:srgbClr val="002060"/>
                </a:solidFill>
              </a:rPr>
              <a:t>(</a:t>
            </a:r>
            <a:r>
              <a:rPr lang="en-US" sz="2000" dirty="0" err="1" smtClean="0">
                <a:solidFill>
                  <a:srgbClr val="002060"/>
                </a:solidFill>
              </a:rPr>
              <a:t>Schkufza</a:t>
            </a:r>
            <a:r>
              <a:rPr lang="en-US" sz="2000" dirty="0" smtClean="0">
                <a:solidFill>
                  <a:srgbClr val="002060"/>
                </a:solidFill>
              </a:rPr>
              <a:t> et al)</a:t>
            </a:r>
          </a:p>
          <a:p>
            <a:pPr lvl="1">
              <a:lnSpc>
                <a:spcPct val="90000"/>
              </a:lnSpc>
              <a:buBlip>
                <a:blip r:embed="rId2"/>
              </a:buBlip>
            </a:pPr>
            <a:r>
              <a:rPr lang="en-US" sz="2000" dirty="0" smtClean="0">
                <a:solidFill>
                  <a:srgbClr val="002060"/>
                </a:solidFill>
              </a:rPr>
              <a:t>Invariant generation (Many recent efforts…)</a:t>
            </a:r>
          </a:p>
          <a:p>
            <a:pPr lvl="1">
              <a:lnSpc>
                <a:spcPct val="90000"/>
              </a:lnSpc>
              <a:buBlip>
                <a:blip r:embed="rId2"/>
              </a:buBlip>
            </a:pPr>
            <a:r>
              <a:rPr lang="en-US" sz="2000" dirty="0" smtClean="0">
                <a:solidFill>
                  <a:srgbClr val="002060"/>
                </a:solidFill>
              </a:rPr>
              <a:t>TRANSIT for protocol synthesis (</a:t>
            </a:r>
            <a:r>
              <a:rPr lang="en-US" sz="2000" dirty="0" err="1" smtClean="0">
                <a:solidFill>
                  <a:srgbClr val="002060"/>
                </a:solidFill>
              </a:rPr>
              <a:t>Udupa</a:t>
            </a:r>
            <a:r>
              <a:rPr lang="en-US" sz="2000" dirty="0" smtClean="0">
                <a:solidFill>
                  <a:srgbClr val="002060"/>
                </a:solidFill>
              </a:rPr>
              <a:t> et al)</a:t>
            </a:r>
          </a:p>
          <a:p>
            <a:pPr lvl="1">
              <a:lnSpc>
                <a:spcPct val="90000"/>
              </a:lnSpc>
              <a:buBlip>
                <a:blip r:embed="rId2"/>
              </a:buBlip>
            </a:pPr>
            <a:r>
              <a:rPr lang="en-US" sz="2000" dirty="0" smtClean="0">
                <a:solidFill>
                  <a:srgbClr val="002060"/>
                </a:solidFill>
              </a:rPr>
              <a:t>Oracle-guided program synthesis (</a:t>
            </a:r>
            <a:r>
              <a:rPr lang="en-US" sz="2000" dirty="0" err="1" smtClean="0">
                <a:solidFill>
                  <a:srgbClr val="002060"/>
                </a:solidFill>
              </a:rPr>
              <a:t>Jha</a:t>
            </a:r>
            <a:r>
              <a:rPr lang="en-US" sz="2000" dirty="0" smtClean="0">
                <a:solidFill>
                  <a:srgbClr val="002060"/>
                </a:solidFill>
              </a:rPr>
              <a:t> et al)</a:t>
            </a:r>
          </a:p>
          <a:p>
            <a:pPr lvl="1">
              <a:lnSpc>
                <a:spcPct val="90000"/>
              </a:lnSpc>
              <a:buBlip>
                <a:blip r:embed="rId2"/>
              </a:buBlip>
            </a:pPr>
            <a:r>
              <a:rPr lang="en-US" sz="2000" dirty="0" smtClean="0">
                <a:solidFill>
                  <a:srgbClr val="002060"/>
                </a:solidFill>
              </a:rPr>
              <a:t>Implicit programming: Scala^Z3 (</a:t>
            </a:r>
            <a:r>
              <a:rPr lang="en-US" sz="2000" dirty="0" err="1" smtClean="0">
                <a:solidFill>
                  <a:srgbClr val="002060"/>
                </a:solidFill>
              </a:rPr>
              <a:t>Kuncak</a:t>
            </a:r>
            <a:r>
              <a:rPr lang="en-US" sz="2000" dirty="0" smtClean="0">
                <a:solidFill>
                  <a:srgbClr val="002060"/>
                </a:solidFill>
              </a:rPr>
              <a:t> et al)</a:t>
            </a:r>
          </a:p>
          <a:p>
            <a:pPr lvl="1">
              <a:lnSpc>
                <a:spcPct val="90000"/>
              </a:lnSpc>
              <a:buBlip>
                <a:blip r:embed="rId2"/>
              </a:buBlip>
            </a:pPr>
            <a:r>
              <a:rPr lang="en-US" sz="2000" dirty="0" smtClean="0">
                <a:solidFill>
                  <a:srgbClr val="002060"/>
                </a:solidFill>
              </a:rPr>
              <a:t>Auto-grader (Singh et al)</a:t>
            </a:r>
          </a:p>
          <a:p>
            <a:pPr marL="457200" lvl="1" indent="0">
              <a:lnSpc>
                <a:spcPct val="90000"/>
              </a:lnSpc>
              <a:buNone/>
            </a:pPr>
            <a:endParaRPr lang="en-US" sz="2000" dirty="0">
              <a:solidFill>
                <a:srgbClr val="002060"/>
              </a:solidFill>
            </a:endParaRPr>
          </a:p>
          <a:p>
            <a:pPr marL="457200" lvl="1" indent="0">
              <a:lnSpc>
                <a:spcPct val="90000"/>
              </a:lnSpc>
              <a:buNone/>
            </a:pPr>
            <a:r>
              <a:rPr lang="en-US" sz="2000" dirty="0" smtClean="0">
                <a:solidFill>
                  <a:srgbClr val="002060"/>
                </a:solidFill>
              </a:rPr>
              <a:t>But no way to share benchmarks and/or compare solutions</a:t>
            </a:r>
          </a:p>
          <a:p>
            <a:pPr marL="457200" lvl="1" indent="0">
              <a:lnSpc>
                <a:spcPct val="90000"/>
              </a:lnSpc>
              <a:buNone/>
            </a:pPr>
            <a:endParaRPr lang="en-US" sz="2000" dirty="0" smtClean="0">
              <a:solidFill>
                <a:srgbClr val="003300"/>
              </a:solidFill>
            </a:endParaRPr>
          </a:p>
          <a:p>
            <a:pPr marL="0" indent="0">
              <a:lnSpc>
                <a:spcPct val="90000"/>
              </a:lnSpc>
              <a:buNone/>
            </a:pPr>
            <a:endParaRPr lang="en-US" sz="2000" dirty="0" smtClean="0">
              <a:solidFill>
                <a:srgbClr val="0033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23</a:t>
            </a:fld>
            <a:endParaRPr lang="en-US" b="1" dirty="0"/>
          </a:p>
        </p:txBody>
      </p:sp>
    </p:spTree>
    <p:extLst>
      <p:ext uri="{BB962C8B-B14F-4D97-AF65-F5344CB8AC3E}">
        <p14:creationId xmlns:p14="http://schemas.microsoft.com/office/powerpoint/2010/main" val="1252640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Syntax-Guided Synthesis (</a:t>
            </a:r>
            <a:r>
              <a:rPr lang="en-US" sz="2800" dirty="0" err="1" smtClean="0">
                <a:solidFill>
                  <a:srgbClr val="C00000"/>
                </a:solidFill>
              </a:rPr>
              <a:t>SyGuS</a:t>
            </a:r>
            <a:r>
              <a:rPr lang="en-US" sz="2800" dirty="0" smtClean="0">
                <a:solidFill>
                  <a:srgbClr val="C00000"/>
                </a:solidFill>
              </a:rPr>
              <a:t>) Problem</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Fix a background theory T: fixes types and operations</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a:solidFill>
                  <a:srgbClr val="006600"/>
                </a:solidFill>
                <a:ea typeface="Gulim" pitchFamily="34" charset="-127"/>
              </a:rPr>
              <a:t>F</a:t>
            </a:r>
            <a:r>
              <a:rPr lang="en-US" altLang="ko-KR" sz="2000" dirty="0" smtClean="0">
                <a:solidFill>
                  <a:srgbClr val="006600"/>
                </a:solidFill>
                <a:ea typeface="Gulim" pitchFamily="34" charset="-127"/>
              </a:rPr>
              <a:t>unction to be synthesized: name f along with its type</a:t>
            </a:r>
          </a:p>
          <a:p>
            <a:pPr lvl="1">
              <a:lnSpc>
                <a:spcPct val="80000"/>
              </a:lnSpc>
              <a:spcBef>
                <a:spcPct val="35000"/>
              </a:spcBef>
              <a:buClr>
                <a:srgbClr val="006600"/>
              </a:buClr>
              <a:buBlip>
                <a:blip r:embed="rId3"/>
              </a:buBlip>
            </a:pPr>
            <a:r>
              <a:rPr lang="en-US" altLang="ko-KR" sz="2000" i="1" dirty="0" smtClean="0">
                <a:solidFill>
                  <a:srgbClr val="002060"/>
                </a:solidFill>
                <a:ea typeface="Gulim" pitchFamily="34" charset="-127"/>
              </a:rPr>
              <a:t>	</a:t>
            </a:r>
            <a:r>
              <a:rPr lang="en-US" altLang="ko-KR" sz="2000" dirty="0" smtClean="0">
                <a:solidFill>
                  <a:srgbClr val="002060"/>
                </a:solidFill>
                <a:ea typeface="Gulim" pitchFamily="34" charset="-127"/>
              </a:rPr>
              <a:t>General case: multiple functions to be synthesized</a:t>
            </a: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Inputs to </a:t>
            </a: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problem:</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Specification </a:t>
            </a:r>
            <a:r>
              <a:rPr lang="en-US" altLang="ko-KR" sz="2000" dirty="0" smtClean="0">
                <a:solidFill>
                  <a:srgbClr val="002060"/>
                </a:solidFill>
                <a:latin typeface="Symbol" pitchFamily="18" charset="2"/>
                <a:ea typeface="Gulim" pitchFamily="34" charset="-127"/>
              </a:rPr>
              <a:t>j</a:t>
            </a:r>
            <a:r>
              <a:rPr lang="en-US" altLang="ko-KR" sz="2000" dirty="0" smtClean="0">
                <a:solidFill>
                  <a:srgbClr val="002060"/>
                </a:solidFill>
                <a:ea typeface="Gulim" pitchFamily="34" charset="-127"/>
              </a:rPr>
              <a:t> </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Typed formula using symbols in T +  symbol f </a:t>
            </a:r>
          </a:p>
          <a:p>
            <a:pPr lvl="1">
              <a:lnSpc>
                <a:spcPct val="80000"/>
              </a:lnSpc>
              <a:spcBef>
                <a:spcPct val="35000"/>
              </a:spcBef>
              <a:buClr>
                <a:srgbClr val="006600"/>
              </a:buClr>
              <a:buBlip>
                <a:blip r:embed="rId3"/>
              </a:buBlip>
            </a:pPr>
            <a:r>
              <a:rPr lang="en-US" altLang="ko-KR" sz="2000" dirty="0">
                <a:solidFill>
                  <a:srgbClr val="002060"/>
                </a:solidFill>
                <a:ea typeface="Gulim" pitchFamily="34" charset="-127"/>
              </a:rPr>
              <a:t>S</a:t>
            </a:r>
            <a:r>
              <a:rPr lang="en-US" altLang="ko-KR" sz="2000" dirty="0" smtClean="0">
                <a:solidFill>
                  <a:srgbClr val="002060"/>
                </a:solidFill>
                <a:ea typeface="Gulim" pitchFamily="34" charset="-127"/>
              </a:rPr>
              <a:t>et E of expressions given by a context-free grammar</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Set of candidate expressions that use symbols in T</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Computational problem: </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Output e in E such that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[f/e] is valid (in theory T)</a:t>
            </a: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24</a:t>
            </a:fld>
            <a:endParaRPr lang="en-US" b="1" dirty="0"/>
          </a:p>
        </p:txBody>
      </p:sp>
    </p:spTree>
    <p:extLst>
      <p:ext uri="{BB962C8B-B14F-4D97-AF65-F5344CB8AC3E}">
        <p14:creationId xmlns:p14="http://schemas.microsoft.com/office/powerpoint/2010/main" val="254494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72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2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72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72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072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Example</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Theory QF-LIA</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Types: Integers and Booleans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Logical connectives, Conditionals, and Linear arithmetic</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Quantifier-free formulas</a:t>
            </a:r>
            <a:endParaRPr lang="en-US" altLang="ko-KR" sz="2000" dirty="0">
              <a:solidFill>
                <a:srgbClr val="006600"/>
              </a:solidFill>
              <a:ea typeface="Gulim" pitchFamily="34" charset="-127"/>
            </a:endParaRPr>
          </a:p>
          <a:p>
            <a:pPr marL="0" indent="0">
              <a:lnSpc>
                <a:spcPct val="80000"/>
              </a:lnSpc>
              <a:spcBef>
                <a:spcPct val="35000"/>
              </a:spcBef>
              <a:buClr>
                <a:srgbClr val="006600"/>
              </a:buClr>
              <a:buNone/>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Function to be synthesized  f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x,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y) :</a:t>
            </a:r>
            <a:r>
              <a:rPr lang="en-US" altLang="ko-KR" sz="2000" dirty="0" smtClean="0">
                <a:solidFill>
                  <a:srgbClr val="006600"/>
                </a:solidFill>
                <a:ea typeface="Gulim" pitchFamily="34" charset="-127"/>
                <a:sym typeface="Wingdings" pitchFamily="2" charset="2"/>
              </a:rPr>
              <a:t> </a:t>
            </a:r>
            <a:r>
              <a:rPr lang="en-US" altLang="ko-KR" sz="2000" dirty="0" err="1" smtClean="0">
                <a:solidFill>
                  <a:srgbClr val="006600"/>
                </a:solidFill>
                <a:ea typeface="Gulim" pitchFamily="34" charset="-127"/>
                <a:sym typeface="Wingdings" pitchFamily="2" charset="2"/>
              </a:rPr>
              <a:t>int</a:t>
            </a: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Specification: </a:t>
            </a:r>
            <a:r>
              <a:rPr lang="en-US" altLang="ko-KR" sz="2000" dirty="0" smtClean="0">
                <a:solidFill>
                  <a:srgbClr val="336600"/>
                </a:solidFill>
                <a:ea typeface="Gulim" pitchFamily="34" charset="-127"/>
                <a:sym typeface="Wingdings" pitchFamily="2" charset="2"/>
              </a:rPr>
              <a:t>(x </a:t>
            </a:r>
            <a:r>
              <a:rPr lang="cs-CZ" sz="2000" dirty="0">
                <a:solidFill>
                  <a:srgbClr val="336600"/>
                </a:solidFill>
              </a:rPr>
              <a:t>≤ </a:t>
            </a:r>
            <a:r>
              <a:rPr lang="en-US" altLang="ko-KR" sz="2000" dirty="0" smtClean="0">
                <a:solidFill>
                  <a:srgbClr val="336600"/>
                </a:solidFill>
                <a:ea typeface="Gulim" pitchFamily="34" charset="-127"/>
                <a:sym typeface="Wingdings" pitchFamily="2" charset="2"/>
              </a:rPr>
              <a:t>f(</a:t>
            </a:r>
            <a:r>
              <a:rPr lang="en-US" altLang="ko-KR" sz="2000" dirty="0" err="1" smtClean="0">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smtClean="0">
                <a:solidFill>
                  <a:srgbClr val="336600"/>
                </a:solidFill>
                <a:ea typeface="Gulim" pitchFamily="34" charset="-127"/>
                <a:sym typeface="Wingdings" pitchFamily="2" charset="2"/>
              </a:rPr>
              <a:t>f(</a:t>
            </a:r>
            <a:r>
              <a:rPr lang="en-US" altLang="ko-KR" sz="2000" dirty="0" err="1" smtClean="0">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 &amp; (f(</a:t>
            </a:r>
            <a:r>
              <a:rPr lang="en-US" altLang="ko-KR" sz="2000" dirty="0" err="1" smtClean="0">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 </a:t>
            </a:r>
            <a:r>
              <a:rPr lang="en-US" altLang="ko-KR" sz="2000" dirty="0" smtClean="0">
                <a:solidFill>
                  <a:srgbClr val="336600"/>
                </a:solidFill>
                <a:ea typeface="Gulim" pitchFamily="34" charset="-127"/>
                <a:sym typeface="Wingdings" pitchFamily="2" charset="2"/>
              </a:rPr>
              <a:t>= x </a:t>
            </a:r>
            <a:r>
              <a:rPr lang="en-US" altLang="ko-KR" sz="2000" dirty="0" smtClean="0">
                <a:solidFill>
                  <a:srgbClr val="336600"/>
                </a:solidFill>
                <a:ea typeface="Gulim" pitchFamily="34" charset="-127"/>
                <a:sym typeface="Wingdings" pitchFamily="2" charset="2"/>
              </a:rPr>
              <a:t>| f(</a:t>
            </a:r>
            <a:r>
              <a:rPr lang="en-US" altLang="ko-KR" sz="2000" dirty="0" err="1" smtClean="0">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 = y</a:t>
            </a:r>
            <a:r>
              <a:rPr lang="en-US" altLang="ko-KR" sz="2000" dirty="0" smtClean="0">
                <a:solidFill>
                  <a:srgbClr val="336600"/>
                </a:solidFill>
                <a:ea typeface="Gulim" pitchFamily="34" charset="-127"/>
                <a:sym typeface="Wingdings" pitchFamily="2" charset="2"/>
              </a:rPr>
              <a:t>)</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Candidate Implementations: Linear expressions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err="1" smtClean="0">
                <a:solidFill>
                  <a:srgbClr val="006600"/>
                </a:solidFill>
                <a:ea typeface="Gulim" pitchFamily="34" charset="-127"/>
              </a:rPr>
              <a:t>LinExp</a:t>
            </a:r>
            <a:r>
              <a:rPr lang="en-US" altLang="ko-KR" sz="2000" dirty="0" smtClean="0">
                <a:solidFill>
                  <a:srgbClr val="006600"/>
                </a:solidFill>
                <a:ea typeface="Gulim" pitchFamily="34" charset="-127"/>
              </a:rPr>
              <a:t> := x | y | </a:t>
            </a:r>
            <a:r>
              <a:rPr lang="en-US" altLang="ko-KR" sz="2000" dirty="0" err="1" smtClean="0">
                <a:solidFill>
                  <a:srgbClr val="006600"/>
                </a:solidFill>
                <a:ea typeface="Gulim" pitchFamily="34" charset="-127"/>
              </a:rPr>
              <a:t>Const</a:t>
            </a:r>
            <a:r>
              <a:rPr lang="en-US" altLang="ko-KR" sz="2000" dirty="0" smtClean="0">
                <a:solidFill>
                  <a:srgbClr val="006600"/>
                </a:solidFill>
                <a:ea typeface="Gulim" pitchFamily="34" charset="-127"/>
              </a:rPr>
              <a:t> | </a:t>
            </a:r>
            <a:r>
              <a:rPr lang="en-US" altLang="ko-KR" sz="2000" dirty="0" err="1" smtClean="0">
                <a:solidFill>
                  <a:srgbClr val="006600"/>
                </a:solidFill>
                <a:ea typeface="Gulim" pitchFamily="34" charset="-127"/>
              </a:rPr>
              <a:t>LinExp</a:t>
            </a:r>
            <a:r>
              <a:rPr lang="en-US" altLang="ko-KR" sz="2000" dirty="0" smtClean="0">
                <a:solidFill>
                  <a:srgbClr val="006600"/>
                </a:solidFill>
                <a:ea typeface="Gulim" pitchFamily="34" charset="-127"/>
              </a:rPr>
              <a:t> + </a:t>
            </a:r>
            <a:r>
              <a:rPr lang="en-US" altLang="ko-KR" sz="2000" dirty="0" err="1" smtClean="0">
                <a:solidFill>
                  <a:srgbClr val="006600"/>
                </a:solidFill>
                <a:ea typeface="Gulim" pitchFamily="34" charset="-127"/>
              </a:rPr>
              <a:t>LinExp</a:t>
            </a:r>
            <a:r>
              <a:rPr lang="en-US" altLang="ko-KR" sz="2000" dirty="0" smtClean="0">
                <a:solidFill>
                  <a:srgbClr val="006600"/>
                </a:solidFill>
                <a:ea typeface="Gulim" pitchFamily="34" charset="-127"/>
              </a:rPr>
              <a:t> | </a:t>
            </a:r>
            <a:r>
              <a:rPr lang="en-US" altLang="ko-KR" sz="2000" dirty="0" err="1" smtClean="0">
                <a:solidFill>
                  <a:srgbClr val="006600"/>
                </a:solidFill>
                <a:ea typeface="Gulim" pitchFamily="34" charset="-127"/>
              </a:rPr>
              <a:t>LinExp</a:t>
            </a:r>
            <a:r>
              <a:rPr lang="en-US" altLang="ko-KR" sz="2000" dirty="0" smtClean="0">
                <a:solidFill>
                  <a:srgbClr val="006600"/>
                </a:solidFill>
                <a:ea typeface="Gulim" pitchFamily="34" charset="-127"/>
              </a:rPr>
              <a:t> - </a:t>
            </a:r>
            <a:r>
              <a:rPr lang="en-US" altLang="ko-KR" sz="2000" dirty="0" err="1" smtClean="0">
                <a:solidFill>
                  <a:srgbClr val="006600"/>
                </a:solidFill>
                <a:ea typeface="Gulim" pitchFamily="34" charset="-127"/>
              </a:rPr>
              <a:t>LinExp</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No solution exists</a:t>
            </a: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25</a:t>
            </a:fld>
            <a:endParaRPr lang="en-US" b="1" dirty="0"/>
          </a:p>
        </p:txBody>
      </p:sp>
    </p:spTree>
    <p:extLst>
      <p:ext uri="{BB962C8B-B14F-4D97-AF65-F5344CB8AC3E}">
        <p14:creationId xmlns:p14="http://schemas.microsoft.com/office/powerpoint/2010/main" val="61628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072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072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Example</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Theory QF-LIA</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Function to be synthesized: f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x,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y) :</a:t>
            </a:r>
            <a:r>
              <a:rPr lang="en-US" altLang="ko-KR" sz="2000" dirty="0" smtClean="0">
                <a:solidFill>
                  <a:srgbClr val="006600"/>
                </a:solidFill>
                <a:ea typeface="Gulim" pitchFamily="34" charset="-127"/>
                <a:sym typeface="Wingdings" pitchFamily="2" charset="2"/>
              </a:rPr>
              <a:t> </a:t>
            </a:r>
            <a:r>
              <a:rPr lang="en-US" altLang="ko-KR" sz="2000" dirty="0" err="1" smtClean="0">
                <a:solidFill>
                  <a:srgbClr val="006600"/>
                </a:solidFill>
                <a:ea typeface="Gulim" pitchFamily="34" charset="-127"/>
                <a:sym typeface="Wingdings" pitchFamily="2" charset="2"/>
              </a:rPr>
              <a:t>int</a:t>
            </a: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Specification: </a:t>
            </a:r>
            <a:r>
              <a:rPr lang="en-US" altLang="ko-KR" sz="2000" dirty="0">
                <a:solidFill>
                  <a:srgbClr val="336600"/>
                </a:solidFill>
                <a:ea typeface="Gulim" pitchFamily="34" charset="-127"/>
                <a:sym typeface="Wingdings" pitchFamily="2" charset="2"/>
              </a:rPr>
              <a:t>(x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t>
            </a:r>
            <a:r>
              <a:rPr lang="en-US" altLang="ko-KR" sz="2000" dirty="0" smtClean="0">
                <a:solidFill>
                  <a:srgbClr val="336600"/>
                </a:solidFill>
                <a:ea typeface="Gulim" pitchFamily="34" charset="-127"/>
                <a:sym typeface="Wingdings" pitchFamily="2" charset="2"/>
              </a:rPr>
              <a:t>= x </a:t>
            </a:r>
            <a:r>
              <a:rPr lang="en-US" altLang="ko-KR" sz="2000" dirty="0">
                <a:solidFill>
                  <a:srgbClr val="336600"/>
                </a:solidFill>
                <a:ea typeface="Gulim" pitchFamily="34" charset="-127"/>
                <a:sym typeface="Wingdings" pitchFamily="2" charset="2"/>
              </a:rPr>
              <a:t>| f(</a:t>
            </a:r>
            <a:r>
              <a:rPr lang="en-US" altLang="ko-KR" sz="2000" dirty="0" err="1">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 = y</a:t>
            </a:r>
            <a:r>
              <a:rPr lang="en-US" altLang="ko-KR" sz="2000" dirty="0" smtClean="0">
                <a:solidFill>
                  <a:srgbClr val="336600"/>
                </a:solidFill>
                <a:ea typeface="Gulim" pitchFamily="34" charset="-127"/>
                <a:sym typeface="Wingdings" pitchFamily="2" charset="2"/>
              </a:rPr>
              <a:t>)</a:t>
            </a: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Candidate Implementations: Conditional expressions </a:t>
            </a:r>
            <a:r>
              <a:rPr lang="en-US" altLang="ko-KR" sz="2000" dirty="0" smtClean="0">
                <a:solidFill>
                  <a:srgbClr val="006600"/>
                </a:solidFill>
                <a:ea typeface="Gulim" pitchFamily="34" charset="-127"/>
              </a:rPr>
              <a:t>with comparisons</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Term := x | y | </a:t>
            </a:r>
            <a:r>
              <a:rPr lang="en-US" altLang="ko-KR" sz="2000" dirty="0" err="1" smtClean="0">
                <a:solidFill>
                  <a:srgbClr val="006600"/>
                </a:solidFill>
                <a:ea typeface="Gulim" pitchFamily="34" charset="-127"/>
              </a:rPr>
              <a:t>Const</a:t>
            </a:r>
            <a:r>
              <a:rPr lang="en-US" altLang="ko-KR" sz="2000" dirty="0" smtClean="0">
                <a:solidFill>
                  <a:srgbClr val="006600"/>
                </a:solidFill>
                <a:ea typeface="Gulim" pitchFamily="34" charset="-127"/>
              </a:rPr>
              <a:t> | If-Then-Else (Cond, Term, Term)</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Cond := Term &lt;= Term | Cond &amp; Cond | ~ Cond | (Cond)</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Possible solution:</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If-Then-Else (</a:t>
            </a:r>
            <a:r>
              <a:rPr lang="en-US" sz="2000" dirty="0">
                <a:solidFill>
                  <a:srgbClr val="006600"/>
                </a:solidFill>
                <a:ea typeface="Gulim" pitchFamily="34" charset="-127"/>
              </a:rPr>
              <a:t>x </a:t>
            </a:r>
            <a:r>
              <a:rPr lang="cs-CZ" sz="2000" dirty="0">
                <a:solidFill>
                  <a:srgbClr val="336600"/>
                </a:solidFill>
              </a:rPr>
              <a:t>≤</a:t>
            </a:r>
            <a:r>
              <a:rPr lang="en-US" sz="2000" dirty="0">
                <a:solidFill>
                  <a:srgbClr val="336600"/>
                </a:solidFill>
              </a:rPr>
              <a:t> y</a:t>
            </a:r>
            <a:r>
              <a:rPr lang="en-US" sz="2000" dirty="0">
                <a:solidFill>
                  <a:srgbClr val="006600"/>
                </a:solidFill>
                <a:ea typeface="Gulim" pitchFamily="34" charset="-127"/>
              </a:rPr>
              <a:t>, </a:t>
            </a:r>
            <a:r>
              <a:rPr lang="en-US" sz="2000" dirty="0" smtClean="0">
                <a:solidFill>
                  <a:srgbClr val="006600"/>
                </a:solidFill>
                <a:ea typeface="Gulim" pitchFamily="34" charset="-127"/>
              </a:rPr>
              <a:t> y, x</a:t>
            </a:r>
            <a:r>
              <a:rPr lang="en-US" altLang="ko-KR" sz="2000" dirty="0" smtClean="0">
                <a:solidFill>
                  <a:srgbClr val="006600"/>
                </a:solidFill>
                <a:ea typeface="Gulim" pitchFamily="34" charset="-127"/>
              </a:rPr>
              <a:t>)</a:t>
            </a: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26</a:t>
            </a:fld>
            <a:endParaRPr lang="en-US" b="1" dirty="0"/>
          </a:p>
        </p:txBody>
      </p:sp>
    </p:spTree>
    <p:extLst>
      <p:ext uri="{BB962C8B-B14F-4D97-AF65-F5344CB8AC3E}">
        <p14:creationId xmlns:p14="http://schemas.microsoft.com/office/powerpoint/2010/main" val="186567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Let Expressions and Auxiliary Variables</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Synthesized expression maps directly to a straight-line program</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Grammar derivations correspond to expression parse-trees</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How to capture common </a:t>
            </a:r>
            <a:r>
              <a:rPr lang="en-US" altLang="ko-KR" sz="2000" dirty="0" err="1" smtClean="0">
                <a:solidFill>
                  <a:srgbClr val="006600"/>
                </a:solidFill>
                <a:ea typeface="Gulim" pitchFamily="34" charset="-127"/>
                <a:sym typeface="Wingdings" pitchFamily="2" charset="2"/>
              </a:rPr>
              <a:t>subexpressions</a:t>
            </a:r>
            <a:r>
              <a:rPr lang="en-US" altLang="ko-KR" sz="2000" dirty="0" smtClean="0">
                <a:solidFill>
                  <a:srgbClr val="006600"/>
                </a:solidFill>
                <a:ea typeface="Gulim" pitchFamily="34" charset="-127"/>
                <a:sym typeface="Wingdings" pitchFamily="2" charset="2"/>
              </a:rPr>
              <a:t> (which map to aux </a:t>
            </a:r>
            <a:r>
              <a:rPr lang="en-US" altLang="ko-KR" sz="2000" dirty="0" err="1" smtClean="0">
                <a:solidFill>
                  <a:srgbClr val="006600"/>
                </a:solidFill>
                <a:ea typeface="Gulim" pitchFamily="34" charset="-127"/>
                <a:sym typeface="Wingdings" pitchFamily="2" charset="2"/>
              </a:rPr>
              <a:t>vars</a:t>
            </a:r>
            <a:r>
              <a:rPr lang="en-US" altLang="ko-KR" sz="2000" dirty="0" smtClean="0">
                <a:solidFill>
                  <a:srgbClr val="006600"/>
                </a:solidFill>
                <a:ea typeface="Gulim" pitchFamily="34" charset="-127"/>
                <a:sym typeface="Wingdings" pitchFamily="2" charset="2"/>
              </a:rPr>
              <a:t>) ?</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Solution: Allow “let” expressions </a:t>
            </a:r>
          </a:p>
          <a:p>
            <a:pPr marL="0" indent="0">
              <a:lnSpc>
                <a:spcPct val="80000"/>
              </a:lnSpc>
              <a:spcBef>
                <a:spcPct val="35000"/>
              </a:spcBef>
              <a:buClr>
                <a:srgbClr val="006600"/>
              </a:buClr>
              <a:buNone/>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Candidate-expressions for a function f(</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x,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y) : </a:t>
            </a:r>
            <a:r>
              <a:rPr lang="en-US" altLang="ko-KR" sz="2000" dirty="0" err="1" smtClean="0">
                <a:solidFill>
                  <a:srgbClr val="006600"/>
                </a:solidFill>
                <a:ea typeface="Gulim" pitchFamily="34" charset="-127"/>
              </a:rPr>
              <a:t>int</a:t>
            </a:r>
            <a:endParaRPr lang="en-US" altLang="ko-KR" sz="2000" dirty="0" smtClean="0">
              <a:solidFill>
                <a:srgbClr val="006600"/>
              </a:solidFill>
              <a:ea typeface="Gulim" pitchFamily="34" charset="-127"/>
            </a:endParaRP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T := (let [z = U] in  z + z)</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U := x | y | </a:t>
            </a:r>
            <a:r>
              <a:rPr lang="en-US" altLang="ko-KR" sz="2000" dirty="0" err="1" smtClean="0">
                <a:solidFill>
                  <a:srgbClr val="006600"/>
                </a:solidFill>
                <a:ea typeface="Gulim" pitchFamily="34" charset="-127"/>
              </a:rPr>
              <a:t>Const</a:t>
            </a:r>
            <a:r>
              <a:rPr lang="en-US" altLang="ko-KR" sz="2000" dirty="0" smtClean="0">
                <a:solidFill>
                  <a:srgbClr val="006600"/>
                </a:solidFill>
                <a:ea typeface="Gulim" pitchFamily="34" charset="-127"/>
              </a:rPr>
              <a:t> | (U) | U + U | U*U</a:t>
            </a:r>
          </a:p>
          <a:p>
            <a:pPr marL="0" indent="0">
              <a:lnSpc>
                <a:spcPct val="80000"/>
              </a:lnSpc>
              <a:spcBef>
                <a:spcPct val="35000"/>
              </a:spcBef>
              <a:buClr>
                <a:srgbClr val="006600"/>
              </a:buClr>
              <a:buNone/>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27</a:t>
            </a:fld>
            <a:endParaRPr lang="en-US" b="1" dirty="0"/>
          </a:p>
        </p:txBody>
      </p:sp>
    </p:spTree>
    <p:extLst>
      <p:ext uri="{BB962C8B-B14F-4D97-AF65-F5344CB8AC3E}">
        <p14:creationId xmlns:p14="http://schemas.microsoft.com/office/powerpoint/2010/main" val="27234935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Optimality</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Specification for f(</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x) : </a:t>
            </a:r>
            <a:r>
              <a:rPr lang="en-US" altLang="ko-KR" sz="2000" dirty="0" err="1" smtClean="0">
                <a:solidFill>
                  <a:srgbClr val="006600"/>
                </a:solidFill>
                <a:ea typeface="Gulim" pitchFamily="34" charset="-127"/>
              </a:rPr>
              <a:t>int</a:t>
            </a:r>
            <a:endParaRPr lang="en-US" altLang="ko-KR" sz="2000" dirty="0">
              <a:solidFill>
                <a:srgbClr val="006600"/>
              </a:solidFill>
              <a:ea typeface="Gulim" pitchFamily="34" charset="-127"/>
            </a:endParaRPr>
          </a:p>
          <a:p>
            <a:pPr marL="0" indent="0">
              <a:lnSpc>
                <a:spcPct val="80000"/>
              </a:lnSpc>
              <a:spcBef>
                <a:spcPct val="35000"/>
              </a:spcBef>
              <a:buClr>
                <a:srgbClr val="006600"/>
              </a:buClr>
              <a:buNone/>
            </a:pPr>
            <a:r>
              <a:rPr lang="en-US" altLang="ko-KR" sz="2400" dirty="0" smtClean="0">
                <a:solidFill>
                  <a:srgbClr val="006600"/>
                </a:solidFill>
                <a:ea typeface="Gulim" pitchFamily="34" charset="-127"/>
              </a:rPr>
              <a:t>	</a:t>
            </a:r>
            <a:r>
              <a:rPr lang="en-US" altLang="ko-KR" sz="2000" dirty="0" smtClean="0">
                <a:solidFill>
                  <a:srgbClr val="336600"/>
                </a:solidFill>
                <a:ea typeface="Gulim" pitchFamily="34" charset="-127"/>
                <a:sym typeface="Wingdings" pitchFamily="2" charset="2"/>
              </a:rPr>
              <a:t>x </a:t>
            </a:r>
            <a:r>
              <a:rPr lang="cs-CZ" sz="2000" dirty="0">
                <a:solidFill>
                  <a:srgbClr val="336600"/>
                </a:solidFill>
              </a:rPr>
              <a:t>≤ </a:t>
            </a:r>
            <a:r>
              <a:rPr lang="en-US" altLang="ko-KR" sz="2000" dirty="0" smtClean="0">
                <a:solidFill>
                  <a:srgbClr val="336600"/>
                </a:solidFill>
                <a:ea typeface="Gulim" pitchFamily="34" charset="-127"/>
                <a:sym typeface="Wingdings" pitchFamily="2" charset="2"/>
              </a:rPr>
              <a:t>f(x) </a:t>
            </a:r>
            <a:r>
              <a:rPr lang="en-US" altLang="ko-KR" sz="2000" dirty="0">
                <a:solidFill>
                  <a:srgbClr val="336600"/>
                </a:solidFill>
                <a:ea typeface="Gulim" pitchFamily="34" charset="-127"/>
                <a:sym typeface="Wingdings" pitchFamily="2" charset="2"/>
              </a:rPr>
              <a:t>&amp; </a:t>
            </a:r>
            <a:r>
              <a:rPr lang="en-US" altLang="ko-KR" sz="2000" dirty="0" smtClean="0">
                <a:solidFill>
                  <a:srgbClr val="336600"/>
                </a:solidFill>
                <a:ea typeface="Gulim" pitchFamily="34" charset="-127"/>
                <a:sym typeface="Wingdings" pitchFamily="2" charset="2"/>
              </a:rPr>
              <a:t> -x </a:t>
            </a:r>
            <a:r>
              <a:rPr lang="cs-CZ" sz="2000" dirty="0">
                <a:solidFill>
                  <a:srgbClr val="336600"/>
                </a:solidFill>
              </a:rPr>
              <a:t>≤ </a:t>
            </a:r>
            <a:r>
              <a:rPr lang="en-US" altLang="ko-KR" sz="2000" dirty="0" smtClean="0">
                <a:solidFill>
                  <a:srgbClr val="336600"/>
                </a:solidFill>
                <a:ea typeface="Gulim" pitchFamily="34" charset="-127"/>
                <a:sym typeface="Wingdings" pitchFamily="2" charset="2"/>
              </a:rPr>
              <a:t>f(x)</a:t>
            </a:r>
            <a:endParaRPr lang="en-US" altLang="ko-KR" sz="2000" dirty="0" smtClean="0">
              <a:solidFill>
                <a:srgbClr val="006600"/>
              </a:solidFill>
              <a:ea typeface="Gulim" pitchFamily="34" charset="-127"/>
            </a:endParaRPr>
          </a:p>
          <a:p>
            <a:pPr marL="0" indent="0">
              <a:lnSpc>
                <a:spcPct val="80000"/>
              </a:lnSpc>
              <a:spcBef>
                <a:spcPct val="35000"/>
              </a:spcBef>
              <a:buClr>
                <a:srgbClr val="006600"/>
              </a:buClr>
              <a:buNone/>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Set E of implementations: Conditional linear expressions </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Multiple solutions are possible</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If-Then-Else (0 </a:t>
            </a:r>
            <a:r>
              <a:rPr lang="cs-CZ" sz="2000" dirty="0" smtClean="0">
                <a:solidFill>
                  <a:srgbClr val="336600"/>
                </a:solidFill>
              </a:rPr>
              <a:t>≤</a:t>
            </a:r>
            <a:r>
              <a:rPr lang="en-US" sz="2000" dirty="0" smtClean="0">
                <a:solidFill>
                  <a:srgbClr val="336600"/>
                </a:solidFill>
              </a:rPr>
              <a:t> x</a:t>
            </a:r>
            <a:r>
              <a:rPr lang="en-US" altLang="ko-KR" sz="2000" dirty="0" smtClean="0">
                <a:solidFill>
                  <a:srgbClr val="006600"/>
                </a:solidFill>
                <a:ea typeface="Gulim" pitchFamily="34" charset="-127"/>
                <a:sym typeface="Wingdings" pitchFamily="2" charset="2"/>
              </a:rPr>
              <a:t> , x, 0)</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If-Then-Else (</a:t>
            </a:r>
            <a:r>
              <a:rPr lang="en-US" altLang="ko-KR" sz="2000" dirty="0">
                <a:solidFill>
                  <a:srgbClr val="006600"/>
                </a:solidFill>
                <a:ea typeface="Gulim" pitchFamily="34" charset="-127"/>
                <a:sym typeface="Wingdings" pitchFamily="2" charset="2"/>
              </a:rPr>
              <a:t>0 </a:t>
            </a:r>
            <a:r>
              <a:rPr lang="cs-CZ" sz="2000" dirty="0">
                <a:solidFill>
                  <a:srgbClr val="336600"/>
                </a:solidFill>
              </a:rPr>
              <a:t>≤</a:t>
            </a:r>
            <a:r>
              <a:rPr lang="en-US" sz="2000" dirty="0">
                <a:solidFill>
                  <a:srgbClr val="336600"/>
                </a:solidFill>
              </a:rPr>
              <a:t> x</a:t>
            </a: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 x, -x)</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Which solution should we prefer? </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Need a way to rank solutions (e.g. size of parse tree)</a:t>
            </a: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28</a:t>
            </a:fld>
            <a:endParaRPr lang="en-US" b="1" dirty="0"/>
          </a:p>
        </p:txBody>
      </p:sp>
    </p:spTree>
    <p:extLst>
      <p:ext uri="{BB962C8B-B14F-4D97-AF65-F5344CB8AC3E}">
        <p14:creationId xmlns:p14="http://schemas.microsoft.com/office/powerpoint/2010/main" val="506509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Invariant Generation as </a:t>
            </a:r>
            <a:r>
              <a:rPr lang="en-US" sz="2800" dirty="0" err="1" smtClean="0">
                <a:solidFill>
                  <a:srgbClr val="C00000"/>
                </a:solidFill>
              </a:rPr>
              <a:t>SyGuS</a:t>
            </a:r>
            <a:endParaRPr lang="en-US" sz="28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29</a:t>
            </a:fld>
            <a:endParaRPr lang="en-US" b="1" dirty="0"/>
          </a:p>
        </p:txBody>
      </p:sp>
      <p:sp>
        <p:nvSpPr>
          <p:cNvPr id="6" name="TextBox 5"/>
          <p:cNvSpPr txBox="1"/>
          <p:nvPr/>
        </p:nvSpPr>
        <p:spPr>
          <a:xfrm>
            <a:off x="457200" y="1371600"/>
            <a:ext cx="1905000" cy="2862322"/>
          </a:xfrm>
          <a:prstGeom prst="rect">
            <a:avLst/>
          </a:prstGeom>
          <a:noFill/>
          <a:ln>
            <a:solidFill>
              <a:schemeClr val="tx1"/>
            </a:solidFill>
          </a:ln>
        </p:spPr>
        <p:txBody>
          <a:bodyPr wrap="square" rtlCol="0">
            <a:spAutoFit/>
          </a:bodyPr>
          <a:lstStyle/>
          <a:p>
            <a:endParaRPr lang="en-US" sz="1800" b="0" dirty="0">
              <a:solidFill>
                <a:srgbClr val="003300"/>
              </a:solidFill>
            </a:endParaRPr>
          </a:p>
          <a:p>
            <a:endParaRPr lang="en-US" sz="1800" b="0" dirty="0" smtClean="0">
              <a:solidFill>
                <a:srgbClr val="003300"/>
              </a:solidFill>
            </a:endParaRPr>
          </a:p>
          <a:p>
            <a:r>
              <a:rPr lang="en-US" sz="1800" b="0" dirty="0" err="1" smtClean="0">
                <a:solidFill>
                  <a:srgbClr val="003300"/>
                </a:solidFill>
              </a:rPr>
              <a:t>bool</a:t>
            </a:r>
            <a:r>
              <a:rPr lang="en-US" sz="1800" b="0" dirty="0" smtClean="0">
                <a:solidFill>
                  <a:srgbClr val="003300"/>
                </a:solidFill>
              </a:rPr>
              <a:t> x, y, z</a:t>
            </a:r>
          </a:p>
          <a:p>
            <a:r>
              <a:rPr lang="en-US" sz="1800" b="0" dirty="0" err="1" smtClean="0">
                <a:solidFill>
                  <a:srgbClr val="003300"/>
                </a:solidFill>
              </a:rPr>
              <a:t>int</a:t>
            </a:r>
            <a:r>
              <a:rPr lang="en-US" sz="1800" b="0" dirty="0" smtClean="0">
                <a:solidFill>
                  <a:srgbClr val="003300"/>
                </a:solidFill>
              </a:rPr>
              <a:t>  a, b, c</a:t>
            </a:r>
            <a:endParaRPr lang="en-US" sz="1800" b="0" dirty="0">
              <a:solidFill>
                <a:srgbClr val="003300"/>
              </a:solidFill>
            </a:endParaRPr>
          </a:p>
          <a:p>
            <a:endParaRPr lang="en-US" sz="1800" b="0" dirty="0">
              <a:solidFill>
                <a:srgbClr val="003300"/>
              </a:solidFill>
            </a:endParaRPr>
          </a:p>
          <a:p>
            <a:r>
              <a:rPr lang="en-US" sz="1800" b="0" dirty="0" smtClean="0">
                <a:solidFill>
                  <a:srgbClr val="003300"/>
                </a:solidFill>
              </a:rPr>
              <a:t>  while( Test )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loop-body</a:t>
            </a:r>
            <a:endParaRPr lang="en-US" sz="1800" b="0" dirty="0">
              <a:solidFill>
                <a:srgbClr val="003300"/>
              </a:solidFill>
            </a:endParaRPr>
          </a:p>
          <a:p>
            <a:r>
              <a:rPr lang="en-US" sz="1800" b="0" dirty="0" smtClean="0">
                <a:solidFill>
                  <a:srgbClr val="003300"/>
                </a:solidFill>
              </a:rPr>
              <a:t>    ….</a:t>
            </a:r>
          </a:p>
          <a:p>
            <a:endParaRPr lang="en-US" sz="1800" b="0" dirty="0" smtClean="0">
              <a:solidFill>
                <a:srgbClr val="003300"/>
              </a:solidFill>
            </a:endParaRPr>
          </a:p>
          <a:p>
            <a:r>
              <a:rPr lang="en-US" sz="1800" b="0" dirty="0" smtClean="0">
                <a:solidFill>
                  <a:srgbClr val="003300"/>
                </a:solidFill>
              </a:rPr>
              <a:t>}</a:t>
            </a:r>
          </a:p>
        </p:txBody>
      </p:sp>
      <p:sp>
        <p:nvSpPr>
          <p:cNvPr id="7" name="Rectangle 3"/>
          <p:cNvSpPr txBox="1">
            <a:spLocks noChangeArrowheads="1"/>
          </p:cNvSpPr>
          <p:nvPr/>
        </p:nvSpPr>
        <p:spPr bwMode="auto">
          <a:xfrm>
            <a:off x="2943896" y="1371600"/>
            <a:ext cx="6172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Goal: Find inductive loop invariant automatically</a:t>
            </a:r>
            <a:endParaRPr lang="en-US" sz="2000" b="0" kern="0" dirty="0" smtClean="0"/>
          </a:p>
        </p:txBody>
      </p:sp>
      <p:sp>
        <p:nvSpPr>
          <p:cNvPr id="8" name="Rectangle 3"/>
          <p:cNvSpPr txBox="1">
            <a:spLocks noChangeArrowheads="1"/>
          </p:cNvSpPr>
          <p:nvPr/>
        </p:nvSpPr>
        <p:spPr bwMode="auto">
          <a:xfrm>
            <a:off x="2920285" y="2209800"/>
            <a:ext cx="6071315"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Function to be synthesized</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bool</a:t>
            </a:r>
            <a:r>
              <a:rPr lang="en-US" sz="2000" b="0" kern="0" dirty="0" smtClean="0">
                <a:solidFill>
                  <a:srgbClr val="006600"/>
                </a:solidFill>
                <a:ea typeface="Gulim" pitchFamily="34" charset="-127"/>
              </a:rPr>
              <a:t> x, </a:t>
            </a:r>
            <a:r>
              <a:rPr lang="en-US" sz="2000" b="0" kern="0" dirty="0" err="1" smtClean="0">
                <a:solidFill>
                  <a:srgbClr val="006600"/>
                </a:solidFill>
                <a:ea typeface="Gulim" pitchFamily="34" charset="-127"/>
              </a:rPr>
              <a:t>bool</a:t>
            </a:r>
            <a:r>
              <a:rPr lang="en-US" sz="2000" b="0" kern="0" dirty="0" smtClean="0">
                <a:solidFill>
                  <a:srgbClr val="006600"/>
                </a:solidFill>
                <a:ea typeface="Gulim" pitchFamily="34" charset="-127"/>
              </a:rPr>
              <a:t> z, </a:t>
            </a:r>
            <a:r>
              <a:rPr lang="en-US" sz="2000" b="0" kern="0" dirty="0" err="1" smtClean="0">
                <a:solidFill>
                  <a:srgbClr val="006600"/>
                </a:solidFill>
                <a:ea typeface="Gulim" pitchFamily="34" charset="-127"/>
              </a:rPr>
              <a:t>int</a:t>
            </a:r>
            <a:r>
              <a:rPr lang="en-US" sz="2000" b="0" kern="0" dirty="0" smtClean="0">
                <a:solidFill>
                  <a:srgbClr val="006600"/>
                </a:solidFill>
                <a:ea typeface="Gulim" pitchFamily="34" charset="-127"/>
              </a:rPr>
              <a:t> a, </a:t>
            </a:r>
            <a:r>
              <a:rPr lang="en-US" sz="2000" b="0" kern="0" dirty="0" err="1" smtClean="0">
                <a:solidFill>
                  <a:srgbClr val="006600"/>
                </a:solidFill>
                <a:ea typeface="Gulim" pitchFamily="34" charset="-127"/>
              </a:rPr>
              <a:t>int</a:t>
            </a:r>
            <a:r>
              <a:rPr lang="en-US" sz="2000" b="0" kern="0" dirty="0" smtClean="0">
                <a:solidFill>
                  <a:srgbClr val="006600"/>
                </a:solidFill>
                <a:ea typeface="Gulim" pitchFamily="34" charset="-127"/>
              </a:rPr>
              <a:t> b) : </a:t>
            </a:r>
            <a:r>
              <a:rPr lang="en-US" sz="2000" b="0" kern="0" dirty="0" err="1" smtClean="0">
                <a:solidFill>
                  <a:srgbClr val="006600"/>
                </a:solidFill>
                <a:ea typeface="Gulim" pitchFamily="34" charset="-127"/>
              </a:rPr>
              <a:t>bool</a:t>
            </a:r>
            <a:endParaRPr lang="en-US" sz="2000" b="0" kern="0" dirty="0" smtClean="0"/>
          </a:p>
        </p:txBody>
      </p:sp>
      <p:sp>
        <p:nvSpPr>
          <p:cNvPr id="9" name="Rectangle 3"/>
          <p:cNvSpPr txBox="1">
            <a:spLocks noChangeArrowheads="1"/>
          </p:cNvSpPr>
          <p:nvPr/>
        </p:nvSpPr>
        <p:spPr bwMode="auto">
          <a:xfrm>
            <a:off x="3081271" y="3276600"/>
            <a:ext cx="6071315"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Compile loop-body into a logical predicate</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   	Body(</a:t>
            </a:r>
            <a:r>
              <a:rPr lang="en-US" sz="2000" b="0" kern="0" dirty="0" err="1" smtClean="0">
                <a:solidFill>
                  <a:srgbClr val="006600"/>
                </a:solidFill>
                <a:ea typeface="Gulim" pitchFamily="34" charset="-127"/>
              </a:rPr>
              <a:t>x,y,z,a,b,c</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x’,y’,z’,a’,b’,c</a:t>
            </a:r>
            <a:r>
              <a:rPr lang="en-US" sz="2000" b="0" kern="0" dirty="0" smtClean="0">
                <a:solidFill>
                  <a:srgbClr val="006600"/>
                </a:solidFill>
                <a:ea typeface="Gulim" pitchFamily="34" charset="-127"/>
              </a:rPr>
              <a:t>’)</a:t>
            </a:r>
            <a:endParaRPr lang="en-US" sz="2000" b="0" kern="0" dirty="0" smtClean="0"/>
          </a:p>
        </p:txBody>
      </p:sp>
      <p:sp>
        <p:nvSpPr>
          <p:cNvPr id="10" name="Rectangle 3"/>
          <p:cNvSpPr txBox="1">
            <a:spLocks noChangeArrowheads="1"/>
          </p:cNvSpPr>
          <p:nvPr/>
        </p:nvSpPr>
        <p:spPr bwMode="auto">
          <a:xfrm>
            <a:off x="3044781" y="4299390"/>
            <a:ext cx="6071315"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Specification:</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 &amp; Body &amp; Test’ </a:t>
            </a:r>
            <a:r>
              <a:rPr lang="cs-CZ" sz="2000" b="0" dirty="0">
                <a:solidFill>
                  <a:srgbClr val="336600"/>
                </a:solidFill>
              </a:rPr>
              <a:t>⇒</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a:t>
            </a:r>
            <a:endParaRPr lang="en-US" sz="2000" b="0" kern="0" dirty="0" smtClean="0"/>
          </a:p>
        </p:txBody>
      </p:sp>
      <p:sp>
        <p:nvSpPr>
          <p:cNvPr id="11" name="Rectangle 3"/>
          <p:cNvSpPr txBox="1">
            <a:spLocks noChangeArrowheads="1"/>
          </p:cNvSpPr>
          <p:nvPr/>
        </p:nvSpPr>
        <p:spPr bwMode="auto">
          <a:xfrm>
            <a:off x="457200" y="5486400"/>
            <a:ext cx="8658896"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Template for set of candidate invariants</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      </a:t>
            </a:r>
            <a:r>
              <a:rPr lang="en-US" altLang="ko-KR" sz="1800" b="0" dirty="0" smtClean="0">
                <a:solidFill>
                  <a:srgbClr val="006600"/>
                </a:solidFill>
                <a:ea typeface="Gulim" pitchFamily="34" charset="-127"/>
              </a:rPr>
              <a:t>Term </a:t>
            </a:r>
            <a:r>
              <a:rPr lang="en-US" altLang="ko-KR" sz="1800" b="0" dirty="0">
                <a:solidFill>
                  <a:srgbClr val="006600"/>
                </a:solidFill>
                <a:ea typeface="Gulim" pitchFamily="34" charset="-127"/>
              </a:rPr>
              <a:t>:= </a:t>
            </a:r>
            <a:r>
              <a:rPr lang="en-US" altLang="ko-KR" sz="1800" b="0" dirty="0" smtClean="0">
                <a:solidFill>
                  <a:srgbClr val="006600"/>
                </a:solidFill>
                <a:ea typeface="Gulim" pitchFamily="34" charset="-127"/>
              </a:rPr>
              <a:t>a | b | </a:t>
            </a:r>
            <a:r>
              <a:rPr lang="en-US" altLang="ko-KR" sz="1800" b="0" dirty="0" err="1" smtClean="0">
                <a:solidFill>
                  <a:srgbClr val="006600"/>
                </a:solidFill>
                <a:ea typeface="Gulim" pitchFamily="34" charset="-127"/>
              </a:rPr>
              <a:t>Const</a:t>
            </a:r>
            <a:r>
              <a:rPr lang="en-US" altLang="ko-KR" sz="1800" b="0" dirty="0" smtClean="0">
                <a:solidFill>
                  <a:srgbClr val="006600"/>
                </a:solidFill>
                <a:ea typeface="Gulim" pitchFamily="34" charset="-127"/>
              </a:rPr>
              <a:t> | Term + Term </a:t>
            </a:r>
            <a:r>
              <a:rPr lang="en-US" altLang="ko-KR" sz="1800" b="0" dirty="0">
                <a:solidFill>
                  <a:srgbClr val="006600"/>
                </a:solidFill>
                <a:ea typeface="Gulim" pitchFamily="34" charset="-127"/>
              </a:rPr>
              <a:t>| If-Then-Else (Cond, Term, Term)</a:t>
            </a:r>
          </a:p>
          <a:p>
            <a:pPr marL="0" indent="0">
              <a:lnSpc>
                <a:spcPct val="80000"/>
              </a:lnSpc>
              <a:spcBef>
                <a:spcPct val="35000"/>
              </a:spcBef>
              <a:buClr>
                <a:srgbClr val="006600"/>
              </a:buClr>
              <a:buNone/>
            </a:pPr>
            <a:r>
              <a:rPr lang="en-US" altLang="ko-KR" sz="1800" b="0" dirty="0" smtClean="0">
                <a:solidFill>
                  <a:srgbClr val="006600"/>
                </a:solidFill>
                <a:ea typeface="Gulim" pitchFamily="34" charset="-127"/>
              </a:rPr>
              <a:t>        Cond </a:t>
            </a:r>
            <a:r>
              <a:rPr lang="en-US" altLang="ko-KR" sz="1800" b="0" dirty="0">
                <a:solidFill>
                  <a:srgbClr val="006600"/>
                </a:solidFill>
                <a:ea typeface="Gulim" pitchFamily="34" charset="-127"/>
              </a:rPr>
              <a:t>:= </a:t>
            </a:r>
            <a:r>
              <a:rPr lang="en-US" altLang="ko-KR" sz="1800" b="0" dirty="0" smtClean="0">
                <a:solidFill>
                  <a:srgbClr val="006600"/>
                </a:solidFill>
                <a:ea typeface="Gulim" pitchFamily="34" charset="-127"/>
              </a:rPr>
              <a:t>x | z </a:t>
            </a:r>
            <a:r>
              <a:rPr lang="en-US" altLang="ko-KR" sz="1800" b="0" dirty="0">
                <a:solidFill>
                  <a:srgbClr val="006600"/>
                </a:solidFill>
                <a:ea typeface="Gulim" pitchFamily="34" charset="-127"/>
              </a:rPr>
              <a:t>| Cond &amp; Cond | ~ Cond | (Cond)</a:t>
            </a:r>
          </a:p>
          <a:p>
            <a:pPr marL="0" indent="0">
              <a:lnSpc>
                <a:spcPct val="80000"/>
              </a:lnSpc>
              <a:spcBef>
                <a:spcPct val="35000"/>
              </a:spcBef>
              <a:buClr>
                <a:srgbClr val="006600"/>
              </a:buClr>
              <a:buNone/>
            </a:pPr>
            <a:endParaRPr lang="en-US" sz="2000" b="0" kern="0" dirty="0" smtClean="0"/>
          </a:p>
        </p:txBody>
      </p:sp>
    </p:spTree>
    <p:extLst>
      <p:ext uri="{BB962C8B-B14F-4D97-AF65-F5344CB8AC3E}">
        <p14:creationId xmlns:p14="http://schemas.microsoft.com/office/powerpoint/2010/main" val="2778582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Program Verification</a:t>
            </a:r>
            <a:endParaRPr lang="en-US" sz="3200" dirty="0" smtClean="0">
              <a:solidFill>
                <a:srgbClr val="C00000"/>
              </a:solidFill>
            </a:endParaRPr>
          </a:p>
        </p:txBody>
      </p:sp>
      <p:sp>
        <p:nvSpPr>
          <p:cNvPr id="5123" name="Rectangle 3"/>
          <p:cNvSpPr>
            <a:spLocks noGrp="1" noChangeArrowheads="1"/>
          </p:cNvSpPr>
          <p:nvPr>
            <p:ph type="body" idx="1"/>
          </p:nvPr>
        </p:nvSpPr>
        <p:spPr>
          <a:xfrm>
            <a:off x="457200" y="1600200"/>
            <a:ext cx="8686800" cy="4953000"/>
          </a:xfrm>
        </p:spPr>
        <p:txBody>
          <a:bodyPr/>
          <a:lstStyle/>
          <a:p>
            <a:pPr marL="0" indent="0">
              <a:lnSpc>
                <a:spcPct val="90000"/>
              </a:lnSpc>
              <a:buNone/>
            </a:pPr>
            <a:endParaRPr lang="en-US" sz="2000" dirty="0">
              <a:solidFill>
                <a:srgbClr val="003300"/>
              </a:solidFill>
            </a:endParaRPr>
          </a:p>
          <a:p>
            <a:pPr>
              <a:lnSpc>
                <a:spcPct val="90000"/>
              </a:lnSpc>
              <a:buFont typeface="Wingdings" pitchFamily="2" charset="2"/>
              <a:buChar char="q"/>
            </a:pPr>
            <a:r>
              <a:rPr lang="en-US" sz="2000" dirty="0" smtClean="0">
                <a:solidFill>
                  <a:srgbClr val="003300"/>
                </a:solidFill>
              </a:rPr>
              <a:t>Does a program P meet its specification </a:t>
            </a:r>
            <a:r>
              <a:rPr lang="en-US" sz="2000" dirty="0">
                <a:solidFill>
                  <a:srgbClr val="003300"/>
                </a:solidFill>
                <a:latin typeface="Symbol" pitchFamily="18" charset="2"/>
              </a:rPr>
              <a:t>j</a:t>
            </a:r>
            <a:r>
              <a:rPr lang="en-US" sz="2000" dirty="0" smtClean="0">
                <a:solidFill>
                  <a:srgbClr val="003300"/>
                </a:solidFill>
              </a:rPr>
              <a:t> ?</a:t>
            </a:r>
          </a:p>
          <a:p>
            <a:pPr>
              <a:lnSpc>
                <a:spcPct val="90000"/>
              </a:lnSpc>
              <a:buFont typeface="Wingdings" pitchFamily="2" charset="2"/>
              <a:buChar char="q"/>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Historical roots: Hoare logic for formalizing correctness of structured programs (late 1960s)</a:t>
            </a:r>
          </a:p>
          <a:p>
            <a:pPr>
              <a:lnSpc>
                <a:spcPct val="90000"/>
              </a:lnSpc>
              <a:buFont typeface="Wingdings" pitchFamily="2" charset="2"/>
              <a:buChar char="q"/>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Early examples: sorting, graph algorithms</a:t>
            </a:r>
          </a:p>
          <a:p>
            <a:pPr lvl="1">
              <a:lnSpc>
                <a:spcPct val="90000"/>
              </a:lnSpc>
              <a:buFont typeface="Wingdings" pitchFamily="2" charset="2"/>
              <a:buNone/>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Provides calculus for pre/post conditions of structured programs</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a:t>
            </a:fld>
            <a:endParaRPr lang="en-US" b="1" dirty="0"/>
          </a:p>
        </p:txBody>
      </p:sp>
    </p:spTree>
    <p:extLst>
      <p:ext uri="{BB962C8B-B14F-4D97-AF65-F5344CB8AC3E}">
        <p14:creationId xmlns:p14="http://schemas.microsoft.com/office/powerpoint/2010/main" val="33929502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Program Optimization as </a:t>
            </a:r>
            <a:r>
              <a:rPr lang="en-US" sz="2800" dirty="0" err="1" smtClean="0">
                <a:solidFill>
                  <a:srgbClr val="C00000"/>
                </a:solidFill>
              </a:rPr>
              <a:t>SyGuS</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Type matrix: 2x2 Matrix with Bit-vector[32] entries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Theory: Bit-vectors with arithmetic</a:t>
            </a:r>
          </a:p>
          <a:p>
            <a:pPr marL="0" indent="0">
              <a:lnSpc>
                <a:spcPct val="80000"/>
              </a:lnSpc>
              <a:spcBef>
                <a:spcPct val="35000"/>
              </a:spcBef>
              <a:buClr>
                <a:srgbClr val="006600"/>
              </a:buClr>
              <a:buNone/>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Function to be synthesized f(matrix A, B) : matrix</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Specification: f(A,B) is matrix product</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f(A,B)[1,1] = A[1,1]*B[1,1] + A[1,2]*B[2,1]</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Set of candidate implementations</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Expressions with at most 7 occurrences of *</a:t>
            </a:r>
          </a:p>
          <a:p>
            <a:pPr marL="0" indent="0">
              <a:lnSpc>
                <a:spcPct val="80000"/>
              </a:lnSpc>
              <a:spcBef>
                <a:spcPct val="35000"/>
              </a:spcBef>
              <a:buClr>
                <a:srgbClr val="006600"/>
              </a:buClr>
              <a:buNone/>
            </a:pPr>
            <a:r>
              <a:rPr lang="en-US" altLang="ko-KR" sz="2000" dirty="0">
                <a:solidFill>
                  <a:srgbClr val="006600"/>
                </a:solidFill>
                <a:latin typeface="Symbol" pitchFamily="18" charset="2"/>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Unrestricted use of +</a:t>
            </a:r>
          </a:p>
          <a:p>
            <a:pPr marL="0" indent="0">
              <a:lnSpc>
                <a:spcPct val="80000"/>
              </a:lnSpc>
              <a:spcBef>
                <a:spcPct val="35000"/>
              </a:spcBef>
              <a:buClr>
                <a:srgbClr val="006600"/>
              </a:buClr>
              <a:buNone/>
            </a:pPr>
            <a:r>
              <a:rPr lang="en-US" altLang="ko-KR" sz="2000" dirty="0">
                <a:solidFill>
                  <a:srgbClr val="006600"/>
                </a:solidFill>
                <a:latin typeface="Symbol" pitchFamily="18" charset="2"/>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let expressions allowed</a:t>
            </a: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30</a:t>
            </a:fld>
            <a:endParaRPr lang="en-US" b="1" dirty="0"/>
          </a:p>
        </p:txBody>
      </p:sp>
    </p:spTree>
    <p:extLst>
      <p:ext uri="{BB962C8B-B14F-4D97-AF65-F5344CB8AC3E}">
        <p14:creationId xmlns:p14="http://schemas.microsoft.com/office/powerpoint/2010/main" val="37888456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Program Sketching as </a:t>
            </a:r>
            <a:r>
              <a:rPr lang="en-US" sz="2800" dirty="0" err="1" smtClean="0">
                <a:solidFill>
                  <a:srgbClr val="C00000"/>
                </a:solidFill>
              </a:rPr>
              <a:t>SyGuS</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Sketch programming system</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C program P with ?? (holes)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Find expressions for holes so as to satisfy assertions</a:t>
            </a:r>
          </a:p>
          <a:p>
            <a:pPr marL="0" indent="0">
              <a:lnSpc>
                <a:spcPct val="80000"/>
              </a:lnSpc>
              <a:spcBef>
                <a:spcPct val="35000"/>
              </a:spcBef>
              <a:buClr>
                <a:srgbClr val="006600"/>
              </a:buClr>
              <a:buNone/>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Each hole corresponds to a separate function symbol</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Specification: P with holes filled in satisfies assertions</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Loops/recursive calls in P need to be unrolled fixed no of times</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Set of candidate implementations for each hole:</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All type-consistent expressions</a:t>
            </a:r>
            <a:endParaRPr lang="en-US" altLang="ko-KR" sz="2000" dirty="0">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Not yet explored: </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How to exploit flexibility of separation </a:t>
            </a:r>
            <a:r>
              <a:rPr lang="en-US" altLang="ko-KR" sz="2000" dirty="0" err="1" smtClean="0">
                <a:solidFill>
                  <a:srgbClr val="006600"/>
                </a:solidFill>
                <a:ea typeface="Gulim" pitchFamily="34" charset="-127"/>
                <a:sym typeface="Wingdings" pitchFamily="2" charset="2"/>
              </a:rPr>
              <a:t>betn</a:t>
            </a:r>
            <a:r>
              <a:rPr lang="en-US" altLang="ko-KR" sz="2000" dirty="0" smtClean="0">
                <a:solidFill>
                  <a:srgbClr val="006600"/>
                </a:solidFill>
                <a:ea typeface="Gulim" pitchFamily="34" charset="-127"/>
                <a:sym typeface="Wingdings" pitchFamily="2" charset="2"/>
              </a:rPr>
              <a:t> syntactic and </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semantic constraints for computational benefits?</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31</a:t>
            </a:fld>
            <a:endParaRPr lang="en-US" b="1" dirty="0"/>
          </a:p>
        </p:txBody>
      </p:sp>
    </p:spTree>
    <p:extLst>
      <p:ext uri="{BB962C8B-B14F-4D97-AF65-F5344CB8AC3E}">
        <p14:creationId xmlns:p14="http://schemas.microsoft.com/office/powerpoint/2010/main" val="6524539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9362" name="Rectangle 2"/>
          <p:cNvSpPr>
            <a:spLocks noGrp="1" noChangeArrowheads="1"/>
          </p:cNvSpPr>
          <p:nvPr>
            <p:ph type="title"/>
          </p:nvPr>
        </p:nvSpPr>
        <p:spPr>
          <a:xfrm>
            <a:off x="685800" y="381000"/>
            <a:ext cx="7772400" cy="609600"/>
          </a:xfrm>
        </p:spPr>
        <p:txBody>
          <a:bodyPr/>
          <a:lstStyle/>
          <a:p>
            <a:r>
              <a:rPr lang="en-US" sz="2800" dirty="0">
                <a:solidFill>
                  <a:srgbClr val="C00000"/>
                </a:solidFill>
              </a:rPr>
              <a:t>Talk Outline </a:t>
            </a:r>
          </a:p>
        </p:txBody>
      </p:sp>
      <p:sp>
        <p:nvSpPr>
          <p:cNvPr id="1039363" name="Rectangle 3"/>
          <p:cNvSpPr>
            <a:spLocks noGrp="1" noChangeArrowheads="1"/>
          </p:cNvSpPr>
          <p:nvPr>
            <p:ph type="body" idx="1"/>
          </p:nvPr>
        </p:nvSpPr>
        <p:spPr>
          <a:xfrm>
            <a:off x="228600" y="1371600"/>
            <a:ext cx="8458200" cy="5181600"/>
          </a:xfrm>
        </p:spPr>
        <p:txBody>
          <a:bodyPr/>
          <a:lstStyle/>
          <a:p>
            <a:pPr>
              <a:spcBef>
                <a:spcPct val="35000"/>
              </a:spcBef>
              <a:buFont typeface="Wingdings" pitchFamily="2" charset="2"/>
              <a:buNone/>
            </a:pPr>
            <a:endParaRPr lang="en-US" altLang="ko-KR" sz="2400" dirty="0">
              <a:solidFill>
                <a:srgbClr val="C00000"/>
              </a:solidFill>
              <a:ea typeface="Gulim" pitchFamily="34" charset="-127"/>
            </a:endParaRPr>
          </a:p>
          <a:p>
            <a:pPr>
              <a:spcBef>
                <a:spcPct val="35000"/>
              </a:spcBef>
              <a:buFont typeface="Wingdings" pitchFamily="2" charset="2"/>
              <a:buChar char="Ü"/>
            </a:pPr>
            <a:r>
              <a:rPr lang="en-US" sz="2400" dirty="0">
                <a:solidFill>
                  <a:srgbClr val="C00000"/>
                </a:solidFill>
                <a:ea typeface="Gulim" pitchFamily="34" charset="-127"/>
              </a:rPr>
              <a:t> </a:t>
            </a:r>
            <a:r>
              <a:rPr lang="en-US" sz="2400" dirty="0" smtClean="0">
                <a:solidFill>
                  <a:srgbClr val="FF0000"/>
                </a:solidFill>
                <a:ea typeface="Gulim" pitchFamily="34" charset="-127"/>
              </a:rPr>
              <a:t>Solution Strategies</a:t>
            </a:r>
            <a:endParaRPr lang="en-US" sz="2400" dirty="0" smtClean="0">
              <a:solidFill>
                <a:srgbClr val="FF0000"/>
              </a:solidFill>
              <a:ea typeface="Gulim" pitchFamily="34" charset="-127"/>
            </a:endParaRPr>
          </a:p>
          <a:p>
            <a:pPr>
              <a:spcBef>
                <a:spcPct val="35000"/>
              </a:spcBef>
              <a:buFont typeface="Wingdings" pitchFamily="2" charset="2"/>
              <a:buChar char="q"/>
            </a:pPr>
            <a:endParaRPr lang="en-US" sz="2400" dirty="0">
              <a:solidFill>
                <a:srgbClr val="006600"/>
              </a:solidFill>
              <a:ea typeface="Gulim" pitchFamily="34" charset="-127"/>
            </a:endParaRPr>
          </a:p>
          <a:p>
            <a:pPr>
              <a:spcBef>
                <a:spcPct val="35000"/>
              </a:spcBef>
              <a:buFont typeface="Wingdings" pitchFamily="2" charset="2"/>
              <a:buChar char="q"/>
            </a:pPr>
            <a:r>
              <a:rPr lang="en-US" sz="2400" dirty="0" smtClean="0">
                <a:solidFill>
                  <a:srgbClr val="006600"/>
                </a:solidFill>
                <a:ea typeface="Gulim" pitchFamily="34" charset="-127"/>
              </a:rPr>
              <a:t> Conclusions + </a:t>
            </a:r>
            <a:r>
              <a:rPr lang="en-US" sz="2400" dirty="0" err="1" smtClean="0">
                <a:solidFill>
                  <a:srgbClr val="006600"/>
                </a:solidFill>
                <a:ea typeface="Gulim" pitchFamily="34" charset="-127"/>
              </a:rPr>
              <a:t>SyGuS</a:t>
            </a:r>
            <a:r>
              <a:rPr lang="en-US" sz="2400" dirty="0" smtClean="0">
                <a:solidFill>
                  <a:srgbClr val="006600"/>
                </a:solidFill>
                <a:ea typeface="Gulim" pitchFamily="34" charset="-127"/>
              </a:rPr>
              <a:t> Competition</a:t>
            </a:r>
            <a:endParaRPr lang="en-US" sz="2400" dirty="0" smtClean="0">
              <a:solidFill>
                <a:srgbClr val="006600"/>
              </a:solidFill>
              <a:ea typeface="Gulim" pitchFamily="34" charset="-127"/>
            </a:endParaRPr>
          </a:p>
        </p:txBody>
      </p:sp>
      <p:sp>
        <p:nvSpPr>
          <p:cNvPr id="4" name="Slide Number Placeholder 2"/>
          <p:cNvSpPr>
            <a:spLocks noGrp="1"/>
          </p:cNvSpPr>
          <p:nvPr>
            <p:ph type="sldNum" sz="quarter" idx="12"/>
          </p:nvPr>
        </p:nvSpPr>
        <p:spPr>
          <a:xfrm>
            <a:off x="7239000" y="6388100"/>
            <a:ext cx="1905000" cy="457200"/>
          </a:xfrm>
        </p:spPr>
        <p:txBody>
          <a:bodyPr/>
          <a:lstStyle/>
          <a:p>
            <a:pPr>
              <a:defRPr/>
            </a:pPr>
            <a:fld id="{924D1435-4905-40F1-8D65-E580AB760BDD}" type="slidenum">
              <a:rPr lang="en-US" b="1" smtClean="0"/>
              <a:pPr>
                <a:defRPr/>
              </a:pPr>
              <a:t>32</a:t>
            </a:fld>
            <a:endParaRPr lang="en-US" b="1"/>
          </a:p>
        </p:txBody>
      </p:sp>
    </p:spTree>
    <p:extLst>
      <p:ext uri="{BB962C8B-B14F-4D97-AF65-F5344CB8AC3E}">
        <p14:creationId xmlns:p14="http://schemas.microsoft.com/office/powerpoint/2010/main" val="3892865980"/>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Solving </a:t>
            </a:r>
            <a:r>
              <a:rPr lang="en-US" sz="2800" dirty="0" err="1" smtClean="0">
                <a:solidFill>
                  <a:srgbClr val="C00000"/>
                </a:solidFill>
              </a:rPr>
              <a:t>SyGuS</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Is </a:t>
            </a: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same as solving SMT formulas with quantifier alternation?</a:t>
            </a: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can sometimes be reduced to Quantified-SMT, but not always</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Set E is all linear expressions over input </a:t>
            </a:r>
            <a:r>
              <a:rPr lang="en-US" altLang="ko-KR" sz="2000" dirty="0" err="1" smtClean="0">
                <a:solidFill>
                  <a:srgbClr val="002060"/>
                </a:solidFill>
                <a:ea typeface="Gulim" pitchFamily="34" charset="-127"/>
              </a:rPr>
              <a:t>vars</a:t>
            </a:r>
            <a:r>
              <a:rPr lang="en-US" altLang="ko-KR" sz="2000" dirty="0" smtClean="0">
                <a:solidFill>
                  <a:srgbClr val="002060"/>
                </a:solidFill>
                <a:ea typeface="Gulim" pitchFamily="34" charset="-127"/>
              </a:rPr>
              <a:t> x, y</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err="1" smtClean="0">
                <a:solidFill>
                  <a:srgbClr val="002060"/>
                </a:solidFill>
                <a:ea typeface="Gulim" pitchFamily="34" charset="-127"/>
              </a:rPr>
              <a:t>SyGuS</a:t>
            </a:r>
            <a:r>
              <a:rPr lang="en-US" altLang="ko-KR" sz="2000" dirty="0" smtClean="0">
                <a:solidFill>
                  <a:srgbClr val="002060"/>
                </a:solidFill>
                <a:ea typeface="Gulim" pitchFamily="34" charset="-127"/>
              </a:rPr>
              <a:t> reduces to Exists </a:t>
            </a:r>
            <a:r>
              <a:rPr lang="en-US" altLang="ko-KR" sz="2000" dirty="0" err="1" smtClean="0">
                <a:solidFill>
                  <a:srgbClr val="002060"/>
                </a:solidFill>
                <a:ea typeface="Gulim" pitchFamily="34" charset="-127"/>
              </a:rPr>
              <a:t>a,b,c</a:t>
            </a:r>
            <a:r>
              <a:rPr lang="en-US" altLang="ko-KR" sz="2000" dirty="0" smtClean="0">
                <a:solidFill>
                  <a:srgbClr val="002060"/>
                </a:solidFill>
                <a:ea typeface="Gulim" pitchFamily="34" charset="-127"/>
              </a:rPr>
              <a:t>. </a:t>
            </a:r>
            <a:r>
              <a:rPr lang="en-US" altLang="ko-KR" sz="2000" dirty="0" err="1" smtClean="0">
                <a:solidFill>
                  <a:srgbClr val="002060"/>
                </a:solidFill>
                <a:ea typeface="Gulim" pitchFamily="34" charset="-127"/>
              </a:rPr>
              <a:t>Forall</a:t>
            </a:r>
            <a:r>
              <a:rPr lang="en-US" altLang="ko-KR" sz="2000" dirty="0" smtClean="0">
                <a:solidFill>
                  <a:srgbClr val="002060"/>
                </a:solidFill>
                <a:ea typeface="Gulim" pitchFamily="34" charset="-127"/>
              </a:rPr>
              <a:t> X. </a:t>
            </a:r>
            <a:r>
              <a:rPr lang="en-US" altLang="ko-KR" sz="2000" dirty="0" smtClean="0">
                <a:solidFill>
                  <a:srgbClr val="002060"/>
                </a:solidFill>
                <a:latin typeface="Symbol" pitchFamily="18" charset="2"/>
                <a:ea typeface="Gulim" pitchFamily="34" charset="-127"/>
              </a:rPr>
              <a:t>j</a:t>
            </a:r>
            <a:r>
              <a:rPr lang="en-US" altLang="ko-KR" sz="2000" dirty="0" smtClean="0">
                <a:solidFill>
                  <a:srgbClr val="002060"/>
                </a:solidFill>
                <a:ea typeface="Gulim" pitchFamily="34" charset="-127"/>
              </a:rPr>
              <a:t> [ f/ </a:t>
            </a:r>
            <a:r>
              <a:rPr lang="en-US" altLang="ko-KR" sz="2000" dirty="0" err="1" smtClean="0">
                <a:solidFill>
                  <a:srgbClr val="002060"/>
                </a:solidFill>
                <a:ea typeface="Gulim" pitchFamily="34" charset="-127"/>
              </a:rPr>
              <a:t>ax+by+c</a:t>
            </a:r>
            <a:r>
              <a:rPr lang="en-US" altLang="ko-KR" sz="2000" dirty="0" smtClean="0">
                <a:solidFill>
                  <a:srgbClr val="002060"/>
                </a:solidFill>
                <a:ea typeface="Gulim" pitchFamily="34" charset="-127"/>
              </a:rPr>
              <a:t>]</a:t>
            </a:r>
          </a:p>
          <a:p>
            <a:pPr lvl="1">
              <a:lnSpc>
                <a:spcPct val="80000"/>
              </a:lnSpc>
              <a:spcBef>
                <a:spcPct val="35000"/>
              </a:spcBef>
              <a:buClr>
                <a:srgbClr val="006600"/>
              </a:buClr>
              <a:buBlip>
                <a:blip r:embed="rId3"/>
              </a:buBlip>
            </a:pPr>
            <a:r>
              <a:rPr lang="en-US" altLang="ko-KR" sz="2000" dirty="0">
                <a:solidFill>
                  <a:srgbClr val="002060"/>
                </a:solidFill>
                <a:ea typeface="Gulim" pitchFamily="34" charset="-127"/>
              </a:rPr>
              <a:t>S</a:t>
            </a:r>
            <a:r>
              <a:rPr lang="en-US" altLang="ko-KR" sz="2000" dirty="0" smtClean="0">
                <a:solidFill>
                  <a:srgbClr val="002060"/>
                </a:solidFill>
                <a:ea typeface="Gulim" pitchFamily="34" charset="-127"/>
              </a:rPr>
              <a:t>et E is all conditional expressions</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err="1" smtClean="0">
                <a:solidFill>
                  <a:srgbClr val="002060"/>
                </a:solidFill>
                <a:ea typeface="Gulim" pitchFamily="34" charset="-127"/>
              </a:rPr>
              <a:t>SyGuS</a:t>
            </a:r>
            <a:r>
              <a:rPr lang="en-US" altLang="ko-KR" sz="2000" dirty="0" smtClean="0">
                <a:solidFill>
                  <a:srgbClr val="002060"/>
                </a:solidFill>
                <a:ea typeface="Gulim" pitchFamily="34" charset="-127"/>
              </a:rPr>
              <a:t> cannot be reduced to deciding a formula in LIA</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Syntactic structure of the set E of candidate implementations can be used effectively by a solver</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Existing work on solving Quantified-SMT formulas suggests solution strategies for </a:t>
            </a:r>
            <a:r>
              <a:rPr lang="en-US" altLang="ko-KR" sz="2000" dirty="0" err="1" smtClean="0">
                <a:solidFill>
                  <a:srgbClr val="006600"/>
                </a:solidFill>
                <a:ea typeface="Gulim" pitchFamily="34" charset="-127"/>
              </a:rPr>
              <a:t>SyGuS</a:t>
            </a: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33</a:t>
            </a:fld>
            <a:endParaRPr lang="en-US" b="1" dirty="0"/>
          </a:p>
        </p:txBody>
      </p:sp>
    </p:spTree>
    <p:extLst>
      <p:ext uri="{BB962C8B-B14F-4D97-AF65-F5344CB8AC3E}">
        <p14:creationId xmlns:p14="http://schemas.microsoft.com/office/powerpoint/2010/main" val="1154824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2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72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err="1" smtClean="0">
                <a:solidFill>
                  <a:srgbClr val="C00000"/>
                </a:solidFill>
              </a:rPr>
              <a:t>SyGuS</a:t>
            </a:r>
            <a:r>
              <a:rPr lang="en-US" sz="2800" dirty="0" smtClean="0">
                <a:solidFill>
                  <a:srgbClr val="C00000"/>
                </a:solidFill>
              </a:rPr>
              <a:t> as Active Learning</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34</a:t>
            </a:fld>
            <a:endParaRPr lang="en-US" b="1" dirty="0"/>
          </a:p>
        </p:txBody>
      </p:sp>
      <p:cxnSp>
        <p:nvCxnSpPr>
          <p:cNvPr id="28" name="Straight Arrow Connector 27"/>
          <p:cNvCxnSpPr/>
          <p:nvPr/>
        </p:nvCxnSpPr>
        <p:spPr bwMode="auto">
          <a:xfrm>
            <a:off x="2730321" y="17103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2" name="Rounded Rectangle 1"/>
          <p:cNvSpPr/>
          <p:nvPr/>
        </p:nvSpPr>
        <p:spPr bwMode="auto">
          <a:xfrm>
            <a:off x="1511121" y="25908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6600"/>
                </a:solidFill>
                <a:effectLst/>
              </a:rPr>
              <a:t>Learning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Algorithm</a:t>
            </a:r>
            <a:endParaRPr kumimoji="0" lang="en-US" sz="2400" b="1" i="0" u="none" strike="noStrike" cap="none" normalizeH="0" baseline="0" dirty="0" smtClean="0">
              <a:ln>
                <a:noFill/>
              </a:ln>
              <a:solidFill>
                <a:srgbClr val="336600"/>
              </a:solidFill>
              <a:effectLst/>
            </a:endParaRPr>
          </a:p>
        </p:txBody>
      </p:sp>
      <p:sp>
        <p:nvSpPr>
          <p:cNvPr id="29" name="Rounded Rectangle 28"/>
          <p:cNvSpPr/>
          <p:nvPr/>
        </p:nvSpPr>
        <p:spPr bwMode="auto">
          <a:xfrm>
            <a:off x="5791200" y="25908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Verification</a:t>
            </a:r>
            <a:r>
              <a:rPr kumimoji="0" lang="en-US" sz="2400" b="1" i="0" u="none" strike="noStrike" cap="none" normalizeH="0" baseline="0" dirty="0" smtClean="0">
                <a:ln>
                  <a:noFill/>
                </a:ln>
                <a:solidFill>
                  <a:srgbClr val="3366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Oracle</a:t>
            </a:r>
            <a:endParaRPr kumimoji="0" lang="en-US" sz="2400" b="1" i="0" u="none" strike="noStrike" cap="none" normalizeH="0" baseline="0" dirty="0" smtClean="0">
              <a:ln>
                <a:noFill/>
              </a:ln>
              <a:solidFill>
                <a:srgbClr val="336600"/>
              </a:solidFill>
              <a:effectLst/>
            </a:endParaRPr>
          </a:p>
        </p:txBody>
      </p:sp>
      <p:cxnSp>
        <p:nvCxnSpPr>
          <p:cNvPr id="30" name="Straight Arrow Connector 29"/>
          <p:cNvCxnSpPr/>
          <p:nvPr/>
        </p:nvCxnSpPr>
        <p:spPr bwMode="auto">
          <a:xfrm>
            <a:off x="2730321" y="390319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1" name="Straight Arrow Connector 30"/>
          <p:cNvCxnSpPr/>
          <p:nvPr/>
        </p:nvCxnSpPr>
        <p:spPr bwMode="auto">
          <a:xfrm>
            <a:off x="7162800" y="390319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2" name="Straight Arrow Connector 31"/>
          <p:cNvCxnSpPr/>
          <p:nvPr/>
        </p:nvCxnSpPr>
        <p:spPr bwMode="auto">
          <a:xfrm>
            <a:off x="3949521" y="2971800"/>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3" name="Straight Arrow Connector 32"/>
          <p:cNvCxnSpPr/>
          <p:nvPr/>
        </p:nvCxnSpPr>
        <p:spPr bwMode="auto">
          <a:xfrm flipH="1">
            <a:off x="3949521" y="3581400"/>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34" name="Rectangle 3"/>
          <p:cNvSpPr txBox="1">
            <a:spLocks noChangeArrowheads="1"/>
          </p:cNvSpPr>
          <p:nvPr/>
        </p:nvSpPr>
        <p:spPr bwMode="auto">
          <a:xfrm>
            <a:off x="252210" y="1500842"/>
            <a:ext cx="2430885"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Initial examples I</a:t>
            </a:r>
          </a:p>
        </p:txBody>
      </p:sp>
      <p:sp>
        <p:nvSpPr>
          <p:cNvPr id="35" name="Rectangle 3"/>
          <p:cNvSpPr txBox="1">
            <a:spLocks noChangeArrowheads="1"/>
          </p:cNvSpPr>
          <p:nvPr/>
        </p:nvSpPr>
        <p:spPr bwMode="auto">
          <a:xfrm>
            <a:off x="1901242" y="4361821"/>
            <a:ext cx="746436"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Fail</a:t>
            </a:r>
          </a:p>
        </p:txBody>
      </p:sp>
      <p:sp>
        <p:nvSpPr>
          <p:cNvPr id="36" name="Rectangle 3"/>
          <p:cNvSpPr txBox="1">
            <a:spLocks noChangeArrowheads="1"/>
          </p:cNvSpPr>
          <p:nvPr/>
        </p:nvSpPr>
        <p:spPr bwMode="auto">
          <a:xfrm>
            <a:off x="7315201" y="4366835"/>
            <a:ext cx="1524000"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Success</a:t>
            </a:r>
          </a:p>
        </p:txBody>
      </p:sp>
      <p:sp>
        <p:nvSpPr>
          <p:cNvPr id="37" name="Rectangle 3"/>
          <p:cNvSpPr txBox="1">
            <a:spLocks noChangeArrowheads="1"/>
          </p:cNvSpPr>
          <p:nvPr/>
        </p:nvSpPr>
        <p:spPr bwMode="auto">
          <a:xfrm>
            <a:off x="4118556" y="2154889"/>
            <a:ext cx="1755283" cy="9244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Candidate</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Expression</a:t>
            </a:r>
          </a:p>
        </p:txBody>
      </p:sp>
      <p:sp>
        <p:nvSpPr>
          <p:cNvPr id="38" name="Rectangle 3"/>
          <p:cNvSpPr txBox="1">
            <a:spLocks noChangeArrowheads="1"/>
          </p:cNvSpPr>
          <p:nvPr/>
        </p:nvSpPr>
        <p:spPr bwMode="auto">
          <a:xfrm>
            <a:off x="3800342" y="3819393"/>
            <a:ext cx="2140038" cy="4622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Counterexample</a:t>
            </a:r>
          </a:p>
        </p:txBody>
      </p:sp>
      <p:sp>
        <p:nvSpPr>
          <p:cNvPr id="39" name="Rectangle 3"/>
          <p:cNvSpPr txBox="1">
            <a:spLocks noChangeArrowheads="1"/>
          </p:cNvSpPr>
          <p:nvPr/>
        </p:nvSpPr>
        <p:spPr bwMode="auto">
          <a:xfrm>
            <a:off x="1361402" y="5410200"/>
            <a:ext cx="5572798"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Concept class: Set E of expressions</a:t>
            </a:r>
          </a:p>
          <a:p>
            <a:pPr marL="0" indent="0">
              <a:lnSpc>
                <a:spcPct val="80000"/>
              </a:lnSpc>
              <a:spcBef>
                <a:spcPct val="35000"/>
              </a:spcBef>
              <a:buClr>
                <a:srgbClr val="006600"/>
              </a:buClr>
              <a:buNone/>
            </a:pPr>
            <a:endParaRPr lang="en-US" sz="2000" b="0" kern="0" dirty="0">
              <a:solidFill>
                <a:srgbClr val="006600"/>
              </a:solidFill>
              <a:ea typeface="Gulim" pitchFamily="34" charset="-127"/>
            </a:endParaRPr>
          </a:p>
          <a:p>
            <a:pPr marL="0" indent="0">
              <a:lnSpc>
                <a:spcPct val="80000"/>
              </a:lnSpc>
              <a:spcBef>
                <a:spcPct val="35000"/>
              </a:spcBef>
              <a:buClr>
                <a:srgbClr val="006600"/>
              </a:buClr>
              <a:buNone/>
            </a:pPr>
            <a:r>
              <a:rPr lang="en-US" sz="2000" b="0" kern="0" dirty="0" smtClean="0">
                <a:solidFill>
                  <a:srgbClr val="006600"/>
                </a:solidFill>
                <a:ea typeface="Gulim" pitchFamily="34" charset="-127"/>
              </a:rPr>
              <a:t>Examples: Concrete input values </a:t>
            </a:r>
          </a:p>
        </p:txBody>
      </p:sp>
    </p:spTree>
    <p:extLst>
      <p:ext uri="{BB962C8B-B14F-4D97-AF65-F5344CB8AC3E}">
        <p14:creationId xmlns:p14="http://schemas.microsoft.com/office/powerpoint/2010/main" val="359223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Counter-Example Guided Inductive Synthesis</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Concrete inputs I for learning f(</a:t>
            </a:r>
            <a:r>
              <a:rPr lang="en-US" altLang="ko-KR" sz="2000" dirty="0" err="1" smtClean="0">
                <a:solidFill>
                  <a:srgbClr val="006600"/>
                </a:solidFill>
                <a:ea typeface="Gulim" pitchFamily="34" charset="-127"/>
              </a:rPr>
              <a:t>x,y</a:t>
            </a:r>
            <a:r>
              <a:rPr lang="en-US" altLang="ko-KR" sz="2000" dirty="0" smtClean="0">
                <a:solidFill>
                  <a:srgbClr val="006600"/>
                </a:solidFill>
                <a:ea typeface="Gulim" pitchFamily="34" charset="-127"/>
              </a:rPr>
              <a:t>) = { (x=</a:t>
            </a:r>
            <a:r>
              <a:rPr lang="en-US" altLang="ko-KR" sz="2000" dirty="0" err="1" smtClean="0">
                <a:solidFill>
                  <a:srgbClr val="006600"/>
                </a:solidFill>
                <a:ea typeface="Gulim" pitchFamily="34" charset="-127"/>
              </a:rPr>
              <a:t>a,y</a:t>
            </a:r>
            <a:r>
              <a:rPr lang="en-US" altLang="ko-KR" sz="2000" dirty="0" smtClean="0">
                <a:solidFill>
                  <a:srgbClr val="006600"/>
                </a:solidFill>
                <a:ea typeface="Gulim" pitchFamily="34" charset="-127"/>
              </a:rPr>
              <a:t>=b),  (x=</a:t>
            </a:r>
            <a:r>
              <a:rPr lang="en-US" altLang="ko-KR" sz="2000" dirty="0" err="1" smtClean="0">
                <a:solidFill>
                  <a:srgbClr val="006600"/>
                </a:solidFill>
                <a:ea typeface="Gulim" pitchFamily="34" charset="-127"/>
              </a:rPr>
              <a:t>a’,y</a:t>
            </a:r>
            <a:r>
              <a:rPr lang="en-US" altLang="ko-KR" sz="2000" dirty="0" smtClean="0">
                <a:solidFill>
                  <a:srgbClr val="006600"/>
                </a:solidFill>
                <a:ea typeface="Gulim" pitchFamily="34" charset="-127"/>
              </a:rPr>
              <a:t>=b’), ….}</a:t>
            </a: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Learning algorithm proposes candidate expression e such that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[f/e] holds for all values in I</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Check if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 [f/e] is valid for all values using SMT solver</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If valid, then stop and return e</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If not, let (x=</a:t>
            </a:r>
            <a:r>
              <a:rPr lang="en-US" altLang="ko-KR" sz="2000" dirty="0" smtClean="0">
                <a:solidFill>
                  <a:srgbClr val="006600"/>
                </a:solidFill>
                <a:latin typeface="Symbol" pitchFamily="18" charset="2"/>
                <a:ea typeface="Gulim" pitchFamily="34" charset="-127"/>
              </a:rPr>
              <a:t>a</a:t>
            </a:r>
            <a:r>
              <a:rPr lang="en-US" altLang="ko-KR" sz="2000" dirty="0" smtClean="0">
                <a:solidFill>
                  <a:srgbClr val="006600"/>
                </a:solidFill>
                <a:ea typeface="Gulim" pitchFamily="34" charset="-127"/>
              </a:rPr>
              <a:t>, y=</a:t>
            </a:r>
            <a:r>
              <a:rPr lang="en-US" altLang="ko-KR" sz="2000" dirty="0" smtClean="0">
                <a:solidFill>
                  <a:srgbClr val="006600"/>
                </a:solidFill>
                <a:latin typeface="Symbol" pitchFamily="18" charset="2"/>
                <a:ea typeface="Gulim" pitchFamily="34" charset="-127"/>
              </a:rPr>
              <a:t>b</a:t>
            </a:r>
            <a:r>
              <a:rPr lang="en-US" altLang="ko-KR" sz="2000" dirty="0" smtClean="0">
                <a:solidFill>
                  <a:srgbClr val="006600"/>
                </a:solidFill>
                <a:ea typeface="Gulim" pitchFamily="34" charset="-127"/>
              </a:rPr>
              <a:t>, ….) be a counter-example (satisfies ~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[f/e])</a:t>
            </a:r>
          </a:p>
          <a:p>
            <a:pPr marL="0" indent="0">
              <a:lnSpc>
                <a:spcPct val="80000"/>
              </a:lnSpc>
              <a:spcBef>
                <a:spcPct val="35000"/>
              </a:spcBef>
              <a:buClr>
                <a:srgbClr val="006600"/>
              </a:buClr>
              <a:buNone/>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Add (x=</a:t>
            </a:r>
            <a:r>
              <a:rPr lang="en-US" altLang="ko-KR" sz="2000" dirty="0" smtClean="0">
                <a:solidFill>
                  <a:srgbClr val="006600"/>
                </a:solidFill>
                <a:latin typeface="Symbol" pitchFamily="18" charset="2"/>
                <a:ea typeface="Gulim" pitchFamily="34" charset="-127"/>
              </a:rPr>
              <a:t>a</a:t>
            </a:r>
            <a:r>
              <a:rPr lang="en-US" altLang="ko-KR" sz="2000" dirty="0" smtClean="0">
                <a:solidFill>
                  <a:srgbClr val="006600"/>
                </a:solidFill>
                <a:ea typeface="Gulim" pitchFamily="34" charset="-127"/>
              </a:rPr>
              <a:t>, y=</a:t>
            </a:r>
            <a:r>
              <a:rPr lang="en-US" altLang="ko-KR" sz="2000" dirty="0" smtClean="0">
                <a:solidFill>
                  <a:srgbClr val="006600"/>
                </a:solidFill>
                <a:latin typeface="Symbol" pitchFamily="18" charset="2"/>
                <a:ea typeface="Gulim" pitchFamily="34" charset="-127"/>
              </a:rPr>
              <a:t>b</a:t>
            </a:r>
            <a:r>
              <a:rPr lang="en-US" altLang="ko-KR" sz="2000" dirty="0" smtClean="0">
                <a:solidFill>
                  <a:srgbClr val="006600"/>
                </a:solidFill>
                <a:ea typeface="Gulim" pitchFamily="34" charset="-127"/>
              </a:rPr>
              <a:t>) to tests I  for next iteration</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35</a:t>
            </a:fld>
            <a:endParaRPr lang="en-US" b="1" dirty="0"/>
          </a:p>
        </p:txBody>
      </p:sp>
    </p:spTree>
    <p:extLst>
      <p:ext uri="{BB962C8B-B14F-4D97-AF65-F5344CB8AC3E}">
        <p14:creationId xmlns:p14="http://schemas.microsoft.com/office/powerpoint/2010/main" val="282383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CEGIS Example</a:t>
            </a:r>
          </a:p>
        </p:txBody>
      </p:sp>
      <p:sp>
        <p:nvSpPr>
          <p:cNvPr id="30723" name="Rectangle 3"/>
          <p:cNvSpPr>
            <a:spLocks noGrp="1" noChangeArrowheads="1"/>
          </p:cNvSpPr>
          <p:nvPr>
            <p:ph type="body" idx="1"/>
          </p:nvPr>
        </p:nvSpPr>
        <p:spPr>
          <a:xfrm>
            <a:off x="0" y="1143000"/>
            <a:ext cx="9144000" cy="16764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Specification: </a:t>
            </a:r>
            <a:r>
              <a:rPr lang="en-US" altLang="ko-KR" sz="2000" dirty="0">
                <a:solidFill>
                  <a:srgbClr val="336600"/>
                </a:solidFill>
                <a:ea typeface="Gulim" pitchFamily="34" charset="-127"/>
                <a:sym typeface="Wingdings" pitchFamily="2" charset="2"/>
              </a:rPr>
              <a:t>(x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t>
            </a:r>
            <a:r>
              <a:rPr lang="en-US" altLang="ko-KR" sz="2000" dirty="0" smtClean="0">
                <a:solidFill>
                  <a:srgbClr val="336600"/>
                </a:solidFill>
                <a:ea typeface="Gulim" pitchFamily="34" charset="-127"/>
                <a:sym typeface="Wingdings" pitchFamily="2" charset="2"/>
              </a:rPr>
              <a:t>= x </a:t>
            </a:r>
            <a:r>
              <a:rPr lang="en-US" altLang="ko-KR" sz="2000" dirty="0">
                <a:solidFill>
                  <a:srgbClr val="336600"/>
                </a:solidFill>
                <a:ea typeface="Gulim" pitchFamily="34" charset="-127"/>
                <a:sym typeface="Wingdings" pitchFamily="2" charset="2"/>
              </a:rPr>
              <a:t>| f(</a:t>
            </a:r>
            <a:r>
              <a:rPr lang="en-US" altLang="ko-KR" sz="2000" dirty="0" err="1">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 = y</a:t>
            </a:r>
            <a:r>
              <a:rPr lang="en-US" altLang="ko-KR" sz="2000" dirty="0">
                <a:solidFill>
                  <a:srgbClr val="336600"/>
                </a:solidFill>
                <a:ea typeface="Gulim" pitchFamily="34" charset="-127"/>
                <a:sym typeface="Wingdings" pitchFamily="2" charset="2"/>
              </a:rPr>
              <a:t>)</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Set E: All expressions built from x,y,0,1, Comparison, +, If-Then-Else</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36</a:t>
            </a:fld>
            <a:endParaRPr lang="en-US" b="1" dirty="0"/>
          </a:p>
        </p:txBody>
      </p:sp>
      <p:cxnSp>
        <p:nvCxnSpPr>
          <p:cNvPr id="5" name="Straight Arrow Connector 4"/>
          <p:cNvCxnSpPr/>
          <p:nvPr/>
        </p:nvCxnSpPr>
        <p:spPr bwMode="auto">
          <a:xfrm>
            <a:off x="2899356" y="3005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6" name="Rounded Rectangle 5"/>
          <p:cNvSpPr/>
          <p:nvPr/>
        </p:nvSpPr>
        <p:spPr bwMode="auto">
          <a:xfrm>
            <a:off x="1680156" y="38862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6600"/>
                </a:solidFill>
                <a:effectLst/>
              </a:rPr>
              <a:t>Learning</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Algorithm</a:t>
            </a:r>
            <a:endParaRPr kumimoji="0" lang="en-US" sz="2400" b="1" i="0" u="none" strike="noStrike" cap="none" normalizeH="0" baseline="0" dirty="0" smtClean="0">
              <a:ln>
                <a:noFill/>
              </a:ln>
              <a:solidFill>
                <a:srgbClr val="336600"/>
              </a:solidFill>
              <a:effectLst/>
            </a:endParaRPr>
          </a:p>
        </p:txBody>
      </p:sp>
      <p:sp>
        <p:nvSpPr>
          <p:cNvPr id="7" name="Rounded Rectangle 6"/>
          <p:cNvSpPr/>
          <p:nvPr/>
        </p:nvSpPr>
        <p:spPr bwMode="auto">
          <a:xfrm>
            <a:off x="5960236" y="38862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Verification</a:t>
            </a:r>
            <a:r>
              <a:rPr kumimoji="0" lang="en-US" sz="2400" b="1" i="0" u="none" strike="noStrike" cap="none" normalizeH="0" baseline="0" dirty="0" smtClean="0">
                <a:ln>
                  <a:noFill/>
                </a:ln>
                <a:solidFill>
                  <a:srgbClr val="3366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Oracle</a:t>
            </a:r>
            <a:endParaRPr kumimoji="0" lang="en-US" sz="2400" b="1" i="0" u="none" strike="noStrike" cap="none" normalizeH="0" baseline="0" dirty="0" smtClean="0">
              <a:ln>
                <a:noFill/>
              </a:ln>
              <a:solidFill>
                <a:srgbClr val="336600"/>
              </a:solidFill>
              <a:effectLst/>
            </a:endParaRPr>
          </a:p>
        </p:txBody>
      </p:sp>
      <p:cxnSp>
        <p:nvCxnSpPr>
          <p:cNvPr id="8" name="Straight Arrow Connector 7"/>
          <p:cNvCxnSpPr/>
          <p:nvPr/>
        </p:nvCxnSpPr>
        <p:spPr bwMode="auto">
          <a:xfrm>
            <a:off x="4118556" y="4267200"/>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4118556" y="4876800"/>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0" name="Rectangle 3"/>
          <p:cNvSpPr txBox="1">
            <a:spLocks noChangeArrowheads="1"/>
          </p:cNvSpPr>
          <p:nvPr/>
        </p:nvSpPr>
        <p:spPr bwMode="auto">
          <a:xfrm>
            <a:off x="854835" y="2826478"/>
            <a:ext cx="2430885"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Examples = { }</a:t>
            </a:r>
          </a:p>
        </p:txBody>
      </p:sp>
      <p:sp>
        <p:nvSpPr>
          <p:cNvPr id="19" name="Rectangle 3"/>
          <p:cNvSpPr txBox="1">
            <a:spLocks noChangeArrowheads="1"/>
          </p:cNvSpPr>
          <p:nvPr/>
        </p:nvSpPr>
        <p:spPr bwMode="auto">
          <a:xfrm>
            <a:off x="4072675" y="3271965"/>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Candidate</a:t>
            </a:r>
          </a:p>
          <a:p>
            <a:pPr marL="0" indent="0" algn="ctr">
              <a:lnSpc>
                <a:spcPct val="80000"/>
              </a:lnSpc>
              <a:spcBef>
                <a:spcPct val="35000"/>
              </a:spcBef>
              <a:buClr>
                <a:srgbClr val="006600"/>
              </a:buClr>
              <a:buNone/>
            </a:pPr>
            <a:r>
              <a:rPr lang="en-US" sz="2000" b="0" kern="0" dirty="0">
                <a:solidFill>
                  <a:srgbClr val="006600"/>
                </a:solidFill>
                <a:ea typeface="Gulim" pitchFamily="34" charset="-127"/>
              </a:rPr>
              <a:t>f</a:t>
            </a:r>
            <a:r>
              <a:rPr lang="en-US" sz="2000" b="0" kern="0" dirty="0" smtClean="0">
                <a:solidFill>
                  <a:srgbClr val="006600"/>
                </a:solidFill>
                <a:ea typeface="Gulim" pitchFamily="34" charset="-127"/>
              </a:rPr>
              <a:t>(</a:t>
            </a:r>
            <a:r>
              <a:rPr lang="en-US" sz="2000" b="0" kern="0" dirty="0" err="1" smtClean="0">
                <a:solidFill>
                  <a:srgbClr val="006600"/>
                </a:solidFill>
                <a:ea typeface="Gulim" pitchFamily="34" charset="-127"/>
              </a:rPr>
              <a:t>x,y</a:t>
            </a:r>
            <a:r>
              <a:rPr lang="en-US" sz="2000" b="0" kern="0" dirty="0" smtClean="0">
                <a:solidFill>
                  <a:srgbClr val="006600"/>
                </a:solidFill>
                <a:ea typeface="Gulim" pitchFamily="34" charset="-127"/>
              </a:rPr>
              <a:t>) = x</a:t>
            </a:r>
          </a:p>
        </p:txBody>
      </p:sp>
      <p:sp>
        <p:nvSpPr>
          <p:cNvPr id="20" name="Rectangle 3"/>
          <p:cNvSpPr txBox="1">
            <a:spLocks noChangeArrowheads="1"/>
          </p:cNvSpPr>
          <p:nvPr/>
        </p:nvSpPr>
        <p:spPr bwMode="auto">
          <a:xfrm>
            <a:off x="4075090" y="5029200"/>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Example</a:t>
            </a:r>
          </a:p>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(x=0, y=1)</a:t>
            </a:r>
          </a:p>
        </p:txBody>
      </p:sp>
    </p:spTree>
    <p:extLst>
      <p:ext uri="{BB962C8B-B14F-4D97-AF65-F5344CB8AC3E}">
        <p14:creationId xmlns:p14="http://schemas.microsoft.com/office/powerpoint/2010/main" val="325709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CEGIS Example</a:t>
            </a:r>
          </a:p>
        </p:txBody>
      </p:sp>
      <p:sp>
        <p:nvSpPr>
          <p:cNvPr id="30723" name="Rectangle 3"/>
          <p:cNvSpPr>
            <a:spLocks noGrp="1" noChangeArrowheads="1"/>
          </p:cNvSpPr>
          <p:nvPr>
            <p:ph type="body" idx="1"/>
          </p:nvPr>
        </p:nvSpPr>
        <p:spPr>
          <a:xfrm>
            <a:off x="0" y="1143000"/>
            <a:ext cx="9144000" cy="16764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Specification: </a:t>
            </a:r>
            <a:r>
              <a:rPr lang="en-US" altLang="ko-KR" sz="2000" dirty="0">
                <a:solidFill>
                  <a:srgbClr val="336600"/>
                </a:solidFill>
                <a:ea typeface="Gulim" pitchFamily="34" charset="-127"/>
                <a:sym typeface="Wingdings" pitchFamily="2" charset="2"/>
              </a:rPr>
              <a:t>(x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t>
            </a:r>
            <a:r>
              <a:rPr lang="en-US" altLang="ko-KR" sz="2000" dirty="0" smtClean="0">
                <a:solidFill>
                  <a:srgbClr val="336600"/>
                </a:solidFill>
                <a:ea typeface="Gulim" pitchFamily="34" charset="-127"/>
                <a:sym typeface="Wingdings" pitchFamily="2" charset="2"/>
              </a:rPr>
              <a:t>= x </a:t>
            </a:r>
            <a:r>
              <a:rPr lang="en-US" altLang="ko-KR" sz="2000" dirty="0">
                <a:solidFill>
                  <a:srgbClr val="336600"/>
                </a:solidFill>
                <a:ea typeface="Gulim" pitchFamily="34" charset="-127"/>
                <a:sym typeface="Wingdings" pitchFamily="2" charset="2"/>
              </a:rPr>
              <a:t>| f(</a:t>
            </a:r>
            <a:r>
              <a:rPr lang="en-US" altLang="ko-KR" sz="2000" dirty="0" err="1">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 = y</a:t>
            </a:r>
            <a:r>
              <a:rPr lang="en-US" altLang="ko-KR" sz="2000" dirty="0">
                <a:solidFill>
                  <a:srgbClr val="336600"/>
                </a:solidFill>
                <a:ea typeface="Gulim" pitchFamily="34" charset="-127"/>
                <a:sym typeface="Wingdings" pitchFamily="2" charset="2"/>
              </a:rPr>
              <a:t>)</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Set E: All expressions built from x,y,0,1, Comparison, +, If-Then-Else</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37</a:t>
            </a:fld>
            <a:endParaRPr lang="en-US" b="1" dirty="0"/>
          </a:p>
        </p:txBody>
      </p:sp>
      <p:cxnSp>
        <p:nvCxnSpPr>
          <p:cNvPr id="5" name="Straight Arrow Connector 4"/>
          <p:cNvCxnSpPr/>
          <p:nvPr/>
        </p:nvCxnSpPr>
        <p:spPr bwMode="auto">
          <a:xfrm>
            <a:off x="2899356" y="3005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6" name="Rounded Rectangle 5"/>
          <p:cNvSpPr/>
          <p:nvPr/>
        </p:nvSpPr>
        <p:spPr bwMode="auto">
          <a:xfrm>
            <a:off x="1680156" y="38862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6600"/>
                </a:solidFill>
                <a:effectLst/>
              </a:rPr>
              <a:t>Learning</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Algorithm</a:t>
            </a:r>
            <a:r>
              <a:rPr kumimoji="0" lang="en-US" sz="2400" b="1" i="0" u="none" strike="noStrike" cap="none" normalizeH="0" baseline="0" dirty="0" smtClean="0">
                <a:ln>
                  <a:noFill/>
                </a:ln>
                <a:solidFill>
                  <a:srgbClr val="336600"/>
                </a:solidFill>
                <a:effectLst/>
              </a:rPr>
              <a:t> </a:t>
            </a:r>
          </a:p>
        </p:txBody>
      </p:sp>
      <p:sp>
        <p:nvSpPr>
          <p:cNvPr id="7" name="Rounded Rectangle 6"/>
          <p:cNvSpPr/>
          <p:nvPr/>
        </p:nvSpPr>
        <p:spPr bwMode="auto">
          <a:xfrm>
            <a:off x="5960236" y="38862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Verification</a:t>
            </a:r>
            <a:r>
              <a:rPr kumimoji="0" lang="en-US" sz="2400" b="1" i="0" u="none" strike="noStrike" cap="none" normalizeH="0" baseline="0" dirty="0" smtClean="0">
                <a:ln>
                  <a:noFill/>
                </a:ln>
                <a:solidFill>
                  <a:srgbClr val="3366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Oracle</a:t>
            </a:r>
            <a:endParaRPr kumimoji="0" lang="en-US" sz="2400" b="1" i="0" u="none" strike="noStrike" cap="none" normalizeH="0" baseline="0" dirty="0" smtClean="0">
              <a:ln>
                <a:noFill/>
              </a:ln>
              <a:solidFill>
                <a:srgbClr val="336600"/>
              </a:solidFill>
              <a:effectLst/>
            </a:endParaRPr>
          </a:p>
        </p:txBody>
      </p:sp>
      <p:cxnSp>
        <p:nvCxnSpPr>
          <p:cNvPr id="8" name="Straight Arrow Connector 7"/>
          <p:cNvCxnSpPr/>
          <p:nvPr/>
        </p:nvCxnSpPr>
        <p:spPr bwMode="auto">
          <a:xfrm>
            <a:off x="4118556" y="4267200"/>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4118556" y="4876800"/>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0" name="Rectangle 3"/>
          <p:cNvSpPr txBox="1">
            <a:spLocks noChangeArrowheads="1"/>
          </p:cNvSpPr>
          <p:nvPr/>
        </p:nvSpPr>
        <p:spPr bwMode="auto">
          <a:xfrm>
            <a:off x="573109" y="2819602"/>
            <a:ext cx="2345565" cy="8594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Examples = </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{(x=0, y=1) }</a:t>
            </a:r>
          </a:p>
        </p:txBody>
      </p:sp>
      <p:sp>
        <p:nvSpPr>
          <p:cNvPr id="19" name="Rectangle 3"/>
          <p:cNvSpPr txBox="1">
            <a:spLocks noChangeArrowheads="1"/>
          </p:cNvSpPr>
          <p:nvPr/>
        </p:nvSpPr>
        <p:spPr bwMode="auto">
          <a:xfrm>
            <a:off x="4072675" y="3271965"/>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Candidate</a:t>
            </a:r>
          </a:p>
          <a:p>
            <a:pPr marL="0" indent="0" algn="ctr">
              <a:lnSpc>
                <a:spcPct val="80000"/>
              </a:lnSpc>
              <a:spcBef>
                <a:spcPct val="35000"/>
              </a:spcBef>
              <a:buClr>
                <a:srgbClr val="006600"/>
              </a:buClr>
              <a:buNone/>
            </a:pPr>
            <a:r>
              <a:rPr lang="en-US" sz="2000" b="0" kern="0" dirty="0">
                <a:solidFill>
                  <a:srgbClr val="006600"/>
                </a:solidFill>
                <a:ea typeface="Gulim" pitchFamily="34" charset="-127"/>
              </a:rPr>
              <a:t>f</a:t>
            </a:r>
            <a:r>
              <a:rPr lang="en-US" sz="2000" b="0" kern="0" dirty="0" smtClean="0">
                <a:solidFill>
                  <a:srgbClr val="006600"/>
                </a:solidFill>
                <a:ea typeface="Gulim" pitchFamily="34" charset="-127"/>
              </a:rPr>
              <a:t>(</a:t>
            </a:r>
            <a:r>
              <a:rPr lang="en-US" sz="2000" b="0" kern="0" dirty="0" err="1" smtClean="0">
                <a:solidFill>
                  <a:srgbClr val="006600"/>
                </a:solidFill>
                <a:ea typeface="Gulim" pitchFamily="34" charset="-127"/>
              </a:rPr>
              <a:t>x,y</a:t>
            </a:r>
            <a:r>
              <a:rPr lang="en-US" sz="2000" b="0" kern="0" dirty="0" smtClean="0">
                <a:solidFill>
                  <a:srgbClr val="006600"/>
                </a:solidFill>
                <a:ea typeface="Gulim" pitchFamily="34" charset="-127"/>
              </a:rPr>
              <a:t>) = y</a:t>
            </a:r>
          </a:p>
        </p:txBody>
      </p:sp>
      <p:sp>
        <p:nvSpPr>
          <p:cNvPr id="20" name="Rectangle 3"/>
          <p:cNvSpPr txBox="1">
            <a:spLocks noChangeArrowheads="1"/>
          </p:cNvSpPr>
          <p:nvPr/>
        </p:nvSpPr>
        <p:spPr bwMode="auto">
          <a:xfrm>
            <a:off x="4075090" y="5029200"/>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Example</a:t>
            </a:r>
          </a:p>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(x=1, y=0)</a:t>
            </a:r>
          </a:p>
        </p:txBody>
      </p:sp>
    </p:spTree>
    <p:extLst>
      <p:ext uri="{BB962C8B-B14F-4D97-AF65-F5344CB8AC3E}">
        <p14:creationId xmlns:p14="http://schemas.microsoft.com/office/powerpoint/2010/main" val="74117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CEGIS Example</a:t>
            </a:r>
          </a:p>
        </p:txBody>
      </p:sp>
      <p:sp>
        <p:nvSpPr>
          <p:cNvPr id="30723" name="Rectangle 3"/>
          <p:cNvSpPr>
            <a:spLocks noGrp="1" noChangeArrowheads="1"/>
          </p:cNvSpPr>
          <p:nvPr>
            <p:ph type="body" idx="1"/>
          </p:nvPr>
        </p:nvSpPr>
        <p:spPr>
          <a:xfrm>
            <a:off x="0" y="1143000"/>
            <a:ext cx="9144000" cy="16764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Specification: </a:t>
            </a:r>
            <a:r>
              <a:rPr lang="en-US" altLang="ko-KR" sz="2000" dirty="0">
                <a:solidFill>
                  <a:srgbClr val="336600"/>
                </a:solidFill>
                <a:ea typeface="Gulim" pitchFamily="34" charset="-127"/>
                <a:sym typeface="Wingdings" pitchFamily="2" charset="2"/>
              </a:rPr>
              <a:t>(x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t>
            </a:r>
            <a:r>
              <a:rPr lang="en-US" altLang="ko-KR" sz="2000" dirty="0" smtClean="0">
                <a:solidFill>
                  <a:srgbClr val="336600"/>
                </a:solidFill>
                <a:ea typeface="Gulim" pitchFamily="34" charset="-127"/>
                <a:sym typeface="Wingdings" pitchFamily="2" charset="2"/>
              </a:rPr>
              <a:t>= x </a:t>
            </a:r>
            <a:r>
              <a:rPr lang="en-US" altLang="ko-KR" sz="2000" dirty="0">
                <a:solidFill>
                  <a:srgbClr val="336600"/>
                </a:solidFill>
                <a:ea typeface="Gulim" pitchFamily="34" charset="-127"/>
                <a:sym typeface="Wingdings" pitchFamily="2" charset="2"/>
              </a:rPr>
              <a:t>| f(</a:t>
            </a:r>
            <a:r>
              <a:rPr lang="en-US" altLang="ko-KR" sz="2000" dirty="0" err="1">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 = y</a:t>
            </a:r>
            <a:r>
              <a:rPr lang="en-US" altLang="ko-KR" sz="2000" dirty="0">
                <a:solidFill>
                  <a:srgbClr val="336600"/>
                </a:solidFill>
                <a:ea typeface="Gulim" pitchFamily="34" charset="-127"/>
                <a:sym typeface="Wingdings" pitchFamily="2" charset="2"/>
              </a:rPr>
              <a:t>)</a:t>
            </a:r>
            <a:endParaRPr lang="en-US" altLang="ko-KR" sz="2000" dirty="0" smtClean="0">
              <a:solidFill>
                <a:srgbClr val="006600"/>
              </a:solidFill>
              <a:ea typeface="Gulim" pitchFamily="34" charset="-127"/>
            </a:endParaRP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Set E: All expressions built from x,y,0,1, Comparison, +, If-Then-Else</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38</a:t>
            </a:fld>
            <a:endParaRPr lang="en-US" b="1" dirty="0"/>
          </a:p>
        </p:txBody>
      </p:sp>
      <p:cxnSp>
        <p:nvCxnSpPr>
          <p:cNvPr id="5" name="Straight Arrow Connector 4"/>
          <p:cNvCxnSpPr/>
          <p:nvPr/>
        </p:nvCxnSpPr>
        <p:spPr bwMode="auto">
          <a:xfrm>
            <a:off x="2587580" y="3340194"/>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6" name="Rounded Rectangle 5"/>
          <p:cNvSpPr/>
          <p:nvPr/>
        </p:nvSpPr>
        <p:spPr bwMode="auto">
          <a:xfrm>
            <a:off x="1368380" y="4220602"/>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6600"/>
                </a:solidFill>
                <a:effectLst/>
              </a:rPr>
              <a:t>Learning</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Algorithm</a:t>
            </a:r>
            <a:r>
              <a:rPr kumimoji="0" lang="en-US" sz="2400" b="1" i="0" u="none" strike="noStrike" cap="none" normalizeH="0" baseline="0" dirty="0" smtClean="0">
                <a:ln>
                  <a:noFill/>
                </a:ln>
                <a:solidFill>
                  <a:srgbClr val="336600"/>
                </a:solidFill>
                <a:effectLst/>
              </a:rPr>
              <a:t> </a:t>
            </a:r>
          </a:p>
        </p:txBody>
      </p:sp>
      <p:sp>
        <p:nvSpPr>
          <p:cNvPr id="7" name="Rounded Rectangle 6"/>
          <p:cNvSpPr/>
          <p:nvPr/>
        </p:nvSpPr>
        <p:spPr bwMode="auto">
          <a:xfrm>
            <a:off x="5648460" y="4220602"/>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Verification</a:t>
            </a:r>
            <a:r>
              <a:rPr kumimoji="0" lang="en-US" sz="2400" b="1" i="0" u="none" strike="noStrike" cap="none" normalizeH="0" baseline="0" dirty="0" smtClean="0">
                <a:ln>
                  <a:noFill/>
                </a:ln>
                <a:solidFill>
                  <a:srgbClr val="3366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Oracle</a:t>
            </a:r>
            <a:endParaRPr kumimoji="0" lang="en-US" sz="2400" b="1" i="0" u="none" strike="noStrike" cap="none" normalizeH="0" baseline="0" dirty="0" smtClean="0">
              <a:ln>
                <a:noFill/>
              </a:ln>
              <a:solidFill>
                <a:srgbClr val="336600"/>
              </a:solidFill>
              <a:effectLst/>
            </a:endParaRPr>
          </a:p>
        </p:txBody>
      </p:sp>
      <p:cxnSp>
        <p:nvCxnSpPr>
          <p:cNvPr id="8" name="Straight Arrow Connector 7"/>
          <p:cNvCxnSpPr/>
          <p:nvPr/>
        </p:nvCxnSpPr>
        <p:spPr bwMode="auto">
          <a:xfrm>
            <a:off x="3806780" y="4601602"/>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3806780" y="5211202"/>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0" name="Rectangle 3"/>
          <p:cNvSpPr txBox="1">
            <a:spLocks noChangeArrowheads="1"/>
          </p:cNvSpPr>
          <p:nvPr/>
        </p:nvSpPr>
        <p:spPr bwMode="auto">
          <a:xfrm>
            <a:off x="762000" y="2369512"/>
            <a:ext cx="2037009" cy="18210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Examples = </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{(x=0, y=1) </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(x=1, y=0)</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(x=0, y=0)</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(x=1, y=1)}</a:t>
            </a:r>
          </a:p>
        </p:txBody>
      </p:sp>
      <p:sp>
        <p:nvSpPr>
          <p:cNvPr id="19" name="Rectangle 3"/>
          <p:cNvSpPr txBox="1">
            <a:spLocks noChangeArrowheads="1"/>
          </p:cNvSpPr>
          <p:nvPr/>
        </p:nvSpPr>
        <p:spPr bwMode="auto">
          <a:xfrm>
            <a:off x="3639757" y="3583725"/>
            <a:ext cx="2175725"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Candidate</a:t>
            </a:r>
          </a:p>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ITE (x </a:t>
            </a:r>
            <a:r>
              <a:rPr lang="cs-CZ" sz="2000" b="0" dirty="0" smtClean="0">
                <a:solidFill>
                  <a:srgbClr val="336600"/>
                </a:solidFill>
              </a:rPr>
              <a:t>≤</a:t>
            </a:r>
            <a:r>
              <a:rPr lang="en-US" sz="2000" b="0" dirty="0" smtClean="0">
                <a:solidFill>
                  <a:srgbClr val="336600"/>
                </a:solidFill>
              </a:rPr>
              <a:t> y</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y,x</a:t>
            </a:r>
            <a:r>
              <a:rPr lang="en-US" sz="2000" b="0" kern="0" dirty="0" smtClean="0">
                <a:solidFill>
                  <a:srgbClr val="006600"/>
                </a:solidFill>
                <a:ea typeface="Gulim" pitchFamily="34" charset="-127"/>
              </a:rPr>
              <a:t>)</a:t>
            </a:r>
          </a:p>
        </p:txBody>
      </p:sp>
      <p:cxnSp>
        <p:nvCxnSpPr>
          <p:cNvPr id="13" name="Straight Arrow Connector 12"/>
          <p:cNvCxnSpPr/>
          <p:nvPr/>
        </p:nvCxnSpPr>
        <p:spPr bwMode="auto">
          <a:xfrm>
            <a:off x="6867660" y="5532998"/>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4" name="Rectangle 3"/>
          <p:cNvSpPr txBox="1">
            <a:spLocks noChangeArrowheads="1"/>
          </p:cNvSpPr>
          <p:nvPr/>
        </p:nvSpPr>
        <p:spPr bwMode="auto">
          <a:xfrm>
            <a:off x="6992157" y="5763652"/>
            <a:ext cx="1524000"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Success</a:t>
            </a:r>
          </a:p>
        </p:txBody>
      </p:sp>
    </p:spTree>
    <p:extLst>
      <p:ext uri="{BB962C8B-B14F-4D97-AF65-F5344CB8AC3E}">
        <p14:creationId xmlns:p14="http://schemas.microsoft.com/office/powerpoint/2010/main" val="304065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Solutions</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CEGIS approach (Solar-</a:t>
            </a:r>
            <a:r>
              <a:rPr lang="en-US" altLang="ko-KR" sz="2000" dirty="0" err="1" smtClean="0">
                <a:solidFill>
                  <a:srgbClr val="006600"/>
                </a:solidFill>
                <a:ea typeface="Gulim" pitchFamily="34" charset="-127"/>
              </a:rPr>
              <a:t>Lezama</a:t>
            </a:r>
            <a:r>
              <a:rPr lang="en-US" altLang="ko-KR" sz="2000" dirty="0" smtClean="0">
                <a:solidFill>
                  <a:srgbClr val="006600"/>
                </a:solidFill>
                <a:ea typeface="Gulim" pitchFamily="34" charset="-127"/>
              </a:rPr>
              <a:t>, </a:t>
            </a:r>
            <a:r>
              <a:rPr lang="en-US" altLang="ko-KR" sz="2000" dirty="0" err="1" smtClean="0">
                <a:solidFill>
                  <a:srgbClr val="006600"/>
                </a:solidFill>
                <a:ea typeface="Gulim" pitchFamily="34" charset="-127"/>
              </a:rPr>
              <a:t>Seshia</a:t>
            </a:r>
            <a:r>
              <a:rPr lang="en-US" altLang="ko-KR" sz="2000" dirty="0" smtClean="0">
                <a:solidFill>
                  <a:srgbClr val="006600"/>
                </a:solidFill>
                <a:ea typeface="Gulim" pitchFamily="34" charset="-127"/>
              </a:rPr>
              <a:t> et al)</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Related work: Similar </a:t>
            </a:r>
            <a:r>
              <a:rPr lang="en-US" altLang="ko-KR" sz="2000" dirty="0" smtClean="0">
                <a:solidFill>
                  <a:srgbClr val="006600"/>
                </a:solidFill>
                <a:ea typeface="Gulim" pitchFamily="34" charset="-127"/>
              </a:rPr>
              <a:t>strategies for solving quantified formulas and invariant generation</a:t>
            </a: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Coming up: Learning </a:t>
            </a:r>
            <a:r>
              <a:rPr lang="en-US" altLang="ko-KR" sz="2000" dirty="0" smtClean="0">
                <a:solidFill>
                  <a:srgbClr val="006600"/>
                </a:solidFill>
                <a:ea typeface="Gulim" pitchFamily="34" charset="-127"/>
              </a:rPr>
              <a:t>strategies based on:</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Enumerative (search with pruning): </a:t>
            </a:r>
            <a:r>
              <a:rPr lang="en-US" altLang="ko-KR" sz="2000" dirty="0" err="1" smtClean="0">
                <a:solidFill>
                  <a:srgbClr val="002060"/>
                </a:solidFill>
                <a:ea typeface="Gulim" pitchFamily="34" charset="-127"/>
              </a:rPr>
              <a:t>Udupa</a:t>
            </a:r>
            <a:r>
              <a:rPr lang="en-US" altLang="ko-KR" sz="2000" dirty="0" smtClean="0">
                <a:solidFill>
                  <a:srgbClr val="002060"/>
                </a:solidFill>
                <a:ea typeface="Gulim" pitchFamily="34" charset="-127"/>
              </a:rPr>
              <a:t> et al (PLDI’13)</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Symbolic (solving constraints): </a:t>
            </a:r>
            <a:r>
              <a:rPr lang="en-US" altLang="ko-KR" sz="2000" dirty="0" err="1" smtClean="0">
                <a:solidFill>
                  <a:srgbClr val="002060"/>
                </a:solidFill>
                <a:ea typeface="Gulim" pitchFamily="34" charset="-127"/>
              </a:rPr>
              <a:t>Gulwani</a:t>
            </a:r>
            <a:r>
              <a:rPr lang="en-US" altLang="ko-KR" sz="2000" dirty="0" smtClean="0">
                <a:solidFill>
                  <a:srgbClr val="002060"/>
                </a:solidFill>
                <a:ea typeface="Gulim" pitchFamily="34" charset="-127"/>
              </a:rPr>
              <a:t> et al (PLDI’11)</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Stochastic (probabilistic walk): </a:t>
            </a:r>
            <a:r>
              <a:rPr lang="en-US" altLang="ko-KR" sz="2000" dirty="0" err="1" smtClean="0">
                <a:solidFill>
                  <a:srgbClr val="002060"/>
                </a:solidFill>
                <a:ea typeface="Gulim" pitchFamily="34" charset="-127"/>
              </a:rPr>
              <a:t>Schkufza</a:t>
            </a:r>
            <a:r>
              <a:rPr lang="en-US" altLang="ko-KR" sz="2000" dirty="0" smtClean="0">
                <a:solidFill>
                  <a:srgbClr val="002060"/>
                </a:solidFill>
                <a:ea typeface="Gulim" pitchFamily="34" charset="-127"/>
              </a:rPr>
              <a:t> et al (ASPLOS’13)</a:t>
            </a:r>
            <a:endParaRPr lang="en-US" altLang="ko-KR" sz="2000" dirty="0" smtClean="0">
              <a:solidFill>
                <a:srgbClr val="006600"/>
              </a:solidFill>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39</a:t>
            </a:fld>
            <a:endParaRPr lang="en-US" b="1" dirty="0"/>
          </a:p>
        </p:txBody>
      </p:sp>
    </p:spTree>
    <p:extLst>
      <p:ext uri="{BB962C8B-B14F-4D97-AF65-F5344CB8AC3E}">
        <p14:creationId xmlns:p14="http://schemas.microsoft.com/office/powerpoint/2010/main" val="1044201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Sample Proof: Selection Sort</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i1 </a:t>
            </a:r>
            <a:r>
              <a:rPr lang="en-US" sz="1800" b="0" dirty="0">
                <a:solidFill>
                  <a:srgbClr val="003300"/>
                </a:solidFill>
              </a:rPr>
              <a:t>:=0;</a:t>
            </a:r>
          </a:p>
          <a:p>
            <a:r>
              <a:rPr lang="en-US" sz="1800" b="0" dirty="0" smtClean="0">
                <a:solidFill>
                  <a:srgbClr val="003300"/>
                </a:solidFill>
              </a:rPr>
              <a:t>  while</a:t>
            </a:r>
            <a:r>
              <a:rPr lang="en-US" sz="1800" b="0" dirty="0">
                <a:solidFill>
                  <a:srgbClr val="003300"/>
                </a:solidFill>
              </a:rPr>
              <a:t>(i1 </a:t>
            </a:r>
            <a:r>
              <a:rPr lang="en-US" sz="1800" b="0" dirty="0" smtClean="0">
                <a:solidFill>
                  <a:srgbClr val="003300"/>
                </a:solidFill>
              </a:rPr>
              <a:t>&lt;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i1;</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i2 </a:t>
            </a:r>
            <a:r>
              <a:rPr lang="en-US" sz="1800" b="0" dirty="0">
                <a:solidFill>
                  <a:srgbClr val="003300"/>
                </a:solidFill>
              </a:rPr>
              <a:t>:</a:t>
            </a:r>
            <a:r>
              <a:rPr lang="en-US" sz="1800" b="0" dirty="0" smtClean="0">
                <a:solidFill>
                  <a:srgbClr val="003300"/>
                </a:solidFill>
              </a:rPr>
              <a:t>= i1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(i2 </a:t>
            </a:r>
            <a:r>
              <a:rPr lang="en-US" sz="1800" b="0" dirty="0" smtClean="0">
                <a:solidFill>
                  <a:srgbClr val="003300"/>
                </a:solidFill>
              </a:rPr>
              <a:t>&lt;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(A[i2]&lt;A[v1]</a:t>
            </a:r>
            <a:r>
              <a:rPr lang="en-US" sz="1800" b="0" dirty="0" smtClean="0">
                <a:solidFill>
                  <a:srgbClr val="003300"/>
                </a:solidFill>
              </a:rPr>
              <a:t>)</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i2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i2+</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t>
            </a:r>
            <a:r>
              <a:rPr lang="en-US" sz="1800" b="0" dirty="0">
                <a:solidFill>
                  <a:srgbClr val="003300"/>
                </a:solidFill>
              </a:rPr>
              <a:t>(A[</a:t>
            </a:r>
            <a:r>
              <a:rPr lang="en-US" sz="1800" b="0" dirty="0" smtClean="0">
                <a:solidFill>
                  <a:srgbClr val="003300"/>
                </a:solidFill>
              </a:rPr>
              <a:t>i1]</a:t>
            </a:r>
            <a:r>
              <a:rPr lang="en-US" sz="1800" b="0" dirty="0">
                <a:solidFill>
                  <a:srgbClr val="003300"/>
                </a:solidFill>
              </a:rPr>
              <a:t>, A[</a:t>
            </a:r>
            <a:r>
              <a:rPr lang="en-US" sz="1800" b="0" dirty="0" smtClean="0">
                <a:solidFill>
                  <a:srgbClr val="003300"/>
                </a:solidFill>
              </a:rPr>
              <a:t>v1]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i1+</a:t>
            </a:r>
            <a:r>
              <a:rPr lang="en-US" sz="1800" b="0" dirty="0">
                <a:solidFill>
                  <a:srgbClr val="003300"/>
                </a:solidFill>
              </a:rPr>
              <a:t>+;</a:t>
            </a: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742134" y="5867400"/>
            <a:ext cx="4058465"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a:t>
            </a:r>
            <a:r>
              <a:rPr lang="cs-CZ" sz="1800" b="0" dirty="0" smtClean="0">
                <a:solidFill>
                  <a:srgbClr val="003300"/>
                </a:solidFill>
              </a:rPr>
              <a:t>≤</a:t>
            </a:r>
            <a:r>
              <a:rPr lang="en-US" sz="1800" b="0" dirty="0" smtClean="0">
                <a:solidFill>
                  <a:srgbClr val="003300"/>
                </a:solidFill>
              </a:rPr>
              <a:t> </a:t>
            </a:r>
            <a:r>
              <a:rPr lang="cs-CZ" sz="1800" b="0" dirty="0" smtClean="0">
                <a:solidFill>
                  <a:srgbClr val="003300"/>
                </a:solidFill>
              </a:rPr>
              <a:t>k</a:t>
            </a:r>
            <a:r>
              <a:rPr lang="en-US" sz="1800" b="0" dirty="0" smtClean="0">
                <a:solidFill>
                  <a:srgbClr val="003300"/>
                </a:solidFill>
              </a:rPr>
              <a:t> </a:t>
            </a:r>
            <a:r>
              <a:rPr lang="cs-CZ" sz="1800" b="0" dirty="0" smtClean="0">
                <a:solidFill>
                  <a:srgbClr val="003300"/>
                </a:solidFill>
              </a:rPr>
              <a:t>&lt;n </a:t>
            </a:r>
            <a:r>
              <a:rPr lang="cs-CZ" sz="1800" b="0" dirty="0">
                <a:solidFill>
                  <a:srgbClr val="003300"/>
                </a:solidFill>
              </a:rPr>
              <a:t>⇒ A[k</a:t>
            </a:r>
            <a:r>
              <a:rPr lang="cs-CZ" sz="1800" b="0" dirty="0" smtClean="0">
                <a:solidFill>
                  <a:srgbClr val="003300"/>
                </a:solidFill>
              </a:rPr>
              <a:t>]</a:t>
            </a:r>
            <a:r>
              <a:rPr lang="en-US" sz="1800" b="0" dirty="0" smtClean="0">
                <a:solidFill>
                  <a:srgbClr val="003300"/>
                </a:solidFill>
              </a:rPr>
              <a:t> </a:t>
            </a:r>
            <a:r>
              <a:rPr lang="cs-CZ" sz="1800" b="0" dirty="0" smtClean="0">
                <a:solidFill>
                  <a:srgbClr val="003300"/>
                </a:solidFill>
              </a:rPr>
              <a:t>≤</a:t>
            </a:r>
            <a:r>
              <a:rPr lang="en-US" sz="1800" b="0" dirty="0" smtClean="0">
                <a:solidFill>
                  <a:srgbClr val="003300"/>
                </a:solidFill>
              </a:rPr>
              <a:t> </a:t>
            </a:r>
            <a:r>
              <a:rPr lang="cs-CZ" sz="1800" b="0" dirty="0" smtClean="0">
                <a:solidFill>
                  <a:srgbClr val="003300"/>
                </a:solidFill>
              </a:rPr>
              <a:t>A[k </a:t>
            </a:r>
            <a:r>
              <a:rPr lang="cs-CZ" sz="1800" b="0" dirty="0">
                <a:solidFill>
                  <a:srgbClr val="003300"/>
                </a:solidFill>
              </a:rPr>
              <a:t>+ 1] </a:t>
            </a:r>
            <a:endParaRPr lang="en-US" sz="1800" b="0" dirty="0">
              <a:solidFill>
                <a:srgbClr val="003300"/>
              </a:solidFill>
            </a:endParaRPr>
          </a:p>
        </p:txBody>
      </p:sp>
      <p:sp>
        <p:nvSpPr>
          <p:cNvPr id="16" name="Rectangular Callout 15"/>
          <p:cNvSpPr/>
          <p:nvPr/>
        </p:nvSpPr>
        <p:spPr bwMode="auto">
          <a:xfrm>
            <a:off x="4800600" y="1600200"/>
            <a:ext cx="3657600" cy="1143000"/>
          </a:xfrm>
          <a:prstGeom prst="wedgeRectCallout">
            <a:avLst>
              <a:gd name="adj1" fmla="val -108700"/>
              <a:gd name="adj2" fmla="val 3523"/>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a:t>
            </a:r>
          </a:p>
          <a:p>
            <a:r>
              <a:rPr lang="en-US" sz="1800" b="0" dirty="0" smtClean="0">
                <a:solidFill>
                  <a:srgbClr val="002060"/>
                </a:solidFill>
              </a:rPr>
              <a:t>∀</a:t>
            </a:r>
            <a:r>
              <a:rPr lang="en-US" sz="1800" b="0" dirty="0">
                <a:solidFill>
                  <a:srgbClr val="002060"/>
                </a:solidFill>
              </a:rPr>
              <a:t>k1,k2. 0≤k1&lt;k2&lt;n ∧</a:t>
            </a:r>
          </a:p>
          <a:p>
            <a:r>
              <a:rPr lang="en-US" sz="1800" b="0" dirty="0">
                <a:solidFill>
                  <a:srgbClr val="002060"/>
                </a:solidFill>
              </a:rPr>
              <a:t>     k1&lt;i1 ⇒ A[k1</a:t>
            </a:r>
            <a:r>
              <a:rPr lang="en-US" sz="1800" b="0" dirty="0" smtClean="0">
                <a:solidFill>
                  <a:srgbClr val="002060"/>
                </a:solidFill>
              </a:rPr>
              <a:t>] ≤ A[k2</a:t>
            </a:r>
            <a:r>
              <a:rPr lang="en-US" sz="1800" b="0" dirty="0">
                <a:solidFill>
                  <a:srgbClr val="002060"/>
                </a:solidFill>
              </a:rPr>
              <a:t>]</a:t>
            </a:r>
          </a:p>
        </p:txBody>
      </p:sp>
      <p:sp>
        <p:nvSpPr>
          <p:cNvPr id="17" name="Rectangular Callout 16"/>
          <p:cNvSpPr/>
          <p:nvPr/>
        </p:nvSpPr>
        <p:spPr bwMode="auto">
          <a:xfrm>
            <a:off x="4953000" y="3048000"/>
            <a:ext cx="3657600" cy="2209800"/>
          </a:xfrm>
          <a:prstGeom prst="wedgeRectCallout">
            <a:avLst>
              <a:gd name="adj1" fmla="val -110752"/>
              <a:gd name="adj2" fmla="val -53167"/>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a:t>
            </a:r>
          </a:p>
          <a:p>
            <a:r>
              <a:rPr lang="cs-CZ" sz="1800" b="0" dirty="0" smtClean="0">
                <a:solidFill>
                  <a:srgbClr val="002060"/>
                </a:solidFill>
              </a:rPr>
              <a:t>i1</a:t>
            </a:r>
            <a:r>
              <a:rPr lang="cs-CZ" sz="1800" b="0" dirty="0">
                <a:solidFill>
                  <a:srgbClr val="002060"/>
                </a:solidFill>
              </a:rPr>
              <a:t>&lt;i2 ∧</a:t>
            </a:r>
          </a:p>
          <a:p>
            <a:r>
              <a:rPr lang="cs-CZ" sz="1800" b="0" dirty="0">
                <a:solidFill>
                  <a:srgbClr val="002060"/>
                </a:solidFill>
              </a:rPr>
              <a:t>i1≤v1&lt;n ∧</a:t>
            </a:r>
          </a:p>
          <a:p>
            <a:r>
              <a:rPr lang="cs-CZ" sz="1800" b="0" dirty="0" smtClean="0">
                <a:solidFill>
                  <a:srgbClr val="002060"/>
                </a:solidFill>
              </a:rPr>
              <a:t>(∀</a:t>
            </a:r>
            <a:r>
              <a:rPr lang="cs-CZ" sz="1800" b="0" dirty="0">
                <a:solidFill>
                  <a:srgbClr val="002060"/>
                </a:solidFill>
              </a:rPr>
              <a:t>k1,k2. 0≤k1&lt;k2&lt;n ∧</a:t>
            </a:r>
          </a:p>
          <a:p>
            <a:r>
              <a:rPr lang="cs-CZ" sz="1800" b="0" dirty="0">
                <a:solidFill>
                  <a:srgbClr val="002060"/>
                </a:solidFill>
              </a:rPr>
              <a:t>   k1&lt;i1 ⇒ A[k1</a:t>
            </a:r>
            <a:r>
              <a:rPr lang="cs-CZ" sz="1800" b="0" dirty="0" smtClean="0">
                <a:solidFill>
                  <a:srgbClr val="002060"/>
                </a:solidFill>
              </a:rPr>
              <a:t>]</a:t>
            </a:r>
            <a:r>
              <a:rPr lang="en-US" sz="1800" b="0" dirty="0" smtClean="0">
                <a:solidFill>
                  <a:srgbClr val="002060"/>
                </a:solidFill>
              </a:rPr>
              <a:t> </a:t>
            </a:r>
            <a:r>
              <a:rPr lang="cs-CZ" sz="1800" b="0" dirty="0" smtClean="0">
                <a:solidFill>
                  <a:srgbClr val="002060"/>
                </a:solidFill>
              </a:rPr>
              <a:t>≤</a:t>
            </a:r>
            <a:r>
              <a:rPr lang="en-US" sz="1800" b="0" dirty="0" smtClean="0">
                <a:solidFill>
                  <a:srgbClr val="002060"/>
                </a:solidFill>
              </a:rPr>
              <a:t> </a:t>
            </a:r>
            <a:r>
              <a:rPr lang="cs-CZ" sz="1800" b="0" dirty="0" smtClean="0">
                <a:solidFill>
                  <a:srgbClr val="002060"/>
                </a:solidFill>
              </a:rPr>
              <a:t>A[k2]) ∧</a:t>
            </a:r>
            <a:endParaRPr lang="cs-CZ" sz="1800" b="0" dirty="0">
              <a:solidFill>
                <a:srgbClr val="002060"/>
              </a:solidFill>
            </a:endParaRPr>
          </a:p>
          <a:p>
            <a:r>
              <a:rPr lang="cs-CZ" sz="1800" b="0" dirty="0" smtClean="0">
                <a:solidFill>
                  <a:srgbClr val="002060"/>
                </a:solidFill>
              </a:rPr>
              <a:t>(∀</a:t>
            </a:r>
            <a:r>
              <a:rPr lang="cs-CZ" sz="1800" b="0" dirty="0">
                <a:solidFill>
                  <a:srgbClr val="002060"/>
                </a:solidFill>
              </a:rPr>
              <a:t>k. i1≤k&lt;i2 ∧</a:t>
            </a:r>
          </a:p>
          <a:p>
            <a:r>
              <a:rPr lang="cs-CZ" sz="1800" b="0" dirty="0">
                <a:solidFill>
                  <a:srgbClr val="002060"/>
                </a:solidFill>
              </a:rPr>
              <a:t>   k≥0 ⇒ A[v1</a:t>
            </a:r>
            <a:r>
              <a:rPr lang="cs-CZ" sz="1800" b="0" dirty="0" smtClean="0">
                <a:solidFill>
                  <a:srgbClr val="002060"/>
                </a:solidFill>
              </a:rPr>
              <a:t>]</a:t>
            </a:r>
            <a:r>
              <a:rPr lang="en-US" sz="1800" b="0" dirty="0" smtClean="0">
                <a:solidFill>
                  <a:srgbClr val="002060"/>
                </a:solidFill>
              </a:rPr>
              <a:t> </a:t>
            </a:r>
            <a:r>
              <a:rPr lang="cs-CZ" sz="1800" b="0" dirty="0" smtClean="0">
                <a:solidFill>
                  <a:srgbClr val="002060"/>
                </a:solidFill>
              </a:rPr>
              <a:t>≤</a:t>
            </a:r>
            <a:r>
              <a:rPr lang="en-US" sz="1800" b="0" dirty="0" smtClean="0">
                <a:solidFill>
                  <a:srgbClr val="002060"/>
                </a:solidFill>
              </a:rPr>
              <a:t> </a:t>
            </a:r>
            <a:r>
              <a:rPr lang="cs-CZ" sz="1800" b="0" dirty="0" smtClean="0">
                <a:solidFill>
                  <a:srgbClr val="002060"/>
                </a:solidFill>
              </a:rPr>
              <a:t>A[k])</a:t>
            </a:r>
            <a:endParaRPr lang="en-US" sz="1800" b="0" dirty="0">
              <a:solidFill>
                <a:srgbClr val="002060"/>
              </a:solidFill>
            </a:endParaRPr>
          </a:p>
        </p:txBody>
      </p:sp>
      <p:sp>
        <p:nvSpPr>
          <p:cNvPr id="1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a:t>
            </a:fld>
            <a:endParaRPr lang="en-US" b="1" dirty="0"/>
          </a:p>
        </p:txBody>
      </p:sp>
    </p:spTree>
    <p:extLst>
      <p:ext uri="{BB962C8B-B14F-4D97-AF65-F5344CB8AC3E}">
        <p14:creationId xmlns:p14="http://schemas.microsoft.com/office/powerpoint/2010/main" val="32622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6" grpId="0" animBg="1"/>
      <p:bldP spid="1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Enumerative Learning</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Find an expression consistent with a given set of concrete examples</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Enumerate expressions in increasing size, and evaluate each expression on all concrete inputs to check consistency</a:t>
            </a: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Key optimization for efficient pruning of search space:</a:t>
            </a:r>
            <a:endParaRPr lang="en-US" altLang="ko-KR" sz="2000" dirty="0"/>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Expressions </a:t>
            </a:r>
            <a:r>
              <a:rPr lang="en-US" altLang="ko-KR" sz="2000" dirty="0" smtClean="0">
                <a:solidFill>
                  <a:srgbClr val="002060"/>
                </a:solidFill>
                <a:ea typeface="Gulim" pitchFamily="34" charset="-127"/>
              </a:rPr>
              <a:t>e</a:t>
            </a:r>
            <a:r>
              <a:rPr lang="en-US" altLang="ko-KR" sz="2000" baseline="-25000" dirty="0" smtClean="0">
                <a:solidFill>
                  <a:srgbClr val="002060"/>
                </a:solidFill>
                <a:ea typeface="Gulim" pitchFamily="34" charset="-127"/>
              </a:rPr>
              <a:t>1</a:t>
            </a:r>
            <a:r>
              <a:rPr lang="en-US" altLang="ko-KR" sz="2000" dirty="0" smtClean="0">
                <a:solidFill>
                  <a:srgbClr val="002060"/>
                </a:solidFill>
                <a:ea typeface="Gulim" pitchFamily="34" charset="-127"/>
              </a:rPr>
              <a:t> and e</a:t>
            </a:r>
            <a:r>
              <a:rPr lang="en-US" altLang="ko-KR" sz="2000" baseline="-25000" dirty="0" smtClean="0">
                <a:solidFill>
                  <a:srgbClr val="002060"/>
                </a:solidFill>
                <a:ea typeface="Gulim" pitchFamily="34" charset="-127"/>
              </a:rPr>
              <a:t>2</a:t>
            </a:r>
            <a:r>
              <a:rPr lang="en-US" altLang="ko-KR" sz="2000" dirty="0" smtClean="0">
                <a:solidFill>
                  <a:srgbClr val="002060"/>
                </a:solidFill>
                <a:ea typeface="Gulim" pitchFamily="34" charset="-127"/>
              </a:rPr>
              <a:t> are equivalent </a:t>
            </a:r>
            <a:r>
              <a:rPr lang="en-US" altLang="ko-KR" sz="2000" dirty="0" smtClean="0">
                <a:solidFill>
                  <a:srgbClr val="002060"/>
                </a:solidFill>
                <a:ea typeface="Gulim" pitchFamily="34" charset="-127"/>
              </a:rPr>
              <a:t>if </a:t>
            </a:r>
            <a:r>
              <a:rPr lang="en-US" altLang="ko-KR" sz="2000" dirty="0" smtClean="0">
                <a:solidFill>
                  <a:srgbClr val="002060"/>
                </a:solidFill>
                <a:ea typeface="Gulim" pitchFamily="34" charset="-127"/>
              </a:rPr>
              <a:t>e</a:t>
            </a:r>
            <a:r>
              <a:rPr lang="en-US" altLang="ko-KR" sz="2000" baseline="-25000" dirty="0" smtClean="0">
                <a:solidFill>
                  <a:srgbClr val="002060"/>
                </a:solidFill>
                <a:ea typeface="Gulim" pitchFamily="34" charset="-127"/>
              </a:rPr>
              <a:t>1</a:t>
            </a:r>
            <a:r>
              <a:rPr lang="en-US" altLang="ko-KR" sz="2000" dirty="0" smtClean="0">
                <a:solidFill>
                  <a:srgbClr val="002060"/>
                </a:solidFill>
                <a:ea typeface="Gulim" pitchFamily="34" charset="-127"/>
              </a:rPr>
              <a:t>(</a:t>
            </a:r>
            <a:r>
              <a:rPr lang="en-US" altLang="ko-KR" sz="2000" dirty="0" err="1" smtClean="0">
                <a:solidFill>
                  <a:srgbClr val="002060"/>
                </a:solidFill>
                <a:ea typeface="Gulim" pitchFamily="34" charset="-127"/>
              </a:rPr>
              <a:t>a,b</a:t>
            </a:r>
            <a:r>
              <a:rPr lang="en-US" altLang="ko-KR" sz="2000" dirty="0" smtClean="0">
                <a:solidFill>
                  <a:srgbClr val="002060"/>
                </a:solidFill>
                <a:ea typeface="Gulim" pitchFamily="34" charset="-127"/>
              </a:rPr>
              <a:t>)=e</a:t>
            </a:r>
            <a:r>
              <a:rPr lang="en-US" altLang="ko-KR" sz="2000" baseline="-25000" dirty="0" smtClean="0">
                <a:solidFill>
                  <a:srgbClr val="002060"/>
                </a:solidFill>
                <a:ea typeface="Gulim" pitchFamily="34" charset="-127"/>
              </a:rPr>
              <a:t>2</a:t>
            </a:r>
            <a:r>
              <a:rPr lang="en-US" altLang="ko-KR" sz="2000" dirty="0" smtClean="0">
                <a:solidFill>
                  <a:srgbClr val="002060"/>
                </a:solidFill>
                <a:ea typeface="Gulim" pitchFamily="34" charset="-127"/>
              </a:rPr>
              <a:t>(</a:t>
            </a:r>
            <a:r>
              <a:rPr lang="en-US" altLang="ko-KR" sz="2000" dirty="0" err="1" smtClean="0">
                <a:solidFill>
                  <a:srgbClr val="002060"/>
                </a:solidFill>
                <a:ea typeface="Gulim" pitchFamily="34" charset="-127"/>
              </a:rPr>
              <a:t>a,b</a:t>
            </a:r>
            <a:r>
              <a:rPr lang="en-US" altLang="ko-KR" sz="2000" dirty="0" smtClean="0">
                <a:solidFill>
                  <a:srgbClr val="002060"/>
                </a:solidFill>
                <a:ea typeface="Gulim" pitchFamily="34" charset="-127"/>
              </a:rPr>
              <a:t>) on all concrete values (x=</a:t>
            </a:r>
            <a:r>
              <a:rPr lang="en-US" altLang="ko-KR" sz="2000" dirty="0" err="1" smtClean="0">
                <a:solidFill>
                  <a:srgbClr val="002060"/>
                </a:solidFill>
                <a:ea typeface="Gulim" pitchFamily="34" charset="-127"/>
              </a:rPr>
              <a:t>a,y</a:t>
            </a:r>
            <a:r>
              <a:rPr lang="en-US" altLang="ko-KR" sz="2000" dirty="0" smtClean="0">
                <a:solidFill>
                  <a:srgbClr val="002060"/>
                </a:solidFill>
                <a:ea typeface="Gulim" pitchFamily="34" charset="-127"/>
              </a:rPr>
              <a:t>=b) in </a:t>
            </a:r>
            <a:r>
              <a:rPr lang="en-US" altLang="ko-KR" sz="2000" dirty="0" smtClean="0">
                <a:solidFill>
                  <a:srgbClr val="002060"/>
                </a:solidFill>
                <a:ea typeface="Gulim" pitchFamily="34" charset="-127"/>
              </a:rPr>
              <a:t>Examples </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a:t>
            </a:r>
            <a:r>
              <a:rPr lang="en-US" altLang="ko-KR" sz="2000" dirty="0" err="1" smtClean="0">
                <a:solidFill>
                  <a:srgbClr val="002060"/>
                </a:solidFill>
                <a:ea typeface="Gulim" pitchFamily="34" charset="-127"/>
              </a:rPr>
              <a:t>x+y</a:t>
            </a:r>
            <a:r>
              <a:rPr lang="en-US" altLang="ko-KR" sz="2000" dirty="0" smtClean="0">
                <a:solidFill>
                  <a:srgbClr val="002060"/>
                </a:solidFill>
                <a:ea typeface="Gulim" pitchFamily="34" charset="-127"/>
              </a:rPr>
              <a:t>) and (y=x) always considered equivalent</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If-Then-Else</a:t>
            </a:r>
            <a:r>
              <a:rPr lang="en-US" altLang="ko-KR" sz="2000" dirty="0" smtClean="0">
                <a:solidFill>
                  <a:srgbClr val="002060"/>
                </a:solidFill>
                <a:ea typeface="Gulim" pitchFamily="34" charset="-127"/>
              </a:rPr>
              <a:t> (</a:t>
            </a:r>
            <a:r>
              <a:rPr lang="en-US" altLang="ko-KR" sz="2000" dirty="0" smtClean="0">
                <a:solidFill>
                  <a:srgbClr val="002060"/>
                </a:solidFill>
                <a:ea typeface="Gulim" pitchFamily="34" charset="-127"/>
                <a:sym typeface="Wingdings" pitchFamily="2" charset="2"/>
              </a:rPr>
              <a:t>0</a:t>
            </a:r>
            <a:r>
              <a:rPr lang="en-US" altLang="ko-KR" sz="2000" dirty="0" smtClean="0">
                <a:solidFill>
                  <a:srgbClr val="002060"/>
                </a:solidFill>
                <a:ea typeface="Gulim" pitchFamily="34" charset="-127"/>
                <a:sym typeface="Wingdings" pitchFamily="2" charset="2"/>
              </a:rPr>
              <a:t> </a:t>
            </a:r>
            <a:r>
              <a:rPr lang="cs-CZ" sz="2000" dirty="0" smtClean="0">
                <a:solidFill>
                  <a:srgbClr val="002060"/>
                </a:solidFill>
              </a:rPr>
              <a:t>≤</a:t>
            </a:r>
            <a:r>
              <a:rPr lang="en-US" sz="2000" dirty="0" smtClean="0">
                <a:solidFill>
                  <a:srgbClr val="002060"/>
                </a:solidFill>
              </a:rPr>
              <a:t> x, e</a:t>
            </a:r>
            <a:r>
              <a:rPr lang="en-US" sz="2000" baseline="-25000" dirty="0" smtClean="0">
                <a:solidFill>
                  <a:srgbClr val="002060"/>
                </a:solidFill>
              </a:rPr>
              <a:t>1</a:t>
            </a:r>
            <a:r>
              <a:rPr lang="en-US" sz="2000" dirty="0" smtClean="0">
                <a:solidFill>
                  <a:srgbClr val="002060"/>
                </a:solidFill>
              </a:rPr>
              <a:t>, e</a:t>
            </a:r>
            <a:r>
              <a:rPr lang="en-US" sz="2000" baseline="-25000" dirty="0" smtClean="0">
                <a:solidFill>
                  <a:srgbClr val="002060"/>
                </a:solidFill>
              </a:rPr>
              <a:t>2</a:t>
            </a:r>
            <a:r>
              <a:rPr lang="en-US" sz="2000" dirty="0" smtClean="0">
                <a:solidFill>
                  <a:srgbClr val="002060"/>
                </a:solidFill>
              </a:rPr>
              <a:t>) considered equivalent to e</a:t>
            </a:r>
            <a:r>
              <a:rPr lang="en-US" sz="2000" baseline="-25000" dirty="0" smtClean="0">
                <a:solidFill>
                  <a:srgbClr val="002060"/>
                </a:solidFill>
              </a:rPr>
              <a:t>1</a:t>
            </a:r>
            <a:r>
              <a:rPr lang="en-US" sz="2000" dirty="0" smtClean="0">
                <a:solidFill>
                  <a:srgbClr val="002060"/>
                </a:solidFill>
              </a:rPr>
              <a:t> if in current set of Examples x has only non-negative values</a:t>
            </a:r>
            <a:endParaRPr lang="en-US" altLang="ko-KR" sz="2000" dirty="0" smtClean="0">
              <a:solidFill>
                <a:srgbClr val="002060"/>
              </a:solidFill>
              <a:ea typeface="Gulim" pitchFamily="34" charset="-127"/>
            </a:endParaRP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Only </a:t>
            </a:r>
            <a:r>
              <a:rPr lang="en-US" altLang="ko-KR" sz="2000" dirty="0" smtClean="0">
                <a:solidFill>
                  <a:srgbClr val="002060"/>
                </a:solidFill>
                <a:ea typeface="Gulim" pitchFamily="34" charset="-127"/>
              </a:rPr>
              <a:t>one representative among equivalent </a:t>
            </a:r>
            <a:r>
              <a:rPr lang="en-US" altLang="ko-KR" sz="2000" dirty="0" err="1" smtClean="0">
                <a:solidFill>
                  <a:srgbClr val="002060"/>
                </a:solidFill>
                <a:ea typeface="Gulim" pitchFamily="34" charset="-127"/>
              </a:rPr>
              <a:t>subexpressions</a:t>
            </a:r>
            <a:r>
              <a:rPr lang="en-US" altLang="ko-KR" sz="2000" dirty="0" smtClean="0">
                <a:solidFill>
                  <a:srgbClr val="002060"/>
                </a:solidFill>
                <a:ea typeface="Gulim" pitchFamily="34" charset="-127"/>
              </a:rPr>
              <a:t> </a:t>
            </a:r>
            <a:r>
              <a:rPr lang="en-US" altLang="ko-KR" sz="2000" dirty="0" smtClean="0">
                <a:solidFill>
                  <a:srgbClr val="002060"/>
                </a:solidFill>
                <a:ea typeface="Gulim" pitchFamily="34" charset="-127"/>
              </a:rPr>
              <a:t>needs to </a:t>
            </a:r>
            <a:r>
              <a:rPr lang="en-US" altLang="ko-KR" sz="2000" dirty="0" smtClean="0">
                <a:solidFill>
                  <a:srgbClr val="002060"/>
                </a:solidFill>
                <a:ea typeface="Gulim" pitchFamily="34" charset="-127"/>
              </a:rPr>
              <a:t>be considered for building larger expressions</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Fast and robust for learning expressions with ~ 15 nodes</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40</a:t>
            </a:fld>
            <a:endParaRPr lang="en-US" b="1" dirty="0"/>
          </a:p>
        </p:txBody>
      </p:sp>
    </p:spTree>
    <p:extLst>
      <p:ext uri="{BB962C8B-B14F-4D97-AF65-F5344CB8AC3E}">
        <p14:creationId xmlns:p14="http://schemas.microsoft.com/office/powerpoint/2010/main" val="1180498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2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Symbolic Learning</a:t>
            </a:r>
          </a:p>
        </p:txBody>
      </p:sp>
      <p:sp>
        <p:nvSpPr>
          <p:cNvPr id="30723" name="Rectangle 3"/>
          <p:cNvSpPr>
            <a:spLocks noGrp="1" noChangeArrowheads="1"/>
          </p:cNvSpPr>
          <p:nvPr>
            <p:ph type="body" idx="1"/>
          </p:nvPr>
        </p:nvSpPr>
        <p:spPr>
          <a:xfrm>
            <a:off x="91808" y="1143000"/>
            <a:ext cx="9144000" cy="484304"/>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Use a constraint solver for both the synthesis and verification </a:t>
            </a:r>
            <a:r>
              <a:rPr lang="en-US" altLang="ko-KR" sz="2000" dirty="0" smtClean="0">
                <a:solidFill>
                  <a:srgbClr val="006600"/>
                </a:solidFill>
                <a:ea typeface="Gulim" pitchFamily="34" charset="-127"/>
              </a:rPr>
              <a:t>steps</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41</a:t>
            </a:fld>
            <a:endParaRPr lang="en-US" b="1" dirty="0"/>
          </a:p>
        </p:txBody>
      </p:sp>
      <p:sp>
        <p:nvSpPr>
          <p:cNvPr id="36" name="Rectangle 3"/>
          <p:cNvSpPr txBox="1">
            <a:spLocks noChangeArrowheads="1"/>
          </p:cNvSpPr>
          <p:nvPr/>
        </p:nvSpPr>
        <p:spPr bwMode="auto">
          <a:xfrm>
            <a:off x="91808" y="1812667"/>
            <a:ext cx="8796740" cy="6212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Each production in the grammar is thought of as a component.</a:t>
            </a:r>
          </a:p>
          <a:p>
            <a:pPr marL="457200" lvl="1" indent="0">
              <a:lnSpc>
                <a:spcPct val="80000"/>
              </a:lnSpc>
              <a:spcBef>
                <a:spcPct val="35000"/>
              </a:spcBef>
              <a:buClr>
                <a:srgbClr val="006600"/>
              </a:buClr>
              <a:buNone/>
            </a:pPr>
            <a:r>
              <a:rPr lang="en-US" altLang="ko-KR" sz="1600" b="0" kern="0" dirty="0" smtClean="0">
                <a:solidFill>
                  <a:srgbClr val="006600"/>
                </a:solidFill>
                <a:ea typeface="Gulim" pitchFamily="34" charset="-127"/>
              </a:rPr>
              <a:t>	Input and Output ports of every component are typed.</a:t>
            </a:r>
          </a:p>
        </p:txBody>
      </p:sp>
      <p:sp>
        <p:nvSpPr>
          <p:cNvPr id="40" name="Rectangle 3"/>
          <p:cNvSpPr txBox="1">
            <a:spLocks noChangeArrowheads="1"/>
          </p:cNvSpPr>
          <p:nvPr/>
        </p:nvSpPr>
        <p:spPr bwMode="auto">
          <a:xfrm>
            <a:off x="155425" y="5796623"/>
            <a:ext cx="8796740" cy="6212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A well-typed loop-free program comprising these component corresponds to an expression DAG from the grammar.</a:t>
            </a:r>
          </a:p>
        </p:txBody>
      </p:sp>
      <p:grpSp>
        <p:nvGrpSpPr>
          <p:cNvPr id="71" name="Group 70"/>
          <p:cNvGrpSpPr/>
          <p:nvPr/>
        </p:nvGrpSpPr>
        <p:grpSpPr>
          <a:xfrm>
            <a:off x="5514174" y="2698561"/>
            <a:ext cx="1979887" cy="1533389"/>
            <a:chOff x="4254448" y="3051978"/>
            <a:chExt cx="1979887" cy="1533389"/>
          </a:xfrm>
        </p:grpSpPr>
        <p:sp>
          <p:nvSpPr>
            <p:cNvPr id="34" name="Oval 33"/>
            <p:cNvSpPr/>
            <p:nvPr/>
          </p:nvSpPr>
          <p:spPr bwMode="auto">
            <a:xfrm>
              <a:off x="4922287" y="3461881"/>
              <a:ext cx="60088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rgbClr val="002060"/>
                  </a:solidFill>
                </a:rPr>
                <a:t>ITE</a:t>
              </a:r>
              <a:endParaRPr kumimoji="0" lang="en-US" sz="1800" b="0" i="0" u="none" strike="noStrike" cap="none" normalizeH="0" baseline="0" dirty="0" smtClean="0">
                <a:ln>
                  <a:noFill/>
                </a:ln>
                <a:solidFill>
                  <a:srgbClr val="002060"/>
                </a:solidFill>
                <a:effectLst/>
              </a:endParaRPr>
            </a:p>
          </p:txBody>
        </p:sp>
        <p:cxnSp>
          <p:nvCxnSpPr>
            <p:cNvPr id="51" name="Straight Arrow Connector 50"/>
            <p:cNvCxnSpPr>
              <a:endCxn id="34" idx="3"/>
            </p:cNvCxnSpPr>
            <p:nvPr/>
          </p:nvCxnSpPr>
          <p:spPr bwMode="auto">
            <a:xfrm flipV="1">
              <a:off x="4724400" y="3787085"/>
              <a:ext cx="285884" cy="4039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54" name="Straight Arrow Connector 53"/>
            <p:cNvCxnSpPr>
              <a:endCxn id="34" idx="5"/>
            </p:cNvCxnSpPr>
            <p:nvPr/>
          </p:nvCxnSpPr>
          <p:spPr bwMode="auto">
            <a:xfrm flipH="1" flipV="1">
              <a:off x="5435170" y="3787085"/>
              <a:ext cx="303689" cy="444221"/>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58" name="Straight Arrow Connector 57"/>
            <p:cNvCxnSpPr>
              <a:stCxn id="34" idx="0"/>
            </p:cNvCxnSpPr>
            <p:nvPr/>
          </p:nvCxnSpPr>
          <p:spPr bwMode="auto">
            <a:xfrm flipV="1">
              <a:off x="5222727" y="3099430"/>
              <a:ext cx="0" cy="362451"/>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61" name="TextBox 60"/>
            <p:cNvSpPr txBox="1"/>
            <p:nvPr/>
          </p:nvSpPr>
          <p:spPr>
            <a:xfrm>
              <a:off x="5241120" y="3051978"/>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62" name="TextBox 61"/>
            <p:cNvSpPr txBox="1"/>
            <p:nvPr/>
          </p:nvSpPr>
          <p:spPr>
            <a:xfrm>
              <a:off x="5604034" y="3926517"/>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cxnSp>
          <p:nvCxnSpPr>
            <p:cNvPr id="63" name="Straight Arrow Connector 62"/>
            <p:cNvCxnSpPr>
              <a:endCxn id="34" idx="4"/>
            </p:cNvCxnSpPr>
            <p:nvPr/>
          </p:nvCxnSpPr>
          <p:spPr bwMode="auto">
            <a:xfrm flipH="1" flipV="1">
              <a:off x="5222727" y="3842881"/>
              <a:ext cx="18393" cy="450678"/>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66" name="TextBox 65"/>
            <p:cNvSpPr txBox="1"/>
            <p:nvPr/>
          </p:nvSpPr>
          <p:spPr>
            <a:xfrm>
              <a:off x="4943128" y="4277590"/>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67" name="TextBox 66"/>
            <p:cNvSpPr txBox="1"/>
            <p:nvPr/>
          </p:nvSpPr>
          <p:spPr>
            <a:xfrm>
              <a:off x="4254448" y="3926518"/>
              <a:ext cx="587020" cy="307777"/>
            </a:xfrm>
            <a:prstGeom prst="rect">
              <a:avLst/>
            </a:prstGeom>
            <a:noFill/>
          </p:spPr>
          <p:txBody>
            <a:bodyPr wrap="none" rtlCol="0">
              <a:spAutoFit/>
            </a:bodyPr>
            <a:lstStyle/>
            <a:p>
              <a:r>
                <a:rPr lang="en-US" sz="1400" b="0" dirty="0" smtClean="0">
                  <a:solidFill>
                    <a:srgbClr val="002060"/>
                  </a:solidFill>
                </a:rPr>
                <a:t>Cond</a:t>
              </a:r>
              <a:endParaRPr lang="en-US" sz="1800" b="0" dirty="0">
                <a:solidFill>
                  <a:srgbClr val="002060"/>
                </a:solidFill>
              </a:endParaRPr>
            </a:p>
          </p:txBody>
        </p:sp>
      </p:grpSp>
      <p:grpSp>
        <p:nvGrpSpPr>
          <p:cNvPr id="77" name="Group 76"/>
          <p:cNvGrpSpPr/>
          <p:nvPr/>
        </p:nvGrpSpPr>
        <p:grpSpPr>
          <a:xfrm>
            <a:off x="1256717" y="2873241"/>
            <a:ext cx="1630623" cy="1432265"/>
            <a:chOff x="2662194" y="3060448"/>
            <a:chExt cx="1630623" cy="1432265"/>
          </a:xfrm>
        </p:grpSpPr>
        <p:sp>
          <p:nvSpPr>
            <p:cNvPr id="25" name="Oval 24"/>
            <p:cNvSpPr/>
            <p:nvPr/>
          </p:nvSpPr>
          <p:spPr bwMode="auto">
            <a:xfrm>
              <a:off x="3178356" y="347088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&gt;=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68" name="Straight Arrow Connector 67"/>
            <p:cNvCxnSpPr>
              <a:endCxn id="25" idx="5"/>
            </p:cNvCxnSpPr>
            <p:nvPr/>
          </p:nvCxnSpPr>
          <p:spPr bwMode="auto">
            <a:xfrm flipH="1" flipV="1">
              <a:off x="3568601" y="3796092"/>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70" name="Straight Arrow Connector 69"/>
            <p:cNvCxnSpPr>
              <a:endCxn id="25" idx="3"/>
            </p:cNvCxnSpPr>
            <p:nvPr/>
          </p:nvCxnSpPr>
          <p:spPr bwMode="auto">
            <a:xfrm flipV="1">
              <a:off x="2962664" y="3796092"/>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73" name="TextBox 72"/>
            <p:cNvSpPr txBox="1"/>
            <p:nvPr/>
          </p:nvSpPr>
          <p:spPr>
            <a:xfrm>
              <a:off x="2662194" y="4148324"/>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74" name="TextBox 73"/>
            <p:cNvSpPr txBox="1"/>
            <p:nvPr/>
          </p:nvSpPr>
          <p:spPr>
            <a:xfrm>
              <a:off x="3662516" y="4184936"/>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cxnSp>
          <p:nvCxnSpPr>
            <p:cNvPr id="76" name="Straight Arrow Connector 75"/>
            <p:cNvCxnSpPr>
              <a:stCxn id="25" idx="0"/>
            </p:cNvCxnSpPr>
            <p:nvPr/>
          </p:nvCxnSpPr>
          <p:spPr bwMode="auto">
            <a:xfrm flipV="1">
              <a:off x="3406956" y="3060448"/>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79" name="TextBox 78"/>
            <p:cNvSpPr txBox="1"/>
            <p:nvPr/>
          </p:nvSpPr>
          <p:spPr>
            <a:xfrm>
              <a:off x="3376716" y="3060448"/>
              <a:ext cx="587020" cy="307777"/>
            </a:xfrm>
            <a:prstGeom prst="rect">
              <a:avLst/>
            </a:prstGeom>
            <a:noFill/>
          </p:spPr>
          <p:txBody>
            <a:bodyPr wrap="none" rtlCol="0">
              <a:spAutoFit/>
            </a:bodyPr>
            <a:lstStyle/>
            <a:p>
              <a:r>
                <a:rPr lang="en-US" sz="1400" b="0" dirty="0" smtClean="0">
                  <a:solidFill>
                    <a:srgbClr val="002060"/>
                  </a:solidFill>
                </a:rPr>
                <a:t>Cond</a:t>
              </a:r>
              <a:endParaRPr lang="en-US" sz="1800" b="0" dirty="0">
                <a:solidFill>
                  <a:srgbClr val="002060"/>
                </a:solidFill>
              </a:endParaRPr>
            </a:p>
          </p:txBody>
        </p:sp>
      </p:grpSp>
      <p:grpSp>
        <p:nvGrpSpPr>
          <p:cNvPr id="81" name="Group 80"/>
          <p:cNvGrpSpPr/>
          <p:nvPr/>
        </p:nvGrpSpPr>
        <p:grpSpPr>
          <a:xfrm>
            <a:off x="3553473" y="2819400"/>
            <a:ext cx="1630623" cy="1432265"/>
            <a:chOff x="2662194" y="3060448"/>
            <a:chExt cx="1630623" cy="1432265"/>
          </a:xfrm>
        </p:grpSpPr>
        <p:sp>
          <p:nvSpPr>
            <p:cNvPr id="82" name="Oval 81"/>
            <p:cNvSpPr/>
            <p:nvPr/>
          </p:nvSpPr>
          <p:spPr bwMode="auto">
            <a:xfrm>
              <a:off x="3178356" y="347088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83" name="Straight Arrow Connector 82"/>
            <p:cNvCxnSpPr>
              <a:endCxn id="82" idx="5"/>
            </p:cNvCxnSpPr>
            <p:nvPr/>
          </p:nvCxnSpPr>
          <p:spPr bwMode="auto">
            <a:xfrm flipH="1" flipV="1">
              <a:off x="3568601" y="3796092"/>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84" name="Straight Arrow Connector 83"/>
            <p:cNvCxnSpPr>
              <a:endCxn id="82" idx="3"/>
            </p:cNvCxnSpPr>
            <p:nvPr/>
          </p:nvCxnSpPr>
          <p:spPr bwMode="auto">
            <a:xfrm flipV="1">
              <a:off x="2962664" y="3796092"/>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85" name="TextBox 84"/>
            <p:cNvSpPr txBox="1"/>
            <p:nvPr/>
          </p:nvSpPr>
          <p:spPr>
            <a:xfrm>
              <a:off x="2662194" y="4148324"/>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86" name="TextBox 85"/>
            <p:cNvSpPr txBox="1"/>
            <p:nvPr/>
          </p:nvSpPr>
          <p:spPr>
            <a:xfrm>
              <a:off x="3662516" y="4184936"/>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cxnSp>
          <p:nvCxnSpPr>
            <p:cNvPr id="87" name="Straight Arrow Connector 86"/>
            <p:cNvCxnSpPr>
              <a:stCxn id="82" idx="0"/>
            </p:cNvCxnSpPr>
            <p:nvPr/>
          </p:nvCxnSpPr>
          <p:spPr bwMode="auto">
            <a:xfrm flipV="1">
              <a:off x="3406956" y="3060448"/>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88" name="TextBox 87"/>
            <p:cNvSpPr txBox="1"/>
            <p:nvPr/>
          </p:nvSpPr>
          <p:spPr>
            <a:xfrm>
              <a:off x="3376716" y="3060448"/>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95" name="Group 94"/>
          <p:cNvGrpSpPr/>
          <p:nvPr/>
        </p:nvGrpSpPr>
        <p:grpSpPr>
          <a:xfrm>
            <a:off x="1683040" y="4638320"/>
            <a:ext cx="796192" cy="795767"/>
            <a:chOff x="1445794" y="4317828"/>
            <a:chExt cx="796192" cy="795767"/>
          </a:xfrm>
        </p:grpSpPr>
        <p:sp>
          <p:nvSpPr>
            <p:cNvPr id="2" name="Oval 1"/>
            <p:cNvSpPr/>
            <p:nvPr/>
          </p:nvSpPr>
          <p:spPr bwMode="auto">
            <a:xfrm>
              <a:off x="1445794" y="4732595"/>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Comic Sans MS" pitchFamily="66" charset="0"/>
                </a:rPr>
                <a:t>x</a:t>
              </a:r>
            </a:p>
          </p:txBody>
        </p:sp>
        <p:cxnSp>
          <p:nvCxnSpPr>
            <p:cNvPr id="89" name="Straight Arrow Connector 88"/>
            <p:cNvCxnSpPr>
              <a:stCxn id="2" idx="0"/>
            </p:cNvCxnSpPr>
            <p:nvPr/>
          </p:nvCxnSpPr>
          <p:spPr bwMode="auto">
            <a:xfrm flipV="1">
              <a:off x="1674394" y="4317828"/>
              <a:ext cx="0" cy="414767"/>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98" name="TextBox 97"/>
            <p:cNvSpPr txBox="1"/>
            <p:nvPr/>
          </p:nvSpPr>
          <p:spPr>
            <a:xfrm>
              <a:off x="1611685" y="4378206"/>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97" name="Group 96"/>
          <p:cNvGrpSpPr/>
          <p:nvPr/>
        </p:nvGrpSpPr>
        <p:grpSpPr>
          <a:xfrm>
            <a:off x="3228229" y="4660713"/>
            <a:ext cx="806149" cy="784748"/>
            <a:chOff x="2520145" y="4328847"/>
            <a:chExt cx="806149" cy="784748"/>
          </a:xfrm>
        </p:grpSpPr>
        <p:sp>
          <p:nvSpPr>
            <p:cNvPr id="13" name="Oval 12"/>
            <p:cNvSpPr/>
            <p:nvPr/>
          </p:nvSpPr>
          <p:spPr bwMode="auto">
            <a:xfrm>
              <a:off x="2520145" y="4732595"/>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y</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91" name="Straight Arrow Connector 90"/>
            <p:cNvCxnSpPr>
              <a:stCxn id="13" idx="0"/>
            </p:cNvCxnSpPr>
            <p:nvPr/>
          </p:nvCxnSpPr>
          <p:spPr bwMode="auto">
            <a:xfrm flipV="1">
              <a:off x="2748745" y="4328847"/>
              <a:ext cx="0" cy="403748"/>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99" name="TextBox 98"/>
            <p:cNvSpPr txBox="1"/>
            <p:nvPr/>
          </p:nvSpPr>
          <p:spPr>
            <a:xfrm>
              <a:off x="2695993" y="4420490"/>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102" name="Group 101"/>
          <p:cNvGrpSpPr/>
          <p:nvPr/>
        </p:nvGrpSpPr>
        <p:grpSpPr>
          <a:xfrm>
            <a:off x="4775706" y="4582363"/>
            <a:ext cx="797561" cy="811584"/>
            <a:chOff x="4032978" y="4297684"/>
            <a:chExt cx="797561" cy="811584"/>
          </a:xfrm>
        </p:grpSpPr>
        <p:sp>
          <p:nvSpPr>
            <p:cNvPr id="19" name="Oval 18"/>
            <p:cNvSpPr/>
            <p:nvPr/>
          </p:nvSpPr>
          <p:spPr bwMode="auto">
            <a:xfrm>
              <a:off x="4032978" y="472826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0</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93" name="Straight Arrow Connector 92"/>
            <p:cNvCxnSpPr>
              <a:stCxn id="19" idx="0"/>
            </p:cNvCxnSpPr>
            <p:nvPr/>
          </p:nvCxnSpPr>
          <p:spPr bwMode="auto">
            <a:xfrm flipV="1">
              <a:off x="4261578" y="4297684"/>
              <a:ext cx="18699" cy="43058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00" name="TextBox 99"/>
            <p:cNvSpPr txBox="1"/>
            <p:nvPr/>
          </p:nvSpPr>
          <p:spPr>
            <a:xfrm>
              <a:off x="4200238" y="4396331"/>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103" name="Group 102"/>
          <p:cNvGrpSpPr/>
          <p:nvPr/>
        </p:nvGrpSpPr>
        <p:grpSpPr>
          <a:xfrm>
            <a:off x="6110994" y="4620599"/>
            <a:ext cx="779704" cy="764379"/>
            <a:chOff x="5344101" y="4344889"/>
            <a:chExt cx="779704" cy="764379"/>
          </a:xfrm>
        </p:grpSpPr>
        <p:sp>
          <p:nvSpPr>
            <p:cNvPr id="22" name="Oval 21"/>
            <p:cNvSpPr/>
            <p:nvPr/>
          </p:nvSpPr>
          <p:spPr bwMode="auto">
            <a:xfrm>
              <a:off x="5344101" y="472826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1</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96" name="Straight Arrow Connector 95"/>
            <p:cNvCxnSpPr>
              <a:stCxn id="22" idx="0"/>
            </p:cNvCxnSpPr>
            <p:nvPr/>
          </p:nvCxnSpPr>
          <p:spPr bwMode="auto">
            <a:xfrm flipV="1">
              <a:off x="5572701" y="4344889"/>
              <a:ext cx="0" cy="383379"/>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01" name="TextBox 100"/>
            <p:cNvSpPr txBox="1"/>
            <p:nvPr/>
          </p:nvSpPr>
          <p:spPr>
            <a:xfrm>
              <a:off x="5493504" y="4421860"/>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spTree>
    <p:extLst>
      <p:ext uri="{BB962C8B-B14F-4D97-AF65-F5344CB8AC3E}">
        <p14:creationId xmlns:p14="http://schemas.microsoft.com/office/powerpoint/2010/main" val="1900629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Symbolic Learning</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42</a:t>
            </a:fld>
            <a:endParaRPr lang="en-US" b="1" dirty="0"/>
          </a:p>
        </p:txBody>
      </p:sp>
      <p:grpSp>
        <p:nvGrpSpPr>
          <p:cNvPr id="6" name="Group 5"/>
          <p:cNvGrpSpPr/>
          <p:nvPr/>
        </p:nvGrpSpPr>
        <p:grpSpPr>
          <a:xfrm>
            <a:off x="258439" y="2148245"/>
            <a:ext cx="8536633" cy="627221"/>
            <a:chOff x="216385" y="2133600"/>
            <a:chExt cx="8536633" cy="627221"/>
          </a:xfrm>
        </p:grpSpPr>
        <p:grpSp>
          <p:nvGrpSpPr>
            <p:cNvPr id="5" name="Group 4"/>
            <p:cNvGrpSpPr/>
            <p:nvPr/>
          </p:nvGrpSpPr>
          <p:grpSpPr>
            <a:xfrm>
              <a:off x="216385" y="2133600"/>
              <a:ext cx="770720" cy="627221"/>
              <a:chOff x="696398" y="3029306"/>
              <a:chExt cx="770720" cy="627221"/>
            </a:xfrm>
          </p:grpSpPr>
          <p:sp>
            <p:nvSpPr>
              <p:cNvPr id="2" name="Oval 1"/>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Comic Sans MS" pitchFamily="66" charset="0"/>
                  </a:rPr>
                  <a:t>x</a:t>
                </a:r>
              </a:p>
            </p:txBody>
          </p:sp>
          <p:sp>
            <p:nvSpPr>
              <p:cNvPr id="3" name="TextBox 2"/>
              <p:cNvSpPr txBox="1"/>
              <p:nvPr/>
            </p:nvSpPr>
            <p:spPr>
              <a:xfrm>
                <a:off x="696398" y="3029306"/>
                <a:ext cx="409086" cy="369332"/>
              </a:xfrm>
              <a:prstGeom prst="rect">
                <a:avLst/>
              </a:prstGeom>
              <a:noFill/>
            </p:spPr>
            <p:txBody>
              <a:bodyPr wrap="none" rtlCol="0">
                <a:spAutoFit/>
              </a:bodyPr>
              <a:lstStyle/>
              <a:p>
                <a:r>
                  <a:rPr lang="en-US" sz="1800" b="0" dirty="0" smtClean="0">
                    <a:solidFill>
                      <a:srgbClr val="002060"/>
                    </a:solidFill>
                  </a:rPr>
                  <a:t>n1</a:t>
                </a:r>
                <a:endParaRPr lang="en-US" sz="1800" b="0" dirty="0">
                  <a:solidFill>
                    <a:srgbClr val="002060"/>
                  </a:solidFill>
                </a:endParaRPr>
              </a:p>
            </p:txBody>
          </p:sp>
        </p:grpSp>
        <p:grpSp>
          <p:nvGrpSpPr>
            <p:cNvPr id="9" name="Group 8"/>
            <p:cNvGrpSpPr/>
            <p:nvPr/>
          </p:nvGrpSpPr>
          <p:grpSpPr>
            <a:xfrm>
              <a:off x="1066202" y="2133600"/>
              <a:ext cx="770720" cy="627221"/>
              <a:chOff x="696398" y="3029306"/>
              <a:chExt cx="770720" cy="627221"/>
            </a:xfrm>
          </p:grpSpPr>
          <p:sp>
            <p:nvSpPr>
              <p:cNvPr id="10" name="Oval 9"/>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x</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11" name="TextBox 10"/>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n2</a:t>
                </a:r>
                <a:endParaRPr lang="en-US" sz="1800" b="0" dirty="0">
                  <a:solidFill>
                    <a:srgbClr val="002060"/>
                  </a:solidFill>
                </a:endParaRPr>
              </a:p>
            </p:txBody>
          </p:sp>
        </p:grpSp>
        <p:grpSp>
          <p:nvGrpSpPr>
            <p:cNvPr id="12" name="Group 11"/>
            <p:cNvGrpSpPr/>
            <p:nvPr/>
          </p:nvGrpSpPr>
          <p:grpSpPr>
            <a:xfrm>
              <a:off x="1919306" y="2133600"/>
              <a:ext cx="770720" cy="627221"/>
              <a:chOff x="696398" y="3029306"/>
              <a:chExt cx="770720" cy="627221"/>
            </a:xfrm>
          </p:grpSpPr>
          <p:sp>
            <p:nvSpPr>
              <p:cNvPr id="13" name="Oval 12"/>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y</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14" name="TextBox 13"/>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n3</a:t>
                </a:r>
                <a:endParaRPr lang="en-US" sz="1800" b="0" dirty="0">
                  <a:solidFill>
                    <a:srgbClr val="002060"/>
                  </a:solidFill>
                </a:endParaRPr>
              </a:p>
            </p:txBody>
          </p:sp>
        </p:grpSp>
        <p:grpSp>
          <p:nvGrpSpPr>
            <p:cNvPr id="15" name="Group 14"/>
            <p:cNvGrpSpPr/>
            <p:nvPr/>
          </p:nvGrpSpPr>
          <p:grpSpPr>
            <a:xfrm>
              <a:off x="2875636" y="2133600"/>
              <a:ext cx="770720" cy="627221"/>
              <a:chOff x="696398" y="3029306"/>
              <a:chExt cx="770720" cy="627221"/>
            </a:xfrm>
          </p:grpSpPr>
          <p:sp>
            <p:nvSpPr>
              <p:cNvPr id="16" name="Oval 15"/>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y</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17" name="TextBox 16"/>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n4</a:t>
                </a:r>
                <a:endParaRPr lang="en-US" sz="1800" b="0" dirty="0">
                  <a:solidFill>
                    <a:srgbClr val="002060"/>
                  </a:solidFill>
                </a:endParaRPr>
              </a:p>
            </p:txBody>
          </p:sp>
        </p:grpSp>
        <p:grpSp>
          <p:nvGrpSpPr>
            <p:cNvPr id="18" name="Group 17"/>
            <p:cNvGrpSpPr/>
            <p:nvPr/>
          </p:nvGrpSpPr>
          <p:grpSpPr>
            <a:xfrm>
              <a:off x="3719458" y="2133600"/>
              <a:ext cx="770720" cy="627221"/>
              <a:chOff x="696398" y="3029306"/>
              <a:chExt cx="770720" cy="627221"/>
            </a:xfrm>
          </p:grpSpPr>
          <p:sp>
            <p:nvSpPr>
              <p:cNvPr id="19" name="Oval 18"/>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0</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0" name="TextBox 19"/>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n5</a:t>
                </a:r>
                <a:endParaRPr lang="en-US" sz="1800" b="0" dirty="0">
                  <a:solidFill>
                    <a:srgbClr val="002060"/>
                  </a:solidFill>
                </a:endParaRPr>
              </a:p>
            </p:txBody>
          </p:sp>
        </p:grpSp>
        <p:grpSp>
          <p:nvGrpSpPr>
            <p:cNvPr id="21" name="Group 20"/>
            <p:cNvGrpSpPr/>
            <p:nvPr/>
          </p:nvGrpSpPr>
          <p:grpSpPr>
            <a:xfrm>
              <a:off x="4566378" y="2133600"/>
              <a:ext cx="770720" cy="627221"/>
              <a:chOff x="696398" y="3029306"/>
              <a:chExt cx="770720" cy="627221"/>
            </a:xfrm>
          </p:grpSpPr>
          <p:sp>
            <p:nvSpPr>
              <p:cNvPr id="22" name="Oval 21"/>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1</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3" name="TextBox 22"/>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n6</a:t>
                </a:r>
                <a:endParaRPr lang="en-US" sz="1800" b="0" dirty="0">
                  <a:solidFill>
                    <a:srgbClr val="002060"/>
                  </a:solidFill>
                </a:endParaRPr>
              </a:p>
            </p:txBody>
          </p:sp>
        </p:grpSp>
        <p:grpSp>
          <p:nvGrpSpPr>
            <p:cNvPr id="24" name="Group 23"/>
            <p:cNvGrpSpPr/>
            <p:nvPr/>
          </p:nvGrpSpPr>
          <p:grpSpPr>
            <a:xfrm>
              <a:off x="5337098" y="2133600"/>
              <a:ext cx="770720" cy="627221"/>
              <a:chOff x="696398" y="3029306"/>
              <a:chExt cx="770720" cy="627221"/>
            </a:xfrm>
          </p:grpSpPr>
          <p:sp>
            <p:nvSpPr>
              <p:cNvPr id="25" name="Oval 24"/>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6" name="TextBox 25"/>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n7</a:t>
                </a:r>
                <a:endParaRPr lang="en-US" sz="1800" b="0" dirty="0">
                  <a:solidFill>
                    <a:srgbClr val="002060"/>
                  </a:solidFill>
                </a:endParaRPr>
              </a:p>
            </p:txBody>
          </p:sp>
        </p:grpSp>
        <p:grpSp>
          <p:nvGrpSpPr>
            <p:cNvPr id="27" name="Group 26"/>
            <p:cNvGrpSpPr/>
            <p:nvPr/>
          </p:nvGrpSpPr>
          <p:grpSpPr>
            <a:xfrm>
              <a:off x="6107818" y="2133600"/>
              <a:ext cx="770720" cy="627221"/>
              <a:chOff x="696398" y="3029306"/>
              <a:chExt cx="770720" cy="627221"/>
            </a:xfrm>
          </p:grpSpPr>
          <p:sp>
            <p:nvSpPr>
              <p:cNvPr id="28" name="Oval 27"/>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9" name="TextBox 28"/>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n8</a:t>
                </a:r>
                <a:endParaRPr lang="en-US" sz="1800" b="0" dirty="0">
                  <a:solidFill>
                    <a:srgbClr val="002060"/>
                  </a:solidFill>
                </a:endParaRPr>
              </a:p>
            </p:txBody>
          </p:sp>
        </p:grpSp>
        <p:grpSp>
          <p:nvGrpSpPr>
            <p:cNvPr id="30" name="Group 29"/>
            <p:cNvGrpSpPr/>
            <p:nvPr/>
          </p:nvGrpSpPr>
          <p:grpSpPr>
            <a:xfrm>
              <a:off x="6939182" y="2133600"/>
              <a:ext cx="770720" cy="627221"/>
              <a:chOff x="696398" y="3029306"/>
              <a:chExt cx="770720" cy="627221"/>
            </a:xfrm>
          </p:grpSpPr>
          <p:sp>
            <p:nvSpPr>
              <p:cNvPr id="31" name="Oval 30"/>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&gt;=</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32" name="TextBox 31"/>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n9</a:t>
                </a:r>
                <a:endParaRPr lang="en-US" sz="1800" b="0" dirty="0">
                  <a:solidFill>
                    <a:srgbClr val="002060"/>
                  </a:solidFill>
                </a:endParaRPr>
              </a:p>
            </p:txBody>
          </p:sp>
        </p:grpSp>
        <p:grpSp>
          <p:nvGrpSpPr>
            <p:cNvPr id="33" name="Group 32"/>
            <p:cNvGrpSpPr/>
            <p:nvPr/>
          </p:nvGrpSpPr>
          <p:grpSpPr>
            <a:xfrm>
              <a:off x="7838618" y="2133600"/>
              <a:ext cx="914400" cy="627221"/>
              <a:chOff x="696398" y="3029306"/>
              <a:chExt cx="914400" cy="627221"/>
            </a:xfrm>
          </p:grpSpPr>
          <p:sp>
            <p:nvSpPr>
              <p:cNvPr id="34" name="Oval 33"/>
              <p:cNvSpPr/>
              <p:nvPr/>
            </p:nvSpPr>
            <p:spPr bwMode="auto">
              <a:xfrm>
                <a:off x="1009918" y="3275527"/>
                <a:ext cx="60088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rgbClr val="002060"/>
                    </a:solidFill>
                  </a:rPr>
                  <a:t>ITE</a:t>
                </a:r>
                <a:endParaRPr kumimoji="0" lang="en-US" sz="1800" b="0" i="0" u="none" strike="noStrike" cap="none" normalizeH="0" baseline="0" dirty="0" smtClean="0">
                  <a:ln>
                    <a:noFill/>
                  </a:ln>
                  <a:solidFill>
                    <a:srgbClr val="002060"/>
                  </a:solidFill>
                  <a:effectLst/>
                </a:endParaRPr>
              </a:p>
            </p:txBody>
          </p:sp>
          <p:sp>
            <p:nvSpPr>
              <p:cNvPr id="35" name="TextBox 34"/>
              <p:cNvSpPr txBox="1"/>
              <p:nvPr/>
            </p:nvSpPr>
            <p:spPr>
              <a:xfrm>
                <a:off x="696398" y="3029306"/>
                <a:ext cx="550151" cy="369332"/>
              </a:xfrm>
              <a:prstGeom prst="rect">
                <a:avLst/>
              </a:prstGeom>
              <a:noFill/>
            </p:spPr>
            <p:txBody>
              <a:bodyPr wrap="none" rtlCol="0">
                <a:spAutoFit/>
              </a:bodyPr>
              <a:lstStyle/>
              <a:p>
                <a:r>
                  <a:rPr lang="en-US" sz="1800" b="0" dirty="0" smtClean="0">
                    <a:solidFill>
                      <a:srgbClr val="002060"/>
                    </a:solidFill>
                  </a:rPr>
                  <a:t>n10</a:t>
                </a:r>
                <a:endParaRPr lang="en-US" sz="1800" b="0" dirty="0">
                  <a:solidFill>
                    <a:srgbClr val="002060"/>
                  </a:solidFill>
                </a:endParaRPr>
              </a:p>
            </p:txBody>
          </p:sp>
        </p:grpSp>
      </p:grpSp>
      <p:sp>
        <p:nvSpPr>
          <p:cNvPr id="37" name="Rectangle 3"/>
          <p:cNvSpPr txBox="1">
            <a:spLocks noChangeArrowheads="1"/>
          </p:cNvSpPr>
          <p:nvPr/>
        </p:nvSpPr>
        <p:spPr bwMode="auto">
          <a:xfrm>
            <a:off x="128386" y="3271152"/>
            <a:ext cx="9015614"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342900" lvl="1" indent="-342900">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Synthesis Constraints:</a:t>
            </a:r>
            <a:endParaRPr lang="en-US" altLang="ko-KR" sz="1200" b="0" kern="0" dirty="0" smtClean="0">
              <a:solidFill>
                <a:srgbClr val="006600"/>
              </a:solidFill>
              <a:ea typeface="Gulim" pitchFamily="34" charset="-127"/>
            </a:endParaRPr>
          </a:p>
          <a:p>
            <a:pPr lvl="1">
              <a:lnSpc>
                <a:spcPct val="80000"/>
              </a:lnSpc>
              <a:spcBef>
                <a:spcPct val="35000"/>
              </a:spcBef>
              <a:buClr>
                <a:srgbClr val="006600"/>
              </a:buClr>
              <a:buBlip>
                <a:blip r:embed="rId3"/>
              </a:buBlip>
            </a:pPr>
            <a:r>
              <a:rPr lang="en-US" altLang="ko-KR" sz="2000" b="0" kern="0" dirty="0" smtClean="0">
                <a:solidFill>
                  <a:srgbClr val="002060"/>
                </a:solidFill>
                <a:ea typeface="Gulim" pitchFamily="34" charset="-127"/>
              </a:rPr>
              <a:t>Shape </a:t>
            </a:r>
            <a:r>
              <a:rPr lang="en-US" altLang="ko-KR" sz="2000" b="0" kern="0" dirty="0">
                <a:solidFill>
                  <a:srgbClr val="002060"/>
                </a:solidFill>
                <a:ea typeface="Gulim" pitchFamily="34" charset="-127"/>
              </a:rPr>
              <a:t>is a </a:t>
            </a:r>
            <a:r>
              <a:rPr lang="en-US" altLang="ko-KR" sz="2000" b="0" kern="0" dirty="0" smtClean="0">
                <a:solidFill>
                  <a:srgbClr val="002060"/>
                </a:solidFill>
                <a:ea typeface="Gulim" pitchFamily="34" charset="-127"/>
              </a:rPr>
              <a:t>DAG, Types are consistent</a:t>
            </a:r>
          </a:p>
          <a:p>
            <a:pPr lvl="1">
              <a:lnSpc>
                <a:spcPct val="80000"/>
              </a:lnSpc>
              <a:spcBef>
                <a:spcPct val="35000"/>
              </a:spcBef>
              <a:buClr>
                <a:srgbClr val="006600"/>
              </a:buClr>
              <a:buBlip>
                <a:blip r:embed="rId3"/>
              </a:buBlip>
            </a:pPr>
            <a:r>
              <a:rPr lang="en-US" altLang="ko-KR" sz="2000" b="0" kern="0" dirty="0" smtClean="0">
                <a:solidFill>
                  <a:srgbClr val="002060"/>
                </a:solidFill>
                <a:ea typeface="Gulim" pitchFamily="34" charset="-127"/>
              </a:rPr>
              <a:t>Spec </a:t>
            </a:r>
            <a:r>
              <a:rPr lang="en-US" altLang="ko-KR" sz="2000" b="0" kern="0" dirty="0" smtClean="0">
                <a:solidFill>
                  <a:srgbClr val="002060"/>
                </a:solidFill>
                <a:latin typeface="Symbol" pitchFamily="18" charset="2"/>
                <a:ea typeface="Gulim" pitchFamily="34" charset="-127"/>
              </a:rPr>
              <a:t>j</a:t>
            </a:r>
            <a:r>
              <a:rPr lang="en-US" altLang="ko-KR" sz="2000" b="0" kern="0" dirty="0" smtClean="0">
                <a:solidFill>
                  <a:srgbClr val="002060"/>
                </a:solidFill>
                <a:ea typeface="Gulim" pitchFamily="34" charset="-127"/>
              </a:rPr>
              <a:t>[f/e] is satisfied on every concrete input values in </a:t>
            </a:r>
            <a:r>
              <a:rPr lang="en-US" altLang="ko-KR" sz="2000" b="0" kern="0" dirty="0" smtClean="0">
                <a:solidFill>
                  <a:srgbClr val="002060"/>
                </a:solidFill>
                <a:ea typeface="Gulim" pitchFamily="34" charset="-127"/>
              </a:rPr>
              <a:t>Examples</a:t>
            </a:r>
            <a:endParaRPr lang="en-US" altLang="ko-KR" sz="2000" b="0" kern="0" dirty="0" smtClean="0">
              <a:solidFill>
                <a:srgbClr val="002060"/>
              </a:solidFill>
              <a:ea typeface="Gulim" pitchFamily="34" charset="-127"/>
            </a:endParaRPr>
          </a:p>
        </p:txBody>
      </p:sp>
      <p:sp>
        <p:nvSpPr>
          <p:cNvPr id="38" name="Rectangle 3"/>
          <p:cNvSpPr txBox="1">
            <a:spLocks noChangeArrowheads="1"/>
          </p:cNvSpPr>
          <p:nvPr/>
        </p:nvSpPr>
        <p:spPr bwMode="auto">
          <a:xfrm>
            <a:off x="128386" y="4602953"/>
            <a:ext cx="879674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Use an SMT solver (Z3) to find a satisfying solution.</a:t>
            </a:r>
          </a:p>
        </p:txBody>
      </p:sp>
      <p:sp>
        <p:nvSpPr>
          <p:cNvPr id="39" name="Rectangle 3"/>
          <p:cNvSpPr txBox="1">
            <a:spLocks noChangeArrowheads="1"/>
          </p:cNvSpPr>
          <p:nvPr/>
        </p:nvSpPr>
        <p:spPr bwMode="auto">
          <a:xfrm>
            <a:off x="128386" y="5202234"/>
            <a:ext cx="8796740" cy="8175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If synthesis fails, try increasing the number of occurrences of components in the library in an outer loop</a:t>
            </a:r>
          </a:p>
        </p:txBody>
      </p:sp>
      <p:sp>
        <p:nvSpPr>
          <p:cNvPr id="42" name="Rectangle 3"/>
          <p:cNvSpPr txBox="1">
            <a:spLocks noChangeArrowheads="1"/>
          </p:cNvSpPr>
          <p:nvPr/>
        </p:nvSpPr>
        <p:spPr bwMode="auto">
          <a:xfrm>
            <a:off x="91808" y="1143000"/>
            <a:ext cx="91440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Start with a library consisting of some number of occurrences of each component. </a:t>
            </a:r>
            <a:endParaRPr lang="en-US" altLang="ko-KR" sz="2000" b="0" kern="0" dirty="0" smtClean="0">
              <a:solidFill>
                <a:srgbClr val="FF00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b="0" kern="0" dirty="0" smtClean="0">
              <a:ea typeface="Gulim" pitchFamily="34" charset="-127"/>
            </a:endParaRPr>
          </a:p>
        </p:txBody>
      </p:sp>
    </p:spTree>
    <p:extLst>
      <p:ext uri="{BB962C8B-B14F-4D97-AF65-F5344CB8AC3E}">
        <p14:creationId xmlns:p14="http://schemas.microsoft.com/office/powerpoint/2010/main" val="88678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Stochastic Learning</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Idea: Find desired expression e by probabilistic walk on graph where nodes are expressions and edges capture single-edits</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Metropolis-Hastings Algorithm: Given a probability distribution P over domain X, and an </a:t>
            </a:r>
            <a:r>
              <a:rPr lang="en-US" altLang="ko-KR" sz="2000" dirty="0" err="1" smtClean="0">
                <a:solidFill>
                  <a:srgbClr val="006600"/>
                </a:solidFill>
                <a:ea typeface="Gulim" pitchFamily="34" charset="-127"/>
              </a:rPr>
              <a:t>ergodic</a:t>
            </a:r>
            <a:r>
              <a:rPr lang="en-US" altLang="ko-KR" sz="2000" dirty="0" smtClean="0">
                <a:solidFill>
                  <a:srgbClr val="006600"/>
                </a:solidFill>
                <a:ea typeface="Gulim" pitchFamily="34" charset="-127"/>
              </a:rPr>
              <a:t> Markov chain over X, samples from X</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Fix expression size n. </a:t>
            </a:r>
            <a:endParaRPr lang="en-US" altLang="ko-KR" sz="2000" dirty="0" smtClean="0">
              <a:solidFill>
                <a:srgbClr val="006600"/>
              </a:solidFill>
              <a:ea typeface="Gulim" pitchFamily="34" charset="-127"/>
            </a:endParaRP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X </a:t>
            </a:r>
            <a:r>
              <a:rPr lang="en-US" altLang="ko-KR" sz="2000" dirty="0" smtClean="0">
                <a:solidFill>
                  <a:srgbClr val="002060"/>
                </a:solidFill>
                <a:ea typeface="Gulim" pitchFamily="34" charset="-127"/>
              </a:rPr>
              <a:t>is the set of expressions E</a:t>
            </a:r>
            <a:r>
              <a:rPr lang="en-US" altLang="ko-KR" sz="2000" baseline="-25000" dirty="0" smtClean="0">
                <a:solidFill>
                  <a:srgbClr val="002060"/>
                </a:solidFill>
                <a:ea typeface="Gulim" pitchFamily="34" charset="-127"/>
              </a:rPr>
              <a:t>n</a:t>
            </a:r>
            <a:r>
              <a:rPr lang="en-US" altLang="ko-KR" sz="2000" dirty="0" smtClean="0">
                <a:solidFill>
                  <a:srgbClr val="002060"/>
                </a:solidFill>
                <a:ea typeface="Gulim" pitchFamily="34" charset="-127"/>
              </a:rPr>
              <a:t> of size n. </a:t>
            </a:r>
            <a:endParaRPr lang="en-US" altLang="ko-KR" sz="2000" dirty="0" smtClean="0">
              <a:solidFill>
                <a:srgbClr val="002060"/>
              </a:solidFill>
              <a:ea typeface="Gulim" pitchFamily="34" charset="-127"/>
            </a:endParaRP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P(e</a:t>
            </a:r>
            <a:r>
              <a:rPr lang="en-US" altLang="ko-KR" sz="2000" dirty="0" smtClean="0">
                <a:solidFill>
                  <a:srgbClr val="002060"/>
                </a:solidFill>
                <a:ea typeface="Gulim" pitchFamily="34" charset="-127"/>
              </a:rPr>
              <a:t>) </a:t>
            </a:r>
            <a:r>
              <a:rPr lang="en-US" altLang="ko-KR" sz="2000" dirty="0" smtClean="0">
                <a:solidFill>
                  <a:srgbClr val="002060"/>
                </a:solidFill>
                <a:ea typeface="Gulim" pitchFamily="34" charset="-127"/>
              </a:rPr>
              <a:t>∝ Score(e</a:t>
            </a:r>
            <a:r>
              <a:rPr lang="en-US" altLang="ko-KR" sz="2000" dirty="0" smtClean="0">
                <a:solidFill>
                  <a:srgbClr val="002060"/>
                </a:solidFill>
                <a:ea typeface="Gulim" pitchFamily="34" charset="-127"/>
              </a:rPr>
              <a:t>) (“Extent to which e meets the spec φ”)</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For a given set I of concrete inputs, Score(e) = exp( - 0.5 Wrong(e)), where Wrong(e) = No of examples in I for which ~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 [f/e]</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Score(e) is large when Wrong(e) is small. Expressions e with Wrong(e) = 0 more likely to be chosen in the limit than any other expression</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43</a:t>
            </a:fld>
            <a:endParaRPr lang="en-US" b="1" dirty="0"/>
          </a:p>
        </p:txBody>
      </p:sp>
    </p:spTree>
    <p:extLst>
      <p:ext uri="{BB962C8B-B14F-4D97-AF65-F5344CB8AC3E}">
        <p14:creationId xmlns:p14="http://schemas.microsoft.com/office/powerpoint/2010/main" val="390677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72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0" y="1143000"/>
            <a:ext cx="9144000" cy="190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Initial candidate expression e sampled uniformly from E</a:t>
            </a:r>
            <a:r>
              <a:rPr lang="en-US" altLang="ko-KR" sz="2000" baseline="-25000" dirty="0" smtClean="0">
                <a:solidFill>
                  <a:srgbClr val="006600"/>
                </a:solidFill>
                <a:ea typeface="Gulim" pitchFamily="34" charset="-127"/>
              </a:rPr>
              <a:t>n</a:t>
            </a:r>
          </a:p>
          <a:p>
            <a:pPr>
              <a:lnSpc>
                <a:spcPct val="80000"/>
              </a:lnSpc>
              <a:spcBef>
                <a:spcPct val="35000"/>
              </a:spcBef>
              <a:buClr>
                <a:srgbClr val="006600"/>
              </a:buClr>
              <a:buFont typeface="Wingdings" pitchFamily="2" charset="2"/>
              <a:buChar char="q"/>
            </a:pPr>
            <a:endParaRPr lang="en-US" altLang="ko-KR" sz="2000" baseline="-25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When Score(e) = 1, return e</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Pick node v in parse tree of e uniformly at random. Replace </a:t>
            </a:r>
            <a:r>
              <a:rPr lang="en-US" altLang="ko-KR" sz="2000" dirty="0" err="1" smtClean="0">
                <a:solidFill>
                  <a:srgbClr val="006600"/>
                </a:solidFill>
                <a:ea typeface="Gulim" pitchFamily="34" charset="-127"/>
              </a:rPr>
              <a:t>subtree</a:t>
            </a:r>
            <a:r>
              <a:rPr lang="en-US" altLang="ko-KR" sz="2000" dirty="0" smtClean="0">
                <a:solidFill>
                  <a:srgbClr val="006600"/>
                </a:solidFill>
                <a:ea typeface="Gulim" pitchFamily="34" charset="-127"/>
              </a:rPr>
              <a:t> rooted at e with </a:t>
            </a:r>
            <a:r>
              <a:rPr lang="en-US" altLang="ko-KR" sz="2000" dirty="0" err="1" smtClean="0">
                <a:solidFill>
                  <a:srgbClr val="006600"/>
                </a:solidFill>
                <a:ea typeface="Gulim" pitchFamily="34" charset="-127"/>
              </a:rPr>
              <a:t>subtree</a:t>
            </a:r>
            <a:r>
              <a:rPr lang="en-US" altLang="ko-KR" sz="2000" dirty="0" smtClean="0">
                <a:solidFill>
                  <a:srgbClr val="006600"/>
                </a:solidFill>
                <a:ea typeface="Gulim" pitchFamily="34" charset="-127"/>
              </a:rPr>
              <a:t> of same size, sampled uniformly</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Stochastic Learning</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44</a:t>
            </a:fld>
            <a:endParaRPr lang="en-US" b="1" dirty="0"/>
          </a:p>
        </p:txBody>
      </p:sp>
      <p:grpSp>
        <p:nvGrpSpPr>
          <p:cNvPr id="35" name="Group 34"/>
          <p:cNvGrpSpPr/>
          <p:nvPr/>
        </p:nvGrpSpPr>
        <p:grpSpPr>
          <a:xfrm>
            <a:off x="1143000" y="3048000"/>
            <a:ext cx="1676400" cy="1981200"/>
            <a:chOff x="762000" y="3352800"/>
            <a:chExt cx="1981200" cy="2286000"/>
          </a:xfrm>
        </p:grpSpPr>
        <p:sp>
          <p:nvSpPr>
            <p:cNvPr id="34" name="Rectangle 33"/>
            <p:cNvSpPr/>
            <p:nvPr/>
          </p:nvSpPr>
          <p:spPr bwMode="auto">
            <a:xfrm>
              <a:off x="762000" y="4343400"/>
              <a:ext cx="1524000" cy="1295400"/>
            </a:xfrm>
            <a:prstGeom prst="rect">
              <a:avLst/>
            </a:prstGeom>
            <a:solidFill>
              <a:srgbClr val="FF0000">
                <a:alpha val="50196"/>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6" name="Oval 5"/>
            <p:cNvSpPr/>
            <p:nvPr/>
          </p:nvSpPr>
          <p:spPr bwMode="auto">
            <a:xfrm>
              <a:off x="1835516" y="376324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7" name="Straight Arrow Connector 6"/>
            <p:cNvCxnSpPr>
              <a:endCxn id="6" idx="5"/>
            </p:cNvCxnSpPr>
            <p:nvPr/>
          </p:nvCxnSpPr>
          <p:spPr bwMode="auto">
            <a:xfrm flipH="1" flipV="1">
              <a:off x="2225761" y="4088444"/>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8" name="Straight Arrow Connector 7"/>
            <p:cNvCxnSpPr>
              <a:endCxn id="6" idx="3"/>
            </p:cNvCxnSpPr>
            <p:nvPr/>
          </p:nvCxnSpPr>
          <p:spPr bwMode="auto">
            <a:xfrm flipV="1">
              <a:off x="1619824" y="4088444"/>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0" name="TextBox 9"/>
            <p:cNvSpPr txBox="1"/>
            <p:nvPr/>
          </p:nvSpPr>
          <p:spPr>
            <a:xfrm>
              <a:off x="2462354" y="4419600"/>
              <a:ext cx="280846" cy="307777"/>
            </a:xfrm>
            <a:prstGeom prst="rect">
              <a:avLst/>
            </a:prstGeom>
            <a:noFill/>
          </p:spPr>
          <p:txBody>
            <a:bodyPr wrap="none" rtlCol="0">
              <a:spAutoFit/>
            </a:bodyPr>
            <a:lstStyle/>
            <a:p>
              <a:r>
                <a:rPr lang="en-US" sz="1400" b="0" dirty="0" smtClean="0">
                  <a:solidFill>
                    <a:srgbClr val="002060"/>
                  </a:solidFill>
                </a:rPr>
                <a:t>z</a:t>
              </a:r>
              <a:endParaRPr lang="en-US" sz="1800" b="0" dirty="0">
                <a:solidFill>
                  <a:srgbClr val="002060"/>
                </a:solidFill>
              </a:endParaRPr>
            </a:p>
          </p:txBody>
        </p:sp>
        <p:cxnSp>
          <p:nvCxnSpPr>
            <p:cNvPr id="11" name="Straight Arrow Connector 10"/>
            <p:cNvCxnSpPr>
              <a:stCxn id="6" idx="0"/>
            </p:cNvCxnSpPr>
            <p:nvPr/>
          </p:nvCxnSpPr>
          <p:spPr bwMode="auto">
            <a:xfrm flipV="1">
              <a:off x="2064116" y="3352800"/>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2" name="TextBox 11"/>
            <p:cNvSpPr txBox="1"/>
            <p:nvPr/>
          </p:nvSpPr>
          <p:spPr>
            <a:xfrm>
              <a:off x="2033876" y="3352800"/>
              <a:ext cx="282450" cy="307777"/>
            </a:xfrm>
            <a:prstGeom prst="rect">
              <a:avLst/>
            </a:prstGeom>
            <a:noFill/>
          </p:spPr>
          <p:txBody>
            <a:bodyPr wrap="none" rtlCol="0">
              <a:spAutoFit/>
            </a:bodyPr>
            <a:lstStyle/>
            <a:p>
              <a:r>
                <a:rPr lang="en-US" sz="1400" b="0" dirty="0" smtClean="0">
                  <a:solidFill>
                    <a:srgbClr val="002060"/>
                  </a:solidFill>
                </a:rPr>
                <a:t>e</a:t>
              </a:r>
              <a:endParaRPr lang="en-US" sz="1800" b="0" dirty="0">
                <a:solidFill>
                  <a:srgbClr val="002060"/>
                </a:solidFill>
              </a:endParaRPr>
            </a:p>
          </p:txBody>
        </p:sp>
        <p:sp>
          <p:nvSpPr>
            <p:cNvPr id="13" name="Oval 12"/>
            <p:cNvSpPr/>
            <p:nvPr/>
          </p:nvSpPr>
          <p:spPr bwMode="auto">
            <a:xfrm>
              <a:off x="1319354" y="449580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14" name="Straight Arrow Connector 13"/>
            <p:cNvCxnSpPr/>
            <p:nvPr/>
          </p:nvCxnSpPr>
          <p:spPr bwMode="auto">
            <a:xfrm flipH="1" flipV="1">
              <a:off x="1700354" y="4800600"/>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5" name="TextBox 14"/>
            <p:cNvSpPr txBox="1"/>
            <p:nvPr/>
          </p:nvSpPr>
          <p:spPr>
            <a:xfrm>
              <a:off x="1936947" y="5131756"/>
              <a:ext cx="280846" cy="307777"/>
            </a:xfrm>
            <a:prstGeom prst="rect">
              <a:avLst/>
            </a:prstGeom>
            <a:noFill/>
          </p:spPr>
          <p:txBody>
            <a:bodyPr wrap="none" rtlCol="0">
              <a:spAutoFit/>
            </a:bodyPr>
            <a:lstStyle/>
            <a:p>
              <a:r>
                <a:rPr lang="en-US" sz="1400" b="0" dirty="0" smtClean="0">
                  <a:solidFill>
                    <a:srgbClr val="002060"/>
                  </a:solidFill>
                </a:rPr>
                <a:t>y</a:t>
              </a:r>
              <a:endParaRPr lang="en-US" sz="1800" b="0" dirty="0">
                <a:solidFill>
                  <a:srgbClr val="002060"/>
                </a:solidFill>
              </a:endParaRPr>
            </a:p>
          </p:txBody>
        </p:sp>
        <p:cxnSp>
          <p:nvCxnSpPr>
            <p:cNvPr id="16" name="Straight Arrow Connector 15"/>
            <p:cNvCxnSpPr/>
            <p:nvPr/>
          </p:nvCxnSpPr>
          <p:spPr bwMode="auto">
            <a:xfrm flipV="1">
              <a:off x="1090754" y="4800600"/>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7" name="TextBox 16"/>
            <p:cNvSpPr txBox="1"/>
            <p:nvPr/>
          </p:nvSpPr>
          <p:spPr>
            <a:xfrm>
              <a:off x="862154" y="5178623"/>
              <a:ext cx="290464" cy="307777"/>
            </a:xfrm>
            <a:prstGeom prst="rect">
              <a:avLst/>
            </a:prstGeom>
            <a:noFill/>
          </p:spPr>
          <p:txBody>
            <a:bodyPr wrap="none" rtlCol="0">
              <a:spAutoFit/>
            </a:bodyPr>
            <a:lstStyle/>
            <a:p>
              <a:r>
                <a:rPr lang="en-US" sz="1400" b="0" dirty="0" smtClean="0">
                  <a:solidFill>
                    <a:srgbClr val="002060"/>
                  </a:solidFill>
                </a:rPr>
                <a:t>x</a:t>
              </a:r>
              <a:endParaRPr lang="en-US" sz="1800" b="0" dirty="0">
                <a:solidFill>
                  <a:srgbClr val="002060"/>
                </a:solidFill>
              </a:endParaRPr>
            </a:p>
          </p:txBody>
        </p:sp>
      </p:grpSp>
      <p:grpSp>
        <p:nvGrpSpPr>
          <p:cNvPr id="19" name="Group 18"/>
          <p:cNvGrpSpPr/>
          <p:nvPr/>
        </p:nvGrpSpPr>
        <p:grpSpPr>
          <a:xfrm>
            <a:off x="5105400" y="3124200"/>
            <a:ext cx="1600200" cy="1905000"/>
            <a:chOff x="381000" y="3505200"/>
            <a:chExt cx="1881046" cy="2133600"/>
          </a:xfrm>
        </p:grpSpPr>
        <p:sp>
          <p:nvSpPr>
            <p:cNvPr id="20" name="Oval 19"/>
            <p:cNvSpPr/>
            <p:nvPr/>
          </p:nvSpPr>
          <p:spPr bwMode="auto">
            <a:xfrm>
              <a:off x="1354362" y="391564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21" name="Straight Arrow Connector 20"/>
            <p:cNvCxnSpPr>
              <a:endCxn id="20" idx="5"/>
            </p:cNvCxnSpPr>
            <p:nvPr/>
          </p:nvCxnSpPr>
          <p:spPr bwMode="auto">
            <a:xfrm flipH="1" flipV="1">
              <a:off x="1744607" y="4240844"/>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22" name="Straight Arrow Connector 21"/>
            <p:cNvCxnSpPr>
              <a:endCxn id="20" idx="3"/>
            </p:cNvCxnSpPr>
            <p:nvPr/>
          </p:nvCxnSpPr>
          <p:spPr bwMode="auto">
            <a:xfrm flipV="1">
              <a:off x="1138670" y="4240844"/>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23" name="TextBox 22"/>
            <p:cNvSpPr txBox="1"/>
            <p:nvPr/>
          </p:nvSpPr>
          <p:spPr>
            <a:xfrm>
              <a:off x="1981200" y="4572000"/>
              <a:ext cx="280846" cy="307777"/>
            </a:xfrm>
            <a:prstGeom prst="rect">
              <a:avLst/>
            </a:prstGeom>
            <a:noFill/>
          </p:spPr>
          <p:txBody>
            <a:bodyPr wrap="none" rtlCol="0">
              <a:spAutoFit/>
            </a:bodyPr>
            <a:lstStyle/>
            <a:p>
              <a:r>
                <a:rPr lang="en-US" sz="1400" b="0" dirty="0" smtClean="0">
                  <a:solidFill>
                    <a:srgbClr val="002060"/>
                  </a:solidFill>
                </a:rPr>
                <a:t>z</a:t>
              </a:r>
              <a:endParaRPr lang="en-US" sz="1800" b="0" dirty="0">
                <a:solidFill>
                  <a:srgbClr val="002060"/>
                </a:solidFill>
              </a:endParaRPr>
            </a:p>
          </p:txBody>
        </p:sp>
        <p:cxnSp>
          <p:nvCxnSpPr>
            <p:cNvPr id="24" name="Straight Arrow Connector 23"/>
            <p:cNvCxnSpPr>
              <a:stCxn id="20" idx="0"/>
            </p:cNvCxnSpPr>
            <p:nvPr/>
          </p:nvCxnSpPr>
          <p:spPr bwMode="auto">
            <a:xfrm flipV="1">
              <a:off x="1582962" y="3505200"/>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25" name="TextBox 24"/>
            <p:cNvSpPr txBox="1"/>
            <p:nvPr/>
          </p:nvSpPr>
          <p:spPr>
            <a:xfrm>
              <a:off x="1552722" y="3505200"/>
              <a:ext cx="324128" cy="369332"/>
            </a:xfrm>
            <a:prstGeom prst="rect">
              <a:avLst/>
            </a:prstGeom>
            <a:noFill/>
          </p:spPr>
          <p:txBody>
            <a:bodyPr wrap="none" rtlCol="0">
              <a:spAutoFit/>
            </a:bodyPr>
            <a:lstStyle/>
            <a:p>
              <a:r>
                <a:rPr lang="en-US" sz="1400" b="0" dirty="0" smtClean="0">
                  <a:solidFill>
                    <a:srgbClr val="002060"/>
                  </a:solidFill>
                </a:rPr>
                <a:t>e</a:t>
              </a:r>
              <a:r>
                <a:rPr lang="en-US" sz="1800" b="0" dirty="0" smtClean="0">
                  <a:solidFill>
                    <a:srgbClr val="002060"/>
                  </a:solidFill>
                </a:rPr>
                <a:t>’</a:t>
              </a:r>
              <a:endParaRPr lang="en-US" sz="1400" b="0" dirty="0" smtClean="0">
                <a:solidFill>
                  <a:srgbClr val="002060"/>
                </a:solidFill>
              </a:endParaRPr>
            </a:p>
          </p:txBody>
        </p:sp>
        <p:sp>
          <p:nvSpPr>
            <p:cNvPr id="26" name="Oval 25"/>
            <p:cNvSpPr/>
            <p:nvPr/>
          </p:nvSpPr>
          <p:spPr bwMode="auto">
            <a:xfrm>
              <a:off x="838200" y="464820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27" name="Straight Arrow Connector 26"/>
            <p:cNvCxnSpPr/>
            <p:nvPr/>
          </p:nvCxnSpPr>
          <p:spPr bwMode="auto">
            <a:xfrm flipH="1" flipV="1">
              <a:off x="1219200" y="4953000"/>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28" name="TextBox 27"/>
            <p:cNvSpPr txBox="1"/>
            <p:nvPr/>
          </p:nvSpPr>
          <p:spPr>
            <a:xfrm>
              <a:off x="1455793" y="5284156"/>
              <a:ext cx="264816" cy="307777"/>
            </a:xfrm>
            <a:prstGeom prst="rect">
              <a:avLst/>
            </a:prstGeom>
            <a:noFill/>
          </p:spPr>
          <p:txBody>
            <a:bodyPr wrap="none" rtlCol="0">
              <a:spAutoFit/>
            </a:bodyPr>
            <a:lstStyle/>
            <a:p>
              <a:r>
                <a:rPr lang="en-US" sz="1400" b="0" dirty="0" smtClean="0">
                  <a:solidFill>
                    <a:srgbClr val="002060"/>
                  </a:solidFill>
                </a:rPr>
                <a:t>1</a:t>
              </a:r>
              <a:endParaRPr lang="en-US" sz="1800" b="0" dirty="0">
                <a:solidFill>
                  <a:srgbClr val="002060"/>
                </a:solidFill>
              </a:endParaRPr>
            </a:p>
          </p:txBody>
        </p:sp>
        <p:cxnSp>
          <p:nvCxnSpPr>
            <p:cNvPr id="29" name="Straight Arrow Connector 28"/>
            <p:cNvCxnSpPr/>
            <p:nvPr/>
          </p:nvCxnSpPr>
          <p:spPr bwMode="auto">
            <a:xfrm flipV="1">
              <a:off x="609600" y="4953000"/>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30" name="TextBox 29"/>
            <p:cNvSpPr txBox="1"/>
            <p:nvPr/>
          </p:nvSpPr>
          <p:spPr>
            <a:xfrm>
              <a:off x="381000" y="5331023"/>
              <a:ext cx="290464" cy="307777"/>
            </a:xfrm>
            <a:prstGeom prst="rect">
              <a:avLst/>
            </a:prstGeom>
            <a:noFill/>
          </p:spPr>
          <p:txBody>
            <a:bodyPr wrap="none" rtlCol="0">
              <a:spAutoFit/>
            </a:bodyPr>
            <a:lstStyle/>
            <a:p>
              <a:r>
                <a:rPr lang="en-US" sz="1400" b="0" dirty="0" smtClean="0">
                  <a:solidFill>
                    <a:srgbClr val="002060"/>
                  </a:solidFill>
                </a:rPr>
                <a:t>z</a:t>
              </a:r>
              <a:endParaRPr lang="en-US" sz="1800" b="0" dirty="0">
                <a:solidFill>
                  <a:srgbClr val="002060"/>
                </a:solidFill>
              </a:endParaRPr>
            </a:p>
          </p:txBody>
        </p:sp>
      </p:grpSp>
      <p:cxnSp>
        <p:nvCxnSpPr>
          <p:cNvPr id="31" name="Straight Arrow Connector 30"/>
          <p:cNvCxnSpPr/>
          <p:nvPr/>
        </p:nvCxnSpPr>
        <p:spPr bwMode="auto">
          <a:xfrm flipV="1">
            <a:off x="3429000" y="4169608"/>
            <a:ext cx="1066800" cy="1"/>
          </a:xfrm>
          <a:prstGeom prst="straightConnector1">
            <a:avLst/>
          </a:prstGeom>
          <a:solidFill>
            <a:srgbClr val="333399"/>
          </a:solidFill>
          <a:ln w="38100" cap="flat" cmpd="sng" algn="ctr">
            <a:solidFill>
              <a:schemeClr val="tx1"/>
            </a:solidFill>
            <a:prstDash val="solid"/>
            <a:round/>
            <a:headEnd type="none" w="med" len="med"/>
            <a:tailEnd type="triangle"/>
          </a:ln>
          <a:effectLst/>
        </p:spPr>
      </p:cxnSp>
      <p:sp>
        <p:nvSpPr>
          <p:cNvPr id="32" name="Rectangle 3"/>
          <p:cNvSpPr txBox="1">
            <a:spLocks noChangeArrowheads="1"/>
          </p:cNvSpPr>
          <p:nvPr/>
        </p:nvSpPr>
        <p:spPr bwMode="auto">
          <a:xfrm>
            <a:off x="152400" y="5105400"/>
            <a:ext cx="89916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80000"/>
              </a:lnSpc>
              <a:spcBef>
                <a:spcPct val="35000"/>
              </a:spcBef>
              <a:spcAft>
                <a:spcPct val="0"/>
              </a:spcAft>
              <a:buClr>
                <a:srgbClr val="006600"/>
              </a:buClr>
              <a:buSzTx/>
              <a:buFontTx/>
              <a:buNone/>
              <a:tabLst/>
              <a:defRPr/>
            </a:pPr>
            <a:endPar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endParaRP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r>
              <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rPr>
              <a:t>With probability min{ 1, Score(e’)/Score(e) }, replace e with e’</a:t>
            </a: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endPar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endParaRP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r>
              <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rPr>
              <a:t>Outer loop responsible for updating expression size n</a:t>
            </a: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endPar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endParaRPr>
          </a:p>
        </p:txBody>
      </p:sp>
    </p:spTree>
    <p:extLst>
      <p:ext uri="{BB962C8B-B14F-4D97-AF65-F5344CB8AC3E}">
        <p14:creationId xmlns:p14="http://schemas.microsoft.com/office/powerpoint/2010/main" val="390677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uiExpand="1" build="p"/>
      <p:bldP spid="32"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Benchmarks and Implementation</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Prototype implementation of Enumerative/Symbolic/Stochastic CEGIS</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Benchmarks:</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Bit-manipulation programs from Hacker’s delight</a:t>
            </a:r>
            <a:endParaRPr lang="en-US" altLang="ko-KR" sz="2000" dirty="0">
              <a:solidFill>
                <a:srgbClr val="002060"/>
              </a:solidFill>
              <a:ea typeface="Gulim" pitchFamily="34" charset="-127"/>
            </a:endParaRP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Integer arithmetic: Find max, search in sorted array</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Challenge problems such as computing Morton’s number</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Multiple variants of each benchmark by varying grammar</a:t>
            </a:r>
            <a:endParaRPr lang="en-US" altLang="ko-KR" sz="2000" dirty="0"/>
          </a:p>
          <a:p>
            <a:pPr marL="0" indent="0">
              <a:lnSpc>
                <a:spcPct val="80000"/>
              </a:lnSpc>
              <a:spcBef>
                <a:spcPct val="35000"/>
              </a:spcBef>
              <a:buClr>
                <a:srgbClr val="006600"/>
              </a:buClr>
              <a:buNone/>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Results are not conclusive as implementations are </a:t>
            </a:r>
            <a:r>
              <a:rPr lang="en-US" altLang="ko-KR" sz="2000" dirty="0" err="1" smtClean="0">
                <a:solidFill>
                  <a:srgbClr val="006600"/>
                </a:solidFill>
                <a:ea typeface="Gulim" pitchFamily="34" charset="-127"/>
              </a:rPr>
              <a:t>unoptimized</a:t>
            </a:r>
            <a:r>
              <a:rPr lang="en-US" altLang="ko-KR" sz="2000" dirty="0" smtClean="0">
                <a:solidFill>
                  <a:srgbClr val="006600"/>
                </a:solidFill>
                <a:ea typeface="Gulim" pitchFamily="34" charset="-127"/>
              </a:rPr>
              <a:t>, but offers first opportunity to compare solution strategies</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45</a:t>
            </a:fld>
            <a:endParaRPr lang="en-US" b="1" dirty="0"/>
          </a:p>
        </p:txBody>
      </p:sp>
    </p:spTree>
    <p:extLst>
      <p:ext uri="{BB962C8B-B14F-4D97-AF65-F5344CB8AC3E}">
        <p14:creationId xmlns:p14="http://schemas.microsoft.com/office/powerpoint/2010/main" val="11664911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Evaluation: Integer Benchmarks</a:t>
            </a:r>
            <a:endParaRPr lang="en-US" sz="28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46</a:t>
            </a:fld>
            <a:endParaRPr lang="en-US" b="1" dirty="0"/>
          </a:p>
        </p:txBody>
      </p:sp>
      <p:graphicFrame>
        <p:nvGraphicFramePr>
          <p:cNvPr id="7" name="Chart 6"/>
          <p:cNvGraphicFramePr/>
          <p:nvPr>
            <p:extLst>
              <p:ext uri="{D42A27DB-BD31-4B8C-83A1-F6EECF244321}">
                <p14:modId xmlns:p14="http://schemas.microsoft.com/office/powerpoint/2010/main" val="99273925"/>
              </p:ext>
            </p:extLst>
          </p:nvPr>
        </p:nvGraphicFramePr>
        <p:xfrm>
          <a:off x="990600" y="1676400"/>
          <a:ext cx="67818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64911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Evaluation 2: Bit-Vector Benchmarks</a:t>
            </a:r>
            <a:endParaRPr lang="en-US" sz="28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47</a:t>
            </a:fld>
            <a:endParaRPr lang="en-US" b="1" dirty="0"/>
          </a:p>
        </p:txBody>
      </p:sp>
      <p:graphicFrame>
        <p:nvGraphicFramePr>
          <p:cNvPr id="5" name="Chart 4"/>
          <p:cNvGraphicFramePr>
            <a:graphicFrameLocks/>
          </p:cNvGraphicFramePr>
          <p:nvPr>
            <p:extLst>
              <p:ext uri="{D42A27DB-BD31-4B8C-83A1-F6EECF244321}">
                <p14:modId xmlns:p14="http://schemas.microsoft.com/office/powerpoint/2010/main" val="2851256619"/>
              </p:ext>
            </p:extLst>
          </p:nvPr>
        </p:nvGraphicFramePr>
        <p:xfrm>
          <a:off x="457200" y="1524000"/>
          <a:ext cx="7772400" cy="49482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64911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Evaluation 3: Hacker’s Delight Benchmarks</a:t>
            </a:r>
            <a:endParaRPr lang="en-US" sz="28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48</a:t>
            </a:fld>
            <a:endParaRPr lang="en-US" b="1" dirty="0"/>
          </a:p>
        </p:txBody>
      </p:sp>
      <p:graphicFrame>
        <p:nvGraphicFramePr>
          <p:cNvPr id="6" name="Chart 5"/>
          <p:cNvGraphicFramePr>
            <a:graphicFrameLocks/>
          </p:cNvGraphicFramePr>
          <p:nvPr>
            <p:extLst>
              <p:ext uri="{D42A27DB-BD31-4B8C-83A1-F6EECF244321}">
                <p14:modId xmlns:p14="http://schemas.microsoft.com/office/powerpoint/2010/main" val="2185781105"/>
              </p:ext>
            </p:extLst>
          </p:nvPr>
        </p:nvGraphicFramePr>
        <p:xfrm>
          <a:off x="152400" y="1981200"/>
          <a:ext cx="8991600" cy="3276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64911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Evaluation Summary</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Enumerative CEGIS has best performance, and solves many benchmarks within seconds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Potential problem: Synthesis of complex constants</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Symbolic CEGIS is unable to find answers on most benchmarks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Caveat: Sketch succeeds on many of these</a:t>
            </a:r>
          </a:p>
          <a:p>
            <a:pPr marL="0" indent="0">
              <a:lnSpc>
                <a:spcPct val="80000"/>
              </a:lnSpc>
              <a:spcBef>
                <a:spcPct val="35000"/>
              </a:spcBef>
              <a:buClr>
                <a:srgbClr val="006600"/>
              </a:buClr>
              <a:buNone/>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Choice of grammar has impact on synthesis time</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When E is set of all possible expressions, solvers struggle</a:t>
            </a:r>
            <a:endParaRPr lang="en-US" altLang="ko-KR" sz="2000" dirty="0"/>
          </a:p>
          <a:p>
            <a:pPr marL="0" indent="0">
              <a:lnSpc>
                <a:spcPct val="80000"/>
              </a:lnSpc>
              <a:spcBef>
                <a:spcPct val="35000"/>
              </a:spcBef>
              <a:buClr>
                <a:srgbClr val="006600"/>
              </a:buClr>
              <a:buNone/>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None of the solvers succeed on some benchmarks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Morton constants, Search in integer arrays of size &gt; 4</a:t>
            </a:r>
          </a:p>
          <a:p>
            <a:pPr marL="0" indent="0">
              <a:lnSpc>
                <a:spcPct val="80000"/>
              </a:lnSpc>
              <a:spcBef>
                <a:spcPct val="35000"/>
              </a:spcBef>
              <a:buClr>
                <a:srgbClr val="006600"/>
              </a:buClr>
              <a:buNone/>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err="1" smtClean="0">
                <a:solidFill>
                  <a:srgbClr val="006600"/>
                </a:solidFill>
                <a:ea typeface="Gulim" pitchFamily="34" charset="-127"/>
              </a:rPr>
              <a:t>Bottomline</a:t>
            </a:r>
            <a:r>
              <a:rPr lang="en-US" altLang="ko-KR" sz="2000" dirty="0" smtClean="0">
                <a:solidFill>
                  <a:srgbClr val="006600"/>
                </a:solidFill>
                <a:ea typeface="Gulim" pitchFamily="34" charset="-127"/>
              </a:rPr>
              <a:t>: Improving solvers is a great opportunity for research !</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49</a:t>
            </a:fld>
            <a:endParaRPr lang="en-US" b="1" dirty="0"/>
          </a:p>
        </p:txBody>
      </p:sp>
    </p:spTree>
    <p:extLst>
      <p:ext uri="{BB962C8B-B14F-4D97-AF65-F5344CB8AC3E}">
        <p14:creationId xmlns:p14="http://schemas.microsoft.com/office/powerpoint/2010/main" val="3586790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a:xfrm>
            <a:off x="685800" y="228600"/>
            <a:ext cx="7772400" cy="762000"/>
          </a:xfrm>
        </p:spPr>
        <p:txBody>
          <a:bodyPr/>
          <a:lstStyle/>
          <a:p>
            <a:r>
              <a:rPr lang="en-US" altLang="ko-KR" sz="2800" dirty="0" smtClean="0">
                <a:solidFill>
                  <a:srgbClr val="C00000"/>
                </a:solidFill>
                <a:ea typeface="Gulim" pitchFamily="34" charset="-127"/>
              </a:rPr>
              <a:t>Towards Practical Program Verification</a:t>
            </a:r>
          </a:p>
        </p:txBody>
      </p:sp>
      <p:sp>
        <p:nvSpPr>
          <p:cNvPr id="84995" name="Rectangle 3"/>
          <p:cNvSpPr>
            <a:spLocks noGrp="1" noChangeArrowheads="1"/>
          </p:cNvSpPr>
          <p:nvPr>
            <p:ph type="body" idx="4294967295"/>
          </p:nvPr>
        </p:nvSpPr>
        <p:spPr>
          <a:xfrm>
            <a:off x="152400" y="1295400"/>
            <a:ext cx="8991600" cy="4419600"/>
          </a:xfrm>
        </p:spPr>
        <p:txBody>
          <a:bodyPr/>
          <a:lstStyle/>
          <a:p>
            <a:pPr marL="457200" indent="-457200">
              <a:buFont typeface="+mj-lt"/>
              <a:buAutoNum type="arabicPeriod"/>
            </a:pPr>
            <a:r>
              <a:rPr lang="en-US" altLang="ko-KR" sz="2000" dirty="0" smtClean="0">
                <a:solidFill>
                  <a:srgbClr val="003300"/>
                </a:solidFill>
                <a:ea typeface="Gulim" pitchFamily="34" charset="-127"/>
              </a:rPr>
              <a:t>Focus on simpler verification tasks:</a:t>
            </a:r>
          </a:p>
          <a:p>
            <a:pPr lvl="1">
              <a:buBlip>
                <a:blip r:embed="rId2"/>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Not full functional correctness, just absence of specific errors</a:t>
            </a:r>
          </a:p>
          <a:p>
            <a:pPr lvl="1">
              <a:buBlip>
                <a:blip r:embed="rId2"/>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Success story: Array accesses are within bounds</a:t>
            </a:r>
          </a:p>
          <a:p>
            <a:pPr marL="457200" indent="-457200">
              <a:buFont typeface="+mj-lt"/>
              <a:buAutoNum type="arabicPeriod"/>
            </a:pPr>
            <a:endParaRPr lang="en-US" altLang="ko-KR" sz="2000" dirty="0">
              <a:solidFill>
                <a:srgbClr val="003300"/>
              </a:solidFill>
              <a:ea typeface="Gulim" pitchFamily="34" charset="-127"/>
            </a:endParaRPr>
          </a:p>
          <a:p>
            <a:pPr marL="457200" indent="-457200">
              <a:buAutoNum type="arabicPeriod" startAt="2"/>
            </a:pPr>
            <a:r>
              <a:rPr lang="en-US" altLang="ko-KR" sz="2000" dirty="0" smtClean="0">
                <a:solidFill>
                  <a:srgbClr val="003300"/>
                </a:solidFill>
                <a:ea typeface="Gulim" pitchFamily="34" charset="-127"/>
              </a:rPr>
              <a:t>Provide automation as much as possible</a:t>
            </a:r>
          </a:p>
          <a:p>
            <a:pPr lvl="1">
              <a:buBlip>
                <a:blip r:embed="rId2"/>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Program verification is </a:t>
            </a:r>
            <a:r>
              <a:rPr lang="en-US" altLang="ko-KR" sz="2000" dirty="0" err="1" smtClean="0">
                <a:solidFill>
                  <a:srgbClr val="002060"/>
                </a:solidFill>
                <a:ea typeface="Gulim" pitchFamily="34" charset="-127"/>
              </a:rPr>
              <a:t>undecidable</a:t>
            </a:r>
            <a:endParaRPr lang="en-US" altLang="ko-KR" sz="2000" dirty="0" smtClean="0">
              <a:solidFill>
                <a:srgbClr val="002060"/>
              </a:solidFill>
              <a:ea typeface="Gulim" pitchFamily="34" charset="-127"/>
            </a:endParaRPr>
          </a:p>
          <a:p>
            <a:pPr lvl="1">
              <a:buBlip>
                <a:blip r:embed="rId2"/>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Programmer asked to give annotations when absolutely needed</a:t>
            </a:r>
          </a:p>
          <a:p>
            <a:pPr lvl="1">
              <a:buBlip>
                <a:blip r:embed="rId2"/>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Consistency of annotations checked by SMT solvers</a:t>
            </a:r>
          </a:p>
          <a:p>
            <a:pPr marL="0" indent="0">
              <a:buNone/>
            </a:pPr>
            <a:endParaRPr lang="en-US" altLang="ko-KR" sz="2000" dirty="0">
              <a:solidFill>
                <a:srgbClr val="003300"/>
              </a:solidFill>
              <a:ea typeface="Gulim" pitchFamily="34" charset="-127"/>
            </a:endParaRPr>
          </a:p>
          <a:p>
            <a:pPr marL="457200" indent="-457200">
              <a:buAutoNum type="arabicPeriod" startAt="3"/>
            </a:pPr>
            <a:r>
              <a:rPr lang="en-US" altLang="ko-KR" sz="2000" dirty="0" smtClean="0">
                <a:solidFill>
                  <a:srgbClr val="003300"/>
                </a:solidFill>
                <a:ea typeface="Gulim" pitchFamily="34" charset="-127"/>
              </a:rPr>
              <a:t>Use verification technology for synergistic tasks</a:t>
            </a:r>
            <a:endParaRPr lang="en-US" altLang="ko-KR" sz="2000" dirty="0">
              <a:solidFill>
                <a:srgbClr val="003300"/>
              </a:solidFill>
              <a:ea typeface="Gulim" pitchFamily="34" charset="-127"/>
            </a:endParaRPr>
          </a:p>
          <a:p>
            <a:pPr lvl="1">
              <a:buBlip>
                <a:blip r:embed="rId2"/>
              </a:buBlip>
            </a:pPr>
            <a:r>
              <a:rPr lang="en-US" altLang="ko-KR" sz="2000" dirty="0" smtClean="0">
                <a:solidFill>
                  <a:srgbClr val="002060"/>
                </a:solidFill>
                <a:ea typeface="Gulim" pitchFamily="34" charset="-127"/>
              </a:rPr>
              <a:t>  Directed testing</a:t>
            </a:r>
          </a:p>
          <a:p>
            <a:pPr lvl="1">
              <a:buBlip>
                <a:blip r:embed="rId2"/>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Bug localization</a:t>
            </a:r>
            <a:endParaRPr lang="en-US" altLang="ko-KR" sz="1600" dirty="0">
              <a:solidFill>
                <a:srgbClr val="00206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a:t>
            </a:fld>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49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499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499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499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4995">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499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4995">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4995">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499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9362" name="Rectangle 2"/>
          <p:cNvSpPr>
            <a:spLocks noGrp="1" noChangeArrowheads="1"/>
          </p:cNvSpPr>
          <p:nvPr>
            <p:ph type="title"/>
          </p:nvPr>
        </p:nvSpPr>
        <p:spPr>
          <a:xfrm>
            <a:off x="685800" y="381000"/>
            <a:ext cx="7772400" cy="609600"/>
          </a:xfrm>
        </p:spPr>
        <p:txBody>
          <a:bodyPr/>
          <a:lstStyle/>
          <a:p>
            <a:r>
              <a:rPr lang="en-US" sz="2800" dirty="0">
                <a:solidFill>
                  <a:srgbClr val="C00000"/>
                </a:solidFill>
              </a:rPr>
              <a:t>Talk Outline </a:t>
            </a:r>
          </a:p>
        </p:txBody>
      </p:sp>
      <p:sp>
        <p:nvSpPr>
          <p:cNvPr id="1039363" name="Rectangle 3"/>
          <p:cNvSpPr>
            <a:spLocks noGrp="1" noChangeArrowheads="1"/>
          </p:cNvSpPr>
          <p:nvPr>
            <p:ph type="body" idx="1"/>
          </p:nvPr>
        </p:nvSpPr>
        <p:spPr>
          <a:xfrm>
            <a:off x="228600" y="1371600"/>
            <a:ext cx="8458200" cy="5181600"/>
          </a:xfrm>
        </p:spPr>
        <p:txBody>
          <a:bodyPr/>
          <a:lstStyle/>
          <a:p>
            <a:pPr>
              <a:spcBef>
                <a:spcPct val="35000"/>
              </a:spcBef>
              <a:buFont typeface="Wingdings" pitchFamily="2" charset="2"/>
              <a:buNone/>
            </a:pPr>
            <a:endParaRPr lang="en-US" altLang="ko-KR" sz="2400" dirty="0">
              <a:solidFill>
                <a:srgbClr val="C00000"/>
              </a:solidFill>
              <a:ea typeface="Gulim" pitchFamily="34" charset="-127"/>
            </a:endParaRPr>
          </a:p>
          <a:p>
            <a:pPr>
              <a:spcBef>
                <a:spcPct val="35000"/>
              </a:spcBef>
              <a:buFont typeface="Wingdings" pitchFamily="2" charset="2"/>
              <a:buChar char="Ü"/>
            </a:pPr>
            <a:r>
              <a:rPr lang="en-US" sz="2400" dirty="0">
                <a:solidFill>
                  <a:srgbClr val="C00000"/>
                </a:solidFill>
                <a:ea typeface="Gulim" pitchFamily="34" charset="-127"/>
              </a:rPr>
              <a:t> </a:t>
            </a:r>
            <a:r>
              <a:rPr lang="en-US" sz="2400" dirty="0" smtClean="0">
                <a:solidFill>
                  <a:srgbClr val="FF0000"/>
                </a:solidFill>
                <a:ea typeface="Gulim" pitchFamily="34" charset="-127"/>
              </a:rPr>
              <a:t>Conclusions </a:t>
            </a:r>
            <a:r>
              <a:rPr lang="en-US" sz="2400" dirty="0" smtClean="0">
                <a:solidFill>
                  <a:srgbClr val="FF0000"/>
                </a:solidFill>
                <a:ea typeface="Gulim" pitchFamily="34" charset="-127"/>
              </a:rPr>
              <a:t>+ </a:t>
            </a:r>
            <a:r>
              <a:rPr lang="en-US" sz="2400" dirty="0" err="1" smtClean="0">
                <a:solidFill>
                  <a:srgbClr val="FF0000"/>
                </a:solidFill>
                <a:ea typeface="Gulim" pitchFamily="34" charset="-127"/>
              </a:rPr>
              <a:t>SyGuS</a:t>
            </a:r>
            <a:r>
              <a:rPr lang="en-US" sz="2400" dirty="0" smtClean="0">
                <a:solidFill>
                  <a:srgbClr val="FF0000"/>
                </a:solidFill>
                <a:ea typeface="Gulim" pitchFamily="34" charset="-127"/>
              </a:rPr>
              <a:t> Competition</a:t>
            </a:r>
            <a:endParaRPr lang="en-US" sz="2400" dirty="0" smtClean="0">
              <a:solidFill>
                <a:srgbClr val="FF0000"/>
              </a:solidFill>
              <a:ea typeface="Gulim" pitchFamily="34" charset="-127"/>
            </a:endParaRPr>
          </a:p>
        </p:txBody>
      </p:sp>
      <p:sp>
        <p:nvSpPr>
          <p:cNvPr id="4" name="Slide Number Placeholder 2"/>
          <p:cNvSpPr>
            <a:spLocks noGrp="1"/>
          </p:cNvSpPr>
          <p:nvPr>
            <p:ph type="sldNum" sz="quarter" idx="12"/>
          </p:nvPr>
        </p:nvSpPr>
        <p:spPr>
          <a:xfrm>
            <a:off x="7239000" y="6388100"/>
            <a:ext cx="1905000" cy="457200"/>
          </a:xfrm>
        </p:spPr>
        <p:txBody>
          <a:bodyPr/>
          <a:lstStyle/>
          <a:p>
            <a:pPr>
              <a:defRPr/>
            </a:pPr>
            <a:fld id="{924D1435-4905-40F1-8D65-E580AB760BDD}" type="slidenum">
              <a:rPr lang="en-US" b="1" smtClean="0"/>
              <a:pPr>
                <a:defRPr/>
              </a:pPr>
              <a:t>50</a:t>
            </a:fld>
            <a:endParaRPr lang="en-US" b="1"/>
          </a:p>
        </p:txBody>
      </p:sp>
    </p:spTree>
    <p:extLst>
      <p:ext uri="{BB962C8B-B14F-4D97-AF65-F5344CB8AC3E}">
        <p14:creationId xmlns:p14="http://schemas.microsoft.com/office/powerpoint/2010/main" val="2332963929"/>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Recap</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Contribution: Formalization of syntax-guided synthesis problem</a:t>
            </a:r>
          </a:p>
          <a:p>
            <a:pPr lvl="1" indent="-342900">
              <a:lnSpc>
                <a:spcPct val="80000"/>
              </a:lnSpc>
              <a:spcBef>
                <a:spcPct val="35000"/>
              </a:spcBef>
              <a:buClr>
                <a:srgbClr val="006600"/>
              </a:buClr>
              <a:buBlip>
                <a:blip r:embed="rId3"/>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Not language specific such as Sketch, Scala^Z3,…</a:t>
            </a:r>
          </a:p>
          <a:p>
            <a:pPr lvl="1" indent="-342900">
              <a:lnSpc>
                <a:spcPct val="80000"/>
              </a:lnSpc>
              <a:spcBef>
                <a:spcPct val="35000"/>
              </a:spcBef>
              <a:buClr>
                <a:srgbClr val="006600"/>
              </a:buClr>
              <a:buBlip>
                <a:blip r:embed="rId3"/>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Not as low-level as (quantified) SMT</a:t>
            </a:r>
            <a:endParaRPr lang="en-US" altLang="ko-KR" sz="2000" dirty="0">
              <a:solidFill>
                <a:srgbClr val="00206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Advantages compared to classical synthesis</a:t>
            </a:r>
          </a:p>
          <a:p>
            <a:pPr marL="800100" lvl="1" indent="-342900">
              <a:lnSpc>
                <a:spcPct val="80000"/>
              </a:lnSpc>
              <a:spcBef>
                <a:spcPct val="35000"/>
              </a:spcBef>
              <a:buClr>
                <a:srgbClr val="006600"/>
              </a:buClr>
              <a:buFont typeface="+mj-lt"/>
              <a:buAutoNum type="arabicPeriod"/>
            </a:pPr>
            <a:r>
              <a:rPr lang="en-US" altLang="ko-KR" sz="2000" dirty="0" smtClean="0">
                <a:solidFill>
                  <a:srgbClr val="002060"/>
                </a:solidFill>
                <a:ea typeface="Gulim" pitchFamily="34" charset="-127"/>
              </a:rPr>
              <a:t>Set E can be used to restrict search (computational benefits)</a:t>
            </a:r>
          </a:p>
          <a:p>
            <a:pPr marL="800100" lvl="1" indent="-342900">
              <a:lnSpc>
                <a:spcPct val="80000"/>
              </a:lnSpc>
              <a:spcBef>
                <a:spcPct val="35000"/>
              </a:spcBef>
              <a:buClr>
                <a:srgbClr val="006600"/>
              </a:buClr>
              <a:buFont typeface="+mj-lt"/>
              <a:buAutoNum type="arabicPeriod"/>
            </a:pPr>
            <a:r>
              <a:rPr lang="en-US" altLang="ko-KR" sz="2000" dirty="0" smtClean="0">
                <a:solidFill>
                  <a:srgbClr val="002060"/>
                </a:solidFill>
                <a:ea typeface="Gulim" pitchFamily="34" charset="-127"/>
              </a:rPr>
              <a:t>Programmer flexibility: Mix of specification styles</a:t>
            </a:r>
          </a:p>
          <a:p>
            <a:pPr marL="800100" lvl="1" indent="-342900">
              <a:lnSpc>
                <a:spcPct val="80000"/>
              </a:lnSpc>
              <a:spcBef>
                <a:spcPct val="35000"/>
              </a:spcBef>
              <a:buClr>
                <a:srgbClr val="006600"/>
              </a:buClr>
              <a:buFont typeface="+mj-lt"/>
              <a:buAutoNum type="arabicPeriod"/>
            </a:pPr>
            <a:r>
              <a:rPr lang="en-US" altLang="ko-KR" sz="2000" dirty="0" smtClean="0">
                <a:solidFill>
                  <a:srgbClr val="002060"/>
                </a:solidFill>
                <a:ea typeface="Gulim" pitchFamily="34" charset="-127"/>
              </a:rPr>
              <a:t>Set E can restrict implementation for resource optimization</a:t>
            </a:r>
          </a:p>
          <a:p>
            <a:pPr marL="800100" lvl="1" indent="-342900">
              <a:lnSpc>
                <a:spcPct val="80000"/>
              </a:lnSpc>
              <a:spcBef>
                <a:spcPct val="35000"/>
              </a:spcBef>
              <a:buClr>
                <a:srgbClr val="006600"/>
              </a:buClr>
              <a:buFont typeface="+mj-lt"/>
              <a:buAutoNum type="arabicPeriod"/>
            </a:pPr>
            <a:r>
              <a:rPr lang="en-US" altLang="ko-KR" sz="2000" dirty="0" smtClean="0">
                <a:solidFill>
                  <a:srgbClr val="002060"/>
                </a:solidFill>
                <a:ea typeface="Gulim" pitchFamily="34" charset="-127"/>
              </a:rPr>
              <a:t>Beyond deductive solution strategies: Search, inductive inference</a:t>
            </a:r>
            <a:r>
              <a:rPr lang="en-US" altLang="ko-KR" sz="2000" dirty="0">
                <a:solidFill>
                  <a:srgbClr val="006600"/>
                </a:solidFill>
                <a:ea typeface="Gulim" pitchFamily="34" charset="-127"/>
              </a:rPr>
              <a:t>	</a:t>
            </a: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Prototype implementation of 3 solution strategies</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Initial set of benchmarks and evaluation</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51</a:t>
            </a:fld>
            <a:endParaRPr lang="en-US" b="1" dirty="0"/>
          </a:p>
        </p:txBody>
      </p:sp>
    </p:spTree>
    <p:extLst>
      <p:ext uri="{BB962C8B-B14F-4D97-AF65-F5344CB8AC3E}">
        <p14:creationId xmlns:p14="http://schemas.microsoft.com/office/powerpoint/2010/main" val="2311560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72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2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72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7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From </a:t>
            </a:r>
            <a:r>
              <a:rPr lang="en-US" sz="2400" dirty="0" smtClean="0">
                <a:solidFill>
                  <a:srgbClr val="C00000"/>
                </a:solidFill>
              </a:rPr>
              <a:t>SMT-LIB </a:t>
            </a:r>
            <a:r>
              <a:rPr lang="en-US" sz="2800" dirty="0" smtClean="0">
                <a:solidFill>
                  <a:srgbClr val="C00000"/>
                </a:solidFill>
              </a:rPr>
              <a:t>to </a:t>
            </a:r>
            <a:r>
              <a:rPr lang="en-US" sz="2400" dirty="0" err="1" smtClean="0">
                <a:solidFill>
                  <a:srgbClr val="C00000"/>
                </a:solidFill>
              </a:rPr>
              <a:t>SyGuS</a:t>
            </a:r>
            <a:r>
              <a:rPr lang="en-US" sz="2400" dirty="0" smtClean="0">
                <a:solidFill>
                  <a:srgbClr val="C00000"/>
                </a:solidFill>
              </a:rPr>
              <a:t> Input Format</a:t>
            </a:r>
            <a:endParaRPr lang="en-US" sz="2400" dirty="0" smtClean="0">
              <a:solidFill>
                <a:srgbClr val="C00000"/>
              </a:solidFill>
            </a:endParaRPr>
          </a:p>
        </p:txBody>
      </p:sp>
      <p:sp>
        <p:nvSpPr>
          <p:cNvPr id="30723" name="Rectangle 3"/>
          <p:cNvSpPr>
            <a:spLocks noGrp="1" noChangeArrowheads="1"/>
          </p:cNvSpPr>
          <p:nvPr>
            <p:ph type="body" idx="1"/>
          </p:nvPr>
        </p:nvSpPr>
        <p:spPr>
          <a:xfrm>
            <a:off x="228600" y="1143000"/>
            <a:ext cx="6705600" cy="5562600"/>
          </a:xfrm>
        </p:spPr>
        <p:txBody>
          <a:bodyPr/>
          <a:lstStyle/>
          <a:p>
            <a:pPr lvl="1">
              <a:lnSpc>
                <a:spcPct val="80000"/>
              </a:lnSpc>
              <a:spcBef>
                <a:spcPct val="35000"/>
              </a:spcBef>
              <a:buClr>
                <a:srgbClr val="C3CDC6"/>
              </a:buClr>
              <a:buFont typeface="Wingdings" pitchFamily="2" charset="2"/>
              <a:buNone/>
            </a:pPr>
            <a:r>
              <a:rPr lang="en-US" sz="1800" dirty="0"/>
              <a:t>(set-logic LIA) </a:t>
            </a:r>
          </a:p>
          <a:p>
            <a:pPr lvl="1">
              <a:lnSpc>
                <a:spcPct val="80000"/>
              </a:lnSpc>
              <a:spcBef>
                <a:spcPct val="35000"/>
              </a:spcBef>
              <a:buClr>
                <a:srgbClr val="C3CDC6"/>
              </a:buClr>
              <a:buFont typeface="Wingdings" pitchFamily="2" charset="2"/>
              <a:buNone/>
            </a:pPr>
            <a:r>
              <a:rPr lang="en-US" sz="1800" dirty="0" smtClean="0"/>
              <a:t>(</a:t>
            </a:r>
            <a:r>
              <a:rPr lang="en-US" sz="1800" dirty="0"/>
              <a:t>synth-fun max2 ((x </a:t>
            </a:r>
            <a:r>
              <a:rPr lang="en-US" sz="1800" dirty="0" err="1"/>
              <a:t>Int</a:t>
            </a:r>
            <a:r>
              <a:rPr lang="en-US" sz="1800" dirty="0"/>
              <a:t>) (y </a:t>
            </a:r>
            <a:r>
              <a:rPr lang="en-US" sz="1800" dirty="0" err="1"/>
              <a:t>Int</a:t>
            </a:r>
            <a:r>
              <a:rPr lang="en-US" sz="1800" dirty="0"/>
              <a:t>)) </a:t>
            </a:r>
            <a:r>
              <a:rPr lang="en-US" sz="1800" dirty="0" err="1"/>
              <a:t>Int</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a:t>Start </a:t>
            </a:r>
            <a:r>
              <a:rPr lang="en-US" sz="1800" dirty="0" err="1"/>
              <a:t>Int</a:t>
            </a:r>
            <a:r>
              <a:rPr lang="en-US" sz="1800" dirty="0"/>
              <a:t> (x y 0 1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 </a:t>
            </a:r>
            <a:r>
              <a:rPr lang="en-US" sz="1800" dirty="0"/>
              <a:t>Start Start)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 </a:t>
            </a:r>
            <a:r>
              <a:rPr lang="en-US" sz="1800" dirty="0"/>
              <a:t>Start Start)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err="1"/>
              <a:t>ite</a:t>
            </a:r>
            <a:r>
              <a:rPr lang="en-US" sz="1800" dirty="0"/>
              <a:t> </a:t>
            </a:r>
            <a:r>
              <a:rPr lang="en-US" sz="1800" dirty="0" err="1"/>
              <a:t>StartBool</a:t>
            </a:r>
            <a:r>
              <a:rPr lang="en-US" sz="1800" dirty="0"/>
              <a:t> Start Start)))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err="1"/>
              <a:t>StartBool</a:t>
            </a:r>
            <a:r>
              <a:rPr lang="en-US" sz="1800" dirty="0"/>
              <a:t> </a:t>
            </a:r>
            <a:r>
              <a:rPr lang="en-US" sz="1800" dirty="0" err="1"/>
              <a:t>Bool</a:t>
            </a:r>
            <a:r>
              <a:rPr lang="en-US" sz="1800" dirty="0"/>
              <a:t> ((and </a:t>
            </a:r>
            <a:r>
              <a:rPr lang="en-US" sz="1800" dirty="0" err="1"/>
              <a:t>StartBool</a:t>
            </a:r>
            <a:r>
              <a:rPr lang="en-US" sz="1800" dirty="0"/>
              <a:t> </a:t>
            </a:r>
            <a:r>
              <a:rPr lang="en-US" sz="1800" dirty="0" err="1"/>
              <a:t>StartBool</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a:t>or </a:t>
            </a:r>
            <a:r>
              <a:rPr lang="en-US" sz="1800" dirty="0" err="1"/>
              <a:t>StartBool</a:t>
            </a:r>
            <a:r>
              <a:rPr lang="en-US" sz="1800" dirty="0"/>
              <a:t> </a:t>
            </a:r>
            <a:r>
              <a:rPr lang="en-US" sz="1800" dirty="0" err="1"/>
              <a:t>StartBool</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a:t>not </a:t>
            </a:r>
            <a:r>
              <a:rPr lang="en-US" sz="1800" dirty="0" err="1"/>
              <a:t>StartBool</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(&lt;= </a:t>
            </a:r>
            <a:r>
              <a:rPr lang="en-US" sz="1800" dirty="0"/>
              <a:t>Start Start</a:t>
            </a:r>
            <a:r>
              <a:rPr lang="en-US" sz="1800" dirty="0" smtClean="0"/>
              <a:t>)))) </a:t>
            </a:r>
          </a:p>
          <a:p>
            <a:pPr lvl="1">
              <a:lnSpc>
                <a:spcPct val="80000"/>
              </a:lnSpc>
              <a:spcBef>
                <a:spcPct val="35000"/>
              </a:spcBef>
              <a:buClr>
                <a:srgbClr val="C3CDC6"/>
              </a:buClr>
              <a:buFont typeface="Wingdings" pitchFamily="2" charset="2"/>
              <a:buNone/>
            </a:pPr>
            <a:r>
              <a:rPr lang="en-US" sz="1800" dirty="0" smtClean="0"/>
              <a:t> (</a:t>
            </a:r>
            <a:r>
              <a:rPr lang="en-US" sz="1800" dirty="0"/>
              <a:t>declare-</a:t>
            </a:r>
            <a:r>
              <a:rPr lang="en-US" sz="1800" dirty="0" err="1"/>
              <a:t>var</a:t>
            </a:r>
            <a:r>
              <a:rPr lang="en-US" sz="1800" dirty="0"/>
              <a:t> x </a:t>
            </a:r>
            <a:r>
              <a:rPr lang="en-US" sz="1800" dirty="0" err="1"/>
              <a:t>Int</a:t>
            </a:r>
            <a:r>
              <a:rPr lang="en-US" sz="1800" dirty="0"/>
              <a:t>) </a:t>
            </a:r>
          </a:p>
          <a:p>
            <a:pPr lvl="1">
              <a:lnSpc>
                <a:spcPct val="80000"/>
              </a:lnSpc>
              <a:spcBef>
                <a:spcPct val="35000"/>
              </a:spcBef>
              <a:buClr>
                <a:srgbClr val="C3CDC6"/>
              </a:buClr>
              <a:buFont typeface="Wingdings" pitchFamily="2" charset="2"/>
              <a:buNone/>
            </a:pPr>
            <a:r>
              <a:rPr lang="en-US" sz="1800" dirty="0" smtClean="0"/>
              <a:t> (</a:t>
            </a:r>
            <a:r>
              <a:rPr lang="en-US" sz="1800" dirty="0"/>
              <a:t>declare-</a:t>
            </a:r>
            <a:r>
              <a:rPr lang="en-US" sz="1800" dirty="0" err="1"/>
              <a:t>var</a:t>
            </a:r>
            <a:r>
              <a:rPr lang="en-US" sz="1800" dirty="0"/>
              <a:t> y </a:t>
            </a:r>
            <a:r>
              <a:rPr lang="en-US" sz="1800" dirty="0" err="1"/>
              <a:t>Int</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a:t>
            </a:r>
            <a:r>
              <a:rPr lang="en-US" sz="1800" dirty="0"/>
              <a:t>constraint (&gt;= (max2 x y) x))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a:t>
            </a:r>
            <a:r>
              <a:rPr lang="en-US" sz="1800" dirty="0"/>
              <a:t>constraint (&gt;= (max2 x y) y))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a:t>
            </a:r>
            <a:r>
              <a:rPr lang="en-US" sz="1800" dirty="0"/>
              <a:t>constraint (or (= x (max2 x y)) (= y (max2 x y)))) </a:t>
            </a:r>
            <a:endParaRPr lang="en-US" sz="1800" dirty="0" smtClean="0"/>
          </a:p>
          <a:p>
            <a:pPr lvl="1">
              <a:lnSpc>
                <a:spcPct val="80000"/>
              </a:lnSpc>
              <a:spcBef>
                <a:spcPct val="35000"/>
              </a:spcBef>
              <a:buClr>
                <a:srgbClr val="C3CDC6"/>
              </a:buClr>
              <a:buFont typeface="Wingdings" pitchFamily="2" charset="2"/>
              <a:buNone/>
            </a:pPr>
            <a:r>
              <a:rPr lang="en-US" sz="1800" dirty="0" smtClean="0"/>
              <a:t> (</a:t>
            </a:r>
            <a:r>
              <a:rPr lang="en-US" sz="1800" dirty="0"/>
              <a:t>check-synth)</a:t>
            </a:r>
            <a:endParaRPr lang="en-US" sz="18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52</a:t>
            </a:fld>
            <a:endParaRPr lang="en-US" b="1" dirty="0"/>
          </a:p>
        </p:txBody>
      </p:sp>
    </p:spTree>
    <p:extLst>
      <p:ext uri="{BB962C8B-B14F-4D97-AF65-F5344CB8AC3E}">
        <p14:creationId xmlns:p14="http://schemas.microsoft.com/office/powerpoint/2010/main" val="84453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2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2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72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72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072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072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723">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0723">
                                            <p:txEl>
                                              <p:pRg st="13" end="1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072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072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Plan for </a:t>
            </a:r>
            <a:r>
              <a:rPr lang="en-US" sz="2800" dirty="0" err="1" smtClean="0">
                <a:solidFill>
                  <a:srgbClr val="C00000"/>
                </a:solidFill>
              </a:rPr>
              <a:t>SyGuS</a:t>
            </a:r>
            <a:r>
              <a:rPr lang="en-US" sz="2800" dirty="0" smtClean="0">
                <a:solidFill>
                  <a:srgbClr val="C00000"/>
                </a:solidFill>
              </a:rPr>
              <a:t>-Comp</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Proposed competition of </a:t>
            </a: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solvers at </a:t>
            </a:r>
            <a:r>
              <a:rPr lang="en-US" altLang="ko-KR" sz="2000" dirty="0" err="1" smtClean="0">
                <a:solidFill>
                  <a:srgbClr val="006600"/>
                </a:solidFill>
                <a:ea typeface="Gulim" pitchFamily="34" charset="-127"/>
              </a:rPr>
              <a:t>FLoC</a:t>
            </a:r>
            <a:r>
              <a:rPr lang="en-US" altLang="ko-KR" sz="2000" dirty="0" smtClean="0">
                <a:solidFill>
                  <a:srgbClr val="006600"/>
                </a:solidFill>
                <a:ea typeface="Gulim" pitchFamily="34" charset="-127"/>
              </a:rPr>
              <a:t>, July 2014</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Organizers: </a:t>
            </a:r>
            <a:r>
              <a:rPr lang="en-US" altLang="ko-KR" sz="2000" dirty="0" err="1" smtClean="0">
                <a:solidFill>
                  <a:srgbClr val="006600"/>
                </a:solidFill>
                <a:ea typeface="Gulim" pitchFamily="34" charset="-127"/>
              </a:rPr>
              <a:t>Alur</a:t>
            </a:r>
            <a:r>
              <a:rPr lang="en-US" altLang="ko-KR" sz="2000" dirty="0" smtClean="0">
                <a:solidFill>
                  <a:srgbClr val="006600"/>
                </a:solidFill>
                <a:ea typeface="Gulim" pitchFamily="34" charset="-127"/>
              </a:rPr>
              <a:t>, </a:t>
            </a:r>
            <a:r>
              <a:rPr lang="en-US" altLang="ko-KR" sz="2000" dirty="0" err="1" smtClean="0">
                <a:solidFill>
                  <a:srgbClr val="006600"/>
                </a:solidFill>
                <a:ea typeface="Gulim" pitchFamily="34" charset="-127"/>
              </a:rPr>
              <a:t>Fisman</a:t>
            </a:r>
            <a:r>
              <a:rPr lang="en-US" altLang="ko-KR" sz="2000" dirty="0" smtClean="0">
                <a:solidFill>
                  <a:srgbClr val="006600"/>
                </a:solidFill>
                <a:ea typeface="Gulim" pitchFamily="34" charset="-127"/>
              </a:rPr>
              <a:t> (Penn) and Singh, Solar-</a:t>
            </a:r>
            <a:r>
              <a:rPr lang="en-US" altLang="ko-KR" sz="2000" dirty="0" err="1" smtClean="0">
                <a:solidFill>
                  <a:srgbClr val="006600"/>
                </a:solidFill>
                <a:ea typeface="Gulim" pitchFamily="34" charset="-127"/>
              </a:rPr>
              <a:t>Lezama</a:t>
            </a:r>
            <a:r>
              <a:rPr lang="en-US" altLang="ko-KR" sz="2000" dirty="0" smtClean="0">
                <a:solidFill>
                  <a:srgbClr val="006600"/>
                </a:solidFill>
                <a:ea typeface="Gulim" pitchFamily="34" charset="-127"/>
              </a:rPr>
              <a:t> (MIT)</a:t>
            </a: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Website: excape.cis.upenn.edu/Synth-Comp.html</a:t>
            </a:r>
            <a:endParaRPr lang="en-US" altLang="ko-KR" sz="2000" dirty="0"/>
          </a:p>
          <a:p>
            <a:pPr marL="0" indent="0">
              <a:lnSpc>
                <a:spcPct val="80000"/>
              </a:lnSpc>
              <a:spcBef>
                <a:spcPct val="35000"/>
              </a:spcBef>
              <a:buClr>
                <a:srgbClr val="006600"/>
              </a:buClr>
              <a:buNone/>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Mailing list: </a:t>
            </a:r>
            <a:r>
              <a:rPr lang="en-US" altLang="ko-KR" sz="2000" dirty="0" smtClean="0">
                <a:solidFill>
                  <a:srgbClr val="006600"/>
                </a:solidFill>
                <a:ea typeface="Gulim" pitchFamily="34" charset="-127"/>
                <a:hlinkClick r:id="rId3"/>
              </a:rPr>
              <a:t>synthlib@cis.upenn.edu</a:t>
            </a:r>
            <a:endParaRPr lang="en-US" altLang="ko-KR" sz="2000" dirty="0" smtClean="0">
              <a:solidFill>
                <a:srgbClr val="006600"/>
              </a:solidFill>
              <a:ea typeface="Gulim" pitchFamily="34" charset="-127"/>
            </a:endParaRPr>
          </a:p>
          <a:p>
            <a:pPr marL="0" indent="0">
              <a:lnSpc>
                <a:spcPct val="80000"/>
              </a:lnSpc>
              <a:spcBef>
                <a:spcPct val="35000"/>
              </a:spcBef>
              <a:buClr>
                <a:srgbClr val="006600"/>
              </a:buClr>
              <a:buNone/>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Call for participation:</a:t>
            </a:r>
          </a:p>
          <a:p>
            <a:pPr lvl="1">
              <a:lnSpc>
                <a:spcPct val="80000"/>
              </a:lnSpc>
              <a:spcBef>
                <a:spcPct val="35000"/>
              </a:spcBef>
              <a:buClr>
                <a:srgbClr val="006600"/>
              </a:buClr>
              <a:buBlip>
                <a:blip r:embed="rId4"/>
              </a:buBlip>
            </a:pPr>
            <a:r>
              <a:rPr lang="en-US" altLang="ko-KR" sz="2000" dirty="0" smtClean="0">
                <a:solidFill>
                  <a:srgbClr val="002060"/>
                </a:solidFill>
                <a:ea typeface="Gulim" pitchFamily="34" charset="-127"/>
              </a:rPr>
              <a:t>Join discussion to finalize synth-lib format and competition format</a:t>
            </a:r>
          </a:p>
          <a:p>
            <a:pPr lvl="1">
              <a:lnSpc>
                <a:spcPct val="80000"/>
              </a:lnSpc>
              <a:spcBef>
                <a:spcPct val="35000"/>
              </a:spcBef>
              <a:buClr>
                <a:srgbClr val="006600"/>
              </a:buClr>
              <a:buBlip>
                <a:blip r:embed="rId4"/>
              </a:buBlip>
            </a:pPr>
            <a:r>
              <a:rPr lang="en-US" altLang="ko-KR" sz="2000" dirty="0" smtClean="0">
                <a:solidFill>
                  <a:srgbClr val="002060"/>
                </a:solidFill>
                <a:ea typeface="Gulim" pitchFamily="34" charset="-127"/>
              </a:rPr>
              <a:t>Contribute benchmarks</a:t>
            </a:r>
          </a:p>
          <a:p>
            <a:pPr lvl="1">
              <a:lnSpc>
                <a:spcPct val="80000"/>
              </a:lnSpc>
              <a:spcBef>
                <a:spcPct val="35000"/>
              </a:spcBef>
              <a:buClr>
                <a:srgbClr val="006600"/>
              </a:buClr>
              <a:buBlip>
                <a:blip r:embed="rId4"/>
              </a:buBlip>
            </a:pPr>
            <a:r>
              <a:rPr lang="en-US" altLang="ko-KR" sz="2000" dirty="0" smtClean="0">
                <a:solidFill>
                  <a:srgbClr val="002060"/>
                </a:solidFill>
                <a:ea typeface="Gulim" pitchFamily="34" charset="-127"/>
              </a:rPr>
              <a:t>Build a </a:t>
            </a:r>
            <a:r>
              <a:rPr lang="en-US" altLang="ko-KR" sz="2000" dirty="0" err="1" smtClean="0">
                <a:solidFill>
                  <a:srgbClr val="002060"/>
                </a:solidFill>
                <a:ea typeface="Gulim" pitchFamily="34" charset="-127"/>
              </a:rPr>
              <a:t>SyGuS</a:t>
            </a:r>
            <a:r>
              <a:rPr lang="en-US" altLang="ko-KR" sz="2000" dirty="0" smtClean="0">
                <a:solidFill>
                  <a:srgbClr val="002060"/>
                </a:solidFill>
                <a:ea typeface="Gulim" pitchFamily="34" charset="-127"/>
              </a:rPr>
              <a:t> solver</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53</a:t>
            </a:fld>
            <a:endParaRPr lang="en-US" b="1" dirty="0"/>
          </a:p>
        </p:txBody>
      </p:sp>
    </p:spTree>
    <p:extLst>
      <p:ext uri="{BB962C8B-B14F-4D97-AF65-F5344CB8AC3E}">
        <p14:creationId xmlns:p14="http://schemas.microsoft.com/office/powerpoint/2010/main" val="194852236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err="1" smtClean="0">
                <a:solidFill>
                  <a:srgbClr val="C00000"/>
                </a:solidFill>
              </a:rPr>
              <a:t>SyGuS</a:t>
            </a:r>
            <a:r>
              <a:rPr lang="en-US" sz="2800" dirty="0" smtClean="0">
                <a:solidFill>
                  <a:srgbClr val="C00000"/>
                </a:solidFill>
              </a:rPr>
              <a:t> Solvers 		Synthesis Tools</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54</a:t>
            </a:fld>
            <a:endParaRPr lang="en-US" b="1" dirty="0"/>
          </a:p>
        </p:txBody>
      </p:sp>
      <p:sp>
        <p:nvSpPr>
          <p:cNvPr id="6" name="TextBox 5"/>
          <p:cNvSpPr txBox="1"/>
          <p:nvPr/>
        </p:nvSpPr>
        <p:spPr>
          <a:xfrm>
            <a:off x="457200" y="3124200"/>
            <a:ext cx="8305800" cy="1323439"/>
          </a:xfrm>
          <a:prstGeom prst="rect">
            <a:avLst/>
          </a:prstGeom>
          <a:solidFill>
            <a:srgbClr val="FFFFCC"/>
          </a:solidFill>
          <a:ln w="28575" cmpd="sng">
            <a:solidFill>
              <a:srgbClr val="008000"/>
            </a:solidFill>
          </a:ln>
        </p:spPr>
        <p:txBody>
          <a:bodyPr wrap="square" rtlCol="0">
            <a:spAutoFit/>
          </a:bodyPr>
          <a:lstStyle/>
          <a:p>
            <a:r>
              <a:rPr lang="en-US" sz="2000" b="0" dirty="0" err="1" smtClean="0">
                <a:solidFill>
                  <a:srgbClr val="C00000"/>
                </a:solidFill>
              </a:rPr>
              <a:t>SyGuS</a:t>
            </a:r>
            <a:r>
              <a:rPr lang="en-US" sz="2000" b="0" dirty="0" smtClean="0">
                <a:solidFill>
                  <a:srgbClr val="C00000"/>
                </a:solidFill>
              </a:rPr>
              <a:t> </a:t>
            </a:r>
            <a:r>
              <a:rPr lang="en-US" sz="2000" b="0" dirty="0" smtClean="0">
                <a:solidFill>
                  <a:srgbClr val="C00000"/>
                </a:solidFill>
              </a:rPr>
              <a:t>Standardized Interchange Format</a:t>
            </a:r>
          </a:p>
          <a:p>
            <a:r>
              <a:rPr lang="en-US" sz="2000" b="0" dirty="0">
                <a:solidFill>
                  <a:srgbClr val="C00000"/>
                </a:solidFill>
              </a:rPr>
              <a:t>	</a:t>
            </a:r>
            <a:r>
              <a:rPr lang="en-US" sz="2000" b="0" dirty="0" smtClean="0">
                <a:solidFill>
                  <a:srgbClr val="003300"/>
                </a:solidFill>
              </a:rPr>
              <a:t>Problem classification + Benchmark repository</a:t>
            </a:r>
          </a:p>
          <a:p>
            <a:r>
              <a:rPr lang="en-US" sz="2000" b="0" dirty="0">
                <a:solidFill>
                  <a:srgbClr val="003300"/>
                </a:solidFill>
              </a:rPr>
              <a:t>	</a:t>
            </a:r>
            <a:endParaRPr lang="en-US" sz="2000" b="0" dirty="0" smtClean="0">
              <a:solidFill>
                <a:srgbClr val="003300"/>
              </a:solidFill>
            </a:endParaRPr>
          </a:p>
          <a:p>
            <a:r>
              <a:rPr lang="en-US" sz="2000" b="0" dirty="0" smtClean="0">
                <a:solidFill>
                  <a:srgbClr val="C00000"/>
                </a:solidFill>
              </a:rPr>
              <a:t>+ Solvers competition</a:t>
            </a:r>
            <a:endParaRPr lang="en-US" sz="2000" b="0" dirty="0">
              <a:solidFill>
                <a:srgbClr val="C00000"/>
              </a:solidFill>
            </a:endParaRPr>
          </a:p>
        </p:txBody>
      </p:sp>
      <p:sp>
        <p:nvSpPr>
          <p:cNvPr id="21" name="Oval 20"/>
          <p:cNvSpPr/>
          <p:nvPr/>
        </p:nvSpPr>
        <p:spPr bwMode="auto">
          <a:xfrm>
            <a:off x="609600" y="1263028"/>
            <a:ext cx="1752600" cy="990599"/>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Program</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Comic Sans MS" pitchFamily="66" charset="0"/>
              </a:rPr>
              <a:t>optimization</a:t>
            </a:r>
          </a:p>
        </p:txBody>
      </p:sp>
      <p:sp>
        <p:nvSpPr>
          <p:cNvPr id="22" name="Oval 21"/>
          <p:cNvSpPr/>
          <p:nvPr/>
        </p:nvSpPr>
        <p:spPr bwMode="auto">
          <a:xfrm>
            <a:off x="2779690" y="1344057"/>
            <a:ext cx="1563710" cy="828541"/>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Program</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Comic Sans MS" pitchFamily="66" charset="0"/>
              </a:rPr>
              <a:t>sketching</a:t>
            </a:r>
          </a:p>
        </p:txBody>
      </p:sp>
      <p:sp>
        <p:nvSpPr>
          <p:cNvPr id="23" name="Oval 22"/>
          <p:cNvSpPr/>
          <p:nvPr/>
        </p:nvSpPr>
        <p:spPr bwMode="auto">
          <a:xfrm>
            <a:off x="4610100" y="1253193"/>
            <a:ext cx="1866900" cy="1010268"/>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Programming</a:t>
            </a:r>
          </a:p>
          <a:p>
            <a:pPr marL="0" marR="0" indent="0" algn="ctr" defTabSz="914400" rtl="0" eaLnBrk="0" fontAlgn="base" latinLnBrk="0" hangingPunct="0">
              <a:lnSpc>
                <a:spcPct val="100000"/>
              </a:lnSpc>
              <a:spcBef>
                <a:spcPct val="0"/>
              </a:spcBef>
              <a:spcAft>
                <a:spcPct val="0"/>
              </a:spcAft>
              <a:buClrTx/>
              <a:buSzTx/>
              <a:buFontTx/>
              <a:buNone/>
              <a:tabLst/>
            </a:pPr>
            <a:r>
              <a:rPr lang="en-US" sz="2000" b="0" dirty="0"/>
              <a:t>b</a:t>
            </a:r>
            <a:r>
              <a:rPr kumimoji="0" lang="en-US" sz="2000" b="0" i="0" u="none" strike="noStrike" cap="none" normalizeH="0" baseline="0" dirty="0" smtClean="0">
                <a:ln>
                  <a:noFill/>
                </a:ln>
                <a:solidFill>
                  <a:schemeClr val="accent2"/>
                </a:solidFill>
                <a:effectLst/>
                <a:latin typeface="Comic Sans MS" pitchFamily="66" charset="0"/>
              </a:rPr>
              <a:t>y</a:t>
            </a:r>
            <a:r>
              <a:rPr kumimoji="0" lang="en-US" sz="2000" b="0" i="0" u="none" strike="noStrike" cap="none" normalizeH="0" dirty="0" smtClean="0">
                <a:ln>
                  <a:noFill/>
                </a:ln>
                <a:solidFill>
                  <a:schemeClr val="accent2"/>
                </a:solidFill>
                <a:effectLst/>
                <a:latin typeface="Comic Sans MS" pitchFamily="66" charset="0"/>
              </a:rPr>
              <a:t> examples</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4" name="Oval 23"/>
          <p:cNvSpPr/>
          <p:nvPr/>
        </p:nvSpPr>
        <p:spPr bwMode="auto">
          <a:xfrm>
            <a:off x="6665890" y="1344057"/>
            <a:ext cx="2097110" cy="828541"/>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Comic Sans MS" pitchFamily="66" charset="0"/>
              </a:rPr>
              <a:t>Invariant</a:t>
            </a:r>
          </a:p>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generation</a:t>
            </a:r>
            <a:endParaRPr kumimoji="0" lang="en-US" sz="2000" b="0" i="0" u="none" strike="noStrike" cap="none" normalizeH="0" baseline="0" dirty="0" smtClean="0">
              <a:ln>
                <a:noFill/>
              </a:ln>
              <a:solidFill>
                <a:schemeClr val="accent2"/>
              </a:solidFill>
              <a:effectLst/>
              <a:latin typeface="Comic Sans MS" pitchFamily="66" charset="0"/>
            </a:endParaRPr>
          </a:p>
        </p:txBody>
      </p:sp>
      <p:cxnSp>
        <p:nvCxnSpPr>
          <p:cNvPr id="25" name="Straight Arrow Connector 24"/>
          <p:cNvCxnSpPr>
            <a:stCxn id="22" idx="4"/>
          </p:cNvCxnSpPr>
          <p:nvPr/>
        </p:nvCxnSpPr>
        <p:spPr bwMode="auto">
          <a:xfrm>
            <a:off x="3561545" y="2172598"/>
            <a:ext cx="40783" cy="951602"/>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a:off x="5540331" y="2253627"/>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7" name="Straight Arrow Connector 26"/>
          <p:cNvCxnSpPr>
            <a:stCxn id="24" idx="4"/>
          </p:cNvCxnSpPr>
          <p:nvPr/>
        </p:nvCxnSpPr>
        <p:spPr bwMode="auto">
          <a:xfrm flipH="1">
            <a:off x="7186411" y="2172598"/>
            <a:ext cx="528034" cy="927269"/>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8" name="Straight Arrow Connector 27"/>
          <p:cNvCxnSpPr>
            <a:stCxn id="21" idx="4"/>
          </p:cNvCxnSpPr>
          <p:nvPr/>
        </p:nvCxnSpPr>
        <p:spPr bwMode="auto">
          <a:xfrm>
            <a:off x="1485900" y="2253627"/>
            <a:ext cx="303190" cy="84624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9" name="Left-Right Arrow 18"/>
          <p:cNvSpPr/>
          <p:nvPr/>
        </p:nvSpPr>
        <p:spPr bwMode="auto">
          <a:xfrm>
            <a:off x="3887810" y="626596"/>
            <a:ext cx="722290" cy="211604"/>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12" name="Rounded Rectangle 11"/>
          <p:cNvSpPr/>
          <p:nvPr/>
        </p:nvSpPr>
        <p:spPr bwMode="auto">
          <a:xfrm>
            <a:off x="609600" y="5181600"/>
            <a:ext cx="7848600" cy="1295400"/>
          </a:xfrm>
          <a:prstGeom prst="roundRect">
            <a:avLst/>
          </a:prstGeom>
          <a:solidFill>
            <a:srgbClr val="CC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b="0" dirty="0" smtClean="0"/>
              <a:t>Potential Techniques for Solvers:</a:t>
            </a:r>
          </a:p>
          <a:p>
            <a:pPr marL="0" marR="0" indent="0" defTabSz="914400" rtl="0" eaLnBrk="0" fontAlgn="base" latinLnBrk="0" hangingPunct="0">
              <a:lnSpc>
                <a:spcPct val="100000"/>
              </a:lnSpc>
              <a:spcBef>
                <a:spcPct val="0"/>
              </a:spcBef>
              <a:spcAft>
                <a:spcPct val="0"/>
              </a:spcAft>
              <a:buClrTx/>
              <a:buSzTx/>
              <a:buFontTx/>
              <a:buNone/>
              <a:tabLst/>
            </a:pPr>
            <a:r>
              <a:rPr lang="en-US" sz="2000" b="0" dirty="0" smtClean="0"/>
              <a:t>      Learning, Constraint solvers, Enumerative/stochastic search</a:t>
            </a:r>
          </a:p>
          <a:p>
            <a:pPr marL="0" marR="0" indent="0"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accent2"/>
                </a:solidFill>
                <a:effectLst/>
              </a:rPr>
              <a:t> </a:t>
            </a:r>
            <a:r>
              <a:rPr kumimoji="0" lang="en-US" sz="2000" b="0" i="0" u="none" strike="noStrike" cap="none" normalizeH="0" baseline="0" dirty="0" smtClean="0">
                <a:ln>
                  <a:noFill/>
                </a:ln>
                <a:solidFill>
                  <a:schemeClr val="accent2"/>
                </a:solidFill>
                <a:effectLst/>
              </a:rPr>
              <a:t>     </a:t>
            </a:r>
          </a:p>
          <a:p>
            <a:pPr marL="0" marR="0" indent="0" defTabSz="914400" rtl="0" eaLnBrk="0" fontAlgn="base" latinLnBrk="0" hangingPunct="0">
              <a:lnSpc>
                <a:spcPct val="100000"/>
              </a:lnSpc>
              <a:spcBef>
                <a:spcPct val="0"/>
              </a:spcBef>
              <a:spcAft>
                <a:spcPct val="0"/>
              </a:spcAft>
              <a:buClrTx/>
              <a:buSzTx/>
              <a:buFontTx/>
              <a:buNone/>
              <a:tabLst/>
            </a:pPr>
            <a:r>
              <a:rPr lang="en-US" sz="2000" b="0" dirty="0" smtClean="0">
                <a:solidFill>
                  <a:srgbClr val="C00000"/>
                </a:solidFill>
              </a:rPr>
              <a:t>Little engines of synthesis ?</a:t>
            </a:r>
            <a:endParaRPr kumimoji="0" lang="en-US" sz="2000" b="0" i="0" u="none" strike="noStrike" cap="none" normalizeH="0" baseline="0" dirty="0" smtClean="0">
              <a:ln>
                <a:noFill/>
              </a:ln>
              <a:solidFill>
                <a:srgbClr val="C00000"/>
              </a:solidFill>
              <a:effectLst/>
            </a:endParaRPr>
          </a:p>
        </p:txBody>
      </p:sp>
      <p:cxnSp>
        <p:nvCxnSpPr>
          <p:cNvPr id="30" name="Straight Arrow Connector 29"/>
          <p:cNvCxnSpPr>
            <a:endCxn id="12" idx="0"/>
          </p:cNvCxnSpPr>
          <p:nvPr/>
        </p:nvCxnSpPr>
        <p:spPr bwMode="auto">
          <a:xfrm>
            <a:off x="4495532" y="4447639"/>
            <a:ext cx="38368" cy="733961"/>
          </a:xfrm>
          <a:prstGeom prst="straightConnector1">
            <a:avLst/>
          </a:prstGeom>
          <a:solidFill>
            <a:srgbClr val="333399"/>
          </a:solidFill>
          <a:ln w="381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367048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Selection Sort: Array Access Correctness</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2590800" y="1295400"/>
            <a:ext cx="4864396" cy="5447645"/>
          </a:xfrm>
          <a:prstGeom prst="rect">
            <a:avLst/>
          </a:prstGeom>
          <a:noFill/>
          <a:ln>
            <a:solidFill>
              <a:schemeClr val="tx1"/>
            </a:solidFill>
          </a:ln>
        </p:spPr>
        <p:txBody>
          <a:bodyPr wrap="square" rtlCol="0">
            <a:spAutoFit/>
          </a:bodyPr>
          <a:lstStyle/>
          <a:p>
            <a:r>
              <a:rPr lang="en-US" sz="2000" b="0" dirty="0" err="1" smtClean="0">
                <a:solidFill>
                  <a:srgbClr val="003300"/>
                </a:solidFill>
              </a:rPr>
              <a:t>SelectionSort</a:t>
            </a:r>
            <a:r>
              <a:rPr lang="en-US" sz="2000" b="0" dirty="0">
                <a:solidFill>
                  <a:srgbClr val="003300"/>
                </a:solidFill>
              </a:rPr>
              <a:t>(</a:t>
            </a:r>
            <a:r>
              <a:rPr lang="en-US" sz="2000" b="0" dirty="0" err="1">
                <a:solidFill>
                  <a:srgbClr val="003300"/>
                </a:solidFill>
              </a:rPr>
              <a:t>int</a:t>
            </a:r>
            <a:r>
              <a:rPr lang="en-US" sz="2000" b="0" dirty="0">
                <a:solidFill>
                  <a:srgbClr val="003300"/>
                </a:solidFill>
              </a:rPr>
              <a:t> A[],n) {</a:t>
            </a:r>
          </a:p>
          <a:p>
            <a:r>
              <a:rPr lang="en-US" sz="2000" b="0" dirty="0" smtClean="0">
                <a:solidFill>
                  <a:srgbClr val="003300"/>
                </a:solidFill>
              </a:rPr>
              <a:t>  i1 </a:t>
            </a:r>
            <a:r>
              <a:rPr lang="en-US" sz="2000" b="0" dirty="0">
                <a:solidFill>
                  <a:srgbClr val="003300"/>
                </a:solidFill>
              </a:rPr>
              <a:t>:=0;</a:t>
            </a:r>
          </a:p>
          <a:p>
            <a:r>
              <a:rPr lang="en-US" sz="2000" b="0" dirty="0" smtClean="0">
                <a:solidFill>
                  <a:srgbClr val="003300"/>
                </a:solidFill>
              </a:rPr>
              <a:t>  while</a:t>
            </a:r>
            <a:r>
              <a:rPr lang="en-US" sz="2000" b="0" dirty="0">
                <a:solidFill>
                  <a:srgbClr val="003300"/>
                </a:solidFill>
              </a:rPr>
              <a:t>(i1 </a:t>
            </a:r>
            <a:r>
              <a:rPr lang="en-US" sz="2000" b="0" dirty="0" smtClean="0">
                <a:solidFill>
                  <a:srgbClr val="003300"/>
                </a:solidFill>
              </a:rPr>
              <a:t>&lt; n</a:t>
            </a:r>
            <a:r>
              <a:rPr lang="en-US" sz="2000" b="0" dirty="0">
                <a:solidFill>
                  <a:srgbClr val="003300"/>
                </a:solidFill>
              </a:rPr>
              <a:t>−1) {</a:t>
            </a:r>
          </a:p>
          <a:p>
            <a:r>
              <a:rPr lang="en-US" sz="2000" b="0" dirty="0">
                <a:solidFill>
                  <a:srgbClr val="003300"/>
                </a:solidFill>
              </a:rPr>
              <a:t>  </a:t>
            </a:r>
            <a:r>
              <a:rPr lang="en-US" sz="2000" b="0" dirty="0" smtClean="0">
                <a:solidFill>
                  <a:srgbClr val="003300"/>
                </a:solidFill>
              </a:rPr>
              <a:t>  v1 </a:t>
            </a:r>
            <a:r>
              <a:rPr lang="en-US" sz="2000" b="0" dirty="0">
                <a:solidFill>
                  <a:srgbClr val="003300"/>
                </a:solidFill>
              </a:rPr>
              <a:t>:</a:t>
            </a:r>
            <a:r>
              <a:rPr lang="en-US" sz="2000" b="0" dirty="0" smtClean="0">
                <a:solidFill>
                  <a:srgbClr val="003300"/>
                </a:solidFill>
              </a:rPr>
              <a:t>= i1;</a:t>
            </a:r>
            <a:endParaRPr lang="en-US" sz="2000" b="0" dirty="0">
              <a:solidFill>
                <a:srgbClr val="003300"/>
              </a:solidFill>
            </a:endParaRPr>
          </a:p>
          <a:p>
            <a:r>
              <a:rPr lang="en-US" sz="2000" b="0" dirty="0">
                <a:solidFill>
                  <a:srgbClr val="003300"/>
                </a:solidFill>
              </a:rPr>
              <a:t>  </a:t>
            </a:r>
            <a:r>
              <a:rPr lang="en-US" sz="2000" b="0" dirty="0" smtClean="0">
                <a:solidFill>
                  <a:srgbClr val="003300"/>
                </a:solidFill>
              </a:rPr>
              <a:t>  i2 </a:t>
            </a:r>
            <a:r>
              <a:rPr lang="en-US" sz="2000" b="0" dirty="0">
                <a:solidFill>
                  <a:srgbClr val="003300"/>
                </a:solidFill>
              </a:rPr>
              <a:t>:</a:t>
            </a:r>
            <a:r>
              <a:rPr lang="en-US" sz="2000" b="0" dirty="0" smtClean="0">
                <a:solidFill>
                  <a:srgbClr val="003300"/>
                </a:solidFill>
              </a:rPr>
              <a:t>= i1 + 1</a:t>
            </a:r>
            <a:r>
              <a:rPr lang="en-US" sz="2000" b="0" dirty="0">
                <a:solidFill>
                  <a:srgbClr val="003300"/>
                </a:solidFill>
              </a:rPr>
              <a:t>;</a:t>
            </a:r>
          </a:p>
          <a:p>
            <a:r>
              <a:rPr lang="en-US" sz="2000" b="0" dirty="0">
                <a:solidFill>
                  <a:srgbClr val="003300"/>
                </a:solidFill>
              </a:rPr>
              <a:t>  </a:t>
            </a:r>
            <a:r>
              <a:rPr lang="en-US" sz="2000" b="0" dirty="0" smtClean="0">
                <a:solidFill>
                  <a:srgbClr val="003300"/>
                </a:solidFill>
              </a:rPr>
              <a:t>  while </a:t>
            </a:r>
            <a:r>
              <a:rPr lang="en-US" sz="2000" b="0" dirty="0">
                <a:solidFill>
                  <a:srgbClr val="003300"/>
                </a:solidFill>
              </a:rPr>
              <a:t>(i2 </a:t>
            </a:r>
            <a:r>
              <a:rPr lang="en-US" sz="2000" b="0" dirty="0" smtClean="0">
                <a:solidFill>
                  <a:srgbClr val="003300"/>
                </a:solidFill>
              </a:rPr>
              <a:t>&lt; n</a:t>
            </a:r>
            <a:r>
              <a:rPr lang="en-US" sz="2000" b="0" dirty="0">
                <a:solidFill>
                  <a:srgbClr val="003300"/>
                </a:solidFill>
              </a:rPr>
              <a:t>) </a:t>
            </a:r>
            <a:r>
              <a:rPr lang="en-US" sz="2000" b="0" dirty="0" smtClean="0">
                <a:solidFill>
                  <a:srgbClr val="003300"/>
                </a:solidFill>
              </a:rPr>
              <a:t>{</a:t>
            </a:r>
          </a:p>
          <a:p>
            <a:r>
              <a:rPr lang="en-US" sz="2000" b="0" dirty="0" smtClean="0">
                <a:solidFill>
                  <a:srgbClr val="003300"/>
                </a:solidFill>
              </a:rPr>
              <a:t>      </a:t>
            </a:r>
            <a:r>
              <a:rPr lang="en-US" sz="2000" b="0" dirty="0" smtClean="0">
                <a:solidFill>
                  <a:srgbClr val="FF0000"/>
                </a:solidFill>
              </a:rPr>
              <a:t>assert (0 </a:t>
            </a:r>
            <a:r>
              <a:rPr lang="cs-CZ" sz="2400" b="0" dirty="0" smtClean="0">
                <a:solidFill>
                  <a:srgbClr val="FF0000"/>
                </a:solidFill>
              </a:rPr>
              <a:t>≤</a:t>
            </a:r>
            <a:r>
              <a:rPr lang="en-US" sz="2000" b="0" dirty="0" smtClean="0">
                <a:solidFill>
                  <a:srgbClr val="FF0000"/>
                </a:solidFill>
              </a:rPr>
              <a:t> i2 &lt; n) &amp; (0 </a:t>
            </a:r>
            <a:r>
              <a:rPr lang="cs-CZ" sz="2000" b="0" dirty="0" smtClean="0">
                <a:solidFill>
                  <a:srgbClr val="FF0000"/>
                </a:solidFill>
              </a:rPr>
              <a:t>≤</a:t>
            </a:r>
            <a:r>
              <a:rPr lang="en-US" sz="2000" b="0" dirty="0" smtClean="0">
                <a:solidFill>
                  <a:srgbClr val="FF0000"/>
                </a:solidFill>
              </a:rPr>
              <a:t> v1 &lt; n)</a:t>
            </a:r>
            <a:endParaRPr lang="en-US" sz="2000" b="0" dirty="0">
              <a:solidFill>
                <a:srgbClr val="FF0000"/>
              </a:solidFill>
            </a:endParaRPr>
          </a:p>
          <a:p>
            <a:r>
              <a:rPr lang="en-US" sz="2000" b="0" dirty="0">
                <a:solidFill>
                  <a:srgbClr val="003300"/>
                </a:solidFill>
              </a:rPr>
              <a:t>    </a:t>
            </a:r>
            <a:r>
              <a:rPr lang="en-US" sz="2000" b="0" dirty="0" smtClean="0">
                <a:solidFill>
                  <a:srgbClr val="003300"/>
                </a:solidFill>
              </a:rPr>
              <a:t>  if </a:t>
            </a:r>
            <a:r>
              <a:rPr lang="en-US" sz="2000" b="0" dirty="0">
                <a:solidFill>
                  <a:srgbClr val="003300"/>
                </a:solidFill>
              </a:rPr>
              <a:t>(A[i2]&lt;A[v1]</a:t>
            </a:r>
            <a:r>
              <a:rPr lang="en-US" sz="2000" b="0" dirty="0" smtClean="0">
                <a:solidFill>
                  <a:srgbClr val="003300"/>
                </a:solidFill>
              </a:rPr>
              <a:t>)</a:t>
            </a:r>
          </a:p>
          <a:p>
            <a:r>
              <a:rPr lang="en-US" sz="2000" b="0" dirty="0">
                <a:solidFill>
                  <a:srgbClr val="003300"/>
                </a:solidFill>
              </a:rPr>
              <a:t> </a:t>
            </a:r>
            <a:r>
              <a:rPr lang="en-US" sz="2000" b="0" dirty="0" smtClean="0">
                <a:solidFill>
                  <a:srgbClr val="003300"/>
                </a:solidFill>
              </a:rPr>
              <a:t>       v1 </a:t>
            </a:r>
            <a:r>
              <a:rPr lang="en-US" sz="2000" b="0" dirty="0">
                <a:solidFill>
                  <a:srgbClr val="003300"/>
                </a:solidFill>
              </a:rPr>
              <a:t>:</a:t>
            </a:r>
            <a:r>
              <a:rPr lang="en-US" sz="2000" b="0" dirty="0" smtClean="0">
                <a:solidFill>
                  <a:srgbClr val="003300"/>
                </a:solidFill>
              </a:rPr>
              <a:t>= i2 </a:t>
            </a:r>
            <a:r>
              <a:rPr lang="en-US" sz="2000" b="0" dirty="0">
                <a:solidFill>
                  <a:srgbClr val="003300"/>
                </a:solidFill>
              </a:rPr>
              <a:t>;</a:t>
            </a:r>
          </a:p>
          <a:p>
            <a:r>
              <a:rPr lang="en-US" sz="2000" b="0" dirty="0">
                <a:solidFill>
                  <a:srgbClr val="003300"/>
                </a:solidFill>
              </a:rPr>
              <a:t>   </a:t>
            </a:r>
            <a:r>
              <a:rPr lang="en-US" sz="2000" b="0" dirty="0" smtClean="0">
                <a:solidFill>
                  <a:srgbClr val="003300"/>
                </a:solidFill>
              </a:rPr>
              <a:t>   i2+</a:t>
            </a:r>
            <a:r>
              <a:rPr lang="en-US" sz="2000" b="0" dirty="0">
                <a:solidFill>
                  <a:srgbClr val="003300"/>
                </a:solidFill>
              </a:rPr>
              <a:t>+;</a:t>
            </a:r>
          </a:p>
          <a:p>
            <a:r>
              <a:rPr lang="en-US" sz="2000" b="0" dirty="0">
                <a:solidFill>
                  <a:srgbClr val="003300"/>
                </a:solidFill>
              </a:rPr>
              <a:t>  </a:t>
            </a:r>
            <a:r>
              <a:rPr lang="en-US" sz="2000" b="0" dirty="0" smtClean="0">
                <a:solidFill>
                  <a:srgbClr val="003300"/>
                </a:solidFill>
              </a:rPr>
              <a:t>  }</a:t>
            </a:r>
          </a:p>
          <a:p>
            <a:r>
              <a:rPr lang="en-US" sz="2000" b="0" dirty="0">
                <a:solidFill>
                  <a:srgbClr val="003300"/>
                </a:solidFill>
              </a:rPr>
              <a:t> </a:t>
            </a:r>
            <a:r>
              <a:rPr lang="en-US" sz="2000" b="0" dirty="0" smtClean="0">
                <a:solidFill>
                  <a:srgbClr val="003300"/>
                </a:solidFill>
              </a:rPr>
              <a:t>   </a:t>
            </a:r>
            <a:r>
              <a:rPr lang="en-US" sz="2000" b="0" dirty="0" smtClean="0">
                <a:solidFill>
                  <a:srgbClr val="FF0000"/>
                </a:solidFill>
              </a:rPr>
              <a:t>assert (0 </a:t>
            </a:r>
            <a:r>
              <a:rPr lang="cs-CZ" sz="2000" b="0" dirty="0" smtClean="0">
                <a:solidFill>
                  <a:srgbClr val="FF0000"/>
                </a:solidFill>
              </a:rPr>
              <a:t>≤</a:t>
            </a:r>
            <a:r>
              <a:rPr lang="en-US" sz="2000" b="0" dirty="0" smtClean="0">
                <a:solidFill>
                  <a:srgbClr val="FF0000"/>
                </a:solidFill>
              </a:rPr>
              <a:t> i1 &lt;n) &amp; (0 </a:t>
            </a:r>
            <a:r>
              <a:rPr lang="cs-CZ" sz="2000" b="0" dirty="0" smtClean="0">
                <a:solidFill>
                  <a:srgbClr val="FF0000"/>
                </a:solidFill>
              </a:rPr>
              <a:t>≤</a:t>
            </a:r>
            <a:r>
              <a:rPr lang="en-US" sz="2000" b="0" dirty="0" smtClean="0">
                <a:solidFill>
                  <a:srgbClr val="FF0000"/>
                </a:solidFill>
              </a:rPr>
              <a:t> v1 &lt; n)</a:t>
            </a:r>
            <a:endParaRPr lang="en-US" sz="2000" b="0" dirty="0">
              <a:solidFill>
                <a:srgbClr val="FF0000"/>
              </a:solidFill>
            </a:endParaRPr>
          </a:p>
          <a:p>
            <a:r>
              <a:rPr lang="en-US" sz="2000" b="0" dirty="0">
                <a:solidFill>
                  <a:srgbClr val="003300"/>
                </a:solidFill>
              </a:rPr>
              <a:t>  </a:t>
            </a:r>
            <a:r>
              <a:rPr lang="en-US" sz="2000" b="0" dirty="0" smtClean="0">
                <a:solidFill>
                  <a:srgbClr val="003300"/>
                </a:solidFill>
              </a:rPr>
              <a:t>  swap</a:t>
            </a:r>
            <a:r>
              <a:rPr lang="en-US" sz="2000" b="0" dirty="0">
                <a:solidFill>
                  <a:srgbClr val="003300"/>
                </a:solidFill>
              </a:rPr>
              <a:t>(A[</a:t>
            </a:r>
            <a:r>
              <a:rPr lang="en-US" sz="2000" b="0" dirty="0" smtClean="0">
                <a:solidFill>
                  <a:srgbClr val="003300"/>
                </a:solidFill>
              </a:rPr>
              <a:t>i1]</a:t>
            </a:r>
            <a:r>
              <a:rPr lang="en-US" sz="2000" b="0" dirty="0">
                <a:solidFill>
                  <a:srgbClr val="003300"/>
                </a:solidFill>
              </a:rPr>
              <a:t>, A[</a:t>
            </a:r>
            <a:r>
              <a:rPr lang="en-US" sz="2000" b="0" dirty="0" smtClean="0">
                <a:solidFill>
                  <a:srgbClr val="003300"/>
                </a:solidFill>
              </a:rPr>
              <a:t>v1]</a:t>
            </a:r>
            <a:r>
              <a:rPr lang="en-US" sz="2000" b="0" dirty="0">
                <a:solidFill>
                  <a:srgbClr val="003300"/>
                </a:solidFill>
              </a:rPr>
              <a:t>);</a:t>
            </a:r>
          </a:p>
          <a:p>
            <a:r>
              <a:rPr lang="en-US" sz="2000" b="0" dirty="0">
                <a:solidFill>
                  <a:srgbClr val="003300"/>
                </a:solidFill>
              </a:rPr>
              <a:t>  </a:t>
            </a:r>
            <a:r>
              <a:rPr lang="en-US" sz="2000" b="0" dirty="0" smtClean="0">
                <a:solidFill>
                  <a:srgbClr val="003300"/>
                </a:solidFill>
              </a:rPr>
              <a:t>  i1+</a:t>
            </a:r>
            <a:r>
              <a:rPr lang="en-US" sz="2000" b="0" dirty="0">
                <a:solidFill>
                  <a:srgbClr val="003300"/>
                </a:solidFill>
              </a:rPr>
              <a:t>+;</a:t>
            </a:r>
          </a:p>
          <a:p>
            <a:r>
              <a:rPr lang="en-US" sz="2000" b="0" dirty="0" smtClean="0">
                <a:solidFill>
                  <a:srgbClr val="003300"/>
                </a:solidFill>
              </a:rPr>
              <a:t>  }</a:t>
            </a:r>
            <a:endParaRPr lang="en-US" sz="2000" b="0" dirty="0">
              <a:solidFill>
                <a:srgbClr val="003300"/>
              </a:solidFill>
            </a:endParaRPr>
          </a:p>
          <a:p>
            <a:r>
              <a:rPr lang="en-US" sz="2000" b="0" dirty="0" smtClean="0">
                <a:solidFill>
                  <a:srgbClr val="003300"/>
                </a:solidFill>
              </a:rPr>
              <a:t>  return </a:t>
            </a:r>
            <a:r>
              <a:rPr lang="en-US" sz="2000" b="0" dirty="0">
                <a:solidFill>
                  <a:srgbClr val="003300"/>
                </a:solidFill>
              </a:rPr>
              <a:t>A;</a:t>
            </a:r>
          </a:p>
          <a:p>
            <a:r>
              <a:rPr lang="en-US" sz="2000" b="0" dirty="0" smtClean="0">
                <a:solidFill>
                  <a:srgbClr val="003300"/>
                </a:solidFill>
              </a:rPr>
              <a:t>}</a:t>
            </a:r>
          </a:p>
        </p:txBody>
      </p:sp>
      <p:sp>
        <p:nvSpPr>
          <p:cNvPr id="1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6</a:t>
            </a:fld>
            <a:endParaRPr lang="en-US" b="1" dirty="0"/>
          </a:p>
        </p:txBody>
      </p:sp>
    </p:spTree>
    <p:extLst>
      <p:ext uri="{BB962C8B-B14F-4D97-AF65-F5344CB8AC3E}">
        <p14:creationId xmlns:p14="http://schemas.microsoft.com/office/powerpoint/2010/main" val="2326496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46038"/>
            <a:ext cx="8972550" cy="1096962"/>
          </a:xfrm>
        </p:spPr>
        <p:txBody>
          <a:bodyPr/>
          <a:lstStyle/>
          <a:p>
            <a:r>
              <a:rPr lang="en-US" sz="2800" dirty="0" smtClean="0">
                <a:solidFill>
                  <a:srgbClr val="C00000"/>
                </a:solidFill>
              </a:rPr>
              <a:t>Selection Sort: Proving Assertions</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814042" y="1177343"/>
            <a:ext cx="3810000" cy="5386090"/>
          </a:xfrm>
          <a:prstGeom prst="rect">
            <a:avLst/>
          </a:prstGeom>
          <a:noFill/>
          <a:ln>
            <a:solidFill>
              <a:schemeClr val="tx1"/>
            </a:solidFill>
          </a:ln>
        </p:spPr>
        <p:txBody>
          <a:bodyPr wrap="square" rtlCol="0">
            <a:spAutoFit/>
          </a:bodyPr>
          <a:lstStyle/>
          <a:p>
            <a:r>
              <a:rPr lang="en-US" sz="2000" b="0" dirty="0" err="1" smtClean="0">
                <a:solidFill>
                  <a:srgbClr val="003300"/>
                </a:solidFill>
              </a:rPr>
              <a:t>SelectionSort</a:t>
            </a:r>
            <a:r>
              <a:rPr lang="en-US" sz="2000" b="0" dirty="0">
                <a:solidFill>
                  <a:srgbClr val="003300"/>
                </a:solidFill>
              </a:rPr>
              <a:t>(</a:t>
            </a:r>
            <a:r>
              <a:rPr lang="en-US" sz="2000" b="0" dirty="0" err="1">
                <a:solidFill>
                  <a:srgbClr val="003300"/>
                </a:solidFill>
              </a:rPr>
              <a:t>int</a:t>
            </a:r>
            <a:r>
              <a:rPr lang="en-US" sz="2000" b="0" dirty="0">
                <a:solidFill>
                  <a:srgbClr val="003300"/>
                </a:solidFill>
              </a:rPr>
              <a:t> A[],n) {</a:t>
            </a:r>
          </a:p>
          <a:p>
            <a:r>
              <a:rPr lang="en-US" sz="2000" b="0" dirty="0" smtClean="0">
                <a:solidFill>
                  <a:srgbClr val="FF0000"/>
                </a:solidFill>
              </a:rPr>
              <a:t>  i1 </a:t>
            </a:r>
            <a:r>
              <a:rPr lang="en-US" sz="2000" b="0" dirty="0">
                <a:solidFill>
                  <a:srgbClr val="FF0000"/>
                </a:solidFill>
              </a:rPr>
              <a:t>:=0;</a:t>
            </a:r>
          </a:p>
          <a:p>
            <a:r>
              <a:rPr lang="en-US" sz="2000" b="0" dirty="0" smtClean="0">
                <a:solidFill>
                  <a:srgbClr val="003300"/>
                </a:solidFill>
              </a:rPr>
              <a:t>  </a:t>
            </a:r>
            <a:r>
              <a:rPr lang="en-US" sz="2000" b="0" dirty="0" smtClean="0">
                <a:solidFill>
                  <a:srgbClr val="FF0000"/>
                </a:solidFill>
              </a:rPr>
              <a:t>while</a:t>
            </a:r>
            <a:r>
              <a:rPr lang="en-US" sz="2000" b="0" dirty="0">
                <a:solidFill>
                  <a:srgbClr val="FF0000"/>
                </a:solidFill>
              </a:rPr>
              <a:t>(i1 </a:t>
            </a:r>
            <a:r>
              <a:rPr lang="en-US" sz="2000" b="0" dirty="0" smtClean="0">
                <a:solidFill>
                  <a:srgbClr val="FF0000"/>
                </a:solidFill>
              </a:rPr>
              <a:t>&lt; n</a:t>
            </a:r>
            <a:r>
              <a:rPr lang="en-US" sz="2000" b="0" dirty="0">
                <a:solidFill>
                  <a:srgbClr val="FF0000"/>
                </a:solidFill>
              </a:rPr>
              <a:t>−1) </a:t>
            </a:r>
            <a:r>
              <a:rPr lang="en-US" sz="2000" b="0" dirty="0">
                <a:solidFill>
                  <a:srgbClr val="003300"/>
                </a:solidFill>
              </a:rPr>
              <a:t>{</a:t>
            </a:r>
          </a:p>
          <a:p>
            <a:r>
              <a:rPr lang="en-US" sz="2000" b="0" dirty="0">
                <a:solidFill>
                  <a:srgbClr val="003300"/>
                </a:solidFill>
              </a:rPr>
              <a:t>  </a:t>
            </a:r>
            <a:r>
              <a:rPr lang="en-US" sz="2000" b="0" dirty="0" smtClean="0">
                <a:solidFill>
                  <a:srgbClr val="003300"/>
                </a:solidFill>
              </a:rPr>
              <a:t>  </a:t>
            </a:r>
            <a:r>
              <a:rPr lang="en-US" sz="2000" b="0" dirty="0" smtClean="0">
                <a:solidFill>
                  <a:srgbClr val="CCCCFF"/>
                </a:solidFill>
              </a:rPr>
              <a:t>v1 </a:t>
            </a:r>
            <a:r>
              <a:rPr lang="en-US" sz="2000" b="0" dirty="0">
                <a:solidFill>
                  <a:srgbClr val="CCCCFF"/>
                </a:solidFill>
              </a:rPr>
              <a:t>:</a:t>
            </a:r>
            <a:r>
              <a:rPr lang="en-US" sz="2000" b="0" dirty="0" smtClean="0">
                <a:solidFill>
                  <a:srgbClr val="CCCCFF"/>
                </a:solidFill>
              </a:rPr>
              <a:t>= i1;</a:t>
            </a:r>
            <a:endParaRPr lang="en-US" sz="2000" b="0" dirty="0">
              <a:solidFill>
                <a:srgbClr val="CCCCFF"/>
              </a:solidFill>
            </a:endParaRPr>
          </a:p>
          <a:p>
            <a:r>
              <a:rPr lang="en-US" sz="2000" b="0" dirty="0">
                <a:solidFill>
                  <a:srgbClr val="CCCCFF"/>
                </a:solidFill>
              </a:rPr>
              <a:t>  </a:t>
            </a:r>
            <a:r>
              <a:rPr lang="en-US" sz="2000" b="0" dirty="0" smtClean="0">
                <a:solidFill>
                  <a:srgbClr val="CCCCFF"/>
                </a:solidFill>
              </a:rPr>
              <a:t>  i2 </a:t>
            </a:r>
            <a:r>
              <a:rPr lang="en-US" sz="2000" b="0" dirty="0">
                <a:solidFill>
                  <a:srgbClr val="CCCCFF"/>
                </a:solidFill>
              </a:rPr>
              <a:t>:</a:t>
            </a:r>
            <a:r>
              <a:rPr lang="en-US" sz="2000" b="0" dirty="0" smtClean="0">
                <a:solidFill>
                  <a:srgbClr val="CCCCFF"/>
                </a:solidFill>
              </a:rPr>
              <a:t>= i1 + 1</a:t>
            </a:r>
            <a:r>
              <a:rPr lang="en-US" sz="2000" b="0" dirty="0">
                <a:solidFill>
                  <a:srgbClr val="CCCCFF"/>
                </a:solidFill>
              </a:rPr>
              <a:t>;</a:t>
            </a:r>
          </a:p>
          <a:p>
            <a:r>
              <a:rPr lang="en-US" sz="2000" b="0" dirty="0">
                <a:solidFill>
                  <a:srgbClr val="CCCCFF"/>
                </a:solidFill>
              </a:rPr>
              <a:t>  </a:t>
            </a:r>
            <a:r>
              <a:rPr lang="en-US" sz="2000" b="0" dirty="0" smtClean="0">
                <a:solidFill>
                  <a:srgbClr val="CCCCFF"/>
                </a:solidFill>
              </a:rPr>
              <a:t>  while </a:t>
            </a:r>
            <a:r>
              <a:rPr lang="en-US" sz="2000" b="0" dirty="0">
                <a:solidFill>
                  <a:srgbClr val="CCCCFF"/>
                </a:solidFill>
              </a:rPr>
              <a:t>(i2 </a:t>
            </a:r>
            <a:r>
              <a:rPr lang="en-US" sz="2000" b="0" dirty="0" smtClean="0">
                <a:solidFill>
                  <a:srgbClr val="CCCCFF"/>
                </a:solidFill>
              </a:rPr>
              <a:t>&lt; n</a:t>
            </a:r>
            <a:r>
              <a:rPr lang="en-US" sz="2000" b="0" dirty="0">
                <a:solidFill>
                  <a:srgbClr val="CCCCFF"/>
                </a:solidFill>
              </a:rPr>
              <a:t>) </a:t>
            </a:r>
            <a:r>
              <a:rPr lang="en-US" sz="2000" b="0" dirty="0" smtClean="0">
                <a:solidFill>
                  <a:srgbClr val="CCCCFF"/>
                </a:solidFill>
              </a:rPr>
              <a:t>{</a:t>
            </a:r>
          </a:p>
          <a:p>
            <a:r>
              <a:rPr lang="en-US" sz="2000" b="0" dirty="0" smtClean="0">
                <a:solidFill>
                  <a:srgbClr val="CCCCFF"/>
                </a:solidFill>
              </a:rPr>
              <a:t>      assert 0</a:t>
            </a:r>
            <a:r>
              <a:rPr lang="cs-CZ" sz="2000" b="0" dirty="0" smtClean="0">
                <a:solidFill>
                  <a:srgbClr val="CCCCFF"/>
                </a:solidFill>
              </a:rPr>
              <a:t>≤ </a:t>
            </a:r>
            <a:r>
              <a:rPr lang="en-US" sz="2000" b="0" dirty="0" smtClean="0">
                <a:solidFill>
                  <a:srgbClr val="CCCCFF"/>
                </a:solidFill>
              </a:rPr>
              <a:t>i2&lt;n &amp; 0</a:t>
            </a:r>
            <a:r>
              <a:rPr lang="cs-CZ" sz="2000" b="0" dirty="0" smtClean="0">
                <a:solidFill>
                  <a:srgbClr val="CCCCFF"/>
                </a:solidFill>
              </a:rPr>
              <a:t>≤</a:t>
            </a:r>
            <a:r>
              <a:rPr lang="en-US" sz="2000" b="0" dirty="0" smtClean="0">
                <a:solidFill>
                  <a:srgbClr val="CCCCFF"/>
                </a:solidFill>
              </a:rPr>
              <a:t> v1&lt;n</a:t>
            </a:r>
            <a:endParaRPr lang="en-US" sz="2000" b="0" dirty="0">
              <a:solidFill>
                <a:srgbClr val="CCCCFF"/>
              </a:solidFill>
            </a:endParaRPr>
          </a:p>
          <a:p>
            <a:r>
              <a:rPr lang="en-US" sz="2000" b="0" dirty="0">
                <a:solidFill>
                  <a:srgbClr val="CCCCFF"/>
                </a:solidFill>
              </a:rPr>
              <a:t>    </a:t>
            </a:r>
            <a:r>
              <a:rPr lang="en-US" sz="2000" b="0" dirty="0" smtClean="0">
                <a:solidFill>
                  <a:srgbClr val="CCCCFF"/>
                </a:solidFill>
              </a:rPr>
              <a:t>  if </a:t>
            </a:r>
            <a:r>
              <a:rPr lang="en-US" sz="2000" b="0" dirty="0">
                <a:solidFill>
                  <a:srgbClr val="CCCCFF"/>
                </a:solidFill>
              </a:rPr>
              <a:t>(A[i2]&lt;A[v1]</a:t>
            </a:r>
            <a:r>
              <a:rPr lang="en-US" sz="2000" b="0" dirty="0" smtClean="0">
                <a:solidFill>
                  <a:srgbClr val="CCCCFF"/>
                </a:solidFill>
              </a:rPr>
              <a:t>)</a:t>
            </a:r>
          </a:p>
          <a:p>
            <a:r>
              <a:rPr lang="en-US" sz="2000" b="0" dirty="0">
                <a:solidFill>
                  <a:srgbClr val="CCCCFF"/>
                </a:solidFill>
              </a:rPr>
              <a:t> </a:t>
            </a:r>
            <a:r>
              <a:rPr lang="en-US" sz="2000" b="0" dirty="0" smtClean="0">
                <a:solidFill>
                  <a:srgbClr val="CCCCFF"/>
                </a:solidFill>
              </a:rPr>
              <a:t>       v1 </a:t>
            </a:r>
            <a:r>
              <a:rPr lang="en-US" sz="2000" b="0" dirty="0">
                <a:solidFill>
                  <a:srgbClr val="CCCCFF"/>
                </a:solidFill>
              </a:rPr>
              <a:t>:</a:t>
            </a:r>
            <a:r>
              <a:rPr lang="en-US" sz="2000" b="0" dirty="0" smtClean="0">
                <a:solidFill>
                  <a:srgbClr val="CCCCFF"/>
                </a:solidFill>
              </a:rPr>
              <a:t>= i2 </a:t>
            </a:r>
            <a:r>
              <a:rPr lang="en-US" sz="2000" b="0" dirty="0">
                <a:solidFill>
                  <a:srgbClr val="CCCCFF"/>
                </a:solidFill>
              </a:rPr>
              <a:t>;</a:t>
            </a:r>
          </a:p>
          <a:p>
            <a:r>
              <a:rPr lang="en-US" sz="2000" b="0" dirty="0">
                <a:solidFill>
                  <a:srgbClr val="CCCCFF"/>
                </a:solidFill>
              </a:rPr>
              <a:t>   </a:t>
            </a:r>
            <a:r>
              <a:rPr lang="en-US" sz="2000" b="0" dirty="0" smtClean="0">
                <a:solidFill>
                  <a:srgbClr val="CCCCFF"/>
                </a:solidFill>
              </a:rPr>
              <a:t>   i2+</a:t>
            </a:r>
            <a:r>
              <a:rPr lang="en-US" sz="2000" b="0" dirty="0">
                <a:solidFill>
                  <a:srgbClr val="CCCCFF"/>
                </a:solidFill>
              </a:rPr>
              <a:t>+;</a:t>
            </a:r>
          </a:p>
          <a:p>
            <a:r>
              <a:rPr lang="en-US" sz="2000" b="0" dirty="0">
                <a:solidFill>
                  <a:srgbClr val="003300"/>
                </a:solidFill>
              </a:rPr>
              <a:t>  </a:t>
            </a:r>
            <a:r>
              <a:rPr lang="en-US" sz="2000" b="0" dirty="0" smtClean="0">
                <a:solidFill>
                  <a:srgbClr val="003300"/>
                </a:solidFill>
              </a:rPr>
              <a:t> </a:t>
            </a:r>
            <a:r>
              <a:rPr lang="en-US" sz="2000" b="0" dirty="0" smtClean="0">
                <a:solidFill>
                  <a:srgbClr val="CCCCFF"/>
                </a:solidFill>
              </a:rPr>
              <a:t> }</a:t>
            </a:r>
          </a:p>
          <a:p>
            <a:r>
              <a:rPr lang="en-US" sz="2000" b="0" dirty="0">
                <a:solidFill>
                  <a:srgbClr val="003300"/>
                </a:solidFill>
              </a:rPr>
              <a:t> </a:t>
            </a:r>
            <a:r>
              <a:rPr lang="en-US" sz="2000" b="0" dirty="0" smtClean="0">
                <a:solidFill>
                  <a:srgbClr val="003300"/>
                </a:solidFill>
              </a:rPr>
              <a:t>   </a:t>
            </a:r>
            <a:r>
              <a:rPr lang="en-US" sz="2000" b="0" dirty="0" smtClean="0">
                <a:solidFill>
                  <a:srgbClr val="FF0000"/>
                </a:solidFill>
              </a:rPr>
              <a:t>assert (0 </a:t>
            </a:r>
            <a:r>
              <a:rPr lang="cs-CZ" sz="2000" b="0" dirty="0">
                <a:solidFill>
                  <a:srgbClr val="FF0000"/>
                </a:solidFill>
              </a:rPr>
              <a:t>≤</a:t>
            </a:r>
            <a:r>
              <a:rPr lang="en-US" sz="2000" b="0" dirty="0" smtClean="0">
                <a:solidFill>
                  <a:srgbClr val="FF0000"/>
                </a:solidFill>
              </a:rPr>
              <a:t> i1 &lt; n) </a:t>
            </a:r>
            <a:r>
              <a:rPr lang="en-US" sz="2000" b="0" dirty="0" smtClean="0">
                <a:solidFill>
                  <a:srgbClr val="CCCCFF"/>
                </a:solidFill>
              </a:rPr>
              <a:t>&amp; 0</a:t>
            </a:r>
            <a:r>
              <a:rPr lang="cs-CZ" sz="2000" b="0" dirty="0">
                <a:solidFill>
                  <a:srgbClr val="CCCCFF"/>
                </a:solidFill>
              </a:rPr>
              <a:t> ≤ </a:t>
            </a:r>
            <a:r>
              <a:rPr lang="en-US" sz="2000" b="0" dirty="0" smtClean="0">
                <a:solidFill>
                  <a:srgbClr val="CCCCFF"/>
                </a:solidFill>
              </a:rPr>
              <a:t>v1&lt;n</a:t>
            </a:r>
            <a:endParaRPr lang="en-US" sz="2000" b="0" dirty="0">
              <a:solidFill>
                <a:srgbClr val="CCCCFF"/>
              </a:solidFill>
            </a:endParaRPr>
          </a:p>
          <a:p>
            <a:r>
              <a:rPr lang="en-US" sz="2000" b="0" dirty="0">
                <a:solidFill>
                  <a:srgbClr val="CCCCFF"/>
                </a:solidFill>
              </a:rPr>
              <a:t>  </a:t>
            </a:r>
            <a:r>
              <a:rPr lang="en-US" sz="2000" b="0" dirty="0" smtClean="0">
                <a:solidFill>
                  <a:srgbClr val="CCCCFF"/>
                </a:solidFill>
              </a:rPr>
              <a:t>  swap</a:t>
            </a:r>
            <a:r>
              <a:rPr lang="en-US" sz="2000" b="0" dirty="0">
                <a:solidFill>
                  <a:srgbClr val="CCCCFF"/>
                </a:solidFill>
              </a:rPr>
              <a:t>(A[</a:t>
            </a:r>
            <a:r>
              <a:rPr lang="en-US" sz="2000" b="0" dirty="0" smtClean="0">
                <a:solidFill>
                  <a:srgbClr val="CCCCFF"/>
                </a:solidFill>
              </a:rPr>
              <a:t>i1]</a:t>
            </a:r>
            <a:r>
              <a:rPr lang="en-US" sz="2000" b="0" dirty="0">
                <a:solidFill>
                  <a:srgbClr val="CCCCFF"/>
                </a:solidFill>
              </a:rPr>
              <a:t>, A[</a:t>
            </a:r>
            <a:r>
              <a:rPr lang="en-US" sz="2000" b="0" dirty="0" smtClean="0">
                <a:solidFill>
                  <a:srgbClr val="CCCCFF"/>
                </a:solidFill>
              </a:rPr>
              <a:t>v1]</a:t>
            </a:r>
            <a:r>
              <a:rPr lang="en-US" sz="2000" b="0" dirty="0">
                <a:solidFill>
                  <a:srgbClr val="CCCCFF"/>
                </a:solidFill>
              </a:rPr>
              <a:t>);</a:t>
            </a:r>
          </a:p>
          <a:p>
            <a:r>
              <a:rPr lang="en-US" sz="2000" b="0" dirty="0">
                <a:solidFill>
                  <a:srgbClr val="003300"/>
                </a:solidFill>
              </a:rPr>
              <a:t>  </a:t>
            </a:r>
            <a:r>
              <a:rPr lang="en-US" sz="2000" b="0" dirty="0" smtClean="0">
                <a:solidFill>
                  <a:srgbClr val="003300"/>
                </a:solidFill>
              </a:rPr>
              <a:t>  </a:t>
            </a:r>
            <a:r>
              <a:rPr lang="en-US" sz="2000" b="0" dirty="0" smtClean="0">
                <a:solidFill>
                  <a:srgbClr val="FF0000"/>
                </a:solidFill>
              </a:rPr>
              <a:t>i1+</a:t>
            </a:r>
            <a:r>
              <a:rPr lang="en-US" sz="2000" b="0" dirty="0">
                <a:solidFill>
                  <a:srgbClr val="FF0000"/>
                </a:solidFill>
              </a:rPr>
              <a:t>+;</a:t>
            </a:r>
          </a:p>
          <a:p>
            <a:r>
              <a:rPr lang="en-US" sz="2000" b="0" dirty="0" smtClean="0">
                <a:solidFill>
                  <a:srgbClr val="003300"/>
                </a:solidFill>
              </a:rPr>
              <a:t>  }</a:t>
            </a:r>
            <a:endParaRPr lang="en-US" sz="2000" b="0" dirty="0">
              <a:solidFill>
                <a:srgbClr val="003300"/>
              </a:solidFill>
            </a:endParaRPr>
          </a:p>
          <a:p>
            <a:r>
              <a:rPr lang="en-US" sz="2000" b="0" dirty="0" smtClean="0">
                <a:solidFill>
                  <a:srgbClr val="003300"/>
                </a:solidFill>
              </a:rPr>
              <a:t>  </a:t>
            </a:r>
            <a:r>
              <a:rPr lang="en-US" sz="2000" b="0" dirty="0" smtClean="0">
                <a:solidFill>
                  <a:srgbClr val="CCCCFF"/>
                </a:solidFill>
              </a:rPr>
              <a:t>return </a:t>
            </a:r>
            <a:r>
              <a:rPr lang="en-US" sz="2000" b="0" dirty="0">
                <a:solidFill>
                  <a:srgbClr val="CCCCFF"/>
                </a:solidFill>
              </a:rPr>
              <a:t>A;</a:t>
            </a:r>
          </a:p>
          <a:p>
            <a:r>
              <a:rPr lang="en-US" sz="2000" b="0" dirty="0" smtClean="0">
                <a:solidFill>
                  <a:srgbClr val="003300"/>
                </a:solidFill>
              </a:rPr>
              <a:t>}</a:t>
            </a:r>
          </a:p>
        </p:txBody>
      </p:sp>
      <p:sp>
        <p:nvSpPr>
          <p:cNvPr id="1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7</a:t>
            </a:fld>
            <a:endParaRPr lang="en-US" b="1" dirty="0"/>
          </a:p>
        </p:txBody>
      </p:sp>
      <p:sp>
        <p:nvSpPr>
          <p:cNvPr id="6" name="TextBox 5"/>
          <p:cNvSpPr txBox="1"/>
          <p:nvPr/>
        </p:nvSpPr>
        <p:spPr>
          <a:xfrm>
            <a:off x="4834944" y="1631771"/>
            <a:ext cx="4267200" cy="1015663"/>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0070C0"/>
                </a:solidFill>
              </a:rPr>
              <a:t>Check validity of formula</a:t>
            </a:r>
          </a:p>
          <a:p>
            <a:endParaRPr lang="en-US" sz="2000" b="0" dirty="0" smtClean="0">
              <a:solidFill>
                <a:srgbClr val="0070C0"/>
              </a:solidFill>
            </a:endParaRPr>
          </a:p>
          <a:p>
            <a:r>
              <a:rPr lang="en-US" sz="2000" b="0" dirty="0" smtClean="0">
                <a:solidFill>
                  <a:srgbClr val="0070C0"/>
                </a:solidFill>
              </a:rPr>
              <a:t>(i1 = 0) &amp; (i1 &lt; n-1) </a:t>
            </a:r>
            <a:r>
              <a:rPr lang="cs-CZ" sz="2000" b="0" dirty="0" smtClean="0">
                <a:solidFill>
                  <a:srgbClr val="0070C0"/>
                </a:solidFill>
              </a:rPr>
              <a:t>⇒</a:t>
            </a:r>
            <a:r>
              <a:rPr lang="en-US" sz="2000" b="0" dirty="0" smtClean="0">
                <a:solidFill>
                  <a:srgbClr val="0070C0"/>
                </a:solidFill>
              </a:rPr>
              <a:t> (0 </a:t>
            </a:r>
            <a:r>
              <a:rPr lang="cs-CZ" sz="2000" b="0" dirty="0">
                <a:solidFill>
                  <a:srgbClr val="0070C0"/>
                </a:solidFill>
              </a:rPr>
              <a:t>≤</a:t>
            </a:r>
            <a:r>
              <a:rPr lang="en-US" sz="2000" b="0" dirty="0" smtClean="0">
                <a:solidFill>
                  <a:srgbClr val="0070C0"/>
                </a:solidFill>
              </a:rPr>
              <a:t> i1 &lt;n)</a:t>
            </a:r>
            <a:endParaRPr lang="en-US" sz="2000" b="0" dirty="0">
              <a:solidFill>
                <a:srgbClr val="0070C0"/>
              </a:solidFill>
            </a:endParaRPr>
          </a:p>
        </p:txBody>
      </p:sp>
      <p:sp>
        <p:nvSpPr>
          <p:cNvPr id="7" name="TextBox 6"/>
          <p:cNvSpPr txBox="1"/>
          <p:nvPr/>
        </p:nvSpPr>
        <p:spPr>
          <a:xfrm>
            <a:off x="4849969" y="4146371"/>
            <a:ext cx="4267200" cy="1323439"/>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336600"/>
                </a:solidFill>
              </a:rPr>
              <a:t>And validity of formula</a:t>
            </a:r>
          </a:p>
          <a:p>
            <a:endParaRPr lang="en-US" sz="2000" b="0" dirty="0" smtClean="0">
              <a:solidFill>
                <a:srgbClr val="336600"/>
              </a:solidFill>
            </a:endParaRPr>
          </a:p>
          <a:p>
            <a:r>
              <a:rPr lang="en-US" sz="2000" b="0" dirty="0" smtClean="0">
                <a:solidFill>
                  <a:srgbClr val="336600"/>
                </a:solidFill>
              </a:rPr>
              <a:t>(0 </a:t>
            </a:r>
            <a:r>
              <a:rPr lang="cs-CZ" sz="2000" b="0" dirty="0">
                <a:solidFill>
                  <a:srgbClr val="336600"/>
                </a:solidFill>
              </a:rPr>
              <a:t>≤</a:t>
            </a:r>
            <a:r>
              <a:rPr lang="en-US" sz="2000" b="0" dirty="0" smtClean="0">
                <a:solidFill>
                  <a:srgbClr val="336600"/>
                </a:solidFill>
              </a:rPr>
              <a:t> i1 &lt; n) &amp; (i1’ = i1+1) &amp; (i1’ &lt; n-1)</a:t>
            </a:r>
          </a:p>
          <a:p>
            <a:r>
              <a:rPr lang="en-US" sz="2000" b="0" dirty="0">
                <a:solidFill>
                  <a:srgbClr val="336600"/>
                </a:solidFill>
              </a:rPr>
              <a:t>	</a:t>
            </a:r>
            <a:r>
              <a:rPr lang="cs-CZ" sz="2000" b="0" dirty="0">
                <a:solidFill>
                  <a:srgbClr val="336600"/>
                </a:solidFill>
              </a:rPr>
              <a:t> ⇒</a:t>
            </a:r>
            <a:r>
              <a:rPr lang="en-US" sz="2000" b="0" dirty="0" smtClean="0">
                <a:solidFill>
                  <a:srgbClr val="336600"/>
                </a:solidFill>
              </a:rPr>
              <a:t> (0 </a:t>
            </a:r>
            <a:r>
              <a:rPr lang="cs-CZ" sz="2000" b="0" dirty="0">
                <a:solidFill>
                  <a:srgbClr val="336600"/>
                </a:solidFill>
              </a:rPr>
              <a:t>≤</a:t>
            </a:r>
            <a:r>
              <a:rPr lang="en-US" sz="2000" b="0" dirty="0" smtClean="0">
                <a:solidFill>
                  <a:srgbClr val="336600"/>
                </a:solidFill>
              </a:rPr>
              <a:t> i1’ &lt; n)</a:t>
            </a:r>
            <a:endParaRPr lang="en-US" sz="2000" b="0" dirty="0">
              <a:solidFill>
                <a:srgbClr val="336600"/>
              </a:solidFill>
            </a:endParaRPr>
          </a:p>
        </p:txBody>
      </p:sp>
      <p:cxnSp>
        <p:nvCxnSpPr>
          <p:cNvPr id="4" name="Straight Arrow Connector 3"/>
          <p:cNvCxnSpPr/>
          <p:nvPr/>
        </p:nvCxnSpPr>
        <p:spPr bwMode="auto">
          <a:xfrm>
            <a:off x="538765" y="1241335"/>
            <a:ext cx="0" cy="762000"/>
          </a:xfrm>
          <a:prstGeom prst="straightConnector1">
            <a:avLst/>
          </a:prstGeom>
          <a:ln>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10" name="Straight Arrow Connector 9"/>
          <p:cNvCxnSpPr/>
          <p:nvPr/>
        </p:nvCxnSpPr>
        <p:spPr bwMode="auto">
          <a:xfrm>
            <a:off x="538765" y="2003335"/>
            <a:ext cx="304800" cy="228600"/>
          </a:xfrm>
          <a:prstGeom prst="straightConnector1">
            <a:avLst/>
          </a:prstGeom>
          <a:ln>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12" name="Straight Arrow Connector 11"/>
          <p:cNvCxnSpPr/>
          <p:nvPr/>
        </p:nvCxnSpPr>
        <p:spPr bwMode="auto">
          <a:xfrm>
            <a:off x="862883" y="2231935"/>
            <a:ext cx="0" cy="2514600"/>
          </a:xfrm>
          <a:prstGeom prst="straightConnector1">
            <a:avLst/>
          </a:prstGeom>
          <a:ln>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14" name="Straight Arrow Connector 13"/>
          <p:cNvCxnSpPr/>
          <p:nvPr/>
        </p:nvCxnSpPr>
        <p:spPr bwMode="auto">
          <a:xfrm>
            <a:off x="1066800" y="4931201"/>
            <a:ext cx="0" cy="784830"/>
          </a:xfrm>
          <a:prstGeom prst="straightConnector1">
            <a:avLst/>
          </a:prstGeom>
          <a:ln>
            <a:solidFill>
              <a:srgbClr val="336600"/>
            </a:solidFill>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16" name="Straight Arrow Connector 15"/>
          <p:cNvCxnSpPr/>
          <p:nvPr/>
        </p:nvCxnSpPr>
        <p:spPr bwMode="auto">
          <a:xfrm flipH="1">
            <a:off x="1066800" y="2231935"/>
            <a:ext cx="34344" cy="2514600"/>
          </a:xfrm>
          <a:prstGeom prst="straightConnector1">
            <a:avLst/>
          </a:prstGeom>
          <a:ln>
            <a:solidFill>
              <a:srgbClr val="336600"/>
            </a:solidFill>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p:nvPr/>
        </p:nvCxnSpPr>
        <p:spPr bwMode="auto">
          <a:xfrm>
            <a:off x="843565" y="1950349"/>
            <a:ext cx="290302" cy="334571"/>
          </a:xfrm>
          <a:prstGeom prst="straightConnector1">
            <a:avLst/>
          </a:prstGeom>
          <a:ln>
            <a:solidFill>
              <a:srgbClr val="336600"/>
            </a:solidFill>
            <a:headEnd type="none" w="med" len="med"/>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36369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Discharging Verification Conditions</a:t>
            </a:r>
            <a:endParaRPr lang="en-US" sz="3200" dirty="0" smtClean="0">
              <a:solidFill>
                <a:srgbClr val="C00000"/>
              </a:solidFill>
            </a:endParaRPr>
          </a:p>
        </p:txBody>
      </p:sp>
      <p:sp>
        <p:nvSpPr>
          <p:cNvPr id="5123" name="Rectangle 3"/>
          <p:cNvSpPr>
            <a:spLocks noGrp="1" noChangeArrowheads="1"/>
          </p:cNvSpPr>
          <p:nvPr>
            <p:ph type="body" idx="1"/>
          </p:nvPr>
        </p:nvSpPr>
        <p:spPr>
          <a:xfrm>
            <a:off x="304800" y="1600200"/>
            <a:ext cx="8839200" cy="4953000"/>
          </a:xfrm>
        </p:spPr>
        <p:txBody>
          <a:bodyPr/>
          <a:lstStyle/>
          <a:p>
            <a:pPr>
              <a:lnSpc>
                <a:spcPct val="90000"/>
              </a:lnSpc>
              <a:buFont typeface="Wingdings" pitchFamily="2" charset="2"/>
              <a:buChar char="q"/>
            </a:pPr>
            <a:r>
              <a:rPr lang="en-US" sz="2000" dirty="0" smtClean="0">
                <a:solidFill>
                  <a:srgbClr val="003300"/>
                </a:solidFill>
              </a:rPr>
              <a:t>Check validity of </a:t>
            </a:r>
          </a:p>
          <a:p>
            <a:pPr marL="0" indent="0">
              <a:lnSpc>
                <a:spcPct val="90000"/>
              </a:lnSpc>
              <a:buNone/>
            </a:pPr>
            <a:r>
              <a:rPr lang="en-US" sz="2000" dirty="0">
                <a:solidFill>
                  <a:srgbClr val="C00000"/>
                </a:solidFill>
              </a:rPr>
              <a:t>	</a:t>
            </a:r>
            <a:r>
              <a:rPr lang="en-US" sz="2000" dirty="0" smtClean="0">
                <a:solidFill>
                  <a:srgbClr val="C00000"/>
                </a:solidFill>
              </a:rPr>
              <a:t>(i1 = 0) </a:t>
            </a:r>
            <a:r>
              <a:rPr lang="en-US" sz="2000" dirty="0">
                <a:solidFill>
                  <a:srgbClr val="C00000"/>
                </a:solidFill>
              </a:rPr>
              <a:t>&amp; </a:t>
            </a:r>
            <a:r>
              <a:rPr lang="en-US" sz="2000" dirty="0" smtClean="0">
                <a:solidFill>
                  <a:srgbClr val="C00000"/>
                </a:solidFill>
              </a:rPr>
              <a:t>(i1 &lt; n-1) </a:t>
            </a:r>
            <a:r>
              <a:rPr lang="cs-CZ" sz="2000" dirty="0">
                <a:solidFill>
                  <a:srgbClr val="C00000"/>
                </a:solidFill>
              </a:rPr>
              <a:t>⇒</a:t>
            </a:r>
            <a:r>
              <a:rPr lang="en-US" sz="2000" dirty="0" smtClean="0">
                <a:solidFill>
                  <a:srgbClr val="C00000"/>
                </a:solidFill>
              </a:rPr>
              <a:t> (0 </a:t>
            </a:r>
            <a:r>
              <a:rPr lang="cs-CZ" sz="2000" dirty="0">
                <a:solidFill>
                  <a:srgbClr val="C00000"/>
                </a:solidFill>
              </a:rPr>
              <a:t>≤</a:t>
            </a:r>
            <a:r>
              <a:rPr lang="en-US" sz="2000" dirty="0" smtClean="0">
                <a:solidFill>
                  <a:srgbClr val="C00000"/>
                </a:solidFill>
              </a:rPr>
              <a:t> i1 &lt; n)</a:t>
            </a:r>
          </a:p>
          <a:p>
            <a:pPr>
              <a:lnSpc>
                <a:spcPct val="90000"/>
              </a:lnSpc>
              <a:buFont typeface="Wingdings" pitchFamily="2" charset="2"/>
              <a:buChar char="q"/>
            </a:pPr>
            <a:endParaRPr lang="en-US" sz="2000" dirty="0">
              <a:solidFill>
                <a:srgbClr val="C00000"/>
              </a:solidFill>
            </a:endParaRPr>
          </a:p>
          <a:p>
            <a:pPr>
              <a:lnSpc>
                <a:spcPct val="90000"/>
              </a:lnSpc>
              <a:buFont typeface="Wingdings" pitchFamily="2" charset="2"/>
              <a:buChar char="q"/>
            </a:pPr>
            <a:r>
              <a:rPr lang="en-US" sz="2000" dirty="0" smtClean="0">
                <a:solidFill>
                  <a:srgbClr val="003300"/>
                </a:solidFill>
              </a:rPr>
              <a:t>Reduces to checking </a:t>
            </a:r>
            <a:r>
              <a:rPr lang="en-US" sz="2000" dirty="0" err="1" smtClean="0">
                <a:solidFill>
                  <a:srgbClr val="003300"/>
                </a:solidFill>
              </a:rPr>
              <a:t>satisfiability</a:t>
            </a:r>
            <a:r>
              <a:rPr lang="en-US" sz="2000" dirty="0" smtClean="0">
                <a:solidFill>
                  <a:srgbClr val="003300"/>
                </a:solidFill>
              </a:rPr>
              <a:t> of</a:t>
            </a:r>
          </a:p>
          <a:p>
            <a:pPr marL="0" indent="0">
              <a:lnSpc>
                <a:spcPct val="90000"/>
              </a:lnSpc>
              <a:buNone/>
            </a:pPr>
            <a:r>
              <a:rPr lang="en-US" sz="2000" dirty="0">
                <a:solidFill>
                  <a:srgbClr val="C00000"/>
                </a:solidFill>
              </a:rPr>
              <a:t>	</a:t>
            </a:r>
            <a:r>
              <a:rPr lang="en-US" sz="2000" dirty="0" smtClean="0">
                <a:solidFill>
                  <a:srgbClr val="C00000"/>
                </a:solidFill>
              </a:rPr>
              <a:t>(i1 = 0) &amp; (i1 &lt; n-1) &amp; ~(0 </a:t>
            </a:r>
            <a:r>
              <a:rPr lang="cs-CZ" sz="2000" dirty="0">
                <a:solidFill>
                  <a:srgbClr val="C00000"/>
                </a:solidFill>
              </a:rPr>
              <a:t>≤</a:t>
            </a:r>
            <a:r>
              <a:rPr lang="en-US" sz="2000" dirty="0" smtClean="0">
                <a:solidFill>
                  <a:srgbClr val="C00000"/>
                </a:solidFill>
              </a:rPr>
              <a:t> i1 &lt; n)</a:t>
            </a:r>
            <a:endParaRPr lang="en-US" sz="2000" dirty="0">
              <a:solidFill>
                <a:srgbClr val="C00000"/>
              </a:solidFill>
            </a:endParaRPr>
          </a:p>
          <a:p>
            <a:pPr marL="0" indent="0">
              <a:lnSpc>
                <a:spcPct val="90000"/>
              </a:lnSpc>
              <a:buNone/>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Core computational problem: checking </a:t>
            </a:r>
            <a:r>
              <a:rPr lang="en-US" sz="2000" dirty="0" err="1" smtClean="0">
                <a:solidFill>
                  <a:srgbClr val="003300"/>
                </a:solidFill>
              </a:rPr>
              <a:t>satisfiability</a:t>
            </a:r>
            <a:endParaRPr lang="en-US" sz="2000" dirty="0" smtClean="0">
              <a:solidFill>
                <a:srgbClr val="003300"/>
              </a:solidFill>
            </a:endParaRPr>
          </a:p>
          <a:p>
            <a:pPr marL="0" indent="0">
              <a:lnSpc>
                <a:spcPct val="90000"/>
              </a:lnSpc>
              <a:buNone/>
            </a:pPr>
            <a:endParaRPr lang="en-US" sz="2000" dirty="0">
              <a:solidFill>
                <a:srgbClr val="003300"/>
              </a:solidFill>
            </a:endParaRPr>
          </a:p>
          <a:p>
            <a:pPr lvl="1">
              <a:lnSpc>
                <a:spcPct val="90000"/>
              </a:lnSpc>
              <a:buBlip>
                <a:blip r:embed="rId2"/>
              </a:buBlip>
            </a:pPr>
            <a:r>
              <a:rPr lang="en-US" sz="2000" dirty="0" smtClean="0">
                <a:solidFill>
                  <a:srgbClr val="002060"/>
                </a:solidFill>
              </a:rPr>
              <a:t>Classical </a:t>
            </a:r>
            <a:r>
              <a:rPr lang="en-US" sz="2000" dirty="0" err="1" smtClean="0">
                <a:solidFill>
                  <a:srgbClr val="002060"/>
                </a:solidFill>
              </a:rPr>
              <a:t>satisfiability</a:t>
            </a:r>
            <a:r>
              <a:rPr lang="en-US" sz="2000" dirty="0" smtClean="0">
                <a:solidFill>
                  <a:srgbClr val="002060"/>
                </a:solidFill>
              </a:rPr>
              <a:t>: SAT </a:t>
            </a:r>
            <a:endParaRPr lang="en-US" sz="2000" dirty="0">
              <a:solidFill>
                <a:srgbClr val="002060"/>
              </a:solidFill>
            </a:endParaRPr>
          </a:p>
          <a:p>
            <a:pPr marL="457200" lvl="1" indent="0">
              <a:lnSpc>
                <a:spcPct val="90000"/>
              </a:lnSpc>
              <a:buNone/>
            </a:pPr>
            <a:r>
              <a:rPr lang="en-US" sz="2000" dirty="0" smtClean="0">
                <a:solidFill>
                  <a:srgbClr val="002060"/>
                </a:solidFill>
              </a:rPr>
              <a:t>	Boolean variables + Logical connectives </a:t>
            </a:r>
          </a:p>
          <a:p>
            <a:pPr marL="457200" lvl="1" indent="0">
              <a:lnSpc>
                <a:spcPct val="90000"/>
              </a:lnSpc>
              <a:buNone/>
            </a:pPr>
            <a:endParaRPr lang="en-US" sz="2000" dirty="0" smtClean="0">
              <a:solidFill>
                <a:srgbClr val="002060"/>
              </a:solidFill>
            </a:endParaRPr>
          </a:p>
          <a:p>
            <a:pPr lvl="1">
              <a:lnSpc>
                <a:spcPct val="90000"/>
              </a:lnSpc>
              <a:buBlip>
                <a:blip r:embed="rId2"/>
              </a:buBlip>
            </a:pPr>
            <a:r>
              <a:rPr lang="en-US" sz="2000" dirty="0" smtClean="0">
                <a:solidFill>
                  <a:srgbClr val="002060"/>
                </a:solidFill>
              </a:rPr>
              <a:t>SMT: Constraints over typed variables</a:t>
            </a:r>
          </a:p>
          <a:p>
            <a:pPr marL="457200" lvl="1" indent="0">
              <a:lnSpc>
                <a:spcPct val="90000"/>
              </a:lnSpc>
              <a:buNone/>
            </a:pPr>
            <a:r>
              <a:rPr lang="en-US" sz="2000" dirty="0">
                <a:solidFill>
                  <a:srgbClr val="002060"/>
                </a:solidFill>
              </a:rPr>
              <a:t>	</a:t>
            </a:r>
            <a:r>
              <a:rPr lang="en-US" sz="2000" dirty="0" smtClean="0">
                <a:solidFill>
                  <a:srgbClr val="002060"/>
                </a:solidFill>
              </a:rPr>
              <a:t>i1 and n are of type Integer or </a:t>
            </a:r>
            <a:r>
              <a:rPr lang="en-US" sz="2000" dirty="0" err="1" smtClean="0">
                <a:solidFill>
                  <a:srgbClr val="002060"/>
                </a:solidFill>
              </a:rPr>
              <a:t>BitVector</a:t>
            </a:r>
            <a:r>
              <a:rPr lang="en-US" sz="2000" dirty="0" smtClean="0">
                <a:solidFill>
                  <a:srgbClr val="002060"/>
                </a:solidFill>
              </a:rPr>
              <a:t>[32]</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8</a:t>
            </a:fld>
            <a:endParaRPr lang="en-US" b="1" dirty="0"/>
          </a:p>
        </p:txBody>
      </p:sp>
    </p:spTree>
    <p:extLst>
      <p:ext uri="{BB962C8B-B14F-4D97-AF65-F5344CB8AC3E}">
        <p14:creationId xmlns:p14="http://schemas.microsoft.com/office/powerpoint/2010/main" val="2634433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a:xfrm>
            <a:off x="699752" y="-62214"/>
            <a:ext cx="7772400" cy="1143000"/>
          </a:xfrm>
        </p:spPr>
        <p:txBody>
          <a:bodyPr/>
          <a:lstStyle/>
          <a:p>
            <a:r>
              <a:rPr lang="en-US" sz="2800" dirty="0" smtClean="0">
                <a:solidFill>
                  <a:srgbClr val="CC0000"/>
                </a:solidFill>
              </a:rPr>
              <a:t>A Brief History of SAT </a:t>
            </a:r>
          </a:p>
        </p:txBody>
      </p:sp>
      <p:sp>
        <p:nvSpPr>
          <p:cNvPr id="70658" name="Text Box 3"/>
          <p:cNvSpPr txBox="1">
            <a:spLocks noChangeArrowheads="1"/>
          </p:cNvSpPr>
          <p:nvPr/>
        </p:nvSpPr>
        <p:spPr bwMode="auto">
          <a:xfrm>
            <a:off x="6556040" y="5410200"/>
            <a:ext cx="790575"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2001</a:t>
            </a:r>
          </a:p>
          <a:p>
            <a:pPr algn="ctr"/>
            <a:r>
              <a:rPr lang="en-US" b="1">
                <a:solidFill>
                  <a:schemeClr val="tx1"/>
                </a:solidFill>
                <a:latin typeface="Arial" charset="0"/>
                <a:ea typeface="宋体"/>
                <a:cs typeface="宋体"/>
              </a:rPr>
              <a:t>Chaff</a:t>
            </a:r>
          </a:p>
          <a:p>
            <a:pPr algn="ctr"/>
            <a:r>
              <a:rPr lang="en-US" b="1">
                <a:solidFill>
                  <a:schemeClr val="tx1"/>
                </a:solidFill>
                <a:latin typeface="Arial" charset="0"/>
                <a:ea typeface="宋体"/>
                <a:cs typeface="宋体"/>
                <a:sym typeface="Symbol" pitchFamily="18" charset="2"/>
              </a:rPr>
              <a:t>10</a:t>
            </a:r>
            <a:r>
              <a:rPr lang="en-US" b="1">
                <a:solidFill>
                  <a:schemeClr val="tx1"/>
                </a:solidFill>
                <a:latin typeface="Arial" charset="0"/>
                <a:ea typeface="宋体"/>
                <a:cs typeface="宋体"/>
              </a:rPr>
              <a:t>k var</a:t>
            </a:r>
          </a:p>
        </p:txBody>
      </p:sp>
      <p:sp>
        <p:nvSpPr>
          <p:cNvPr id="70659" name="Line 4"/>
          <p:cNvSpPr>
            <a:spLocks noChangeShapeType="1"/>
          </p:cNvSpPr>
          <p:nvPr/>
        </p:nvSpPr>
        <p:spPr bwMode="auto">
          <a:xfrm>
            <a:off x="623552" y="5257800"/>
            <a:ext cx="8077200" cy="0"/>
          </a:xfrm>
          <a:prstGeom prst="line">
            <a:avLst/>
          </a:prstGeom>
          <a:noFill/>
          <a:ln w="38100">
            <a:solidFill>
              <a:srgbClr val="FF0000"/>
            </a:solidFill>
            <a:round/>
            <a:headEnd/>
            <a:tailEnd type="triangle" w="med" len="med"/>
          </a:ln>
        </p:spPr>
        <p:txBody>
          <a:bodyPr/>
          <a:lstStyle/>
          <a:p>
            <a:endParaRPr lang="en-US"/>
          </a:p>
        </p:txBody>
      </p:sp>
      <p:sp>
        <p:nvSpPr>
          <p:cNvPr id="70660" name="Rectangle 5"/>
          <p:cNvSpPr>
            <a:spLocks noChangeArrowheads="1"/>
          </p:cNvSpPr>
          <p:nvPr/>
        </p:nvSpPr>
        <p:spPr bwMode="auto">
          <a:xfrm>
            <a:off x="6235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1" name="Rectangle 6"/>
          <p:cNvSpPr>
            <a:spLocks noChangeArrowheads="1"/>
          </p:cNvSpPr>
          <p:nvPr/>
        </p:nvSpPr>
        <p:spPr bwMode="auto">
          <a:xfrm>
            <a:off x="14617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2" name="Rectangle 7"/>
          <p:cNvSpPr>
            <a:spLocks noChangeArrowheads="1"/>
          </p:cNvSpPr>
          <p:nvPr/>
        </p:nvSpPr>
        <p:spPr bwMode="auto">
          <a:xfrm>
            <a:off x="19189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3" name="Rectangle 8"/>
          <p:cNvSpPr>
            <a:spLocks noChangeArrowheads="1"/>
          </p:cNvSpPr>
          <p:nvPr/>
        </p:nvSpPr>
        <p:spPr bwMode="auto">
          <a:xfrm>
            <a:off x="39763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4" name="Rectangle 9"/>
          <p:cNvSpPr>
            <a:spLocks noChangeArrowheads="1"/>
          </p:cNvSpPr>
          <p:nvPr/>
        </p:nvSpPr>
        <p:spPr bwMode="auto">
          <a:xfrm>
            <a:off x="53479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5" name="Rectangle 10"/>
          <p:cNvSpPr>
            <a:spLocks noChangeArrowheads="1"/>
          </p:cNvSpPr>
          <p:nvPr/>
        </p:nvSpPr>
        <p:spPr bwMode="auto">
          <a:xfrm>
            <a:off x="59575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6" name="Rectangle 11"/>
          <p:cNvSpPr>
            <a:spLocks noChangeArrowheads="1"/>
          </p:cNvSpPr>
          <p:nvPr/>
        </p:nvSpPr>
        <p:spPr bwMode="auto">
          <a:xfrm>
            <a:off x="39001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7" name="Rectangle 12"/>
          <p:cNvSpPr>
            <a:spLocks noChangeArrowheads="1"/>
          </p:cNvSpPr>
          <p:nvPr/>
        </p:nvSpPr>
        <p:spPr bwMode="auto">
          <a:xfrm>
            <a:off x="48145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8" name="Rectangle 13"/>
          <p:cNvSpPr>
            <a:spLocks noChangeArrowheads="1"/>
          </p:cNvSpPr>
          <p:nvPr/>
        </p:nvSpPr>
        <p:spPr bwMode="auto">
          <a:xfrm>
            <a:off x="60337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9" name="Rectangle 14"/>
          <p:cNvSpPr>
            <a:spLocks noChangeArrowheads="1"/>
          </p:cNvSpPr>
          <p:nvPr/>
        </p:nvSpPr>
        <p:spPr bwMode="auto">
          <a:xfrm>
            <a:off x="67195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70" name="Rectangle 15"/>
          <p:cNvSpPr>
            <a:spLocks noChangeArrowheads="1"/>
          </p:cNvSpPr>
          <p:nvPr/>
        </p:nvSpPr>
        <p:spPr bwMode="auto">
          <a:xfrm>
            <a:off x="72529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71" name="Text Box 16"/>
          <p:cNvSpPr txBox="1">
            <a:spLocks noChangeArrowheads="1"/>
          </p:cNvSpPr>
          <p:nvPr/>
        </p:nvSpPr>
        <p:spPr bwMode="auto">
          <a:xfrm>
            <a:off x="3487402" y="5373688"/>
            <a:ext cx="833438" cy="639762"/>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1986</a:t>
            </a:r>
          </a:p>
          <a:p>
            <a:pPr algn="ctr"/>
            <a:r>
              <a:rPr lang="en-US" b="1">
                <a:solidFill>
                  <a:schemeClr val="tx1"/>
                </a:solidFill>
                <a:latin typeface="Arial" charset="0"/>
                <a:ea typeface="宋体"/>
                <a:cs typeface="宋体"/>
              </a:rPr>
              <a:t>BDDs</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 100 var</a:t>
            </a:r>
          </a:p>
        </p:txBody>
      </p:sp>
      <p:sp>
        <p:nvSpPr>
          <p:cNvPr id="70672" name="Text Box 17"/>
          <p:cNvSpPr txBox="1">
            <a:spLocks noChangeArrowheads="1"/>
          </p:cNvSpPr>
          <p:nvPr/>
        </p:nvSpPr>
        <p:spPr bwMode="auto">
          <a:xfrm>
            <a:off x="4425615" y="5410200"/>
            <a:ext cx="833437"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1992</a:t>
            </a:r>
          </a:p>
          <a:p>
            <a:pPr algn="ctr"/>
            <a:r>
              <a:rPr lang="en-US" b="1">
                <a:solidFill>
                  <a:schemeClr val="tx1"/>
                </a:solidFill>
                <a:latin typeface="Arial" charset="0"/>
                <a:ea typeface="宋体"/>
                <a:cs typeface="宋体"/>
              </a:rPr>
              <a:t>GSAT</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 300 var</a:t>
            </a:r>
          </a:p>
        </p:txBody>
      </p:sp>
      <p:sp>
        <p:nvSpPr>
          <p:cNvPr id="70673" name="Text Box 18"/>
          <p:cNvSpPr txBox="1">
            <a:spLocks noChangeArrowheads="1"/>
          </p:cNvSpPr>
          <p:nvPr/>
        </p:nvSpPr>
        <p:spPr bwMode="auto">
          <a:xfrm>
            <a:off x="5568615" y="5334000"/>
            <a:ext cx="917575" cy="822325"/>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1996</a:t>
            </a:r>
          </a:p>
          <a:p>
            <a:pPr algn="ctr"/>
            <a:r>
              <a:rPr lang="en-US" b="1">
                <a:solidFill>
                  <a:schemeClr val="tx1"/>
                </a:solidFill>
                <a:latin typeface="Arial" charset="0"/>
                <a:ea typeface="宋体"/>
                <a:cs typeface="宋体"/>
              </a:rPr>
              <a:t>St</a:t>
            </a:r>
            <a:r>
              <a:rPr lang="en-US" b="1">
                <a:solidFill>
                  <a:schemeClr val="tx1"/>
                </a:solidFill>
                <a:latin typeface="Arial" charset="0"/>
                <a:ea typeface="宋体"/>
                <a:cs typeface="Arial" charset="0"/>
              </a:rPr>
              <a:t>å</a:t>
            </a:r>
            <a:r>
              <a:rPr lang="en-US" b="1">
                <a:solidFill>
                  <a:schemeClr val="tx1"/>
                </a:solidFill>
                <a:latin typeface="Arial" charset="0"/>
                <a:ea typeface="宋体"/>
                <a:cs typeface="宋体"/>
              </a:rPr>
              <a:t>lmarck</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 1000 var</a:t>
            </a:r>
            <a:endParaRPr lang="en-US" sz="800" b="1">
              <a:solidFill>
                <a:schemeClr val="tx1"/>
              </a:solidFill>
              <a:latin typeface="Arial" charset="0"/>
              <a:ea typeface="宋体"/>
              <a:cs typeface="宋体"/>
            </a:endParaRPr>
          </a:p>
          <a:p>
            <a:pPr algn="ctr"/>
            <a:endParaRPr lang="en-US" b="1">
              <a:solidFill>
                <a:schemeClr val="tx1"/>
              </a:solidFill>
              <a:latin typeface="Arial" charset="0"/>
              <a:ea typeface="宋体"/>
              <a:cs typeface="宋体"/>
            </a:endParaRPr>
          </a:p>
        </p:txBody>
      </p:sp>
      <p:sp>
        <p:nvSpPr>
          <p:cNvPr id="70674" name="Text Box 19"/>
          <p:cNvSpPr txBox="1">
            <a:spLocks noChangeArrowheads="1"/>
          </p:cNvSpPr>
          <p:nvPr/>
        </p:nvSpPr>
        <p:spPr bwMode="auto">
          <a:xfrm>
            <a:off x="5801977" y="4495800"/>
            <a:ext cx="725488"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1996</a:t>
            </a:r>
          </a:p>
          <a:p>
            <a:pPr algn="ctr"/>
            <a:r>
              <a:rPr lang="en-US" b="1">
                <a:solidFill>
                  <a:schemeClr val="tx1"/>
                </a:solidFill>
                <a:latin typeface="Arial" charset="0"/>
                <a:ea typeface="宋体"/>
                <a:cs typeface="宋体"/>
              </a:rPr>
              <a:t>GRASP</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1k var</a:t>
            </a:r>
          </a:p>
        </p:txBody>
      </p:sp>
      <p:sp>
        <p:nvSpPr>
          <p:cNvPr id="70675" name="Text Box 20"/>
          <p:cNvSpPr txBox="1">
            <a:spLocks noChangeArrowheads="1"/>
          </p:cNvSpPr>
          <p:nvPr/>
        </p:nvSpPr>
        <p:spPr bwMode="auto">
          <a:xfrm>
            <a:off x="1150602" y="4465638"/>
            <a:ext cx="706438" cy="639762"/>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1960</a:t>
            </a:r>
          </a:p>
          <a:p>
            <a:pPr algn="ctr"/>
            <a:r>
              <a:rPr lang="en-US" b="1">
                <a:solidFill>
                  <a:schemeClr val="tx1"/>
                </a:solidFill>
                <a:latin typeface="Arial" charset="0"/>
                <a:ea typeface="宋体"/>
                <a:cs typeface="宋体"/>
              </a:rPr>
              <a:t>DP</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10 var</a:t>
            </a:r>
          </a:p>
        </p:txBody>
      </p:sp>
      <p:sp>
        <p:nvSpPr>
          <p:cNvPr id="70676" name="Text Box 21"/>
          <p:cNvSpPr txBox="1">
            <a:spLocks noChangeArrowheads="1"/>
          </p:cNvSpPr>
          <p:nvPr/>
        </p:nvSpPr>
        <p:spPr bwMode="auto">
          <a:xfrm>
            <a:off x="3366752" y="4541838"/>
            <a:ext cx="1441450" cy="639762"/>
          </a:xfrm>
          <a:prstGeom prst="rect">
            <a:avLst/>
          </a:prstGeom>
          <a:noFill/>
          <a:ln w="9525">
            <a:noFill/>
            <a:miter lim="800000"/>
            <a:headEnd/>
            <a:tailEnd/>
          </a:ln>
        </p:spPr>
        <p:txBody>
          <a:bodyPr>
            <a:spAutoFit/>
          </a:bodyPr>
          <a:lstStyle/>
          <a:p>
            <a:pPr algn="ctr"/>
            <a:r>
              <a:rPr lang="en-US" b="1" dirty="0">
                <a:solidFill>
                  <a:schemeClr val="tx1"/>
                </a:solidFill>
                <a:latin typeface="Arial" charset="0"/>
                <a:ea typeface="宋体"/>
                <a:cs typeface="宋体"/>
              </a:rPr>
              <a:t>1988</a:t>
            </a:r>
          </a:p>
          <a:p>
            <a:pPr algn="ctr"/>
            <a:r>
              <a:rPr lang="en-US" b="1" dirty="0">
                <a:solidFill>
                  <a:schemeClr val="tx1"/>
                </a:solidFill>
                <a:latin typeface="Arial" charset="0"/>
                <a:ea typeface="宋体"/>
                <a:cs typeface="宋体"/>
              </a:rPr>
              <a:t>SOCRATES</a:t>
            </a:r>
          </a:p>
          <a:p>
            <a:pPr algn="ctr"/>
            <a:r>
              <a:rPr lang="en-US" b="1" dirty="0">
                <a:solidFill>
                  <a:schemeClr val="tx1"/>
                </a:solidFill>
                <a:latin typeface="Arial" charset="0"/>
                <a:ea typeface="宋体"/>
                <a:cs typeface="宋体"/>
                <a:sym typeface="Symbol" pitchFamily="18" charset="2"/>
              </a:rPr>
              <a:t></a:t>
            </a:r>
            <a:r>
              <a:rPr lang="en-US" b="1" dirty="0">
                <a:solidFill>
                  <a:schemeClr val="tx1"/>
                </a:solidFill>
                <a:latin typeface="Arial" charset="0"/>
                <a:ea typeface="宋体"/>
                <a:cs typeface="宋体"/>
              </a:rPr>
              <a:t> 300 </a:t>
            </a:r>
            <a:r>
              <a:rPr lang="en-US" b="1" dirty="0" err="1">
                <a:solidFill>
                  <a:schemeClr val="tx1"/>
                </a:solidFill>
                <a:latin typeface="Arial" charset="0"/>
                <a:ea typeface="宋体"/>
                <a:cs typeface="宋体"/>
              </a:rPr>
              <a:t>var</a:t>
            </a:r>
            <a:endParaRPr lang="en-US" b="1" dirty="0">
              <a:solidFill>
                <a:schemeClr val="tx1"/>
              </a:solidFill>
              <a:latin typeface="Arial" charset="0"/>
              <a:ea typeface="宋体"/>
              <a:cs typeface="宋体"/>
            </a:endParaRPr>
          </a:p>
        </p:txBody>
      </p:sp>
      <p:sp>
        <p:nvSpPr>
          <p:cNvPr id="70677" name="Text Box 22"/>
          <p:cNvSpPr txBox="1">
            <a:spLocks noChangeArrowheads="1"/>
          </p:cNvSpPr>
          <p:nvPr/>
        </p:nvSpPr>
        <p:spPr bwMode="auto">
          <a:xfrm>
            <a:off x="4866940" y="4495800"/>
            <a:ext cx="828675"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1994</a:t>
            </a:r>
          </a:p>
          <a:p>
            <a:pPr algn="ctr"/>
            <a:r>
              <a:rPr lang="en-US" b="1">
                <a:solidFill>
                  <a:schemeClr val="tx1"/>
                </a:solidFill>
                <a:latin typeface="Arial" charset="0"/>
                <a:ea typeface="宋体"/>
                <a:cs typeface="宋体"/>
              </a:rPr>
              <a:t>Hannibal</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 3k var</a:t>
            </a:r>
          </a:p>
        </p:txBody>
      </p:sp>
      <p:sp>
        <p:nvSpPr>
          <p:cNvPr id="70678" name="Text Box 23"/>
          <p:cNvSpPr txBox="1">
            <a:spLocks noChangeArrowheads="1"/>
          </p:cNvSpPr>
          <p:nvPr/>
        </p:nvSpPr>
        <p:spPr bwMode="auto">
          <a:xfrm>
            <a:off x="1657015" y="5486400"/>
            <a:ext cx="749300"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1962</a:t>
            </a:r>
          </a:p>
          <a:p>
            <a:pPr algn="ctr"/>
            <a:r>
              <a:rPr lang="en-US" b="1">
                <a:solidFill>
                  <a:schemeClr val="tx1"/>
                </a:solidFill>
                <a:latin typeface="Arial" charset="0"/>
                <a:ea typeface="宋体"/>
                <a:cs typeface="宋体"/>
              </a:rPr>
              <a:t>DLL</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 10 var</a:t>
            </a:r>
          </a:p>
        </p:txBody>
      </p:sp>
      <p:sp>
        <p:nvSpPr>
          <p:cNvPr id="70679" name="Text Box 24"/>
          <p:cNvSpPr txBox="1">
            <a:spLocks noChangeArrowheads="1"/>
          </p:cNvSpPr>
          <p:nvPr/>
        </p:nvSpPr>
        <p:spPr bwMode="auto">
          <a:xfrm>
            <a:off x="291765" y="5486400"/>
            <a:ext cx="749300"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1952</a:t>
            </a:r>
          </a:p>
          <a:p>
            <a:pPr algn="ctr"/>
            <a:r>
              <a:rPr lang="en-US" b="1">
                <a:solidFill>
                  <a:schemeClr val="tx1"/>
                </a:solidFill>
                <a:latin typeface="Arial" charset="0"/>
                <a:ea typeface="宋体"/>
                <a:cs typeface="宋体"/>
              </a:rPr>
              <a:t>Quine</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 10 var</a:t>
            </a:r>
          </a:p>
        </p:txBody>
      </p:sp>
      <p:sp>
        <p:nvSpPr>
          <p:cNvPr id="70680" name="Rectangle 25"/>
          <p:cNvSpPr>
            <a:spLocks noChangeArrowheads="1"/>
          </p:cNvSpPr>
          <p:nvPr/>
        </p:nvSpPr>
        <p:spPr bwMode="auto">
          <a:xfrm>
            <a:off x="61099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81" name="Text Box 26"/>
          <p:cNvSpPr txBox="1">
            <a:spLocks noChangeArrowheads="1"/>
          </p:cNvSpPr>
          <p:nvPr/>
        </p:nvSpPr>
        <p:spPr bwMode="auto">
          <a:xfrm>
            <a:off x="5794040" y="5943600"/>
            <a:ext cx="706437"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1996</a:t>
            </a:r>
          </a:p>
          <a:p>
            <a:pPr algn="ctr"/>
            <a:r>
              <a:rPr lang="en-US" b="1">
                <a:solidFill>
                  <a:schemeClr val="tx1"/>
                </a:solidFill>
                <a:latin typeface="Arial" charset="0"/>
                <a:ea typeface="宋体"/>
                <a:cs typeface="宋体"/>
              </a:rPr>
              <a:t>SATO</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1k var</a:t>
            </a:r>
          </a:p>
        </p:txBody>
      </p:sp>
      <p:sp>
        <p:nvSpPr>
          <p:cNvPr id="70682" name="Text Box 27"/>
          <p:cNvSpPr txBox="1">
            <a:spLocks noChangeArrowheads="1"/>
          </p:cNvSpPr>
          <p:nvPr/>
        </p:nvSpPr>
        <p:spPr bwMode="auto">
          <a:xfrm>
            <a:off x="6859252" y="4495800"/>
            <a:ext cx="792163"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2002</a:t>
            </a:r>
          </a:p>
          <a:p>
            <a:pPr algn="ctr"/>
            <a:r>
              <a:rPr lang="en-US" b="1">
                <a:solidFill>
                  <a:schemeClr val="tx1"/>
                </a:solidFill>
                <a:latin typeface="Arial" charset="0"/>
                <a:ea typeface="宋体"/>
                <a:cs typeface="宋体"/>
              </a:rPr>
              <a:t>Berkmin</a:t>
            </a:r>
          </a:p>
          <a:p>
            <a:pPr algn="ctr"/>
            <a:r>
              <a:rPr lang="en-US" b="1">
                <a:solidFill>
                  <a:schemeClr val="tx1"/>
                </a:solidFill>
                <a:latin typeface="Arial" charset="0"/>
                <a:ea typeface="宋体"/>
                <a:cs typeface="宋体"/>
                <a:sym typeface="Symbol" pitchFamily="18" charset="2"/>
              </a:rPr>
              <a:t>10</a:t>
            </a:r>
            <a:r>
              <a:rPr lang="en-US" b="1">
                <a:solidFill>
                  <a:schemeClr val="tx1"/>
                </a:solidFill>
                <a:latin typeface="Arial" charset="0"/>
                <a:ea typeface="宋体"/>
                <a:cs typeface="宋体"/>
              </a:rPr>
              <a:t>k var</a:t>
            </a:r>
          </a:p>
        </p:txBody>
      </p:sp>
      <p:sp>
        <p:nvSpPr>
          <p:cNvPr id="70683" name="Rectangle 11"/>
          <p:cNvSpPr>
            <a:spLocks noChangeArrowheads="1"/>
          </p:cNvSpPr>
          <p:nvPr/>
        </p:nvSpPr>
        <p:spPr bwMode="auto">
          <a:xfrm>
            <a:off x="335768" y="-99777"/>
            <a:ext cx="8763000" cy="5791200"/>
          </a:xfrm>
          <a:prstGeom prst="rect">
            <a:avLst/>
          </a:prstGeom>
          <a:noFill/>
          <a:ln w="9525">
            <a:noFill/>
            <a:miter lim="800000"/>
            <a:headEnd/>
            <a:tailEnd/>
          </a:ln>
        </p:spPr>
        <p:txBody>
          <a:bodyPr anchor="ctr"/>
          <a:lstStyle/>
          <a:p>
            <a:pPr marL="342900" indent="-342900" eaLnBrk="0" hangingPunct="0">
              <a:buFont typeface="Wingdings" pitchFamily="2" charset="2"/>
              <a:buChar char="q"/>
            </a:pPr>
            <a:r>
              <a:rPr lang="en-US" sz="2000" b="0" dirty="0" smtClean="0">
                <a:solidFill>
                  <a:srgbClr val="336600"/>
                </a:solidFill>
              </a:rPr>
              <a:t>Fundamental </a:t>
            </a:r>
            <a:r>
              <a:rPr lang="en-US" sz="2000" b="0" dirty="0" err="1" smtClean="0">
                <a:solidFill>
                  <a:srgbClr val="336600"/>
                </a:solidFill>
              </a:rPr>
              <a:t>Thm</a:t>
            </a:r>
            <a:r>
              <a:rPr lang="en-US" sz="2000" b="0" dirty="0" smtClean="0">
                <a:solidFill>
                  <a:srgbClr val="336600"/>
                </a:solidFill>
              </a:rPr>
              <a:t> of CS: SAT is NP-complete (Cook, 1971)</a:t>
            </a:r>
          </a:p>
          <a:p>
            <a:pPr marL="800100" lvl="1" indent="-342900" eaLnBrk="0" hangingPunct="0">
              <a:buBlip>
                <a:blip r:embed="rId2"/>
              </a:buBlip>
            </a:pPr>
            <a:r>
              <a:rPr lang="en-US" sz="2000" b="0" dirty="0">
                <a:solidFill>
                  <a:srgbClr val="002060"/>
                </a:solidFill>
              </a:rPr>
              <a:t>	</a:t>
            </a:r>
            <a:r>
              <a:rPr lang="en-US" sz="2000" b="0" dirty="0" smtClean="0">
                <a:solidFill>
                  <a:srgbClr val="002060"/>
                </a:solidFill>
              </a:rPr>
              <a:t>Canonical computationally intractable problem</a:t>
            </a:r>
          </a:p>
          <a:p>
            <a:pPr marL="800100" lvl="1" indent="-342900" eaLnBrk="0" hangingPunct="0">
              <a:buBlip>
                <a:blip r:embed="rId2"/>
              </a:buBlip>
            </a:pPr>
            <a:r>
              <a:rPr lang="en-US" sz="2000" b="0" dirty="0">
                <a:solidFill>
                  <a:srgbClr val="002060"/>
                </a:solidFill>
              </a:rPr>
              <a:t>	</a:t>
            </a:r>
            <a:r>
              <a:rPr lang="en-US" sz="2000" b="0" dirty="0" smtClean="0">
                <a:solidFill>
                  <a:srgbClr val="002060"/>
                </a:solidFill>
              </a:rPr>
              <a:t>Driver for theoretical understanding of complexity</a:t>
            </a:r>
          </a:p>
          <a:p>
            <a:pPr eaLnBrk="0" hangingPunct="0"/>
            <a:endParaRPr lang="en-US" sz="2000" b="0" dirty="0" smtClean="0">
              <a:solidFill>
                <a:srgbClr val="000099"/>
              </a:solidFill>
            </a:endParaRPr>
          </a:p>
          <a:p>
            <a:pPr marL="342900" indent="-342900" eaLnBrk="0" hangingPunct="0">
              <a:buFont typeface="Wingdings" pitchFamily="2" charset="2"/>
              <a:buChar char="q"/>
            </a:pPr>
            <a:r>
              <a:rPr lang="en-US" sz="2000" b="0" dirty="0" smtClean="0">
                <a:solidFill>
                  <a:srgbClr val="336600"/>
                </a:solidFill>
              </a:rPr>
              <a:t>Enormous </a:t>
            </a:r>
            <a:r>
              <a:rPr lang="en-US" sz="2000" b="0" dirty="0">
                <a:solidFill>
                  <a:srgbClr val="336600"/>
                </a:solidFill>
              </a:rPr>
              <a:t>progress in scale of problems that can be </a:t>
            </a:r>
            <a:r>
              <a:rPr lang="en-US" sz="2000" b="0" dirty="0" smtClean="0">
                <a:solidFill>
                  <a:srgbClr val="336600"/>
                </a:solidFill>
              </a:rPr>
              <a:t>solved</a:t>
            </a:r>
            <a:endParaRPr lang="en-US" sz="2000" b="0" dirty="0">
              <a:solidFill>
                <a:srgbClr val="336600"/>
              </a:solidFill>
            </a:endParaRPr>
          </a:p>
          <a:p>
            <a:pPr marL="800100" lvl="1" indent="-342900" eaLnBrk="0" hangingPunct="0">
              <a:buBlip>
                <a:blip r:embed="rId2"/>
              </a:buBlip>
            </a:pPr>
            <a:r>
              <a:rPr lang="en-US" sz="2000" b="0" dirty="0">
                <a:solidFill>
                  <a:srgbClr val="002060"/>
                </a:solidFill>
              </a:rPr>
              <a:t>	Inference: Discover new constraints dynamically  </a:t>
            </a:r>
          </a:p>
          <a:p>
            <a:pPr marL="800100" lvl="1" indent="-342900" eaLnBrk="0" hangingPunct="0">
              <a:buBlip>
                <a:blip r:embed="rId2"/>
              </a:buBlip>
            </a:pPr>
            <a:r>
              <a:rPr lang="en-US" sz="2000" b="0" dirty="0">
                <a:solidFill>
                  <a:srgbClr val="002060"/>
                </a:solidFill>
              </a:rPr>
              <a:t>	</a:t>
            </a:r>
            <a:r>
              <a:rPr lang="en-US" sz="2000" b="0" dirty="0" smtClean="0">
                <a:solidFill>
                  <a:srgbClr val="002060"/>
                </a:solidFill>
              </a:rPr>
              <a:t>Exhaustive search with pruning </a:t>
            </a:r>
            <a:endParaRPr lang="en-US" sz="2000" b="0" dirty="0">
              <a:solidFill>
                <a:srgbClr val="002060"/>
              </a:solidFill>
            </a:endParaRPr>
          </a:p>
          <a:p>
            <a:pPr marL="800100" lvl="1" indent="-342900" eaLnBrk="0" hangingPunct="0">
              <a:buBlip>
                <a:blip r:embed="rId2"/>
              </a:buBlip>
            </a:pPr>
            <a:r>
              <a:rPr lang="en-US" sz="2000" b="0" dirty="0">
                <a:solidFill>
                  <a:srgbClr val="002060"/>
                </a:solidFill>
              </a:rPr>
              <a:t>	Algorithm engineering: Exploit architecture </a:t>
            </a:r>
            <a:r>
              <a:rPr lang="en-US" sz="2000" b="0" dirty="0" smtClean="0">
                <a:solidFill>
                  <a:srgbClr val="002060"/>
                </a:solidFill>
              </a:rPr>
              <a:t> </a:t>
            </a:r>
            <a:r>
              <a:rPr lang="en-US" sz="2000" b="0" dirty="0">
                <a:solidFill>
                  <a:srgbClr val="002060"/>
                </a:solidFill>
              </a:rPr>
              <a:t>for </a:t>
            </a:r>
            <a:r>
              <a:rPr lang="en-US" sz="2000" b="0" dirty="0" smtClean="0">
                <a:solidFill>
                  <a:srgbClr val="002060"/>
                </a:solidFill>
              </a:rPr>
              <a:t>speed-up</a:t>
            </a:r>
          </a:p>
          <a:p>
            <a:pPr eaLnBrk="0" hangingPunct="0"/>
            <a:endParaRPr lang="en-US" sz="2000" b="0" dirty="0">
              <a:solidFill>
                <a:schemeClr val="tx1"/>
              </a:solidFill>
            </a:endParaRPr>
          </a:p>
          <a:p>
            <a:pPr marL="342900" indent="-342900" eaLnBrk="0" hangingPunct="0">
              <a:buFont typeface="Wingdings" pitchFamily="2" charset="2"/>
              <a:buChar char="q"/>
            </a:pPr>
            <a:r>
              <a:rPr lang="en-US" sz="2000" b="0" dirty="0" smtClean="0">
                <a:solidFill>
                  <a:srgbClr val="336600"/>
                </a:solidFill>
              </a:rPr>
              <a:t>SAT </a:t>
            </a:r>
            <a:r>
              <a:rPr lang="en-US" sz="2000" b="0" dirty="0">
                <a:solidFill>
                  <a:srgbClr val="336600"/>
                </a:solidFill>
              </a:rPr>
              <a:t>solvers as the canonical computational hammer!</a:t>
            </a:r>
          </a:p>
        </p:txBody>
      </p:sp>
      <p:sp>
        <p:nvSpPr>
          <p:cNvPr id="70684" name="Text Box 30"/>
          <p:cNvSpPr txBox="1">
            <a:spLocks noChangeArrowheads="1"/>
          </p:cNvSpPr>
          <p:nvPr/>
        </p:nvSpPr>
        <p:spPr bwMode="auto">
          <a:xfrm>
            <a:off x="7784765" y="5410200"/>
            <a:ext cx="795337"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2005</a:t>
            </a:r>
          </a:p>
          <a:p>
            <a:pPr algn="ctr"/>
            <a:r>
              <a:rPr lang="en-US" b="1">
                <a:solidFill>
                  <a:schemeClr val="tx1"/>
                </a:solidFill>
                <a:latin typeface="Arial" charset="0"/>
                <a:ea typeface="宋体"/>
                <a:cs typeface="宋体"/>
              </a:rPr>
              <a:t>MiniSAT</a:t>
            </a:r>
          </a:p>
          <a:p>
            <a:pPr algn="ctr"/>
            <a:r>
              <a:rPr lang="en-US" b="1">
                <a:solidFill>
                  <a:schemeClr val="tx1"/>
                </a:solidFill>
                <a:latin typeface="Arial" charset="0"/>
                <a:ea typeface="宋体"/>
                <a:cs typeface="宋体"/>
                <a:sym typeface="Symbol" pitchFamily="18" charset="2"/>
              </a:rPr>
              <a:t>20</a:t>
            </a:r>
            <a:r>
              <a:rPr lang="en-US" b="1">
                <a:solidFill>
                  <a:schemeClr val="tx1"/>
                </a:solidFill>
                <a:latin typeface="Arial" charset="0"/>
                <a:ea typeface="宋体"/>
                <a:cs typeface="宋体"/>
              </a:rPr>
              <a:t>k var</a:t>
            </a:r>
          </a:p>
        </p:txBody>
      </p:sp>
      <p:sp>
        <p:nvSpPr>
          <p:cNvPr id="70685" name="Rectangle 31"/>
          <p:cNvSpPr>
            <a:spLocks noChangeArrowheads="1"/>
          </p:cNvSpPr>
          <p:nvPr/>
        </p:nvSpPr>
        <p:spPr bwMode="auto">
          <a:xfrm>
            <a:off x="7949865"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1"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9</a:t>
            </a:fld>
            <a:endParaRPr lang="en-US" b="1" dirty="0"/>
          </a:p>
        </p:txBody>
      </p:sp>
    </p:spTree>
    <p:extLst>
      <p:ext uri="{BB962C8B-B14F-4D97-AF65-F5344CB8AC3E}">
        <p14:creationId xmlns:p14="http://schemas.microsoft.com/office/powerpoint/2010/main" val="332958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068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068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06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68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068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068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068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068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065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065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066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066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066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066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066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066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066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066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066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066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067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067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067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067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7067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067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067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067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7067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7067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7068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068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7068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7068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706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P spid="70659" grpId="0" animBg="1"/>
      <p:bldP spid="70660" grpId="0" animBg="1"/>
      <p:bldP spid="70661" grpId="0" animBg="1"/>
      <p:bldP spid="70662" grpId="0" animBg="1"/>
      <p:bldP spid="70663" grpId="0" animBg="1"/>
      <p:bldP spid="70664" grpId="0" animBg="1"/>
      <p:bldP spid="70665" grpId="0" animBg="1"/>
      <p:bldP spid="70666" grpId="0" animBg="1"/>
      <p:bldP spid="70667" grpId="0" animBg="1"/>
      <p:bldP spid="70668" grpId="0" animBg="1"/>
      <p:bldP spid="70669" grpId="0" animBg="1"/>
      <p:bldP spid="70670" grpId="0" animBg="1"/>
      <p:bldP spid="70671" grpId="0"/>
      <p:bldP spid="70672" grpId="0"/>
      <p:bldP spid="70673" grpId="0"/>
      <p:bldP spid="70674" grpId="0"/>
      <p:bldP spid="70675" grpId="0"/>
      <p:bldP spid="70676" grpId="0"/>
      <p:bldP spid="70677" grpId="0"/>
      <p:bldP spid="70678" grpId="0"/>
      <p:bldP spid="70679" grpId="0"/>
      <p:bldP spid="70680" grpId="0" animBg="1"/>
      <p:bldP spid="70681" grpId="0"/>
      <p:bldP spid="70682" grpId="0"/>
      <p:bldP spid="70684" grpId="0"/>
      <p:bldP spid="70685" grpId="0" animBg="1"/>
    </p:bldLst>
  </p:timing>
</p:sld>
</file>

<file path=ppt/theme/theme1.xml><?xml version="1.0" encoding="utf-8"?>
<a:theme xmlns:a="http://schemas.openxmlformats.org/drawingml/2006/main" name="Default Design">
  <a:themeElements>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33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000" b="1" i="0" u="none" strike="noStrike" cap="none" normalizeH="0" baseline="0" smtClean="0">
            <a:ln>
              <a:noFill/>
            </a:ln>
            <a:solidFill>
              <a:schemeClr val="accent2"/>
            </a:solidFill>
            <a:effectLst/>
            <a:latin typeface="Comic Sans MS" pitchFamily="66" charset="0"/>
          </a:defRPr>
        </a:defPPr>
      </a:lstStyle>
    </a:spDef>
    <a:lnDef>
      <a:spPr bwMode="auto">
        <a:xfrm>
          <a:off x="0" y="0"/>
          <a:ext cx="1" cy="1"/>
        </a:xfrm>
        <a:custGeom>
          <a:avLst/>
          <a:gdLst/>
          <a:ahLst/>
          <a:cxnLst/>
          <a:rect l="0" t="0" r="0" b="0"/>
          <a:pathLst/>
        </a:custGeom>
        <a:solidFill>
          <a:srgbClr val="3333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000" b="1" i="0" u="none" strike="noStrike" cap="none" normalizeH="0" baseline="0" smtClean="0">
            <a:ln>
              <a:noFill/>
            </a:ln>
            <a:solidFill>
              <a:schemeClr val="accent2"/>
            </a:solidFill>
            <a:effectLst/>
            <a:latin typeface="Comic Sans MS" pitchFamily="6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47330</TotalTime>
  <Words>3944</Words>
  <Application>Microsoft Office PowerPoint</Application>
  <PresentationFormat>On-screen Show (4:3)</PresentationFormat>
  <Paragraphs>947</Paragraphs>
  <Slides>54</Slides>
  <Notes>42</Notes>
  <HiddenSlides>0</HiddenSlides>
  <MMClips>1</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Default Design</vt:lpstr>
      <vt:lpstr>PowerPoint Presentation</vt:lpstr>
      <vt:lpstr>Talk Outline </vt:lpstr>
      <vt:lpstr>Program Verification</vt:lpstr>
      <vt:lpstr>Sample Proof: Selection Sort</vt:lpstr>
      <vt:lpstr>Towards Practical Program Verification</vt:lpstr>
      <vt:lpstr>Selection Sort: Array Access Correctness</vt:lpstr>
      <vt:lpstr>Selection Sort: Proving Assertions</vt:lpstr>
      <vt:lpstr>Discharging Verification Conditions</vt:lpstr>
      <vt:lpstr>A Brief History of SAT </vt:lpstr>
      <vt:lpstr>SMT: Satisfiability Modulo Theories</vt:lpstr>
      <vt:lpstr>SMT Success Story SMT Solvers   Verification Tools</vt:lpstr>
      <vt:lpstr>Talk Outline </vt:lpstr>
      <vt:lpstr>Program Synthesis</vt:lpstr>
      <vt:lpstr>Verification   Synthesis</vt:lpstr>
      <vt:lpstr>Superoptimizing Compiler</vt:lpstr>
      <vt:lpstr>Automatic Invariant Generation</vt:lpstr>
      <vt:lpstr>Template-based Automatic Invariant Generation</vt:lpstr>
      <vt:lpstr>Template-based Automatic Invariant Generation</vt:lpstr>
      <vt:lpstr>Parallel Parking by Sketching     Ref: Chaudhuri, Solar-Lezama (PLDI 2010)</vt:lpstr>
      <vt:lpstr>Autograder: Feedback on Programming Homeworks       Singh et al (PLDI 2013)</vt:lpstr>
      <vt:lpstr>FlashFill: Programming by Examples      Ref: Gulwani (POPL 2011)</vt:lpstr>
      <vt:lpstr>Talk Outline </vt:lpstr>
      <vt:lpstr>Syntax-Guided Program Synthesis</vt:lpstr>
      <vt:lpstr>Syntax-Guided Synthesis (SyGuS) Problem</vt:lpstr>
      <vt:lpstr>SyGuS Example</vt:lpstr>
      <vt:lpstr>SyGuS Example</vt:lpstr>
      <vt:lpstr>Let Expressions and Auxiliary Variables</vt:lpstr>
      <vt:lpstr>Optimality</vt:lpstr>
      <vt:lpstr>Invariant Generation as SyGuS</vt:lpstr>
      <vt:lpstr>Program Optimization as SyGuS</vt:lpstr>
      <vt:lpstr>Program Sketching as SyGuS</vt:lpstr>
      <vt:lpstr>Talk Outline </vt:lpstr>
      <vt:lpstr>Solving SyGuS</vt:lpstr>
      <vt:lpstr>SyGuS as Active Learning</vt:lpstr>
      <vt:lpstr>Counter-Example Guided Inductive Synthesis</vt:lpstr>
      <vt:lpstr>CEGIS Example</vt:lpstr>
      <vt:lpstr>CEGIS Example</vt:lpstr>
      <vt:lpstr>CEGIS Example</vt:lpstr>
      <vt:lpstr>SyGuS Solutions</vt:lpstr>
      <vt:lpstr>Enumerative Learning</vt:lpstr>
      <vt:lpstr>Symbolic Learning</vt:lpstr>
      <vt:lpstr>Symbolic Learning</vt:lpstr>
      <vt:lpstr>Stochastic Learning</vt:lpstr>
      <vt:lpstr>Stochastic Learning</vt:lpstr>
      <vt:lpstr>Benchmarks and Implementation</vt:lpstr>
      <vt:lpstr>Evaluation: Integer Benchmarks</vt:lpstr>
      <vt:lpstr>Evaluation 2: Bit-Vector Benchmarks</vt:lpstr>
      <vt:lpstr>Evaluation 3: Hacker’s Delight Benchmarks</vt:lpstr>
      <vt:lpstr>Evaluation Summary</vt:lpstr>
      <vt:lpstr>Talk Outline </vt:lpstr>
      <vt:lpstr>SyGuS Recap</vt:lpstr>
      <vt:lpstr>From SMT-LIB to SyGuS Input Format</vt:lpstr>
      <vt:lpstr>Plan for SyGuS-Comp</vt:lpstr>
      <vt:lpstr>SyGuS Solvers   Synthesis Tools</vt:lpstr>
    </vt:vector>
  </TitlesOfParts>
  <Company>Dell Computer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Radu Grosu</dc:creator>
  <cp:lastModifiedBy>Rajeev</cp:lastModifiedBy>
  <cp:revision>1054</cp:revision>
  <cp:lastPrinted>1998-11-25T05:52:33Z</cp:lastPrinted>
  <dcterms:created xsi:type="dcterms:W3CDTF">1998-10-17T01:29:32Z</dcterms:created>
  <dcterms:modified xsi:type="dcterms:W3CDTF">2013-10-20T18:02:14Z</dcterms:modified>
</cp:coreProperties>
</file>