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wmv" ContentType="video/x-ms-wm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1.xml" ContentType="application/vnd.openxmlformats-officedocument.drawingml.chart+xml"/>
  <Override PartName="/ppt/notesSlides/notesSlide36.xml" ContentType="application/vnd.openxmlformats-officedocument.presentationml.notesSlide+xml"/>
  <Override PartName="/ppt/charts/chart2.xml" ContentType="application/vnd.openxmlformats-officedocument.drawingml.chart+xml"/>
  <Override PartName="/ppt/notesSlides/notesSlide37.xml" ContentType="application/vnd.openxmlformats-officedocument.presentationml.notesSlide+xml"/>
  <Override PartName="/ppt/charts/chart3.xml" ContentType="application/vnd.openxmlformats-officedocument.drawingml.chart+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330" r:id="rId2"/>
    <p:sldId id="736" r:id="rId3"/>
    <p:sldId id="662" r:id="rId4"/>
    <p:sldId id="689" r:id="rId5"/>
    <p:sldId id="633" r:id="rId6"/>
    <p:sldId id="690" r:id="rId7"/>
    <p:sldId id="691" r:id="rId8"/>
    <p:sldId id="680" r:id="rId9"/>
    <p:sldId id="693" r:id="rId10"/>
    <p:sldId id="692" r:id="rId11"/>
    <p:sldId id="694" r:id="rId12"/>
    <p:sldId id="737" r:id="rId13"/>
    <p:sldId id="695" r:id="rId14"/>
    <p:sldId id="696" r:id="rId15"/>
    <p:sldId id="681" r:id="rId16"/>
    <p:sldId id="665" r:id="rId17"/>
    <p:sldId id="683" r:id="rId18"/>
    <p:sldId id="684" r:id="rId19"/>
    <p:sldId id="661" r:id="rId20"/>
    <p:sldId id="698" r:id="rId21"/>
    <p:sldId id="697" r:id="rId22"/>
    <p:sldId id="738" r:id="rId23"/>
    <p:sldId id="687" r:id="rId24"/>
    <p:sldId id="699" r:id="rId25"/>
    <p:sldId id="700" r:id="rId26"/>
    <p:sldId id="701" r:id="rId27"/>
    <p:sldId id="702" r:id="rId28"/>
    <p:sldId id="703" r:id="rId29"/>
    <p:sldId id="704" r:id="rId30"/>
    <p:sldId id="705" r:id="rId31"/>
    <p:sldId id="706" r:id="rId32"/>
    <p:sldId id="739" r:id="rId33"/>
    <p:sldId id="707" r:id="rId34"/>
    <p:sldId id="708" r:id="rId35"/>
    <p:sldId id="709" r:id="rId36"/>
    <p:sldId id="711" r:id="rId37"/>
    <p:sldId id="712" r:id="rId38"/>
    <p:sldId id="713" r:id="rId39"/>
    <p:sldId id="710" r:id="rId40"/>
    <p:sldId id="714" r:id="rId41"/>
    <p:sldId id="723" r:id="rId42"/>
    <p:sldId id="724" r:id="rId43"/>
    <p:sldId id="731" r:id="rId44"/>
    <p:sldId id="732" r:id="rId45"/>
    <p:sldId id="718" r:id="rId46"/>
    <p:sldId id="733" r:id="rId47"/>
    <p:sldId id="734" r:id="rId48"/>
    <p:sldId id="735" r:id="rId49"/>
    <p:sldId id="719" r:id="rId50"/>
    <p:sldId id="740" r:id="rId51"/>
    <p:sldId id="722" r:id="rId52"/>
    <p:sldId id="716" r:id="rId53"/>
    <p:sldId id="720" r:id="rId54"/>
    <p:sldId id="721" r:id="rId55"/>
  </p:sldIdLst>
  <p:sldSz cx="9144000" cy="6858000" type="screen4x3"/>
  <p:notesSz cx="7315200" cy="9601200"/>
  <p:defaultTextStyle>
    <a:defPPr>
      <a:defRPr lang="en-US"/>
    </a:defPPr>
    <a:lvl1pPr algn="l" rtl="0" fontAlgn="base">
      <a:spcBef>
        <a:spcPct val="0"/>
      </a:spcBef>
      <a:spcAft>
        <a:spcPct val="0"/>
      </a:spcAft>
      <a:defRPr sz="1000" b="1" kern="1200">
        <a:solidFill>
          <a:schemeClr val="accent2"/>
        </a:solidFill>
        <a:latin typeface="Comic Sans MS" pitchFamily="66" charset="0"/>
        <a:ea typeface="+mn-ea"/>
        <a:cs typeface="+mn-cs"/>
      </a:defRPr>
    </a:lvl1pPr>
    <a:lvl2pPr marL="457200" algn="l" rtl="0" fontAlgn="base">
      <a:spcBef>
        <a:spcPct val="0"/>
      </a:spcBef>
      <a:spcAft>
        <a:spcPct val="0"/>
      </a:spcAft>
      <a:defRPr sz="1000" b="1" kern="1200">
        <a:solidFill>
          <a:schemeClr val="accent2"/>
        </a:solidFill>
        <a:latin typeface="Comic Sans MS" pitchFamily="66" charset="0"/>
        <a:ea typeface="+mn-ea"/>
        <a:cs typeface="+mn-cs"/>
      </a:defRPr>
    </a:lvl2pPr>
    <a:lvl3pPr marL="914400" algn="l" rtl="0" fontAlgn="base">
      <a:spcBef>
        <a:spcPct val="0"/>
      </a:spcBef>
      <a:spcAft>
        <a:spcPct val="0"/>
      </a:spcAft>
      <a:defRPr sz="1000" b="1" kern="1200">
        <a:solidFill>
          <a:schemeClr val="accent2"/>
        </a:solidFill>
        <a:latin typeface="Comic Sans MS" pitchFamily="66" charset="0"/>
        <a:ea typeface="+mn-ea"/>
        <a:cs typeface="+mn-cs"/>
      </a:defRPr>
    </a:lvl3pPr>
    <a:lvl4pPr marL="1371600" algn="l" rtl="0" fontAlgn="base">
      <a:spcBef>
        <a:spcPct val="0"/>
      </a:spcBef>
      <a:spcAft>
        <a:spcPct val="0"/>
      </a:spcAft>
      <a:defRPr sz="1000" b="1" kern="1200">
        <a:solidFill>
          <a:schemeClr val="accent2"/>
        </a:solidFill>
        <a:latin typeface="Comic Sans MS" pitchFamily="66" charset="0"/>
        <a:ea typeface="+mn-ea"/>
        <a:cs typeface="+mn-cs"/>
      </a:defRPr>
    </a:lvl4pPr>
    <a:lvl5pPr marL="1828800" algn="l" rtl="0" fontAlgn="base">
      <a:spcBef>
        <a:spcPct val="0"/>
      </a:spcBef>
      <a:spcAft>
        <a:spcPct val="0"/>
      </a:spcAft>
      <a:defRPr sz="1000" b="1" kern="1200">
        <a:solidFill>
          <a:schemeClr val="accent2"/>
        </a:solidFill>
        <a:latin typeface="Comic Sans MS" pitchFamily="66" charset="0"/>
        <a:ea typeface="+mn-ea"/>
        <a:cs typeface="+mn-cs"/>
      </a:defRPr>
    </a:lvl5pPr>
    <a:lvl6pPr marL="2286000" algn="l" defTabSz="914400" rtl="0" eaLnBrk="1" latinLnBrk="0" hangingPunct="1">
      <a:defRPr sz="1000" b="1" kern="1200">
        <a:solidFill>
          <a:schemeClr val="accent2"/>
        </a:solidFill>
        <a:latin typeface="Comic Sans MS" pitchFamily="66" charset="0"/>
        <a:ea typeface="+mn-ea"/>
        <a:cs typeface="+mn-cs"/>
      </a:defRPr>
    </a:lvl6pPr>
    <a:lvl7pPr marL="2743200" algn="l" defTabSz="914400" rtl="0" eaLnBrk="1" latinLnBrk="0" hangingPunct="1">
      <a:defRPr sz="1000" b="1" kern="1200">
        <a:solidFill>
          <a:schemeClr val="accent2"/>
        </a:solidFill>
        <a:latin typeface="Comic Sans MS" pitchFamily="66" charset="0"/>
        <a:ea typeface="+mn-ea"/>
        <a:cs typeface="+mn-cs"/>
      </a:defRPr>
    </a:lvl7pPr>
    <a:lvl8pPr marL="3200400" algn="l" defTabSz="914400" rtl="0" eaLnBrk="1" latinLnBrk="0" hangingPunct="1">
      <a:defRPr sz="1000" b="1" kern="1200">
        <a:solidFill>
          <a:schemeClr val="accent2"/>
        </a:solidFill>
        <a:latin typeface="Comic Sans MS" pitchFamily="66" charset="0"/>
        <a:ea typeface="+mn-ea"/>
        <a:cs typeface="+mn-cs"/>
      </a:defRPr>
    </a:lvl8pPr>
    <a:lvl9pPr marL="3657600" algn="l" defTabSz="914400" rtl="0" eaLnBrk="1" latinLnBrk="0" hangingPunct="1">
      <a:defRPr sz="1000" b="1" kern="1200">
        <a:solidFill>
          <a:schemeClr val="accent2"/>
        </a:solidFill>
        <a:latin typeface="Comic Sans MS" pitchFamily="66"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FF0000"/>
    <a:srgbClr val="CCFFFF"/>
    <a:srgbClr val="FFFFCC"/>
    <a:srgbClr val="CCCCFF"/>
    <a:srgbClr val="FFCCFF"/>
    <a:srgbClr val="003300"/>
    <a:srgbClr val="FFFF66"/>
    <a:srgbClr val="CCEC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85563" autoAdjust="0"/>
  </p:normalViewPr>
  <p:slideViewPr>
    <p:cSldViewPr>
      <p:cViewPr varScale="1">
        <p:scale>
          <a:sx n="74" d="100"/>
          <a:sy n="74" d="100"/>
        </p:scale>
        <p:origin x="-1254"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29.xml"/><Relationship Id="rId13" Type="http://schemas.openxmlformats.org/officeDocument/2006/relationships/slide" Target="slides/slide36.xml"/><Relationship Id="rId18" Type="http://schemas.openxmlformats.org/officeDocument/2006/relationships/slide" Target="slides/slide41.xml"/><Relationship Id="rId26" Type="http://schemas.openxmlformats.org/officeDocument/2006/relationships/slide" Target="slides/slide49.xml"/><Relationship Id="rId3" Type="http://schemas.openxmlformats.org/officeDocument/2006/relationships/slide" Target="slides/slide24.xml"/><Relationship Id="rId21" Type="http://schemas.openxmlformats.org/officeDocument/2006/relationships/slide" Target="slides/slide44.xml"/><Relationship Id="rId7" Type="http://schemas.openxmlformats.org/officeDocument/2006/relationships/slide" Target="slides/slide28.xml"/><Relationship Id="rId12" Type="http://schemas.openxmlformats.org/officeDocument/2006/relationships/slide" Target="slides/slide35.xml"/><Relationship Id="rId17" Type="http://schemas.openxmlformats.org/officeDocument/2006/relationships/slide" Target="slides/slide40.xml"/><Relationship Id="rId25" Type="http://schemas.openxmlformats.org/officeDocument/2006/relationships/slide" Target="slides/slide48.xml"/><Relationship Id="rId2" Type="http://schemas.openxmlformats.org/officeDocument/2006/relationships/slide" Target="slides/slide21.xml"/><Relationship Id="rId16" Type="http://schemas.openxmlformats.org/officeDocument/2006/relationships/slide" Target="slides/slide39.xml"/><Relationship Id="rId20" Type="http://schemas.openxmlformats.org/officeDocument/2006/relationships/slide" Target="slides/slide43.xml"/><Relationship Id="rId29" Type="http://schemas.openxmlformats.org/officeDocument/2006/relationships/slide" Target="slides/slide53.xml"/><Relationship Id="rId1" Type="http://schemas.openxmlformats.org/officeDocument/2006/relationships/slide" Target="slides/slide13.xml"/><Relationship Id="rId6" Type="http://schemas.openxmlformats.org/officeDocument/2006/relationships/slide" Target="slides/slide27.xml"/><Relationship Id="rId11" Type="http://schemas.openxmlformats.org/officeDocument/2006/relationships/slide" Target="slides/slide33.xml"/><Relationship Id="rId24" Type="http://schemas.openxmlformats.org/officeDocument/2006/relationships/slide" Target="slides/slide47.xml"/><Relationship Id="rId5" Type="http://schemas.openxmlformats.org/officeDocument/2006/relationships/slide" Target="slides/slide26.xml"/><Relationship Id="rId15" Type="http://schemas.openxmlformats.org/officeDocument/2006/relationships/slide" Target="slides/slide38.xml"/><Relationship Id="rId23" Type="http://schemas.openxmlformats.org/officeDocument/2006/relationships/slide" Target="slides/slide46.xml"/><Relationship Id="rId28" Type="http://schemas.openxmlformats.org/officeDocument/2006/relationships/slide" Target="slides/slide52.xml"/><Relationship Id="rId10" Type="http://schemas.openxmlformats.org/officeDocument/2006/relationships/slide" Target="slides/slide31.xml"/><Relationship Id="rId19" Type="http://schemas.openxmlformats.org/officeDocument/2006/relationships/slide" Target="slides/slide42.xml"/><Relationship Id="rId4" Type="http://schemas.openxmlformats.org/officeDocument/2006/relationships/slide" Target="slides/slide25.xml"/><Relationship Id="rId9" Type="http://schemas.openxmlformats.org/officeDocument/2006/relationships/slide" Target="slides/slide30.xml"/><Relationship Id="rId14" Type="http://schemas.openxmlformats.org/officeDocument/2006/relationships/slide" Target="slides/slide37.xml"/><Relationship Id="rId22" Type="http://schemas.openxmlformats.org/officeDocument/2006/relationships/slide" Target="slides/slide45.xml"/><Relationship Id="rId27" Type="http://schemas.openxmlformats.org/officeDocument/2006/relationships/slide" Target="slides/slide5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lur\AppData\Local\Temp\paperDataConsolidated-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lur\AppData\Local\Temp\paperDataConsolidated-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lur\AppData\Local\Temp\paperDataConsolidated-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Relative Performance</a:t>
            </a:r>
            <a:r>
              <a:rPr lang="en-US" baseline="0"/>
              <a:t> of  Integer Benchmarks</a:t>
            </a:r>
            <a:endParaRPr lang="en-US"/>
          </a:p>
        </c:rich>
      </c:tx>
      <c:layout/>
      <c:overlay val="0"/>
      <c:spPr>
        <a:noFill/>
        <a:ln>
          <a:noFill/>
        </a:ln>
        <a:effectLst/>
      </c:spPr>
    </c:title>
    <c:autoTitleDeleted val="0"/>
    <c:plotArea>
      <c:layout/>
      <c:barChart>
        <c:barDir val="col"/>
        <c:grouping val="clustered"/>
        <c:varyColors val="0"/>
        <c:ser>
          <c:idx val="1"/>
          <c:order val="0"/>
          <c:tx>
            <c:strRef>
              <c:f>Summary!$V$4</c:f>
              <c:strCache>
                <c:ptCount val="1"/>
                <c:pt idx="0">
                  <c:v>Enumerative</c:v>
                </c:pt>
              </c:strCache>
            </c:strRef>
          </c:tx>
          <c:spPr>
            <a:solidFill>
              <a:schemeClr val="accent2"/>
            </a:solidFill>
            <a:ln>
              <a:noFill/>
            </a:ln>
            <a:effectLst/>
          </c:spPr>
          <c:invertIfNegative val="0"/>
          <c:cat>
            <c:strRef>
              <c:f>Summary!$A$5:$A$10</c:f>
              <c:strCache>
                <c:ptCount val="6"/>
                <c:pt idx="0">
                  <c:v>array_search_2.sl</c:v>
                </c:pt>
                <c:pt idx="1">
                  <c:v>array_search_3.sl</c:v>
                </c:pt>
                <c:pt idx="2">
                  <c:v>array_search_4.sl</c:v>
                </c:pt>
                <c:pt idx="3">
                  <c:v>array_search_5.sl</c:v>
                </c:pt>
                <c:pt idx="4">
                  <c:v>max2.sl</c:v>
                </c:pt>
                <c:pt idx="5">
                  <c:v>max3.sl</c:v>
                </c:pt>
              </c:strCache>
            </c:strRef>
          </c:cat>
          <c:val>
            <c:numRef>
              <c:f>Summary!$V$5:$V$10</c:f>
              <c:numCache>
                <c:formatCode>General</c:formatCode>
                <c:ptCount val="6"/>
                <c:pt idx="0">
                  <c:v>0.1</c:v>
                </c:pt>
                <c:pt idx="1">
                  <c:v>1</c:v>
                </c:pt>
                <c:pt idx="2">
                  <c:v>300</c:v>
                </c:pt>
                <c:pt idx="3">
                  <c:v>1000</c:v>
                </c:pt>
                <c:pt idx="4">
                  <c:v>0.1</c:v>
                </c:pt>
                <c:pt idx="5">
                  <c:v>300</c:v>
                </c:pt>
              </c:numCache>
            </c:numRef>
          </c:val>
        </c:ser>
        <c:ser>
          <c:idx val="0"/>
          <c:order val="1"/>
          <c:tx>
            <c:strRef>
              <c:f>Summary!$U$4</c:f>
              <c:strCache>
                <c:ptCount val="1"/>
                <c:pt idx="0">
                  <c:v>Stochastic (median)</c:v>
                </c:pt>
              </c:strCache>
            </c:strRef>
          </c:tx>
          <c:spPr>
            <a:solidFill>
              <a:srgbClr val="FFC000"/>
            </a:solidFill>
            <a:ln>
              <a:noFill/>
            </a:ln>
            <a:effectLst/>
          </c:spPr>
          <c:invertIfNegative val="0"/>
          <c:cat>
            <c:strRef>
              <c:f>Summary!$A$5:$A$10</c:f>
              <c:strCache>
                <c:ptCount val="6"/>
                <c:pt idx="0">
                  <c:v>array_search_2.sl</c:v>
                </c:pt>
                <c:pt idx="1">
                  <c:v>array_search_3.sl</c:v>
                </c:pt>
                <c:pt idx="2">
                  <c:v>array_search_4.sl</c:v>
                </c:pt>
                <c:pt idx="3">
                  <c:v>array_search_5.sl</c:v>
                </c:pt>
                <c:pt idx="4">
                  <c:v>max2.sl</c:v>
                </c:pt>
                <c:pt idx="5">
                  <c:v>max3.sl</c:v>
                </c:pt>
              </c:strCache>
            </c:strRef>
          </c:cat>
          <c:val>
            <c:numRef>
              <c:f>Summary!$U$5:$U$10</c:f>
              <c:numCache>
                <c:formatCode>General</c:formatCode>
                <c:ptCount val="6"/>
                <c:pt idx="0">
                  <c:v>1</c:v>
                </c:pt>
                <c:pt idx="1">
                  <c:v>1000</c:v>
                </c:pt>
                <c:pt idx="2">
                  <c:v>1000</c:v>
                </c:pt>
                <c:pt idx="3">
                  <c:v>1000</c:v>
                </c:pt>
                <c:pt idx="4">
                  <c:v>0.1</c:v>
                </c:pt>
                <c:pt idx="5">
                  <c:v>1</c:v>
                </c:pt>
              </c:numCache>
            </c:numRef>
          </c:val>
        </c:ser>
        <c:ser>
          <c:idx val="2"/>
          <c:order val="2"/>
          <c:tx>
            <c:strRef>
              <c:f>Summary!$W$4</c:f>
              <c:strCache>
                <c:ptCount val="1"/>
                <c:pt idx="0">
                  <c:v>Symbolic</c:v>
                </c:pt>
              </c:strCache>
            </c:strRef>
          </c:tx>
          <c:spPr>
            <a:solidFill>
              <a:srgbClr val="336600"/>
            </a:solidFill>
          </c:spPr>
          <c:invertIfNegative val="0"/>
          <c:cat>
            <c:strRef>
              <c:f>Summary!$A$5:$A$10</c:f>
              <c:strCache>
                <c:ptCount val="6"/>
                <c:pt idx="0">
                  <c:v>array_search_2.sl</c:v>
                </c:pt>
                <c:pt idx="1">
                  <c:v>array_search_3.sl</c:v>
                </c:pt>
                <c:pt idx="2">
                  <c:v>array_search_4.sl</c:v>
                </c:pt>
                <c:pt idx="3">
                  <c:v>array_search_5.sl</c:v>
                </c:pt>
                <c:pt idx="4">
                  <c:v>max2.sl</c:v>
                </c:pt>
                <c:pt idx="5">
                  <c:v>max3.sl</c:v>
                </c:pt>
              </c:strCache>
            </c:strRef>
          </c:cat>
          <c:val>
            <c:numRef>
              <c:f>Summary!$W$5:$W$10</c:f>
              <c:numCache>
                <c:formatCode>General</c:formatCode>
                <c:ptCount val="6"/>
                <c:pt idx="0">
                  <c:v>1000</c:v>
                </c:pt>
                <c:pt idx="1">
                  <c:v>1000</c:v>
                </c:pt>
                <c:pt idx="2">
                  <c:v>1000</c:v>
                </c:pt>
                <c:pt idx="3">
                  <c:v>1000</c:v>
                </c:pt>
                <c:pt idx="4">
                  <c:v>1</c:v>
                </c:pt>
                <c:pt idx="5">
                  <c:v>1000</c:v>
                </c:pt>
              </c:numCache>
            </c:numRef>
          </c:val>
        </c:ser>
        <c:dLbls>
          <c:showLegendKey val="0"/>
          <c:showVal val="0"/>
          <c:showCatName val="0"/>
          <c:showSerName val="0"/>
          <c:showPercent val="0"/>
          <c:showBubbleSize val="0"/>
        </c:dLbls>
        <c:gapWidth val="219"/>
        <c:overlap val="-27"/>
        <c:axId val="76624256"/>
        <c:axId val="76625792"/>
      </c:barChart>
      <c:catAx>
        <c:axId val="76624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625792"/>
        <c:crossesAt val="1.0000000000000007E-2"/>
        <c:auto val="1"/>
        <c:lblAlgn val="ctr"/>
        <c:lblOffset val="100"/>
        <c:noMultiLvlLbl val="0"/>
      </c:catAx>
      <c:valAx>
        <c:axId val="76625792"/>
        <c:scaling>
          <c:logBase val="10"/>
          <c:orientation val="minMax"/>
          <c:min val="1.0000000000000007E-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b="0" i="0" baseline="0">
                    <a:effectLst/>
                  </a:rPr>
                  <a:t> approximate time in sec.</a:t>
                </a:r>
                <a:endParaRPr lang="en-US" sz="1000">
                  <a:effectLst/>
                </a:endParaRPr>
              </a:p>
            </c:rich>
          </c:tx>
          <c:layout>
            <c:manualLayout>
              <c:xMode val="edge"/>
              <c:yMode val="edge"/>
              <c:x val="3.0619352570557153E-2"/>
              <c:y val="0.21174584918458236"/>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624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Relative Performance</a:t>
            </a:r>
            <a:r>
              <a:rPr lang="en-US" baseline="0"/>
              <a:t> of Bit-vector and Boolean Problems</a:t>
            </a:r>
            <a:endParaRPr lang="en-US"/>
          </a:p>
        </c:rich>
      </c:tx>
      <c:layout/>
      <c:overlay val="0"/>
      <c:spPr>
        <a:noFill/>
        <a:ln>
          <a:noFill/>
        </a:ln>
        <a:effectLst/>
      </c:spPr>
    </c:title>
    <c:autoTitleDeleted val="0"/>
    <c:plotArea>
      <c:layout/>
      <c:barChart>
        <c:barDir val="col"/>
        <c:grouping val="clustered"/>
        <c:varyColors val="0"/>
        <c:ser>
          <c:idx val="1"/>
          <c:order val="0"/>
          <c:tx>
            <c:strRef>
              <c:f>Summary!$V$4</c:f>
              <c:strCache>
                <c:ptCount val="1"/>
                <c:pt idx="0">
                  <c:v>Enumerative</c:v>
                </c:pt>
              </c:strCache>
            </c:strRef>
          </c:tx>
          <c:spPr>
            <a:solidFill>
              <a:schemeClr val="accent2"/>
            </a:solidFill>
            <a:ln>
              <a:noFill/>
            </a:ln>
            <a:effectLst/>
          </c:spPr>
          <c:invertIfNegative val="0"/>
          <c:cat>
            <c:strRef>
              <c:f>Summary!$A$41:$A$47</c:f>
              <c:strCache>
                <c:ptCount val="7"/>
                <c:pt idx="0">
                  <c:v>parity-AIG-d0.sl</c:v>
                </c:pt>
                <c:pt idx="1">
                  <c:v>parity-NAND-d0.sl</c:v>
                </c:pt>
                <c:pt idx="2">
                  <c:v>parity.sl</c:v>
                </c:pt>
                <c:pt idx="3">
                  <c:v>parity-AIG-d1.sl</c:v>
                </c:pt>
                <c:pt idx="4">
                  <c:v>parity-NAND-d1.sl</c:v>
                </c:pt>
                <c:pt idx="5">
                  <c:v>zmorton-d4.sl</c:v>
                </c:pt>
                <c:pt idx="6">
                  <c:v>zmorton-d5.sl</c:v>
                </c:pt>
              </c:strCache>
            </c:strRef>
          </c:cat>
          <c:val>
            <c:numRef>
              <c:f>Summary!$V$41:$V$47</c:f>
              <c:numCache>
                <c:formatCode>General</c:formatCode>
                <c:ptCount val="7"/>
                <c:pt idx="0">
                  <c:v>0.1</c:v>
                </c:pt>
                <c:pt idx="1">
                  <c:v>0.1</c:v>
                </c:pt>
                <c:pt idx="2">
                  <c:v>300</c:v>
                </c:pt>
                <c:pt idx="3">
                  <c:v>300</c:v>
                </c:pt>
                <c:pt idx="4">
                  <c:v>300</c:v>
                </c:pt>
                <c:pt idx="5">
                  <c:v>1000</c:v>
                </c:pt>
                <c:pt idx="6">
                  <c:v>1000</c:v>
                </c:pt>
              </c:numCache>
            </c:numRef>
          </c:val>
        </c:ser>
        <c:ser>
          <c:idx val="0"/>
          <c:order val="1"/>
          <c:tx>
            <c:strRef>
              <c:f>Summary!$U$4</c:f>
              <c:strCache>
                <c:ptCount val="1"/>
                <c:pt idx="0">
                  <c:v>Stochastic (median)</c:v>
                </c:pt>
              </c:strCache>
            </c:strRef>
          </c:tx>
          <c:spPr>
            <a:solidFill>
              <a:srgbClr val="FFC000"/>
            </a:solidFill>
            <a:ln>
              <a:noFill/>
            </a:ln>
            <a:effectLst/>
          </c:spPr>
          <c:invertIfNegative val="0"/>
          <c:cat>
            <c:strRef>
              <c:f>Summary!$A$41:$A$47</c:f>
              <c:strCache>
                <c:ptCount val="7"/>
                <c:pt idx="0">
                  <c:v>parity-AIG-d0.sl</c:v>
                </c:pt>
                <c:pt idx="1">
                  <c:v>parity-NAND-d0.sl</c:v>
                </c:pt>
                <c:pt idx="2">
                  <c:v>parity.sl</c:v>
                </c:pt>
                <c:pt idx="3">
                  <c:v>parity-AIG-d1.sl</c:v>
                </c:pt>
                <c:pt idx="4">
                  <c:v>parity-NAND-d1.sl</c:v>
                </c:pt>
                <c:pt idx="5">
                  <c:v>zmorton-d4.sl</c:v>
                </c:pt>
                <c:pt idx="6">
                  <c:v>zmorton-d5.sl</c:v>
                </c:pt>
              </c:strCache>
            </c:strRef>
          </c:cat>
          <c:val>
            <c:numRef>
              <c:f>Summary!$U$41:$U$47</c:f>
              <c:numCache>
                <c:formatCode>General</c:formatCode>
                <c:ptCount val="7"/>
                <c:pt idx="0">
                  <c:v>1000</c:v>
                </c:pt>
                <c:pt idx="1">
                  <c:v>100</c:v>
                </c:pt>
                <c:pt idx="2">
                  <c:v>1000</c:v>
                </c:pt>
                <c:pt idx="3">
                  <c:v>1000</c:v>
                </c:pt>
                <c:pt idx="4">
                  <c:v>1000</c:v>
                </c:pt>
                <c:pt idx="5">
                  <c:v>1000</c:v>
                </c:pt>
                <c:pt idx="6">
                  <c:v>1000</c:v>
                </c:pt>
              </c:numCache>
            </c:numRef>
          </c:val>
        </c:ser>
        <c:ser>
          <c:idx val="2"/>
          <c:order val="2"/>
          <c:tx>
            <c:strRef>
              <c:f>Summary!$W$4</c:f>
              <c:strCache>
                <c:ptCount val="1"/>
                <c:pt idx="0">
                  <c:v>Symbolic</c:v>
                </c:pt>
              </c:strCache>
            </c:strRef>
          </c:tx>
          <c:spPr>
            <a:solidFill>
              <a:srgbClr val="336600"/>
            </a:solidFill>
            <a:ln>
              <a:noFill/>
            </a:ln>
            <a:effectLst/>
          </c:spPr>
          <c:invertIfNegative val="0"/>
          <c:cat>
            <c:strRef>
              <c:f>Summary!$A$41:$A$47</c:f>
              <c:strCache>
                <c:ptCount val="7"/>
                <c:pt idx="0">
                  <c:v>parity-AIG-d0.sl</c:v>
                </c:pt>
                <c:pt idx="1">
                  <c:v>parity-NAND-d0.sl</c:v>
                </c:pt>
                <c:pt idx="2">
                  <c:v>parity.sl</c:v>
                </c:pt>
                <c:pt idx="3">
                  <c:v>parity-AIG-d1.sl</c:v>
                </c:pt>
                <c:pt idx="4">
                  <c:v>parity-NAND-d1.sl</c:v>
                </c:pt>
                <c:pt idx="5">
                  <c:v>zmorton-d4.sl</c:v>
                </c:pt>
                <c:pt idx="6">
                  <c:v>zmorton-d5.sl</c:v>
                </c:pt>
              </c:strCache>
            </c:strRef>
          </c:cat>
          <c:val>
            <c:numRef>
              <c:f>Summary!$W$42:$W$47</c:f>
              <c:numCache>
                <c:formatCode>General</c:formatCode>
                <c:ptCount val="6"/>
                <c:pt idx="0">
                  <c:v>1000</c:v>
                </c:pt>
                <c:pt idx="1">
                  <c:v>1000</c:v>
                </c:pt>
                <c:pt idx="2">
                  <c:v>1000</c:v>
                </c:pt>
                <c:pt idx="3">
                  <c:v>1000</c:v>
                </c:pt>
                <c:pt idx="4">
                  <c:v>1000</c:v>
                </c:pt>
                <c:pt idx="5">
                  <c:v>1000</c:v>
                </c:pt>
              </c:numCache>
            </c:numRef>
          </c:val>
        </c:ser>
        <c:dLbls>
          <c:showLegendKey val="0"/>
          <c:showVal val="0"/>
          <c:showCatName val="0"/>
          <c:showSerName val="0"/>
          <c:showPercent val="0"/>
          <c:showBubbleSize val="0"/>
        </c:dLbls>
        <c:gapWidth val="219"/>
        <c:overlap val="-27"/>
        <c:axId val="76671232"/>
        <c:axId val="101068800"/>
      </c:barChart>
      <c:catAx>
        <c:axId val="76671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068800"/>
        <c:crossesAt val="1.0000000000000005E-2"/>
        <c:auto val="1"/>
        <c:lblAlgn val="ctr"/>
        <c:lblOffset val="100"/>
        <c:noMultiLvlLbl val="0"/>
      </c:catAx>
      <c:valAx>
        <c:axId val="101068800"/>
        <c:scaling>
          <c:logBase val="10"/>
          <c:orientation val="minMax"/>
          <c:min val="1.0000000000000005E-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approximate time in sec.</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6712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Relative Performance</a:t>
            </a:r>
            <a:r>
              <a:rPr lang="en-US" baseline="0"/>
              <a:t> on a Sample of  Hacker's Delight Benchmarks</a:t>
            </a:r>
            <a:endParaRPr lang="en-US"/>
          </a:p>
        </c:rich>
      </c:tx>
      <c:layout/>
      <c:overlay val="0"/>
      <c:spPr>
        <a:noFill/>
        <a:ln>
          <a:noFill/>
        </a:ln>
        <a:effectLst/>
      </c:spPr>
    </c:title>
    <c:autoTitleDeleted val="0"/>
    <c:plotArea>
      <c:layout/>
      <c:barChart>
        <c:barDir val="col"/>
        <c:grouping val="clustered"/>
        <c:varyColors val="0"/>
        <c:ser>
          <c:idx val="1"/>
          <c:order val="0"/>
          <c:tx>
            <c:strRef>
              <c:f>Summary!$V$4</c:f>
              <c:strCache>
                <c:ptCount val="1"/>
                <c:pt idx="0">
                  <c:v>Enumerative</c:v>
                </c:pt>
              </c:strCache>
            </c:strRef>
          </c:tx>
          <c:spPr>
            <a:solidFill>
              <a:schemeClr val="accent2"/>
            </a:solidFill>
            <a:ln>
              <a:noFill/>
            </a:ln>
            <a:effectLst/>
          </c:spPr>
          <c:invertIfNegative val="0"/>
          <c:cat>
            <c:strRef>
              <c:f>Summary!$A$11:$A$40</c:f>
              <c:strCache>
                <c:ptCount val="30"/>
                <c:pt idx="0">
                  <c:v>hd-01-d0-prog.sl</c:v>
                </c:pt>
                <c:pt idx="1">
                  <c:v>hd-01-d5-prog.sl</c:v>
                </c:pt>
                <c:pt idx="2">
                  <c:v>hd-02-d0-prog.sl</c:v>
                </c:pt>
                <c:pt idx="3">
                  <c:v>hd-03-d0-prog.sl</c:v>
                </c:pt>
                <c:pt idx="4">
                  <c:v>hd-03-d1-prog.sl</c:v>
                </c:pt>
                <c:pt idx="5">
                  <c:v>hd-03-d5-prog.sl</c:v>
                </c:pt>
                <c:pt idx="6">
                  <c:v>hd-05-d1-prog.sl</c:v>
                </c:pt>
                <c:pt idx="7">
                  <c:v>hd-06-d0-prog.sl</c:v>
                </c:pt>
                <c:pt idx="8">
                  <c:v>hd-07-d1-prog.sl</c:v>
                </c:pt>
                <c:pt idx="9">
                  <c:v>hd-09-d1-prog.sl</c:v>
                </c:pt>
                <c:pt idx="10">
                  <c:v>hd-10-d1-prog.sl</c:v>
                </c:pt>
                <c:pt idx="11">
                  <c:v>hd-11-d0-prog.sl</c:v>
                </c:pt>
                <c:pt idx="12">
                  <c:v>hd-11-d1-prog.sl</c:v>
                </c:pt>
                <c:pt idx="13">
                  <c:v>hd-11-d5-prog.sl</c:v>
                </c:pt>
                <c:pt idx="14">
                  <c:v>hd-13-d0-prog.sl</c:v>
                </c:pt>
                <c:pt idx="15">
                  <c:v>hd-13-d5-prog.sl</c:v>
                </c:pt>
                <c:pt idx="16">
                  <c:v>hd-14-d0-prog.sl</c:v>
                </c:pt>
                <c:pt idx="17">
                  <c:v>hd-14-d1-prog.sl</c:v>
                </c:pt>
                <c:pt idx="18">
                  <c:v>hd-14-d5-prog.sl</c:v>
                </c:pt>
                <c:pt idx="19">
                  <c:v>hd-15-d0-prog.sl</c:v>
                </c:pt>
                <c:pt idx="20">
                  <c:v>hd-15-d1-prog.sl</c:v>
                </c:pt>
                <c:pt idx="21">
                  <c:v>hd-15-d5-prog.sl</c:v>
                </c:pt>
                <c:pt idx="22">
                  <c:v>hd-17-d0-prog.sl</c:v>
                </c:pt>
                <c:pt idx="23">
                  <c:v>hd-17-d1-prog.sl</c:v>
                </c:pt>
                <c:pt idx="24">
                  <c:v>hd-17-d5-prog.sl</c:v>
                </c:pt>
                <c:pt idx="25">
                  <c:v>hd-18-d1-prog.sl</c:v>
                </c:pt>
                <c:pt idx="26">
                  <c:v>hd-18-d5-prog.sl</c:v>
                </c:pt>
                <c:pt idx="27">
                  <c:v>hd-19-d1-prog.sl</c:v>
                </c:pt>
                <c:pt idx="28">
                  <c:v>hd-20-d0-prog.sl</c:v>
                </c:pt>
                <c:pt idx="29">
                  <c:v>hd-20-d5-prog.sl</c:v>
                </c:pt>
              </c:strCache>
            </c:strRef>
          </c:cat>
          <c:val>
            <c:numRef>
              <c:f>Summary!$V$11:$V$40</c:f>
              <c:numCache>
                <c:formatCode>General</c:formatCode>
                <c:ptCount val="30"/>
                <c:pt idx="0">
                  <c:v>0.1</c:v>
                </c:pt>
                <c:pt idx="1">
                  <c:v>0.1</c:v>
                </c:pt>
                <c:pt idx="2">
                  <c:v>0.1</c:v>
                </c:pt>
                <c:pt idx="3">
                  <c:v>0.1</c:v>
                </c:pt>
                <c:pt idx="4">
                  <c:v>0.1</c:v>
                </c:pt>
                <c:pt idx="5">
                  <c:v>0.1</c:v>
                </c:pt>
                <c:pt idx="6">
                  <c:v>0.1</c:v>
                </c:pt>
                <c:pt idx="7">
                  <c:v>0.1</c:v>
                </c:pt>
                <c:pt idx="8">
                  <c:v>0.1</c:v>
                </c:pt>
                <c:pt idx="9">
                  <c:v>0.1</c:v>
                </c:pt>
                <c:pt idx="10">
                  <c:v>0.1</c:v>
                </c:pt>
                <c:pt idx="11">
                  <c:v>0.1</c:v>
                </c:pt>
                <c:pt idx="12">
                  <c:v>0.1</c:v>
                </c:pt>
                <c:pt idx="13">
                  <c:v>1</c:v>
                </c:pt>
                <c:pt idx="14">
                  <c:v>0.1</c:v>
                </c:pt>
                <c:pt idx="15">
                  <c:v>1</c:v>
                </c:pt>
                <c:pt idx="16">
                  <c:v>0.1</c:v>
                </c:pt>
                <c:pt idx="17">
                  <c:v>1</c:v>
                </c:pt>
                <c:pt idx="18">
                  <c:v>300</c:v>
                </c:pt>
                <c:pt idx="19">
                  <c:v>0.1</c:v>
                </c:pt>
                <c:pt idx="20">
                  <c:v>1</c:v>
                </c:pt>
                <c:pt idx="21">
                  <c:v>100</c:v>
                </c:pt>
                <c:pt idx="22">
                  <c:v>0.1</c:v>
                </c:pt>
                <c:pt idx="23">
                  <c:v>0.1</c:v>
                </c:pt>
                <c:pt idx="24">
                  <c:v>1</c:v>
                </c:pt>
                <c:pt idx="25">
                  <c:v>0.1</c:v>
                </c:pt>
                <c:pt idx="26">
                  <c:v>0.1</c:v>
                </c:pt>
                <c:pt idx="27">
                  <c:v>1000</c:v>
                </c:pt>
                <c:pt idx="28">
                  <c:v>1000</c:v>
                </c:pt>
                <c:pt idx="29">
                  <c:v>1000</c:v>
                </c:pt>
              </c:numCache>
            </c:numRef>
          </c:val>
        </c:ser>
        <c:ser>
          <c:idx val="0"/>
          <c:order val="1"/>
          <c:tx>
            <c:strRef>
              <c:f>Summary!$U$4</c:f>
              <c:strCache>
                <c:ptCount val="1"/>
                <c:pt idx="0">
                  <c:v>Stochastic (median)</c:v>
                </c:pt>
              </c:strCache>
            </c:strRef>
          </c:tx>
          <c:spPr>
            <a:solidFill>
              <a:srgbClr val="FFC000"/>
            </a:solidFill>
            <a:ln>
              <a:noFill/>
            </a:ln>
            <a:effectLst/>
          </c:spPr>
          <c:invertIfNegative val="0"/>
          <c:cat>
            <c:strRef>
              <c:f>Summary!$A$11:$A$40</c:f>
              <c:strCache>
                <c:ptCount val="30"/>
                <c:pt idx="0">
                  <c:v>hd-01-d0-prog.sl</c:v>
                </c:pt>
                <c:pt idx="1">
                  <c:v>hd-01-d5-prog.sl</c:v>
                </c:pt>
                <c:pt idx="2">
                  <c:v>hd-02-d0-prog.sl</c:v>
                </c:pt>
                <c:pt idx="3">
                  <c:v>hd-03-d0-prog.sl</c:v>
                </c:pt>
                <c:pt idx="4">
                  <c:v>hd-03-d1-prog.sl</c:v>
                </c:pt>
                <c:pt idx="5">
                  <c:v>hd-03-d5-prog.sl</c:v>
                </c:pt>
                <c:pt idx="6">
                  <c:v>hd-05-d1-prog.sl</c:v>
                </c:pt>
                <c:pt idx="7">
                  <c:v>hd-06-d0-prog.sl</c:v>
                </c:pt>
                <c:pt idx="8">
                  <c:v>hd-07-d1-prog.sl</c:v>
                </c:pt>
                <c:pt idx="9">
                  <c:v>hd-09-d1-prog.sl</c:v>
                </c:pt>
                <c:pt idx="10">
                  <c:v>hd-10-d1-prog.sl</c:v>
                </c:pt>
                <c:pt idx="11">
                  <c:v>hd-11-d0-prog.sl</c:v>
                </c:pt>
                <c:pt idx="12">
                  <c:v>hd-11-d1-prog.sl</c:v>
                </c:pt>
                <c:pt idx="13">
                  <c:v>hd-11-d5-prog.sl</c:v>
                </c:pt>
                <c:pt idx="14">
                  <c:v>hd-13-d0-prog.sl</c:v>
                </c:pt>
                <c:pt idx="15">
                  <c:v>hd-13-d5-prog.sl</c:v>
                </c:pt>
                <c:pt idx="16">
                  <c:v>hd-14-d0-prog.sl</c:v>
                </c:pt>
                <c:pt idx="17">
                  <c:v>hd-14-d1-prog.sl</c:v>
                </c:pt>
                <c:pt idx="18">
                  <c:v>hd-14-d5-prog.sl</c:v>
                </c:pt>
                <c:pt idx="19">
                  <c:v>hd-15-d0-prog.sl</c:v>
                </c:pt>
                <c:pt idx="20">
                  <c:v>hd-15-d1-prog.sl</c:v>
                </c:pt>
                <c:pt idx="21">
                  <c:v>hd-15-d5-prog.sl</c:v>
                </c:pt>
                <c:pt idx="22">
                  <c:v>hd-17-d0-prog.sl</c:v>
                </c:pt>
                <c:pt idx="23">
                  <c:v>hd-17-d1-prog.sl</c:v>
                </c:pt>
                <c:pt idx="24">
                  <c:v>hd-17-d5-prog.sl</c:v>
                </c:pt>
                <c:pt idx="25">
                  <c:v>hd-18-d1-prog.sl</c:v>
                </c:pt>
                <c:pt idx="26">
                  <c:v>hd-18-d5-prog.sl</c:v>
                </c:pt>
                <c:pt idx="27">
                  <c:v>hd-19-d1-prog.sl</c:v>
                </c:pt>
                <c:pt idx="28">
                  <c:v>hd-20-d0-prog.sl</c:v>
                </c:pt>
                <c:pt idx="29">
                  <c:v>hd-20-d5-prog.sl</c:v>
                </c:pt>
              </c:strCache>
            </c:strRef>
          </c:cat>
          <c:val>
            <c:numRef>
              <c:f>Summary!$U$11:$U$40</c:f>
              <c:numCache>
                <c:formatCode>General</c:formatCode>
                <c:ptCount val="30"/>
                <c:pt idx="0">
                  <c:v>0.1</c:v>
                </c:pt>
                <c:pt idx="1">
                  <c:v>0.1</c:v>
                </c:pt>
                <c:pt idx="2">
                  <c:v>0.1</c:v>
                </c:pt>
                <c:pt idx="3">
                  <c:v>0.1</c:v>
                </c:pt>
                <c:pt idx="4">
                  <c:v>0.1</c:v>
                </c:pt>
                <c:pt idx="5">
                  <c:v>0.1</c:v>
                </c:pt>
                <c:pt idx="6">
                  <c:v>0.1</c:v>
                </c:pt>
                <c:pt idx="7">
                  <c:v>0.1</c:v>
                </c:pt>
                <c:pt idx="8">
                  <c:v>0.1</c:v>
                </c:pt>
                <c:pt idx="9">
                  <c:v>1</c:v>
                </c:pt>
                <c:pt idx="10">
                  <c:v>1</c:v>
                </c:pt>
                <c:pt idx="11">
                  <c:v>0.1</c:v>
                </c:pt>
                <c:pt idx="12">
                  <c:v>0.1</c:v>
                </c:pt>
                <c:pt idx="13">
                  <c:v>1</c:v>
                </c:pt>
                <c:pt idx="14">
                  <c:v>1</c:v>
                </c:pt>
                <c:pt idx="15">
                  <c:v>1</c:v>
                </c:pt>
                <c:pt idx="16">
                  <c:v>1000</c:v>
                </c:pt>
                <c:pt idx="17">
                  <c:v>1000</c:v>
                </c:pt>
                <c:pt idx="18">
                  <c:v>1000</c:v>
                </c:pt>
                <c:pt idx="19">
                  <c:v>1000</c:v>
                </c:pt>
                <c:pt idx="20">
                  <c:v>1000</c:v>
                </c:pt>
                <c:pt idx="21">
                  <c:v>1000</c:v>
                </c:pt>
                <c:pt idx="22">
                  <c:v>1</c:v>
                </c:pt>
                <c:pt idx="23">
                  <c:v>1</c:v>
                </c:pt>
                <c:pt idx="24">
                  <c:v>1</c:v>
                </c:pt>
                <c:pt idx="25">
                  <c:v>1</c:v>
                </c:pt>
                <c:pt idx="26">
                  <c:v>100</c:v>
                </c:pt>
                <c:pt idx="27">
                  <c:v>1000</c:v>
                </c:pt>
                <c:pt idx="28">
                  <c:v>300</c:v>
                </c:pt>
                <c:pt idx="29">
                  <c:v>1000</c:v>
                </c:pt>
              </c:numCache>
            </c:numRef>
          </c:val>
        </c:ser>
        <c:ser>
          <c:idx val="2"/>
          <c:order val="2"/>
          <c:tx>
            <c:strRef>
              <c:f>Summary!$W$4</c:f>
              <c:strCache>
                <c:ptCount val="1"/>
                <c:pt idx="0">
                  <c:v>Symbolic</c:v>
                </c:pt>
              </c:strCache>
            </c:strRef>
          </c:tx>
          <c:spPr>
            <a:solidFill>
              <a:srgbClr val="336600"/>
            </a:solidFill>
            <a:ln>
              <a:noFill/>
            </a:ln>
            <a:effectLst/>
          </c:spPr>
          <c:invertIfNegative val="0"/>
          <c:cat>
            <c:strRef>
              <c:f>Summary!$A$11:$A$40</c:f>
              <c:strCache>
                <c:ptCount val="30"/>
                <c:pt idx="0">
                  <c:v>hd-01-d0-prog.sl</c:v>
                </c:pt>
                <c:pt idx="1">
                  <c:v>hd-01-d5-prog.sl</c:v>
                </c:pt>
                <c:pt idx="2">
                  <c:v>hd-02-d0-prog.sl</c:v>
                </c:pt>
                <c:pt idx="3">
                  <c:v>hd-03-d0-prog.sl</c:v>
                </c:pt>
                <c:pt idx="4">
                  <c:v>hd-03-d1-prog.sl</c:v>
                </c:pt>
                <c:pt idx="5">
                  <c:v>hd-03-d5-prog.sl</c:v>
                </c:pt>
                <c:pt idx="6">
                  <c:v>hd-05-d1-prog.sl</c:v>
                </c:pt>
                <c:pt idx="7">
                  <c:v>hd-06-d0-prog.sl</c:v>
                </c:pt>
                <c:pt idx="8">
                  <c:v>hd-07-d1-prog.sl</c:v>
                </c:pt>
                <c:pt idx="9">
                  <c:v>hd-09-d1-prog.sl</c:v>
                </c:pt>
                <c:pt idx="10">
                  <c:v>hd-10-d1-prog.sl</c:v>
                </c:pt>
                <c:pt idx="11">
                  <c:v>hd-11-d0-prog.sl</c:v>
                </c:pt>
                <c:pt idx="12">
                  <c:v>hd-11-d1-prog.sl</c:v>
                </c:pt>
                <c:pt idx="13">
                  <c:v>hd-11-d5-prog.sl</c:v>
                </c:pt>
                <c:pt idx="14">
                  <c:v>hd-13-d0-prog.sl</c:v>
                </c:pt>
                <c:pt idx="15">
                  <c:v>hd-13-d5-prog.sl</c:v>
                </c:pt>
                <c:pt idx="16">
                  <c:v>hd-14-d0-prog.sl</c:v>
                </c:pt>
                <c:pt idx="17">
                  <c:v>hd-14-d1-prog.sl</c:v>
                </c:pt>
                <c:pt idx="18">
                  <c:v>hd-14-d5-prog.sl</c:v>
                </c:pt>
                <c:pt idx="19">
                  <c:v>hd-15-d0-prog.sl</c:v>
                </c:pt>
                <c:pt idx="20">
                  <c:v>hd-15-d1-prog.sl</c:v>
                </c:pt>
                <c:pt idx="21">
                  <c:v>hd-15-d5-prog.sl</c:v>
                </c:pt>
                <c:pt idx="22">
                  <c:v>hd-17-d0-prog.sl</c:v>
                </c:pt>
                <c:pt idx="23">
                  <c:v>hd-17-d1-prog.sl</c:v>
                </c:pt>
                <c:pt idx="24">
                  <c:v>hd-17-d5-prog.sl</c:v>
                </c:pt>
                <c:pt idx="25">
                  <c:v>hd-18-d1-prog.sl</c:v>
                </c:pt>
                <c:pt idx="26">
                  <c:v>hd-18-d5-prog.sl</c:v>
                </c:pt>
                <c:pt idx="27">
                  <c:v>hd-19-d1-prog.sl</c:v>
                </c:pt>
                <c:pt idx="28">
                  <c:v>hd-20-d0-prog.sl</c:v>
                </c:pt>
                <c:pt idx="29">
                  <c:v>hd-20-d5-prog.sl</c:v>
                </c:pt>
              </c:strCache>
            </c:strRef>
          </c:cat>
          <c:val>
            <c:numRef>
              <c:f>Summary!$W$11:$W$40</c:f>
              <c:numCache>
                <c:formatCode>General</c:formatCode>
                <c:ptCount val="30"/>
                <c:pt idx="0">
                  <c:v>0.1</c:v>
                </c:pt>
                <c:pt idx="1">
                  <c:v>1000</c:v>
                </c:pt>
                <c:pt idx="2">
                  <c:v>0.1</c:v>
                </c:pt>
                <c:pt idx="3">
                  <c:v>0.1</c:v>
                </c:pt>
                <c:pt idx="4">
                  <c:v>1</c:v>
                </c:pt>
                <c:pt idx="5">
                  <c:v>1000</c:v>
                </c:pt>
                <c:pt idx="6">
                  <c:v>1</c:v>
                </c:pt>
                <c:pt idx="7">
                  <c:v>0.1</c:v>
                </c:pt>
                <c:pt idx="8">
                  <c:v>100</c:v>
                </c:pt>
                <c:pt idx="9">
                  <c:v>300</c:v>
                </c:pt>
                <c:pt idx="10">
                  <c:v>1000</c:v>
                </c:pt>
                <c:pt idx="11">
                  <c:v>1</c:v>
                </c:pt>
                <c:pt idx="12">
                  <c:v>300</c:v>
                </c:pt>
                <c:pt idx="13">
                  <c:v>1000</c:v>
                </c:pt>
                <c:pt idx="14">
                  <c:v>1</c:v>
                </c:pt>
                <c:pt idx="15">
                  <c:v>1000</c:v>
                </c:pt>
                <c:pt idx="16">
                  <c:v>100</c:v>
                </c:pt>
                <c:pt idx="17">
                  <c:v>1000</c:v>
                </c:pt>
                <c:pt idx="18">
                  <c:v>1000</c:v>
                </c:pt>
                <c:pt idx="19">
                  <c:v>100</c:v>
                </c:pt>
                <c:pt idx="20">
                  <c:v>1000</c:v>
                </c:pt>
                <c:pt idx="21">
                  <c:v>1000</c:v>
                </c:pt>
                <c:pt idx="22">
                  <c:v>1</c:v>
                </c:pt>
                <c:pt idx="23">
                  <c:v>300</c:v>
                </c:pt>
                <c:pt idx="24">
                  <c:v>1000</c:v>
                </c:pt>
                <c:pt idx="25">
                  <c:v>1000</c:v>
                </c:pt>
                <c:pt idx="26">
                  <c:v>1000</c:v>
                </c:pt>
                <c:pt idx="27">
                  <c:v>1000</c:v>
                </c:pt>
                <c:pt idx="28">
                  <c:v>1000</c:v>
                </c:pt>
                <c:pt idx="29">
                  <c:v>1000</c:v>
                </c:pt>
              </c:numCache>
            </c:numRef>
          </c:val>
        </c:ser>
        <c:dLbls>
          <c:showLegendKey val="0"/>
          <c:showVal val="0"/>
          <c:showCatName val="0"/>
          <c:showSerName val="0"/>
          <c:showPercent val="0"/>
          <c:showBubbleSize val="0"/>
        </c:dLbls>
        <c:gapWidth val="219"/>
        <c:overlap val="-27"/>
        <c:axId val="77211136"/>
        <c:axId val="77212672"/>
      </c:barChart>
      <c:catAx>
        <c:axId val="77211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212672"/>
        <c:crossesAt val="1.0000000000000005E-2"/>
        <c:auto val="1"/>
        <c:lblAlgn val="ctr"/>
        <c:lblOffset val="100"/>
        <c:noMultiLvlLbl val="0"/>
      </c:catAx>
      <c:valAx>
        <c:axId val="77212672"/>
        <c:scaling>
          <c:logBase val="10"/>
          <c:orientation val="minMax"/>
          <c:min val="1.0000000000000005E-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approximate</a:t>
                </a:r>
                <a:r>
                  <a:rPr lang="en-US" baseline="0"/>
                  <a:t> time in sec.</a:t>
                </a:r>
                <a:endParaRPr lang="en-US"/>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2111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131501" cy="481313"/>
          </a:xfrm>
          <a:prstGeom prst="rect">
            <a:avLst/>
          </a:prstGeom>
          <a:noFill/>
          <a:ln w="12700">
            <a:noFill/>
            <a:miter lim="800000"/>
            <a:headEnd/>
            <a:tailEnd/>
          </a:ln>
          <a:effectLst/>
        </p:spPr>
        <p:txBody>
          <a:bodyPr vert="horz" wrap="none" lIns="96295" tIns="48148" rIns="96295" bIns="48148" numCol="1" anchor="t" anchorCtr="0" compatLnSpc="1">
            <a:prstTxWarp prst="textNoShape">
              <a:avLst/>
            </a:prstTxWarp>
          </a:bodyPr>
          <a:lstStyle>
            <a:lvl1pPr algn="l" eaLnBrk="0" hangingPunct="0">
              <a:defRPr sz="1300" b="0">
                <a:solidFill>
                  <a:schemeClr val="tx1"/>
                </a:solidFill>
                <a:latin typeface="Times New Roman" pitchFamily="18" charset="0"/>
              </a:defRPr>
            </a:lvl1pPr>
          </a:lstStyle>
          <a:p>
            <a:pPr>
              <a:defRPr/>
            </a:pPr>
            <a:endParaRPr lang="en-US"/>
          </a:p>
        </p:txBody>
      </p:sp>
      <p:sp>
        <p:nvSpPr>
          <p:cNvPr id="35843" name="Rectangle 3"/>
          <p:cNvSpPr>
            <a:spLocks noGrp="1" noChangeArrowheads="1"/>
          </p:cNvSpPr>
          <p:nvPr>
            <p:ph type="dt" sz="quarter" idx="1"/>
          </p:nvPr>
        </p:nvSpPr>
        <p:spPr bwMode="auto">
          <a:xfrm>
            <a:off x="4175334" y="0"/>
            <a:ext cx="3131501" cy="481313"/>
          </a:xfrm>
          <a:prstGeom prst="rect">
            <a:avLst/>
          </a:prstGeom>
          <a:noFill/>
          <a:ln w="12700">
            <a:noFill/>
            <a:miter lim="800000"/>
            <a:headEnd/>
            <a:tailEnd/>
          </a:ln>
          <a:effectLst/>
        </p:spPr>
        <p:txBody>
          <a:bodyPr vert="horz" wrap="none" lIns="96295" tIns="48148" rIns="96295" bIns="48148" numCol="1" anchor="t" anchorCtr="0" compatLnSpc="1">
            <a:prstTxWarp prst="textNoShape">
              <a:avLst/>
            </a:prstTxWarp>
          </a:bodyPr>
          <a:lstStyle>
            <a:lvl1pPr algn="r" eaLnBrk="0" hangingPunct="0">
              <a:defRPr sz="1300" b="0">
                <a:solidFill>
                  <a:schemeClr val="tx1"/>
                </a:solidFill>
                <a:latin typeface="Times New Roman" pitchFamily="18" charset="0"/>
              </a:defRPr>
            </a:lvl1pPr>
          </a:lstStyle>
          <a:p>
            <a:pPr>
              <a:defRPr/>
            </a:pPr>
            <a:endParaRPr lang="en-US"/>
          </a:p>
        </p:txBody>
      </p:sp>
      <p:sp>
        <p:nvSpPr>
          <p:cNvPr id="35844" name="Rectangle 4"/>
          <p:cNvSpPr>
            <a:spLocks noGrp="1" noChangeArrowheads="1"/>
          </p:cNvSpPr>
          <p:nvPr>
            <p:ph type="ftr" sz="quarter" idx="2"/>
          </p:nvPr>
        </p:nvSpPr>
        <p:spPr bwMode="auto">
          <a:xfrm>
            <a:off x="0" y="9144955"/>
            <a:ext cx="3131501" cy="481313"/>
          </a:xfrm>
          <a:prstGeom prst="rect">
            <a:avLst/>
          </a:prstGeom>
          <a:noFill/>
          <a:ln w="12700">
            <a:noFill/>
            <a:miter lim="800000"/>
            <a:headEnd/>
            <a:tailEnd/>
          </a:ln>
          <a:effectLst/>
        </p:spPr>
        <p:txBody>
          <a:bodyPr vert="horz" wrap="none" lIns="96295" tIns="48148" rIns="96295" bIns="48148" numCol="1" anchor="b" anchorCtr="0" compatLnSpc="1">
            <a:prstTxWarp prst="textNoShape">
              <a:avLst/>
            </a:prstTxWarp>
          </a:bodyPr>
          <a:lstStyle>
            <a:lvl1pPr algn="l" eaLnBrk="0" hangingPunct="0">
              <a:defRPr sz="1300" b="0">
                <a:solidFill>
                  <a:schemeClr val="tx1"/>
                </a:solidFill>
                <a:latin typeface="Times New Roman" pitchFamily="18" charset="0"/>
              </a:defRPr>
            </a:lvl1pPr>
          </a:lstStyle>
          <a:p>
            <a:pPr>
              <a:defRPr/>
            </a:pPr>
            <a:endParaRPr lang="en-US"/>
          </a:p>
        </p:txBody>
      </p:sp>
      <p:sp>
        <p:nvSpPr>
          <p:cNvPr id="35845" name="Rectangle 5"/>
          <p:cNvSpPr>
            <a:spLocks noGrp="1" noChangeArrowheads="1"/>
          </p:cNvSpPr>
          <p:nvPr>
            <p:ph type="sldNum" sz="quarter" idx="3"/>
          </p:nvPr>
        </p:nvSpPr>
        <p:spPr bwMode="auto">
          <a:xfrm>
            <a:off x="4175334" y="9144955"/>
            <a:ext cx="3131501" cy="481313"/>
          </a:xfrm>
          <a:prstGeom prst="rect">
            <a:avLst/>
          </a:prstGeom>
          <a:noFill/>
          <a:ln w="12700">
            <a:noFill/>
            <a:miter lim="800000"/>
            <a:headEnd/>
            <a:tailEnd/>
          </a:ln>
          <a:effectLst/>
        </p:spPr>
        <p:txBody>
          <a:bodyPr vert="horz" wrap="none" lIns="96295" tIns="48148" rIns="96295" bIns="48148" numCol="1" anchor="b" anchorCtr="0" compatLnSpc="1">
            <a:prstTxWarp prst="textNoShape">
              <a:avLst/>
            </a:prstTxWarp>
          </a:bodyPr>
          <a:lstStyle>
            <a:lvl1pPr algn="r" eaLnBrk="0" hangingPunct="0">
              <a:defRPr sz="1300" b="0">
                <a:solidFill>
                  <a:schemeClr val="tx1"/>
                </a:solidFill>
                <a:latin typeface="Times New Roman" pitchFamily="18" charset="0"/>
              </a:defRPr>
            </a:lvl1pPr>
          </a:lstStyle>
          <a:p>
            <a:pPr>
              <a:defRPr/>
            </a:pPr>
            <a:fld id="{47D258D6-BCB9-4D50-AB21-8631C66BEA3E}" type="slidenum">
              <a:rPr lang="en-US"/>
              <a:pPr>
                <a:defRPr/>
              </a:pPr>
              <a:t>‹#›</a:t>
            </a:fld>
            <a:endParaRPr lang="en-US"/>
          </a:p>
        </p:txBody>
      </p:sp>
    </p:spTree>
    <p:extLst>
      <p:ext uri="{BB962C8B-B14F-4D97-AF65-F5344CB8AC3E}">
        <p14:creationId xmlns:p14="http://schemas.microsoft.com/office/powerpoint/2010/main" val="2681867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3131501" cy="481313"/>
          </a:xfrm>
          <a:prstGeom prst="rect">
            <a:avLst/>
          </a:prstGeom>
          <a:noFill/>
          <a:ln w="9525">
            <a:noFill/>
            <a:miter lim="800000"/>
            <a:headEnd/>
            <a:tailEnd/>
          </a:ln>
          <a:effectLst/>
        </p:spPr>
        <p:txBody>
          <a:bodyPr vert="horz" wrap="square" lIns="96295" tIns="48148" rIns="96295" bIns="48148" numCol="1" anchor="t" anchorCtr="0" compatLnSpc="1">
            <a:prstTxWarp prst="textNoShape">
              <a:avLst/>
            </a:prstTxWarp>
          </a:bodyPr>
          <a:lstStyle>
            <a:lvl1pPr algn="l" eaLnBrk="0" hangingPunct="0">
              <a:defRPr sz="1300"/>
            </a:lvl1pPr>
          </a:lstStyle>
          <a:p>
            <a:pPr>
              <a:defRPr/>
            </a:pPr>
            <a:endParaRPr lang="en-US"/>
          </a:p>
        </p:txBody>
      </p:sp>
      <p:sp>
        <p:nvSpPr>
          <p:cNvPr id="106499" name="Rectangle 3"/>
          <p:cNvSpPr>
            <a:spLocks noGrp="1" noChangeArrowheads="1"/>
          </p:cNvSpPr>
          <p:nvPr>
            <p:ph type="dt" idx="1"/>
          </p:nvPr>
        </p:nvSpPr>
        <p:spPr bwMode="auto">
          <a:xfrm>
            <a:off x="4175334" y="0"/>
            <a:ext cx="3131501" cy="481313"/>
          </a:xfrm>
          <a:prstGeom prst="rect">
            <a:avLst/>
          </a:prstGeom>
          <a:noFill/>
          <a:ln w="9525">
            <a:noFill/>
            <a:miter lim="800000"/>
            <a:headEnd/>
            <a:tailEnd/>
          </a:ln>
          <a:effectLst/>
        </p:spPr>
        <p:txBody>
          <a:bodyPr vert="horz" wrap="square" lIns="96295" tIns="48148" rIns="96295" bIns="48148" numCol="1" anchor="t" anchorCtr="0" compatLnSpc="1">
            <a:prstTxWarp prst="textNoShape">
              <a:avLst/>
            </a:prstTxWarp>
          </a:bodyPr>
          <a:lstStyle>
            <a:lvl1pPr algn="r" eaLnBrk="0" hangingPunct="0">
              <a:defRPr sz="13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246188" y="722313"/>
            <a:ext cx="4814887" cy="3609975"/>
          </a:xfrm>
          <a:prstGeom prst="rect">
            <a:avLst/>
          </a:prstGeom>
          <a:noFill/>
          <a:ln w="9525">
            <a:solidFill>
              <a:srgbClr val="000000"/>
            </a:solidFill>
            <a:miter lim="800000"/>
            <a:headEnd/>
            <a:tailEnd/>
          </a:ln>
        </p:spPr>
      </p:sp>
      <p:sp>
        <p:nvSpPr>
          <p:cNvPr id="106501" name="Rectangle 5"/>
          <p:cNvSpPr>
            <a:spLocks noGrp="1" noChangeArrowheads="1"/>
          </p:cNvSpPr>
          <p:nvPr>
            <p:ph type="body" sz="quarter" idx="3"/>
          </p:nvPr>
        </p:nvSpPr>
        <p:spPr bwMode="auto">
          <a:xfrm>
            <a:off x="963539" y="4572477"/>
            <a:ext cx="5379758" cy="4331821"/>
          </a:xfrm>
          <a:prstGeom prst="rect">
            <a:avLst/>
          </a:prstGeom>
          <a:noFill/>
          <a:ln w="9525">
            <a:noFill/>
            <a:miter lim="800000"/>
            <a:headEnd/>
            <a:tailEnd/>
          </a:ln>
          <a:effectLst/>
        </p:spPr>
        <p:txBody>
          <a:bodyPr vert="horz" wrap="square" lIns="96295" tIns="48148" rIns="96295" bIns="48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6502" name="Rectangle 6"/>
          <p:cNvSpPr>
            <a:spLocks noGrp="1" noChangeArrowheads="1"/>
          </p:cNvSpPr>
          <p:nvPr>
            <p:ph type="ftr" sz="quarter" idx="4"/>
          </p:nvPr>
        </p:nvSpPr>
        <p:spPr bwMode="auto">
          <a:xfrm>
            <a:off x="0" y="9144955"/>
            <a:ext cx="3131501" cy="481313"/>
          </a:xfrm>
          <a:prstGeom prst="rect">
            <a:avLst/>
          </a:prstGeom>
          <a:noFill/>
          <a:ln w="9525">
            <a:noFill/>
            <a:miter lim="800000"/>
            <a:headEnd/>
            <a:tailEnd/>
          </a:ln>
          <a:effectLst/>
        </p:spPr>
        <p:txBody>
          <a:bodyPr vert="horz" wrap="square" lIns="96295" tIns="48148" rIns="96295" bIns="48148" numCol="1" anchor="b" anchorCtr="0" compatLnSpc="1">
            <a:prstTxWarp prst="textNoShape">
              <a:avLst/>
            </a:prstTxWarp>
          </a:bodyPr>
          <a:lstStyle>
            <a:lvl1pPr algn="l" eaLnBrk="0" hangingPunct="0">
              <a:defRPr sz="1300"/>
            </a:lvl1pPr>
          </a:lstStyle>
          <a:p>
            <a:pPr>
              <a:defRPr/>
            </a:pPr>
            <a:endParaRPr lang="en-US"/>
          </a:p>
        </p:txBody>
      </p:sp>
      <p:sp>
        <p:nvSpPr>
          <p:cNvPr id="106503" name="Rectangle 7"/>
          <p:cNvSpPr>
            <a:spLocks noGrp="1" noChangeArrowheads="1"/>
          </p:cNvSpPr>
          <p:nvPr>
            <p:ph type="sldNum" sz="quarter" idx="5"/>
          </p:nvPr>
        </p:nvSpPr>
        <p:spPr bwMode="auto">
          <a:xfrm>
            <a:off x="4175334" y="9144955"/>
            <a:ext cx="3131501" cy="481313"/>
          </a:xfrm>
          <a:prstGeom prst="rect">
            <a:avLst/>
          </a:prstGeom>
          <a:noFill/>
          <a:ln w="9525">
            <a:noFill/>
            <a:miter lim="800000"/>
            <a:headEnd/>
            <a:tailEnd/>
          </a:ln>
          <a:effectLst/>
        </p:spPr>
        <p:txBody>
          <a:bodyPr vert="horz" wrap="square" lIns="96295" tIns="48148" rIns="96295" bIns="48148" numCol="1" anchor="b" anchorCtr="0" compatLnSpc="1">
            <a:prstTxWarp prst="textNoShape">
              <a:avLst/>
            </a:prstTxWarp>
          </a:bodyPr>
          <a:lstStyle>
            <a:lvl1pPr algn="r" eaLnBrk="0" hangingPunct="0">
              <a:defRPr sz="1300"/>
            </a:lvl1pPr>
          </a:lstStyle>
          <a:p>
            <a:pPr>
              <a:defRPr/>
            </a:pPr>
            <a:fld id="{435DFC6C-95E9-4139-871F-4DBC4934A8D2}" type="slidenum">
              <a:rPr lang="en-US"/>
              <a:pPr>
                <a:defRPr/>
              </a:pPr>
              <a:t>‹#›</a:t>
            </a:fld>
            <a:endParaRPr lang="en-US"/>
          </a:p>
        </p:txBody>
      </p:sp>
    </p:spTree>
    <p:extLst>
      <p:ext uri="{BB962C8B-B14F-4D97-AF65-F5344CB8AC3E}">
        <p14:creationId xmlns:p14="http://schemas.microsoft.com/office/powerpoint/2010/main" val="419852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35DFC6C-95E9-4139-871F-4DBC4934A8D2}" type="slidenum">
              <a:rPr lang="en-US" smtClean="0"/>
              <a:pPr>
                <a:defRPr/>
              </a:pPr>
              <a:t>1</a:t>
            </a:fld>
            <a:endParaRPr lang="en-US"/>
          </a:p>
        </p:txBody>
      </p:sp>
    </p:spTree>
    <p:extLst>
      <p:ext uri="{BB962C8B-B14F-4D97-AF65-F5344CB8AC3E}">
        <p14:creationId xmlns:p14="http://schemas.microsoft.com/office/powerpoint/2010/main" val="1934510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several slides visualize a verification problem for a given program, in this case one that implements selection sort. The precondition, not shown, gives that </a:t>
            </a:r>
            <a:r>
              <a:rPr lang="en-US" dirty="0" smtClean="0"/>
              <a:t>n is length</a:t>
            </a:r>
            <a:r>
              <a:rPr lang="en-US" baseline="0" dirty="0" smtClean="0"/>
              <a:t> of A; the </a:t>
            </a:r>
            <a:r>
              <a:rPr lang="en-US" baseline="0" dirty="0" err="1" smtClean="0"/>
              <a:t>postcondition</a:t>
            </a:r>
            <a:r>
              <a:rPr lang="en-US" baseline="0" dirty="0" smtClean="0"/>
              <a:t> is given at the bottom of the slide: that each element of the array is in ascending order (and also that it is a permutation of the initial array, but this part is not shown).  The goal of verification is to prove that, given input that satisfies the precondition, running the program will always produce output that satisfies the </a:t>
            </a:r>
            <a:r>
              <a:rPr lang="en-US" baseline="0" dirty="0" err="1" smtClean="0"/>
              <a:t>postcondition</a:t>
            </a:r>
            <a:r>
              <a:rPr lang="en-US" baseline="0" dirty="0" smtClean="0"/>
              <a:t>.</a:t>
            </a:r>
          </a:p>
          <a:p>
            <a:endParaRPr lang="en-US" baseline="0" dirty="0" smtClean="0"/>
          </a:p>
          <a:p>
            <a:r>
              <a:rPr lang="en-US" baseline="0" dirty="0" smtClean="0"/>
              <a:t>Then we show how this same approach can be slightly generalized to synthesize most of the program, rather than verify it.  This is the PTS </a:t>
            </a:r>
            <a:r>
              <a:rPr lang="en-US" baseline="0" smtClean="0"/>
              <a:t>approach developed by </a:t>
            </a:r>
            <a:r>
              <a:rPr lang="en-US" baseline="0" dirty="0" err="1" smtClean="0"/>
              <a:t>Gulwani</a:t>
            </a:r>
            <a:r>
              <a:rPr lang="en-US" baseline="0" dirty="0" smtClean="0"/>
              <a:t>, </a:t>
            </a:r>
            <a:r>
              <a:rPr lang="en-US" baseline="0" dirty="0" err="1" smtClean="0"/>
              <a:t>Srivastava</a:t>
            </a:r>
            <a:r>
              <a:rPr lang="en-US" baseline="0" dirty="0" smtClean="0"/>
              <a:t>, and Foster.</a:t>
            </a:r>
            <a:endParaRPr lang="en-US" dirty="0"/>
          </a:p>
        </p:txBody>
      </p:sp>
      <p:sp>
        <p:nvSpPr>
          <p:cNvPr id="4" name="Slide Number Placeholder 3"/>
          <p:cNvSpPr>
            <a:spLocks noGrp="1"/>
          </p:cNvSpPr>
          <p:nvPr>
            <p:ph type="sldNum" sz="quarter" idx="10"/>
          </p:nvPr>
        </p:nvSpPr>
        <p:spPr/>
        <p:txBody>
          <a:bodyPr/>
          <a:lstStyle/>
          <a:p>
            <a:pPr>
              <a:defRPr/>
            </a:pPr>
            <a:fld id="{3BE1D89F-7E71-4B67-8585-18F5E4BA1E61}" type="slidenum">
              <a:rPr lang="en-US" smtClean="0"/>
              <a:pPr>
                <a:defRPr/>
              </a:pPr>
              <a:t>18</a:t>
            </a:fld>
            <a:endParaRPr lang="en-US"/>
          </a:p>
        </p:txBody>
      </p:sp>
    </p:spTree>
    <p:extLst>
      <p:ext uri="{BB962C8B-B14F-4D97-AF65-F5344CB8AC3E}">
        <p14:creationId xmlns:p14="http://schemas.microsoft.com/office/powerpoint/2010/main" val="2768195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 application of sketch: the synthesize hybrid</a:t>
            </a:r>
            <a:r>
              <a:rPr lang="en-US" baseline="0" dirty="0" smtClean="0"/>
              <a:t> controllers.  In this case, the controller performs parallel parking.  The ?? are holes to be filled in by the synthesizer.</a:t>
            </a:r>
            <a:endParaRPr lang="en-US" dirty="0"/>
          </a:p>
        </p:txBody>
      </p:sp>
      <p:sp>
        <p:nvSpPr>
          <p:cNvPr id="4" name="Slide Number Placeholder 3"/>
          <p:cNvSpPr>
            <a:spLocks noGrp="1"/>
          </p:cNvSpPr>
          <p:nvPr>
            <p:ph type="sldNum" sz="quarter" idx="10"/>
          </p:nvPr>
        </p:nvSpPr>
        <p:spPr/>
        <p:txBody>
          <a:bodyPr/>
          <a:lstStyle/>
          <a:p>
            <a:pPr>
              <a:defRPr/>
            </a:pPr>
            <a:fld id="{3BE1D89F-7E71-4B67-8585-18F5E4BA1E61}" type="slidenum">
              <a:rPr lang="en-US" smtClean="0"/>
              <a:pPr>
                <a:defRPr/>
              </a:pPr>
              <a:t>19</a:t>
            </a:fld>
            <a:endParaRPr lang="en-US"/>
          </a:p>
        </p:txBody>
      </p:sp>
    </p:spTree>
    <p:extLst>
      <p:ext uri="{BB962C8B-B14F-4D97-AF65-F5344CB8AC3E}">
        <p14:creationId xmlns:p14="http://schemas.microsoft.com/office/powerpoint/2010/main" val="10053032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4175334" y="9144955"/>
            <a:ext cx="3131501" cy="481313"/>
          </a:xfrm>
          <a:prstGeom prst="rect">
            <a:avLst/>
          </a:prstGeom>
          <a:noFill/>
          <a:ln w="9525">
            <a:noFill/>
            <a:miter lim="800000"/>
            <a:headEnd/>
            <a:tailEnd/>
          </a:ln>
        </p:spPr>
        <p:txBody>
          <a:bodyPr lIns="96295" tIns="48148" rIns="96295" bIns="48148" anchor="b"/>
          <a:lstStyle/>
          <a:p>
            <a:pPr algn="r" eaLnBrk="0" hangingPunct="0"/>
            <a:fld id="{1FC924C8-256B-458D-8383-EE3420443D19}" type="slidenum">
              <a:rPr lang="en-US" sz="1300"/>
              <a:pPr algn="r" eaLnBrk="0" hangingPunct="0"/>
              <a:t>21</a:t>
            </a:fld>
            <a:endParaRPr lang="en-US" sz="1300" dirty="0"/>
          </a:p>
        </p:txBody>
      </p:sp>
      <p:sp>
        <p:nvSpPr>
          <p:cNvPr id="28674" name="Rectangle 2"/>
          <p:cNvSpPr>
            <a:spLocks noGrp="1" noRot="1" noChangeAspect="1" noChangeArrowheads="1" noTextEdit="1"/>
          </p:cNvSpPr>
          <p:nvPr>
            <p:ph type="sldImg"/>
          </p:nvPr>
        </p:nvSpPr>
        <p:spPr>
          <a:xfrm>
            <a:off x="1257300" y="720725"/>
            <a:ext cx="4799013" cy="3598863"/>
          </a:xfrm>
          <a:ln/>
        </p:spPr>
      </p:sp>
      <p:sp>
        <p:nvSpPr>
          <p:cNvPr id="28675"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798614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53B834-184A-400D-B002-BF05CA54B739}" type="slidenum">
              <a:rPr lang="en-US"/>
              <a:pPr/>
              <a:t>22</a:t>
            </a:fld>
            <a:endParaRPr lang="en-US"/>
          </a:p>
        </p:txBody>
      </p:sp>
      <p:sp>
        <p:nvSpPr>
          <p:cNvPr id="1040386" name="Rectangle 2"/>
          <p:cNvSpPr>
            <a:spLocks noGrp="1" noRot="1" noChangeAspect="1" noChangeArrowheads="1" noTextEdit="1"/>
          </p:cNvSpPr>
          <p:nvPr>
            <p:ph type="sldImg"/>
          </p:nvPr>
        </p:nvSpPr>
        <p:spPr>
          <a:xfrm>
            <a:off x="1257300" y="720725"/>
            <a:ext cx="4800600" cy="3600450"/>
          </a:xfrm>
          <a:ln/>
        </p:spPr>
      </p:sp>
      <p:sp>
        <p:nvSpPr>
          <p:cNvPr id="1040387" name="Rectangle 3"/>
          <p:cNvSpPr>
            <a:spLocks noGrp="1" noChangeArrowheads="1"/>
          </p:cNvSpPr>
          <p:nvPr>
            <p:ph type="body" idx="1"/>
          </p:nvPr>
        </p:nvSpPr>
        <p:spPr>
          <a:xfrm>
            <a:off x="975360" y="4560570"/>
            <a:ext cx="5364480" cy="4320540"/>
          </a:xfrm>
        </p:spPr>
        <p:txBody>
          <a:bodyPr/>
          <a:lstStyle/>
          <a:p>
            <a:endParaRPr lang="en-US"/>
          </a:p>
          <a:p>
            <a:r>
              <a:rPr lang="en-US"/>
              <a:t>Follow the wall and obstacle avoidance can be sequentially implemented</a:t>
            </a:r>
          </a:p>
          <a:p>
            <a:r>
              <a:rPr lang="en-US"/>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24</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16310485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25</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2217972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26</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25913425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27</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2959755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28</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41883764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29</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4053503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53B834-184A-400D-B002-BF05CA54B739}" type="slidenum">
              <a:rPr lang="en-US"/>
              <a:pPr/>
              <a:t>2</a:t>
            </a:fld>
            <a:endParaRPr lang="en-US"/>
          </a:p>
        </p:txBody>
      </p:sp>
      <p:sp>
        <p:nvSpPr>
          <p:cNvPr id="1040386" name="Rectangle 2"/>
          <p:cNvSpPr>
            <a:spLocks noGrp="1" noRot="1" noChangeAspect="1" noChangeArrowheads="1" noTextEdit="1"/>
          </p:cNvSpPr>
          <p:nvPr>
            <p:ph type="sldImg"/>
          </p:nvPr>
        </p:nvSpPr>
        <p:spPr>
          <a:xfrm>
            <a:off x="1257300" y="720725"/>
            <a:ext cx="4800600" cy="3600450"/>
          </a:xfrm>
          <a:ln/>
        </p:spPr>
      </p:sp>
      <p:sp>
        <p:nvSpPr>
          <p:cNvPr id="1040387" name="Rectangle 3"/>
          <p:cNvSpPr>
            <a:spLocks noGrp="1" noChangeArrowheads="1"/>
          </p:cNvSpPr>
          <p:nvPr>
            <p:ph type="body" idx="1"/>
          </p:nvPr>
        </p:nvSpPr>
        <p:spPr>
          <a:xfrm>
            <a:off x="975360" y="4560570"/>
            <a:ext cx="5364480" cy="4320540"/>
          </a:xfrm>
        </p:spPr>
        <p:txBody>
          <a:bodyPr/>
          <a:lstStyle/>
          <a:p>
            <a:endParaRPr lang="en-US"/>
          </a:p>
          <a:p>
            <a:r>
              <a:rPr lang="en-US"/>
              <a:t>Follow the wall and obstacle avoidance can be sequentially implemented</a:t>
            </a:r>
          </a:p>
          <a:p>
            <a:r>
              <a:rPr lang="en-US"/>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30</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935009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31</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40046888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53B834-184A-400D-B002-BF05CA54B739}" type="slidenum">
              <a:rPr lang="en-US"/>
              <a:pPr/>
              <a:t>32</a:t>
            </a:fld>
            <a:endParaRPr lang="en-US"/>
          </a:p>
        </p:txBody>
      </p:sp>
      <p:sp>
        <p:nvSpPr>
          <p:cNvPr id="1040386" name="Rectangle 2"/>
          <p:cNvSpPr>
            <a:spLocks noGrp="1" noRot="1" noChangeAspect="1" noChangeArrowheads="1" noTextEdit="1"/>
          </p:cNvSpPr>
          <p:nvPr>
            <p:ph type="sldImg"/>
          </p:nvPr>
        </p:nvSpPr>
        <p:spPr>
          <a:xfrm>
            <a:off x="1257300" y="720725"/>
            <a:ext cx="4800600" cy="3600450"/>
          </a:xfrm>
          <a:ln/>
        </p:spPr>
      </p:sp>
      <p:sp>
        <p:nvSpPr>
          <p:cNvPr id="1040387" name="Rectangle 3"/>
          <p:cNvSpPr>
            <a:spLocks noGrp="1" noChangeArrowheads="1"/>
          </p:cNvSpPr>
          <p:nvPr>
            <p:ph type="body" idx="1"/>
          </p:nvPr>
        </p:nvSpPr>
        <p:spPr>
          <a:xfrm>
            <a:off x="975360" y="4560570"/>
            <a:ext cx="5364480" cy="4320540"/>
          </a:xfrm>
        </p:spPr>
        <p:txBody>
          <a:bodyPr/>
          <a:lstStyle/>
          <a:p>
            <a:endParaRPr lang="en-US"/>
          </a:p>
          <a:p>
            <a:r>
              <a:rPr lang="en-US"/>
              <a:t>Follow the wall and obstacle avoidance can be sequentially implemented</a:t>
            </a:r>
          </a:p>
          <a:p>
            <a:r>
              <a:rPr lang="en-US"/>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33</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70886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35</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5674974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36</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2306739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37</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27028873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38</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27432829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39</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5408955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40</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782549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several slides visualize a verification problem for a given program, in this case one that implements selection sort. The precondition, not shown, gives that </a:t>
            </a:r>
            <a:r>
              <a:rPr lang="en-US" dirty="0" smtClean="0"/>
              <a:t>n is length</a:t>
            </a:r>
            <a:r>
              <a:rPr lang="en-US" baseline="0" dirty="0" smtClean="0"/>
              <a:t> of A; the </a:t>
            </a:r>
            <a:r>
              <a:rPr lang="en-US" baseline="0" dirty="0" err="1" smtClean="0"/>
              <a:t>postcondition</a:t>
            </a:r>
            <a:r>
              <a:rPr lang="en-US" baseline="0" dirty="0" smtClean="0"/>
              <a:t> is given at the bottom of the slide: that each element of the array is in ascending order (and also that it is a permutation of the initial array, but this part is not shown).  The goal of verification is to prove that, given input that satisfies the precondition, running the program will always produce output that satisfies the </a:t>
            </a:r>
            <a:r>
              <a:rPr lang="en-US" baseline="0" dirty="0" err="1" smtClean="0"/>
              <a:t>postcondition</a:t>
            </a:r>
            <a:r>
              <a:rPr lang="en-US" baseline="0" dirty="0" smtClean="0"/>
              <a:t>.</a:t>
            </a:r>
          </a:p>
          <a:p>
            <a:endParaRPr lang="en-US" baseline="0" dirty="0" smtClean="0"/>
          </a:p>
          <a:p>
            <a:r>
              <a:rPr lang="en-US" baseline="0" dirty="0" smtClean="0"/>
              <a:t>Then we show how this same approach can be slightly generalized to synthesize most of the program, rather than verify it.  This is the PTS </a:t>
            </a:r>
            <a:r>
              <a:rPr lang="en-US" baseline="0" smtClean="0"/>
              <a:t>approach developed by </a:t>
            </a:r>
            <a:r>
              <a:rPr lang="en-US" baseline="0" dirty="0" err="1" smtClean="0"/>
              <a:t>Gulwani</a:t>
            </a:r>
            <a:r>
              <a:rPr lang="en-US" baseline="0" dirty="0" smtClean="0"/>
              <a:t>, </a:t>
            </a:r>
            <a:r>
              <a:rPr lang="en-US" baseline="0" dirty="0" err="1" smtClean="0"/>
              <a:t>Srivastava</a:t>
            </a:r>
            <a:r>
              <a:rPr lang="en-US" baseline="0" dirty="0" smtClean="0"/>
              <a:t>, and Foster.</a:t>
            </a:r>
            <a:endParaRPr lang="en-US" dirty="0"/>
          </a:p>
        </p:txBody>
      </p:sp>
      <p:sp>
        <p:nvSpPr>
          <p:cNvPr id="4" name="Slide Number Placeholder 3"/>
          <p:cNvSpPr>
            <a:spLocks noGrp="1"/>
          </p:cNvSpPr>
          <p:nvPr>
            <p:ph type="sldNum" sz="quarter" idx="10"/>
          </p:nvPr>
        </p:nvSpPr>
        <p:spPr/>
        <p:txBody>
          <a:bodyPr/>
          <a:lstStyle/>
          <a:p>
            <a:pPr>
              <a:defRPr/>
            </a:pPr>
            <a:fld id="{3BE1D89F-7E71-4B67-8585-18F5E4BA1E61}" type="slidenum">
              <a:rPr lang="en-US" smtClean="0"/>
              <a:pPr>
                <a:defRPr/>
              </a:pPr>
              <a:t>4</a:t>
            </a:fld>
            <a:endParaRPr lang="en-US"/>
          </a:p>
        </p:txBody>
      </p:sp>
    </p:spTree>
    <p:extLst>
      <p:ext uri="{BB962C8B-B14F-4D97-AF65-F5344CB8AC3E}">
        <p14:creationId xmlns:p14="http://schemas.microsoft.com/office/powerpoint/2010/main" val="27681955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41</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16034784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42</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8224642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43</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17572958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44</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17572958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45</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5620517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46</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5620517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47</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5620517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48</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5620517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49</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42823885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53B834-184A-400D-B002-BF05CA54B739}" type="slidenum">
              <a:rPr lang="en-US"/>
              <a:pPr/>
              <a:t>50</a:t>
            </a:fld>
            <a:endParaRPr lang="en-US"/>
          </a:p>
        </p:txBody>
      </p:sp>
      <p:sp>
        <p:nvSpPr>
          <p:cNvPr id="1040386" name="Rectangle 2"/>
          <p:cNvSpPr>
            <a:spLocks noGrp="1" noRot="1" noChangeAspect="1" noChangeArrowheads="1" noTextEdit="1"/>
          </p:cNvSpPr>
          <p:nvPr>
            <p:ph type="sldImg"/>
          </p:nvPr>
        </p:nvSpPr>
        <p:spPr>
          <a:xfrm>
            <a:off x="1257300" y="720725"/>
            <a:ext cx="4800600" cy="3600450"/>
          </a:xfrm>
          <a:ln/>
        </p:spPr>
      </p:sp>
      <p:sp>
        <p:nvSpPr>
          <p:cNvPr id="1040387" name="Rectangle 3"/>
          <p:cNvSpPr>
            <a:spLocks noGrp="1" noChangeArrowheads="1"/>
          </p:cNvSpPr>
          <p:nvPr>
            <p:ph type="body" idx="1"/>
          </p:nvPr>
        </p:nvSpPr>
        <p:spPr>
          <a:xfrm>
            <a:off x="975360" y="4560570"/>
            <a:ext cx="5364480" cy="4320540"/>
          </a:xfrm>
        </p:spPr>
        <p:txBody>
          <a:bodyPr/>
          <a:lstStyle/>
          <a:p>
            <a:endParaRPr lang="en-US"/>
          </a:p>
          <a:p>
            <a:r>
              <a:rPr lang="en-US"/>
              <a:t>Follow the wall and obstacle avoidance can be sequentially implemented</a:t>
            </a:r>
          </a:p>
          <a:p>
            <a:r>
              <a:rPr lang="en-US"/>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several slides visualize a verification problem for a given program, in this case one that implements selection sort. The precondition, not shown, gives that </a:t>
            </a:r>
            <a:r>
              <a:rPr lang="en-US" dirty="0" smtClean="0"/>
              <a:t>n is length</a:t>
            </a:r>
            <a:r>
              <a:rPr lang="en-US" baseline="0" dirty="0" smtClean="0"/>
              <a:t> of A; the </a:t>
            </a:r>
            <a:r>
              <a:rPr lang="en-US" baseline="0" dirty="0" err="1" smtClean="0"/>
              <a:t>postcondition</a:t>
            </a:r>
            <a:r>
              <a:rPr lang="en-US" baseline="0" dirty="0" smtClean="0"/>
              <a:t> is given at the bottom of the slide: that each element of the array is in ascending order (and also that it is a permutation of the initial array, but this part is not shown).  The goal of verification is to prove that, given input that satisfies the precondition, running the program will always produce output that satisfies the </a:t>
            </a:r>
            <a:r>
              <a:rPr lang="en-US" baseline="0" dirty="0" err="1" smtClean="0"/>
              <a:t>postcondition</a:t>
            </a:r>
            <a:r>
              <a:rPr lang="en-US" baseline="0" dirty="0" smtClean="0"/>
              <a:t>.</a:t>
            </a:r>
          </a:p>
          <a:p>
            <a:endParaRPr lang="en-US" baseline="0" dirty="0" smtClean="0"/>
          </a:p>
          <a:p>
            <a:r>
              <a:rPr lang="en-US" baseline="0" dirty="0" smtClean="0"/>
              <a:t>Then we show how this same approach can be slightly generalized to synthesize most of the program, rather than verify it.  This is the PTS </a:t>
            </a:r>
            <a:r>
              <a:rPr lang="en-US" baseline="0" smtClean="0"/>
              <a:t>approach developed by </a:t>
            </a:r>
            <a:r>
              <a:rPr lang="en-US" baseline="0" dirty="0" err="1" smtClean="0"/>
              <a:t>Gulwani</a:t>
            </a:r>
            <a:r>
              <a:rPr lang="en-US" baseline="0" dirty="0" smtClean="0"/>
              <a:t>, </a:t>
            </a:r>
            <a:r>
              <a:rPr lang="en-US" baseline="0" dirty="0" err="1" smtClean="0"/>
              <a:t>Srivastava</a:t>
            </a:r>
            <a:r>
              <a:rPr lang="en-US" baseline="0" dirty="0" smtClean="0"/>
              <a:t>, and Foster.</a:t>
            </a:r>
            <a:endParaRPr lang="en-US" dirty="0"/>
          </a:p>
        </p:txBody>
      </p:sp>
      <p:sp>
        <p:nvSpPr>
          <p:cNvPr id="4" name="Slide Number Placeholder 3"/>
          <p:cNvSpPr>
            <a:spLocks noGrp="1"/>
          </p:cNvSpPr>
          <p:nvPr>
            <p:ph type="sldNum" sz="quarter" idx="10"/>
          </p:nvPr>
        </p:nvSpPr>
        <p:spPr/>
        <p:txBody>
          <a:bodyPr/>
          <a:lstStyle/>
          <a:p>
            <a:pPr>
              <a:defRPr/>
            </a:pPr>
            <a:fld id="{3BE1D89F-7E71-4B67-8585-18F5E4BA1E61}" type="slidenum">
              <a:rPr lang="en-US" smtClean="0"/>
              <a:pPr>
                <a:defRPr/>
              </a:pPr>
              <a:t>6</a:t>
            </a:fld>
            <a:endParaRPr lang="en-US"/>
          </a:p>
        </p:txBody>
      </p:sp>
    </p:spTree>
    <p:extLst>
      <p:ext uri="{BB962C8B-B14F-4D97-AF65-F5344CB8AC3E}">
        <p14:creationId xmlns:p14="http://schemas.microsoft.com/office/powerpoint/2010/main" val="276819550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51</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9953662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52</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101181968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53</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2477167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several slides visualize a verification problem for a given program, in this case one that implements selection sort. The precondition, not shown, gives that </a:t>
            </a:r>
            <a:r>
              <a:rPr lang="en-US" dirty="0" smtClean="0"/>
              <a:t>n is length</a:t>
            </a:r>
            <a:r>
              <a:rPr lang="en-US" baseline="0" dirty="0" smtClean="0"/>
              <a:t> of A; the </a:t>
            </a:r>
            <a:r>
              <a:rPr lang="en-US" baseline="0" dirty="0" err="1" smtClean="0"/>
              <a:t>postcondition</a:t>
            </a:r>
            <a:r>
              <a:rPr lang="en-US" baseline="0" dirty="0" smtClean="0"/>
              <a:t> is given at the bottom of the slide: that each element of the array is in ascending order (and also that it is a permutation of the initial array, but this part is not shown).  The goal of verification is to prove that, given input that satisfies the precondition, running the program will always produce output that satisfies the </a:t>
            </a:r>
            <a:r>
              <a:rPr lang="en-US" baseline="0" dirty="0" err="1" smtClean="0"/>
              <a:t>postcondition</a:t>
            </a:r>
            <a:r>
              <a:rPr lang="en-US" baseline="0" dirty="0" smtClean="0"/>
              <a:t>.</a:t>
            </a:r>
          </a:p>
          <a:p>
            <a:endParaRPr lang="en-US" baseline="0" dirty="0" smtClean="0"/>
          </a:p>
          <a:p>
            <a:r>
              <a:rPr lang="en-US" baseline="0" dirty="0" smtClean="0"/>
              <a:t>Then we show how this same approach can be slightly generalized to synthesize most of the program, rather than verify it.  This is the PTS </a:t>
            </a:r>
            <a:r>
              <a:rPr lang="en-US" baseline="0" smtClean="0"/>
              <a:t>approach developed by </a:t>
            </a:r>
            <a:r>
              <a:rPr lang="en-US" baseline="0" dirty="0" err="1" smtClean="0"/>
              <a:t>Gulwani</a:t>
            </a:r>
            <a:r>
              <a:rPr lang="en-US" baseline="0" dirty="0" smtClean="0"/>
              <a:t>, </a:t>
            </a:r>
            <a:r>
              <a:rPr lang="en-US" baseline="0" dirty="0" err="1" smtClean="0"/>
              <a:t>Srivastava</a:t>
            </a:r>
            <a:r>
              <a:rPr lang="en-US" baseline="0" dirty="0" smtClean="0"/>
              <a:t>, and Foster.</a:t>
            </a:r>
            <a:endParaRPr lang="en-US" dirty="0"/>
          </a:p>
        </p:txBody>
      </p:sp>
      <p:sp>
        <p:nvSpPr>
          <p:cNvPr id="4" name="Slide Number Placeholder 3"/>
          <p:cNvSpPr>
            <a:spLocks noGrp="1"/>
          </p:cNvSpPr>
          <p:nvPr>
            <p:ph type="sldNum" sz="quarter" idx="10"/>
          </p:nvPr>
        </p:nvSpPr>
        <p:spPr/>
        <p:txBody>
          <a:bodyPr/>
          <a:lstStyle/>
          <a:p>
            <a:pPr>
              <a:defRPr/>
            </a:pPr>
            <a:fld id="{3BE1D89F-7E71-4B67-8585-18F5E4BA1E61}" type="slidenum">
              <a:rPr lang="en-US" smtClean="0"/>
              <a:pPr>
                <a:defRPr/>
              </a:pPr>
              <a:t>7</a:t>
            </a:fld>
            <a:endParaRPr lang="en-US"/>
          </a:p>
        </p:txBody>
      </p:sp>
    </p:spTree>
    <p:extLst>
      <p:ext uri="{BB962C8B-B14F-4D97-AF65-F5344CB8AC3E}">
        <p14:creationId xmlns:p14="http://schemas.microsoft.com/office/powerpoint/2010/main" val="2768195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53B834-184A-400D-B002-BF05CA54B739}" type="slidenum">
              <a:rPr lang="en-US"/>
              <a:pPr/>
              <a:t>12</a:t>
            </a:fld>
            <a:endParaRPr lang="en-US"/>
          </a:p>
        </p:txBody>
      </p:sp>
      <p:sp>
        <p:nvSpPr>
          <p:cNvPr id="1040386" name="Rectangle 2"/>
          <p:cNvSpPr>
            <a:spLocks noGrp="1" noRot="1" noChangeAspect="1" noChangeArrowheads="1" noTextEdit="1"/>
          </p:cNvSpPr>
          <p:nvPr>
            <p:ph type="sldImg"/>
          </p:nvPr>
        </p:nvSpPr>
        <p:spPr>
          <a:xfrm>
            <a:off x="1257300" y="720725"/>
            <a:ext cx="4800600" cy="3600450"/>
          </a:xfrm>
          <a:ln/>
        </p:spPr>
      </p:sp>
      <p:sp>
        <p:nvSpPr>
          <p:cNvPr id="1040387" name="Rectangle 3"/>
          <p:cNvSpPr>
            <a:spLocks noGrp="1" noChangeArrowheads="1"/>
          </p:cNvSpPr>
          <p:nvPr>
            <p:ph type="body" idx="1"/>
          </p:nvPr>
        </p:nvSpPr>
        <p:spPr>
          <a:xfrm>
            <a:off x="975360" y="4560570"/>
            <a:ext cx="5364480" cy="4320540"/>
          </a:xfrm>
        </p:spPr>
        <p:txBody>
          <a:bodyPr/>
          <a:lstStyle/>
          <a:p>
            <a:endParaRPr lang="en-US"/>
          </a:p>
          <a:p>
            <a:r>
              <a:rPr lang="en-US"/>
              <a:t>Follow the wall and obstacle avoidance can be sequentially implemented</a:t>
            </a:r>
          </a:p>
          <a:p>
            <a:r>
              <a:rPr lang="en-US"/>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13</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766331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several slides visualize a verification problem for a given program, in this case one that implements selection sort. The precondition, not shown, gives that </a:t>
            </a:r>
            <a:r>
              <a:rPr lang="en-US" dirty="0" smtClean="0"/>
              <a:t>n is length</a:t>
            </a:r>
            <a:r>
              <a:rPr lang="en-US" baseline="0" dirty="0" smtClean="0"/>
              <a:t> of A; the </a:t>
            </a:r>
            <a:r>
              <a:rPr lang="en-US" baseline="0" dirty="0" err="1" smtClean="0"/>
              <a:t>postcondition</a:t>
            </a:r>
            <a:r>
              <a:rPr lang="en-US" baseline="0" dirty="0" smtClean="0"/>
              <a:t> is given at the bottom of the slide: that each element of the array is in ascending order (and also that it is a permutation of the initial array, but this part is not shown).  The goal of verification is to prove that, given input that satisfies the precondition, running the program will always produce output that satisfies the </a:t>
            </a:r>
            <a:r>
              <a:rPr lang="en-US" baseline="0" dirty="0" err="1" smtClean="0"/>
              <a:t>postcondition</a:t>
            </a:r>
            <a:r>
              <a:rPr lang="en-US" baseline="0" dirty="0" smtClean="0"/>
              <a:t>.</a:t>
            </a:r>
          </a:p>
          <a:p>
            <a:endParaRPr lang="en-US" baseline="0" dirty="0" smtClean="0"/>
          </a:p>
          <a:p>
            <a:r>
              <a:rPr lang="en-US" baseline="0" dirty="0" smtClean="0"/>
              <a:t>Then we show how this same approach can be slightly generalized to synthesize most of the program, rather than verify it.  This is the PTS </a:t>
            </a:r>
            <a:r>
              <a:rPr lang="en-US" baseline="0" smtClean="0"/>
              <a:t>approach developed by </a:t>
            </a:r>
            <a:r>
              <a:rPr lang="en-US" baseline="0" dirty="0" err="1" smtClean="0"/>
              <a:t>Gulwani</a:t>
            </a:r>
            <a:r>
              <a:rPr lang="en-US" baseline="0" dirty="0" smtClean="0"/>
              <a:t>, </a:t>
            </a:r>
            <a:r>
              <a:rPr lang="en-US" baseline="0" dirty="0" err="1" smtClean="0"/>
              <a:t>Srivastava</a:t>
            </a:r>
            <a:r>
              <a:rPr lang="en-US" baseline="0" dirty="0" smtClean="0"/>
              <a:t>, and Foster.</a:t>
            </a:r>
            <a:endParaRPr lang="en-US" dirty="0"/>
          </a:p>
        </p:txBody>
      </p:sp>
      <p:sp>
        <p:nvSpPr>
          <p:cNvPr id="4" name="Slide Number Placeholder 3"/>
          <p:cNvSpPr>
            <a:spLocks noGrp="1"/>
          </p:cNvSpPr>
          <p:nvPr>
            <p:ph type="sldNum" sz="quarter" idx="10"/>
          </p:nvPr>
        </p:nvSpPr>
        <p:spPr/>
        <p:txBody>
          <a:bodyPr/>
          <a:lstStyle/>
          <a:p>
            <a:pPr>
              <a:defRPr/>
            </a:pPr>
            <a:fld id="{3BE1D89F-7E71-4B67-8585-18F5E4BA1E61}" type="slidenum">
              <a:rPr lang="en-US" smtClean="0"/>
              <a:pPr>
                <a:defRPr/>
              </a:pPr>
              <a:t>16</a:t>
            </a:fld>
            <a:endParaRPr lang="en-US"/>
          </a:p>
        </p:txBody>
      </p:sp>
    </p:spTree>
    <p:extLst>
      <p:ext uri="{BB962C8B-B14F-4D97-AF65-F5344CB8AC3E}">
        <p14:creationId xmlns:p14="http://schemas.microsoft.com/office/powerpoint/2010/main" val="2768195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several slides visualize a verification problem for a given program, in this case one that implements selection sort. The precondition, not shown, gives that </a:t>
            </a:r>
            <a:r>
              <a:rPr lang="en-US" dirty="0" smtClean="0"/>
              <a:t>n is length</a:t>
            </a:r>
            <a:r>
              <a:rPr lang="en-US" baseline="0" dirty="0" smtClean="0"/>
              <a:t> of A; the </a:t>
            </a:r>
            <a:r>
              <a:rPr lang="en-US" baseline="0" dirty="0" err="1" smtClean="0"/>
              <a:t>postcondition</a:t>
            </a:r>
            <a:r>
              <a:rPr lang="en-US" baseline="0" dirty="0" smtClean="0"/>
              <a:t> is given at the bottom of the slide: that each element of the array is in ascending order (and also that it is a permutation of the initial array, but this part is not shown).  The goal of verification is to prove that, given input that satisfies the precondition, running the program will always produce output that satisfies the </a:t>
            </a:r>
            <a:r>
              <a:rPr lang="en-US" baseline="0" dirty="0" err="1" smtClean="0"/>
              <a:t>postcondition</a:t>
            </a:r>
            <a:r>
              <a:rPr lang="en-US" baseline="0" dirty="0" smtClean="0"/>
              <a:t>.</a:t>
            </a:r>
          </a:p>
          <a:p>
            <a:endParaRPr lang="en-US" baseline="0" dirty="0" smtClean="0"/>
          </a:p>
          <a:p>
            <a:r>
              <a:rPr lang="en-US" baseline="0" dirty="0" smtClean="0"/>
              <a:t>Then we show how this same approach can be slightly generalized to synthesize most of the program, rather than verify it.  This is the PTS </a:t>
            </a:r>
            <a:r>
              <a:rPr lang="en-US" baseline="0" smtClean="0"/>
              <a:t>approach developed by </a:t>
            </a:r>
            <a:r>
              <a:rPr lang="en-US" baseline="0" dirty="0" err="1" smtClean="0"/>
              <a:t>Gulwani</a:t>
            </a:r>
            <a:r>
              <a:rPr lang="en-US" baseline="0" dirty="0" smtClean="0"/>
              <a:t>, </a:t>
            </a:r>
            <a:r>
              <a:rPr lang="en-US" baseline="0" dirty="0" err="1" smtClean="0"/>
              <a:t>Srivastava</a:t>
            </a:r>
            <a:r>
              <a:rPr lang="en-US" baseline="0" dirty="0" smtClean="0"/>
              <a:t>, and Foster.</a:t>
            </a:r>
            <a:endParaRPr lang="en-US" dirty="0"/>
          </a:p>
        </p:txBody>
      </p:sp>
      <p:sp>
        <p:nvSpPr>
          <p:cNvPr id="4" name="Slide Number Placeholder 3"/>
          <p:cNvSpPr>
            <a:spLocks noGrp="1"/>
          </p:cNvSpPr>
          <p:nvPr>
            <p:ph type="sldNum" sz="quarter" idx="10"/>
          </p:nvPr>
        </p:nvSpPr>
        <p:spPr/>
        <p:txBody>
          <a:bodyPr/>
          <a:lstStyle/>
          <a:p>
            <a:pPr>
              <a:defRPr/>
            </a:pPr>
            <a:fld id="{3BE1D89F-7E71-4B67-8585-18F5E4BA1E61}" type="slidenum">
              <a:rPr lang="en-US" smtClean="0"/>
              <a:pPr>
                <a:defRPr/>
              </a:pPr>
              <a:t>17</a:t>
            </a:fld>
            <a:endParaRPr lang="en-US"/>
          </a:p>
        </p:txBody>
      </p:sp>
    </p:spTree>
    <p:extLst>
      <p:ext uri="{BB962C8B-B14F-4D97-AF65-F5344CB8AC3E}">
        <p14:creationId xmlns:p14="http://schemas.microsoft.com/office/powerpoint/2010/main" val="2768195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DA6D38-3BB4-4A1E-AA05-D7CFE74403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88705A-0553-4CCD-BA46-BB14A0B782F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0E002C-9929-43DB-9D57-BE4B0940B0A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29A9EF-C723-4E6D-B148-3F65053D62C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4A57DC-A179-4662-B060-4AF71103849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2F24CD-C2F0-42E3-B7B4-4BB208E6D9A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2E993E8-7C3E-4316-B833-91AF914FE31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F31A7C9-85DB-4850-A45E-3B4665B5EB9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24D1435-4905-40F1-8D65-E580AB760BD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7A1CEF-3392-4D55-BC6D-BB98B65C811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121960-DE7E-4497-8CCB-7477E87538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b="0">
                <a:solidFill>
                  <a:schemeClr val="tx1"/>
                </a:solidFill>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b="0">
                <a:solidFill>
                  <a:schemeClr val="tx1"/>
                </a:solidFill>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b="0">
                <a:solidFill>
                  <a:schemeClr val="tx1"/>
                </a:solidFill>
                <a:latin typeface="Times New Roman" pitchFamily="18" charset="0"/>
              </a:defRPr>
            </a:lvl1pPr>
          </a:lstStyle>
          <a:p>
            <a:pPr>
              <a:defRPr/>
            </a:pPr>
            <a:fld id="{A6B22ACF-9C77-4D68-BC6F-7D475F136E8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1.wmv"/><Relationship Id="rId1" Type="http://schemas.microsoft.com/office/2007/relationships/media" Target="../media/media1.wmv"/><Relationship Id="rId5" Type="http://schemas.openxmlformats.org/officeDocument/2006/relationships/image" Target="../media/image4.png"/><Relationship Id="rId4"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mailto:synthlib@cis.upenn.edu"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0" y="762000"/>
            <a:ext cx="9144000" cy="1600200"/>
          </a:xfrm>
          <a:prstGeom prst="rect">
            <a:avLst/>
          </a:prstGeom>
          <a:solidFill>
            <a:srgbClr val="FFCC99"/>
          </a:solidFill>
          <a:ln w="9525">
            <a:noFill/>
            <a:miter lim="800000"/>
            <a:headEnd/>
            <a:tailEnd/>
          </a:ln>
          <a:effectLst/>
        </p:spPr>
        <p:txBody>
          <a:bodyPr lIns="92075" tIns="46038" rIns="92075" bIns="46038" anchor="ctr"/>
          <a:lstStyle/>
          <a:p>
            <a:pPr algn="ctr" eaLnBrk="0" hangingPunct="0">
              <a:defRPr/>
            </a:pPr>
            <a:r>
              <a:rPr lang="en-US" sz="3200" dirty="0" smtClean="0">
                <a:solidFill>
                  <a:srgbClr val="C00000"/>
                </a:solidFill>
              </a:rPr>
              <a:t>Syntax-Guided Synthesis</a:t>
            </a:r>
          </a:p>
        </p:txBody>
      </p:sp>
      <p:sp>
        <p:nvSpPr>
          <p:cNvPr id="15362" name="Rectangle 3"/>
          <p:cNvSpPr>
            <a:spLocks noChangeArrowheads="1"/>
          </p:cNvSpPr>
          <p:nvPr/>
        </p:nvSpPr>
        <p:spPr bwMode="auto">
          <a:xfrm>
            <a:off x="0" y="3505200"/>
            <a:ext cx="9144000" cy="762000"/>
          </a:xfrm>
          <a:prstGeom prst="rect">
            <a:avLst/>
          </a:prstGeom>
          <a:noFill/>
          <a:ln w="9525">
            <a:noFill/>
            <a:miter lim="800000"/>
            <a:headEnd/>
            <a:tailEnd/>
          </a:ln>
        </p:spPr>
        <p:txBody>
          <a:bodyPr lIns="92075" tIns="46038" rIns="92075" bIns="46038"/>
          <a:lstStyle/>
          <a:p>
            <a:pPr marL="342900" indent="-342900" algn="ctr" defTabSz="762000" eaLnBrk="0" hangingPunct="0">
              <a:spcBef>
                <a:spcPct val="20000"/>
              </a:spcBef>
            </a:pPr>
            <a:r>
              <a:rPr lang="en-US" sz="3200" dirty="0" smtClean="0">
                <a:solidFill>
                  <a:srgbClr val="002060"/>
                </a:solidFill>
              </a:rPr>
              <a:t>Rajeev Alur</a:t>
            </a:r>
            <a:endParaRPr lang="en-US" sz="2800" dirty="0">
              <a:solidFill>
                <a:srgbClr val="002060"/>
              </a:solidFill>
            </a:endParaRPr>
          </a:p>
        </p:txBody>
      </p:sp>
      <p:sp>
        <p:nvSpPr>
          <p:cNvPr id="7" name="Text Box 4"/>
          <p:cNvSpPr txBox="1">
            <a:spLocks noChangeArrowheads="1"/>
          </p:cNvSpPr>
          <p:nvPr/>
        </p:nvSpPr>
        <p:spPr bwMode="auto">
          <a:xfrm>
            <a:off x="1256316" y="4419600"/>
            <a:ext cx="7380547" cy="1200329"/>
          </a:xfrm>
          <a:prstGeom prst="rect">
            <a:avLst/>
          </a:prstGeom>
          <a:noFill/>
          <a:ln w="9525">
            <a:noFill/>
            <a:miter lim="800000"/>
            <a:headEnd/>
            <a:tailEnd/>
          </a:ln>
        </p:spPr>
        <p:txBody>
          <a:bodyPr wrap="none">
            <a:spAutoFit/>
          </a:bodyPr>
          <a:lstStyle/>
          <a:p>
            <a:pPr algn="ctr" eaLnBrk="0" hangingPunct="0"/>
            <a:r>
              <a:rPr lang="en-US" sz="2400" dirty="0" smtClean="0">
                <a:solidFill>
                  <a:srgbClr val="002060"/>
                </a:solidFill>
              </a:rPr>
              <a:t>Joint work with </a:t>
            </a:r>
            <a:r>
              <a:rPr lang="en-US" sz="2400" dirty="0" err="1" smtClean="0">
                <a:solidFill>
                  <a:srgbClr val="002060"/>
                </a:solidFill>
              </a:rPr>
              <a:t>R.Bodik</a:t>
            </a:r>
            <a:r>
              <a:rPr lang="en-US" sz="2400" dirty="0" smtClean="0">
                <a:solidFill>
                  <a:srgbClr val="002060"/>
                </a:solidFill>
              </a:rPr>
              <a:t>, </a:t>
            </a:r>
            <a:r>
              <a:rPr lang="en-US" sz="2400" dirty="0" err="1" smtClean="0">
                <a:solidFill>
                  <a:srgbClr val="002060"/>
                </a:solidFill>
              </a:rPr>
              <a:t>G.Juniwal</a:t>
            </a:r>
            <a:r>
              <a:rPr lang="en-US" sz="2400" dirty="0" smtClean="0">
                <a:solidFill>
                  <a:srgbClr val="002060"/>
                </a:solidFill>
              </a:rPr>
              <a:t>, </a:t>
            </a:r>
            <a:r>
              <a:rPr lang="en-US" sz="2400" dirty="0" err="1" smtClean="0">
                <a:solidFill>
                  <a:srgbClr val="002060"/>
                </a:solidFill>
              </a:rPr>
              <a:t>M.Martin</a:t>
            </a:r>
            <a:r>
              <a:rPr lang="en-US" sz="2400" dirty="0" smtClean="0">
                <a:solidFill>
                  <a:srgbClr val="002060"/>
                </a:solidFill>
              </a:rPr>
              <a:t>, </a:t>
            </a:r>
          </a:p>
          <a:p>
            <a:pPr algn="ctr" eaLnBrk="0" hangingPunct="0"/>
            <a:r>
              <a:rPr lang="en-US" sz="2400" dirty="0" err="1" smtClean="0">
                <a:solidFill>
                  <a:srgbClr val="002060"/>
                </a:solidFill>
              </a:rPr>
              <a:t>M.Raghothaman</a:t>
            </a:r>
            <a:r>
              <a:rPr lang="en-US" sz="2400" dirty="0" smtClean="0">
                <a:solidFill>
                  <a:srgbClr val="002060"/>
                </a:solidFill>
              </a:rPr>
              <a:t>, </a:t>
            </a:r>
            <a:r>
              <a:rPr lang="en-US" sz="2400" dirty="0" err="1" smtClean="0">
                <a:solidFill>
                  <a:srgbClr val="002060"/>
                </a:solidFill>
              </a:rPr>
              <a:t>S.Seshia</a:t>
            </a:r>
            <a:r>
              <a:rPr lang="en-US" sz="2400" dirty="0" smtClean="0">
                <a:solidFill>
                  <a:srgbClr val="002060"/>
                </a:solidFill>
              </a:rPr>
              <a:t>, </a:t>
            </a:r>
            <a:r>
              <a:rPr lang="en-US" sz="2400" dirty="0" err="1" smtClean="0">
                <a:solidFill>
                  <a:srgbClr val="002060"/>
                </a:solidFill>
              </a:rPr>
              <a:t>R.Singh</a:t>
            </a:r>
            <a:r>
              <a:rPr lang="en-US" sz="2400" dirty="0" smtClean="0">
                <a:solidFill>
                  <a:srgbClr val="002060"/>
                </a:solidFill>
              </a:rPr>
              <a:t>, </a:t>
            </a:r>
          </a:p>
          <a:p>
            <a:pPr algn="ctr" eaLnBrk="0" hangingPunct="0"/>
            <a:r>
              <a:rPr lang="en-US" sz="2400" dirty="0" err="1" smtClean="0">
                <a:solidFill>
                  <a:srgbClr val="002060"/>
                </a:solidFill>
              </a:rPr>
              <a:t>A.Solar-Lezama</a:t>
            </a:r>
            <a:r>
              <a:rPr lang="en-US" sz="2400" dirty="0" smtClean="0">
                <a:solidFill>
                  <a:srgbClr val="002060"/>
                </a:solidFill>
              </a:rPr>
              <a:t>, </a:t>
            </a:r>
            <a:r>
              <a:rPr lang="en-US" sz="2400" dirty="0" err="1" smtClean="0">
                <a:solidFill>
                  <a:srgbClr val="002060"/>
                </a:solidFill>
              </a:rPr>
              <a:t>E.Torlak</a:t>
            </a:r>
            <a:r>
              <a:rPr lang="en-US" sz="2400" dirty="0" smtClean="0">
                <a:solidFill>
                  <a:srgbClr val="002060"/>
                </a:solidFill>
              </a:rPr>
              <a:t>, </a:t>
            </a:r>
            <a:r>
              <a:rPr lang="en-US" sz="2400" dirty="0" err="1" smtClean="0">
                <a:solidFill>
                  <a:srgbClr val="002060"/>
                </a:solidFill>
              </a:rPr>
              <a:t>A.Udupa</a:t>
            </a:r>
            <a:endParaRPr lang="en-US" sz="2400" dirty="0">
              <a:solidFill>
                <a:srgbClr val="002060"/>
              </a:solidFill>
            </a:endParaRPr>
          </a:p>
        </p:txBody>
      </p:sp>
      <p:pic>
        <p:nvPicPr>
          <p:cNvPr id="10" name="Picture 3"/>
          <p:cNvPicPr>
            <a:picLocks noChangeAspect="1" noChangeArrowheads="1"/>
          </p:cNvPicPr>
          <p:nvPr/>
        </p:nvPicPr>
        <p:blipFill>
          <a:blip r:embed="rId3" cstate="print"/>
          <a:srcRect/>
          <a:stretch>
            <a:fillRect/>
          </a:stretch>
        </p:blipFill>
        <p:spPr bwMode="auto">
          <a:xfrm>
            <a:off x="6934200" y="5715000"/>
            <a:ext cx="1962150" cy="706374"/>
          </a:xfrm>
          <a:prstGeom prst="rect">
            <a:avLst/>
          </a:prstGeom>
          <a:noFill/>
          <a:ln w="9525">
            <a:noFill/>
            <a:miter lim="800000"/>
            <a:headEnd/>
            <a:tailEnd/>
          </a:ln>
        </p:spPr>
      </p:pic>
      <p:pic>
        <p:nvPicPr>
          <p:cNvPr id="6" name="Picture 5" descr="PNG.png"/>
          <p:cNvPicPr>
            <a:picLocks noChangeAspect="1"/>
          </p:cNvPicPr>
          <p:nvPr/>
        </p:nvPicPr>
        <p:blipFill>
          <a:blip r:embed="rId4" cstate="print"/>
          <a:stretch>
            <a:fillRect/>
          </a:stretch>
        </p:blipFill>
        <p:spPr>
          <a:xfrm>
            <a:off x="-838200" y="4495800"/>
            <a:ext cx="4495800" cy="3474646"/>
          </a:xfrm>
          <a:prstGeom prst="rect">
            <a:avLst/>
          </a:prstGeom>
        </p:spPr>
      </p:pic>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a:t>
            </a:fld>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SMT: </a:t>
            </a:r>
            <a:r>
              <a:rPr lang="en-US" sz="2800" dirty="0" err="1" smtClean="0">
                <a:solidFill>
                  <a:srgbClr val="C00000"/>
                </a:solidFill>
              </a:rPr>
              <a:t>Satisfiability</a:t>
            </a:r>
            <a:r>
              <a:rPr lang="en-US" sz="2800" dirty="0" smtClean="0">
                <a:solidFill>
                  <a:srgbClr val="C00000"/>
                </a:solidFill>
              </a:rPr>
              <a:t> Modulo Theories</a:t>
            </a:r>
            <a:endParaRPr lang="en-US" sz="3200" dirty="0" smtClean="0">
              <a:solidFill>
                <a:srgbClr val="C00000"/>
              </a:solidFill>
            </a:endParaRPr>
          </a:p>
        </p:txBody>
      </p:sp>
      <p:sp>
        <p:nvSpPr>
          <p:cNvPr id="5123" name="Rectangle 3"/>
          <p:cNvSpPr>
            <a:spLocks noGrp="1" noChangeArrowheads="1"/>
          </p:cNvSpPr>
          <p:nvPr>
            <p:ph type="body" idx="1"/>
          </p:nvPr>
        </p:nvSpPr>
        <p:spPr>
          <a:xfrm>
            <a:off x="304800" y="1600200"/>
            <a:ext cx="8839200" cy="4953000"/>
          </a:xfrm>
        </p:spPr>
        <p:txBody>
          <a:bodyPr/>
          <a:lstStyle/>
          <a:p>
            <a:pPr>
              <a:lnSpc>
                <a:spcPct val="90000"/>
              </a:lnSpc>
              <a:buFont typeface="Wingdings" pitchFamily="2" charset="2"/>
              <a:buChar char="q"/>
            </a:pPr>
            <a:r>
              <a:rPr lang="en-US" sz="2000" dirty="0" smtClean="0">
                <a:solidFill>
                  <a:srgbClr val="003300"/>
                </a:solidFill>
              </a:rPr>
              <a:t>Computational problem: Find a satisfying assignment to a formula</a:t>
            </a:r>
          </a:p>
          <a:p>
            <a:pPr>
              <a:lnSpc>
                <a:spcPct val="90000"/>
              </a:lnSpc>
              <a:buFont typeface="Wingdings" pitchFamily="2" charset="2"/>
              <a:buChar char="q"/>
            </a:pPr>
            <a:endParaRPr lang="en-US" sz="2000" dirty="0" smtClean="0">
              <a:solidFill>
                <a:srgbClr val="003300"/>
              </a:solidFill>
            </a:endParaRPr>
          </a:p>
          <a:p>
            <a:pPr lvl="1">
              <a:lnSpc>
                <a:spcPct val="90000"/>
              </a:lnSpc>
              <a:buBlip>
                <a:blip r:embed="rId2"/>
              </a:buBlip>
            </a:pPr>
            <a:r>
              <a:rPr lang="en-US" sz="2000" dirty="0" smtClean="0">
                <a:solidFill>
                  <a:srgbClr val="002060"/>
                </a:solidFill>
              </a:rPr>
              <a:t>Boolean + </a:t>
            </a:r>
            <a:r>
              <a:rPr lang="en-US" sz="2000" dirty="0" err="1" smtClean="0">
                <a:solidFill>
                  <a:srgbClr val="002060"/>
                </a:solidFill>
              </a:rPr>
              <a:t>Int</a:t>
            </a:r>
            <a:r>
              <a:rPr lang="en-US" sz="2000" dirty="0" smtClean="0">
                <a:solidFill>
                  <a:srgbClr val="002060"/>
                </a:solidFill>
              </a:rPr>
              <a:t> types, logical connectives, arithmetic operators</a:t>
            </a:r>
          </a:p>
          <a:p>
            <a:pPr lvl="1">
              <a:lnSpc>
                <a:spcPct val="90000"/>
              </a:lnSpc>
              <a:buBlip>
                <a:blip r:embed="rId2"/>
              </a:buBlip>
            </a:pPr>
            <a:r>
              <a:rPr lang="en-US" sz="2000" dirty="0" smtClean="0">
                <a:solidFill>
                  <a:srgbClr val="002060"/>
                </a:solidFill>
              </a:rPr>
              <a:t>Bit-vectors + bit-manipulation operations in C</a:t>
            </a:r>
          </a:p>
          <a:p>
            <a:pPr lvl="1">
              <a:lnSpc>
                <a:spcPct val="90000"/>
              </a:lnSpc>
              <a:buBlip>
                <a:blip r:embed="rId2"/>
              </a:buBlip>
            </a:pPr>
            <a:r>
              <a:rPr lang="en-US" sz="2000" dirty="0" smtClean="0">
                <a:solidFill>
                  <a:srgbClr val="002060"/>
                </a:solidFill>
              </a:rPr>
              <a:t>Boolean + </a:t>
            </a:r>
            <a:r>
              <a:rPr lang="en-US" sz="2000" dirty="0" err="1" smtClean="0">
                <a:solidFill>
                  <a:srgbClr val="002060"/>
                </a:solidFill>
              </a:rPr>
              <a:t>Int</a:t>
            </a:r>
            <a:r>
              <a:rPr lang="en-US" sz="2000" dirty="0">
                <a:solidFill>
                  <a:srgbClr val="002060"/>
                </a:solidFill>
              </a:rPr>
              <a:t> </a:t>
            </a:r>
            <a:r>
              <a:rPr lang="en-US" sz="2000" dirty="0" smtClean="0">
                <a:solidFill>
                  <a:srgbClr val="002060"/>
                </a:solidFill>
              </a:rPr>
              <a:t>types, logical/arithmetic ops + </a:t>
            </a:r>
            <a:r>
              <a:rPr lang="en-US" sz="2000" dirty="0" err="1" smtClean="0">
                <a:solidFill>
                  <a:srgbClr val="002060"/>
                </a:solidFill>
              </a:rPr>
              <a:t>Uninterpreted</a:t>
            </a:r>
            <a:r>
              <a:rPr lang="en-US" sz="2000" dirty="0" smtClean="0">
                <a:solidFill>
                  <a:srgbClr val="002060"/>
                </a:solidFill>
              </a:rPr>
              <a:t> </a:t>
            </a:r>
            <a:r>
              <a:rPr lang="en-US" sz="2000" dirty="0" err="1" smtClean="0">
                <a:solidFill>
                  <a:srgbClr val="002060"/>
                </a:solidFill>
              </a:rPr>
              <a:t>functs</a:t>
            </a:r>
            <a:endParaRPr lang="en-US" sz="2000" dirty="0" smtClean="0">
              <a:solidFill>
                <a:srgbClr val="002060"/>
              </a:solidFill>
            </a:endParaRPr>
          </a:p>
          <a:p>
            <a:pPr>
              <a:lnSpc>
                <a:spcPct val="90000"/>
              </a:lnSpc>
              <a:buFont typeface="Wingdings" pitchFamily="2" charset="2"/>
              <a:buChar char="q"/>
            </a:pPr>
            <a:endParaRPr lang="en-US" sz="2000" dirty="0" smtClean="0">
              <a:solidFill>
                <a:srgbClr val="003300"/>
              </a:solidFill>
            </a:endParaRPr>
          </a:p>
          <a:p>
            <a:pPr>
              <a:lnSpc>
                <a:spcPct val="90000"/>
              </a:lnSpc>
              <a:buFont typeface="Wingdings" pitchFamily="2" charset="2"/>
              <a:buChar char="q"/>
            </a:pPr>
            <a:r>
              <a:rPr lang="en-US" sz="2000" dirty="0" smtClean="0">
                <a:solidFill>
                  <a:srgbClr val="003300"/>
                </a:solidFill>
              </a:rPr>
              <a:t>“Modulo Theory”: Interpretation for symbols is fixed</a:t>
            </a:r>
          </a:p>
          <a:p>
            <a:pPr marL="0" indent="0">
              <a:lnSpc>
                <a:spcPct val="90000"/>
              </a:lnSpc>
              <a:buNone/>
            </a:pPr>
            <a:endParaRPr lang="en-US" sz="2000" dirty="0">
              <a:solidFill>
                <a:srgbClr val="003300"/>
              </a:solidFill>
            </a:endParaRPr>
          </a:p>
          <a:p>
            <a:pPr lvl="1">
              <a:lnSpc>
                <a:spcPct val="90000"/>
              </a:lnSpc>
              <a:buBlip>
                <a:blip r:embed="rId2"/>
              </a:buBlip>
            </a:pPr>
            <a:r>
              <a:rPr lang="en-US" sz="2000" dirty="0" smtClean="0">
                <a:solidFill>
                  <a:srgbClr val="002060"/>
                </a:solidFill>
              </a:rPr>
              <a:t>Can use specialized algorithms (e.g. for arithmetic constraints)</a:t>
            </a:r>
            <a:endParaRPr lang="en-US" sz="2000" dirty="0">
              <a:solidFill>
                <a:srgbClr val="002060"/>
              </a:solidFill>
            </a:endParaRPr>
          </a:p>
          <a:p>
            <a:pPr lvl="1">
              <a:lnSpc>
                <a:spcPct val="90000"/>
              </a:lnSpc>
              <a:buBlip>
                <a:blip r:embed="rId2"/>
              </a:buBlip>
            </a:pPr>
            <a:endParaRPr lang="en-US" sz="2000" dirty="0" smtClean="0">
              <a:solidFill>
                <a:srgbClr val="002060"/>
              </a:solidFill>
            </a:endParaRPr>
          </a:p>
          <a:p>
            <a:pPr>
              <a:lnSpc>
                <a:spcPct val="90000"/>
              </a:lnSpc>
              <a:buFont typeface="Wingdings" pitchFamily="2" charset="2"/>
              <a:buChar char="q"/>
            </a:pPr>
            <a:r>
              <a:rPr lang="en-US" sz="2000" dirty="0" smtClean="0">
                <a:solidFill>
                  <a:srgbClr val="003300"/>
                </a:solidFill>
              </a:rPr>
              <a:t>Progress in improved SMT solvers</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10</a:t>
            </a:fld>
            <a:endParaRPr lang="en-US" b="1" dirty="0"/>
          </a:p>
        </p:txBody>
      </p:sp>
      <p:sp>
        <p:nvSpPr>
          <p:cNvPr id="5" name="TextBox 4"/>
          <p:cNvSpPr txBox="1"/>
          <p:nvPr/>
        </p:nvSpPr>
        <p:spPr>
          <a:xfrm>
            <a:off x="838200" y="5512158"/>
            <a:ext cx="6934200" cy="1015663"/>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Little Engines of Proof</a:t>
            </a:r>
          </a:p>
          <a:p>
            <a:endParaRPr lang="en-US" sz="2000" b="0" dirty="0" smtClean="0">
              <a:solidFill>
                <a:srgbClr val="C00000"/>
              </a:solidFill>
            </a:endParaRPr>
          </a:p>
          <a:p>
            <a:r>
              <a:rPr lang="en-US" sz="2000" b="0" dirty="0">
                <a:solidFill>
                  <a:srgbClr val="C00000"/>
                </a:solidFill>
              </a:rPr>
              <a:t>	</a:t>
            </a:r>
            <a:r>
              <a:rPr lang="en-US" sz="2000" b="0" dirty="0" smtClean="0">
                <a:solidFill>
                  <a:srgbClr val="003300"/>
                </a:solidFill>
              </a:rPr>
              <a:t>SAT; Linear arithmetic; Congruence closure</a:t>
            </a:r>
          </a:p>
        </p:txBody>
      </p:sp>
    </p:spTree>
    <p:extLst>
      <p:ext uri="{BB962C8B-B14F-4D97-AF65-F5344CB8AC3E}">
        <p14:creationId xmlns:p14="http://schemas.microsoft.com/office/powerpoint/2010/main" val="185780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SMT Success Story</a:t>
            </a:r>
            <a:br>
              <a:rPr lang="en-US" sz="2800" dirty="0" smtClean="0">
                <a:solidFill>
                  <a:srgbClr val="C00000"/>
                </a:solidFill>
              </a:rPr>
            </a:br>
            <a:r>
              <a:rPr lang="en-US" sz="2800" dirty="0" smtClean="0">
                <a:solidFill>
                  <a:srgbClr val="C00000"/>
                </a:solidFill>
              </a:rPr>
              <a:t>SMT Solvers 		Verification Tools</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11</a:t>
            </a:fld>
            <a:endParaRPr lang="en-US" b="1" dirty="0"/>
          </a:p>
        </p:txBody>
      </p:sp>
      <p:sp>
        <p:nvSpPr>
          <p:cNvPr id="6" name="TextBox 5"/>
          <p:cNvSpPr txBox="1"/>
          <p:nvPr/>
        </p:nvSpPr>
        <p:spPr>
          <a:xfrm>
            <a:off x="457200" y="3124200"/>
            <a:ext cx="8305800" cy="1631216"/>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SMT-LIB Standardized Interchange Format (smt-lib.org)</a:t>
            </a:r>
          </a:p>
          <a:p>
            <a:r>
              <a:rPr lang="en-US" sz="2000" b="0" dirty="0">
                <a:solidFill>
                  <a:srgbClr val="C00000"/>
                </a:solidFill>
              </a:rPr>
              <a:t>	</a:t>
            </a:r>
            <a:r>
              <a:rPr lang="en-US" sz="2000" b="0" dirty="0" smtClean="0">
                <a:solidFill>
                  <a:srgbClr val="003300"/>
                </a:solidFill>
              </a:rPr>
              <a:t>Problem classification + Benchmark repositories</a:t>
            </a:r>
          </a:p>
          <a:p>
            <a:r>
              <a:rPr lang="en-US" sz="2000" b="0" dirty="0">
                <a:solidFill>
                  <a:srgbClr val="003300"/>
                </a:solidFill>
              </a:rPr>
              <a:t>	</a:t>
            </a:r>
            <a:r>
              <a:rPr lang="en-US" sz="2000" b="0" dirty="0" smtClean="0">
                <a:solidFill>
                  <a:srgbClr val="003300"/>
                </a:solidFill>
              </a:rPr>
              <a:t>LIA, LIA_UF, LRA, QF_LIA, …</a:t>
            </a:r>
          </a:p>
          <a:p>
            <a:r>
              <a:rPr lang="en-US" sz="2000" b="0" dirty="0">
                <a:solidFill>
                  <a:srgbClr val="003300"/>
                </a:solidFill>
              </a:rPr>
              <a:t>	</a:t>
            </a:r>
            <a:endParaRPr lang="en-US" sz="2000" b="0" dirty="0" smtClean="0">
              <a:solidFill>
                <a:srgbClr val="003300"/>
              </a:solidFill>
            </a:endParaRPr>
          </a:p>
          <a:p>
            <a:r>
              <a:rPr lang="en-US" sz="2000" b="0" dirty="0" smtClean="0">
                <a:solidFill>
                  <a:srgbClr val="C00000"/>
                </a:solidFill>
              </a:rPr>
              <a:t>+ Annual Competition (smt-competition.org)</a:t>
            </a:r>
            <a:endParaRPr lang="en-US" sz="2000" b="0" dirty="0">
              <a:solidFill>
                <a:srgbClr val="C00000"/>
              </a:solidFill>
            </a:endParaRPr>
          </a:p>
        </p:txBody>
      </p:sp>
      <p:sp>
        <p:nvSpPr>
          <p:cNvPr id="3" name="Oval 2"/>
          <p:cNvSpPr/>
          <p:nvPr/>
        </p:nvSpPr>
        <p:spPr bwMode="auto">
          <a:xfrm>
            <a:off x="990600" y="5649884"/>
            <a:ext cx="1371600" cy="685800"/>
          </a:xfrm>
          <a:prstGeom prst="ellipse">
            <a:avLst/>
          </a:prstGeom>
          <a:solidFill>
            <a:srgbClr val="CCFFFF">
              <a:alpha val="29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Comic Sans MS" pitchFamily="66" charset="0"/>
              </a:rPr>
              <a:t>Z3</a:t>
            </a:r>
          </a:p>
        </p:txBody>
      </p:sp>
      <p:sp>
        <p:nvSpPr>
          <p:cNvPr id="8" name="Oval 7"/>
          <p:cNvSpPr/>
          <p:nvPr/>
        </p:nvSpPr>
        <p:spPr bwMode="auto">
          <a:xfrm>
            <a:off x="2895600" y="5649884"/>
            <a:ext cx="1371600" cy="685800"/>
          </a:xfrm>
          <a:prstGeom prst="ellipse">
            <a:avLst/>
          </a:prstGeom>
          <a:solidFill>
            <a:srgbClr val="CCFFFF">
              <a:alpha val="29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err="1" smtClean="0"/>
              <a:t>Yices</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9" name="Oval 8"/>
          <p:cNvSpPr/>
          <p:nvPr/>
        </p:nvSpPr>
        <p:spPr bwMode="auto">
          <a:xfrm>
            <a:off x="4800600" y="5649884"/>
            <a:ext cx="1371600" cy="685800"/>
          </a:xfrm>
          <a:prstGeom prst="ellipse">
            <a:avLst/>
          </a:prstGeom>
          <a:solidFill>
            <a:srgbClr val="CCFFFF">
              <a:alpha val="29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CVC4</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10" name="Oval 9"/>
          <p:cNvSpPr/>
          <p:nvPr/>
        </p:nvSpPr>
        <p:spPr bwMode="auto">
          <a:xfrm>
            <a:off x="6705600" y="5649884"/>
            <a:ext cx="1524000" cy="685800"/>
          </a:xfrm>
          <a:prstGeom prst="ellipse">
            <a:avLst/>
          </a:prstGeom>
          <a:solidFill>
            <a:srgbClr val="CCFFFF">
              <a:alpha val="29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MathSAT5</a:t>
            </a:r>
            <a:endParaRPr kumimoji="0" lang="en-US" sz="2000" b="0" i="0" u="none" strike="noStrike" cap="none" normalizeH="0" baseline="0" dirty="0" smtClean="0">
              <a:ln>
                <a:noFill/>
              </a:ln>
              <a:solidFill>
                <a:schemeClr val="accent2"/>
              </a:solidFill>
              <a:effectLst/>
              <a:latin typeface="Comic Sans MS" pitchFamily="66" charset="0"/>
            </a:endParaRPr>
          </a:p>
        </p:txBody>
      </p:sp>
      <p:cxnSp>
        <p:nvCxnSpPr>
          <p:cNvPr id="7" name="Straight Arrow Connector 6"/>
          <p:cNvCxnSpPr/>
          <p:nvPr/>
        </p:nvCxnSpPr>
        <p:spPr bwMode="auto">
          <a:xfrm flipH="1">
            <a:off x="1702694" y="4769476"/>
            <a:ext cx="22860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13" name="Straight Arrow Connector 12"/>
          <p:cNvCxnSpPr>
            <a:endCxn id="8" idx="0"/>
          </p:cNvCxnSpPr>
          <p:nvPr/>
        </p:nvCxnSpPr>
        <p:spPr bwMode="auto">
          <a:xfrm>
            <a:off x="3541690" y="4769476"/>
            <a:ext cx="3971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15" name="Straight Arrow Connector 14"/>
          <p:cNvCxnSpPr>
            <a:endCxn id="9" idx="0"/>
          </p:cNvCxnSpPr>
          <p:nvPr/>
        </p:nvCxnSpPr>
        <p:spPr bwMode="auto">
          <a:xfrm>
            <a:off x="5486400" y="476947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17" name="Straight Arrow Connector 16"/>
          <p:cNvCxnSpPr>
            <a:endCxn id="10" idx="0"/>
          </p:cNvCxnSpPr>
          <p:nvPr/>
        </p:nvCxnSpPr>
        <p:spPr bwMode="auto">
          <a:xfrm>
            <a:off x="7315200" y="4769476"/>
            <a:ext cx="15240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21" name="Oval 20"/>
          <p:cNvSpPr/>
          <p:nvPr/>
        </p:nvSpPr>
        <p:spPr bwMode="auto">
          <a:xfrm>
            <a:off x="950890" y="1533659"/>
            <a:ext cx="1371600" cy="685800"/>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CBMC</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22" name="Oval 21"/>
          <p:cNvSpPr/>
          <p:nvPr/>
        </p:nvSpPr>
        <p:spPr bwMode="auto">
          <a:xfrm>
            <a:off x="2855890" y="1533659"/>
            <a:ext cx="1371600" cy="685800"/>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SAGE</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23" name="Oval 22"/>
          <p:cNvSpPr/>
          <p:nvPr/>
        </p:nvSpPr>
        <p:spPr bwMode="auto">
          <a:xfrm>
            <a:off x="4760890" y="1533659"/>
            <a:ext cx="1371600" cy="685800"/>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VCC</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24" name="Oval 23"/>
          <p:cNvSpPr/>
          <p:nvPr/>
        </p:nvSpPr>
        <p:spPr bwMode="auto">
          <a:xfrm>
            <a:off x="6665890" y="1533659"/>
            <a:ext cx="1524000" cy="685800"/>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Spec#</a:t>
            </a:r>
            <a:endParaRPr kumimoji="0" lang="en-US" sz="2000" b="0" i="0" u="none" strike="noStrike" cap="none" normalizeH="0" baseline="0" dirty="0" smtClean="0">
              <a:ln>
                <a:noFill/>
              </a:ln>
              <a:solidFill>
                <a:schemeClr val="accent2"/>
              </a:solidFill>
              <a:effectLst/>
              <a:latin typeface="Comic Sans MS" pitchFamily="66" charset="0"/>
            </a:endParaRPr>
          </a:p>
        </p:txBody>
      </p:sp>
      <p:cxnSp>
        <p:nvCxnSpPr>
          <p:cNvPr id="25" name="Straight Arrow Connector 24"/>
          <p:cNvCxnSpPr/>
          <p:nvPr/>
        </p:nvCxnSpPr>
        <p:spPr bwMode="auto">
          <a:xfrm>
            <a:off x="3562618" y="2243792"/>
            <a:ext cx="3971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a:off x="5444544" y="22437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27" name="Straight Arrow Connector 26"/>
          <p:cNvCxnSpPr/>
          <p:nvPr/>
        </p:nvCxnSpPr>
        <p:spPr bwMode="auto">
          <a:xfrm flipH="1">
            <a:off x="7186411" y="2219459"/>
            <a:ext cx="22860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28" name="Straight Arrow Connector 27"/>
          <p:cNvCxnSpPr/>
          <p:nvPr/>
        </p:nvCxnSpPr>
        <p:spPr bwMode="auto">
          <a:xfrm>
            <a:off x="1636690" y="2219459"/>
            <a:ext cx="15240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9" name="Left-Right Arrow 18"/>
          <p:cNvSpPr/>
          <p:nvPr/>
        </p:nvSpPr>
        <p:spPr bwMode="auto">
          <a:xfrm>
            <a:off x="3733800" y="838200"/>
            <a:ext cx="722290" cy="211604"/>
          </a:xfrm>
          <a:prstGeom prst="leftRightArrow">
            <a:avLst/>
          </a:prstGeom>
          <a:solidFill>
            <a:srgbClr val="C0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Tree>
    <p:extLst>
      <p:ext uri="{BB962C8B-B14F-4D97-AF65-F5344CB8AC3E}">
        <p14:creationId xmlns:p14="http://schemas.microsoft.com/office/powerpoint/2010/main" val="205557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21" grpId="0" animBg="1"/>
      <p:bldP spid="22" grpId="0" animBg="1"/>
      <p:bldP spid="23"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9362" name="Rectangle 2"/>
          <p:cNvSpPr>
            <a:spLocks noGrp="1" noChangeArrowheads="1"/>
          </p:cNvSpPr>
          <p:nvPr>
            <p:ph type="title"/>
          </p:nvPr>
        </p:nvSpPr>
        <p:spPr>
          <a:xfrm>
            <a:off x="685800" y="381000"/>
            <a:ext cx="7772400" cy="609600"/>
          </a:xfrm>
        </p:spPr>
        <p:txBody>
          <a:bodyPr/>
          <a:lstStyle/>
          <a:p>
            <a:r>
              <a:rPr lang="en-US" sz="2800" dirty="0">
                <a:solidFill>
                  <a:srgbClr val="C00000"/>
                </a:solidFill>
              </a:rPr>
              <a:t>Talk Outline </a:t>
            </a:r>
          </a:p>
        </p:txBody>
      </p:sp>
      <p:sp>
        <p:nvSpPr>
          <p:cNvPr id="1039363" name="Rectangle 3"/>
          <p:cNvSpPr>
            <a:spLocks noGrp="1" noChangeArrowheads="1"/>
          </p:cNvSpPr>
          <p:nvPr>
            <p:ph type="body" idx="1"/>
          </p:nvPr>
        </p:nvSpPr>
        <p:spPr>
          <a:xfrm>
            <a:off x="228600" y="1371600"/>
            <a:ext cx="8458200" cy="5181600"/>
          </a:xfrm>
        </p:spPr>
        <p:txBody>
          <a:bodyPr/>
          <a:lstStyle/>
          <a:p>
            <a:pPr>
              <a:spcBef>
                <a:spcPct val="35000"/>
              </a:spcBef>
              <a:buFont typeface="Wingdings" pitchFamily="2" charset="2"/>
              <a:buNone/>
            </a:pPr>
            <a:endParaRPr lang="en-US" altLang="ko-KR" sz="2400" dirty="0">
              <a:solidFill>
                <a:srgbClr val="C00000"/>
              </a:solidFill>
              <a:ea typeface="Gulim" pitchFamily="34" charset="-127"/>
            </a:endParaRPr>
          </a:p>
          <a:p>
            <a:pPr>
              <a:spcBef>
                <a:spcPct val="35000"/>
              </a:spcBef>
              <a:buFont typeface="Wingdings" pitchFamily="2" charset="2"/>
              <a:buChar char="Ü"/>
            </a:pPr>
            <a:r>
              <a:rPr lang="en-US" altLang="ko-KR" sz="2400" dirty="0">
                <a:solidFill>
                  <a:srgbClr val="C00000"/>
                </a:solidFill>
                <a:ea typeface="Gulim" pitchFamily="34" charset="-127"/>
              </a:rPr>
              <a:t> </a:t>
            </a:r>
            <a:r>
              <a:rPr lang="en-US" sz="2400" dirty="0" smtClean="0">
                <a:solidFill>
                  <a:srgbClr val="FF0000"/>
                </a:solidFill>
                <a:ea typeface="Gulim" pitchFamily="34" charset="-127"/>
              </a:rPr>
              <a:t>Motivation for Syntax-Guided Synthesis</a:t>
            </a:r>
            <a:endParaRPr lang="en-US" sz="2400" dirty="0" smtClean="0">
              <a:solidFill>
                <a:srgbClr val="FF0000"/>
              </a:solidFill>
              <a:ea typeface="Gulim" pitchFamily="34" charset="-127"/>
            </a:endParaRPr>
          </a:p>
          <a:p>
            <a:pPr>
              <a:spcBef>
                <a:spcPct val="35000"/>
              </a:spcBef>
              <a:buFont typeface="Wingdings" pitchFamily="2" charset="2"/>
              <a:buChar char="q"/>
            </a:pPr>
            <a:endParaRPr lang="en-US" sz="2400" dirty="0">
              <a:solidFill>
                <a:srgbClr val="006600"/>
              </a:solidFill>
              <a:ea typeface="Gulim" pitchFamily="34" charset="-127"/>
            </a:endParaRPr>
          </a:p>
          <a:p>
            <a:pPr>
              <a:spcBef>
                <a:spcPct val="35000"/>
              </a:spcBef>
              <a:buFont typeface="Wingdings" pitchFamily="2" charset="2"/>
              <a:buChar char="q"/>
            </a:pPr>
            <a:r>
              <a:rPr lang="en-US" sz="2400" dirty="0">
                <a:solidFill>
                  <a:srgbClr val="006600"/>
                </a:solidFill>
                <a:ea typeface="Gulim" pitchFamily="34" charset="-127"/>
              </a:rPr>
              <a:t> </a:t>
            </a:r>
            <a:r>
              <a:rPr lang="en-US" sz="2400" dirty="0" smtClean="0">
                <a:solidFill>
                  <a:srgbClr val="006600"/>
                </a:solidFill>
                <a:ea typeface="Gulim" pitchFamily="34" charset="-127"/>
              </a:rPr>
              <a:t>Formalization of </a:t>
            </a:r>
            <a:r>
              <a:rPr lang="en-US" sz="2400" dirty="0" err="1" smtClean="0">
                <a:solidFill>
                  <a:srgbClr val="006600"/>
                </a:solidFill>
                <a:ea typeface="Gulim" pitchFamily="34" charset="-127"/>
              </a:rPr>
              <a:t>SyGuS</a:t>
            </a:r>
            <a:endParaRPr lang="en-US" sz="2400" dirty="0" smtClean="0">
              <a:solidFill>
                <a:srgbClr val="006600"/>
              </a:solidFill>
              <a:ea typeface="Gulim" pitchFamily="34" charset="-127"/>
            </a:endParaRPr>
          </a:p>
          <a:p>
            <a:pPr>
              <a:spcBef>
                <a:spcPct val="35000"/>
              </a:spcBef>
              <a:buFont typeface="Wingdings" pitchFamily="2" charset="2"/>
              <a:buChar char="q"/>
            </a:pPr>
            <a:endParaRPr lang="en-US" sz="2400" dirty="0">
              <a:solidFill>
                <a:srgbClr val="006600"/>
              </a:solidFill>
              <a:ea typeface="Gulim" pitchFamily="34" charset="-127"/>
            </a:endParaRPr>
          </a:p>
          <a:p>
            <a:pPr>
              <a:spcBef>
                <a:spcPct val="35000"/>
              </a:spcBef>
              <a:buFont typeface="Wingdings" pitchFamily="2" charset="2"/>
              <a:buChar char="q"/>
            </a:pPr>
            <a:r>
              <a:rPr lang="en-US" sz="2400" dirty="0" smtClean="0">
                <a:solidFill>
                  <a:srgbClr val="006600"/>
                </a:solidFill>
                <a:ea typeface="Gulim" pitchFamily="34" charset="-127"/>
              </a:rPr>
              <a:t> </a:t>
            </a:r>
            <a:r>
              <a:rPr lang="en-US" sz="2400" dirty="0" smtClean="0">
                <a:solidFill>
                  <a:srgbClr val="006600"/>
                </a:solidFill>
                <a:ea typeface="Gulim" pitchFamily="34" charset="-127"/>
              </a:rPr>
              <a:t>Solution Strategies</a:t>
            </a:r>
            <a:endParaRPr lang="en-US" sz="2400" dirty="0" smtClean="0">
              <a:solidFill>
                <a:srgbClr val="006600"/>
              </a:solidFill>
              <a:ea typeface="Gulim" pitchFamily="34" charset="-127"/>
            </a:endParaRPr>
          </a:p>
          <a:p>
            <a:pPr>
              <a:spcBef>
                <a:spcPct val="35000"/>
              </a:spcBef>
              <a:buFont typeface="Wingdings" pitchFamily="2" charset="2"/>
              <a:buChar char="q"/>
            </a:pPr>
            <a:endParaRPr lang="en-US" sz="2400" dirty="0">
              <a:solidFill>
                <a:srgbClr val="006600"/>
              </a:solidFill>
              <a:ea typeface="Gulim" pitchFamily="34" charset="-127"/>
            </a:endParaRPr>
          </a:p>
          <a:p>
            <a:pPr>
              <a:spcBef>
                <a:spcPct val="35000"/>
              </a:spcBef>
              <a:buFont typeface="Wingdings" pitchFamily="2" charset="2"/>
              <a:buChar char="q"/>
            </a:pPr>
            <a:r>
              <a:rPr lang="en-US" sz="2400" dirty="0" smtClean="0">
                <a:solidFill>
                  <a:srgbClr val="006600"/>
                </a:solidFill>
                <a:ea typeface="Gulim" pitchFamily="34" charset="-127"/>
              </a:rPr>
              <a:t> Conclusions + </a:t>
            </a:r>
            <a:r>
              <a:rPr lang="en-US" sz="2400" dirty="0" err="1" smtClean="0">
                <a:solidFill>
                  <a:srgbClr val="006600"/>
                </a:solidFill>
                <a:ea typeface="Gulim" pitchFamily="34" charset="-127"/>
              </a:rPr>
              <a:t>SyGuS</a:t>
            </a:r>
            <a:r>
              <a:rPr lang="en-US" sz="2400" dirty="0" smtClean="0">
                <a:solidFill>
                  <a:srgbClr val="006600"/>
                </a:solidFill>
                <a:ea typeface="Gulim" pitchFamily="34" charset="-127"/>
              </a:rPr>
              <a:t> Competition</a:t>
            </a:r>
            <a:endParaRPr lang="en-US" sz="2400" dirty="0" smtClean="0">
              <a:solidFill>
                <a:srgbClr val="006600"/>
              </a:solidFill>
              <a:ea typeface="Gulim" pitchFamily="34" charset="-127"/>
            </a:endParaRPr>
          </a:p>
        </p:txBody>
      </p:sp>
      <p:sp>
        <p:nvSpPr>
          <p:cNvPr id="4" name="Slide Number Placeholder 2"/>
          <p:cNvSpPr>
            <a:spLocks noGrp="1"/>
          </p:cNvSpPr>
          <p:nvPr>
            <p:ph type="sldNum" sz="quarter" idx="12"/>
          </p:nvPr>
        </p:nvSpPr>
        <p:spPr>
          <a:xfrm>
            <a:off x="7239000" y="6388100"/>
            <a:ext cx="1905000" cy="457200"/>
          </a:xfrm>
        </p:spPr>
        <p:txBody>
          <a:bodyPr/>
          <a:lstStyle/>
          <a:p>
            <a:pPr>
              <a:defRPr/>
            </a:pPr>
            <a:fld id="{924D1435-4905-40F1-8D65-E580AB760BDD}" type="slidenum">
              <a:rPr lang="en-US" b="1" smtClean="0"/>
              <a:pPr>
                <a:defRPr/>
              </a:pPr>
              <a:t>12</a:t>
            </a:fld>
            <a:endParaRPr lang="en-US" b="1"/>
          </a:p>
        </p:txBody>
      </p:sp>
    </p:spTree>
    <p:extLst>
      <p:ext uri="{BB962C8B-B14F-4D97-AF65-F5344CB8AC3E}">
        <p14:creationId xmlns:p14="http://schemas.microsoft.com/office/powerpoint/2010/main" val="61285239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Program Synthesis</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Classical: Mapping a high-level (e.g. logical) specification to an executable implementation</a:t>
            </a:r>
          </a:p>
          <a:p>
            <a:pPr>
              <a:lnSpc>
                <a:spcPct val="80000"/>
              </a:lnSpc>
              <a:spcBef>
                <a:spcPct val="35000"/>
              </a:spcBef>
              <a:buClr>
                <a:srgbClr val="006600"/>
              </a:buClr>
              <a:buNone/>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Benefits of synthesis:</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Make programming easier: Specify “what” and not “how”</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Eliminate costly gap between programming and verification</a:t>
            </a:r>
          </a:p>
          <a:p>
            <a:pPr>
              <a:lnSpc>
                <a:spcPct val="80000"/>
              </a:lnSpc>
              <a:spcBef>
                <a:spcPct val="35000"/>
              </a:spcBef>
              <a:buClr>
                <a:srgbClr val="006600"/>
              </a:buClr>
              <a:buFont typeface="Wingdings" pitchFamily="2" charset="2"/>
              <a:buChar char="q"/>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Deductive program synthesis:  Constructive proof of Exists f. </a:t>
            </a:r>
            <a:r>
              <a:rPr lang="en-US" altLang="ko-KR" sz="2000" dirty="0" smtClean="0">
                <a:solidFill>
                  <a:srgbClr val="006600"/>
                </a:solidFill>
                <a:latin typeface="Symbol" pitchFamily="18" charset="2"/>
                <a:ea typeface="Gulim" pitchFamily="34" charset="-127"/>
              </a:rPr>
              <a:t>j</a:t>
            </a: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13</a:t>
            </a:fld>
            <a:endParaRPr lang="en-US" b="1" dirty="0"/>
          </a:p>
        </p:txBody>
      </p:sp>
    </p:spTree>
    <p:extLst>
      <p:ext uri="{BB962C8B-B14F-4D97-AF65-F5344CB8AC3E}">
        <p14:creationId xmlns:p14="http://schemas.microsoft.com/office/powerpoint/2010/main" val="3645502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Verification 		Synthesis</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14</a:t>
            </a:fld>
            <a:endParaRPr lang="en-US" b="1" dirty="0"/>
          </a:p>
        </p:txBody>
      </p:sp>
      <p:sp>
        <p:nvSpPr>
          <p:cNvPr id="6" name="TextBox 5"/>
          <p:cNvSpPr txBox="1"/>
          <p:nvPr/>
        </p:nvSpPr>
        <p:spPr>
          <a:xfrm>
            <a:off x="477055" y="1884835"/>
            <a:ext cx="3001851" cy="707886"/>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Program Verification:</a:t>
            </a:r>
          </a:p>
          <a:p>
            <a:r>
              <a:rPr lang="en-US" sz="2000" b="0" dirty="0">
                <a:solidFill>
                  <a:srgbClr val="C00000"/>
                </a:solidFill>
              </a:rPr>
              <a:t> </a:t>
            </a:r>
            <a:r>
              <a:rPr lang="en-US" sz="2000" b="0" dirty="0" smtClean="0">
                <a:solidFill>
                  <a:srgbClr val="C00000"/>
                </a:solidFill>
              </a:rPr>
              <a:t>   </a:t>
            </a:r>
            <a:r>
              <a:rPr lang="en-US" sz="2000" b="0" dirty="0" smtClean="0">
                <a:solidFill>
                  <a:srgbClr val="002060"/>
                </a:solidFill>
              </a:rPr>
              <a:t>Does P meet spec </a:t>
            </a:r>
            <a:r>
              <a:rPr lang="en-US" sz="2000" b="0" dirty="0" smtClean="0">
                <a:solidFill>
                  <a:srgbClr val="002060"/>
                </a:solidFill>
                <a:latin typeface="Symbol" pitchFamily="18" charset="2"/>
              </a:rPr>
              <a:t>j</a:t>
            </a:r>
            <a:r>
              <a:rPr lang="en-US" sz="2000" b="0" dirty="0" smtClean="0">
                <a:solidFill>
                  <a:srgbClr val="002060"/>
                </a:solidFill>
              </a:rPr>
              <a:t> ?</a:t>
            </a:r>
          </a:p>
        </p:txBody>
      </p:sp>
      <p:cxnSp>
        <p:nvCxnSpPr>
          <p:cNvPr id="25" name="Straight Arrow Connector 24"/>
          <p:cNvCxnSpPr/>
          <p:nvPr/>
        </p:nvCxnSpPr>
        <p:spPr bwMode="auto">
          <a:xfrm>
            <a:off x="1960808" y="2598313"/>
            <a:ext cx="0" cy="906887"/>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9" name="Left-Right Arrow 18"/>
          <p:cNvSpPr/>
          <p:nvPr/>
        </p:nvSpPr>
        <p:spPr bwMode="auto">
          <a:xfrm>
            <a:off x="4267200" y="622479"/>
            <a:ext cx="722290" cy="211604"/>
          </a:xfrm>
          <a:prstGeom prst="leftRightArrow">
            <a:avLst/>
          </a:prstGeom>
          <a:solidFill>
            <a:srgbClr val="C0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29" name="TextBox 28"/>
          <p:cNvSpPr txBox="1"/>
          <p:nvPr/>
        </p:nvSpPr>
        <p:spPr>
          <a:xfrm>
            <a:off x="551108" y="3505200"/>
            <a:ext cx="2819400" cy="707886"/>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SMT:</a:t>
            </a:r>
          </a:p>
          <a:p>
            <a:r>
              <a:rPr lang="en-US" sz="2000" b="0" dirty="0" smtClean="0">
                <a:solidFill>
                  <a:srgbClr val="002060"/>
                </a:solidFill>
              </a:rPr>
              <a:t>   Is </a:t>
            </a:r>
            <a:r>
              <a:rPr lang="en-US" sz="2000" b="0" dirty="0" smtClean="0">
                <a:solidFill>
                  <a:srgbClr val="002060"/>
                </a:solidFill>
                <a:latin typeface="Symbol" pitchFamily="18" charset="2"/>
              </a:rPr>
              <a:t>j</a:t>
            </a:r>
            <a:r>
              <a:rPr lang="en-US" sz="2000" b="0" dirty="0" smtClean="0">
                <a:solidFill>
                  <a:srgbClr val="002060"/>
                </a:solidFill>
              </a:rPr>
              <a:t> </a:t>
            </a:r>
            <a:r>
              <a:rPr lang="en-US" sz="2000" b="0" dirty="0" err="1" smtClean="0">
                <a:solidFill>
                  <a:srgbClr val="002060"/>
                </a:solidFill>
              </a:rPr>
              <a:t>satisfiable</a:t>
            </a:r>
            <a:r>
              <a:rPr lang="en-US" sz="2000" b="0" dirty="0" smtClean="0">
                <a:solidFill>
                  <a:srgbClr val="002060"/>
                </a:solidFill>
              </a:rPr>
              <a:t> ?</a:t>
            </a:r>
          </a:p>
        </p:txBody>
      </p:sp>
      <p:sp>
        <p:nvSpPr>
          <p:cNvPr id="30" name="TextBox 29"/>
          <p:cNvSpPr txBox="1"/>
          <p:nvPr/>
        </p:nvSpPr>
        <p:spPr>
          <a:xfrm>
            <a:off x="551108" y="5130705"/>
            <a:ext cx="2927798" cy="1015663"/>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SMT-LIB/SMT-COMP</a:t>
            </a:r>
            <a:endParaRPr lang="en-US" sz="2000" b="0" dirty="0" smtClean="0">
              <a:solidFill>
                <a:srgbClr val="C00000"/>
              </a:solidFill>
            </a:endParaRPr>
          </a:p>
          <a:p>
            <a:r>
              <a:rPr lang="en-US" sz="2000" b="0" dirty="0">
                <a:solidFill>
                  <a:srgbClr val="C00000"/>
                </a:solidFill>
              </a:rPr>
              <a:t> </a:t>
            </a:r>
            <a:r>
              <a:rPr lang="en-US" sz="2000" b="0" dirty="0" smtClean="0">
                <a:solidFill>
                  <a:srgbClr val="C00000"/>
                </a:solidFill>
              </a:rPr>
              <a:t>  </a:t>
            </a:r>
            <a:r>
              <a:rPr lang="en-US" sz="2000" b="0" dirty="0" smtClean="0">
                <a:solidFill>
                  <a:srgbClr val="002060"/>
                </a:solidFill>
              </a:rPr>
              <a:t>Standard API</a:t>
            </a:r>
          </a:p>
          <a:p>
            <a:r>
              <a:rPr lang="en-US" sz="2000" b="0" dirty="0" smtClean="0">
                <a:solidFill>
                  <a:srgbClr val="002060"/>
                </a:solidFill>
              </a:rPr>
              <a:t>   Solver competition</a:t>
            </a:r>
          </a:p>
        </p:txBody>
      </p:sp>
      <p:cxnSp>
        <p:nvCxnSpPr>
          <p:cNvPr id="31" name="Straight Arrow Connector 30"/>
          <p:cNvCxnSpPr/>
          <p:nvPr/>
        </p:nvCxnSpPr>
        <p:spPr bwMode="auto">
          <a:xfrm>
            <a:off x="1960808" y="4213086"/>
            <a:ext cx="0" cy="906887"/>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37" name="TextBox 36"/>
          <p:cNvSpPr txBox="1"/>
          <p:nvPr/>
        </p:nvSpPr>
        <p:spPr>
          <a:xfrm>
            <a:off x="5259947" y="1884835"/>
            <a:ext cx="3503053" cy="707886"/>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Program Synthesis:</a:t>
            </a:r>
          </a:p>
          <a:p>
            <a:r>
              <a:rPr lang="en-US" sz="2000" b="0" dirty="0">
                <a:solidFill>
                  <a:srgbClr val="C00000"/>
                </a:solidFill>
              </a:rPr>
              <a:t> </a:t>
            </a:r>
            <a:r>
              <a:rPr lang="en-US" sz="2000" b="0" dirty="0" smtClean="0">
                <a:solidFill>
                  <a:srgbClr val="C00000"/>
                </a:solidFill>
              </a:rPr>
              <a:t>   </a:t>
            </a:r>
            <a:r>
              <a:rPr lang="en-US" sz="2000" b="0" dirty="0" smtClean="0">
                <a:solidFill>
                  <a:srgbClr val="002060"/>
                </a:solidFill>
              </a:rPr>
              <a:t>Find P that meets spec </a:t>
            </a:r>
            <a:r>
              <a:rPr lang="en-US" sz="2000" b="0" dirty="0" smtClean="0">
                <a:solidFill>
                  <a:srgbClr val="002060"/>
                </a:solidFill>
                <a:latin typeface="Symbol" pitchFamily="18" charset="2"/>
              </a:rPr>
              <a:t>j</a:t>
            </a:r>
            <a:endParaRPr lang="en-US" sz="2000" b="0" dirty="0" smtClean="0">
              <a:solidFill>
                <a:srgbClr val="002060"/>
              </a:solidFill>
            </a:endParaRPr>
          </a:p>
        </p:txBody>
      </p:sp>
      <p:sp>
        <p:nvSpPr>
          <p:cNvPr id="39" name="TextBox 38"/>
          <p:cNvSpPr txBox="1"/>
          <p:nvPr/>
        </p:nvSpPr>
        <p:spPr>
          <a:xfrm>
            <a:off x="5373173" y="3659088"/>
            <a:ext cx="3276600" cy="400110"/>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Syntax-Guided Synthesis</a:t>
            </a:r>
          </a:p>
        </p:txBody>
      </p:sp>
      <p:sp>
        <p:nvSpPr>
          <p:cNvPr id="40" name="TextBox 39"/>
          <p:cNvSpPr txBox="1"/>
          <p:nvPr/>
        </p:nvSpPr>
        <p:spPr>
          <a:xfrm>
            <a:off x="5601773" y="5438481"/>
            <a:ext cx="2819400" cy="400110"/>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Plan for </a:t>
            </a:r>
            <a:r>
              <a:rPr lang="en-US" sz="2000" b="0" dirty="0" err="1" smtClean="0">
                <a:solidFill>
                  <a:srgbClr val="C00000"/>
                </a:solidFill>
              </a:rPr>
              <a:t>SyGuS</a:t>
            </a:r>
            <a:r>
              <a:rPr lang="en-US" sz="2000" b="0" dirty="0" smtClean="0">
                <a:solidFill>
                  <a:srgbClr val="C00000"/>
                </a:solidFill>
              </a:rPr>
              <a:t>-comp</a:t>
            </a:r>
            <a:endParaRPr lang="en-US" sz="2000" b="0" dirty="0" smtClean="0">
              <a:solidFill>
                <a:srgbClr val="C00000"/>
              </a:solidFill>
            </a:endParaRPr>
          </a:p>
        </p:txBody>
      </p:sp>
      <p:cxnSp>
        <p:nvCxnSpPr>
          <p:cNvPr id="41" name="Straight Arrow Connector 40"/>
          <p:cNvCxnSpPr>
            <a:endCxn id="40" idx="0"/>
          </p:cNvCxnSpPr>
          <p:nvPr/>
        </p:nvCxnSpPr>
        <p:spPr bwMode="auto">
          <a:xfrm>
            <a:off x="6992692" y="4059198"/>
            <a:ext cx="18781" cy="1379283"/>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42" name="Straight Arrow Connector 41"/>
          <p:cNvCxnSpPr/>
          <p:nvPr/>
        </p:nvCxnSpPr>
        <p:spPr bwMode="auto">
          <a:xfrm flipH="1">
            <a:off x="7011473" y="2592721"/>
            <a:ext cx="1" cy="1066367"/>
          </a:xfrm>
          <a:prstGeom prst="straightConnector1">
            <a:avLst/>
          </a:prstGeom>
          <a:solidFill>
            <a:srgbClr val="333399"/>
          </a:solidFill>
          <a:ln w="381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3267357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609600" y="3886200"/>
            <a:ext cx="3733800" cy="16002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5122" name="Rectangle 2"/>
          <p:cNvSpPr>
            <a:spLocks noGrp="1" noChangeArrowheads="1"/>
          </p:cNvSpPr>
          <p:nvPr>
            <p:ph type="title"/>
          </p:nvPr>
        </p:nvSpPr>
        <p:spPr>
          <a:xfrm>
            <a:off x="533400" y="152400"/>
            <a:ext cx="7772400" cy="1143000"/>
          </a:xfrm>
        </p:spPr>
        <p:txBody>
          <a:bodyPr/>
          <a:lstStyle/>
          <a:p>
            <a:r>
              <a:rPr lang="en-US" sz="2800" dirty="0" err="1" smtClean="0">
                <a:solidFill>
                  <a:srgbClr val="C00000"/>
                </a:solidFill>
              </a:rPr>
              <a:t>Superoptimizing</a:t>
            </a:r>
            <a:r>
              <a:rPr lang="en-US" sz="2800" dirty="0" smtClean="0">
                <a:solidFill>
                  <a:srgbClr val="C00000"/>
                </a:solidFill>
              </a:rPr>
              <a:t> Compiler</a:t>
            </a:r>
            <a:endParaRPr lang="en-US" sz="3200" dirty="0" smtClean="0">
              <a:solidFill>
                <a:srgbClr val="C00000"/>
              </a:solidFill>
            </a:endParaRPr>
          </a:p>
        </p:txBody>
      </p:sp>
      <p:sp>
        <p:nvSpPr>
          <p:cNvPr id="5123" name="Rectangle 3"/>
          <p:cNvSpPr>
            <a:spLocks noGrp="1" noChangeArrowheads="1"/>
          </p:cNvSpPr>
          <p:nvPr>
            <p:ph type="body" idx="1"/>
          </p:nvPr>
        </p:nvSpPr>
        <p:spPr>
          <a:xfrm>
            <a:off x="152400" y="1600200"/>
            <a:ext cx="8763000" cy="533400"/>
          </a:xfrm>
        </p:spPr>
        <p:txBody>
          <a:bodyPr/>
          <a:lstStyle/>
          <a:p>
            <a:pPr>
              <a:lnSpc>
                <a:spcPct val="90000"/>
              </a:lnSpc>
              <a:buFont typeface="Wingdings" pitchFamily="2" charset="2"/>
              <a:buChar char="q"/>
            </a:pPr>
            <a:r>
              <a:rPr lang="en-US" sz="2000" dirty="0" smtClean="0">
                <a:solidFill>
                  <a:srgbClr val="003300"/>
                </a:solidFill>
              </a:rPr>
              <a:t>Given a program P, find a “better” equivalent program P’ </a:t>
            </a:r>
          </a:p>
          <a:p>
            <a:pPr marL="0" indent="0">
              <a:lnSpc>
                <a:spcPct val="90000"/>
              </a:lnSpc>
              <a:buNone/>
            </a:pPr>
            <a:endParaRPr lang="en-US" sz="2000" dirty="0" smtClean="0">
              <a:solidFill>
                <a:srgbClr val="003300"/>
              </a:solidFill>
            </a:endParaRPr>
          </a:p>
        </p:txBody>
      </p:sp>
      <p:sp>
        <p:nvSpPr>
          <p:cNvPr id="4" name="Rectangle 5"/>
          <p:cNvSpPr>
            <a:spLocks noChangeArrowheads="1"/>
          </p:cNvSpPr>
          <p:nvPr/>
        </p:nvSpPr>
        <p:spPr bwMode="auto">
          <a:xfrm>
            <a:off x="304800" y="2362200"/>
            <a:ext cx="50292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multiply (x[1,n], y[1,n]) </a:t>
            </a:r>
            <a:r>
              <a:rPr lang="en-US" sz="1800" dirty="0">
                <a:solidFill>
                  <a:schemeClr val="tx2"/>
                </a:solidFill>
                <a:latin typeface="Courier New" pitchFamily="49" charset="0"/>
              </a:rPr>
              <a:t>{</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x1 = x[1,n/2];</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x2 = x[n/2+1, n];</a:t>
            </a:r>
            <a:endParaRPr lang="en-US" sz="1800" dirty="0">
              <a:solidFill>
                <a:schemeClr val="tx2"/>
              </a:solidFill>
              <a:latin typeface="Courier New" pitchFamily="49" charset="0"/>
            </a:endParaRPr>
          </a:p>
          <a:p>
            <a:pPr marL="342900" indent="-342900" eaLnBrk="1" hangingPunct="1">
              <a:lnSpc>
                <a:spcPct val="90000"/>
              </a:lnSpc>
              <a:spcBef>
                <a:spcPct val="20000"/>
              </a:spcBef>
              <a:buClr>
                <a:schemeClr val="accent2"/>
              </a:buClr>
              <a:buFont typeface="Wingdings" pitchFamily="2" charset="2"/>
              <a:buNone/>
            </a:pPr>
            <a:r>
              <a:rPr lang="en-US" sz="1800" dirty="0" smtClean="0">
                <a:solidFill>
                  <a:schemeClr val="tx2"/>
                </a:solidFill>
                <a:latin typeface="Courier New" pitchFamily="49" charset="0"/>
              </a:rPr>
              <a:t>   y1 = y[1, n/2];</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y2 = y[n/2+1, n];</a:t>
            </a:r>
          </a:p>
          <a:p>
            <a:pPr marL="342900" indent="-342900" eaLnBrk="1" hangingPunct="1">
              <a:lnSpc>
                <a:spcPct val="90000"/>
              </a:lnSpc>
              <a:spcBef>
                <a:spcPct val="20000"/>
              </a:spcBef>
              <a:buClr>
                <a:schemeClr val="accent2"/>
              </a:buClr>
              <a:buFont typeface="Wingdings" pitchFamily="2" charset="2"/>
              <a:buNone/>
            </a:pPr>
            <a:r>
              <a:rPr lang="en-US" sz="1800" dirty="0" smtClean="0">
                <a:solidFill>
                  <a:schemeClr val="tx2"/>
                </a:solidFill>
                <a:latin typeface="Courier New" pitchFamily="49" charset="0"/>
              </a:rPr>
              <a:t>   a = x1 * y1;</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b = shift( x1 * y2, n/2);</a:t>
            </a:r>
          </a:p>
          <a:p>
            <a:pPr marL="342900" indent="-342900" eaLnBrk="1" hangingPunct="1">
              <a:lnSpc>
                <a:spcPct val="90000"/>
              </a:lnSpc>
              <a:spcBef>
                <a:spcPct val="20000"/>
              </a:spcBef>
              <a:buClr>
                <a:schemeClr val="accent2"/>
              </a:buClr>
              <a:buFont typeface="Wingdings" pitchFamily="2" charset="2"/>
              <a:buNone/>
            </a:pPr>
            <a:r>
              <a:rPr lang="en-US" sz="1800" dirty="0" smtClean="0">
                <a:solidFill>
                  <a:schemeClr val="tx2"/>
                </a:solidFill>
                <a:latin typeface="Courier New" pitchFamily="49" charset="0"/>
              </a:rPr>
              <a:t>   c = shift( x2 * y1, n/2);</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d = shift( x2 * y2, n);</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return ( a + b + c + d)</a:t>
            </a:r>
            <a:endParaRPr lang="en-US" sz="1800" dirty="0">
              <a:solidFill>
                <a:schemeClr val="tx2"/>
              </a:solidFill>
              <a:latin typeface="Courier New" pitchFamily="49" charset="0"/>
            </a:endParaRPr>
          </a:p>
          <a:p>
            <a:pPr marL="342900" indent="-342900" eaLnBrk="1" hangingPunct="1">
              <a:lnSpc>
                <a:spcPct val="90000"/>
              </a:lnSpc>
              <a:spcBef>
                <a:spcPct val="20000"/>
              </a:spcBef>
              <a:buClr>
                <a:schemeClr val="accent2"/>
              </a:buClr>
              <a:buFont typeface="Wingdings" pitchFamily="2" charset="2"/>
              <a:buNone/>
            </a:pPr>
            <a:r>
              <a:rPr lang="en-US" sz="1800" dirty="0" smtClean="0">
                <a:solidFill>
                  <a:schemeClr val="tx2"/>
                </a:solidFill>
                <a:latin typeface="Courier New" pitchFamily="49" charset="0"/>
              </a:rPr>
              <a:t>}</a:t>
            </a:r>
            <a:endParaRPr lang="en-US" sz="1800" dirty="0">
              <a:solidFill>
                <a:schemeClr val="tx2"/>
              </a:solidFill>
              <a:latin typeface="Courier New" pitchFamily="49" charset="0"/>
            </a:endParaRPr>
          </a:p>
        </p:txBody>
      </p:sp>
      <p:sp>
        <p:nvSpPr>
          <p:cNvPr id="5" name="Rectangle 3"/>
          <p:cNvSpPr txBox="1">
            <a:spLocks noChangeArrowheads="1"/>
          </p:cNvSpPr>
          <p:nvPr/>
        </p:nvSpPr>
        <p:spPr bwMode="auto">
          <a:xfrm>
            <a:off x="4899338" y="4305300"/>
            <a:ext cx="3670479" cy="762000"/>
          </a:xfrm>
          <a:prstGeom prst="rect">
            <a:avLst/>
          </a:prstGeom>
          <a:solidFill>
            <a:srgbClr val="FFFFCC">
              <a:alpha val="34000"/>
            </a:srgb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90000"/>
              </a:lnSpc>
              <a:buNone/>
            </a:pPr>
            <a:r>
              <a:rPr lang="en-US" sz="2000" b="0" kern="0" dirty="0" smtClean="0">
                <a:solidFill>
                  <a:srgbClr val="003300"/>
                </a:solidFill>
              </a:rPr>
              <a:t>Replace with equivalent code with only 3 multiplications</a:t>
            </a:r>
          </a:p>
          <a:p>
            <a:pPr marL="0" indent="0">
              <a:lnSpc>
                <a:spcPct val="90000"/>
              </a:lnSpc>
              <a:buFontTx/>
              <a:buNone/>
            </a:pPr>
            <a:endParaRPr lang="en-US" sz="2000" b="0" kern="0" dirty="0" smtClean="0">
              <a:solidFill>
                <a:srgbClr val="003300"/>
              </a:solidFill>
            </a:endParaRPr>
          </a:p>
        </p:txBody>
      </p:sp>
      <p:sp>
        <p:nvSpPr>
          <p:cNvPr id="3" name="Right Brace 2"/>
          <p:cNvSpPr/>
          <p:nvPr/>
        </p:nvSpPr>
        <p:spPr bwMode="auto">
          <a:xfrm>
            <a:off x="4343400" y="3886200"/>
            <a:ext cx="533400" cy="1600200"/>
          </a:xfrm>
          <a:prstGeom prst="rightBrac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15</a:t>
            </a:fld>
            <a:endParaRPr lang="en-US" b="1" dirty="0"/>
          </a:p>
        </p:txBody>
      </p:sp>
    </p:spTree>
    <p:extLst>
      <p:ext uri="{BB962C8B-B14F-4D97-AF65-F5344CB8AC3E}">
        <p14:creationId xmlns:p14="http://schemas.microsoft.com/office/powerpoint/2010/main" val="206471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166688"/>
            <a:ext cx="8972550" cy="1096962"/>
          </a:xfrm>
        </p:spPr>
        <p:txBody>
          <a:bodyPr/>
          <a:lstStyle/>
          <a:p>
            <a:r>
              <a:rPr lang="en-US" sz="2800" dirty="0" smtClean="0">
                <a:solidFill>
                  <a:srgbClr val="C00000"/>
                </a:solidFill>
              </a:rPr>
              <a:t>Automatic Invariant Generation</a:t>
            </a:r>
            <a:endParaRPr lang="en-US" sz="2800" dirty="0">
              <a:solidFill>
                <a:srgbClr val="C00000"/>
              </a:solidFill>
            </a:endParaRPr>
          </a:p>
        </p:txBody>
      </p:sp>
      <p:sp>
        <p:nvSpPr>
          <p:cNvPr id="40" name="Freeform 39"/>
          <p:cNvSpPr/>
          <p:nvPr/>
        </p:nvSpPr>
        <p:spPr>
          <a:xfrm>
            <a:off x="2797316" y="-865818"/>
            <a:ext cx="3653452" cy="6797260"/>
          </a:xfrm>
          <a:custGeom>
            <a:avLst/>
            <a:gdLst>
              <a:gd name="connsiteX0" fmla="*/ 204384 w 3653452"/>
              <a:gd name="connsiteY0" fmla="*/ 6118447 h 6797260"/>
              <a:gd name="connsiteX1" fmla="*/ 377559 w 3653452"/>
              <a:gd name="connsiteY1" fmla="*/ 6233890 h 6797260"/>
              <a:gd name="connsiteX2" fmla="*/ 3653452 w 3653452"/>
              <a:gd name="connsiteY2" fmla="*/ 0 h 6797260"/>
            </a:gdLst>
            <a:ahLst/>
            <a:cxnLst>
              <a:cxn ang="0">
                <a:pos x="connsiteX0" y="connsiteY0"/>
              </a:cxn>
              <a:cxn ang="0">
                <a:pos x="connsiteX1" y="connsiteY1"/>
              </a:cxn>
              <a:cxn ang="0">
                <a:pos x="connsiteX2" y="connsiteY2"/>
              </a:cxn>
            </a:cxnLst>
            <a:rect l="l" t="t" r="r" b="b"/>
            <a:pathLst>
              <a:path w="3653452" h="6797260">
                <a:moveTo>
                  <a:pt x="204384" y="6118447"/>
                </a:moveTo>
                <a:cubicBezTo>
                  <a:pt x="3549" y="6686039"/>
                  <a:pt x="-197286" y="7253631"/>
                  <a:pt x="377559" y="6233890"/>
                </a:cubicBezTo>
                <a:cubicBezTo>
                  <a:pt x="952404" y="5214149"/>
                  <a:pt x="3653452" y="0"/>
                  <a:pt x="3653452" y="0"/>
                </a:cubicBezTo>
              </a:path>
            </a:pathLst>
          </a:custGeom>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50" name="TextBox 49"/>
          <p:cNvSpPr txBox="1"/>
          <p:nvPr/>
        </p:nvSpPr>
        <p:spPr>
          <a:xfrm>
            <a:off x="838200" y="1447800"/>
            <a:ext cx="3810000" cy="4247317"/>
          </a:xfrm>
          <a:prstGeom prst="rect">
            <a:avLst/>
          </a:prstGeom>
          <a:noFill/>
          <a:ln>
            <a:solidFill>
              <a:schemeClr val="tx1"/>
            </a:solidFill>
          </a:ln>
        </p:spPr>
        <p:txBody>
          <a:bodyPr wrap="square" rtlCol="0">
            <a:spAutoFit/>
          </a:bodyPr>
          <a:lstStyle/>
          <a:p>
            <a:r>
              <a:rPr lang="en-US" sz="1800" b="0" dirty="0" err="1" smtClean="0">
                <a:solidFill>
                  <a:srgbClr val="003300"/>
                </a:solidFill>
              </a:rPr>
              <a:t>SelectionSort</a:t>
            </a:r>
            <a:r>
              <a:rPr lang="en-US" sz="1800" b="0" dirty="0">
                <a:solidFill>
                  <a:srgbClr val="003300"/>
                </a:solidFill>
              </a:rPr>
              <a:t>(</a:t>
            </a:r>
            <a:r>
              <a:rPr lang="en-US" sz="1800" b="0" dirty="0" err="1">
                <a:solidFill>
                  <a:srgbClr val="003300"/>
                </a:solidFill>
              </a:rPr>
              <a:t>int</a:t>
            </a:r>
            <a:r>
              <a:rPr lang="en-US" sz="1800" b="0" dirty="0">
                <a:solidFill>
                  <a:srgbClr val="003300"/>
                </a:solidFill>
              </a:rPr>
              <a:t> A[],n) {</a:t>
            </a:r>
          </a:p>
          <a:p>
            <a:r>
              <a:rPr lang="en-US" sz="1800" b="0" dirty="0" smtClean="0">
                <a:solidFill>
                  <a:srgbClr val="003300"/>
                </a:solidFill>
              </a:rPr>
              <a:t>  i1 </a:t>
            </a:r>
            <a:r>
              <a:rPr lang="en-US" sz="1800" b="0" dirty="0">
                <a:solidFill>
                  <a:srgbClr val="003300"/>
                </a:solidFill>
              </a:rPr>
              <a:t>:=0;</a:t>
            </a:r>
          </a:p>
          <a:p>
            <a:r>
              <a:rPr lang="en-US" sz="1800" b="0" dirty="0" smtClean="0">
                <a:solidFill>
                  <a:srgbClr val="003300"/>
                </a:solidFill>
              </a:rPr>
              <a:t>  while</a:t>
            </a:r>
            <a:r>
              <a:rPr lang="en-US" sz="1800" b="0" dirty="0">
                <a:solidFill>
                  <a:srgbClr val="003300"/>
                </a:solidFill>
              </a:rPr>
              <a:t>(i1 </a:t>
            </a:r>
            <a:r>
              <a:rPr lang="en-US" sz="1800" b="0" dirty="0" smtClean="0">
                <a:solidFill>
                  <a:srgbClr val="003300"/>
                </a:solidFill>
              </a:rPr>
              <a:t>&lt; n</a:t>
            </a:r>
            <a:r>
              <a:rPr lang="en-US" sz="1800" b="0" dirty="0">
                <a:solidFill>
                  <a:srgbClr val="003300"/>
                </a:solidFill>
              </a:rPr>
              <a:t>−1) {</a:t>
            </a:r>
          </a:p>
          <a:p>
            <a:r>
              <a:rPr lang="en-US" sz="1800" b="0" dirty="0">
                <a:solidFill>
                  <a:srgbClr val="003300"/>
                </a:solidFill>
              </a:rPr>
              <a:t>  </a:t>
            </a:r>
            <a:r>
              <a:rPr lang="en-US" sz="1800" b="0" dirty="0" smtClean="0">
                <a:solidFill>
                  <a:srgbClr val="003300"/>
                </a:solidFill>
              </a:rPr>
              <a:t>  v1 </a:t>
            </a:r>
            <a:r>
              <a:rPr lang="en-US" sz="1800" b="0" dirty="0">
                <a:solidFill>
                  <a:srgbClr val="003300"/>
                </a:solidFill>
              </a:rPr>
              <a:t>:</a:t>
            </a:r>
            <a:r>
              <a:rPr lang="en-US" sz="1800" b="0" dirty="0" smtClean="0">
                <a:solidFill>
                  <a:srgbClr val="003300"/>
                </a:solidFill>
              </a:rPr>
              <a:t>= i1;</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i2 </a:t>
            </a:r>
            <a:r>
              <a:rPr lang="en-US" sz="1800" b="0" dirty="0">
                <a:solidFill>
                  <a:srgbClr val="003300"/>
                </a:solidFill>
              </a:rPr>
              <a:t>:</a:t>
            </a:r>
            <a:r>
              <a:rPr lang="en-US" sz="1800" b="0" dirty="0" smtClean="0">
                <a:solidFill>
                  <a:srgbClr val="003300"/>
                </a:solidFill>
              </a:rPr>
              <a:t>= i1 + 1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while </a:t>
            </a:r>
            <a:r>
              <a:rPr lang="en-US" sz="1800" b="0" dirty="0">
                <a:solidFill>
                  <a:srgbClr val="003300"/>
                </a:solidFill>
              </a:rPr>
              <a:t>(i2 </a:t>
            </a:r>
            <a:r>
              <a:rPr lang="en-US" sz="1800" b="0" dirty="0" smtClean="0">
                <a:solidFill>
                  <a:srgbClr val="003300"/>
                </a:solidFill>
              </a:rPr>
              <a:t>&lt; n</a:t>
            </a:r>
            <a:r>
              <a:rPr lang="en-US" sz="1800" b="0" dirty="0">
                <a:solidFill>
                  <a:srgbClr val="003300"/>
                </a:solidFill>
              </a:rPr>
              <a:t>) {</a:t>
            </a:r>
          </a:p>
          <a:p>
            <a:r>
              <a:rPr lang="en-US" sz="1800" b="0" dirty="0">
                <a:solidFill>
                  <a:srgbClr val="003300"/>
                </a:solidFill>
              </a:rPr>
              <a:t>    </a:t>
            </a:r>
            <a:r>
              <a:rPr lang="en-US" sz="1800" b="0" dirty="0" smtClean="0">
                <a:solidFill>
                  <a:srgbClr val="003300"/>
                </a:solidFill>
              </a:rPr>
              <a:t>  if </a:t>
            </a:r>
            <a:r>
              <a:rPr lang="en-US" sz="1800" b="0" dirty="0">
                <a:solidFill>
                  <a:srgbClr val="003300"/>
                </a:solidFill>
              </a:rPr>
              <a:t>(A[i2]&lt;A[v1]</a:t>
            </a:r>
            <a:r>
              <a:rPr lang="en-US" sz="1800" b="0" dirty="0" smtClean="0">
                <a:solidFill>
                  <a:srgbClr val="003300"/>
                </a:solidFill>
              </a:rPr>
              <a:t>)</a:t>
            </a:r>
          </a:p>
          <a:p>
            <a:r>
              <a:rPr lang="en-US" sz="1800" b="0" dirty="0">
                <a:solidFill>
                  <a:srgbClr val="003300"/>
                </a:solidFill>
              </a:rPr>
              <a:t> </a:t>
            </a:r>
            <a:r>
              <a:rPr lang="en-US" sz="1800" b="0" dirty="0" smtClean="0">
                <a:solidFill>
                  <a:srgbClr val="003300"/>
                </a:solidFill>
              </a:rPr>
              <a:t>       v1 </a:t>
            </a:r>
            <a:r>
              <a:rPr lang="en-US" sz="1800" b="0" dirty="0">
                <a:solidFill>
                  <a:srgbClr val="003300"/>
                </a:solidFill>
              </a:rPr>
              <a:t>:</a:t>
            </a:r>
            <a:r>
              <a:rPr lang="en-US" sz="1800" b="0" dirty="0" smtClean="0">
                <a:solidFill>
                  <a:srgbClr val="003300"/>
                </a:solidFill>
              </a:rPr>
              <a:t>= i2 </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i2+</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swap</a:t>
            </a:r>
            <a:r>
              <a:rPr lang="en-US" sz="1800" b="0" dirty="0">
                <a:solidFill>
                  <a:srgbClr val="003300"/>
                </a:solidFill>
              </a:rPr>
              <a:t>(A[</a:t>
            </a:r>
            <a:r>
              <a:rPr lang="en-US" sz="1800" b="0" dirty="0" smtClean="0">
                <a:solidFill>
                  <a:srgbClr val="003300"/>
                </a:solidFill>
              </a:rPr>
              <a:t>i1]</a:t>
            </a:r>
            <a:r>
              <a:rPr lang="en-US" sz="1800" b="0" dirty="0">
                <a:solidFill>
                  <a:srgbClr val="003300"/>
                </a:solidFill>
              </a:rPr>
              <a:t>, A[</a:t>
            </a:r>
            <a:r>
              <a:rPr lang="en-US" sz="1800" b="0" dirty="0" smtClean="0">
                <a:solidFill>
                  <a:srgbClr val="003300"/>
                </a:solidFill>
              </a:rPr>
              <a:t>v1]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i1+</a:t>
            </a:r>
            <a:r>
              <a:rPr lang="en-US" sz="1800" b="0" dirty="0">
                <a:solidFill>
                  <a:srgbClr val="003300"/>
                </a:solidFill>
              </a:rPr>
              <a:t>+;</a:t>
            </a:r>
          </a:p>
          <a:p>
            <a:r>
              <a:rPr lang="en-US" sz="1800" b="0" dirty="0" smtClean="0">
                <a:solidFill>
                  <a:srgbClr val="003300"/>
                </a:solidFill>
              </a:rPr>
              <a:t>  }</a:t>
            </a:r>
            <a:endParaRPr lang="en-US" sz="1800" b="0" dirty="0">
              <a:solidFill>
                <a:srgbClr val="003300"/>
              </a:solidFill>
            </a:endParaRPr>
          </a:p>
          <a:p>
            <a:r>
              <a:rPr lang="en-US" sz="1800" b="0" dirty="0" smtClean="0">
                <a:solidFill>
                  <a:srgbClr val="003300"/>
                </a:solidFill>
              </a:rPr>
              <a:t>  return </a:t>
            </a:r>
            <a:r>
              <a:rPr lang="en-US" sz="1800" b="0" dirty="0">
                <a:solidFill>
                  <a:srgbClr val="003300"/>
                </a:solidFill>
              </a:rPr>
              <a:t>A;</a:t>
            </a:r>
          </a:p>
          <a:p>
            <a:r>
              <a:rPr lang="en-US" sz="1800" b="0" dirty="0" smtClean="0">
                <a:solidFill>
                  <a:srgbClr val="003300"/>
                </a:solidFill>
              </a:rPr>
              <a:t>}</a:t>
            </a:r>
          </a:p>
        </p:txBody>
      </p:sp>
      <p:sp>
        <p:nvSpPr>
          <p:cNvPr id="58" name="Rectangle 57"/>
          <p:cNvSpPr/>
          <p:nvPr/>
        </p:nvSpPr>
        <p:spPr>
          <a:xfrm>
            <a:off x="609600" y="5867400"/>
            <a:ext cx="4038600" cy="369332"/>
          </a:xfrm>
          <a:prstGeom prst="rect">
            <a:avLst/>
          </a:prstGeom>
          <a:ln>
            <a:solidFill>
              <a:schemeClr val="tx1"/>
            </a:solidFill>
          </a:ln>
        </p:spPr>
        <p:txBody>
          <a:bodyPr wrap="square">
            <a:spAutoFit/>
          </a:bodyPr>
          <a:lstStyle/>
          <a:p>
            <a:r>
              <a:rPr lang="en-US" sz="1800" b="0" dirty="0">
                <a:solidFill>
                  <a:srgbClr val="003300"/>
                </a:solidFill>
              </a:rPr>
              <a:t>post:  </a:t>
            </a:r>
            <a:r>
              <a:rPr lang="cs-CZ" sz="1800" b="0" dirty="0">
                <a:solidFill>
                  <a:srgbClr val="003300"/>
                </a:solidFill>
              </a:rPr>
              <a:t>∀k : 0 ≤k&lt;n ⇒ A[k]≤A[k + 1]  </a:t>
            </a:r>
            <a:endParaRPr lang="en-US" sz="1800" b="0" dirty="0">
              <a:solidFill>
                <a:srgbClr val="003300"/>
              </a:solidFill>
            </a:endParaRPr>
          </a:p>
        </p:txBody>
      </p:sp>
      <p:sp>
        <p:nvSpPr>
          <p:cNvPr id="7" name="Rectangular Callout 6"/>
          <p:cNvSpPr/>
          <p:nvPr/>
        </p:nvSpPr>
        <p:spPr bwMode="auto">
          <a:xfrm>
            <a:off x="4800600" y="1600200"/>
            <a:ext cx="2133600" cy="571500"/>
          </a:xfrm>
          <a:prstGeom prst="wedgeRectCallout">
            <a:avLst>
              <a:gd name="adj1" fmla="val -146193"/>
              <a:gd name="adj2" fmla="val 68875"/>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0" dirty="0" smtClean="0">
                <a:solidFill>
                  <a:srgbClr val="002060"/>
                </a:solidFill>
              </a:rPr>
              <a:t>Invariant: ?</a:t>
            </a:r>
          </a:p>
        </p:txBody>
      </p:sp>
      <p:sp>
        <p:nvSpPr>
          <p:cNvPr id="8" name="Rectangular Callout 7"/>
          <p:cNvSpPr/>
          <p:nvPr/>
        </p:nvSpPr>
        <p:spPr bwMode="auto">
          <a:xfrm>
            <a:off x="5181600" y="3200400"/>
            <a:ext cx="1981200" cy="533400"/>
          </a:xfrm>
          <a:prstGeom prst="wedgeRectCallout">
            <a:avLst>
              <a:gd name="adj1" fmla="val -173293"/>
              <a:gd name="adj2" fmla="val -82724"/>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cs-CZ" sz="1800" b="0" dirty="0" smtClean="0">
                <a:solidFill>
                  <a:srgbClr val="002060"/>
                </a:solidFill>
              </a:rPr>
              <a:t>Invariant: ?</a:t>
            </a:r>
          </a:p>
        </p:txBody>
      </p:sp>
      <p:sp>
        <p:nvSpPr>
          <p:cNvPr id="9"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16</a:t>
            </a:fld>
            <a:endParaRPr lang="en-US" b="1" dirty="0"/>
          </a:p>
        </p:txBody>
      </p:sp>
    </p:spTree>
    <p:extLst>
      <p:ext uri="{BB962C8B-B14F-4D97-AF65-F5344CB8AC3E}">
        <p14:creationId xmlns:p14="http://schemas.microsoft.com/office/powerpoint/2010/main" val="314098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48200" y="2438400"/>
            <a:ext cx="3810000" cy="2895600"/>
            <a:chOff x="4648200" y="2438400"/>
            <a:chExt cx="3810000" cy="2895600"/>
          </a:xfrm>
        </p:grpSpPr>
        <p:sp>
          <p:nvSpPr>
            <p:cNvPr id="14" name="Down Arrow 13"/>
            <p:cNvSpPr/>
            <p:nvPr/>
          </p:nvSpPr>
          <p:spPr bwMode="auto">
            <a:xfrm>
              <a:off x="7543800" y="2438400"/>
              <a:ext cx="304800" cy="2362200"/>
            </a:xfrm>
            <a:prstGeom prst="downArrow">
              <a:avLst/>
            </a:pr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12" name="Rounded Rectangle 11"/>
            <p:cNvSpPr/>
            <p:nvPr/>
          </p:nvSpPr>
          <p:spPr bwMode="auto">
            <a:xfrm>
              <a:off x="5486400" y="4800600"/>
              <a:ext cx="2971800" cy="533400"/>
            </a:xfrm>
            <a:prstGeom prst="round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2060"/>
                  </a:solidFill>
                  <a:effectLst/>
                  <a:latin typeface="Consolas" pitchFamily="49" charset="0"/>
                </a:rPr>
                <a:t>Constraint solver</a:t>
              </a:r>
            </a:p>
          </p:txBody>
        </p:sp>
        <p:sp>
          <p:nvSpPr>
            <p:cNvPr id="13" name="Down Arrow 12"/>
            <p:cNvSpPr/>
            <p:nvPr/>
          </p:nvSpPr>
          <p:spPr bwMode="auto">
            <a:xfrm>
              <a:off x="6477000" y="3733800"/>
              <a:ext cx="381000" cy="1066800"/>
            </a:xfrm>
            <a:prstGeom prst="downArrow">
              <a:avLst/>
            </a:pr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15" name="Down Arrow 14"/>
            <p:cNvSpPr/>
            <p:nvPr/>
          </p:nvSpPr>
          <p:spPr bwMode="auto">
            <a:xfrm rot="16200000">
              <a:off x="4876800" y="4648200"/>
              <a:ext cx="381000" cy="838200"/>
            </a:xfrm>
            <a:prstGeom prst="downArrow">
              <a:avLst/>
            </a:pr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grpSp>
      <p:sp>
        <p:nvSpPr>
          <p:cNvPr id="2" name="Title 1"/>
          <p:cNvSpPr>
            <a:spLocks noGrp="1"/>
          </p:cNvSpPr>
          <p:nvPr>
            <p:ph type="title"/>
          </p:nvPr>
        </p:nvSpPr>
        <p:spPr>
          <a:xfrm>
            <a:off x="171450" y="166688"/>
            <a:ext cx="8972550" cy="1096962"/>
          </a:xfrm>
        </p:spPr>
        <p:txBody>
          <a:bodyPr/>
          <a:lstStyle/>
          <a:p>
            <a:r>
              <a:rPr lang="en-US" sz="2800" dirty="0" smtClean="0">
                <a:solidFill>
                  <a:srgbClr val="C00000"/>
                </a:solidFill>
              </a:rPr>
              <a:t>Template-based Automatic Invariant Generation</a:t>
            </a:r>
            <a:endParaRPr lang="en-US" sz="2800" dirty="0">
              <a:solidFill>
                <a:srgbClr val="C00000"/>
              </a:solidFill>
            </a:endParaRPr>
          </a:p>
        </p:txBody>
      </p:sp>
      <p:sp>
        <p:nvSpPr>
          <p:cNvPr id="50" name="TextBox 49"/>
          <p:cNvSpPr txBox="1"/>
          <p:nvPr/>
        </p:nvSpPr>
        <p:spPr>
          <a:xfrm>
            <a:off x="838200" y="1447800"/>
            <a:ext cx="3810000" cy="4247317"/>
          </a:xfrm>
          <a:prstGeom prst="rect">
            <a:avLst/>
          </a:prstGeom>
          <a:noFill/>
          <a:ln>
            <a:solidFill>
              <a:schemeClr val="tx1"/>
            </a:solidFill>
          </a:ln>
        </p:spPr>
        <p:txBody>
          <a:bodyPr wrap="square" rtlCol="0">
            <a:spAutoFit/>
          </a:bodyPr>
          <a:lstStyle/>
          <a:p>
            <a:r>
              <a:rPr lang="en-US" sz="1800" b="0" dirty="0" err="1" smtClean="0">
                <a:solidFill>
                  <a:srgbClr val="003300"/>
                </a:solidFill>
              </a:rPr>
              <a:t>SelectionSort</a:t>
            </a:r>
            <a:r>
              <a:rPr lang="en-US" sz="1800" b="0" dirty="0">
                <a:solidFill>
                  <a:srgbClr val="003300"/>
                </a:solidFill>
              </a:rPr>
              <a:t>(</a:t>
            </a:r>
            <a:r>
              <a:rPr lang="en-US" sz="1800" b="0" dirty="0" err="1">
                <a:solidFill>
                  <a:srgbClr val="003300"/>
                </a:solidFill>
              </a:rPr>
              <a:t>int</a:t>
            </a:r>
            <a:r>
              <a:rPr lang="en-US" sz="1800" b="0" dirty="0">
                <a:solidFill>
                  <a:srgbClr val="003300"/>
                </a:solidFill>
              </a:rPr>
              <a:t> A[],n) {</a:t>
            </a:r>
          </a:p>
          <a:p>
            <a:r>
              <a:rPr lang="en-US" sz="1800" b="0" dirty="0" smtClean="0">
                <a:solidFill>
                  <a:srgbClr val="003300"/>
                </a:solidFill>
              </a:rPr>
              <a:t>  i1 </a:t>
            </a:r>
            <a:r>
              <a:rPr lang="en-US" sz="1800" b="0" dirty="0">
                <a:solidFill>
                  <a:srgbClr val="003300"/>
                </a:solidFill>
              </a:rPr>
              <a:t>:=0;</a:t>
            </a:r>
          </a:p>
          <a:p>
            <a:r>
              <a:rPr lang="en-US" sz="1800" b="0" dirty="0" smtClean="0">
                <a:solidFill>
                  <a:srgbClr val="003300"/>
                </a:solidFill>
              </a:rPr>
              <a:t>  while</a:t>
            </a:r>
            <a:r>
              <a:rPr lang="en-US" sz="1800" b="0" dirty="0">
                <a:solidFill>
                  <a:srgbClr val="003300"/>
                </a:solidFill>
              </a:rPr>
              <a:t>(i1 </a:t>
            </a:r>
            <a:r>
              <a:rPr lang="en-US" sz="1800" b="0" dirty="0" smtClean="0">
                <a:solidFill>
                  <a:srgbClr val="003300"/>
                </a:solidFill>
              </a:rPr>
              <a:t>&lt; n</a:t>
            </a:r>
            <a:r>
              <a:rPr lang="en-US" sz="1800" b="0" dirty="0">
                <a:solidFill>
                  <a:srgbClr val="003300"/>
                </a:solidFill>
              </a:rPr>
              <a:t>−1) {</a:t>
            </a:r>
          </a:p>
          <a:p>
            <a:r>
              <a:rPr lang="en-US" sz="1800" b="0" dirty="0">
                <a:solidFill>
                  <a:srgbClr val="003300"/>
                </a:solidFill>
              </a:rPr>
              <a:t>  </a:t>
            </a:r>
            <a:r>
              <a:rPr lang="en-US" sz="1800" b="0" dirty="0" smtClean="0">
                <a:solidFill>
                  <a:srgbClr val="003300"/>
                </a:solidFill>
              </a:rPr>
              <a:t>  v1 </a:t>
            </a:r>
            <a:r>
              <a:rPr lang="en-US" sz="1800" b="0" dirty="0">
                <a:solidFill>
                  <a:srgbClr val="003300"/>
                </a:solidFill>
              </a:rPr>
              <a:t>:</a:t>
            </a:r>
            <a:r>
              <a:rPr lang="en-US" sz="1800" b="0" dirty="0" smtClean="0">
                <a:solidFill>
                  <a:srgbClr val="003300"/>
                </a:solidFill>
              </a:rPr>
              <a:t>= i1;</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i2 </a:t>
            </a:r>
            <a:r>
              <a:rPr lang="en-US" sz="1800" b="0" dirty="0">
                <a:solidFill>
                  <a:srgbClr val="003300"/>
                </a:solidFill>
              </a:rPr>
              <a:t>:</a:t>
            </a:r>
            <a:r>
              <a:rPr lang="en-US" sz="1800" b="0" dirty="0" smtClean="0">
                <a:solidFill>
                  <a:srgbClr val="003300"/>
                </a:solidFill>
              </a:rPr>
              <a:t>= i1 + 1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while </a:t>
            </a:r>
            <a:r>
              <a:rPr lang="en-US" sz="1800" b="0" dirty="0">
                <a:solidFill>
                  <a:srgbClr val="003300"/>
                </a:solidFill>
              </a:rPr>
              <a:t>(i2 </a:t>
            </a:r>
            <a:r>
              <a:rPr lang="en-US" sz="1800" b="0" dirty="0" smtClean="0">
                <a:solidFill>
                  <a:srgbClr val="003300"/>
                </a:solidFill>
              </a:rPr>
              <a:t>&lt; n</a:t>
            </a:r>
            <a:r>
              <a:rPr lang="en-US" sz="1800" b="0" dirty="0">
                <a:solidFill>
                  <a:srgbClr val="003300"/>
                </a:solidFill>
              </a:rPr>
              <a:t>) {</a:t>
            </a:r>
          </a:p>
          <a:p>
            <a:r>
              <a:rPr lang="en-US" sz="1800" b="0" dirty="0">
                <a:solidFill>
                  <a:srgbClr val="003300"/>
                </a:solidFill>
              </a:rPr>
              <a:t>    </a:t>
            </a:r>
            <a:r>
              <a:rPr lang="en-US" sz="1800" b="0" dirty="0" smtClean="0">
                <a:solidFill>
                  <a:srgbClr val="003300"/>
                </a:solidFill>
              </a:rPr>
              <a:t>  if </a:t>
            </a:r>
            <a:r>
              <a:rPr lang="en-US" sz="1800" b="0" dirty="0">
                <a:solidFill>
                  <a:srgbClr val="003300"/>
                </a:solidFill>
              </a:rPr>
              <a:t>(A[i2]&lt;A[v1]</a:t>
            </a:r>
            <a:r>
              <a:rPr lang="en-US" sz="1800" b="0" dirty="0" smtClean="0">
                <a:solidFill>
                  <a:srgbClr val="003300"/>
                </a:solidFill>
              </a:rPr>
              <a:t>)</a:t>
            </a:r>
          </a:p>
          <a:p>
            <a:r>
              <a:rPr lang="en-US" sz="1800" b="0" dirty="0">
                <a:solidFill>
                  <a:srgbClr val="003300"/>
                </a:solidFill>
              </a:rPr>
              <a:t> </a:t>
            </a:r>
            <a:r>
              <a:rPr lang="en-US" sz="1800" b="0" dirty="0" smtClean="0">
                <a:solidFill>
                  <a:srgbClr val="003300"/>
                </a:solidFill>
              </a:rPr>
              <a:t>       v1 </a:t>
            </a:r>
            <a:r>
              <a:rPr lang="en-US" sz="1800" b="0" dirty="0">
                <a:solidFill>
                  <a:srgbClr val="003300"/>
                </a:solidFill>
              </a:rPr>
              <a:t>:</a:t>
            </a:r>
            <a:r>
              <a:rPr lang="en-US" sz="1800" b="0" dirty="0" smtClean="0">
                <a:solidFill>
                  <a:srgbClr val="003300"/>
                </a:solidFill>
              </a:rPr>
              <a:t>= i2 </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i2+</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swap</a:t>
            </a:r>
            <a:r>
              <a:rPr lang="en-US" sz="1800" b="0" dirty="0">
                <a:solidFill>
                  <a:srgbClr val="003300"/>
                </a:solidFill>
              </a:rPr>
              <a:t>(A[</a:t>
            </a:r>
            <a:r>
              <a:rPr lang="en-US" sz="1800" b="0" dirty="0" smtClean="0">
                <a:solidFill>
                  <a:srgbClr val="003300"/>
                </a:solidFill>
              </a:rPr>
              <a:t>i1]</a:t>
            </a:r>
            <a:r>
              <a:rPr lang="en-US" sz="1800" b="0" dirty="0">
                <a:solidFill>
                  <a:srgbClr val="003300"/>
                </a:solidFill>
              </a:rPr>
              <a:t>, A[</a:t>
            </a:r>
            <a:r>
              <a:rPr lang="en-US" sz="1800" b="0" dirty="0" smtClean="0">
                <a:solidFill>
                  <a:srgbClr val="003300"/>
                </a:solidFill>
              </a:rPr>
              <a:t>v1]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i1+</a:t>
            </a:r>
            <a:r>
              <a:rPr lang="en-US" sz="1800" b="0" dirty="0">
                <a:solidFill>
                  <a:srgbClr val="003300"/>
                </a:solidFill>
              </a:rPr>
              <a:t>+;</a:t>
            </a:r>
          </a:p>
          <a:p>
            <a:r>
              <a:rPr lang="en-US" sz="1800" b="0" dirty="0" smtClean="0">
                <a:solidFill>
                  <a:srgbClr val="003300"/>
                </a:solidFill>
              </a:rPr>
              <a:t>  }</a:t>
            </a:r>
            <a:endParaRPr lang="en-US" sz="1800" b="0" dirty="0">
              <a:solidFill>
                <a:srgbClr val="003300"/>
              </a:solidFill>
            </a:endParaRPr>
          </a:p>
          <a:p>
            <a:r>
              <a:rPr lang="en-US" sz="1800" b="0" dirty="0" smtClean="0">
                <a:solidFill>
                  <a:srgbClr val="003300"/>
                </a:solidFill>
              </a:rPr>
              <a:t>  return </a:t>
            </a:r>
            <a:r>
              <a:rPr lang="en-US" sz="1800" b="0" dirty="0">
                <a:solidFill>
                  <a:srgbClr val="003300"/>
                </a:solidFill>
              </a:rPr>
              <a:t>A;</a:t>
            </a:r>
          </a:p>
          <a:p>
            <a:r>
              <a:rPr lang="en-US" sz="1800" b="0" dirty="0" smtClean="0">
                <a:solidFill>
                  <a:srgbClr val="003300"/>
                </a:solidFill>
              </a:rPr>
              <a:t>}</a:t>
            </a:r>
          </a:p>
        </p:txBody>
      </p:sp>
      <p:sp>
        <p:nvSpPr>
          <p:cNvPr id="58" name="Rectangle 57"/>
          <p:cNvSpPr/>
          <p:nvPr/>
        </p:nvSpPr>
        <p:spPr>
          <a:xfrm>
            <a:off x="609600" y="5867400"/>
            <a:ext cx="4038600" cy="369332"/>
          </a:xfrm>
          <a:prstGeom prst="rect">
            <a:avLst/>
          </a:prstGeom>
          <a:ln>
            <a:solidFill>
              <a:schemeClr val="tx1"/>
            </a:solidFill>
          </a:ln>
        </p:spPr>
        <p:txBody>
          <a:bodyPr wrap="square">
            <a:spAutoFit/>
          </a:bodyPr>
          <a:lstStyle/>
          <a:p>
            <a:r>
              <a:rPr lang="en-US" sz="1800" b="0" dirty="0">
                <a:solidFill>
                  <a:srgbClr val="003300"/>
                </a:solidFill>
              </a:rPr>
              <a:t>post:  </a:t>
            </a:r>
            <a:r>
              <a:rPr lang="cs-CZ" sz="1800" b="0" dirty="0">
                <a:solidFill>
                  <a:srgbClr val="003300"/>
                </a:solidFill>
              </a:rPr>
              <a:t>∀k : 0 ≤k&lt;n ⇒ A[k]≤A[k + 1] </a:t>
            </a:r>
            <a:endParaRPr lang="en-US" sz="1800" b="0" dirty="0">
              <a:solidFill>
                <a:srgbClr val="003300"/>
              </a:solidFill>
            </a:endParaRPr>
          </a:p>
        </p:txBody>
      </p:sp>
      <p:grpSp>
        <p:nvGrpSpPr>
          <p:cNvPr id="3" name="Group 2"/>
          <p:cNvGrpSpPr/>
          <p:nvPr/>
        </p:nvGrpSpPr>
        <p:grpSpPr>
          <a:xfrm>
            <a:off x="4800600" y="1600200"/>
            <a:ext cx="3657600" cy="2133600"/>
            <a:chOff x="4800600" y="1600200"/>
            <a:chExt cx="3657600" cy="2133600"/>
          </a:xfrm>
          <a:solidFill>
            <a:srgbClr val="FFFFCC"/>
          </a:solidFill>
        </p:grpSpPr>
        <p:sp>
          <p:nvSpPr>
            <p:cNvPr id="9" name="Rectangular Callout 8"/>
            <p:cNvSpPr/>
            <p:nvPr/>
          </p:nvSpPr>
          <p:spPr bwMode="auto">
            <a:xfrm>
              <a:off x="4800600" y="1600200"/>
              <a:ext cx="3657600" cy="838200"/>
            </a:xfrm>
            <a:prstGeom prst="wedgeRectCallout">
              <a:avLst>
                <a:gd name="adj1" fmla="val -108700"/>
                <a:gd name="adj2" fmla="val 23395"/>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0" dirty="0" smtClean="0">
                  <a:solidFill>
                    <a:srgbClr val="002060"/>
                  </a:solidFill>
                </a:rPr>
                <a:t>Invariant:</a:t>
              </a:r>
            </a:p>
            <a:p>
              <a:r>
                <a:rPr lang="en-US" sz="1800" b="0" dirty="0" smtClean="0">
                  <a:solidFill>
                    <a:srgbClr val="002060"/>
                  </a:solidFill>
                </a:rPr>
                <a:t>∀</a:t>
              </a:r>
              <a:r>
                <a:rPr lang="en-US" sz="1800" b="0" dirty="0">
                  <a:solidFill>
                    <a:srgbClr val="002060"/>
                  </a:solidFill>
                </a:rPr>
                <a:t>k1,k2. </a:t>
              </a:r>
              <a:r>
                <a:rPr lang="en-US" sz="1800" b="0" dirty="0" smtClean="0">
                  <a:solidFill>
                    <a:srgbClr val="002060"/>
                  </a:solidFill>
                </a:rPr>
                <a:t>? ∧ ?</a:t>
              </a:r>
              <a:endParaRPr lang="en-US" sz="1800" b="0" dirty="0">
                <a:solidFill>
                  <a:srgbClr val="002060"/>
                </a:solidFill>
              </a:endParaRPr>
            </a:p>
          </p:txBody>
        </p:sp>
        <p:sp>
          <p:nvSpPr>
            <p:cNvPr id="10" name="Rectangular Callout 9"/>
            <p:cNvSpPr/>
            <p:nvPr/>
          </p:nvSpPr>
          <p:spPr bwMode="auto">
            <a:xfrm>
              <a:off x="4876800" y="2667000"/>
              <a:ext cx="3429000" cy="1066800"/>
            </a:xfrm>
            <a:prstGeom prst="wedgeRectCallout">
              <a:avLst>
                <a:gd name="adj1" fmla="val -112454"/>
                <a:gd name="adj2" fmla="val -23704"/>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cs-CZ" sz="1800" b="0" dirty="0" smtClean="0">
                  <a:solidFill>
                    <a:srgbClr val="002060"/>
                  </a:solidFill>
                </a:rPr>
                <a:t>Invariant:</a:t>
              </a:r>
            </a:p>
            <a:p>
              <a:r>
                <a:rPr lang="cs-CZ" sz="1800" b="0" dirty="0" smtClean="0">
                  <a:solidFill>
                    <a:srgbClr val="002060"/>
                  </a:solidFill>
                </a:rPr>
                <a:t>? ∧ ? ∧</a:t>
              </a:r>
            </a:p>
            <a:p>
              <a:r>
                <a:rPr lang="cs-CZ" sz="1800" b="0" dirty="0" smtClean="0">
                  <a:solidFill>
                    <a:srgbClr val="002060"/>
                  </a:solidFill>
                </a:rPr>
                <a:t>(∀</a:t>
              </a:r>
              <a:r>
                <a:rPr lang="cs-CZ" sz="1800" b="0" dirty="0">
                  <a:solidFill>
                    <a:srgbClr val="002060"/>
                  </a:solidFill>
                </a:rPr>
                <a:t>k1,k2. </a:t>
              </a:r>
              <a:r>
                <a:rPr lang="cs-CZ" sz="1800" b="0" dirty="0" smtClean="0">
                  <a:solidFill>
                    <a:srgbClr val="002060"/>
                  </a:solidFill>
                </a:rPr>
                <a:t>? ∧ ?) ∧ (∀</a:t>
              </a:r>
              <a:r>
                <a:rPr lang="cs-CZ" sz="1800" b="0" dirty="0">
                  <a:solidFill>
                    <a:srgbClr val="002060"/>
                  </a:solidFill>
                </a:rPr>
                <a:t>k. </a:t>
              </a:r>
              <a:r>
                <a:rPr lang="cs-CZ" sz="1800" b="0" dirty="0" smtClean="0">
                  <a:solidFill>
                    <a:srgbClr val="002060"/>
                  </a:solidFill>
                </a:rPr>
                <a:t>? ∧ ?)</a:t>
              </a:r>
              <a:endParaRPr lang="en-US" sz="1800" b="0" dirty="0">
                <a:solidFill>
                  <a:srgbClr val="002060"/>
                </a:solidFill>
              </a:endParaRPr>
            </a:p>
          </p:txBody>
        </p:sp>
      </p:grpSp>
      <p:sp>
        <p:nvSpPr>
          <p:cNvPr id="17"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17</a:t>
            </a:fld>
            <a:endParaRPr lang="en-US" b="1" dirty="0"/>
          </a:p>
        </p:txBody>
      </p:sp>
    </p:spTree>
    <p:extLst>
      <p:ext uri="{BB962C8B-B14F-4D97-AF65-F5344CB8AC3E}">
        <p14:creationId xmlns:p14="http://schemas.microsoft.com/office/powerpoint/2010/main" val="326613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166688"/>
            <a:ext cx="8972550" cy="1096962"/>
          </a:xfrm>
        </p:spPr>
        <p:txBody>
          <a:bodyPr/>
          <a:lstStyle/>
          <a:p>
            <a:r>
              <a:rPr lang="en-US" sz="2800" dirty="0" smtClean="0">
                <a:solidFill>
                  <a:srgbClr val="C00000"/>
                </a:solidFill>
              </a:rPr>
              <a:t>Template-based Automatic Invariant Generation</a:t>
            </a:r>
            <a:endParaRPr lang="en-US" sz="2800" dirty="0">
              <a:solidFill>
                <a:srgbClr val="C00000"/>
              </a:solidFill>
            </a:endParaRPr>
          </a:p>
        </p:txBody>
      </p:sp>
      <p:sp>
        <p:nvSpPr>
          <p:cNvPr id="40" name="Freeform 39"/>
          <p:cNvSpPr/>
          <p:nvPr/>
        </p:nvSpPr>
        <p:spPr>
          <a:xfrm>
            <a:off x="2797316" y="-865818"/>
            <a:ext cx="3653452" cy="6797260"/>
          </a:xfrm>
          <a:custGeom>
            <a:avLst/>
            <a:gdLst>
              <a:gd name="connsiteX0" fmla="*/ 204384 w 3653452"/>
              <a:gd name="connsiteY0" fmla="*/ 6118447 h 6797260"/>
              <a:gd name="connsiteX1" fmla="*/ 377559 w 3653452"/>
              <a:gd name="connsiteY1" fmla="*/ 6233890 h 6797260"/>
              <a:gd name="connsiteX2" fmla="*/ 3653452 w 3653452"/>
              <a:gd name="connsiteY2" fmla="*/ 0 h 6797260"/>
            </a:gdLst>
            <a:ahLst/>
            <a:cxnLst>
              <a:cxn ang="0">
                <a:pos x="connsiteX0" y="connsiteY0"/>
              </a:cxn>
              <a:cxn ang="0">
                <a:pos x="connsiteX1" y="connsiteY1"/>
              </a:cxn>
              <a:cxn ang="0">
                <a:pos x="connsiteX2" y="connsiteY2"/>
              </a:cxn>
            </a:cxnLst>
            <a:rect l="l" t="t" r="r" b="b"/>
            <a:pathLst>
              <a:path w="3653452" h="6797260">
                <a:moveTo>
                  <a:pt x="204384" y="6118447"/>
                </a:moveTo>
                <a:cubicBezTo>
                  <a:pt x="3549" y="6686039"/>
                  <a:pt x="-197286" y="7253631"/>
                  <a:pt x="377559" y="6233890"/>
                </a:cubicBezTo>
                <a:cubicBezTo>
                  <a:pt x="952404" y="5214149"/>
                  <a:pt x="3653452" y="0"/>
                  <a:pt x="3653452" y="0"/>
                </a:cubicBezTo>
              </a:path>
            </a:pathLst>
          </a:custGeom>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50" name="TextBox 49"/>
          <p:cNvSpPr txBox="1"/>
          <p:nvPr/>
        </p:nvSpPr>
        <p:spPr>
          <a:xfrm>
            <a:off x="838200" y="1447800"/>
            <a:ext cx="3810000" cy="4247317"/>
          </a:xfrm>
          <a:prstGeom prst="rect">
            <a:avLst/>
          </a:prstGeom>
          <a:noFill/>
          <a:ln>
            <a:solidFill>
              <a:schemeClr val="tx1"/>
            </a:solidFill>
          </a:ln>
        </p:spPr>
        <p:txBody>
          <a:bodyPr wrap="square" rtlCol="0">
            <a:spAutoFit/>
          </a:bodyPr>
          <a:lstStyle/>
          <a:p>
            <a:r>
              <a:rPr lang="en-US" sz="1800" b="0" dirty="0" err="1" smtClean="0">
                <a:solidFill>
                  <a:srgbClr val="003300"/>
                </a:solidFill>
              </a:rPr>
              <a:t>SelectionSort</a:t>
            </a:r>
            <a:r>
              <a:rPr lang="en-US" sz="1800" b="0" dirty="0">
                <a:solidFill>
                  <a:srgbClr val="003300"/>
                </a:solidFill>
              </a:rPr>
              <a:t>(</a:t>
            </a:r>
            <a:r>
              <a:rPr lang="en-US" sz="1800" b="0" dirty="0" err="1">
                <a:solidFill>
                  <a:srgbClr val="003300"/>
                </a:solidFill>
              </a:rPr>
              <a:t>int</a:t>
            </a:r>
            <a:r>
              <a:rPr lang="en-US" sz="1800" b="0" dirty="0">
                <a:solidFill>
                  <a:srgbClr val="003300"/>
                </a:solidFill>
              </a:rPr>
              <a:t> A[],n) {</a:t>
            </a:r>
          </a:p>
          <a:p>
            <a:r>
              <a:rPr lang="en-US" sz="1800" b="0" dirty="0" smtClean="0">
                <a:solidFill>
                  <a:srgbClr val="003300"/>
                </a:solidFill>
              </a:rPr>
              <a:t>  i1 </a:t>
            </a:r>
            <a:r>
              <a:rPr lang="en-US" sz="1800" b="0" dirty="0">
                <a:solidFill>
                  <a:srgbClr val="003300"/>
                </a:solidFill>
              </a:rPr>
              <a:t>:=0;</a:t>
            </a:r>
          </a:p>
          <a:p>
            <a:r>
              <a:rPr lang="en-US" sz="1800" b="0" dirty="0" smtClean="0">
                <a:solidFill>
                  <a:srgbClr val="003300"/>
                </a:solidFill>
              </a:rPr>
              <a:t>  while</a:t>
            </a:r>
            <a:r>
              <a:rPr lang="en-US" sz="1800" b="0" dirty="0">
                <a:solidFill>
                  <a:srgbClr val="003300"/>
                </a:solidFill>
              </a:rPr>
              <a:t>(i1 </a:t>
            </a:r>
            <a:r>
              <a:rPr lang="en-US" sz="1800" b="0" dirty="0" smtClean="0">
                <a:solidFill>
                  <a:srgbClr val="003300"/>
                </a:solidFill>
              </a:rPr>
              <a:t>&lt; n</a:t>
            </a:r>
            <a:r>
              <a:rPr lang="en-US" sz="1800" b="0" dirty="0">
                <a:solidFill>
                  <a:srgbClr val="003300"/>
                </a:solidFill>
              </a:rPr>
              <a:t>−1) {</a:t>
            </a:r>
          </a:p>
          <a:p>
            <a:r>
              <a:rPr lang="en-US" sz="1800" b="0" dirty="0">
                <a:solidFill>
                  <a:srgbClr val="003300"/>
                </a:solidFill>
              </a:rPr>
              <a:t>  </a:t>
            </a:r>
            <a:r>
              <a:rPr lang="en-US" sz="1800" b="0" dirty="0" smtClean="0">
                <a:solidFill>
                  <a:srgbClr val="003300"/>
                </a:solidFill>
              </a:rPr>
              <a:t>  v1 </a:t>
            </a:r>
            <a:r>
              <a:rPr lang="en-US" sz="1800" b="0" dirty="0">
                <a:solidFill>
                  <a:srgbClr val="003300"/>
                </a:solidFill>
              </a:rPr>
              <a:t>:</a:t>
            </a:r>
            <a:r>
              <a:rPr lang="en-US" sz="1800" b="0" dirty="0" smtClean="0">
                <a:solidFill>
                  <a:srgbClr val="003300"/>
                </a:solidFill>
              </a:rPr>
              <a:t>= i1;</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i2 </a:t>
            </a:r>
            <a:r>
              <a:rPr lang="en-US" sz="1800" b="0" dirty="0">
                <a:solidFill>
                  <a:srgbClr val="003300"/>
                </a:solidFill>
              </a:rPr>
              <a:t>:</a:t>
            </a:r>
            <a:r>
              <a:rPr lang="en-US" sz="1800" b="0" dirty="0" smtClean="0">
                <a:solidFill>
                  <a:srgbClr val="003300"/>
                </a:solidFill>
              </a:rPr>
              <a:t>= i1 + 1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while </a:t>
            </a:r>
            <a:r>
              <a:rPr lang="en-US" sz="1800" b="0" dirty="0">
                <a:solidFill>
                  <a:srgbClr val="003300"/>
                </a:solidFill>
              </a:rPr>
              <a:t>(i2 </a:t>
            </a:r>
            <a:r>
              <a:rPr lang="en-US" sz="1800" b="0" dirty="0" smtClean="0">
                <a:solidFill>
                  <a:srgbClr val="003300"/>
                </a:solidFill>
              </a:rPr>
              <a:t>&lt; n</a:t>
            </a:r>
            <a:r>
              <a:rPr lang="en-US" sz="1800" b="0" dirty="0">
                <a:solidFill>
                  <a:srgbClr val="003300"/>
                </a:solidFill>
              </a:rPr>
              <a:t>) {</a:t>
            </a:r>
          </a:p>
          <a:p>
            <a:r>
              <a:rPr lang="en-US" sz="1800" b="0" dirty="0">
                <a:solidFill>
                  <a:srgbClr val="003300"/>
                </a:solidFill>
              </a:rPr>
              <a:t>    </a:t>
            </a:r>
            <a:r>
              <a:rPr lang="en-US" sz="1800" b="0" dirty="0" smtClean="0">
                <a:solidFill>
                  <a:srgbClr val="003300"/>
                </a:solidFill>
              </a:rPr>
              <a:t>  if </a:t>
            </a:r>
            <a:r>
              <a:rPr lang="en-US" sz="1800" b="0" dirty="0">
                <a:solidFill>
                  <a:srgbClr val="003300"/>
                </a:solidFill>
              </a:rPr>
              <a:t>(A[i2]&lt;A[v1]</a:t>
            </a:r>
            <a:r>
              <a:rPr lang="en-US" sz="1800" b="0" dirty="0" smtClean="0">
                <a:solidFill>
                  <a:srgbClr val="003300"/>
                </a:solidFill>
              </a:rPr>
              <a:t>)</a:t>
            </a:r>
          </a:p>
          <a:p>
            <a:r>
              <a:rPr lang="en-US" sz="1800" b="0" dirty="0">
                <a:solidFill>
                  <a:srgbClr val="003300"/>
                </a:solidFill>
              </a:rPr>
              <a:t> </a:t>
            </a:r>
            <a:r>
              <a:rPr lang="en-US" sz="1800" b="0" dirty="0" smtClean="0">
                <a:solidFill>
                  <a:srgbClr val="003300"/>
                </a:solidFill>
              </a:rPr>
              <a:t>       v1 </a:t>
            </a:r>
            <a:r>
              <a:rPr lang="en-US" sz="1800" b="0" dirty="0">
                <a:solidFill>
                  <a:srgbClr val="003300"/>
                </a:solidFill>
              </a:rPr>
              <a:t>:</a:t>
            </a:r>
            <a:r>
              <a:rPr lang="en-US" sz="1800" b="0" dirty="0" smtClean="0">
                <a:solidFill>
                  <a:srgbClr val="003300"/>
                </a:solidFill>
              </a:rPr>
              <a:t>= i2 </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i2+</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swap</a:t>
            </a:r>
            <a:r>
              <a:rPr lang="en-US" sz="1800" b="0" dirty="0">
                <a:solidFill>
                  <a:srgbClr val="003300"/>
                </a:solidFill>
              </a:rPr>
              <a:t>(A[</a:t>
            </a:r>
            <a:r>
              <a:rPr lang="en-US" sz="1800" b="0" dirty="0" smtClean="0">
                <a:solidFill>
                  <a:srgbClr val="003300"/>
                </a:solidFill>
              </a:rPr>
              <a:t>i1]</a:t>
            </a:r>
            <a:r>
              <a:rPr lang="en-US" sz="1800" b="0" dirty="0">
                <a:solidFill>
                  <a:srgbClr val="003300"/>
                </a:solidFill>
              </a:rPr>
              <a:t>, A[</a:t>
            </a:r>
            <a:r>
              <a:rPr lang="en-US" sz="1800" b="0" dirty="0" smtClean="0">
                <a:solidFill>
                  <a:srgbClr val="003300"/>
                </a:solidFill>
              </a:rPr>
              <a:t>v1]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i1+</a:t>
            </a:r>
            <a:r>
              <a:rPr lang="en-US" sz="1800" b="0" dirty="0">
                <a:solidFill>
                  <a:srgbClr val="003300"/>
                </a:solidFill>
              </a:rPr>
              <a:t>+;</a:t>
            </a:r>
          </a:p>
          <a:p>
            <a:r>
              <a:rPr lang="en-US" sz="1800" b="0" dirty="0" smtClean="0">
                <a:solidFill>
                  <a:srgbClr val="003300"/>
                </a:solidFill>
              </a:rPr>
              <a:t>  }</a:t>
            </a:r>
            <a:endParaRPr lang="en-US" sz="1800" b="0" dirty="0">
              <a:solidFill>
                <a:srgbClr val="003300"/>
              </a:solidFill>
            </a:endParaRPr>
          </a:p>
          <a:p>
            <a:r>
              <a:rPr lang="en-US" sz="1800" b="0" dirty="0" smtClean="0">
                <a:solidFill>
                  <a:srgbClr val="003300"/>
                </a:solidFill>
              </a:rPr>
              <a:t>  return </a:t>
            </a:r>
            <a:r>
              <a:rPr lang="en-US" sz="1800" b="0" dirty="0">
                <a:solidFill>
                  <a:srgbClr val="003300"/>
                </a:solidFill>
              </a:rPr>
              <a:t>A;</a:t>
            </a:r>
          </a:p>
          <a:p>
            <a:r>
              <a:rPr lang="en-US" sz="1800" b="0" dirty="0" smtClean="0">
                <a:solidFill>
                  <a:srgbClr val="003300"/>
                </a:solidFill>
              </a:rPr>
              <a:t>}</a:t>
            </a:r>
          </a:p>
        </p:txBody>
      </p:sp>
      <p:sp>
        <p:nvSpPr>
          <p:cNvPr id="58" name="Rectangle 57"/>
          <p:cNvSpPr/>
          <p:nvPr/>
        </p:nvSpPr>
        <p:spPr>
          <a:xfrm>
            <a:off x="609600" y="5867400"/>
            <a:ext cx="4038600" cy="369332"/>
          </a:xfrm>
          <a:prstGeom prst="rect">
            <a:avLst/>
          </a:prstGeom>
          <a:ln>
            <a:solidFill>
              <a:schemeClr val="tx1"/>
            </a:solidFill>
          </a:ln>
        </p:spPr>
        <p:txBody>
          <a:bodyPr wrap="square">
            <a:spAutoFit/>
          </a:bodyPr>
          <a:lstStyle/>
          <a:p>
            <a:r>
              <a:rPr lang="en-US" sz="1800" b="0" dirty="0">
                <a:solidFill>
                  <a:srgbClr val="003300"/>
                </a:solidFill>
              </a:rPr>
              <a:t>post:  </a:t>
            </a:r>
            <a:r>
              <a:rPr lang="cs-CZ" sz="1800" b="0" dirty="0">
                <a:solidFill>
                  <a:srgbClr val="003300"/>
                </a:solidFill>
              </a:rPr>
              <a:t>∀k : 0 ≤k&lt;n ⇒ A[k]≤A[k + 1] </a:t>
            </a:r>
            <a:endParaRPr lang="en-US" sz="1800" b="0" dirty="0">
              <a:solidFill>
                <a:srgbClr val="003300"/>
              </a:solidFill>
            </a:endParaRPr>
          </a:p>
        </p:txBody>
      </p:sp>
      <p:sp>
        <p:nvSpPr>
          <p:cNvPr id="16" name="Rectangular Callout 15"/>
          <p:cNvSpPr/>
          <p:nvPr/>
        </p:nvSpPr>
        <p:spPr bwMode="auto">
          <a:xfrm>
            <a:off x="4800600" y="1600200"/>
            <a:ext cx="3657600" cy="1143000"/>
          </a:xfrm>
          <a:prstGeom prst="wedgeRectCallout">
            <a:avLst>
              <a:gd name="adj1" fmla="val -108700"/>
              <a:gd name="adj2" fmla="val 3523"/>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0" dirty="0" smtClean="0">
                <a:solidFill>
                  <a:srgbClr val="002060"/>
                </a:solidFill>
              </a:rPr>
              <a:t>Invariant:</a:t>
            </a:r>
          </a:p>
          <a:p>
            <a:r>
              <a:rPr lang="en-US" sz="1800" b="0" dirty="0" smtClean="0">
                <a:solidFill>
                  <a:srgbClr val="002060"/>
                </a:solidFill>
              </a:rPr>
              <a:t>∀</a:t>
            </a:r>
            <a:r>
              <a:rPr lang="en-US" sz="1800" b="0" dirty="0">
                <a:solidFill>
                  <a:srgbClr val="002060"/>
                </a:solidFill>
              </a:rPr>
              <a:t>k1,k2. 0≤k1&lt;k2&lt;n ∧</a:t>
            </a:r>
          </a:p>
          <a:p>
            <a:r>
              <a:rPr lang="en-US" sz="1800" b="0" dirty="0">
                <a:solidFill>
                  <a:srgbClr val="002060"/>
                </a:solidFill>
              </a:rPr>
              <a:t>     k1&lt;i1 ⇒ A[k1]≤A[k2]</a:t>
            </a:r>
          </a:p>
        </p:txBody>
      </p:sp>
      <p:sp>
        <p:nvSpPr>
          <p:cNvPr id="17" name="Rectangular Callout 16"/>
          <p:cNvSpPr/>
          <p:nvPr/>
        </p:nvSpPr>
        <p:spPr bwMode="auto">
          <a:xfrm>
            <a:off x="4953000" y="3048000"/>
            <a:ext cx="3657600" cy="2209800"/>
          </a:xfrm>
          <a:prstGeom prst="wedgeRectCallout">
            <a:avLst>
              <a:gd name="adj1" fmla="val -110752"/>
              <a:gd name="adj2" fmla="val -53167"/>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cs-CZ" sz="1800" b="0" dirty="0" smtClean="0">
                <a:solidFill>
                  <a:srgbClr val="002060"/>
                </a:solidFill>
              </a:rPr>
              <a:t>Invariant:</a:t>
            </a:r>
          </a:p>
          <a:p>
            <a:r>
              <a:rPr lang="cs-CZ" sz="1800" b="0" dirty="0" smtClean="0">
                <a:solidFill>
                  <a:srgbClr val="002060"/>
                </a:solidFill>
              </a:rPr>
              <a:t>i1</a:t>
            </a:r>
            <a:r>
              <a:rPr lang="cs-CZ" sz="1800" b="0" dirty="0">
                <a:solidFill>
                  <a:srgbClr val="002060"/>
                </a:solidFill>
              </a:rPr>
              <a:t>&lt;i2 ∧</a:t>
            </a:r>
          </a:p>
          <a:p>
            <a:r>
              <a:rPr lang="cs-CZ" sz="1800" b="0" dirty="0">
                <a:solidFill>
                  <a:srgbClr val="002060"/>
                </a:solidFill>
              </a:rPr>
              <a:t>i1≤v1&lt;n ∧</a:t>
            </a:r>
          </a:p>
          <a:p>
            <a:r>
              <a:rPr lang="cs-CZ" sz="1800" b="0" dirty="0" smtClean="0">
                <a:solidFill>
                  <a:srgbClr val="002060"/>
                </a:solidFill>
              </a:rPr>
              <a:t>(∀</a:t>
            </a:r>
            <a:r>
              <a:rPr lang="cs-CZ" sz="1800" b="0" dirty="0">
                <a:solidFill>
                  <a:srgbClr val="002060"/>
                </a:solidFill>
              </a:rPr>
              <a:t>k1,k2. 0≤k1&lt;k2&lt;n ∧</a:t>
            </a:r>
          </a:p>
          <a:p>
            <a:r>
              <a:rPr lang="cs-CZ" sz="1800" b="0" dirty="0">
                <a:solidFill>
                  <a:srgbClr val="002060"/>
                </a:solidFill>
              </a:rPr>
              <a:t>   k1&lt;i1 ⇒ A[k1]≤A[k2</a:t>
            </a:r>
            <a:r>
              <a:rPr lang="cs-CZ" sz="1800" b="0" dirty="0" smtClean="0">
                <a:solidFill>
                  <a:srgbClr val="002060"/>
                </a:solidFill>
              </a:rPr>
              <a:t>]) ∧</a:t>
            </a:r>
            <a:endParaRPr lang="cs-CZ" sz="1800" b="0" dirty="0">
              <a:solidFill>
                <a:srgbClr val="002060"/>
              </a:solidFill>
            </a:endParaRPr>
          </a:p>
          <a:p>
            <a:r>
              <a:rPr lang="cs-CZ" sz="1800" b="0" dirty="0" smtClean="0">
                <a:solidFill>
                  <a:srgbClr val="002060"/>
                </a:solidFill>
              </a:rPr>
              <a:t>(∀</a:t>
            </a:r>
            <a:r>
              <a:rPr lang="cs-CZ" sz="1800" b="0" dirty="0">
                <a:solidFill>
                  <a:srgbClr val="002060"/>
                </a:solidFill>
              </a:rPr>
              <a:t>k. i1≤k&lt;i2 ∧</a:t>
            </a:r>
          </a:p>
          <a:p>
            <a:r>
              <a:rPr lang="cs-CZ" sz="1800" b="0" dirty="0">
                <a:solidFill>
                  <a:srgbClr val="002060"/>
                </a:solidFill>
              </a:rPr>
              <a:t>   k≥0 ⇒ A[v1]≤A[k</a:t>
            </a:r>
            <a:r>
              <a:rPr lang="cs-CZ" sz="1800" b="0" dirty="0" smtClean="0">
                <a:solidFill>
                  <a:srgbClr val="002060"/>
                </a:solidFill>
              </a:rPr>
              <a:t>])</a:t>
            </a:r>
            <a:endParaRPr lang="en-US" sz="1800" b="0" dirty="0">
              <a:solidFill>
                <a:srgbClr val="002060"/>
              </a:solidFill>
            </a:endParaRPr>
          </a:p>
        </p:txBody>
      </p:sp>
      <p:sp>
        <p:nvSpPr>
          <p:cNvPr id="1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18</a:t>
            </a:fld>
            <a:endParaRPr lang="en-US" b="1" dirty="0"/>
          </a:p>
        </p:txBody>
      </p:sp>
    </p:spTree>
    <p:extLst>
      <p:ext uri="{BB962C8B-B14F-4D97-AF65-F5344CB8AC3E}">
        <p14:creationId xmlns:p14="http://schemas.microsoft.com/office/powerpoint/2010/main" val="27039952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166688"/>
            <a:ext cx="8515350" cy="1096962"/>
          </a:xfrm>
        </p:spPr>
        <p:txBody>
          <a:bodyPr/>
          <a:lstStyle/>
          <a:p>
            <a:r>
              <a:rPr lang="en-US" sz="2800" dirty="0" smtClean="0">
                <a:solidFill>
                  <a:srgbClr val="C00000"/>
                </a:solidFill>
              </a:rPr>
              <a:t>Parallel Parking by Sketching</a:t>
            </a:r>
            <a:br>
              <a:rPr lang="en-US" sz="2800" dirty="0" smtClean="0">
                <a:solidFill>
                  <a:srgbClr val="C00000"/>
                </a:solidFill>
              </a:rPr>
            </a:br>
            <a:r>
              <a:rPr lang="en-US" sz="2800" dirty="0" smtClean="0">
                <a:solidFill>
                  <a:srgbClr val="C00000"/>
                </a:solidFill>
              </a:rPr>
              <a:t>				</a:t>
            </a:r>
            <a:r>
              <a:rPr lang="en-US" sz="1600" dirty="0" smtClean="0">
                <a:solidFill>
                  <a:srgbClr val="C00000"/>
                </a:solidFill>
              </a:rPr>
              <a:t>Ref: </a:t>
            </a:r>
            <a:r>
              <a:rPr lang="en-US" sz="1600" dirty="0" err="1" smtClean="0">
                <a:solidFill>
                  <a:srgbClr val="C00000"/>
                </a:solidFill>
              </a:rPr>
              <a:t>Chaudhuri</a:t>
            </a:r>
            <a:r>
              <a:rPr lang="en-US" sz="1600" dirty="0" smtClean="0">
                <a:solidFill>
                  <a:srgbClr val="C00000"/>
                </a:solidFill>
              </a:rPr>
              <a:t>, Solar-</a:t>
            </a:r>
            <a:r>
              <a:rPr lang="en-US" sz="1600" dirty="0" err="1" smtClean="0">
                <a:solidFill>
                  <a:srgbClr val="C00000"/>
                </a:solidFill>
              </a:rPr>
              <a:t>Lezama</a:t>
            </a:r>
            <a:r>
              <a:rPr lang="en-US" sz="1600" dirty="0" smtClean="0">
                <a:solidFill>
                  <a:srgbClr val="C00000"/>
                </a:solidFill>
              </a:rPr>
              <a:t> (PLDI 2010)</a:t>
            </a:r>
            <a:endParaRPr lang="en-US" sz="2800" dirty="0">
              <a:solidFill>
                <a:srgbClr val="C00000"/>
              </a:solidFill>
            </a:endParaRPr>
          </a:p>
        </p:txBody>
      </p:sp>
      <p:sp>
        <p:nvSpPr>
          <p:cNvPr id="4" name="TextBox 3"/>
          <p:cNvSpPr txBox="1"/>
          <p:nvPr/>
        </p:nvSpPr>
        <p:spPr>
          <a:xfrm>
            <a:off x="381000" y="1219200"/>
            <a:ext cx="4724400" cy="4801314"/>
          </a:xfrm>
          <a:prstGeom prst="rect">
            <a:avLst/>
          </a:prstGeom>
          <a:noFill/>
        </p:spPr>
        <p:txBody>
          <a:bodyPr wrap="square" rtlCol="0">
            <a:spAutoFit/>
          </a:bodyPr>
          <a:lstStyle/>
          <a:p>
            <a:r>
              <a:rPr lang="en-US" sz="1800" b="0" dirty="0" smtClean="0">
                <a:solidFill>
                  <a:srgbClr val="002060"/>
                </a:solidFill>
                <a:latin typeface="+mn-lt"/>
              </a:rPr>
              <a:t>Err = 0.0;</a:t>
            </a:r>
          </a:p>
          <a:p>
            <a:r>
              <a:rPr lang="en-US" sz="1800" b="0" dirty="0" smtClean="0">
                <a:solidFill>
                  <a:srgbClr val="002060"/>
                </a:solidFill>
                <a:latin typeface="+mn-lt"/>
              </a:rPr>
              <a:t>for(t = 0; t&lt;T; t+=</a:t>
            </a:r>
            <a:r>
              <a:rPr lang="en-US" sz="1800" b="0" dirty="0" err="1" smtClean="0">
                <a:solidFill>
                  <a:srgbClr val="002060"/>
                </a:solidFill>
                <a:latin typeface="+mn-lt"/>
              </a:rPr>
              <a:t>dT</a:t>
            </a:r>
            <a:r>
              <a:rPr lang="en-US" sz="1800" b="0" dirty="0" smtClean="0">
                <a:solidFill>
                  <a:srgbClr val="002060"/>
                </a:solidFill>
                <a:latin typeface="+mn-lt"/>
              </a:rPr>
              <a:t>){</a:t>
            </a:r>
          </a:p>
          <a:p>
            <a:r>
              <a:rPr lang="en-US" sz="1800" b="0" dirty="0" smtClean="0">
                <a:solidFill>
                  <a:srgbClr val="002060"/>
                </a:solidFill>
                <a:latin typeface="+mn-lt"/>
              </a:rPr>
              <a:t>  if(stage==STRAIGHT){</a:t>
            </a:r>
          </a:p>
          <a:p>
            <a:r>
              <a:rPr lang="en-US" sz="1800" b="0" dirty="0" smtClean="0">
                <a:solidFill>
                  <a:srgbClr val="002060"/>
                </a:solidFill>
                <a:latin typeface="+mn-lt"/>
              </a:rPr>
              <a:t>    if(t &gt; ??) stage= INTURN;       </a:t>
            </a:r>
            <a:endParaRPr lang="en-US" sz="1800" b="0" dirty="0">
              <a:solidFill>
                <a:srgbClr val="002060"/>
              </a:solidFill>
              <a:latin typeface="+mn-lt"/>
            </a:endParaRPr>
          </a:p>
          <a:p>
            <a:r>
              <a:rPr lang="en-US" sz="1800" b="0" dirty="0">
                <a:solidFill>
                  <a:srgbClr val="002060"/>
                </a:solidFill>
                <a:latin typeface="+mn-lt"/>
              </a:rPr>
              <a:t> </a:t>
            </a:r>
            <a:r>
              <a:rPr lang="en-US" sz="1800" b="0" dirty="0" smtClean="0">
                <a:solidFill>
                  <a:srgbClr val="002060"/>
                </a:solidFill>
                <a:latin typeface="+mn-lt"/>
              </a:rPr>
              <a:t> }</a:t>
            </a:r>
            <a:endParaRPr lang="en-US" sz="1800" b="0" dirty="0">
              <a:solidFill>
                <a:srgbClr val="002060"/>
              </a:solidFill>
              <a:latin typeface="+mn-lt"/>
            </a:endParaRPr>
          </a:p>
          <a:p>
            <a:r>
              <a:rPr lang="en-US" sz="1800" b="0" dirty="0" smtClean="0">
                <a:solidFill>
                  <a:srgbClr val="002060"/>
                </a:solidFill>
                <a:latin typeface="+mn-lt"/>
              </a:rPr>
              <a:t> </a:t>
            </a:r>
            <a:r>
              <a:rPr lang="en-US" sz="1800" b="0" dirty="0">
                <a:solidFill>
                  <a:srgbClr val="002060"/>
                </a:solidFill>
                <a:latin typeface="+mn-lt"/>
              </a:rPr>
              <a:t> if(stage</a:t>
            </a:r>
            <a:r>
              <a:rPr lang="en-US" sz="1800" b="0" dirty="0" smtClean="0">
                <a:solidFill>
                  <a:srgbClr val="002060"/>
                </a:solidFill>
                <a:latin typeface="+mn-lt"/>
              </a:rPr>
              <a:t>==INTURN){</a:t>
            </a:r>
          </a:p>
          <a:p>
            <a:r>
              <a:rPr lang="en-US" sz="1800" b="0" dirty="0" smtClean="0">
                <a:solidFill>
                  <a:srgbClr val="002060"/>
                </a:solidFill>
                <a:latin typeface="+mn-lt"/>
              </a:rPr>
              <a:t>    </a:t>
            </a:r>
            <a:r>
              <a:rPr lang="en-US" sz="1800" b="0" dirty="0" err="1" smtClean="0">
                <a:solidFill>
                  <a:srgbClr val="002060"/>
                </a:solidFill>
                <a:latin typeface="+mn-lt"/>
              </a:rPr>
              <a:t>car.ang</a:t>
            </a:r>
            <a:r>
              <a:rPr lang="en-US" sz="1800" b="0" dirty="0" smtClean="0">
                <a:solidFill>
                  <a:srgbClr val="002060"/>
                </a:solidFill>
                <a:latin typeface="+mn-lt"/>
              </a:rPr>
              <a:t> = </a:t>
            </a:r>
            <a:r>
              <a:rPr lang="en-US" sz="1800" b="0" dirty="0" err="1" smtClean="0">
                <a:solidFill>
                  <a:srgbClr val="002060"/>
                </a:solidFill>
                <a:latin typeface="+mn-lt"/>
              </a:rPr>
              <a:t>car.ang</a:t>
            </a:r>
            <a:r>
              <a:rPr lang="en-US" sz="1800" b="0" dirty="0" smtClean="0">
                <a:solidFill>
                  <a:srgbClr val="002060"/>
                </a:solidFill>
                <a:latin typeface="+mn-lt"/>
              </a:rPr>
              <a:t> - ??;</a:t>
            </a:r>
            <a:endParaRPr lang="en-US" sz="1800" b="0" dirty="0">
              <a:solidFill>
                <a:srgbClr val="002060"/>
              </a:solidFill>
              <a:latin typeface="+mn-lt"/>
            </a:endParaRPr>
          </a:p>
          <a:p>
            <a:r>
              <a:rPr lang="en-US" sz="1800" b="0" dirty="0" smtClean="0">
                <a:solidFill>
                  <a:srgbClr val="002060"/>
                </a:solidFill>
                <a:latin typeface="+mn-lt"/>
              </a:rPr>
              <a:t>    if(t &gt; ??) stage</a:t>
            </a:r>
            <a:r>
              <a:rPr lang="en-US" sz="1800" b="0" dirty="0">
                <a:solidFill>
                  <a:srgbClr val="002060"/>
                </a:solidFill>
                <a:latin typeface="+mn-lt"/>
              </a:rPr>
              <a:t>= </a:t>
            </a:r>
            <a:r>
              <a:rPr lang="en-US" sz="1800" b="0" dirty="0" smtClean="0">
                <a:solidFill>
                  <a:srgbClr val="002060"/>
                </a:solidFill>
                <a:latin typeface="+mn-lt"/>
              </a:rPr>
              <a:t>OUTTURN;</a:t>
            </a:r>
            <a:endParaRPr lang="en-US" sz="1800" b="0" dirty="0">
              <a:solidFill>
                <a:srgbClr val="002060"/>
              </a:solidFill>
              <a:latin typeface="+mn-lt"/>
            </a:endParaRPr>
          </a:p>
          <a:p>
            <a:r>
              <a:rPr lang="en-US" sz="1800" b="0" dirty="0" smtClean="0">
                <a:solidFill>
                  <a:srgbClr val="002060"/>
                </a:solidFill>
                <a:latin typeface="+mn-lt"/>
              </a:rPr>
              <a:t>  }</a:t>
            </a:r>
          </a:p>
          <a:p>
            <a:r>
              <a:rPr lang="en-US" sz="1800" b="0" dirty="0" smtClean="0">
                <a:solidFill>
                  <a:srgbClr val="002060"/>
                </a:solidFill>
                <a:latin typeface="+mn-lt"/>
              </a:rPr>
              <a:t>  if(stage==OUTTURN</a:t>
            </a:r>
            <a:r>
              <a:rPr lang="en-US" sz="1800" b="0" dirty="0">
                <a:solidFill>
                  <a:srgbClr val="002060"/>
                </a:solidFill>
                <a:latin typeface="+mn-lt"/>
              </a:rPr>
              <a:t>){</a:t>
            </a:r>
          </a:p>
          <a:p>
            <a:r>
              <a:rPr lang="en-US" sz="1800" b="0" dirty="0" smtClean="0">
                <a:solidFill>
                  <a:srgbClr val="002060"/>
                </a:solidFill>
                <a:latin typeface="+mn-lt"/>
              </a:rPr>
              <a:t>    </a:t>
            </a:r>
            <a:r>
              <a:rPr lang="en-US" sz="1800" b="0" dirty="0" err="1">
                <a:solidFill>
                  <a:srgbClr val="002060"/>
                </a:solidFill>
                <a:latin typeface="+mn-lt"/>
              </a:rPr>
              <a:t>car.ang</a:t>
            </a:r>
            <a:r>
              <a:rPr lang="en-US" sz="1800" b="0" dirty="0">
                <a:solidFill>
                  <a:srgbClr val="002060"/>
                </a:solidFill>
                <a:latin typeface="+mn-lt"/>
              </a:rPr>
              <a:t> = </a:t>
            </a:r>
            <a:r>
              <a:rPr lang="en-US" sz="1800" b="0" dirty="0" err="1">
                <a:solidFill>
                  <a:srgbClr val="002060"/>
                </a:solidFill>
                <a:latin typeface="+mn-lt"/>
              </a:rPr>
              <a:t>car.ang</a:t>
            </a:r>
            <a:r>
              <a:rPr lang="en-US" sz="1800" b="0" dirty="0">
                <a:solidFill>
                  <a:srgbClr val="002060"/>
                </a:solidFill>
                <a:latin typeface="+mn-lt"/>
              </a:rPr>
              <a:t> +</a:t>
            </a:r>
            <a:r>
              <a:rPr lang="en-US" sz="1800" b="0" dirty="0" smtClean="0">
                <a:solidFill>
                  <a:srgbClr val="002060"/>
                </a:solidFill>
                <a:latin typeface="+mn-lt"/>
              </a:rPr>
              <a:t> </a:t>
            </a:r>
            <a:r>
              <a:rPr lang="en-US" sz="1800" b="0" dirty="0">
                <a:solidFill>
                  <a:srgbClr val="002060"/>
                </a:solidFill>
                <a:latin typeface="+mn-lt"/>
              </a:rPr>
              <a:t>??;</a:t>
            </a:r>
          </a:p>
          <a:p>
            <a:r>
              <a:rPr lang="en-US" sz="1800" b="0" dirty="0" smtClean="0">
                <a:solidFill>
                  <a:srgbClr val="002060"/>
                </a:solidFill>
                <a:latin typeface="+mn-lt"/>
              </a:rPr>
              <a:t>    if(t &gt; ??) break;</a:t>
            </a:r>
            <a:endParaRPr lang="en-US" sz="1800" b="0" dirty="0">
              <a:solidFill>
                <a:srgbClr val="002060"/>
              </a:solidFill>
              <a:latin typeface="+mn-lt"/>
            </a:endParaRPr>
          </a:p>
          <a:p>
            <a:r>
              <a:rPr lang="en-US" sz="1800" b="0" dirty="0" smtClean="0">
                <a:solidFill>
                  <a:srgbClr val="002060"/>
                </a:solidFill>
                <a:latin typeface="+mn-lt"/>
              </a:rPr>
              <a:t>  }</a:t>
            </a:r>
          </a:p>
          <a:p>
            <a:r>
              <a:rPr lang="en-US" sz="1800" b="0" dirty="0" smtClean="0">
                <a:solidFill>
                  <a:srgbClr val="002060"/>
                </a:solidFill>
                <a:latin typeface="+mn-lt"/>
              </a:rPr>
              <a:t>  </a:t>
            </a:r>
            <a:r>
              <a:rPr lang="en-US" sz="1800" b="0" dirty="0" err="1" smtClean="0">
                <a:solidFill>
                  <a:srgbClr val="002060"/>
                </a:solidFill>
                <a:latin typeface="+mn-lt"/>
              </a:rPr>
              <a:t>simulate_car</a:t>
            </a:r>
            <a:r>
              <a:rPr lang="en-US" sz="1800" b="0" dirty="0" smtClean="0">
                <a:solidFill>
                  <a:srgbClr val="002060"/>
                </a:solidFill>
                <a:latin typeface="+mn-lt"/>
              </a:rPr>
              <a:t>(car</a:t>
            </a:r>
            <a:r>
              <a:rPr lang="en-US" sz="1800" b="0" dirty="0">
                <a:solidFill>
                  <a:srgbClr val="002060"/>
                </a:solidFill>
                <a:latin typeface="+mn-lt"/>
              </a:rPr>
              <a:t>);</a:t>
            </a:r>
          </a:p>
          <a:p>
            <a:r>
              <a:rPr lang="en-US" sz="1800" b="0" dirty="0" smtClean="0">
                <a:solidFill>
                  <a:srgbClr val="002060"/>
                </a:solidFill>
                <a:latin typeface="+mn-lt"/>
              </a:rPr>
              <a:t>  Err += </a:t>
            </a:r>
            <a:r>
              <a:rPr lang="en-US" sz="1800" b="0" dirty="0" err="1" smtClean="0">
                <a:solidFill>
                  <a:srgbClr val="002060"/>
                </a:solidFill>
                <a:latin typeface="+mn-lt"/>
              </a:rPr>
              <a:t>check_collision</a:t>
            </a:r>
            <a:r>
              <a:rPr lang="en-US" sz="1800" b="0" dirty="0" smtClean="0">
                <a:solidFill>
                  <a:srgbClr val="002060"/>
                </a:solidFill>
                <a:latin typeface="+mn-lt"/>
              </a:rPr>
              <a:t>(car);</a:t>
            </a:r>
          </a:p>
          <a:p>
            <a:r>
              <a:rPr lang="en-US" sz="1800" b="0" dirty="0" smtClean="0">
                <a:solidFill>
                  <a:srgbClr val="002060"/>
                </a:solidFill>
                <a:latin typeface="+mn-lt"/>
              </a:rPr>
              <a:t>}</a:t>
            </a:r>
          </a:p>
          <a:p>
            <a:r>
              <a:rPr lang="en-US" sz="1800" b="0" dirty="0" smtClean="0">
                <a:solidFill>
                  <a:srgbClr val="002060"/>
                </a:solidFill>
                <a:latin typeface="+mn-lt"/>
              </a:rPr>
              <a:t>Err += </a:t>
            </a:r>
            <a:r>
              <a:rPr lang="en-US" sz="1800" b="0" dirty="0" err="1" smtClean="0">
                <a:solidFill>
                  <a:srgbClr val="002060"/>
                </a:solidFill>
                <a:latin typeface="+mn-lt"/>
              </a:rPr>
              <a:t>check_destination</a:t>
            </a:r>
            <a:r>
              <a:rPr lang="en-US" sz="1800" b="0" dirty="0" smtClean="0">
                <a:solidFill>
                  <a:srgbClr val="002060"/>
                </a:solidFill>
                <a:latin typeface="+mn-lt"/>
              </a:rPr>
              <a:t>(car);</a:t>
            </a:r>
            <a:endParaRPr lang="en-US" sz="1800" b="0" dirty="0">
              <a:solidFill>
                <a:srgbClr val="002060"/>
              </a:solidFill>
              <a:latin typeface="+mn-lt"/>
            </a:endParaRPr>
          </a:p>
        </p:txBody>
      </p:sp>
      <p:pic>
        <p:nvPicPr>
          <p:cNvPr id="8" name="parallelParkGood.wmv">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5" cstate="print"/>
          <a:stretch>
            <a:fillRect/>
          </a:stretch>
        </p:blipFill>
        <p:spPr>
          <a:xfrm>
            <a:off x="5791200" y="3581400"/>
            <a:ext cx="3040371" cy="2280278"/>
          </a:xfrm>
          <a:prstGeom prst="rect">
            <a:avLst/>
          </a:prstGeom>
        </p:spPr>
      </p:pic>
      <p:sp>
        <p:nvSpPr>
          <p:cNvPr id="31" name="Right Brace 30"/>
          <p:cNvSpPr/>
          <p:nvPr/>
        </p:nvSpPr>
        <p:spPr bwMode="auto">
          <a:xfrm>
            <a:off x="3124200" y="3810000"/>
            <a:ext cx="457200" cy="838200"/>
          </a:xfrm>
          <a:prstGeom prst="rightBrace">
            <a:avLst/>
          </a:prstGeom>
          <a:noFill/>
          <a:ln w="254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32" name="Text Box 36"/>
          <p:cNvSpPr txBox="1">
            <a:spLocks noChangeArrowheads="1"/>
          </p:cNvSpPr>
          <p:nvPr/>
        </p:nvSpPr>
        <p:spPr bwMode="auto">
          <a:xfrm>
            <a:off x="4191000" y="2133600"/>
            <a:ext cx="2667000" cy="369332"/>
          </a:xfrm>
          <a:prstGeom prst="rect">
            <a:avLst/>
          </a:prstGeom>
          <a:noFill/>
          <a:ln w="9525">
            <a:noFill/>
            <a:miter lim="800000"/>
            <a:headEnd/>
            <a:tailEnd/>
          </a:ln>
        </p:spPr>
        <p:txBody>
          <a:bodyPr wrap="square">
            <a:spAutoFit/>
          </a:bodyPr>
          <a:lstStyle/>
          <a:p>
            <a:pPr marL="190500" indent="-190500" eaLnBrk="0" hangingPunct="0"/>
            <a:r>
              <a:rPr lang="en-US" sz="1800" b="0" dirty="0" smtClean="0">
                <a:solidFill>
                  <a:srgbClr val="002060"/>
                </a:solidFill>
              </a:rPr>
              <a:t>Backup straight</a:t>
            </a:r>
          </a:p>
        </p:txBody>
      </p:sp>
      <p:sp>
        <p:nvSpPr>
          <p:cNvPr id="34" name="Right Brace 33"/>
          <p:cNvSpPr/>
          <p:nvPr/>
        </p:nvSpPr>
        <p:spPr bwMode="auto">
          <a:xfrm>
            <a:off x="3733800" y="2895600"/>
            <a:ext cx="457200" cy="838200"/>
          </a:xfrm>
          <a:prstGeom prst="rightBrace">
            <a:avLst/>
          </a:prstGeom>
          <a:noFill/>
          <a:ln w="254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35" name="Right Brace 34"/>
          <p:cNvSpPr/>
          <p:nvPr/>
        </p:nvSpPr>
        <p:spPr bwMode="auto">
          <a:xfrm>
            <a:off x="3657600" y="1828800"/>
            <a:ext cx="457200" cy="838200"/>
          </a:xfrm>
          <a:prstGeom prst="rightBrace">
            <a:avLst/>
          </a:prstGeom>
          <a:noFill/>
          <a:ln w="25400" cap="flat" cmpd="sng" algn="ctr">
            <a:solidFill>
              <a:srgbClr val="00206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36" name="Text Box 36"/>
          <p:cNvSpPr txBox="1">
            <a:spLocks noChangeArrowheads="1"/>
          </p:cNvSpPr>
          <p:nvPr/>
        </p:nvSpPr>
        <p:spPr bwMode="auto">
          <a:xfrm>
            <a:off x="3657600" y="4038600"/>
            <a:ext cx="1371600" cy="369332"/>
          </a:xfrm>
          <a:prstGeom prst="rect">
            <a:avLst/>
          </a:prstGeom>
          <a:noFill/>
          <a:ln w="9525">
            <a:noFill/>
            <a:miter lim="800000"/>
            <a:headEnd/>
            <a:tailEnd/>
          </a:ln>
        </p:spPr>
        <p:txBody>
          <a:bodyPr wrap="square">
            <a:spAutoFit/>
          </a:bodyPr>
          <a:lstStyle/>
          <a:p>
            <a:pPr marL="190500" indent="-190500" eaLnBrk="0" hangingPunct="0"/>
            <a:r>
              <a:rPr lang="en-US" sz="1800" b="0" dirty="0" smtClean="0">
                <a:solidFill>
                  <a:srgbClr val="002060"/>
                </a:solidFill>
              </a:rPr>
              <a:t>Straighten</a:t>
            </a:r>
          </a:p>
        </p:txBody>
      </p:sp>
      <p:sp>
        <p:nvSpPr>
          <p:cNvPr id="37" name="Text Box 36"/>
          <p:cNvSpPr txBox="1">
            <a:spLocks noChangeArrowheads="1"/>
          </p:cNvSpPr>
          <p:nvPr/>
        </p:nvSpPr>
        <p:spPr bwMode="auto">
          <a:xfrm>
            <a:off x="4267200" y="3124200"/>
            <a:ext cx="1295400" cy="369332"/>
          </a:xfrm>
          <a:prstGeom prst="rect">
            <a:avLst/>
          </a:prstGeom>
          <a:noFill/>
          <a:ln w="9525">
            <a:noFill/>
            <a:miter lim="800000"/>
            <a:headEnd/>
            <a:tailEnd/>
          </a:ln>
        </p:spPr>
        <p:txBody>
          <a:bodyPr wrap="square">
            <a:spAutoFit/>
          </a:bodyPr>
          <a:lstStyle/>
          <a:p>
            <a:pPr marL="190500" indent="-190500" eaLnBrk="0" hangingPunct="0"/>
            <a:r>
              <a:rPr lang="en-US" sz="1800" b="0" dirty="0" smtClean="0">
                <a:solidFill>
                  <a:srgbClr val="002060"/>
                </a:solidFill>
              </a:rPr>
              <a:t>Turn</a:t>
            </a:r>
          </a:p>
        </p:txBody>
      </p:sp>
      <p:sp>
        <p:nvSpPr>
          <p:cNvPr id="41" name="Oval 40"/>
          <p:cNvSpPr/>
          <p:nvPr/>
        </p:nvSpPr>
        <p:spPr bwMode="auto">
          <a:xfrm>
            <a:off x="838200" y="2057400"/>
            <a:ext cx="914400" cy="381000"/>
          </a:xfrm>
          <a:prstGeom prst="ellipse">
            <a:avLst/>
          </a:prstGeom>
          <a:noFill/>
          <a:ln w="25400"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cxnSp>
        <p:nvCxnSpPr>
          <p:cNvPr id="43" name="Straight Arrow Connector 42"/>
          <p:cNvCxnSpPr>
            <a:stCxn id="47" idx="1"/>
            <a:endCxn id="41" idx="7"/>
          </p:cNvCxnSpPr>
          <p:nvPr/>
        </p:nvCxnSpPr>
        <p:spPr bwMode="auto">
          <a:xfrm flipH="1">
            <a:off x="1618689" y="1571655"/>
            <a:ext cx="3258111" cy="541541"/>
          </a:xfrm>
          <a:prstGeom prst="straightConnector1">
            <a:avLst/>
          </a:prstGeom>
          <a:solidFill>
            <a:srgbClr val="333399"/>
          </a:solidFill>
          <a:ln w="25400" cap="flat" cmpd="sng" algn="ctr">
            <a:solidFill>
              <a:srgbClr val="C00000"/>
            </a:solidFill>
            <a:prstDash val="solid"/>
            <a:round/>
            <a:headEnd type="none" w="med" len="med"/>
            <a:tailEnd type="arrow"/>
          </a:ln>
          <a:effectLst/>
        </p:spPr>
      </p:cxnSp>
      <p:sp>
        <p:nvSpPr>
          <p:cNvPr id="47" name="Text Box 36"/>
          <p:cNvSpPr txBox="1">
            <a:spLocks noChangeArrowheads="1"/>
          </p:cNvSpPr>
          <p:nvPr/>
        </p:nvSpPr>
        <p:spPr bwMode="auto">
          <a:xfrm>
            <a:off x="4876800" y="1371600"/>
            <a:ext cx="3505200" cy="400110"/>
          </a:xfrm>
          <a:prstGeom prst="rect">
            <a:avLst/>
          </a:prstGeom>
          <a:noFill/>
          <a:ln w="9525">
            <a:noFill/>
            <a:miter lim="800000"/>
            <a:headEnd/>
            <a:tailEnd/>
          </a:ln>
        </p:spPr>
        <p:txBody>
          <a:bodyPr wrap="square">
            <a:spAutoFit/>
          </a:bodyPr>
          <a:lstStyle/>
          <a:p>
            <a:pPr marL="190500" indent="-190500" eaLnBrk="0" hangingPunct="0"/>
            <a:r>
              <a:rPr lang="en-US" sz="2000" b="0" dirty="0" smtClean="0">
                <a:solidFill>
                  <a:srgbClr val="C00000"/>
                </a:solidFill>
              </a:rPr>
              <a:t>When to start turning?</a:t>
            </a:r>
          </a:p>
        </p:txBody>
      </p:sp>
      <p:sp>
        <p:nvSpPr>
          <p:cNvPr id="48" name="Oval 47"/>
          <p:cNvSpPr/>
          <p:nvPr/>
        </p:nvSpPr>
        <p:spPr bwMode="auto">
          <a:xfrm>
            <a:off x="2514600" y="2895600"/>
            <a:ext cx="914400" cy="304800"/>
          </a:xfrm>
          <a:prstGeom prst="ellipse">
            <a:avLst/>
          </a:prstGeom>
          <a:noFill/>
          <a:ln w="25400"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cxnSp>
        <p:nvCxnSpPr>
          <p:cNvPr id="49" name="Straight Arrow Connector 48"/>
          <p:cNvCxnSpPr/>
          <p:nvPr/>
        </p:nvCxnSpPr>
        <p:spPr bwMode="auto">
          <a:xfrm flipH="1">
            <a:off x="3352800" y="2895600"/>
            <a:ext cx="1904999" cy="104745"/>
          </a:xfrm>
          <a:prstGeom prst="straightConnector1">
            <a:avLst/>
          </a:prstGeom>
          <a:solidFill>
            <a:srgbClr val="333399"/>
          </a:solidFill>
          <a:ln w="25400" cap="flat" cmpd="sng" algn="ctr">
            <a:solidFill>
              <a:srgbClr val="C00000"/>
            </a:solidFill>
            <a:prstDash val="solid"/>
            <a:round/>
            <a:headEnd type="none" w="med" len="med"/>
            <a:tailEnd type="arrow"/>
          </a:ln>
          <a:effectLst/>
        </p:spPr>
      </p:cxnSp>
      <p:sp>
        <p:nvSpPr>
          <p:cNvPr id="51" name="Text Box 36"/>
          <p:cNvSpPr txBox="1">
            <a:spLocks noChangeArrowheads="1"/>
          </p:cNvSpPr>
          <p:nvPr/>
        </p:nvSpPr>
        <p:spPr bwMode="auto">
          <a:xfrm>
            <a:off x="5257800" y="2667000"/>
            <a:ext cx="3429000" cy="400110"/>
          </a:xfrm>
          <a:prstGeom prst="rect">
            <a:avLst/>
          </a:prstGeom>
          <a:noFill/>
          <a:ln w="9525">
            <a:noFill/>
            <a:miter lim="800000"/>
            <a:headEnd/>
            <a:tailEnd/>
          </a:ln>
        </p:spPr>
        <p:txBody>
          <a:bodyPr wrap="square">
            <a:spAutoFit/>
          </a:bodyPr>
          <a:lstStyle/>
          <a:p>
            <a:pPr marL="190500" indent="-190500" eaLnBrk="0" hangingPunct="0"/>
            <a:r>
              <a:rPr lang="en-US" sz="2000" b="0" dirty="0" smtClean="0">
                <a:solidFill>
                  <a:srgbClr val="C00000"/>
                </a:solidFill>
              </a:rPr>
              <a:t>How much to turn?</a:t>
            </a:r>
          </a:p>
        </p:txBody>
      </p:sp>
      <p:sp>
        <p:nvSpPr>
          <p:cNvPr id="1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19</a:t>
            </a:fld>
            <a:endParaRPr lang="en-US" b="1" dirty="0"/>
          </a:p>
        </p:txBody>
      </p:sp>
    </p:spTree>
    <p:extLst>
      <p:ext uri="{BB962C8B-B14F-4D97-AF65-F5344CB8AC3E}">
        <p14:creationId xmlns:p14="http://schemas.microsoft.com/office/powerpoint/2010/main" val="2144211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video>
              <p:cMediaNode vol="80000">
                <p:cTn id="31" fill="hold" display="0">
                  <p:stCondLst>
                    <p:cond delay="indefinite"/>
                  </p:stCondLst>
                </p:cTn>
                <p:tgtEl>
                  <p:spTgt spid="8"/>
                </p:tgtEl>
              </p:cMediaNode>
            </p:video>
          </p:childTnLst>
        </p:cTn>
      </p:par>
    </p:tnLst>
    <p:bldLst>
      <p:bldP spid="31" grpId="0" animBg="1"/>
      <p:bldP spid="32" grpId="0"/>
      <p:bldP spid="34" grpId="0" animBg="1"/>
      <p:bldP spid="35" grpId="0" animBg="1"/>
      <p:bldP spid="36" grpId="0"/>
      <p:bldP spid="37" grpId="0"/>
      <p:bldP spid="41" grpId="0" animBg="1"/>
      <p:bldP spid="47" grpId="0"/>
      <p:bldP spid="48" grpId="0" animBg="1"/>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9362" name="Rectangle 2"/>
          <p:cNvSpPr>
            <a:spLocks noGrp="1" noChangeArrowheads="1"/>
          </p:cNvSpPr>
          <p:nvPr>
            <p:ph type="title"/>
          </p:nvPr>
        </p:nvSpPr>
        <p:spPr>
          <a:xfrm>
            <a:off x="685800" y="381000"/>
            <a:ext cx="7772400" cy="609600"/>
          </a:xfrm>
        </p:spPr>
        <p:txBody>
          <a:bodyPr/>
          <a:lstStyle/>
          <a:p>
            <a:r>
              <a:rPr lang="en-US" sz="2800" dirty="0">
                <a:solidFill>
                  <a:srgbClr val="C00000"/>
                </a:solidFill>
              </a:rPr>
              <a:t>Talk Outline </a:t>
            </a:r>
          </a:p>
        </p:txBody>
      </p:sp>
      <p:sp>
        <p:nvSpPr>
          <p:cNvPr id="1039363" name="Rectangle 3"/>
          <p:cNvSpPr>
            <a:spLocks noGrp="1" noChangeArrowheads="1"/>
          </p:cNvSpPr>
          <p:nvPr>
            <p:ph type="body" idx="1"/>
          </p:nvPr>
        </p:nvSpPr>
        <p:spPr>
          <a:xfrm>
            <a:off x="228600" y="1371600"/>
            <a:ext cx="8458200" cy="5181600"/>
          </a:xfrm>
        </p:spPr>
        <p:txBody>
          <a:bodyPr/>
          <a:lstStyle/>
          <a:p>
            <a:pPr>
              <a:spcBef>
                <a:spcPct val="35000"/>
              </a:spcBef>
              <a:buFont typeface="Wingdings" pitchFamily="2" charset="2"/>
              <a:buNone/>
            </a:pPr>
            <a:endParaRPr lang="en-US" altLang="ko-KR" sz="2400" dirty="0">
              <a:solidFill>
                <a:srgbClr val="C00000"/>
              </a:solidFill>
              <a:ea typeface="Gulim" pitchFamily="34" charset="-127"/>
            </a:endParaRPr>
          </a:p>
          <a:p>
            <a:pPr>
              <a:spcBef>
                <a:spcPct val="35000"/>
              </a:spcBef>
              <a:buFont typeface="Wingdings" pitchFamily="2" charset="2"/>
              <a:buChar char="Ü"/>
            </a:pPr>
            <a:r>
              <a:rPr lang="en-US" altLang="ko-KR" sz="2400" dirty="0">
                <a:solidFill>
                  <a:srgbClr val="C00000"/>
                </a:solidFill>
                <a:ea typeface="Gulim" pitchFamily="34" charset="-127"/>
              </a:rPr>
              <a:t> </a:t>
            </a:r>
            <a:r>
              <a:rPr lang="en-US" altLang="ko-KR" sz="2400" dirty="0" smtClean="0">
                <a:solidFill>
                  <a:srgbClr val="C00000"/>
                </a:solidFill>
                <a:ea typeface="Gulim" pitchFamily="34" charset="-127"/>
              </a:rPr>
              <a:t>Program Verification and SMT Solvers</a:t>
            </a:r>
            <a:endParaRPr lang="en-US" sz="2400" dirty="0" smtClean="0">
              <a:solidFill>
                <a:srgbClr val="C00000"/>
              </a:solidFill>
              <a:ea typeface="Gulim" pitchFamily="34" charset="-127"/>
            </a:endParaRPr>
          </a:p>
          <a:p>
            <a:pPr>
              <a:spcBef>
                <a:spcPct val="35000"/>
              </a:spcBef>
              <a:buFont typeface="Wingdings" pitchFamily="2" charset="2"/>
              <a:buChar char="q"/>
            </a:pPr>
            <a:endParaRPr lang="en-US" sz="2400" dirty="0" smtClean="0">
              <a:solidFill>
                <a:srgbClr val="006600"/>
              </a:solidFill>
              <a:ea typeface="Gulim" pitchFamily="34" charset="-127"/>
            </a:endParaRPr>
          </a:p>
          <a:p>
            <a:pPr>
              <a:spcBef>
                <a:spcPct val="35000"/>
              </a:spcBef>
              <a:buFont typeface="Wingdings" pitchFamily="2" charset="2"/>
              <a:buChar char="q"/>
            </a:pPr>
            <a:r>
              <a:rPr lang="en-US" sz="2400" dirty="0" smtClean="0">
                <a:solidFill>
                  <a:srgbClr val="006600"/>
                </a:solidFill>
                <a:ea typeface="Gulim" pitchFamily="34" charset="-127"/>
              </a:rPr>
              <a:t> </a:t>
            </a:r>
            <a:r>
              <a:rPr lang="en-US" sz="2400" dirty="0" smtClean="0">
                <a:solidFill>
                  <a:srgbClr val="006600"/>
                </a:solidFill>
                <a:ea typeface="Gulim" pitchFamily="34" charset="-127"/>
              </a:rPr>
              <a:t>Motivation for Syntax-Guided Synthesis</a:t>
            </a:r>
            <a:endParaRPr lang="en-US" sz="2400" dirty="0" smtClean="0">
              <a:solidFill>
                <a:srgbClr val="006600"/>
              </a:solidFill>
              <a:ea typeface="Gulim" pitchFamily="34" charset="-127"/>
            </a:endParaRPr>
          </a:p>
          <a:p>
            <a:pPr>
              <a:spcBef>
                <a:spcPct val="35000"/>
              </a:spcBef>
              <a:buFont typeface="Wingdings" pitchFamily="2" charset="2"/>
              <a:buChar char="q"/>
            </a:pPr>
            <a:endParaRPr lang="en-US" sz="2400" dirty="0">
              <a:solidFill>
                <a:srgbClr val="006600"/>
              </a:solidFill>
              <a:ea typeface="Gulim" pitchFamily="34" charset="-127"/>
            </a:endParaRPr>
          </a:p>
          <a:p>
            <a:pPr>
              <a:spcBef>
                <a:spcPct val="35000"/>
              </a:spcBef>
              <a:buFont typeface="Wingdings" pitchFamily="2" charset="2"/>
              <a:buChar char="q"/>
            </a:pPr>
            <a:r>
              <a:rPr lang="en-US" sz="2400" dirty="0">
                <a:solidFill>
                  <a:srgbClr val="006600"/>
                </a:solidFill>
                <a:ea typeface="Gulim" pitchFamily="34" charset="-127"/>
              </a:rPr>
              <a:t> </a:t>
            </a:r>
            <a:r>
              <a:rPr lang="en-US" sz="2400" dirty="0" smtClean="0">
                <a:solidFill>
                  <a:srgbClr val="006600"/>
                </a:solidFill>
                <a:ea typeface="Gulim" pitchFamily="34" charset="-127"/>
              </a:rPr>
              <a:t>Formalization of </a:t>
            </a:r>
            <a:r>
              <a:rPr lang="en-US" sz="2400" dirty="0" err="1" smtClean="0">
                <a:solidFill>
                  <a:srgbClr val="006600"/>
                </a:solidFill>
                <a:ea typeface="Gulim" pitchFamily="34" charset="-127"/>
              </a:rPr>
              <a:t>SyGuS</a:t>
            </a:r>
            <a:endParaRPr lang="en-US" sz="2400" dirty="0" smtClean="0">
              <a:solidFill>
                <a:srgbClr val="006600"/>
              </a:solidFill>
              <a:ea typeface="Gulim" pitchFamily="34" charset="-127"/>
            </a:endParaRPr>
          </a:p>
          <a:p>
            <a:pPr>
              <a:spcBef>
                <a:spcPct val="35000"/>
              </a:spcBef>
              <a:buFont typeface="Wingdings" pitchFamily="2" charset="2"/>
              <a:buChar char="q"/>
            </a:pPr>
            <a:endParaRPr lang="en-US" sz="2400" dirty="0">
              <a:solidFill>
                <a:srgbClr val="006600"/>
              </a:solidFill>
              <a:ea typeface="Gulim" pitchFamily="34" charset="-127"/>
            </a:endParaRPr>
          </a:p>
          <a:p>
            <a:pPr>
              <a:spcBef>
                <a:spcPct val="35000"/>
              </a:spcBef>
              <a:buFont typeface="Wingdings" pitchFamily="2" charset="2"/>
              <a:buChar char="q"/>
            </a:pPr>
            <a:r>
              <a:rPr lang="en-US" sz="2400" dirty="0" smtClean="0">
                <a:solidFill>
                  <a:srgbClr val="006600"/>
                </a:solidFill>
                <a:ea typeface="Gulim" pitchFamily="34" charset="-127"/>
              </a:rPr>
              <a:t> </a:t>
            </a:r>
            <a:r>
              <a:rPr lang="en-US" sz="2400" dirty="0" smtClean="0">
                <a:solidFill>
                  <a:srgbClr val="006600"/>
                </a:solidFill>
                <a:ea typeface="Gulim" pitchFamily="34" charset="-127"/>
              </a:rPr>
              <a:t>Solution Strategies</a:t>
            </a:r>
            <a:endParaRPr lang="en-US" sz="2400" dirty="0" smtClean="0">
              <a:solidFill>
                <a:srgbClr val="006600"/>
              </a:solidFill>
              <a:ea typeface="Gulim" pitchFamily="34" charset="-127"/>
            </a:endParaRPr>
          </a:p>
          <a:p>
            <a:pPr>
              <a:spcBef>
                <a:spcPct val="35000"/>
              </a:spcBef>
              <a:buFont typeface="Wingdings" pitchFamily="2" charset="2"/>
              <a:buChar char="q"/>
            </a:pPr>
            <a:endParaRPr lang="en-US" sz="2400" dirty="0">
              <a:solidFill>
                <a:srgbClr val="006600"/>
              </a:solidFill>
              <a:ea typeface="Gulim" pitchFamily="34" charset="-127"/>
            </a:endParaRPr>
          </a:p>
          <a:p>
            <a:pPr>
              <a:spcBef>
                <a:spcPct val="35000"/>
              </a:spcBef>
              <a:buFont typeface="Wingdings" pitchFamily="2" charset="2"/>
              <a:buChar char="q"/>
            </a:pPr>
            <a:r>
              <a:rPr lang="en-US" sz="2400" dirty="0" smtClean="0">
                <a:solidFill>
                  <a:srgbClr val="006600"/>
                </a:solidFill>
                <a:ea typeface="Gulim" pitchFamily="34" charset="-127"/>
              </a:rPr>
              <a:t> Conclusions + </a:t>
            </a:r>
            <a:r>
              <a:rPr lang="en-US" sz="2400" dirty="0" err="1" smtClean="0">
                <a:solidFill>
                  <a:srgbClr val="006600"/>
                </a:solidFill>
                <a:ea typeface="Gulim" pitchFamily="34" charset="-127"/>
              </a:rPr>
              <a:t>SyGuS</a:t>
            </a:r>
            <a:r>
              <a:rPr lang="en-US" sz="2400" dirty="0" smtClean="0">
                <a:solidFill>
                  <a:srgbClr val="006600"/>
                </a:solidFill>
                <a:ea typeface="Gulim" pitchFamily="34" charset="-127"/>
              </a:rPr>
              <a:t> Competition</a:t>
            </a:r>
            <a:endParaRPr lang="en-US" sz="2400" dirty="0" smtClean="0">
              <a:solidFill>
                <a:srgbClr val="006600"/>
              </a:solidFill>
              <a:ea typeface="Gulim" pitchFamily="34" charset="-127"/>
            </a:endParaRPr>
          </a:p>
        </p:txBody>
      </p:sp>
      <p:sp>
        <p:nvSpPr>
          <p:cNvPr id="4" name="Slide Number Placeholder 2"/>
          <p:cNvSpPr>
            <a:spLocks noGrp="1"/>
          </p:cNvSpPr>
          <p:nvPr>
            <p:ph type="sldNum" sz="quarter" idx="12"/>
          </p:nvPr>
        </p:nvSpPr>
        <p:spPr>
          <a:xfrm>
            <a:off x="7239000" y="6388100"/>
            <a:ext cx="1905000" cy="457200"/>
          </a:xfrm>
        </p:spPr>
        <p:txBody>
          <a:bodyPr/>
          <a:lstStyle/>
          <a:p>
            <a:pPr>
              <a:defRPr/>
            </a:pPr>
            <a:fld id="{924D1435-4905-40F1-8D65-E580AB760BDD}" type="slidenum">
              <a:rPr lang="en-US" b="1" smtClean="0"/>
              <a:pPr>
                <a:defRPr/>
              </a:pPr>
              <a:t>2</a:t>
            </a:fld>
            <a:endParaRPr lang="en-US" b="1"/>
          </a:p>
        </p:txBody>
      </p:sp>
    </p:spTree>
    <p:extLst>
      <p:ext uri="{BB962C8B-B14F-4D97-AF65-F5344CB8AC3E}">
        <p14:creationId xmlns:p14="http://schemas.microsoft.com/office/powerpoint/2010/main" val="309621865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129862" y="152400"/>
            <a:ext cx="9296400" cy="762000"/>
          </a:xfrm>
        </p:spPr>
        <p:txBody>
          <a:bodyPr/>
          <a:lstStyle/>
          <a:p>
            <a:r>
              <a:rPr lang="en-US" altLang="ko-KR" sz="2800" dirty="0" err="1" smtClean="0">
                <a:solidFill>
                  <a:srgbClr val="C00000"/>
                </a:solidFill>
                <a:ea typeface="Gulim" pitchFamily="34" charset="-127"/>
              </a:rPr>
              <a:t>Autograder</a:t>
            </a:r>
            <a:r>
              <a:rPr lang="en-US" altLang="ko-KR" sz="2800" dirty="0">
                <a:solidFill>
                  <a:srgbClr val="C00000"/>
                </a:solidFill>
                <a:ea typeface="Gulim" pitchFamily="34" charset="-127"/>
              </a:rPr>
              <a:t>:</a:t>
            </a:r>
            <a:r>
              <a:rPr lang="en-US" altLang="ko-KR" sz="2800" dirty="0" smtClean="0">
                <a:solidFill>
                  <a:srgbClr val="C00000"/>
                </a:solidFill>
                <a:ea typeface="Gulim" pitchFamily="34" charset="-127"/>
              </a:rPr>
              <a:t> Feedback on Programming </a:t>
            </a:r>
            <a:r>
              <a:rPr lang="en-US" altLang="ko-KR" sz="2800" dirty="0" err="1" smtClean="0">
                <a:solidFill>
                  <a:srgbClr val="C00000"/>
                </a:solidFill>
                <a:ea typeface="Gulim" pitchFamily="34" charset="-127"/>
              </a:rPr>
              <a:t>Homeworks</a:t>
            </a:r>
            <a:r>
              <a:rPr lang="en-US" altLang="ko-KR" sz="2800" dirty="0" smtClean="0">
                <a:solidFill>
                  <a:srgbClr val="C00000"/>
                </a:solidFill>
                <a:ea typeface="Gulim" pitchFamily="34" charset="-127"/>
              </a:rPr>
              <a:t/>
            </a:r>
            <a:br>
              <a:rPr lang="en-US" altLang="ko-KR" sz="2800" dirty="0" smtClean="0">
                <a:solidFill>
                  <a:srgbClr val="C00000"/>
                </a:solidFill>
                <a:ea typeface="Gulim" pitchFamily="34" charset="-127"/>
              </a:rPr>
            </a:br>
            <a:r>
              <a:rPr lang="en-US" altLang="ko-KR" sz="2800" dirty="0">
                <a:solidFill>
                  <a:srgbClr val="C00000"/>
                </a:solidFill>
                <a:ea typeface="Gulim" pitchFamily="34" charset="-127"/>
              </a:rPr>
              <a:t>	</a:t>
            </a:r>
            <a:r>
              <a:rPr lang="en-US" altLang="ko-KR" sz="2800" dirty="0" smtClean="0">
                <a:solidFill>
                  <a:srgbClr val="C00000"/>
                </a:solidFill>
                <a:ea typeface="Gulim" pitchFamily="34" charset="-127"/>
              </a:rPr>
              <a:t>					</a:t>
            </a:r>
            <a:r>
              <a:rPr lang="en-US" altLang="ko-KR" sz="2000" dirty="0" smtClean="0">
                <a:solidFill>
                  <a:srgbClr val="C00000"/>
                </a:solidFill>
                <a:ea typeface="Gulim" pitchFamily="34" charset="-127"/>
              </a:rPr>
              <a:t>Singh et al (PLDI 2013)</a:t>
            </a:r>
            <a:endParaRPr lang="en-US" altLang="ko-KR" sz="2800" dirty="0" smtClean="0">
              <a:solidFill>
                <a:srgbClr val="C00000"/>
              </a:solidFill>
              <a:ea typeface="Gulim" pitchFamily="34" charset="-127"/>
            </a:endParaRPr>
          </a:p>
        </p:txBody>
      </p:sp>
      <p:pic>
        <p:nvPicPr>
          <p:cNvPr id="4" name="Picture 3"/>
          <p:cNvPicPr>
            <a:picLocks noChangeAspect="1"/>
          </p:cNvPicPr>
          <p:nvPr/>
        </p:nvPicPr>
        <p:blipFill>
          <a:blip r:embed="rId2" cstate="print"/>
          <a:stretch>
            <a:fillRect/>
          </a:stretch>
        </p:blipFill>
        <p:spPr>
          <a:xfrm>
            <a:off x="0" y="1066800"/>
            <a:ext cx="4827114" cy="2667000"/>
          </a:xfrm>
          <a:prstGeom prst="rect">
            <a:avLst/>
          </a:prstGeom>
        </p:spPr>
      </p:pic>
      <p:pic>
        <p:nvPicPr>
          <p:cNvPr id="5" name="Picture 4"/>
          <p:cNvPicPr>
            <a:picLocks noChangeAspect="1"/>
          </p:cNvPicPr>
          <p:nvPr/>
        </p:nvPicPr>
        <p:blipFill>
          <a:blip r:embed="rId3" cstate="print"/>
          <a:stretch>
            <a:fillRect/>
          </a:stretch>
        </p:blipFill>
        <p:spPr>
          <a:xfrm>
            <a:off x="3556680" y="3810000"/>
            <a:ext cx="5587320" cy="2649733"/>
          </a:xfrm>
          <a:prstGeom prst="rect">
            <a:avLst/>
          </a:prstGeom>
        </p:spPr>
      </p:pic>
      <p:sp>
        <p:nvSpPr>
          <p:cNvPr id="6" name="TextBox 5"/>
          <p:cNvSpPr txBox="1"/>
          <p:nvPr/>
        </p:nvSpPr>
        <p:spPr>
          <a:xfrm>
            <a:off x="5105400" y="1524000"/>
            <a:ext cx="3852201" cy="1015663"/>
          </a:xfrm>
          <a:prstGeom prst="rect">
            <a:avLst/>
          </a:prstGeom>
          <a:noFill/>
        </p:spPr>
        <p:txBody>
          <a:bodyPr wrap="square" rtlCol="0">
            <a:spAutoFit/>
          </a:bodyPr>
          <a:lstStyle/>
          <a:p>
            <a:r>
              <a:rPr lang="en-US" sz="2000" b="0" dirty="0" smtClean="0">
                <a:solidFill>
                  <a:srgbClr val="336600"/>
                </a:solidFill>
                <a:cs typeface="Segoe UI Light" panose="020B0502040204020203" pitchFamily="34" charset="0"/>
              </a:rPr>
              <a:t>Student Solution P</a:t>
            </a:r>
          </a:p>
          <a:p>
            <a:r>
              <a:rPr lang="en-US" sz="2000" b="0" dirty="0" smtClean="0">
                <a:solidFill>
                  <a:srgbClr val="336600"/>
                </a:solidFill>
                <a:cs typeface="Segoe UI Light" panose="020B0502040204020203" pitchFamily="34" charset="0"/>
              </a:rPr>
              <a:t>+ Reference Solution R</a:t>
            </a:r>
          </a:p>
          <a:p>
            <a:r>
              <a:rPr lang="en-US" sz="2000" b="0" dirty="0" smtClean="0">
                <a:solidFill>
                  <a:srgbClr val="336600"/>
                </a:solidFill>
                <a:cs typeface="Segoe UI Light" panose="020B0502040204020203" pitchFamily="34" charset="0"/>
              </a:rPr>
              <a:t>+ Error Model</a:t>
            </a:r>
            <a:endParaRPr lang="en-US" sz="2000" b="0" dirty="0">
              <a:solidFill>
                <a:srgbClr val="336600"/>
              </a:solidFill>
              <a:cs typeface="Segoe UI Light" panose="020B0502040204020203" pitchFamily="34" charset="0"/>
            </a:endParaRPr>
          </a:p>
        </p:txBody>
      </p:sp>
      <p:sp>
        <p:nvSpPr>
          <p:cNvPr id="7" name="Down Arrow 6"/>
          <p:cNvSpPr/>
          <p:nvPr/>
        </p:nvSpPr>
        <p:spPr bwMode="auto">
          <a:xfrm>
            <a:off x="5943600" y="2895600"/>
            <a:ext cx="457200" cy="685800"/>
          </a:xfrm>
          <a:prstGeom prst="downArrow">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20</a:t>
            </a:fld>
            <a:endParaRPr lang="en-US" b="1" dirty="0"/>
          </a:p>
        </p:txBody>
      </p:sp>
      <p:sp>
        <p:nvSpPr>
          <p:cNvPr id="9" name="TextBox 8"/>
          <p:cNvSpPr txBox="1"/>
          <p:nvPr/>
        </p:nvSpPr>
        <p:spPr>
          <a:xfrm>
            <a:off x="99777" y="5171978"/>
            <a:ext cx="3664074" cy="707886"/>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Find min no of edits to P so as to make it equivalent to R</a:t>
            </a:r>
          </a:p>
        </p:txBody>
      </p:sp>
    </p:spTree>
    <p:extLst>
      <p:ext uri="{BB962C8B-B14F-4D97-AF65-F5344CB8AC3E}">
        <p14:creationId xmlns:p14="http://schemas.microsoft.com/office/powerpoint/2010/main" val="338058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67367787"/>
              </p:ext>
            </p:extLst>
          </p:nvPr>
        </p:nvGraphicFramePr>
        <p:xfrm>
          <a:off x="685800" y="1524000"/>
          <a:ext cx="7060223" cy="1879600"/>
        </p:xfrm>
        <a:graphic>
          <a:graphicData uri="http://schemas.openxmlformats.org/drawingml/2006/table">
            <a:tbl>
              <a:tblPr firstRow="1" bandRow="1">
                <a:tableStyleId>{5C22544A-7EE6-4342-B048-85BDC9FD1C3A}</a:tableStyleId>
              </a:tblPr>
              <a:tblGrid>
                <a:gridCol w="3349869"/>
                <a:gridCol w="3710354"/>
              </a:tblGrid>
              <a:tr h="370840">
                <a:tc>
                  <a:txBody>
                    <a:bodyPr/>
                    <a:lstStyle/>
                    <a:p>
                      <a:r>
                        <a:rPr lang="en-US" sz="2000" baseline="0" dirty="0" smtClean="0">
                          <a:solidFill>
                            <a:srgbClr val="002060"/>
                          </a:solidFill>
                        </a:rPr>
                        <a:t>Input</a:t>
                      </a:r>
                      <a:r>
                        <a:rPr lang="en-US" sz="2000" baseline="0" dirty="0" smtClean="0"/>
                        <a:t> </a:t>
                      </a:r>
                      <a:endParaRPr lang="en-US" sz="2000" baseline="0" dirty="0"/>
                    </a:p>
                  </a:txBody>
                  <a:tcPr/>
                </a:tc>
                <a:tc>
                  <a:txBody>
                    <a:bodyPr/>
                    <a:lstStyle/>
                    <a:p>
                      <a:r>
                        <a:rPr lang="en-US" sz="2000" baseline="0" dirty="0" smtClean="0">
                          <a:solidFill>
                            <a:srgbClr val="002060"/>
                          </a:solidFill>
                        </a:rPr>
                        <a:t>Output</a:t>
                      </a:r>
                      <a:endParaRPr lang="en-US" sz="2000" baseline="0" dirty="0">
                        <a:solidFill>
                          <a:srgbClr val="002060"/>
                        </a:solidFill>
                      </a:endParaRPr>
                    </a:p>
                  </a:txBody>
                  <a:tcPr/>
                </a:tc>
              </a:tr>
              <a:tr h="370840">
                <a:tc>
                  <a:txBody>
                    <a:bodyPr/>
                    <a:lstStyle/>
                    <a:p>
                      <a:r>
                        <a:rPr lang="en-US" sz="1800" b="0" i="0" u="none" strike="noStrike" kern="1200" baseline="0" dirty="0" smtClean="0">
                          <a:solidFill>
                            <a:schemeClr val="dk1"/>
                          </a:solidFill>
                          <a:latin typeface="+mn-lt"/>
                          <a:ea typeface="+mn-ea"/>
                          <a:cs typeface="+mn-cs"/>
                        </a:rPr>
                        <a:t>(425)-706-7709</a:t>
                      </a:r>
                      <a:endParaRPr lang="en-US" sz="1800" baseline="0" dirty="0"/>
                    </a:p>
                  </a:txBody>
                  <a:tcPr/>
                </a:tc>
                <a:tc>
                  <a:txBody>
                    <a:bodyPr/>
                    <a:lstStyle/>
                    <a:p>
                      <a:r>
                        <a:rPr lang="en-US" sz="1800" baseline="0" dirty="0" smtClean="0"/>
                        <a:t>425-706-7709</a:t>
                      </a:r>
                      <a:endParaRPr lang="en-US" sz="1800" baseline="0" dirty="0"/>
                    </a:p>
                  </a:txBody>
                  <a:tcPr/>
                </a:tc>
              </a:tr>
              <a:tr h="370840">
                <a:tc>
                  <a:txBody>
                    <a:bodyPr/>
                    <a:lstStyle/>
                    <a:p>
                      <a:r>
                        <a:rPr lang="en-US" sz="1800" b="0" i="0" u="none" strike="noStrike" kern="1200" baseline="0" dirty="0" smtClean="0">
                          <a:solidFill>
                            <a:schemeClr val="dk1"/>
                          </a:solidFill>
                          <a:latin typeface="+mn-lt"/>
                          <a:ea typeface="+mn-ea"/>
                          <a:cs typeface="+mn-cs"/>
                        </a:rPr>
                        <a:t>510.220.5586</a:t>
                      </a:r>
                      <a:endParaRPr lang="en-US" sz="1800" baseline="0" dirty="0"/>
                    </a:p>
                  </a:txBody>
                  <a:tcPr/>
                </a:tc>
                <a:tc>
                  <a:txBody>
                    <a:bodyPr/>
                    <a:lstStyle/>
                    <a:p>
                      <a:r>
                        <a:rPr lang="en-US" sz="1800" baseline="0" dirty="0" smtClean="0"/>
                        <a:t>510-220-5586</a:t>
                      </a:r>
                      <a:endParaRPr lang="en-US" sz="1800" baseline="0" dirty="0"/>
                    </a:p>
                  </a:txBody>
                  <a:tcPr/>
                </a:tc>
              </a:tr>
              <a:tr h="370840">
                <a:tc>
                  <a:txBody>
                    <a:bodyPr/>
                    <a:lstStyle/>
                    <a:p>
                      <a:r>
                        <a:rPr lang="en-US" sz="1800" b="0" i="0" u="none" strike="noStrike" kern="1200" baseline="0" dirty="0" smtClean="0">
                          <a:solidFill>
                            <a:schemeClr val="dk1"/>
                          </a:solidFill>
                          <a:latin typeface="+mn-lt"/>
                          <a:ea typeface="+mn-ea"/>
                          <a:cs typeface="+mn-cs"/>
                        </a:rPr>
                        <a:t>1 425 235 7654</a:t>
                      </a:r>
                      <a:endParaRPr lang="en-US" sz="1800" baseline="0" dirty="0"/>
                    </a:p>
                  </a:txBody>
                  <a:tcPr/>
                </a:tc>
                <a:tc>
                  <a:txBody>
                    <a:bodyPr/>
                    <a:lstStyle/>
                    <a:p>
                      <a:r>
                        <a:rPr lang="en-US" sz="1800" baseline="0" dirty="0" smtClean="0"/>
                        <a:t>425-235-7654</a:t>
                      </a:r>
                      <a:endParaRPr lang="en-US" sz="1800" baseline="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425 745-8139</a:t>
                      </a:r>
                      <a:endParaRPr lang="en-US" sz="1800" baseline="0" dirty="0" smtClean="0"/>
                    </a:p>
                  </a:txBody>
                  <a:tcPr/>
                </a:tc>
                <a:tc>
                  <a:txBody>
                    <a:bodyPr/>
                    <a:lstStyle/>
                    <a:p>
                      <a:r>
                        <a:rPr lang="en-US" sz="1800" baseline="0" dirty="0" smtClean="0"/>
                        <a:t>425-745-8139</a:t>
                      </a:r>
                      <a:endParaRPr lang="en-US" sz="1800" baseline="0" dirty="0"/>
                    </a:p>
                  </a:txBody>
                  <a:tcPr/>
                </a:tc>
              </a:tr>
            </a:tbl>
          </a:graphicData>
        </a:graphic>
      </p:graphicFrame>
      <p:sp>
        <p:nvSpPr>
          <p:cNvPr id="27650" name="Rectangle 2"/>
          <p:cNvSpPr>
            <a:spLocks noGrp="1" noChangeArrowheads="1"/>
          </p:cNvSpPr>
          <p:nvPr>
            <p:ph type="title" idx="4294967295"/>
          </p:nvPr>
        </p:nvSpPr>
        <p:spPr>
          <a:xfrm>
            <a:off x="-38100" y="152400"/>
            <a:ext cx="8763000" cy="838200"/>
          </a:xfrm>
        </p:spPr>
        <p:txBody>
          <a:bodyPr/>
          <a:lstStyle/>
          <a:p>
            <a:r>
              <a:rPr lang="en-US" sz="2800" dirty="0" err="1" smtClean="0">
                <a:solidFill>
                  <a:srgbClr val="C00000"/>
                </a:solidFill>
              </a:rPr>
              <a:t>FlashFill</a:t>
            </a:r>
            <a:r>
              <a:rPr lang="en-US" sz="2800" dirty="0" smtClean="0">
                <a:solidFill>
                  <a:srgbClr val="C00000"/>
                </a:solidFill>
              </a:rPr>
              <a:t>: Programming by Examples</a:t>
            </a:r>
            <a:br>
              <a:rPr lang="en-US" sz="2800" dirty="0" smtClean="0">
                <a:solidFill>
                  <a:srgbClr val="C00000"/>
                </a:solidFill>
              </a:rPr>
            </a:br>
            <a:r>
              <a:rPr lang="en-US" sz="2800" dirty="0" smtClean="0">
                <a:solidFill>
                  <a:srgbClr val="C00000"/>
                </a:solidFill>
              </a:rPr>
              <a:t>					</a:t>
            </a:r>
            <a:r>
              <a:rPr lang="en-US" sz="1600" dirty="0" smtClean="0">
                <a:solidFill>
                  <a:srgbClr val="C00000"/>
                </a:solidFill>
              </a:rPr>
              <a:t>Ref: </a:t>
            </a:r>
            <a:r>
              <a:rPr lang="en-US" sz="1600" dirty="0" err="1" smtClean="0">
                <a:solidFill>
                  <a:srgbClr val="C00000"/>
                </a:solidFill>
              </a:rPr>
              <a:t>Gulwani</a:t>
            </a:r>
            <a:r>
              <a:rPr lang="en-US" sz="1600" dirty="0" smtClean="0">
                <a:solidFill>
                  <a:srgbClr val="C00000"/>
                </a:solidFill>
              </a:rPr>
              <a:t> (POPL 2011)</a:t>
            </a:r>
          </a:p>
        </p:txBody>
      </p:sp>
      <p:sp>
        <p:nvSpPr>
          <p:cNvPr id="27662" name="Text Box 36"/>
          <p:cNvSpPr txBox="1">
            <a:spLocks noChangeArrowheads="1"/>
          </p:cNvSpPr>
          <p:nvPr/>
        </p:nvSpPr>
        <p:spPr bwMode="auto">
          <a:xfrm>
            <a:off x="762000" y="3962400"/>
            <a:ext cx="7162800" cy="1231106"/>
          </a:xfrm>
          <a:prstGeom prst="rect">
            <a:avLst/>
          </a:prstGeom>
          <a:noFill/>
          <a:ln w="9525">
            <a:noFill/>
            <a:miter lim="800000"/>
            <a:headEnd/>
            <a:tailEnd/>
          </a:ln>
        </p:spPr>
        <p:txBody>
          <a:bodyPr wrap="square">
            <a:spAutoFit/>
          </a:bodyPr>
          <a:lstStyle/>
          <a:p>
            <a:pPr marL="457200" indent="-457200" eaLnBrk="0" hangingPunct="0">
              <a:buBlip>
                <a:blip r:embed="rId3"/>
              </a:buBlip>
            </a:pPr>
            <a:r>
              <a:rPr lang="en-US" sz="1800" b="0" dirty="0" smtClean="0">
                <a:solidFill>
                  <a:srgbClr val="002060"/>
                </a:solidFill>
              </a:rPr>
              <a:t>Infers desired Excel macro program</a:t>
            </a:r>
          </a:p>
          <a:p>
            <a:pPr marL="457200" indent="-457200" eaLnBrk="0" hangingPunct="0">
              <a:buBlip>
                <a:blip r:embed="rId3"/>
              </a:buBlip>
            </a:pPr>
            <a:r>
              <a:rPr lang="en-US" sz="1800" b="0" dirty="0" smtClean="0">
                <a:solidFill>
                  <a:srgbClr val="002060"/>
                </a:solidFill>
              </a:rPr>
              <a:t>Iterative: user gives examples and corrections</a:t>
            </a:r>
          </a:p>
          <a:p>
            <a:pPr marL="457200" indent="-457200" eaLnBrk="0" hangingPunct="0">
              <a:buBlip>
                <a:blip r:embed="rId3"/>
              </a:buBlip>
            </a:pPr>
            <a:r>
              <a:rPr lang="en-US" sz="1800" b="0" dirty="0" smtClean="0">
                <a:solidFill>
                  <a:srgbClr val="002060"/>
                </a:solidFill>
              </a:rPr>
              <a:t>Being incorporated in next version of Microsoft Excel</a:t>
            </a:r>
          </a:p>
          <a:p>
            <a:pPr marL="914400" lvl="1" indent="-457200" eaLnBrk="0" hangingPunct="0"/>
            <a:r>
              <a:rPr lang="en-US" sz="2000" b="0" dirty="0" smtClean="0"/>
              <a:t>					</a:t>
            </a:r>
            <a:endParaRPr lang="en-US" sz="2000" b="0" dirty="0" smtClean="0">
              <a:solidFill>
                <a:srgbClr val="C00000"/>
              </a:solidFill>
            </a:endParaRPr>
          </a:p>
        </p:txBody>
      </p:sp>
      <p:sp>
        <p:nvSpPr>
          <p:cNvPr id="6"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21</a:t>
            </a:fld>
            <a:endParaRPr lang="en-US" b="1" dirty="0"/>
          </a:p>
        </p:txBody>
      </p:sp>
    </p:spTree>
    <p:extLst>
      <p:ext uri="{BB962C8B-B14F-4D97-AF65-F5344CB8AC3E}">
        <p14:creationId xmlns:p14="http://schemas.microsoft.com/office/powerpoint/2010/main" val="4314707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9362" name="Rectangle 2"/>
          <p:cNvSpPr>
            <a:spLocks noGrp="1" noChangeArrowheads="1"/>
          </p:cNvSpPr>
          <p:nvPr>
            <p:ph type="title"/>
          </p:nvPr>
        </p:nvSpPr>
        <p:spPr>
          <a:xfrm>
            <a:off x="685800" y="381000"/>
            <a:ext cx="7772400" cy="609600"/>
          </a:xfrm>
        </p:spPr>
        <p:txBody>
          <a:bodyPr/>
          <a:lstStyle/>
          <a:p>
            <a:r>
              <a:rPr lang="en-US" sz="2800" dirty="0">
                <a:solidFill>
                  <a:srgbClr val="C00000"/>
                </a:solidFill>
              </a:rPr>
              <a:t>Talk Outline </a:t>
            </a:r>
          </a:p>
        </p:txBody>
      </p:sp>
      <p:sp>
        <p:nvSpPr>
          <p:cNvPr id="1039363" name="Rectangle 3"/>
          <p:cNvSpPr>
            <a:spLocks noGrp="1" noChangeArrowheads="1"/>
          </p:cNvSpPr>
          <p:nvPr>
            <p:ph type="body" idx="1"/>
          </p:nvPr>
        </p:nvSpPr>
        <p:spPr>
          <a:xfrm>
            <a:off x="228600" y="1371600"/>
            <a:ext cx="8458200" cy="5181600"/>
          </a:xfrm>
        </p:spPr>
        <p:txBody>
          <a:bodyPr/>
          <a:lstStyle/>
          <a:p>
            <a:pPr>
              <a:spcBef>
                <a:spcPct val="35000"/>
              </a:spcBef>
              <a:buFont typeface="Wingdings" pitchFamily="2" charset="2"/>
              <a:buNone/>
            </a:pPr>
            <a:endParaRPr lang="en-US" altLang="ko-KR" sz="2400" dirty="0">
              <a:solidFill>
                <a:srgbClr val="C00000"/>
              </a:solidFill>
              <a:ea typeface="Gulim" pitchFamily="34" charset="-127"/>
            </a:endParaRPr>
          </a:p>
          <a:p>
            <a:pPr>
              <a:spcBef>
                <a:spcPct val="35000"/>
              </a:spcBef>
              <a:buFont typeface="Wingdings" pitchFamily="2" charset="2"/>
              <a:buChar char="Ü"/>
            </a:pPr>
            <a:r>
              <a:rPr lang="en-US" altLang="ko-KR" sz="2400" dirty="0">
                <a:solidFill>
                  <a:srgbClr val="C00000"/>
                </a:solidFill>
                <a:ea typeface="Gulim" pitchFamily="34" charset="-127"/>
              </a:rPr>
              <a:t> </a:t>
            </a:r>
            <a:r>
              <a:rPr lang="en-US" sz="2400" dirty="0" smtClean="0">
                <a:solidFill>
                  <a:srgbClr val="FF0000"/>
                </a:solidFill>
                <a:ea typeface="Gulim" pitchFamily="34" charset="-127"/>
              </a:rPr>
              <a:t>Formalization of </a:t>
            </a:r>
            <a:r>
              <a:rPr lang="en-US" sz="2400" dirty="0" err="1" smtClean="0">
                <a:solidFill>
                  <a:srgbClr val="FF0000"/>
                </a:solidFill>
                <a:ea typeface="Gulim" pitchFamily="34" charset="-127"/>
              </a:rPr>
              <a:t>SyGuS</a:t>
            </a:r>
            <a:endParaRPr lang="en-US" sz="2400" dirty="0" smtClean="0">
              <a:solidFill>
                <a:srgbClr val="FF0000"/>
              </a:solidFill>
              <a:ea typeface="Gulim" pitchFamily="34" charset="-127"/>
            </a:endParaRPr>
          </a:p>
          <a:p>
            <a:pPr>
              <a:spcBef>
                <a:spcPct val="35000"/>
              </a:spcBef>
              <a:buFont typeface="Wingdings" pitchFamily="2" charset="2"/>
              <a:buChar char="q"/>
            </a:pPr>
            <a:endParaRPr lang="en-US" sz="2400" dirty="0">
              <a:solidFill>
                <a:srgbClr val="006600"/>
              </a:solidFill>
              <a:ea typeface="Gulim" pitchFamily="34" charset="-127"/>
            </a:endParaRPr>
          </a:p>
          <a:p>
            <a:pPr>
              <a:spcBef>
                <a:spcPct val="35000"/>
              </a:spcBef>
              <a:buFont typeface="Wingdings" pitchFamily="2" charset="2"/>
              <a:buChar char="q"/>
            </a:pPr>
            <a:r>
              <a:rPr lang="en-US" sz="2400" dirty="0" smtClean="0">
                <a:solidFill>
                  <a:srgbClr val="006600"/>
                </a:solidFill>
                <a:ea typeface="Gulim" pitchFamily="34" charset="-127"/>
              </a:rPr>
              <a:t> </a:t>
            </a:r>
            <a:r>
              <a:rPr lang="en-US" sz="2400" dirty="0" smtClean="0">
                <a:solidFill>
                  <a:srgbClr val="006600"/>
                </a:solidFill>
                <a:ea typeface="Gulim" pitchFamily="34" charset="-127"/>
              </a:rPr>
              <a:t>Solution Strategies</a:t>
            </a:r>
            <a:endParaRPr lang="en-US" sz="2400" dirty="0" smtClean="0">
              <a:solidFill>
                <a:srgbClr val="006600"/>
              </a:solidFill>
              <a:ea typeface="Gulim" pitchFamily="34" charset="-127"/>
            </a:endParaRPr>
          </a:p>
          <a:p>
            <a:pPr>
              <a:spcBef>
                <a:spcPct val="35000"/>
              </a:spcBef>
              <a:buFont typeface="Wingdings" pitchFamily="2" charset="2"/>
              <a:buChar char="q"/>
            </a:pPr>
            <a:endParaRPr lang="en-US" sz="2400" dirty="0">
              <a:solidFill>
                <a:srgbClr val="006600"/>
              </a:solidFill>
              <a:ea typeface="Gulim" pitchFamily="34" charset="-127"/>
            </a:endParaRPr>
          </a:p>
          <a:p>
            <a:pPr>
              <a:spcBef>
                <a:spcPct val="35000"/>
              </a:spcBef>
              <a:buFont typeface="Wingdings" pitchFamily="2" charset="2"/>
              <a:buChar char="q"/>
            </a:pPr>
            <a:r>
              <a:rPr lang="en-US" sz="2400" dirty="0" smtClean="0">
                <a:solidFill>
                  <a:srgbClr val="006600"/>
                </a:solidFill>
                <a:ea typeface="Gulim" pitchFamily="34" charset="-127"/>
              </a:rPr>
              <a:t> Conclusions + </a:t>
            </a:r>
            <a:r>
              <a:rPr lang="en-US" sz="2400" dirty="0" err="1" smtClean="0">
                <a:solidFill>
                  <a:srgbClr val="006600"/>
                </a:solidFill>
                <a:ea typeface="Gulim" pitchFamily="34" charset="-127"/>
              </a:rPr>
              <a:t>SyGuS</a:t>
            </a:r>
            <a:r>
              <a:rPr lang="en-US" sz="2400" dirty="0" smtClean="0">
                <a:solidFill>
                  <a:srgbClr val="006600"/>
                </a:solidFill>
                <a:ea typeface="Gulim" pitchFamily="34" charset="-127"/>
              </a:rPr>
              <a:t> Competition</a:t>
            </a:r>
            <a:endParaRPr lang="en-US" sz="2400" dirty="0" smtClean="0">
              <a:solidFill>
                <a:srgbClr val="006600"/>
              </a:solidFill>
              <a:ea typeface="Gulim" pitchFamily="34" charset="-127"/>
            </a:endParaRPr>
          </a:p>
        </p:txBody>
      </p:sp>
      <p:sp>
        <p:nvSpPr>
          <p:cNvPr id="4" name="Slide Number Placeholder 2"/>
          <p:cNvSpPr>
            <a:spLocks noGrp="1"/>
          </p:cNvSpPr>
          <p:nvPr>
            <p:ph type="sldNum" sz="quarter" idx="12"/>
          </p:nvPr>
        </p:nvSpPr>
        <p:spPr>
          <a:xfrm>
            <a:off x="7239000" y="6388100"/>
            <a:ext cx="1905000" cy="457200"/>
          </a:xfrm>
        </p:spPr>
        <p:txBody>
          <a:bodyPr/>
          <a:lstStyle/>
          <a:p>
            <a:pPr>
              <a:defRPr/>
            </a:pPr>
            <a:fld id="{924D1435-4905-40F1-8D65-E580AB760BDD}" type="slidenum">
              <a:rPr lang="en-US" b="1" smtClean="0"/>
              <a:pPr>
                <a:defRPr/>
              </a:pPr>
              <a:t>22</a:t>
            </a:fld>
            <a:endParaRPr lang="en-US" b="1"/>
          </a:p>
        </p:txBody>
      </p:sp>
    </p:spTree>
    <p:extLst>
      <p:ext uri="{BB962C8B-B14F-4D97-AF65-F5344CB8AC3E}">
        <p14:creationId xmlns:p14="http://schemas.microsoft.com/office/powerpoint/2010/main" val="285722717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Syntax-Guided Program Synthesis</a:t>
            </a:r>
            <a:endParaRPr lang="en-US" sz="3200" dirty="0" smtClean="0">
              <a:solidFill>
                <a:srgbClr val="C00000"/>
              </a:solidFill>
            </a:endParaRPr>
          </a:p>
        </p:txBody>
      </p:sp>
      <p:sp>
        <p:nvSpPr>
          <p:cNvPr id="5123" name="Rectangle 3"/>
          <p:cNvSpPr>
            <a:spLocks noGrp="1" noChangeArrowheads="1"/>
          </p:cNvSpPr>
          <p:nvPr>
            <p:ph type="body" idx="1"/>
          </p:nvPr>
        </p:nvSpPr>
        <p:spPr>
          <a:xfrm>
            <a:off x="152400" y="1600200"/>
            <a:ext cx="8991600" cy="4953000"/>
          </a:xfrm>
        </p:spPr>
        <p:txBody>
          <a:bodyPr/>
          <a:lstStyle/>
          <a:p>
            <a:pPr>
              <a:lnSpc>
                <a:spcPct val="90000"/>
              </a:lnSpc>
              <a:buFont typeface="Wingdings" pitchFamily="2" charset="2"/>
              <a:buChar char="q"/>
            </a:pPr>
            <a:r>
              <a:rPr lang="en-US" sz="2000" dirty="0" smtClean="0">
                <a:solidFill>
                  <a:srgbClr val="003300"/>
                </a:solidFill>
              </a:rPr>
              <a:t>Core computational problem: Find a program P such that</a:t>
            </a:r>
          </a:p>
          <a:p>
            <a:pPr marL="0" indent="0">
              <a:lnSpc>
                <a:spcPct val="90000"/>
              </a:lnSpc>
              <a:buNone/>
            </a:pPr>
            <a:r>
              <a:rPr lang="en-US" sz="2000" dirty="0">
                <a:solidFill>
                  <a:srgbClr val="003300"/>
                </a:solidFill>
              </a:rPr>
              <a:t>	</a:t>
            </a:r>
            <a:r>
              <a:rPr lang="en-US" sz="2000" dirty="0" smtClean="0">
                <a:solidFill>
                  <a:srgbClr val="003300"/>
                </a:solidFill>
              </a:rPr>
              <a:t>1. P is in a set E of programs (syntactic constraint)</a:t>
            </a:r>
          </a:p>
          <a:p>
            <a:pPr marL="0" indent="0">
              <a:lnSpc>
                <a:spcPct val="90000"/>
              </a:lnSpc>
              <a:buNone/>
            </a:pPr>
            <a:r>
              <a:rPr lang="en-US" sz="2000" dirty="0">
                <a:solidFill>
                  <a:srgbClr val="003300"/>
                </a:solidFill>
              </a:rPr>
              <a:t>	</a:t>
            </a:r>
            <a:r>
              <a:rPr lang="en-US" sz="2000" dirty="0" smtClean="0">
                <a:solidFill>
                  <a:srgbClr val="003300"/>
                </a:solidFill>
              </a:rPr>
              <a:t>2. P satisfies spec </a:t>
            </a:r>
            <a:r>
              <a:rPr lang="en-US" sz="2000" dirty="0" smtClean="0">
                <a:solidFill>
                  <a:srgbClr val="003300"/>
                </a:solidFill>
                <a:latin typeface="Symbol" pitchFamily="18" charset="2"/>
              </a:rPr>
              <a:t>j</a:t>
            </a:r>
            <a:r>
              <a:rPr lang="en-US" sz="2000" dirty="0" smtClean="0">
                <a:solidFill>
                  <a:srgbClr val="003300"/>
                </a:solidFill>
              </a:rPr>
              <a:t> (semantic constraint)</a:t>
            </a:r>
          </a:p>
          <a:p>
            <a:pPr>
              <a:lnSpc>
                <a:spcPct val="90000"/>
              </a:lnSpc>
              <a:buFont typeface="Wingdings" pitchFamily="2" charset="2"/>
              <a:buChar char="q"/>
            </a:pPr>
            <a:endParaRPr lang="en-US" sz="2000" dirty="0">
              <a:solidFill>
                <a:srgbClr val="003300"/>
              </a:solidFill>
            </a:endParaRPr>
          </a:p>
          <a:p>
            <a:pPr>
              <a:lnSpc>
                <a:spcPct val="90000"/>
              </a:lnSpc>
              <a:buFont typeface="Wingdings" pitchFamily="2" charset="2"/>
              <a:buChar char="q"/>
            </a:pPr>
            <a:r>
              <a:rPr lang="en-US" sz="2000" dirty="0" smtClean="0">
                <a:solidFill>
                  <a:srgbClr val="003300"/>
                </a:solidFill>
              </a:rPr>
              <a:t>Common theme to many recent efforts</a:t>
            </a:r>
          </a:p>
          <a:p>
            <a:pPr lvl="1">
              <a:lnSpc>
                <a:spcPct val="90000"/>
              </a:lnSpc>
              <a:buBlip>
                <a:blip r:embed="rId2"/>
              </a:buBlip>
            </a:pPr>
            <a:r>
              <a:rPr lang="en-US" sz="2000" dirty="0" smtClean="0">
                <a:solidFill>
                  <a:srgbClr val="002060"/>
                </a:solidFill>
              </a:rPr>
              <a:t>Sketch (</a:t>
            </a:r>
            <a:r>
              <a:rPr lang="en-US" sz="2000" dirty="0" err="1" smtClean="0">
                <a:solidFill>
                  <a:srgbClr val="002060"/>
                </a:solidFill>
              </a:rPr>
              <a:t>Bodik</a:t>
            </a:r>
            <a:r>
              <a:rPr lang="en-US" sz="2000" dirty="0" smtClean="0">
                <a:solidFill>
                  <a:srgbClr val="002060"/>
                </a:solidFill>
              </a:rPr>
              <a:t>, Solar-</a:t>
            </a:r>
            <a:r>
              <a:rPr lang="en-US" sz="2000" dirty="0" err="1" smtClean="0">
                <a:solidFill>
                  <a:srgbClr val="002060"/>
                </a:solidFill>
              </a:rPr>
              <a:t>Lezama</a:t>
            </a:r>
            <a:r>
              <a:rPr lang="en-US" sz="2000" dirty="0" smtClean="0">
                <a:solidFill>
                  <a:srgbClr val="002060"/>
                </a:solidFill>
              </a:rPr>
              <a:t> et al)</a:t>
            </a:r>
          </a:p>
          <a:p>
            <a:pPr lvl="1">
              <a:lnSpc>
                <a:spcPct val="90000"/>
              </a:lnSpc>
              <a:buBlip>
                <a:blip r:embed="rId2"/>
              </a:buBlip>
            </a:pPr>
            <a:r>
              <a:rPr lang="en-US" sz="2000" dirty="0" err="1" smtClean="0">
                <a:solidFill>
                  <a:srgbClr val="002060"/>
                </a:solidFill>
              </a:rPr>
              <a:t>FlashFill</a:t>
            </a:r>
            <a:r>
              <a:rPr lang="en-US" sz="2000" dirty="0">
                <a:solidFill>
                  <a:srgbClr val="002060"/>
                </a:solidFill>
              </a:rPr>
              <a:t> </a:t>
            </a:r>
            <a:r>
              <a:rPr lang="en-US" sz="2000" dirty="0" smtClean="0">
                <a:solidFill>
                  <a:srgbClr val="002060"/>
                </a:solidFill>
              </a:rPr>
              <a:t>(</a:t>
            </a:r>
            <a:r>
              <a:rPr lang="en-US" sz="2000" dirty="0" err="1" smtClean="0">
                <a:solidFill>
                  <a:srgbClr val="002060"/>
                </a:solidFill>
              </a:rPr>
              <a:t>Gulwani</a:t>
            </a:r>
            <a:r>
              <a:rPr lang="en-US" sz="2000" dirty="0" smtClean="0">
                <a:solidFill>
                  <a:srgbClr val="002060"/>
                </a:solidFill>
              </a:rPr>
              <a:t> et al)</a:t>
            </a:r>
          </a:p>
          <a:p>
            <a:pPr lvl="1">
              <a:lnSpc>
                <a:spcPct val="90000"/>
              </a:lnSpc>
              <a:buBlip>
                <a:blip r:embed="rId2"/>
              </a:buBlip>
            </a:pPr>
            <a:r>
              <a:rPr lang="en-US" sz="2000" dirty="0" smtClean="0">
                <a:solidFill>
                  <a:srgbClr val="002060"/>
                </a:solidFill>
              </a:rPr>
              <a:t>Super-optimization</a:t>
            </a:r>
            <a:r>
              <a:rPr lang="en-US" sz="2000" dirty="0">
                <a:solidFill>
                  <a:srgbClr val="002060"/>
                </a:solidFill>
              </a:rPr>
              <a:t> </a:t>
            </a:r>
            <a:r>
              <a:rPr lang="en-US" sz="2000" dirty="0" smtClean="0">
                <a:solidFill>
                  <a:srgbClr val="002060"/>
                </a:solidFill>
              </a:rPr>
              <a:t>(</a:t>
            </a:r>
            <a:r>
              <a:rPr lang="en-US" sz="2000" dirty="0" err="1" smtClean="0">
                <a:solidFill>
                  <a:srgbClr val="002060"/>
                </a:solidFill>
              </a:rPr>
              <a:t>Schkufza</a:t>
            </a:r>
            <a:r>
              <a:rPr lang="en-US" sz="2000" dirty="0" smtClean="0">
                <a:solidFill>
                  <a:srgbClr val="002060"/>
                </a:solidFill>
              </a:rPr>
              <a:t> et al)</a:t>
            </a:r>
          </a:p>
          <a:p>
            <a:pPr lvl="1">
              <a:lnSpc>
                <a:spcPct val="90000"/>
              </a:lnSpc>
              <a:buBlip>
                <a:blip r:embed="rId2"/>
              </a:buBlip>
            </a:pPr>
            <a:r>
              <a:rPr lang="en-US" sz="2000" dirty="0" smtClean="0">
                <a:solidFill>
                  <a:srgbClr val="002060"/>
                </a:solidFill>
              </a:rPr>
              <a:t>Invariant generation (Many recent efforts…)</a:t>
            </a:r>
          </a:p>
          <a:p>
            <a:pPr lvl="1">
              <a:lnSpc>
                <a:spcPct val="90000"/>
              </a:lnSpc>
              <a:buBlip>
                <a:blip r:embed="rId2"/>
              </a:buBlip>
            </a:pPr>
            <a:r>
              <a:rPr lang="en-US" sz="2000" dirty="0" smtClean="0">
                <a:solidFill>
                  <a:srgbClr val="002060"/>
                </a:solidFill>
              </a:rPr>
              <a:t>TRANSIT for protocol synthesis (</a:t>
            </a:r>
            <a:r>
              <a:rPr lang="en-US" sz="2000" dirty="0" err="1" smtClean="0">
                <a:solidFill>
                  <a:srgbClr val="002060"/>
                </a:solidFill>
              </a:rPr>
              <a:t>Udupa</a:t>
            </a:r>
            <a:r>
              <a:rPr lang="en-US" sz="2000" dirty="0" smtClean="0">
                <a:solidFill>
                  <a:srgbClr val="002060"/>
                </a:solidFill>
              </a:rPr>
              <a:t> et al)</a:t>
            </a:r>
          </a:p>
          <a:p>
            <a:pPr lvl="1">
              <a:lnSpc>
                <a:spcPct val="90000"/>
              </a:lnSpc>
              <a:buBlip>
                <a:blip r:embed="rId2"/>
              </a:buBlip>
            </a:pPr>
            <a:r>
              <a:rPr lang="en-US" sz="2000" dirty="0" smtClean="0">
                <a:solidFill>
                  <a:srgbClr val="002060"/>
                </a:solidFill>
              </a:rPr>
              <a:t>Oracle-guided program synthesis (</a:t>
            </a:r>
            <a:r>
              <a:rPr lang="en-US" sz="2000" dirty="0" err="1" smtClean="0">
                <a:solidFill>
                  <a:srgbClr val="002060"/>
                </a:solidFill>
              </a:rPr>
              <a:t>Jha</a:t>
            </a:r>
            <a:r>
              <a:rPr lang="en-US" sz="2000" dirty="0" smtClean="0">
                <a:solidFill>
                  <a:srgbClr val="002060"/>
                </a:solidFill>
              </a:rPr>
              <a:t> et al)</a:t>
            </a:r>
          </a:p>
          <a:p>
            <a:pPr lvl="1">
              <a:lnSpc>
                <a:spcPct val="90000"/>
              </a:lnSpc>
              <a:buBlip>
                <a:blip r:embed="rId2"/>
              </a:buBlip>
            </a:pPr>
            <a:r>
              <a:rPr lang="en-US" sz="2000" dirty="0" smtClean="0">
                <a:solidFill>
                  <a:srgbClr val="002060"/>
                </a:solidFill>
              </a:rPr>
              <a:t>Implicit programming: Scala^Z3 (</a:t>
            </a:r>
            <a:r>
              <a:rPr lang="en-US" sz="2000" dirty="0" err="1" smtClean="0">
                <a:solidFill>
                  <a:srgbClr val="002060"/>
                </a:solidFill>
              </a:rPr>
              <a:t>Kuncak</a:t>
            </a:r>
            <a:r>
              <a:rPr lang="en-US" sz="2000" dirty="0" smtClean="0">
                <a:solidFill>
                  <a:srgbClr val="002060"/>
                </a:solidFill>
              </a:rPr>
              <a:t> et al)</a:t>
            </a:r>
          </a:p>
          <a:p>
            <a:pPr lvl="1">
              <a:lnSpc>
                <a:spcPct val="90000"/>
              </a:lnSpc>
              <a:buBlip>
                <a:blip r:embed="rId2"/>
              </a:buBlip>
            </a:pPr>
            <a:r>
              <a:rPr lang="en-US" sz="2000" dirty="0" smtClean="0">
                <a:solidFill>
                  <a:srgbClr val="002060"/>
                </a:solidFill>
              </a:rPr>
              <a:t>Auto-grader (Singh et al)</a:t>
            </a:r>
          </a:p>
          <a:p>
            <a:pPr marL="457200" lvl="1" indent="0">
              <a:lnSpc>
                <a:spcPct val="90000"/>
              </a:lnSpc>
              <a:buNone/>
            </a:pPr>
            <a:endParaRPr lang="en-US" sz="2000" dirty="0">
              <a:solidFill>
                <a:srgbClr val="002060"/>
              </a:solidFill>
            </a:endParaRPr>
          </a:p>
          <a:p>
            <a:pPr marL="457200" lvl="1" indent="0">
              <a:lnSpc>
                <a:spcPct val="90000"/>
              </a:lnSpc>
              <a:buNone/>
            </a:pPr>
            <a:r>
              <a:rPr lang="en-US" sz="2000" dirty="0" smtClean="0">
                <a:solidFill>
                  <a:srgbClr val="002060"/>
                </a:solidFill>
              </a:rPr>
              <a:t>But no way to share benchmarks and/or compare solutions</a:t>
            </a:r>
          </a:p>
          <a:p>
            <a:pPr marL="457200" lvl="1" indent="0">
              <a:lnSpc>
                <a:spcPct val="90000"/>
              </a:lnSpc>
              <a:buNone/>
            </a:pPr>
            <a:endParaRPr lang="en-US" sz="2000" dirty="0" smtClean="0">
              <a:solidFill>
                <a:srgbClr val="003300"/>
              </a:solidFill>
            </a:endParaRPr>
          </a:p>
          <a:p>
            <a:pPr marL="0" indent="0">
              <a:lnSpc>
                <a:spcPct val="90000"/>
              </a:lnSpc>
              <a:buNone/>
            </a:pPr>
            <a:endParaRPr lang="en-US" sz="2000" dirty="0" smtClean="0">
              <a:solidFill>
                <a:srgbClr val="0033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23</a:t>
            </a:fld>
            <a:endParaRPr lang="en-US" b="1" dirty="0"/>
          </a:p>
        </p:txBody>
      </p:sp>
    </p:spTree>
    <p:extLst>
      <p:ext uri="{BB962C8B-B14F-4D97-AF65-F5344CB8AC3E}">
        <p14:creationId xmlns:p14="http://schemas.microsoft.com/office/powerpoint/2010/main" val="12526402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Syntax-Guided Synthesis (</a:t>
            </a:r>
            <a:r>
              <a:rPr lang="en-US" sz="2800" dirty="0" err="1" smtClean="0">
                <a:solidFill>
                  <a:srgbClr val="C00000"/>
                </a:solidFill>
              </a:rPr>
              <a:t>SyGuS</a:t>
            </a:r>
            <a:r>
              <a:rPr lang="en-US" sz="2800" dirty="0" smtClean="0">
                <a:solidFill>
                  <a:srgbClr val="C00000"/>
                </a:solidFill>
              </a:rPr>
              <a:t>) Problem</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Fix a background theory T: fixes types and operations</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a:solidFill>
                  <a:srgbClr val="006600"/>
                </a:solidFill>
                <a:ea typeface="Gulim" pitchFamily="34" charset="-127"/>
              </a:rPr>
              <a:t>F</a:t>
            </a:r>
            <a:r>
              <a:rPr lang="en-US" altLang="ko-KR" sz="2000" dirty="0" smtClean="0">
                <a:solidFill>
                  <a:srgbClr val="006600"/>
                </a:solidFill>
                <a:ea typeface="Gulim" pitchFamily="34" charset="-127"/>
              </a:rPr>
              <a:t>unction to be synthesized: name f along with its type</a:t>
            </a:r>
          </a:p>
          <a:p>
            <a:pPr lvl="1">
              <a:lnSpc>
                <a:spcPct val="80000"/>
              </a:lnSpc>
              <a:spcBef>
                <a:spcPct val="35000"/>
              </a:spcBef>
              <a:buClr>
                <a:srgbClr val="006600"/>
              </a:buClr>
              <a:buBlip>
                <a:blip r:embed="rId3"/>
              </a:buBlip>
            </a:pPr>
            <a:r>
              <a:rPr lang="en-US" altLang="ko-KR" sz="2000" i="1" dirty="0" smtClean="0">
                <a:solidFill>
                  <a:srgbClr val="002060"/>
                </a:solidFill>
                <a:ea typeface="Gulim" pitchFamily="34" charset="-127"/>
              </a:rPr>
              <a:t>	</a:t>
            </a:r>
            <a:r>
              <a:rPr lang="en-US" altLang="ko-KR" sz="2000" dirty="0" smtClean="0">
                <a:solidFill>
                  <a:srgbClr val="002060"/>
                </a:solidFill>
                <a:ea typeface="Gulim" pitchFamily="34" charset="-127"/>
              </a:rPr>
              <a:t>General case: multiple functions to be synthesized</a:t>
            </a:r>
          </a:p>
          <a:p>
            <a:pPr>
              <a:lnSpc>
                <a:spcPct val="80000"/>
              </a:lnSpc>
              <a:spcBef>
                <a:spcPct val="35000"/>
              </a:spcBef>
              <a:buClr>
                <a:srgbClr val="006600"/>
              </a:buClr>
              <a:buNone/>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Inputs to </a:t>
            </a:r>
            <a:r>
              <a:rPr lang="en-US" altLang="ko-KR" sz="2000" dirty="0" err="1" smtClean="0">
                <a:solidFill>
                  <a:srgbClr val="006600"/>
                </a:solidFill>
                <a:ea typeface="Gulim" pitchFamily="34" charset="-127"/>
              </a:rPr>
              <a:t>SyGuS</a:t>
            </a:r>
            <a:r>
              <a:rPr lang="en-US" altLang="ko-KR" sz="2000" dirty="0" smtClean="0">
                <a:solidFill>
                  <a:srgbClr val="006600"/>
                </a:solidFill>
                <a:ea typeface="Gulim" pitchFamily="34" charset="-127"/>
              </a:rPr>
              <a:t> problem:</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Specification </a:t>
            </a:r>
            <a:r>
              <a:rPr lang="en-US" altLang="ko-KR" sz="2000" dirty="0" smtClean="0">
                <a:solidFill>
                  <a:srgbClr val="002060"/>
                </a:solidFill>
                <a:latin typeface="Symbol" pitchFamily="18" charset="2"/>
                <a:ea typeface="Gulim" pitchFamily="34" charset="-127"/>
              </a:rPr>
              <a:t>j</a:t>
            </a:r>
            <a:r>
              <a:rPr lang="en-US" altLang="ko-KR" sz="2000" dirty="0" smtClean="0">
                <a:solidFill>
                  <a:srgbClr val="002060"/>
                </a:solidFill>
                <a:ea typeface="Gulim" pitchFamily="34" charset="-127"/>
              </a:rPr>
              <a:t> </a:t>
            </a:r>
          </a:p>
          <a:p>
            <a:pPr marL="457200" lvl="1"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Typed formula using symbols in T +  symbol f </a:t>
            </a:r>
          </a:p>
          <a:p>
            <a:pPr lvl="1">
              <a:lnSpc>
                <a:spcPct val="80000"/>
              </a:lnSpc>
              <a:spcBef>
                <a:spcPct val="35000"/>
              </a:spcBef>
              <a:buClr>
                <a:srgbClr val="006600"/>
              </a:buClr>
              <a:buBlip>
                <a:blip r:embed="rId3"/>
              </a:buBlip>
            </a:pPr>
            <a:r>
              <a:rPr lang="en-US" altLang="ko-KR" sz="2000" dirty="0">
                <a:solidFill>
                  <a:srgbClr val="002060"/>
                </a:solidFill>
                <a:ea typeface="Gulim" pitchFamily="34" charset="-127"/>
              </a:rPr>
              <a:t>S</a:t>
            </a:r>
            <a:r>
              <a:rPr lang="en-US" altLang="ko-KR" sz="2000" dirty="0" smtClean="0">
                <a:solidFill>
                  <a:srgbClr val="002060"/>
                </a:solidFill>
                <a:ea typeface="Gulim" pitchFamily="34" charset="-127"/>
              </a:rPr>
              <a:t>et E of expressions given by a context-free grammar</a:t>
            </a:r>
          </a:p>
          <a:p>
            <a:pPr marL="457200" lvl="1"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Set of candidate expressions that use symbols in T</a:t>
            </a:r>
          </a:p>
          <a:p>
            <a:pPr>
              <a:lnSpc>
                <a:spcPct val="80000"/>
              </a:lnSpc>
              <a:spcBef>
                <a:spcPct val="35000"/>
              </a:spcBef>
              <a:buClr>
                <a:srgbClr val="006600"/>
              </a:buClr>
              <a:buFont typeface="Wingdings" pitchFamily="2" charset="2"/>
              <a:buChar char="q"/>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Computational problem: </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Output e in E such that </a:t>
            </a:r>
            <a:r>
              <a:rPr lang="en-US" altLang="ko-KR" sz="2000" dirty="0" smtClean="0">
                <a:solidFill>
                  <a:srgbClr val="006600"/>
                </a:solidFill>
                <a:latin typeface="Symbol" pitchFamily="18" charset="2"/>
                <a:ea typeface="Gulim" pitchFamily="34" charset="-127"/>
              </a:rPr>
              <a:t>j</a:t>
            </a:r>
            <a:r>
              <a:rPr lang="en-US" altLang="ko-KR" sz="2000" dirty="0" smtClean="0">
                <a:solidFill>
                  <a:srgbClr val="006600"/>
                </a:solidFill>
                <a:ea typeface="Gulim" pitchFamily="34" charset="-127"/>
              </a:rPr>
              <a:t>[f/e] is valid (in theory T)</a:t>
            </a:r>
          </a:p>
          <a:p>
            <a:pPr>
              <a:lnSpc>
                <a:spcPct val="80000"/>
              </a:lnSpc>
              <a:spcBef>
                <a:spcPct val="35000"/>
              </a:spcBef>
              <a:buClr>
                <a:srgbClr val="006600"/>
              </a:buClr>
              <a:buFont typeface="Wingdings" pitchFamily="2" charset="2"/>
              <a:buChar char="q"/>
            </a:pPr>
            <a:endParaRPr lang="en-US" altLang="ko-KR" sz="160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24</a:t>
            </a:fld>
            <a:endParaRPr lang="en-US" b="1" dirty="0"/>
          </a:p>
        </p:txBody>
      </p:sp>
    </p:spTree>
    <p:extLst>
      <p:ext uri="{BB962C8B-B14F-4D97-AF65-F5344CB8AC3E}">
        <p14:creationId xmlns:p14="http://schemas.microsoft.com/office/powerpoint/2010/main" val="254494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72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2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72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72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072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7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err="1" smtClean="0">
                <a:solidFill>
                  <a:srgbClr val="C00000"/>
                </a:solidFill>
              </a:rPr>
              <a:t>SyGuS</a:t>
            </a:r>
            <a:r>
              <a:rPr lang="en-US" sz="2800" dirty="0" smtClean="0">
                <a:solidFill>
                  <a:srgbClr val="C00000"/>
                </a:solidFill>
              </a:rPr>
              <a:t> Example</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Theory QF-LIA</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Types: Integers and Booleans</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Logical connectives, Conditionals, and Linear arithmetic</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Quantifier-free formulas</a:t>
            </a:r>
            <a:endParaRPr lang="en-US" altLang="ko-KR" sz="2000" dirty="0">
              <a:solidFill>
                <a:srgbClr val="006600"/>
              </a:solidFill>
              <a:ea typeface="Gulim" pitchFamily="34" charset="-127"/>
            </a:endParaRPr>
          </a:p>
          <a:p>
            <a:pPr marL="0" indent="0">
              <a:lnSpc>
                <a:spcPct val="80000"/>
              </a:lnSpc>
              <a:spcBef>
                <a:spcPct val="35000"/>
              </a:spcBef>
              <a:buClr>
                <a:srgbClr val="006600"/>
              </a:buClr>
              <a:buNone/>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Function to be synthesized  f (</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x, </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y) :</a:t>
            </a:r>
            <a:r>
              <a:rPr lang="en-US" altLang="ko-KR" sz="2000" dirty="0" smtClean="0">
                <a:solidFill>
                  <a:srgbClr val="006600"/>
                </a:solidFill>
                <a:ea typeface="Gulim" pitchFamily="34" charset="-127"/>
                <a:sym typeface="Wingdings" pitchFamily="2" charset="2"/>
              </a:rPr>
              <a:t> </a:t>
            </a:r>
            <a:r>
              <a:rPr lang="en-US" altLang="ko-KR" sz="2000" dirty="0" err="1" smtClean="0">
                <a:solidFill>
                  <a:srgbClr val="006600"/>
                </a:solidFill>
                <a:ea typeface="Gulim" pitchFamily="34" charset="-127"/>
                <a:sym typeface="Wingdings" pitchFamily="2" charset="2"/>
              </a:rPr>
              <a:t>int</a:t>
            </a:r>
            <a:endParaRPr lang="en-US" altLang="ko-KR" sz="2000" dirty="0" smtClean="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Specification: </a:t>
            </a:r>
            <a:r>
              <a:rPr lang="en-US" altLang="ko-KR" sz="2000" dirty="0" smtClean="0">
                <a:solidFill>
                  <a:srgbClr val="336600"/>
                </a:solidFill>
                <a:ea typeface="Gulim" pitchFamily="34" charset="-127"/>
                <a:sym typeface="Wingdings" pitchFamily="2" charset="2"/>
              </a:rPr>
              <a:t>(x </a:t>
            </a:r>
            <a:r>
              <a:rPr lang="cs-CZ" sz="2000" dirty="0">
                <a:solidFill>
                  <a:srgbClr val="336600"/>
                </a:solidFill>
              </a:rPr>
              <a:t>≤ </a:t>
            </a:r>
            <a:r>
              <a:rPr lang="en-US" altLang="ko-KR" sz="2000" dirty="0" smtClean="0">
                <a:solidFill>
                  <a:srgbClr val="336600"/>
                </a:solidFill>
                <a:ea typeface="Gulim" pitchFamily="34" charset="-127"/>
                <a:sym typeface="Wingdings" pitchFamily="2" charset="2"/>
              </a:rPr>
              <a:t>f(</a:t>
            </a:r>
            <a:r>
              <a:rPr lang="en-US" altLang="ko-KR" sz="2000" dirty="0" err="1" smtClean="0">
                <a:solidFill>
                  <a:srgbClr val="336600"/>
                </a:solidFill>
                <a:ea typeface="Gulim" pitchFamily="34" charset="-127"/>
                <a:sym typeface="Wingdings" pitchFamily="2" charset="2"/>
              </a:rPr>
              <a:t>x,y</a:t>
            </a:r>
            <a:r>
              <a:rPr lang="en-US" altLang="ko-KR" sz="2000" dirty="0" smtClean="0">
                <a:solidFill>
                  <a:srgbClr val="336600"/>
                </a:solidFill>
                <a:ea typeface="Gulim" pitchFamily="34" charset="-127"/>
                <a:sym typeface="Wingdings" pitchFamily="2" charset="2"/>
              </a:rPr>
              <a:t>)) &amp; (y </a:t>
            </a:r>
            <a:r>
              <a:rPr lang="cs-CZ" sz="2000" dirty="0">
                <a:solidFill>
                  <a:srgbClr val="336600"/>
                </a:solidFill>
              </a:rPr>
              <a:t>≤ </a:t>
            </a:r>
            <a:r>
              <a:rPr lang="en-US" altLang="ko-KR" sz="2000" dirty="0" smtClean="0">
                <a:solidFill>
                  <a:srgbClr val="336600"/>
                </a:solidFill>
                <a:ea typeface="Gulim" pitchFamily="34" charset="-127"/>
                <a:sym typeface="Wingdings" pitchFamily="2" charset="2"/>
              </a:rPr>
              <a:t>f(</a:t>
            </a:r>
            <a:r>
              <a:rPr lang="en-US" altLang="ko-KR" sz="2000" dirty="0" err="1" smtClean="0">
                <a:solidFill>
                  <a:srgbClr val="336600"/>
                </a:solidFill>
                <a:ea typeface="Gulim" pitchFamily="34" charset="-127"/>
                <a:sym typeface="Wingdings" pitchFamily="2" charset="2"/>
              </a:rPr>
              <a:t>x,y</a:t>
            </a:r>
            <a:r>
              <a:rPr lang="en-US" altLang="ko-KR" sz="2000" dirty="0" smtClean="0">
                <a:solidFill>
                  <a:srgbClr val="336600"/>
                </a:solidFill>
                <a:ea typeface="Gulim" pitchFamily="34" charset="-127"/>
                <a:sym typeface="Wingdings" pitchFamily="2" charset="2"/>
              </a:rPr>
              <a:t>)) &amp; (f(</a:t>
            </a:r>
            <a:r>
              <a:rPr lang="en-US" altLang="ko-KR" sz="2000" dirty="0" err="1" smtClean="0">
                <a:solidFill>
                  <a:srgbClr val="336600"/>
                </a:solidFill>
                <a:ea typeface="Gulim" pitchFamily="34" charset="-127"/>
                <a:sym typeface="Wingdings" pitchFamily="2" charset="2"/>
              </a:rPr>
              <a:t>x,y</a:t>
            </a:r>
            <a:r>
              <a:rPr lang="en-US" altLang="ko-KR" sz="2000" dirty="0" smtClean="0">
                <a:solidFill>
                  <a:srgbClr val="336600"/>
                </a:solidFill>
                <a:ea typeface="Gulim" pitchFamily="34" charset="-127"/>
                <a:sym typeface="Wingdings" pitchFamily="2" charset="2"/>
              </a:rPr>
              <a:t>) </a:t>
            </a:r>
            <a:r>
              <a:rPr lang="en-US" altLang="ko-KR" sz="2000" dirty="0" smtClean="0">
                <a:solidFill>
                  <a:srgbClr val="336600"/>
                </a:solidFill>
                <a:ea typeface="Gulim" pitchFamily="34" charset="-127"/>
                <a:sym typeface="Wingdings" pitchFamily="2" charset="2"/>
              </a:rPr>
              <a:t>= x </a:t>
            </a:r>
            <a:r>
              <a:rPr lang="en-US" altLang="ko-KR" sz="2000" dirty="0" smtClean="0">
                <a:solidFill>
                  <a:srgbClr val="336600"/>
                </a:solidFill>
                <a:ea typeface="Gulim" pitchFamily="34" charset="-127"/>
                <a:sym typeface="Wingdings" pitchFamily="2" charset="2"/>
              </a:rPr>
              <a:t>| f(</a:t>
            </a:r>
            <a:r>
              <a:rPr lang="en-US" altLang="ko-KR" sz="2000" dirty="0" err="1" smtClean="0">
                <a:solidFill>
                  <a:srgbClr val="336600"/>
                </a:solidFill>
                <a:ea typeface="Gulim" pitchFamily="34" charset="-127"/>
                <a:sym typeface="Wingdings" pitchFamily="2" charset="2"/>
              </a:rPr>
              <a:t>x,y</a:t>
            </a:r>
            <a:r>
              <a:rPr lang="en-US" altLang="ko-KR" sz="2000" dirty="0" smtClean="0">
                <a:solidFill>
                  <a:srgbClr val="336600"/>
                </a:solidFill>
                <a:ea typeface="Gulim" pitchFamily="34" charset="-127"/>
                <a:sym typeface="Wingdings" pitchFamily="2" charset="2"/>
              </a:rPr>
              <a:t>) = y</a:t>
            </a:r>
            <a:r>
              <a:rPr lang="en-US" altLang="ko-KR" sz="2000" dirty="0" smtClean="0">
                <a:solidFill>
                  <a:srgbClr val="336600"/>
                </a:solidFill>
                <a:ea typeface="Gulim" pitchFamily="34" charset="-127"/>
                <a:sym typeface="Wingdings" pitchFamily="2" charset="2"/>
              </a:rPr>
              <a:t>)</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Candidate Implementations: Linear expressions</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err="1" smtClean="0">
                <a:solidFill>
                  <a:srgbClr val="006600"/>
                </a:solidFill>
                <a:ea typeface="Gulim" pitchFamily="34" charset="-127"/>
              </a:rPr>
              <a:t>LinExp</a:t>
            </a:r>
            <a:r>
              <a:rPr lang="en-US" altLang="ko-KR" sz="2000" dirty="0" smtClean="0">
                <a:solidFill>
                  <a:srgbClr val="006600"/>
                </a:solidFill>
                <a:ea typeface="Gulim" pitchFamily="34" charset="-127"/>
              </a:rPr>
              <a:t> := x | y | </a:t>
            </a:r>
            <a:r>
              <a:rPr lang="en-US" altLang="ko-KR" sz="2000" dirty="0" err="1" smtClean="0">
                <a:solidFill>
                  <a:srgbClr val="006600"/>
                </a:solidFill>
                <a:ea typeface="Gulim" pitchFamily="34" charset="-127"/>
              </a:rPr>
              <a:t>Const</a:t>
            </a:r>
            <a:r>
              <a:rPr lang="en-US" altLang="ko-KR" sz="2000" dirty="0" smtClean="0">
                <a:solidFill>
                  <a:srgbClr val="006600"/>
                </a:solidFill>
                <a:ea typeface="Gulim" pitchFamily="34" charset="-127"/>
              </a:rPr>
              <a:t> | </a:t>
            </a:r>
            <a:r>
              <a:rPr lang="en-US" altLang="ko-KR" sz="2000" dirty="0" err="1" smtClean="0">
                <a:solidFill>
                  <a:srgbClr val="006600"/>
                </a:solidFill>
                <a:ea typeface="Gulim" pitchFamily="34" charset="-127"/>
              </a:rPr>
              <a:t>LinExp</a:t>
            </a:r>
            <a:r>
              <a:rPr lang="en-US" altLang="ko-KR" sz="2000" dirty="0" smtClean="0">
                <a:solidFill>
                  <a:srgbClr val="006600"/>
                </a:solidFill>
                <a:ea typeface="Gulim" pitchFamily="34" charset="-127"/>
              </a:rPr>
              <a:t> + </a:t>
            </a:r>
            <a:r>
              <a:rPr lang="en-US" altLang="ko-KR" sz="2000" dirty="0" err="1" smtClean="0">
                <a:solidFill>
                  <a:srgbClr val="006600"/>
                </a:solidFill>
                <a:ea typeface="Gulim" pitchFamily="34" charset="-127"/>
              </a:rPr>
              <a:t>LinExp</a:t>
            </a:r>
            <a:r>
              <a:rPr lang="en-US" altLang="ko-KR" sz="2000" dirty="0" smtClean="0">
                <a:solidFill>
                  <a:srgbClr val="006600"/>
                </a:solidFill>
                <a:ea typeface="Gulim" pitchFamily="34" charset="-127"/>
              </a:rPr>
              <a:t> | </a:t>
            </a:r>
            <a:r>
              <a:rPr lang="en-US" altLang="ko-KR" sz="2000" dirty="0" err="1" smtClean="0">
                <a:solidFill>
                  <a:srgbClr val="006600"/>
                </a:solidFill>
                <a:ea typeface="Gulim" pitchFamily="34" charset="-127"/>
              </a:rPr>
              <a:t>LinExp</a:t>
            </a:r>
            <a:r>
              <a:rPr lang="en-US" altLang="ko-KR" sz="2000" dirty="0" smtClean="0">
                <a:solidFill>
                  <a:srgbClr val="006600"/>
                </a:solidFill>
                <a:ea typeface="Gulim" pitchFamily="34" charset="-127"/>
              </a:rPr>
              <a:t> - </a:t>
            </a:r>
            <a:r>
              <a:rPr lang="en-US" altLang="ko-KR" sz="2000" dirty="0" err="1" smtClean="0">
                <a:solidFill>
                  <a:srgbClr val="006600"/>
                </a:solidFill>
                <a:ea typeface="Gulim" pitchFamily="34" charset="-127"/>
              </a:rPr>
              <a:t>LinExp</a:t>
            </a: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No solution exists</a:t>
            </a:r>
          </a:p>
          <a:p>
            <a:pPr>
              <a:lnSpc>
                <a:spcPct val="80000"/>
              </a:lnSpc>
              <a:spcBef>
                <a:spcPct val="35000"/>
              </a:spcBef>
              <a:buClr>
                <a:srgbClr val="006600"/>
              </a:buClr>
              <a:buFont typeface="Wingdings" pitchFamily="2" charset="2"/>
              <a:buChar char="q"/>
            </a:pPr>
            <a:endParaRPr lang="en-US" altLang="ko-KR" sz="160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25</a:t>
            </a:fld>
            <a:endParaRPr lang="en-US" b="1" dirty="0"/>
          </a:p>
        </p:txBody>
      </p:sp>
    </p:spTree>
    <p:extLst>
      <p:ext uri="{BB962C8B-B14F-4D97-AF65-F5344CB8AC3E}">
        <p14:creationId xmlns:p14="http://schemas.microsoft.com/office/powerpoint/2010/main" val="61628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72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72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err="1" smtClean="0">
                <a:solidFill>
                  <a:srgbClr val="C00000"/>
                </a:solidFill>
              </a:rPr>
              <a:t>SyGuS</a:t>
            </a:r>
            <a:r>
              <a:rPr lang="en-US" sz="2800" dirty="0" smtClean="0">
                <a:solidFill>
                  <a:srgbClr val="C00000"/>
                </a:solidFill>
              </a:rPr>
              <a:t> Example</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Theory QF-LIA</a:t>
            </a:r>
          </a:p>
          <a:p>
            <a:pPr>
              <a:lnSpc>
                <a:spcPct val="80000"/>
              </a:lnSpc>
              <a:spcBef>
                <a:spcPct val="35000"/>
              </a:spcBef>
              <a:buClr>
                <a:srgbClr val="006600"/>
              </a:buClr>
              <a:buFont typeface="Wingdings" pitchFamily="2" charset="2"/>
              <a:buChar char="q"/>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Function to be synthesized: f (</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x, </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y) :</a:t>
            </a:r>
            <a:r>
              <a:rPr lang="en-US" altLang="ko-KR" sz="2000" dirty="0" smtClean="0">
                <a:solidFill>
                  <a:srgbClr val="006600"/>
                </a:solidFill>
                <a:ea typeface="Gulim" pitchFamily="34" charset="-127"/>
                <a:sym typeface="Wingdings" pitchFamily="2" charset="2"/>
              </a:rPr>
              <a:t> </a:t>
            </a:r>
            <a:r>
              <a:rPr lang="en-US" altLang="ko-KR" sz="2000" dirty="0" err="1" smtClean="0">
                <a:solidFill>
                  <a:srgbClr val="006600"/>
                </a:solidFill>
                <a:ea typeface="Gulim" pitchFamily="34" charset="-127"/>
                <a:sym typeface="Wingdings" pitchFamily="2" charset="2"/>
              </a:rPr>
              <a:t>int</a:t>
            </a:r>
            <a:endParaRPr lang="en-US" altLang="ko-KR" sz="2000" dirty="0" smtClean="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Specification: </a:t>
            </a:r>
            <a:r>
              <a:rPr lang="en-US" altLang="ko-KR" sz="2000" dirty="0">
                <a:solidFill>
                  <a:srgbClr val="336600"/>
                </a:solidFill>
                <a:ea typeface="Gulim" pitchFamily="34" charset="-127"/>
                <a:sym typeface="Wingdings" pitchFamily="2" charset="2"/>
              </a:rPr>
              <a:t>(x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&amp; (y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&amp; (f(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t>
            </a:r>
            <a:r>
              <a:rPr lang="en-US" altLang="ko-KR" sz="2000" dirty="0" smtClean="0">
                <a:solidFill>
                  <a:srgbClr val="336600"/>
                </a:solidFill>
                <a:ea typeface="Gulim" pitchFamily="34" charset="-127"/>
                <a:sym typeface="Wingdings" pitchFamily="2" charset="2"/>
              </a:rPr>
              <a:t>= x </a:t>
            </a:r>
            <a:r>
              <a:rPr lang="en-US" altLang="ko-KR" sz="2000" dirty="0">
                <a:solidFill>
                  <a:srgbClr val="336600"/>
                </a:solidFill>
                <a:ea typeface="Gulim" pitchFamily="34" charset="-127"/>
                <a:sym typeface="Wingdings" pitchFamily="2" charset="2"/>
              </a:rPr>
              <a:t>| f(</a:t>
            </a:r>
            <a:r>
              <a:rPr lang="en-US" altLang="ko-KR" sz="2000" dirty="0" err="1">
                <a:solidFill>
                  <a:srgbClr val="336600"/>
                </a:solidFill>
                <a:ea typeface="Gulim" pitchFamily="34" charset="-127"/>
                <a:sym typeface="Wingdings" pitchFamily="2" charset="2"/>
              </a:rPr>
              <a:t>x,y</a:t>
            </a:r>
            <a:r>
              <a:rPr lang="en-US" altLang="ko-KR" sz="2000" dirty="0" smtClean="0">
                <a:solidFill>
                  <a:srgbClr val="336600"/>
                </a:solidFill>
                <a:ea typeface="Gulim" pitchFamily="34" charset="-127"/>
                <a:sym typeface="Wingdings" pitchFamily="2" charset="2"/>
              </a:rPr>
              <a:t>) = y</a:t>
            </a:r>
            <a:r>
              <a:rPr lang="en-US" altLang="ko-KR" sz="2000" dirty="0" smtClean="0">
                <a:solidFill>
                  <a:srgbClr val="336600"/>
                </a:solidFill>
                <a:ea typeface="Gulim" pitchFamily="34" charset="-127"/>
                <a:sym typeface="Wingdings" pitchFamily="2" charset="2"/>
              </a:rPr>
              <a:t>)</a:t>
            </a:r>
            <a:endParaRPr lang="en-US" altLang="ko-KR" sz="2000" dirty="0" smtClean="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Candidate Implementations: Conditional expressions </a:t>
            </a:r>
            <a:r>
              <a:rPr lang="en-US" altLang="ko-KR" sz="2000" dirty="0" smtClean="0">
                <a:solidFill>
                  <a:srgbClr val="006600"/>
                </a:solidFill>
                <a:ea typeface="Gulim" pitchFamily="34" charset="-127"/>
              </a:rPr>
              <a:t>with comparisons</a:t>
            </a: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Term := x | y | </a:t>
            </a:r>
            <a:r>
              <a:rPr lang="en-US" altLang="ko-KR" sz="2000" dirty="0" err="1" smtClean="0">
                <a:solidFill>
                  <a:srgbClr val="006600"/>
                </a:solidFill>
                <a:ea typeface="Gulim" pitchFamily="34" charset="-127"/>
              </a:rPr>
              <a:t>Const</a:t>
            </a:r>
            <a:r>
              <a:rPr lang="en-US" altLang="ko-KR" sz="2000" dirty="0" smtClean="0">
                <a:solidFill>
                  <a:srgbClr val="006600"/>
                </a:solidFill>
                <a:ea typeface="Gulim" pitchFamily="34" charset="-127"/>
              </a:rPr>
              <a:t> | If-Then-Else (Cond, Term, Term)</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Cond := Term &lt;= Term | Cond &amp; Cond | ~ Cond | (Cond)</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Possible solution:</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If-Then-Else (</a:t>
            </a:r>
            <a:r>
              <a:rPr lang="en-US" sz="2000" dirty="0">
                <a:solidFill>
                  <a:srgbClr val="006600"/>
                </a:solidFill>
                <a:ea typeface="Gulim" pitchFamily="34" charset="-127"/>
              </a:rPr>
              <a:t>x </a:t>
            </a:r>
            <a:r>
              <a:rPr lang="cs-CZ" sz="2000" dirty="0">
                <a:solidFill>
                  <a:srgbClr val="336600"/>
                </a:solidFill>
              </a:rPr>
              <a:t>≤</a:t>
            </a:r>
            <a:r>
              <a:rPr lang="en-US" sz="2000" dirty="0">
                <a:solidFill>
                  <a:srgbClr val="336600"/>
                </a:solidFill>
              </a:rPr>
              <a:t> y</a:t>
            </a:r>
            <a:r>
              <a:rPr lang="en-US" sz="2000" dirty="0">
                <a:solidFill>
                  <a:srgbClr val="006600"/>
                </a:solidFill>
                <a:ea typeface="Gulim" pitchFamily="34" charset="-127"/>
              </a:rPr>
              <a:t>, </a:t>
            </a:r>
            <a:r>
              <a:rPr lang="en-US" sz="2000" dirty="0" smtClean="0">
                <a:solidFill>
                  <a:srgbClr val="006600"/>
                </a:solidFill>
                <a:ea typeface="Gulim" pitchFamily="34" charset="-127"/>
              </a:rPr>
              <a:t> y, x</a:t>
            </a:r>
            <a:r>
              <a:rPr lang="en-US" altLang="ko-KR" sz="2000" dirty="0" smtClean="0">
                <a:solidFill>
                  <a:srgbClr val="006600"/>
                </a:solidFill>
                <a:ea typeface="Gulim" pitchFamily="34" charset="-127"/>
              </a:rPr>
              <a:t>)</a:t>
            </a:r>
          </a:p>
          <a:p>
            <a:pPr>
              <a:lnSpc>
                <a:spcPct val="80000"/>
              </a:lnSpc>
              <a:spcBef>
                <a:spcPct val="35000"/>
              </a:spcBef>
              <a:buClr>
                <a:srgbClr val="006600"/>
              </a:buClr>
              <a:buFont typeface="Wingdings" pitchFamily="2" charset="2"/>
              <a:buChar char="q"/>
            </a:pPr>
            <a:endParaRPr lang="en-US" altLang="ko-KR" sz="160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26</a:t>
            </a:fld>
            <a:endParaRPr lang="en-US" b="1" dirty="0"/>
          </a:p>
        </p:txBody>
      </p:sp>
    </p:spTree>
    <p:extLst>
      <p:ext uri="{BB962C8B-B14F-4D97-AF65-F5344CB8AC3E}">
        <p14:creationId xmlns:p14="http://schemas.microsoft.com/office/powerpoint/2010/main" val="186567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Let Expressions and Auxiliary Variables</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Synthesized expression maps directly to a straight-line program</a:t>
            </a:r>
          </a:p>
          <a:p>
            <a:pPr>
              <a:lnSpc>
                <a:spcPct val="80000"/>
              </a:lnSpc>
              <a:spcBef>
                <a:spcPct val="35000"/>
              </a:spcBef>
              <a:buClr>
                <a:srgbClr val="006600"/>
              </a:buClr>
              <a:buFont typeface="Wingdings" pitchFamily="2" charset="2"/>
              <a:buChar char="q"/>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Grammar derivations correspond to expression parse-trees</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How to capture common </a:t>
            </a:r>
            <a:r>
              <a:rPr lang="en-US" altLang="ko-KR" sz="2000" dirty="0" err="1" smtClean="0">
                <a:solidFill>
                  <a:srgbClr val="006600"/>
                </a:solidFill>
                <a:ea typeface="Gulim" pitchFamily="34" charset="-127"/>
                <a:sym typeface="Wingdings" pitchFamily="2" charset="2"/>
              </a:rPr>
              <a:t>subexpressions</a:t>
            </a:r>
            <a:r>
              <a:rPr lang="en-US" altLang="ko-KR" sz="2000" dirty="0" smtClean="0">
                <a:solidFill>
                  <a:srgbClr val="006600"/>
                </a:solidFill>
                <a:ea typeface="Gulim" pitchFamily="34" charset="-127"/>
                <a:sym typeface="Wingdings" pitchFamily="2" charset="2"/>
              </a:rPr>
              <a:t> (which map to aux </a:t>
            </a:r>
            <a:r>
              <a:rPr lang="en-US" altLang="ko-KR" sz="2000" dirty="0" err="1" smtClean="0">
                <a:solidFill>
                  <a:srgbClr val="006600"/>
                </a:solidFill>
                <a:ea typeface="Gulim" pitchFamily="34" charset="-127"/>
                <a:sym typeface="Wingdings" pitchFamily="2" charset="2"/>
              </a:rPr>
              <a:t>vars</a:t>
            </a:r>
            <a:r>
              <a:rPr lang="en-US" altLang="ko-KR" sz="2000" dirty="0" smtClean="0">
                <a:solidFill>
                  <a:srgbClr val="006600"/>
                </a:solidFill>
                <a:ea typeface="Gulim" pitchFamily="34" charset="-127"/>
                <a:sym typeface="Wingdings" pitchFamily="2" charset="2"/>
              </a:rPr>
              <a:t>) ?</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Solution: Allow “let” expressions </a:t>
            </a:r>
          </a:p>
          <a:p>
            <a:pPr marL="0" indent="0">
              <a:lnSpc>
                <a:spcPct val="80000"/>
              </a:lnSpc>
              <a:spcBef>
                <a:spcPct val="35000"/>
              </a:spcBef>
              <a:buClr>
                <a:srgbClr val="006600"/>
              </a:buClr>
              <a:buNone/>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Candidate-expressions for a function f(</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x, </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y) : </a:t>
            </a:r>
            <a:r>
              <a:rPr lang="en-US" altLang="ko-KR" sz="2000" dirty="0" err="1" smtClean="0">
                <a:solidFill>
                  <a:srgbClr val="006600"/>
                </a:solidFill>
                <a:ea typeface="Gulim" pitchFamily="34" charset="-127"/>
              </a:rPr>
              <a:t>int</a:t>
            </a:r>
            <a:endParaRPr lang="en-US" altLang="ko-KR" sz="2000" dirty="0" smtClean="0">
              <a:solidFill>
                <a:srgbClr val="006600"/>
              </a:solidFill>
              <a:ea typeface="Gulim" pitchFamily="34" charset="-127"/>
            </a:endParaRP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T := (let [z = U] in  z + z)</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U := x | y | </a:t>
            </a:r>
            <a:r>
              <a:rPr lang="en-US" altLang="ko-KR" sz="2000" dirty="0" err="1" smtClean="0">
                <a:solidFill>
                  <a:srgbClr val="006600"/>
                </a:solidFill>
                <a:ea typeface="Gulim" pitchFamily="34" charset="-127"/>
              </a:rPr>
              <a:t>Const</a:t>
            </a:r>
            <a:r>
              <a:rPr lang="en-US" altLang="ko-KR" sz="2000" dirty="0" smtClean="0">
                <a:solidFill>
                  <a:srgbClr val="006600"/>
                </a:solidFill>
                <a:ea typeface="Gulim" pitchFamily="34" charset="-127"/>
              </a:rPr>
              <a:t> | (U) | U + U | U*U</a:t>
            </a:r>
          </a:p>
          <a:p>
            <a:pPr marL="0" indent="0">
              <a:lnSpc>
                <a:spcPct val="80000"/>
              </a:lnSpc>
              <a:spcBef>
                <a:spcPct val="35000"/>
              </a:spcBef>
              <a:buClr>
                <a:srgbClr val="006600"/>
              </a:buClr>
              <a:buNone/>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160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27</a:t>
            </a:fld>
            <a:endParaRPr lang="en-US" b="1" dirty="0"/>
          </a:p>
        </p:txBody>
      </p:sp>
    </p:spTree>
    <p:extLst>
      <p:ext uri="{BB962C8B-B14F-4D97-AF65-F5344CB8AC3E}">
        <p14:creationId xmlns:p14="http://schemas.microsoft.com/office/powerpoint/2010/main" val="27234935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Optimality</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Specification for f(</a:t>
            </a:r>
            <a:r>
              <a:rPr lang="en-US" altLang="ko-KR" sz="2000" dirty="0" err="1" smtClean="0">
                <a:solidFill>
                  <a:srgbClr val="006600"/>
                </a:solidFill>
                <a:ea typeface="Gulim" pitchFamily="34" charset="-127"/>
              </a:rPr>
              <a:t>int</a:t>
            </a:r>
            <a:r>
              <a:rPr lang="en-US" altLang="ko-KR" sz="2000" dirty="0" smtClean="0">
                <a:solidFill>
                  <a:srgbClr val="006600"/>
                </a:solidFill>
                <a:ea typeface="Gulim" pitchFamily="34" charset="-127"/>
              </a:rPr>
              <a:t> x) : </a:t>
            </a:r>
            <a:r>
              <a:rPr lang="en-US" altLang="ko-KR" sz="2000" dirty="0" err="1" smtClean="0">
                <a:solidFill>
                  <a:srgbClr val="006600"/>
                </a:solidFill>
                <a:ea typeface="Gulim" pitchFamily="34" charset="-127"/>
              </a:rPr>
              <a:t>int</a:t>
            </a:r>
            <a:endParaRPr lang="en-US" altLang="ko-KR" sz="2000" dirty="0">
              <a:solidFill>
                <a:srgbClr val="006600"/>
              </a:solidFill>
              <a:ea typeface="Gulim" pitchFamily="34" charset="-127"/>
            </a:endParaRPr>
          </a:p>
          <a:p>
            <a:pPr marL="0" indent="0">
              <a:lnSpc>
                <a:spcPct val="80000"/>
              </a:lnSpc>
              <a:spcBef>
                <a:spcPct val="35000"/>
              </a:spcBef>
              <a:buClr>
                <a:srgbClr val="006600"/>
              </a:buClr>
              <a:buNone/>
            </a:pPr>
            <a:r>
              <a:rPr lang="en-US" altLang="ko-KR" sz="2400" dirty="0" smtClean="0">
                <a:solidFill>
                  <a:srgbClr val="006600"/>
                </a:solidFill>
                <a:ea typeface="Gulim" pitchFamily="34" charset="-127"/>
              </a:rPr>
              <a:t>	</a:t>
            </a:r>
            <a:r>
              <a:rPr lang="en-US" altLang="ko-KR" sz="2000" dirty="0" smtClean="0">
                <a:solidFill>
                  <a:srgbClr val="336600"/>
                </a:solidFill>
                <a:ea typeface="Gulim" pitchFamily="34" charset="-127"/>
                <a:sym typeface="Wingdings" pitchFamily="2" charset="2"/>
              </a:rPr>
              <a:t>x </a:t>
            </a:r>
            <a:r>
              <a:rPr lang="cs-CZ" sz="2000" dirty="0">
                <a:solidFill>
                  <a:srgbClr val="336600"/>
                </a:solidFill>
              </a:rPr>
              <a:t>≤ </a:t>
            </a:r>
            <a:r>
              <a:rPr lang="en-US" altLang="ko-KR" sz="2000" dirty="0" smtClean="0">
                <a:solidFill>
                  <a:srgbClr val="336600"/>
                </a:solidFill>
                <a:ea typeface="Gulim" pitchFamily="34" charset="-127"/>
                <a:sym typeface="Wingdings" pitchFamily="2" charset="2"/>
              </a:rPr>
              <a:t>f(x) </a:t>
            </a:r>
            <a:r>
              <a:rPr lang="en-US" altLang="ko-KR" sz="2000" dirty="0">
                <a:solidFill>
                  <a:srgbClr val="336600"/>
                </a:solidFill>
                <a:ea typeface="Gulim" pitchFamily="34" charset="-127"/>
                <a:sym typeface="Wingdings" pitchFamily="2" charset="2"/>
              </a:rPr>
              <a:t>&amp; </a:t>
            </a:r>
            <a:r>
              <a:rPr lang="en-US" altLang="ko-KR" sz="2000" dirty="0" smtClean="0">
                <a:solidFill>
                  <a:srgbClr val="336600"/>
                </a:solidFill>
                <a:ea typeface="Gulim" pitchFamily="34" charset="-127"/>
                <a:sym typeface="Wingdings" pitchFamily="2" charset="2"/>
              </a:rPr>
              <a:t> -x </a:t>
            </a:r>
            <a:r>
              <a:rPr lang="cs-CZ" sz="2000" dirty="0">
                <a:solidFill>
                  <a:srgbClr val="336600"/>
                </a:solidFill>
              </a:rPr>
              <a:t>≤ </a:t>
            </a:r>
            <a:r>
              <a:rPr lang="en-US" altLang="ko-KR" sz="2000" dirty="0" smtClean="0">
                <a:solidFill>
                  <a:srgbClr val="336600"/>
                </a:solidFill>
                <a:ea typeface="Gulim" pitchFamily="34" charset="-127"/>
                <a:sym typeface="Wingdings" pitchFamily="2" charset="2"/>
              </a:rPr>
              <a:t>f(x)</a:t>
            </a:r>
            <a:endParaRPr lang="en-US" altLang="ko-KR" sz="2000" dirty="0" smtClean="0">
              <a:solidFill>
                <a:srgbClr val="006600"/>
              </a:solidFill>
              <a:ea typeface="Gulim" pitchFamily="34" charset="-127"/>
            </a:endParaRPr>
          </a:p>
          <a:p>
            <a:pPr marL="0" indent="0">
              <a:lnSpc>
                <a:spcPct val="80000"/>
              </a:lnSpc>
              <a:spcBef>
                <a:spcPct val="35000"/>
              </a:spcBef>
              <a:buClr>
                <a:srgbClr val="006600"/>
              </a:buClr>
              <a:buNone/>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Set E of implementations: Conditional linear expressions </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Multiple solutions are possible</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If-Then-Else (0 </a:t>
            </a:r>
            <a:r>
              <a:rPr lang="cs-CZ" sz="2000" dirty="0" smtClean="0">
                <a:solidFill>
                  <a:srgbClr val="336600"/>
                </a:solidFill>
              </a:rPr>
              <a:t>≤</a:t>
            </a:r>
            <a:r>
              <a:rPr lang="en-US" sz="2000" dirty="0" smtClean="0">
                <a:solidFill>
                  <a:srgbClr val="336600"/>
                </a:solidFill>
              </a:rPr>
              <a:t> x</a:t>
            </a:r>
            <a:r>
              <a:rPr lang="en-US" altLang="ko-KR" sz="2000" dirty="0" smtClean="0">
                <a:solidFill>
                  <a:srgbClr val="006600"/>
                </a:solidFill>
                <a:ea typeface="Gulim" pitchFamily="34" charset="-127"/>
                <a:sym typeface="Wingdings" pitchFamily="2" charset="2"/>
              </a:rPr>
              <a:t> , x, 0)</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If-Then-Else (</a:t>
            </a:r>
            <a:r>
              <a:rPr lang="en-US" altLang="ko-KR" sz="2000" dirty="0">
                <a:solidFill>
                  <a:srgbClr val="006600"/>
                </a:solidFill>
                <a:ea typeface="Gulim" pitchFamily="34" charset="-127"/>
                <a:sym typeface="Wingdings" pitchFamily="2" charset="2"/>
              </a:rPr>
              <a:t>0 </a:t>
            </a:r>
            <a:r>
              <a:rPr lang="cs-CZ" sz="2000" dirty="0">
                <a:solidFill>
                  <a:srgbClr val="336600"/>
                </a:solidFill>
              </a:rPr>
              <a:t>≤</a:t>
            </a:r>
            <a:r>
              <a:rPr lang="en-US" sz="2000" dirty="0">
                <a:solidFill>
                  <a:srgbClr val="336600"/>
                </a:solidFill>
              </a:rPr>
              <a:t> x</a:t>
            </a: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 x, -x)</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Which solution should we prefer? </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Need a way to rank solutions (e.g. size of parse tree)</a:t>
            </a:r>
            <a:endParaRPr lang="en-US" altLang="ko-KR" sz="160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28</a:t>
            </a:fld>
            <a:endParaRPr lang="en-US" b="1" dirty="0"/>
          </a:p>
        </p:txBody>
      </p:sp>
    </p:spTree>
    <p:extLst>
      <p:ext uri="{BB962C8B-B14F-4D97-AF65-F5344CB8AC3E}">
        <p14:creationId xmlns:p14="http://schemas.microsoft.com/office/powerpoint/2010/main" val="506509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Invariant Generation as </a:t>
            </a:r>
            <a:r>
              <a:rPr lang="en-US" sz="2800" dirty="0" err="1" smtClean="0">
                <a:solidFill>
                  <a:srgbClr val="C00000"/>
                </a:solidFill>
              </a:rPr>
              <a:t>SyGuS</a:t>
            </a:r>
            <a:endParaRPr lang="en-US" sz="28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29</a:t>
            </a:fld>
            <a:endParaRPr lang="en-US" b="1" dirty="0"/>
          </a:p>
        </p:txBody>
      </p:sp>
      <p:sp>
        <p:nvSpPr>
          <p:cNvPr id="6" name="TextBox 5"/>
          <p:cNvSpPr txBox="1"/>
          <p:nvPr/>
        </p:nvSpPr>
        <p:spPr>
          <a:xfrm>
            <a:off x="457200" y="1371600"/>
            <a:ext cx="1905000" cy="2862322"/>
          </a:xfrm>
          <a:prstGeom prst="rect">
            <a:avLst/>
          </a:prstGeom>
          <a:noFill/>
          <a:ln>
            <a:solidFill>
              <a:schemeClr val="tx1"/>
            </a:solidFill>
          </a:ln>
        </p:spPr>
        <p:txBody>
          <a:bodyPr wrap="square" rtlCol="0">
            <a:spAutoFit/>
          </a:bodyPr>
          <a:lstStyle/>
          <a:p>
            <a:endParaRPr lang="en-US" sz="1800" b="0" dirty="0">
              <a:solidFill>
                <a:srgbClr val="003300"/>
              </a:solidFill>
            </a:endParaRPr>
          </a:p>
          <a:p>
            <a:endParaRPr lang="en-US" sz="1800" b="0" dirty="0" smtClean="0">
              <a:solidFill>
                <a:srgbClr val="003300"/>
              </a:solidFill>
            </a:endParaRPr>
          </a:p>
          <a:p>
            <a:r>
              <a:rPr lang="en-US" sz="1800" b="0" dirty="0" err="1" smtClean="0">
                <a:solidFill>
                  <a:srgbClr val="003300"/>
                </a:solidFill>
              </a:rPr>
              <a:t>bool</a:t>
            </a:r>
            <a:r>
              <a:rPr lang="en-US" sz="1800" b="0" dirty="0" smtClean="0">
                <a:solidFill>
                  <a:srgbClr val="003300"/>
                </a:solidFill>
              </a:rPr>
              <a:t> x, y, z</a:t>
            </a:r>
          </a:p>
          <a:p>
            <a:r>
              <a:rPr lang="en-US" sz="1800" b="0" dirty="0" err="1" smtClean="0">
                <a:solidFill>
                  <a:srgbClr val="003300"/>
                </a:solidFill>
              </a:rPr>
              <a:t>int</a:t>
            </a:r>
            <a:r>
              <a:rPr lang="en-US" sz="1800" b="0" dirty="0" smtClean="0">
                <a:solidFill>
                  <a:srgbClr val="003300"/>
                </a:solidFill>
              </a:rPr>
              <a:t>  a, b, c</a:t>
            </a:r>
            <a:endParaRPr lang="en-US" sz="1800" b="0" dirty="0">
              <a:solidFill>
                <a:srgbClr val="003300"/>
              </a:solidFill>
            </a:endParaRPr>
          </a:p>
          <a:p>
            <a:endParaRPr lang="en-US" sz="1800" b="0" dirty="0">
              <a:solidFill>
                <a:srgbClr val="003300"/>
              </a:solidFill>
            </a:endParaRPr>
          </a:p>
          <a:p>
            <a:r>
              <a:rPr lang="en-US" sz="1800" b="0" dirty="0" smtClean="0">
                <a:solidFill>
                  <a:srgbClr val="003300"/>
                </a:solidFill>
              </a:rPr>
              <a:t>  while( Test ) </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loop-body</a:t>
            </a:r>
            <a:endParaRPr lang="en-US" sz="1800" b="0" dirty="0">
              <a:solidFill>
                <a:srgbClr val="003300"/>
              </a:solidFill>
            </a:endParaRPr>
          </a:p>
          <a:p>
            <a:r>
              <a:rPr lang="en-US" sz="1800" b="0" dirty="0" smtClean="0">
                <a:solidFill>
                  <a:srgbClr val="003300"/>
                </a:solidFill>
              </a:rPr>
              <a:t>    ….</a:t>
            </a:r>
          </a:p>
          <a:p>
            <a:endParaRPr lang="en-US" sz="1800" b="0" dirty="0" smtClean="0">
              <a:solidFill>
                <a:srgbClr val="003300"/>
              </a:solidFill>
            </a:endParaRPr>
          </a:p>
          <a:p>
            <a:r>
              <a:rPr lang="en-US" sz="1800" b="0" dirty="0" smtClean="0">
                <a:solidFill>
                  <a:srgbClr val="003300"/>
                </a:solidFill>
              </a:rPr>
              <a:t>}</a:t>
            </a:r>
          </a:p>
        </p:txBody>
      </p:sp>
      <p:sp>
        <p:nvSpPr>
          <p:cNvPr id="7" name="Rectangle 3"/>
          <p:cNvSpPr txBox="1">
            <a:spLocks noChangeArrowheads="1"/>
          </p:cNvSpPr>
          <p:nvPr/>
        </p:nvSpPr>
        <p:spPr bwMode="auto">
          <a:xfrm>
            <a:off x="2943896" y="1371600"/>
            <a:ext cx="6172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sz="2000" b="0" kern="0" dirty="0" smtClean="0">
                <a:solidFill>
                  <a:srgbClr val="006600"/>
                </a:solidFill>
                <a:ea typeface="Gulim" pitchFamily="34" charset="-127"/>
              </a:rPr>
              <a:t>Goal: Find inductive loop invariant automatically</a:t>
            </a:r>
            <a:endParaRPr lang="en-US" sz="2000" b="0" kern="0" dirty="0" smtClean="0"/>
          </a:p>
        </p:txBody>
      </p:sp>
      <p:sp>
        <p:nvSpPr>
          <p:cNvPr id="8" name="Rectangle 3"/>
          <p:cNvSpPr txBox="1">
            <a:spLocks noChangeArrowheads="1"/>
          </p:cNvSpPr>
          <p:nvPr/>
        </p:nvSpPr>
        <p:spPr bwMode="auto">
          <a:xfrm>
            <a:off x="2920285" y="2209800"/>
            <a:ext cx="6071315"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sz="2000" b="0" kern="0" dirty="0" smtClean="0">
                <a:solidFill>
                  <a:srgbClr val="006600"/>
                </a:solidFill>
                <a:ea typeface="Gulim" pitchFamily="34" charset="-127"/>
              </a:rPr>
              <a:t>Function to be synthesized</a:t>
            </a:r>
          </a:p>
          <a:p>
            <a:pPr marL="0" indent="0">
              <a:lnSpc>
                <a:spcPct val="80000"/>
              </a:lnSpc>
              <a:spcBef>
                <a:spcPct val="35000"/>
              </a:spcBef>
              <a:buClr>
                <a:srgbClr val="006600"/>
              </a:buClr>
              <a:buNone/>
            </a:pP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Inv</a:t>
            </a: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bool</a:t>
            </a:r>
            <a:r>
              <a:rPr lang="en-US" sz="2000" b="0" kern="0" dirty="0" smtClean="0">
                <a:solidFill>
                  <a:srgbClr val="006600"/>
                </a:solidFill>
                <a:ea typeface="Gulim" pitchFamily="34" charset="-127"/>
              </a:rPr>
              <a:t> x, </a:t>
            </a:r>
            <a:r>
              <a:rPr lang="en-US" sz="2000" b="0" kern="0" dirty="0" err="1" smtClean="0">
                <a:solidFill>
                  <a:srgbClr val="006600"/>
                </a:solidFill>
                <a:ea typeface="Gulim" pitchFamily="34" charset="-127"/>
              </a:rPr>
              <a:t>bool</a:t>
            </a:r>
            <a:r>
              <a:rPr lang="en-US" sz="2000" b="0" kern="0" dirty="0" smtClean="0">
                <a:solidFill>
                  <a:srgbClr val="006600"/>
                </a:solidFill>
                <a:ea typeface="Gulim" pitchFamily="34" charset="-127"/>
              </a:rPr>
              <a:t> z, </a:t>
            </a:r>
            <a:r>
              <a:rPr lang="en-US" sz="2000" b="0" kern="0" dirty="0" err="1" smtClean="0">
                <a:solidFill>
                  <a:srgbClr val="006600"/>
                </a:solidFill>
                <a:ea typeface="Gulim" pitchFamily="34" charset="-127"/>
              </a:rPr>
              <a:t>int</a:t>
            </a:r>
            <a:r>
              <a:rPr lang="en-US" sz="2000" b="0" kern="0" dirty="0" smtClean="0">
                <a:solidFill>
                  <a:srgbClr val="006600"/>
                </a:solidFill>
                <a:ea typeface="Gulim" pitchFamily="34" charset="-127"/>
              </a:rPr>
              <a:t> a, </a:t>
            </a:r>
            <a:r>
              <a:rPr lang="en-US" sz="2000" b="0" kern="0" dirty="0" err="1" smtClean="0">
                <a:solidFill>
                  <a:srgbClr val="006600"/>
                </a:solidFill>
                <a:ea typeface="Gulim" pitchFamily="34" charset="-127"/>
              </a:rPr>
              <a:t>int</a:t>
            </a:r>
            <a:r>
              <a:rPr lang="en-US" sz="2000" b="0" kern="0" dirty="0" smtClean="0">
                <a:solidFill>
                  <a:srgbClr val="006600"/>
                </a:solidFill>
                <a:ea typeface="Gulim" pitchFamily="34" charset="-127"/>
              </a:rPr>
              <a:t> b) : </a:t>
            </a:r>
            <a:r>
              <a:rPr lang="en-US" sz="2000" b="0" kern="0" dirty="0" err="1" smtClean="0">
                <a:solidFill>
                  <a:srgbClr val="006600"/>
                </a:solidFill>
                <a:ea typeface="Gulim" pitchFamily="34" charset="-127"/>
              </a:rPr>
              <a:t>bool</a:t>
            </a:r>
            <a:endParaRPr lang="en-US" sz="2000" b="0" kern="0" dirty="0" smtClean="0"/>
          </a:p>
        </p:txBody>
      </p:sp>
      <p:sp>
        <p:nvSpPr>
          <p:cNvPr id="9" name="Rectangle 3"/>
          <p:cNvSpPr txBox="1">
            <a:spLocks noChangeArrowheads="1"/>
          </p:cNvSpPr>
          <p:nvPr/>
        </p:nvSpPr>
        <p:spPr bwMode="auto">
          <a:xfrm>
            <a:off x="3081271" y="3276600"/>
            <a:ext cx="6071315"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sz="2000" b="0" kern="0" dirty="0" smtClean="0">
                <a:solidFill>
                  <a:srgbClr val="006600"/>
                </a:solidFill>
                <a:ea typeface="Gulim" pitchFamily="34" charset="-127"/>
              </a:rPr>
              <a:t>Compile loop-body into a logical predicate</a:t>
            </a:r>
          </a:p>
          <a:p>
            <a:pPr marL="0" indent="0">
              <a:lnSpc>
                <a:spcPct val="80000"/>
              </a:lnSpc>
              <a:spcBef>
                <a:spcPct val="35000"/>
              </a:spcBef>
              <a:buClr>
                <a:srgbClr val="006600"/>
              </a:buClr>
              <a:buNone/>
            </a:pPr>
            <a:r>
              <a:rPr lang="en-US" sz="2000" b="0" kern="0" dirty="0">
                <a:solidFill>
                  <a:srgbClr val="006600"/>
                </a:solidFill>
                <a:ea typeface="Gulim" pitchFamily="34" charset="-127"/>
              </a:rPr>
              <a:t> </a:t>
            </a:r>
            <a:r>
              <a:rPr lang="en-US" sz="2000" b="0" kern="0" dirty="0" smtClean="0">
                <a:solidFill>
                  <a:srgbClr val="006600"/>
                </a:solidFill>
                <a:ea typeface="Gulim" pitchFamily="34" charset="-127"/>
              </a:rPr>
              <a:t>   	Body(</a:t>
            </a:r>
            <a:r>
              <a:rPr lang="en-US" sz="2000" b="0" kern="0" dirty="0" err="1" smtClean="0">
                <a:solidFill>
                  <a:srgbClr val="006600"/>
                </a:solidFill>
                <a:ea typeface="Gulim" pitchFamily="34" charset="-127"/>
              </a:rPr>
              <a:t>x,y,z,a,b,c</a:t>
            </a: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x’,y’,z’,a’,b’,c</a:t>
            </a:r>
            <a:r>
              <a:rPr lang="en-US" sz="2000" b="0" kern="0" dirty="0" smtClean="0">
                <a:solidFill>
                  <a:srgbClr val="006600"/>
                </a:solidFill>
                <a:ea typeface="Gulim" pitchFamily="34" charset="-127"/>
              </a:rPr>
              <a:t>’)</a:t>
            </a:r>
            <a:endParaRPr lang="en-US" sz="2000" b="0" kern="0" dirty="0" smtClean="0"/>
          </a:p>
        </p:txBody>
      </p:sp>
      <p:sp>
        <p:nvSpPr>
          <p:cNvPr id="10" name="Rectangle 3"/>
          <p:cNvSpPr txBox="1">
            <a:spLocks noChangeArrowheads="1"/>
          </p:cNvSpPr>
          <p:nvPr/>
        </p:nvSpPr>
        <p:spPr bwMode="auto">
          <a:xfrm>
            <a:off x="3044781" y="4299390"/>
            <a:ext cx="6071315"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sz="2000" b="0" kern="0" dirty="0" smtClean="0">
                <a:solidFill>
                  <a:srgbClr val="006600"/>
                </a:solidFill>
                <a:ea typeface="Gulim" pitchFamily="34" charset="-127"/>
              </a:rPr>
              <a:t>Specification:</a:t>
            </a:r>
          </a:p>
          <a:p>
            <a:pPr marL="0" indent="0">
              <a:lnSpc>
                <a:spcPct val="80000"/>
              </a:lnSpc>
              <a:spcBef>
                <a:spcPct val="35000"/>
              </a:spcBef>
              <a:buClr>
                <a:srgbClr val="006600"/>
              </a:buClr>
              <a:buNone/>
            </a:pP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Inv</a:t>
            </a:r>
            <a:r>
              <a:rPr lang="en-US" sz="2000" b="0" kern="0" dirty="0" smtClean="0">
                <a:solidFill>
                  <a:srgbClr val="006600"/>
                </a:solidFill>
                <a:ea typeface="Gulim" pitchFamily="34" charset="-127"/>
              </a:rPr>
              <a:t> &amp; Body &amp; Test’ </a:t>
            </a:r>
            <a:r>
              <a:rPr lang="cs-CZ" sz="2000" b="0" dirty="0">
                <a:solidFill>
                  <a:srgbClr val="336600"/>
                </a:solidFill>
              </a:rPr>
              <a:t>⇒</a:t>
            </a: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Inv</a:t>
            </a:r>
            <a:r>
              <a:rPr lang="en-US" sz="2000" b="0" kern="0" dirty="0" smtClean="0">
                <a:solidFill>
                  <a:srgbClr val="006600"/>
                </a:solidFill>
                <a:ea typeface="Gulim" pitchFamily="34" charset="-127"/>
              </a:rPr>
              <a:t>’</a:t>
            </a:r>
            <a:endParaRPr lang="en-US" sz="2000" b="0" kern="0" dirty="0" smtClean="0"/>
          </a:p>
        </p:txBody>
      </p:sp>
      <p:sp>
        <p:nvSpPr>
          <p:cNvPr id="11" name="Rectangle 3"/>
          <p:cNvSpPr txBox="1">
            <a:spLocks noChangeArrowheads="1"/>
          </p:cNvSpPr>
          <p:nvPr/>
        </p:nvSpPr>
        <p:spPr bwMode="auto">
          <a:xfrm>
            <a:off x="457200" y="5486400"/>
            <a:ext cx="8658896" cy="121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sz="2000" b="0" kern="0" dirty="0" smtClean="0">
                <a:solidFill>
                  <a:srgbClr val="006600"/>
                </a:solidFill>
                <a:ea typeface="Gulim" pitchFamily="34" charset="-127"/>
              </a:rPr>
              <a:t>Template for set of candidate invariants</a:t>
            </a:r>
          </a:p>
          <a:p>
            <a:pPr marL="0" indent="0">
              <a:lnSpc>
                <a:spcPct val="80000"/>
              </a:lnSpc>
              <a:spcBef>
                <a:spcPct val="35000"/>
              </a:spcBef>
              <a:buClr>
                <a:srgbClr val="006600"/>
              </a:buClr>
              <a:buNone/>
            </a:pPr>
            <a:r>
              <a:rPr lang="en-US" sz="2000" b="0" kern="0" dirty="0">
                <a:solidFill>
                  <a:srgbClr val="006600"/>
                </a:solidFill>
                <a:ea typeface="Gulim" pitchFamily="34" charset="-127"/>
              </a:rPr>
              <a:t> </a:t>
            </a:r>
            <a:r>
              <a:rPr lang="en-US" sz="2000" b="0" kern="0" dirty="0" smtClean="0">
                <a:solidFill>
                  <a:srgbClr val="006600"/>
                </a:solidFill>
                <a:ea typeface="Gulim" pitchFamily="34" charset="-127"/>
              </a:rPr>
              <a:t>      </a:t>
            </a:r>
            <a:r>
              <a:rPr lang="en-US" altLang="ko-KR" sz="1800" b="0" dirty="0" smtClean="0">
                <a:solidFill>
                  <a:srgbClr val="006600"/>
                </a:solidFill>
                <a:ea typeface="Gulim" pitchFamily="34" charset="-127"/>
              </a:rPr>
              <a:t>Term </a:t>
            </a:r>
            <a:r>
              <a:rPr lang="en-US" altLang="ko-KR" sz="1800" b="0" dirty="0">
                <a:solidFill>
                  <a:srgbClr val="006600"/>
                </a:solidFill>
                <a:ea typeface="Gulim" pitchFamily="34" charset="-127"/>
              </a:rPr>
              <a:t>:= </a:t>
            </a:r>
            <a:r>
              <a:rPr lang="en-US" altLang="ko-KR" sz="1800" b="0" dirty="0" smtClean="0">
                <a:solidFill>
                  <a:srgbClr val="006600"/>
                </a:solidFill>
                <a:ea typeface="Gulim" pitchFamily="34" charset="-127"/>
              </a:rPr>
              <a:t>a | b | </a:t>
            </a:r>
            <a:r>
              <a:rPr lang="en-US" altLang="ko-KR" sz="1800" b="0" dirty="0" err="1" smtClean="0">
                <a:solidFill>
                  <a:srgbClr val="006600"/>
                </a:solidFill>
                <a:ea typeface="Gulim" pitchFamily="34" charset="-127"/>
              </a:rPr>
              <a:t>Const</a:t>
            </a:r>
            <a:r>
              <a:rPr lang="en-US" altLang="ko-KR" sz="1800" b="0" dirty="0" smtClean="0">
                <a:solidFill>
                  <a:srgbClr val="006600"/>
                </a:solidFill>
                <a:ea typeface="Gulim" pitchFamily="34" charset="-127"/>
              </a:rPr>
              <a:t> | Term + Term </a:t>
            </a:r>
            <a:r>
              <a:rPr lang="en-US" altLang="ko-KR" sz="1800" b="0" dirty="0">
                <a:solidFill>
                  <a:srgbClr val="006600"/>
                </a:solidFill>
                <a:ea typeface="Gulim" pitchFamily="34" charset="-127"/>
              </a:rPr>
              <a:t>| If-Then-Else (Cond, Term, Term)</a:t>
            </a:r>
          </a:p>
          <a:p>
            <a:pPr marL="0" indent="0">
              <a:lnSpc>
                <a:spcPct val="80000"/>
              </a:lnSpc>
              <a:spcBef>
                <a:spcPct val="35000"/>
              </a:spcBef>
              <a:buClr>
                <a:srgbClr val="006600"/>
              </a:buClr>
              <a:buNone/>
            </a:pPr>
            <a:r>
              <a:rPr lang="en-US" altLang="ko-KR" sz="1800" b="0" dirty="0" smtClean="0">
                <a:solidFill>
                  <a:srgbClr val="006600"/>
                </a:solidFill>
                <a:ea typeface="Gulim" pitchFamily="34" charset="-127"/>
              </a:rPr>
              <a:t>        Cond </a:t>
            </a:r>
            <a:r>
              <a:rPr lang="en-US" altLang="ko-KR" sz="1800" b="0" dirty="0">
                <a:solidFill>
                  <a:srgbClr val="006600"/>
                </a:solidFill>
                <a:ea typeface="Gulim" pitchFamily="34" charset="-127"/>
              </a:rPr>
              <a:t>:= </a:t>
            </a:r>
            <a:r>
              <a:rPr lang="en-US" altLang="ko-KR" sz="1800" b="0" dirty="0" smtClean="0">
                <a:solidFill>
                  <a:srgbClr val="006600"/>
                </a:solidFill>
                <a:ea typeface="Gulim" pitchFamily="34" charset="-127"/>
              </a:rPr>
              <a:t>x | z </a:t>
            </a:r>
            <a:r>
              <a:rPr lang="en-US" altLang="ko-KR" sz="1800" b="0" dirty="0">
                <a:solidFill>
                  <a:srgbClr val="006600"/>
                </a:solidFill>
                <a:ea typeface="Gulim" pitchFamily="34" charset="-127"/>
              </a:rPr>
              <a:t>| Cond &amp; Cond | ~ Cond | (Cond)</a:t>
            </a:r>
          </a:p>
          <a:p>
            <a:pPr marL="0" indent="0">
              <a:lnSpc>
                <a:spcPct val="80000"/>
              </a:lnSpc>
              <a:spcBef>
                <a:spcPct val="35000"/>
              </a:spcBef>
              <a:buClr>
                <a:srgbClr val="006600"/>
              </a:buClr>
              <a:buNone/>
            </a:pPr>
            <a:endParaRPr lang="en-US" sz="2000" b="0" kern="0" dirty="0" smtClean="0"/>
          </a:p>
        </p:txBody>
      </p:sp>
    </p:spTree>
    <p:extLst>
      <p:ext uri="{BB962C8B-B14F-4D97-AF65-F5344CB8AC3E}">
        <p14:creationId xmlns:p14="http://schemas.microsoft.com/office/powerpoint/2010/main" val="277858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Program Verification</a:t>
            </a:r>
            <a:endParaRPr lang="en-US" sz="3200" dirty="0" smtClean="0">
              <a:solidFill>
                <a:srgbClr val="C00000"/>
              </a:solidFill>
            </a:endParaRPr>
          </a:p>
        </p:txBody>
      </p:sp>
      <p:sp>
        <p:nvSpPr>
          <p:cNvPr id="5123" name="Rectangle 3"/>
          <p:cNvSpPr>
            <a:spLocks noGrp="1" noChangeArrowheads="1"/>
          </p:cNvSpPr>
          <p:nvPr>
            <p:ph type="body" idx="1"/>
          </p:nvPr>
        </p:nvSpPr>
        <p:spPr>
          <a:xfrm>
            <a:off x="457200" y="1600200"/>
            <a:ext cx="8686800" cy="4953000"/>
          </a:xfrm>
        </p:spPr>
        <p:txBody>
          <a:bodyPr/>
          <a:lstStyle/>
          <a:p>
            <a:pPr marL="0" indent="0">
              <a:lnSpc>
                <a:spcPct val="90000"/>
              </a:lnSpc>
              <a:buNone/>
            </a:pPr>
            <a:endParaRPr lang="en-US" sz="2000" dirty="0">
              <a:solidFill>
                <a:srgbClr val="003300"/>
              </a:solidFill>
            </a:endParaRPr>
          </a:p>
          <a:p>
            <a:pPr>
              <a:lnSpc>
                <a:spcPct val="90000"/>
              </a:lnSpc>
              <a:buFont typeface="Wingdings" pitchFamily="2" charset="2"/>
              <a:buChar char="q"/>
            </a:pPr>
            <a:r>
              <a:rPr lang="en-US" sz="2000" dirty="0" smtClean="0">
                <a:solidFill>
                  <a:srgbClr val="003300"/>
                </a:solidFill>
              </a:rPr>
              <a:t>Does a program P meet its specification </a:t>
            </a:r>
            <a:r>
              <a:rPr lang="en-US" sz="2000" dirty="0">
                <a:solidFill>
                  <a:srgbClr val="003300"/>
                </a:solidFill>
                <a:latin typeface="Symbol" pitchFamily="18" charset="2"/>
              </a:rPr>
              <a:t>j</a:t>
            </a:r>
            <a:r>
              <a:rPr lang="en-US" sz="2000" dirty="0" smtClean="0">
                <a:solidFill>
                  <a:srgbClr val="003300"/>
                </a:solidFill>
              </a:rPr>
              <a:t> ?</a:t>
            </a:r>
          </a:p>
          <a:p>
            <a:pPr>
              <a:lnSpc>
                <a:spcPct val="90000"/>
              </a:lnSpc>
              <a:buFont typeface="Wingdings" pitchFamily="2" charset="2"/>
              <a:buChar char="q"/>
            </a:pPr>
            <a:endParaRPr lang="en-US" sz="2000" dirty="0" smtClean="0">
              <a:solidFill>
                <a:srgbClr val="003300"/>
              </a:solidFill>
            </a:endParaRPr>
          </a:p>
          <a:p>
            <a:pPr>
              <a:lnSpc>
                <a:spcPct val="90000"/>
              </a:lnSpc>
              <a:buFont typeface="Wingdings" pitchFamily="2" charset="2"/>
              <a:buChar char="q"/>
            </a:pPr>
            <a:r>
              <a:rPr lang="en-US" sz="2000" dirty="0" smtClean="0">
                <a:solidFill>
                  <a:srgbClr val="003300"/>
                </a:solidFill>
              </a:rPr>
              <a:t>Historical roots: Hoare logic for formalizing correctness of structured programs (late 1960s)</a:t>
            </a:r>
          </a:p>
          <a:p>
            <a:pPr>
              <a:lnSpc>
                <a:spcPct val="90000"/>
              </a:lnSpc>
              <a:buFont typeface="Wingdings" pitchFamily="2" charset="2"/>
              <a:buChar char="q"/>
            </a:pPr>
            <a:endParaRPr lang="en-US" sz="2000" dirty="0" smtClean="0">
              <a:solidFill>
                <a:srgbClr val="003300"/>
              </a:solidFill>
            </a:endParaRPr>
          </a:p>
          <a:p>
            <a:pPr>
              <a:lnSpc>
                <a:spcPct val="90000"/>
              </a:lnSpc>
              <a:buFont typeface="Wingdings" pitchFamily="2" charset="2"/>
              <a:buChar char="q"/>
            </a:pPr>
            <a:r>
              <a:rPr lang="en-US" sz="2000" dirty="0" smtClean="0">
                <a:solidFill>
                  <a:srgbClr val="003300"/>
                </a:solidFill>
              </a:rPr>
              <a:t>Early examples: sorting, graph algorithms</a:t>
            </a:r>
          </a:p>
          <a:p>
            <a:pPr lvl="1">
              <a:lnSpc>
                <a:spcPct val="90000"/>
              </a:lnSpc>
              <a:buFont typeface="Wingdings" pitchFamily="2" charset="2"/>
              <a:buNone/>
            </a:pPr>
            <a:endParaRPr lang="en-US" sz="2000" dirty="0" smtClean="0">
              <a:solidFill>
                <a:srgbClr val="003300"/>
              </a:solidFill>
            </a:endParaRPr>
          </a:p>
          <a:p>
            <a:pPr>
              <a:lnSpc>
                <a:spcPct val="90000"/>
              </a:lnSpc>
              <a:buFont typeface="Wingdings" pitchFamily="2" charset="2"/>
              <a:buChar char="q"/>
            </a:pPr>
            <a:r>
              <a:rPr lang="en-US" sz="2000" dirty="0" smtClean="0">
                <a:solidFill>
                  <a:srgbClr val="003300"/>
                </a:solidFill>
              </a:rPr>
              <a:t>Provides calculus for pre/post conditions of structured programs</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a:t>
            </a:fld>
            <a:endParaRPr lang="en-US" b="1" dirty="0"/>
          </a:p>
        </p:txBody>
      </p:sp>
    </p:spTree>
    <p:extLst>
      <p:ext uri="{BB962C8B-B14F-4D97-AF65-F5344CB8AC3E}">
        <p14:creationId xmlns:p14="http://schemas.microsoft.com/office/powerpoint/2010/main" val="33929502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Program Optimization as </a:t>
            </a:r>
            <a:r>
              <a:rPr lang="en-US" sz="2800" dirty="0" err="1" smtClean="0">
                <a:solidFill>
                  <a:srgbClr val="C00000"/>
                </a:solidFill>
              </a:rPr>
              <a:t>SyGuS</a:t>
            </a:r>
            <a:endParaRPr lang="en-US" sz="2800" dirty="0" smtClean="0">
              <a:solidFill>
                <a:srgbClr val="C00000"/>
              </a:solidFill>
            </a:endParaRP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Type matrix: 2x2 Matrix with Bit-vector[32] entries</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Theory: Bit-vectors with arithmetic</a:t>
            </a:r>
          </a:p>
          <a:p>
            <a:pPr marL="0" indent="0">
              <a:lnSpc>
                <a:spcPct val="80000"/>
              </a:lnSpc>
              <a:spcBef>
                <a:spcPct val="35000"/>
              </a:spcBef>
              <a:buClr>
                <a:srgbClr val="006600"/>
              </a:buClr>
              <a:buNone/>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Function to be synthesized f(matrix A, B) : matrix</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Specification: f(A,B) is matrix product</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f(A,B)[1,1] = A[1,1]*B[1,1] + A[1,2]*B[2,1]</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Set of candidate implementations</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Expressions with at most 7 occurrences of *</a:t>
            </a:r>
          </a:p>
          <a:p>
            <a:pPr marL="0" indent="0">
              <a:lnSpc>
                <a:spcPct val="80000"/>
              </a:lnSpc>
              <a:spcBef>
                <a:spcPct val="35000"/>
              </a:spcBef>
              <a:buClr>
                <a:srgbClr val="006600"/>
              </a:buClr>
              <a:buNone/>
            </a:pPr>
            <a:r>
              <a:rPr lang="en-US" altLang="ko-KR" sz="2000" dirty="0">
                <a:solidFill>
                  <a:srgbClr val="006600"/>
                </a:solidFill>
                <a:latin typeface="Symbol" pitchFamily="18" charset="2"/>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Unrestricted use of +</a:t>
            </a:r>
          </a:p>
          <a:p>
            <a:pPr marL="0" indent="0">
              <a:lnSpc>
                <a:spcPct val="80000"/>
              </a:lnSpc>
              <a:spcBef>
                <a:spcPct val="35000"/>
              </a:spcBef>
              <a:buClr>
                <a:srgbClr val="006600"/>
              </a:buClr>
              <a:buNone/>
            </a:pPr>
            <a:r>
              <a:rPr lang="en-US" altLang="ko-KR" sz="2000" dirty="0">
                <a:solidFill>
                  <a:srgbClr val="006600"/>
                </a:solidFill>
                <a:latin typeface="Symbol" pitchFamily="18" charset="2"/>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let expressions allowed</a:t>
            </a:r>
            <a:endParaRPr lang="en-US" altLang="ko-KR" sz="160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30</a:t>
            </a:fld>
            <a:endParaRPr lang="en-US" b="1" dirty="0"/>
          </a:p>
        </p:txBody>
      </p:sp>
    </p:spTree>
    <p:extLst>
      <p:ext uri="{BB962C8B-B14F-4D97-AF65-F5344CB8AC3E}">
        <p14:creationId xmlns:p14="http://schemas.microsoft.com/office/powerpoint/2010/main" val="37888456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Program Sketching as </a:t>
            </a:r>
            <a:r>
              <a:rPr lang="en-US" sz="2800" dirty="0" err="1" smtClean="0">
                <a:solidFill>
                  <a:srgbClr val="C00000"/>
                </a:solidFill>
              </a:rPr>
              <a:t>SyGuS</a:t>
            </a:r>
            <a:endParaRPr lang="en-US" sz="2800" dirty="0" smtClean="0">
              <a:solidFill>
                <a:srgbClr val="C00000"/>
              </a:solidFill>
            </a:endParaRP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Sketch programming system</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C program P with ?? (holes)</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Find expressions for holes so as to satisfy assertions</a:t>
            </a:r>
          </a:p>
          <a:p>
            <a:pPr marL="0" indent="0">
              <a:lnSpc>
                <a:spcPct val="80000"/>
              </a:lnSpc>
              <a:spcBef>
                <a:spcPct val="35000"/>
              </a:spcBef>
              <a:buClr>
                <a:srgbClr val="006600"/>
              </a:buClr>
              <a:buNone/>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Each hole corresponds to a separate function symbol</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Specification: P with holes filled in satisfies assertions</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Loops/recursive calls in P need to be unrolled fixed no of times</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Set of candidate implementations for each hole:</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All type-consistent expressions</a:t>
            </a:r>
            <a:endParaRPr lang="en-US" altLang="ko-KR" sz="2000" dirty="0">
              <a:sym typeface="Wingdings" pitchFamily="2" charset="2"/>
            </a:endParaRP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sym typeface="Wingdings" pitchFamily="2" charset="2"/>
              </a:rPr>
              <a:t>Not yet explored: </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How to exploit flexibility of separation </a:t>
            </a:r>
            <a:r>
              <a:rPr lang="en-US" altLang="ko-KR" sz="2000" dirty="0" err="1" smtClean="0">
                <a:solidFill>
                  <a:srgbClr val="006600"/>
                </a:solidFill>
                <a:ea typeface="Gulim" pitchFamily="34" charset="-127"/>
                <a:sym typeface="Wingdings" pitchFamily="2" charset="2"/>
              </a:rPr>
              <a:t>betn</a:t>
            </a:r>
            <a:r>
              <a:rPr lang="en-US" altLang="ko-KR" sz="2000" dirty="0" smtClean="0">
                <a:solidFill>
                  <a:srgbClr val="006600"/>
                </a:solidFill>
                <a:ea typeface="Gulim" pitchFamily="34" charset="-127"/>
                <a:sym typeface="Wingdings" pitchFamily="2" charset="2"/>
              </a:rPr>
              <a:t> syntactic and </a:t>
            </a:r>
          </a:p>
          <a:p>
            <a:pPr marL="0" indent="0">
              <a:lnSpc>
                <a:spcPct val="80000"/>
              </a:lnSpc>
              <a:spcBef>
                <a:spcPct val="35000"/>
              </a:spcBef>
              <a:buClr>
                <a:srgbClr val="006600"/>
              </a:buClr>
              <a:buNone/>
            </a:pPr>
            <a:r>
              <a:rPr lang="en-US" altLang="ko-KR" sz="2000" dirty="0">
                <a:solidFill>
                  <a:srgbClr val="006600"/>
                </a:solidFill>
                <a:ea typeface="Gulim" pitchFamily="34" charset="-127"/>
                <a:sym typeface="Wingdings" pitchFamily="2" charset="2"/>
              </a:rPr>
              <a:t>	</a:t>
            </a:r>
            <a:r>
              <a:rPr lang="en-US" altLang="ko-KR" sz="2000" dirty="0" smtClean="0">
                <a:solidFill>
                  <a:srgbClr val="006600"/>
                </a:solidFill>
                <a:ea typeface="Gulim" pitchFamily="34" charset="-127"/>
                <a:sym typeface="Wingdings" pitchFamily="2" charset="2"/>
              </a:rPr>
              <a:t>semantic constraints for computational benefits?</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31</a:t>
            </a:fld>
            <a:endParaRPr lang="en-US" b="1" dirty="0"/>
          </a:p>
        </p:txBody>
      </p:sp>
    </p:spTree>
    <p:extLst>
      <p:ext uri="{BB962C8B-B14F-4D97-AF65-F5344CB8AC3E}">
        <p14:creationId xmlns:p14="http://schemas.microsoft.com/office/powerpoint/2010/main" val="6524539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9362" name="Rectangle 2"/>
          <p:cNvSpPr>
            <a:spLocks noGrp="1" noChangeArrowheads="1"/>
          </p:cNvSpPr>
          <p:nvPr>
            <p:ph type="title"/>
          </p:nvPr>
        </p:nvSpPr>
        <p:spPr>
          <a:xfrm>
            <a:off x="685800" y="381000"/>
            <a:ext cx="7772400" cy="609600"/>
          </a:xfrm>
        </p:spPr>
        <p:txBody>
          <a:bodyPr/>
          <a:lstStyle/>
          <a:p>
            <a:r>
              <a:rPr lang="en-US" sz="2800" dirty="0">
                <a:solidFill>
                  <a:srgbClr val="C00000"/>
                </a:solidFill>
              </a:rPr>
              <a:t>Talk Outline </a:t>
            </a:r>
          </a:p>
        </p:txBody>
      </p:sp>
      <p:sp>
        <p:nvSpPr>
          <p:cNvPr id="1039363" name="Rectangle 3"/>
          <p:cNvSpPr>
            <a:spLocks noGrp="1" noChangeArrowheads="1"/>
          </p:cNvSpPr>
          <p:nvPr>
            <p:ph type="body" idx="1"/>
          </p:nvPr>
        </p:nvSpPr>
        <p:spPr>
          <a:xfrm>
            <a:off x="228600" y="1371600"/>
            <a:ext cx="8458200" cy="5181600"/>
          </a:xfrm>
        </p:spPr>
        <p:txBody>
          <a:bodyPr/>
          <a:lstStyle/>
          <a:p>
            <a:pPr>
              <a:spcBef>
                <a:spcPct val="35000"/>
              </a:spcBef>
              <a:buFont typeface="Wingdings" pitchFamily="2" charset="2"/>
              <a:buNone/>
            </a:pPr>
            <a:endParaRPr lang="en-US" altLang="ko-KR" sz="2400" dirty="0">
              <a:solidFill>
                <a:srgbClr val="C00000"/>
              </a:solidFill>
              <a:ea typeface="Gulim" pitchFamily="34" charset="-127"/>
            </a:endParaRPr>
          </a:p>
          <a:p>
            <a:pPr>
              <a:spcBef>
                <a:spcPct val="35000"/>
              </a:spcBef>
              <a:buFont typeface="Wingdings" pitchFamily="2" charset="2"/>
              <a:buChar char="Ü"/>
            </a:pPr>
            <a:r>
              <a:rPr lang="en-US" sz="2400" dirty="0">
                <a:solidFill>
                  <a:srgbClr val="C00000"/>
                </a:solidFill>
                <a:ea typeface="Gulim" pitchFamily="34" charset="-127"/>
              </a:rPr>
              <a:t> </a:t>
            </a:r>
            <a:r>
              <a:rPr lang="en-US" sz="2400" dirty="0" smtClean="0">
                <a:solidFill>
                  <a:srgbClr val="FF0000"/>
                </a:solidFill>
                <a:ea typeface="Gulim" pitchFamily="34" charset="-127"/>
              </a:rPr>
              <a:t>Solution Strategies</a:t>
            </a:r>
            <a:endParaRPr lang="en-US" sz="2400" dirty="0" smtClean="0">
              <a:solidFill>
                <a:srgbClr val="FF0000"/>
              </a:solidFill>
              <a:ea typeface="Gulim" pitchFamily="34" charset="-127"/>
            </a:endParaRPr>
          </a:p>
          <a:p>
            <a:pPr>
              <a:spcBef>
                <a:spcPct val="35000"/>
              </a:spcBef>
              <a:buFont typeface="Wingdings" pitchFamily="2" charset="2"/>
              <a:buChar char="q"/>
            </a:pPr>
            <a:endParaRPr lang="en-US" sz="2400" dirty="0">
              <a:solidFill>
                <a:srgbClr val="006600"/>
              </a:solidFill>
              <a:ea typeface="Gulim" pitchFamily="34" charset="-127"/>
            </a:endParaRPr>
          </a:p>
          <a:p>
            <a:pPr>
              <a:spcBef>
                <a:spcPct val="35000"/>
              </a:spcBef>
              <a:buFont typeface="Wingdings" pitchFamily="2" charset="2"/>
              <a:buChar char="q"/>
            </a:pPr>
            <a:r>
              <a:rPr lang="en-US" sz="2400" dirty="0" smtClean="0">
                <a:solidFill>
                  <a:srgbClr val="006600"/>
                </a:solidFill>
                <a:ea typeface="Gulim" pitchFamily="34" charset="-127"/>
              </a:rPr>
              <a:t> Conclusions + </a:t>
            </a:r>
            <a:r>
              <a:rPr lang="en-US" sz="2400" dirty="0" err="1" smtClean="0">
                <a:solidFill>
                  <a:srgbClr val="006600"/>
                </a:solidFill>
                <a:ea typeface="Gulim" pitchFamily="34" charset="-127"/>
              </a:rPr>
              <a:t>SyGuS</a:t>
            </a:r>
            <a:r>
              <a:rPr lang="en-US" sz="2400" dirty="0" smtClean="0">
                <a:solidFill>
                  <a:srgbClr val="006600"/>
                </a:solidFill>
                <a:ea typeface="Gulim" pitchFamily="34" charset="-127"/>
              </a:rPr>
              <a:t> Competition</a:t>
            </a:r>
            <a:endParaRPr lang="en-US" sz="2400" dirty="0" smtClean="0">
              <a:solidFill>
                <a:srgbClr val="006600"/>
              </a:solidFill>
              <a:ea typeface="Gulim" pitchFamily="34" charset="-127"/>
            </a:endParaRPr>
          </a:p>
        </p:txBody>
      </p:sp>
      <p:sp>
        <p:nvSpPr>
          <p:cNvPr id="4" name="Slide Number Placeholder 2"/>
          <p:cNvSpPr>
            <a:spLocks noGrp="1"/>
          </p:cNvSpPr>
          <p:nvPr>
            <p:ph type="sldNum" sz="quarter" idx="12"/>
          </p:nvPr>
        </p:nvSpPr>
        <p:spPr>
          <a:xfrm>
            <a:off x="7239000" y="6388100"/>
            <a:ext cx="1905000" cy="457200"/>
          </a:xfrm>
        </p:spPr>
        <p:txBody>
          <a:bodyPr/>
          <a:lstStyle/>
          <a:p>
            <a:pPr>
              <a:defRPr/>
            </a:pPr>
            <a:fld id="{924D1435-4905-40F1-8D65-E580AB760BDD}" type="slidenum">
              <a:rPr lang="en-US" b="1" smtClean="0"/>
              <a:pPr>
                <a:defRPr/>
              </a:pPr>
              <a:t>32</a:t>
            </a:fld>
            <a:endParaRPr lang="en-US" b="1"/>
          </a:p>
        </p:txBody>
      </p:sp>
    </p:spTree>
    <p:extLst>
      <p:ext uri="{BB962C8B-B14F-4D97-AF65-F5344CB8AC3E}">
        <p14:creationId xmlns:p14="http://schemas.microsoft.com/office/powerpoint/2010/main" val="3892865980"/>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Solving </a:t>
            </a:r>
            <a:r>
              <a:rPr lang="en-US" sz="2800" dirty="0" err="1" smtClean="0">
                <a:solidFill>
                  <a:srgbClr val="C00000"/>
                </a:solidFill>
              </a:rPr>
              <a:t>SyGuS</a:t>
            </a:r>
            <a:endParaRPr lang="en-US" sz="2800" dirty="0" smtClean="0">
              <a:solidFill>
                <a:srgbClr val="C00000"/>
              </a:solidFill>
            </a:endParaRP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Is </a:t>
            </a:r>
            <a:r>
              <a:rPr lang="en-US" altLang="ko-KR" sz="2000" dirty="0" err="1" smtClean="0">
                <a:solidFill>
                  <a:srgbClr val="006600"/>
                </a:solidFill>
                <a:ea typeface="Gulim" pitchFamily="34" charset="-127"/>
              </a:rPr>
              <a:t>SyGuS</a:t>
            </a:r>
            <a:r>
              <a:rPr lang="en-US" altLang="ko-KR" sz="2000" dirty="0" smtClean="0">
                <a:solidFill>
                  <a:srgbClr val="006600"/>
                </a:solidFill>
                <a:ea typeface="Gulim" pitchFamily="34" charset="-127"/>
              </a:rPr>
              <a:t> same as solving SMT formulas with quantifier alternation?</a:t>
            </a:r>
          </a:p>
          <a:p>
            <a:pPr>
              <a:lnSpc>
                <a:spcPct val="80000"/>
              </a:lnSpc>
              <a:spcBef>
                <a:spcPct val="35000"/>
              </a:spcBef>
              <a:buClr>
                <a:srgbClr val="006600"/>
              </a:buClr>
              <a:buNone/>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err="1" smtClean="0">
                <a:solidFill>
                  <a:srgbClr val="006600"/>
                </a:solidFill>
                <a:ea typeface="Gulim" pitchFamily="34" charset="-127"/>
              </a:rPr>
              <a:t>SyGuS</a:t>
            </a:r>
            <a:r>
              <a:rPr lang="en-US" altLang="ko-KR" sz="2000" dirty="0" smtClean="0">
                <a:solidFill>
                  <a:srgbClr val="006600"/>
                </a:solidFill>
                <a:ea typeface="Gulim" pitchFamily="34" charset="-127"/>
              </a:rPr>
              <a:t> can sometimes be reduced to Quantified-SMT, but not always</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Set E is all linear expressions over input </a:t>
            </a:r>
            <a:r>
              <a:rPr lang="en-US" altLang="ko-KR" sz="2000" dirty="0" err="1" smtClean="0">
                <a:solidFill>
                  <a:srgbClr val="002060"/>
                </a:solidFill>
                <a:ea typeface="Gulim" pitchFamily="34" charset="-127"/>
              </a:rPr>
              <a:t>vars</a:t>
            </a:r>
            <a:r>
              <a:rPr lang="en-US" altLang="ko-KR" sz="2000" dirty="0" smtClean="0">
                <a:solidFill>
                  <a:srgbClr val="002060"/>
                </a:solidFill>
                <a:ea typeface="Gulim" pitchFamily="34" charset="-127"/>
              </a:rPr>
              <a:t> x, y</a:t>
            </a:r>
          </a:p>
          <a:p>
            <a:pPr marL="457200" lvl="1"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err="1" smtClean="0">
                <a:solidFill>
                  <a:srgbClr val="002060"/>
                </a:solidFill>
                <a:ea typeface="Gulim" pitchFamily="34" charset="-127"/>
              </a:rPr>
              <a:t>SyGuS</a:t>
            </a:r>
            <a:r>
              <a:rPr lang="en-US" altLang="ko-KR" sz="2000" dirty="0" smtClean="0">
                <a:solidFill>
                  <a:srgbClr val="002060"/>
                </a:solidFill>
                <a:ea typeface="Gulim" pitchFamily="34" charset="-127"/>
              </a:rPr>
              <a:t> reduces to Exists </a:t>
            </a:r>
            <a:r>
              <a:rPr lang="en-US" altLang="ko-KR" sz="2000" dirty="0" err="1" smtClean="0">
                <a:solidFill>
                  <a:srgbClr val="002060"/>
                </a:solidFill>
                <a:ea typeface="Gulim" pitchFamily="34" charset="-127"/>
              </a:rPr>
              <a:t>a,b,c</a:t>
            </a:r>
            <a:r>
              <a:rPr lang="en-US" altLang="ko-KR" sz="2000" dirty="0" smtClean="0">
                <a:solidFill>
                  <a:srgbClr val="002060"/>
                </a:solidFill>
                <a:ea typeface="Gulim" pitchFamily="34" charset="-127"/>
              </a:rPr>
              <a:t>. </a:t>
            </a:r>
            <a:r>
              <a:rPr lang="en-US" altLang="ko-KR" sz="2000" dirty="0" err="1" smtClean="0">
                <a:solidFill>
                  <a:srgbClr val="002060"/>
                </a:solidFill>
                <a:ea typeface="Gulim" pitchFamily="34" charset="-127"/>
              </a:rPr>
              <a:t>Forall</a:t>
            </a:r>
            <a:r>
              <a:rPr lang="en-US" altLang="ko-KR" sz="2000" dirty="0" smtClean="0">
                <a:solidFill>
                  <a:srgbClr val="002060"/>
                </a:solidFill>
                <a:ea typeface="Gulim" pitchFamily="34" charset="-127"/>
              </a:rPr>
              <a:t> X. </a:t>
            </a:r>
            <a:r>
              <a:rPr lang="en-US" altLang="ko-KR" sz="2000" dirty="0" smtClean="0">
                <a:solidFill>
                  <a:srgbClr val="002060"/>
                </a:solidFill>
                <a:latin typeface="Symbol" pitchFamily="18" charset="2"/>
                <a:ea typeface="Gulim" pitchFamily="34" charset="-127"/>
              </a:rPr>
              <a:t>j</a:t>
            </a:r>
            <a:r>
              <a:rPr lang="en-US" altLang="ko-KR" sz="2000" dirty="0" smtClean="0">
                <a:solidFill>
                  <a:srgbClr val="002060"/>
                </a:solidFill>
                <a:ea typeface="Gulim" pitchFamily="34" charset="-127"/>
              </a:rPr>
              <a:t> [ f/ </a:t>
            </a:r>
            <a:r>
              <a:rPr lang="en-US" altLang="ko-KR" sz="2000" dirty="0" err="1" smtClean="0">
                <a:solidFill>
                  <a:srgbClr val="002060"/>
                </a:solidFill>
                <a:ea typeface="Gulim" pitchFamily="34" charset="-127"/>
              </a:rPr>
              <a:t>ax+by+c</a:t>
            </a:r>
            <a:r>
              <a:rPr lang="en-US" altLang="ko-KR" sz="2000" dirty="0" smtClean="0">
                <a:solidFill>
                  <a:srgbClr val="002060"/>
                </a:solidFill>
                <a:ea typeface="Gulim" pitchFamily="34" charset="-127"/>
              </a:rPr>
              <a:t>]</a:t>
            </a:r>
          </a:p>
          <a:p>
            <a:pPr lvl="1">
              <a:lnSpc>
                <a:spcPct val="80000"/>
              </a:lnSpc>
              <a:spcBef>
                <a:spcPct val="35000"/>
              </a:spcBef>
              <a:buClr>
                <a:srgbClr val="006600"/>
              </a:buClr>
              <a:buBlip>
                <a:blip r:embed="rId3"/>
              </a:buBlip>
            </a:pPr>
            <a:r>
              <a:rPr lang="en-US" altLang="ko-KR" sz="2000" dirty="0">
                <a:solidFill>
                  <a:srgbClr val="002060"/>
                </a:solidFill>
                <a:ea typeface="Gulim" pitchFamily="34" charset="-127"/>
              </a:rPr>
              <a:t>S</a:t>
            </a:r>
            <a:r>
              <a:rPr lang="en-US" altLang="ko-KR" sz="2000" dirty="0" smtClean="0">
                <a:solidFill>
                  <a:srgbClr val="002060"/>
                </a:solidFill>
                <a:ea typeface="Gulim" pitchFamily="34" charset="-127"/>
              </a:rPr>
              <a:t>et E is all conditional expressions</a:t>
            </a:r>
          </a:p>
          <a:p>
            <a:pPr marL="457200" lvl="1"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err="1" smtClean="0">
                <a:solidFill>
                  <a:srgbClr val="002060"/>
                </a:solidFill>
                <a:ea typeface="Gulim" pitchFamily="34" charset="-127"/>
              </a:rPr>
              <a:t>SyGuS</a:t>
            </a:r>
            <a:r>
              <a:rPr lang="en-US" altLang="ko-KR" sz="2000" dirty="0" smtClean="0">
                <a:solidFill>
                  <a:srgbClr val="002060"/>
                </a:solidFill>
                <a:ea typeface="Gulim" pitchFamily="34" charset="-127"/>
              </a:rPr>
              <a:t> cannot be reduced to deciding a formula in LIA</a:t>
            </a:r>
          </a:p>
          <a:p>
            <a:pPr>
              <a:lnSpc>
                <a:spcPct val="80000"/>
              </a:lnSpc>
              <a:spcBef>
                <a:spcPct val="35000"/>
              </a:spcBef>
              <a:buClr>
                <a:srgbClr val="006600"/>
              </a:buClr>
              <a:buFont typeface="Wingdings" pitchFamily="2" charset="2"/>
              <a:buChar char="q"/>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Syntactic structure of the set E of candidate implementations can be used effectively by a solver</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Existing work on solving Quantified-SMT formulas suggests solution strategies for </a:t>
            </a:r>
            <a:r>
              <a:rPr lang="en-US" altLang="ko-KR" sz="2000" dirty="0" err="1" smtClean="0">
                <a:solidFill>
                  <a:srgbClr val="006600"/>
                </a:solidFill>
                <a:ea typeface="Gulim" pitchFamily="34" charset="-127"/>
              </a:rPr>
              <a:t>SyGuS</a:t>
            </a:r>
            <a:endParaRPr lang="en-US" altLang="ko-KR" sz="2000" dirty="0" smtClean="0">
              <a:solidFill>
                <a:srgbClr val="0066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33</a:t>
            </a:fld>
            <a:endParaRPr lang="en-US" b="1" dirty="0"/>
          </a:p>
        </p:txBody>
      </p:sp>
    </p:spTree>
    <p:extLst>
      <p:ext uri="{BB962C8B-B14F-4D97-AF65-F5344CB8AC3E}">
        <p14:creationId xmlns:p14="http://schemas.microsoft.com/office/powerpoint/2010/main" val="1154824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2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72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err="1" smtClean="0">
                <a:solidFill>
                  <a:srgbClr val="C00000"/>
                </a:solidFill>
              </a:rPr>
              <a:t>SyGuS</a:t>
            </a:r>
            <a:r>
              <a:rPr lang="en-US" sz="2800" dirty="0" smtClean="0">
                <a:solidFill>
                  <a:srgbClr val="C00000"/>
                </a:solidFill>
              </a:rPr>
              <a:t> as Active Learning</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34</a:t>
            </a:fld>
            <a:endParaRPr lang="en-US" b="1" dirty="0"/>
          </a:p>
        </p:txBody>
      </p:sp>
      <p:cxnSp>
        <p:nvCxnSpPr>
          <p:cNvPr id="28" name="Straight Arrow Connector 27"/>
          <p:cNvCxnSpPr/>
          <p:nvPr/>
        </p:nvCxnSpPr>
        <p:spPr bwMode="auto">
          <a:xfrm>
            <a:off x="2730321" y="17103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2" name="Rounded Rectangle 1"/>
          <p:cNvSpPr/>
          <p:nvPr/>
        </p:nvSpPr>
        <p:spPr bwMode="auto">
          <a:xfrm>
            <a:off x="1511121" y="2590800"/>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6600"/>
                </a:solidFill>
                <a:effectLst/>
              </a:rPr>
              <a:t>Learning </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Algorithm</a:t>
            </a:r>
            <a:endParaRPr kumimoji="0" lang="en-US" sz="2400" b="1" i="0" u="none" strike="noStrike" cap="none" normalizeH="0" baseline="0" dirty="0" smtClean="0">
              <a:ln>
                <a:noFill/>
              </a:ln>
              <a:solidFill>
                <a:srgbClr val="336600"/>
              </a:solidFill>
              <a:effectLst/>
            </a:endParaRPr>
          </a:p>
        </p:txBody>
      </p:sp>
      <p:sp>
        <p:nvSpPr>
          <p:cNvPr id="29" name="Rounded Rectangle 28"/>
          <p:cNvSpPr/>
          <p:nvPr/>
        </p:nvSpPr>
        <p:spPr bwMode="auto">
          <a:xfrm>
            <a:off x="5791200" y="2590800"/>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Verification</a:t>
            </a:r>
            <a:r>
              <a:rPr kumimoji="0" lang="en-US" sz="2400" b="1" i="0" u="none" strike="noStrike" cap="none" normalizeH="0" baseline="0" dirty="0" smtClean="0">
                <a:ln>
                  <a:noFill/>
                </a:ln>
                <a:solidFill>
                  <a:srgbClr val="336600"/>
                </a:solidFill>
                <a:effectLst/>
              </a:rPr>
              <a:t> </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Oracle</a:t>
            </a:r>
            <a:endParaRPr kumimoji="0" lang="en-US" sz="2400" b="1" i="0" u="none" strike="noStrike" cap="none" normalizeH="0" baseline="0" dirty="0" smtClean="0">
              <a:ln>
                <a:noFill/>
              </a:ln>
              <a:solidFill>
                <a:srgbClr val="336600"/>
              </a:solidFill>
              <a:effectLst/>
            </a:endParaRPr>
          </a:p>
        </p:txBody>
      </p:sp>
      <p:cxnSp>
        <p:nvCxnSpPr>
          <p:cNvPr id="30" name="Straight Arrow Connector 29"/>
          <p:cNvCxnSpPr/>
          <p:nvPr/>
        </p:nvCxnSpPr>
        <p:spPr bwMode="auto">
          <a:xfrm>
            <a:off x="2730321" y="390319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1" name="Straight Arrow Connector 30"/>
          <p:cNvCxnSpPr/>
          <p:nvPr/>
        </p:nvCxnSpPr>
        <p:spPr bwMode="auto">
          <a:xfrm>
            <a:off x="7162800" y="390319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2" name="Straight Arrow Connector 31"/>
          <p:cNvCxnSpPr/>
          <p:nvPr/>
        </p:nvCxnSpPr>
        <p:spPr bwMode="auto">
          <a:xfrm>
            <a:off x="3949521" y="2971800"/>
            <a:ext cx="1841679"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3" name="Straight Arrow Connector 32"/>
          <p:cNvCxnSpPr/>
          <p:nvPr/>
        </p:nvCxnSpPr>
        <p:spPr bwMode="auto">
          <a:xfrm flipH="1">
            <a:off x="3949521" y="3581400"/>
            <a:ext cx="1841680"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34" name="Rectangle 3"/>
          <p:cNvSpPr txBox="1">
            <a:spLocks noChangeArrowheads="1"/>
          </p:cNvSpPr>
          <p:nvPr/>
        </p:nvSpPr>
        <p:spPr bwMode="auto">
          <a:xfrm>
            <a:off x="252210" y="1500842"/>
            <a:ext cx="2430885"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Initial examples I</a:t>
            </a:r>
          </a:p>
        </p:txBody>
      </p:sp>
      <p:sp>
        <p:nvSpPr>
          <p:cNvPr id="35" name="Rectangle 3"/>
          <p:cNvSpPr txBox="1">
            <a:spLocks noChangeArrowheads="1"/>
          </p:cNvSpPr>
          <p:nvPr/>
        </p:nvSpPr>
        <p:spPr bwMode="auto">
          <a:xfrm>
            <a:off x="1901242" y="4361821"/>
            <a:ext cx="746436"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Fail</a:t>
            </a:r>
          </a:p>
        </p:txBody>
      </p:sp>
      <p:sp>
        <p:nvSpPr>
          <p:cNvPr id="36" name="Rectangle 3"/>
          <p:cNvSpPr txBox="1">
            <a:spLocks noChangeArrowheads="1"/>
          </p:cNvSpPr>
          <p:nvPr/>
        </p:nvSpPr>
        <p:spPr bwMode="auto">
          <a:xfrm>
            <a:off x="7315201" y="4366835"/>
            <a:ext cx="1524000"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Success</a:t>
            </a:r>
          </a:p>
        </p:txBody>
      </p:sp>
      <p:sp>
        <p:nvSpPr>
          <p:cNvPr id="37" name="Rectangle 3"/>
          <p:cNvSpPr txBox="1">
            <a:spLocks noChangeArrowheads="1"/>
          </p:cNvSpPr>
          <p:nvPr/>
        </p:nvSpPr>
        <p:spPr bwMode="auto">
          <a:xfrm>
            <a:off x="4118556" y="2154889"/>
            <a:ext cx="1755283" cy="9244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Candidate</a:t>
            </a:r>
          </a:p>
          <a:p>
            <a:pPr marL="0" indent="0">
              <a:lnSpc>
                <a:spcPct val="80000"/>
              </a:lnSpc>
              <a:spcBef>
                <a:spcPct val="35000"/>
              </a:spcBef>
              <a:buClr>
                <a:srgbClr val="006600"/>
              </a:buClr>
              <a:buNone/>
            </a:pPr>
            <a:r>
              <a:rPr lang="en-US" sz="2000" b="0" kern="0" dirty="0" smtClean="0">
                <a:solidFill>
                  <a:srgbClr val="006600"/>
                </a:solidFill>
                <a:ea typeface="Gulim" pitchFamily="34" charset="-127"/>
              </a:rPr>
              <a:t>Expression</a:t>
            </a:r>
          </a:p>
        </p:txBody>
      </p:sp>
      <p:sp>
        <p:nvSpPr>
          <p:cNvPr id="38" name="Rectangle 3"/>
          <p:cNvSpPr txBox="1">
            <a:spLocks noChangeArrowheads="1"/>
          </p:cNvSpPr>
          <p:nvPr/>
        </p:nvSpPr>
        <p:spPr bwMode="auto">
          <a:xfrm>
            <a:off x="3800342" y="3819393"/>
            <a:ext cx="2140038" cy="4622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Counterexample</a:t>
            </a:r>
          </a:p>
        </p:txBody>
      </p:sp>
      <p:sp>
        <p:nvSpPr>
          <p:cNvPr id="39" name="Rectangle 3"/>
          <p:cNvSpPr txBox="1">
            <a:spLocks noChangeArrowheads="1"/>
          </p:cNvSpPr>
          <p:nvPr/>
        </p:nvSpPr>
        <p:spPr bwMode="auto">
          <a:xfrm>
            <a:off x="1361402" y="5410200"/>
            <a:ext cx="5572798"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Concept class: Set E of expressions</a:t>
            </a:r>
          </a:p>
          <a:p>
            <a:pPr marL="0" indent="0">
              <a:lnSpc>
                <a:spcPct val="80000"/>
              </a:lnSpc>
              <a:spcBef>
                <a:spcPct val="35000"/>
              </a:spcBef>
              <a:buClr>
                <a:srgbClr val="006600"/>
              </a:buClr>
              <a:buNone/>
            </a:pPr>
            <a:endParaRPr lang="en-US" sz="2000" b="0" kern="0" dirty="0">
              <a:solidFill>
                <a:srgbClr val="006600"/>
              </a:solidFill>
              <a:ea typeface="Gulim" pitchFamily="34" charset="-127"/>
            </a:endParaRPr>
          </a:p>
          <a:p>
            <a:pPr marL="0" indent="0">
              <a:lnSpc>
                <a:spcPct val="80000"/>
              </a:lnSpc>
              <a:spcBef>
                <a:spcPct val="35000"/>
              </a:spcBef>
              <a:buClr>
                <a:srgbClr val="006600"/>
              </a:buClr>
              <a:buNone/>
            </a:pPr>
            <a:r>
              <a:rPr lang="en-US" sz="2000" b="0" kern="0" dirty="0" smtClean="0">
                <a:solidFill>
                  <a:srgbClr val="006600"/>
                </a:solidFill>
                <a:ea typeface="Gulim" pitchFamily="34" charset="-127"/>
              </a:rPr>
              <a:t>Examples: Concrete input values </a:t>
            </a:r>
          </a:p>
        </p:txBody>
      </p:sp>
    </p:spTree>
    <p:extLst>
      <p:ext uri="{BB962C8B-B14F-4D97-AF65-F5344CB8AC3E}">
        <p14:creationId xmlns:p14="http://schemas.microsoft.com/office/powerpoint/2010/main" val="359223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Counter-Example Guided Inductive Synthesis</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Concrete inputs I for learning f(</a:t>
            </a:r>
            <a:r>
              <a:rPr lang="en-US" altLang="ko-KR" sz="2000" dirty="0" err="1" smtClean="0">
                <a:solidFill>
                  <a:srgbClr val="006600"/>
                </a:solidFill>
                <a:ea typeface="Gulim" pitchFamily="34" charset="-127"/>
              </a:rPr>
              <a:t>x,y</a:t>
            </a:r>
            <a:r>
              <a:rPr lang="en-US" altLang="ko-KR" sz="2000" dirty="0" smtClean="0">
                <a:solidFill>
                  <a:srgbClr val="006600"/>
                </a:solidFill>
                <a:ea typeface="Gulim" pitchFamily="34" charset="-127"/>
              </a:rPr>
              <a:t>) = { (x=</a:t>
            </a:r>
            <a:r>
              <a:rPr lang="en-US" altLang="ko-KR" sz="2000" dirty="0" err="1" smtClean="0">
                <a:solidFill>
                  <a:srgbClr val="006600"/>
                </a:solidFill>
                <a:ea typeface="Gulim" pitchFamily="34" charset="-127"/>
              </a:rPr>
              <a:t>a,y</a:t>
            </a:r>
            <a:r>
              <a:rPr lang="en-US" altLang="ko-KR" sz="2000" dirty="0" smtClean="0">
                <a:solidFill>
                  <a:srgbClr val="006600"/>
                </a:solidFill>
                <a:ea typeface="Gulim" pitchFamily="34" charset="-127"/>
              </a:rPr>
              <a:t>=b),  (x=</a:t>
            </a:r>
            <a:r>
              <a:rPr lang="en-US" altLang="ko-KR" sz="2000" dirty="0" err="1" smtClean="0">
                <a:solidFill>
                  <a:srgbClr val="006600"/>
                </a:solidFill>
                <a:ea typeface="Gulim" pitchFamily="34" charset="-127"/>
              </a:rPr>
              <a:t>a’,y</a:t>
            </a:r>
            <a:r>
              <a:rPr lang="en-US" altLang="ko-KR" sz="2000" dirty="0" smtClean="0">
                <a:solidFill>
                  <a:srgbClr val="006600"/>
                </a:solidFill>
                <a:ea typeface="Gulim" pitchFamily="34" charset="-127"/>
              </a:rPr>
              <a:t>=b’), ….}</a:t>
            </a:r>
          </a:p>
          <a:p>
            <a:pPr>
              <a:lnSpc>
                <a:spcPct val="80000"/>
              </a:lnSpc>
              <a:spcBef>
                <a:spcPct val="35000"/>
              </a:spcBef>
              <a:buClr>
                <a:srgbClr val="006600"/>
              </a:buClr>
              <a:buNone/>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Learning algorithm proposes candidate expression e such that </a:t>
            </a:r>
            <a:r>
              <a:rPr lang="en-US" altLang="ko-KR" sz="2000" dirty="0" smtClean="0">
                <a:solidFill>
                  <a:srgbClr val="006600"/>
                </a:solidFill>
                <a:latin typeface="Symbol" pitchFamily="18" charset="2"/>
                <a:ea typeface="Gulim" pitchFamily="34" charset="-127"/>
              </a:rPr>
              <a:t>j</a:t>
            </a:r>
            <a:r>
              <a:rPr lang="en-US" altLang="ko-KR" sz="2000" dirty="0" smtClean="0">
                <a:solidFill>
                  <a:srgbClr val="006600"/>
                </a:solidFill>
                <a:ea typeface="Gulim" pitchFamily="34" charset="-127"/>
              </a:rPr>
              <a:t>[f/e] holds for all values in I</a:t>
            </a:r>
          </a:p>
          <a:p>
            <a:pPr>
              <a:lnSpc>
                <a:spcPct val="80000"/>
              </a:lnSpc>
              <a:spcBef>
                <a:spcPct val="35000"/>
              </a:spcBef>
              <a:buClr>
                <a:srgbClr val="006600"/>
              </a:buClr>
              <a:buFont typeface="Wingdings" pitchFamily="2" charset="2"/>
              <a:buChar char="q"/>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Check if </a:t>
            </a:r>
            <a:r>
              <a:rPr lang="en-US" altLang="ko-KR" sz="2000" dirty="0" smtClean="0">
                <a:solidFill>
                  <a:srgbClr val="006600"/>
                </a:solidFill>
                <a:latin typeface="Symbol" pitchFamily="18" charset="2"/>
                <a:ea typeface="Gulim" pitchFamily="34" charset="-127"/>
              </a:rPr>
              <a:t>j</a:t>
            </a:r>
            <a:r>
              <a:rPr lang="en-US" altLang="ko-KR" sz="2000" dirty="0" smtClean="0">
                <a:solidFill>
                  <a:srgbClr val="006600"/>
                </a:solidFill>
                <a:ea typeface="Gulim" pitchFamily="34" charset="-127"/>
              </a:rPr>
              <a:t> [f/e] is valid for all values using SMT solver</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If valid, then stop and return e</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If not, let (x=</a:t>
            </a:r>
            <a:r>
              <a:rPr lang="en-US" altLang="ko-KR" sz="2000" dirty="0" smtClean="0">
                <a:solidFill>
                  <a:srgbClr val="006600"/>
                </a:solidFill>
                <a:latin typeface="Symbol" pitchFamily="18" charset="2"/>
                <a:ea typeface="Gulim" pitchFamily="34" charset="-127"/>
              </a:rPr>
              <a:t>a</a:t>
            </a:r>
            <a:r>
              <a:rPr lang="en-US" altLang="ko-KR" sz="2000" dirty="0" smtClean="0">
                <a:solidFill>
                  <a:srgbClr val="006600"/>
                </a:solidFill>
                <a:ea typeface="Gulim" pitchFamily="34" charset="-127"/>
              </a:rPr>
              <a:t>, y=</a:t>
            </a:r>
            <a:r>
              <a:rPr lang="en-US" altLang="ko-KR" sz="2000" dirty="0" smtClean="0">
                <a:solidFill>
                  <a:srgbClr val="006600"/>
                </a:solidFill>
                <a:latin typeface="Symbol" pitchFamily="18" charset="2"/>
                <a:ea typeface="Gulim" pitchFamily="34" charset="-127"/>
              </a:rPr>
              <a:t>b</a:t>
            </a:r>
            <a:r>
              <a:rPr lang="en-US" altLang="ko-KR" sz="2000" dirty="0" smtClean="0">
                <a:solidFill>
                  <a:srgbClr val="006600"/>
                </a:solidFill>
                <a:ea typeface="Gulim" pitchFamily="34" charset="-127"/>
              </a:rPr>
              <a:t>, ….) be a counter-example (satisfies ~ </a:t>
            </a:r>
            <a:r>
              <a:rPr lang="en-US" altLang="ko-KR" sz="2000" dirty="0" smtClean="0">
                <a:solidFill>
                  <a:srgbClr val="006600"/>
                </a:solidFill>
                <a:latin typeface="Symbol" pitchFamily="18" charset="2"/>
                <a:ea typeface="Gulim" pitchFamily="34" charset="-127"/>
              </a:rPr>
              <a:t>j</a:t>
            </a:r>
            <a:r>
              <a:rPr lang="en-US" altLang="ko-KR" sz="2000" dirty="0" smtClean="0">
                <a:solidFill>
                  <a:srgbClr val="006600"/>
                </a:solidFill>
                <a:ea typeface="Gulim" pitchFamily="34" charset="-127"/>
              </a:rPr>
              <a:t>[f/e])</a:t>
            </a:r>
          </a:p>
          <a:p>
            <a:pPr marL="0" indent="0">
              <a:lnSpc>
                <a:spcPct val="80000"/>
              </a:lnSpc>
              <a:spcBef>
                <a:spcPct val="35000"/>
              </a:spcBef>
              <a:buClr>
                <a:srgbClr val="006600"/>
              </a:buClr>
              <a:buNone/>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Add (x=</a:t>
            </a:r>
            <a:r>
              <a:rPr lang="en-US" altLang="ko-KR" sz="2000" dirty="0" smtClean="0">
                <a:solidFill>
                  <a:srgbClr val="006600"/>
                </a:solidFill>
                <a:latin typeface="Symbol" pitchFamily="18" charset="2"/>
                <a:ea typeface="Gulim" pitchFamily="34" charset="-127"/>
              </a:rPr>
              <a:t>a</a:t>
            </a:r>
            <a:r>
              <a:rPr lang="en-US" altLang="ko-KR" sz="2000" dirty="0" smtClean="0">
                <a:solidFill>
                  <a:srgbClr val="006600"/>
                </a:solidFill>
                <a:ea typeface="Gulim" pitchFamily="34" charset="-127"/>
              </a:rPr>
              <a:t>, y=</a:t>
            </a:r>
            <a:r>
              <a:rPr lang="en-US" altLang="ko-KR" sz="2000" dirty="0" smtClean="0">
                <a:solidFill>
                  <a:srgbClr val="006600"/>
                </a:solidFill>
                <a:latin typeface="Symbol" pitchFamily="18" charset="2"/>
                <a:ea typeface="Gulim" pitchFamily="34" charset="-127"/>
              </a:rPr>
              <a:t>b</a:t>
            </a:r>
            <a:r>
              <a:rPr lang="en-US" altLang="ko-KR" sz="2000" dirty="0" smtClean="0">
                <a:solidFill>
                  <a:srgbClr val="006600"/>
                </a:solidFill>
                <a:ea typeface="Gulim" pitchFamily="34" charset="-127"/>
              </a:rPr>
              <a:t>) to tests I  for next iteration</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35</a:t>
            </a:fld>
            <a:endParaRPr lang="en-US" b="1" dirty="0"/>
          </a:p>
        </p:txBody>
      </p:sp>
    </p:spTree>
    <p:extLst>
      <p:ext uri="{BB962C8B-B14F-4D97-AF65-F5344CB8AC3E}">
        <p14:creationId xmlns:p14="http://schemas.microsoft.com/office/powerpoint/2010/main" val="282383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CEGIS Example</a:t>
            </a:r>
          </a:p>
        </p:txBody>
      </p:sp>
      <p:sp>
        <p:nvSpPr>
          <p:cNvPr id="30723" name="Rectangle 3"/>
          <p:cNvSpPr>
            <a:spLocks noGrp="1" noChangeArrowheads="1"/>
          </p:cNvSpPr>
          <p:nvPr>
            <p:ph type="body" idx="1"/>
          </p:nvPr>
        </p:nvSpPr>
        <p:spPr>
          <a:xfrm>
            <a:off x="0" y="1143000"/>
            <a:ext cx="9144000" cy="16764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Specification: </a:t>
            </a:r>
            <a:r>
              <a:rPr lang="en-US" altLang="ko-KR" sz="2000" dirty="0">
                <a:solidFill>
                  <a:srgbClr val="336600"/>
                </a:solidFill>
                <a:ea typeface="Gulim" pitchFamily="34" charset="-127"/>
                <a:sym typeface="Wingdings" pitchFamily="2" charset="2"/>
              </a:rPr>
              <a:t>(x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&amp; (y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&amp; (f(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t>
            </a:r>
            <a:r>
              <a:rPr lang="en-US" altLang="ko-KR" sz="2000" dirty="0" smtClean="0">
                <a:solidFill>
                  <a:srgbClr val="336600"/>
                </a:solidFill>
                <a:ea typeface="Gulim" pitchFamily="34" charset="-127"/>
                <a:sym typeface="Wingdings" pitchFamily="2" charset="2"/>
              </a:rPr>
              <a:t>= x </a:t>
            </a:r>
            <a:r>
              <a:rPr lang="en-US" altLang="ko-KR" sz="2000" dirty="0">
                <a:solidFill>
                  <a:srgbClr val="336600"/>
                </a:solidFill>
                <a:ea typeface="Gulim" pitchFamily="34" charset="-127"/>
                <a:sym typeface="Wingdings" pitchFamily="2" charset="2"/>
              </a:rPr>
              <a:t>| f(</a:t>
            </a:r>
            <a:r>
              <a:rPr lang="en-US" altLang="ko-KR" sz="2000" dirty="0" err="1">
                <a:solidFill>
                  <a:srgbClr val="336600"/>
                </a:solidFill>
                <a:ea typeface="Gulim" pitchFamily="34" charset="-127"/>
                <a:sym typeface="Wingdings" pitchFamily="2" charset="2"/>
              </a:rPr>
              <a:t>x,y</a:t>
            </a:r>
            <a:r>
              <a:rPr lang="en-US" altLang="ko-KR" sz="2000" dirty="0" smtClean="0">
                <a:solidFill>
                  <a:srgbClr val="336600"/>
                </a:solidFill>
                <a:ea typeface="Gulim" pitchFamily="34" charset="-127"/>
                <a:sym typeface="Wingdings" pitchFamily="2" charset="2"/>
              </a:rPr>
              <a:t>) = y</a:t>
            </a:r>
            <a:r>
              <a:rPr lang="en-US" altLang="ko-KR" sz="2000" dirty="0">
                <a:solidFill>
                  <a:srgbClr val="336600"/>
                </a:solidFill>
                <a:ea typeface="Gulim" pitchFamily="34" charset="-127"/>
                <a:sym typeface="Wingdings" pitchFamily="2" charset="2"/>
              </a:rPr>
              <a:t>)</a:t>
            </a: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Set E: All expressions built from x,y,0,1, Comparison, +, If-Then-Else</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36</a:t>
            </a:fld>
            <a:endParaRPr lang="en-US" b="1" dirty="0"/>
          </a:p>
        </p:txBody>
      </p:sp>
      <p:cxnSp>
        <p:nvCxnSpPr>
          <p:cNvPr id="5" name="Straight Arrow Connector 4"/>
          <p:cNvCxnSpPr/>
          <p:nvPr/>
        </p:nvCxnSpPr>
        <p:spPr bwMode="auto">
          <a:xfrm>
            <a:off x="2899356" y="30057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6" name="Rounded Rectangle 5"/>
          <p:cNvSpPr/>
          <p:nvPr/>
        </p:nvSpPr>
        <p:spPr bwMode="auto">
          <a:xfrm>
            <a:off x="1680156" y="3886200"/>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6600"/>
                </a:solidFill>
                <a:effectLst/>
              </a:rPr>
              <a:t>Learning</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Algorithm</a:t>
            </a:r>
            <a:endParaRPr kumimoji="0" lang="en-US" sz="2400" b="1" i="0" u="none" strike="noStrike" cap="none" normalizeH="0" baseline="0" dirty="0" smtClean="0">
              <a:ln>
                <a:noFill/>
              </a:ln>
              <a:solidFill>
                <a:srgbClr val="336600"/>
              </a:solidFill>
              <a:effectLst/>
            </a:endParaRPr>
          </a:p>
        </p:txBody>
      </p:sp>
      <p:sp>
        <p:nvSpPr>
          <p:cNvPr id="7" name="Rounded Rectangle 6"/>
          <p:cNvSpPr/>
          <p:nvPr/>
        </p:nvSpPr>
        <p:spPr bwMode="auto">
          <a:xfrm>
            <a:off x="5960236" y="3886200"/>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Verification</a:t>
            </a:r>
            <a:r>
              <a:rPr kumimoji="0" lang="en-US" sz="2400" b="1" i="0" u="none" strike="noStrike" cap="none" normalizeH="0" baseline="0" dirty="0" smtClean="0">
                <a:ln>
                  <a:noFill/>
                </a:ln>
                <a:solidFill>
                  <a:srgbClr val="336600"/>
                </a:solidFill>
                <a:effectLst/>
              </a:rPr>
              <a:t> </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Oracle</a:t>
            </a:r>
            <a:endParaRPr kumimoji="0" lang="en-US" sz="2400" b="1" i="0" u="none" strike="noStrike" cap="none" normalizeH="0" baseline="0" dirty="0" smtClean="0">
              <a:ln>
                <a:noFill/>
              </a:ln>
              <a:solidFill>
                <a:srgbClr val="336600"/>
              </a:solidFill>
              <a:effectLst/>
            </a:endParaRPr>
          </a:p>
        </p:txBody>
      </p:sp>
      <p:cxnSp>
        <p:nvCxnSpPr>
          <p:cNvPr id="8" name="Straight Arrow Connector 7"/>
          <p:cNvCxnSpPr/>
          <p:nvPr/>
        </p:nvCxnSpPr>
        <p:spPr bwMode="auto">
          <a:xfrm>
            <a:off x="4118556" y="4267200"/>
            <a:ext cx="1841679"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flipH="1">
            <a:off x="4118556" y="4876800"/>
            <a:ext cx="1841680"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0" name="Rectangle 3"/>
          <p:cNvSpPr txBox="1">
            <a:spLocks noChangeArrowheads="1"/>
          </p:cNvSpPr>
          <p:nvPr/>
        </p:nvSpPr>
        <p:spPr bwMode="auto">
          <a:xfrm>
            <a:off x="854835" y="2826478"/>
            <a:ext cx="2430885"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Examples = { }</a:t>
            </a:r>
          </a:p>
        </p:txBody>
      </p:sp>
      <p:sp>
        <p:nvSpPr>
          <p:cNvPr id="19" name="Rectangle 3"/>
          <p:cNvSpPr txBox="1">
            <a:spLocks noChangeArrowheads="1"/>
          </p:cNvSpPr>
          <p:nvPr/>
        </p:nvSpPr>
        <p:spPr bwMode="auto">
          <a:xfrm>
            <a:off x="4072675" y="3271965"/>
            <a:ext cx="1933441" cy="827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Candidate</a:t>
            </a:r>
          </a:p>
          <a:p>
            <a:pPr marL="0" indent="0" algn="ctr">
              <a:lnSpc>
                <a:spcPct val="80000"/>
              </a:lnSpc>
              <a:spcBef>
                <a:spcPct val="35000"/>
              </a:spcBef>
              <a:buClr>
                <a:srgbClr val="006600"/>
              </a:buClr>
              <a:buNone/>
            </a:pPr>
            <a:r>
              <a:rPr lang="en-US" sz="2000" b="0" kern="0" dirty="0">
                <a:solidFill>
                  <a:srgbClr val="006600"/>
                </a:solidFill>
                <a:ea typeface="Gulim" pitchFamily="34" charset="-127"/>
              </a:rPr>
              <a:t>f</a:t>
            </a:r>
            <a:r>
              <a:rPr lang="en-US" sz="2000" b="0" kern="0" dirty="0" smtClean="0">
                <a:solidFill>
                  <a:srgbClr val="006600"/>
                </a:solidFill>
                <a:ea typeface="Gulim" pitchFamily="34" charset="-127"/>
              </a:rPr>
              <a:t>(</a:t>
            </a:r>
            <a:r>
              <a:rPr lang="en-US" sz="2000" b="0" kern="0" dirty="0" err="1" smtClean="0">
                <a:solidFill>
                  <a:srgbClr val="006600"/>
                </a:solidFill>
                <a:ea typeface="Gulim" pitchFamily="34" charset="-127"/>
              </a:rPr>
              <a:t>x,y</a:t>
            </a:r>
            <a:r>
              <a:rPr lang="en-US" sz="2000" b="0" kern="0" dirty="0" smtClean="0">
                <a:solidFill>
                  <a:srgbClr val="006600"/>
                </a:solidFill>
                <a:ea typeface="Gulim" pitchFamily="34" charset="-127"/>
              </a:rPr>
              <a:t>) = x</a:t>
            </a:r>
          </a:p>
        </p:txBody>
      </p:sp>
      <p:sp>
        <p:nvSpPr>
          <p:cNvPr id="20" name="Rectangle 3"/>
          <p:cNvSpPr txBox="1">
            <a:spLocks noChangeArrowheads="1"/>
          </p:cNvSpPr>
          <p:nvPr/>
        </p:nvSpPr>
        <p:spPr bwMode="auto">
          <a:xfrm>
            <a:off x="4075090" y="5029200"/>
            <a:ext cx="1933441" cy="827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Example</a:t>
            </a:r>
          </a:p>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(x=0, y=1)</a:t>
            </a:r>
          </a:p>
        </p:txBody>
      </p:sp>
    </p:spTree>
    <p:extLst>
      <p:ext uri="{BB962C8B-B14F-4D97-AF65-F5344CB8AC3E}">
        <p14:creationId xmlns:p14="http://schemas.microsoft.com/office/powerpoint/2010/main" val="325709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CEGIS Example</a:t>
            </a:r>
          </a:p>
        </p:txBody>
      </p:sp>
      <p:sp>
        <p:nvSpPr>
          <p:cNvPr id="30723" name="Rectangle 3"/>
          <p:cNvSpPr>
            <a:spLocks noGrp="1" noChangeArrowheads="1"/>
          </p:cNvSpPr>
          <p:nvPr>
            <p:ph type="body" idx="1"/>
          </p:nvPr>
        </p:nvSpPr>
        <p:spPr>
          <a:xfrm>
            <a:off x="0" y="1143000"/>
            <a:ext cx="9144000" cy="16764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Specification: </a:t>
            </a:r>
            <a:r>
              <a:rPr lang="en-US" altLang="ko-KR" sz="2000" dirty="0">
                <a:solidFill>
                  <a:srgbClr val="336600"/>
                </a:solidFill>
                <a:ea typeface="Gulim" pitchFamily="34" charset="-127"/>
                <a:sym typeface="Wingdings" pitchFamily="2" charset="2"/>
              </a:rPr>
              <a:t>(x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&amp; (y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&amp; (f(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t>
            </a:r>
            <a:r>
              <a:rPr lang="en-US" altLang="ko-KR" sz="2000" dirty="0" smtClean="0">
                <a:solidFill>
                  <a:srgbClr val="336600"/>
                </a:solidFill>
                <a:ea typeface="Gulim" pitchFamily="34" charset="-127"/>
                <a:sym typeface="Wingdings" pitchFamily="2" charset="2"/>
              </a:rPr>
              <a:t>= x </a:t>
            </a:r>
            <a:r>
              <a:rPr lang="en-US" altLang="ko-KR" sz="2000" dirty="0">
                <a:solidFill>
                  <a:srgbClr val="336600"/>
                </a:solidFill>
                <a:ea typeface="Gulim" pitchFamily="34" charset="-127"/>
                <a:sym typeface="Wingdings" pitchFamily="2" charset="2"/>
              </a:rPr>
              <a:t>| f(</a:t>
            </a:r>
            <a:r>
              <a:rPr lang="en-US" altLang="ko-KR" sz="2000" dirty="0" err="1">
                <a:solidFill>
                  <a:srgbClr val="336600"/>
                </a:solidFill>
                <a:ea typeface="Gulim" pitchFamily="34" charset="-127"/>
                <a:sym typeface="Wingdings" pitchFamily="2" charset="2"/>
              </a:rPr>
              <a:t>x,y</a:t>
            </a:r>
            <a:r>
              <a:rPr lang="en-US" altLang="ko-KR" sz="2000" dirty="0" smtClean="0">
                <a:solidFill>
                  <a:srgbClr val="336600"/>
                </a:solidFill>
                <a:ea typeface="Gulim" pitchFamily="34" charset="-127"/>
                <a:sym typeface="Wingdings" pitchFamily="2" charset="2"/>
              </a:rPr>
              <a:t>) = y</a:t>
            </a:r>
            <a:r>
              <a:rPr lang="en-US" altLang="ko-KR" sz="2000" dirty="0">
                <a:solidFill>
                  <a:srgbClr val="336600"/>
                </a:solidFill>
                <a:ea typeface="Gulim" pitchFamily="34" charset="-127"/>
                <a:sym typeface="Wingdings" pitchFamily="2" charset="2"/>
              </a:rPr>
              <a:t>)</a:t>
            </a: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Set E: All expressions built from x,y,0,1, Comparison, +, If-Then-Else</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37</a:t>
            </a:fld>
            <a:endParaRPr lang="en-US" b="1" dirty="0"/>
          </a:p>
        </p:txBody>
      </p:sp>
      <p:cxnSp>
        <p:nvCxnSpPr>
          <p:cNvPr id="5" name="Straight Arrow Connector 4"/>
          <p:cNvCxnSpPr/>
          <p:nvPr/>
        </p:nvCxnSpPr>
        <p:spPr bwMode="auto">
          <a:xfrm>
            <a:off x="2899356" y="30057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6" name="Rounded Rectangle 5"/>
          <p:cNvSpPr/>
          <p:nvPr/>
        </p:nvSpPr>
        <p:spPr bwMode="auto">
          <a:xfrm>
            <a:off x="1680156" y="3886200"/>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6600"/>
                </a:solidFill>
                <a:effectLst/>
              </a:rPr>
              <a:t>Learning</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Algorithm</a:t>
            </a:r>
            <a:r>
              <a:rPr kumimoji="0" lang="en-US" sz="2400" b="1" i="0" u="none" strike="noStrike" cap="none" normalizeH="0" baseline="0" dirty="0" smtClean="0">
                <a:ln>
                  <a:noFill/>
                </a:ln>
                <a:solidFill>
                  <a:srgbClr val="336600"/>
                </a:solidFill>
                <a:effectLst/>
              </a:rPr>
              <a:t> </a:t>
            </a:r>
          </a:p>
        </p:txBody>
      </p:sp>
      <p:sp>
        <p:nvSpPr>
          <p:cNvPr id="7" name="Rounded Rectangle 6"/>
          <p:cNvSpPr/>
          <p:nvPr/>
        </p:nvSpPr>
        <p:spPr bwMode="auto">
          <a:xfrm>
            <a:off x="5960236" y="3886200"/>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Verification</a:t>
            </a:r>
            <a:r>
              <a:rPr kumimoji="0" lang="en-US" sz="2400" b="1" i="0" u="none" strike="noStrike" cap="none" normalizeH="0" baseline="0" dirty="0" smtClean="0">
                <a:ln>
                  <a:noFill/>
                </a:ln>
                <a:solidFill>
                  <a:srgbClr val="336600"/>
                </a:solidFill>
                <a:effectLst/>
              </a:rPr>
              <a:t> </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Oracle</a:t>
            </a:r>
            <a:endParaRPr kumimoji="0" lang="en-US" sz="2400" b="1" i="0" u="none" strike="noStrike" cap="none" normalizeH="0" baseline="0" dirty="0" smtClean="0">
              <a:ln>
                <a:noFill/>
              </a:ln>
              <a:solidFill>
                <a:srgbClr val="336600"/>
              </a:solidFill>
              <a:effectLst/>
            </a:endParaRPr>
          </a:p>
        </p:txBody>
      </p:sp>
      <p:cxnSp>
        <p:nvCxnSpPr>
          <p:cNvPr id="8" name="Straight Arrow Connector 7"/>
          <p:cNvCxnSpPr/>
          <p:nvPr/>
        </p:nvCxnSpPr>
        <p:spPr bwMode="auto">
          <a:xfrm>
            <a:off x="4118556" y="4267200"/>
            <a:ext cx="1841679"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flipH="1">
            <a:off x="4118556" y="4876800"/>
            <a:ext cx="1841680"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0" name="Rectangle 3"/>
          <p:cNvSpPr txBox="1">
            <a:spLocks noChangeArrowheads="1"/>
          </p:cNvSpPr>
          <p:nvPr/>
        </p:nvSpPr>
        <p:spPr bwMode="auto">
          <a:xfrm>
            <a:off x="573109" y="2819602"/>
            <a:ext cx="2345565" cy="8594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Examples = </a:t>
            </a:r>
          </a:p>
          <a:p>
            <a:pPr marL="0" indent="0">
              <a:lnSpc>
                <a:spcPct val="80000"/>
              </a:lnSpc>
              <a:spcBef>
                <a:spcPct val="35000"/>
              </a:spcBef>
              <a:buClr>
                <a:srgbClr val="006600"/>
              </a:buClr>
              <a:buNone/>
            </a:pPr>
            <a:r>
              <a:rPr lang="en-US" sz="2000" b="0" kern="0" dirty="0" smtClean="0">
                <a:solidFill>
                  <a:srgbClr val="006600"/>
                </a:solidFill>
                <a:ea typeface="Gulim" pitchFamily="34" charset="-127"/>
              </a:rPr>
              <a:t>{(x=0, y=1) }</a:t>
            </a:r>
          </a:p>
        </p:txBody>
      </p:sp>
      <p:sp>
        <p:nvSpPr>
          <p:cNvPr id="19" name="Rectangle 3"/>
          <p:cNvSpPr txBox="1">
            <a:spLocks noChangeArrowheads="1"/>
          </p:cNvSpPr>
          <p:nvPr/>
        </p:nvSpPr>
        <p:spPr bwMode="auto">
          <a:xfrm>
            <a:off x="4072675" y="3271965"/>
            <a:ext cx="1933441" cy="827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Candidate</a:t>
            </a:r>
          </a:p>
          <a:p>
            <a:pPr marL="0" indent="0" algn="ctr">
              <a:lnSpc>
                <a:spcPct val="80000"/>
              </a:lnSpc>
              <a:spcBef>
                <a:spcPct val="35000"/>
              </a:spcBef>
              <a:buClr>
                <a:srgbClr val="006600"/>
              </a:buClr>
              <a:buNone/>
            </a:pPr>
            <a:r>
              <a:rPr lang="en-US" sz="2000" b="0" kern="0" dirty="0">
                <a:solidFill>
                  <a:srgbClr val="006600"/>
                </a:solidFill>
                <a:ea typeface="Gulim" pitchFamily="34" charset="-127"/>
              </a:rPr>
              <a:t>f</a:t>
            </a:r>
            <a:r>
              <a:rPr lang="en-US" sz="2000" b="0" kern="0" dirty="0" smtClean="0">
                <a:solidFill>
                  <a:srgbClr val="006600"/>
                </a:solidFill>
                <a:ea typeface="Gulim" pitchFamily="34" charset="-127"/>
              </a:rPr>
              <a:t>(</a:t>
            </a:r>
            <a:r>
              <a:rPr lang="en-US" sz="2000" b="0" kern="0" dirty="0" err="1" smtClean="0">
                <a:solidFill>
                  <a:srgbClr val="006600"/>
                </a:solidFill>
                <a:ea typeface="Gulim" pitchFamily="34" charset="-127"/>
              </a:rPr>
              <a:t>x,y</a:t>
            </a:r>
            <a:r>
              <a:rPr lang="en-US" sz="2000" b="0" kern="0" dirty="0" smtClean="0">
                <a:solidFill>
                  <a:srgbClr val="006600"/>
                </a:solidFill>
                <a:ea typeface="Gulim" pitchFamily="34" charset="-127"/>
              </a:rPr>
              <a:t>) = y</a:t>
            </a:r>
          </a:p>
        </p:txBody>
      </p:sp>
      <p:sp>
        <p:nvSpPr>
          <p:cNvPr id="20" name="Rectangle 3"/>
          <p:cNvSpPr txBox="1">
            <a:spLocks noChangeArrowheads="1"/>
          </p:cNvSpPr>
          <p:nvPr/>
        </p:nvSpPr>
        <p:spPr bwMode="auto">
          <a:xfrm>
            <a:off x="4075090" y="5029200"/>
            <a:ext cx="1933441" cy="827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Example</a:t>
            </a:r>
          </a:p>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(x=1, y=0)</a:t>
            </a:r>
          </a:p>
        </p:txBody>
      </p:sp>
    </p:spTree>
    <p:extLst>
      <p:ext uri="{BB962C8B-B14F-4D97-AF65-F5344CB8AC3E}">
        <p14:creationId xmlns:p14="http://schemas.microsoft.com/office/powerpoint/2010/main" val="74117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CEGIS Example</a:t>
            </a:r>
          </a:p>
        </p:txBody>
      </p:sp>
      <p:sp>
        <p:nvSpPr>
          <p:cNvPr id="30723" name="Rectangle 3"/>
          <p:cNvSpPr>
            <a:spLocks noGrp="1" noChangeArrowheads="1"/>
          </p:cNvSpPr>
          <p:nvPr>
            <p:ph type="body" idx="1"/>
          </p:nvPr>
        </p:nvSpPr>
        <p:spPr>
          <a:xfrm>
            <a:off x="0" y="1143000"/>
            <a:ext cx="9144000" cy="16764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Specification: </a:t>
            </a:r>
            <a:r>
              <a:rPr lang="en-US" altLang="ko-KR" sz="2000" dirty="0">
                <a:solidFill>
                  <a:srgbClr val="336600"/>
                </a:solidFill>
                <a:ea typeface="Gulim" pitchFamily="34" charset="-127"/>
                <a:sym typeface="Wingdings" pitchFamily="2" charset="2"/>
              </a:rPr>
              <a:t>(x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&amp; (y </a:t>
            </a:r>
            <a:r>
              <a:rPr lang="cs-CZ" sz="2000" dirty="0">
                <a:solidFill>
                  <a:srgbClr val="336600"/>
                </a:solidFill>
              </a:rPr>
              <a:t>≤ </a:t>
            </a:r>
            <a:r>
              <a:rPr lang="en-US" altLang="ko-KR" sz="2000" dirty="0">
                <a:solidFill>
                  <a:srgbClr val="336600"/>
                </a:solidFill>
                <a:ea typeface="Gulim" pitchFamily="34" charset="-127"/>
                <a:sym typeface="Wingdings" pitchFamily="2" charset="2"/>
              </a:rPr>
              <a:t>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&amp; (f(</a:t>
            </a:r>
            <a:r>
              <a:rPr lang="en-US" altLang="ko-KR" sz="2000" dirty="0" err="1">
                <a:solidFill>
                  <a:srgbClr val="336600"/>
                </a:solidFill>
                <a:ea typeface="Gulim" pitchFamily="34" charset="-127"/>
                <a:sym typeface="Wingdings" pitchFamily="2" charset="2"/>
              </a:rPr>
              <a:t>x,y</a:t>
            </a:r>
            <a:r>
              <a:rPr lang="en-US" altLang="ko-KR" sz="2000" dirty="0">
                <a:solidFill>
                  <a:srgbClr val="336600"/>
                </a:solidFill>
                <a:ea typeface="Gulim" pitchFamily="34" charset="-127"/>
                <a:sym typeface="Wingdings" pitchFamily="2" charset="2"/>
              </a:rPr>
              <a:t>) </a:t>
            </a:r>
            <a:r>
              <a:rPr lang="en-US" altLang="ko-KR" sz="2000" dirty="0" smtClean="0">
                <a:solidFill>
                  <a:srgbClr val="336600"/>
                </a:solidFill>
                <a:ea typeface="Gulim" pitchFamily="34" charset="-127"/>
                <a:sym typeface="Wingdings" pitchFamily="2" charset="2"/>
              </a:rPr>
              <a:t>= x </a:t>
            </a:r>
            <a:r>
              <a:rPr lang="en-US" altLang="ko-KR" sz="2000" dirty="0">
                <a:solidFill>
                  <a:srgbClr val="336600"/>
                </a:solidFill>
                <a:ea typeface="Gulim" pitchFamily="34" charset="-127"/>
                <a:sym typeface="Wingdings" pitchFamily="2" charset="2"/>
              </a:rPr>
              <a:t>| f(</a:t>
            </a:r>
            <a:r>
              <a:rPr lang="en-US" altLang="ko-KR" sz="2000" dirty="0" err="1">
                <a:solidFill>
                  <a:srgbClr val="336600"/>
                </a:solidFill>
                <a:ea typeface="Gulim" pitchFamily="34" charset="-127"/>
                <a:sym typeface="Wingdings" pitchFamily="2" charset="2"/>
              </a:rPr>
              <a:t>x,y</a:t>
            </a:r>
            <a:r>
              <a:rPr lang="en-US" altLang="ko-KR" sz="2000" dirty="0" smtClean="0">
                <a:solidFill>
                  <a:srgbClr val="336600"/>
                </a:solidFill>
                <a:ea typeface="Gulim" pitchFamily="34" charset="-127"/>
                <a:sym typeface="Wingdings" pitchFamily="2" charset="2"/>
              </a:rPr>
              <a:t>) = y</a:t>
            </a:r>
            <a:r>
              <a:rPr lang="en-US" altLang="ko-KR" sz="2000" dirty="0">
                <a:solidFill>
                  <a:srgbClr val="336600"/>
                </a:solidFill>
                <a:ea typeface="Gulim" pitchFamily="34" charset="-127"/>
                <a:sym typeface="Wingdings" pitchFamily="2" charset="2"/>
              </a:rPr>
              <a:t>)</a:t>
            </a:r>
            <a:endParaRPr lang="en-US" altLang="ko-KR" sz="2000" dirty="0" smtClean="0">
              <a:solidFill>
                <a:srgbClr val="006600"/>
              </a:solidFill>
              <a:ea typeface="Gulim" pitchFamily="34" charset="-127"/>
            </a:endParaRPr>
          </a:p>
          <a:p>
            <a:pPr>
              <a:lnSpc>
                <a:spcPct val="80000"/>
              </a:lnSpc>
              <a:spcBef>
                <a:spcPct val="35000"/>
              </a:spcBef>
              <a:buClr>
                <a:srgbClr val="006600"/>
              </a:buClr>
              <a:buNone/>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Set E: All expressions built from x,y,0,1, Comparison, +, If-Then-Else</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38</a:t>
            </a:fld>
            <a:endParaRPr lang="en-US" b="1" dirty="0"/>
          </a:p>
        </p:txBody>
      </p:sp>
      <p:cxnSp>
        <p:nvCxnSpPr>
          <p:cNvPr id="5" name="Straight Arrow Connector 4"/>
          <p:cNvCxnSpPr/>
          <p:nvPr/>
        </p:nvCxnSpPr>
        <p:spPr bwMode="auto">
          <a:xfrm>
            <a:off x="2587580" y="3340194"/>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6" name="Rounded Rectangle 5"/>
          <p:cNvSpPr/>
          <p:nvPr/>
        </p:nvSpPr>
        <p:spPr bwMode="auto">
          <a:xfrm>
            <a:off x="1368380" y="4220602"/>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36600"/>
                </a:solidFill>
                <a:effectLst/>
              </a:rPr>
              <a:t>Learning</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Algorithm</a:t>
            </a:r>
            <a:r>
              <a:rPr kumimoji="0" lang="en-US" sz="2400" b="1" i="0" u="none" strike="noStrike" cap="none" normalizeH="0" baseline="0" dirty="0" smtClean="0">
                <a:ln>
                  <a:noFill/>
                </a:ln>
                <a:solidFill>
                  <a:srgbClr val="336600"/>
                </a:solidFill>
                <a:effectLst/>
              </a:rPr>
              <a:t> </a:t>
            </a:r>
          </a:p>
        </p:txBody>
      </p:sp>
      <p:sp>
        <p:nvSpPr>
          <p:cNvPr id="7" name="Rounded Rectangle 6"/>
          <p:cNvSpPr/>
          <p:nvPr/>
        </p:nvSpPr>
        <p:spPr bwMode="auto">
          <a:xfrm>
            <a:off x="5648460" y="4220602"/>
            <a:ext cx="2438400" cy="1312396"/>
          </a:xfrm>
          <a:prstGeom prst="round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Verification</a:t>
            </a:r>
            <a:r>
              <a:rPr kumimoji="0" lang="en-US" sz="2400" b="1" i="0" u="none" strike="noStrike" cap="none" normalizeH="0" baseline="0" dirty="0" smtClean="0">
                <a:ln>
                  <a:noFill/>
                </a:ln>
                <a:solidFill>
                  <a:srgbClr val="336600"/>
                </a:solidFill>
                <a:effectLst/>
              </a:rPr>
              <a:t> </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336600"/>
                </a:solidFill>
              </a:rPr>
              <a:t>Oracle</a:t>
            </a:r>
            <a:endParaRPr kumimoji="0" lang="en-US" sz="2400" b="1" i="0" u="none" strike="noStrike" cap="none" normalizeH="0" baseline="0" dirty="0" smtClean="0">
              <a:ln>
                <a:noFill/>
              </a:ln>
              <a:solidFill>
                <a:srgbClr val="336600"/>
              </a:solidFill>
              <a:effectLst/>
            </a:endParaRPr>
          </a:p>
        </p:txBody>
      </p:sp>
      <p:cxnSp>
        <p:nvCxnSpPr>
          <p:cNvPr id="8" name="Straight Arrow Connector 7"/>
          <p:cNvCxnSpPr/>
          <p:nvPr/>
        </p:nvCxnSpPr>
        <p:spPr bwMode="auto">
          <a:xfrm>
            <a:off x="3806780" y="4601602"/>
            <a:ext cx="1841679"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flipH="1">
            <a:off x="3806780" y="5211202"/>
            <a:ext cx="1841680"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0" name="Rectangle 3"/>
          <p:cNvSpPr txBox="1">
            <a:spLocks noChangeArrowheads="1"/>
          </p:cNvSpPr>
          <p:nvPr/>
        </p:nvSpPr>
        <p:spPr bwMode="auto">
          <a:xfrm>
            <a:off x="762000" y="2369512"/>
            <a:ext cx="2037009" cy="18210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Examples = </a:t>
            </a:r>
          </a:p>
          <a:p>
            <a:pPr marL="0" indent="0">
              <a:lnSpc>
                <a:spcPct val="80000"/>
              </a:lnSpc>
              <a:spcBef>
                <a:spcPct val="35000"/>
              </a:spcBef>
              <a:buClr>
                <a:srgbClr val="006600"/>
              </a:buClr>
              <a:buNone/>
            </a:pPr>
            <a:r>
              <a:rPr lang="en-US" sz="2000" b="0" kern="0" dirty="0" smtClean="0">
                <a:solidFill>
                  <a:srgbClr val="006600"/>
                </a:solidFill>
                <a:ea typeface="Gulim" pitchFamily="34" charset="-127"/>
              </a:rPr>
              <a:t>{(x=0, y=1) </a:t>
            </a:r>
          </a:p>
          <a:p>
            <a:pPr marL="0" indent="0">
              <a:lnSpc>
                <a:spcPct val="80000"/>
              </a:lnSpc>
              <a:spcBef>
                <a:spcPct val="35000"/>
              </a:spcBef>
              <a:buClr>
                <a:srgbClr val="006600"/>
              </a:buClr>
              <a:buNone/>
            </a:pPr>
            <a:r>
              <a:rPr lang="en-US" sz="2000" b="0" kern="0" dirty="0">
                <a:solidFill>
                  <a:srgbClr val="006600"/>
                </a:solidFill>
                <a:ea typeface="Gulim" pitchFamily="34" charset="-127"/>
              </a:rPr>
              <a:t> </a:t>
            </a:r>
            <a:r>
              <a:rPr lang="en-US" sz="2000" b="0" kern="0" dirty="0" smtClean="0">
                <a:solidFill>
                  <a:srgbClr val="006600"/>
                </a:solidFill>
                <a:ea typeface="Gulim" pitchFamily="34" charset="-127"/>
              </a:rPr>
              <a:t>(x=1, y=0)</a:t>
            </a:r>
          </a:p>
          <a:p>
            <a:pPr marL="0" indent="0">
              <a:lnSpc>
                <a:spcPct val="80000"/>
              </a:lnSpc>
              <a:spcBef>
                <a:spcPct val="35000"/>
              </a:spcBef>
              <a:buClr>
                <a:srgbClr val="006600"/>
              </a:buClr>
              <a:buNone/>
            </a:pPr>
            <a:r>
              <a:rPr lang="en-US" sz="2000" b="0" kern="0" dirty="0">
                <a:solidFill>
                  <a:srgbClr val="006600"/>
                </a:solidFill>
                <a:ea typeface="Gulim" pitchFamily="34" charset="-127"/>
              </a:rPr>
              <a:t> </a:t>
            </a:r>
            <a:r>
              <a:rPr lang="en-US" sz="2000" b="0" kern="0" dirty="0" smtClean="0">
                <a:solidFill>
                  <a:srgbClr val="006600"/>
                </a:solidFill>
                <a:ea typeface="Gulim" pitchFamily="34" charset="-127"/>
              </a:rPr>
              <a:t>(x=0, y=0)</a:t>
            </a:r>
          </a:p>
          <a:p>
            <a:pPr marL="0" indent="0">
              <a:lnSpc>
                <a:spcPct val="80000"/>
              </a:lnSpc>
              <a:spcBef>
                <a:spcPct val="35000"/>
              </a:spcBef>
              <a:buClr>
                <a:srgbClr val="006600"/>
              </a:buClr>
              <a:buNone/>
            </a:pPr>
            <a:r>
              <a:rPr lang="en-US" sz="2000" b="0" kern="0" dirty="0">
                <a:solidFill>
                  <a:srgbClr val="006600"/>
                </a:solidFill>
                <a:ea typeface="Gulim" pitchFamily="34" charset="-127"/>
              </a:rPr>
              <a:t> </a:t>
            </a:r>
            <a:r>
              <a:rPr lang="en-US" sz="2000" b="0" kern="0" dirty="0" smtClean="0">
                <a:solidFill>
                  <a:srgbClr val="006600"/>
                </a:solidFill>
                <a:ea typeface="Gulim" pitchFamily="34" charset="-127"/>
              </a:rPr>
              <a:t>(x=1, y=1)}</a:t>
            </a:r>
          </a:p>
        </p:txBody>
      </p:sp>
      <p:sp>
        <p:nvSpPr>
          <p:cNvPr id="19" name="Rectangle 3"/>
          <p:cNvSpPr txBox="1">
            <a:spLocks noChangeArrowheads="1"/>
          </p:cNvSpPr>
          <p:nvPr/>
        </p:nvSpPr>
        <p:spPr bwMode="auto">
          <a:xfrm>
            <a:off x="3639757" y="3583725"/>
            <a:ext cx="2175725" cy="827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Candidate</a:t>
            </a:r>
          </a:p>
          <a:p>
            <a:pPr marL="0" indent="0" algn="ctr">
              <a:lnSpc>
                <a:spcPct val="80000"/>
              </a:lnSpc>
              <a:spcBef>
                <a:spcPct val="35000"/>
              </a:spcBef>
              <a:buClr>
                <a:srgbClr val="006600"/>
              </a:buClr>
              <a:buNone/>
            </a:pPr>
            <a:r>
              <a:rPr lang="en-US" sz="2000" b="0" kern="0" dirty="0" smtClean="0">
                <a:solidFill>
                  <a:srgbClr val="006600"/>
                </a:solidFill>
                <a:ea typeface="Gulim" pitchFamily="34" charset="-127"/>
              </a:rPr>
              <a:t>ITE (x </a:t>
            </a:r>
            <a:r>
              <a:rPr lang="cs-CZ" sz="2000" b="0" dirty="0" smtClean="0">
                <a:solidFill>
                  <a:srgbClr val="336600"/>
                </a:solidFill>
              </a:rPr>
              <a:t>≤</a:t>
            </a:r>
            <a:r>
              <a:rPr lang="en-US" sz="2000" b="0" dirty="0" smtClean="0">
                <a:solidFill>
                  <a:srgbClr val="336600"/>
                </a:solidFill>
              </a:rPr>
              <a:t> y</a:t>
            </a: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y,x</a:t>
            </a:r>
            <a:r>
              <a:rPr lang="en-US" sz="2000" b="0" kern="0" dirty="0" smtClean="0">
                <a:solidFill>
                  <a:srgbClr val="006600"/>
                </a:solidFill>
                <a:ea typeface="Gulim" pitchFamily="34" charset="-127"/>
              </a:rPr>
              <a:t>)</a:t>
            </a:r>
          </a:p>
        </p:txBody>
      </p:sp>
      <p:cxnSp>
        <p:nvCxnSpPr>
          <p:cNvPr id="13" name="Straight Arrow Connector 12"/>
          <p:cNvCxnSpPr/>
          <p:nvPr/>
        </p:nvCxnSpPr>
        <p:spPr bwMode="auto">
          <a:xfrm>
            <a:off x="6867660" y="5532998"/>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4" name="Rectangle 3"/>
          <p:cNvSpPr txBox="1">
            <a:spLocks noChangeArrowheads="1"/>
          </p:cNvSpPr>
          <p:nvPr/>
        </p:nvSpPr>
        <p:spPr bwMode="auto">
          <a:xfrm>
            <a:off x="6992157" y="5763652"/>
            <a:ext cx="1524000"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Success</a:t>
            </a:r>
          </a:p>
        </p:txBody>
      </p:sp>
    </p:spTree>
    <p:extLst>
      <p:ext uri="{BB962C8B-B14F-4D97-AF65-F5344CB8AC3E}">
        <p14:creationId xmlns:p14="http://schemas.microsoft.com/office/powerpoint/2010/main" val="304065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err="1" smtClean="0">
                <a:solidFill>
                  <a:srgbClr val="C00000"/>
                </a:solidFill>
              </a:rPr>
              <a:t>SyGuS</a:t>
            </a:r>
            <a:r>
              <a:rPr lang="en-US" sz="2800" dirty="0" smtClean="0">
                <a:solidFill>
                  <a:srgbClr val="C00000"/>
                </a:solidFill>
              </a:rPr>
              <a:t> Solutions</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CEGIS approach (Solar-</a:t>
            </a:r>
            <a:r>
              <a:rPr lang="en-US" altLang="ko-KR" sz="2000" dirty="0" err="1" smtClean="0">
                <a:solidFill>
                  <a:srgbClr val="006600"/>
                </a:solidFill>
                <a:ea typeface="Gulim" pitchFamily="34" charset="-127"/>
              </a:rPr>
              <a:t>Lezama</a:t>
            </a:r>
            <a:r>
              <a:rPr lang="en-US" altLang="ko-KR" sz="2000" dirty="0" smtClean="0">
                <a:solidFill>
                  <a:srgbClr val="006600"/>
                </a:solidFill>
                <a:ea typeface="Gulim" pitchFamily="34" charset="-127"/>
              </a:rPr>
              <a:t>, </a:t>
            </a:r>
            <a:r>
              <a:rPr lang="en-US" altLang="ko-KR" sz="2000" dirty="0" err="1" smtClean="0">
                <a:solidFill>
                  <a:srgbClr val="006600"/>
                </a:solidFill>
                <a:ea typeface="Gulim" pitchFamily="34" charset="-127"/>
              </a:rPr>
              <a:t>Seshia</a:t>
            </a:r>
            <a:r>
              <a:rPr lang="en-US" altLang="ko-KR" sz="2000" dirty="0" smtClean="0">
                <a:solidFill>
                  <a:srgbClr val="006600"/>
                </a:solidFill>
                <a:ea typeface="Gulim" pitchFamily="34" charset="-127"/>
              </a:rPr>
              <a:t> et al)</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i="1"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Related work: Similar </a:t>
            </a:r>
            <a:r>
              <a:rPr lang="en-US" altLang="ko-KR" sz="2000" dirty="0" smtClean="0">
                <a:solidFill>
                  <a:srgbClr val="006600"/>
                </a:solidFill>
                <a:ea typeface="Gulim" pitchFamily="34" charset="-127"/>
              </a:rPr>
              <a:t>strategies for solving quantified formulas and invariant generation</a:t>
            </a:r>
          </a:p>
          <a:p>
            <a:pPr>
              <a:lnSpc>
                <a:spcPct val="80000"/>
              </a:lnSpc>
              <a:spcBef>
                <a:spcPct val="35000"/>
              </a:spcBef>
              <a:buClr>
                <a:srgbClr val="006600"/>
              </a:buClr>
              <a:buFont typeface="Wingdings" pitchFamily="2" charset="2"/>
              <a:buChar char="q"/>
            </a:pPr>
            <a:endParaRPr lang="en-US" altLang="ko-KR" sz="2400"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Coming up: Learning </a:t>
            </a:r>
            <a:r>
              <a:rPr lang="en-US" altLang="ko-KR" sz="2000" dirty="0" smtClean="0">
                <a:solidFill>
                  <a:srgbClr val="006600"/>
                </a:solidFill>
                <a:ea typeface="Gulim" pitchFamily="34" charset="-127"/>
              </a:rPr>
              <a:t>strategies based on:</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Enumerative (search with pruning): </a:t>
            </a:r>
            <a:r>
              <a:rPr lang="en-US" altLang="ko-KR" sz="2000" dirty="0" err="1" smtClean="0">
                <a:solidFill>
                  <a:srgbClr val="002060"/>
                </a:solidFill>
                <a:ea typeface="Gulim" pitchFamily="34" charset="-127"/>
              </a:rPr>
              <a:t>Udupa</a:t>
            </a:r>
            <a:r>
              <a:rPr lang="en-US" altLang="ko-KR" sz="2000" dirty="0" smtClean="0">
                <a:solidFill>
                  <a:srgbClr val="002060"/>
                </a:solidFill>
                <a:ea typeface="Gulim" pitchFamily="34" charset="-127"/>
              </a:rPr>
              <a:t> et al (PLDI’13)</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Symbolic (solving constraints): </a:t>
            </a:r>
            <a:r>
              <a:rPr lang="en-US" altLang="ko-KR" sz="2000" dirty="0" err="1" smtClean="0">
                <a:solidFill>
                  <a:srgbClr val="002060"/>
                </a:solidFill>
                <a:ea typeface="Gulim" pitchFamily="34" charset="-127"/>
              </a:rPr>
              <a:t>Gulwani</a:t>
            </a:r>
            <a:r>
              <a:rPr lang="en-US" altLang="ko-KR" sz="2000" dirty="0" smtClean="0">
                <a:solidFill>
                  <a:srgbClr val="002060"/>
                </a:solidFill>
                <a:ea typeface="Gulim" pitchFamily="34" charset="-127"/>
              </a:rPr>
              <a:t> et al (PLDI’11)</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Stochastic (probabilistic walk): </a:t>
            </a:r>
            <a:r>
              <a:rPr lang="en-US" altLang="ko-KR" sz="2000" dirty="0" err="1" smtClean="0">
                <a:solidFill>
                  <a:srgbClr val="002060"/>
                </a:solidFill>
                <a:ea typeface="Gulim" pitchFamily="34" charset="-127"/>
              </a:rPr>
              <a:t>Schkufza</a:t>
            </a:r>
            <a:r>
              <a:rPr lang="en-US" altLang="ko-KR" sz="2000" dirty="0" smtClean="0">
                <a:solidFill>
                  <a:srgbClr val="002060"/>
                </a:solidFill>
                <a:ea typeface="Gulim" pitchFamily="34" charset="-127"/>
              </a:rPr>
              <a:t> et al (ASPLOS’13)</a:t>
            </a:r>
            <a:endParaRPr lang="en-US" altLang="ko-KR" sz="2000" dirty="0" smtClean="0">
              <a:solidFill>
                <a:srgbClr val="006600"/>
              </a:solidFill>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39</a:t>
            </a:fld>
            <a:endParaRPr lang="en-US" b="1" dirty="0"/>
          </a:p>
        </p:txBody>
      </p:sp>
    </p:spTree>
    <p:extLst>
      <p:ext uri="{BB962C8B-B14F-4D97-AF65-F5344CB8AC3E}">
        <p14:creationId xmlns:p14="http://schemas.microsoft.com/office/powerpoint/2010/main" val="1044201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166688"/>
            <a:ext cx="8972550" cy="1096962"/>
          </a:xfrm>
        </p:spPr>
        <p:txBody>
          <a:bodyPr/>
          <a:lstStyle/>
          <a:p>
            <a:r>
              <a:rPr lang="en-US" sz="2800" dirty="0" smtClean="0">
                <a:solidFill>
                  <a:srgbClr val="C00000"/>
                </a:solidFill>
              </a:rPr>
              <a:t>Sample Proof: Selection Sort</a:t>
            </a:r>
            <a:endParaRPr lang="en-US" sz="2800" dirty="0">
              <a:solidFill>
                <a:srgbClr val="C00000"/>
              </a:solidFill>
            </a:endParaRPr>
          </a:p>
        </p:txBody>
      </p:sp>
      <p:sp>
        <p:nvSpPr>
          <p:cNvPr id="40" name="Freeform 39"/>
          <p:cNvSpPr/>
          <p:nvPr/>
        </p:nvSpPr>
        <p:spPr>
          <a:xfrm>
            <a:off x="2797316" y="-865818"/>
            <a:ext cx="3653452" cy="6797260"/>
          </a:xfrm>
          <a:custGeom>
            <a:avLst/>
            <a:gdLst>
              <a:gd name="connsiteX0" fmla="*/ 204384 w 3653452"/>
              <a:gd name="connsiteY0" fmla="*/ 6118447 h 6797260"/>
              <a:gd name="connsiteX1" fmla="*/ 377559 w 3653452"/>
              <a:gd name="connsiteY1" fmla="*/ 6233890 h 6797260"/>
              <a:gd name="connsiteX2" fmla="*/ 3653452 w 3653452"/>
              <a:gd name="connsiteY2" fmla="*/ 0 h 6797260"/>
            </a:gdLst>
            <a:ahLst/>
            <a:cxnLst>
              <a:cxn ang="0">
                <a:pos x="connsiteX0" y="connsiteY0"/>
              </a:cxn>
              <a:cxn ang="0">
                <a:pos x="connsiteX1" y="connsiteY1"/>
              </a:cxn>
              <a:cxn ang="0">
                <a:pos x="connsiteX2" y="connsiteY2"/>
              </a:cxn>
            </a:cxnLst>
            <a:rect l="l" t="t" r="r" b="b"/>
            <a:pathLst>
              <a:path w="3653452" h="6797260">
                <a:moveTo>
                  <a:pt x="204384" y="6118447"/>
                </a:moveTo>
                <a:cubicBezTo>
                  <a:pt x="3549" y="6686039"/>
                  <a:pt x="-197286" y="7253631"/>
                  <a:pt x="377559" y="6233890"/>
                </a:cubicBezTo>
                <a:cubicBezTo>
                  <a:pt x="952404" y="5214149"/>
                  <a:pt x="3653452" y="0"/>
                  <a:pt x="3653452" y="0"/>
                </a:cubicBezTo>
              </a:path>
            </a:pathLst>
          </a:custGeom>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50" name="TextBox 49"/>
          <p:cNvSpPr txBox="1"/>
          <p:nvPr/>
        </p:nvSpPr>
        <p:spPr>
          <a:xfrm>
            <a:off x="838200" y="1447800"/>
            <a:ext cx="3810000" cy="4247317"/>
          </a:xfrm>
          <a:prstGeom prst="rect">
            <a:avLst/>
          </a:prstGeom>
          <a:noFill/>
          <a:ln>
            <a:solidFill>
              <a:schemeClr val="tx1"/>
            </a:solidFill>
          </a:ln>
        </p:spPr>
        <p:txBody>
          <a:bodyPr wrap="square" rtlCol="0">
            <a:spAutoFit/>
          </a:bodyPr>
          <a:lstStyle/>
          <a:p>
            <a:r>
              <a:rPr lang="en-US" sz="1800" b="0" dirty="0" err="1" smtClean="0">
                <a:solidFill>
                  <a:srgbClr val="003300"/>
                </a:solidFill>
              </a:rPr>
              <a:t>SelectionSort</a:t>
            </a:r>
            <a:r>
              <a:rPr lang="en-US" sz="1800" b="0" dirty="0">
                <a:solidFill>
                  <a:srgbClr val="003300"/>
                </a:solidFill>
              </a:rPr>
              <a:t>(</a:t>
            </a:r>
            <a:r>
              <a:rPr lang="en-US" sz="1800" b="0" dirty="0" err="1">
                <a:solidFill>
                  <a:srgbClr val="003300"/>
                </a:solidFill>
              </a:rPr>
              <a:t>int</a:t>
            </a:r>
            <a:r>
              <a:rPr lang="en-US" sz="1800" b="0" dirty="0">
                <a:solidFill>
                  <a:srgbClr val="003300"/>
                </a:solidFill>
              </a:rPr>
              <a:t> A[],n) {</a:t>
            </a:r>
          </a:p>
          <a:p>
            <a:r>
              <a:rPr lang="en-US" sz="1800" b="0" dirty="0" smtClean="0">
                <a:solidFill>
                  <a:srgbClr val="003300"/>
                </a:solidFill>
              </a:rPr>
              <a:t>  i1 </a:t>
            </a:r>
            <a:r>
              <a:rPr lang="en-US" sz="1800" b="0" dirty="0">
                <a:solidFill>
                  <a:srgbClr val="003300"/>
                </a:solidFill>
              </a:rPr>
              <a:t>:=0;</a:t>
            </a:r>
          </a:p>
          <a:p>
            <a:r>
              <a:rPr lang="en-US" sz="1800" b="0" dirty="0" smtClean="0">
                <a:solidFill>
                  <a:srgbClr val="003300"/>
                </a:solidFill>
              </a:rPr>
              <a:t>  while</a:t>
            </a:r>
            <a:r>
              <a:rPr lang="en-US" sz="1800" b="0" dirty="0">
                <a:solidFill>
                  <a:srgbClr val="003300"/>
                </a:solidFill>
              </a:rPr>
              <a:t>(i1 </a:t>
            </a:r>
            <a:r>
              <a:rPr lang="en-US" sz="1800" b="0" dirty="0" smtClean="0">
                <a:solidFill>
                  <a:srgbClr val="003300"/>
                </a:solidFill>
              </a:rPr>
              <a:t>&lt; n</a:t>
            </a:r>
            <a:r>
              <a:rPr lang="en-US" sz="1800" b="0" dirty="0">
                <a:solidFill>
                  <a:srgbClr val="003300"/>
                </a:solidFill>
              </a:rPr>
              <a:t>−1) {</a:t>
            </a:r>
          </a:p>
          <a:p>
            <a:r>
              <a:rPr lang="en-US" sz="1800" b="0" dirty="0">
                <a:solidFill>
                  <a:srgbClr val="003300"/>
                </a:solidFill>
              </a:rPr>
              <a:t>  </a:t>
            </a:r>
            <a:r>
              <a:rPr lang="en-US" sz="1800" b="0" dirty="0" smtClean="0">
                <a:solidFill>
                  <a:srgbClr val="003300"/>
                </a:solidFill>
              </a:rPr>
              <a:t>  v1 </a:t>
            </a:r>
            <a:r>
              <a:rPr lang="en-US" sz="1800" b="0" dirty="0">
                <a:solidFill>
                  <a:srgbClr val="003300"/>
                </a:solidFill>
              </a:rPr>
              <a:t>:</a:t>
            </a:r>
            <a:r>
              <a:rPr lang="en-US" sz="1800" b="0" dirty="0" smtClean="0">
                <a:solidFill>
                  <a:srgbClr val="003300"/>
                </a:solidFill>
              </a:rPr>
              <a:t>= i1;</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i2 </a:t>
            </a:r>
            <a:r>
              <a:rPr lang="en-US" sz="1800" b="0" dirty="0">
                <a:solidFill>
                  <a:srgbClr val="003300"/>
                </a:solidFill>
              </a:rPr>
              <a:t>:</a:t>
            </a:r>
            <a:r>
              <a:rPr lang="en-US" sz="1800" b="0" dirty="0" smtClean="0">
                <a:solidFill>
                  <a:srgbClr val="003300"/>
                </a:solidFill>
              </a:rPr>
              <a:t>= i1 + 1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while </a:t>
            </a:r>
            <a:r>
              <a:rPr lang="en-US" sz="1800" b="0" dirty="0">
                <a:solidFill>
                  <a:srgbClr val="003300"/>
                </a:solidFill>
              </a:rPr>
              <a:t>(i2 </a:t>
            </a:r>
            <a:r>
              <a:rPr lang="en-US" sz="1800" b="0" dirty="0" smtClean="0">
                <a:solidFill>
                  <a:srgbClr val="003300"/>
                </a:solidFill>
              </a:rPr>
              <a:t>&lt; n</a:t>
            </a:r>
            <a:r>
              <a:rPr lang="en-US" sz="1800" b="0" dirty="0">
                <a:solidFill>
                  <a:srgbClr val="003300"/>
                </a:solidFill>
              </a:rPr>
              <a:t>) {</a:t>
            </a:r>
          </a:p>
          <a:p>
            <a:r>
              <a:rPr lang="en-US" sz="1800" b="0" dirty="0">
                <a:solidFill>
                  <a:srgbClr val="003300"/>
                </a:solidFill>
              </a:rPr>
              <a:t>    </a:t>
            </a:r>
            <a:r>
              <a:rPr lang="en-US" sz="1800" b="0" dirty="0" smtClean="0">
                <a:solidFill>
                  <a:srgbClr val="003300"/>
                </a:solidFill>
              </a:rPr>
              <a:t>  if </a:t>
            </a:r>
            <a:r>
              <a:rPr lang="en-US" sz="1800" b="0" dirty="0">
                <a:solidFill>
                  <a:srgbClr val="003300"/>
                </a:solidFill>
              </a:rPr>
              <a:t>(A[i2]&lt;A[v1]</a:t>
            </a:r>
            <a:r>
              <a:rPr lang="en-US" sz="1800" b="0" dirty="0" smtClean="0">
                <a:solidFill>
                  <a:srgbClr val="003300"/>
                </a:solidFill>
              </a:rPr>
              <a:t>)</a:t>
            </a:r>
          </a:p>
          <a:p>
            <a:r>
              <a:rPr lang="en-US" sz="1800" b="0" dirty="0">
                <a:solidFill>
                  <a:srgbClr val="003300"/>
                </a:solidFill>
              </a:rPr>
              <a:t> </a:t>
            </a:r>
            <a:r>
              <a:rPr lang="en-US" sz="1800" b="0" dirty="0" smtClean="0">
                <a:solidFill>
                  <a:srgbClr val="003300"/>
                </a:solidFill>
              </a:rPr>
              <a:t>       v1 </a:t>
            </a:r>
            <a:r>
              <a:rPr lang="en-US" sz="1800" b="0" dirty="0">
                <a:solidFill>
                  <a:srgbClr val="003300"/>
                </a:solidFill>
              </a:rPr>
              <a:t>:</a:t>
            </a:r>
            <a:r>
              <a:rPr lang="en-US" sz="1800" b="0" dirty="0" smtClean="0">
                <a:solidFill>
                  <a:srgbClr val="003300"/>
                </a:solidFill>
              </a:rPr>
              <a:t>= i2 </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i2+</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swap</a:t>
            </a:r>
            <a:r>
              <a:rPr lang="en-US" sz="1800" b="0" dirty="0">
                <a:solidFill>
                  <a:srgbClr val="003300"/>
                </a:solidFill>
              </a:rPr>
              <a:t>(A[</a:t>
            </a:r>
            <a:r>
              <a:rPr lang="en-US" sz="1800" b="0" dirty="0" smtClean="0">
                <a:solidFill>
                  <a:srgbClr val="003300"/>
                </a:solidFill>
              </a:rPr>
              <a:t>i1]</a:t>
            </a:r>
            <a:r>
              <a:rPr lang="en-US" sz="1800" b="0" dirty="0">
                <a:solidFill>
                  <a:srgbClr val="003300"/>
                </a:solidFill>
              </a:rPr>
              <a:t>, A[</a:t>
            </a:r>
            <a:r>
              <a:rPr lang="en-US" sz="1800" b="0" dirty="0" smtClean="0">
                <a:solidFill>
                  <a:srgbClr val="003300"/>
                </a:solidFill>
              </a:rPr>
              <a:t>v1]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i1+</a:t>
            </a:r>
            <a:r>
              <a:rPr lang="en-US" sz="1800" b="0" dirty="0">
                <a:solidFill>
                  <a:srgbClr val="003300"/>
                </a:solidFill>
              </a:rPr>
              <a:t>+;</a:t>
            </a:r>
          </a:p>
          <a:p>
            <a:r>
              <a:rPr lang="en-US" sz="1800" b="0" dirty="0" smtClean="0">
                <a:solidFill>
                  <a:srgbClr val="003300"/>
                </a:solidFill>
              </a:rPr>
              <a:t>  }</a:t>
            </a:r>
            <a:endParaRPr lang="en-US" sz="1800" b="0" dirty="0">
              <a:solidFill>
                <a:srgbClr val="003300"/>
              </a:solidFill>
            </a:endParaRPr>
          </a:p>
          <a:p>
            <a:r>
              <a:rPr lang="en-US" sz="1800" b="0" dirty="0" smtClean="0">
                <a:solidFill>
                  <a:srgbClr val="003300"/>
                </a:solidFill>
              </a:rPr>
              <a:t>  return </a:t>
            </a:r>
            <a:r>
              <a:rPr lang="en-US" sz="1800" b="0" dirty="0">
                <a:solidFill>
                  <a:srgbClr val="003300"/>
                </a:solidFill>
              </a:rPr>
              <a:t>A;</a:t>
            </a:r>
          </a:p>
          <a:p>
            <a:r>
              <a:rPr lang="en-US" sz="1800" b="0" dirty="0" smtClean="0">
                <a:solidFill>
                  <a:srgbClr val="003300"/>
                </a:solidFill>
              </a:rPr>
              <a:t>}</a:t>
            </a:r>
          </a:p>
        </p:txBody>
      </p:sp>
      <p:sp>
        <p:nvSpPr>
          <p:cNvPr id="58" name="Rectangle 57"/>
          <p:cNvSpPr/>
          <p:nvPr/>
        </p:nvSpPr>
        <p:spPr>
          <a:xfrm>
            <a:off x="742134" y="5867400"/>
            <a:ext cx="4058465" cy="369332"/>
          </a:xfrm>
          <a:prstGeom prst="rect">
            <a:avLst/>
          </a:prstGeom>
          <a:ln>
            <a:solidFill>
              <a:schemeClr val="tx1"/>
            </a:solidFill>
          </a:ln>
        </p:spPr>
        <p:txBody>
          <a:bodyPr wrap="square">
            <a:spAutoFit/>
          </a:bodyPr>
          <a:lstStyle/>
          <a:p>
            <a:r>
              <a:rPr lang="en-US" sz="1800" b="0" dirty="0">
                <a:solidFill>
                  <a:srgbClr val="003300"/>
                </a:solidFill>
              </a:rPr>
              <a:t>post:  </a:t>
            </a:r>
            <a:r>
              <a:rPr lang="cs-CZ" sz="1800" b="0" dirty="0">
                <a:solidFill>
                  <a:srgbClr val="003300"/>
                </a:solidFill>
              </a:rPr>
              <a:t>∀k : 0 </a:t>
            </a:r>
            <a:r>
              <a:rPr lang="cs-CZ" sz="1800" b="0" dirty="0" smtClean="0">
                <a:solidFill>
                  <a:srgbClr val="003300"/>
                </a:solidFill>
              </a:rPr>
              <a:t>≤</a:t>
            </a:r>
            <a:r>
              <a:rPr lang="en-US" sz="1800" b="0" dirty="0" smtClean="0">
                <a:solidFill>
                  <a:srgbClr val="003300"/>
                </a:solidFill>
              </a:rPr>
              <a:t> </a:t>
            </a:r>
            <a:r>
              <a:rPr lang="cs-CZ" sz="1800" b="0" dirty="0" smtClean="0">
                <a:solidFill>
                  <a:srgbClr val="003300"/>
                </a:solidFill>
              </a:rPr>
              <a:t>k</a:t>
            </a:r>
            <a:r>
              <a:rPr lang="en-US" sz="1800" b="0" dirty="0" smtClean="0">
                <a:solidFill>
                  <a:srgbClr val="003300"/>
                </a:solidFill>
              </a:rPr>
              <a:t> </a:t>
            </a:r>
            <a:r>
              <a:rPr lang="cs-CZ" sz="1800" b="0" dirty="0" smtClean="0">
                <a:solidFill>
                  <a:srgbClr val="003300"/>
                </a:solidFill>
              </a:rPr>
              <a:t>&lt;n </a:t>
            </a:r>
            <a:r>
              <a:rPr lang="cs-CZ" sz="1800" b="0" dirty="0">
                <a:solidFill>
                  <a:srgbClr val="003300"/>
                </a:solidFill>
              </a:rPr>
              <a:t>⇒ A[k</a:t>
            </a:r>
            <a:r>
              <a:rPr lang="cs-CZ" sz="1800" b="0" dirty="0" smtClean="0">
                <a:solidFill>
                  <a:srgbClr val="003300"/>
                </a:solidFill>
              </a:rPr>
              <a:t>]</a:t>
            </a:r>
            <a:r>
              <a:rPr lang="en-US" sz="1800" b="0" dirty="0" smtClean="0">
                <a:solidFill>
                  <a:srgbClr val="003300"/>
                </a:solidFill>
              </a:rPr>
              <a:t> </a:t>
            </a:r>
            <a:r>
              <a:rPr lang="cs-CZ" sz="1800" b="0" dirty="0" smtClean="0">
                <a:solidFill>
                  <a:srgbClr val="003300"/>
                </a:solidFill>
              </a:rPr>
              <a:t>≤</a:t>
            </a:r>
            <a:r>
              <a:rPr lang="en-US" sz="1800" b="0" dirty="0" smtClean="0">
                <a:solidFill>
                  <a:srgbClr val="003300"/>
                </a:solidFill>
              </a:rPr>
              <a:t> </a:t>
            </a:r>
            <a:r>
              <a:rPr lang="cs-CZ" sz="1800" b="0" dirty="0" smtClean="0">
                <a:solidFill>
                  <a:srgbClr val="003300"/>
                </a:solidFill>
              </a:rPr>
              <a:t>A[k </a:t>
            </a:r>
            <a:r>
              <a:rPr lang="cs-CZ" sz="1800" b="0" dirty="0">
                <a:solidFill>
                  <a:srgbClr val="003300"/>
                </a:solidFill>
              </a:rPr>
              <a:t>+ 1] </a:t>
            </a:r>
            <a:endParaRPr lang="en-US" sz="1800" b="0" dirty="0">
              <a:solidFill>
                <a:srgbClr val="003300"/>
              </a:solidFill>
            </a:endParaRPr>
          </a:p>
        </p:txBody>
      </p:sp>
      <p:sp>
        <p:nvSpPr>
          <p:cNvPr id="16" name="Rectangular Callout 15"/>
          <p:cNvSpPr/>
          <p:nvPr/>
        </p:nvSpPr>
        <p:spPr bwMode="auto">
          <a:xfrm>
            <a:off x="4800600" y="1600200"/>
            <a:ext cx="3657600" cy="1143000"/>
          </a:xfrm>
          <a:prstGeom prst="wedgeRectCallout">
            <a:avLst>
              <a:gd name="adj1" fmla="val -108700"/>
              <a:gd name="adj2" fmla="val 3523"/>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0" dirty="0" smtClean="0">
                <a:solidFill>
                  <a:srgbClr val="002060"/>
                </a:solidFill>
              </a:rPr>
              <a:t>Invariant:</a:t>
            </a:r>
          </a:p>
          <a:p>
            <a:r>
              <a:rPr lang="en-US" sz="1800" b="0" dirty="0" smtClean="0">
                <a:solidFill>
                  <a:srgbClr val="002060"/>
                </a:solidFill>
              </a:rPr>
              <a:t>∀</a:t>
            </a:r>
            <a:r>
              <a:rPr lang="en-US" sz="1800" b="0" dirty="0">
                <a:solidFill>
                  <a:srgbClr val="002060"/>
                </a:solidFill>
              </a:rPr>
              <a:t>k1,k2. 0≤k1&lt;k2&lt;n ∧</a:t>
            </a:r>
          </a:p>
          <a:p>
            <a:r>
              <a:rPr lang="en-US" sz="1800" b="0" dirty="0">
                <a:solidFill>
                  <a:srgbClr val="002060"/>
                </a:solidFill>
              </a:rPr>
              <a:t>     k1&lt;i1 ⇒ A[k1</a:t>
            </a:r>
            <a:r>
              <a:rPr lang="en-US" sz="1800" b="0" dirty="0" smtClean="0">
                <a:solidFill>
                  <a:srgbClr val="002060"/>
                </a:solidFill>
              </a:rPr>
              <a:t>] ≤ A[k2</a:t>
            </a:r>
            <a:r>
              <a:rPr lang="en-US" sz="1800" b="0" dirty="0">
                <a:solidFill>
                  <a:srgbClr val="002060"/>
                </a:solidFill>
              </a:rPr>
              <a:t>]</a:t>
            </a:r>
          </a:p>
        </p:txBody>
      </p:sp>
      <p:sp>
        <p:nvSpPr>
          <p:cNvPr id="17" name="Rectangular Callout 16"/>
          <p:cNvSpPr/>
          <p:nvPr/>
        </p:nvSpPr>
        <p:spPr bwMode="auto">
          <a:xfrm>
            <a:off x="4953000" y="3048000"/>
            <a:ext cx="3657600" cy="2209800"/>
          </a:xfrm>
          <a:prstGeom prst="wedgeRectCallout">
            <a:avLst>
              <a:gd name="adj1" fmla="val -110752"/>
              <a:gd name="adj2" fmla="val -53167"/>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cs-CZ" sz="1800" b="0" dirty="0" smtClean="0">
                <a:solidFill>
                  <a:srgbClr val="002060"/>
                </a:solidFill>
              </a:rPr>
              <a:t>Invariant:</a:t>
            </a:r>
          </a:p>
          <a:p>
            <a:r>
              <a:rPr lang="cs-CZ" sz="1800" b="0" dirty="0" smtClean="0">
                <a:solidFill>
                  <a:srgbClr val="002060"/>
                </a:solidFill>
              </a:rPr>
              <a:t>i1</a:t>
            </a:r>
            <a:r>
              <a:rPr lang="cs-CZ" sz="1800" b="0" dirty="0">
                <a:solidFill>
                  <a:srgbClr val="002060"/>
                </a:solidFill>
              </a:rPr>
              <a:t>&lt;i2 ∧</a:t>
            </a:r>
          </a:p>
          <a:p>
            <a:r>
              <a:rPr lang="cs-CZ" sz="1800" b="0" dirty="0">
                <a:solidFill>
                  <a:srgbClr val="002060"/>
                </a:solidFill>
              </a:rPr>
              <a:t>i1≤v1&lt;n ∧</a:t>
            </a:r>
          </a:p>
          <a:p>
            <a:r>
              <a:rPr lang="cs-CZ" sz="1800" b="0" dirty="0" smtClean="0">
                <a:solidFill>
                  <a:srgbClr val="002060"/>
                </a:solidFill>
              </a:rPr>
              <a:t>(∀</a:t>
            </a:r>
            <a:r>
              <a:rPr lang="cs-CZ" sz="1800" b="0" dirty="0">
                <a:solidFill>
                  <a:srgbClr val="002060"/>
                </a:solidFill>
              </a:rPr>
              <a:t>k1,k2. 0≤k1&lt;k2&lt;n ∧</a:t>
            </a:r>
          </a:p>
          <a:p>
            <a:r>
              <a:rPr lang="cs-CZ" sz="1800" b="0" dirty="0">
                <a:solidFill>
                  <a:srgbClr val="002060"/>
                </a:solidFill>
              </a:rPr>
              <a:t>   k1&lt;i1 ⇒ A[k1</a:t>
            </a:r>
            <a:r>
              <a:rPr lang="cs-CZ" sz="1800" b="0" dirty="0" smtClean="0">
                <a:solidFill>
                  <a:srgbClr val="002060"/>
                </a:solidFill>
              </a:rPr>
              <a:t>]</a:t>
            </a:r>
            <a:r>
              <a:rPr lang="en-US" sz="1800" b="0" dirty="0" smtClean="0">
                <a:solidFill>
                  <a:srgbClr val="002060"/>
                </a:solidFill>
              </a:rPr>
              <a:t> </a:t>
            </a:r>
            <a:r>
              <a:rPr lang="cs-CZ" sz="1800" b="0" dirty="0" smtClean="0">
                <a:solidFill>
                  <a:srgbClr val="002060"/>
                </a:solidFill>
              </a:rPr>
              <a:t>≤</a:t>
            </a:r>
            <a:r>
              <a:rPr lang="en-US" sz="1800" b="0" dirty="0" smtClean="0">
                <a:solidFill>
                  <a:srgbClr val="002060"/>
                </a:solidFill>
              </a:rPr>
              <a:t> </a:t>
            </a:r>
            <a:r>
              <a:rPr lang="cs-CZ" sz="1800" b="0" dirty="0" smtClean="0">
                <a:solidFill>
                  <a:srgbClr val="002060"/>
                </a:solidFill>
              </a:rPr>
              <a:t>A[k2]) ∧</a:t>
            </a:r>
            <a:endParaRPr lang="cs-CZ" sz="1800" b="0" dirty="0">
              <a:solidFill>
                <a:srgbClr val="002060"/>
              </a:solidFill>
            </a:endParaRPr>
          </a:p>
          <a:p>
            <a:r>
              <a:rPr lang="cs-CZ" sz="1800" b="0" dirty="0" smtClean="0">
                <a:solidFill>
                  <a:srgbClr val="002060"/>
                </a:solidFill>
              </a:rPr>
              <a:t>(∀</a:t>
            </a:r>
            <a:r>
              <a:rPr lang="cs-CZ" sz="1800" b="0" dirty="0">
                <a:solidFill>
                  <a:srgbClr val="002060"/>
                </a:solidFill>
              </a:rPr>
              <a:t>k. i1≤k&lt;i2 ∧</a:t>
            </a:r>
          </a:p>
          <a:p>
            <a:r>
              <a:rPr lang="cs-CZ" sz="1800" b="0" dirty="0">
                <a:solidFill>
                  <a:srgbClr val="002060"/>
                </a:solidFill>
              </a:rPr>
              <a:t>   k≥0 ⇒ A[v1</a:t>
            </a:r>
            <a:r>
              <a:rPr lang="cs-CZ" sz="1800" b="0" dirty="0" smtClean="0">
                <a:solidFill>
                  <a:srgbClr val="002060"/>
                </a:solidFill>
              </a:rPr>
              <a:t>]</a:t>
            </a:r>
            <a:r>
              <a:rPr lang="en-US" sz="1800" b="0" dirty="0" smtClean="0">
                <a:solidFill>
                  <a:srgbClr val="002060"/>
                </a:solidFill>
              </a:rPr>
              <a:t> </a:t>
            </a:r>
            <a:r>
              <a:rPr lang="cs-CZ" sz="1800" b="0" dirty="0" smtClean="0">
                <a:solidFill>
                  <a:srgbClr val="002060"/>
                </a:solidFill>
              </a:rPr>
              <a:t>≤</a:t>
            </a:r>
            <a:r>
              <a:rPr lang="en-US" sz="1800" b="0" dirty="0" smtClean="0">
                <a:solidFill>
                  <a:srgbClr val="002060"/>
                </a:solidFill>
              </a:rPr>
              <a:t> </a:t>
            </a:r>
            <a:r>
              <a:rPr lang="cs-CZ" sz="1800" b="0" dirty="0" smtClean="0">
                <a:solidFill>
                  <a:srgbClr val="002060"/>
                </a:solidFill>
              </a:rPr>
              <a:t>A[k])</a:t>
            </a:r>
            <a:endParaRPr lang="en-US" sz="1800" b="0" dirty="0">
              <a:solidFill>
                <a:srgbClr val="002060"/>
              </a:solidFill>
            </a:endParaRPr>
          </a:p>
        </p:txBody>
      </p:sp>
      <p:sp>
        <p:nvSpPr>
          <p:cNvPr id="1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a:t>
            </a:fld>
            <a:endParaRPr lang="en-US" b="1" dirty="0"/>
          </a:p>
        </p:txBody>
      </p:sp>
    </p:spTree>
    <p:extLst>
      <p:ext uri="{BB962C8B-B14F-4D97-AF65-F5344CB8AC3E}">
        <p14:creationId xmlns:p14="http://schemas.microsoft.com/office/powerpoint/2010/main" val="32622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6" grpId="0" animBg="1"/>
      <p:bldP spid="1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Enumerative Learning</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Find an expression consistent with a given set of concrete examples</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i="1"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Enumerate expressions in increasing size, and evaluate each expression on all concrete inputs to check consistency</a:t>
            </a:r>
          </a:p>
          <a:p>
            <a:pPr>
              <a:lnSpc>
                <a:spcPct val="80000"/>
              </a:lnSpc>
              <a:spcBef>
                <a:spcPct val="35000"/>
              </a:spcBef>
              <a:buClr>
                <a:srgbClr val="006600"/>
              </a:buClr>
              <a:buFont typeface="Wingdings" pitchFamily="2" charset="2"/>
              <a:buChar char="q"/>
            </a:pPr>
            <a:endParaRPr lang="en-US" altLang="ko-KR" sz="2400"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Key optimization for efficient pruning of search space:</a:t>
            </a:r>
            <a:endParaRPr lang="en-US" altLang="ko-KR" sz="2000" dirty="0"/>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Expressions </a:t>
            </a:r>
            <a:r>
              <a:rPr lang="en-US" altLang="ko-KR" sz="2000" dirty="0" smtClean="0">
                <a:solidFill>
                  <a:srgbClr val="002060"/>
                </a:solidFill>
                <a:ea typeface="Gulim" pitchFamily="34" charset="-127"/>
              </a:rPr>
              <a:t>e</a:t>
            </a:r>
            <a:r>
              <a:rPr lang="en-US" altLang="ko-KR" sz="2000" baseline="-25000" dirty="0" smtClean="0">
                <a:solidFill>
                  <a:srgbClr val="002060"/>
                </a:solidFill>
                <a:ea typeface="Gulim" pitchFamily="34" charset="-127"/>
              </a:rPr>
              <a:t>1</a:t>
            </a:r>
            <a:r>
              <a:rPr lang="en-US" altLang="ko-KR" sz="2000" dirty="0" smtClean="0">
                <a:solidFill>
                  <a:srgbClr val="002060"/>
                </a:solidFill>
                <a:ea typeface="Gulim" pitchFamily="34" charset="-127"/>
              </a:rPr>
              <a:t> and e</a:t>
            </a:r>
            <a:r>
              <a:rPr lang="en-US" altLang="ko-KR" sz="2000" baseline="-25000" dirty="0" smtClean="0">
                <a:solidFill>
                  <a:srgbClr val="002060"/>
                </a:solidFill>
                <a:ea typeface="Gulim" pitchFamily="34" charset="-127"/>
              </a:rPr>
              <a:t>2</a:t>
            </a:r>
            <a:r>
              <a:rPr lang="en-US" altLang="ko-KR" sz="2000" dirty="0" smtClean="0">
                <a:solidFill>
                  <a:srgbClr val="002060"/>
                </a:solidFill>
                <a:ea typeface="Gulim" pitchFamily="34" charset="-127"/>
              </a:rPr>
              <a:t> are equivalent </a:t>
            </a:r>
            <a:r>
              <a:rPr lang="en-US" altLang="ko-KR" sz="2000" dirty="0" smtClean="0">
                <a:solidFill>
                  <a:srgbClr val="002060"/>
                </a:solidFill>
                <a:ea typeface="Gulim" pitchFamily="34" charset="-127"/>
              </a:rPr>
              <a:t>if </a:t>
            </a:r>
            <a:r>
              <a:rPr lang="en-US" altLang="ko-KR" sz="2000" dirty="0" smtClean="0">
                <a:solidFill>
                  <a:srgbClr val="002060"/>
                </a:solidFill>
                <a:ea typeface="Gulim" pitchFamily="34" charset="-127"/>
              </a:rPr>
              <a:t>e</a:t>
            </a:r>
            <a:r>
              <a:rPr lang="en-US" altLang="ko-KR" sz="2000" baseline="-25000" dirty="0" smtClean="0">
                <a:solidFill>
                  <a:srgbClr val="002060"/>
                </a:solidFill>
                <a:ea typeface="Gulim" pitchFamily="34" charset="-127"/>
              </a:rPr>
              <a:t>1</a:t>
            </a:r>
            <a:r>
              <a:rPr lang="en-US" altLang="ko-KR" sz="2000" dirty="0" smtClean="0">
                <a:solidFill>
                  <a:srgbClr val="002060"/>
                </a:solidFill>
                <a:ea typeface="Gulim" pitchFamily="34" charset="-127"/>
              </a:rPr>
              <a:t>(</a:t>
            </a:r>
            <a:r>
              <a:rPr lang="en-US" altLang="ko-KR" sz="2000" dirty="0" err="1" smtClean="0">
                <a:solidFill>
                  <a:srgbClr val="002060"/>
                </a:solidFill>
                <a:ea typeface="Gulim" pitchFamily="34" charset="-127"/>
              </a:rPr>
              <a:t>a,b</a:t>
            </a:r>
            <a:r>
              <a:rPr lang="en-US" altLang="ko-KR" sz="2000" dirty="0" smtClean="0">
                <a:solidFill>
                  <a:srgbClr val="002060"/>
                </a:solidFill>
                <a:ea typeface="Gulim" pitchFamily="34" charset="-127"/>
              </a:rPr>
              <a:t>)=e</a:t>
            </a:r>
            <a:r>
              <a:rPr lang="en-US" altLang="ko-KR" sz="2000" baseline="-25000" dirty="0" smtClean="0">
                <a:solidFill>
                  <a:srgbClr val="002060"/>
                </a:solidFill>
                <a:ea typeface="Gulim" pitchFamily="34" charset="-127"/>
              </a:rPr>
              <a:t>2</a:t>
            </a:r>
            <a:r>
              <a:rPr lang="en-US" altLang="ko-KR" sz="2000" dirty="0" smtClean="0">
                <a:solidFill>
                  <a:srgbClr val="002060"/>
                </a:solidFill>
                <a:ea typeface="Gulim" pitchFamily="34" charset="-127"/>
              </a:rPr>
              <a:t>(</a:t>
            </a:r>
            <a:r>
              <a:rPr lang="en-US" altLang="ko-KR" sz="2000" dirty="0" err="1" smtClean="0">
                <a:solidFill>
                  <a:srgbClr val="002060"/>
                </a:solidFill>
                <a:ea typeface="Gulim" pitchFamily="34" charset="-127"/>
              </a:rPr>
              <a:t>a,b</a:t>
            </a:r>
            <a:r>
              <a:rPr lang="en-US" altLang="ko-KR" sz="2000" dirty="0" smtClean="0">
                <a:solidFill>
                  <a:srgbClr val="002060"/>
                </a:solidFill>
                <a:ea typeface="Gulim" pitchFamily="34" charset="-127"/>
              </a:rPr>
              <a:t>) on all concrete values (x=</a:t>
            </a:r>
            <a:r>
              <a:rPr lang="en-US" altLang="ko-KR" sz="2000" dirty="0" err="1" smtClean="0">
                <a:solidFill>
                  <a:srgbClr val="002060"/>
                </a:solidFill>
                <a:ea typeface="Gulim" pitchFamily="34" charset="-127"/>
              </a:rPr>
              <a:t>a,y</a:t>
            </a:r>
            <a:r>
              <a:rPr lang="en-US" altLang="ko-KR" sz="2000" dirty="0" smtClean="0">
                <a:solidFill>
                  <a:srgbClr val="002060"/>
                </a:solidFill>
                <a:ea typeface="Gulim" pitchFamily="34" charset="-127"/>
              </a:rPr>
              <a:t>=b) in </a:t>
            </a:r>
            <a:r>
              <a:rPr lang="en-US" altLang="ko-KR" sz="2000" dirty="0" smtClean="0">
                <a:solidFill>
                  <a:srgbClr val="002060"/>
                </a:solidFill>
                <a:ea typeface="Gulim" pitchFamily="34" charset="-127"/>
              </a:rPr>
              <a:t>Examples </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a:t>
            </a:r>
            <a:r>
              <a:rPr lang="en-US" altLang="ko-KR" sz="2000" dirty="0" err="1" smtClean="0">
                <a:solidFill>
                  <a:srgbClr val="002060"/>
                </a:solidFill>
                <a:ea typeface="Gulim" pitchFamily="34" charset="-127"/>
              </a:rPr>
              <a:t>x+y</a:t>
            </a:r>
            <a:r>
              <a:rPr lang="en-US" altLang="ko-KR" sz="2000" dirty="0" smtClean="0">
                <a:solidFill>
                  <a:srgbClr val="002060"/>
                </a:solidFill>
                <a:ea typeface="Gulim" pitchFamily="34" charset="-127"/>
              </a:rPr>
              <a:t>) and (y=x) always considered equivalent</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If-Then-Else</a:t>
            </a:r>
            <a:r>
              <a:rPr lang="en-US" altLang="ko-KR" sz="2000" dirty="0" smtClean="0">
                <a:solidFill>
                  <a:srgbClr val="002060"/>
                </a:solidFill>
                <a:ea typeface="Gulim" pitchFamily="34" charset="-127"/>
              </a:rPr>
              <a:t> (</a:t>
            </a:r>
            <a:r>
              <a:rPr lang="en-US" altLang="ko-KR" sz="2000" dirty="0" smtClean="0">
                <a:solidFill>
                  <a:srgbClr val="002060"/>
                </a:solidFill>
                <a:ea typeface="Gulim" pitchFamily="34" charset="-127"/>
                <a:sym typeface="Wingdings" pitchFamily="2" charset="2"/>
              </a:rPr>
              <a:t>0</a:t>
            </a:r>
            <a:r>
              <a:rPr lang="en-US" altLang="ko-KR" sz="2000" dirty="0" smtClean="0">
                <a:solidFill>
                  <a:srgbClr val="002060"/>
                </a:solidFill>
                <a:ea typeface="Gulim" pitchFamily="34" charset="-127"/>
                <a:sym typeface="Wingdings" pitchFamily="2" charset="2"/>
              </a:rPr>
              <a:t> </a:t>
            </a:r>
            <a:r>
              <a:rPr lang="cs-CZ" sz="2000" dirty="0" smtClean="0">
                <a:solidFill>
                  <a:srgbClr val="002060"/>
                </a:solidFill>
              </a:rPr>
              <a:t>≤</a:t>
            </a:r>
            <a:r>
              <a:rPr lang="en-US" sz="2000" dirty="0" smtClean="0">
                <a:solidFill>
                  <a:srgbClr val="002060"/>
                </a:solidFill>
              </a:rPr>
              <a:t> x, e</a:t>
            </a:r>
            <a:r>
              <a:rPr lang="en-US" sz="2000" baseline="-25000" dirty="0" smtClean="0">
                <a:solidFill>
                  <a:srgbClr val="002060"/>
                </a:solidFill>
              </a:rPr>
              <a:t>1</a:t>
            </a:r>
            <a:r>
              <a:rPr lang="en-US" sz="2000" dirty="0" smtClean="0">
                <a:solidFill>
                  <a:srgbClr val="002060"/>
                </a:solidFill>
              </a:rPr>
              <a:t>, e</a:t>
            </a:r>
            <a:r>
              <a:rPr lang="en-US" sz="2000" baseline="-25000" dirty="0" smtClean="0">
                <a:solidFill>
                  <a:srgbClr val="002060"/>
                </a:solidFill>
              </a:rPr>
              <a:t>2</a:t>
            </a:r>
            <a:r>
              <a:rPr lang="en-US" sz="2000" dirty="0" smtClean="0">
                <a:solidFill>
                  <a:srgbClr val="002060"/>
                </a:solidFill>
              </a:rPr>
              <a:t>) considered equivalent to e</a:t>
            </a:r>
            <a:r>
              <a:rPr lang="en-US" sz="2000" baseline="-25000" dirty="0" smtClean="0">
                <a:solidFill>
                  <a:srgbClr val="002060"/>
                </a:solidFill>
              </a:rPr>
              <a:t>1</a:t>
            </a:r>
            <a:r>
              <a:rPr lang="en-US" sz="2000" dirty="0" smtClean="0">
                <a:solidFill>
                  <a:srgbClr val="002060"/>
                </a:solidFill>
              </a:rPr>
              <a:t> if in current set of Examples x has only non-negative values</a:t>
            </a:r>
            <a:endParaRPr lang="en-US" altLang="ko-KR" sz="2000" dirty="0" smtClean="0">
              <a:solidFill>
                <a:srgbClr val="002060"/>
              </a:solidFill>
              <a:ea typeface="Gulim" pitchFamily="34" charset="-127"/>
            </a:endParaRP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Only </a:t>
            </a:r>
            <a:r>
              <a:rPr lang="en-US" altLang="ko-KR" sz="2000" dirty="0" smtClean="0">
                <a:solidFill>
                  <a:srgbClr val="002060"/>
                </a:solidFill>
                <a:ea typeface="Gulim" pitchFamily="34" charset="-127"/>
              </a:rPr>
              <a:t>one representative among equivalent </a:t>
            </a:r>
            <a:r>
              <a:rPr lang="en-US" altLang="ko-KR" sz="2000" dirty="0" err="1" smtClean="0">
                <a:solidFill>
                  <a:srgbClr val="002060"/>
                </a:solidFill>
                <a:ea typeface="Gulim" pitchFamily="34" charset="-127"/>
              </a:rPr>
              <a:t>subexpressions</a:t>
            </a:r>
            <a:r>
              <a:rPr lang="en-US" altLang="ko-KR" sz="2000" dirty="0" smtClean="0">
                <a:solidFill>
                  <a:srgbClr val="002060"/>
                </a:solidFill>
                <a:ea typeface="Gulim" pitchFamily="34" charset="-127"/>
              </a:rPr>
              <a:t> </a:t>
            </a:r>
            <a:r>
              <a:rPr lang="en-US" altLang="ko-KR" sz="2000" dirty="0" smtClean="0">
                <a:solidFill>
                  <a:srgbClr val="002060"/>
                </a:solidFill>
                <a:ea typeface="Gulim" pitchFamily="34" charset="-127"/>
              </a:rPr>
              <a:t>needs to </a:t>
            </a:r>
            <a:r>
              <a:rPr lang="en-US" altLang="ko-KR" sz="2000" dirty="0" smtClean="0">
                <a:solidFill>
                  <a:srgbClr val="002060"/>
                </a:solidFill>
                <a:ea typeface="Gulim" pitchFamily="34" charset="-127"/>
              </a:rPr>
              <a:t>be considered for building larger expressions</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Fast and robust for learning expressions with ~ 15 nodes</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40</a:t>
            </a:fld>
            <a:endParaRPr lang="en-US" b="1" dirty="0"/>
          </a:p>
        </p:txBody>
      </p:sp>
    </p:spTree>
    <p:extLst>
      <p:ext uri="{BB962C8B-B14F-4D97-AF65-F5344CB8AC3E}">
        <p14:creationId xmlns:p14="http://schemas.microsoft.com/office/powerpoint/2010/main" val="118049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2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Symbolic Learning</a:t>
            </a:r>
          </a:p>
        </p:txBody>
      </p:sp>
      <p:sp>
        <p:nvSpPr>
          <p:cNvPr id="30723" name="Rectangle 3"/>
          <p:cNvSpPr>
            <a:spLocks noGrp="1" noChangeArrowheads="1"/>
          </p:cNvSpPr>
          <p:nvPr>
            <p:ph type="body" idx="1"/>
          </p:nvPr>
        </p:nvSpPr>
        <p:spPr>
          <a:xfrm>
            <a:off x="91808" y="1143000"/>
            <a:ext cx="9144000" cy="484304"/>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Use a constraint solver for both the synthesis and verification </a:t>
            </a:r>
            <a:r>
              <a:rPr lang="en-US" altLang="ko-KR" sz="2000" dirty="0" smtClean="0">
                <a:solidFill>
                  <a:srgbClr val="006600"/>
                </a:solidFill>
                <a:ea typeface="Gulim" pitchFamily="34" charset="-127"/>
              </a:rPr>
              <a:t>steps</a:t>
            </a: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400" dirty="0" smtClean="0">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41</a:t>
            </a:fld>
            <a:endParaRPr lang="en-US" b="1" dirty="0"/>
          </a:p>
        </p:txBody>
      </p:sp>
      <p:sp>
        <p:nvSpPr>
          <p:cNvPr id="36" name="Rectangle 3"/>
          <p:cNvSpPr txBox="1">
            <a:spLocks noChangeArrowheads="1"/>
          </p:cNvSpPr>
          <p:nvPr/>
        </p:nvSpPr>
        <p:spPr bwMode="auto">
          <a:xfrm>
            <a:off x="91808" y="1812667"/>
            <a:ext cx="8796740" cy="6212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Each production in the grammar is thought of as a component.</a:t>
            </a:r>
          </a:p>
          <a:p>
            <a:pPr marL="457200" lvl="1" indent="0">
              <a:lnSpc>
                <a:spcPct val="80000"/>
              </a:lnSpc>
              <a:spcBef>
                <a:spcPct val="35000"/>
              </a:spcBef>
              <a:buClr>
                <a:srgbClr val="006600"/>
              </a:buClr>
              <a:buNone/>
            </a:pPr>
            <a:r>
              <a:rPr lang="en-US" altLang="ko-KR" sz="1600" b="0" kern="0" dirty="0" smtClean="0">
                <a:solidFill>
                  <a:srgbClr val="006600"/>
                </a:solidFill>
                <a:ea typeface="Gulim" pitchFamily="34" charset="-127"/>
              </a:rPr>
              <a:t>	Input and Output ports of every component are typed.</a:t>
            </a:r>
          </a:p>
        </p:txBody>
      </p:sp>
      <p:sp>
        <p:nvSpPr>
          <p:cNvPr id="40" name="Rectangle 3"/>
          <p:cNvSpPr txBox="1">
            <a:spLocks noChangeArrowheads="1"/>
          </p:cNvSpPr>
          <p:nvPr/>
        </p:nvSpPr>
        <p:spPr bwMode="auto">
          <a:xfrm>
            <a:off x="155425" y="5796623"/>
            <a:ext cx="8796740" cy="6212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A well-typed loop-free program comprising these component corresponds to an expression DAG from the grammar.</a:t>
            </a:r>
          </a:p>
        </p:txBody>
      </p:sp>
      <p:grpSp>
        <p:nvGrpSpPr>
          <p:cNvPr id="71" name="Group 70"/>
          <p:cNvGrpSpPr/>
          <p:nvPr/>
        </p:nvGrpSpPr>
        <p:grpSpPr>
          <a:xfrm>
            <a:off x="5514174" y="2698561"/>
            <a:ext cx="1979887" cy="1533389"/>
            <a:chOff x="4254448" y="3051978"/>
            <a:chExt cx="1979887" cy="1533389"/>
          </a:xfrm>
        </p:grpSpPr>
        <p:sp>
          <p:nvSpPr>
            <p:cNvPr id="34" name="Oval 33"/>
            <p:cNvSpPr/>
            <p:nvPr/>
          </p:nvSpPr>
          <p:spPr bwMode="auto">
            <a:xfrm>
              <a:off x="4922287" y="3461881"/>
              <a:ext cx="60088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0" dirty="0" smtClean="0">
                  <a:solidFill>
                    <a:srgbClr val="002060"/>
                  </a:solidFill>
                </a:rPr>
                <a:t>ITE</a:t>
              </a:r>
              <a:endParaRPr kumimoji="0" lang="en-US" sz="1800" b="0" i="0" u="none" strike="noStrike" cap="none" normalizeH="0" baseline="0" dirty="0" smtClean="0">
                <a:ln>
                  <a:noFill/>
                </a:ln>
                <a:solidFill>
                  <a:srgbClr val="002060"/>
                </a:solidFill>
                <a:effectLst/>
              </a:endParaRPr>
            </a:p>
          </p:txBody>
        </p:sp>
        <p:cxnSp>
          <p:nvCxnSpPr>
            <p:cNvPr id="51" name="Straight Arrow Connector 50"/>
            <p:cNvCxnSpPr>
              <a:endCxn id="34" idx="3"/>
            </p:cNvCxnSpPr>
            <p:nvPr/>
          </p:nvCxnSpPr>
          <p:spPr bwMode="auto">
            <a:xfrm flipV="1">
              <a:off x="4724400" y="3787085"/>
              <a:ext cx="285884" cy="4039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54" name="Straight Arrow Connector 53"/>
            <p:cNvCxnSpPr>
              <a:endCxn id="34" idx="5"/>
            </p:cNvCxnSpPr>
            <p:nvPr/>
          </p:nvCxnSpPr>
          <p:spPr bwMode="auto">
            <a:xfrm flipH="1" flipV="1">
              <a:off x="5435170" y="3787085"/>
              <a:ext cx="303689" cy="444221"/>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58" name="Straight Arrow Connector 57"/>
            <p:cNvCxnSpPr>
              <a:stCxn id="34" idx="0"/>
            </p:cNvCxnSpPr>
            <p:nvPr/>
          </p:nvCxnSpPr>
          <p:spPr bwMode="auto">
            <a:xfrm flipV="1">
              <a:off x="5222727" y="3099430"/>
              <a:ext cx="0" cy="362451"/>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61" name="TextBox 60"/>
            <p:cNvSpPr txBox="1"/>
            <p:nvPr/>
          </p:nvSpPr>
          <p:spPr>
            <a:xfrm>
              <a:off x="5241120" y="3051978"/>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sp>
          <p:nvSpPr>
            <p:cNvPr id="62" name="TextBox 61"/>
            <p:cNvSpPr txBox="1"/>
            <p:nvPr/>
          </p:nvSpPr>
          <p:spPr>
            <a:xfrm>
              <a:off x="5604034" y="3926517"/>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cxnSp>
          <p:nvCxnSpPr>
            <p:cNvPr id="63" name="Straight Arrow Connector 62"/>
            <p:cNvCxnSpPr>
              <a:endCxn id="34" idx="4"/>
            </p:cNvCxnSpPr>
            <p:nvPr/>
          </p:nvCxnSpPr>
          <p:spPr bwMode="auto">
            <a:xfrm flipH="1" flipV="1">
              <a:off x="5222727" y="3842881"/>
              <a:ext cx="18393" cy="450678"/>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66" name="TextBox 65"/>
            <p:cNvSpPr txBox="1"/>
            <p:nvPr/>
          </p:nvSpPr>
          <p:spPr>
            <a:xfrm>
              <a:off x="4943128" y="4277590"/>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sp>
          <p:nvSpPr>
            <p:cNvPr id="67" name="TextBox 66"/>
            <p:cNvSpPr txBox="1"/>
            <p:nvPr/>
          </p:nvSpPr>
          <p:spPr>
            <a:xfrm>
              <a:off x="4254448" y="3926518"/>
              <a:ext cx="587020" cy="307777"/>
            </a:xfrm>
            <a:prstGeom prst="rect">
              <a:avLst/>
            </a:prstGeom>
            <a:noFill/>
          </p:spPr>
          <p:txBody>
            <a:bodyPr wrap="none" rtlCol="0">
              <a:spAutoFit/>
            </a:bodyPr>
            <a:lstStyle/>
            <a:p>
              <a:r>
                <a:rPr lang="en-US" sz="1400" b="0" dirty="0" smtClean="0">
                  <a:solidFill>
                    <a:srgbClr val="002060"/>
                  </a:solidFill>
                </a:rPr>
                <a:t>Cond</a:t>
              </a:r>
              <a:endParaRPr lang="en-US" sz="1800" b="0" dirty="0">
                <a:solidFill>
                  <a:srgbClr val="002060"/>
                </a:solidFill>
              </a:endParaRPr>
            </a:p>
          </p:txBody>
        </p:sp>
      </p:grpSp>
      <p:grpSp>
        <p:nvGrpSpPr>
          <p:cNvPr id="77" name="Group 76"/>
          <p:cNvGrpSpPr/>
          <p:nvPr/>
        </p:nvGrpSpPr>
        <p:grpSpPr>
          <a:xfrm>
            <a:off x="1256717" y="2873241"/>
            <a:ext cx="1630623" cy="1432265"/>
            <a:chOff x="2662194" y="3060448"/>
            <a:chExt cx="1630623" cy="1432265"/>
          </a:xfrm>
        </p:grpSpPr>
        <p:sp>
          <p:nvSpPr>
            <p:cNvPr id="25" name="Oval 24"/>
            <p:cNvSpPr/>
            <p:nvPr/>
          </p:nvSpPr>
          <p:spPr bwMode="auto">
            <a:xfrm>
              <a:off x="3178356" y="3470888"/>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&gt;=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68" name="Straight Arrow Connector 67"/>
            <p:cNvCxnSpPr>
              <a:endCxn id="25" idx="5"/>
            </p:cNvCxnSpPr>
            <p:nvPr/>
          </p:nvCxnSpPr>
          <p:spPr bwMode="auto">
            <a:xfrm flipH="1" flipV="1">
              <a:off x="3568601" y="3796092"/>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70" name="Straight Arrow Connector 69"/>
            <p:cNvCxnSpPr>
              <a:endCxn id="25" idx="3"/>
            </p:cNvCxnSpPr>
            <p:nvPr/>
          </p:nvCxnSpPr>
          <p:spPr bwMode="auto">
            <a:xfrm flipV="1">
              <a:off x="2962664" y="3796092"/>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73" name="TextBox 72"/>
            <p:cNvSpPr txBox="1"/>
            <p:nvPr/>
          </p:nvSpPr>
          <p:spPr>
            <a:xfrm>
              <a:off x="2662194" y="4148324"/>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sp>
          <p:nvSpPr>
            <p:cNvPr id="74" name="TextBox 73"/>
            <p:cNvSpPr txBox="1"/>
            <p:nvPr/>
          </p:nvSpPr>
          <p:spPr>
            <a:xfrm>
              <a:off x="3662516" y="4184936"/>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cxnSp>
          <p:nvCxnSpPr>
            <p:cNvPr id="76" name="Straight Arrow Connector 75"/>
            <p:cNvCxnSpPr>
              <a:stCxn id="25" idx="0"/>
            </p:cNvCxnSpPr>
            <p:nvPr/>
          </p:nvCxnSpPr>
          <p:spPr bwMode="auto">
            <a:xfrm flipV="1">
              <a:off x="3406956" y="3060448"/>
              <a:ext cx="0" cy="410440"/>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79" name="TextBox 78"/>
            <p:cNvSpPr txBox="1"/>
            <p:nvPr/>
          </p:nvSpPr>
          <p:spPr>
            <a:xfrm>
              <a:off x="3376716" y="3060448"/>
              <a:ext cx="587020" cy="307777"/>
            </a:xfrm>
            <a:prstGeom prst="rect">
              <a:avLst/>
            </a:prstGeom>
            <a:noFill/>
          </p:spPr>
          <p:txBody>
            <a:bodyPr wrap="none" rtlCol="0">
              <a:spAutoFit/>
            </a:bodyPr>
            <a:lstStyle/>
            <a:p>
              <a:r>
                <a:rPr lang="en-US" sz="1400" b="0" dirty="0" smtClean="0">
                  <a:solidFill>
                    <a:srgbClr val="002060"/>
                  </a:solidFill>
                </a:rPr>
                <a:t>Cond</a:t>
              </a:r>
              <a:endParaRPr lang="en-US" sz="1800" b="0" dirty="0">
                <a:solidFill>
                  <a:srgbClr val="002060"/>
                </a:solidFill>
              </a:endParaRPr>
            </a:p>
          </p:txBody>
        </p:sp>
      </p:grpSp>
      <p:grpSp>
        <p:nvGrpSpPr>
          <p:cNvPr id="81" name="Group 80"/>
          <p:cNvGrpSpPr/>
          <p:nvPr/>
        </p:nvGrpSpPr>
        <p:grpSpPr>
          <a:xfrm>
            <a:off x="3553473" y="2819400"/>
            <a:ext cx="1630623" cy="1432265"/>
            <a:chOff x="2662194" y="3060448"/>
            <a:chExt cx="1630623" cy="1432265"/>
          </a:xfrm>
        </p:grpSpPr>
        <p:sp>
          <p:nvSpPr>
            <p:cNvPr id="82" name="Oval 81"/>
            <p:cNvSpPr/>
            <p:nvPr/>
          </p:nvSpPr>
          <p:spPr bwMode="auto">
            <a:xfrm>
              <a:off x="3178356" y="3470888"/>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83" name="Straight Arrow Connector 82"/>
            <p:cNvCxnSpPr>
              <a:endCxn id="82" idx="5"/>
            </p:cNvCxnSpPr>
            <p:nvPr/>
          </p:nvCxnSpPr>
          <p:spPr bwMode="auto">
            <a:xfrm flipH="1" flipV="1">
              <a:off x="3568601" y="3796092"/>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84" name="Straight Arrow Connector 83"/>
            <p:cNvCxnSpPr>
              <a:endCxn id="82" idx="3"/>
            </p:cNvCxnSpPr>
            <p:nvPr/>
          </p:nvCxnSpPr>
          <p:spPr bwMode="auto">
            <a:xfrm flipV="1">
              <a:off x="2962664" y="3796092"/>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85" name="TextBox 84"/>
            <p:cNvSpPr txBox="1"/>
            <p:nvPr/>
          </p:nvSpPr>
          <p:spPr>
            <a:xfrm>
              <a:off x="2662194" y="4148324"/>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sp>
          <p:nvSpPr>
            <p:cNvPr id="86" name="TextBox 85"/>
            <p:cNvSpPr txBox="1"/>
            <p:nvPr/>
          </p:nvSpPr>
          <p:spPr>
            <a:xfrm>
              <a:off x="3662516" y="4184936"/>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cxnSp>
          <p:nvCxnSpPr>
            <p:cNvPr id="87" name="Straight Arrow Connector 86"/>
            <p:cNvCxnSpPr>
              <a:stCxn id="82" idx="0"/>
            </p:cNvCxnSpPr>
            <p:nvPr/>
          </p:nvCxnSpPr>
          <p:spPr bwMode="auto">
            <a:xfrm flipV="1">
              <a:off x="3406956" y="3060448"/>
              <a:ext cx="0" cy="410440"/>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88" name="TextBox 87"/>
            <p:cNvSpPr txBox="1"/>
            <p:nvPr/>
          </p:nvSpPr>
          <p:spPr>
            <a:xfrm>
              <a:off x="3376716" y="3060448"/>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grpSp>
      <p:grpSp>
        <p:nvGrpSpPr>
          <p:cNvPr id="95" name="Group 94"/>
          <p:cNvGrpSpPr/>
          <p:nvPr/>
        </p:nvGrpSpPr>
        <p:grpSpPr>
          <a:xfrm>
            <a:off x="1683040" y="4638320"/>
            <a:ext cx="796192" cy="795767"/>
            <a:chOff x="1445794" y="4317828"/>
            <a:chExt cx="796192" cy="795767"/>
          </a:xfrm>
        </p:grpSpPr>
        <p:sp>
          <p:nvSpPr>
            <p:cNvPr id="2" name="Oval 1"/>
            <p:cNvSpPr/>
            <p:nvPr/>
          </p:nvSpPr>
          <p:spPr bwMode="auto">
            <a:xfrm>
              <a:off x="1445794" y="4732595"/>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Comic Sans MS" pitchFamily="66" charset="0"/>
                </a:rPr>
                <a:t>x</a:t>
              </a:r>
            </a:p>
          </p:txBody>
        </p:sp>
        <p:cxnSp>
          <p:nvCxnSpPr>
            <p:cNvPr id="89" name="Straight Arrow Connector 88"/>
            <p:cNvCxnSpPr>
              <a:stCxn id="2" idx="0"/>
            </p:cNvCxnSpPr>
            <p:nvPr/>
          </p:nvCxnSpPr>
          <p:spPr bwMode="auto">
            <a:xfrm flipV="1">
              <a:off x="1674394" y="4317828"/>
              <a:ext cx="0" cy="414767"/>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98" name="TextBox 97"/>
            <p:cNvSpPr txBox="1"/>
            <p:nvPr/>
          </p:nvSpPr>
          <p:spPr>
            <a:xfrm>
              <a:off x="1611685" y="4378206"/>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grpSp>
      <p:grpSp>
        <p:nvGrpSpPr>
          <p:cNvPr id="97" name="Group 96"/>
          <p:cNvGrpSpPr/>
          <p:nvPr/>
        </p:nvGrpSpPr>
        <p:grpSpPr>
          <a:xfrm>
            <a:off x="3228229" y="4660713"/>
            <a:ext cx="806149" cy="784748"/>
            <a:chOff x="2520145" y="4328847"/>
            <a:chExt cx="806149" cy="784748"/>
          </a:xfrm>
        </p:grpSpPr>
        <p:sp>
          <p:nvSpPr>
            <p:cNvPr id="13" name="Oval 12"/>
            <p:cNvSpPr/>
            <p:nvPr/>
          </p:nvSpPr>
          <p:spPr bwMode="auto">
            <a:xfrm>
              <a:off x="2520145" y="4732595"/>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y</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91" name="Straight Arrow Connector 90"/>
            <p:cNvCxnSpPr>
              <a:stCxn id="13" idx="0"/>
            </p:cNvCxnSpPr>
            <p:nvPr/>
          </p:nvCxnSpPr>
          <p:spPr bwMode="auto">
            <a:xfrm flipV="1">
              <a:off x="2748745" y="4328847"/>
              <a:ext cx="0" cy="403748"/>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99" name="TextBox 98"/>
            <p:cNvSpPr txBox="1"/>
            <p:nvPr/>
          </p:nvSpPr>
          <p:spPr>
            <a:xfrm>
              <a:off x="2695993" y="4420490"/>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grpSp>
      <p:grpSp>
        <p:nvGrpSpPr>
          <p:cNvPr id="102" name="Group 101"/>
          <p:cNvGrpSpPr/>
          <p:nvPr/>
        </p:nvGrpSpPr>
        <p:grpSpPr>
          <a:xfrm>
            <a:off x="4775706" y="4582363"/>
            <a:ext cx="797561" cy="811584"/>
            <a:chOff x="4032978" y="4297684"/>
            <a:chExt cx="797561" cy="811584"/>
          </a:xfrm>
        </p:grpSpPr>
        <p:sp>
          <p:nvSpPr>
            <p:cNvPr id="19" name="Oval 18"/>
            <p:cNvSpPr/>
            <p:nvPr/>
          </p:nvSpPr>
          <p:spPr bwMode="auto">
            <a:xfrm>
              <a:off x="4032978" y="4728268"/>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0</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93" name="Straight Arrow Connector 92"/>
            <p:cNvCxnSpPr>
              <a:stCxn id="19" idx="0"/>
            </p:cNvCxnSpPr>
            <p:nvPr/>
          </p:nvCxnSpPr>
          <p:spPr bwMode="auto">
            <a:xfrm flipV="1">
              <a:off x="4261578" y="4297684"/>
              <a:ext cx="18699" cy="43058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00" name="TextBox 99"/>
            <p:cNvSpPr txBox="1"/>
            <p:nvPr/>
          </p:nvSpPr>
          <p:spPr>
            <a:xfrm>
              <a:off x="4200238" y="4396331"/>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grpSp>
      <p:grpSp>
        <p:nvGrpSpPr>
          <p:cNvPr id="103" name="Group 102"/>
          <p:cNvGrpSpPr/>
          <p:nvPr/>
        </p:nvGrpSpPr>
        <p:grpSpPr>
          <a:xfrm>
            <a:off x="6110994" y="4620599"/>
            <a:ext cx="779704" cy="764379"/>
            <a:chOff x="5344101" y="4344889"/>
            <a:chExt cx="779704" cy="764379"/>
          </a:xfrm>
        </p:grpSpPr>
        <p:sp>
          <p:nvSpPr>
            <p:cNvPr id="22" name="Oval 21"/>
            <p:cNvSpPr/>
            <p:nvPr/>
          </p:nvSpPr>
          <p:spPr bwMode="auto">
            <a:xfrm>
              <a:off x="5344101" y="4728268"/>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1</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96" name="Straight Arrow Connector 95"/>
            <p:cNvCxnSpPr>
              <a:stCxn id="22" idx="0"/>
            </p:cNvCxnSpPr>
            <p:nvPr/>
          </p:nvCxnSpPr>
          <p:spPr bwMode="auto">
            <a:xfrm flipV="1">
              <a:off x="5572701" y="4344889"/>
              <a:ext cx="0" cy="383379"/>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01" name="TextBox 100"/>
            <p:cNvSpPr txBox="1"/>
            <p:nvPr/>
          </p:nvSpPr>
          <p:spPr>
            <a:xfrm>
              <a:off x="5493504" y="4421860"/>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grpSp>
    </p:spTree>
    <p:extLst>
      <p:ext uri="{BB962C8B-B14F-4D97-AF65-F5344CB8AC3E}">
        <p14:creationId xmlns:p14="http://schemas.microsoft.com/office/powerpoint/2010/main" val="1900629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Symbolic Learning</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42</a:t>
            </a:fld>
            <a:endParaRPr lang="en-US" b="1" dirty="0"/>
          </a:p>
        </p:txBody>
      </p:sp>
      <p:grpSp>
        <p:nvGrpSpPr>
          <p:cNvPr id="6" name="Group 5"/>
          <p:cNvGrpSpPr/>
          <p:nvPr/>
        </p:nvGrpSpPr>
        <p:grpSpPr>
          <a:xfrm>
            <a:off x="258439" y="2148245"/>
            <a:ext cx="8536633" cy="627221"/>
            <a:chOff x="216385" y="2133600"/>
            <a:chExt cx="8536633" cy="627221"/>
          </a:xfrm>
        </p:grpSpPr>
        <p:grpSp>
          <p:nvGrpSpPr>
            <p:cNvPr id="5" name="Group 4"/>
            <p:cNvGrpSpPr/>
            <p:nvPr/>
          </p:nvGrpSpPr>
          <p:grpSpPr>
            <a:xfrm>
              <a:off x="216385" y="2133600"/>
              <a:ext cx="770720" cy="627221"/>
              <a:chOff x="696398" y="3029306"/>
              <a:chExt cx="770720" cy="627221"/>
            </a:xfrm>
          </p:grpSpPr>
          <p:sp>
            <p:nvSpPr>
              <p:cNvPr id="2" name="Oval 1"/>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Comic Sans MS" pitchFamily="66" charset="0"/>
                  </a:rPr>
                  <a:t>x</a:t>
                </a:r>
              </a:p>
            </p:txBody>
          </p:sp>
          <p:sp>
            <p:nvSpPr>
              <p:cNvPr id="3" name="TextBox 2"/>
              <p:cNvSpPr txBox="1"/>
              <p:nvPr/>
            </p:nvSpPr>
            <p:spPr>
              <a:xfrm>
                <a:off x="696398" y="3029306"/>
                <a:ext cx="409086" cy="369332"/>
              </a:xfrm>
              <a:prstGeom prst="rect">
                <a:avLst/>
              </a:prstGeom>
              <a:noFill/>
            </p:spPr>
            <p:txBody>
              <a:bodyPr wrap="none" rtlCol="0">
                <a:spAutoFit/>
              </a:bodyPr>
              <a:lstStyle/>
              <a:p>
                <a:r>
                  <a:rPr lang="en-US" sz="1800" b="0" dirty="0" smtClean="0">
                    <a:solidFill>
                      <a:srgbClr val="002060"/>
                    </a:solidFill>
                  </a:rPr>
                  <a:t>n1</a:t>
                </a:r>
                <a:endParaRPr lang="en-US" sz="1800" b="0" dirty="0">
                  <a:solidFill>
                    <a:srgbClr val="002060"/>
                  </a:solidFill>
                </a:endParaRPr>
              </a:p>
            </p:txBody>
          </p:sp>
        </p:grpSp>
        <p:grpSp>
          <p:nvGrpSpPr>
            <p:cNvPr id="9" name="Group 8"/>
            <p:cNvGrpSpPr/>
            <p:nvPr/>
          </p:nvGrpSpPr>
          <p:grpSpPr>
            <a:xfrm>
              <a:off x="1066202" y="2133600"/>
              <a:ext cx="770720" cy="627221"/>
              <a:chOff x="696398" y="3029306"/>
              <a:chExt cx="770720" cy="627221"/>
            </a:xfrm>
          </p:grpSpPr>
          <p:sp>
            <p:nvSpPr>
              <p:cNvPr id="10" name="Oval 9"/>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x</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11" name="TextBox 10"/>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n2</a:t>
                </a:r>
                <a:endParaRPr lang="en-US" sz="1800" b="0" dirty="0">
                  <a:solidFill>
                    <a:srgbClr val="002060"/>
                  </a:solidFill>
                </a:endParaRPr>
              </a:p>
            </p:txBody>
          </p:sp>
        </p:grpSp>
        <p:grpSp>
          <p:nvGrpSpPr>
            <p:cNvPr id="12" name="Group 11"/>
            <p:cNvGrpSpPr/>
            <p:nvPr/>
          </p:nvGrpSpPr>
          <p:grpSpPr>
            <a:xfrm>
              <a:off x="1919306" y="2133600"/>
              <a:ext cx="770720" cy="627221"/>
              <a:chOff x="696398" y="3029306"/>
              <a:chExt cx="770720" cy="627221"/>
            </a:xfrm>
          </p:grpSpPr>
          <p:sp>
            <p:nvSpPr>
              <p:cNvPr id="13" name="Oval 12"/>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y</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14" name="TextBox 13"/>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n3</a:t>
                </a:r>
                <a:endParaRPr lang="en-US" sz="1800" b="0" dirty="0">
                  <a:solidFill>
                    <a:srgbClr val="002060"/>
                  </a:solidFill>
                </a:endParaRPr>
              </a:p>
            </p:txBody>
          </p:sp>
        </p:grpSp>
        <p:grpSp>
          <p:nvGrpSpPr>
            <p:cNvPr id="15" name="Group 14"/>
            <p:cNvGrpSpPr/>
            <p:nvPr/>
          </p:nvGrpSpPr>
          <p:grpSpPr>
            <a:xfrm>
              <a:off x="2875636" y="2133600"/>
              <a:ext cx="770720" cy="627221"/>
              <a:chOff x="696398" y="3029306"/>
              <a:chExt cx="770720" cy="627221"/>
            </a:xfrm>
          </p:grpSpPr>
          <p:sp>
            <p:nvSpPr>
              <p:cNvPr id="16" name="Oval 15"/>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y</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17" name="TextBox 16"/>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n4</a:t>
                </a:r>
                <a:endParaRPr lang="en-US" sz="1800" b="0" dirty="0">
                  <a:solidFill>
                    <a:srgbClr val="002060"/>
                  </a:solidFill>
                </a:endParaRPr>
              </a:p>
            </p:txBody>
          </p:sp>
        </p:grpSp>
        <p:grpSp>
          <p:nvGrpSpPr>
            <p:cNvPr id="18" name="Group 17"/>
            <p:cNvGrpSpPr/>
            <p:nvPr/>
          </p:nvGrpSpPr>
          <p:grpSpPr>
            <a:xfrm>
              <a:off x="3719458" y="2133600"/>
              <a:ext cx="770720" cy="627221"/>
              <a:chOff x="696398" y="3029306"/>
              <a:chExt cx="770720" cy="627221"/>
            </a:xfrm>
          </p:grpSpPr>
          <p:sp>
            <p:nvSpPr>
              <p:cNvPr id="19" name="Oval 18"/>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0</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20" name="TextBox 19"/>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n5</a:t>
                </a:r>
                <a:endParaRPr lang="en-US" sz="1800" b="0" dirty="0">
                  <a:solidFill>
                    <a:srgbClr val="002060"/>
                  </a:solidFill>
                </a:endParaRPr>
              </a:p>
            </p:txBody>
          </p:sp>
        </p:grpSp>
        <p:grpSp>
          <p:nvGrpSpPr>
            <p:cNvPr id="21" name="Group 20"/>
            <p:cNvGrpSpPr/>
            <p:nvPr/>
          </p:nvGrpSpPr>
          <p:grpSpPr>
            <a:xfrm>
              <a:off x="4566378" y="2133600"/>
              <a:ext cx="770720" cy="627221"/>
              <a:chOff x="696398" y="3029306"/>
              <a:chExt cx="770720" cy="627221"/>
            </a:xfrm>
          </p:grpSpPr>
          <p:sp>
            <p:nvSpPr>
              <p:cNvPr id="22" name="Oval 21"/>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1</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23" name="TextBox 22"/>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n6</a:t>
                </a:r>
                <a:endParaRPr lang="en-US" sz="1800" b="0" dirty="0">
                  <a:solidFill>
                    <a:srgbClr val="002060"/>
                  </a:solidFill>
                </a:endParaRPr>
              </a:p>
            </p:txBody>
          </p:sp>
        </p:grpSp>
        <p:grpSp>
          <p:nvGrpSpPr>
            <p:cNvPr id="24" name="Group 23"/>
            <p:cNvGrpSpPr/>
            <p:nvPr/>
          </p:nvGrpSpPr>
          <p:grpSpPr>
            <a:xfrm>
              <a:off x="5337098" y="2133600"/>
              <a:ext cx="770720" cy="627221"/>
              <a:chOff x="696398" y="3029306"/>
              <a:chExt cx="770720" cy="627221"/>
            </a:xfrm>
          </p:grpSpPr>
          <p:sp>
            <p:nvSpPr>
              <p:cNvPr id="25" name="Oval 24"/>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26" name="TextBox 25"/>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n7</a:t>
                </a:r>
                <a:endParaRPr lang="en-US" sz="1800" b="0" dirty="0">
                  <a:solidFill>
                    <a:srgbClr val="002060"/>
                  </a:solidFill>
                </a:endParaRPr>
              </a:p>
            </p:txBody>
          </p:sp>
        </p:grpSp>
        <p:grpSp>
          <p:nvGrpSpPr>
            <p:cNvPr id="27" name="Group 26"/>
            <p:cNvGrpSpPr/>
            <p:nvPr/>
          </p:nvGrpSpPr>
          <p:grpSpPr>
            <a:xfrm>
              <a:off x="6107818" y="2133600"/>
              <a:ext cx="770720" cy="627221"/>
              <a:chOff x="696398" y="3029306"/>
              <a:chExt cx="770720" cy="627221"/>
            </a:xfrm>
          </p:grpSpPr>
          <p:sp>
            <p:nvSpPr>
              <p:cNvPr id="28" name="Oval 27"/>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29" name="TextBox 28"/>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n8</a:t>
                </a:r>
                <a:endParaRPr lang="en-US" sz="1800" b="0" dirty="0">
                  <a:solidFill>
                    <a:srgbClr val="002060"/>
                  </a:solidFill>
                </a:endParaRPr>
              </a:p>
            </p:txBody>
          </p:sp>
        </p:grpSp>
        <p:grpSp>
          <p:nvGrpSpPr>
            <p:cNvPr id="30" name="Group 29"/>
            <p:cNvGrpSpPr/>
            <p:nvPr/>
          </p:nvGrpSpPr>
          <p:grpSpPr>
            <a:xfrm>
              <a:off x="6939182" y="2133600"/>
              <a:ext cx="770720" cy="627221"/>
              <a:chOff x="696398" y="3029306"/>
              <a:chExt cx="770720" cy="627221"/>
            </a:xfrm>
          </p:grpSpPr>
          <p:sp>
            <p:nvSpPr>
              <p:cNvPr id="31" name="Oval 30"/>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&gt;=</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32" name="TextBox 31"/>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n9</a:t>
                </a:r>
                <a:endParaRPr lang="en-US" sz="1800" b="0" dirty="0">
                  <a:solidFill>
                    <a:srgbClr val="002060"/>
                  </a:solidFill>
                </a:endParaRPr>
              </a:p>
            </p:txBody>
          </p:sp>
        </p:grpSp>
        <p:grpSp>
          <p:nvGrpSpPr>
            <p:cNvPr id="33" name="Group 32"/>
            <p:cNvGrpSpPr/>
            <p:nvPr/>
          </p:nvGrpSpPr>
          <p:grpSpPr>
            <a:xfrm>
              <a:off x="7838618" y="2133600"/>
              <a:ext cx="914400" cy="627221"/>
              <a:chOff x="696398" y="3029306"/>
              <a:chExt cx="914400" cy="627221"/>
            </a:xfrm>
          </p:grpSpPr>
          <p:sp>
            <p:nvSpPr>
              <p:cNvPr id="34" name="Oval 33"/>
              <p:cNvSpPr/>
              <p:nvPr/>
            </p:nvSpPr>
            <p:spPr bwMode="auto">
              <a:xfrm>
                <a:off x="1009918" y="3275527"/>
                <a:ext cx="60088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0" dirty="0" smtClean="0">
                    <a:solidFill>
                      <a:srgbClr val="002060"/>
                    </a:solidFill>
                  </a:rPr>
                  <a:t>ITE</a:t>
                </a:r>
                <a:endParaRPr kumimoji="0" lang="en-US" sz="1800" b="0" i="0" u="none" strike="noStrike" cap="none" normalizeH="0" baseline="0" dirty="0" smtClean="0">
                  <a:ln>
                    <a:noFill/>
                  </a:ln>
                  <a:solidFill>
                    <a:srgbClr val="002060"/>
                  </a:solidFill>
                  <a:effectLst/>
                </a:endParaRPr>
              </a:p>
            </p:txBody>
          </p:sp>
          <p:sp>
            <p:nvSpPr>
              <p:cNvPr id="35" name="TextBox 34"/>
              <p:cNvSpPr txBox="1"/>
              <p:nvPr/>
            </p:nvSpPr>
            <p:spPr>
              <a:xfrm>
                <a:off x="696398" y="3029306"/>
                <a:ext cx="550151" cy="369332"/>
              </a:xfrm>
              <a:prstGeom prst="rect">
                <a:avLst/>
              </a:prstGeom>
              <a:noFill/>
            </p:spPr>
            <p:txBody>
              <a:bodyPr wrap="none" rtlCol="0">
                <a:spAutoFit/>
              </a:bodyPr>
              <a:lstStyle/>
              <a:p>
                <a:r>
                  <a:rPr lang="en-US" sz="1800" b="0" dirty="0" smtClean="0">
                    <a:solidFill>
                      <a:srgbClr val="002060"/>
                    </a:solidFill>
                  </a:rPr>
                  <a:t>n10</a:t>
                </a:r>
                <a:endParaRPr lang="en-US" sz="1800" b="0" dirty="0">
                  <a:solidFill>
                    <a:srgbClr val="002060"/>
                  </a:solidFill>
                </a:endParaRPr>
              </a:p>
            </p:txBody>
          </p:sp>
        </p:grpSp>
      </p:grpSp>
      <p:sp>
        <p:nvSpPr>
          <p:cNvPr id="37" name="Rectangle 3"/>
          <p:cNvSpPr txBox="1">
            <a:spLocks noChangeArrowheads="1"/>
          </p:cNvSpPr>
          <p:nvPr/>
        </p:nvSpPr>
        <p:spPr bwMode="auto">
          <a:xfrm>
            <a:off x="128386" y="3271152"/>
            <a:ext cx="9015614"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lvl="1" indent="-342900">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Synthesis Constraints:</a:t>
            </a:r>
            <a:endParaRPr lang="en-US" altLang="ko-KR" sz="1200" b="0" kern="0" dirty="0" smtClean="0">
              <a:solidFill>
                <a:srgbClr val="006600"/>
              </a:solidFill>
              <a:ea typeface="Gulim" pitchFamily="34" charset="-127"/>
            </a:endParaRPr>
          </a:p>
          <a:p>
            <a:pPr lvl="1">
              <a:lnSpc>
                <a:spcPct val="80000"/>
              </a:lnSpc>
              <a:spcBef>
                <a:spcPct val="35000"/>
              </a:spcBef>
              <a:buClr>
                <a:srgbClr val="006600"/>
              </a:buClr>
              <a:buBlip>
                <a:blip r:embed="rId3"/>
              </a:buBlip>
            </a:pPr>
            <a:r>
              <a:rPr lang="en-US" altLang="ko-KR" sz="2000" b="0" kern="0" dirty="0" smtClean="0">
                <a:solidFill>
                  <a:srgbClr val="002060"/>
                </a:solidFill>
                <a:ea typeface="Gulim" pitchFamily="34" charset="-127"/>
              </a:rPr>
              <a:t>Shape </a:t>
            </a:r>
            <a:r>
              <a:rPr lang="en-US" altLang="ko-KR" sz="2000" b="0" kern="0" dirty="0">
                <a:solidFill>
                  <a:srgbClr val="002060"/>
                </a:solidFill>
                <a:ea typeface="Gulim" pitchFamily="34" charset="-127"/>
              </a:rPr>
              <a:t>is a </a:t>
            </a:r>
            <a:r>
              <a:rPr lang="en-US" altLang="ko-KR" sz="2000" b="0" kern="0" dirty="0" smtClean="0">
                <a:solidFill>
                  <a:srgbClr val="002060"/>
                </a:solidFill>
                <a:ea typeface="Gulim" pitchFamily="34" charset="-127"/>
              </a:rPr>
              <a:t>DAG, Types are consistent</a:t>
            </a:r>
          </a:p>
          <a:p>
            <a:pPr lvl="1">
              <a:lnSpc>
                <a:spcPct val="80000"/>
              </a:lnSpc>
              <a:spcBef>
                <a:spcPct val="35000"/>
              </a:spcBef>
              <a:buClr>
                <a:srgbClr val="006600"/>
              </a:buClr>
              <a:buBlip>
                <a:blip r:embed="rId3"/>
              </a:buBlip>
            </a:pPr>
            <a:r>
              <a:rPr lang="en-US" altLang="ko-KR" sz="2000" b="0" kern="0" dirty="0" smtClean="0">
                <a:solidFill>
                  <a:srgbClr val="002060"/>
                </a:solidFill>
                <a:ea typeface="Gulim" pitchFamily="34" charset="-127"/>
              </a:rPr>
              <a:t>Spec </a:t>
            </a:r>
            <a:r>
              <a:rPr lang="en-US" altLang="ko-KR" sz="2000" b="0" kern="0" dirty="0" smtClean="0">
                <a:solidFill>
                  <a:srgbClr val="002060"/>
                </a:solidFill>
                <a:latin typeface="Symbol" pitchFamily="18" charset="2"/>
                <a:ea typeface="Gulim" pitchFamily="34" charset="-127"/>
              </a:rPr>
              <a:t>j</a:t>
            </a:r>
            <a:r>
              <a:rPr lang="en-US" altLang="ko-KR" sz="2000" b="0" kern="0" dirty="0" smtClean="0">
                <a:solidFill>
                  <a:srgbClr val="002060"/>
                </a:solidFill>
                <a:ea typeface="Gulim" pitchFamily="34" charset="-127"/>
              </a:rPr>
              <a:t>[f/e] is satisfied on every concrete input values in </a:t>
            </a:r>
            <a:r>
              <a:rPr lang="en-US" altLang="ko-KR" sz="2000" b="0" kern="0" dirty="0" smtClean="0">
                <a:solidFill>
                  <a:srgbClr val="002060"/>
                </a:solidFill>
                <a:ea typeface="Gulim" pitchFamily="34" charset="-127"/>
              </a:rPr>
              <a:t>Examples</a:t>
            </a:r>
            <a:endParaRPr lang="en-US" altLang="ko-KR" sz="2000" b="0" kern="0" dirty="0" smtClean="0">
              <a:solidFill>
                <a:srgbClr val="002060"/>
              </a:solidFill>
              <a:ea typeface="Gulim" pitchFamily="34" charset="-127"/>
            </a:endParaRPr>
          </a:p>
        </p:txBody>
      </p:sp>
      <p:sp>
        <p:nvSpPr>
          <p:cNvPr id="38" name="Rectangle 3"/>
          <p:cNvSpPr txBox="1">
            <a:spLocks noChangeArrowheads="1"/>
          </p:cNvSpPr>
          <p:nvPr/>
        </p:nvSpPr>
        <p:spPr bwMode="auto">
          <a:xfrm>
            <a:off x="128386" y="4602953"/>
            <a:ext cx="879674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Use an SMT solver (Z3) to find a satisfying solution.</a:t>
            </a:r>
          </a:p>
        </p:txBody>
      </p:sp>
      <p:sp>
        <p:nvSpPr>
          <p:cNvPr id="39" name="Rectangle 3"/>
          <p:cNvSpPr txBox="1">
            <a:spLocks noChangeArrowheads="1"/>
          </p:cNvSpPr>
          <p:nvPr/>
        </p:nvSpPr>
        <p:spPr bwMode="auto">
          <a:xfrm>
            <a:off x="128386" y="5202234"/>
            <a:ext cx="8796740" cy="8175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If synthesis fails, try increasing the number of occurrences of components in the library in an outer loop</a:t>
            </a:r>
          </a:p>
        </p:txBody>
      </p:sp>
      <p:sp>
        <p:nvSpPr>
          <p:cNvPr id="42" name="Rectangle 3"/>
          <p:cNvSpPr txBox="1">
            <a:spLocks noChangeArrowheads="1"/>
          </p:cNvSpPr>
          <p:nvPr/>
        </p:nvSpPr>
        <p:spPr bwMode="auto">
          <a:xfrm>
            <a:off x="91808" y="1143000"/>
            <a:ext cx="91440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Start with a library consisting of some number of occurrences of each component. </a:t>
            </a:r>
            <a:endParaRPr lang="en-US" altLang="ko-KR" sz="2000" b="0" kern="0" dirty="0" smtClean="0">
              <a:solidFill>
                <a:srgbClr val="FF00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400" b="0" kern="0" dirty="0" smtClean="0">
              <a:ea typeface="Gulim" pitchFamily="34" charset="-127"/>
            </a:endParaRPr>
          </a:p>
        </p:txBody>
      </p:sp>
    </p:spTree>
    <p:extLst>
      <p:ext uri="{BB962C8B-B14F-4D97-AF65-F5344CB8AC3E}">
        <p14:creationId xmlns:p14="http://schemas.microsoft.com/office/powerpoint/2010/main" val="886780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Stochastic Learning</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Idea: Find desired expression e by probabilistic walk on graph where nodes are expressions and edges capture single-edits</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i="1"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Metropolis-Hastings Algorithm: Given a probability distribution P over domain X, and an </a:t>
            </a:r>
            <a:r>
              <a:rPr lang="en-US" altLang="ko-KR" sz="2000" dirty="0" err="1" smtClean="0">
                <a:solidFill>
                  <a:srgbClr val="006600"/>
                </a:solidFill>
                <a:ea typeface="Gulim" pitchFamily="34" charset="-127"/>
              </a:rPr>
              <a:t>ergodic</a:t>
            </a:r>
            <a:r>
              <a:rPr lang="en-US" altLang="ko-KR" sz="2000" dirty="0" smtClean="0">
                <a:solidFill>
                  <a:srgbClr val="006600"/>
                </a:solidFill>
                <a:ea typeface="Gulim" pitchFamily="34" charset="-127"/>
              </a:rPr>
              <a:t> Markov chain over X, samples from X</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Fix expression size n. </a:t>
            </a:r>
            <a:endParaRPr lang="en-US" altLang="ko-KR" sz="2000" dirty="0" smtClean="0">
              <a:solidFill>
                <a:srgbClr val="006600"/>
              </a:solidFill>
              <a:ea typeface="Gulim" pitchFamily="34" charset="-127"/>
            </a:endParaRP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X </a:t>
            </a:r>
            <a:r>
              <a:rPr lang="en-US" altLang="ko-KR" sz="2000" dirty="0" smtClean="0">
                <a:solidFill>
                  <a:srgbClr val="002060"/>
                </a:solidFill>
                <a:ea typeface="Gulim" pitchFamily="34" charset="-127"/>
              </a:rPr>
              <a:t>is the set of expressions E</a:t>
            </a:r>
            <a:r>
              <a:rPr lang="en-US" altLang="ko-KR" sz="2000" baseline="-25000" dirty="0" smtClean="0">
                <a:solidFill>
                  <a:srgbClr val="002060"/>
                </a:solidFill>
                <a:ea typeface="Gulim" pitchFamily="34" charset="-127"/>
              </a:rPr>
              <a:t>n</a:t>
            </a:r>
            <a:r>
              <a:rPr lang="en-US" altLang="ko-KR" sz="2000" dirty="0" smtClean="0">
                <a:solidFill>
                  <a:srgbClr val="002060"/>
                </a:solidFill>
                <a:ea typeface="Gulim" pitchFamily="34" charset="-127"/>
              </a:rPr>
              <a:t> of size n. </a:t>
            </a:r>
            <a:endParaRPr lang="en-US" altLang="ko-KR" sz="2000" dirty="0" smtClean="0">
              <a:solidFill>
                <a:srgbClr val="002060"/>
              </a:solidFill>
              <a:ea typeface="Gulim" pitchFamily="34" charset="-127"/>
            </a:endParaRP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P(e</a:t>
            </a:r>
            <a:r>
              <a:rPr lang="en-US" altLang="ko-KR" sz="2000" dirty="0" smtClean="0">
                <a:solidFill>
                  <a:srgbClr val="002060"/>
                </a:solidFill>
                <a:ea typeface="Gulim" pitchFamily="34" charset="-127"/>
              </a:rPr>
              <a:t>) </a:t>
            </a:r>
            <a:r>
              <a:rPr lang="en-US" altLang="ko-KR" sz="2000" dirty="0" smtClean="0">
                <a:solidFill>
                  <a:srgbClr val="002060"/>
                </a:solidFill>
                <a:ea typeface="Gulim" pitchFamily="34" charset="-127"/>
              </a:rPr>
              <a:t>∝ Score(e</a:t>
            </a:r>
            <a:r>
              <a:rPr lang="en-US" altLang="ko-KR" sz="2000" dirty="0" smtClean="0">
                <a:solidFill>
                  <a:srgbClr val="002060"/>
                </a:solidFill>
                <a:ea typeface="Gulim" pitchFamily="34" charset="-127"/>
              </a:rPr>
              <a:t>) (“Extent to which e meets the spec φ”)</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For a given set I of concrete inputs, Score(e) = exp( - 0.5 Wrong(e)), where Wrong(e) = No of examples in I for which ~ </a:t>
            </a:r>
            <a:r>
              <a:rPr lang="en-US" altLang="ko-KR" sz="2000" dirty="0" smtClean="0">
                <a:solidFill>
                  <a:srgbClr val="006600"/>
                </a:solidFill>
                <a:latin typeface="Symbol" pitchFamily="18" charset="2"/>
                <a:ea typeface="Gulim" pitchFamily="34" charset="-127"/>
              </a:rPr>
              <a:t>j</a:t>
            </a:r>
            <a:r>
              <a:rPr lang="en-US" altLang="ko-KR" sz="2000" dirty="0" smtClean="0">
                <a:solidFill>
                  <a:srgbClr val="006600"/>
                </a:solidFill>
                <a:ea typeface="Gulim" pitchFamily="34" charset="-127"/>
              </a:rPr>
              <a:t> [f/e]</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Score(e) is large when Wrong(e) is small. Expressions e with Wrong(e) = 0 more likely to be chosen in the limit than any other expression</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43</a:t>
            </a:fld>
            <a:endParaRPr lang="en-US" b="1" dirty="0"/>
          </a:p>
        </p:txBody>
      </p:sp>
    </p:spTree>
    <p:extLst>
      <p:ext uri="{BB962C8B-B14F-4D97-AF65-F5344CB8AC3E}">
        <p14:creationId xmlns:p14="http://schemas.microsoft.com/office/powerpoint/2010/main" val="390677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72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0" y="1143000"/>
            <a:ext cx="9144000" cy="190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Initial candidate expression e sampled uniformly from E</a:t>
            </a:r>
            <a:r>
              <a:rPr lang="en-US" altLang="ko-KR" sz="2000" baseline="-25000" dirty="0" smtClean="0">
                <a:solidFill>
                  <a:srgbClr val="006600"/>
                </a:solidFill>
                <a:ea typeface="Gulim" pitchFamily="34" charset="-127"/>
              </a:rPr>
              <a:t>n</a:t>
            </a:r>
          </a:p>
          <a:p>
            <a:pPr>
              <a:lnSpc>
                <a:spcPct val="80000"/>
              </a:lnSpc>
              <a:spcBef>
                <a:spcPct val="35000"/>
              </a:spcBef>
              <a:buClr>
                <a:srgbClr val="006600"/>
              </a:buClr>
              <a:buFont typeface="Wingdings" pitchFamily="2" charset="2"/>
              <a:buChar char="q"/>
            </a:pPr>
            <a:endParaRPr lang="en-US" altLang="ko-KR" sz="2000" baseline="-25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When Score(e) = 1, return e</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Pick node v in parse tree of e uniformly at random. Replace </a:t>
            </a:r>
            <a:r>
              <a:rPr lang="en-US" altLang="ko-KR" sz="2000" dirty="0" err="1" smtClean="0">
                <a:solidFill>
                  <a:srgbClr val="006600"/>
                </a:solidFill>
                <a:ea typeface="Gulim" pitchFamily="34" charset="-127"/>
              </a:rPr>
              <a:t>subtree</a:t>
            </a:r>
            <a:r>
              <a:rPr lang="en-US" altLang="ko-KR" sz="2000" dirty="0" smtClean="0">
                <a:solidFill>
                  <a:srgbClr val="006600"/>
                </a:solidFill>
                <a:ea typeface="Gulim" pitchFamily="34" charset="-127"/>
              </a:rPr>
              <a:t> rooted at e with </a:t>
            </a:r>
            <a:r>
              <a:rPr lang="en-US" altLang="ko-KR" sz="2000" dirty="0" err="1" smtClean="0">
                <a:solidFill>
                  <a:srgbClr val="006600"/>
                </a:solidFill>
                <a:ea typeface="Gulim" pitchFamily="34" charset="-127"/>
              </a:rPr>
              <a:t>subtree</a:t>
            </a:r>
            <a:r>
              <a:rPr lang="en-US" altLang="ko-KR" sz="2000" dirty="0" smtClean="0">
                <a:solidFill>
                  <a:srgbClr val="006600"/>
                </a:solidFill>
                <a:ea typeface="Gulim" pitchFamily="34" charset="-127"/>
              </a:rPr>
              <a:t> of same size, sampled uniformly</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p:txBody>
      </p:sp>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Stochastic Learning</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44</a:t>
            </a:fld>
            <a:endParaRPr lang="en-US" b="1" dirty="0"/>
          </a:p>
        </p:txBody>
      </p:sp>
      <p:grpSp>
        <p:nvGrpSpPr>
          <p:cNvPr id="35" name="Group 34"/>
          <p:cNvGrpSpPr/>
          <p:nvPr/>
        </p:nvGrpSpPr>
        <p:grpSpPr>
          <a:xfrm>
            <a:off x="1143000" y="3048000"/>
            <a:ext cx="1676400" cy="1981200"/>
            <a:chOff x="762000" y="3352800"/>
            <a:chExt cx="1981200" cy="2286000"/>
          </a:xfrm>
        </p:grpSpPr>
        <p:sp>
          <p:nvSpPr>
            <p:cNvPr id="34" name="Rectangle 33"/>
            <p:cNvSpPr/>
            <p:nvPr/>
          </p:nvSpPr>
          <p:spPr bwMode="auto">
            <a:xfrm>
              <a:off x="762000" y="4343400"/>
              <a:ext cx="1524000" cy="1295400"/>
            </a:xfrm>
            <a:prstGeom prst="rect">
              <a:avLst/>
            </a:prstGeom>
            <a:solidFill>
              <a:srgbClr val="FF0000">
                <a:alpha val="50196"/>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6" name="Oval 5"/>
            <p:cNvSpPr/>
            <p:nvPr/>
          </p:nvSpPr>
          <p:spPr bwMode="auto">
            <a:xfrm>
              <a:off x="1835516" y="3763240"/>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7" name="Straight Arrow Connector 6"/>
            <p:cNvCxnSpPr>
              <a:endCxn id="6" idx="5"/>
            </p:cNvCxnSpPr>
            <p:nvPr/>
          </p:nvCxnSpPr>
          <p:spPr bwMode="auto">
            <a:xfrm flipH="1" flipV="1">
              <a:off x="2225761" y="4088444"/>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8" name="Straight Arrow Connector 7"/>
            <p:cNvCxnSpPr>
              <a:endCxn id="6" idx="3"/>
            </p:cNvCxnSpPr>
            <p:nvPr/>
          </p:nvCxnSpPr>
          <p:spPr bwMode="auto">
            <a:xfrm flipV="1">
              <a:off x="1619824" y="4088444"/>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0" name="TextBox 9"/>
            <p:cNvSpPr txBox="1"/>
            <p:nvPr/>
          </p:nvSpPr>
          <p:spPr>
            <a:xfrm>
              <a:off x="2462354" y="4419600"/>
              <a:ext cx="280846" cy="307777"/>
            </a:xfrm>
            <a:prstGeom prst="rect">
              <a:avLst/>
            </a:prstGeom>
            <a:noFill/>
          </p:spPr>
          <p:txBody>
            <a:bodyPr wrap="none" rtlCol="0">
              <a:spAutoFit/>
            </a:bodyPr>
            <a:lstStyle/>
            <a:p>
              <a:r>
                <a:rPr lang="en-US" sz="1400" b="0" dirty="0" smtClean="0">
                  <a:solidFill>
                    <a:srgbClr val="002060"/>
                  </a:solidFill>
                </a:rPr>
                <a:t>z</a:t>
              </a:r>
              <a:endParaRPr lang="en-US" sz="1800" b="0" dirty="0">
                <a:solidFill>
                  <a:srgbClr val="002060"/>
                </a:solidFill>
              </a:endParaRPr>
            </a:p>
          </p:txBody>
        </p:sp>
        <p:cxnSp>
          <p:nvCxnSpPr>
            <p:cNvPr id="11" name="Straight Arrow Connector 10"/>
            <p:cNvCxnSpPr>
              <a:stCxn id="6" idx="0"/>
            </p:cNvCxnSpPr>
            <p:nvPr/>
          </p:nvCxnSpPr>
          <p:spPr bwMode="auto">
            <a:xfrm flipV="1">
              <a:off x="2064116" y="3352800"/>
              <a:ext cx="0" cy="410440"/>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2" name="TextBox 11"/>
            <p:cNvSpPr txBox="1"/>
            <p:nvPr/>
          </p:nvSpPr>
          <p:spPr>
            <a:xfrm>
              <a:off x="2033876" y="3352800"/>
              <a:ext cx="282450" cy="307777"/>
            </a:xfrm>
            <a:prstGeom prst="rect">
              <a:avLst/>
            </a:prstGeom>
            <a:noFill/>
          </p:spPr>
          <p:txBody>
            <a:bodyPr wrap="none" rtlCol="0">
              <a:spAutoFit/>
            </a:bodyPr>
            <a:lstStyle/>
            <a:p>
              <a:r>
                <a:rPr lang="en-US" sz="1400" b="0" dirty="0" smtClean="0">
                  <a:solidFill>
                    <a:srgbClr val="002060"/>
                  </a:solidFill>
                </a:rPr>
                <a:t>e</a:t>
              </a:r>
              <a:endParaRPr lang="en-US" sz="1800" b="0" dirty="0">
                <a:solidFill>
                  <a:srgbClr val="002060"/>
                </a:solidFill>
              </a:endParaRPr>
            </a:p>
          </p:txBody>
        </p:sp>
        <p:sp>
          <p:nvSpPr>
            <p:cNvPr id="13" name="Oval 12"/>
            <p:cNvSpPr/>
            <p:nvPr/>
          </p:nvSpPr>
          <p:spPr bwMode="auto">
            <a:xfrm>
              <a:off x="1319354" y="4495800"/>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14" name="Straight Arrow Connector 13"/>
            <p:cNvCxnSpPr/>
            <p:nvPr/>
          </p:nvCxnSpPr>
          <p:spPr bwMode="auto">
            <a:xfrm flipH="1" flipV="1">
              <a:off x="1700354" y="4800600"/>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5" name="TextBox 14"/>
            <p:cNvSpPr txBox="1"/>
            <p:nvPr/>
          </p:nvSpPr>
          <p:spPr>
            <a:xfrm>
              <a:off x="1936947" y="5131756"/>
              <a:ext cx="280846" cy="307777"/>
            </a:xfrm>
            <a:prstGeom prst="rect">
              <a:avLst/>
            </a:prstGeom>
            <a:noFill/>
          </p:spPr>
          <p:txBody>
            <a:bodyPr wrap="none" rtlCol="0">
              <a:spAutoFit/>
            </a:bodyPr>
            <a:lstStyle/>
            <a:p>
              <a:r>
                <a:rPr lang="en-US" sz="1400" b="0" dirty="0" smtClean="0">
                  <a:solidFill>
                    <a:srgbClr val="002060"/>
                  </a:solidFill>
                </a:rPr>
                <a:t>y</a:t>
              </a:r>
              <a:endParaRPr lang="en-US" sz="1800" b="0" dirty="0">
                <a:solidFill>
                  <a:srgbClr val="002060"/>
                </a:solidFill>
              </a:endParaRPr>
            </a:p>
          </p:txBody>
        </p:sp>
        <p:cxnSp>
          <p:nvCxnSpPr>
            <p:cNvPr id="16" name="Straight Arrow Connector 15"/>
            <p:cNvCxnSpPr/>
            <p:nvPr/>
          </p:nvCxnSpPr>
          <p:spPr bwMode="auto">
            <a:xfrm flipV="1">
              <a:off x="1090754" y="4800600"/>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7" name="TextBox 16"/>
            <p:cNvSpPr txBox="1"/>
            <p:nvPr/>
          </p:nvSpPr>
          <p:spPr>
            <a:xfrm>
              <a:off x="862154" y="5178623"/>
              <a:ext cx="290464" cy="307777"/>
            </a:xfrm>
            <a:prstGeom prst="rect">
              <a:avLst/>
            </a:prstGeom>
            <a:noFill/>
          </p:spPr>
          <p:txBody>
            <a:bodyPr wrap="none" rtlCol="0">
              <a:spAutoFit/>
            </a:bodyPr>
            <a:lstStyle/>
            <a:p>
              <a:r>
                <a:rPr lang="en-US" sz="1400" b="0" dirty="0" smtClean="0">
                  <a:solidFill>
                    <a:srgbClr val="002060"/>
                  </a:solidFill>
                </a:rPr>
                <a:t>x</a:t>
              </a:r>
              <a:endParaRPr lang="en-US" sz="1800" b="0" dirty="0">
                <a:solidFill>
                  <a:srgbClr val="002060"/>
                </a:solidFill>
              </a:endParaRPr>
            </a:p>
          </p:txBody>
        </p:sp>
      </p:grpSp>
      <p:grpSp>
        <p:nvGrpSpPr>
          <p:cNvPr id="19" name="Group 18"/>
          <p:cNvGrpSpPr/>
          <p:nvPr/>
        </p:nvGrpSpPr>
        <p:grpSpPr>
          <a:xfrm>
            <a:off x="5105400" y="3124200"/>
            <a:ext cx="1600200" cy="1905000"/>
            <a:chOff x="381000" y="3505200"/>
            <a:chExt cx="1881046" cy="2133600"/>
          </a:xfrm>
        </p:grpSpPr>
        <p:sp>
          <p:nvSpPr>
            <p:cNvPr id="20" name="Oval 19"/>
            <p:cNvSpPr/>
            <p:nvPr/>
          </p:nvSpPr>
          <p:spPr bwMode="auto">
            <a:xfrm>
              <a:off x="1354362" y="3915640"/>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21" name="Straight Arrow Connector 20"/>
            <p:cNvCxnSpPr>
              <a:endCxn id="20" idx="5"/>
            </p:cNvCxnSpPr>
            <p:nvPr/>
          </p:nvCxnSpPr>
          <p:spPr bwMode="auto">
            <a:xfrm flipH="1" flipV="1">
              <a:off x="1744607" y="4240844"/>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22" name="Straight Arrow Connector 21"/>
            <p:cNvCxnSpPr>
              <a:endCxn id="20" idx="3"/>
            </p:cNvCxnSpPr>
            <p:nvPr/>
          </p:nvCxnSpPr>
          <p:spPr bwMode="auto">
            <a:xfrm flipV="1">
              <a:off x="1138670" y="4240844"/>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23" name="TextBox 22"/>
            <p:cNvSpPr txBox="1"/>
            <p:nvPr/>
          </p:nvSpPr>
          <p:spPr>
            <a:xfrm>
              <a:off x="1981200" y="4572000"/>
              <a:ext cx="280846" cy="307777"/>
            </a:xfrm>
            <a:prstGeom prst="rect">
              <a:avLst/>
            </a:prstGeom>
            <a:noFill/>
          </p:spPr>
          <p:txBody>
            <a:bodyPr wrap="none" rtlCol="0">
              <a:spAutoFit/>
            </a:bodyPr>
            <a:lstStyle/>
            <a:p>
              <a:r>
                <a:rPr lang="en-US" sz="1400" b="0" dirty="0" smtClean="0">
                  <a:solidFill>
                    <a:srgbClr val="002060"/>
                  </a:solidFill>
                </a:rPr>
                <a:t>z</a:t>
              </a:r>
              <a:endParaRPr lang="en-US" sz="1800" b="0" dirty="0">
                <a:solidFill>
                  <a:srgbClr val="002060"/>
                </a:solidFill>
              </a:endParaRPr>
            </a:p>
          </p:txBody>
        </p:sp>
        <p:cxnSp>
          <p:nvCxnSpPr>
            <p:cNvPr id="24" name="Straight Arrow Connector 23"/>
            <p:cNvCxnSpPr>
              <a:stCxn id="20" idx="0"/>
            </p:cNvCxnSpPr>
            <p:nvPr/>
          </p:nvCxnSpPr>
          <p:spPr bwMode="auto">
            <a:xfrm flipV="1">
              <a:off x="1582962" y="3505200"/>
              <a:ext cx="0" cy="410440"/>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25" name="TextBox 24"/>
            <p:cNvSpPr txBox="1"/>
            <p:nvPr/>
          </p:nvSpPr>
          <p:spPr>
            <a:xfrm>
              <a:off x="1552722" y="3505200"/>
              <a:ext cx="324128" cy="369332"/>
            </a:xfrm>
            <a:prstGeom prst="rect">
              <a:avLst/>
            </a:prstGeom>
            <a:noFill/>
          </p:spPr>
          <p:txBody>
            <a:bodyPr wrap="none" rtlCol="0">
              <a:spAutoFit/>
            </a:bodyPr>
            <a:lstStyle/>
            <a:p>
              <a:r>
                <a:rPr lang="en-US" sz="1400" b="0" dirty="0" smtClean="0">
                  <a:solidFill>
                    <a:srgbClr val="002060"/>
                  </a:solidFill>
                </a:rPr>
                <a:t>e</a:t>
              </a:r>
              <a:r>
                <a:rPr lang="en-US" sz="1800" b="0" dirty="0" smtClean="0">
                  <a:solidFill>
                    <a:srgbClr val="002060"/>
                  </a:solidFill>
                </a:rPr>
                <a:t>’</a:t>
              </a:r>
              <a:endParaRPr lang="en-US" sz="1400" b="0" dirty="0" smtClean="0">
                <a:solidFill>
                  <a:srgbClr val="002060"/>
                </a:solidFill>
              </a:endParaRPr>
            </a:p>
          </p:txBody>
        </p:sp>
        <p:sp>
          <p:nvSpPr>
            <p:cNvPr id="26" name="Oval 25"/>
            <p:cNvSpPr/>
            <p:nvPr/>
          </p:nvSpPr>
          <p:spPr bwMode="auto">
            <a:xfrm>
              <a:off x="838200" y="4648200"/>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27" name="Straight Arrow Connector 26"/>
            <p:cNvCxnSpPr/>
            <p:nvPr/>
          </p:nvCxnSpPr>
          <p:spPr bwMode="auto">
            <a:xfrm flipH="1" flipV="1">
              <a:off x="1219200" y="4953000"/>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28" name="TextBox 27"/>
            <p:cNvSpPr txBox="1"/>
            <p:nvPr/>
          </p:nvSpPr>
          <p:spPr>
            <a:xfrm>
              <a:off x="1455793" y="5284156"/>
              <a:ext cx="264816" cy="307777"/>
            </a:xfrm>
            <a:prstGeom prst="rect">
              <a:avLst/>
            </a:prstGeom>
            <a:noFill/>
          </p:spPr>
          <p:txBody>
            <a:bodyPr wrap="none" rtlCol="0">
              <a:spAutoFit/>
            </a:bodyPr>
            <a:lstStyle/>
            <a:p>
              <a:r>
                <a:rPr lang="en-US" sz="1400" b="0" dirty="0" smtClean="0">
                  <a:solidFill>
                    <a:srgbClr val="002060"/>
                  </a:solidFill>
                </a:rPr>
                <a:t>1</a:t>
              </a:r>
              <a:endParaRPr lang="en-US" sz="1800" b="0" dirty="0">
                <a:solidFill>
                  <a:srgbClr val="002060"/>
                </a:solidFill>
              </a:endParaRPr>
            </a:p>
          </p:txBody>
        </p:sp>
        <p:cxnSp>
          <p:nvCxnSpPr>
            <p:cNvPr id="29" name="Straight Arrow Connector 28"/>
            <p:cNvCxnSpPr/>
            <p:nvPr/>
          </p:nvCxnSpPr>
          <p:spPr bwMode="auto">
            <a:xfrm flipV="1">
              <a:off x="609600" y="4953000"/>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30" name="TextBox 29"/>
            <p:cNvSpPr txBox="1"/>
            <p:nvPr/>
          </p:nvSpPr>
          <p:spPr>
            <a:xfrm>
              <a:off x="381000" y="5331023"/>
              <a:ext cx="290464" cy="307777"/>
            </a:xfrm>
            <a:prstGeom prst="rect">
              <a:avLst/>
            </a:prstGeom>
            <a:noFill/>
          </p:spPr>
          <p:txBody>
            <a:bodyPr wrap="none" rtlCol="0">
              <a:spAutoFit/>
            </a:bodyPr>
            <a:lstStyle/>
            <a:p>
              <a:r>
                <a:rPr lang="en-US" sz="1400" b="0" dirty="0" smtClean="0">
                  <a:solidFill>
                    <a:srgbClr val="002060"/>
                  </a:solidFill>
                </a:rPr>
                <a:t>z</a:t>
              </a:r>
              <a:endParaRPr lang="en-US" sz="1800" b="0" dirty="0">
                <a:solidFill>
                  <a:srgbClr val="002060"/>
                </a:solidFill>
              </a:endParaRPr>
            </a:p>
          </p:txBody>
        </p:sp>
      </p:grpSp>
      <p:cxnSp>
        <p:nvCxnSpPr>
          <p:cNvPr id="31" name="Straight Arrow Connector 30"/>
          <p:cNvCxnSpPr/>
          <p:nvPr/>
        </p:nvCxnSpPr>
        <p:spPr bwMode="auto">
          <a:xfrm flipV="1">
            <a:off x="3429000" y="4169608"/>
            <a:ext cx="1066800" cy="1"/>
          </a:xfrm>
          <a:prstGeom prst="straightConnector1">
            <a:avLst/>
          </a:prstGeom>
          <a:solidFill>
            <a:srgbClr val="333399"/>
          </a:solidFill>
          <a:ln w="38100" cap="flat" cmpd="sng" algn="ctr">
            <a:solidFill>
              <a:schemeClr val="tx1"/>
            </a:solidFill>
            <a:prstDash val="solid"/>
            <a:round/>
            <a:headEnd type="none" w="med" len="med"/>
            <a:tailEnd type="triangle"/>
          </a:ln>
          <a:effectLst/>
        </p:spPr>
      </p:cxnSp>
      <p:sp>
        <p:nvSpPr>
          <p:cNvPr id="32" name="Rectangle 3"/>
          <p:cNvSpPr txBox="1">
            <a:spLocks noChangeArrowheads="1"/>
          </p:cNvSpPr>
          <p:nvPr/>
        </p:nvSpPr>
        <p:spPr bwMode="auto">
          <a:xfrm>
            <a:off x="152400" y="5105400"/>
            <a:ext cx="89916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80000"/>
              </a:lnSpc>
              <a:spcBef>
                <a:spcPct val="35000"/>
              </a:spcBef>
              <a:spcAft>
                <a:spcPct val="0"/>
              </a:spcAft>
              <a:buClr>
                <a:srgbClr val="006600"/>
              </a:buClr>
              <a:buSzTx/>
              <a:buFontTx/>
              <a:buNone/>
              <a:tabLst/>
              <a:defRPr/>
            </a:pPr>
            <a:endParaRPr kumimoji="0" lang="en-US" altLang="ko-KR" sz="2000" b="0" i="0" u="none" strike="noStrike" kern="0" cap="none" spc="0" normalizeH="0" baseline="0" noProof="0" dirty="0" smtClean="0">
              <a:ln>
                <a:noFill/>
              </a:ln>
              <a:solidFill>
                <a:srgbClr val="006600"/>
              </a:solidFill>
              <a:effectLst/>
              <a:uLnTx/>
              <a:uFillTx/>
              <a:latin typeface="+mn-lt"/>
              <a:ea typeface="Gulim" pitchFamily="34" charset="-127"/>
              <a:cs typeface="+mn-cs"/>
            </a:endParaRPr>
          </a:p>
          <a:p>
            <a:pPr marL="342900" marR="0" lvl="0" indent="-342900" algn="l" defTabSz="914400" rtl="0" eaLnBrk="0" fontAlgn="base" latinLnBrk="0" hangingPunct="0">
              <a:lnSpc>
                <a:spcPct val="80000"/>
              </a:lnSpc>
              <a:spcBef>
                <a:spcPct val="35000"/>
              </a:spcBef>
              <a:spcAft>
                <a:spcPct val="0"/>
              </a:spcAft>
              <a:buClr>
                <a:srgbClr val="006600"/>
              </a:buClr>
              <a:buSzTx/>
              <a:buFont typeface="Wingdings" pitchFamily="2" charset="2"/>
              <a:buChar char="q"/>
              <a:tabLst/>
              <a:defRPr/>
            </a:pPr>
            <a:r>
              <a:rPr kumimoji="0" lang="en-US" altLang="ko-KR" sz="2000" b="0" i="0" u="none" strike="noStrike" kern="0" cap="none" spc="0" normalizeH="0" baseline="0" noProof="0" dirty="0" smtClean="0">
                <a:ln>
                  <a:noFill/>
                </a:ln>
                <a:solidFill>
                  <a:srgbClr val="006600"/>
                </a:solidFill>
                <a:effectLst/>
                <a:uLnTx/>
                <a:uFillTx/>
                <a:latin typeface="+mn-lt"/>
                <a:ea typeface="Gulim" pitchFamily="34" charset="-127"/>
                <a:cs typeface="+mn-cs"/>
              </a:rPr>
              <a:t>With probability min{ 1, Score(e’)/Score(e) }, replace e with e’</a:t>
            </a:r>
          </a:p>
          <a:p>
            <a:pPr marL="342900" marR="0" lvl="0" indent="-342900" algn="l" defTabSz="914400" rtl="0" eaLnBrk="0" fontAlgn="base" latinLnBrk="0" hangingPunct="0">
              <a:lnSpc>
                <a:spcPct val="80000"/>
              </a:lnSpc>
              <a:spcBef>
                <a:spcPct val="35000"/>
              </a:spcBef>
              <a:spcAft>
                <a:spcPct val="0"/>
              </a:spcAft>
              <a:buClr>
                <a:srgbClr val="006600"/>
              </a:buClr>
              <a:buSzTx/>
              <a:buFont typeface="Wingdings" pitchFamily="2" charset="2"/>
              <a:buChar char="q"/>
              <a:tabLst/>
              <a:defRPr/>
            </a:pPr>
            <a:endParaRPr kumimoji="0" lang="en-US" altLang="ko-KR" sz="2000" b="0" i="0" u="none" strike="noStrike" kern="0" cap="none" spc="0" normalizeH="0" baseline="0" noProof="0" dirty="0" smtClean="0">
              <a:ln>
                <a:noFill/>
              </a:ln>
              <a:solidFill>
                <a:srgbClr val="006600"/>
              </a:solidFill>
              <a:effectLst/>
              <a:uLnTx/>
              <a:uFillTx/>
              <a:latin typeface="+mn-lt"/>
              <a:ea typeface="Gulim" pitchFamily="34" charset="-127"/>
              <a:cs typeface="+mn-cs"/>
            </a:endParaRPr>
          </a:p>
          <a:p>
            <a:pPr marL="342900" marR="0" lvl="0" indent="-342900" algn="l" defTabSz="914400" rtl="0" eaLnBrk="0" fontAlgn="base" latinLnBrk="0" hangingPunct="0">
              <a:lnSpc>
                <a:spcPct val="80000"/>
              </a:lnSpc>
              <a:spcBef>
                <a:spcPct val="35000"/>
              </a:spcBef>
              <a:spcAft>
                <a:spcPct val="0"/>
              </a:spcAft>
              <a:buClr>
                <a:srgbClr val="006600"/>
              </a:buClr>
              <a:buSzTx/>
              <a:buFont typeface="Wingdings" pitchFamily="2" charset="2"/>
              <a:buChar char="q"/>
              <a:tabLst/>
              <a:defRPr/>
            </a:pPr>
            <a:r>
              <a:rPr kumimoji="0" lang="en-US" altLang="ko-KR" sz="2000" b="0" i="0" u="none" strike="noStrike" kern="0" cap="none" spc="0" normalizeH="0" baseline="0" noProof="0" dirty="0" smtClean="0">
                <a:ln>
                  <a:noFill/>
                </a:ln>
                <a:solidFill>
                  <a:srgbClr val="006600"/>
                </a:solidFill>
                <a:effectLst/>
                <a:uLnTx/>
                <a:uFillTx/>
                <a:latin typeface="+mn-lt"/>
                <a:ea typeface="Gulim" pitchFamily="34" charset="-127"/>
                <a:cs typeface="+mn-cs"/>
              </a:rPr>
              <a:t>Outer loop responsible for updating expression size n</a:t>
            </a:r>
          </a:p>
          <a:p>
            <a:pPr marL="342900" marR="0" lvl="0" indent="-342900" algn="l" defTabSz="914400" rtl="0" eaLnBrk="0" fontAlgn="base" latinLnBrk="0" hangingPunct="0">
              <a:lnSpc>
                <a:spcPct val="80000"/>
              </a:lnSpc>
              <a:spcBef>
                <a:spcPct val="35000"/>
              </a:spcBef>
              <a:spcAft>
                <a:spcPct val="0"/>
              </a:spcAft>
              <a:buClr>
                <a:srgbClr val="006600"/>
              </a:buClr>
              <a:buSzTx/>
              <a:buFont typeface="Wingdings" pitchFamily="2" charset="2"/>
              <a:buChar char="q"/>
              <a:tabLst/>
              <a:defRPr/>
            </a:pPr>
            <a:endParaRPr kumimoji="0" lang="en-US" altLang="ko-KR" sz="2000" b="0" i="0" u="none" strike="noStrike" kern="0" cap="none" spc="0" normalizeH="0" baseline="0" noProof="0" dirty="0" smtClean="0">
              <a:ln>
                <a:noFill/>
              </a:ln>
              <a:solidFill>
                <a:srgbClr val="006600"/>
              </a:solidFill>
              <a:effectLst/>
              <a:uLnTx/>
              <a:uFillTx/>
              <a:latin typeface="+mn-lt"/>
              <a:ea typeface="Gulim" pitchFamily="34" charset="-127"/>
              <a:cs typeface="+mn-cs"/>
            </a:endParaRPr>
          </a:p>
        </p:txBody>
      </p:sp>
    </p:spTree>
    <p:extLst>
      <p:ext uri="{BB962C8B-B14F-4D97-AF65-F5344CB8AC3E}">
        <p14:creationId xmlns:p14="http://schemas.microsoft.com/office/powerpoint/2010/main" val="390677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2">
                                            <p:txEl>
                                              <p:pRg st="1" end="1"/>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P spid="32"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Benchmarks and Implementation</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Prototype implementation of Enumerative/Symbolic/Stochastic CEGIS</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i="1"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Benchmarks:</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Bit-manipulation programs from Hacker’s delight</a:t>
            </a:r>
            <a:endParaRPr lang="en-US" altLang="ko-KR" sz="2000" dirty="0">
              <a:solidFill>
                <a:srgbClr val="002060"/>
              </a:solidFill>
              <a:ea typeface="Gulim" pitchFamily="34" charset="-127"/>
            </a:endParaRP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Integer arithmetic: Find max, search in sorted array</a:t>
            </a:r>
          </a:p>
          <a:p>
            <a:pPr lvl="1">
              <a:lnSpc>
                <a:spcPct val="80000"/>
              </a:lnSpc>
              <a:spcBef>
                <a:spcPct val="35000"/>
              </a:spcBef>
              <a:buClr>
                <a:srgbClr val="006600"/>
              </a:buClr>
              <a:buBlip>
                <a:blip r:embed="rId3"/>
              </a:buBlip>
            </a:pPr>
            <a:r>
              <a:rPr lang="en-US" altLang="ko-KR" sz="2000" dirty="0" smtClean="0">
                <a:solidFill>
                  <a:srgbClr val="002060"/>
                </a:solidFill>
                <a:ea typeface="Gulim" pitchFamily="34" charset="-127"/>
              </a:rPr>
              <a:t>Challenge problems such as computing Morton’s number</a:t>
            </a: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400"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Multiple variants of each benchmark by varying grammar</a:t>
            </a:r>
            <a:endParaRPr lang="en-US" altLang="ko-KR" sz="2000" dirty="0"/>
          </a:p>
          <a:p>
            <a:pPr marL="0" indent="0">
              <a:lnSpc>
                <a:spcPct val="80000"/>
              </a:lnSpc>
              <a:spcBef>
                <a:spcPct val="35000"/>
              </a:spcBef>
              <a:buClr>
                <a:srgbClr val="006600"/>
              </a:buClr>
              <a:buNone/>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Results are not conclusive as implementations are </a:t>
            </a:r>
            <a:r>
              <a:rPr lang="en-US" altLang="ko-KR" sz="2000" dirty="0" err="1" smtClean="0">
                <a:solidFill>
                  <a:srgbClr val="006600"/>
                </a:solidFill>
                <a:ea typeface="Gulim" pitchFamily="34" charset="-127"/>
              </a:rPr>
              <a:t>unoptimized</a:t>
            </a:r>
            <a:r>
              <a:rPr lang="en-US" altLang="ko-KR" sz="2000" dirty="0" smtClean="0">
                <a:solidFill>
                  <a:srgbClr val="006600"/>
                </a:solidFill>
                <a:ea typeface="Gulim" pitchFamily="34" charset="-127"/>
              </a:rPr>
              <a:t>, but offers first opportunity to compare solution strategies</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45</a:t>
            </a:fld>
            <a:endParaRPr lang="en-US" b="1" dirty="0"/>
          </a:p>
        </p:txBody>
      </p:sp>
    </p:spTree>
    <p:extLst>
      <p:ext uri="{BB962C8B-B14F-4D97-AF65-F5344CB8AC3E}">
        <p14:creationId xmlns:p14="http://schemas.microsoft.com/office/powerpoint/2010/main" val="11664911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Evaluation: Integer Benchmarks</a:t>
            </a:r>
            <a:endParaRPr lang="en-US" sz="28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46</a:t>
            </a:fld>
            <a:endParaRPr lang="en-US" b="1" dirty="0"/>
          </a:p>
        </p:txBody>
      </p:sp>
      <p:graphicFrame>
        <p:nvGraphicFramePr>
          <p:cNvPr id="7" name="Chart 6"/>
          <p:cNvGraphicFramePr/>
          <p:nvPr>
            <p:extLst>
              <p:ext uri="{D42A27DB-BD31-4B8C-83A1-F6EECF244321}">
                <p14:modId xmlns:p14="http://schemas.microsoft.com/office/powerpoint/2010/main" val="99273925"/>
              </p:ext>
            </p:extLst>
          </p:nvPr>
        </p:nvGraphicFramePr>
        <p:xfrm>
          <a:off x="990600" y="1676400"/>
          <a:ext cx="67818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664911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Evaluation 2: Bit-Vector Benchmarks</a:t>
            </a:r>
            <a:endParaRPr lang="en-US" sz="28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47</a:t>
            </a:fld>
            <a:endParaRPr lang="en-US" b="1" dirty="0"/>
          </a:p>
        </p:txBody>
      </p:sp>
      <p:graphicFrame>
        <p:nvGraphicFramePr>
          <p:cNvPr id="5" name="Chart 4"/>
          <p:cNvGraphicFramePr>
            <a:graphicFrameLocks/>
          </p:cNvGraphicFramePr>
          <p:nvPr>
            <p:extLst>
              <p:ext uri="{D42A27DB-BD31-4B8C-83A1-F6EECF244321}">
                <p14:modId xmlns:p14="http://schemas.microsoft.com/office/powerpoint/2010/main" val="2851256619"/>
              </p:ext>
            </p:extLst>
          </p:nvPr>
        </p:nvGraphicFramePr>
        <p:xfrm>
          <a:off x="457200" y="1524000"/>
          <a:ext cx="7772400" cy="49482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664911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Evaluation 3: Hacker’s Delight Benchmarks</a:t>
            </a:r>
            <a:endParaRPr lang="en-US" sz="28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48</a:t>
            </a:fld>
            <a:endParaRPr lang="en-US" b="1" dirty="0"/>
          </a:p>
        </p:txBody>
      </p:sp>
      <p:graphicFrame>
        <p:nvGraphicFramePr>
          <p:cNvPr id="6" name="Chart 5"/>
          <p:cNvGraphicFramePr>
            <a:graphicFrameLocks/>
          </p:cNvGraphicFramePr>
          <p:nvPr>
            <p:extLst>
              <p:ext uri="{D42A27DB-BD31-4B8C-83A1-F6EECF244321}">
                <p14:modId xmlns:p14="http://schemas.microsoft.com/office/powerpoint/2010/main" val="2185781105"/>
              </p:ext>
            </p:extLst>
          </p:nvPr>
        </p:nvGraphicFramePr>
        <p:xfrm>
          <a:off x="152400" y="1981200"/>
          <a:ext cx="8991600" cy="3276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664911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Evaluation Summary</a:t>
            </a:r>
            <a:endParaRPr lang="en-US" sz="2800" dirty="0" smtClean="0">
              <a:solidFill>
                <a:srgbClr val="C00000"/>
              </a:solidFill>
            </a:endParaRP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Enumerative CEGIS has best performance, and solves many benchmarks within seconds</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Potential problem: Synthesis of complex constants</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i="1"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Symbolic CEGIS is unable to find answers on most benchmarks</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Caveat: Sketch succeeds on many of these</a:t>
            </a:r>
          </a:p>
          <a:p>
            <a:pPr marL="0" indent="0">
              <a:lnSpc>
                <a:spcPct val="80000"/>
              </a:lnSpc>
              <a:spcBef>
                <a:spcPct val="35000"/>
              </a:spcBef>
              <a:buClr>
                <a:srgbClr val="006600"/>
              </a:buClr>
              <a:buNone/>
            </a:pPr>
            <a:endParaRPr lang="en-US" altLang="ko-KR" sz="2400"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Choice of grammar has impact on synthesis time</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When E is set of all possible expressions, solvers struggle</a:t>
            </a:r>
            <a:endParaRPr lang="en-US" altLang="ko-KR" sz="2000" dirty="0"/>
          </a:p>
          <a:p>
            <a:pPr marL="0" indent="0">
              <a:lnSpc>
                <a:spcPct val="80000"/>
              </a:lnSpc>
              <a:spcBef>
                <a:spcPct val="35000"/>
              </a:spcBef>
              <a:buClr>
                <a:srgbClr val="006600"/>
              </a:buClr>
              <a:buNone/>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None of the solvers succeed on some benchmarks</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Morton constants, Search in integer arrays of size &gt; 4</a:t>
            </a:r>
          </a:p>
          <a:p>
            <a:pPr marL="0" indent="0">
              <a:lnSpc>
                <a:spcPct val="80000"/>
              </a:lnSpc>
              <a:spcBef>
                <a:spcPct val="35000"/>
              </a:spcBef>
              <a:buClr>
                <a:srgbClr val="006600"/>
              </a:buClr>
              <a:buNone/>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err="1" smtClean="0">
                <a:solidFill>
                  <a:srgbClr val="006600"/>
                </a:solidFill>
                <a:ea typeface="Gulim" pitchFamily="34" charset="-127"/>
              </a:rPr>
              <a:t>Bottomline</a:t>
            </a:r>
            <a:r>
              <a:rPr lang="en-US" altLang="ko-KR" sz="2000" dirty="0" smtClean="0">
                <a:solidFill>
                  <a:srgbClr val="006600"/>
                </a:solidFill>
                <a:ea typeface="Gulim" pitchFamily="34" charset="-127"/>
              </a:rPr>
              <a:t>: Improving solvers is a great opportunity for research !</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49</a:t>
            </a:fld>
            <a:endParaRPr lang="en-US" b="1" dirty="0"/>
          </a:p>
        </p:txBody>
      </p:sp>
    </p:spTree>
    <p:extLst>
      <p:ext uri="{BB962C8B-B14F-4D97-AF65-F5344CB8AC3E}">
        <p14:creationId xmlns:p14="http://schemas.microsoft.com/office/powerpoint/2010/main" val="3586790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a:xfrm>
            <a:off x="685800" y="228600"/>
            <a:ext cx="7772400" cy="762000"/>
          </a:xfrm>
        </p:spPr>
        <p:txBody>
          <a:bodyPr/>
          <a:lstStyle/>
          <a:p>
            <a:r>
              <a:rPr lang="en-US" altLang="ko-KR" sz="2800" dirty="0" smtClean="0">
                <a:solidFill>
                  <a:srgbClr val="C00000"/>
                </a:solidFill>
                <a:ea typeface="Gulim" pitchFamily="34" charset="-127"/>
              </a:rPr>
              <a:t>Towards Practical Program Verification</a:t>
            </a:r>
          </a:p>
        </p:txBody>
      </p:sp>
      <p:sp>
        <p:nvSpPr>
          <p:cNvPr id="84995" name="Rectangle 3"/>
          <p:cNvSpPr>
            <a:spLocks noGrp="1" noChangeArrowheads="1"/>
          </p:cNvSpPr>
          <p:nvPr>
            <p:ph type="body" idx="4294967295"/>
          </p:nvPr>
        </p:nvSpPr>
        <p:spPr>
          <a:xfrm>
            <a:off x="152400" y="1295400"/>
            <a:ext cx="8991600" cy="4419600"/>
          </a:xfrm>
        </p:spPr>
        <p:txBody>
          <a:bodyPr/>
          <a:lstStyle/>
          <a:p>
            <a:pPr marL="457200" indent="-457200">
              <a:buFont typeface="+mj-lt"/>
              <a:buAutoNum type="arabicPeriod"/>
            </a:pPr>
            <a:r>
              <a:rPr lang="en-US" altLang="ko-KR" sz="2000" dirty="0" smtClean="0">
                <a:solidFill>
                  <a:srgbClr val="003300"/>
                </a:solidFill>
                <a:ea typeface="Gulim" pitchFamily="34" charset="-127"/>
              </a:rPr>
              <a:t>Focus on simpler verification tasks:</a:t>
            </a:r>
          </a:p>
          <a:p>
            <a:pPr lvl="1">
              <a:buBlip>
                <a:blip r:embed="rId2"/>
              </a:buBlip>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Not full functional correctness, just absence of specific errors</a:t>
            </a:r>
          </a:p>
          <a:p>
            <a:pPr lvl="1">
              <a:buBlip>
                <a:blip r:embed="rId2"/>
              </a:buBlip>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Success story: Array accesses are within bounds</a:t>
            </a:r>
          </a:p>
          <a:p>
            <a:pPr marL="457200" indent="-457200">
              <a:buFont typeface="+mj-lt"/>
              <a:buAutoNum type="arabicPeriod"/>
            </a:pPr>
            <a:endParaRPr lang="en-US" altLang="ko-KR" sz="2000" dirty="0">
              <a:solidFill>
                <a:srgbClr val="003300"/>
              </a:solidFill>
              <a:ea typeface="Gulim" pitchFamily="34" charset="-127"/>
            </a:endParaRPr>
          </a:p>
          <a:p>
            <a:pPr marL="457200" indent="-457200">
              <a:buAutoNum type="arabicPeriod" startAt="2"/>
            </a:pPr>
            <a:r>
              <a:rPr lang="en-US" altLang="ko-KR" sz="2000" dirty="0" smtClean="0">
                <a:solidFill>
                  <a:srgbClr val="003300"/>
                </a:solidFill>
                <a:ea typeface="Gulim" pitchFamily="34" charset="-127"/>
              </a:rPr>
              <a:t>Provide automation as much as possible</a:t>
            </a:r>
          </a:p>
          <a:p>
            <a:pPr lvl="1">
              <a:buBlip>
                <a:blip r:embed="rId2"/>
              </a:buBlip>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Program verification is </a:t>
            </a:r>
            <a:r>
              <a:rPr lang="en-US" altLang="ko-KR" sz="2000" dirty="0" err="1" smtClean="0">
                <a:solidFill>
                  <a:srgbClr val="002060"/>
                </a:solidFill>
                <a:ea typeface="Gulim" pitchFamily="34" charset="-127"/>
              </a:rPr>
              <a:t>undecidable</a:t>
            </a:r>
            <a:endParaRPr lang="en-US" altLang="ko-KR" sz="2000" dirty="0" smtClean="0">
              <a:solidFill>
                <a:srgbClr val="002060"/>
              </a:solidFill>
              <a:ea typeface="Gulim" pitchFamily="34" charset="-127"/>
            </a:endParaRPr>
          </a:p>
          <a:p>
            <a:pPr lvl="1">
              <a:buBlip>
                <a:blip r:embed="rId2"/>
              </a:buBlip>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Programmer asked to give annotations when absolutely needed</a:t>
            </a:r>
          </a:p>
          <a:p>
            <a:pPr lvl="1">
              <a:buBlip>
                <a:blip r:embed="rId2"/>
              </a:buBlip>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Consistency of annotations checked by SMT solvers</a:t>
            </a:r>
          </a:p>
          <a:p>
            <a:pPr marL="0" indent="0">
              <a:buNone/>
            </a:pPr>
            <a:endParaRPr lang="en-US" altLang="ko-KR" sz="2000" dirty="0">
              <a:solidFill>
                <a:srgbClr val="003300"/>
              </a:solidFill>
              <a:ea typeface="Gulim" pitchFamily="34" charset="-127"/>
            </a:endParaRPr>
          </a:p>
          <a:p>
            <a:pPr marL="457200" indent="-457200">
              <a:buAutoNum type="arabicPeriod" startAt="3"/>
            </a:pPr>
            <a:r>
              <a:rPr lang="en-US" altLang="ko-KR" sz="2000" dirty="0" smtClean="0">
                <a:solidFill>
                  <a:srgbClr val="003300"/>
                </a:solidFill>
                <a:ea typeface="Gulim" pitchFamily="34" charset="-127"/>
              </a:rPr>
              <a:t>Use verification technology for synergistic tasks</a:t>
            </a:r>
            <a:endParaRPr lang="en-US" altLang="ko-KR" sz="2000" dirty="0">
              <a:solidFill>
                <a:srgbClr val="003300"/>
              </a:solidFill>
              <a:ea typeface="Gulim" pitchFamily="34" charset="-127"/>
            </a:endParaRPr>
          </a:p>
          <a:p>
            <a:pPr lvl="1">
              <a:buBlip>
                <a:blip r:embed="rId2"/>
              </a:buBlip>
            </a:pPr>
            <a:r>
              <a:rPr lang="en-US" altLang="ko-KR" sz="2000" dirty="0" smtClean="0">
                <a:solidFill>
                  <a:srgbClr val="002060"/>
                </a:solidFill>
                <a:ea typeface="Gulim" pitchFamily="34" charset="-127"/>
              </a:rPr>
              <a:t>  Directed testing</a:t>
            </a:r>
          </a:p>
          <a:p>
            <a:pPr lvl="1">
              <a:buBlip>
                <a:blip r:embed="rId2"/>
              </a:buBlip>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Bug localization</a:t>
            </a:r>
            <a:endParaRPr lang="en-US" altLang="ko-KR" sz="1600" dirty="0">
              <a:solidFill>
                <a:srgbClr val="00206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5</a:t>
            </a:fld>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49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9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499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499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499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4995">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4995">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499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9362" name="Rectangle 2"/>
          <p:cNvSpPr>
            <a:spLocks noGrp="1" noChangeArrowheads="1"/>
          </p:cNvSpPr>
          <p:nvPr>
            <p:ph type="title"/>
          </p:nvPr>
        </p:nvSpPr>
        <p:spPr>
          <a:xfrm>
            <a:off x="685800" y="381000"/>
            <a:ext cx="7772400" cy="609600"/>
          </a:xfrm>
        </p:spPr>
        <p:txBody>
          <a:bodyPr/>
          <a:lstStyle/>
          <a:p>
            <a:r>
              <a:rPr lang="en-US" sz="2800" dirty="0">
                <a:solidFill>
                  <a:srgbClr val="C00000"/>
                </a:solidFill>
              </a:rPr>
              <a:t>Talk Outline </a:t>
            </a:r>
          </a:p>
        </p:txBody>
      </p:sp>
      <p:sp>
        <p:nvSpPr>
          <p:cNvPr id="1039363" name="Rectangle 3"/>
          <p:cNvSpPr>
            <a:spLocks noGrp="1" noChangeArrowheads="1"/>
          </p:cNvSpPr>
          <p:nvPr>
            <p:ph type="body" idx="1"/>
          </p:nvPr>
        </p:nvSpPr>
        <p:spPr>
          <a:xfrm>
            <a:off x="228600" y="1371600"/>
            <a:ext cx="8458200" cy="5181600"/>
          </a:xfrm>
        </p:spPr>
        <p:txBody>
          <a:bodyPr/>
          <a:lstStyle/>
          <a:p>
            <a:pPr>
              <a:spcBef>
                <a:spcPct val="35000"/>
              </a:spcBef>
              <a:buFont typeface="Wingdings" pitchFamily="2" charset="2"/>
              <a:buNone/>
            </a:pPr>
            <a:endParaRPr lang="en-US" altLang="ko-KR" sz="2400" dirty="0">
              <a:solidFill>
                <a:srgbClr val="C00000"/>
              </a:solidFill>
              <a:ea typeface="Gulim" pitchFamily="34" charset="-127"/>
            </a:endParaRPr>
          </a:p>
          <a:p>
            <a:pPr>
              <a:spcBef>
                <a:spcPct val="35000"/>
              </a:spcBef>
              <a:buFont typeface="Wingdings" pitchFamily="2" charset="2"/>
              <a:buChar char="Ü"/>
            </a:pPr>
            <a:r>
              <a:rPr lang="en-US" sz="2400" dirty="0">
                <a:solidFill>
                  <a:srgbClr val="C00000"/>
                </a:solidFill>
                <a:ea typeface="Gulim" pitchFamily="34" charset="-127"/>
              </a:rPr>
              <a:t> </a:t>
            </a:r>
            <a:r>
              <a:rPr lang="en-US" sz="2400" dirty="0" smtClean="0">
                <a:solidFill>
                  <a:srgbClr val="FF0000"/>
                </a:solidFill>
                <a:ea typeface="Gulim" pitchFamily="34" charset="-127"/>
              </a:rPr>
              <a:t>Conclusions </a:t>
            </a:r>
            <a:r>
              <a:rPr lang="en-US" sz="2400" dirty="0" smtClean="0">
                <a:solidFill>
                  <a:srgbClr val="FF0000"/>
                </a:solidFill>
                <a:ea typeface="Gulim" pitchFamily="34" charset="-127"/>
              </a:rPr>
              <a:t>+ </a:t>
            </a:r>
            <a:r>
              <a:rPr lang="en-US" sz="2400" dirty="0" err="1" smtClean="0">
                <a:solidFill>
                  <a:srgbClr val="FF0000"/>
                </a:solidFill>
                <a:ea typeface="Gulim" pitchFamily="34" charset="-127"/>
              </a:rPr>
              <a:t>SyGuS</a:t>
            </a:r>
            <a:r>
              <a:rPr lang="en-US" sz="2400" dirty="0" smtClean="0">
                <a:solidFill>
                  <a:srgbClr val="FF0000"/>
                </a:solidFill>
                <a:ea typeface="Gulim" pitchFamily="34" charset="-127"/>
              </a:rPr>
              <a:t> Competition</a:t>
            </a:r>
            <a:endParaRPr lang="en-US" sz="2400" dirty="0" smtClean="0">
              <a:solidFill>
                <a:srgbClr val="FF0000"/>
              </a:solidFill>
              <a:ea typeface="Gulim" pitchFamily="34" charset="-127"/>
            </a:endParaRPr>
          </a:p>
        </p:txBody>
      </p:sp>
      <p:sp>
        <p:nvSpPr>
          <p:cNvPr id="4" name="Slide Number Placeholder 2"/>
          <p:cNvSpPr>
            <a:spLocks noGrp="1"/>
          </p:cNvSpPr>
          <p:nvPr>
            <p:ph type="sldNum" sz="quarter" idx="12"/>
          </p:nvPr>
        </p:nvSpPr>
        <p:spPr>
          <a:xfrm>
            <a:off x="7239000" y="6388100"/>
            <a:ext cx="1905000" cy="457200"/>
          </a:xfrm>
        </p:spPr>
        <p:txBody>
          <a:bodyPr/>
          <a:lstStyle/>
          <a:p>
            <a:pPr>
              <a:defRPr/>
            </a:pPr>
            <a:fld id="{924D1435-4905-40F1-8D65-E580AB760BDD}" type="slidenum">
              <a:rPr lang="en-US" b="1" smtClean="0"/>
              <a:pPr>
                <a:defRPr/>
              </a:pPr>
              <a:t>50</a:t>
            </a:fld>
            <a:endParaRPr lang="en-US" b="1"/>
          </a:p>
        </p:txBody>
      </p:sp>
    </p:spTree>
    <p:extLst>
      <p:ext uri="{BB962C8B-B14F-4D97-AF65-F5344CB8AC3E}">
        <p14:creationId xmlns:p14="http://schemas.microsoft.com/office/powerpoint/2010/main" val="2332963929"/>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err="1" smtClean="0">
                <a:solidFill>
                  <a:srgbClr val="C00000"/>
                </a:solidFill>
              </a:rPr>
              <a:t>SyGuS</a:t>
            </a:r>
            <a:r>
              <a:rPr lang="en-US" sz="2800" dirty="0" smtClean="0">
                <a:solidFill>
                  <a:srgbClr val="C00000"/>
                </a:solidFill>
              </a:rPr>
              <a:t> Recap</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Contribution: Formalization of syntax-guided synthesis problem</a:t>
            </a:r>
          </a:p>
          <a:p>
            <a:pPr lvl="1" indent="-342900">
              <a:lnSpc>
                <a:spcPct val="80000"/>
              </a:lnSpc>
              <a:spcBef>
                <a:spcPct val="35000"/>
              </a:spcBef>
              <a:buClr>
                <a:srgbClr val="006600"/>
              </a:buClr>
              <a:buBlip>
                <a:blip r:embed="rId3"/>
              </a:buBlip>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Not language specific such as Sketch, Scala^Z3,…</a:t>
            </a:r>
          </a:p>
          <a:p>
            <a:pPr lvl="1" indent="-342900">
              <a:lnSpc>
                <a:spcPct val="80000"/>
              </a:lnSpc>
              <a:spcBef>
                <a:spcPct val="35000"/>
              </a:spcBef>
              <a:buClr>
                <a:srgbClr val="006600"/>
              </a:buClr>
              <a:buBlip>
                <a:blip r:embed="rId3"/>
              </a:buBlip>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Not as low-level as (quantified) SMT</a:t>
            </a:r>
            <a:endParaRPr lang="en-US" altLang="ko-KR" sz="2000" dirty="0">
              <a:solidFill>
                <a:srgbClr val="00206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i="1"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Advantages compared to classical synthesis</a:t>
            </a:r>
          </a:p>
          <a:p>
            <a:pPr marL="800100" lvl="1" indent="-342900">
              <a:lnSpc>
                <a:spcPct val="80000"/>
              </a:lnSpc>
              <a:spcBef>
                <a:spcPct val="35000"/>
              </a:spcBef>
              <a:buClr>
                <a:srgbClr val="006600"/>
              </a:buClr>
              <a:buFont typeface="+mj-lt"/>
              <a:buAutoNum type="arabicPeriod"/>
            </a:pPr>
            <a:r>
              <a:rPr lang="en-US" altLang="ko-KR" sz="2000" dirty="0" smtClean="0">
                <a:solidFill>
                  <a:srgbClr val="002060"/>
                </a:solidFill>
                <a:ea typeface="Gulim" pitchFamily="34" charset="-127"/>
              </a:rPr>
              <a:t>Set E can be used to restrict search (computational benefits)</a:t>
            </a:r>
          </a:p>
          <a:p>
            <a:pPr marL="800100" lvl="1" indent="-342900">
              <a:lnSpc>
                <a:spcPct val="80000"/>
              </a:lnSpc>
              <a:spcBef>
                <a:spcPct val="35000"/>
              </a:spcBef>
              <a:buClr>
                <a:srgbClr val="006600"/>
              </a:buClr>
              <a:buFont typeface="+mj-lt"/>
              <a:buAutoNum type="arabicPeriod"/>
            </a:pPr>
            <a:r>
              <a:rPr lang="en-US" altLang="ko-KR" sz="2000" dirty="0" smtClean="0">
                <a:solidFill>
                  <a:srgbClr val="002060"/>
                </a:solidFill>
                <a:ea typeface="Gulim" pitchFamily="34" charset="-127"/>
              </a:rPr>
              <a:t>Programmer flexibility: Mix of specification styles</a:t>
            </a:r>
          </a:p>
          <a:p>
            <a:pPr marL="800100" lvl="1" indent="-342900">
              <a:lnSpc>
                <a:spcPct val="80000"/>
              </a:lnSpc>
              <a:spcBef>
                <a:spcPct val="35000"/>
              </a:spcBef>
              <a:buClr>
                <a:srgbClr val="006600"/>
              </a:buClr>
              <a:buFont typeface="+mj-lt"/>
              <a:buAutoNum type="arabicPeriod"/>
            </a:pPr>
            <a:r>
              <a:rPr lang="en-US" altLang="ko-KR" sz="2000" dirty="0" smtClean="0">
                <a:solidFill>
                  <a:srgbClr val="002060"/>
                </a:solidFill>
                <a:ea typeface="Gulim" pitchFamily="34" charset="-127"/>
              </a:rPr>
              <a:t>Set E can restrict implementation for resource optimization</a:t>
            </a:r>
          </a:p>
          <a:p>
            <a:pPr marL="800100" lvl="1" indent="-342900">
              <a:lnSpc>
                <a:spcPct val="80000"/>
              </a:lnSpc>
              <a:spcBef>
                <a:spcPct val="35000"/>
              </a:spcBef>
              <a:buClr>
                <a:srgbClr val="006600"/>
              </a:buClr>
              <a:buFont typeface="+mj-lt"/>
              <a:buAutoNum type="arabicPeriod"/>
            </a:pPr>
            <a:r>
              <a:rPr lang="en-US" altLang="ko-KR" sz="2000" dirty="0" smtClean="0">
                <a:solidFill>
                  <a:srgbClr val="002060"/>
                </a:solidFill>
                <a:ea typeface="Gulim" pitchFamily="34" charset="-127"/>
              </a:rPr>
              <a:t>Beyond deductive solution strategies: Search, inductive inference</a:t>
            </a:r>
            <a:r>
              <a:rPr lang="en-US" altLang="ko-KR" sz="2000" dirty="0">
                <a:solidFill>
                  <a:srgbClr val="006600"/>
                </a:solidFill>
                <a:ea typeface="Gulim" pitchFamily="34" charset="-127"/>
              </a:rPr>
              <a:t>	</a:t>
            </a:r>
            <a:endParaRPr lang="en-US" altLang="ko-KR" sz="2400"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Prototype implementation of 3 solution strategies</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Initial set of benchmarks and evaluation</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51</a:t>
            </a:fld>
            <a:endParaRPr lang="en-US" b="1" dirty="0"/>
          </a:p>
        </p:txBody>
      </p:sp>
    </p:spTree>
    <p:extLst>
      <p:ext uri="{BB962C8B-B14F-4D97-AF65-F5344CB8AC3E}">
        <p14:creationId xmlns:p14="http://schemas.microsoft.com/office/powerpoint/2010/main" val="2311560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72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2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72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2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From </a:t>
            </a:r>
            <a:r>
              <a:rPr lang="en-US" sz="2400" dirty="0" smtClean="0">
                <a:solidFill>
                  <a:srgbClr val="C00000"/>
                </a:solidFill>
              </a:rPr>
              <a:t>SMT-LIB </a:t>
            </a:r>
            <a:r>
              <a:rPr lang="en-US" sz="2800" dirty="0" smtClean="0">
                <a:solidFill>
                  <a:srgbClr val="C00000"/>
                </a:solidFill>
              </a:rPr>
              <a:t>to </a:t>
            </a:r>
            <a:r>
              <a:rPr lang="en-US" sz="2400" dirty="0" err="1" smtClean="0">
                <a:solidFill>
                  <a:srgbClr val="C00000"/>
                </a:solidFill>
              </a:rPr>
              <a:t>SyGuS</a:t>
            </a:r>
            <a:r>
              <a:rPr lang="en-US" sz="2400" dirty="0" smtClean="0">
                <a:solidFill>
                  <a:srgbClr val="C00000"/>
                </a:solidFill>
              </a:rPr>
              <a:t> Input Format</a:t>
            </a:r>
            <a:endParaRPr lang="en-US" sz="2400" dirty="0" smtClean="0">
              <a:solidFill>
                <a:srgbClr val="C00000"/>
              </a:solidFill>
            </a:endParaRPr>
          </a:p>
        </p:txBody>
      </p:sp>
      <p:sp>
        <p:nvSpPr>
          <p:cNvPr id="30723" name="Rectangle 3"/>
          <p:cNvSpPr>
            <a:spLocks noGrp="1" noChangeArrowheads="1"/>
          </p:cNvSpPr>
          <p:nvPr>
            <p:ph type="body" idx="1"/>
          </p:nvPr>
        </p:nvSpPr>
        <p:spPr>
          <a:xfrm>
            <a:off x="228600" y="1143000"/>
            <a:ext cx="6705600" cy="5562600"/>
          </a:xfrm>
        </p:spPr>
        <p:txBody>
          <a:bodyPr/>
          <a:lstStyle/>
          <a:p>
            <a:pPr lvl="1">
              <a:lnSpc>
                <a:spcPct val="80000"/>
              </a:lnSpc>
              <a:spcBef>
                <a:spcPct val="35000"/>
              </a:spcBef>
              <a:buClr>
                <a:srgbClr val="C3CDC6"/>
              </a:buClr>
              <a:buFont typeface="Wingdings" pitchFamily="2" charset="2"/>
              <a:buNone/>
            </a:pPr>
            <a:r>
              <a:rPr lang="en-US" sz="1800" dirty="0"/>
              <a:t>(set-logic LIA) </a:t>
            </a:r>
          </a:p>
          <a:p>
            <a:pPr lvl="1">
              <a:lnSpc>
                <a:spcPct val="80000"/>
              </a:lnSpc>
              <a:spcBef>
                <a:spcPct val="35000"/>
              </a:spcBef>
              <a:buClr>
                <a:srgbClr val="C3CDC6"/>
              </a:buClr>
              <a:buFont typeface="Wingdings" pitchFamily="2" charset="2"/>
              <a:buNone/>
            </a:pPr>
            <a:r>
              <a:rPr lang="en-US" sz="1800" dirty="0" smtClean="0"/>
              <a:t>(</a:t>
            </a:r>
            <a:r>
              <a:rPr lang="en-US" sz="1800" dirty="0"/>
              <a:t>synth-fun max2 ((x </a:t>
            </a:r>
            <a:r>
              <a:rPr lang="en-US" sz="1800" dirty="0" err="1"/>
              <a:t>Int</a:t>
            </a:r>
            <a:r>
              <a:rPr lang="en-US" sz="1800" dirty="0"/>
              <a:t>) (y </a:t>
            </a:r>
            <a:r>
              <a:rPr lang="en-US" sz="1800" dirty="0" err="1"/>
              <a:t>Int</a:t>
            </a:r>
            <a:r>
              <a:rPr lang="en-US" sz="1800" dirty="0"/>
              <a:t>)) </a:t>
            </a:r>
            <a:r>
              <a:rPr lang="en-US" sz="1800" dirty="0" err="1"/>
              <a:t>Int</a:t>
            </a:r>
            <a:r>
              <a:rPr lang="en-US" sz="1800" dirty="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a:t>
            </a:r>
            <a:r>
              <a:rPr lang="en-US" sz="1800" dirty="0"/>
              <a:t>Start </a:t>
            </a:r>
            <a:r>
              <a:rPr lang="en-US" sz="1800" dirty="0" err="1"/>
              <a:t>Int</a:t>
            </a:r>
            <a:r>
              <a:rPr lang="en-US" sz="1800" dirty="0"/>
              <a:t> (x y 0 1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 </a:t>
            </a:r>
            <a:r>
              <a:rPr lang="en-US" sz="1800" dirty="0"/>
              <a:t>Start Start)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 </a:t>
            </a:r>
            <a:r>
              <a:rPr lang="en-US" sz="1800" dirty="0"/>
              <a:t>Start Start)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a:t>
            </a:r>
            <a:r>
              <a:rPr lang="en-US" sz="1800" dirty="0" err="1"/>
              <a:t>ite</a:t>
            </a:r>
            <a:r>
              <a:rPr lang="en-US" sz="1800" dirty="0"/>
              <a:t> </a:t>
            </a:r>
            <a:r>
              <a:rPr lang="en-US" sz="1800" dirty="0" err="1"/>
              <a:t>StartBool</a:t>
            </a:r>
            <a:r>
              <a:rPr lang="en-US" sz="1800" dirty="0"/>
              <a:t> Start Start)))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a:t>
            </a:r>
            <a:r>
              <a:rPr lang="en-US" sz="1800" dirty="0" err="1"/>
              <a:t>StartBool</a:t>
            </a:r>
            <a:r>
              <a:rPr lang="en-US" sz="1800" dirty="0"/>
              <a:t> </a:t>
            </a:r>
            <a:r>
              <a:rPr lang="en-US" sz="1800" dirty="0" err="1"/>
              <a:t>Bool</a:t>
            </a:r>
            <a:r>
              <a:rPr lang="en-US" sz="1800" dirty="0"/>
              <a:t> ((and </a:t>
            </a:r>
            <a:r>
              <a:rPr lang="en-US" sz="1800" dirty="0" err="1"/>
              <a:t>StartBool</a:t>
            </a:r>
            <a:r>
              <a:rPr lang="en-US" sz="1800" dirty="0"/>
              <a:t> </a:t>
            </a:r>
            <a:r>
              <a:rPr lang="en-US" sz="1800" dirty="0" err="1"/>
              <a:t>StartBool</a:t>
            </a:r>
            <a:r>
              <a:rPr lang="en-US" sz="1800" dirty="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a:t>
            </a:r>
            <a:r>
              <a:rPr lang="en-US" sz="1800" dirty="0"/>
              <a:t>or </a:t>
            </a:r>
            <a:r>
              <a:rPr lang="en-US" sz="1800" dirty="0" err="1"/>
              <a:t>StartBool</a:t>
            </a:r>
            <a:r>
              <a:rPr lang="en-US" sz="1800" dirty="0"/>
              <a:t> </a:t>
            </a:r>
            <a:r>
              <a:rPr lang="en-US" sz="1800" dirty="0" err="1"/>
              <a:t>StartBool</a:t>
            </a:r>
            <a:r>
              <a:rPr lang="en-US" sz="1800" dirty="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a:t>
            </a:r>
            <a:r>
              <a:rPr lang="en-US" sz="1800" dirty="0"/>
              <a:t>not </a:t>
            </a:r>
            <a:r>
              <a:rPr lang="en-US" sz="1800" dirty="0" err="1"/>
              <a:t>StartBool</a:t>
            </a:r>
            <a:r>
              <a:rPr lang="en-US" sz="1800" dirty="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(&lt;= </a:t>
            </a:r>
            <a:r>
              <a:rPr lang="en-US" sz="1800" dirty="0"/>
              <a:t>Start Start</a:t>
            </a:r>
            <a:r>
              <a:rPr lang="en-US" sz="1800" dirty="0" smtClean="0"/>
              <a:t>)))) </a:t>
            </a:r>
          </a:p>
          <a:p>
            <a:pPr lvl="1">
              <a:lnSpc>
                <a:spcPct val="80000"/>
              </a:lnSpc>
              <a:spcBef>
                <a:spcPct val="35000"/>
              </a:spcBef>
              <a:buClr>
                <a:srgbClr val="C3CDC6"/>
              </a:buClr>
              <a:buFont typeface="Wingdings" pitchFamily="2" charset="2"/>
              <a:buNone/>
            </a:pPr>
            <a:r>
              <a:rPr lang="en-US" sz="1800" dirty="0" smtClean="0"/>
              <a:t> (</a:t>
            </a:r>
            <a:r>
              <a:rPr lang="en-US" sz="1800" dirty="0"/>
              <a:t>declare-</a:t>
            </a:r>
            <a:r>
              <a:rPr lang="en-US" sz="1800" dirty="0" err="1"/>
              <a:t>var</a:t>
            </a:r>
            <a:r>
              <a:rPr lang="en-US" sz="1800" dirty="0"/>
              <a:t> x </a:t>
            </a:r>
            <a:r>
              <a:rPr lang="en-US" sz="1800" dirty="0" err="1"/>
              <a:t>Int</a:t>
            </a:r>
            <a:r>
              <a:rPr lang="en-US" sz="1800" dirty="0"/>
              <a:t>) </a:t>
            </a:r>
          </a:p>
          <a:p>
            <a:pPr lvl="1">
              <a:lnSpc>
                <a:spcPct val="80000"/>
              </a:lnSpc>
              <a:spcBef>
                <a:spcPct val="35000"/>
              </a:spcBef>
              <a:buClr>
                <a:srgbClr val="C3CDC6"/>
              </a:buClr>
              <a:buFont typeface="Wingdings" pitchFamily="2" charset="2"/>
              <a:buNone/>
            </a:pPr>
            <a:r>
              <a:rPr lang="en-US" sz="1800" dirty="0" smtClean="0"/>
              <a:t> (</a:t>
            </a:r>
            <a:r>
              <a:rPr lang="en-US" sz="1800" dirty="0"/>
              <a:t>declare-</a:t>
            </a:r>
            <a:r>
              <a:rPr lang="en-US" sz="1800" dirty="0" err="1"/>
              <a:t>var</a:t>
            </a:r>
            <a:r>
              <a:rPr lang="en-US" sz="1800" dirty="0"/>
              <a:t> y </a:t>
            </a:r>
            <a:r>
              <a:rPr lang="en-US" sz="1800" dirty="0" err="1"/>
              <a:t>Int</a:t>
            </a:r>
            <a:r>
              <a:rPr lang="en-US" sz="1800" dirty="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a:t>
            </a:r>
            <a:r>
              <a:rPr lang="en-US" sz="1800" dirty="0"/>
              <a:t>constraint (&gt;= (max2 x y) x))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a:t>
            </a:r>
            <a:r>
              <a:rPr lang="en-US" sz="1800" dirty="0"/>
              <a:t>constraint (&gt;= (max2 x y) y))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a:t>
            </a:r>
            <a:r>
              <a:rPr lang="en-US" sz="1800" dirty="0"/>
              <a:t>constraint (or (= x (max2 x y)) (= y (max2 x y)))) </a:t>
            </a:r>
            <a:endParaRPr lang="en-US" sz="1800" dirty="0" smtClean="0"/>
          </a:p>
          <a:p>
            <a:pPr lvl="1">
              <a:lnSpc>
                <a:spcPct val="80000"/>
              </a:lnSpc>
              <a:spcBef>
                <a:spcPct val="35000"/>
              </a:spcBef>
              <a:buClr>
                <a:srgbClr val="C3CDC6"/>
              </a:buClr>
              <a:buFont typeface="Wingdings" pitchFamily="2" charset="2"/>
              <a:buNone/>
            </a:pPr>
            <a:r>
              <a:rPr lang="en-US" sz="1800" dirty="0" smtClean="0"/>
              <a:t> (</a:t>
            </a:r>
            <a:r>
              <a:rPr lang="en-US" sz="1800" dirty="0"/>
              <a:t>check-synth)</a:t>
            </a:r>
            <a:endParaRPr lang="en-US" sz="18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52</a:t>
            </a:fld>
            <a:endParaRPr lang="en-US" b="1" dirty="0"/>
          </a:p>
        </p:txBody>
      </p:sp>
    </p:spTree>
    <p:extLst>
      <p:ext uri="{BB962C8B-B14F-4D97-AF65-F5344CB8AC3E}">
        <p14:creationId xmlns:p14="http://schemas.microsoft.com/office/powerpoint/2010/main" val="84453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2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2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2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72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072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072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23">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0723">
                                            <p:txEl>
                                              <p:pRg st="13" end="1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072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7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Plan for </a:t>
            </a:r>
            <a:r>
              <a:rPr lang="en-US" sz="2800" dirty="0" err="1" smtClean="0">
                <a:solidFill>
                  <a:srgbClr val="C00000"/>
                </a:solidFill>
              </a:rPr>
              <a:t>SyGuS</a:t>
            </a:r>
            <a:r>
              <a:rPr lang="en-US" sz="2800" dirty="0" smtClean="0">
                <a:solidFill>
                  <a:srgbClr val="C00000"/>
                </a:solidFill>
              </a:rPr>
              <a:t>-Comp</a:t>
            </a:r>
            <a:endParaRPr lang="en-US" sz="2800" dirty="0" smtClean="0">
              <a:solidFill>
                <a:srgbClr val="C00000"/>
              </a:solidFill>
            </a:endParaRP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Proposed competition of </a:t>
            </a:r>
            <a:r>
              <a:rPr lang="en-US" altLang="ko-KR" sz="2000" dirty="0" err="1" smtClean="0">
                <a:solidFill>
                  <a:srgbClr val="006600"/>
                </a:solidFill>
                <a:ea typeface="Gulim" pitchFamily="34" charset="-127"/>
              </a:rPr>
              <a:t>SyGuS</a:t>
            </a:r>
            <a:r>
              <a:rPr lang="en-US" altLang="ko-KR" sz="2000" dirty="0" smtClean="0">
                <a:solidFill>
                  <a:srgbClr val="006600"/>
                </a:solidFill>
                <a:ea typeface="Gulim" pitchFamily="34" charset="-127"/>
              </a:rPr>
              <a:t> solvers at </a:t>
            </a:r>
            <a:r>
              <a:rPr lang="en-US" altLang="ko-KR" sz="2000" dirty="0" err="1" smtClean="0">
                <a:solidFill>
                  <a:srgbClr val="006600"/>
                </a:solidFill>
                <a:ea typeface="Gulim" pitchFamily="34" charset="-127"/>
              </a:rPr>
              <a:t>FLoC</a:t>
            </a:r>
            <a:r>
              <a:rPr lang="en-US" altLang="ko-KR" sz="2000" dirty="0" smtClean="0">
                <a:solidFill>
                  <a:srgbClr val="006600"/>
                </a:solidFill>
                <a:ea typeface="Gulim" pitchFamily="34" charset="-127"/>
              </a:rPr>
              <a:t>, July 2014</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Organizers: </a:t>
            </a:r>
            <a:r>
              <a:rPr lang="en-US" altLang="ko-KR" sz="2000" dirty="0" err="1" smtClean="0">
                <a:solidFill>
                  <a:srgbClr val="006600"/>
                </a:solidFill>
                <a:ea typeface="Gulim" pitchFamily="34" charset="-127"/>
              </a:rPr>
              <a:t>Alur</a:t>
            </a:r>
            <a:r>
              <a:rPr lang="en-US" altLang="ko-KR" sz="2000" dirty="0" smtClean="0">
                <a:solidFill>
                  <a:srgbClr val="006600"/>
                </a:solidFill>
                <a:ea typeface="Gulim" pitchFamily="34" charset="-127"/>
              </a:rPr>
              <a:t>, </a:t>
            </a:r>
            <a:r>
              <a:rPr lang="en-US" altLang="ko-KR" sz="2000" dirty="0" err="1" smtClean="0">
                <a:solidFill>
                  <a:srgbClr val="006600"/>
                </a:solidFill>
                <a:ea typeface="Gulim" pitchFamily="34" charset="-127"/>
              </a:rPr>
              <a:t>Fisman</a:t>
            </a:r>
            <a:r>
              <a:rPr lang="en-US" altLang="ko-KR" sz="2000" dirty="0" smtClean="0">
                <a:solidFill>
                  <a:srgbClr val="006600"/>
                </a:solidFill>
                <a:ea typeface="Gulim" pitchFamily="34" charset="-127"/>
              </a:rPr>
              <a:t> (Penn) and Singh, Solar-</a:t>
            </a:r>
            <a:r>
              <a:rPr lang="en-US" altLang="ko-KR" sz="2000" dirty="0" err="1" smtClean="0">
                <a:solidFill>
                  <a:srgbClr val="006600"/>
                </a:solidFill>
                <a:ea typeface="Gulim" pitchFamily="34" charset="-127"/>
              </a:rPr>
              <a:t>Lezama</a:t>
            </a:r>
            <a:r>
              <a:rPr lang="en-US" altLang="ko-KR" sz="2000" dirty="0" smtClean="0">
                <a:solidFill>
                  <a:srgbClr val="006600"/>
                </a:solidFill>
                <a:ea typeface="Gulim" pitchFamily="34" charset="-127"/>
              </a:rPr>
              <a:t> (MIT)</a:t>
            </a:r>
          </a:p>
          <a:p>
            <a:pPr>
              <a:lnSpc>
                <a:spcPct val="80000"/>
              </a:lnSpc>
              <a:spcBef>
                <a:spcPct val="35000"/>
              </a:spcBef>
              <a:buClr>
                <a:srgbClr val="006600"/>
              </a:buClr>
              <a:buFont typeface="Wingdings" pitchFamily="2" charset="2"/>
              <a:buChar char="q"/>
            </a:pPr>
            <a:endParaRPr lang="en-US" altLang="ko-KR" sz="2400"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Website: excape.cis.upenn.edu/Synth-Comp.html</a:t>
            </a:r>
            <a:endParaRPr lang="en-US" altLang="ko-KR" sz="2000" dirty="0"/>
          </a:p>
          <a:p>
            <a:pPr marL="0" indent="0">
              <a:lnSpc>
                <a:spcPct val="80000"/>
              </a:lnSpc>
              <a:spcBef>
                <a:spcPct val="35000"/>
              </a:spcBef>
              <a:buClr>
                <a:srgbClr val="006600"/>
              </a:buClr>
              <a:buNone/>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Mailing list: </a:t>
            </a:r>
            <a:r>
              <a:rPr lang="en-US" altLang="ko-KR" sz="2000" dirty="0" smtClean="0">
                <a:solidFill>
                  <a:srgbClr val="006600"/>
                </a:solidFill>
                <a:ea typeface="Gulim" pitchFamily="34" charset="-127"/>
                <a:hlinkClick r:id="rId3"/>
              </a:rPr>
              <a:t>synthlib@cis.upenn.edu</a:t>
            </a:r>
            <a:endParaRPr lang="en-US" altLang="ko-KR" sz="2000" dirty="0" smtClean="0">
              <a:solidFill>
                <a:srgbClr val="006600"/>
              </a:solidFill>
              <a:ea typeface="Gulim" pitchFamily="34" charset="-127"/>
            </a:endParaRPr>
          </a:p>
          <a:p>
            <a:pPr marL="0" indent="0">
              <a:lnSpc>
                <a:spcPct val="80000"/>
              </a:lnSpc>
              <a:spcBef>
                <a:spcPct val="35000"/>
              </a:spcBef>
              <a:buClr>
                <a:srgbClr val="006600"/>
              </a:buClr>
              <a:buNone/>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Call for participation:</a:t>
            </a:r>
          </a:p>
          <a:p>
            <a:pPr lvl="1">
              <a:lnSpc>
                <a:spcPct val="80000"/>
              </a:lnSpc>
              <a:spcBef>
                <a:spcPct val="35000"/>
              </a:spcBef>
              <a:buClr>
                <a:srgbClr val="006600"/>
              </a:buClr>
              <a:buBlip>
                <a:blip r:embed="rId4"/>
              </a:buBlip>
            </a:pPr>
            <a:r>
              <a:rPr lang="en-US" altLang="ko-KR" sz="2000" dirty="0" smtClean="0">
                <a:solidFill>
                  <a:srgbClr val="002060"/>
                </a:solidFill>
                <a:ea typeface="Gulim" pitchFamily="34" charset="-127"/>
              </a:rPr>
              <a:t>Join discussion to finalize synth-lib format and competition format</a:t>
            </a:r>
          </a:p>
          <a:p>
            <a:pPr lvl="1">
              <a:lnSpc>
                <a:spcPct val="80000"/>
              </a:lnSpc>
              <a:spcBef>
                <a:spcPct val="35000"/>
              </a:spcBef>
              <a:buClr>
                <a:srgbClr val="006600"/>
              </a:buClr>
              <a:buBlip>
                <a:blip r:embed="rId4"/>
              </a:buBlip>
            </a:pPr>
            <a:r>
              <a:rPr lang="en-US" altLang="ko-KR" sz="2000" dirty="0" smtClean="0">
                <a:solidFill>
                  <a:srgbClr val="002060"/>
                </a:solidFill>
                <a:ea typeface="Gulim" pitchFamily="34" charset="-127"/>
              </a:rPr>
              <a:t>Contribute benchmarks</a:t>
            </a:r>
          </a:p>
          <a:p>
            <a:pPr lvl="1">
              <a:lnSpc>
                <a:spcPct val="80000"/>
              </a:lnSpc>
              <a:spcBef>
                <a:spcPct val="35000"/>
              </a:spcBef>
              <a:buClr>
                <a:srgbClr val="006600"/>
              </a:buClr>
              <a:buBlip>
                <a:blip r:embed="rId4"/>
              </a:buBlip>
            </a:pPr>
            <a:r>
              <a:rPr lang="en-US" altLang="ko-KR" sz="2000" dirty="0" smtClean="0">
                <a:solidFill>
                  <a:srgbClr val="002060"/>
                </a:solidFill>
                <a:ea typeface="Gulim" pitchFamily="34" charset="-127"/>
              </a:rPr>
              <a:t>Build a </a:t>
            </a:r>
            <a:r>
              <a:rPr lang="en-US" altLang="ko-KR" sz="2000" dirty="0" err="1" smtClean="0">
                <a:solidFill>
                  <a:srgbClr val="002060"/>
                </a:solidFill>
                <a:ea typeface="Gulim" pitchFamily="34" charset="-127"/>
              </a:rPr>
              <a:t>SyGuS</a:t>
            </a:r>
            <a:r>
              <a:rPr lang="en-US" altLang="ko-KR" sz="2000" dirty="0" smtClean="0">
                <a:solidFill>
                  <a:srgbClr val="002060"/>
                </a:solidFill>
                <a:ea typeface="Gulim" pitchFamily="34" charset="-127"/>
              </a:rPr>
              <a:t> solver</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53</a:t>
            </a:fld>
            <a:endParaRPr lang="en-US" b="1" dirty="0"/>
          </a:p>
        </p:txBody>
      </p:sp>
    </p:spTree>
    <p:extLst>
      <p:ext uri="{BB962C8B-B14F-4D97-AF65-F5344CB8AC3E}">
        <p14:creationId xmlns:p14="http://schemas.microsoft.com/office/powerpoint/2010/main" val="19485223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err="1" smtClean="0">
                <a:solidFill>
                  <a:srgbClr val="C00000"/>
                </a:solidFill>
              </a:rPr>
              <a:t>SyGuS</a:t>
            </a:r>
            <a:r>
              <a:rPr lang="en-US" sz="2800" dirty="0" smtClean="0">
                <a:solidFill>
                  <a:srgbClr val="C00000"/>
                </a:solidFill>
              </a:rPr>
              <a:t> Solvers 		Synthesis Tools</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54</a:t>
            </a:fld>
            <a:endParaRPr lang="en-US" b="1" dirty="0"/>
          </a:p>
        </p:txBody>
      </p:sp>
      <p:sp>
        <p:nvSpPr>
          <p:cNvPr id="6" name="TextBox 5"/>
          <p:cNvSpPr txBox="1"/>
          <p:nvPr/>
        </p:nvSpPr>
        <p:spPr>
          <a:xfrm>
            <a:off x="457200" y="3124200"/>
            <a:ext cx="8305800" cy="1323439"/>
          </a:xfrm>
          <a:prstGeom prst="rect">
            <a:avLst/>
          </a:prstGeom>
          <a:solidFill>
            <a:srgbClr val="FFFFCC"/>
          </a:solidFill>
          <a:ln w="28575" cmpd="sng">
            <a:solidFill>
              <a:srgbClr val="008000"/>
            </a:solidFill>
          </a:ln>
        </p:spPr>
        <p:txBody>
          <a:bodyPr wrap="square" rtlCol="0">
            <a:spAutoFit/>
          </a:bodyPr>
          <a:lstStyle/>
          <a:p>
            <a:r>
              <a:rPr lang="en-US" sz="2000" b="0" dirty="0" err="1" smtClean="0">
                <a:solidFill>
                  <a:srgbClr val="C00000"/>
                </a:solidFill>
              </a:rPr>
              <a:t>SyGuS</a:t>
            </a:r>
            <a:r>
              <a:rPr lang="en-US" sz="2000" b="0" dirty="0" smtClean="0">
                <a:solidFill>
                  <a:srgbClr val="C00000"/>
                </a:solidFill>
              </a:rPr>
              <a:t> </a:t>
            </a:r>
            <a:r>
              <a:rPr lang="en-US" sz="2000" b="0" dirty="0" smtClean="0">
                <a:solidFill>
                  <a:srgbClr val="C00000"/>
                </a:solidFill>
              </a:rPr>
              <a:t>Standardized Interchange Format</a:t>
            </a:r>
          </a:p>
          <a:p>
            <a:r>
              <a:rPr lang="en-US" sz="2000" b="0" dirty="0">
                <a:solidFill>
                  <a:srgbClr val="C00000"/>
                </a:solidFill>
              </a:rPr>
              <a:t>	</a:t>
            </a:r>
            <a:r>
              <a:rPr lang="en-US" sz="2000" b="0" dirty="0" smtClean="0">
                <a:solidFill>
                  <a:srgbClr val="003300"/>
                </a:solidFill>
              </a:rPr>
              <a:t>Problem classification + Benchmark repository</a:t>
            </a:r>
          </a:p>
          <a:p>
            <a:r>
              <a:rPr lang="en-US" sz="2000" b="0" dirty="0">
                <a:solidFill>
                  <a:srgbClr val="003300"/>
                </a:solidFill>
              </a:rPr>
              <a:t>	</a:t>
            </a:r>
            <a:endParaRPr lang="en-US" sz="2000" b="0" dirty="0" smtClean="0">
              <a:solidFill>
                <a:srgbClr val="003300"/>
              </a:solidFill>
            </a:endParaRPr>
          </a:p>
          <a:p>
            <a:r>
              <a:rPr lang="en-US" sz="2000" b="0" dirty="0" smtClean="0">
                <a:solidFill>
                  <a:srgbClr val="C00000"/>
                </a:solidFill>
              </a:rPr>
              <a:t>+ Solvers competition</a:t>
            </a:r>
            <a:endParaRPr lang="en-US" sz="2000" b="0" dirty="0">
              <a:solidFill>
                <a:srgbClr val="C00000"/>
              </a:solidFill>
            </a:endParaRPr>
          </a:p>
        </p:txBody>
      </p:sp>
      <p:sp>
        <p:nvSpPr>
          <p:cNvPr id="21" name="Oval 20"/>
          <p:cNvSpPr/>
          <p:nvPr/>
        </p:nvSpPr>
        <p:spPr bwMode="auto">
          <a:xfrm>
            <a:off x="609600" y="1263028"/>
            <a:ext cx="1752600" cy="990599"/>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Program</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Comic Sans MS" pitchFamily="66" charset="0"/>
              </a:rPr>
              <a:t>optimization</a:t>
            </a:r>
          </a:p>
        </p:txBody>
      </p:sp>
      <p:sp>
        <p:nvSpPr>
          <p:cNvPr id="22" name="Oval 21"/>
          <p:cNvSpPr/>
          <p:nvPr/>
        </p:nvSpPr>
        <p:spPr bwMode="auto">
          <a:xfrm>
            <a:off x="2779690" y="1344057"/>
            <a:ext cx="1563710" cy="828541"/>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Program</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Comic Sans MS" pitchFamily="66" charset="0"/>
              </a:rPr>
              <a:t>sketching</a:t>
            </a:r>
          </a:p>
        </p:txBody>
      </p:sp>
      <p:sp>
        <p:nvSpPr>
          <p:cNvPr id="23" name="Oval 22"/>
          <p:cNvSpPr/>
          <p:nvPr/>
        </p:nvSpPr>
        <p:spPr bwMode="auto">
          <a:xfrm>
            <a:off x="4610100" y="1253193"/>
            <a:ext cx="1866900" cy="1010268"/>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Programming</a:t>
            </a:r>
          </a:p>
          <a:p>
            <a:pPr marL="0" marR="0" indent="0" algn="ctr" defTabSz="914400" rtl="0" eaLnBrk="0" fontAlgn="base" latinLnBrk="0" hangingPunct="0">
              <a:lnSpc>
                <a:spcPct val="100000"/>
              </a:lnSpc>
              <a:spcBef>
                <a:spcPct val="0"/>
              </a:spcBef>
              <a:spcAft>
                <a:spcPct val="0"/>
              </a:spcAft>
              <a:buClrTx/>
              <a:buSzTx/>
              <a:buFontTx/>
              <a:buNone/>
              <a:tabLst/>
            </a:pPr>
            <a:r>
              <a:rPr lang="en-US" sz="2000" b="0" dirty="0"/>
              <a:t>b</a:t>
            </a:r>
            <a:r>
              <a:rPr kumimoji="0" lang="en-US" sz="2000" b="0" i="0" u="none" strike="noStrike" cap="none" normalizeH="0" baseline="0" dirty="0" smtClean="0">
                <a:ln>
                  <a:noFill/>
                </a:ln>
                <a:solidFill>
                  <a:schemeClr val="accent2"/>
                </a:solidFill>
                <a:effectLst/>
                <a:latin typeface="Comic Sans MS" pitchFamily="66" charset="0"/>
              </a:rPr>
              <a:t>y</a:t>
            </a:r>
            <a:r>
              <a:rPr kumimoji="0" lang="en-US" sz="2000" b="0" i="0" u="none" strike="noStrike" cap="none" normalizeH="0" dirty="0" smtClean="0">
                <a:ln>
                  <a:noFill/>
                </a:ln>
                <a:solidFill>
                  <a:schemeClr val="accent2"/>
                </a:solidFill>
                <a:effectLst/>
                <a:latin typeface="Comic Sans MS" pitchFamily="66" charset="0"/>
              </a:rPr>
              <a:t> examples</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24" name="Oval 23"/>
          <p:cNvSpPr/>
          <p:nvPr/>
        </p:nvSpPr>
        <p:spPr bwMode="auto">
          <a:xfrm>
            <a:off x="6665890" y="1344057"/>
            <a:ext cx="2097110" cy="828541"/>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Comic Sans MS" pitchFamily="66" charset="0"/>
              </a:rPr>
              <a:t>Invariant</a:t>
            </a:r>
          </a:p>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generation</a:t>
            </a:r>
            <a:endParaRPr kumimoji="0" lang="en-US" sz="2000" b="0" i="0" u="none" strike="noStrike" cap="none" normalizeH="0" baseline="0" dirty="0" smtClean="0">
              <a:ln>
                <a:noFill/>
              </a:ln>
              <a:solidFill>
                <a:schemeClr val="accent2"/>
              </a:solidFill>
              <a:effectLst/>
              <a:latin typeface="Comic Sans MS" pitchFamily="66" charset="0"/>
            </a:endParaRPr>
          </a:p>
        </p:txBody>
      </p:sp>
      <p:cxnSp>
        <p:nvCxnSpPr>
          <p:cNvPr id="25" name="Straight Arrow Connector 24"/>
          <p:cNvCxnSpPr>
            <a:stCxn id="22" idx="4"/>
          </p:cNvCxnSpPr>
          <p:nvPr/>
        </p:nvCxnSpPr>
        <p:spPr bwMode="auto">
          <a:xfrm>
            <a:off x="3561545" y="2172598"/>
            <a:ext cx="40783" cy="951602"/>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a:off x="5540331" y="2253627"/>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27" name="Straight Arrow Connector 26"/>
          <p:cNvCxnSpPr>
            <a:stCxn id="24" idx="4"/>
          </p:cNvCxnSpPr>
          <p:nvPr/>
        </p:nvCxnSpPr>
        <p:spPr bwMode="auto">
          <a:xfrm flipH="1">
            <a:off x="7186411" y="2172598"/>
            <a:ext cx="528034" cy="927269"/>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28" name="Straight Arrow Connector 27"/>
          <p:cNvCxnSpPr>
            <a:stCxn id="21" idx="4"/>
          </p:cNvCxnSpPr>
          <p:nvPr/>
        </p:nvCxnSpPr>
        <p:spPr bwMode="auto">
          <a:xfrm>
            <a:off x="1485900" y="2253627"/>
            <a:ext cx="303190" cy="84624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9" name="Left-Right Arrow 18"/>
          <p:cNvSpPr/>
          <p:nvPr/>
        </p:nvSpPr>
        <p:spPr bwMode="auto">
          <a:xfrm>
            <a:off x="3887810" y="626596"/>
            <a:ext cx="722290" cy="211604"/>
          </a:xfrm>
          <a:prstGeom prst="leftRightArrow">
            <a:avLst/>
          </a:prstGeom>
          <a:solidFill>
            <a:srgbClr val="C0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12" name="Rounded Rectangle 11"/>
          <p:cNvSpPr/>
          <p:nvPr/>
        </p:nvSpPr>
        <p:spPr bwMode="auto">
          <a:xfrm>
            <a:off x="609600" y="5181600"/>
            <a:ext cx="7848600" cy="1295400"/>
          </a:xfrm>
          <a:prstGeom prst="roundRect">
            <a:avLst/>
          </a:prstGeom>
          <a:solidFill>
            <a:srgbClr val="CC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b="0" dirty="0" smtClean="0"/>
              <a:t>Potential Techniques for Solvers:</a:t>
            </a:r>
          </a:p>
          <a:p>
            <a:pPr marL="0" marR="0" indent="0" defTabSz="914400" rtl="0" eaLnBrk="0" fontAlgn="base" latinLnBrk="0" hangingPunct="0">
              <a:lnSpc>
                <a:spcPct val="100000"/>
              </a:lnSpc>
              <a:spcBef>
                <a:spcPct val="0"/>
              </a:spcBef>
              <a:spcAft>
                <a:spcPct val="0"/>
              </a:spcAft>
              <a:buClrTx/>
              <a:buSzTx/>
              <a:buFontTx/>
              <a:buNone/>
              <a:tabLst/>
            </a:pPr>
            <a:r>
              <a:rPr lang="en-US" sz="2000" b="0" dirty="0" smtClean="0"/>
              <a:t>      Learning, Constraint solvers, Enumerative/stochastic search</a:t>
            </a:r>
          </a:p>
          <a:p>
            <a:pPr marL="0" marR="0" indent="0"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accent2"/>
                </a:solidFill>
                <a:effectLst/>
              </a:rPr>
              <a:t> </a:t>
            </a:r>
            <a:r>
              <a:rPr kumimoji="0" lang="en-US" sz="2000" b="0" i="0" u="none" strike="noStrike" cap="none" normalizeH="0" baseline="0" dirty="0" smtClean="0">
                <a:ln>
                  <a:noFill/>
                </a:ln>
                <a:solidFill>
                  <a:schemeClr val="accent2"/>
                </a:solidFill>
                <a:effectLst/>
              </a:rPr>
              <a:t>     </a:t>
            </a:r>
          </a:p>
          <a:p>
            <a:pPr marL="0" marR="0" indent="0" defTabSz="914400" rtl="0" eaLnBrk="0" fontAlgn="base" latinLnBrk="0" hangingPunct="0">
              <a:lnSpc>
                <a:spcPct val="100000"/>
              </a:lnSpc>
              <a:spcBef>
                <a:spcPct val="0"/>
              </a:spcBef>
              <a:spcAft>
                <a:spcPct val="0"/>
              </a:spcAft>
              <a:buClrTx/>
              <a:buSzTx/>
              <a:buFontTx/>
              <a:buNone/>
              <a:tabLst/>
            </a:pPr>
            <a:r>
              <a:rPr lang="en-US" sz="2000" b="0" dirty="0" smtClean="0">
                <a:solidFill>
                  <a:srgbClr val="C00000"/>
                </a:solidFill>
              </a:rPr>
              <a:t>Little engines of synthesis ?</a:t>
            </a:r>
            <a:endParaRPr kumimoji="0" lang="en-US" sz="2000" b="0" i="0" u="none" strike="noStrike" cap="none" normalizeH="0" baseline="0" dirty="0" smtClean="0">
              <a:ln>
                <a:noFill/>
              </a:ln>
              <a:solidFill>
                <a:srgbClr val="C00000"/>
              </a:solidFill>
              <a:effectLst/>
            </a:endParaRPr>
          </a:p>
        </p:txBody>
      </p:sp>
      <p:cxnSp>
        <p:nvCxnSpPr>
          <p:cNvPr id="30" name="Straight Arrow Connector 29"/>
          <p:cNvCxnSpPr>
            <a:endCxn id="12" idx="0"/>
          </p:cNvCxnSpPr>
          <p:nvPr/>
        </p:nvCxnSpPr>
        <p:spPr bwMode="auto">
          <a:xfrm>
            <a:off x="4495532" y="4447639"/>
            <a:ext cx="38368" cy="733961"/>
          </a:xfrm>
          <a:prstGeom prst="straightConnector1">
            <a:avLst/>
          </a:prstGeom>
          <a:solidFill>
            <a:srgbClr val="333399"/>
          </a:solidFill>
          <a:ln w="381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367048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166688"/>
            <a:ext cx="8972550" cy="1096962"/>
          </a:xfrm>
        </p:spPr>
        <p:txBody>
          <a:bodyPr/>
          <a:lstStyle/>
          <a:p>
            <a:r>
              <a:rPr lang="en-US" sz="2800" dirty="0" smtClean="0">
                <a:solidFill>
                  <a:srgbClr val="C00000"/>
                </a:solidFill>
              </a:rPr>
              <a:t>Selection Sort: Array Access Correctness</a:t>
            </a:r>
            <a:endParaRPr lang="en-US" sz="2800" dirty="0">
              <a:solidFill>
                <a:srgbClr val="C00000"/>
              </a:solidFill>
            </a:endParaRPr>
          </a:p>
        </p:txBody>
      </p:sp>
      <p:sp>
        <p:nvSpPr>
          <p:cNvPr id="40" name="Freeform 39"/>
          <p:cNvSpPr/>
          <p:nvPr/>
        </p:nvSpPr>
        <p:spPr>
          <a:xfrm>
            <a:off x="2797316" y="-865818"/>
            <a:ext cx="3653452" cy="6797260"/>
          </a:xfrm>
          <a:custGeom>
            <a:avLst/>
            <a:gdLst>
              <a:gd name="connsiteX0" fmla="*/ 204384 w 3653452"/>
              <a:gd name="connsiteY0" fmla="*/ 6118447 h 6797260"/>
              <a:gd name="connsiteX1" fmla="*/ 377559 w 3653452"/>
              <a:gd name="connsiteY1" fmla="*/ 6233890 h 6797260"/>
              <a:gd name="connsiteX2" fmla="*/ 3653452 w 3653452"/>
              <a:gd name="connsiteY2" fmla="*/ 0 h 6797260"/>
            </a:gdLst>
            <a:ahLst/>
            <a:cxnLst>
              <a:cxn ang="0">
                <a:pos x="connsiteX0" y="connsiteY0"/>
              </a:cxn>
              <a:cxn ang="0">
                <a:pos x="connsiteX1" y="connsiteY1"/>
              </a:cxn>
              <a:cxn ang="0">
                <a:pos x="connsiteX2" y="connsiteY2"/>
              </a:cxn>
            </a:cxnLst>
            <a:rect l="l" t="t" r="r" b="b"/>
            <a:pathLst>
              <a:path w="3653452" h="6797260">
                <a:moveTo>
                  <a:pt x="204384" y="6118447"/>
                </a:moveTo>
                <a:cubicBezTo>
                  <a:pt x="3549" y="6686039"/>
                  <a:pt x="-197286" y="7253631"/>
                  <a:pt x="377559" y="6233890"/>
                </a:cubicBezTo>
                <a:cubicBezTo>
                  <a:pt x="952404" y="5214149"/>
                  <a:pt x="3653452" y="0"/>
                  <a:pt x="3653452" y="0"/>
                </a:cubicBezTo>
              </a:path>
            </a:pathLst>
          </a:custGeom>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50" name="TextBox 49"/>
          <p:cNvSpPr txBox="1"/>
          <p:nvPr/>
        </p:nvSpPr>
        <p:spPr>
          <a:xfrm>
            <a:off x="2590800" y="1295400"/>
            <a:ext cx="4864396" cy="5447645"/>
          </a:xfrm>
          <a:prstGeom prst="rect">
            <a:avLst/>
          </a:prstGeom>
          <a:noFill/>
          <a:ln>
            <a:solidFill>
              <a:schemeClr val="tx1"/>
            </a:solidFill>
          </a:ln>
        </p:spPr>
        <p:txBody>
          <a:bodyPr wrap="square" rtlCol="0">
            <a:spAutoFit/>
          </a:bodyPr>
          <a:lstStyle/>
          <a:p>
            <a:r>
              <a:rPr lang="en-US" sz="2000" b="0" dirty="0" err="1" smtClean="0">
                <a:solidFill>
                  <a:srgbClr val="003300"/>
                </a:solidFill>
              </a:rPr>
              <a:t>SelectionSort</a:t>
            </a:r>
            <a:r>
              <a:rPr lang="en-US" sz="2000" b="0" dirty="0">
                <a:solidFill>
                  <a:srgbClr val="003300"/>
                </a:solidFill>
              </a:rPr>
              <a:t>(</a:t>
            </a:r>
            <a:r>
              <a:rPr lang="en-US" sz="2000" b="0" dirty="0" err="1">
                <a:solidFill>
                  <a:srgbClr val="003300"/>
                </a:solidFill>
              </a:rPr>
              <a:t>int</a:t>
            </a:r>
            <a:r>
              <a:rPr lang="en-US" sz="2000" b="0" dirty="0">
                <a:solidFill>
                  <a:srgbClr val="003300"/>
                </a:solidFill>
              </a:rPr>
              <a:t> A[],n) {</a:t>
            </a:r>
          </a:p>
          <a:p>
            <a:r>
              <a:rPr lang="en-US" sz="2000" b="0" dirty="0" smtClean="0">
                <a:solidFill>
                  <a:srgbClr val="003300"/>
                </a:solidFill>
              </a:rPr>
              <a:t>  i1 </a:t>
            </a:r>
            <a:r>
              <a:rPr lang="en-US" sz="2000" b="0" dirty="0">
                <a:solidFill>
                  <a:srgbClr val="003300"/>
                </a:solidFill>
              </a:rPr>
              <a:t>:=0;</a:t>
            </a:r>
          </a:p>
          <a:p>
            <a:r>
              <a:rPr lang="en-US" sz="2000" b="0" dirty="0" smtClean="0">
                <a:solidFill>
                  <a:srgbClr val="003300"/>
                </a:solidFill>
              </a:rPr>
              <a:t>  while</a:t>
            </a:r>
            <a:r>
              <a:rPr lang="en-US" sz="2000" b="0" dirty="0">
                <a:solidFill>
                  <a:srgbClr val="003300"/>
                </a:solidFill>
              </a:rPr>
              <a:t>(i1 </a:t>
            </a:r>
            <a:r>
              <a:rPr lang="en-US" sz="2000" b="0" dirty="0" smtClean="0">
                <a:solidFill>
                  <a:srgbClr val="003300"/>
                </a:solidFill>
              </a:rPr>
              <a:t>&lt; n</a:t>
            </a:r>
            <a:r>
              <a:rPr lang="en-US" sz="2000" b="0" dirty="0">
                <a:solidFill>
                  <a:srgbClr val="003300"/>
                </a:solidFill>
              </a:rPr>
              <a:t>−1) {</a:t>
            </a:r>
          </a:p>
          <a:p>
            <a:r>
              <a:rPr lang="en-US" sz="2000" b="0" dirty="0">
                <a:solidFill>
                  <a:srgbClr val="003300"/>
                </a:solidFill>
              </a:rPr>
              <a:t>  </a:t>
            </a:r>
            <a:r>
              <a:rPr lang="en-US" sz="2000" b="0" dirty="0" smtClean="0">
                <a:solidFill>
                  <a:srgbClr val="003300"/>
                </a:solidFill>
              </a:rPr>
              <a:t>  v1 </a:t>
            </a:r>
            <a:r>
              <a:rPr lang="en-US" sz="2000" b="0" dirty="0">
                <a:solidFill>
                  <a:srgbClr val="003300"/>
                </a:solidFill>
              </a:rPr>
              <a:t>:</a:t>
            </a:r>
            <a:r>
              <a:rPr lang="en-US" sz="2000" b="0" dirty="0" smtClean="0">
                <a:solidFill>
                  <a:srgbClr val="003300"/>
                </a:solidFill>
              </a:rPr>
              <a:t>= i1;</a:t>
            </a:r>
            <a:endParaRPr lang="en-US" sz="2000" b="0" dirty="0">
              <a:solidFill>
                <a:srgbClr val="003300"/>
              </a:solidFill>
            </a:endParaRPr>
          </a:p>
          <a:p>
            <a:r>
              <a:rPr lang="en-US" sz="2000" b="0" dirty="0">
                <a:solidFill>
                  <a:srgbClr val="003300"/>
                </a:solidFill>
              </a:rPr>
              <a:t>  </a:t>
            </a:r>
            <a:r>
              <a:rPr lang="en-US" sz="2000" b="0" dirty="0" smtClean="0">
                <a:solidFill>
                  <a:srgbClr val="003300"/>
                </a:solidFill>
              </a:rPr>
              <a:t>  i2 </a:t>
            </a:r>
            <a:r>
              <a:rPr lang="en-US" sz="2000" b="0" dirty="0">
                <a:solidFill>
                  <a:srgbClr val="003300"/>
                </a:solidFill>
              </a:rPr>
              <a:t>:</a:t>
            </a:r>
            <a:r>
              <a:rPr lang="en-US" sz="2000" b="0" dirty="0" smtClean="0">
                <a:solidFill>
                  <a:srgbClr val="003300"/>
                </a:solidFill>
              </a:rPr>
              <a:t>= i1 + 1</a:t>
            </a:r>
            <a:r>
              <a:rPr lang="en-US" sz="2000" b="0" dirty="0">
                <a:solidFill>
                  <a:srgbClr val="003300"/>
                </a:solidFill>
              </a:rPr>
              <a:t>;</a:t>
            </a:r>
          </a:p>
          <a:p>
            <a:r>
              <a:rPr lang="en-US" sz="2000" b="0" dirty="0">
                <a:solidFill>
                  <a:srgbClr val="003300"/>
                </a:solidFill>
              </a:rPr>
              <a:t>  </a:t>
            </a:r>
            <a:r>
              <a:rPr lang="en-US" sz="2000" b="0" dirty="0" smtClean="0">
                <a:solidFill>
                  <a:srgbClr val="003300"/>
                </a:solidFill>
              </a:rPr>
              <a:t>  while </a:t>
            </a:r>
            <a:r>
              <a:rPr lang="en-US" sz="2000" b="0" dirty="0">
                <a:solidFill>
                  <a:srgbClr val="003300"/>
                </a:solidFill>
              </a:rPr>
              <a:t>(i2 </a:t>
            </a:r>
            <a:r>
              <a:rPr lang="en-US" sz="2000" b="0" dirty="0" smtClean="0">
                <a:solidFill>
                  <a:srgbClr val="003300"/>
                </a:solidFill>
              </a:rPr>
              <a:t>&lt; n</a:t>
            </a:r>
            <a:r>
              <a:rPr lang="en-US" sz="2000" b="0" dirty="0">
                <a:solidFill>
                  <a:srgbClr val="003300"/>
                </a:solidFill>
              </a:rPr>
              <a:t>) </a:t>
            </a:r>
            <a:r>
              <a:rPr lang="en-US" sz="2000" b="0" dirty="0" smtClean="0">
                <a:solidFill>
                  <a:srgbClr val="003300"/>
                </a:solidFill>
              </a:rPr>
              <a:t>{</a:t>
            </a:r>
          </a:p>
          <a:p>
            <a:r>
              <a:rPr lang="en-US" sz="2000" b="0" dirty="0" smtClean="0">
                <a:solidFill>
                  <a:srgbClr val="003300"/>
                </a:solidFill>
              </a:rPr>
              <a:t>      </a:t>
            </a:r>
            <a:r>
              <a:rPr lang="en-US" sz="2000" b="0" dirty="0" smtClean="0">
                <a:solidFill>
                  <a:srgbClr val="FF0000"/>
                </a:solidFill>
              </a:rPr>
              <a:t>assert (0 </a:t>
            </a:r>
            <a:r>
              <a:rPr lang="cs-CZ" sz="2400" b="0" dirty="0" smtClean="0">
                <a:solidFill>
                  <a:srgbClr val="FF0000"/>
                </a:solidFill>
              </a:rPr>
              <a:t>≤</a:t>
            </a:r>
            <a:r>
              <a:rPr lang="en-US" sz="2000" b="0" dirty="0" smtClean="0">
                <a:solidFill>
                  <a:srgbClr val="FF0000"/>
                </a:solidFill>
              </a:rPr>
              <a:t> i2 &lt; n) &amp; (0 </a:t>
            </a:r>
            <a:r>
              <a:rPr lang="cs-CZ" sz="2000" b="0" dirty="0" smtClean="0">
                <a:solidFill>
                  <a:srgbClr val="FF0000"/>
                </a:solidFill>
              </a:rPr>
              <a:t>≤</a:t>
            </a:r>
            <a:r>
              <a:rPr lang="en-US" sz="2000" b="0" dirty="0" smtClean="0">
                <a:solidFill>
                  <a:srgbClr val="FF0000"/>
                </a:solidFill>
              </a:rPr>
              <a:t> v1 &lt; n)</a:t>
            </a:r>
            <a:endParaRPr lang="en-US" sz="2000" b="0" dirty="0">
              <a:solidFill>
                <a:srgbClr val="FF0000"/>
              </a:solidFill>
            </a:endParaRPr>
          </a:p>
          <a:p>
            <a:r>
              <a:rPr lang="en-US" sz="2000" b="0" dirty="0">
                <a:solidFill>
                  <a:srgbClr val="003300"/>
                </a:solidFill>
              </a:rPr>
              <a:t>    </a:t>
            </a:r>
            <a:r>
              <a:rPr lang="en-US" sz="2000" b="0" dirty="0" smtClean="0">
                <a:solidFill>
                  <a:srgbClr val="003300"/>
                </a:solidFill>
              </a:rPr>
              <a:t>  if </a:t>
            </a:r>
            <a:r>
              <a:rPr lang="en-US" sz="2000" b="0" dirty="0">
                <a:solidFill>
                  <a:srgbClr val="003300"/>
                </a:solidFill>
              </a:rPr>
              <a:t>(A[i2]&lt;A[v1]</a:t>
            </a:r>
            <a:r>
              <a:rPr lang="en-US" sz="2000" b="0" dirty="0" smtClean="0">
                <a:solidFill>
                  <a:srgbClr val="003300"/>
                </a:solidFill>
              </a:rPr>
              <a:t>)</a:t>
            </a:r>
          </a:p>
          <a:p>
            <a:r>
              <a:rPr lang="en-US" sz="2000" b="0" dirty="0">
                <a:solidFill>
                  <a:srgbClr val="003300"/>
                </a:solidFill>
              </a:rPr>
              <a:t> </a:t>
            </a:r>
            <a:r>
              <a:rPr lang="en-US" sz="2000" b="0" dirty="0" smtClean="0">
                <a:solidFill>
                  <a:srgbClr val="003300"/>
                </a:solidFill>
              </a:rPr>
              <a:t>       v1 </a:t>
            </a:r>
            <a:r>
              <a:rPr lang="en-US" sz="2000" b="0" dirty="0">
                <a:solidFill>
                  <a:srgbClr val="003300"/>
                </a:solidFill>
              </a:rPr>
              <a:t>:</a:t>
            </a:r>
            <a:r>
              <a:rPr lang="en-US" sz="2000" b="0" dirty="0" smtClean="0">
                <a:solidFill>
                  <a:srgbClr val="003300"/>
                </a:solidFill>
              </a:rPr>
              <a:t>= i2 </a:t>
            </a:r>
            <a:r>
              <a:rPr lang="en-US" sz="2000" b="0" dirty="0">
                <a:solidFill>
                  <a:srgbClr val="003300"/>
                </a:solidFill>
              </a:rPr>
              <a:t>;</a:t>
            </a:r>
          </a:p>
          <a:p>
            <a:r>
              <a:rPr lang="en-US" sz="2000" b="0" dirty="0">
                <a:solidFill>
                  <a:srgbClr val="003300"/>
                </a:solidFill>
              </a:rPr>
              <a:t>   </a:t>
            </a:r>
            <a:r>
              <a:rPr lang="en-US" sz="2000" b="0" dirty="0" smtClean="0">
                <a:solidFill>
                  <a:srgbClr val="003300"/>
                </a:solidFill>
              </a:rPr>
              <a:t>   i2+</a:t>
            </a:r>
            <a:r>
              <a:rPr lang="en-US" sz="2000" b="0" dirty="0">
                <a:solidFill>
                  <a:srgbClr val="003300"/>
                </a:solidFill>
              </a:rPr>
              <a:t>+;</a:t>
            </a:r>
          </a:p>
          <a:p>
            <a:r>
              <a:rPr lang="en-US" sz="2000" b="0" dirty="0">
                <a:solidFill>
                  <a:srgbClr val="003300"/>
                </a:solidFill>
              </a:rPr>
              <a:t>  </a:t>
            </a:r>
            <a:r>
              <a:rPr lang="en-US" sz="2000" b="0" dirty="0" smtClean="0">
                <a:solidFill>
                  <a:srgbClr val="003300"/>
                </a:solidFill>
              </a:rPr>
              <a:t>  }</a:t>
            </a:r>
          </a:p>
          <a:p>
            <a:r>
              <a:rPr lang="en-US" sz="2000" b="0" dirty="0">
                <a:solidFill>
                  <a:srgbClr val="003300"/>
                </a:solidFill>
              </a:rPr>
              <a:t> </a:t>
            </a:r>
            <a:r>
              <a:rPr lang="en-US" sz="2000" b="0" dirty="0" smtClean="0">
                <a:solidFill>
                  <a:srgbClr val="003300"/>
                </a:solidFill>
              </a:rPr>
              <a:t>   </a:t>
            </a:r>
            <a:r>
              <a:rPr lang="en-US" sz="2000" b="0" dirty="0" smtClean="0">
                <a:solidFill>
                  <a:srgbClr val="FF0000"/>
                </a:solidFill>
              </a:rPr>
              <a:t>assert (0 </a:t>
            </a:r>
            <a:r>
              <a:rPr lang="cs-CZ" sz="2000" b="0" dirty="0" smtClean="0">
                <a:solidFill>
                  <a:srgbClr val="FF0000"/>
                </a:solidFill>
              </a:rPr>
              <a:t>≤</a:t>
            </a:r>
            <a:r>
              <a:rPr lang="en-US" sz="2000" b="0" dirty="0" smtClean="0">
                <a:solidFill>
                  <a:srgbClr val="FF0000"/>
                </a:solidFill>
              </a:rPr>
              <a:t> i1 &lt;n) &amp; (0 </a:t>
            </a:r>
            <a:r>
              <a:rPr lang="cs-CZ" sz="2000" b="0" dirty="0" smtClean="0">
                <a:solidFill>
                  <a:srgbClr val="FF0000"/>
                </a:solidFill>
              </a:rPr>
              <a:t>≤</a:t>
            </a:r>
            <a:r>
              <a:rPr lang="en-US" sz="2000" b="0" dirty="0" smtClean="0">
                <a:solidFill>
                  <a:srgbClr val="FF0000"/>
                </a:solidFill>
              </a:rPr>
              <a:t> v1 &lt; n)</a:t>
            </a:r>
            <a:endParaRPr lang="en-US" sz="2000" b="0" dirty="0">
              <a:solidFill>
                <a:srgbClr val="FF0000"/>
              </a:solidFill>
            </a:endParaRPr>
          </a:p>
          <a:p>
            <a:r>
              <a:rPr lang="en-US" sz="2000" b="0" dirty="0">
                <a:solidFill>
                  <a:srgbClr val="003300"/>
                </a:solidFill>
              </a:rPr>
              <a:t>  </a:t>
            </a:r>
            <a:r>
              <a:rPr lang="en-US" sz="2000" b="0" dirty="0" smtClean="0">
                <a:solidFill>
                  <a:srgbClr val="003300"/>
                </a:solidFill>
              </a:rPr>
              <a:t>  swap</a:t>
            </a:r>
            <a:r>
              <a:rPr lang="en-US" sz="2000" b="0" dirty="0">
                <a:solidFill>
                  <a:srgbClr val="003300"/>
                </a:solidFill>
              </a:rPr>
              <a:t>(A[</a:t>
            </a:r>
            <a:r>
              <a:rPr lang="en-US" sz="2000" b="0" dirty="0" smtClean="0">
                <a:solidFill>
                  <a:srgbClr val="003300"/>
                </a:solidFill>
              </a:rPr>
              <a:t>i1]</a:t>
            </a:r>
            <a:r>
              <a:rPr lang="en-US" sz="2000" b="0" dirty="0">
                <a:solidFill>
                  <a:srgbClr val="003300"/>
                </a:solidFill>
              </a:rPr>
              <a:t>, A[</a:t>
            </a:r>
            <a:r>
              <a:rPr lang="en-US" sz="2000" b="0" dirty="0" smtClean="0">
                <a:solidFill>
                  <a:srgbClr val="003300"/>
                </a:solidFill>
              </a:rPr>
              <a:t>v1]</a:t>
            </a:r>
            <a:r>
              <a:rPr lang="en-US" sz="2000" b="0" dirty="0">
                <a:solidFill>
                  <a:srgbClr val="003300"/>
                </a:solidFill>
              </a:rPr>
              <a:t>);</a:t>
            </a:r>
          </a:p>
          <a:p>
            <a:r>
              <a:rPr lang="en-US" sz="2000" b="0" dirty="0">
                <a:solidFill>
                  <a:srgbClr val="003300"/>
                </a:solidFill>
              </a:rPr>
              <a:t>  </a:t>
            </a:r>
            <a:r>
              <a:rPr lang="en-US" sz="2000" b="0" dirty="0" smtClean="0">
                <a:solidFill>
                  <a:srgbClr val="003300"/>
                </a:solidFill>
              </a:rPr>
              <a:t>  i1+</a:t>
            </a:r>
            <a:r>
              <a:rPr lang="en-US" sz="2000" b="0" dirty="0">
                <a:solidFill>
                  <a:srgbClr val="003300"/>
                </a:solidFill>
              </a:rPr>
              <a:t>+;</a:t>
            </a:r>
          </a:p>
          <a:p>
            <a:r>
              <a:rPr lang="en-US" sz="2000" b="0" dirty="0" smtClean="0">
                <a:solidFill>
                  <a:srgbClr val="003300"/>
                </a:solidFill>
              </a:rPr>
              <a:t>  }</a:t>
            </a:r>
            <a:endParaRPr lang="en-US" sz="2000" b="0" dirty="0">
              <a:solidFill>
                <a:srgbClr val="003300"/>
              </a:solidFill>
            </a:endParaRPr>
          </a:p>
          <a:p>
            <a:r>
              <a:rPr lang="en-US" sz="2000" b="0" dirty="0" smtClean="0">
                <a:solidFill>
                  <a:srgbClr val="003300"/>
                </a:solidFill>
              </a:rPr>
              <a:t>  return </a:t>
            </a:r>
            <a:r>
              <a:rPr lang="en-US" sz="2000" b="0" dirty="0">
                <a:solidFill>
                  <a:srgbClr val="003300"/>
                </a:solidFill>
              </a:rPr>
              <a:t>A;</a:t>
            </a:r>
          </a:p>
          <a:p>
            <a:r>
              <a:rPr lang="en-US" sz="2000" b="0" dirty="0" smtClean="0">
                <a:solidFill>
                  <a:srgbClr val="003300"/>
                </a:solidFill>
              </a:rPr>
              <a:t>}</a:t>
            </a:r>
          </a:p>
        </p:txBody>
      </p:sp>
      <p:sp>
        <p:nvSpPr>
          <p:cNvPr id="1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6</a:t>
            </a:fld>
            <a:endParaRPr lang="en-US" b="1" dirty="0"/>
          </a:p>
        </p:txBody>
      </p:sp>
    </p:spTree>
    <p:extLst>
      <p:ext uri="{BB962C8B-B14F-4D97-AF65-F5344CB8AC3E}">
        <p14:creationId xmlns:p14="http://schemas.microsoft.com/office/powerpoint/2010/main" val="2326496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46038"/>
            <a:ext cx="8972550" cy="1096962"/>
          </a:xfrm>
        </p:spPr>
        <p:txBody>
          <a:bodyPr/>
          <a:lstStyle/>
          <a:p>
            <a:r>
              <a:rPr lang="en-US" sz="2800" dirty="0" smtClean="0">
                <a:solidFill>
                  <a:srgbClr val="C00000"/>
                </a:solidFill>
              </a:rPr>
              <a:t>Selection Sort: Proving Assertions</a:t>
            </a:r>
            <a:endParaRPr lang="en-US" sz="2800" dirty="0">
              <a:solidFill>
                <a:srgbClr val="C00000"/>
              </a:solidFill>
            </a:endParaRPr>
          </a:p>
        </p:txBody>
      </p:sp>
      <p:sp>
        <p:nvSpPr>
          <p:cNvPr id="40" name="Freeform 39"/>
          <p:cNvSpPr/>
          <p:nvPr/>
        </p:nvSpPr>
        <p:spPr>
          <a:xfrm>
            <a:off x="2797316" y="-865818"/>
            <a:ext cx="3653452" cy="6797260"/>
          </a:xfrm>
          <a:custGeom>
            <a:avLst/>
            <a:gdLst>
              <a:gd name="connsiteX0" fmla="*/ 204384 w 3653452"/>
              <a:gd name="connsiteY0" fmla="*/ 6118447 h 6797260"/>
              <a:gd name="connsiteX1" fmla="*/ 377559 w 3653452"/>
              <a:gd name="connsiteY1" fmla="*/ 6233890 h 6797260"/>
              <a:gd name="connsiteX2" fmla="*/ 3653452 w 3653452"/>
              <a:gd name="connsiteY2" fmla="*/ 0 h 6797260"/>
            </a:gdLst>
            <a:ahLst/>
            <a:cxnLst>
              <a:cxn ang="0">
                <a:pos x="connsiteX0" y="connsiteY0"/>
              </a:cxn>
              <a:cxn ang="0">
                <a:pos x="connsiteX1" y="connsiteY1"/>
              </a:cxn>
              <a:cxn ang="0">
                <a:pos x="connsiteX2" y="connsiteY2"/>
              </a:cxn>
            </a:cxnLst>
            <a:rect l="l" t="t" r="r" b="b"/>
            <a:pathLst>
              <a:path w="3653452" h="6797260">
                <a:moveTo>
                  <a:pt x="204384" y="6118447"/>
                </a:moveTo>
                <a:cubicBezTo>
                  <a:pt x="3549" y="6686039"/>
                  <a:pt x="-197286" y="7253631"/>
                  <a:pt x="377559" y="6233890"/>
                </a:cubicBezTo>
                <a:cubicBezTo>
                  <a:pt x="952404" y="5214149"/>
                  <a:pt x="3653452" y="0"/>
                  <a:pt x="3653452" y="0"/>
                </a:cubicBezTo>
              </a:path>
            </a:pathLst>
          </a:custGeom>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50" name="TextBox 49"/>
          <p:cNvSpPr txBox="1"/>
          <p:nvPr/>
        </p:nvSpPr>
        <p:spPr>
          <a:xfrm>
            <a:off x="814042" y="1177343"/>
            <a:ext cx="3810000" cy="5386090"/>
          </a:xfrm>
          <a:prstGeom prst="rect">
            <a:avLst/>
          </a:prstGeom>
          <a:noFill/>
          <a:ln>
            <a:solidFill>
              <a:schemeClr val="tx1"/>
            </a:solidFill>
          </a:ln>
        </p:spPr>
        <p:txBody>
          <a:bodyPr wrap="square" rtlCol="0">
            <a:spAutoFit/>
          </a:bodyPr>
          <a:lstStyle/>
          <a:p>
            <a:r>
              <a:rPr lang="en-US" sz="2000" b="0" dirty="0" err="1" smtClean="0">
                <a:solidFill>
                  <a:srgbClr val="003300"/>
                </a:solidFill>
              </a:rPr>
              <a:t>SelectionSort</a:t>
            </a:r>
            <a:r>
              <a:rPr lang="en-US" sz="2000" b="0" dirty="0">
                <a:solidFill>
                  <a:srgbClr val="003300"/>
                </a:solidFill>
              </a:rPr>
              <a:t>(</a:t>
            </a:r>
            <a:r>
              <a:rPr lang="en-US" sz="2000" b="0" dirty="0" err="1">
                <a:solidFill>
                  <a:srgbClr val="003300"/>
                </a:solidFill>
              </a:rPr>
              <a:t>int</a:t>
            </a:r>
            <a:r>
              <a:rPr lang="en-US" sz="2000" b="0" dirty="0">
                <a:solidFill>
                  <a:srgbClr val="003300"/>
                </a:solidFill>
              </a:rPr>
              <a:t> A[],n) {</a:t>
            </a:r>
          </a:p>
          <a:p>
            <a:r>
              <a:rPr lang="en-US" sz="2000" b="0" dirty="0" smtClean="0">
                <a:solidFill>
                  <a:srgbClr val="FF0000"/>
                </a:solidFill>
              </a:rPr>
              <a:t>  i1 </a:t>
            </a:r>
            <a:r>
              <a:rPr lang="en-US" sz="2000" b="0" dirty="0">
                <a:solidFill>
                  <a:srgbClr val="FF0000"/>
                </a:solidFill>
              </a:rPr>
              <a:t>:=0;</a:t>
            </a:r>
          </a:p>
          <a:p>
            <a:r>
              <a:rPr lang="en-US" sz="2000" b="0" dirty="0" smtClean="0">
                <a:solidFill>
                  <a:srgbClr val="003300"/>
                </a:solidFill>
              </a:rPr>
              <a:t>  </a:t>
            </a:r>
            <a:r>
              <a:rPr lang="en-US" sz="2000" b="0" dirty="0" smtClean="0">
                <a:solidFill>
                  <a:srgbClr val="FF0000"/>
                </a:solidFill>
              </a:rPr>
              <a:t>while</a:t>
            </a:r>
            <a:r>
              <a:rPr lang="en-US" sz="2000" b="0" dirty="0">
                <a:solidFill>
                  <a:srgbClr val="FF0000"/>
                </a:solidFill>
              </a:rPr>
              <a:t>(i1 </a:t>
            </a:r>
            <a:r>
              <a:rPr lang="en-US" sz="2000" b="0" dirty="0" smtClean="0">
                <a:solidFill>
                  <a:srgbClr val="FF0000"/>
                </a:solidFill>
              </a:rPr>
              <a:t>&lt; n</a:t>
            </a:r>
            <a:r>
              <a:rPr lang="en-US" sz="2000" b="0" dirty="0">
                <a:solidFill>
                  <a:srgbClr val="FF0000"/>
                </a:solidFill>
              </a:rPr>
              <a:t>−1) </a:t>
            </a:r>
            <a:r>
              <a:rPr lang="en-US" sz="2000" b="0" dirty="0">
                <a:solidFill>
                  <a:srgbClr val="003300"/>
                </a:solidFill>
              </a:rPr>
              <a:t>{</a:t>
            </a:r>
          </a:p>
          <a:p>
            <a:r>
              <a:rPr lang="en-US" sz="2000" b="0" dirty="0">
                <a:solidFill>
                  <a:srgbClr val="003300"/>
                </a:solidFill>
              </a:rPr>
              <a:t>  </a:t>
            </a:r>
            <a:r>
              <a:rPr lang="en-US" sz="2000" b="0" dirty="0" smtClean="0">
                <a:solidFill>
                  <a:srgbClr val="003300"/>
                </a:solidFill>
              </a:rPr>
              <a:t>  </a:t>
            </a:r>
            <a:r>
              <a:rPr lang="en-US" sz="2000" b="0" dirty="0" smtClean="0">
                <a:solidFill>
                  <a:srgbClr val="CCCCFF"/>
                </a:solidFill>
              </a:rPr>
              <a:t>v1 </a:t>
            </a:r>
            <a:r>
              <a:rPr lang="en-US" sz="2000" b="0" dirty="0">
                <a:solidFill>
                  <a:srgbClr val="CCCCFF"/>
                </a:solidFill>
              </a:rPr>
              <a:t>:</a:t>
            </a:r>
            <a:r>
              <a:rPr lang="en-US" sz="2000" b="0" dirty="0" smtClean="0">
                <a:solidFill>
                  <a:srgbClr val="CCCCFF"/>
                </a:solidFill>
              </a:rPr>
              <a:t>= i1;</a:t>
            </a:r>
            <a:endParaRPr lang="en-US" sz="2000" b="0" dirty="0">
              <a:solidFill>
                <a:srgbClr val="CCCCFF"/>
              </a:solidFill>
            </a:endParaRPr>
          </a:p>
          <a:p>
            <a:r>
              <a:rPr lang="en-US" sz="2000" b="0" dirty="0">
                <a:solidFill>
                  <a:srgbClr val="CCCCFF"/>
                </a:solidFill>
              </a:rPr>
              <a:t>  </a:t>
            </a:r>
            <a:r>
              <a:rPr lang="en-US" sz="2000" b="0" dirty="0" smtClean="0">
                <a:solidFill>
                  <a:srgbClr val="CCCCFF"/>
                </a:solidFill>
              </a:rPr>
              <a:t>  i2 </a:t>
            </a:r>
            <a:r>
              <a:rPr lang="en-US" sz="2000" b="0" dirty="0">
                <a:solidFill>
                  <a:srgbClr val="CCCCFF"/>
                </a:solidFill>
              </a:rPr>
              <a:t>:</a:t>
            </a:r>
            <a:r>
              <a:rPr lang="en-US" sz="2000" b="0" dirty="0" smtClean="0">
                <a:solidFill>
                  <a:srgbClr val="CCCCFF"/>
                </a:solidFill>
              </a:rPr>
              <a:t>= i1 + 1</a:t>
            </a:r>
            <a:r>
              <a:rPr lang="en-US" sz="2000" b="0" dirty="0">
                <a:solidFill>
                  <a:srgbClr val="CCCCFF"/>
                </a:solidFill>
              </a:rPr>
              <a:t>;</a:t>
            </a:r>
          </a:p>
          <a:p>
            <a:r>
              <a:rPr lang="en-US" sz="2000" b="0" dirty="0">
                <a:solidFill>
                  <a:srgbClr val="CCCCFF"/>
                </a:solidFill>
              </a:rPr>
              <a:t>  </a:t>
            </a:r>
            <a:r>
              <a:rPr lang="en-US" sz="2000" b="0" dirty="0" smtClean="0">
                <a:solidFill>
                  <a:srgbClr val="CCCCFF"/>
                </a:solidFill>
              </a:rPr>
              <a:t>  while </a:t>
            </a:r>
            <a:r>
              <a:rPr lang="en-US" sz="2000" b="0" dirty="0">
                <a:solidFill>
                  <a:srgbClr val="CCCCFF"/>
                </a:solidFill>
              </a:rPr>
              <a:t>(i2 </a:t>
            </a:r>
            <a:r>
              <a:rPr lang="en-US" sz="2000" b="0" dirty="0" smtClean="0">
                <a:solidFill>
                  <a:srgbClr val="CCCCFF"/>
                </a:solidFill>
              </a:rPr>
              <a:t>&lt; n</a:t>
            </a:r>
            <a:r>
              <a:rPr lang="en-US" sz="2000" b="0" dirty="0">
                <a:solidFill>
                  <a:srgbClr val="CCCCFF"/>
                </a:solidFill>
              </a:rPr>
              <a:t>) </a:t>
            </a:r>
            <a:r>
              <a:rPr lang="en-US" sz="2000" b="0" dirty="0" smtClean="0">
                <a:solidFill>
                  <a:srgbClr val="CCCCFF"/>
                </a:solidFill>
              </a:rPr>
              <a:t>{</a:t>
            </a:r>
          </a:p>
          <a:p>
            <a:r>
              <a:rPr lang="en-US" sz="2000" b="0" dirty="0" smtClean="0">
                <a:solidFill>
                  <a:srgbClr val="CCCCFF"/>
                </a:solidFill>
              </a:rPr>
              <a:t>      assert 0</a:t>
            </a:r>
            <a:r>
              <a:rPr lang="cs-CZ" sz="2000" b="0" dirty="0" smtClean="0">
                <a:solidFill>
                  <a:srgbClr val="CCCCFF"/>
                </a:solidFill>
              </a:rPr>
              <a:t>≤ </a:t>
            </a:r>
            <a:r>
              <a:rPr lang="en-US" sz="2000" b="0" dirty="0" smtClean="0">
                <a:solidFill>
                  <a:srgbClr val="CCCCFF"/>
                </a:solidFill>
              </a:rPr>
              <a:t>i2&lt;n &amp; 0</a:t>
            </a:r>
            <a:r>
              <a:rPr lang="cs-CZ" sz="2000" b="0" dirty="0" smtClean="0">
                <a:solidFill>
                  <a:srgbClr val="CCCCFF"/>
                </a:solidFill>
              </a:rPr>
              <a:t>≤</a:t>
            </a:r>
            <a:r>
              <a:rPr lang="en-US" sz="2000" b="0" dirty="0" smtClean="0">
                <a:solidFill>
                  <a:srgbClr val="CCCCFF"/>
                </a:solidFill>
              </a:rPr>
              <a:t> v1&lt;n</a:t>
            </a:r>
            <a:endParaRPr lang="en-US" sz="2000" b="0" dirty="0">
              <a:solidFill>
                <a:srgbClr val="CCCCFF"/>
              </a:solidFill>
            </a:endParaRPr>
          </a:p>
          <a:p>
            <a:r>
              <a:rPr lang="en-US" sz="2000" b="0" dirty="0">
                <a:solidFill>
                  <a:srgbClr val="CCCCFF"/>
                </a:solidFill>
              </a:rPr>
              <a:t>    </a:t>
            </a:r>
            <a:r>
              <a:rPr lang="en-US" sz="2000" b="0" dirty="0" smtClean="0">
                <a:solidFill>
                  <a:srgbClr val="CCCCFF"/>
                </a:solidFill>
              </a:rPr>
              <a:t>  if </a:t>
            </a:r>
            <a:r>
              <a:rPr lang="en-US" sz="2000" b="0" dirty="0">
                <a:solidFill>
                  <a:srgbClr val="CCCCFF"/>
                </a:solidFill>
              </a:rPr>
              <a:t>(A[i2]&lt;A[v1]</a:t>
            </a:r>
            <a:r>
              <a:rPr lang="en-US" sz="2000" b="0" dirty="0" smtClean="0">
                <a:solidFill>
                  <a:srgbClr val="CCCCFF"/>
                </a:solidFill>
              </a:rPr>
              <a:t>)</a:t>
            </a:r>
          </a:p>
          <a:p>
            <a:r>
              <a:rPr lang="en-US" sz="2000" b="0" dirty="0">
                <a:solidFill>
                  <a:srgbClr val="CCCCFF"/>
                </a:solidFill>
              </a:rPr>
              <a:t> </a:t>
            </a:r>
            <a:r>
              <a:rPr lang="en-US" sz="2000" b="0" dirty="0" smtClean="0">
                <a:solidFill>
                  <a:srgbClr val="CCCCFF"/>
                </a:solidFill>
              </a:rPr>
              <a:t>       v1 </a:t>
            </a:r>
            <a:r>
              <a:rPr lang="en-US" sz="2000" b="0" dirty="0">
                <a:solidFill>
                  <a:srgbClr val="CCCCFF"/>
                </a:solidFill>
              </a:rPr>
              <a:t>:</a:t>
            </a:r>
            <a:r>
              <a:rPr lang="en-US" sz="2000" b="0" dirty="0" smtClean="0">
                <a:solidFill>
                  <a:srgbClr val="CCCCFF"/>
                </a:solidFill>
              </a:rPr>
              <a:t>= i2 </a:t>
            </a:r>
            <a:r>
              <a:rPr lang="en-US" sz="2000" b="0" dirty="0">
                <a:solidFill>
                  <a:srgbClr val="CCCCFF"/>
                </a:solidFill>
              </a:rPr>
              <a:t>;</a:t>
            </a:r>
          </a:p>
          <a:p>
            <a:r>
              <a:rPr lang="en-US" sz="2000" b="0" dirty="0">
                <a:solidFill>
                  <a:srgbClr val="CCCCFF"/>
                </a:solidFill>
              </a:rPr>
              <a:t>   </a:t>
            </a:r>
            <a:r>
              <a:rPr lang="en-US" sz="2000" b="0" dirty="0" smtClean="0">
                <a:solidFill>
                  <a:srgbClr val="CCCCFF"/>
                </a:solidFill>
              </a:rPr>
              <a:t>   i2+</a:t>
            </a:r>
            <a:r>
              <a:rPr lang="en-US" sz="2000" b="0" dirty="0">
                <a:solidFill>
                  <a:srgbClr val="CCCCFF"/>
                </a:solidFill>
              </a:rPr>
              <a:t>+;</a:t>
            </a:r>
          </a:p>
          <a:p>
            <a:r>
              <a:rPr lang="en-US" sz="2000" b="0" dirty="0">
                <a:solidFill>
                  <a:srgbClr val="003300"/>
                </a:solidFill>
              </a:rPr>
              <a:t>  </a:t>
            </a:r>
            <a:r>
              <a:rPr lang="en-US" sz="2000" b="0" dirty="0" smtClean="0">
                <a:solidFill>
                  <a:srgbClr val="003300"/>
                </a:solidFill>
              </a:rPr>
              <a:t> </a:t>
            </a:r>
            <a:r>
              <a:rPr lang="en-US" sz="2000" b="0" dirty="0" smtClean="0">
                <a:solidFill>
                  <a:srgbClr val="CCCCFF"/>
                </a:solidFill>
              </a:rPr>
              <a:t> }</a:t>
            </a:r>
          </a:p>
          <a:p>
            <a:r>
              <a:rPr lang="en-US" sz="2000" b="0" dirty="0">
                <a:solidFill>
                  <a:srgbClr val="003300"/>
                </a:solidFill>
              </a:rPr>
              <a:t> </a:t>
            </a:r>
            <a:r>
              <a:rPr lang="en-US" sz="2000" b="0" dirty="0" smtClean="0">
                <a:solidFill>
                  <a:srgbClr val="003300"/>
                </a:solidFill>
              </a:rPr>
              <a:t>   </a:t>
            </a:r>
            <a:r>
              <a:rPr lang="en-US" sz="2000" b="0" dirty="0" smtClean="0">
                <a:solidFill>
                  <a:srgbClr val="FF0000"/>
                </a:solidFill>
              </a:rPr>
              <a:t>assert (0 </a:t>
            </a:r>
            <a:r>
              <a:rPr lang="cs-CZ" sz="2000" b="0" dirty="0">
                <a:solidFill>
                  <a:srgbClr val="FF0000"/>
                </a:solidFill>
              </a:rPr>
              <a:t>≤</a:t>
            </a:r>
            <a:r>
              <a:rPr lang="en-US" sz="2000" b="0" dirty="0" smtClean="0">
                <a:solidFill>
                  <a:srgbClr val="FF0000"/>
                </a:solidFill>
              </a:rPr>
              <a:t> i1 &lt; n) </a:t>
            </a:r>
            <a:r>
              <a:rPr lang="en-US" sz="2000" b="0" dirty="0" smtClean="0">
                <a:solidFill>
                  <a:srgbClr val="CCCCFF"/>
                </a:solidFill>
              </a:rPr>
              <a:t>&amp; 0</a:t>
            </a:r>
            <a:r>
              <a:rPr lang="cs-CZ" sz="2000" b="0" dirty="0">
                <a:solidFill>
                  <a:srgbClr val="CCCCFF"/>
                </a:solidFill>
              </a:rPr>
              <a:t> ≤ </a:t>
            </a:r>
            <a:r>
              <a:rPr lang="en-US" sz="2000" b="0" dirty="0" smtClean="0">
                <a:solidFill>
                  <a:srgbClr val="CCCCFF"/>
                </a:solidFill>
              </a:rPr>
              <a:t>v1&lt;n</a:t>
            </a:r>
            <a:endParaRPr lang="en-US" sz="2000" b="0" dirty="0">
              <a:solidFill>
                <a:srgbClr val="CCCCFF"/>
              </a:solidFill>
            </a:endParaRPr>
          </a:p>
          <a:p>
            <a:r>
              <a:rPr lang="en-US" sz="2000" b="0" dirty="0">
                <a:solidFill>
                  <a:srgbClr val="CCCCFF"/>
                </a:solidFill>
              </a:rPr>
              <a:t>  </a:t>
            </a:r>
            <a:r>
              <a:rPr lang="en-US" sz="2000" b="0" dirty="0" smtClean="0">
                <a:solidFill>
                  <a:srgbClr val="CCCCFF"/>
                </a:solidFill>
              </a:rPr>
              <a:t>  swap</a:t>
            </a:r>
            <a:r>
              <a:rPr lang="en-US" sz="2000" b="0" dirty="0">
                <a:solidFill>
                  <a:srgbClr val="CCCCFF"/>
                </a:solidFill>
              </a:rPr>
              <a:t>(A[</a:t>
            </a:r>
            <a:r>
              <a:rPr lang="en-US" sz="2000" b="0" dirty="0" smtClean="0">
                <a:solidFill>
                  <a:srgbClr val="CCCCFF"/>
                </a:solidFill>
              </a:rPr>
              <a:t>i1]</a:t>
            </a:r>
            <a:r>
              <a:rPr lang="en-US" sz="2000" b="0" dirty="0">
                <a:solidFill>
                  <a:srgbClr val="CCCCFF"/>
                </a:solidFill>
              </a:rPr>
              <a:t>, A[</a:t>
            </a:r>
            <a:r>
              <a:rPr lang="en-US" sz="2000" b="0" dirty="0" smtClean="0">
                <a:solidFill>
                  <a:srgbClr val="CCCCFF"/>
                </a:solidFill>
              </a:rPr>
              <a:t>v1]</a:t>
            </a:r>
            <a:r>
              <a:rPr lang="en-US" sz="2000" b="0" dirty="0">
                <a:solidFill>
                  <a:srgbClr val="CCCCFF"/>
                </a:solidFill>
              </a:rPr>
              <a:t>);</a:t>
            </a:r>
          </a:p>
          <a:p>
            <a:r>
              <a:rPr lang="en-US" sz="2000" b="0" dirty="0">
                <a:solidFill>
                  <a:srgbClr val="003300"/>
                </a:solidFill>
              </a:rPr>
              <a:t>  </a:t>
            </a:r>
            <a:r>
              <a:rPr lang="en-US" sz="2000" b="0" dirty="0" smtClean="0">
                <a:solidFill>
                  <a:srgbClr val="003300"/>
                </a:solidFill>
              </a:rPr>
              <a:t>  </a:t>
            </a:r>
            <a:r>
              <a:rPr lang="en-US" sz="2000" b="0" dirty="0" smtClean="0">
                <a:solidFill>
                  <a:srgbClr val="FF0000"/>
                </a:solidFill>
              </a:rPr>
              <a:t>i1+</a:t>
            </a:r>
            <a:r>
              <a:rPr lang="en-US" sz="2000" b="0" dirty="0">
                <a:solidFill>
                  <a:srgbClr val="FF0000"/>
                </a:solidFill>
              </a:rPr>
              <a:t>+;</a:t>
            </a:r>
          </a:p>
          <a:p>
            <a:r>
              <a:rPr lang="en-US" sz="2000" b="0" dirty="0" smtClean="0">
                <a:solidFill>
                  <a:srgbClr val="003300"/>
                </a:solidFill>
              </a:rPr>
              <a:t>  }</a:t>
            </a:r>
            <a:endParaRPr lang="en-US" sz="2000" b="0" dirty="0">
              <a:solidFill>
                <a:srgbClr val="003300"/>
              </a:solidFill>
            </a:endParaRPr>
          </a:p>
          <a:p>
            <a:r>
              <a:rPr lang="en-US" sz="2000" b="0" dirty="0" smtClean="0">
                <a:solidFill>
                  <a:srgbClr val="003300"/>
                </a:solidFill>
              </a:rPr>
              <a:t>  </a:t>
            </a:r>
            <a:r>
              <a:rPr lang="en-US" sz="2000" b="0" dirty="0" smtClean="0">
                <a:solidFill>
                  <a:srgbClr val="CCCCFF"/>
                </a:solidFill>
              </a:rPr>
              <a:t>return </a:t>
            </a:r>
            <a:r>
              <a:rPr lang="en-US" sz="2000" b="0" dirty="0">
                <a:solidFill>
                  <a:srgbClr val="CCCCFF"/>
                </a:solidFill>
              </a:rPr>
              <a:t>A;</a:t>
            </a:r>
          </a:p>
          <a:p>
            <a:r>
              <a:rPr lang="en-US" sz="2000" b="0" dirty="0" smtClean="0">
                <a:solidFill>
                  <a:srgbClr val="003300"/>
                </a:solidFill>
              </a:rPr>
              <a:t>}</a:t>
            </a:r>
          </a:p>
        </p:txBody>
      </p:sp>
      <p:sp>
        <p:nvSpPr>
          <p:cNvPr id="1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7</a:t>
            </a:fld>
            <a:endParaRPr lang="en-US" b="1" dirty="0"/>
          </a:p>
        </p:txBody>
      </p:sp>
      <p:sp>
        <p:nvSpPr>
          <p:cNvPr id="6" name="TextBox 5"/>
          <p:cNvSpPr txBox="1"/>
          <p:nvPr/>
        </p:nvSpPr>
        <p:spPr>
          <a:xfrm>
            <a:off x="4834944" y="1631771"/>
            <a:ext cx="4267200" cy="1015663"/>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0070C0"/>
                </a:solidFill>
              </a:rPr>
              <a:t>Check validity of formula</a:t>
            </a:r>
          </a:p>
          <a:p>
            <a:endParaRPr lang="en-US" sz="2000" b="0" dirty="0" smtClean="0">
              <a:solidFill>
                <a:srgbClr val="0070C0"/>
              </a:solidFill>
            </a:endParaRPr>
          </a:p>
          <a:p>
            <a:r>
              <a:rPr lang="en-US" sz="2000" b="0" dirty="0" smtClean="0">
                <a:solidFill>
                  <a:srgbClr val="0070C0"/>
                </a:solidFill>
              </a:rPr>
              <a:t>(i1 = 0) &amp; (i1 &lt; n-1) </a:t>
            </a:r>
            <a:r>
              <a:rPr lang="cs-CZ" sz="2000" b="0" dirty="0" smtClean="0">
                <a:solidFill>
                  <a:srgbClr val="0070C0"/>
                </a:solidFill>
              </a:rPr>
              <a:t>⇒</a:t>
            </a:r>
            <a:r>
              <a:rPr lang="en-US" sz="2000" b="0" dirty="0" smtClean="0">
                <a:solidFill>
                  <a:srgbClr val="0070C0"/>
                </a:solidFill>
              </a:rPr>
              <a:t> (0 </a:t>
            </a:r>
            <a:r>
              <a:rPr lang="cs-CZ" sz="2000" b="0" dirty="0">
                <a:solidFill>
                  <a:srgbClr val="0070C0"/>
                </a:solidFill>
              </a:rPr>
              <a:t>≤</a:t>
            </a:r>
            <a:r>
              <a:rPr lang="en-US" sz="2000" b="0" dirty="0" smtClean="0">
                <a:solidFill>
                  <a:srgbClr val="0070C0"/>
                </a:solidFill>
              </a:rPr>
              <a:t> i1 &lt;n)</a:t>
            </a:r>
            <a:endParaRPr lang="en-US" sz="2000" b="0" dirty="0">
              <a:solidFill>
                <a:srgbClr val="0070C0"/>
              </a:solidFill>
            </a:endParaRPr>
          </a:p>
        </p:txBody>
      </p:sp>
      <p:sp>
        <p:nvSpPr>
          <p:cNvPr id="7" name="TextBox 6"/>
          <p:cNvSpPr txBox="1"/>
          <p:nvPr/>
        </p:nvSpPr>
        <p:spPr>
          <a:xfrm>
            <a:off x="4849969" y="4146371"/>
            <a:ext cx="4267200" cy="1323439"/>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336600"/>
                </a:solidFill>
              </a:rPr>
              <a:t>And validity of formula</a:t>
            </a:r>
          </a:p>
          <a:p>
            <a:endParaRPr lang="en-US" sz="2000" b="0" dirty="0" smtClean="0">
              <a:solidFill>
                <a:srgbClr val="336600"/>
              </a:solidFill>
            </a:endParaRPr>
          </a:p>
          <a:p>
            <a:r>
              <a:rPr lang="en-US" sz="2000" b="0" dirty="0" smtClean="0">
                <a:solidFill>
                  <a:srgbClr val="336600"/>
                </a:solidFill>
              </a:rPr>
              <a:t>(0 </a:t>
            </a:r>
            <a:r>
              <a:rPr lang="cs-CZ" sz="2000" b="0" dirty="0">
                <a:solidFill>
                  <a:srgbClr val="336600"/>
                </a:solidFill>
              </a:rPr>
              <a:t>≤</a:t>
            </a:r>
            <a:r>
              <a:rPr lang="en-US" sz="2000" b="0" dirty="0" smtClean="0">
                <a:solidFill>
                  <a:srgbClr val="336600"/>
                </a:solidFill>
              </a:rPr>
              <a:t> i1 &lt; n) &amp; (i1’ = i1+1) &amp; (i1’ &lt; n-1)</a:t>
            </a:r>
          </a:p>
          <a:p>
            <a:r>
              <a:rPr lang="en-US" sz="2000" b="0" dirty="0">
                <a:solidFill>
                  <a:srgbClr val="336600"/>
                </a:solidFill>
              </a:rPr>
              <a:t>	</a:t>
            </a:r>
            <a:r>
              <a:rPr lang="cs-CZ" sz="2000" b="0" dirty="0">
                <a:solidFill>
                  <a:srgbClr val="336600"/>
                </a:solidFill>
              </a:rPr>
              <a:t> ⇒</a:t>
            </a:r>
            <a:r>
              <a:rPr lang="en-US" sz="2000" b="0" dirty="0" smtClean="0">
                <a:solidFill>
                  <a:srgbClr val="336600"/>
                </a:solidFill>
              </a:rPr>
              <a:t> (0 </a:t>
            </a:r>
            <a:r>
              <a:rPr lang="cs-CZ" sz="2000" b="0" dirty="0">
                <a:solidFill>
                  <a:srgbClr val="336600"/>
                </a:solidFill>
              </a:rPr>
              <a:t>≤</a:t>
            </a:r>
            <a:r>
              <a:rPr lang="en-US" sz="2000" b="0" dirty="0" smtClean="0">
                <a:solidFill>
                  <a:srgbClr val="336600"/>
                </a:solidFill>
              </a:rPr>
              <a:t> i1’ &lt; n)</a:t>
            </a:r>
            <a:endParaRPr lang="en-US" sz="2000" b="0" dirty="0">
              <a:solidFill>
                <a:srgbClr val="336600"/>
              </a:solidFill>
            </a:endParaRPr>
          </a:p>
        </p:txBody>
      </p:sp>
      <p:cxnSp>
        <p:nvCxnSpPr>
          <p:cNvPr id="4" name="Straight Arrow Connector 3"/>
          <p:cNvCxnSpPr/>
          <p:nvPr/>
        </p:nvCxnSpPr>
        <p:spPr bwMode="auto">
          <a:xfrm>
            <a:off x="538765" y="1241335"/>
            <a:ext cx="0" cy="762000"/>
          </a:xfrm>
          <a:prstGeom prst="straightConnector1">
            <a:avLst/>
          </a:prstGeom>
          <a:ln>
            <a:headEnd type="none" w="med" len="med"/>
            <a:tailEnd type="arrow"/>
          </a:ln>
        </p:spPr>
        <p:style>
          <a:lnRef idx="3">
            <a:schemeClr val="accent6"/>
          </a:lnRef>
          <a:fillRef idx="0">
            <a:schemeClr val="accent6"/>
          </a:fillRef>
          <a:effectRef idx="2">
            <a:schemeClr val="accent6"/>
          </a:effectRef>
          <a:fontRef idx="minor">
            <a:schemeClr val="tx1"/>
          </a:fontRef>
        </p:style>
      </p:cxnSp>
      <p:cxnSp>
        <p:nvCxnSpPr>
          <p:cNvPr id="10" name="Straight Arrow Connector 9"/>
          <p:cNvCxnSpPr/>
          <p:nvPr/>
        </p:nvCxnSpPr>
        <p:spPr bwMode="auto">
          <a:xfrm>
            <a:off x="538765" y="2003335"/>
            <a:ext cx="304800" cy="228600"/>
          </a:xfrm>
          <a:prstGeom prst="straightConnector1">
            <a:avLst/>
          </a:prstGeom>
          <a:ln>
            <a:headEnd type="none" w="med" len="med"/>
            <a:tailEnd type="arrow"/>
          </a:ln>
        </p:spPr>
        <p:style>
          <a:lnRef idx="3">
            <a:schemeClr val="accent6"/>
          </a:lnRef>
          <a:fillRef idx="0">
            <a:schemeClr val="accent6"/>
          </a:fillRef>
          <a:effectRef idx="2">
            <a:schemeClr val="accent6"/>
          </a:effectRef>
          <a:fontRef idx="minor">
            <a:schemeClr val="tx1"/>
          </a:fontRef>
        </p:style>
      </p:cxnSp>
      <p:cxnSp>
        <p:nvCxnSpPr>
          <p:cNvPr id="12" name="Straight Arrow Connector 11"/>
          <p:cNvCxnSpPr/>
          <p:nvPr/>
        </p:nvCxnSpPr>
        <p:spPr bwMode="auto">
          <a:xfrm>
            <a:off x="862883" y="2231935"/>
            <a:ext cx="0" cy="2514600"/>
          </a:xfrm>
          <a:prstGeom prst="straightConnector1">
            <a:avLst/>
          </a:prstGeom>
          <a:ln>
            <a:headEnd type="none" w="med" len="med"/>
            <a:tailEnd type="arrow"/>
          </a:ln>
        </p:spPr>
        <p:style>
          <a:lnRef idx="3">
            <a:schemeClr val="accent6"/>
          </a:lnRef>
          <a:fillRef idx="0">
            <a:schemeClr val="accent6"/>
          </a:fillRef>
          <a:effectRef idx="2">
            <a:schemeClr val="accent6"/>
          </a:effectRef>
          <a:fontRef idx="minor">
            <a:schemeClr val="tx1"/>
          </a:fontRef>
        </p:style>
      </p:cxnSp>
      <p:cxnSp>
        <p:nvCxnSpPr>
          <p:cNvPr id="14" name="Straight Arrow Connector 13"/>
          <p:cNvCxnSpPr/>
          <p:nvPr/>
        </p:nvCxnSpPr>
        <p:spPr bwMode="auto">
          <a:xfrm>
            <a:off x="1066800" y="4931201"/>
            <a:ext cx="0" cy="784830"/>
          </a:xfrm>
          <a:prstGeom prst="straightConnector1">
            <a:avLst/>
          </a:prstGeom>
          <a:ln>
            <a:solidFill>
              <a:srgbClr val="336600"/>
            </a:solidFill>
            <a:headEnd type="none" w="med" len="med"/>
            <a:tailEnd type="arrow"/>
          </a:ln>
        </p:spPr>
        <p:style>
          <a:lnRef idx="3">
            <a:schemeClr val="accent6"/>
          </a:lnRef>
          <a:fillRef idx="0">
            <a:schemeClr val="accent6"/>
          </a:fillRef>
          <a:effectRef idx="2">
            <a:schemeClr val="accent6"/>
          </a:effectRef>
          <a:fontRef idx="minor">
            <a:schemeClr val="tx1"/>
          </a:fontRef>
        </p:style>
      </p:cxnSp>
      <p:cxnSp>
        <p:nvCxnSpPr>
          <p:cNvPr id="16" name="Straight Arrow Connector 15"/>
          <p:cNvCxnSpPr/>
          <p:nvPr/>
        </p:nvCxnSpPr>
        <p:spPr bwMode="auto">
          <a:xfrm flipH="1">
            <a:off x="1066800" y="2231935"/>
            <a:ext cx="34344" cy="2514600"/>
          </a:xfrm>
          <a:prstGeom prst="straightConnector1">
            <a:avLst/>
          </a:prstGeom>
          <a:ln>
            <a:solidFill>
              <a:srgbClr val="336600"/>
            </a:solidFill>
            <a:headEnd type="none" w="med" len="med"/>
            <a:tailEnd type="arrow"/>
          </a:ln>
        </p:spPr>
        <p:style>
          <a:lnRef idx="3">
            <a:schemeClr val="accent6"/>
          </a:lnRef>
          <a:fillRef idx="0">
            <a:schemeClr val="accent6"/>
          </a:fillRef>
          <a:effectRef idx="2">
            <a:schemeClr val="accent6"/>
          </a:effectRef>
          <a:fontRef idx="minor">
            <a:schemeClr val="tx1"/>
          </a:fontRef>
        </p:style>
      </p:cxnSp>
      <p:cxnSp>
        <p:nvCxnSpPr>
          <p:cNvPr id="20" name="Straight Arrow Connector 19"/>
          <p:cNvCxnSpPr/>
          <p:nvPr/>
        </p:nvCxnSpPr>
        <p:spPr bwMode="auto">
          <a:xfrm>
            <a:off x="843565" y="1950349"/>
            <a:ext cx="290302" cy="334571"/>
          </a:xfrm>
          <a:prstGeom prst="straightConnector1">
            <a:avLst/>
          </a:prstGeom>
          <a:ln>
            <a:solidFill>
              <a:srgbClr val="336600"/>
            </a:solidFill>
            <a:headEnd type="none" w="med" len="med"/>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36369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Discharging Verification Conditions</a:t>
            </a:r>
            <a:endParaRPr lang="en-US" sz="3200" dirty="0" smtClean="0">
              <a:solidFill>
                <a:srgbClr val="C00000"/>
              </a:solidFill>
            </a:endParaRPr>
          </a:p>
        </p:txBody>
      </p:sp>
      <p:sp>
        <p:nvSpPr>
          <p:cNvPr id="5123" name="Rectangle 3"/>
          <p:cNvSpPr>
            <a:spLocks noGrp="1" noChangeArrowheads="1"/>
          </p:cNvSpPr>
          <p:nvPr>
            <p:ph type="body" idx="1"/>
          </p:nvPr>
        </p:nvSpPr>
        <p:spPr>
          <a:xfrm>
            <a:off x="304800" y="1600200"/>
            <a:ext cx="8839200" cy="4953000"/>
          </a:xfrm>
        </p:spPr>
        <p:txBody>
          <a:bodyPr/>
          <a:lstStyle/>
          <a:p>
            <a:pPr>
              <a:lnSpc>
                <a:spcPct val="90000"/>
              </a:lnSpc>
              <a:buFont typeface="Wingdings" pitchFamily="2" charset="2"/>
              <a:buChar char="q"/>
            </a:pPr>
            <a:r>
              <a:rPr lang="en-US" sz="2000" dirty="0" smtClean="0">
                <a:solidFill>
                  <a:srgbClr val="003300"/>
                </a:solidFill>
              </a:rPr>
              <a:t>Check validity of </a:t>
            </a:r>
          </a:p>
          <a:p>
            <a:pPr marL="0" indent="0">
              <a:lnSpc>
                <a:spcPct val="90000"/>
              </a:lnSpc>
              <a:buNone/>
            </a:pPr>
            <a:r>
              <a:rPr lang="en-US" sz="2000" dirty="0">
                <a:solidFill>
                  <a:srgbClr val="C00000"/>
                </a:solidFill>
              </a:rPr>
              <a:t>	</a:t>
            </a:r>
            <a:r>
              <a:rPr lang="en-US" sz="2000" dirty="0" smtClean="0">
                <a:solidFill>
                  <a:srgbClr val="C00000"/>
                </a:solidFill>
              </a:rPr>
              <a:t>(i1 = 0) </a:t>
            </a:r>
            <a:r>
              <a:rPr lang="en-US" sz="2000" dirty="0">
                <a:solidFill>
                  <a:srgbClr val="C00000"/>
                </a:solidFill>
              </a:rPr>
              <a:t>&amp; </a:t>
            </a:r>
            <a:r>
              <a:rPr lang="en-US" sz="2000" dirty="0" smtClean="0">
                <a:solidFill>
                  <a:srgbClr val="C00000"/>
                </a:solidFill>
              </a:rPr>
              <a:t>(i1 &lt; n-1) </a:t>
            </a:r>
            <a:r>
              <a:rPr lang="cs-CZ" sz="2000" dirty="0">
                <a:solidFill>
                  <a:srgbClr val="C00000"/>
                </a:solidFill>
              </a:rPr>
              <a:t>⇒</a:t>
            </a:r>
            <a:r>
              <a:rPr lang="en-US" sz="2000" dirty="0" smtClean="0">
                <a:solidFill>
                  <a:srgbClr val="C00000"/>
                </a:solidFill>
              </a:rPr>
              <a:t> (0 </a:t>
            </a:r>
            <a:r>
              <a:rPr lang="cs-CZ" sz="2000" dirty="0">
                <a:solidFill>
                  <a:srgbClr val="C00000"/>
                </a:solidFill>
              </a:rPr>
              <a:t>≤</a:t>
            </a:r>
            <a:r>
              <a:rPr lang="en-US" sz="2000" dirty="0" smtClean="0">
                <a:solidFill>
                  <a:srgbClr val="C00000"/>
                </a:solidFill>
              </a:rPr>
              <a:t> i1 &lt; n)</a:t>
            </a:r>
          </a:p>
          <a:p>
            <a:pPr>
              <a:lnSpc>
                <a:spcPct val="90000"/>
              </a:lnSpc>
              <a:buFont typeface="Wingdings" pitchFamily="2" charset="2"/>
              <a:buChar char="q"/>
            </a:pPr>
            <a:endParaRPr lang="en-US" sz="2000" dirty="0">
              <a:solidFill>
                <a:srgbClr val="C00000"/>
              </a:solidFill>
            </a:endParaRPr>
          </a:p>
          <a:p>
            <a:pPr>
              <a:lnSpc>
                <a:spcPct val="90000"/>
              </a:lnSpc>
              <a:buFont typeface="Wingdings" pitchFamily="2" charset="2"/>
              <a:buChar char="q"/>
            </a:pPr>
            <a:r>
              <a:rPr lang="en-US" sz="2000" dirty="0" smtClean="0">
                <a:solidFill>
                  <a:srgbClr val="003300"/>
                </a:solidFill>
              </a:rPr>
              <a:t>Reduces to checking </a:t>
            </a:r>
            <a:r>
              <a:rPr lang="en-US" sz="2000" dirty="0" err="1" smtClean="0">
                <a:solidFill>
                  <a:srgbClr val="003300"/>
                </a:solidFill>
              </a:rPr>
              <a:t>satisfiability</a:t>
            </a:r>
            <a:r>
              <a:rPr lang="en-US" sz="2000" dirty="0" smtClean="0">
                <a:solidFill>
                  <a:srgbClr val="003300"/>
                </a:solidFill>
              </a:rPr>
              <a:t> of</a:t>
            </a:r>
          </a:p>
          <a:p>
            <a:pPr marL="0" indent="0">
              <a:lnSpc>
                <a:spcPct val="90000"/>
              </a:lnSpc>
              <a:buNone/>
            </a:pPr>
            <a:r>
              <a:rPr lang="en-US" sz="2000" dirty="0">
                <a:solidFill>
                  <a:srgbClr val="C00000"/>
                </a:solidFill>
              </a:rPr>
              <a:t>	</a:t>
            </a:r>
            <a:r>
              <a:rPr lang="en-US" sz="2000" dirty="0" smtClean="0">
                <a:solidFill>
                  <a:srgbClr val="C00000"/>
                </a:solidFill>
              </a:rPr>
              <a:t>(i1 = 0) &amp; (i1 &lt; n-1) &amp; ~(0 </a:t>
            </a:r>
            <a:r>
              <a:rPr lang="cs-CZ" sz="2000" dirty="0">
                <a:solidFill>
                  <a:srgbClr val="C00000"/>
                </a:solidFill>
              </a:rPr>
              <a:t>≤</a:t>
            </a:r>
            <a:r>
              <a:rPr lang="en-US" sz="2000" dirty="0" smtClean="0">
                <a:solidFill>
                  <a:srgbClr val="C00000"/>
                </a:solidFill>
              </a:rPr>
              <a:t> i1 &lt; n)</a:t>
            </a:r>
            <a:endParaRPr lang="en-US" sz="2000" dirty="0">
              <a:solidFill>
                <a:srgbClr val="C00000"/>
              </a:solidFill>
            </a:endParaRPr>
          </a:p>
          <a:p>
            <a:pPr marL="0" indent="0">
              <a:lnSpc>
                <a:spcPct val="90000"/>
              </a:lnSpc>
              <a:buNone/>
            </a:pPr>
            <a:endParaRPr lang="en-US" sz="2000" dirty="0" smtClean="0">
              <a:solidFill>
                <a:srgbClr val="003300"/>
              </a:solidFill>
            </a:endParaRPr>
          </a:p>
          <a:p>
            <a:pPr>
              <a:lnSpc>
                <a:spcPct val="90000"/>
              </a:lnSpc>
              <a:buFont typeface="Wingdings" pitchFamily="2" charset="2"/>
              <a:buChar char="q"/>
            </a:pPr>
            <a:r>
              <a:rPr lang="en-US" sz="2000" dirty="0" smtClean="0">
                <a:solidFill>
                  <a:srgbClr val="003300"/>
                </a:solidFill>
              </a:rPr>
              <a:t>Core computational problem: checking </a:t>
            </a:r>
            <a:r>
              <a:rPr lang="en-US" sz="2000" dirty="0" err="1" smtClean="0">
                <a:solidFill>
                  <a:srgbClr val="003300"/>
                </a:solidFill>
              </a:rPr>
              <a:t>satisfiability</a:t>
            </a:r>
            <a:endParaRPr lang="en-US" sz="2000" dirty="0" smtClean="0">
              <a:solidFill>
                <a:srgbClr val="003300"/>
              </a:solidFill>
            </a:endParaRPr>
          </a:p>
          <a:p>
            <a:pPr marL="0" indent="0">
              <a:lnSpc>
                <a:spcPct val="90000"/>
              </a:lnSpc>
              <a:buNone/>
            </a:pPr>
            <a:endParaRPr lang="en-US" sz="2000" dirty="0">
              <a:solidFill>
                <a:srgbClr val="003300"/>
              </a:solidFill>
            </a:endParaRPr>
          </a:p>
          <a:p>
            <a:pPr lvl="1">
              <a:lnSpc>
                <a:spcPct val="90000"/>
              </a:lnSpc>
              <a:buBlip>
                <a:blip r:embed="rId2"/>
              </a:buBlip>
            </a:pPr>
            <a:r>
              <a:rPr lang="en-US" sz="2000" dirty="0" smtClean="0">
                <a:solidFill>
                  <a:srgbClr val="002060"/>
                </a:solidFill>
              </a:rPr>
              <a:t>Classical </a:t>
            </a:r>
            <a:r>
              <a:rPr lang="en-US" sz="2000" dirty="0" err="1" smtClean="0">
                <a:solidFill>
                  <a:srgbClr val="002060"/>
                </a:solidFill>
              </a:rPr>
              <a:t>satisfiability</a:t>
            </a:r>
            <a:r>
              <a:rPr lang="en-US" sz="2000" dirty="0" smtClean="0">
                <a:solidFill>
                  <a:srgbClr val="002060"/>
                </a:solidFill>
              </a:rPr>
              <a:t>: SAT </a:t>
            </a:r>
            <a:endParaRPr lang="en-US" sz="2000" dirty="0">
              <a:solidFill>
                <a:srgbClr val="002060"/>
              </a:solidFill>
            </a:endParaRPr>
          </a:p>
          <a:p>
            <a:pPr marL="457200" lvl="1" indent="0">
              <a:lnSpc>
                <a:spcPct val="90000"/>
              </a:lnSpc>
              <a:buNone/>
            </a:pPr>
            <a:r>
              <a:rPr lang="en-US" sz="2000" dirty="0" smtClean="0">
                <a:solidFill>
                  <a:srgbClr val="002060"/>
                </a:solidFill>
              </a:rPr>
              <a:t>	Boolean variables + Logical connectives </a:t>
            </a:r>
          </a:p>
          <a:p>
            <a:pPr marL="457200" lvl="1" indent="0">
              <a:lnSpc>
                <a:spcPct val="90000"/>
              </a:lnSpc>
              <a:buNone/>
            </a:pPr>
            <a:endParaRPr lang="en-US" sz="2000" dirty="0" smtClean="0">
              <a:solidFill>
                <a:srgbClr val="002060"/>
              </a:solidFill>
            </a:endParaRPr>
          </a:p>
          <a:p>
            <a:pPr lvl="1">
              <a:lnSpc>
                <a:spcPct val="90000"/>
              </a:lnSpc>
              <a:buBlip>
                <a:blip r:embed="rId2"/>
              </a:buBlip>
            </a:pPr>
            <a:r>
              <a:rPr lang="en-US" sz="2000" dirty="0" smtClean="0">
                <a:solidFill>
                  <a:srgbClr val="002060"/>
                </a:solidFill>
              </a:rPr>
              <a:t>SMT: Constraints over typed variables</a:t>
            </a:r>
          </a:p>
          <a:p>
            <a:pPr marL="457200" lvl="1" indent="0">
              <a:lnSpc>
                <a:spcPct val="90000"/>
              </a:lnSpc>
              <a:buNone/>
            </a:pPr>
            <a:r>
              <a:rPr lang="en-US" sz="2000" dirty="0">
                <a:solidFill>
                  <a:srgbClr val="002060"/>
                </a:solidFill>
              </a:rPr>
              <a:t>	</a:t>
            </a:r>
            <a:r>
              <a:rPr lang="en-US" sz="2000" dirty="0" smtClean="0">
                <a:solidFill>
                  <a:srgbClr val="002060"/>
                </a:solidFill>
              </a:rPr>
              <a:t>i1 and n are of type Integer or </a:t>
            </a:r>
            <a:r>
              <a:rPr lang="en-US" sz="2000" dirty="0" err="1" smtClean="0">
                <a:solidFill>
                  <a:srgbClr val="002060"/>
                </a:solidFill>
              </a:rPr>
              <a:t>BitVector</a:t>
            </a:r>
            <a:r>
              <a:rPr lang="en-US" sz="2000" dirty="0" smtClean="0">
                <a:solidFill>
                  <a:srgbClr val="002060"/>
                </a:solidFill>
              </a:rPr>
              <a:t>[32]</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8</a:t>
            </a:fld>
            <a:endParaRPr lang="en-US" b="1" dirty="0"/>
          </a:p>
        </p:txBody>
      </p:sp>
    </p:spTree>
    <p:extLst>
      <p:ext uri="{BB962C8B-B14F-4D97-AF65-F5344CB8AC3E}">
        <p14:creationId xmlns:p14="http://schemas.microsoft.com/office/powerpoint/2010/main" val="2634433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a:xfrm>
            <a:off x="699752" y="-62214"/>
            <a:ext cx="7772400" cy="1143000"/>
          </a:xfrm>
        </p:spPr>
        <p:txBody>
          <a:bodyPr/>
          <a:lstStyle/>
          <a:p>
            <a:r>
              <a:rPr lang="en-US" sz="2800" dirty="0" smtClean="0">
                <a:solidFill>
                  <a:srgbClr val="CC0000"/>
                </a:solidFill>
              </a:rPr>
              <a:t>A Brief History of SAT </a:t>
            </a:r>
          </a:p>
        </p:txBody>
      </p:sp>
      <p:sp>
        <p:nvSpPr>
          <p:cNvPr id="70658" name="Text Box 3"/>
          <p:cNvSpPr txBox="1">
            <a:spLocks noChangeArrowheads="1"/>
          </p:cNvSpPr>
          <p:nvPr/>
        </p:nvSpPr>
        <p:spPr bwMode="auto">
          <a:xfrm>
            <a:off x="6556040" y="5410200"/>
            <a:ext cx="790575" cy="639763"/>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2001</a:t>
            </a:r>
          </a:p>
          <a:p>
            <a:pPr algn="ctr"/>
            <a:r>
              <a:rPr lang="en-US" b="1">
                <a:solidFill>
                  <a:schemeClr val="tx1"/>
                </a:solidFill>
                <a:latin typeface="Arial" charset="0"/>
                <a:ea typeface="宋体"/>
                <a:cs typeface="宋体"/>
              </a:rPr>
              <a:t>Chaff</a:t>
            </a:r>
          </a:p>
          <a:p>
            <a:pPr algn="ctr"/>
            <a:r>
              <a:rPr lang="en-US" b="1">
                <a:solidFill>
                  <a:schemeClr val="tx1"/>
                </a:solidFill>
                <a:latin typeface="Arial" charset="0"/>
                <a:ea typeface="宋体"/>
                <a:cs typeface="宋体"/>
                <a:sym typeface="Symbol" pitchFamily="18" charset="2"/>
              </a:rPr>
              <a:t>10</a:t>
            </a:r>
            <a:r>
              <a:rPr lang="en-US" b="1">
                <a:solidFill>
                  <a:schemeClr val="tx1"/>
                </a:solidFill>
                <a:latin typeface="Arial" charset="0"/>
                <a:ea typeface="宋体"/>
                <a:cs typeface="宋体"/>
              </a:rPr>
              <a:t>k var</a:t>
            </a:r>
          </a:p>
        </p:txBody>
      </p:sp>
      <p:sp>
        <p:nvSpPr>
          <p:cNvPr id="70659" name="Line 4"/>
          <p:cNvSpPr>
            <a:spLocks noChangeShapeType="1"/>
          </p:cNvSpPr>
          <p:nvPr/>
        </p:nvSpPr>
        <p:spPr bwMode="auto">
          <a:xfrm>
            <a:off x="623552" y="5257800"/>
            <a:ext cx="8077200" cy="0"/>
          </a:xfrm>
          <a:prstGeom prst="line">
            <a:avLst/>
          </a:prstGeom>
          <a:noFill/>
          <a:ln w="38100">
            <a:solidFill>
              <a:srgbClr val="FF0000"/>
            </a:solidFill>
            <a:round/>
            <a:headEnd/>
            <a:tailEnd type="triangle" w="med" len="med"/>
          </a:ln>
        </p:spPr>
        <p:txBody>
          <a:bodyPr/>
          <a:lstStyle/>
          <a:p>
            <a:endParaRPr lang="en-US"/>
          </a:p>
        </p:txBody>
      </p:sp>
      <p:sp>
        <p:nvSpPr>
          <p:cNvPr id="70660" name="Rectangle 5"/>
          <p:cNvSpPr>
            <a:spLocks noChangeArrowheads="1"/>
          </p:cNvSpPr>
          <p:nvPr/>
        </p:nvSpPr>
        <p:spPr bwMode="auto">
          <a:xfrm>
            <a:off x="6235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61" name="Rectangle 6"/>
          <p:cNvSpPr>
            <a:spLocks noChangeArrowheads="1"/>
          </p:cNvSpPr>
          <p:nvPr/>
        </p:nvSpPr>
        <p:spPr bwMode="auto">
          <a:xfrm>
            <a:off x="14617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62" name="Rectangle 7"/>
          <p:cNvSpPr>
            <a:spLocks noChangeArrowheads="1"/>
          </p:cNvSpPr>
          <p:nvPr/>
        </p:nvSpPr>
        <p:spPr bwMode="auto">
          <a:xfrm>
            <a:off x="19189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63" name="Rectangle 8"/>
          <p:cNvSpPr>
            <a:spLocks noChangeArrowheads="1"/>
          </p:cNvSpPr>
          <p:nvPr/>
        </p:nvSpPr>
        <p:spPr bwMode="auto">
          <a:xfrm>
            <a:off x="39763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64" name="Rectangle 9"/>
          <p:cNvSpPr>
            <a:spLocks noChangeArrowheads="1"/>
          </p:cNvSpPr>
          <p:nvPr/>
        </p:nvSpPr>
        <p:spPr bwMode="auto">
          <a:xfrm>
            <a:off x="53479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65" name="Rectangle 10"/>
          <p:cNvSpPr>
            <a:spLocks noChangeArrowheads="1"/>
          </p:cNvSpPr>
          <p:nvPr/>
        </p:nvSpPr>
        <p:spPr bwMode="auto">
          <a:xfrm>
            <a:off x="59575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66" name="Rectangle 11"/>
          <p:cNvSpPr>
            <a:spLocks noChangeArrowheads="1"/>
          </p:cNvSpPr>
          <p:nvPr/>
        </p:nvSpPr>
        <p:spPr bwMode="auto">
          <a:xfrm>
            <a:off x="39001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67" name="Rectangle 12"/>
          <p:cNvSpPr>
            <a:spLocks noChangeArrowheads="1"/>
          </p:cNvSpPr>
          <p:nvPr/>
        </p:nvSpPr>
        <p:spPr bwMode="auto">
          <a:xfrm>
            <a:off x="48145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68" name="Rectangle 13"/>
          <p:cNvSpPr>
            <a:spLocks noChangeArrowheads="1"/>
          </p:cNvSpPr>
          <p:nvPr/>
        </p:nvSpPr>
        <p:spPr bwMode="auto">
          <a:xfrm>
            <a:off x="60337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69" name="Rectangle 14"/>
          <p:cNvSpPr>
            <a:spLocks noChangeArrowheads="1"/>
          </p:cNvSpPr>
          <p:nvPr/>
        </p:nvSpPr>
        <p:spPr bwMode="auto">
          <a:xfrm>
            <a:off x="67195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70" name="Rectangle 15"/>
          <p:cNvSpPr>
            <a:spLocks noChangeArrowheads="1"/>
          </p:cNvSpPr>
          <p:nvPr/>
        </p:nvSpPr>
        <p:spPr bwMode="auto">
          <a:xfrm>
            <a:off x="72529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71" name="Text Box 16"/>
          <p:cNvSpPr txBox="1">
            <a:spLocks noChangeArrowheads="1"/>
          </p:cNvSpPr>
          <p:nvPr/>
        </p:nvSpPr>
        <p:spPr bwMode="auto">
          <a:xfrm>
            <a:off x="3487402" y="5373688"/>
            <a:ext cx="833438" cy="639762"/>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1986</a:t>
            </a:r>
          </a:p>
          <a:p>
            <a:pPr algn="ctr"/>
            <a:r>
              <a:rPr lang="en-US" b="1">
                <a:solidFill>
                  <a:schemeClr val="tx1"/>
                </a:solidFill>
                <a:latin typeface="Arial" charset="0"/>
                <a:ea typeface="宋体"/>
                <a:cs typeface="宋体"/>
              </a:rPr>
              <a:t>BDDs</a:t>
            </a:r>
          </a:p>
          <a:p>
            <a:pPr algn="ctr"/>
            <a:r>
              <a:rPr lang="en-US" b="1">
                <a:solidFill>
                  <a:schemeClr val="tx1"/>
                </a:solidFill>
                <a:latin typeface="Arial" charset="0"/>
                <a:ea typeface="宋体"/>
                <a:cs typeface="宋体"/>
                <a:sym typeface="Symbol" pitchFamily="18" charset="2"/>
              </a:rPr>
              <a:t></a:t>
            </a:r>
            <a:r>
              <a:rPr lang="en-US" b="1">
                <a:solidFill>
                  <a:schemeClr val="tx1"/>
                </a:solidFill>
                <a:latin typeface="Arial" charset="0"/>
                <a:ea typeface="宋体"/>
                <a:cs typeface="宋体"/>
              </a:rPr>
              <a:t> 100 var</a:t>
            </a:r>
          </a:p>
        </p:txBody>
      </p:sp>
      <p:sp>
        <p:nvSpPr>
          <p:cNvPr id="70672" name="Text Box 17"/>
          <p:cNvSpPr txBox="1">
            <a:spLocks noChangeArrowheads="1"/>
          </p:cNvSpPr>
          <p:nvPr/>
        </p:nvSpPr>
        <p:spPr bwMode="auto">
          <a:xfrm>
            <a:off x="4425615" y="5410200"/>
            <a:ext cx="833437" cy="639763"/>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1992</a:t>
            </a:r>
          </a:p>
          <a:p>
            <a:pPr algn="ctr"/>
            <a:r>
              <a:rPr lang="en-US" b="1">
                <a:solidFill>
                  <a:schemeClr val="tx1"/>
                </a:solidFill>
                <a:latin typeface="Arial" charset="0"/>
                <a:ea typeface="宋体"/>
                <a:cs typeface="宋体"/>
              </a:rPr>
              <a:t>GSAT</a:t>
            </a:r>
          </a:p>
          <a:p>
            <a:pPr algn="ctr"/>
            <a:r>
              <a:rPr lang="en-US" b="1">
                <a:solidFill>
                  <a:schemeClr val="tx1"/>
                </a:solidFill>
                <a:latin typeface="Arial" charset="0"/>
                <a:ea typeface="宋体"/>
                <a:cs typeface="宋体"/>
                <a:sym typeface="Symbol" pitchFamily="18" charset="2"/>
              </a:rPr>
              <a:t></a:t>
            </a:r>
            <a:r>
              <a:rPr lang="en-US" b="1">
                <a:solidFill>
                  <a:schemeClr val="tx1"/>
                </a:solidFill>
                <a:latin typeface="Arial" charset="0"/>
                <a:ea typeface="宋体"/>
                <a:cs typeface="宋体"/>
              </a:rPr>
              <a:t> 300 var</a:t>
            </a:r>
          </a:p>
        </p:txBody>
      </p:sp>
      <p:sp>
        <p:nvSpPr>
          <p:cNvPr id="70673" name="Text Box 18"/>
          <p:cNvSpPr txBox="1">
            <a:spLocks noChangeArrowheads="1"/>
          </p:cNvSpPr>
          <p:nvPr/>
        </p:nvSpPr>
        <p:spPr bwMode="auto">
          <a:xfrm>
            <a:off x="5568615" y="5334000"/>
            <a:ext cx="917575" cy="822325"/>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1996</a:t>
            </a:r>
          </a:p>
          <a:p>
            <a:pPr algn="ctr"/>
            <a:r>
              <a:rPr lang="en-US" b="1">
                <a:solidFill>
                  <a:schemeClr val="tx1"/>
                </a:solidFill>
                <a:latin typeface="Arial" charset="0"/>
                <a:ea typeface="宋体"/>
                <a:cs typeface="宋体"/>
              </a:rPr>
              <a:t>St</a:t>
            </a:r>
            <a:r>
              <a:rPr lang="en-US" b="1">
                <a:solidFill>
                  <a:schemeClr val="tx1"/>
                </a:solidFill>
                <a:latin typeface="Arial" charset="0"/>
                <a:ea typeface="宋体"/>
                <a:cs typeface="Arial" charset="0"/>
              </a:rPr>
              <a:t>å</a:t>
            </a:r>
            <a:r>
              <a:rPr lang="en-US" b="1">
                <a:solidFill>
                  <a:schemeClr val="tx1"/>
                </a:solidFill>
                <a:latin typeface="Arial" charset="0"/>
                <a:ea typeface="宋体"/>
                <a:cs typeface="宋体"/>
              </a:rPr>
              <a:t>lmarck</a:t>
            </a:r>
          </a:p>
          <a:p>
            <a:pPr algn="ctr"/>
            <a:r>
              <a:rPr lang="en-US" b="1">
                <a:solidFill>
                  <a:schemeClr val="tx1"/>
                </a:solidFill>
                <a:latin typeface="Arial" charset="0"/>
                <a:ea typeface="宋体"/>
                <a:cs typeface="宋体"/>
                <a:sym typeface="Symbol" pitchFamily="18" charset="2"/>
              </a:rPr>
              <a:t></a:t>
            </a:r>
            <a:r>
              <a:rPr lang="en-US" b="1">
                <a:solidFill>
                  <a:schemeClr val="tx1"/>
                </a:solidFill>
                <a:latin typeface="Arial" charset="0"/>
                <a:ea typeface="宋体"/>
                <a:cs typeface="宋体"/>
              </a:rPr>
              <a:t> 1000 var</a:t>
            </a:r>
            <a:endParaRPr lang="en-US" sz="800" b="1">
              <a:solidFill>
                <a:schemeClr val="tx1"/>
              </a:solidFill>
              <a:latin typeface="Arial" charset="0"/>
              <a:ea typeface="宋体"/>
              <a:cs typeface="宋体"/>
            </a:endParaRPr>
          </a:p>
          <a:p>
            <a:pPr algn="ctr"/>
            <a:endParaRPr lang="en-US" b="1">
              <a:solidFill>
                <a:schemeClr val="tx1"/>
              </a:solidFill>
              <a:latin typeface="Arial" charset="0"/>
              <a:ea typeface="宋体"/>
              <a:cs typeface="宋体"/>
            </a:endParaRPr>
          </a:p>
        </p:txBody>
      </p:sp>
      <p:sp>
        <p:nvSpPr>
          <p:cNvPr id="70674" name="Text Box 19"/>
          <p:cNvSpPr txBox="1">
            <a:spLocks noChangeArrowheads="1"/>
          </p:cNvSpPr>
          <p:nvPr/>
        </p:nvSpPr>
        <p:spPr bwMode="auto">
          <a:xfrm>
            <a:off x="5801977" y="4495800"/>
            <a:ext cx="725488" cy="639763"/>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1996</a:t>
            </a:r>
          </a:p>
          <a:p>
            <a:pPr algn="ctr"/>
            <a:r>
              <a:rPr lang="en-US" b="1">
                <a:solidFill>
                  <a:schemeClr val="tx1"/>
                </a:solidFill>
                <a:latin typeface="Arial" charset="0"/>
                <a:ea typeface="宋体"/>
                <a:cs typeface="宋体"/>
              </a:rPr>
              <a:t>GRASP</a:t>
            </a:r>
          </a:p>
          <a:p>
            <a:pPr algn="ctr"/>
            <a:r>
              <a:rPr lang="en-US" b="1">
                <a:solidFill>
                  <a:schemeClr val="tx1"/>
                </a:solidFill>
                <a:latin typeface="Arial" charset="0"/>
                <a:ea typeface="宋体"/>
                <a:cs typeface="宋体"/>
                <a:sym typeface="Symbol" pitchFamily="18" charset="2"/>
              </a:rPr>
              <a:t></a:t>
            </a:r>
            <a:r>
              <a:rPr lang="en-US" b="1">
                <a:solidFill>
                  <a:schemeClr val="tx1"/>
                </a:solidFill>
                <a:latin typeface="Arial" charset="0"/>
                <a:ea typeface="宋体"/>
                <a:cs typeface="宋体"/>
              </a:rPr>
              <a:t>1k var</a:t>
            </a:r>
          </a:p>
        </p:txBody>
      </p:sp>
      <p:sp>
        <p:nvSpPr>
          <p:cNvPr id="70675" name="Text Box 20"/>
          <p:cNvSpPr txBox="1">
            <a:spLocks noChangeArrowheads="1"/>
          </p:cNvSpPr>
          <p:nvPr/>
        </p:nvSpPr>
        <p:spPr bwMode="auto">
          <a:xfrm>
            <a:off x="1150602" y="4465638"/>
            <a:ext cx="706438" cy="639762"/>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1960</a:t>
            </a:r>
          </a:p>
          <a:p>
            <a:pPr algn="ctr"/>
            <a:r>
              <a:rPr lang="en-US" b="1">
                <a:solidFill>
                  <a:schemeClr val="tx1"/>
                </a:solidFill>
                <a:latin typeface="Arial" charset="0"/>
                <a:ea typeface="宋体"/>
                <a:cs typeface="宋体"/>
              </a:rPr>
              <a:t>DP</a:t>
            </a:r>
          </a:p>
          <a:p>
            <a:pPr algn="ctr"/>
            <a:r>
              <a:rPr lang="en-US" b="1">
                <a:solidFill>
                  <a:schemeClr val="tx1"/>
                </a:solidFill>
                <a:latin typeface="Arial" charset="0"/>
                <a:ea typeface="宋体"/>
                <a:cs typeface="宋体"/>
                <a:sym typeface="Symbol" pitchFamily="18" charset="2"/>
              </a:rPr>
              <a:t></a:t>
            </a:r>
            <a:r>
              <a:rPr lang="en-US" b="1">
                <a:solidFill>
                  <a:schemeClr val="tx1"/>
                </a:solidFill>
                <a:latin typeface="Arial" charset="0"/>
                <a:ea typeface="宋体"/>
                <a:cs typeface="宋体"/>
              </a:rPr>
              <a:t>10 var</a:t>
            </a:r>
          </a:p>
        </p:txBody>
      </p:sp>
      <p:sp>
        <p:nvSpPr>
          <p:cNvPr id="70676" name="Text Box 21"/>
          <p:cNvSpPr txBox="1">
            <a:spLocks noChangeArrowheads="1"/>
          </p:cNvSpPr>
          <p:nvPr/>
        </p:nvSpPr>
        <p:spPr bwMode="auto">
          <a:xfrm>
            <a:off x="3366752" y="4541838"/>
            <a:ext cx="1441450" cy="639762"/>
          </a:xfrm>
          <a:prstGeom prst="rect">
            <a:avLst/>
          </a:prstGeom>
          <a:noFill/>
          <a:ln w="9525">
            <a:noFill/>
            <a:miter lim="800000"/>
            <a:headEnd/>
            <a:tailEnd/>
          </a:ln>
        </p:spPr>
        <p:txBody>
          <a:bodyPr>
            <a:spAutoFit/>
          </a:bodyPr>
          <a:lstStyle/>
          <a:p>
            <a:pPr algn="ctr"/>
            <a:r>
              <a:rPr lang="en-US" b="1" dirty="0">
                <a:solidFill>
                  <a:schemeClr val="tx1"/>
                </a:solidFill>
                <a:latin typeface="Arial" charset="0"/>
                <a:ea typeface="宋体"/>
                <a:cs typeface="宋体"/>
              </a:rPr>
              <a:t>1988</a:t>
            </a:r>
          </a:p>
          <a:p>
            <a:pPr algn="ctr"/>
            <a:r>
              <a:rPr lang="en-US" b="1" dirty="0">
                <a:solidFill>
                  <a:schemeClr val="tx1"/>
                </a:solidFill>
                <a:latin typeface="Arial" charset="0"/>
                <a:ea typeface="宋体"/>
                <a:cs typeface="宋体"/>
              </a:rPr>
              <a:t>SOCRATES</a:t>
            </a:r>
          </a:p>
          <a:p>
            <a:pPr algn="ctr"/>
            <a:r>
              <a:rPr lang="en-US" b="1" dirty="0">
                <a:solidFill>
                  <a:schemeClr val="tx1"/>
                </a:solidFill>
                <a:latin typeface="Arial" charset="0"/>
                <a:ea typeface="宋体"/>
                <a:cs typeface="宋体"/>
                <a:sym typeface="Symbol" pitchFamily="18" charset="2"/>
              </a:rPr>
              <a:t></a:t>
            </a:r>
            <a:r>
              <a:rPr lang="en-US" b="1" dirty="0">
                <a:solidFill>
                  <a:schemeClr val="tx1"/>
                </a:solidFill>
                <a:latin typeface="Arial" charset="0"/>
                <a:ea typeface="宋体"/>
                <a:cs typeface="宋体"/>
              </a:rPr>
              <a:t> 300 </a:t>
            </a:r>
            <a:r>
              <a:rPr lang="en-US" b="1" dirty="0" err="1">
                <a:solidFill>
                  <a:schemeClr val="tx1"/>
                </a:solidFill>
                <a:latin typeface="Arial" charset="0"/>
                <a:ea typeface="宋体"/>
                <a:cs typeface="宋体"/>
              </a:rPr>
              <a:t>var</a:t>
            </a:r>
            <a:endParaRPr lang="en-US" b="1" dirty="0">
              <a:solidFill>
                <a:schemeClr val="tx1"/>
              </a:solidFill>
              <a:latin typeface="Arial" charset="0"/>
              <a:ea typeface="宋体"/>
              <a:cs typeface="宋体"/>
            </a:endParaRPr>
          </a:p>
        </p:txBody>
      </p:sp>
      <p:sp>
        <p:nvSpPr>
          <p:cNvPr id="70677" name="Text Box 22"/>
          <p:cNvSpPr txBox="1">
            <a:spLocks noChangeArrowheads="1"/>
          </p:cNvSpPr>
          <p:nvPr/>
        </p:nvSpPr>
        <p:spPr bwMode="auto">
          <a:xfrm>
            <a:off x="4866940" y="4495800"/>
            <a:ext cx="828675" cy="639763"/>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1994</a:t>
            </a:r>
          </a:p>
          <a:p>
            <a:pPr algn="ctr"/>
            <a:r>
              <a:rPr lang="en-US" b="1">
                <a:solidFill>
                  <a:schemeClr val="tx1"/>
                </a:solidFill>
                <a:latin typeface="Arial" charset="0"/>
                <a:ea typeface="宋体"/>
                <a:cs typeface="宋体"/>
              </a:rPr>
              <a:t>Hannibal</a:t>
            </a:r>
          </a:p>
          <a:p>
            <a:pPr algn="ctr"/>
            <a:r>
              <a:rPr lang="en-US" b="1">
                <a:solidFill>
                  <a:schemeClr val="tx1"/>
                </a:solidFill>
                <a:latin typeface="Arial" charset="0"/>
                <a:ea typeface="宋体"/>
                <a:cs typeface="宋体"/>
                <a:sym typeface="Symbol" pitchFamily="18" charset="2"/>
              </a:rPr>
              <a:t></a:t>
            </a:r>
            <a:r>
              <a:rPr lang="en-US" b="1">
                <a:solidFill>
                  <a:schemeClr val="tx1"/>
                </a:solidFill>
                <a:latin typeface="Arial" charset="0"/>
                <a:ea typeface="宋体"/>
                <a:cs typeface="宋体"/>
              </a:rPr>
              <a:t> 3k var</a:t>
            </a:r>
          </a:p>
        </p:txBody>
      </p:sp>
      <p:sp>
        <p:nvSpPr>
          <p:cNvPr id="70678" name="Text Box 23"/>
          <p:cNvSpPr txBox="1">
            <a:spLocks noChangeArrowheads="1"/>
          </p:cNvSpPr>
          <p:nvPr/>
        </p:nvSpPr>
        <p:spPr bwMode="auto">
          <a:xfrm>
            <a:off x="1657015" y="5486400"/>
            <a:ext cx="749300" cy="639763"/>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1962</a:t>
            </a:r>
          </a:p>
          <a:p>
            <a:pPr algn="ctr"/>
            <a:r>
              <a:rPr lang="en-US" b="1">
                <a:solidFill>
                  <a:schemeClr val="tx1"/>
                </a:solidFill>
                <a:latin typeface="Arial" charset="0"/>
                <a:ea typeface="宋体"/>
                <a:cs typeface="宋体"/>
              </a:rPr>
              <a:t>DLL</a:t>
            </a:r>
          </a:p>
          <a:p>
            <a:pPr algn="ctr"/>
            <a:r>
              <a:rPr lang="en-US" b="1">
                <a:solidFill>
                  <a:schemeClr val="tx1"/>
                </a:solidFill>
                <a:latin typeface="Arial" charset="0"/>
                <a:ea typeface="宋体"/>
                <a:cs typeface="宋体"/>
                <a:sym typeface="Symbol" pitchFamily="18" charset="2"/>
              </a:rPr>
              <a:t></a:t>
            </a:r>
            <a:r>
              <a:rPr lang="en-US" b="1">
                <a:solidFill>
                  <a:schemeClr val="tx1"/>
                </a:solidFill>
                <a:latin typeface="Arial" charset="0"/>
                <a:ea typeface="宋体"/>
                <a:cs typeface="宋体"/>
              </a:rPr>
              <a:t> 10 var</a:t>
            </a:r>
          </a:p>
        </p:txBody>
      </p:sp>
      <p:sp>
        <p:nvSpPr>
          <p:cNvPr id="70679" name="Text Box 24"/>
          <p:cNvSpPr txBox="1">
            <a:spLocks noChangeArrowheads="1"/>
          </p:cNvSpPr>
          <p:nvPr/>
        </p:nvSpPr>
        <p:spPr bwMode="auto">
          <a:xfrm>
            <a:off x="291765" y="5486400"/>
            <a:ext cx="749300" cy="639763"/>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1952</a:t>
            </a:r>
          </a:p>
          <a:p>
            <a:pPr algn="ctr"/>
            <a:r>
              <a:rPr lang="en-US" b="1">
                <a:solidFill>
                  <a:schemeClr val="tx1"/>
                </a:solidFill>
                <a:latin typeface="Arial" charset="0"/>
                <a:ea typeface="宋体"/>
                <a:cs typeface="宋体"/>
              </a:rPr>
              <a:t>Quine</a:t>
            </a:r>
          </a:p>
          <a:p>
            <a:pPr algn="ctr"/>
            <a:r>
              <a:rPr lang="en-US" b="1">
                <a:solidFill>
                  <a:schemeClr val="tx1"/>
                </a:solidFill>
                <a:latin typeface="Arial" charset="0"/>
                <a:ea typeface="宋体"/>
                <a:cs typeface="宋体"/>
                <a:sym typeface="Symbol" pitchFamily="18" charset="2"/>
              </a:rPr>
              <a:t></a:t>
            </a:r>
            <a:r>
              <a:rPr lang="en-US" b="1">
                <a:solidFill>
                  <a:schemeClr val="tx1"/>
                </a:solidFill>
                <a:latin typeface="Arial" charset="0"/>
                <a:ea typeface="宋体"/>
                <a:cs typeface="宋体"/>
              </a:rPr>
              <a:t> 10 var</a:t>
            </a:r>
          </a:p>
        </p:txBody>
      </p:sp>
      <p:sp>
        <p:nvSpPr>
          <p:cNvPr id="70680" name="Rectangle 25"/>
          <p:cNvSpPr>
            <a:spLocks noChangeArrowheads="1"/>
          </p:cNvSpPr>
          <p:nvPr/>
        </p:nvSpPr>
        <p:spPr bwMode="auto">
          <a:xfrm>
            <a:off x="6109952"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0681" name="Text Box 26"/>
          <p:cNvSpPr txBox="1">
            <a:spLocks noChangeArrowheads="1"/>
          </p:cNvSpPr>
          <p:nvPr/>
        </p:nvSpPr>
        <p:spPr bwMode="auto">
          <a:xfrm>
            <a:off x="5794040" y="5943600"/>
            <a:ext cx="706437" cy="639763"/>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1996</a:t>
            </a:r>
          </a:p>
          <a:p>
            <a:pPr algn="ctr"/>
            <a:r>
              <a:rPr lang="en-US" b="1">
                <a:solidFill>
                  <a:schemeClr val="tx1"/>
                </a:solidFill>
                <a:latin typeface="Arial" charset="0"/>
                <a:ea typeface="宋体"/>
                <a:cs typeface="宋体"/>
              </a:rPr>
              <a:t>SATO</a:t>
            </a:r>
          </a:p>
          <a:p>
            <a:pPr algn="ctr"/>
            <a:r>
              <a:rPr lang="en-US" b="1">
                <a:solidFill>
                  <a:schemeClr val="tx1"/>
                </a:solidFill>
                <a:latin typeface="Arial" charset="0"/>
                <a:ea typeface="宋体"/>
                <a:cs typeface="宋体"/>
                <a:sym typeface="Symbol" pitchFamily="18" charset="2"/>
              </a:rPr>
              <a:t></a:t>
            </a:r>
            <a:r>
              <a:rPr lang="en-US" b="1">
                <a:solidFill>
                  <a:schemeClr val="tx1"/>
                </a:solidFill>
                <a:latin typeface="Arial" charset="0"/>
                <a:ea typeface="宋体"/>
                <a:cs typeface="宋体"/>
              </a:rPr>
              <a:t>1k var</a:t>
            </a:r>
          </a:p>
        </p:txBody>
      </p:sp>
      <p:sp>
        <p:nvSpPr>
          <p:cNvPr id="70682" name="Text Box 27"/>
          <p:cNvSpPr txBox="1">
            <a:spLocks noChangeArrowheads="1"/>
          </p:cNvSpPr>
          <p:nvPr/>
        </p:nvSpPr>
        <p:spPr bwMode="auto">
          <a:xfrm>
            <a:off x="6859252" y="4495800"/>
            <a:ext cx="792163" cy="639763"/>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2002</a:t>
            </a:r>
          </a:p>
          <a:p>
            <a:pPr algn="ctr"/>
            <a:r>
              <a:rPr lang="en-US" b="1">
                <a:solidFill>
                  <a:schemeClr val="tx1"/>
                </a:solidFill>
                <a:latin typeface="Arial" charset="0"/>
                <a:ea typeface="宋体"/>
                <a:cs typeface="宋体"/>
              </a:rPr>
              <a:t>Berkmin</a:t>
            </a:r>
          </a:p>
          <a:p>
            <a:pPr algn="ctr"/>
            <a:r>
              <a:rPr lang="en-US" b="1">
                <a:solidFill>
                  <a:schemeClr val="tx1"/>
                </a:solidFill>
                <a:latin typeface="Arial" charset="0"/>
                <a:ea typeface="宋体"/>
                <a:cs typeface="宋体"/>
                <a:sym typeface="Symbol" pitchFamily="18" charset="2"/>
              </a:rPr>
              <a:t>10</a:t>
            </a:r>
            <a:r>
              <a:rPr lang="en-US" b="1">
                <a:solidFill>
                  <a:schemeClr val="tx1"/>
                </a:solidFill>
                <a:latin typeface="Arial" charset="0"/>
                <a:ea typeface="宋体"/>
                <a:cs typeface="宋体"/>
              </a:rPr>
              <a:t>k var</a:t>
            </a:r>
          </a:p>
        </p:txBody>
      </p:sp>
      <p:sp>
        <p:nvSpPr>
          <p:cNvPr id="70683" name="Rectangle 11"/>
          <p:cNvSpPr>
            <a:spLocks noChangeArrowheads="1"/>
          </p:cNvSpPr>
          <p:nvPr/>
        </p:nvSpPr>
        <p:spPr bwMode="auto">
          <a:xfrm>
            <a:off x="335768" y="-99777"/>
            <a:ext cx="8763000" cy="5791200"/>
          </a:xfrm>
          <a:prstGeom prst="rect">
            <a:avLst/>
          </a:prstGeom>
          <a:noFill/>
          <a:ln w="9525">
            <a:noFill/>
            <a:miter lim="800000"/>
            <a:headEnd/>
            <a:tailEnd/>
          </a:ln>
        </p:spPr>
        <p:txBody>
          <a:bodyPr anchor="ctr"/>
          <a:lstStyle/>
          <a:p>
            <a:pPr marL="342900" indent="-342900" eaLnBrk="0" hangingPunct="0">
              <a:buFont typeface="Wingdings" pitchFamily="2" charset="2"/>
              <a:buChar char="q"/>
            </a:pPr>
            <a:r>
              <a:rPr lang="en-US" sz="2000" b="0" dirty="0" smtClean="0">
                <a:solidFill>
                  <a:srgbClr val="336600"/>
                </a:solidFill>
              </a:rPr>
              <a:t>Fundamental </a:t>
            </a:r>
            <a:r>
              <a:rPr lang="en-US" sz="2000" b="0" dirty="0" err="1" smtClean="0">
                <a:solidFill>
                  <a:srgbClr val="336600"/>
                </a:solidFill>
              </a:rPr>
              <a:t>Thm</a:t>
            </a:r>
            <a:r>
              <a:rPr lang="en-US" sz="2000" b="0" dirty="0" smtClean="0">
                <a:solidFill>
                  <a:srgbClr val="336600"/>
                </a:solidFill>
              </a:rPr>
              <a:t> of CS: SAT is NP-complete (Cook, 1971)</a:t>
            </a:r>
          </a:p>
          <a:p>
            <a:pPr marL="800100" lvl="1" indent="-342900" eaLnBrk="0" hangingPunct="0">
              <a:buBlip>
                <a:blip r:embed="rId2"/>
              </a:buBlip>
            </a:pPr>
            <a:r>
              <a:rPr lang="en-US" sz="2000" b="0" dirty="0">
                <a:solidFill>
                  <a:srgbClr val="002060"/>
                </a:solidFill>
              </a:rPr>
              <a:t>	</a:t>
            </a:r>
            <a:r>
              <a:rPr lang="en-US" sz="2000" b="0" dirty="0" smtClean="0">
                <a:solidFill>
                  <a:srgbClr val="002060"/>
                </a:solidFill>
              </a:rPr>
              <a:t>Canonical computationally intractable problem</a:t>
            </a:r>
          </a:p>
          <a:p>
            <a:pPr marL="800100" lvl="1" indent="-342900" eaLnBrk="0" hangingPunct="0">
              <a:buBlip>
                <a:blip r:embed="rId2"/>
              </a:buBlip>
            </a:pPr>
            <a:r>
              <a:rPr lang="en-US" sz="2000" b="0" dirty="0">
                <a:solidFill>
                  <a:srgbClr val="002060"/>
                </a:solidFill>
              </a:rPr>
              <a:t>	</a:t>
            </a:r>
            <a:r>
              <a:rPr lang="en-US" sz="2000" b="0" dirty="0" smtClean="0">
                <a:solidFill>
                  <a:srgbClr val="002060"/>
                </a:solidFill>
              </a:rPr>
              <a:t>Driver for theoretical understanding of complexity</a:t>
            </a:r>
          </a:p>
          <a:p>
            <a:pPr eaLnBrk="0" hangingPunct="0"/>
            <a:endParaRPr lang="en-US" sz="2000" b="0" dirty="0" smtClean="0">
              <a:solidFill>
                <a:srgbClr val="000099"/>
              </a:solidFill>
            </a:endParaRPr>
          </a:p>
          <a:p>
            <a:pPr marL="342900" indent="-342900" eaLnBrk="0" hangingPunct="0">
              <a:buFont typeface="Wingdings" pitchFamily="2" charset="2"/>
              <a:buChar char="q"/>
            </a:pPr>
            <a:r>
              <a:rPr lang="en-US" sz="2000" b="0" dirty="0" smtClean="0">
                <a:solidFill>
                  <a:srgbClr val="336600"/>
                </a:solidFill>
              </a:rPr>
              <a:t>Enormous </a:t>
            </a:r>
            <a:r>
              <a:rPr lang="en-US" sz="2000" b="0" dirty="0">
                <a:solidFill>
                  <a:srgbClr val="336600"/>
                </a:solidFill>
              </a:rPr>
              <a:t>progress in scale of problems that can be </a:t>
            </a:r>
            <a:r>
              <a:rPr lang="en-US" sz="2000" b="0" dirty="0" smtClean="0">
                <a:solidFill>
                  <a:srgbClr val="336600"/>
                </a:solidFill>
              </a:rPr>
              <a:t>solved</a:t>
            </a:r>
            <a:endParaRPr lang="en-US" sz="2000" b="0" dirty="0">
              <a:solidFill>
                <a:srgbClr val="336600"/>
              </a:solidFill>
            </a:endParaRPr>
          </a:p>
          <a:p>
            <a:pPr marL="800100" lvl="1" indent="-342900" eaLnBrk="0" hangingPunct="0">
              <a:buBlip>
                <a:blip r:embed="rId2"/>
              </a:buBlip>
            </a:pPr>
            <a:r>
              <a:rPr lang="en-US" sz="2000" b="0" dirty="0">
                <a:solidFill>
                  <a:srgbClr val="002060"/>
                </a:solidFill>
              </a:rPr>
              <a:t>	Inference: Discover new constraints dynamically  </a:t>
            </a:r>
          </a:p>
          <a:p>
            <a:pPr marL="800100" lvl="1" indent="-342900" eaLnBrk="0" hangingPunct="0">
              <a:buBlip>
                <a:blip r:embed="rId2"/>
              </a:buBlip>
            </a:pPr>
            <a:r>
              <a:rPr lang="en-US" sz="2000" b="0" dirty="0">
                <a:solidFill>
                  <a:srgbClr val="002060"/>
                </a:solidFill>
              </a:rPr>
              <a:t>	</a:t>
            </a:r>
            <a:r>
              <a:rPr lang="en-US" sz="2000" b="0" dirty="0" smtClean="0">
                <a:solidFill>
                  <a:srgbClr val="002060"/>
                </a:solidFill>
              </a:rPr>
              <a:t>Exhaustive search with pruning </a:t>
            </a:r>
            <a:endParaRPr lang="en-US" sz="2000" b="0" dirty="0">
              <a:solidFill>
                <a:srgbClr val="002060"/>
              </a:solidFill>
            </a:endParaRPr>
          </a:p>
          <a:p>
            <a:pPr marL="800100" lvl="1" indent="-342900" eaLnBrk="0" hangingPunct="0">
              <a:buBlip>
                <a:blip r:embed="rId2"/>
              </a:buBlip>
            </a:pPr>
            <a:r>
              <a:rPr lang="en-US" sz="2000" b="0" dirty="0">
                <a:solidFill>
                  <a:srgbClr val="002060"/>
                </a:solidFill>
              </a:rPr>
              <a:t>	Algorithm engineering: Exploit architecture </a:t>
            </a:r>
            <a:r>
              <a:rPr lang="en-US" sz="2000" b="0" dirty="0" smtClean="0">
                <a:solidFill>
                  <a:srgbClr val="002060"/>
                </a:solidFill>
              </a:rPr>
              <a:t> </a:t>
            </a:r>
            <a:r>
              <a:rPr lang="en-US" sz="2000" b="0" dirty="0">
                <a:solidFill>
                  <a:srgbClr val="002060"/>
                </a:solidFill>
              </a:rPr>
              <a:t>for </a:t>
            </a:r>
            <a:r>
              <a:rPr lang="en-US" sz="2000" b="0" dirty="0" smtClean="0">
                <a:solidFill>
                  <a:srgbClr val="002060"/>
                </a:solidFill>
              </a:rPr>
              <a:t>speed-up</a:t>
            </a:r>
          </a:p>
          <a:p>
            <a:pPr eaLnBrk="0" hangingPunct="0"/>
            <a:endParaRPr lang="en-US" sz="2000" b="0" dirty="0">
              <a:solidFill>
                <a:schemeClr val="tx1"/>
              </a:solidFill>
            </a:endParaRPr>
          </a:p>
          <a:p>
            <a:pPr marL="342900" indent="-342900" eaLnBrk="0" hangingPunct="0">
              <a:buFont typeface="Wingdings" pitchFamily="2" charset="2"/>
              <a:buChar char="q"/>
            </a:pPr>
            <a:r>
              <a:rPr lang="en-US" sz="2000" b="0" dirty="0" smtClean="0">
                <a:solidFill>
                  <a:srgbClr val="336600"/>
                </a:solidFill>
              </a:rPr>
              <a:t>SAT </a:t>
            </a:r>
            <a:r>
              <a:rPr lang="en-US" sz="2000" b="0" dirty="0">
                <a:solidFill>
                  <a:srgbClr val="336600"/>
                </a:solidFill>
              </a:rPr>
              <a:t>solvers as the canonical computational hammer!</a:t>
            </a:r>
          </a:p>
        </p:txBody>
      </p:sp>
      <p:sp>
        <p:nvSpPr>
          <p:cNvPr id="70684" name="Text Box 30"/>
          <p:cNvSpPr txBox="1">
            <a:spLocks noChangeArrowheads="1"/>
          </p:cNvSpPr>
          <p:nvPr/>
        </p:nvSpPr>
        <p:spPr bwMode="auto">
          <a:xfrm>
            <a:off x="7784765" y="5410200"/>
            <a:ext cx="795337" cy="639763"/>
          </a:xfrm>
          <a:prstGeom prst="rect">
            <a:avLst/>
          </a:prstGeom>
          <a:noFill/>
          <a:ln w="9525">
            <a:noFill/>
            <a:miter lim="800000"/>
            <a:headEnd/>
            <a:tailEnd/>
          </a:ln>
        </p:spPr>
        <p:txBody>
          <a:bodyPr wrap="none">
            <a:spAutoFit/>
          </a:bodyPr>
          <a:lstStyle/>
          <a:p>
            <a:pPr algn="ctr"/>
            <a:r>
              <a:rPr lang="en-US" b="1">
                <a:solidFill>
                  <a:schemeClr val="tx1"/>
                </a:solidFill>
                <a:latin typeface="Arial" charset="0"/>
                <a:ea typeface="宋体"/>
                <a:cs typeface="宋体"/>
              </a:rPr>
              <a:t>2005</a:t>
            </a:r>
          </a:p>
          <a:p>
            <a:pPr algn="ctr"/>
            <a:r>
              <a:rPr lang="en-US" b="1">
                <a:solidFill>
                  <a:schemeClr val="tx1"/>
                </a:solidFill>
                <a:latin typeface="Arial" charset="0"/>
                <a:ea typeface="宋体"/>
                <a:cs typeface="宋体"/>
              </a:rPr>
              <a:t>MiniSAT</a:t>
            </a:r>
          </a:p>
          <a:p>
            <a:pPr algn="ctr"/>
            <a:r>
              <a:rPr lang="en-US" b="1">
                <a:solidFill>
                  <a:schemeClr val="tx1"/>
                </a:solidFill>
                <a:latin typeface="Arial" charset="0"/>
                <a:ea typeface="宋体"/>
                <a:cs typeface="宋体"/>
                <a:sym typeface="Symbol" pitchFamily="18" charset="2"/>
              </a:rPr>
              <a:t>20</a:t>
            </a:r>
            <a:r>
              <a:rPr lang="en-US" b="1">
                <a:solidFill>
                  <a:schemeClr val="tx1"/>
                </a:solidFill>
                <a:latin typeface="Arial" charset="0"/>
                <a:ea typeface="宋体"/>
                <a:cs typeface="宋体"/>
              </a:rPr>
              <a:t>k var</a:t>
            </a:r>
          </a:p>
        </p:txBody>
      </p:sp>
      <p:sp>
        <p:nvSpPr>
          <p:cNvPr id="70685" name="Rectangle 31"/>
          <p:cNvSpPr>
            <a:spLocks noChangeArrowheads="1"/>
          </p:cNvSpPr>
          <p:nvPr/>
        </p:nvSpPr>
        <p:spPr bwMode="auto">
          <a:xfrm>
            <a:off x="7949865" y="5181600"/>
            <a:ext cx="1524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1"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9</a:t>
            </a:fld>
            <a:endParaRPr lang="en-US" b="1" dirty="0"/>
          </a:p>
        </p:txBody>
      </p:sp>
    </p:spTree>
    <p:extLst>
      <p:ext uri="{BB962C8B-B14F-4D97-AF65-F5344CB8AC3E}">
        <p14:creationId xmlns:p14="http://schemas.microsoft.com/office/powerpoint/2010/main" val="332958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68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068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06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068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068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068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068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068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065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065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066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066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066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066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066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066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066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066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066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066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067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067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067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067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067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067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067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067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7067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067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068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068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068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7068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06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animBg="1"/>
      <p:bldP spid="70660" grpId="0" animBg="1"/>
      <p:bldP spid="70661" grpId="0" animBg="1"/>
      <p:bldP spid="70662" grpId="0" animBg="1"/>
      <p:bldP spid="70663" grpId="0" animBg="1"/>
      <p:bldP spid="70664" grpId="0" animBg="1"/>
      <p:bldP spid="70665" grpId="0" animBg="1"/>
      <p:bldP spid="70666" grpId="0" animBg="1"/>
      <p:bldP spid="70667" grpId="0" animBg="1"/>
      <p:bldP spid="70668" grpId="0" animBg="1"/>
      <p:bldP spid="70669" grpId="0" animBg="1"/>
      <p:bldP spid="70670" grpId="0" animBg="1"/>
      <p:bldP spid="70671" grpId="0"/>
      <p:bldP spid="70672" grpId="0"/>
      <p:bldP spid="70673" grpId="0"/>
      <p:bldP spid="70674" grpId="0"/>
      <p:bldP spid="70675" grpId="0"/>
      <p:bldP spid="70676" grpId="0"/>
      <p:bldP spid="70677" grpId="0"/>
      <p:bldP spid="70678" grpId="0"/>
      <p:bldP spid="70679" grpId="0"/>
      <p:bldP spid="70680" grpId="0" animBg="1"/>
      <p:bldP spid="70681" grpId="0"/>
      <p:bldP spid="70682" grpId="0"/>
      <p:bldP spid="70684" grpId="0"/>
      <p:bldP spid="70685" grpId="0" animBg="1"/>
    </p:bldLst>
  </p:timing>
</p:sld>
</file>

<file path=ppt/theme/theme1.xml><?xml version="1.0" encoding="utf-8"?>
<a:theme xmlns:a="http://schemas.openxmlformats.org/drawingml/2006/main" name="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3399"/>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000" b="1" i="0" u="none" strike="noStrike" cap="none" normalizeH="0" baseline="0" smtClean="0">
            <a:ln>
              <a:noFill/>
            </a:ln>
            <a:solidFill>
              <a:schemeClr val="accent2"/>
            </a:solidFill>
            <a:effectLst/>
            <a:latin typeface="Comic Sans MS" pitchFamily="66" charset="0"/>
          </a:defRPr>
        </a:defPPr>
      </a:lstStyle>
    </a:spDef>
    <a:lnDef>
      <a:spPr bwMode="auto">
        <a:xfrm>
          <a:off x="0" y="0"/>
          <a:ext cx="1" cy="1"/>
        </a:xfrm>
        <a:custGeom>
          <a:avLst/>
          <a:gdLst/>
          <a:ahLst/>
          <a:cxnLst/>
          <a:rect l="0" t="0" r="0" b="0"/>
          <a:pathLst/>
        </a:custGeom>
        <a:solidFill>
          <a:srgbClr val="333399"/>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000" b="1" i="0" u="none" strike="noStrike" cap="none" normalizeH="0" baseline="0" smtClean="0">
            <a:ln>
              <a:noFill/>
            </a:ln>
            <a:solidFill>
              <a:schemeClr val="accent2"/>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47330</TotalTime>
  <Words>3944</Words>
  <Application>Microsoft Office PowerPoint</Application>
  <PresentationFormat>On-screen Show (4:3)</PresentationFormat>
  <Paragraphs>947</Paragraphs>
  <Slides>54</Slides>
  <Notes>42</Notes>
  <HiddenSlides>0</HiddenSlides>
  <MMClips>1</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Default Design</vt:lpstr>
      <vt:lpstr>PowerPoint Presentation</vt:lpstr>
      <vt:lpstr>Talk Outline </vt:lpstr>
      <vt:lpstr>Program Verification</vt:lpstr>
      <vt:lpstr>Sample Proof: Selection Sort</vt:lpstr>
      <vt:lpstr>Towards Practical Program Verification</vt:lpstr>
      <vt:lpstr>Selection Sort: Array Access Correctness</vt:lpstr>
      <vt:lpstr>Selection Sort: Proving Assertions</vt:lpstr>
      <vt:lpstr>Discharging Verification Conditions</vt:lpstr>
      <vt:lpstr>A Brief History of SAT </vt:lpstr>
      <vt:lpstr>SMT: Satisfiability Modulo Theories</vt:lpstr>
      <vt:lpstr>SMT Success Story SMT Solvers   Verification Tools</vt:lpstr>
      <vt:lpstr>Talk Outline </vt:lpstr>
      <vt:lpstr>Program Synthesis</vt:lpstr>
      <vt:lpstr>Verification   Synthesis</vt:lpstr>
      <vt:lpstr>Superoptimizing Compiler</vt:lpstr>
      <vt:lpstr>Automatic Invariant Generation</vt:lpstr>
      <vt:lpstr>Template-based Automatic Invariant Generation</vt:lpstr>
      <vt:lpstr>Template-based Automatic Invariant Generation</vt:lpstr>
      <vt:lpstr>Parallel Parking by Sketching     Ref: Chaudhuri, Solar-Lezama (PLDI 2010)</vt:lpstr>
      <vt:lpstr>Autograder: Feedback on Programming Homeworks       Singh et al (PLDI 2013)</vt:lpstr>
      <vt:lpstr>FlashFill: Programming by Examples      Ref: Gulwani (POPL 2011)</vt:lpstr>
      <vt:lpstr>Talk Outline </vt:lpstr>
      <vt:lpstr>Syntax-Guided Program Synthesis</vt:lpstr>
      <vt:lpstr>Syntax-Guided Synthesis (SyGuS) Problem</vt:lpstr>
      <vt:lpstr>SyGuS Example</vt:lpstr>
      <vt:lpstr>SyGuS Example</vt:lpstr>
      <vt:lpstr>Let Expressions and Auxiliary Variables</vt:lpstr>
      <vt:lpstr>Optimality</vt:lpstr>
      <vt:lpstr>Invariant Generation as SyGuS</vt:lpstr>
      <vt:lpstr>Program Optimization as SyGuS</vt:lpstr>
      <vt:lpstr>Program Sketching as SyGuS</vt:lpstr>
      <vt:lpstr>Talk Outline </vt:lpstr>
      <vt:lpstr>Solving SyGuS</vt:lpstr>
      <vt:lpstr>SyGuS as Active Learning</vt:lpstr>
      <vt:lpstr>Counter-Example Guided Inductive Synthesis</vt:lpstr>
      <vt:lpstr>CEGIS Example</vt:lpstr>
      <vt:lpstr>CEGIS Example</vt:lpstr>
      <vt:lpstr>CEGIS Example</vt:lpstr>
      <vt:lpstr>SyGuS Solutions</vt:lpstr>
      <vt:lpstr>Enumerative Learning</vt:lpstr>
      <vt:lpstr>Symbolic Learning</vt:lpstr>
      <vt:lpstr>Symbolic Learning</vt:lpstr>
      <vt:lpstr>Stochastic Learning</vt:lpstr>
      <vt:lpstr>Stochastic Learning</vt:lpstr>
      <vt:lpstr>Benchmarks and Implementation</vt:lpstr>
      <vt:lpstr>Evaluation: Integer Benchmarks</vt:lpstr>
      <vt:lpstr>Evaluation 2: Bit-Vector Benchmarks</vt:lpstr>
      <vt:lpstr>Evaluation 3: Hacker’s Delight Benchmarks</vt:lpstr>
      <vt:lpstr>Evaluation Summary</vt:lpstr>
      <vt:lpstr>Talk Outline </vt:lpstr>
      <vt:lpstr>SyGuS Recap</vt:lpstr>
      <vt:lpstr>From SMT-LIB to SyGuS Input Format</vt:lpstr>
      <vt:lpstr>Plan for SyGuS-Comp</vt:lpstr>
      <vt:lpstr>SyGuS Solvers   Synthesis Tools</vt:lpstr>
    </vt:vector>
  </TitlesOfParts>
  <Company>Dell Computer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Radu Grosu</dc:creator>
  <cp:lastModifiedBy>Rajeev</cp:lastModifiedBy>
  <cp:revision>1054</cp:revision>
  <cp:lastPrinted>1998-11-25T05:52:33Z</cp:lastPrinted>
  <dcterms:created xsi:type="dcterms:W3CDTF">1998-10-17T01:29:32Z</dcterms:created>
  <dcterms:modified xsi:type="dcterms:W3CDTF">2013-10-20T18:02:14Z</dcterms:modified>
</cp:coreProperties>
</file>