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0" r:id="rId4"/>
    <p:sldId id="266" r:id="rId5"/>
    <p:sldId id="265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9A5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20" autoAdjust="0"/>
    <p:restoredTop sz="69288" autoAdjust="0"/>
  </p:normalViewPr>
  <p:slideViewPr>
    <p:cSldViewPr snapToGrid="0">
      <p:cViewPr varScale="1">
        <p:scale>
          <a:sx n="77" d="100"/>
          <a:sy n="77" d="100"/>
        </p:scale>
        <p:origin x="-10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B7AC-9418-BE40-930D-747D4D353DE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7DB69-8989-BF4C-9E77-09794888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5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17F2F200-03FF-BE47-AADE-615E3C042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0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F200-03FF-BE47-AADE-615E3C0429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Software Isolation is a safety property of software.</a:t>
            </a:r>
            <a:r>
              <a:rPr lang="en-US" baseline="0" dirty="0" smtClean="0"/>
              <a:t> Software which is isolated cannot be subverted by external user input. Isolation is important because it protects software from being compromised by external input.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Software isolation is important in safety-critical systems, such as medical devices, and control systems for aircraft and cars.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is because when software isolation is violated on safety-critical systems, it may lead to potentially </a:t>
            </a:r>
            <a:r>
              <a:rPr lang="en-US" baseline="0" smtClean="0"/>
              <a:t>catastrophic </a:t>
            </a:r>
            <a:r>
              <a:rPr lang="en-US" baseline="0" smtClean="0"/>
              <a:t>accidents.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We need software isolation to be achieved in a white-box way, meaning that programmers must be able to observe the behavior of the mechanisms used to achieve isolation. This is particularly important in safety-critical systems where there needs to be high-assurance that programs are doing the right thing.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Second, in a high-assurance system, it is desirable to have formal proofs that software isolation holds. The Internet-of-Things is growing rapidly, and many of these IoT devices have physical, real-world effects, making them potentially safety-critical. As a result, there is also a growing number of programmers writing software for such devices. We need to be able to achieve proofs of isolation in a way that is fully-automated, and black-box to these programmers, who are likely not experts in formal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F200-03FF-BE47-AADE-615E3C0429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Next, let’s see how we can achieve black-box</a:t>
            </a:r>
            <a:r>
              <a:rPr lang="en-US" baseline="0" dirty="0" smtClean="0"/>
              <a:t> proofs for software isolation. First, we have a piece of source-code in C. It is not obvious that this piece of C code may have potential violations of isolation.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Instead, let’s look at the compiled machine-code for this C program.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Focusing on this basic block, we can see two instructions which write to memory. One of these store instructions has a write address which is computed. This is dangerous and can potentially result in a violation of software isolation.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first key insight of my work, is that potential violations of software isolation can be easily seen in machine-code. This helps us to automate proofs of software isolation at the machine-code level of abstraction.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F200-03FF-BE47-AADE-615E3C0429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Next, let’s see how</a:t>
            </a:r>
            <a:r>
              <a:rPr lang="en-US" baseline="0" dirty="0" smtClean="0"/>
              <a:t> we can develop white-box, programmer-observable mechanisms for software isolation.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Recall that we can prove at the machine-code level of abstraction, that software isolation holds. The proof process which I have developed also lets us know the addresses of instructions where isolation may be violated.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can use the debug information in a machine-code program to tell us which source-code location the instruction was compiled from.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Hence, the second key insight of my work, is that we can identify source-code locations corresponding to machine-code addresses where there are potential isolation violations.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F200-03FF-BE47-AADE-615E3C0429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Hence,</a:t>
            </a:r>
            <a:r>
              <a:rPr lang="en-US" baseline="0" dirty="0" smtClean="0"/>
              <a:t> the first insight tells us machine-code addresses where there are instructions which are not isolated.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second insight tell us the corresponding source-code locations which are not isolated.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After identifying the source-code location where there is potential violation</a:t>
            </a:r>
            <a:r>
              <a:rPr lang="en-US" baseline="0" dirty="0" smtClean="0"/>
              <a:t> of software isolation, we need to help programmers remedy these potential violations of isolation.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As it turns out, we can write safety-checks using just C statements, which help us achieve isolation.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At the same time, the compiled machine-code for these C statements will exactly help us prove that the machine-code is isolated.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third insight of my work, is we can write safety-checks in C which will compile to machine-code which can be automatically proved to be isolated.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F200-03FF-BE47-AADE-615E3C0429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Putting</a:t>
            </a:r>
            <a:r>
              <a:rPr lang="en-US" baseline="0" dirty="0" smtClean="0"/>
              <a:t> together the insights, we want software isolation to be enforced in source-code, where programmers can observe them, and we want software isolation to be proved in machine-code, where it is feasible to automate the isolation proofs.</a:t>
            </a:r>
          </a:p>
          <a:p>
            <a:pPr marL="228600" indent="-228600">
              <a:buAutoNum type="arabicPeriod"/>
            </a:pPr>
            <a:r>
              <a:rPr lang="en-US" dirty="0" smtClean="0"/>
              <a:t>First, we begin</a:t>
            </a:r>
            <a:r>
              <a:rPr lang="en-US" baseline="0" dirty="0" smtClean="0"/>
              <a:t> from the machine-code of a target program. I have developed a logic framework called AUSPICE, which automatically generates proofs of software isolation for ARM machine-code programs. This was published at VSTTE this July. AUSPICE is implemented using the HOL4 theorem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, using the Cambridge formalization of the ARM Instruction Set Architecture (ISA).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 machine-code program is safe, AUSPICE generates a safety proof automatically. If AUSPICE is unable to prove the program is safe, it returns a list of machine-code addresses whose instructions cannot be proved to be isolated.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Next, my system then generates hints for programmers to help them remedy the potentially isolation-violating parts of their program. These hints are source-code statements, along with locations in the program to insert these statements. The isolation-remedy hint generation is implemented using the Clang compiler front-end for C programs.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programmer then applies these hints to their program, and he can then recompile the program, and try to prove that its machine-code is isolated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F200-03FF-BE47-AADE-615E3C0429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938213"/>
            <a:ext cx="82296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65138" y="6330950"/>
            <a:ext cx="8229600" cy="0"/>
          </a:xfrm>
          <a:prstGeom prst="line">
            <a:avLst/>
          </a:prstGeom>
          <a:noFill/>
          <a:ln w="44450" cmpd="thickThin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6" name="Picture 13" descr="mark_pdl_l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905500"/>
            <a:ext cx="16144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2286000"/>
            <a:ext cx="8226425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393700"/>
          </a:xfrm>
        </p:spPr>
        <p:txBody>
          <a:bodyPr/>
          <a:lstStyle>
            <a:lvl1pPr marL="0" indent="0" algn="ctr">
              <a:defRPr sz="3200"/>
            </a:lvl1pPr>
          </a:lstStyle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0C63D-FEF4-F549-B332-F0356BC23DDD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5296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9550"/>
            <a:ext cx="2286000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09550"/>
            <a:ext cx="670560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55096-E7FF-D24C-8A22-2773A56786B9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651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EA148-DC0C-E043-B29D-F94584B992F1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87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2A6C2-D9EB-0248-B25E-6AFC81548065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3875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49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A2C11-E82B-A447-AF15-6C54EA9D8BAA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7645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DC8B3-A8E2-F646-80ED-6D7995B44141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0595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2CF3B-4E32-D945-A02D-5F68B3DA8A3F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072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515EA-438D-5040-9DD2-B8CDA73F8221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6608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24E78-CB1A-9C44-B59E-088062CA4F41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002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95D24-2263-EC45-9985-EA6DCE23E008}" type="slidenum">
              <a:rPr lang="en-US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2526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095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938213"/>
            <a:ext cx="82296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5138" y="6400800"/>
            <a:ext cx="8229600" cy="0"/>
          </a:xfrm>
          <a:prstGeom prst="line">
            <a:avLst/>
          </a:prstGeom>
          <a:noFill/>
          <a:ln w="44450" cmpd="thickThin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6392863"/>
            <a:ext cx="232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latin typeface="Helvetica" charset="0"/>
              </a:defRPr>
            </a:lvl1pPr>
          </a:lstStyle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888" y="6392863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1413" y="6392863"/>
            <a:ext cx="17827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/>
            </a:lvl1pPr>
          </a:lstStyle>
          <a:p>
            <a:fld id="{3232D792-5555-D44D-84AF-EBBD71C19B3D}" type="slidenum">
              <a:rPr lang="en-US"/>
              <a:pPr/>
              <a:t>‹#›</a:t>
            </a:fld>
            <a:endParaRPr lang="en-US" sz="1600"/>
          </a:p>
        </p:txBody>
      </p:sp>
      <p:pic>
        <p:nvPicPr>
          <p:cNvPr id="2" name="Picture 17" descr="mark_pdl_l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972175"/>
            <a:ext cx="16144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49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689100"/>
            <a:ext cx="8226425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White-box Software Isolation with Fully Automated Black-box Proofs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00475"/>
            <a:ext cx="6400800" cy="393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err="1" smtClean="0">
                <a:latin typeface="Arial" charset="0"/>
              </a:rPr>
              <a:t>Jiaqi</a:t>
            </a:r>
            <a:r>
              <a:rPr lang="en-US" sz="3600" dirty="0" smtClean="0">
                <a:latin typeface="Arial" charset="0"/>
              </a:rPr>
              <a:t> Tan</a:t>
            </a:r>
            <a:endParaRPr lang="en-US" sz="3600" dirty="0"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28800" y="4495800"/>
            <a:ext cx="5486400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0" dirty="0" smtClean="0"/>
              <a:t>Rajeev Gandhi, </a:t>
            </a:r>
            <a:r>
              <a:rPr lang="en-US" sz="2400" b="0" dirty="0" err="1" smtClean="0"/>
              <a:t>Priya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Narasimhan</a:t>
            </a:r>
            <a:endParaRPr lang="en-US" sz="2400" b="0" dirty="0"/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</a:pPr>
            <a:endParaRPr lang="en-US" sz="2400" b="0" dirty="0"/>
          </a:p>
          <a:p>
            <a:pPr algn="ctr" eaLnBrk="1" hangingPunct="1">
              <a:spcBef>
                <a:spcPct val="20000"/>
              </a:spcBef>
            </a:pPr>
            <a:r>
              <a:rPr lang="en-US" sz="1800" b="0" dirty="0"/>
              <a:t>PARALLEL DATA LABORATORY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400" b="0" dirty="0"/>
              <a:t>Carnegie Mellon University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>
                <a:latin typeface="Arial"/>
                <a:cs typeface="Arial"/>
              </a:rPr>
              <a:t>FMCAD 2015 Student Forum</a:t>
            </a:r>
            <a:endParaRPr lang="en-US" sz="1400" b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2000" dirty="0" smtClean="0"/>
              <a:t>Software Isolation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Safety property of software: External user input cannot subvert and control software execution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Ensures software is safe from potentially malicious input</a:t>
            </a:r>
          </a:p>
          <a:p>
            <a:pPr>
              <a:lnSpc>
                <a:spcPct val="95000"/>
              </a:lnSpc>
            </a:pPr>
            <a:r>
              <a:rPr lang="en-US" sz="2000" dirty="0" smtClean="0"/>
              <a:t>Where is it important?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Safety-critical systems e.g., medical devices, avionics, cars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Lack of isolation </a:t>
            </a:r>
            <a:r>
              <a:rPr lang="en-US" sz="1800" dirty="0" smtClean="0">
                <a:sym typeface="Wingdings"/>
              </a:rPr>
              <a:t> Security vulnerabilities  Potentially catastrophic accidents</a:t>
            </a:r>
            <a:endParaRPr lang="en-US" sz="1800" dirty="0" smtClean="0"/>
          </a:p>
          <a:p>
            <a:pPr>
              <a:lnSpc>
                <a:spcPct val="95000"/>
              </a:lnSpc>
            </a:pPr>
            <a:r>
              <a:rPr lang="en-US" sz="2000" dirty="0">
                <a:sym typeface="Wingdings"/>
              </a:rPr>
              <a:t>Why White-box Isolation?</a:t>
            </a:r>
            <a:endParaRPr lang="en-US" sz="1800" dirty="0">
              <a:sym typeface="Wingdings"/>
            </a:endParaRPr>
          </a:p>
          <a:p>
            <a:pPr lvl="1">
              <a:lnSpc>
                <a:spcPct val="95000"/>
              </a:lnSpc>
            </a:pPr>
            <a:r>
              <a:rPr lang="en-US" sz="1800" dirty="0">
                <a:sym typeface="Wingdings"/>
              </a:rPr>
              <a:t>Safety-critical systems: Need high-assurance</a:t>
            </a:r>
          </a:p>
          <a:p>
            <a:pPr lvl="1">
              <a:lnSpc>
                <a:spcPct val="95000"/>
              </a:lnSpc>
            </a:pPr>
            <a:r>
              <a:rPr lang="en-US" sz="1800" dirty="0">
                <a:sym typeface="Wingdings"/>
              </a:rPr>
              <a:t>Programmers need to see what safety-checks are doing</a:t>
            </a:r>
            <a:endParaRPr lang="en-US" sz="1800" dirty="0"/>
          </a:p>
          <a:p>
            <a:pPr>
              <a:lnSpc>
                <a:spcPct val="95000"/>
              </a:lnSpc>
            </a:pPr>
            <a:r>
              <a:rPr lang="en-US" sz="2000" dirty="0" smtClean="0"/>
              <a:t>Why Black-box Proofs? 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sz="1800" dirty="0" smtClean="0"/>
              <a:t>Many connected, potentially safety-critical Internet-of-Things devices </a:t>
            </a:r>
            <a:r>
              <a:rPr lang="en-US" sz="1800" dirty="0" smtClean="0">
                <a:sym typeface="Wingdings"/>
              </a:rPr>
              <a:t> Many programmers writing code for such devices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>
                <a:sym typeface="Wingdings"/>
              </a:rPr>
              <a:t>Need fully-automated, black-box (no expert input) proofs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A148-DC0C-E043-B29D-F94584B992F1}" type="slidenum">
              <a:rPr lang="en-US" smtClean="0"/>
              <a:pPr/>
              <a:t>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5778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Software Isolation Proofs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1C1-2980-464C-9F78-FB6F5F94FE98}" type="slidenum">
              <a:rPr lang="en-US" smtClean="0"/>
              <a:pPr/>
              <a:t>3</a:t>
            </a:fld>
            <a:endParaRPr lang="en-US" sz="1600"/>
          </a:p>
        </p:txBody>
      </p:sp>
      <p:pic>
        <p:nvPicPr>
          <p:cNvPr id="7" name="Picture 6" descr="cpu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 t="55719" r="3260" b="1701"/>
          <a:stretch/>
        </p:blipFill>
        <p:spPr>
          <a:xfrm>
            <a:off x="676494" y="5100542"/>
            <a:ext cx="628422" cy="614742"/>
          </a:xfrm>
          <a:prstGeom prst="rect">
            <a:avLst/>
          </a:prstGeom>
        </p:spPr>
      </p:pic>
      <p:sp>
        <p:nvSpPr>
          <p:cNvPr id="8" name="Document 7"/>
          <p:cNvSpPr/>
          <p:nvPr/>
        </p:nvSpPr>
        <p:spPr bwMode="auto">
          <a:xfrm>
            <a:off x="475848" y="4178300"/>
            <a:ext cx="1016000" cy="6985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Machine-code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475848" y="1663700"/>
            <a:ext cx="1016000" cy="10287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Source-code (e.g., C)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47882" y="2940812"/>
            <a:ext cx="1745753" cy="978408"/>
            <a:chOff x="2316734" y="2940812"/>
            <a:chExt cx="1745753" cy="978408"/>
          </a:xfrm>
        </p:grpSpPr>
        <p:sp>
          <p:nvSpPr>
            <p:cNvPr id="36" name="Right Arrow 35"/>
            <p:cNvSpPr/>
            <p:nvPr/>
          </p:nvSpPr>
          <p:spPr bwMode="auto">
            <a:xfrm rot="5400000">
              <a:off x="2069846" y="3187700"/>
              <a:ext cx="978408" cy="484632"/>
            </a:xfrm>
            <a:prstGeom prst="rightArrow">
              <a:avLst/>
            </a:prstGeom>
            <a:pattFill prst="ltUpDiag">
              <a:fgClr>
                <a:schemeClr val="tx1"/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2400" y="2946400"/>
              <a:ext cx="1370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Compilation</a:t>
              </a:r>
              <a:endParaRPr lang="en-US" sz="16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04733" y="1320800"/>
            <a:ext cx="4817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void </a:t>
            </a:r>
            <a:r>
              <a:rPr lang="en-US" sz="1400" b="0" dirty="0" err="1" smtClean="0">
                <a:latin typeface="Courier"/>
                <a:cs typeface="Courier"/>
              </a:rPr>
              <a:t>arraycopy</a:t>
            </a:r>
            <a:r>
              <a:rPr lang="en-US" sz="1400" b="0" dirty="0" smtClean="0">
                <a:latin typeface="Courier"/>
                <a:cs typeface="Courier"/>
              </a:rPr>
              <a:t>(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*</a:t>
            </a:r>
            <a:r>
              <a:rPr lang="en-US" sz="1400" b="0" dirty="0" err="1" smtClean="0">
                <a:latin typeface="Courier"/>
                <a:cs typeface="Courier"/>
              </a:rPr>
              <a:t>src</a:t>
            </a:r>
            <a:r>
              <a:rPr lang="en-US" sz="1400" b="0" dirty="0" smtClean="0">
                <a:latin typeface="Courier"/>
                <a:cs typeface="Courier"/>
              </a:rPr>
              <a:t>, 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*</a:t>
            </a:r>
            <a:r>
              <a:rPr lang="en-US" sz="1400" b="0" dirty="0" err="1" smtClean="0">
                <a:latin typeface="Courier"/>
                <a:cs typeface="Courier"/>
              </a:rPr>
              <a:t>dst</a:t>
            </a:r>
            <a:r>
              <a:rPr lang="en-US" sz="1400" b="0" dirty="0" smtClean="0">
                <a:latin typeface="Courier"/>
                <a:cs typeface="Courier"/>
              </a:rPr>
              <a:t>, 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n) {</a:t>
            </a:r>
          </a:p>
          <a:p>
            <a:r>
              <a:rPr lang="en-US" sz="1400" b="0" dirty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</a:rPr>
              <a:t>  unsigned 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;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for (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 = 0;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 &lt; n;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++) {</a:t>
            </a:r>
          </a:p>
          <a:p>
            <a:r>
              <a:rPr lang="en-US" sz="1400" b="0" dirty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</a:rPr>
              <a:t>     </a:t>
            </a:r>
            <a:r>
              <a:rPr lang="en-US" sz="1400" b="0" dirty="0" err="1" smtClean="0">
                <a:latin typeface="Courier"/>
                <a:cs typeface="Courier"/>
              </a:rPr>
              <a:t>dst</a:t>
            </a:r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] = </a:t>
            </a:r>
            <a:r>
              <a:rPr lang="en-US" sz="1400" b="0" dirty="0" err="1" smtClean="0">
                <a:latin typeface="Courier"/>
                <a:cs typeface="Courier"/>
              </a:rPr>
              <a:t>src</a:t>
            </a:r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];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}</a:t>
            </a:r>
          </a:p>
          <a:p>
            <a:r>
              <a:rPr lang="en-US" sz="1400" b="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59" name="Picture 58" descr="arraycopy-machine-cod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33" y="3778250"/>
            <a:ext cx="2768600" cy="2451100"/>
          </a:xfrm>
          <a:prstGeom prst="rect">
            <a:avLst/>
          </a:prstGeom>
        </p:spPr>
      </p:pic>
      <p:pic>
        <p:nvPicPr>
          <p:cNvPr id="60" name="Picture 59" descr="arraycopy-machine-cod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3" t="14767" b="25129"/>
          <a:stretch/>
        </p:blipFill>
        <p:spPr>
          <a:xfrm>
            <a:off x="4721553" y="3860800"/>
            <a:ext cx="2603500" cy="20320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>
            <a:off x="4703533" y="5270500"/>
            <a:ext cx="2616200" cy="1651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04733" y="3797300"/>
            <a:ext cx="5740400" cy="2159000"/>
            <a:chOff x="3314700" y="3797300"/>
            <a:chExt cx="5740400" cy="21590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314700" y="4127500"/>
              <a:ext cx="2755900" cy="149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388100" y="3797300"/>
              <a:ext cx="2667000" cy="2159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V="1">
              <a:off x="6070600" y="3797300"/>
              <a:ext cx="317500" cy="330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057900" y="5651500"/>
              <a:ext cx="3429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" name="Rectangle 70"/>
          <p:cNvSpPr/>
          <p:nvPr/>
        </p:nvSpPr>
        <p:spPr bwMode="auto">
          <a:xfrm>
            <a:off x="4703533" y="5753100"/>
            <a:ext cx="2616200" cy="1651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307207" y="5156200"/>
            <a:ext cx="419100" cy="4191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51606" y="4236477"/>
            <a:ext cx="207092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Computed memory write target: Dangerous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544470" y="2477390"/>
            <a:ext cx="142749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Source-code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7133" y="4052036"/>
            <a:ext cx="155282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Machine-code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6404463" y="1617477"/>
            <a:ext cx="2301266" cy="201913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Key Insight 1: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Potential isolation violations evident in machine-code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Wingdings"/>
              </a:rPr>
              <a:t>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can automate isolation proofs in machine-code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86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8" grpId="0"/>
      <p:bldP spid="62" grpId="0" animBg="1"/>
      <p:bldP spid="71" grpId="0" animBg="1"/>
      <p:bldP spid="72" grpId="0" animBg="1"/>
      <p:bldP spid="73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White-Box Software Isolation: Locations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1C1-2980-464C-9F78-FB6F5F94FE98}" type="slidenum">
              <a:rPr lang="en-US" smtClean="0"/>
              <a:pPr/>
              <a:t>4</a:t>
            </a:fld>
            <a:endParaRPr lang="en-US" sz="1600"/>
          </a:p>
        </p:txBody>
      </p:sp>
      <p:pic>
        <p:nvPicPr>
          <p:cNvPr id="7" name="Picture 6" descr="cpu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 t="55719" r="3260" b="1701"/>
          <a:stretch/>
        </p:blipFill>
        <p:spPr>
          <a:xfrm>
            <a:off x="676494" y="5100542"/>
            <a:ext cx="628422" cy="614742"/>
          </a:xfrm>
          <a:prstGeom prst="rect">
            <a:avLst/>
          </a:prstGeom>
        </p:spPr>
      </p:pic>
      <p:sp>
        <p:nvSpPr>
          <p:cNvPr id="8" name="Document 7"/>
          <p:cNvSpPr/>
          <p:nvPr/>
        </p:nvSpPr>
        <p:spPr bwMode="auto">
          <a:xfrm>
            <a:off x="475848" y="4178300"/>
            <a:ext cx="1016000" cy="6985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Machine-code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475848" y="1663700"/>
            <a:ext cx="1016000" cy="10287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Source-code (e.g., C)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47882" y="2940812"/>
            <a:ext cx="1745753" cy="978408"/>
            <a:chOff x="2316734" y="2940812"/>
            <a:chExt cx="1745753" cy="978408"/>
          </a:xfrm>
        </p:grpSpPr>
        <p:sp>
          <p:nvSpPr>
            <p:cNvPr id="36" name="Right Arrow 35"/>
            <p:cNvSpPr/>
            <p:nvPr/>
          </p:nvSpPr>
          <p:spPr bwMode="auto">
            <a:xfrm rot="5400000">
              <a:off x="2069846" y="3187700"/>
              <a:ext cx="978408" cy="484632"/>
            </a:xfrm>
            <a:prstGeom prst="rightArrow">
              <a:avLst/>
            </a:prstGeom>
            <a:pattFill prst="ltUpDiag">
              <a:fgClr>
                <a:schemeClr val="tx1"/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2400" y="2946400"/>
              <a:ext cx="1370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Compilation</a:t>
              </a:r>
              <a:endParaRPr lang="en-US" sz="16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04733" y="1320800"/>
            <a:ext cx="4817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void </a:t>
            </a:r>
            <a:r>
              <a:rPr lang="en-US" sz="1400" b="0" dirty="0" err="1" smtClean="0">
                <a:latin typeface="Courier"/>
                <a:cs typeface="Courier"/>
              </a:rPr>
              <a:t>arraycopy</a:t>
            </a:r>
            <a:r>
              <a:rPr lang="en-US" sz="1400" b="0" dirty="0" smtClean="0">
                <a:latin typeface="Courier"/>
                <a:cs typeface="Courier"/>
              </a:rPr>
              <a:t>(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*</a:t>
            </a:r>
            <a:r>
              <a:rPr lang="en-US" sz="1400" b="0" dirty="0" err="1" smtClean="0">
                <a:latin typeface="Courier"/>
                <a:cs typeface="Courier"/>
              </a:rPr>
              <a:t>src</a:t>
            </a:r>
            <a:r>
              <a:rPr lang="en-US" sz="1400" b="0" dirty="0" smtClean="0">
                <a:latin typeface="Courier"/>
                <a:cs typeface="Courier"/>
              </a:rPr>
              <a:t>, 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*</a:t>
            </a:r>
            <a:r>
              <a:rPr lang="en-US" sz="1400" b="0" dirty="0" err="1" smtClean="0">
                <a:latin typeface="Courier"/>
                <a:cs typeface="Courier"/>
              </a:rPr>
              <a:t>dst</a:t>
            </a:r>
            <a:r>
              <a:rPr lang="en-US" sz="1400" b="0" dirty="0" smtClean="0">
                <a:latin typeface="Courier"/>
                <a:cs typeface="Courier"/>
              </a:rPr>
              <a:t>, 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n) {</a:t>
            </a:r>
          </a:p>
          <a:p>
            <a:r>
              <a:rPr lang="en-US" sz="1400" b="0" dirty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</a:rPr>
              <a:t>  unsigned 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;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for (</a:t>
            </a:r>
            <a:r>
              <a:rPr lang="en-US" sz="1400" b="0" dirty="0" err="1" smtClean="0">
                <a:latin typeface="Courier"/>
                <a:cs typeface="Courier"/>
              </a:rPr>
              <a:t>int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 = 0;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 &lt; n; 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++) {</a:t>
            </a:r>
          </a:p>
          <a:p>
            <a:r>
              <a:rPr lang="en-US" sz="1400" b="0" dirty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</a:rPr>
              <a:t>     </a:t>
            </a:r>
            <a:r>
              <a:rPr lang="en-US" sz="1400" b="0" dirty="0" err="1" smtClean="0">
                <a:latin typeface="Courier"/>
                <a:cs typeface="Courier"/>
              </a:rPr>
              <a:t>dst</a:t>
            </a:r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] = </a:t>
            </a:r>
            <a:r>
              <a:rPr lang="en-US" sz="1400" b="0" dirty="0" err="1" smtClean="0">
                <a:latin typeface="Courier"/>
                <a:cs typeface="Courier"/>
              </a:rPr>
              <a:t>src</a:t>
            </a:r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i</a:t>
            </a:r>
            <a:r>
              <a:rPr lang="en-US" sz="1400" b="0" dirty="0" smtClean="0">
                <a:latin typeface="Courier"/>
                <a:cs typeface="Courier"/>
              </a:rPr>
              <a:t>];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}</a:t>
            </a:r>
          </a:p>
          <a:p>
            <a:r>
              <a:rPr lang="en-US" sz="1400" b="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59" name="Picture 58" descr="arraycopy-machine-cod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33" y="3778250"/>
            <a:ext cx="2768600" cy="2451100"/>
          </a:xfrm>
          <a:prstGeom prst="rect">
            <a:avLst/>
          </a:prstGeom>
        </p:spPr>
      </p:pic>
      <p:pic>
        <p:nvPicPr>
          <p:cNvPr id="60" name="Picture 59" descr="arraycopy-machine-cod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3" t="14767" b="25129"/>
          <a:stretch/>
        </p:blipFill>
        <p:spPr>
          <a:xfrm>
            <a:off x="4721553" y="3860800"/>
            <a:ext cx="2603500" cy="20320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 bwMode="auto">
          <a:xfrm>
            <a:off x="2290533" y="2006600"/>
            <a:ext cx="1752600" cy="241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703533" y="5270500"/>
            <a:ext cx="2616200" cy="1651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04733" y="3797300"/>
            <a:ext cx="5740400" cy="2159000"/>
            <a:chOff x="3314700" y="3797300"/>
            <a:chExt cx="5740400" cy="21590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314700" y="4127500"/>
              <a:ext cx="2755900" cy="149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388100" y="3797300"/>
              <a:ext cx="2667000" cy="2159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V="1">
              <a:off x="6070600" y="3797300"/>
              <a:ext cx="317500" cy="330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057900" y="5651500"/>
              <a:ext cx="3429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" name="Rectangle 70"/>
          <p:cNvSpPr/>
          <p:nvPr/>
        </p:nvSpPr>
        <p:spPr bwMode="auto">
          <a:xfrm>
            <a:off x="4703533" y="5753100"/>
            <a:ext cx="2616200" cy="1651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307207" y="5156200"/>
            <a:ext cx="419100" cy="4191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51606" y="4236477"/>
            <a:ext cx="207092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Computed memory write target: Dangerous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980847" y="2127250"/>
            <a:ext cx="2346431" cy="3238500"/>
            <a:chOff x="4952673" y="2127250"/>
            <a:chExt cx="2346431" cy="3238500"/>
          </a:xfrm>
        </p:grpSpPr>
        <p:cxnSp>
          <p:nvCxnSpPr>
            <p:cNvPr id="75" name="Curved Connector 74"/>
            <p:cNvCxnSpPr>
              <a:stCxn id="72" idx="2"/>
              <a:endCxn id="61" idx="3"/>
            </p:cNvCxnSpPr>
            <p:nvPr/>
          </p:nvCxnSpPr>
          <p:spPr bwMode="auto">
            <a:xfrm rot="10800000">
              <a:off x="5014959" y="2127250"/>
              <a:ext cx="2264074" cy="32385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4952673" y="2314045"/>
              <a:ext cx="2346431" cy="10772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Debug information helps us resolve this (for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unoptimized</a:t>
              </a:r>
              <a:r>
                <a:rPr lang="en-US" sz="1600" dirty="0" smtClean="0">
                  <a:solidFill>
                    <a:srgbClr val="FF0000"/>
                  </a:solidFill>
                </a:rPr>
                <a:t> code)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-544470" y="2477390"/>
            <a:ext cx="142749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Source-code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7133" y="4052036"/>
            <a:ext cx="155282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Machine-code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6404463" y="1367801"/>
            <a:ext cx="2301266" cy="22688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Key Insight 2: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can identify source-code locations from machine-code addresses for potential isolation violations</a:t>
            </a:r>
          </a:p>
        </p:txBody>
      </p:sp>
    </p:spTree>
    <p:extLst>
      <p:ext uri="{BB962C8B-B14F-4D97-AF65-F5344CB8AC3E}">
        <p14:creationId xmlns:p14="http://schemas.microsoft.com/office/powerpoint/2010/main" val="351983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White-Box Software Isolation: Hints for Remedies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5032-3F17-9740-9C97-233973BB2EFF}" type="slidenum">
              <a:rPr lang="en-US" smtClean="0"/>
              <a:pPr/>
              <a:t>5</a:t>
            </a:fld>
            <a:endParaRPr lang="en-US" sz="160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3478939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 rot="16200000">
            <a:off x="-577599" y="2461068"/>
            <a:ext cx="1427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Source-code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640260" y="4090933"/>
            <a:ext cx="1552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Machine-code</a:t>
            </a:r>
            <a:endParaRPr lang="en-US" sz="16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22081" y="1030717"/>
            <a:ext cx="585122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dirty="0" smtClean="0">
                <a:latin typeface="Courier New" charset="0"/>
                <a:cs typeface="Courier New" charset="0"/>
              </a:rPr>
              <a:t>void </a:t>
            </a:r>
            <a:r>
              <a:rPr lang="en-US" sz="1600" dirty="0" err="1">
                <a:latin typeface="Courier New" charset="0"/>
                <a:cs typeface="Courier New" charset="0"/>
              </a:rPr>
              <a:t>arraycopy</a:t>
            </a:r>
            <a:r>
              <a:rPr lang="en-US" sz="1600" dirty="0">
                <a:latin typeface="Courier New" charset="0"/>
                <a:cs typeface="Courier New" charset="0"/>
              </a:rPr>
              <a:t> (</a:t>
            </a:r>
            <a:r>
              <a:rPr lang="en-US" sz="1600" dirty="0" err="1"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cs typeface="Courier New" charset="0"/>
              </a:rPr>
              <a:t> *</a:t>
            </a:r>
            <a:r>
              <a:rPr lang="en-US" sz="1600" dirty="0" err="1">
                <a:latin typeface="Courier New" charset="0"/>
                <a:cs typeface="Courier New" charset="0"/>
              </a:rPr>
              <a:t>src</a:t>
            </a:r>
            <a:r>
              <a:rPr lang="en-US" sz="1600" dirty="0" smtClean="0">
                <a:latin typeface="Courier New" charset="0"/>
                <a:cs typeface="Courier New" charset="0"/>
              </a:rPr>
              <a:t>, 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int</a:t>
            </a:r>
            <a:r>
              <a:rPr lang="en-US" sz="1600" dirty="0" smtClean="0"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New" charset="0"/>
                <a:cs typeface="Courier New" charset="0"/>
              </a:rPr>
              <a:t>*</a:t>
            </a:r>
            <a:r>
              <a:rPr lang="en-US" sz="1600" dirty="0" err="1">
                <a:latin typeface="Courier New" charset="0"/>
                <a:cs typeface="Courier New" charset="0"/>
              </a:rPr>
              <a:t>dst</a:t>
            </a:r>
            <a:r>
              <a:rPr lang="en-US" sz="1600" dirty="0" smtClean="0">
                <a:latin typeface="Courier New" charset="0"/>
                <a:cs typeface="Courier New" charset="0"/>
              </a:rPr>
              <a:t>, 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int</a:t>
            </a:r>
            <a:r>
              <a:rPr lang="en-US" sz="1600" dirty="0" smtClean="0"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New" charset="0"/>
                <a:cs typeface="Courier New" charset="0"/>
              </a:rPr>
              <a:t>n) {</a:t>
            </a:r>
          </a:p>
          <a:p>
            <a:pPr eaLnBrk="1" hangingPunct="1"/>
            <a:r>
              <a:rPr lang="en-US" sz="1600" dirty="0">
                <a:latin typeface="Courier New" charset="0"/>
                <a:cs typeface="Courier New" charset="0"/>
              </a:rPr>
              <a:t>   unsigned </a:t>
            </a:r>
            <a:r>
              <a:rPr lang="en-US" sz="1600" dirty="0" err="1"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600" dirty="0">
                <a:latin typeface="Courier New" charset="0"/>
                <a:cs typeface="Courier New" charset="0"/>
              </a:rPr>
              <a:t>   for </a:t>
            </a:r>
            <a:r>
              <a:rPr lang="en-US" sz="1600" dirty="0" smtClean="0">
                <a:latin typeface="Courier New" charset="0"/>
                <a:cs typeface="Courier New" charset="0"/>
              </a:rPr>
              <a:t>(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i</a:t>
            </a:r>
            <a:r>
              <a:rPr lang="en-US" sz="1600" dirty="0" smtClean="0"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New" charset="0"/>
                <a:cs typeface="Courier New" charset="0"/>
              </a:rPr>
              <a:t>= 0; </a:t>
            </a:r>
            <a:r>
              <a:rPr lang="en-US" sz="1600" dirty="0" err="1">
                <a:latin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cs typeface="Courier New" charset="0"/>
              </a:rPr>
              <a:t> &lt; n; ++</a:t>
            </a:r>
            <a:r>
              <a:rPr lang="en-US" sz="1600" dirty="0" err="1">
                <a:latin typeface="Courier New" charset="0"/>
                <a:cs typeface="Courier New" charset="0"/>
              </a:rPr>
              <a:t>i</a:t>
            </a:r>
            <a:r>
              <a:rPr lang="en-US" sz="1600" dirty="0" smtClean="0">
                <a:latin typeface="Courier New" charset="0"/>
                <a:cs typeface="Courier New" charset="0"/>
              </a:rPr>
              <a:t>) {</a:t>
            </a:r>
          </a:p>
          <a:p>
            <a:pPr eaLnBrk="1" hangingPunct="1"/>
            <a:endParaRPr lang="en-US" sz="1600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dirty="0">
                <a:latin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dst</a:t>
            </a:r>
            <a:r>
              <a:rPr lang="en-US" sz="1600" dirty="0">
                <a:latin typeface="Courier New" charset="0"/>
                <a:cs typeface="Courier New" charset="0"/>
              </a:rPr>
              <a:t>[</a:t>
            </a:r>
            <a:r>
              <a:rPr lang="en-US" sz="1600" dirty="0" err="1">
                <a:latin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cs typeface="Courier New" charset="0"/>
              </a:rPr>
              <a:t>] = </a:t>
            </a:r>
            <a:r>
              <a:rPr lang="en-US" sz="1600" dirty="0" err="1">
                <a:latin typeface="Courier New" charset="0"/>
                <a:cs typeface="Courier New" charset="0"/>
              </a:rPr>
              <a:t>src</a:t>
            </a:r>
            <a:r>
              <a:rPr lang="en-US" sz="1600" dirty="0">
                <a:latin typeface="Courier New" charset="0"/>
                <a:cs typeface="Courier New" charset="0"/>
              </a:rPr>
              <a:t>[</a:t>
            </a:r>
            <a:r>
              <a:rPr lang="en-US" sz="1600" dirty="0" err="1">
                <a:latin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cs typeface="Courier New" charset="0"/>
              </a:rPr>
              <a:t>]; </a:t>
            </a:r>
            <a:endParaRPr lang="en-US" sz="1600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dirty="0">
                <a:latin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cs typeface="Courier New" charset="0"/>
              </a:rPr>
              <a:t>     </a:t>
            </a:r>
            <a:endParaRPr lang="en-US" sz="1600" dirty="0" smtClean="0">
              <a:solidFill>
                <a:srgbClr val="008000"/>
              </a:solidFill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dirty="0">
                <a:latin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cs typeface="Courier New" charset="0"/>
              </a:rPr>
              <a:t>  }</a:t>
            </a:r>
            <a:endParaRPr lang="en-US" sz="1600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dirty="0">
                <a:latin typeface="Courier New" charset="0"/>
                <a:cs typeface="Courier New" charset="0"/>
              </a:rPr>
              <a:t>}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717900" y="1024154"/>
            <a:ext cx="4576181" cy="338554"/>
            <a:chOff x="86569" y="3371580"/>
            <a:chExt cx="4576181" cy="33855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86569" y="3448037"/>
              <a:ext cx="3575346" cy="238331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0750" y="3371580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#define SAFE(</a:t>
              </a:r>
              <a:r>
                <a:rPr lang="en-US" sz="1600" dirty="0" err="1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array,idx</a:t>
              </a:r>
              <a:r>
                <a:rPr lang="en-US" sz="1600" dirty="0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) = ……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22081" y="2004663"/>
            <a:ext cx="3682133" cy="1077218"/>
            <a:chOff x="90750" y="4851059"/>
            <a:chExt cx="3682133" cy="1077218"/>
          </a:xfrm>
        </p:grpSpPr>
        <p:sp>
          <p:nvSpPr>
            <p:cNvPr id="47" name="Rectangle 46"/>
            <p:cNvSpPr/>
            <p:nvPr/>
          </p:nvSpPr>
          <p:spPr bwMode="auto">
            <a:xfrm>
              <a:off x="94455" y="4931599"/>
              <a:ext cx="3567460" cy="219451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0750" y="4851059"/>
              <a:ext cx="368213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ourier New" charset="0"/>
                  <a:cs typeface="Courier New" charset="0"/>
                </a:rPr>
                <a:t> </a:t>
              </a:r>
              <a:r>
                <a:rPr lang="en-US" sz="1600" dirty="0" smtClean="0">
                  <a:latin typeface="Courier New" charset="0"/>
                  <a:cs typeface="Courier New" charset="0"/>
                </a:rPr>
                <a:t>     </a:t>
              </a:r>
              <a:r>
                <a:rPr lang="en-US" sz="1600" dirty="0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if (SAFE(</a:t>
              </a:r>
              <a:r>
                <a:rPr lang="en-US" sz="1600" dirty="0" err="1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dst,i</a:t>
              </a:r>
              <a:r>
                <a:rPr lang="en-US" sz="1600" dirty="0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)) {</a:t>
              </a:r>
            </a:p>
            <a:p>
              <a:endParaRPr lang="en-US" sz="1600" dirty="0">
                <a:solidFill>
                  <a:srgbClr val="008000"/>
                </a:solidFill>
                <a:latin typeface="Courier New" charset="0"/>
                <a:cs typeface="Courier New" charset="0"/>
              </a:endParaRPr>
            </a:p>
            <a:p>
              <a:r>
                <a:rPr lang="en-US" sz="1600" dirty="0" smtClean="0">
                  <a:solidFill>
                    <a:srgbClr val="008000"/>
                  </a:solidFill>
                  <a:latin typeface="Courier New" charset="0"/>
                  <a:cs typeface="Courier New" charset="0"/>
                </a:rPr>
                <a:t>      }</a:t>
              </a:r>
              <a:r>
                <a:rPr lang="en-US" sz="1600" dirty="0" smtClean="0">
                  <a:latin typeface="Courier New" charset="0"/>
                  <a:cs typeface="Courier New" charset="0"/>
                </a:rPr>
                <a:t/>
              </a:r>
              <a:br>
                <a:rPr lang="en-US" sz="1600" dirty="0" smtClean="0">
                  <a:latin typeface="Courier New" charset="0"/>
                  <a:cs typeface="Courier New" charset="0"/>
                </a:rPr>
              </a:br>
              <a:endParaRPr lang="en-US" sz="16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537673" y="4774883"/>
            <a:ext cx="2941785" cy="431515"/>
            <a:chOff x="5000461" y="4117881"/>
            <a:chExt cx="2941785" cy="431515"/>
          </a:xfrm>
        </p:grpSpPr>
        <p:sp>
          <p:nvSpPr>
            <p:cNvPr id="53" name="Rectangle 52"/>
            <p:cNvSpPr/>
            <p:nvPr/>
          </p:nvSpPr>
          <p:spPr bwMode="auto">
            <a:xfrm>
              <a:off x="5006113" y="4117881"/>
              <a:ext cx="2909543" cy="431515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00461" y="4184935"/>
              <a:ext cx="29417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smtClean="0">
                  <a:solidFill>
                    <a:srgbClr val="008000"/>
                  </a:solidFill>
                  <a:latin typeface="Courier New"/>
                  <a:cs typeface="Courier New"/>
                </a:rPr>
                <a:t>.... (</a:t>
              </a:r>
              <a:r>
                <a:rPr lang="de-DE" sz="1200" dirty="0" err="1" smtClean="0">
                  <a:solidFill>
                    <a:srgbClr val="008000"/>
                  </a:solidFill>
                  <a:latin typeface="Courier New"/>
                  <a:cs typeface="Courier New"/>
                </a:rPr>
                <a:t>safety</a:t>
              </a:r>
              <a:r>
                <a:rPr lang="de-DE" sz="1200" dirty="0" smtClean="0">
                  <a:solidFill>
                    <a:srgbClr val="008000"/>
                  </a:solidFill>
                  <a:latin typeface="Courier New"/>
                  <a:cs typeface="Courier New"/>
                </a:rPr>
                <a:t> check </a:t>
              </a:r>
              <a:r>
                <a:rPr lang="de-DE" sz="1200" dirty="0" err="1" smtClean="0">
                  <a:solidFill>
                    <a:srgbClr val="008000"/>
                  </a:solidFill>
                  <a:latin typeface="Courier New"/>
                  <a:cs typeface="Courier New"/>
                </a:rPr>
                <a:t>code</a:t>
              </a:r>
              <a:r>
                <a:rPr lang="de-DE" sz="1200" dirty="0" smtClean="0">
                  <a:solidFill>
                    <a:srgbClr val="008000"/>
                  </a:solidFill>
                  <a:latin typeface="Courier New"/>
                  <a:cs typeface="Courier New"/>
                </a:rPr>
                <a:t>) ....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537673" y="3739249"/>
            <a:ext cx="3038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ourier New"/>
                <a:cs typeface="Courier New"/>
              </a:rPr>
              <a:t>......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e1a02102    </a:t>
            </a:r>
            <a:r>
              <a:rPr lang="de-DE" sz="1200" dirty="0" err="1" smtClean="0">
                <a:latin typeface="Courier New"/>
                <a:cs typeface="Courier New"/>
              </a:rPr>
              <a:t>lsl</a:t>
            </a:r>
            <a:r>
              <a:rPr lang="de-DE" sz="1200" dirty="0" smtClean="0">
                <a:latin typeface="Courier New"/>
                <a:cs typeface="Courier New"/>
              </a:rPr>
              <a:t> r2, r2, #2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e51b1010    </a:t>
            </a:r>
            <a:r>
              <a:rPr lang="de-DE" sz="1200" dirty="0" err="1" smtClean="0">
                <a:latin typeface="Courier New"/>
                <a:cs typeface="Courier New"/>
              </a:rPr>
              <a:t>ldr</a:t>
            </a:r>
            <a:r>
              <a:rPr lang="de-DE" sz="1200" dirty="0" smtClean="0">
                <a:latin typeface="Courier New"/>
                <a:cs typeface="Courier New"/>
              </a:rPr>
              <a:t> r1, [</a:t>
            </a:r>
            <a:r>
              <a:rPr lang="de-DE" sz="1200" dirty="0" err="1" smtClean="0">
                <a:latin typeface="Courier New"/>
                <a:cs typeface="Courier New"/>
              </a:rPr>
              <a:t>fp</a:t>
            </a:r>
            <a:r>
              <a:rPr lang="de-DE" sz="1200" dirty="0" smtClean="0">
                <a:latin typeface="Courier New"/>
                <a:cs typeface="Courier New"/>
              </a:rPr>
              <a:t>, #-16]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e0812002    </a:t>
            </a:r>
            <a:r>
              <a:rPr lang="de-DE" sz="1200" dirty="0" err="1" smtClean="0">
                <a:latin typeface="Courier New"/>
                <a:cs typeface="Courier New"/>
              </a:rPr>
              <a:t>add</a:t>
            </a:r>
            <a:r>
              <a:rPr lang="de-DE" sz="1200" dirty="0" smtClean="0">
                <a:latin typeface="Courier New"/>
                <a:cs typeface="Courier New"/>
              </a:rPr>
              <a:t> r2, r1, r2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e5922000    </a:t>
            </a:r>
            <a:r>
              <a:rPr lang="de-DE" sz="1200" dirty="0" err="1" smtClean="0">
                <a:latin typeface="Courier New"/>
                <a:cs typeface="Courier New"/>
              </a:rPr>
              <a:t>ldr</a:t>
            </a:r>
            <a:r>
              <a:rPr lang="de-DE" sz="1200" dirty="0" smtClean="0">
                <a:latin typeface="Courier New"/>
                <a:cs typeface="Courier New"/>
              </a:rPr>
              <a:t> r2, [r2]</a:t>
            </a:r>
          </a:p>
          <a:p>
            <a:endParaRPr lang="de-DE" sz="1200" dirty="0" smtClean="0">
              <a:latin typeface="Courier New"/>
              <a:cs typeface="Courier New"/>
            </a:endParaRPr>
          </a:p>
          <a:p>
            <a:endParaRPr lang="de-DE" sz="1200" dirty="0" smtClean="0">
              <a:latin typeface="Courier New"/>
              <a:cs typeface="Courier New"/>
            </a:endParaRPr>
          </a:p>
          <a:p>
            <a:endParaRPr lang="de-DE" sz="1200" dirty="0" smtClean="0">
              <a:latin typeface="Courier New"/>
              <a:cs typeface="Courier New"/>
            </a:endParaRPr>
          </a:p>
          <a:p>
            <a:r>
              <a:rPr lang="de-DE" sz="1200" dirty="0" smtClean="0">
                <a:latin typeface="Courier New"/>
                <a:cs typeface="Courier New"/>
              </a:rPr>
              <a:t>e50b3008    </a:t>
            </a:r>
            <a:r>
              <a:rPr lang="de-DE" sz="1200" dirty="0" err="1" smtClean="0">
                <a:latin typeface="Courier New"/>
                <a:cs typeface="Courier New"/>
              </a:rPr>
              <a:t>str</a:t>
            </a:r>
            <a:r>
              <a:rPr lang="de-DE" sz="1200" dirty="0" smtClean="0">
                <a:latin typeface="Courier New"/>
                <a:cs typeface="Courier New"/>
              </a:rPr>
              <a:t> r2 [r3]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e51b3008    </a:t>
            </a:r>
            <a:r>
              <a:rPr lang="de-DE" sz="1200" dirty="0" err="1" smtClean="0">
                <a:latin typeface="Courier New"/>
                <a:cs typeface="Courier New"/>
              </a:rPr>
              <a:t>ldr</a:t>
            </a:r>
            <a:r>
              <a:rPr lang="de-DE" sz="1200" dirty="0" smtClean="0">
                <a:latin typeface="Courier New"/>
                <a:cs typeface="Courier New"/>
              </a:rPr>
              <a:t> r3, [</a:t>
            </a:r>
            <a:r>
              <a:rPr lang="de-DE" sz="1200" dirty="0" err="1" smtClean="0">
                <a:latin typeface="Courier New"/>
                <a:cs typeface="Courier New"/>
              </a:rPr>
              <a:t>fp</a:t>
            </a:r>
            <a:r>
              <a:rPr lang="de-DE" sz="1200" dirty="0" smtClean="0">
                <a:latin typeface="Courier New"/>
                <a:cs typeface="Courier New"/>
              </a:rPr>
              <a:t>, #-8]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e2833001    </a:t>
            </a:r>
            <a:r>
              <a:rPr lang="de-DE" sz="1200" dirty="0" err="1" smtClean="0">
                <a:latin typeface="Courier New"/>
                <a:cs typeface="Courier New"/>
              </a:rPr>
              <a:t>add</a:t>
            </a:r>
            <a:r>
              <a:rPr lang="de-DE" sz="1200" dirty="0" smtClean="0">
                <a:latin typeface="Courier New"/>
                <a:cs typeface="Courier New"/>
              </a:rPr>
              <a:t> r3, r3, #1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e50b3008    </a:t>
            </a:r>
            <a:r>
              <a:rPr lang="de-DE" sz="1200" dirty="0" err="1" smtClean="0">
                <a:latin typeface="Courier New"/>
                <a:cs typeface="Courier New"/>
              </a:rPr>
              <a:t>str</a:t>
            </a:r>
            <a:r>
              <a:rPr lang="de-DE" sz="1200" dirty="0" smtClean="0">
                <a:latin typeface="Courier New"/>
                <a:cs typeface="Courier New"/>
              </a:rPr>
              <a:t> r3, [</a:t>
            </a:r>
            <a:r>
              <a:rPr lang="de-DE" sz="1200" dirty="0" err="1" smtClean="0">
                <a:latin typeface="Courier New"/>
                <a:cs typeface="Courier New"/>
              </a:rPr>
              <a:t>fp</a:t>
            </a:r>
            <a:r>
              <a:rPr lang="de-DE" sz="1200" dirty="0" smtClean="0">
                <a:latin typeface="Courier New"/>
                <a:cs typeface="Courier New"/>
              </a:rPr>
              <a:t>, #-8]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e51b2018    </a:t>
            </a:r>
            <a:r>
              <a:rPr lang="de-DE" sz="1200" dirty="0" err="1" smtClean="0">
                <a:latin typeface="Courier New"/>
                <a:cs typeface="Courier New"/>
              </a:rPr>
              <a:t>ldr</a:t>
            </a:r>
            <a:r>
              <a:rPr lang="de-DE" sz="1200" dirty="0" smtClean="0">
                <a:latin typeface="Courier New"/>
                <a:cs typeface="Courier New"/>
              </a:rPr>
              <a:t> r2, [</a:t>
            </a:r>
            <a:r>
              <a:rPr lang="de-DE" sz="1200" dirty="0" err="1" smtClean="0">
                <a:latin typeface="Courier New"/>
                <a:cs typeface="Courier New"/>
              </a:rPr>
              <a:t>fp</a:t>
            </a:r>
            <a:r>
              <a:rPr lang="de-DE" sz="1200" dirty="0" smtClean="0">
                <a:latin typeface="Courier New"/>
                <a:cs typeface="Courier New"/>
              </a:rPr>
              <a:t>, #-24]</a:t>
            </a:r>
          </a:p>
          <a:p>
            <a:r>
              <a:rPr lang="de-DE" sz="1200" dirty="0" smtClean="0">
                <a:latin typeface="Courier New"/>
                <a:cs typeface="Courier New"/>
              </a:rPr>
              <a:t>......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547769" y="5235509"/>
            <a:ext cx="2909543" cy="2051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30230" y="2347573"/>
            <a:ext cx="3567460" cy="2051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342209" y="3751459"/>
            <a:ext cx="1659884" cy="1704034"/>
            <a:chOff x="7484117" y="3320376"/>
            <a:chExt cx="1659884" cy="1704034"/>
          </a:xfrm>
        </p:grpSpPr>
        <p:sp>
          <p:nvSpPr>
            <p:cNvPr id="60" name="Curved Left Arrow 59"/>
            <p:cNvSpPr/>
            <p:nvPr/>
          </p:nvSpPr>
          <p:spPr bwMode="auto">
            <a:xfrm>
              <a:off x="7644403" y="4487752"/>
              <a:ext cx="419209" cy="536658"/>
            </a:xfrm>
            <a:prstGeom prst="curved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4117" y="3320376"/>
              <a:ext cx="16598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8000"/>
                  </a:solidFill>
                </a:rPr>
                <a:t>Provides logic preconditions needed: Proves dangerous instruction is safe to run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134785" y="2903668"/>
            <a:ext cx="1332399" cy="947368"/>
            <a:chOff x="3004529" y="4336727"/>
            <a:chExt cx="1332399" cy="947368"/>
          </a:xfrm>
        </p:grpSpPr>
        <p:sp>
          <p:nvSpPr>
            <p:cNvPr id="63" name="TextBox 62"/>
            <p:cNvSpPr txBox="1"/>
            <p:nvPr/>
          </p:nvSpPr>
          <p:spPr>
            <a:xfrm>
              <a:off x="3004529" y="4601096"/>
              <a:ext cx="1073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Compilation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 rot="5400000">
              <a:off x="3710844" y="4658011"/>
              <a:ext cx="947368" cy="3048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Document 64"/>
          <p:cNvSpPr/>
          <p:nvPr/>
        </p:nvSpPr>
        <p:spPr bwMode="auto">
          <a:xfrm>
            <a:off x="434989" y="4080455"/>
            <a:ext cx="1460500" cy="6985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Machine-code</a:t>
            </a:r>
          </a:p>
        </p:txBody>
      </p:sp>
      <p:sp>
        <p:nvSpPr>
          <p:cNvPr id="66" name="Document 65"/>
          <p:cNvSpPr/>
          <p:nvPr/>
        </p:nvSpPr>
        <p:spPr bwMode="auto">
          <a:xfrm>
            <a:off x="434989" y="2264355"/>
            <a:ext cx="1460500" cy="7239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Source-code (e.g., C)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910223" y="3039055"/>
            <a:ext cx="1498102" cy="965200"/>
            <a:chOff x="2075434" y="3403600"/>
            <a:chExt cx="1498102" cy="965200"/>
          </a:xfrm>
        </p:grpSpPr>
        <p:sp>
          <p:nvSpPr>
            <p:cNvPr id="68" name="Right Arrow 67"/>
            <p:cNvSpPr/>
            <p:nvPr/>
          </p:nvSpPr>
          <p:spPr bwMode="auto">
            <a:xfrm rot="5400000">
              <a:off x="1835150" y="3643884"/>
              <a:ext cx="965200" cy="484632"/>
            </a:xfrm>
            <a:prstGeom prst="rightArrow">
              <a:avLst/>
            </a:prstGeom>
            <a:pattFill prst="ltUpDiag">
              <a:fgClr>
                <a:schemeClr val="tx1"/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99805" y="3488193"/>
              <a:ext cx="1073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Compilation</a:t>
              </a:r>
              <a:endParaRPr lang="en-US" sz="1200" dirty="0"/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6523869" y="1671756"/>
            <a:ext cx="2442380" cy="172603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Key Insight 3: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can write code,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/>
                <a:cs typeface="Courier New"/>
              </a:rPr>
              <a:t>SAFE(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/>
                <a:cs typeface="Courier New"/>
              </a:rPr>
              <a:t>dst,i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/>
                <a:cs typeface="Courier New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which gives us the necessary logic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pre-conditions for provable isolation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4" name="Picture 33" descr="cpu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 t="55719" r="3260" b="1701"/>
          <a:stretch/>
        </p:blipFill>
        <p:spPr>
          <a:xfrm>
            <a:off x="850174" y="5057121"/>
            <a:ext cx="628422" cy="6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4343400" y="1397000"/>
            <a:ext cx="4470400" cy="4152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0" y="37846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1C1-2980-464C-9F78-FB6F5F94FE98}" type="slidenum">
              <a:rPr lang="en-US" smtClean="0"/>
              <a:pPr/>
              <a:t>6</a:t>
            </a:fld>
            <a:endParaRPr lang="en-US" sz="1600"/>
          </a:p>
        </p:txBody>
      </p:sp>
      <p:pic>
        <p:nvPicPr>
          <p:cNvPr id="7" name="Picture 6" descr="cpu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 t="55719" r="3260" b="1701"/>
          <a:stretch/>
        </p:blipFill>
        <p:spPr>
          <a:xfrm>
            <a:off x="2004046" y="5545042"/>
            <a:ext cx="628422" cy="614742"/>
          </a:xfrm>
          <a:prstGeom prst="rect">
            <a:avLst/>
          </a:prstGeom>
        </p:spPr>
      </p:pic>
      <p:sp>
        <p:nvSpPr>
          <p:cNvPr id="8" name="Document 7"/>
          <p:cNvSpPr/>
          <p:nvPr/>
        </p:nvSpPr>
        <p:spPr bwMode="auto">
          <a:xfrm>
            <a:off x="1600200" y="4686300"/>
            <a:ext cx="1460500" cy="6985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Machine-code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1600200" y="2870200"/>
            <a:ext cx="1460500" cy="7239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Source-code (e.g., C)</a:t>
            </a:r>
          </a:p>
        </p:txBody>
      </p:sp>
      <p:sp>
        <p:nvSpPr>
          <p:cNvPr id="15" name="Process 14"/>
          <p:cNvSpPr/>
          <p:nvPr/>
        </p:nvSpPr>
        <p:spPr bwMode="auto">
          <a:xfrm>
            <a:off x="4419600" y="4673600"/>
            <a:ext cx="2235200" cy="711200"/>
          </a:xfrm>
          <a:prstGeom prst="flowChartProcess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Software Isolation Proof Generation (AUSPICE) [1]</a:t>
            </a:r>
          </a:p>
        </p:txBody>
      </p:sp>
      <p:sp>
        <p:nvSpPr>
          <p:cNvPr id="21" name="Process 20"/>
          <p:cNvSpPr/>
          <p:nvPr/>
        </p:nvSpPr>
        <p:spPr bwMode="auto">
          <a:xfrm>
            <a:off x="4419600" y="1498600"/>
            <a:ext cx="2235200" cy="711200"/>
          </a:xfrm>
          <a:prstGeom prst="flowChartProcess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Software Isolation Remedy Hint Generation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3250946" y="4787900"/>
            <a:ext cx="978408" cy="484632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3250946" y="1612900"/>
            <a:ext cx="978408" cy="484632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Bent Arrow 24"/>
          <p:cNvSpPr/>
          <p:nvPr/>
        </p:nvSpPr>
        <p:spPr bwMode="auto">
          <a:xfrm flipH="1">
            <a:off x="6819900" y="1650999"/>
            <a:ext cx="1175725" cy="727863"/>
          </a:xfrm>
          <a:prstGeom prst="ben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0" y="3897511"/>
            <a:ext cx="1168400" cy="2154215"/>
          </a:xfrm>
          <a:prstGeom prst="wedgeRoundRectCallout">
            <a:avLst>
              <a:gd name="adj1" fmla="val 83360"/>
              <a:gd name="adj2" fmla="val -4679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Software isolation violations manifest in machine-code behavior </a:t>
            </a:r>
            <a:r>
              <a:rPr lang="en-US" sz="1200" dirty="0" smtClean="0">
                <a:sym typeface="Wingdings"/>
              </a:rPr>
              <a:t> Prove isolation in machine-code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0" y="1656130"/>
            <a:ext cx="1358900" cy="2026869"/>
          </a:xfrm>
          <a:prstGeom prst="wedgeRoundRectCallout">
            <a:avLst>
              <a:gd name="adj1" fmla="val 64297"/>
              <a:gd name="adj2" fmla="val -13641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Programmers can only observe this level of  abstraction </a:t>
            </a:r>
            <a:r>
              <a:rPr lang="en-US" sz="1200" dirty="0" smtClean="0">
                <a:sym typeface="Wingdings"/>
              </a:rPr>
              <a:t> Isolation enforcement mechanisms must be in source-code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75434" y="3644900"/>
            <a:ext cx="1771153" cy="965200"/>
            <a:chOff x="2075434" y="3403600"/>
            <a:chExt cx="1771153" cy="965200"/>
          </a:xfrm>
        </p:grpSpPr>
        <p:sp>
          <p:nvSpPr>
            <p:cNvPr id="36" name="Right Arrow 35"/>
            <p:cNvSpPr/>
            <p:nvPr/>
          </p:nvSpPr>
          <p:spPr bwMode="auto">
            <a:xfrm rot="5400000">
              <a:off x="1835150" y="3643884"/>
              <a:ext cx="965200" cy="484632"/>
            </a:xfrm>
            <a:prstGeom prst="rightArrow">
              <a:avLst/>
            </a:prstGeom>
            <a:pattFill prst="ltUpDiag">
              <a:fgClr>
                <a:schemeClr val="tx1"/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76500" y="3581400"/>
              <a:ext cx="1370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Compilation</a:t>
              </a:r>
              <a:endParaRPr lang="en-US" sz="1600" dirty="0"/>
            </a:p>
          </p:txBody>
        </p:sp>
      </p:grpSp>
      <p:sp>
        <p:nvSpPr>
          <p:cNvPr id="44" name="Document 43"/>
          <p:cNvSpPr/>
          <p:nvPr/>
        </p:nvSpPr>
        <p:spPr bwMode="auto">
          <a:xfrm>
            <a:off x="4914900" y="6083300"/>
            <a:ext cx="1257300" cy="508000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Safety Proof of Isolation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975100" y="5442712"/>
            <a:ext cx="1810766" cy="589788"/>
            <a:chOff x="3975100" y="4947412"/>
            <a:chExt cx="1810766" cy="589788"/>
          </a:xfrm>
        </p:grpSpPr>
        <p:sp>
          <p:nvSpPr>
            <p:cNvPr id="43" name="Right Arrow 42"/>
            <p:cNvSpPr/>
            <p:nvPr/>
          </p:nvSpPr>
          <p:spPr bwMode="auto">
            <a:xfrm rot="5400000">
              <a:off x="5248656" y="4999990"/>
              <a:ext cx="589788" cy="484632"/>
            </a:xfrm>
            <a:prstGeom prst="right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75100" y="5245100"/>
              <a:ext cx="1253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Proof Success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19900" y="4381500"/>
            <a:ext cx="1231900" cy="1013599"/>
            <a:chOff x="6819900" y="3924300"/>
            <a:chExt cx="1231900" cy="1013599"/>
          </a:xfrm>
        </p:grpSpPr>
        <p:sp>
          <p:nvSpPr>
            <p:cNvPr id="24" name="Bent Arrow 23"/>
            <p:cNvSpPr/>
            <p:nvPr/>
          </p:nvSpPr>
          <p:spPr bwMode="auto">
            <a:xfrm rot="5400000" flipH="1">
              <a:off x="7082637" y="3664925"/>
              <a:ext cx="709788" cy="1228538"/>
            </a:xfrm>
            <a:prstGeom prst="bent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19900" y="4660900"/>
              <a:ext cx="1133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Proof Failure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57501" y="952500"/>
            <a:ext cx="149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Hints for source-code remedies for safety violations</a:t>
            </a:r>
          </a:p>
        </p:txBody>
      </p:sp>
      <p:sp>
        <p:nvSpPr>
          <p:cNvPr id="3" name="Document 2"/>
          <p:cNvSpPr/>
          <p:nvPr/>
        </p:nvSpPr>
        <p:spPr bwMode="auto">
          <a:xfrm>
            <a:off x="7112000" y="2717800"/>
            <a:ext cx="1562100" cy="15748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Machine-code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Addresses Responsible for Proof- Failure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 descr="female-side-profile-comp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96" y="1063498"/>
            <a:ext cx="1153602" cy="10459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66588" y="2232488"/>
            <a:ext cx="1970486" cy="584776"/>
            <a:chOff x="2066588" y="2232488"/>
            <a:chExt cx="1970486" cy="584776"/>
          </a:xfrm>
        </p:grpSpPr>
        <p:sp>
          <p:nvSpPr>
            <p:cNvPr id="40" name="Right Arrow 39"/>
            <p:cNvSpPr/>
            <p:nvPr/>
          </p:nvSpPr>
          <p:spPr bwMode="auto">
            <a:xfrm rot="5400000">
              <a:off x="2104859" y="2308343"/>
              <a:ext cx="408089" cy="484632"/>
            </a:xfrm>
            <a:prstGeom prst="rightArrow">
              <a:avLst/>
            </a:prstGeom>
            <a:pattFill prst="ltUpDiag">
              <a:fgClr>
                <a:schemeClr val="tx1"/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76032" y="2232488"/>
              <a:ext cx="15610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Programmer applies hints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sp>
        <p:nvSpPr>
          <p:cNvPr id="11" name="Oval Callout 10"/>
          <p:cNvSpPr/>
          <p:nvPr/>
        </p:nvSpPr>
        <p:spPr bwMode="auto">
          <a:xfrm>
            <a:off x="6781800" y="5461000"/>
            <a:ext cx="2362200" cy="876300"/>
          </a:xfrm>
          <a:prstGeom prst="wedgeEllipseCallout">
            <a:avLst>
              <a:gd name="adj1" fmla="val -61074"/>
              <a:gd name="adj2" fmla="val -5958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HOL4 and Cambridge ARM Logic [2]</a:t>
            </a:r>
          </a:p>
        </p:txBody>
      </p:sp>
      <p:sp>
        <p:nvSpPr>
          <p:cNvPr id="42" name="Oval Callout 41"/>
          <p:cNvSpPr/>
          <p:nvPr/>
        </p:nvSpPr>
        <p:spPr bwMode="auto">
          <a:xfrm>
            <a:off x="4724400" y="2324100"/>
            <a:ext cx="1917700" cy="876300"/>
          </a:xfrm>
          <a:prstGeom prst="wedgeEllipseCallout">
            <a:avLst>
              <a:gd name="adj1" fmla="val -48491"/>
              <a:gd name="adj2" fmla="val -6103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LLVM-Clang Tooling</a:t>
            </a:r>
          </a:p>
        </p:txBody>
      </p:sp>
    </p:spTree>
    <p:extLst>
      <p:ext uri="{BB962C8B-B14F-4D97-AF65-F5344CB8AC3E}">
        <p14:creationId xmlns:p14="http://schemas.microsoft.com/office/powerpoint/2010/main" val="95610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5" grpId="0" animBg="1"/>
      <p:bldP spid="33" grpId="0" animBg="1"/>
      <p:bldP spid="35" grpId="0" animBg="1"/>
      <p:bldP spid="44" grpId="0" animBg="1"/>
      <p:bldP spid="50" grpId="0"/>
      <p:bldP spid="3" grpId="0" animBg="1"/>
      <p:bldP spid="1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 err="1" smtClean="0"/>
              <a:t>Jiaqi</a:t>
            </a:r>
            <a:r>
              <a:rPr lang="en-US" dirty="0" smtClean="0"/>
              <a:t> Tan, </a:t>
            </a:r>
            <a:r>
              <a:rPr lang="en-US" dirty="0" err="1" smtClean="0"/>
              <a:t>Hui</a:t>
            </a:r>
            <a:r>
              <a:rPr lang="en-US" dirty="0" smtClean="0"/>
              <a:t> Jun </a:t>
            </a:r>
            <a:r>
              <a:rPr lang="en-US" dirty="0" err="1" smtClean="0"/>
              <a:t>Tay</a:t>
            </a:r>
            <a:r>
              <a:rPr lang="en-US" dirty="0" smtClean="0"/>
              <a:t>, Rajeev Gandhi, </a:t>
            </a:r>
            <a:r>
              <a:rPr lang="en-US" dirty="0" err="1" smtClean="0"/>
              <a:t>Priya</a:t>
            </a:r>
            <a:r>
              <a:rPr lang="en-US" dirty="0" smtClean="0"/>
              <a:t> </a:t>
            </a:r>
            <a:r>
              <a:rPr lang="en-US" dirty="0" err="1" smtClean="0"/>
              <a:t>Narasimhan</a:t>
            </a:r>
            <a:r>
              <a:rPr lang="en-US" dirty="0" smtClean="0"/>
              <a:t>. AUSPICE: Automatic Safety Property Verification for Unmodified Executables. In Working Conference on Verified Software: Tools, Theories and Experiments (VSTTE), July 2015.</a:t>
            </a:r>
          </a:p>
          <a:p>
            <a:r>
              <a:rPr lang="en-US" dirty="0" smtClean="0"/>
              <a:t>[2] Magnus </a:t>
            </a:r>
            <a:r>
              <a:rPr lang="en-US" dirty="0" err="1" smtClean="0"/>
              <a:t>Myreen</a:t>
            </a:r>
            <a:r>
              <a:rPr lang="en-US" dirty="0" smtClean="0"/>
              <a:t>, Anthony Fox, Michael Gordon. Hoare Logic for ARM Machine Code. In Fundamentals of Software Engineering (FSEN), 2007.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Jiaqi Tan  © September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http://www.pdl.cmu.edu/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A148-DC0C-E043-B29D-F94584B992F1}" type="slidenum">
              <a:rPr lang="en-US" smtClean="0"/>
              <a:pPr/>
              <a:t>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224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5804</TotalTime>
  <Words>1720</Words>
  <Application>Microsoft Macintosh PowerPoint</Application>
  <PresentationFormat>On-screen Show (4:3)</PresentationFormat>
  <Paragraphs>153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White-box Software Isolation with Fully Automated Black-box Proofs</vt:lpstr>
      <vt:lpstr>Motivation</vt:lpstr>
      <vt:lpstr>Black-Box Software Isolation Proofs</vt:lpstr>
      <vt:lpstr>White-Box Software Isolation: Locations</vt:lpstr>
      <vt:lpstr>White-Box Software Isolation: Hints for Remedies</vt:lpstr>
      <vt:lpstr>Visualization of Approach</vt:lpstr>
      <vt:lpstr>References</vt:lpstr>
    </vt:vector>
  </TitlesOfParts>
  <Company>Parallel Data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Digney</dc:creator>
  <cp:lastModifiedBy>J T</cp:lastModifiedBy>
  <cp:revision>98</cp:revision>
  <dcterms:created xsi:type="dcterms:W3CDTF">1999-10-15T19:11:16Z</dcterms:created>
  <dcterms:modified xsi:type="dcterms:W3CDTF">2015-09-28T04:10:02Z</dcterms:modified>
</cp:coreProperties>
</file>