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8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Martonos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C822629-E351-4878-A161-932AE4B9A27D}">
  <a:tblStyle styleId="{CC822629-E351-4878-A161-932AE4B9A27D}" styleName="Table_0">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40000"/>
            </a:schemeClr>
          </a:solidFill>
        </a:fill>
      </a:tcStyle>
    </a:band1H>
    <a:band2H>
      <a:tcTxStyle/>
      <a:tcStyle>
        <a:tcBdr/>
      </a:tcStyle>
    </a:band2H>
    <a:band1V>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13" d="100"/>
          <a:sy n="113" d="100"/>
        </p:scale>
        <p:origin x="-76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16T22:59:03.610" idx="1">
    <p:pos x="3025" y="2504"/>
    <p:text>There may be a versioning problem, since I have commented on this in prior versions of this file.  Please see my prior comments. I suggest the words "Light punishment" here.  Temporary suspension isn't really accurate.  The administrative leave was while the second-round research was underway; it was not a punishment per se.
Also, it wasn't much of a suspension.  He was allowed to continue advising grad students, spending research funds, and even participating in EE department faculty interviews.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742260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Google Shape;209;p1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Google Shape;216;p1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3" name="Google Shape;223;p1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9" name="Google Shape;229;p1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Google Shape;235;p1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 name="Google Shape;2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Google Shape;2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Google Shape;2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4" name="Google Shape;294;p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7" name="Google Shape;317;p2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3" name="Google Shape;323;p32: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2003 Meta study (58% of faculty and staff harassed). The only worse workplace is the Military. University of Texas study finds: Female Engineering students (40%, 25% Gender, 9% Crude, 4% Sexual harassment, 1 % coersion)</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3" name="Google Shape;343;p30: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9" name="Google Shape;349;p3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2" name="Google Shape;362;p35: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“Contrapower” harassment 42% experience this, including from students.</a:t>
            </a:r>
            <a:endParaRPr sz="1100" b="0" i="0" u="none" strike="noStrike" cap="none">
              <a:solidFill>
                <a:srgbClr val="000000"/>
              </a:solidFill>
              <a:latin typeface="Arial"/>
              <a:ea typeface="Arial"/>
              <a:cs typeface="Arial"/>
              <a:sym typeface="Arial"/>
            </a:endParaRPr>
          </a:p>
        </p:txBody>
      </p:sp>
      <p:sp>
        <p:nvSpPr>
          <p:cNvPr id="373" name="Google Shape;373;p36: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4" name="Google Shape;384;p37: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0" name="Google Shape;390;p38: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6" name="Google Shape;396;p3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2" name="Google Shape;402;p4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2: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4: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5: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6: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7: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8: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9: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8" name="Google Shape;178;p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2: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e205541ce_7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3e205541ce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e205541ce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3" name="Google Shape;473;g3e205541ce_7_5: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e205541ce_7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3e205541ce_7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e205541ce_7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3e205541ce_7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Appear to be lots of “major prizes”, some of which are multiple instances per year but some of which are only given out every few years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e205541ce_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2" name="Google Shape;492;g3e205541ce_7_2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e205541ce_7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0" name="Google Shape;500;g3e205541ce_7_2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e205541ce_7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9" name="Google Shape;509;g3e205541ce_7_3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e205541ce_7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17" name="Google Shape;517;g3e205541ce_7_43: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e205541ce_7_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g3e205541ce_7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e205541ce_7_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3e205541ce_7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 = Karlstrom and Lawler (latter is very broad)</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 = Distinguished Service, contribution to ACM, Kennedy, and Presidential</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 = Turing, ACM Prize, Software systems, hopper, newell, kanellakis, Athena, Eckert-mauchly, SIAM-ACM</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e205541ce_7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9" name="Google Shape;539;g3e205541ce_7_6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e205541ce_7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46" name="Google Shape;546;g3e205541ce_7_6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e205541ce_7_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3e205541ce_7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e205541ce_7_8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3e205541ce_7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e205541ce_7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5" name="Google Shape;575;g3e205541ce_7_94: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e205541ce_7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3" name="Google Shape;583;g3e205541ce_7_101: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3e205541ce_7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Google Shape;593;g3e205541ce_7_11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e205541ce_7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0" name="Google Shape;600;g3e205541ce_7_11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e205541ce_7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1" name="Google Shape;611;g3e205541ce_7_12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1" name="Google Shape;191;p8: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e205541ce_7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8" name="Google Shape;618;g3e205541ce_7_132: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e205541ce_7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6" name="Google Shape;626;g3e205541ce_7_13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e11f6e79a_3_24: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8" name="Google Shape;638;g3e11f6e79a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6:notes"/>
          <p:cNvSpPr txBox="1">
            <a:spLocks noGrp="1"/>
          </p:cNvSpPr>
          <p:nvPr>
            <p:ph type="body" idx="1"/>
          </p:nvPr>
        </p:nvSpPr>
        <p:spPr>
          <a:xfrm>
            <a:off x="685800" y="4343401"/>
            <a:ext cx="5486400" cy="4114800"/>
          </a:xfrm>
          <a:prstGeom prst="rect">
            <a:avLst/>
          </a:prstGeom>
          <a:noFill/>
          <a:ln>
            <a:noFill/>
          </a:ln>
        </p:spPr>
        <p:txBody>
          <a:bodyPr spcFirstLastPara="1" wrap="square" lIns="90450" tIns="90450" rIns="90450" bIns="904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66:notes"/>
          <p:cNvSpPr>
            <a:spLocks noGrp="1" noRot="1" noChangeAspect="1"/>
          </p:cNvSpPr>
          <p:nvPr>
            <p:ph type="sldImg" idx="2"/>
          </p:nvPr>
        </p:nvSpPr>
        <p:spPr>
          <a:xfrm>
            <a:off x="385195" y="685486"/>
            <a:ext cx="6087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e11f6e79a_3_56:notes"/>
          <p:cNvSpPr txBox="1">
            <a:spLocks noGrp="1"/>
          </p:cNvSpPr>
          <p:nvPr>
            <p:ph type="body" idx="1"/>
          </p:nvPr>
        </p:nvSpPr>
        <p:spPr>
          <a:xfrm>
            <a:off x="685800" y="4343401"/>
            <a:ext cx="5486400" cy="4114800"/>
          </a:xfrm>
          <a:prstGeom prst="rect">
            <a:avLst/>
          </a:prstGeom>
          <a:noFill/>
          <a:ln>
            <a:noFill/>
          </a:ln>
        </p:spPr>
        <p:txBody>
          <a:bodyPr spcFirstLastPara="1" wrap="square" lIns="90450" tIns="90450" rIns="90450" bIns="904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g3e11f6e79a_3_5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e11f6e79a_3_77:notes"/>
          <p:cNvSpPr txBox="1">
            <a:spLocks noGrp="1"/>
          </p:cNvSpPr>
          <p:nvPr>
            <p:ph type="body" idx="1"/>
          </p:nvPr>
        </p:nvSpPr>
        <p:spPr>
          <a:xfrm>
            <a:off x="685800" y="4343401"/>
            <a:ext cx="5486400" cy="4114800"/>
          </a:xfrm>
          <a:prstGeom prst="rect">
            <a:avLst/>
          </a:prstGeom>
          <a:noFill/>
          <a:ln>
            <a:noFill/>
          </a:ln>
        </p:spPr>
        <p:txBody>
          <a:bodyPr spcFirstLastPara="1" wrap="square" lIns="90450" tIns="90450" rIns="90450" bIns="904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3e11f6e79a_3_77:notes"/>
          <p:cNvSpPr>
            <a:spLocks noGrp="1" noRot="1" noChangeAspect="1"/>
          </p:cNvSpPr>
          <p:nvPr>
            <p:ph type="sldImg" idx="2"/>
          </p:nvPr>
        </p:nvSpPr>
        <p:spPr>
          <a:xfrm>
            <a:off x="385195" y="685486"/>
            <a:ext cx="6087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e1696f85a_22_3: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9" name="Google Shape;689;g3e1696f85a_2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8:notes"/>
          <p:cNvSpPr txBox="1">
            <a:spLocks noGrp="1"/>
          </p:cNvSpPr>
          <p:nvPr>
            <p:ph type="body" idx="1"/>
          </p:nvPr>
        </p:nvSpPr>
        <p:spPr>
          <a:xfrm>
            <a:off x="685800" y="4343401"/>
            <a:ext cx="5486400" cy="4114800"/>
          </a:xfrm>
          <a:prstGeom prst="rect">
            <a:avLst/>
          </a:prstGeom>
          <a:noFill/>
          <a:ln>
            <a:noFill/>
          </a:ln>
        </p:spPr>
        <p:txBody>
          <a:bodyPr spcFirstLastPara="1" wrap="square" lIns="90450" tIns="90450" rIns="90450" bIns="904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68:notes"/>
          <p:cNvSpPr>
            <a:spLocks noGrp="1" noRot="1" noChangeAspect="1"/>
          </p:cNvSpPr>
          <p:nvPr>
            <p:ph type="sldImg" idx="2"/>
          </p:nvPr>
        </p:nvSpPr>
        <p:spPr>
          <a:xfrm>
            <a:off x="385195" y="685486"/>
            <a:ext cx="6087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9:notes"/>
          <p:cNvSpPr txBox="1">
            <a:spLocks noGrp="1"/>
          </p:cNvSpPr>
          <p:nvPr>
            <p:ph type="body" idx="1"/>
          </p:nvPr>
        </p:nvSpPr>
        <p:spPr>
          <a:xfrm>
            <a:off x="685800" y="4343401"/>
            <a:ext cx="5486400" cy="4114800"/>
          </a:xfrm>
          <a:prstGeom prst="rect">
            <a:avLst/>
          </a:prstGeom>
          <a:noFill/>
          <a:ln>
            <a:noFill/>
          </a:ln>
        </p:spPr>
        <p:txBody>
          <a:bodyPr spcFirstLastPara="1" wrap="square" lIns="90450" tIns="90450" rIns="90450" bIns="904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69:notes"/>
          <p:cNvSpPr>
            <a:spLocks noGrp="1" noRot="1" noChangeAspect="1"/>
          </p:cNvSpPr>
          <p:nvPr>
            <p:ph type="sldImg" idx="2"/>
          </p:nvPr>
        </p:nvSpPr>
        <p:spPr>
          <a:xfrm>
            <a:off x="385195" y="685486"/>
            <a:ext cx="6087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Google Shape;197;p9: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e205541ce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g3e205541ce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e11f6e79a_3_126: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Google Shape;715;g3e11f6e79a_3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2" name="Google Shape;722;p76: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8" name="Google Shape;728;p77: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1:notes"/>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Google Shape;203;p10:notes"/>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omparison">
  <p:cSld name="3_Comparison">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2" descr="topbar.jpg"/>
          <p:cNvPicPr preferRelativeResize="0"/>
          <p:nvPr/>
        </p:nvPicPr>
        <p:blipFill rotWithShape="1">
          <a:blip r:embed="rId3">
            <a:alphaModFix/>
          </a:blip>
          <a:srcRect/>
          <a:stretch/>
        </p:blipFill>
        <p:spPr>
          <a:xfrm>
            <a:off x="0" y="0"/>
            <a:ext cx="9144000" cy="95250"/>
          </a:xfrm>
          <a:prstGeom prst="rect">
            <a:avLst/>
          </a:prstGeom>
          <a:noFill/>
          <a:ln>
            <a:noFill/>
          </a:ln>
        </p:spPr>
      </p:pic>
      <p:sp>
        <p:nvSpPr>
          <p:cNvPr id="15" name="Google Shape;15;p2"/>
          <p:cNvSpPr txBox="1">
            <a:spLocks noGrp="1"/>
          </p:cNvSpPr>
          <p:nvPr>
            <p:ph type="title"/>
          </p:nvPr>
        </p:nvSpPr>
        <p:spPr>
          <a:xfrm>
            <a:off x="623888" y="596664"/>
            <a:ext cx="7886700" cy="2139553"/>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body" idx="1"/>
          </p:nvPr>
        </p:nvSpPr>
        <p:spPr>
          <a:xfrm>
            <a:off x="623888" y="2756458"/>
            <a:ext cx="7886700" cy="112514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75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omparison">
  <p:cSld name="4_Comparis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1"/>
          <p:cNvSpPr/>
          <p:nvPr/>
        </p:nvSpPr>
        <p:spPr>
          <a:xfrm>
            <a:off x="0" y="5085247"/>
            <a:ext cx="9144000" cy="58253"/>
          </a:xfrm>
          <a:prstGeom prst="rect">
            <a:avLst/>
          </a:prstGeom>
          <a:solidFill>
            <a:srgbClr val="1E22A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4" name="Google Shape;64;p11" descr="topbar.jpg"/>
          <p:cNvPicPr preferRelativeResize="0"/>
          <p:nvPr/>
        </p:nvPicPr>
        <p:blipFill rotWithShape="1">
          <a:blip r:embed="rId3">
            <a:alphaModFix/>
          </a:blip>
          <a:srcRect/>
          <a:stretch/>
        </p:blipFill>
        <p:spPr>
          <a:xfrm>
            <a:off x="0" y="0"/>
            <a:ext cx="9144000" cy="95250"/>
          </a:xfrm>
          <a:prstGeom prst="rect">
            <a:avLst/>
          </a:prstGeom>
          <a:noFill/>
          <a:ln>
            <a:noFill/>
          </a:ln>
        </p:spPr>
      </p:pic>
      <p:sp>
        <p:nvSpPr>
          <p:cNvPr id="65" name="Google Shape;65;p1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1"/>
          <p:cNvSpPr txBox="1"/>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Click to edit Master title style</a:t>
            </a:r>
            <a:endParaRPr sz="4400" b="1" i="0" u="none" strike="noStrike" cap="none">
              <a:solidFill>
                <a:schemeClr val="dk1"/>
              </a:solidFill>
              <a:latin typeface="Calibri"/>
              <a:ea typeface="Calibri"/>
              <a:cs typeface="Calibri"/>
              <a:sym typeface="Calibri"/>
            </a:endParaRPr>
          </a:p>
        </p:txBody>
      </p:sp>
      <p:sp>
        <p:nvSpPr>
          <p:cNvPr id="67" name="Google Shape;67;p11"/>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457200" y="800100"/>
            <a:ext cx="8305800" cy="39432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R="0" lvl="0" algn="ctr" rtl="0">
              <a:lnSpc>
                <a:spcPct val="100000"/>
              </a:lnSpc>
              <a:spcBef>
                <a:spcPts val="560"/>
              </a:spcBef>
              <a:spcAft>
                <a:spcPts val="0"/>
              </a:spcAft>
              <a:buClr>
                <a:srgbClr val="888888"/>
              </a:buClr>
              <a:buSzPts val="2800"/>
              <a:buFont typeface="Arial"/>
              <a:buNone/>
              <a:defRPr sz="2800" b="1" i="0" u="none" strike="noStrike" cap="none">
                <a:solidFill>
                  <a:srgbClr val="888888"/>
                </a:solidFill>
                <a:latin typeface="Arial Narrow"/>
                <a:ea typeface="Arial Narrow"/>
                <a:cs typeface="Arial Narrow"/>
                <a:sym typeface="Arial Narrow"/>
              </a:defRPr>
            </a:lvl1pPr>
            <a:lvl2pPr marR="0" lvl="1" algn="ctr" rtl="0">
              <a:lnSpc>
                <a:spcPct val="100000"/>
              </a:lnSpc>
              <a:spcBef>
                <a:spcPts val="480"/>
              </a:spcBef>
              <a:spcAft>
                <a:spcPts val="0"/>
              </a:spcAft>
              <a:buClr>
                <a:srgbClr val="888888"/>
              </a:buClr>
              <a:buSzPts val="2400"/>
              <a:buFont typeface="Arial"/>
              <a:buNone/>
              <a:defRPr sz="2400" b="1" i="0" u="none" strike="noStrike" cap="none">
                <a:solidFill>
                  <a:srgbClr val="888888"/>
                </a:solidFill>
                <a:latin typeface="Arial Narrow"/>
                <a:ea typeface="Arial Narrow"/>
                <a:cs typeface="Arial Narrow"/>
                <a:sym typeface="Arial Narrow"/>
              </a:defRPr>
            </a:lvl2pPr>
            <a:lvl3pPr marR="0" lvl="2" algn="ctr" rtl="0">
              <a:lnSpc>
                <a:spcPct val="100000"/>
              </a:lnSpc>
              <a:spcBef>
                <a:spcPts val="480"/>
              </a:spcBef>
              <a:spcAft>
                <a:spcPts val="0"/>
              </a:spcAft>
              <a:buClr>
                <a:srgbClr val="888888"/>
              </a:buClr>
              <a:buSzPts val="2400"/>
              <a:buFont typeface="Arial"/>
              <a:buNone/>
              <a:defRPr sz="2400" b="1" i="0" u="none" strike="noStrike" cap="none">
                <a:solidFill>
                  <a:srgbClr val="888888"/>
                </a:solidFill>
                <a:latin typeface="Arial Narrow"/>
                <a:ea typeface="Arial Narrow"/>
                <a:cs typeface="Arial Narrow"/>
                <a:sym typeface="Arial Narrow"/>
              </a:defRPr>
            </a:lvl3pPr>
            <a:lvl4pPr marR="0" lvl="3" algn="ctr" rtl="0">
              <a:lnSpc>
                <a:spcPct val="100000"/>
              </a:lnSpc>
              <a:spcBef>
                <a:spcPts val="400"/>
              </a:spcBef>
              <a:spcAft>
                <a:spcPts val="0"/>
              </a:spcAft>
              <a:buClr>
                <a:srgbClr val="888888"/>
              </a:buClr>
              <a:buSzPts val="2000"/>
              <a:buFont typeface="Arial"/>
              <a:buNone/>
              <a:defRPr sz="2000" b="1" i="0" u="none" strike="noStrike" cap="none">
                <a:solidFill>
                  <a:srgbClr val="888888"/>
                </a:solidFill>
                <a:latin typeface="Arial Narrow"/>
                <a:ea typeface="Arial Narrow"/>
                <a:cs typeface="Arial Narrow"/>
                <a:sym typeface="Arial Narrow"/>
              </a:defRPr>
            </a:lvl4pPr>
            <a:lvl5pPr marR="0" lvl="4" algn="ctr" rtl="0">
              <a:lnSpc>
                <a:spcPct val="100000"/>
              </a:lnSpc>
              <a:spcBef>
                <a:spcPts val="400"/>
              </a:spcBef>
              <a:spcAft>
                <a:spcPts val="0"/>
              </a:spcAft>
              <a:buClr>
                <a:srgbClr val="888888"/>
              </a:buClr>
              <a:buSzPts val="2000"/>
              <a:buFont typeface="Arial"/>
              <a:buNone/>
              <a:defRPr sz="2000" b="1" i="0" u="none" strike="noStrike" cap="none">
                <a:solidFill>
                  <a:srgbClr val="888888"/>
                </a:solidFill>
                <a:latin typeface="Arial Narrow"/>
                <a:ea typeface="Arial Narrow"/>
                <a:cs typeface="Arial Narrow"/>
                <a:sym typeface="Arial Narrow"/>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1" i="0" u="none" strike="noStrike" cap="none">
                <a:solidFill>
                  <a:srgbClr val="888888"/>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888888"/>
              </a:buClr>
              <a:buSzPts val="1800"/>
              <a:buFont typeface="Arial"/>
              <a:buNone/>
              <a:defRPr sz="1800" b="1" i="0" u="none" strike="noStrike" cap="none">
                <a:solidFill>
                  <a:srgbClr val="888888"/>
                </a:solidFill>
                <a:latin typeface="Arial Narrow"/>
                <a:ea typeface="Arial Narrow"/>
                <a:cs typeface="Arial Narrow"/>
                <a:sym typeface="Arial Narrow"/>
              </a:defRPr>
            </a:lvl2pPr>
            <a:lvl3pPr marL="1371600" marR="0" lvl="2" indent="-228600" algn="l" rtl="0">
              <a:lnSpc>
                <a:spcPct val="100000"/>
              </a:lnSpc>
              <a:spcBef>
                <a:spcPts val="320"/>
              </a:spcBef>
              <a:spcAft>
                <a:spcPts val="0"/>
              </a:spcAft>
              <a:buClr>
                <a:srgbClr val="888888"/>
              </a:buClr>
              <a:buSzPts val="1600"/>
              <a:buFont typeface="Arial"/>
              <a:buNone/>
              <a:defRPr sz="1600" b="1" i="0" u="none" strike="noStrike" cap="none">
                <a:solidFill>
                  <a:srgbClr val="888888"/>
                </a:solidFill>
                <a:latin typeface="Arial Narrow"/>
                <a:ea typeface="Arial Narrow"/>
                <a:cs typeface="Arial Narrow"/>
                <a:sym typeface="Arial Narrow"/>
              </a:defRPr>
            </a:lvl3pPr>
            <a:lvl4pPr marL="1828800" marR="0" lvl="3" indent="-228600" algn="l" rtl="0">
              <a:lnSpc>
                <a:spcPct val="100000"/>
              </a:lnSpc>
              <a:spcBef>
                <a:spcPts val="280"/>
              </a:spcBef>
              <a:spcAft>
                <a:spcPts val="0"/>
              </a:spcAft>
              <a:buClr>
                <a:srgbClr val="888888"/>
              </a:buClr>
              <a:buSzPts val="1400"/>
              <a:buFont typeface="Arial"/>
              <a:buNone/>
              <a:defRPr sz="1400" b="1" i="0" u="none" strike="noStrike" cap="none">
                <a:solidFill>
                  <a:srgbClr val="888888"/>
                </a:solidFill>
                <a:latin typeface="Arial Narrow"/>
                <a:ea typeface="Arial Narrow"/>
                <a:cs typeface="Arial Narrow"/>
                <a:sym typeface="Arial Narrow"/>
              </a:defRPr>
            </a:lvl4pPr>
            <a:lvl5pPr marL="2286000" marR="0" lvl="4" indent="-228600" algn="l" rtl="0">
              <a:lnSpc>
                <a:spcPct val="100000"/>
              </a:lnSpc>
              <a:spcBef>
                <a:spcPts val="280"/>
              </a:spcBef>
              <a:spcAft>
                <a:spcPts val="0"/>
              </a:spcAft>
              <a:buClr>
                <a:srgbClr val="888888"/>
              </a:buClr>
              <a:buSzPts val="1400"/>
              <a:buFont typeface="Arial"/>
              <a:buNone/>
              <a:defRPr sz="1400" b="1" i="0" u="none" strike="noStrike" cap="none">
                <a:solidFill>
                  <a:srgbClr val="888888"/>
                </a:solidFill>
                <a:latin typeface="Arial Narrow"/>
                <a:ea typeface="Arial Narrow"/>
                <a:cs typeface="Arial Narrow"/>
                <a:sym typeface="Arial Narrow"/>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5" name="Google Shape;95;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3" name="Google Shape;103;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4" name="Google Shape;104;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07" name="Google Shape;107;p17"/>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Arial Narrow"/>
                <a:ea typeface="Arial Narrow"/>
                <a:cs typeface="Arial Narrow"/>
                <a:sym typeface="Arial Narrow"/>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0" y="13063"/>
            <a:ext cx="9144000" cy="672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19" name="Google Shape;119;p18"/>
          <p:cNvSpPr/>
          <p:nvPr/>
        </p:nvSpPr>
        <p:spPr>
          <a:xfrm>
            <a:off x="377716" y="1655773"/>
            <a:ext cx="3108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to edit Master title style</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2" name="Google Shape;122;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6" name="Google Shape;126;p20"/>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Narrow"/>
                <a:ea typeface="Arial Narrow"/>
                <a:cs typeface="Arial Narrow"/>
                <a:sym typeface="Arial Narrow"/>
              </a:defRPr>
            </a:lvl2pPr>
            <a:lvl3pPr marL="1371600" marR="0" lvl="2" indent="-228600" algn="l" rtl="0">
              <a:lnSpc>
                <a:spcPct val="100000"/>
              </a:lnSpc>
              <a:spcBef>
                <a:spcPts val="200"/>
              </a:spcBef>
              <a:spcAft>
                <a:spcPts val="0"/>
              </a:spcAft>
              <a:buClr>
                <a:schemeClr val="dk1"/>
              </a:buClr>
              <a:buSzPts val="1000"/>
              <a:buFont typeface="Arial"/>
              <a:buNone/>
              <a:defRPr sz="1000" b="1" i="0" u="none" strike="noStrike" cap="none">
                <a:solidFill>
                  <a:schemeClr val="dk1"/>
                </a:solidFill>
                <a:latin typeface="Arial Narrow"/>
                <a:ea typeface="Arial Narrow"/>
                <a:cs typeface="Arial Narrow"/>
                <a:sym typeface="Arial Narrow"/>
              </a:defRPr>
            </a:lvl3pPr>
            <a:lvl4pPr marL="1828800" marR="0" lvl="3" indent="-228600" algn="l" rtl="0">
              <a:lnSpc>
                <a:spcPct val="100000"/>
              </a:lnSpc>
              <a:spcBef>
                <a:spcPts val="180"/>
              </a:spcBef>
              <a:spcAft>
                <a:spcPts val="0"/>
              </a:spcAft>
              <a:buClr>
                <a:schemeClr val="dk1"/>
              </a:buClr>
              <a:buSzPts val="900"/>
              <a:buFont typeface="Arial"/>
              <a:buNone/>
              <a:defRPr sz="900" b="1" i="0" u="none" strike="noStrike" cap="none">
                <a:solidFill>
                  <a:schemeClr val="dk1"/>
                </a:solidFill>
                <a:latin typeface="Arial Narrow"/>
                <a:ea typeface="Arial Narrow"/>
                <a:cs typeface="Arial Narrow"/>
                <a:sym typeface="Arial Narrow"/>
              </a:defRPr>
            </a:lvl4pPr>
            <a:lvl5pPr marL="2286000" marR="0" lvl="4" indent="-228600" algn="l" rtl="0">
              <a:lnSpc>
                <a:spcPct val="100000"/>
              </a:lnSpc>
              <a:spcBef>
                <a:spcPts val="180"/>
              </a:spcBef>
              <a:spcAft>
                <a:spcPts val="0"/>
              </a:spcAft>
              <a:buClr>
                <a:schemeClr val="dk1"/>
              </a:buClr>
              <a:buSzPts val="900"/>
              <a:buFont typeface="Arial"/>
              <a:buNone/>
              <a:defRPr sz="900" b="1" i="0" u="none" strike="noStrike" cap="none">
                <a:solidFill>
                  <a:schemeClr val="dk1"/>
                </a:solidFill>
                <a:latin typeface="Arial Narrow"/>
                <a:ea typeface="Arial Narrow"/>
                <a:cs typeface="Arial Narrow"/>
                <a:sym typeface="Arial Narrow"/>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0" name="Google Shape;13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33" name="Google Shape;133;p21"/>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Narrow"/>
                <a:ea typeface="Arial Narrow"/>
                <a:cs typeface="Arial Narrow"/>
                <a:sym typeface="Arial Narrow"/>
              </a:defRPr>
            </a:lvl2pPr>
            <a:lvl3pPr marL="1371600" marR="0" lvl="2" indent="-228600" algn="l" rtl="0">
              <a:lnSpc>
                <a:spcPct val="100000"/>
              </a:lnSpc>
              <a:spcBef>
                <a:spcPts val="200"/>
              </a:spcBef>
              <a:spcAft>
                <a:spcPts val="0"/>
              </a:spcAft>
              <a:buClr>
                <a:schemeClr val="dk1"/>
              </a:buClr>
              <a:buSzPts val="1000"/>
              <a:buFont typeface="Arial"/>
              <a:buNone/>
              <a:defRPr sz="1000" b="1" i="0" u="none" strike="noStrike" cap="none">
                <a:solidFill>
                  <a:schemeClr val="dk1"/>
                </a:solidFill>
                <a:latin typeface="Arial Narrow"/>
                <a:ea typeface="Arial Narrow"/>
                <a:cs typeface="Arial Narrow"/>
                <a:sym typeface="Arial Narrow"/>
              </a:defRPr>
            </a:lvl3pPr>
            <a:lvl4pPr marL="1828800" marR="0" lvl="3" indent="-228600" algn="l" rtl="0">
              <a:lnSpc>
                <a:spcPct val="100000"/>
              </a:lnSpc>
              <a:spcBef>
                <a:spcPts val="180"/>
              </a:spcBef>
              <a:spcAft>
                <a:spcPts val="0"/>
              </a:spcAft>
              <a:buClr>
                <a:schemeClr val="dk1"/>
              </a:buClr>
              <a:buSzPts val="900"/>
              <a:buFont typeface="Arial"/>
              <a:buNone/>
              <a:defRPr sz="900" b="1" i="0" u="none" strike="noStrike" cap="none">
                <a:solidFill>
                  <a:schemeClr val="dk1"/>
                </a:solidFill>
                <a:latin typeface="Arial Narrow"/>
                <a:ea typeface="Arial Narrow"/>
                <a:cs typeface="Arial Narrow"/>
                <a:sym typeface="Arial Narrow"/>
              </a:defRPr>
            </a:lvl4pPr>
            <a:lvl5pPr marL="2286000" marR="0" lvl="4" indent="-228600" algn="l" rtl="0">
              <a:lnSpc>
                <a:spcPct val="100000"/>
              </a:lnSpc>
              <a:spcBef>
                <a:spcPts val="180"/>
              </a:spcBef>
              <a:spcAft>
                <a:spcPts val="0"/>
              </a:spcAft>
              <a:buClr>
                <a:schemeClr val="dk1"/>
              </a:buClr>
              <a:buSzPts val="900"/>
              <a:buFont typeface="Arial"/>
              <a:buNone/>
              <a:defRPr sz="900" b="1" i="0" u="none" strike="noStrike" cap="none">
                <a:solidFill>
                  <a:schemeClr val="dk1"/>
                </a:solidFill>
                <a:latin typeface="Arial Narrow"/>
                <a:ea typeface="Arial Narrow"/>
                <a:cs typeface="Arial Narrow"/>
                <a:sym typeface="Arial Narrow"/>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7" name="Google Shape;13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2" name="Google Shape;142;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3" name="Google Shape;143;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6" name="Google Shape;146;p23"/>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8" name="Google Shape;148;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9" name="Google Shape;149;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596664"/>
            <a:ext cx="7886700" cy="2139553"/>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623888" y="2756458"/>
            <a:ext cx="7886700" cy="112514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75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pic>
        <p:nvPicPr>
          <p:cNvPr id="27" name="Google Shape;27;p5" descr="even"/>
          <p:cNvPicPr preferRelativeResize="0"/>
          <p:nvPr/>
        </p:nvPicPr>
        <p:blipFill rotWithShape="1">
          <a:blip r:embed="rId2">
            <a:alphaModFix/>
          </a:blip>
          <a:srcRect/>
          <a:stretch/>
        </p:blipFill>
        <p:spPr>
          <a:xfrm>
            <a:off x="0" y="0"/>
            <a:ext cx="9144000" cy="2103835"/>
          </a:xfrm>
          <a:prstGeom prst="rect">
            <a:avLst/>
          </a:prstGeom>
          <a:noFill/>
          <a:ln>
            <a:noFill/>
          </a:ln>
        </p:spPr>
      </p:pic>
      <p:pic>
        <p:nvPicPr>
          <p:cNvPr id="28" name="Google Shape;28;p5" descr="even"/>
          <p:cNvPicPr preferRelativeResize="0"/>
          <p:nvPr/>
        </p:nvPicPr>
        <p:blipFill rotWithShape="1">
          <a:blip r:embed="rId3">
            <a:alphaModFix/>
          </a:blip>
          <a:srcRect/>
          <a:stretch/>
        </p:blipFill>
        <p:spPr>
          <a:xfrm>
            <a:off x="1" y="1191"/>
            <a:ext cx="722313" cy="5142309"/>
          </a:xfrm>
          <a:prstGeom prst="rect">
            <a:avLst/>
          </a:prstGeom>
          <a:noFill/>
          <a:ln>
            <a:noFill/>
          </a:ln>
        </p:spPr>
      </p:pic>
      <p:pic>
        <p:nvPicPr>
          <p:cNvPr id="29" name="Google Shape;29;p5" descr="even"/>
          <p:cNvPicPr preferRelativeResize="0"/>
          <p:nvPr/>
        </p:nvPicPr>
        <p:blipFill rotWithShape="1">
          <a:blip r:embed="rId3">
            <a:alphaModFix/>
          </a:blip>
          <a:srcRect/>
          <a:stretch/>
        </p:blipFill>
        <p:spPr>
          <a:xfrm>
            <a:off x="9013826" y="1191"/>
            <a:ext cx="130175" cy="5142309"/>
          </a:xfrm>
          <a:prstGeom prst="rect">
            <a:avLst/>
          </a:prstGeom>
          <a:noFill/>
          <a:ln>
            <a:noFill/>
          </a:ln>
        </p:spPr>
      </p:pic>
      <p:sp>
        <p:nvSpPr>
          <p:cNvPr id="30" name="Google Shape;30;p5"/>
          <p:cNvSpPr txBox="1">
            <a:spLocks noGrp="1"/>
          </p:cNvSpPr>
          <p:nvPr>
            <p:ph type="ctrTitle"/>
          </p:nvPr>
        </p:nvSpPr>
        <p:spPr>
          <a:xfrm>
            <a:off x="914400" y="227410"/>
            <a:ext cx="7721600" cy="1747838"/>
          </a:xfrm>
          <a:prstGeom prst="rect">
            <a:avLst/>
          </a:prstGeom>
          <a:noFill/>
          <a:ln>
            <a:noFill/>
          </a:ln>
          <a:effectLst>
            <a:outerShdw dist="28398" dir="1593903" algn="ctr" rotWithShape="0">
              <a:schemeClr val="lt1">
                <a:alpha val="49803"/>
              </a:schemeClr>
            </a:outerShdw>
          </a:effectLst>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subTitle" idx="1"/>
          </p:nvPr>
        </p:nvSpPr>
        <p:spPr>
          <a:xfrm>
            <a:off x="949326" y="2263379"/>
            <a:ext cx="7585075" cy="692944"/>
          </a:xfrm>
          <a:prstGeom prst="rect">
            <a:avLst/>
          </a:prstGeom>
          <a:noFill/>
          <a:ln>
            <a:noFill/>
          </a:ln>
        </p:spPr>
        <p:txBody>
          <a:bodyPr spcFirstLastPara="1" wrap="square" lIns="68575" tIns="34275" rIns="68575" bIns="34275" anchor="t" anchorCtr="0"/>
          <a:lstStyle>
            <a:lvl1pPr marR="0" lvl="0" algn="ctr" rtl="0">
              <a:lnSpc>
                <a:spcPct val="90000"/>
              </a:lnSpc>
              <a:spcBef>
                <a:spcPts val="750"/>
              </a:spcBef>
              <a:spcAft>
                <a:spcPts val="0"/>
              </a:spcAft>
              <a:buClr>
                <a:schemeClr val="dk1"/>
              </a:buClr>
              <a:buSzPts val="3600"/>
              <a:buFont typeface="Noto Sans Symbols"/>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p:nvPr/>
        </p:nvSpPr>
        <p:spPr>
          <a:xfrm>
            <a:off x="0" y="5085247"/>
            <a:ext cx="9144000" cy="58253"/>
          </a:xfrm>
          <a:prstGeom prst="rect">
            <a:avLst/>
          </a:prstGeom>
          <a:solidFill>
            <a:srgbClr val="1E22A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 name="Google Shape;38;p7" descr="topbar.jpg"/>
          <p:cNvPicPr preferRelativeResize="0"/>
          <p:nvPr/>
        </p:nvPicPr>
        <p:blipFill rotWithShape="1">
          <a:blip r:embed="rId3">
            <a:alphaModFix/>
          </a:blip>
          <a:srcRect/>
          <a:stretch/>
        </p:blipFill>
        <p:spPr>
          <a:xfrm>
            <a:off x="0" y="0"/>
            <a:ext cx="9144000" cy="95250"/>
          </a:xfrm>
          <a:prstGeom prst="rect">
            <a:avLst/>
          </a:prstGeom>
          <a:noFill/>
          <a:ln>
            <a:noFill/>
          </a:ln>
        </p:spPr>
      </p:pic>
      <p:sp>
        <p:nvSpPr>
          <p:cNvPr id="39" name="Google Shape;39;p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0"/>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75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5.jp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375"/>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1" name="Google Shape;11;p1" descr="topbar.jpg"/>
          <p:cNvPicPr preferRelativeResize="0"/>
          <p:nvPr/>
        </p:nvPicPr>
        <p:blipFill rotWithShape="1">
          <a:blip r:embed="rId12">
            <a:alphaModFix/>
          </a:blip>
          <a:srcRect/>
          <a:stretch/>
        </p:blipFill>
        <p:spPr>
          <a:xfrm>
            <a:off x="0" y="0"/>
            <a:ext cx="9144000" cy="95250"/>
          </a:xfrm>
          <a:prstGeom prst="rect">
            <a:avLst/>
          </a:prstGeom>
          <a:noFill/>
          <a:ln>
            <a:noFill/>
          </a:ln>
        </p:spPr>
      </p:pic>
      <p:sp>
        <p:nvSpPr>
          <p:cNvPr id="12" name="Google Shape;12;p1"/>
          <p:cNvSpPr/>
          <p:nvPr/>
        </p:nvSpPr>
        <p:spPr>
          <a:xfrm>
            <a:off x="0" y="5096487"/>
            <a:ext cx="9144000" cy="58253"/>
          </a:xfrm>
          <a:prstGeom prst="rect">
            <a:avLst/>
          </a:prstGeom>
          <a:solidFill>
            <a:srgbClr val="1E22A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800" b="1" i="0" u="none" strike="noStrike" cap="none">
                <a:solidFill>
                  <a:schemeClr val="dk2"/>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80" name="Google Shape;80;p12"/>
          <p:cNvSpPr/>
          <p:nvPr/>
        </p:nvSpPr>
        <p:spPr>
          <a:xfrm>
            <a:off x="0" y="0"/>
            <a:ext cx="9144000" cy="228600"/>
          </a:xfrm>
          <a:prstGeom prst="rect">
            <a:avLst/>
          </a:prstGeom>
          <a:solidFill>
            <a:srgbClr val="193D6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1" name="Google Shape;81;p12" descr="illinoisLogo.jpeg"/>
          <p:cNvPicPr preferRelativeResize="0"/>
          <p:nvPr/>
        </p:nvPicPr>
        <p:blipFill rotWithShape="1">
          <a:blip r:embed="rId13">
            <a:alphaModFix/>
          </a:blip>
          <a:srcRect/>
          <a:stretch/>
        </p:blipFill>
        <p:spPr>
          <a:xfrm>
            <a:off x="0" y="0"/>
            <a:ext cx="342900" cy="445293"/>
          </a:xfrm>
          <a:prstGeom prst="rect">
            <a:avLst/>
          </a:prstGeom>
          <a:noFill/>
          <a:ln>
            <a:noFill/>
          </a:ln>
        </p:spPr>
      </p:pic>
      <p:sp>
        <p:nvSpPr>
          <p:cNvPr id="82" name="Google Shape;82;p12"/>
          <p:cNvSpPr txBox="1"/>
          <p:nvPr/>
        </p:nvSpPr>
        <p:spPr>
          <a:xfrm>
            <a:off x="6553200" y="0"/>
            <a:ext cx="2590800" cy="21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Department of Computer Sciences</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 Id="rId3" Type="http://schemas.openxmlformats.org/officeDocument/2006/relationships/image" Target="../media/image3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jp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1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jp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 Type="http://schemas.openxmlformats.org/officeDocument/2006/relationships/slideLayout" Target="../slideLayouts/slideLayout1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image" Target="../media/image3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 Id="rId3"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hyperlink" Target="http://sites.nationalacademies.org/shstudy/index.htm" TargetMode="External"/><Relationship Id="rId4" Type="http://schemas.openxmlformats.org/officeDocument/2006/relationships/hyperlink" Target="https://www.sigarch.org/gender-diversity-in-computer-architecture/" TargetMode="External"/><Relationship Id="rId5" Type="http://schemas.openxmlformats.org/officeDocument/2006/relationships/hyperlink" Target="https://www.sigarch.org/what-happens-to-us-does-not-happen-to-most-of-you/" TargetMode="External"/><Relationship Id="rId6" Type="http://schemas.openxmlformats.org/officeDocument/2006/relationships/hyperlink" Target="https://medium.com/@kristianlum/statistics-we-have-a-problem-304638dc5de5" TargetMode="External"/><Relationship Id="rId7" Type="http://schemas.openxmlformats.org/officeDocument/2006/relationships/hyperlink" Target="http://3dpancakes.typepad.com/ernie/2018/02/metoo-guest-post.html" TargetMode="External"/><Relationship Id="rId8" Type="http://schemas.openxmlformats.org/officeDocument/2006/relationships/hyperlink" Target="http://www.dailycal.org/2018/01/31/software-engineer-recalls-impact-alleged-sex-assault-uc-berkeley-professor-james-obrien/" TargetMode="External"/><Relationship Id="rId9" Type="http://schemas.openxmlformats.org/officeDocument/2006/relationships/hyperlink" Target="https://cacm.acm.org/magazines/2018/5/227192-how-we-lost-the-women-in-computing/fulltext" TargetMode="External"/><Relationship Id="rId10" Type="http://schemas.openxmlformats.org/officeDocument/2006/relationships/hyperlink" Target="https://www.bloomberg.com/news/articles/2018-01-04/sexual-harassment-explains-a-lot-about-why-women-get-paid-less" TargetMode="External"/><Relationship Id="rId11" Type="http://schemas.openxmlformats.org/officeDocument/2006/relationships/hyperlink" Target="https://docs.google.com/document/d/1gx7Cggr9ybrpremHk-07SAFT9JUd9JHLMr4khGcNoOA/edit" TargetMode="External"/><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00088" y="596664"/>
            <a:ext cx="7886700" cy="21396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dirty="0">
                <a:solidFill>
                  <a:schemeClr val="dk1"/>
                </a:solidFill>
                <a:latin typeface="Calibri"/>
                <a:ea typeface="Calibri"/>
                <a:cs typeface="Calibri"/>
                <a:sym typeface="Calibri"/>
              </a:rPr>
              <a:t>How to stop driving women out of computing</a:t>
            </a:r>
            <a:endParaRPr sz="4500" b="1" i="0" u="none" strike="noStrike" cap="none" dirty="0">
              <a:solidFill>
                <a:schemeClr val="dk1"/>
              </a:solidFill>
              <a:latin typeface="Calibri"/>
              <a:ea typeface="Calibri"/>
              <a:cs typeface="Calibri"/>
              <a:sym typeface="Calibri"/>
            </a:endParaRPr>
          </a:p>
        </p:txBody>
      </p:sp>
      <p:sp>
        <p:nvSpPr>
          <p:cNvPr id="155" name="Google Shape;155;p24"/>
          <p:cNvSpPr txBox="1">
            <a:spLocks noGrp="1"/>
          </p:cNvSpPr>
          <p:nvPr>
            <p:ph type="body" idx="1"/>
          </p:nvPr>
        </p:nvSpPr>
        <p:spPr>
          <a:xfrm>
            <a:off x="623888" y="2756458"/>
            <a:ext cx="7886700" cy="112514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1" i="0" u="none" strike="noStrike" cap="none" dirty="0">
                <a:solidFill>
                  <a:schemeClr val="dk1"/>
                </a:solidFill>
                <a:latin typeface="Calibri"/>
                <a:ea typeface="Calibri"/>
                <a:cs typeface="Calibri"/>
                <a:sym typeface="Calibri"/>
              </a:rPr>
              <a:t>What happens in your backyard matters!</a:t>
            </a:r>
            <a:endParaRPr sz="3200" b="1" i="0" u="none" strike="noStrike" cap="none" dirty="0">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Bletchley Park - WWII</a:t>
            </a:r>
            <a:endParaRPr sz="4400" b="1" i="0" u="none" strike="noStrike" cap="none">
              <a:solidFill>
                <a:schemeClr val="dk1"/>
              </a:solidFill>
              <a:latin typeface="Calibri"/>
              <a:ea typeface="Calibri"/>
              <a:cs typeface="Calibri"/>
              <a:sym typeface="Calibri"/>
            </a:endParaRPr>
          </a:p>
        </p:txBody>
      </p:sp>
      <p:sp>
        <p:nvSpPr>
          <p:cNvPr id="212" name="Google Shape;212;p33"/>
          <p:cNvSpPr txBox="1">
            <a:spLocks noGrp="1"/>
          </p:cNvSpPr>
          <p:nvPr>
            <p:ph type="body" idx="1"/>
          </p:nvPr>
        </p:nvSpPr>
        <p:spPr>
          <a:xfrm>
            <a:off x="628650" y="1013626"/>
            <a:ext cx="7886700" cy="3263504"/>
          </a:xfrm>
          <a:prstGeom prst="rect">
            <a:avLst/>
          </a:prstGeom>
          <a:noFill/>
          <a:ln>
            <a:noFill/>
          </a:ln>
        </p:spPr>
        <p:txBody>
          <a:bodyPr spcFirstLastPara="1" wrap="square" lIns="68575" tIns="34275" rIns="68575" bIns="34275" anchor="t" anchorCtr="0">
            <a:noAutofit/>
          </a:bodyPr>
          <a:lstStyle/>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About 8,000 women worked in Bletchley Park. Women constituted roughly 75% of the workforce there.</a:t>
            </a:r>
            <a:endParaRPr sz="2400" b="0" i="0" u="none" strike="noStrike" cap="none">
              <a:solidFill>
                <a:schemeClr val="dk1"/>
              </a:solidFill>
              <a:latin typeface="Calibri"/>
              <a:ea typeface="Calibri"/>
              <a:cs typeface="Calibri"/>
              <a:sym typeface="Calibri"/>
            </a:endParaRPr>
          </a:p>
        </p:txBody>
      </p:sp>
      <p:pic>
        <p:nvPicPr>
          <p:cNvPr id="213" name="Google Shape;213;p33"/>
          <p:cNvPicPr preferRelativeResize="0"/>
          <p:nvPr/>
        </p:nvPicPr>
        <p:blipFill rotWithShape="1">
          <a:blip r:embed="rId3">
            <a:alphaModFix/>
          </a:blip>
          <a:srcRect/>
          <a:stretch/>
        </p:blipFill>
        <p:spPr>
          <a:xfrm>
            <a:off x="1092200" y="1956372"/>
            <a:ext cx="6899531" cy="3453829"/>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1" u="none" strike="noStrike" cap="none">
                <a:solidFill>
                  <a:schemeClr val="dk1"/>
                </a:solidFill>
                <a:latin typeface="Calibri"/>
                <a:ea typeface="Calibri"/>
                <a:cs typeface="Calibri"/>
                <a:sym typeface="Calibri"/>
              </a:rPr>
              <a:t>Code Girls, 2017 </a:t>
            </a:r>
            <a:endParaRPr sz="4400" b="1" i="1" u="none" strike="noStrike" cap="none">
              <a:solidFill>
                <a:schemeClr val="dk1"/>
              </a:solidFill>
              <a:latin typeface="Calibri"/>
              <a:ea typeface="Calibri"/>
              <a:cs typeface="Calibri"/>
              <a:sym typeface="Calibri"/>
            </a:endParaRPr>
          </a:p>
        </p:txBody>
      </p:sp>
      <p:sp>
        <p:nvSpPr>
          <p:cNvPr id="219" name="Google Shape;219;p34"/>
          <p:cNvSpPr txBox="1">
            <a:spLocks noGrp="1"/>
          </p:cNvSpPr>
          <p:nvPr>
            <p:ph type="body" idx="1"/>
          </p:nvPr>
        </p:nvSpPr>
        <p:spPr>
          <a:xfrm>
            <a:off x="628650" y="878159"/>
            <a:ext cx="7886700" cy="3263400"/>
          </a:xfrm>
          <a:prstGeom prst="rect">
            <a:avLst/>
          </a:prstGeom>
          <a:noFill/>
          <a:ln>
            <a:noFill/>
          </a:ln>
        </p:spPr>
        <p:txBody>
          <a:bodyPr spcFirstLastPara="1" wrap="square" lIns="68575" tIns="34275" rIns="68575" bIns="34275" anchor="t" anchorCtr="0">
            <a:noAutofit/>
          </a:bodyPr>
          <a:lstStyle/>
          <a:p>
            <a:pPr marL="457200" marR="0" lvl="0" indent="-457200" algn="l" rtl="0">
              <a:lnSpc>
                <a:spcPct val="90000"/>
              </a:lnSpc>
              <a:spcBef>
                <a:spcPts val="750"/>
              </a:spcBef>
              <a:spcAft>
                <a:spcPts val="0"/>
              </a:spcAft>
              <a:buClr>
                <a:schemeClr val="dk1"/>
              </a:buClr>
              <a:buSzPts val="3600"/>
              <a:buFont typeface="Arial"/>
              <a:buChar char="•"/>
            </a:pPr>
            <a:r>
              <a:rPr lang="en-US" sz="2800" b="0" i="0" u="none" strike="noStrike" cap="none">
                <a:solidFill>
                  <a:schemeClr val="dk1"/>
                </a:solidFill>
                <a:latin typeface="Calibri"/>
                <a:ea typeface="Calibri"/>
                <a:cs typeface="Calibri"/>
                <a:sym typeface="Calibri"/>
              </a:rPr>
              <a:t>Over 11,000 women, who comprised more than 70% of U.S. code breakers, served during WWII.</a:t>
            </a:r>
            <a:endParaRPr sz="2800" b="0" i="0" u="none" strike="noStrike" cap="none">
              <a:solidFill>
                <a:schemeClr val="dk1"/>
              </a:solidFill>
              <a:latin typeface="Calibri"/>
              <a:ea typeface="Calibri"/>
              <a:cs typeface="Calibri"/>
              <a:sym typeface="Calibri"/>
            </a:endParaRPr>
          </a:p>
        </p:txBody>
      </p:sp>
      <p:pic>
        <p:nvPicPr>
          <p:cNvPr id="220" name="Google Shape;220;p34"/>
          <p:cNvPicPr preferRelativeResize="0"/>
          <p:nvPr/>
        </p:nvPicPr>
        <p:blipFill rotWithShape="1">
          <a:blip r:embed="rId3">
            <a:alphaModFix/>
          </a:blip>
          <a:srcRect/>
          <a:stretch/>
        </p:blipFill>
        <p:spPr>
          <a:xfrm>
            <a:off x="1471565" y="2095228"/>
            <a:ext cx="6038850" cy="3064669"/>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ENIAC, 1946 </a:t>
            </a:r>
            <a:endParaRPr sz="4400" b="1" i="0" u="none" strike="noStrike" cap="none">
              <a:solidFill>
                <a:schemeClr val="dk1"/>
              </a:solidFill>
              <a:latin typeface="Calibri"/>
              <a:ea typeface="Calibri"/>
              <a:cs typeface="Calibri"/>
              <a:sym typeface="Calibri"/>
            </a:endParaRPr>
          </a:p>
        </p:txBody>
      </p:sp>
      <p:pic>
        <p:nvPicPr>
          <p:cNvPr id="226" name="Google Shape;226;p35"/>
          <p:cNvPicPr preferRelativeResize="0">
            <a:picLocks noGrp="1"/>
          </p:cNvPicPr>
          <p:nvPr>
            <p:ph type="body" idx="1"/>
          </p:nvPr>
        </p:nvPicPr>
        <p:blipFill rotWithShape="1">
          <a:blip r:embed="rId3">
            <a:alphaModFix/>
          </a:blip>
          <a:srcRect/>
          <a:stretch/>
        </p:blipFill>
        <p:spPr>
          <a:xfrm>
            <a:off x="833697" y="1212713"/>
            <a:ext cx="7560745" cy="3858815"/>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Women of NASA -- 1955</a:t>
            </a:r>
            <a:endParaRPr sz="4400" b="1" i="0" u="none" strike="noStrike" cap="none">
              <a:solidFill>
                <a:schemeClr val="dk1"/>
              </a:solidFill>
              <a:latin typeface="Calibri"/>
              <a:ea typeface="Calibri"/>
              <a:cs typeface="Calibri"/>
              <a:sym typeface="Calibri"/>
            </a:endParaRPr>
          </a:p>
        </p:txBody>
      </p:sp>
      <p:pic>
        <p:nvPicPr>
          <p:cNvPr id="232" name="Google Shape;232;p36"/>
          <p:cNvPicPr preferRelativeResize="0">
            <a:picLocks noGrp="1"/>
          </p:cNvPicPr>
          <p:nvPr>
            <p:ph type="body" idx="1"/>
          </p:nvPr>
        </p:nvPicPr>
        <p:blipFill rotWithShape="1">
          <a:blip r:embed="rId3">
            <a:alphaModFix/>
          </a:blip>
          <a:srcRect/>
          <a:stretch/>
        </p:blipFill>
        <p:spPr>
          <a:xfrm>
            <a:off x="499269" y="1180695"/>
            <a:ext cx="8229600" cy="3380994"/>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Cosmopolitan, 1967 </a:t>
            </a:r>
            <a:endParaRPr sz="4400" b="1" i="0" u="none" strike="noStrike" cap="none">
              <a:solidFill>
                <a:schemeClr val="dk1"/>
              </a:solidFill>
              <a:latin typeface="Calibri"/>
              <a:ea typeface="Calibri"/>
              <a:cs typeface="Calibri"/>
              <a:sym typeface="Calibri"/>
            </a:endParaRPr>
          </a:p>
        </p:txBody>
      </p:sp>
      <p:sp>
        <p:nvSpPr>
          <p:cNvPr id="238" name="Google Shape;238;p37"/>
          <p:cNvSpPr txBox="1">
            <a:spLocks noGrp="1"/>
          </p:cNvSpPr>
          <p:nvPr>
            <p:ph type="body" idx="1"/>
          </p:nvPr>
        </p:nvSpPr>
        <p:spPr>
          <a:xfrm>
            <a:off x="628650" y="996693"/>
            <a:ext cx="7886700" cy="3263504"/>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750"/>
              </a:spcBef>
              <a:spcAft>
                <a:spcPts val="0"/>
              </a:spcAft>
              <a:buClr>
                <a:schemeClr val="dk1"/>
              </a:buClr>
              <a:buSzPts val="3600"/>
              <a:buFont typeface="Arial"/>
              <a:buNone/>
            </a:pPr>
            <a:r>
              <a:rPr lang="en-US" sz="3200" b="0" i="0" u="none" strike="noStrike" cap="none">
                <a:solidFill>
                  <a:schemeClr val="dk1"/>
                </a:solidFill>
                <a:latin typeface="Calibri"/>
                <a:ea typeface="Calibri"/>
                <a:cs typeface="Calibri"/>
                <a:sym typeface="Calibri"/>
              </a:rPr>
              <a:t>“A whole new kind of work for women.” </a:t>
            </a:r>
            <a:endParaRPr/>
          </a:p>
        </p:txBody>
      </p:sp>
      <p:pic>
        <p:nvPicPr>
          <p:cNvPr id="239" name="Google Shape;239;p37"/>
          <p:cNvPicPr preferRelativeResize="0"/>
          <p:nvPr/>
        </p:nvPicPr>
        <p:blipFill rotWithShape="1">
          <a:blip r:embed="rId3">
            <a:alphaModFix/>
          </a:blip>
          <a:srcRect/>
          <a:stretch/>
        </p:blipFill>
        <p:spPr>
          <a:xfrm>
            <a:off x="1349525" y="1666541"/>
            <a:ext cx="6254989" cy="3430907"/>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p:nvPr/>
        </p:nvSpPr>
        <p:spPr>
          <a:xfrm>
            <a:off x="4056063" y="1028700"/>
            <a:ext cx="3825875" cy="3724275"/>
          </a:xfrm>
          <a:prstGeom prst="rect">
            <a:avLst/>
          </a:prstGeom>
          <a:noFill/>
          <a:ln>
            <a:noFill/>
          </a:ln>
        </p:spPr>
        <p:txBody>
          <a:bodyPr spcFirstLastPara="1" wrap="square" lIns="90475" tIns="44450" rIns="90475" bIns="44450" anchor="t" anchorCtr="0">
            <a:noAutofit/>
          </a:bodyPr>
          <a:lstStyle/>
          <a:p>
            <a:pPr marL="385763" marR="0" lvl="0" indent="-233363" algn="l" rtl="0">
              <a:lnSpc>
                <a:spcPct val="87000"/>
              </a:lnSpc>
              <a:spcBef>
                <a:spcPts val="0"/>
              </a:spcBef>
              <a:spcAft>
                <a:spcPts val="0"/>
              </a:spcAft>
              <a:buClr>
                <a:schemeClr val="accent1"/>
              </a:buClr>
              <a:buSzPts val="2400"/>
              <a:buFont typeface="Noto Sans Symbols"/>
              <a:buNone/>
            </a:pPr>
            <a:endParaRPr sz="2400" b="0" i="0" u="none" strike="noStrike" cap="none">
              <a:solidFill>
                <a:srgbClr val="000000"/>
              </a:solidFill>
              <a:latin typeface="Arial"/>
              <a:ea typeface="Arial"/>
              <a:cs typeface="Arial"/>
              <a:sym typeface="Arial"/>
            </a:endParaRPr>
          </a:p>
        </p:txBody>
      </p:sp>
      <p:sp>
        <p:nvSpPr>
          <p:cNvPr id="245" name="Google Shape;245;p38"/>
          <p:cNvSpPr txBox="1">
            <a:spLocks noGrp="1"/>
          </p:cNvSpPr>
          <p:nvPr>
            <p:ph type="body" idx="1"/>
          </p:nvPr>
        </p:nvSpPr>
        <p:spPr>
          <a:xfrm>
            <a:off x="552450" y="1115225"/>
            <a:ext cx="8052900" cy="3263400"/>
          </a:xfrm>
          <a:prstGeom prst="rect">
            <a:avLst/>
          </a:prstGeom>
          <a:noFill/>
          <a:ln>
            <a:noFill/>
          </a:ln>
        </p:spPr>
        <p:txBody>
          <a:bodyPr spcFirstLastPara="1" wrap="square" lIns="68575" tIns="34275" rIns="68575" bIns="34275" anchor="t" anchorCtr="0">
            <a:noAutofit/>
          </a:bodyPr>
          <a:lstStyle/>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The British Civil Service sought to create a job category designed to deskill workers and depress wages – creating an intentional gender wage gap.</a:t>
            </a:r>
            <a:endParaRPr sz="2400"/>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“It is evident to common sense that women workers do not regard their career as offering an alternative career to marriage and motherhood”.</a:t>
            </a:r>
            <a:endParaRPr sz="2400"/>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As late as the 1980s,  computer trade shows in the UK still used scantily clad young women as marketing gimmicks on their stands.</a:t>
            </a:r>
            <a:endParaRPr sz="2400"/>
          </a:p>
        </p:txBody>
      </p:sp>
      <p:sp>
        <p:nvSpPr>
          <p:cNvPr id="246" name="Google Shape;246;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3200" b="1" i="1" u="none" strike="noStrike" cap="none">
                <a:solidFill>
                  <a:schemeClr val="dk1"/>
                </a:solidFill>
                <a:latin typeface="Calibri"/>
                <a:ea typeface="Calibri"/>
                <a:cs typeface="Calibri"/>
                <a:sym typeface="Calibri"/>
              </a:rPr>
              <a:t>Programmed Inequality</a:t>
            </a:r>
            <a:r>
              <a:rPr lang="en-US" sz="3200" b="1" i="0" u="none" strike="noStrike" cap="none">
                <a:solidFill>
                  <a:schemeClr val="dk1"/>
                </a:solidFill>
                <a:latin typeface="Calibri"/>
                <a:ea typeface="Calibri"/>
                <a:cs typeface="Calibri"/>
                <a:sym typeface="Calibri"/>
              </a:rPr>
              <a:t>, 2017</a:t>
            </a:r>
            <a:endParaRPr sz="3200" b="1"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4056063" y="1028700"/>
            <a:ext cx="3825875" cy="3724275"/>
          </a:xfrm>
          <a:prstGeom prst="rect">
            <a:avLst/>
          </a:prstGeom>
          <a:noFill/>
          <a:ln>
            <a:noFill/>
          </a:ln>
        </p:spPr>
        <p:txBody>
          <a:bodyPr spcFirstLastPara="1" wrap="square" lIns="90475" tIns="44450" rIns="90475" bIns="44450" anchor="t" anchorCtr="0">
            <a:noAutofit/>
          </a:bodyPr>
          <a:lstStyle/>
          <a:p>
            <a:pPr marL="385763" marR="0" lvl="0" indent="-233363" algn="l" rtl="0">
              <a:lnSpc>
                <a:spcPct val="87000"/>
              </a:lnSpc>
              <a:spcBef>
                <a:spcPts val="0"/>
              </a:spcBef>
              <a:spcAft>
                <a:spcPts val="0"/>
              </a:spcAft>
              <a:buClr>
                <a:schemeClr val="accent1"/>
              </a:buClr>
              <a:buSzPts val="2400"/>
              <a:buFont typeface="Noto Sans Symbols"/>
              <a:buNone/>
            </a:pPr>
            <a:endParaRPr sz="2400" b="0" i="0" u="none" strike="noStrike" cap="none">
              <a:solidFill>
                <a:srgbClr val="000000"/>
              </a:solidFill>
              <a:latin typeface="Arial"/>
              <a:ea typeface="Arial"/>
              <a:cs typeface="Arial"/>
              <a:sym typeface="Arial"/>
            </a:endParaRPr>
          </a:p>
        </p:txBody>
      </p:sp>
      <p:sp>
        <p:nvSpPr>
          <p:cNvPr id="252" name="Google Shape;252;p39"/>
          <p:cNvSpPr txBox="1">
            <a:spLocks noGrp="1"/>
          </p:cNvSpPr>
          <p:nvPr>
            <p:ph type="body" idx="1"/>
          </p:nvPr>
        </p:nvSpPr>
        <p:spPr>
          <a:xfrm>
            <a:off x="645583" y="1098291"/>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2400" b="0" i="0" u="none" strike="noStrike" cap="none">
                <a:solidFill>
                  <a:schemeClr val="dk1"/>
                </a:solidFill>
                <a:latin typeface="Calibri"/>
                <a:ea typeface="Calibri"/>
                <a:cs typeface="Calibri"/>
                <a:sym typeface="Calibri"/>
              </a:rPr>
              <a:t>“A well-researched history of how Silicon Valley became a glorified frat house”: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Discriminatory hiring practices</a:t>
            </a:r>
            <a:endParaRPr sz="2400"/>
          </a:p>
          <a:p>
            <a:pPr marL="914400" marR="0" lvl="1" indent="-381000" algn="l" rtl="0">
              <a:lnSpc>
                <a:spcPct val="90000"/>
              </a:lnSpc>
              <a:spcBef>
                <a:spcPts val="375"/>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Documented by a recent Stanford Study</a:t>
            </a:r>
            <a:endParaRPr sz="2400"/>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Continual micro-aggressions and challenges that are hard to pinpoint and harder to call out</a:t>
            </a:r>
            <a:endParaRPr sz="2400"/>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women’s ideas more harshly scrutinized; female engineers 35 % more code rejections</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Sexual harassment and online trolling</a:t>
            </a:r>
            <a:endParaRPr sz="2400" b="0" i="0" u="none" strike="noStrike" cap="none">
              <a:solidFill>
                <a:schemeClr val="dk1"/>
              </a:solidFill>
              <a:latin typeface="Calibri"/>
              <a:ea typeface="Calibri"/>
              <a:cs typeface="Calibri"/>
              <a:sym typeface="Calibri"/>
            </a:endParaRPr>
          </a:p>
        </p:txBody>
      </p:sp>
      <p:sp>
        <p:nvSpPr>
          <p:cNvPr id="253" name="Google Shape;253;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3200" b="1" i="1" u="none" strike="noStrike" cap="none">
                <a:solidFill>
                  <a:schemeClr val="dk1"/>
                </a:solidFill>
                <a:latin typeface="Calibri"/>
                <a:ea typeface="Calibri"/>
                <a:cs typeface="Calibri"/>
                <a:sym typeface="Calibri"/>
              </a:rPr>
              <a:t>Brotopia</a:t>
            </a:r>
            <a:r>
              <a:rPr lang="en-US" sz="3200" b="1" i="0" u="none" strike="noStrike" cap="none">
                <a:solidFill>
                  <a:schemeClr val="dk1"/>
                </a:solidFill>
                <a:latin typeface="Calibri"/>
                <a:ea typeface="Calibri"/>
                <a:cs typeface="Calibri"/>
                <a:sym typeface="Calibri"/>
              </a:rPr>
              <a:t>, 2018</a:t>
            </a:r>
            <a:endParaRPr sz="3200" b="1"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p:nvPr/>
        </p:nvSpPr>
        <p:spPr>
          <a:xfrm>
            <a:off x="4056063" y="1028700"/>
            <a:ext cx="3825875" cy="3724275"/>
          </a:xfrm>
          <a:prstGeom prst="rect">
            <a:avLst/>
          </a:prstGeom>
          <a:noFill/>
          <a:ln>
            <a:noFill/>
          </a:ln>
        </p:spPr>
        <p:txBody>
          <a:bodyPr spcFirstLastPara="1" wrap="square" lIns="90475" tIns="44450" rIns="90475" bIns="44450" anchor="t" anchorCtr="0">
            <a:noAutofit/>
          </a:bodyPr>
          <a:lstStyle/>
          <a:p>
            <a:pPr marL="385763" marR="0" lvl="0" indent="-233363" algn="l" rtl="0">
              <a:lnSpc>
                <a:spcPct val="87000"/>
              </a:lnSpc>
              <a:spcBef>
                <a:spcPts val="0"/>
              </a:spcBef>
              <a:spcAft>
                <a:spcPts val="0"/>
              </a:spcAft>
              <a:buClr>
                <a:schemeClr val="accent1"/>
              </a:buClr>
              <a:buSzPts val="2400"/>
              <a:buFont typeface="Noto Sans Symbols"/>
              <a:buNone/>
            </a:pPr>
            <a:endParaRPr sz="2400" b="0" i="0" u="none" strike="noStrike" cap="none">
              <a:solidFill>
                <a:srgbClr val="000000"/>
              </a:solidFill>
              <a:latin typeface="Arial"/>
              <a:ea typeface="Arial"/>
              <a:cs typeface="Arial"/>
              <a:sym typeface="Arial"/>
            </a:endParaRPr>
          </a:p>
        </p:txBody>
      </p:sp>
      <p:sp>
        <p:nvSpPr>
          <p:cNvPr id="259" name="Google Shape;259;p4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60" name="Google Shape;260;p4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3200" b="1" i="0" u="none" strike="noStrike" cap="none">
              <a:solidFill>
                <a:schemeClr val="dk1"/>
              </a:solidFill>
              <a:latin typeface="Calibri"/>
              <a:ea typeface="Calibri"/>
              <a:cs typeface="Calibri"/>
              <a:sym typeface="Calibri"/>
            </a:endParaRPr>
          </a:p>
        </p:txBody>
      </p:sp>
      <p:pic>
        <p:nvPicPr>
          <p:cNvPr id="261" name="Google Shape;261;p40"/>
          <p:cNvPicPr preferRelativeResize="0"/>
          <p:nvPr/>
        </p:nvPicPr>
        <p:blipFill rotWithShape="1">
          <a:blip r:embed="rId3">
            <a:alphaModFix/>
          </a:blip>
          <a:srcRect/>
          <a:stretch/>
        </p:blipFill>
        <p:spPr>
          <a:xfrm>
            <a:off x="4474273" y="0"/>
            <a:ext cx="195454" cy="5143500"/>
          </a:xfrm>
          <a:prstGeom prst="rect">
            <a:avLst/>
          </a:prstGeom>
          <a:noFill/>
          <a:ln>
            <a:noFill/>
          </a:ln>
        </p:spPr>
      </p:pic>
      <p:pic>
        <p:nvPicPr>
          <p:cNvPr id="262" name="Google Shape;262;p40"/>
          <p:cNvPicPr preferRelativeResize="0"/>
          <p:nvPr/>
        </p:nvPicPr>
        <p:blipFill rotWithShape="1">
          <a:blip r:embed="rId4">
            <a:alphaModFix/>
          </a:blip>
          <a:srcRect/>
          <a:stretch/>
        </p:blipFill>
        <p:spPr>
          <a:xfrm>
            <a:off x="21968" y="1272"/>
            <a:ext cx="9107805" cy="4937760"/>
          </a:xfrm>
          <a:prstGeom prst="rect">
            <a:avLst/>
          </a:prstGeom>
          <a:noFill/>
          <a:ln>
            <a:noFill/>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623888" y="596664"/>
            <a:ext cx="7886700" cy="21396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Women in CS is not only a pipeline problem</a:t>
            </a:r>
            <a:endParaRPr sz="4500" b="1" i="0" u="none" strike="noStrike" cap="none">
              <a:solidFill>
                <a:schemeClr val="dk1"/>
              </a:solidFill>
              <a:latin typeface="Calibri"/>
              <a:ea typeface="Calibri"/>
              <a:cs typeface="Calibri"/>
              <a:sym typeface="Calibri"/>
            </a:endParaRPr>
          </a:p>
        </p:txBody>
      </p:sp>
      <p:sp>
        <p:nvSpPr>
          <p:cNvPr id="268" name="Google Shape;268;p41"/>
          <p:cNvSpPr txBox="1">
            <a:spLocks noGrp="1"/>
          </p:cNvSpPr>
          <p:nvPr>
            <p:ph type="body" idx="1"/>
          </p:nvPr>
        </p:nvSpPr>
        <p:spPr>
          <a:xfrm>
            <a:off x="623888" y="2756458"/>
            <a:ext cx="7886700" cy="1125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rgbClr val="888888"/>
              </a:buClr>
              <a:buSzPts val="2800"/>
              <a:buFont typeface="Arial"/>
              <a:buNone/>
            </a:pPr>
            <a:endParaRPr sz="2800" b="0" i="0" u="none" strike="noStrike" cap="none">
              <a:solidFill>
                <a:srgbClr val="88888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2"/>
          <p:cNvPicPr preferRelativeResize="0"/>
          <p:nvPr/>
        </p:nvPicPr>
        <p:blipFill rotWithShape="1">
          <a:blip r:embed="rId3">
            <a:alphaModFix/>
          </a:blip>
          <a:srcRect t="13239" r="60620"/>
          <a:stretch/>
        </p:blipFill>
        <p:spPr>
          <a:xfrm>
            <a:off x="836000" y="1205350"/>
            <a:ext cx="4903899" cy="3878425"/>
          </a:xfrm>
          <a:prstGeom prst="rect">
            <a:avLst/>
          </a:prstGeom>
          <a:noFill/>
          <a:ln>
            <a:noFill/>
          </a:ln>
        </p:spPr>
      </p:pic>
      <p:sp>
        <p:nvSpPr>
          <p:cNvPr id="274" name="Google Shape;274;p42"/>
          <p:cNvSpPr txBox="1"/>
          <p:nvPr/>
        </p:nvSpPr>
        <p:spPr>
          <a:xfrm>
            <a:off x="5789000" y="1688375"/>
            <a:ext cx="14298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C0000"/>
                </a:solidFill>
                <a:latin typeface="Arial"/>
                <a:ea typeface="Arial"/>
                <a:cs typeface="Arial"/>
                <a:sym typeface="Arial"/>
              </a:rPr>
              <a:t>Masters</a:t>
            </a:r>
            <a:endParaRPr sz="2400" b="1" i="0" u="none" strike="noStrike" cap="none">
              <a:solidFill>
                <a:srgbClr val="CC0000"/>
              </a:solidFill>
              <a:latin typeface="Arial"/>
              <a:ea typeface="Arial"/>
              <a:cs typeface="Arial"/>
              <a:sym typeface="Arial"/>
            </a:endParaRPr>
          </a:p>
        </p:txBody>
      </p:sp>
      <p:sp>
        <p:nvSpPr>
          <p:cNvPr id="275" name="Google Shape;275;p42"/>
          <p:cNvSpPr txBox="1"/>
          <p:nvPr/>
        </p:nvSpPr>
        <p:spPr>
          <a:xfrm>
            <a:off x="5789000" y="2191575"/>
            <a:ext cx="12462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D85C6"/>
                </a:solidFill>
                <a:latin typeface="Arial"/>
                <a:ea typeface="Arial"/>
                <a:cs typeface="Arial"/>
                <a:sym typeface="Arial"/>
              </a:rPr>
              <a:t>PhD</a:t>
            </a:r>
            <a:endParaRPr sz="2400" b="1" i="0" u="none" strike="noStrike" cap="none">
              <a:solidFill>
                <a:srgbClr val="3D85C6"/>
              </a:solidFill>
              <a:latin typeface="Arial"/>
              <a:ea typeface="Arial"/>
              <a:cs typeface="Arial"/>
              <a:sym typeface="Arial"/>
            </a:endParaRPr>
          </a:p>
        </p:txBody>
      </p:sp>
      <p:sp>
        <p:nvSpPr>
          <p:cNvPr id="276" name="Google Shape;276;p42"/>
          <p:cNvSpPr txBox="1"/>
          <p:nvPr/>
        </p:nvSpPr>
        <p:spPr>
          <a:xfrm>
            <a:off x="5789000" y="2626875"/>
            <a:ext cx="27039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AA84F"/>
                </a:solidFill>
                <a:latin typeface="Arial"/>
                <a:ea typeface="Arial"/>
                <a:cs typeface="Arial"/>
                <a:sym typeface="Arial"/>
              </a:rPr>
              <a:t>Undergraduates</a:t>
            </a:r>
            <a:endParaRPr sz="2400" b="1" i="0" u="none" strike="noStrike" cap="none">
              <a:solidFill>
                <a:srgbClr val="6AA84F"/>
              </a:solidFill>
              <a:latin typeface="Arial"/>
              <a:ea typeface="Arial"/>
              <a:cs typeface="Arial"/>
              <a:sym typeface="Arial"/>
            </a:endParaRPr>
          </a:p>
        </p:txBody>
      </p:sp>
      <p:sp>
        <p:nvSpPr>
          <p:cNvPr id="277" name="Google Shape;277;p42"/>
          <p:cNvSpPr txBox="1"/>
          <p:nvPr/>
        </p:nvSpPr>
        <p:spPr>
          <a:xfrm>
            <a:off x="469225" y="83450"/>
            <a:ext cx="87903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 CS Degrees to Women </a:t>
            </a:r>
            <a:endParaRPr sz="3600" b="1"/>
          </a:p>
          <a:p>
            <a:pPr marL="0" marR="0" lvl="0" indent="0" algn="l" rtl="0">
              <a:lnSpc>
                <a:spcPct val="100000"/>
              </a:lnSpc>
              <a:spcBef>
                <a:spcPts val="0"/>
              </a:spcBef>
              <a:spcAft>
                <a:spcPts val="0"/>
              </a:spcAft>
              <a:buClr>
                <a:srgbClr val="000000"/>
              </a:buClr>
              <a:buSzPts val="3600"/>
              <a:buFont typeface="Arial"/>
              <a:buNone/>
            </a:pPr>
            <a:r>
              <a:rPr lang="en-US" sz="3600" b="1"/>
              <a:t>Yet Women Full Professors ~15% </a:t>
            </a:r>
            <a:endParaRPr sz="3600" b="1"/>
          </a:p>
        </p:txBody>
      </p:sp>
      <p:sp>
        <p:nvSpPr>
          <p:cNvPr id="278" name="Google Shape;278;p42"/>
          <p:cNvSpPr txBox="1"/>
          <p:nvPr/>
        </p:nvSpPr>
        <p:spPr>
          <a:xfrm>
            <a:off x="545425" y="4414925"/>
            <a:ext cx="14298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1994</a:t>
            </a:r>
            <a:endParaRPr sz="2400" b="1" i="0" u="none" strike="noStrike" cap="none">
              <a:solidFill>
                <a:srgbClr val="000000"/>
              </a:solidFill>
              <a:latin typeface="Arial"/>
              <a:ea typeface="Arial"/>
              <a:cs typeface="Arial"/>
              <a:sym typeface="Arial"/>
            </a:endParaRPr>
          </a:p>
        </p:txBody>
      </p:sp>
      <p:sp>
        <p:nvSpPr>
          <p:cNvPr id="279" name="Google Shape;279;p42"/>
          <p:cNvSpPr txBox="1"/>
          <p:nvPr/>
        </p:nvSpPr>
        <p:spPr>
          <a:xfrm>
            <a:off x="5712800" y="4390575"/>
            <a:ext cx="14298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2015</a:t>
            </a:r>
            <a:endParaRPr sz="2400" b="1"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Panelists</a:t>
            </a:r>
            <a:endParaRPr sz="4400" b="1" i="0" u="none" strike="noStrike" cap="none">
              <a:solidFill>
                <a:schemeClr val="dk1"/>
              </a:solidFill>
              <a:latin typeface="Calibri"/>
              <a:ea typeface="Calibri"/>
              <a:cs typeface="Calibri"/>
              <a:sym typeface="Calibri"/>
            </a:endParaRPr>
          </a:p>
        </p:txBody>
      </p:sp>
      <p:sp>
        <p:nvSpPr>
          <p:cNvPr id="161" name="Google Shape;161;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Sarita Adve, Illinois</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James All</a:t>
            </a:r>
            <a:r>
              <a:rPr lang="en-US"/>
              <a:t>a</a:t>
            </a:r>
            <a:r>
              <a:rPr lang="en-US" sz="3600" b="0" i="0" u="none" strike="noStrike" cap="none">
                <a:solidFill>
                  <a:schemeClr val="dk1"/>
                </a:solidFill>
                <a:latin typeface="Calibri"/>
                <a:ea typeface="Calibri"/>
                <a:cs typeface="Calibri"/>
                <a:sym typeface="Calibri"/>
              </a:rPr>
              <a:t>n, UMass Amherst</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Kathryn S McKinley, Google</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Bobby Schnabel, Colorado</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Moshe Vardi, Rice</a:t>
            </a:r>
            <a:endParaRPr sz="36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p:nvPr/>
        </p:nvSpPr>
        <p:spPr>
          <a:xfrm>
            <a:off x="4056063" y="1028700"/>
            <a:ext cx="3825875" cy="3724275"/>
          </a:xfrm>
          <a:prstGeom prst="rect">
            <a:avLst/>
          </a:prstGeom>
          <a:noFill/>
          <a:ln>
            <a:noFill/>
          </a:ln>
        </p:spPr>
        <p:txBody>
          <a:bodyPr spcFirstLastPara="1" wrap="square" lIns="90475" tIns="44450" rIns="90475" bIns="44450" anchor="t" anchorCtr="0">
            <a:noAutofit/>
          </a:bodyPr>
          <a:lstStyle/>
          <a:p>
            <a:pPr marL="385763" marR="0" lvl="0" indent="-233363" algn="l" rtl="0">
              <a:lnSpc>
                <a:spcPct val="87000"/>
              </a:lnSpc>
              <a:spcBef>
                <a:spcPts val="0"/>
              </a:spcBef>
              <a:spcAft>
                <a:spcPts val="0"/>
              </a:spcAft>
              <a:buClr>
                <a:schemeClr val="accent1"/>
              </a:buClr>
              <a:buSzPts val="2400"/>
              <a:buFont typeface="Noto Sans Symbols"/>
              <a:buNone/>
            </a:pPr>
            <a:endParaRPr sz="2400" b="0" i="0" u="none" strike="noStrike" cap="none">
              <a:solidFill>
                <a:srgbClr val="000000"/>
              </a:solidFill>
              <a:latin typeface="Arial"/>
              <a:ea typeface="Arial"/>
              <a:cs typeface="Arial"/>
              <a:sym typeface="Arial"/>
            </a:endParaRPr>
          </a:p>
        </p:txBody>
      </p:sp>
      <p:sp>
        <p:nvSpPr>
          <p:cNvPr id="285" name="Google Shape;285;p43"/>
          <p:cNvSpPr txBox="1">
            <a:spLocks noGrp="1"/>
          </p:cNvSpPr>
          <p:nvPr>
            <p:ph type="body" idx="1"/>
          </p:nvPr>
        </p:nvSpPr>
        <p:spPr>
          <a:xfrm>
            <a:off x="476250" y="760425"/>
            <a:ext cx="8226600" cy="3279600"/>
          </a:xfrm>
          <a:prstGeom prst="rect">
            <a:avLst/>
          </a:prstGeom>
          <a:noFill/>
          <a:ln>
            <a:noFill/>
          </a:ln>
        </p:spPr>
        <p:txBody>
          <a:bodyPr spcFirstLastPara="1" wrap="square" lIns="68575" tIns="34275" rIns="68575" bIns="34275" anchor="t" anchorCtr="0">
            <a:noAutofit/>
          </a:bodyPr>
          <a:lstStyle/>
          <a:p>
            <a:pPr marL="457200" marR="0" lvl="0" indent="-457200" algn="l" rtl="0">
              <a:lnSpc>
                <a:spcPct val="90000"/>
              </a:lnSpc>
              <a:spcBef>
                <a:spcPts val="750"/>
              </a:spcBef>
              <a:spcAft>
                <a:spcPts val="0"/>
              </a:spcAft>
              <a:buClr>
                <a:schemeClr val="dk1"/>
              </a:buClr>
              <a:buSzPts val="3600"/>
              <a:buFont typeface="Arial"/>
              <a:buChar char="•"/>
            </a:pPr>
            <a:r>
              <a:rPr lang="en-US" sz="2800" b="0" i="0" u="none" strike="noStrike" cap="none">
                <a:solidFill>
                  <a:schemeClr val="dk1"/>
                </a:solidFill>
                <a:latin typeface="Calibri"/>
                <a:ea typeface="Calibri"/>
                <a:cs typeface="Calibri"/>
                <a:sym typeface="Calibri"/>
              </a:rPr>
              <a:t>In 25 years in academia I have seen/heard of no instance of sexual harassment. </a:t>
            </a:r>
            <a:endParaRPr/>
          </a:p>
          <a:p>
            <a:pPr marL="0" marR="0" lvl="0" indent="0" algn="l" rtl="0">
              <a:lnSpc>
                <a:spcPct val="90000"/>
              </a:lnSpc>
              <a:spcBef>
                <a:spcPts val="750"/>
              </a:spcBef>
              <a:spcAft>
                <a:spcPts val="0"/>
              </a:spcAft>
              <a:buClr>
                <a:schemeClr val="dk1"/>
              </a:buClr>
              <a:buSzPts val="3600"/>
              <a:buFont typeface="Arial"/>
              <a:buNone/>
            </a:pPr>
            <a:r>
              <a:rPr lang="en-US" sz="2800" b="1" i="1" u="none" strike="noStrike" cap="none">
                <a:solidFill>
                  <a:schemeClr val="dk1"/>
                </a:solidFill>
                <a:latin typeface="Calibri"/>
                <a:ea typeface="Calibri"/>
                <a:cs typeface="Calibri"/>
                <a:sym typeface="Calibri"/>
              </a:rPr>
              <a:t>BUT</a:t>
            </a:r>
            <a:endParaRPr/>
          </a:p>
          <a:p>
            <a:pPr marL="457200" marR="0" lvl="0" indent="-457200" algn="l" rtl="0">
              <a:lnSpc>
                <a:spcPct val="90000"/>
              </a:lnSpc>
              <a:spcBef>
                <a:spcPts val="750"/>
              </a:spcBef>
              <a:spcAft>
                <a:spcPts val="0"/>
              </a:spcAft>
              <a:buClr>
                <a:schemeClr val="dk1"/>
              </a:buClr>
              <a:buSzPts val="3600"/>
              <a:buFont typeface="Arial"/>
              <a:buChar char="•"/>
            </a:pPr>
            <a:r>
              <a:rPr lang="en-US" sz="2800" b="0" i="0" u="none" strike="noStrike" cap="none">
                <a:solidFill>
                  <a:schemeClr val="dk1"/>
                </a:solidFill>
                <a:latin typeface="Calibri"/>
                <a:ea typeface="Calibri"/>
                <a:cs typeface="Calibri"/>
                <a:sym typeface="Calibri"/>
              </a:rPr>
              <a:t>2018 National Academies Report: “In a survey conducted by the University of Texas System, more than a quarter of female engineering students experienced sexual harassment from faculty or staff.”</a:t>
            </a:r>
            <a:endParaRPr sz="28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750"/>
              </a:spcBef>
              <a:spcAft>
                <a:spcPts val="0"/>
              </a:spcAft>
              <a:buClr>
                <a:schemeClr val="dk1"/>
              </a:buClr>
              <a:buSzPts val="3600"/>
              <a:buFont typeface="Arial"/>
              <a:buChar char="•"/>
            </a:pPr>
            <a:r>
              <a:rPr lang="en-US" sz="2800" b="1" i="0" u="none" strike="noStrike" cap="none">
                <a:solidFill>
                  <a:schemeClr val="dk1"/>
                </a:solidFill>
                <a:latin typeface="Calibri"/>
                <a:ea typeface="Calibri"/>
                <a:cs typeface="Calibri"/>
                <a:sym typeface="Calibri"/>
              </a:rPr>
              <a:t>Bottom Line</a:t>
            </a:r>
            <a:r>
              <a:rPr lang="en-US" sz="2800" b="0" i="0" u="none" strike="noStrike" cap="none">
                <a:solidFill>
                  <a:schemeClr val="dk1"/>
                </a:solidFill>
                <a:latin typeface="Calibri"/>
                <a:ea typeface="Calibri"/>
                <a:cs typeface="Calibri"/>
                <a:sym typeface="Calibri"/>
              </a:rPr>
              <a:t>: It is very easy to be oblivious!</a:t>
            </a:r>
            <a:endParaRPr/>
          </a:p>
        </p:txBody>
      </p:sp>
      <p:sp>
        <p:nvSpPr>
          <p:cNvPr id="286" name="Google Shape;286;p43"/>
          <p:cNvSpPr txBox="1">
            <a:spLocks noGrp="1"/>
          </p:cNvSpPr>
          <p:nvPr>
            <p:ph type="title"/>
          </p:nvPr>
        </p:nvSpPr>
        <p:spPr>
          <a:xfrm>
            <a:off x="628650" y="-64816"/>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000" b="1" i="0" u="none" strike="noStrike" cap="none">
                <a:solidFill>
                  <a:schemeClr val="dk1"/>
                </a:solidFill>
                <a:latin typeface="Calibri"/>
                <a:ea typeface="Calibri"/>
                <a:cs typeface="Calibri"/>
                <a:sym typeface="Calibri"/>
              </a:rPr>
              <a:t>Sexual </a:t>
            </a:r>
            <a:r>
              <a:rPr lang="en-US" sz="4000"/>
              <a:t>Harassment</a:t>
            </a:r>
            <a:endParaRPr sz="4000" b="1" i="0" u="none" strike="noStrike" cap="none">
              <a:solidFill>
                <a:schemeClr val="dk1"/>
              </a:solidFill>
              <a:latin typeface="Calibri"/>
              <a:ea typeface="Calibri"/>
              <a:cs typeface="Calibri"/>
              <a:sym typeface="Calibri"/>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23888" y="596664"/>
            <a:ext cx="7886700" cy="21396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Kathryn S McKinley, Google</a:t>
            </a:r>
            <a:endParaRPr sz="4500" b="1"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Harassment in your backyard </a:t>
            </a:r>
            <a:endParaRPr sz="4400" b="1" i="0" u="none" strike="noStrike" cap="none">
              <a:solidFill>
                <a:schemeClr val="dk1"/>
              </a:solidFill>
              <a:latin typeface="Calibri"/>
              <a:ea typeface="Calibri"/>
              <a:cs typeface="Calibri"/>
              <a:sym typeface="Calibri"/>
            </a:endParaRPr>
          </a:p>
        </p:txBody>
      </p:sp>
      <p:sp>
        <p:nvSpPr>
          <p:cNvPr id="297" name="Google Shape;297;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11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100"/>
              <a:buFont typeface="Arial"/>
              <a:buNone/>
            </a:pPr>
            <a:r>
              <a:rPr lang="en-US" sz="2800" b="0" i="1" u="none" strike="noStrike" cap="none">
                <a:solidFill>
                  <a:schemeClr val="dk1"/>
                </a:solidFill>
                <a:latin typeface="Calibri"/>
                <a:ea typeface="Calibri"/>
                <a:cs typeface="Calibri"/>
                <a:sym typeface="Calibri"/>
              </a:rPr>
              <a:t>Sexual Harassment of Women: Climate, Culture, and Consequences in Academic Sciences, Engineering, and Medicine,</a:t>
            </a:r>
            <a:r>
              <a:rPr lang="en-US" sz="2800" b="0" i="0" u="none" strike="noStrike" cap="none">
                <a:solidFill>
                  <a:schemeClr val="dk1"/>
                </a:solidFill>
                <a:latin typeface="Calibri"/>
                <a:ea typeface="Calibri"/>
                <a:cs typeface="Calibri"/>
                <a:sym typeface="Calibri"/>
              </a:rPr>
              <a:t>” National Academies, 2018.</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100"/>
              <a:buFont typeface="Arial"/>
              <a:buNone/>
            </a:pPr>
            <a:r>
              <a:rPr lang="en-US" sz="3000" b="0" i="0" u="none" strike="noStrike" cap="none">
                <a:solidFill>
                  <a:schemeClr val="dk1"/>
                </a:solidFill>
                <a:latin typeface="Calibri"/>
                <a:ea typeface="Calibri"/>
                <a:cs typeface="Calibri"/>
                <a:sym typeface="Calibri"/>
              </a:rPr>
              <a:t>Recent harassment in our community</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6"/>
          <p:cNvPicPr preferRelativeResize="0"/>
          <p:nvPr/>
        </p:nvPicPr>
        <p:blipFill rotWithShape="1">
          <a:blip r:embed="rId3">
            <a:alphaModFix/>
          </a:blip>
          <a:srcRect/>
          <a:stretch/>
        </p:blipFill>
        <p:spPr>
          <a:xfrm>
            <a:off x="6172200" y="152400"/>
            <a:ext cx="2903220" cy="4838700"/>
          </a:xfrm>
          <a:prstGeom prst="rect">
            <a:avLst/>
          </a:prstGeom>
          <a:noFill/>
          <a:ln>
            <a:noFill/>
          </a:ln>
        </p:spPr>
      </p:pic>
      <p:sp>
        <p:nvSpPr>
          <p:cNvPr id="303" name="Google Shape;303;p46"/>
          <p:cNvSpPr txBox="1">
            <a:spLocks noGrp="1"/>
          </p:cNvSpPr>
          <p:nvPr>
            <p:ph type="title" idx="4294967295"/>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Harassment is </a:t>
            </a:r>
            <a:endParaRPr sz="4400" b="1" i="0" u="none" strike="noStrike" cap="none">
              <a:solidFill>
                <a:schemeClr val="dk1"/>
              </a:solidFill>
              <a:latin typeface="Calibri"/>
              <a:ea typeface="Calibri"/>
              <a:cs typeface="Calibri"/>
              <a:sym typeface="Calibri"/>
            </a:endParaRPr>
          </a:p>
        </p:txBody>
      </p:sp>
      <p:sp>
        <p:nvSpPr>
          <p:cNvPr id="304" name="Google Shape;304;p46"/>
          <p:cNvSpPr txBox="1">
            <a:spLocks noGrp="1"/>
          </p:cNvSpPr>
          <p:nvPr>
            <p:ph type="body" idx="4294967295"/>
          </p:nvPr>
        </p:nvSpPr>
        <p:spPr>
          <a:xfrm>
            <a:off x="628650" y="1369225"/>
            <a:ext cx="5543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Sexual coercion</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Unwanted sexual attention</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Gender harassment</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1800" b="0" i="1" u="none" strike="noStrike" cap="none">
                <a:solidFill>
                  <a:schemeClr val="dk1"/>
                </a:solidFill>
                <a:latin typeface="Calibri"/>
                <a:ea typeface="Calibri"/>
                <a:cs typeface="Calibri"/>
                <a:sym typeface="Calibri"/>
              </a:rPr>
              <a:t>Sexual Harassment of Women: Climate, Culture, and Consequences in Academic Sciences, Engineering, and Medicine,</a:t>
            </a:r>
            <a:r>
              <a:rPr lang="en-US" sz="1800" b="0" i="0" u="none" strike="noStrike" cap="none">
                <a:solidFill>
                  <a:schemeClr val="dk1"/>
                </a:solidFill>
                <a:latin typeface="Calibri"/>
                <a:ea typeface="Calibri"/>
                <a:cs typeface="Calibri"/>
                <a:sym typeface="Calibri"/>
              </a:rPr>
              <a:t>” National Academies, 2018.</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7"/>
          <p:cNvPicPr preferRelativeResize="0"/>
          <p:nvPr/>
        </p:nvPicPr>
        <p:blipFill rotWithShape="1">
          <a:blip r:embed="rId3">
            <a:alphaModFix/>
          </a:blip>
          <a:srcRect b="64670"/>
          <a:stretch/>
        </p:blipFill>
        <p:spPr>
          <a:xfrm>
            <a:off x="762000" y="304800"/>
            <a:ext cx="7570548" cy="44575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8"/>
          <p:cNvPicPr preferRelativeResize="0"/>
          <p:nvPr/>
        </p:nvPicPr>
        <p:blipFill rotWithShape="1">
          <a:blip r:embed="rId3">
            <a:alphaModFix/>
          </a:blip>
          <a:srcRect t="32462" b="12969"/>
          <a:stretch/>
        </p:blipFill>
        <p:spPr>
          <a:xfrm>
            <a:off x="1849700" y="188250"/>
            <a:ext cx="5409077" cy="4919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Finding </a:t>
            </a:r>
            <a:endParaRPr sz="4400" b="1" i="0" u="none" strike="noStrike" cap="none">
              <a:solidFill>
                <a:schemeClr val="dk1"/>
              </a:solidFill>
              <a:latin typeface="Calibri"/>
              <a:ea typeface="Calibri"/>
              <a:cs typeface="Calibri"/>
              <a:sym typeface="Calibri"/>
            </a:endParaRPr>
          </a:p>
        </p:txBody>
      </p:sp>
      <p:sp>
        <p:nvSpPr>
          <p:cNvPr id="320" name="Google Shape;320;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Sexual harassment is common in academic science, engineering, and medicine</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50% of women faculty and staff experience it</a:t>
            </a:r>
            <a:r>
              <a:rPr lang="en-US" sz="3000"/>
              <a:t> (meta analysis 2003)</a:t>
            </a:r>
            <a:endParaRPr sz="3000"/>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20 to 50% of students experience it from faculty &amp; staff</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a:t>Rates of harassment are NOT decreasing</a:t>
            </a:r>
            <a:endParaRPr sz="30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Finding and Recommendations</a:t>
            </a:r>
            <a:endParaRPr sz="4400" b="1" i="0" u="none" strike="noStrike" cap="none">
              <a:solidFill>
                <a:schemeClr val="dk1"/>
              </a:solidFill>
              <a:latin typeface="Calibri"/>
              <a:ea typeface="Calibri"/>
              <a:cs typeface="Calibri"/>
              <a:sym typeface="Calibri"/>
            </a:endParaRPr>
          </a:p>
        </p:txBody>
      </p:sp>
      <p:sp>
        <p:nvSpPr>
          <p:cNvPr id="326" name="Google Shape;326;p50"/>
          <p:cNvSpPr txBox="1">
            <a:spLocks noGrp="1"/>
          </p:cNvSpPr>
          <p:nvPr>
            <p:ph type="body" idx="1"/>
          </p:nvPr>
        </p:nvSpPr>
        <p:spPr>
          <a:xfrm>
            <a:off x="628650" y="1369225"/>
            <a:ext cx="81246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The legal system alone is inadequate for reducing or preventing harassment</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r>
              <a:rPr lang="en-US" sz="3000" b="1" i="0" u="none" strike="noStrike" cap="none">
                <a:solidFill>
                  <a:schemeClr val="dk1"/>
                </a:solidFill>
                <a:latin typeface="Calibri"/>
                <a:ea typeface="Calibri"/>
                <a:cs typeface="Calibri"/>
                <a:sym typeface="Calibri"/>
              </a:rPr>
              <a:t>Recommendations</a:t>
            </a:r>
            <a:endParaRPr sz="3000" b="1"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Go beyond protecting the “University/institutions” </a:t>
            </a:r>
            <a:endParaRPr sz="2400" b="1"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Address culture and climate.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Add a code of ethics and research integrity.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Hold PIs of Federal grants responsible.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Professional societies have a role. </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Women University Employees </a:t>
            </a:r>
            <a:endParaRPr sz="4400" b="1" i="0" u="none" strike="noStrike" cap="none">
              <a:solidFill>
                <a:schemeClr val="dk1"/>
              </a:solidFill>
              <a:latin typeface="Calibri"/>
              <a:ea typeface="Calibri"/>
              <a:cs typeface="Calibri"/>
              <a:sym typeface="Calibri"/>
            </a:endParaRPr>
          </a:p>
        </p:txBody>
      </p:sp>
      <p:pic>
        <p:nvPicPr>
          <p:cNvPr id="332" name="Google Shape;332;p51"/>
          <p:cNvPicPr preferRelativeResize="0"/>
          <p:nvPr/>
        </p:nvPicPr>
        <p:blipFill rotWithShape="1">
          <a:blip r:embed="rId3">
            <a:alphaModFix/>
          </a:blip>
          <a:srcRect/>
          <a:stretch/>
        </p:blipFill>
        <p:spPr>
          <a:xfrm>
            <a:off x="339775" y="1747900"/>
            <a:ext cx="8347025" cy="3253750"/>
          </a:xfrm>
          <a:prstGeom prst="rect">
            <a:avLst/>
          </a:prstGeom>
          <a:noFill/>
          <a:ln>
            <a:noFill/>
          </a:ln>
        </p:spPr>
      </p:pic>
      <p:sp>
        <p:nvSpPr>
          <p:cNvPr id="333" name="Google Shape;333;p51"/>
          <p:cNvSpPr txBox="1">
            <a:spLocks noGrp="1"/>
          </p:cNvSpPr>
          <p:nvPr>
            <p:ph type="title"/>
          </p:nvPr>
        </p:nvSpPr>
        <p:spPr>
          <a:xfrm>
            <a:off x="628650" y="8834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600" b="0" i="0" u="none" strike="noStrike" cap="none">
                <a:solidFill>
                  <a:schemeClr val="dk1"/>
                </a:solidFill>
                <a:latin typeface="Calibri"/>
                <a:ea typeface="Calibri"/>
                <a:cs typeface="Calibri"/>
                <a:sym typeface="Calibri"/>
              </a:rPr>
              <a:t>Sciences, Engineering &amp; Medicine</a:t>
            </a:r>
            <a:r>
              <a:rPr lang="en-US" sz="4400" b="1" i="0" u="none" strike="noStrike" cap="none">
                <a:solidFill>
                  <a:schemeClr val="dk1"/>
                </a:solidFill>
                <a:latin typeface="Calibri"/>
                <a:ea typeface="Calibri"/>
                <a:cs typeface="Calibri"/>
                <a:sym typeface="Calibri"/>
              </a:rPr>
              <a:t> </a:t>
            </a:r>
            <a:endParaRPr sz="4400" b="1" i="0" u="none" strike="noStrike" cap="none">
              <a:solidFill>
                <a:schemeClr val="dk1"/>
              </a:solidFill>
              <a:latin typeface="Calibri"/>
              <a:ea typeface="Calibri"/>
              <a:cs typeface="Calibri"/>
              <a:sym typeface="Calibri"/>
            </a:endParaRPr>
          </a:p>
        </p:txBody>
      </p:sp>
      <p:sp>
        <p:nvSpPr>
          <p:cNvPr id="334" name="Google Shape;334;p51"/>
          <p:cNvSpPr txBox="1"/>
          <p:nvPr/>
        </p:nvSpPr>
        <p:spPr>
          <a:xfrm>
            <a:off x="5196150" y="4748500"/>
            <a:ext cx="4250700" cy="49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Adapted from Schneider, Swan, Fitzgerald 1997</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body" idx="4294967295"/>
          </p:nvPr>
        </p:nvSpPr>
        <p:spPr>
          <a:xfrm>
            <a:off x="628650" y="381002"/>
            <a:ext cx="5543700" cy="4480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Severe or frequent </a:t>
            </a:r>
            <a:r>
              <a:rPr lang="en-US" sz="3600" b="0" i="1" u="none" strike="noStrike" cap="none">
                <a:solidFill>
                  <a:schemeClr val="dk1"/>
                </a:solidFill>
                <a:latin typeface="Calibri"/>
                <a:ea typeface="Calibri"/>
                <a:cs typeface="Calibri"/>
                <a:sym typeface="Calibri"/>
              </a:rPr>
              <a:t>gender harassment</a:t>
            </a:r>
            <a:r>
              <a:rPr lang="en-US" sz="3600" b="0" i="0" u="none" strike="noStrike" cap="none">
                <a:solidFill>
                  <a:schemeClr val="dk1"/>
                </a:solidFill>
                <a:latin typeface="Calibri"/>
                <a:ea typeface="Calibri"/>
                <a:cs typeface="Calibri"/>
                <a:sym typeface="Calibri"/>
              </a:rPr>
              <a:t> can result in the same level of negative professional and psychological outcomes as isolated instances of sexual coercion. </a:t>
            </a:r>
            <a:endParaRPr sz="3600" b="0" i="0" u="none" strike="noStrike" cap="none">
              <a:solidFill>
                <a:schemeClr val="dk1"/>
              </a:solidFill>
              <a:latin typeface="Calibri"/>
              <a:ea typeface="Calibri"/>
              <a:cs typeface="Calibri"/>
              <a:sym typeface="Calibri"/>
            </a:endParaRPr>
          </a:p>
        </p:txBody>
      </p:sp>
      <p:pic>
        <p:nvPicPr>
          <p:cNvPr id="340" name="Google Shape;340;p52"/>
          <p:cNvPicPr preferRelativeResize="0"/>
          <p:nvPr/>
        </p:nvPicPr>
        <p:blipFill rotWithShape="1">
          <a:blip r:embed="rId3">
            <a:alphaModFix/>
          </a:blip>
          <a:srcRect/>
          <a:stretch/>
        </p:blipFill>
        <p:spPr>
          <a:xfrm>
            <a:off x="6172200" y="152400"/>
            <a:ext cx="2903220" cy="483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Fostering Research Integrity </a:t>
            </a:r>
            <a:endParaRPr sz="4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r>
              <a:rPr lang="en-US" sz="2400" b="1" i="0" u="none" strike="noStrike" cap="none">
                <a:solidFill>
                  <a:schemeClr val="dk1"/>
                </a:solidFill>
                <a:latin typeface="Calibri"/>
                <a:ea typeface="Calibri"/>
                <a:cs typeface="Calibri"/>
                <a:sym typeface="Calibri"/>
              </a:rPr>
              <a:t>National Academies 2017</a:t>
            </a:r>
            <a:endParaRPr sz="2400" b="1" i="0" u="none" strike="noStrike" cap="none">
              <a:solidFill>
                <a:schemeClr val="dk1"/>
              </a:solidFill>
              <a:latin typeface="Calibri"/>
              <a:ea typeface="Calibri"/>
              <a:cs typeface="Calibri"/>
              <a:sym typeface="Calibri"/>
            </a:endParaRPr>
          </a:p>
        </p:txBody>
      </p:sp>
      <p:sp>
        <p:nvSpPr>
          <p:cNvPr id="167" name="Google Shape;167;p26"/>
          <p:cNvSpPr txBox="1">
            <a:spLocks noGrp="1"/>
          </p:cNvSpPr>
          <p:nvPr>
            <p:ph type="body" idx="1"/>
          </p:nvPr>
        </p:nvSpPr>
        <p:spPr>
          <a:xfrm>
            <a:off x="628650" y="1369225"/>
            <a:ext cx="39435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objectivity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honesty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openness</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accountability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fairness</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stewardship</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Finding </a:t>
            </a:r>
            <a:endParaRPr sz="4400" b="1" i="0" u="none" strike="noStrike" cap="none">
              <a:solidFill>
                <a:schemeClr val="dk1"/>
              </a:solidFill>
              <a:latin typeface="Calibri"/>
              <a:ea typeface="Calibri"/>
              <a:cs typeface="Calibri"/>
              <a:sym typeface="Calibri"/>
            </a:endParaRPr>
          </a:p>
        </p:txBody>
      </p:sp>
      <p:sp>
        <p:nvSpPr>
          <p:cNvPr id="346" name="Google Shape;346;p5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Sexual harassment undermines women’s professional and education attainment and mental and physical health.</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The cumulative effect is significant damage to research integrity and a costly loss of talent</a:t>
            </a:r>
            <a:endParaRPr sz="30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Finding </a:t>
            </a:r>
            <a:endParaRPr sz="4400" b="1" i="0" u="none" strike="noStrike" cap="none">
              <a:solidFill>
                <a:schemeClr val="dk1"/>
              </a:solidFill>
              <a:latin typeface="Calibri"/>
              <a:ea typeface="Calibri"/>
              <a:cs typeface="Calibri"/>
              <a:sym typeface="Calibri"/>
            </a:endParaRPr>
          </a:p>
        </p:txBody>
      </p:sp>
      <p:sp>
        <p:nvSpPr>
          <p:cNvPr id="352" name="Google Shape;352;p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Two characteristics most associated with high rates of sexual harassment are </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(a) male-dominated gender ratios and leadership</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(b) organizational climate that communicates tolerance of sexual harassment</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Organizational climate is the greatest predictor </a:t>
            </a:r>
            <a:endParaRPr sz="30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55"/>
          <p:cNvPicPr preferRelativeResize="0"/>
          <p:nvPr/>
        </p:nvPicPr>
        <p:blipFill rotWithShape="1">
          <a:blip r:embed="rId3">
            <a:alphaModFix/>
          </a:blip>
          <a:srcRect/>
          <a:stretch/>
        </p:blipFill>
        <p:spPr>
          <a:xfrm>
            <a:off x="6172200" y="152400"/>
            <a:ext cx="2903220" cy="4838700"/>
          </a:xfrm>
          <a:prstGeom prst="rect">
            <a:avLst/>
          </a:prstGeom>
          <a:noFill/>
          <a:ln>
            <a:noFill/>
          </a:ln>
        </p:spPr>
      </p:pic>
      <p:sp>
        <p:nvSpPr>
          <p:cNvPr id="358" name="Google Shape;358;p55"/>
          <p:cNvSpPr txBox="1">
            <a:spLocks noGrp="1"/>
          </p:cNvSpPr>
          <p:nvPr>
            <p:ph type="title" idx="4294967295"/>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t>f</a:t>
            </a:r>
            <a:r>
              <a:rPr lang="en-US" sz="4400" b="1" i="0" u="none" strike="noStrike" cap="none">
                <a:solidFill>
                  <a:schemeClr val="dk1"/>
                </a:solidFill>
                <a:latin typeface="Calibri"/>
                <a:ea typeface="Calibri"/>
                <a:cs typeface="Calibri"/>
                <a:sym typeface="Calibri"/>
              </a:rPr>
              <a:t>or Institutions </a:t>
            </a:r>
            <a:endParaRPr sz="4400" b="1" i="0" u="none" strike="noStrike" cap="none">
              <a:solidFill>
                <a:schemeClr val="dk1"/>
              </a:solidFill>
              <a:latin typeface="Calibri"/>
              <a:ea typeface="Calibri"/>
              <a:cs typeface="Calibri"/>
              <a:sym typeface="Calibri"/>
            </a:endParaRPr>
          </a:p>
        </p:txBody>
      </p:sp>
      <p:sp>
        <p:nvSpPr>
          <p:cNvPr id="359" name="Google Shape;359;p55"/>
          <p:cNvSpPr txBox="1">
            <a:spLocks noGrp="1"/>
          </p:cNvSpPr>
          <p:nvPr>
            <p:ph type="body" idx="4294967295"/>
          </p:nvPr>
        </p:nvSpPr>
        <p:spPr>
          <a:xfrm>
            <a:off x="171950" y="1064425"/>
            <a:ext cx="5771700" cy="3263400"/>
          </a:xfrm>
          <a:prstGeom prst="rect">
            <a:avLst/>
          </a:prstGeom>
          <a:noFill/>
          <a:ln>
            <a:noFill/>
          </a:ln>
        </p:spPr>
        <p:txBody>
          <a:bodyPr spcFirstLastPara="1" wrap="square" lIns="68575" tIns="34275" rIns="68575" bIns="34275" anchor="t" anchorCtr="0">
            <a:noAutofit/>
          </a:bodyPr>
          <a:lstStyle/>
          <a:p>
            <a:pPr marL="457200" marR="0" lvl="0" indent="-381000" algn="l" rtl="0">
              <a:lnSpc>
                <a:spcPct val="90000"/>
              </a:lnSpc>
              <a:spcBef>
                <a:spcPts val="75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Create diverse, inclusive, respectful environments</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Diffuse hierarchical and dependent relations between trainees and faculty</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Provide support for targets</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Improve transparency and accountability</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Strive for strong and diverse leadership</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Make the entire academic community responsible for reducing and preventing harassment</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In your backyard</a:t>
            </a:r>
            <a:endParaRPr sz="4400" b="1" i="0" u="none" strike="noStrike" cap="none">
              <a:solidFill>
                <a:schemeClr val="dk1"/>
              </a:solidFill>
              <a:latin typeface="Calibri"/>
              <a:ea typeface="Calibri"/>
              <a:cs typeface="Calibri"/>
              <a:sym typeface="Calibri"/>
            </a:endParaRPr>
          </a:p>
        </p:txBody>
      </p:sp>
      <p:pic>
        <p:nvPicPr>
          <p:cNvPr id="365" name="Google Shape;365;p56"/>
          <p:cNvPicPr preferRelativeResize="0"/>
          <p:nvPr/>
        </p:nvPicPr>
        <p:blipFill rotWithShape="1">
          <a:blip r:embed="rId3">
            <a:alphaModFix/>
          </a:blip>
          <a:srcRect l="3100" b="23616"/>
          <a:stretch/>
        </p:blipFill>
        <p:spPr>
          <a:xfrm flipH="1">
            <a:off x="1438051" y="1115650"/>
            <a:ext cx="2401249" cy="1944076"/>
          </a:xfrm>
          <a:prstGeom prst="rect">
            <a:avLst/>
          </a:prstGeom>
          <a:noFill/>
          <a:ln>
            <a:noFill/>
          </a:ln>
        </p:spPr>
      </p:pic>
      <p:sp>
        <p:nvSpPr>
          <p:cNvPr id="366" name="Google Shape;366;p56"/>
          <p:cNvSpPr txBox="1"/>
          <p:nvPr/>
        </p:nvSpPr>
        <p:spPr>
          <a:xfrm>
            <a:off x="704850" y="3127425"/>
            <a:ext cx="3915900" cy="121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PhD student at NIPS by famous Google researcher</a:t>
            </a:r>
            <a:endParaRPr sz="3000" b="0" i="0" u="none" strike="noStrike" cap="none">
              <a:solidFill>
                <a:srgbClr val="000000"/>
              </a:solidFill>
              <a:latin typeface="Arial"/>
              <a:ea typeface="Arial"/>
              <a:cs typeface="Arial"/>
              <a:sym typeface="Arial"/>
            </a:endParaRPr>
          </a:p>
        </p:txBody>
      </p:sp>
      <p:pic>
        <p:nvPicPr>
          <p:cNvPr id="367" name="Google Shape;367;p56"/>
          <p:cNvPicPr preferRelativeResize="0"/>
          <p:nvPr/>
        </p:nvPicPr>
        <p:blipFill rotWithShape="1">
          <a:blip r:embed="rId3">
            <a:alphaModFix/>
          </a:blip>
          <a:srcRect l="3100" b="23616"/>
          <a:stretch/>
        </p:blipFill>
        <p:spPr>
          <a:xfrm>
            <a:off x="5552851" y="1115650"/>
            <a:ext cx="2401249" cy="1944076"/>
          </a:xfrm>
          <a:prstGeom prst="rect">
            <a:avLst/>
          </a:prstGeom>
          <a:noFill/>
          <a:ln>
            <a:noFill/>
          </a:ln>
        </p:spPr>
      </p:pic>
      <p:sp>
        <p:nvSpPr>
          <p:cNvPr id="368" name="Google Shape;368;p56"/>
          <p:cNvSpPr txBox="1"/>
          <p:nvPr/>
        </p:nvSpPr>
        <p:spPr>
          <a:xfrm>
            <a:off x="4972050" y="3127425"/>
            <a:ext cx="3915900" cy="121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Princeton PhD student by Princeton advisor. </a:t>
            </a:r>
            <a:endParaRPr sz="3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369" name="Google Shape;369;p56"/>
          <p:cNvSpPr txBox="1"/>
          <p:nvPr/>
        </p:nvSpPr>
        <p:spPr>
          <a:xfrm>
            <a:off x="1158425" y="4357075"/>
            <a:ext cx="4140300" cy="7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990000"/>
                </a:solidFill>
                <a:latin typeface="Impact"/>
                <a:ea typeface="Impact"/>
                <a:cs typeface="Impact"/>
                <a:sym typeface="Impact"/>
              </a:rPr>
              <a:t>Fired by Google</a:t>
            </a:r>
            <a:endParaRPr sz="3000" b="0" i="0" u="none" strike="noStrike" cap="none">
              <a:solidFill>
                <a:srgbClr val="990000"/>
              </a:solidFill>
              <a:latin typeface="Impact"/>
              <a:ea typeface="Impact"/>
              <a:cs typeface="Impact"/>
              <a:sym typeface="Impact"/>
            </a:endParaRPr>
          </a:p>
        </p:txBody>
      </p:sp>
      <p:sp>
        <p:nvSpPr>
          <p:cNvPr id="370" name="Google Shape;370;p56"/>
          <p:cNvSpPr txBox="1"/>
          <p:nvPr/>
        </p:nvSpPr>
        <p:spPr>
          <a:xfrm>
            <a:off x="4802525" y="3976075"/>
            <a:ext cx="4140300" cy="79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a:solidFill>
                  <a:srgbClr val="990000"/>
                </a:solidFill>
                <a:latin typeface="Impact"/>
                <a:ea typeface="Impact"/>
                <a:cs typeface="Impact"/>
                <a:sym typeface="Impact"/>
              </a:rPr>
              <a:t>Light P</a:t>
            </a:r>
            <a:r>
              <a:rPr lang="en-US" sz="3000" b="0" i="0" u="none" strike="noStrike" cap="none">
                <a:solidFill>
                  <a:srgbClr val="990000"/>
                </a:solidFill>
                <a:latin typeface="Impact"/>
                <a:ea typeface="Impact"/>
                <a:cs typeface="Impact"/>
                <a:sym typeface="Impact"/>
              </a:rPr>
              <a:t>enalty</a:t>
            </a:r>
            <a:endParaRPr sz="3000" b="0" i="0" u="none" strike="noStrike" cap="none">
              <a:solidFill>
                <a:srgbClr val="9900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990000"/>
                </a:solidFill>
                <a:latin typeface="Impact"/>
                <a:ea typeface="Impact"/>
                <a:cs typeface="Impact"/>
                <a:sym typeface="Impact"/>
              </a:rPr>
              <a:t>Some rally to his defense</a:t>
            </a:r>
            <a:endParaRPr sz="3000" b="0" i="0" u="none" strike="noStrike" cap="none">
              <a:solidFill>
                <a:srgbClr val="990000"/>
              </a:solidFill>
              <a:latin typeface="Impact"/>
              <a:ea typeface="Impact"/>
              <a:cs typeface="Impact"/>
              <a:sym typeface="Impact"/>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In your backyard</a:t>
            </a:r>
            <a:endParaRPr sz="4400" b="1" i="0" u="none" strike="noStrike" cap="none">
              <a:solidFill>
                <a:schemeClr val="dk1"/>
              </a:solidFill>
              <a:latin typeface="Calibri"/>
              <a:ea typeface="Calibri"/>
              <a:cs typeface="Calibri"/>
              <a:sym typeface="Calibri"/>
            </a:endParaRPr>
          </a:p>
        </p:txBody>
      </p:sp>
      <p:pic>
        <p:nvPicPr>
          <p:cNvPr id="376" name="Google Shape;376;p57"/>
          <p:cNvPicPr preferRelativeResize="0"/>
          <p:nvPr/>
        </p:nvPicPr>
        <p:blipFill rotWithShape="1">
          <a:blip r:embed="rId3">
            <a:alphaModFix/>
          </a:blip>
          <a:srcRect l="3100" b="23616"/>
          <a:stretch/>
        </p:blipFill>
        <p:spPr>
          <a:xfrm flipH="1">
            <a:off x="1438051" y="1115650"/>
            <a:ext cx="2401249" cy="1944076"/>
          </a:xfrm>
          <a:prstGeom prst="rect">
            <a:avLst/>
          </a:prstGeom>
          <a:noFill/>
          <a:ln>
            <a:noFill/>
          </a:ln>
        </p:spPr>
      </p:pic>
      <p:sp>
        <p:nvSpPr>
          <p:cNvPr id="377" name="Google Shape;377;p57"/>
          <p:cNvSpPr txBox="1"/>
          <p:nvPr/>
        </p:nvSpPr>
        <p:spPr>
          <a:xfrm>
            <a:off x="4895850" y="3203625"/>
            <a:ext cx="3915900" cy="121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Research Excellent Assoc. Prof at PC meeting by Assist. Prof.</a:t>
            </a:r>
            <a:endParaRPr sz="3000" b="0" i="0" u="none" strike="noStrike" cap="none">
              <a:solidFill>
                <a:srgbClr val="000000"/>
              </a:solidFill>
              <a:latin typeface="Arial"/>
              <a:ea typeface="Arial"/>
              <a:cs typeface="Arial"/>
              <a:sym typeface="Arial"/>
            </a:endParaRPr>
          </a:p>
        </p:txBody>
      </p:sp>
      <p:pic>
        <p:nvPicPr>
          <p:cNvPr id="378" name="Google Shape;378;p57"/>
          <p:cNvPicPr preferRelativeResize="0"/>
          <p:nvPr/>
        </p:nvPicPr>
        <p:blipFill rotWithShape="1">
          <a:blip r:embed="rId3">
            <a:alphaModFix/>
          </a:blip>
          <a:srcRect l="3100" b="23616"/>
          <a:stretch/>
        </p:blipFill>
        <p:spPr>
          <a:xfrm>
            <a:off x="5552851" y="1115650"/>
            <a:ext cx="2401249" cy="1944076"/>
          </a:xfrm>
          <a:prstGeom prst="rect">
            <a:avLst/>
          </a:prstGeom>
          <a:noFill/>
          <a:ln>
            <a:noFill/>
          </a:ln>
        </p:spPr>
      </p:pic>
      <p:sp>
        <p:nvSpPr>
          <p:cNvPr id="379" name="Google Shape;379;p57"/>
          <p:cNvSpPr txBox="1"/>
          <p:nvPr/>
        </p:nvSpPr>
        <p:spPr>
          <a:xfrm>
            <a:off x="884600" y="3143075"/>
            <a:ext cx="3915900" cy="121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MIT PhD student at SIGGRAPH by famous Berkeley Professor</a:t>
            </a:r>
            <a:endParaRPr sz="3000" b="0" i="0" u="none" strike="noStrike" cap="none">
              <a:solidFill>
                <a:srgbClr val="000000"/>
              </a:solidFill>
              <a:latin typeface="Arial"/>
              <a:ea typeface="Arial"/>
              <a:cs typeface="Arial"/>
              <a:sym typeface="Arial"/>
            </a:endParaRPr>
          </a:p>
        </p:txBody>
      </p:sp>
      <p:sp>
        <p:nvSpPr>
          <p:cNvPr id="380" name="Google Shape;380;p57"/>
          <p:cNvSpPr txBox="1"/>
          <p:nvPr/>
        </p:nvSpPr>
        <p:spPr>
          <a:xfrm>
            <a:off x="960800" y="4357075"/>
            <a:ext cx="4109400" cy="7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990000"/>
                </a:solidFill>
                <a:latin typeface="Impact"/>
                <a:ea typeface="Impact"/>
                <a:cs typeface="Impact"/>
                <a:sym typeface="Impact"/>
              </a:rPr>
              <a:t>Under investigation</a:t>
            </a:r>
            <a:endParaRPr sz="3000" b="0" i="0" u="none" strike="noStrike" cap="none">
              <a:solidFill>
                <a:srgbClr val="990000"/>
              </a:solidFill>
              <a:latin typeface="Impact"/>
              <a:ea typeface="Impact"/>
              <a:cs typeface="Impact"/>
              <a:sym typeface="Impact"/>
            </a:endParaRPr>
          </a:p>
        </p:txBody>
      </p:sp>
      <p:sp>
        <p:nvSpPr>
          <p:cNvPr id="381" name="Google Shape;381;p57"/>
          <p:cNvSpPr txBox="1"/>
          <p:nvPr/>
        </p:nvSpPr>
        <p:spPr>
          <a:xfrm>
            <a:off x="5304200" y="4357075"/>
            <a:ext cx="2593200" cy="7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990000"/>
                </a:solidFill>
                <a:latin typeface="Impact"/>
                <a:ea typeface="Impact"/>
                <a:cs typeface="Impact"/>
                <a:sym typeface="Impact"/>
              </a:rPr>
              <a:t>Not reported</a:t>
            </a:r>
            <a:endParaRPr sz="3000" b="0" i="0" u="none" strike="noStrike" cap="none">
              <a:solidFill>
                <a:srgbClr val="990000"/>
              </a:solidFill>
              <a:latin typeface="Impact"/>
              <a:ea typeface="Impact"/>
              <a:cs typeface="Impact"/>
              <a:sym typeface="Impact"/>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8"/>
          <p:cNvSpPr txBox="1">
            <a:spLocks noGrp="1"/>
          </p:cNvSpPr>
          <p:nvPr>
            <p:ph type="title"/>
          </p:nvPr>
        </p:nvSpPr>
        <p:spPr>
          <a:xfrm>
            <a:off x="628650" y="273850"/>
            <a:ext cx="80952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Findings on reporting harassment </a:t>
            </a:r>
            <a:endParaRPr sz="4400" b="1" i="0" u="none" strike="noStrike" cap="none">
              <a:solidFill>
                <a:schemeClr val="dk1"/>
              </a:solidFill>
              <a:latin typeface="Calibri"/>
              <a:ea typeface="Calibri"/>
              <a:cs typeface="Calibri"/>
              <a:sym typeface="Calibri"/>
            </a:endParaRPr>
          </a:p>
        </p:txBody>
      </p:sp>
      <p:sp>
        <p:nvSpPr>
          <p:cNvPr id="387" name="Google Shape;387;p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3000" b="0" i="0" u="none" strike="noStrike" cap="none">
                <a:solidFill>
                  <a:schemeClr val="dk1"/>
                </a:solidFill>
                <a:latin typeface="Calibri"/>
                <a:ea typeface="Calibri"/>
                <a:cs typeface="Calibri"/>
                <a:sym typeface="Calibri"/>
              </a:rPr>
              <a:t>Estimated 11% of harassment reported</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Retaliation</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No consequences, no transparency</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Reliving harassment many, many times</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r>
              <a:rPr lang="en-US" sz="3000" b="1" i="0" u="none" strike="noStrike" cap="none">
                <a:solidFill>
                  <a:schemeClr val="dk1"/>
                </a:solidFill>
                <a:latin typeface="Calibri"/>
                <a:ea typeface="Calibri"/>
                <a:cs typeface="Calibri"/>
                <a:sym typeface="Calibri"/>
              </a:rPr>
              <a:t>Legal requirements</a:t>
            </a:r>
            <a:r>
              <a:rPr lang="en-US" sz="3000" b="0" i="0" u="none" strike="noStrike" cap="none">
                <a:solidFill>
                  <a:schemeClr val="dk1"/>
                </a:solidFill>
                <a:latin typeface="Calibri"/>
                <a:ea typeface="Calibri"/>
                <a:cs typeface="Calibri"/>
                <a:sym typeface="Calibri"/>
              </a:rPr>
              <a:t>  Title IX office of offenders at US Universities, regardless of target’s affiliation. US human resource offices everywhere</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1100"/>
              <a:buFont typeface="Arial"/>
              <a:buNone/>
            </a:pPr>
            <a:endParaRPr sz="30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628650" y="273850"/>
            <a:ext cx="80952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a:t>for Broader Community</a:t>
            </a:r>
            <a:r>
              <a:rPr lang="en-US" sz="4400" b="1" i="0" u="none" strike="noStrike" cap="none">
                <a:solidFill>
                  <a:schemeClr val="dk1"/>
                </a:solidFill>
                <a:latin typeface="Calibri"/>
                <a:ea typeface="Calibri"/>
                <a:cs typeface="Calibri"/>
                <a:sym typeface="Calibri"/>
              </a:rPr>
              <a:t> </a:t>
            </a:r>
            <a:endParaRPr sz="4400" b="1" i="0" u="none" strike="noStrike" cap="none">
              <a:solidFill>
                <a:schemeClr val="dk1"/>
              </a:solidFill>
              <a:latin typeface="Calibri"/>
              <a:ea typeface="Calibri"/>
              <a:cs typeface="Calibri"/>
              <a:sym typeface="Calibri"/>
            </a:endParaRPr>
          </a:p>
        </p:txBody>
      </p:sp>
      <p:sp>
        <p:nvSpPr>
          <p:cNvPr id="393" name="Google Shape;393;p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457200" marR="0" lvl="0" indent="-419100" algn="l"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Title IX reports back to funding agencies</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NSF new policy on reporting </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Geo</a:t>
            </a:r>
            <a:r>
              <a:rPr lang="en-US" sz="3000"/>
              <a:t> physical</a:t>
            </a:r>
            <a:r>
              <a:rPr lang="en-US" sz="3000" b="0" i="0" u="none" strike="noStrike" cap="none">
                <a:solidFill>
                  <a:schemeClr val="dk1"/>
                </a:solidFill>
                <a:latin typeface="Calibri"/>
                <a:ea typeface="Calibri"/>
                <a:cs typeface="Calibri"/>
                <a:sym typeface="Calibri"/>
              </a:rPr>
              <a:t> society policies on ethics and sexual harassment</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ACM new policy with consequences such as losing publishing rights</a:t>
            </a: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SIGARCH / SIGMICRO CARES committee</a:t>
            </a:r>
            <a:endParaRPr sz="30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title"/>
          </p:nvPr>
        </p:nvSpPr>
        <p:spPr>
          <a:xfrm>
            <a:off x="623888" y="596664"/>
            <a:ext cx="7886700" cy="2139553"/>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Discussion</a:t>
            </a:r>
            <a:endParaRPr sz="4500" b="1" i="0" u="none" strike="noStrike" cap="none">
              <a:solidFill>
                <a:schemeClr val="dk1"/>
              </a:solidFill>
              <a:latin typeface="Calibri"/>
              <a:ea typeface="Calibri"/>
              <a:cs typeface="Calibri"/>
              <a:sym typeface="Calibri"/>
            </a:endParaRPr>
          </a:p>
        </p:txBody>
      </p:sp>
      <p:sp>
        <p:nvSpPr>
          <p:cNvPr id="399" name="Google Shape;399;p60"/>
          <p:cNvSpPr txBox="1">
            <a:spLocks noGrp="1"/>
          </p:cNvSpPr>
          <p:nvPr>
            <p:ph type="body" idx="1"/>
          </p:nvPr>
        </p:nvSpPr>
        <p:spPr>
          <a:xfrm>
            <a:off x="623888" y="2756458"/>
            <a:ext cx="7886700" cy="112514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888888"/>
              </a:buClr>
              <a:buSzPts val="3200"/>
              <a:buFont typeface="Arial"/>
              <a:buNone/>
            </a:pPr>
            <a:endParaRPr sz="3200" b="1"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Bias in Research Evaluation </a:t>
            </a:r>
            <a:endParaRPr sz="4400" b="1" i="0" u="none" strike="noStrike" cap="none">
              <a:solidFill>
                <a:schemeClr val="dk1"/>
              </a:solidFill>
              <a:latin typeface="Calibri"/>
              <a:ea typeface="Calibri"/>
              <a:cs typeface="Calibri"/>
              <a:sym typeface="Calibri"/>
            </a:endParaRPr>
          </a:p>
        </p:txBody>
      </p:sp>
      <p:sp>
        <p:nvSpPr>
          <p:cNvPr id="405" name="Google Shape;405;p6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Is CS evaluation really a meritocracy? </a:t>
            </a:r>
            <a:endParaRPr sz="36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623888" y="1282464"/>
            <a:ext cx="7886700" cy="21396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Bobby Schnabel, </a:t>
            </a:r>
            <a:endParaRPr sz="45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University of Colorado, Boulder </a:t>
            </a:r>
            <a:endParaRPr sz="4500" b="1"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Fostering Research Integrity </a:t>
            </a:r>
            <a:endParaRPr sz="4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r>
              <a:rPr lang="en-US" sz="2400" b="1" i="0" u="none" strike="noStrike" cap="none">
                <a:solidFill>
                  <a:schemeClr val="dk1"/>
                </a:solidFill>
                <a:latin typeface="Calibri"/>
                <a:ea typeface="Calibri"/>
                <a:cs typeface="Calibri"/>
                <a:sym typeface="Calibri"/>
              </a:rPr>
              <a:t>National Academies 2017</a:t>
            </a:r>
            <a:endParaRPr sz="2400" b="1" i="0" u="none" strike="noStrike" cap="none">
              <a:solidFill>
                <a:schemeClr val="dk1"/>
              </a:solidFill>
              <a:latin typeface="Calibri"/>
              <a:ea typeface="Calibri"/>
              <a:cs typeface="Calibri"/>
              <a:sym typeface="Calibri"/>
            </a:endParaRPr>
          </a:p>
        </p:txBody>
      </p:sp>
      <p:sp>
        <p:nvSpPr>
          <p:cNvPr id="173" name="Google Shape;173;p27"/>
          <p:cNvSpPr txBox="1">
            <a:spLocks noGrp="1"/>
          </p:cNvSpPr>
          <p:nvPr>
            <p:ph type="body" idx="1"/>
          </p:nvPr>
        </p:nvSpPr>
        <p:spPr>
          <a:xfrm>
            <a:off x="628650" y="1369225"/>
            <a:ext cx="39435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objectivity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honesty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openness</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accountability</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fairness</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stewardship</a:t>
            </a: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174" name="Google Shape;174;p27"/>
          <p:cNvSpPr/>
          <p:nvPr/>
        </p:nvSpPr>
        <p:spPr>
          <a:xfrm>
            <a:off x="2907850" y="1276450"/>
            <a:ext cx="6007500" cy="1718100"/>
          </a:xfrm>
          <a:prstGeom prst="wedgeEllipseCallout">
            <a:avLst>
              <a:gd name="adj1" fmla="val -39832"/>
              <a:gd name="adj2" fmla="val 70278"/>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txBox="1"/>
          <p:nvPr/>
        </p:nvSpPr>
        <p:spPr>
          <a:xfrm>
            <a:off x="3212650" y="1344750"/>
            <a:ext cx="5457900" cy="137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980000"/>
                </a:solidFill>
                <a:latin typeface="Calibri"/>
                <a:ea typeface="Calibri"/>
                <a:cs typeface="Calibri"/>
                <a:sym typeface="Calibri"/>
              </a:rPr>
              <a:t>bias, sexism, </a:t>
            </a:r>
            <a:endParaRPr sz="3000" b="1" i="0" u="none" strike="noStrike" cap="none">
              <a:solidFill>
                <a:srgbClr val="98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980000"/>
                </a:solidFill>
                <a:latin typeface="Calibri"/>
                <a:ea typeface="Calibri"/>
                <a:cs typeface="Calibri"/>
                <a:sym typeface="Calibri"/>
              </a:rPr>
              <a:t>gender &amp; sexual harassment</a:t>
            </a:r>
            <a:endParaRPr sz="3000" b="1" i="0" u="none" strike="noStrike" cap="none">
              <a:solidFill>
                <a:srgbClr val="98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980000"/>
                </a:solidFill>
                <a:latin typeface="Calibri"/>
                <a:ea typeface="Calibri"/>
                <a:cs typeface="Calibri"/>
                <a:sym typeface="Calibri"/>
              </a:rPr>
              <a:t>do not fit in</a:t>
            </a:r>
            <a:endParaRPr sz="3000" b="1" i="0" u="none" strike="noStrike" cap="none">
              <a:solidFill>
                <a:srgbClr val="980000"/>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3"/>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4"/>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65"/>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66"/>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67"/>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68"/>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9"/>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70"/>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71"/>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72"/>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628650" y="252125"/>
            <a:ext cx="8175900" cy="101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Format: 2 </a:t>
            </a:r>
            <a:r>
              <a:rPr lang="en-US"/>
              <a:t>S</a:t>
            </a:r>
            <a:r>
              <a:rPr lang="en-US" sz="4400" b="1" i="0" u="none" strike="noStrike" cap="none">
                <a:solidFill>
                  <a:schemeClr val="dk1"/>
                </a:solidFill>
                <a:latin typeface="Calibri"/>
                <a:ea typeface="Calibri"/>
                <a:cs typeface="Calibri"/>
                <a:sym typeface="Calibri"/>
              </a:rPr>
              <a:t>ections with discussion </a:t>
            </a:r>
            <a:endParaRPr sz="4400" b="1" i="0" u="none" strike="noStrike" cap="none">
              <a:solidFill>
                <a:schemeClr val="dk1"/>
              </a:solidFill>
              <a:latin typeface="Calibri"/>
              <a:ea typeface="Calibri"/>
              <a:cs typeface="Calibri"/>
              <a:sym typeface="Calibri"/>
            </a:endParaRPr>
          </a:p>
        </p:txBody>
      </p:sp>
      <p:sp>
        <p:nvSpPr>
          <p:cNvPr id="181" name="Google Shape;181;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750"/>
              </a:spcBef>
              <a:spcAft>
                <a:spcPts val="0"/>
              </a:spcAft>
              <a:buNone/>
            </a:pPr>
            <a:r>
              <a:rPr lang="en-US" sz="3000"/>
              <a:t>1. </a:t>
            </a:r>
            <a:r>
              <a:rPr lang="en-US" sz="3000" b="0" i="0" u="none" strike="noStrike" cap="none">
                <a:solidFill>
                  <a:schemeClr val="dk1"/>
                </a:solidFill>
                <a:latin typeface="Calibri"/>
                <a:ea typeface="Calibri"/>
                <a:cs typeface="Calibri"/>
                <a:sym typeface="Calibri"/>
              </a:rPr>
              <a:t>Driving women out</a:t>
            </a:r>
            <a:endParaRPr sz="3000" b="0" i="0" u="none" strike="noStrike" cap="none">
              <a:solidFill>
                <a:schemeClr val="dk1"/>
              </a:solidFill>
              <a:latin typeface="Calibri"/>
              <a:ea typeface="Calibri"/>
              <a:cs typeface="Calibri"/>
              <a:sym typeface="Calibri"/>
            </a:endParaRPr>
          </a:p>
          <a:p>
            <a:pPr marL="0" marR="0" lvl="0" indent="0" algn="l" rtl="0">
              <a:lnSpc>
                <a:spcPct val="100000"/>
              </a:lnSpc>
              <a:spcBef>
                <a:spcPts val="750"/>
              </a:spcBef>
              <a:spcAft>
                <a:spcPts val="0"/>
              </a:spcAft>
              <a:buNone/>
            </a:pPr>
            <a:r>
              <a:rPr lang="en-US" sz="3000"/>
              <a:t>    Climate</a:t>
            </a:r>
            <a:endParaRPr sz="3000"/>
          </a:p>
          <a:p>
            <a:pPr marL="0" marR="0" lvl="0" indent="0" algn="l" rtl="0">
              <a:lnSpc>
                <a:spcPct val="100000"/>
              </a:lnSpc>
              <a:spcBef>
                <a:spcPts val="750"/>
              </a:spcBef>
              <a:spcAft>
                <a:spcPts val="0"/>
              </a:spcAft>
              <a:buClr>
                <a:schemeClr val="dk1"/>
              </a:buClr>
              <a:buSzPts val="3600"/>
              <a:buFont typeface="Arial"/>
              <a:buNone/>
            </a:pPr>
            <a:r>
              <a:rPr lang="en-US" sz="3000"/>
              <a:t>    </a:t>
            </a:r>
            <a:r>
              <a:rPr lang="en-US" sz="3000" b="0" i="0" u="none" strike="noStrike" cap="none">
                <a:solidFill>
                  <a:schemeClr val="dk1"/>
                </a:solidFill>
                <a:latin typeface="Calibri"/>
                <a:ea typeface="Calibri"/>
                <a:cs typeface="Calibri"/>
                <a:sym typeface="Calibri"/>
              </a:rPr>
              <a:t>Harassment</a:t>
            </a:r>
            <a:endParaRPr sz="3000" b="0" i="0" u="none" strike="noStrike" cap="none">
              <a:solidFill>
                <a:schemeClr val="dk1"/>
              </a:solidFill>
              <a:latin typeface="Calibri"/>
              <a:ea typeface="Calibri"/>
              <a:cs typeface="Calibri"/>
              <a:sym typeface="Calibri"/>
            </a:endParaRPr>
          </a:p>
          <a:p>
            <a:pPr marL="0" marR="0" lvl="0" indent="0" algn="l" rtl="0">
              <a:lnSpc>
                <a:spcPct val="100000"/>
              </a:lnSpc>
              <a:spcBef>
                <a:spcPts val="750"/>
              </a:spcBef>
              <a:spcAft>
                <a:spcPts val="0"/>
              </a:spcAft>
              <a:buNone/>
            </a:pPr>
            <a:r>
              <a:rPr lang="en-US" sz="3000"/>
              <a:t>2. </a:t>
            </a:r>
            <a:r>
              <a:rPr lang="en-US" sz="3000" b="0" i="0" u="none" strike="noStrike" cap="none">
                <a:solidFill>
                  <a:schemeClr val="dk1"/>
                </a:solidFill>
                <a:latin typeface="Calibri"/>
                <a:ea typeface="Calibri"/>
                <a:cs typeface="Calibri"/>
                <a:sym typeface="Calibri"/>
              </a:rPr>
              <a:t>Bias in research evaluation</a:t>
            </a:r>
            <a:endParaRPr sz="3000"/>
          </a:p>
          <a:p>
            <a:pPr marL="0" marR="0" lvl="0" indent="0" algn="l" rtl="0">
              <a:lnSpc>
                <a:spcPct val="100000"/>
              </a:lnSpc>
              <a:spcBef>
                <a:spcPts val="750"/>
              </a:spcBef>
              <a:spcAft>
                <a:spcPts val="0"/>
              </a:spcAft>
              <a:buNone/>
            </a:pPr>
            <a:r>
              <a:rPr lang="en-US" sz="3000"/>
              <a:t>    Data on societies, conferences, and awards</a:t>
            </a:r>
            <a:endParaRPr sz="3000"/>
          </a:p>
          <a:p>
            <a:pPr marL="0" marR="0" lvl="0" indent="0" algn="l" rtl="0">
              <a:lnSpc>
                <a:spcPct val="100000"/>
              </a:lnSpc>
              <a:spcBef>
                <a:spcPts val="750"/>
              </a:spcBef>
              <a:spcAft>
                <a:spcPts val="0"/>
              </a:spcAft>
              <a:buNone/>
            </a:pPr>
            <a:r>
              <a:rPr lang="en-US" sz="3000"/>
              <a:t>    Mobilizing your community</a:t>
            </a:r>
            <a:endParaRPr sz="300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73"/>
          <p:cNvPicPr preferRelativeResize="0"/>
          <p:nvPr/>
        </p:nvPicPr>
        <p:blipFill rotWithShape="1">
          <a:blip r:embed="rId3">
            <a:alphaModFix/>
          </a:blip>
          <a:srcRect/>
          <a:stretch/>
        </p:blipFill>
        <p:spPr>
          <a:xfrm>
            <a:off x="0" y="66675"/>
            <a:ext cx="9025466" cy="5076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4"/>
          <p:cNvSpPr txBox="1">
            <a:spLocks noGrp="1"/>
          </p:cNvSpPr>
          <p:nvPr>
            <p:ph type="title"/>
          </p:nvPr>
        </p:nvSpPr>
        <p:spPr>
          <a:xfrm>
            <a:off x="583150" y="2192299"/>
            <a:ext cx="7886700" cy="19119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Bias in Awards and Honors</a:t>
            </a:r>
            <a:endParaRPr sz="45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0"/>
              <a:buFont typeface="Calibri"/>
              <a:buNone/>
            </a:pPr>
            <a:endParaRPr sz="45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James Allan </a:t>
            </a:r>
            <a:endParaRPr sz="45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Univ. of Massachusetts Amherst</a:t>
            </a:r>
            <a:endParaRPr sz="4500" b="1"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Looking at society level</a:t>
            </a:r>
            <a:endParaRPr sz="4400" b="1" i="0" u="none" strike="noStrike" cap="none">
              <a:solidFill>
                <a:schemeClr val="dk1"/>
              </a:solidFill>
              <a:latin typeface="Calibri"/>
              <a:ea typeface="Calibri"/>
              <a:cs typeface="Calibri"/>
              <a:sym typeface="Calibri"/>
            </a:endParaRPr>
          </a:p>
        </p:txBody>
      </p:sp>
      <p:sp>
        <p:nvSpPr>
          <p:cNvPr id="476" name="Google Shape;476;p7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457200" marR="0" lvl="0" indent="-457200" algn="l" rtl="0">
              <a:lnSpc>
                <a:spcPct val="90000"/>
              </a:lnSpc>
              <a:spcBef>
                <a:spcPts val="75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Organization level</a:t>
            </a:r>
            <a:endParaRPr/>
          </a:p>
          <a:p>
            <a:pPr marL="914400" marR="0" lvl="1" indent="-431800" algn="l" rtl="0">
              <a:lnSpc>
                <a:spcPct val="90000"/>
              </a:lnSpc>
              <a:spcBef>
                <a:spcPts val="375"/>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ACM, IEEE, AAAI, …</a:t>
            </a:r>
            <a:endParaRPr sz="32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75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SIG-level awards (“in your backyard”)</a:t>
            </a:r>
            <a:endParaRPr/>
          </a:p>
          <a:p>
            <a:pPr marL="914400" marR="0" lvl="1" indent="-431800" algn="l" rtl="0">
              <a:lnSpc>
                <a:spcPct val="90000"/>
              </a:lnSpc>
              <a:spcBef>
                <a:spcPts val="375"/>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SIGPLAN, SIGMOD, …</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 word about the data</a:t>
            </a:r>
            <a:endParaRPr sz="4400" b="1" i="0" u="none" strike="noStrike" cap="none">
              <a:solidFill>
                <a:schemeClr val="dk1"/>
              </a:solidFill>
              <a:latin typeface="Calibri"/>
              <a:ea typeface="Calibri"/>
              <a:cs typeface="Calibri"/>
              <a:sym typeface="Calibri"/>
            </a:endParaRPr>
          </a:p>
        </p:txBody>
      </p:sp>
      <p:sp>
        <p:nvSpPr>
          <p:cNvPr id="482" name="Google Shape;482;p76"/>
          <p:cNvSpPr txBox="1">
            <a:spLocks noGrp="1"/>
          </p:cNvSpPr>
          <p:nvPr>
            <p:ph type="body" idx="1"/>
          </p:nvPr>
        </p:nvSpPr>
        <p:spPr>
          <a:xfrm>
            <a:off x="628650" y="1164424"/>
            <a:ext cx="7886700" cy="382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Few groups keep data at this level</a:t>
            </a:r>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Some scraped by hand</a:t>
            </a:r>
            <a:endParaRPr/>
          </a:p>
          <a:p>
            <a:pPr marL="914400" marR="0" lvl="0" indent="0" algn="l" rtl="0">
              <a:lnSpc>
                <a:spcPct val="100000"/>
              </a:lnSpc>
              <a:spcBef>
                <a:spcPts val="375"/>
              </a:spcBef>
              <a:spcAft>
                <a:spcPts val="0"/>
              </a:spcAft>
              <a:buNone/>
            </a:pPr>
            <a:r>
              <a:rPr lang="en-US" sz="2400" b="0" i="0" u="none" strike="noStrike" cap="none">
                <a:solidFill>
                  <a:schemeClr val="dk1"/>
                </a:solidFill>
                <a:latin typeface="Calibri"/>
                <a:ea typeface="Calibri"/>
                <a:cs typeface="Calibri"/>
                <a:sym typeface="Calibri"/>
              </a:rPr>
              <a:t>Tedious and error-prone</a:t>
            </a:r>
            <a:endParaRPr/>
          </a:p>
          <a:p>
            <a:pPr marL="914400" marR="0" lvl="0" indent="0" algn="l" rtl="0">
              <a:lnSpc>
                <a:spcPct val="100000"/>
              </a:lnSpc>
              <a:spcBef>
                <a:spcPts val="375"/>
              </a:spcBef>
              <a:spcAft>
                <a:spcPts val="0"/>
              </a:spcAft>
              <a:buNone/>
            </a:pPr>
            <a:r>
              <a:rPr lang="en-US" sz="2400" b="0" i="0" u="none" strike="noStrike" cap="none">
                <a:solidFill>
                  <a:schemeClr val="dk1"/>
                </a:solidFill>
                <a:latin typeface="Calibri"/>
                <a:ea typeface="Calibri"/>
                <a:cs typeface="Calibri"/>
                <a:sym typeface="Calibri"/>
              </a:rPr>
              <a:t>Thank you to my fellow panelists</a:t>
            </a:r>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Some provided by representatives</a:t>
            </a:r>
            <a:endParaRPr/>
          </a:p>
          <a:p>
            <a:pPr marL="914400" marR="0" lvl="0" indent="0" algn="l" rtl="0">
              <a:lnSpc>
                <a:spcPct val="100000"/>
              </a:lnSpc>
              <a:spcBef>
                <a:spcPts val="375"/>
              </a:spcBef>
              <a:spcAft>
                <a:spcPts val="0"/>
              </a:spcAft>
              <a:buNone/>
            </a:pPr>
            <a:r>
              <a:rPr lang="en-US" sz="2400" b="0" i="0" u="none" strike="noStrike" cap="none">
                <a:solidFill>
                  <a:schemeClr val="dk1"/>
                </a:solidFill>
                <a:latin typeface="Calibri"/>
                <a:ea typeface="Calibri"/>
                <a:cs typeface="Calibri"/>
                <a:sym typeface="Calibri"/>
              </a:rPr>
              <a:t>Thank you to Greg Byrd, Jim Crowley, Carol Hamilton, Brian Noble, John White, and probably others </a:t>
            </a:r>
            <a:endParaRPr/>
          </a:p>
          <a:p>
            <a:pPr marL="0" marR="0" lvl="0" indent="0" algn="l" rtl="0">
              <a:lnSpc>
                <a:spcPct val="100000"/>
              </a:lnSpc>
              <a:spcBef>
                <a:spcPts val="750"/>
              </a:spcBef>
              <a:spcAft>
                <a:spcPts val="0"/>
              </a:spcAft>
              <a:buNone/>
            </a:pPr>
            <a:r>
              <a:rPr lang="en-US" sz="2800" b="0" i="0" u="none" strike="noStrike" cap="none">
                <a:solidFill>
                  <a:schemeClr val="dk1"/>
                </a:solidFill>
                <a:latin typeface="Calibri"/>
                <a:ea typeface="Calibri"/>
                <a:cs typeface="Calibri"/>
                <a:sym typeface="Calibri"/>
              </a:rPr>
              <a:t>Take all numbers with a grain of salt</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SIAM </a:t>
            </a:r>
            <a:r>
              <a:rPr lang="en-US" sz="3600" b="1" i="0" u="none" strike="noStrike" cap="none">
                <a:solidFill>
                  <a:schemeClr val="dk1"/>
                </a:solidFill>
                <a:latin typeface="Calibri"/>
                <a:ea typeface="Calibri"/>
                <a:cs typeface="Calibri"/>
                <a:sym typeface="Calibri"/>
              </a:rPr>
              <a:t>(major awards)</a:t>
            </a:r>
            <a:endParaRPr sz="4400" b="1" i="0" u="none" strike="noStrike" cap="none">
              <a:solidFill>
                <a:schemeClr val="dk1"/>
              </a:solidFill>
              <a:latin typeface="Calibri"/>
              <a:ea typeface="Calibri"/>
              <a:cs typeface="Calibri"/>
              <a:sym typeface="Calibri"/>
            </a:endParaRPr>
          </a:p>
        </p:txBody>
      </p:sp>
      <p:graphicFrame>
        <p:nvGraphicFramePr>
          <p:cNvPr id="488" name="Google Shape;488;p77"/>
          <p:cNvGraphicFramePr/>
          <p:nvPr/>
        </p:nvGraphicFramePr>
        <p:xfrm>
          <a:off x="628650" y="1431710"/>
          <a:ext cx="7219475" cy="2966800"/>
        </p:xfrm>
        <a:graphic>
          <a:graphicData uri="http://schemas.openxmlformats.org/drawingml/2006/table">
            <a:tbl>
              <a:tblPr firstRow="1" bandRow="1">
                <a:gradFill>
                  <a:gsLst>
                    <a:gs pos="0">
                      <a:srgbClr val="FFAF82"/>
                    </a:gs>
                    <a:gs pos="35000">
                      <a:srgbClr val="FFC5A7"/>
                    </a:gs>
                    <a:gs pos="100000">
                      <a:srgbClr val="FFE8DA"/>
                    </a:gs>
                  </a:gsLst>
                  <a:lin ang="16200000" scaled="0"/>
                </a:grad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Major awards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1970-1979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(not those given out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1980-1989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by activity groups)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1990-1999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7.1%</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2000-2009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14.3%</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25.4%</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r>
            </a:tbl>
          </a:graphicData>
        </a:graphic>
      </p:graphicFrame>
      <p:sp>
        <p:nvSpPr>
          <p:cNvPr id="489" name="Google Shape;489;p77"/>
          <p:cNvSpPr/>
          <p:nvPr/>
        </p:nvSpPr>
        <p:spPr>
          <a:xfrm>
            <a:off x="6993731" y="1735931"/>
            <a:ext cx="1021557" cy="15073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IEEE Computer Society</a:t>
            </a:r>
            <a:endParaRPr sz="4400" b="1" i="0" u="none" strike="noStrike" cap="none">
              <a:solidFill>
                <a:schemeClr val="dk1"/>
              </a:solidFill>
              <a:latin typeface="Calibri"/>
              <a:ea typeface="Calibri"/>
              <a:cs typeface="Calibri"/>
              <a:sym typeface="Calibri"/>
            </a:endParaRPr>
          </a:p>
        </p:txBody>
      </p:sp>
      <p:graphicFrame>
        <p:nvGraphicFramePr>
          <p:cNvPr id="495" name="Google Shape;495;p78"/>
          <p:cNvGraphicFramePr/>
          <p:nvPr/>
        </p:nvGraphicFramePr>
        <p:xfrm>
          <a:off x="628650" y="1118202"/>
          <a:ext cx="7618350" cy="3708500"/>
        </p:xfrm>
        <a:graphic>
          <a:graphicData uri="http://schemas.openxmlformats.org/drawingml/2006/table">
            <a:tbl>
              <a:tblPr firstRow="1" bandRow="1">
                <a:noFill/>
                <a:tableStyleId>{CC822629-E351-4878-A161-932AE4B9A27D}</a:tableStyleId>
              </a:tblPr>
              <a:tblGrid>
                <a:gridCol w="4657450"/>
                <a:gridCol w="818600"/>
                <a:gridCol w="940525"/>
                <a:gridCol w="1201775"/>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Technical Achievement, CS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75</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14</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16%</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Entrepreneur, Entrpreneurship</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24</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8%</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Harry H. Goode, Information Processing</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W. Wallace McDowell, CS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50</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Harlan D. Mills, Information Science</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13</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28%</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Pioneer, CS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94</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7</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7%</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Sidney Fernbach, High Performance Computers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25</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4%</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Seymour Cray, High Performance Comp Sys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18</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0</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0%</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B. Ramakrishna Rau, Microarchitecture</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7</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0</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0%</a:t>
                      </a:r>
                      <a:endParaRPr/>
                    </a:p>
                  </a:txBody>
                  <a:tcPr marL="7625" marR="7625" marT="7625" marB="0" anchor="b"/>
                </a:tc>
              </a:tr>
            </a:tbl>
          </a:graphicData>
        </a:graphic>
      </p:graphicFrame>
      <p:sp>
        <p:nvSpPr>
          <p:cNvPr id="496" name="Google Shape;496;p78"/>
          <p:cNvSpPr/>
          <p:nvPr/>
        </p:nvSpPr>
        <p:spPr>
          <a:xfrm>
            <a:off x="7593806" y="1465070"/>
            <a:ext cx="1021557" cy="15073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7" name="Google Shape;497;p78"/>
          <p:cNvSpPr/>
          <p:nvPr/>
        </p:nvSpPr>
        <p:spPr>
          <a:xfrm>
            <a:off x="7572375" y="3381976"/>
            <a:ext cx="1021557" cy="15073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IEEE Computer Society</a:t>
            </a:r>
            <a:endParaRPr sz="4400" b="1" i="0" u="none" strike="noStrike" cap="none">
              <a:solidFill>
                <a:schemeClr val="dk1"/>
              </a:solidFill>
              <a:latin typeface="Calibri"/>
              <a:ea typeface="Calibri"/>
              <a:cs typeface="Calibri"/>
              <a:sym typeface="Calibri"/>
            </a:endParaRPr>
          </a:p>
        </p:txBody>
      </p:sp>
      <p:graphicFrame>
        <p:nvGraphicFramePr>
          <p:cNvPr id="503" name="Google Shape;503;p79"/>
          <p:cNvGraphicFramePr/>
          <p:nvPr/>
        </p:nvGraphicFramePr>
        <p:xfrm>
          <a:off x="628650" y="1118202"/>
          <a:ext cx="7618350" cy="3708500"/>
        </p:xfrm>
        <a:graphic>
          <a:graphicData uri="http://schemas.openxmlformats.org/drawingml/2006/table">
            <a:tbl>
              <a:tblPr firstRow="1" bandRow="1">
                <a:noFill/>
                <a:tableStyleId>{CC822629-E351-4878-A161-932AE4B9A27D}</a:tableStyleId>
              </a:tblPr>
              <a:tblGrid>
                <a:gridCol w="4657450"/>
                <a:gridCol w="818600"/>
                <a:gridCol w="940525"/>
                <a:gridCol w="1201775"/>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Ken Kennedy (with ACM), HPC Prog/Prod</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4</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44%</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Hans Karlsson, Standards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14</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13%</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Charles Babbage, Parallel Computing</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26</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4%</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Eckert-Mauchly (with ACM), Computer Arch.</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39</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3%</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Watts S. Humphrey (with SEI), Software Process</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32</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10</a:t>
                      </a:r>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24%</a:t>
                      </a:r>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Undergraduate teaching</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14</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4</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22%</a:t>
                      </a:r>
                      <a:endParaRPr sz="2000" b="0" i="0" u="none" strike="noStrike" cap="none">
                        <a:solidFill>
                          <a:srgbClr val="000000"/>
                        </a:solidFill>
                        <a:latin typeface="Calibri"/>
                        <a:ea typeface="Calibri"/>
                        <a:cs typeface="Calibri"/>
                        <a:sym typeface="Calibri"/>
                      </a:endParaRPr>
                    </a:p>
                  </a:txBody>
                  <a:tcPr marL="7625" marR="7625" marT="7625" marB="0" anchor="b"/>
                </a:tc>
              </a:tr>
              <a:tr h="370850">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Taylor Booth (CSE education)</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26</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2</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7%</a:t>
                      </a:r>
                      <a:endParaRPr sz="2000" b="0" i="0" u="none" strike="noStrike" cap="none">
                        <a:solidFill>
                          <a:srgbClr val="000000"/>
                        </a:solidFill>
                        <a:latin typeface="Calibri"/>
                        <a:ea typeface="Calibri"/>
                        <a:cs typeface="Calibri"/>
                        <a:sym typeface="Calibri"/>
                      </a:endParaRPr>
                    </a:p>
                  </a:txBody>
                  <a:tcPr marL="7625" marR="7625" marT="7625" marB="0" anchor="b"/>
                </a:tc>
              </a:tr>
              <a:tr h="370850">
                <a:tc>
                  <a:txBody>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7625" marR="7625" marT="7625" marB="0" anchor="b"/>
                </a:tc>
              </a:tr>
              <a:tr h="370850">
                <a:tc>
                  <a:txBody>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Total</a:t>
                      </a:r>
                      <a:endParaRPr sz="18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513</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55</a:t>
                      </a:r>
                      <a:endParaRPr sz="2000" b="0" i="0" u="none" strike="noStrike" cap="none">
                        <a:solidFill>
                          <a:srgbClr val="000000"/>
                        </a:solidFill>
                        <a:latin typeface="Calibri"/>
                        <a:ea typeface="Calibri"/>
                        <a:cs typeface="Calibri"/>
                        <a:sym typeface="Calibri"/>
                      </a:endParaRPr>
                    </a:p>
                  </a:txBody>
                  <a:tcPr marL="7625" marR="7625" marT="7625" marB="0" anchor="b"/>
                </a:tc>
                <a:tc>
                  <a:txBody>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10%</a:t>
                      </a:r>
                      <a:endParaRPr sz="2000" b="0" i="0" u="none" strike="noStrike" cap="none">
                        <a:solidFill>
                          <a:srgbClr val="000000"/>
                        </a:solidFill>
                        <a:latin typeface="Calibri"/>
                        <a:ea typeface="Calibri"/>
                        <a:cs typeface="Calibri"/>
                        <a:sym typeface="Calibri"/>
                      </a:endParaRPr>
                    </a:p>
                  </a:txBody>
                  <a:tcPr marL="7625" marR="7625" marT="7625" marB="0" anchor="b"/>
                </a:tc>
              </a:tr>
            </a:tbl>
          </a:graphicData>
        </a:graphic>
      </p:graphicFrame>
      <p:sp>
        <p:nvSpPr>
          <p:cNvPr id="504" name="Google Shape;504;p79"/>
          <p:cNvSpPr/>
          <p:nvPr/>
        </p:nvSpPr>
        <p:spPr>
          <a:xfrm>
            <a:off x="7593806" y="1893094"/>
            <a:ext cx="1021557" cy="10793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79"/>
          <p:cNvSpPr/>
          <p:nvPr/>
        </p:nvSpPr>
        <p:spPr>
          <a:xfrm>
            <a:off x="7593806" y="3721893"/>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6" name="Google Shape;506;p79"/>
          <p:cNvSpPr/>
          <p:nvPr/>
        </p:nvSpPr>
        <p:spPr>
          <a:xfrm>
            <a:off x="7593806" y="4485986"/>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IEEE CS, by level</a:t>
            </a:r>
            <a:endParaRPr sz="4400" b="1" i="0" u="none" strike="noStrike" cap="none">
              <a:solidFill>
                <a:schemeClr val="dk1"/>
              </a:solidFill>
              <a:latin typeface="Calibri"/>
              <a:ea typeface="Calibri"/>
              <a:cs typeface="Calibri"/>
              <a:sym typeface="Calibri"/>
            </a:endParaRPr>
          </a:p>
        </p:txBody>
      </p:sp>
      <p:graphicFrame>
        <p:nvGraphicFramePr>
          <p:cNvPr id="512" name="Google Shape;512;p80"/>
          <p:cNvGraphicFramePr/>
          <p:nvPr/>
        </p:nvGraphicFramePr>
        <p:xfrm>
          <a:off x="628650" y="1388835"/>
          <a:ext cx="4419600" cy="2773750"/>
        </p:xfrm>
        <a:graphic>
          <a:graphicData uri="http://schemas.openxmlformats.org/drawingml/2006/table">
            <a:tbl>
              <a:tblPr firstRow="1" bandRow="1">
                <a:noFill/>
                <a:tableStyleId>{CC822629-E351-4878-A161-932AE4B9A27D}</a:tableStyleId>
              </a:tblPr>
              <a:tblGrid>
                <a:gridCol w="2895600"/>
                <a:gridCol w="1524000"/>
              </a:tblGrid>
              <a:tr h="370850">
                <a:tc>
                  <a:txBody>
                    <a:bodyPr/>
                    <a:lstStyle/>
                    <a:p>
                      <a:pPr marL="0" marR="0" lvl="0" indent="0" algn="l" rtl="0">
                        <a:lnSpc>
                          <a:spcPct val="100000"/>
                        </a:lnSpc>
                        <a:spcBef>
                          <a:spcPts val="0"/>
                        </a:spcBef>
                        <a:spcAft>
                          <a:spcPts val="0"/>
                        </a:spcAft>
                        <a:buNone/>
                      </a:pPr>
                      <a:r>
                        <a:rPr lang="en-US" sz="2000" u="none" strike="noStrike" cap="none"/>
                        <a:t>Level</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t>% women</a:t>
                      </a: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2000" u="none" strike="noStrike" cap="none"/>
                        <a:t>Fellow</a:t>
                      </a: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2000" u="none" strike="noStrike" cap="none"/>
                        <a:t>7.1%</a:t>
                      </a: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2000" u="none" strike="noStrike" cap="none"/>
                        <a:t>Senior Member</a:t>
                      </a: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2000" u="none" strike="noStrike" cap="none"/>
                        <a:t>7.8%</a:t>
                      </a: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2000" u="none" strike="noStrike" cap="none"/>
                        <a:t>Other Member</a:t>
                      </a: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2000" u="none" strike="noStrike" cap="none"/>
                        <a:t>7.5%</a:t>
                      </a: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2000" u="none" strike="noStrike" cap="none"/>
                        <a:t>Student</a:t>
                      </a: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2000" u="none" strike="noStrike" cap="none"/>
                        <a:t>28.0%</a:t>
                      </a: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20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2000" u="none" strike="noStrike" cap="none"/>
                        <a:t>TOTAL</a:t>
                      </a:r>
                      <a:endParaRPr sz="20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2000" u="none" strike="noStrike" cap="none"/>
                        <a:t>9.1%</a:t>
                      </a:r>
                      <a:endParaRPr sz="2000" u="none" strike="noStrike" cap="none"/>
                    </a:p>
                  </a:txBody>
                  <a:tcPr marL="91450" marR="91450" marT="45725" marB="45725"/>
                </a:tc>
              </a:tr>
            </a:tbl>
          </a:graphicData>
        </a:graphic>
      </p:graphicFrame>
      <p:sp>
        <p:nvSpPr>
          <p:cNvPr id="513" name="Google Shape;513;p80"/>
          <p:cNvSpPr/>
          <p:nvPr/>
        </p:nvSpPr>
        <p:spPr>
          <a:xfrm>
            <a:off x="4114799" y="3731598"/>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4" name="Google Shape;514;p80"/>
          <p:cNvSpPr/>
          <p:nvPr/>
        </p:nvSpPr>
        <p:spPr>
          <a:xfrm>
            <a:off x="4111226" y="1821657"/>
            <a:ext cx="1021557" cy="110508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Usenix</a:t>
            </a:r>
            <a:endParaRPr sz="4400" b="1" i="0" u="none" strike="noStrike" cap="none">
              <a:solidFill>
                <a:schemeClr val="dk1"/>
              </a:solidFill>
              <a:latin typeface="Calibri"/>
              <a:ea typeface="Calibri"/>
              <a:cs typeface="Calibri"/>
              <a:sym typeface="Calibri"/>
            </a:endParaRPr>
          </a:p>
        </p:txBody>
      </p:sp>
      <p:graphicFrame>
        <p:nvGraphicFramePr>
          <p:cNvPr id="520" name="Google Shape;520;p81"/>
          <p:cNvGraphicFramePr/>
          <p:nvPr/>
        </p:nvGraphicFramePr>
        <p:xfrm>
          <a:off x="628650" y="1431710"/>
          <a:ext cx="7219475" cy="111255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FLAME (lifetime achievement)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15</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6%</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LISA (outstanding contribution)</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21</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7</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25%</a:t>
                      </a:r>
                      <a:endParaRPr sz="1400" b="1" u="none" strike="noStrike" cap="none"/>
                    </a:p>
                  </a:txBody>
                  <a:tcPr marL="91450" marR="91450" marT="45725" marB="45725"/>
                </a:tc>
              </a:tr>
            </a:tbl>
          </a:graphicData>
        </a:graphic>
      </p:graphicFrame>
      <p:sp>
        <p:nvSpPr>
          <p:cNvPr id="521" name="Google Shape;521;p81"/>
          <p:cNvSpPr/>
          <p:nvPr/>
        </p:nvSpPr>
        <p:spPr>
          <a:xfrm>
            <a:off x="7100886" y="1766513"/>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AAAI awards</a:t>
            </a:r>
            <a:endParaRPr sz="4400" b="1" i="0" u="none" strike="noStrike" cap="none">
              <a:solidFill>
                <a:schemeClr val="dk1"/>
              </a:solidFill>
              <a:latin typeface="Calibri"/>
              <a:ea typeface="Calibri"/>
              <a:cs typeface="Calibri"/>
              <a:sym typeface="Calibri"/>
            </a:endParaRPr>
          </a:p>
        </p:txBody>
      </p:sp>
      <p:graphicFrame>
        <p:nvGraphicFramePr>
          <p:cNvPr id="527" name="Google Shape;527;p82"/>
          <p:cNvGraphicFramePr/>
          <p:nvPr/>
        </p:nvGraphicFramePr>
        <p:xfrm>
          <a:off x="628650" y="1203110"/>
          <a:ext cx="7219475" cy="37085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Fellows</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2013-2018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10</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21%</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Classic paper</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2013-2018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10</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23%</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Distinguished service</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2016-2017</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33%</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Feigenbaum Prize</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2011-2017</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0</a:t>
                      </a:r>
                      <a:endParaRPr/>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0%</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Engelmore award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2003-2018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14</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7%</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Senior member (self-nominated)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2015-2018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36</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10</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21%</a:t>
                      </a:r>
                      <a:endParaRPr sz="1400" b="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bl>
          </a:graphicData>
        </a:graphic>
      </p:graphicFrame>
      <p:sp>
        <p:nvSpPr>
          <p:cNvPr id="528" name="Google Shape;528;p82"/>
          <p:cNvSpPr/>
          <p:nvPr/>
        </p:nvSpPr>
        <p:spPr>
          <a:xfrm>
            <a:off x="7160184" y="2646849"/>
            <a:ext cx="1021557" cy="7392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p:nvPr/>
        </p:nvSpPr>
        <p:spPr>
          <a:xfrm>
            <a:off x="1046164" y="4179094"/>
            <a:ext cx="7045325" cy="39754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p:txBody>
      </p:sp>
      <p:sp>
        <p:nvSpPr>
          <p:cNvPr id="187" name="Google Shape;187;p29"/>
          <p:cNvSpPr txBox="1">
            <a:spLocks noGrp="1"/>
          </p:cNvSpPr>
          <p:nvPr>
            <p:ph type="ctrTitle"/>
          </p:nvPr>
        </p:nvSpPr>
        <p:spPr>
          <a:xfrm>
            <a:off x="914400" y="227410"/>
            <a:ext cx="7721600" cy="2024609"/>
          </a:xfrm>
          <a:prstGeom prst="rect">
            <a:avLst/>
          </a:prstGeom>
          <a:noFill/>
          <a:ln>
            <a:noFill/>
          </a:ln>
          <a:effectLst>
            <a:outerShdw dist="28398" dir="1593903" algn="ctr" rotWithShape="0">
              <a:schemeClr val="lt1">
                <a:alpha val="49803"/>
              </a:schemeClr>
            </a:outerShdw>
          </a:effectLst>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3200" b="1" i="0" u="none" strike="noStrike" cap="none">
                <a:solidFill>
                  <a:schemeClr val="dk1"/>
                </a:solidFill>
                <a:latin typeface="Calibri"/>
                <a:ea typeface="Calibri"/>
                <a:cs typeface="Calibri"/>
                <a:sym typeface="Calibri"/>
              </a:rPr>
              <a:t>How We Lost the Women </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in Computing</a:t>
            </a:r>
            <a:br>
              <a:rPr lang="en-US" sz="3200" b="1" i="0" u="none" strike="noStrike" cap="none">
                <a:solidFill>
                  <a:schemeClr val="dk1"/>
                </a:solidFill>
                <a:latin typeface="Calibri"/>
                <a:ea typeface="Calibri"/>
                <a:cs typeface="Calibri"/>
                <a:sym typeface="Calibri"/>
              </a:rPr>
            </a:br>
            <a:r>
              <a:rPr lang="en-US" sz="3200" b="1" i="0" u="none" strike="noStrike" cap="none">
                <a:solidFill>
                  <a:schemeClr val="dk1"/>
                </a:solidFill>
                <a:latin typeface="Calibri"/>
                <a:ea typeface="Calibri"/>
                <a:cs typeface="Calibri"/>
                <a:sym typeface="Calibri"/>
              </a:rPr>
              <a:t/>
            </a:r>
            <a:br>
              <a:rPr lang="en-US" sz="3200" b="1" i="0" u="none" strike="noStrike" cap="none">
                <a:solidFill>
                  <a:schemeClr val="dk1"/>
                </a:solidFill>
                <a:latin typeface="Calibri"/>
                <a:ea typeface="Calibri"/>
                <a:cs typeface="Calibri"/>
                <a:sym typeface="Calibri"/>
              </a:rPr>
            </a:br>
            <a:endParaRPr sz="3200" b="1" i="0" u="none" strike="noStrike" cap="none">
              <a:solidFill>
                <a:schemeClr val="dk1"/>
              </a:solidFill>
              <a:latin typeface="Calibri"/>
              <a:ea typeface="Calibri"/>
              <a:cs typeface="Calibri"/>
              <a:sym typeface="Calibri"/>
            </a:endParaRPr>
          </a:p>
        </p:txBody>
      </p:sp>
      <p:sp>
        <p:nvSpPr>
          <p:cNvPr id="188" name="Google Shape;188;p29"/>
          <p:cNvSpPr txBox="1">
            <a:spLocks noGrp="1"/>
          </p:cNvSpPr>
          <p:nvPr>
            <p:ph type="subTitle" idx="1"/>
          </p:nvPr>
        </p:nvSpPr>
        <p:spPr>
          <a:xfrm>
            <a:off x="804864" y="2300288"/>
            <a:ext cx="7970647" cy="1886163"/>
          </a:xfrm>
          <a:prstGeom prst="rect">
            <a:avLst/>
          </a:prstGeom>
          <a:noFill/>
          <a:ln>
            <a:noFill/>
          </a:ln>
        </p:spPr>
        <p:txBody>
          <a:bodyPr spcFirstLastPara="1" wrap="square" lIns="68575" tIns="34275" rIns="68575" bIns="34275" anchor="t" anchorCtr="0">
            <a:noAutofit/>
          </a:bodyPr>
          <a:lstStyle/>
          <a:p>
            <a:pPr marL="0" marR="0" lvl="0" indent="0" algn="l" rtl="0">
              <a:lnSpc>
                <a:spcPct val="70000"/>
              </a:lnSpc>
              <a:spcBef>
                <a:spcPts val="750"/>
              </a:spcBef>
              <a:spcAft>
                <a:spcPts val="0"/>
              </a:spcAft>
              <a:buClr>
                <a:schemeClr val="dk1"/>
              </a:buClr>
              <a:buSzPts val="3600"/>
              <a:buFont typeface="Noto Sans Symbols"/>
              <a:buNone/>
            </a:pPr>
            <a:endParaRPr sz="3200" b="0" i="1" u="none" strike="noStrike" cap="none">
              <a:solidFill>
                <a:schemeClr val="dk1"/>
              </a:solidFill>
              <a:latin typeface="Arial Black"/>
              <a:ea typeface="Arial Black"/>
              <a:cs typeface="Arial Black"/>
              <a:sym typeface="Arial Black"/>
            </a:endParaRPr>
          </a:p>
          <a:p>
            <a:pPr marL="0" marR="0" lvl="0" indent="0" algn="ctr" rtl="0">
              <a:lnSpc>
                <a:spcPct val="70000"/>
              </a:lnSpc>
              <a:spcBef>
                <a:spcPts val="750"/>
              </a:spcBef>
              <a:spcAft>
                <a:spcPts val="0"/>
              </a:spcAft>
              <a:buClr>
                <a:schemeClr val="dk1"/>
              </a:buClr>
              <a:buSzPts val="3600"/>
              <a:buFont typeface="Noto Sans Symbols"/>
              <a:buNone/>
            </a:pPr>
            <a:r>
              <a:rPr lang="en-US" sz="3200" b="0" i="1" u="none" strike="noStrike" cap="none">
                <a:solidFill>
                  <a:schemeClr val="dk1"/>
                </a:solidFill>
                <a:latin typeface="Arial Black"/>
                <a:ea typeface="Arial Black"/>
                <a:cs typeface="Arial Black"/>
                <a:sym typeface="Arial Black"/>
              </a:rPr>
              <a:t>Moshe Y. Vardi </a:t>
            </a:r>
            <a:endParaRPr/>
          </a:p>
          <a:p>
            <a:pPr marL="0" marR="0" lvl="0" indent="0" algn="ctr" rtl="0">
              <a:lnSpc>
                <a:spcPct val="70000"/>
              </a:lnSpc>
              <a:spcBef>
                <a:spcPts val="750"/>
              </a:spcBef>
              <a:spcAft>
                <a:spcPts val="0"/>
              </a:spcAft>
              <a:buClr>
                <a:schemeClr val="dk1"/>
              </a:buClr>
              <a:buSzPts val="3600"/>
              <a:buFont typeface="Noto Sans Symbols"/>
              <a:buNone/>
            </a:pPr>
            <a:r>
              <a:rPr lang="en-US" sz="3200" b="0" i="0" u="none" strike="noStrike" cap="none">
                <a:solidFill>
                  <a:schemeClr val="dk1"/>
                </a:solidFill>
                <a:latin typeface="Arial"/>
                <a:ea typeface="Arial"/>
                <a:cs typeface="Arial"/>
                <a:sym typeface="Arial"/>
              </a:rPr>
              <a:t>Rice University</a:t>
            </a:r>
            <a:endParaRPr sz="3200" b="0" i="0" u="none" strike="noStrike" cap="none">
              <a:solidFill>
                <a:schemeClr val="dk1"/>
              </a:solidFill>
              <a:latin typeface="Arial Black"/>
              <a:ea typeface="Arial Black"/>
              <a:cs typeface="Arial Black"/>
              <a:sym typeface="Arial Black"/>
            </a:endParaRPr>
          </a:p>
          <a:p>
            <a:pPr marL="0" marR="0" lvl="0" indent="0" algn="l" rtl="0">
              <a:lnSpc>
                <a:spcPct val="70000"/>
              </a:lnSpc>
              <a:spcBef>
                <a:spcPts val="750"/>
              </a:spcBef>
              <a:spcAft>
                <a:spcPts val="0"/>
              </a:spcAft>
              <a:buClr>
                <a:schemeClr val="dk1"/>
              </a:buClr>
              <a:buSzPts val="3600"/>
              <a:buFont typeface="Noto Sans Symbols"/>
              <a:buNone/>
            </a:pPr>
            <a:endParaRPr sz="3200" b="0" i="0" u="none" strike="noStrike" cap="none">
              <a:solidFill>
                <a:schemeClr val="dk1"/>
              </a:solidFill>
              <a:latin typeface="Arial Black"/>
              <a:ea typeface="Arial Black"/>
              <a:cs typeface="Arial Black"/>
              <a:sym typeface="Arial Black"/>
            </a:endParaRPr>
          </a:p>
          <a:p>
            <a:pPr marL="0" marR="0" lvl="0" indent="0" algn="ctr" rtl="0">
              <a:lnSpc>
                <a:spcPct val="70000"/>
              </a:lnSpc>
              <a:spcBef>
                <a:spcPts val="750"/>
              </a:spcBef>
              <a:spcAft>
                <a:spcPts val="0"/>
              </a:spcAft>
              <a:buClr>
                <a:schemeClr val="dk1"/>
              </a:buClr>
              <a:buSzPts val="3600"/>
              <a:buFont typeface="Noto Sans Symbols"/>
              <a:buNone/>
            </a:pPr>
            <a:endParaRPr sz="3200" b="0" i="0" u="none" strike="noStrike" cap="none">
              <a:solidFill>
                <a:schemeClr val="dk1"/>
              </a:solidFill>
              <a:latin typeface="Arial Black"/>
              <a:ea typeface="Arial Black"/>
              <a:cs typeface="Arial Black"/>
              <a:sym typeface="Arial Black"/>
            </a:endParaRPr>
          </a:p>
          <a:p>
            <a:pPr marL="0" marR="0" lvl="0" indent="0" algn="ctr" rtl="0">
              <a:lnSpc>
                <a:spcPct val="70000"/>
              </a:lnSpc>
              <a:spcBef>
                <a:spcPts val="750"/>
              </a:spcBef>
              <a:spcAft>
                <a:spcPts val="0"/>
              </a:spcAft>
              <a:buClr>
                <a:schemeClr val="dk1"/>
              </a:buClr>
              <a:buSzPts val="3600"/>
              <a:buFont typeface="Noto Sans Symbols"/>
              <a:buNone/>
            </a:pPr>
            <a:endParaRPr sz="3200" b="0" i="0" u="none" strike="noStrike" cap="none">
              <a:solidFill>
                <a:schemeClr val="dk1"/>
              </a:solidFill>
              <a:latin typeface="Arial Black"/>
              <a:ea typeface="Arial Black"/>
              <a:cs typeface="Arial Black"/>
              <a:sym typeface="Arial Black"/>
            </a:endParaRPr>
          </a:p>
          <a:p>
            <a:pPr marL="0" marR="0" lvl="0" indent="0" algn="ctr" rtl="0">
              <a:lnSpc>
                <a:spcPct val="70000"/>
              </a:lnSpc>
              <a:spcBef>
                <a:spcPts val="750"/>
              </a:spcBef>
              <a:spcAft>
                <a:spcPts val="0"/>
              </a:spcAft>
              <a:buClr>
                <a:schemeClr val="dk1"/>
              </a:buClr>
              <a:buSzPts val="3600"/>
              <a:buFont typeface="Noto Sans Symbols"/>
              <a:buNone/>
            </a:pPr>
            <a:endParaRPr sz="3200" b="0" i="0" u="none" strike="noStrike" cap="none">
              <a:solidFill>
                <a:schemeClr val="dk1"/>
              </a:solidFill>
              <a:latin typeface="Arial Black"/>
              <a:ea typeface="Arial Black"/>
              <a:cs typeface="Arial Black"/>
              <a:sym typeface="Arial Black"/>
            </a:endParaRPr>
          </a:p>
          <a:p>
            <a:pPr marL="0" marR="0" lvl="0" indent="0" algn="ctr" rtl="0">
              <a:lnSpc>
                <a:spcPct val="70000"/>
              </a:lnSpc>
              <a:spcBef>
                <a:spcPts val="750"/>
              </a:spcBef>
              <a:spcAft>
                <a:spcPts val="0"/>
              </a:spcAft>
              <a:buClr>
                <a:schemeClr val="dk1"/>
              </a:buClr>
              <a:buSzPts val="3600"/>
              <a:buFont typeface="Noto Sans Symbols"/>
              <a:buNone/>
            </a:pPr>
            <a:endParaRPr sz="3200" b="0" i="0" u="none" strike="noStrike" cap="none">
              <a:solidFill>
                <a:schemeClr val="dk1"/>
              </a:solidFill>
              <a:latin typeface="Arial Black"/>
              <a:ea typeface="Arial Black"/>
              <a:cs typeface="Arial Black"/>
              <a:sym typeface="Arial Black"/>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ACM-level awards</a:t>
            </a:r>
            <a:endParaRPr sz="4400" b="1" i="0" u="none" strike="noStrike" cap="none">
              <a:solidFill>
                <a:schemeClr val="dk1"/>
              </a:solidFill>
              <a:latin typeface="Calibri"/>
              <a:ea typeface="Calibri"/>
              <a:cs typeface="Calibri"/>
              <a:sym typeface="Calibri"/>
            </a:endParaRPr>
          </a:p>
        </p:txBody>
      </p:sp>
      <p:graphicFrame>
        <p:nvGraphicFramePr>
          <p:cNvPr id="534" name="Google Shape;534;p83"/>
          <p:cNvGraphicFramePr/>
          <p:nvPr/>
        </p:nvGraphicFramePr>
        <p:xfrm>
          <a:off x="628650" y="1203110"/>
          <a:ext cx="7219475" cy="37085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Across 16 major awards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16 years</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281</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61</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18%</a:t>
                      </a:r>
                      <a:endParaRPr sz="1400" b="1"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Turing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13%</a:t>
                      </a:r>
                      <a:endParaRPr sz="140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Research (incl. Turning)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198</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39</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a:t>
                      </a:r>
                      <a:endParaRPr sz="140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Research (w/o Athena)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198</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23</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10%</a:t>
                      </a:r>
                      <a:endParaRPr sz="140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Doctoral dissertation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Education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a:t>
                      </a:r>
                      <a:endParaRPr sz="140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Service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46</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18</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28%</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Fellows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25 years</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889</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132</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13%</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2017 only</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42</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12</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22%</a:t>
                      </a:r>
                      <a:endParaRPr sz="1400" u="none" strike="noStrike" cap="none"/>
                    </a:p>
                  </a:txBody>
                  <a:tcPr marL="91450" marR="91450" marT="45725" marB="45725"/>
                </a:tc>
              </a:tr>
            </a:tbl>
          </a:graphicData>
        </a:graphic>
      </p:graphicFrame>
      <p:sp>
        <p:nvSpPr>
          <p:cNvPr id="535" name="Google Shape;535;p83"/>
          <p:cNvSpPr/>
          <p:nvPr/>
        </p:nvSpPr>
        <p:spPr>
          <a:xfrm>
            <a:off x="7058024" y="1595617"/>
            <a:ext cx="1021557" cy="210484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 name="Google Shape;536;p83"/>
          <p:cNvSpPr/>
          <p:nvPr/>
        </p:nvSpPr>
        <p:spPr>
          <a:xfrm>
            <a:off x="7058023" y="4084530"/>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Gender distribution in ACM SIGs</a:t>
            </a:r>
            <a:endParaRPr sz="4400" b="1" i="0" u="none" strike="noStrike" cap="none">
              <a:solidFill>
                <a:schemeClr val="dk1"/>
              </a:solidFill>
              <a:latin typeface="Calibri"/>
              <a:ea typeface="Calibri"/>
              <a:cs typeface="Calibri"/>
              <a:sym typeface="Calibri"/>
            </a:endParaRPr>
          </a:p>
        </p:txBody>
      </p:sp>
      <p:sp>
        <p:nvSpPr>
          <p:cNvPr id="542" name="Google Shape;542;p84"/>
          <p:cNvSpPr txBox="1">
            <a:spLocks noGrp="1"/>
          </p:cNvSpPr>
          <p:nvPr>
            <p:ph type="body" idx="1"/>
          </p:nvPr>
        </p:nvSpPr>
        <p:spPr>
          <a:xfrm>
            <a:off x="628650" y="959703"/>
            <a:ext cx="7886700" cy="37543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2400" b="0" i="0" u="none" strike="noStrike" cap="none">
                <a:solidFill>
                  <a:schemeClr val="dk1"/>
                </a:solidFill>
                <a:latin typeface="Calibri"/>
                <a:ea typeface="Calibri"/>
                <a:cs typeface="Calibri"/>
                <a:sym typeface="Calibri"/>
              </a:rPr>
              <a:t>Interpret cautiously</a:t>
            </a:r>
            <a:endParaRPr sz="2400" b="0" i="0" u="none" strike="noStrike" cap="none">
              <a:solidFill>
                <a:schemeClr val="dk1"/>
              </a:solidFill>
              <a:latin typeface="Calibri"/>
              <a:ea typeface="Calibri"/>
              <a:cs typeface="Calibri"/>
              <a:sym typeface="Calibri"/>
            </a:endParaRPr>
          </a:p>
        </p:txBody>
      </p:sp>
      <p:pic>
        <p:nvPicPr>
          <p:cNvPr id="543" name="Google Shape;543;p84"/>
          <p:cNvPicPr preferRelativeResize="0"/>
          <p:nvPr/>
        </p:nvPicPr>
        <p:blipFill rotWithShape="1">
          <a:blip r:embed="rId3">
            <a:alphaModFix/>
          </a:blip>
          <a:srcRect/>
          <a:stretch/>
        </p:blipFill>
        <p:spPr>
          <a:xfrm>
            <a:off x="628650" y="1631500"/>
            <a:ext cx="7657240" cy="275563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Gender distribution in ACM SIGs</a:t>
            </a:r>
            <a:endParaRPr/>
          </a:p>
        </p:txBody>
      </p:sp>
      <p:pic>
        <p:nvPicPr>
          <p:cNvPr id="549" name="Google Shape;549;p85"/>
          <p:cNvPicPr preferRelativeResize="0"/>
          <p:nvPr/>
        </p:nvPicPr>
        <p:blipFill rotWithShape="1">
          <a:blip r:embed="rId3">
            <a:alphaModFix/>
          </a:blip>
          <a:srcRect/>
          <a:stretch/>
        </p:blipFill>
        <p:spPr>
          <a:xfrm>
            <a:off x="628650" y="1429546"/>
            <a:ext cx="7657240" cy="275563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Gender distribution in ACM SIGs</a:t>
            </a:r>
            <a:endParaRPr/>
          </a:p>
        </p:txBody>
      </p:sp>
      <p:pic>
        <p:nvPicPr>
          <p:cNvPr id="555" name="Google Shape;555;p86"/>
          <p:cNvPicPr preferRelativeResize="0"/>
          <p:nvPr/>
        </p:nvPicPr>
        <p:blipFill rotWithShape="1">
          <a:blip r:embed="rId3">
            <a:alphaModFix/>
          </a:blip>
          <a:srcRect/>
          <a:stretch/>
        </p:blipFill>
        <p:spPr>
          <a:xfrm>
            <a:off x="979389" y="1082771"/>
            <a:ext cx="6919232" cy="3909263"/>
          </a:xfrm>
          <a:prstGeom prst="rect">
            <a:avLst/>
          </a:prstGeom>
          <a:noFill/>
          <a:ln>
            <a:noFill/>
          </a:ln>
        </p:spPr>
      </p:pic>
      <p:cxnSp>
        <p:nvCxnSpPr>
          <p:cNvPr id="556" name="Google Shape;556;p86"/>
          <p:cNvCxnSpPr/>
          <p:nvPr/>
        </p:nvCxnSpPr>
        <p:spPr>
          <a:xfrm rot="10800000" flipH="1">
            <a:off x="605858" y="3590282"/>
            <a:ext cx="4011021" cy="11221"/>
          </a:xfrm>
          <a:prstGeom prst="straightConnector1">
            <a:avLst/>
          </a:prstGeom>
          <a:noFill/>
          <a:ln w="9525" cap="flat" cmpd="sng">
            <a:solidFill>
              <a:srgbClr val="3E6EC2"/>
            </a:solidFill>
            <a:prstDash val="solid"/>
            <a:round/>
            <a:headEnd type="none" w="sm" len="sm"/>
            <a:tailEnd type="none" w="sm" len="sm"/>
          </a:ln>
        </p:spPr>
      </p:cxnSp>
      <p:sp>
        <p:nvSpPr>
          <p:cNvPr id="557" name="Google Shape;557;p86"/>
          <p:cNvSpPr txBox="1"/>
          <p:nvPr/>
        </p:nvSpPr>
        <p:spPr>
          <a:xfrm>
            <a:off x="362660" y="3328672"/>
            <a:ext cx="662361"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Avg </a:t>
            </a:r>
            <a:endParaRPr sz="1400" b="0" i="0" u="none" strike="noStrike" cap="none">
              <a:solidFill>
                <a:schemeClr val="accent1"/>
              </a:solidFill>
              <a:latin typeface="Arial"/>
              <a:ea typeface="Arial"/>
              <a:cs typeface="Arial"/>
              <a:sym typeface="Arial"/>
            </a:endParaRPr>
          </a:p>
          <a:p>
            <a:pPr marL="0" marR="0" lvl="0" indent="0" algn="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(13%)</a:t>
            </a:r>
            <a:endParaRPr sz="1400" b="0" i="0" u="none" strike="noStrike" cap="none">
              <a:solidFill>
                <a:schemeClr val="accen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Gender distribution in ACM SIGs</a:t>
            </a:r>
            <a:endParaRPr/>
          </a:p>
        </p:txBody>
      </p:sp>
      <p:pic>
        <p:nvPicPr>
          <p:cNvPr id="563" name="Google Shape;563;p87"/>
          <p:cNvPicPr preferRelativeResize="0"/>
          <p:nvPr/>
        </p:nvPicPr>
        <p:blipFill rotWithShape="1">
          <a:blip r:embed="rId3">
            <a:alphaModFix/>
          </a:blip>
          <a:srcRect/>
          <a:stretch/>
        </p:blipFill>
        <p:spPr>
          <a:xfrm>
            <a:off x="979389" y="1082771"/>
            <a:ext cx="6919232" cy="3909263"/>
          </a:xfrm>
          <a:prstGeom prst="rect">
            <a:avLst/>
          </a:prstGeom>
          <a:noFill/>
          <a:ln>
            <a:noFill/>
          </a:ln>
        </p:spPr>
      </p:pic>
      <p:cxnSp>
        <p:nvCxnSpPr>
          <p:cNvPr id="564" name="Google Shape;564;p87"/>
          <p:cNvCxnSpPr/>
          <p:nvPr/>
        </p:nvCxnSpPr>
        <p:spPr>
          <a:xfrm rot="10800000" flipH="1">
            <a:off x="605858" y="3590282"/>
            <a:ext cx="4011021" cy="11221"/>
          </a:xfrm>
          <a:prstGeom prst="straightConnector1">
            <a:avLst/>
          </a:prstGeom>
          <a:noFill/>
          <a:ln w="9525" cap="flat" cmpd="sng">
            <a:solidFill>
              <a:srgbClr val="3E6EC2"/>
            </a:solidFill>
            <a:prstDash val="solid"/>
            <a:round/>
            <a:headEnd type="none" w="sm" len="sm"/>
            <a:tailEnd type="none" w="sm" len="sm"/>
          </a:ln>
        </p:spPr>
      </p:cxnSp>
      <p:sp>
        <p:nvSpPr>
          <p:cNvPr id="565" name="Google Shape;565;p87"/>
          <p:cNvSpPr txBox="1"/>
          <p:nvPr/>
        </p:nvSpPr>
        <p:spPr>
          <a:xfrm>
            <a:off x="362660" y="3328672"/>
            <a:ext cx="662361" cy="5232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Avg </a:t>
            </a:r>
            <a:endParaRPr sz="1400" b="0" i="0" u="none" strike="noStrike" cap="none">
              <a:solidFill>
                <a:schemeClr val="accent1"/>
              </a:solidFill>
              <a:latin typeface="Arial"/>
              <a:ea typeface="Arial"/>
              <a:cs typeface="Arial"/>
              <a:sym typeface="Arial"/>
            </a:endParaRPr>
          </a:p>
          <a:p>
            <a:pPr marL="0" marR="0" lvl="0" indent="0" algn="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(13%)</a:t>
            </a:r>
            <a:endParaRPr sz="1400" b="0" i="0" u="none" strike="noStrike" cap="none">
              <a:solidFill>
                <a:schemeClr val="accent1"/>
              </a:solidFill>
              <a:latin typeface="Arial"/>
              <a:ea typeface="Arial"/>
              <a:cs typeface="Arial"/>
              <a:sym typeface="Arial"/>
            </a:endParaRPr>
          </a:p>
        </p:txBody>
      </p:sp>
      <p:sp>
        <p:nvSpPr>
          <p:cNvPr id="566" name="Google Shape;566;p87"/>
          <p:cNvSpPr/>
          <p:nvPr/>
        </p:nvSpPr>
        <p:spPr>
          <a:xfrm>
            <a:off x="6979445" y="3342960"/>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7" name="Google Shape;567;p87"/>
          <p:cNvSpPr/>
          <p:nvPr/>
        </p:nvSpPr>
        <p:spPr>
          <a:xfrm>
            <a:off x="3117058" y="2801255"/>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8" name="Google Shape;568;p87"/>
          <p:cNvSpPr/>
          <p:nvPr/>
        </p:nvSpPr>
        <p:spPr>
          <a:xfrm>
            <a:off x="4781701" y="3105211"/>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9" name="Google Shape;569;p87"/>
          <p:cNvSpPr/>
          <p:nvPr/>
        </p:nvSpPr>
        <p:spPr>
          <a:xfrm>
            <a:off x="6793347" y="3279876"/>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0" name="Google Shape;570;p87"/>
          <p:cNvSpPr/>
          <p:nvPr/>
        </p:nvSpPr>
        <p:spPr>
          <a:xfrm>
            <a:off x="6304919" y="3208639"/>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1" name="Google Shape;571;p87"/>
          <p:cNvSpPr/>
          <p:nvPr/>
        </p:nvSpPr>
        <p:spPr>
          <a:xfrm>
            <a:off x="2280878" y="2058569"/>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87"/>
          <p:cNvSpPr/>
          <p:nvPr/>
        </p:nvSpPr>
        <p:spPr>
          <a:xfrm>
            <a:off x="1275991" y="1146551"/>
            <a:ext cx="142875" cy="643253"/>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SIGPLAN </a:t>
            </a:r>
            <a:r>
              <a:rPr lang="en-US" sz="3600" b="1" i="0" u="none" strike="noStrike" cap="none">
                <a:solidFill>
                  <a:schemeClr val="dk1"/>
                </a:solidFill>
                <a:latin typeface="Calibri"/>
                <a:ea typeface="Calibri"/>
                <a:cs typeface="Calibri"/>
                <a:sym typeface="Calibri"/>
              </a:rPr>
              <a:t>(programming languages)</a:t>
            </a:r>
            <a:endParaRPr sz="4400" b="1" i="0" u="none" strike="noStrike" cap="none">
              <a:solidFill>
                <a:schemeClr val="dk1"/>
              </a:solidFill>
              <a:latin typeface="Calibri"/>
              <a:ea typeface="Calibri"/>
              <a:cs typeface="Calibri"/>
              <a:sym typeface="Calibri"/>
            </a:endParaRPr>
          </a:p>
        </p:txBody>
      </p:sp>
      <p:graphicFrame>
        <p:nvGraphicFramePr>
          <p:cNvPr id="578" name="Google Shape;578;p88"/>
          <p:cNvGraphicFramePr/>
          <p:nvPr/>
        </p:nvGraphicFramePr>
        <p:xfrm>
          <a:off x="628650" y="1431710"/>
          <a:ext cx="7219475" cy="29668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PL Achievement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1997-2017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 </a:t>
                      </a:r>
                      <a:r>
                        <a:rPr lang="en-US"/>
                        <a:t>(</a:t>
                      </a:r>
                      <a:r>
                        <a:rPr lang="en-US" sz="1400" u="none" strike="noStrike" cap="none"/>
                        <a:t>3 joint)</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Milner Young Researcher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2012-2017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5</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17%</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Reynolds Dissertation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2001-2017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19</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0%</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Service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1996-2016</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15</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32%</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Total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22%</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Total research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45</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18%</a:t>
                      </a:r>
                      <a:endParaRPr sz="1400" u="none" strike="noStrike" cap="none"/>
                    </a:p>
                  </a:txBody>
                  <a:tcPr marL="91450" marR="91450" marT="45725" marB="45725"/>
                </a:tc>
              </a:tr>
            </a:tbl>
          </a:graphicData>
        </a:graphic>
      </p:graphicFrame>
      <p:sp>
        <p:nvSpPr>
          <p:cNvPr id="579" name="Google Shape;579;p88"/>
          <p:cNvSpPr/>
          <p:nvPr/>
        </p:nvSpPr>
        <p:spPr>
          <a:xfrm>
            <a:off x="7093743" y="2145685"/>
            <a:ext cx="1021557" cy="7689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0" name="Google Shape;580;p88"/>
          <p:cNvSpPr/>
          <p:nvPr/>
        </p:nvSpPr>
        <p:spPr>
          <a:xfrm>
            <a:off x="7093742" y="3955517"/>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SIGOPS </a:t>
            </a:r>
            <a:r>
              <a:rPr lang="en-US" sz="3600" b="1" i="0" u="none" strike="noStrike" cap="none">
                <a:solidFill>
                  <a:schemeClr val="dk1"/>
                </a:solidFill>
                <a:latin typeface="Calibri"/>
                <a:ea typeface="Calibri"/>
                <a:cs typeface="Calibri"/>
                <a:sym typeface="Calibri"/>
              </a:rPr>
              <a:t>(operating systems)</a:t>
            </a:r>
            <a:endParaRPr sz="4400" b="1" i="0" u="none" strike="noStrike" cap="none">
              <a:solidFill>
                <a:schemeClr val="dk1"/>
              </a:solidFill>
              <a:latin typeface="Calibri"/>
              <a:ea typeface="Calibri"/>
              <a:cs typeface="Calibri"/>
              <a:sym typeface="Calibri"/>
            </a:endParaRPr>
          </a:p>
        </p:txBody>
      </p:sp>
      <p:graphicFrame>
        <p:nvGraphicFramePr>
          <p:cNvPr id="586" name="Google Shape;586;p89"/>
          <p:cNvGraphicFramePr/>
          <p:nvPr/>
        </p:nvGraphicFramePr>
        <p:xfrm>
          <a:off x="628650" y="1331695"/>
          <a:ext cx="7219475" cy="111255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Mark Weiser (innovation)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2001-2017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Ritchie (dissertation)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2013-2017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20%</a:t>
                      </a:r>
                      <a:endParaRPr sz="1400" u="none" strike="noStrike" cap="none"/>
                    </a:p>
                  </a:txBody>
                  <a:tcPr marL="91450" marR="91450" marT="45725" marB="45725"/>
                </a:tc>
              </a:tr>
            </a:tbl>
          </a:graphicData>
        </a:graphic>
      </p:graphicFrame>
      <p:sp>
        <p:nvSpPr>
          <p:cNvPr id="587" name="Google Shape;587;p89"/>
          <p:cNvSpPr txBox="1"/>
          <p:nvPr/>
        </p:nvSpPr>
        <p:spPr>
          <a:xfrm>
            <a:off x="628650" y="2608526"/>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SIGACT </a:t>
            </a:r>
            <a:r>
              <a:rPr lang="en-US" sz="3600" b="1" i="0" u="none" strike="noStrike" cap="none">
                <a:solidFill>
                  <a:schemeClr val="dk1"/>
                </a:solidFill>
                <a:latin typeface="Calibri"/>
                <a:ea typeface="Calibri"/>
                <a:cs typeface="Calibri"/>
                <a:sym typeface="Calibri"/>
              </a:rPr>
              <a:t>(theory)</a:t>
            </a:r>
            <a:endParaRPr sz="4400" b="1" i="0" u="none" strike="noStrike" cap="none">
              <a:solidFill>
                <a:schemeClr val="dk1"/>
              </a:solidFill>
              <a:latin typeface="Calibri"/>
              <a:ea typeface="Calibri"/>
              <a:cs typeface="Calibri"/>
              <a:sym typeface="Calibri"/>
            </a:endParaRPr>
          </a:p>
        </p:txBody>
      </p:sp>
      <p:graphicFrame>
        <p:nvGraphicFramePr>
          <p:cNvPr id="588" name="Google Shape;588;p89"/>
          <p:cNvGraphicFramePr/>
          <p:nvPr/>
        </p:nvGraphicFramePr>
        <p:xfrm>
          <a:off x="628650" y="3607861"/>
          <a:ext cx="7219475" cy="7417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u="none" strike="noStrike" cap="none"/>
                        <a:t>Knuth (contributions)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1996-2017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16</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6%</a:t>
                      </a:r>
                      <a:endParaRPr sz="1400" u="none" strike="noStrike" cap="none"/>
                    </a:p>
                  </a:txBody>
                  <a:tcPr marL="91450" marR="91450" marT="45725" marB="45725"/>
                </a:tc>
              </a:tr>
            </a:tbl>
          </a:graphicData>
        </a:graphic>
      </p:graphicFrame>
      <p:sp>
        <p:nvSpPr>
          <p:cNvPr id="589" name="Google Shape;589;p89"/>
          <p:cNvSpPr/>
          <p:nvPr/>
        </p:nvSpPr>
        <p:spPr>
          <a:xfrm>
            <a:off x="7160184" y="3978701"/>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0" name="Google Shape;590;p89"/>
          <p:cNvSpPr/>
          <p:nvPr/>
        </p:nvSpPr>
        <p:spPr>
          <a:xfrm>
            <a:off x="7160183" y="1666498"/>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SIGMOD </a:t>
            </a:r>
            <a:r>
              <a:rPr lang="en-US" sz="3600" b="1" i="0" u="none" strike="noStrike" cap="none">
                <a:solidFill>
                  <a:schemeClr val="dk1"/>
                </a:solidFill>
                <a:latin typeface="Calibri"/>
                <a:ea typeface="Calibri"/>
                <a:cs typeface="Calibri"/>
                <a:sym typeface="Calibri"/>
              </a:rPr>
              <a:t>(management of data)</a:t>
            </a:r>
            <a:endParaRPr sz="4400" b="1" i="0" u="none" strike="noStrike" cap="none">
              <a:solidFill>
                <a:schemeClr val="dk1"/>
              </a:solidFill>
              <a:latin typeface="Calibri"/>
              <a:ea typeface="Calibri"/>
              <a:cs typeface="Calibri"/>
              <a:sym typeface="Calibri"/>
            </a:endParaRPr>
          </a:p>
        </p:txBody>
      </p:sp>
      <p:graphicFrame>
        <p:nvGraphicFramePr>
          <p:cNvPr id="596" name="Google Shape;596;p90"/>
          <p:cNvGraphicFramePr/>
          <p:nvPr/>
        </p:nvGraphicFramePr>
        <p:xfrm>
          <a:off x="628650" y="1267400"/>
          <a:ext cx="7219475" cy="111255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b="0" u="none" strike="noStrike" cap="none"/>
                        <a:t>Award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Year(s)</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Men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Women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Pct women</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Codd Innovations award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1992-2018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24</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11%</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Jim Gray Dissertation award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2006-2018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13</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0</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0%</a:t>
                      </a:r>
                      <a:endParaRPr sz="1400" b="0" u="none" strike="noStrike" cap="none"/>
                    </a:p>
                  </a:txBody>
                  <a:tcPr marL="91450" marR="91450" marT="45725" marB="45725"/>
                </a:tc>
              </a:tr>
            </a:tbl>
          </a:graphicData>
        </a:graphic>
      </p:graphicFrame>
      <p:sp>
        <p:nvSpPr>
          <p:cNvPr id="597" name="Google Shape;597;p90"/>
          <p:cNvSpPr/>
          <p:nvPr/>
        </p:nvSpPr>
        <p:spPr>
          <a:xfrm>
            <a:off x="6986586" y="1602511"/>
            <a:ext cx="1021557" cy="85493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SIGIR </a:t>
            </a:r>
            <a:r>
              <a:rPr lang="en-US" sz="3600" b="1" i="0" u="none" strike="noStrike" cap="none">
                <a:solidFill>
                  <a:schemeClr val="dk1"/>
                </a:solidFill>
                <a:latin typeface="Calibri"/>
                <a:ea typeface="Calibri"/>
                <a:cs typeface="Calibri"/>
                <a:sym typeface="Calibri"/>
              </a:rPr>
              <a:t>(information retrieval)</a:t>
            </a:r>
            <a:endParaRPr sz="4400" b="1" i="0" u="none" strike="noStrike" cap="none">
              <a:solidFill>
                <a:schemeClr val="dk1"/>
              </a:solidFill>
              <a:latin typeface="Calibri"/>
              <a:ea typeface="Calibri"/>
              <a:cs typeface="Calibri"/>
              <a:sym typeface="Calibri"/>
            </a:endParaRPr>
          </a:p>
        </p:txBody>
      </p:sp>
      <p:graphicFrame>
        <p:nvGraphicFramePr>
          <p:cNvPr id="603" name="Google Shape;603;p91"/>
          <p:cNvGraphicFramePr/>
          <p:nvPr/>
        </p:nvGraphicFramePr>
        <p:xfrm>
          <a:off x="628649" y="1071919"/>
          <a:ext cx="7219475" cy="22251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Salton (lifetime achievement)</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Triennial</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10</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17%</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Test of time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Since 1980</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23</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17</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42%</a:t>
                      </a:r>
                      <a:endParaRPr sz="1400" b="1"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Female lead/sole author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33</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7</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18%</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Best paper awards</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Since 1996</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18</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5</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22%</a:t>
                      </a:r>
                      <a:endParaRPr sz="1400" b="1"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r>
                        <a:rPr lang="en-US" sz="1400" u="none" strike="noStrike" cap="none"/>
                        <a:t>Female lead/sole author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22</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1</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u="none" strike="noStrike" cap="none"/>
                        <a:t>4%</a:t>
                      </a:r>
                      <a:endParaRPr sz="1400" u="none" strike="noStrike" cap="none"/>
                    </a:p>
                  </a:txBody>
                  <a:tcPr marL="91450" marR="91450" marT="45725" marB="45725"/>
                </a:tc>
              </a:tr>
            </a:tbl>
          </a:graphicData>
        </a:graphic>
      </p:graphicFrame>
      <p:graphicFrame>
        <p:nvGraphicFramePr>
          <p:cNvPr id="604" name="Google Shape;604;p91"/>
          <p:cNvGraphicFramePr/>
          <p:nvPr/>
        </p:nvGraphicFramePr>
        <p:xfrm>
          <a:off x="628650" y="4043402"/>
          <a:ext cx="7219475" cy="741700"/>
        </p:xfrm>
        <a:graphic>
          <a:graphicData uri="http://schemas.openxmlformats.org/drawingml/2006/table">
            <a:tbl>
              <a:tblPr firstRow="1" bandRow="1">
                <a:noFill/>
                <a:tableStyleId>{CC822629-E351-4878-A161-932AE4B9A27D}</a:tableStyleId>
              </a:tblPr>
              <a:tblGrid>
                <a:gridCol w="3068225"/>
                <a:gridCol w="1217325"/>
                <a:gridCol w="661950"/>
                <a:gridCol w="1099525"/>
                <a:gridCol w="1172450"/>
              </a:tblGrid>
              <a:tr h="370850">
                <a:tc>
                  <a:txBody>
                    <a:bodyPr/>
                    <a:lstStyle/>
                    <a:p>
                      <a:pPr marL="0" marR="0" lvl="0" indent="0" algn="l" rtl="0">
                        <a:lnSpc>
                          <a:spcPct val="100000"/>
                        </a:lnSpc>
                        <a:spcBef>
                          <a:spcPts val="0"/>
                        </a:spcBef>
                        <a:spcAft>
                          <a:spcPts val="0"/>
                        </a:spcAft>
                        <a:buNone/>
                      </a:pPr>
                      <a:r>
                        <a:rPr lang="en-US" sz="1400" b="0" u="none" strike="noStrike" cap="none"/>
                        <a:t>Award</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Year(s)</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Men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Women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Pct women</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0" u="none" strike="noStrike" cap="none"/>
                        <a:t>Rigo award (lifetime contribution)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1998-2018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15</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12</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44%</a:t>
                      </a:r>
                      <a:endParaRPr sz="1400" b="0" u="none" strike="noStrike" cap="none"/>
                    </a:p>
                  </a:txBody>
                  <a:tcPr marL="91450" marR="91450" marT="45725" marB="45725"/>
                </a:tc>
              </a:tr>
            </a:tbl>
          </a:graphicData>
        </a:graphic>
      </p:graphicFrame>
      <p:sp>
        <p:nvSpPr>
          <p:cNvPr id="605" name="Google Shape;605;p91"/>
          <p:cNvSpPr txBox="1"/>
          <p:nvPr/>
        </p:nvSpPr>
        <p:spPr>
          <a:xfrm>
            <a:off x="578644" y="3269456"/>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SIGDOC </a:t>
            </a:r>
            <a:r>
              <a:rPr lang="en-US" sz="4000" b="1" i="0" u="none" strike="noStrike" cap="none">
                <a:solidFill>
                  <a:schemeClr val="dk1"/>
                </a:solidFill>
                <a:latin typeface="Calibri"/>
                <a:ea typeface="Calibri"/>
                <a:cs typeface="Calibri"/>
                <a:sym typeface="Calibri"/>
              </a:rPr>
              <a:t>(design of communication)</a:t>
            </a:r>
            <a:endParaRPr sz="4400" b="1" i="0" u="none" strike="noStrike" cap="none">
              <a:solidFill>
                <a:schemeClr val="dk1"/>
              </a:solidFill>
              <a:latin typeface="Calibri"/>
              <a:ea typeface="Calibri"/>
              <a:cs typeface="Calibri"/>
              <a:sym typeface="Calibri"/>
            </a:endParaRPr>
          </a:p>
        </p:txBody>
      </p:sp>
      <p:sp>
        <p:nvSpPr>
          <p:cNvPr id="606" name="Google Shape;606;p91"/>
          <p:cNvSpPr/>
          <p:nvPr/>
        </p:nvSpPr>
        <p:spPr>
          <a:xfrm>
            <a:off x="7050880" y="1419781"/>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7" name="Google Shape;607;p91"/>
          <p:cNvSpPr/>
          <p:nvPr/>
        </p:nvSpPr>
        <p:spPr>
          <a:xfrm>
            <a:off x="7051603" y="2114668"/>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8" name="Google Shape;608;p91"/>
          <p:cNvSpPr/>
          <p:nvPr/>
        </p:nvSpPr>
        <p:spPr>
          <a:xfrm>
            <a:off x="7050879" y="2854046"/>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SIGCHI </a:t>
            </a:r>
            <a:r>
              <a:rPr lang="en-US" sz="3600" b="1" i="0" u="none" strike="noStrike" cap="none">
                <a:solidFill>
                  <a:schemeClr val="dk1"/>
                </a:solidFill>
                <a:latin typeface="Calibri"/>
                <a:ea typeface="Calibri"/>
                <a:cs typeface="Calibri"/>
                <a:sym typeface="Calibri"/>
              </a:rPr>
              <a:t>(human-computer interaction)</a:t>
            </a:r>
            <a:endParaRPr sz="4400" b="1" i="0" u="none" strike="noStrike" cap="none">
              <a:solidFill>
                <a:schemeClr val="dk1"/>
              </a:solidFill>
              <a:latin typeface="Calibri"/>
              <a:ea typeface="Calibri"/>
              <a:cs typeface="Calibri"/>
              <a:sym typeface="Calibri"/>
            </a:endParaRPr>
          </a:p>
        </p:txBody>
      </p:sp>
      <p:graphicFrame>
        <p:nvGraphicFramePr>
          <p:cNvPr id="614" name="Google Shape;614;p92"/>
          <p:cNvGraphicFramePr/>
          <p:nvPr/>
        </p:nvGraphicFramePr>
        <p:xfrm>
          <a:off x="628650" y="1431710"/>
          <a:ext cx="5889600" cy="2225100"/>
        </p:xfrm>
        <a:graphic>
          <a:graphicData uri="http://schemas.openxmlformats.org/drawingml/2006/table">
            <a:tbl>
              <a:tblPr firstRow="1" bandRow="1">
                <a:noFill/>
                <a:tableStyleId>{CC822629-E351-4878-A161-932AE4B9A27D}</a:tableStyleId>
              </a:tblPr>
              <a:tblGrid>
                <a:gridCol w="1728650"/>
                <a:gridCol w="1258350"/>
                <a:gridCol w="721450"/>
                <a:gridCol w="1015075"/>
                <a:gridCol w="1166075"/>
              </a:tblGrid>
              <a:tr h="370850">
                <a:tc>
                  <a:txBody>
                    <a:bodyPr/>
                    <a:lstStyle/>
                    <a:p>
                      <a:pPr marL="0" marR="0" lvl="0" indent="0" algn="l" rtl="0">
                        <a:lnSpc>
                          <a:spcPct val="100000"/>
                        </a:lnSpc>
                        <a:spcBef>
                          <a:spcPts val="0"/>
                        </a:spcBef>
                        <a:spcAft>
                          <a:spcPts val="0"/>
                        </a:spcAft>
                        <a:buNone/>
                      </a:pPr>
                      <a:r>
                        <a:rPr lang="en-US" sz="1400" u="none" strike="noStrike" cap="none"/>
                        <a:t>Award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Year(s)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Women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Pct women</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r>
                        <a:rPr lang="en-US" sz="1400" b="1" u="none" strike="noStrike" cap="none"/>
                        <a:t>CHI Academy</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87</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38</a:t>
                      </a:r>
                      <a:endParaRPr sz="14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1" u="none" strike="noStrike" cap="none"/>
                        <a:t>30%</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2001-2005</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26</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5</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16%</a:t>
                      </a:r>
                      <a:endParaRPr sz="1400" b="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2006-2010</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24</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25%</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None/>
                      </a:pP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2011-2015</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26</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12</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32%</a:t>
                      </a:r>
                      <a:endParaRPr sz="1400" b="0" u="none" strike="noStrike" cap="none"/>
                    </a:p>
                  </a:txBody>
                  <a:tcPr marL="91450" marR="91450" marT="45725" marB="45725"/>
                </a:tc>
              </a:tr>
              <a:tr h="370850">
                <a:tc>
                  <a:txBody>
                    <a:bodyPr/>
                    <a:lstStyle/>
                    <a:p>
                      <a:pPr marL="0" marR="0" lvl="0" indent="0" algn="r"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u="none" strike="noStrike" cap="none"/>
                        <a:t>2016-2018</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11</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13</a:t>
                      </a:r>
                      <a:endParaRPr sz="1400" b="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400" b="0" u="none" strike="noStrike" cap="none"/>
                        <a:t>54%</a:t>
                      </a:r>
                      <a:endParaRPr sz="1400" b="0" u="none" strike="noStrike" cap="none"/>
                    </a:p>
                  </a:txBody>
                  <a:tcPr marL="91450" marR="91450" marT="45725" marB="45725"/>
                </a:tc>
              </a:tr>
            </a:tbl>
          </a:graphicData>
        </a:graphic>
      </p:graphicFrame>
      <p:sp>
        <p:nvSpPr>
          <p:cNvPr id="615" name="Google Shape;615;p92"/>
          <p:cNvSpPr/>
          <p:nvPr/>
        </p:nvSpPr>
        <p:spPr>
          <a:xfrm>
            <a:off x="5664993" y="2101317"/>
            <a:ext cx="1021557" cy="442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By the Numbers</a:t>
            </a:r>
            <a:endParaRPr sz="4400" b="1" i="0" u="none" strike="noStrike" cap="none">
              <a:solidFill>
                <a:schemeClr val="dk1"/>
              </a:solidFill>
              <a:latin typeface="Calibri"/>
              <a:ea typeface="Calibri"/>
              <a:cs typeface="Calibri"/>
              <a:sym typeface="Calibri"/>
            </a:endParaRPr>
          </a:p>
        </p:txBody>
      </p:sp>
      <p:pic>
        <p:nvPicPr>
          <p:cNvPr id="194" name="Google Shape;194;p30"/>
          <p:cNvPicPr preferRelativeResize="0">
            <a:picLocks noGrp="1"/>
          </p:cNvPicPr>
          <p:nvPr>
            <p:ph type="body" idx="1"/>
          </p:nvPr>
        </p:nvPicPr>
        <p:blipFill rotWithShape="1">
          <a:blip r:embed="rId3">
            <a:alphaModFix/>
          </a:blip>
          <a:srcRect/>
          <a:stretch/>
        </p:blipFill>
        <p:spPr>
          <a:xfrm>
            <a:off x="186276" y="-110503"/>
            <a:ext cx="8839193" cy="5304801"/>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Summary of those tables</a:t>
            </a:r>
            <a:endParaRPr sz="4400" b="1" i="0" u="none" strike="noStrike" cap="none">
              <a:solidFill>
                <a:schemeClr val="dk1"/>
              </a:solidFill>
              <a:latin typeface="Calibri"/>
              <a:ea typeface="Calibri"/>
              <a:cs typeface="Calibri"/>
              <a:sym typeface="Calibri"/>
            </a:endParaRPr>
          </a:p>
        </p:txBody>
      </p:sp>
      <p:sp>
        <p:nvSpPr>
          <p:cNvPr id="621" name="Google Shape;621;p9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457200" marR="0" lvl="0" indent="-457200" algn="l" rtl="0">
              <a:lnSpc>
                <a:spcPct val="90000"/>
              </a:lnSpc>
              <a:spcBef>
                <a:spcPts val="0"/>
              </a:spcBef>
              <a:spcAft>
                <a:spcPts val="0"/>
              </a:spcAft>
              <a:buClr>
                <a:schemeClr val="dk1"/>
              </a:buClr>
              <a:buSzPts val="3600"/>
              <a:buFont typeface="Arial"/>
              <a:buChar char="•"/>
            </a:pPr>
            <a:r>
              <a:rPr lang="en-US" sz="3200" b="0" i="0" u="none" strike="noStrike" cap="none">
                <a:solidFill>
                  <a:schemeClr val="dk1"/>
                </a:solidFill>
                <a:latin typeface="Calibri"/>
                <a:ea typeface="Calibri"/>
                <a:cs typeface="Calibri"/>
                <a:sym typeface="Calibri"/>
              </a:rPr>
              <a:t>~20% of PhDs go to women (~18 years)</a:t>
            </a:r>
            <a:endParaRPr/>
          </a:p>
          <a:p>
            <a:pPr marL="457200" marR="0" lvl="0" indent="-457200" algn="l" rtl="0">
              <a:lnSpc>
                <a:spcPct val="90000"/>
              </a:lnSpc>
              <a:spcBef>
                <a:spcPts val="0"/>
              </a:spcBef>
              <a:spcAft>
                <a:spcPts val="0"/>
              </a:spcAft>
              <a:buClr>
                <a:schemeClr val="dk1"/>
              </a:buClr>
              <a:buSzPts val="3600"/>
              <a:buFont typeface="Arial"/>
              <a:buChar char="•"/>
            </a:pPr>
            <a:r>
              <a:rPr lang="en-US" sz="3200" b="0" i="0" u="none" strike="noStrike" cap="none">
                <a:solidFill>
                  <a:schemeClr val="dk1"/>
                </a:solidFill>
                <a:latin typeface="Calibri"/>
                <a:ea typeface="Calibri"/>
                <a:cs typeface="Calibri"/>
                <a:sym typeface="Calibri"/>
              </a:rPr>
              <a:t>Around 15% of awards go to women</a:t>
            </a:r>
            <a:endParaRPr sz="3200" b="0" i="0" u="none" strike="noStrike" cap="none">
              <a:solidFill>
                <a:schemeClr val="dk1"/>
              </a:solidFill>
              <a:latin typeface="Calibri"/>
              <a:ea typeface="Calibri"/>
              <a:cs typeface="Calibri"/>
              <a:sym typeface="Calibri"/>
            </a:endParaRPr>
          </a:p>
          <a:p>
            <a:pPr marL="914400" marR="0" lvl="1" indent="-431800" algn="l" rtl="0">
              <a:lnSpc>
                <a:spcPct val="9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Varies widely</a:t>
            </a:r>
            <a:endParaRPr sz="28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chemeClr val="dk1"/>
              </a:buClr>
              <a:buSzPts val="3600"/>
              <a:buFont typeface="Arial"/>
              <a:buChar char="•"/>
            </a:pPr>
            <a:r>
              <a:rPr lang="en-US" sz="3200" b="0" i="0" u="none" strike="noStrike" cap="none">
                <a:solidFill>
                  <a:schemeClr val="dk1"/>
                </a:solidFill>
                <a:latin typeface="Calibri"/>
                <a:ea typeface="Calibri"/>
                <a:cs typeface="Calibri"/>
                <a:sym typeface="Calibri"/>
              </a:rPr>
              <a:t>Is that OK?</a:t>
            </a:r>
            <a:endParaRPr/>
          </a:p>
          <a:p>
            <a:pPr marL="0" marR="0" lvl="0" indent="0" algn="l" rtl="0">
              <a:lnSpc>
                <a:spcPct val="90000"/>
              </a:lnSpc>
              <a:spcBef>
                <a:spcPts val="750"/>
              </a:spcBef>
              <a:spcAft>
                <a:spcPts val="0"/>
              </a:spcAft>
              <a:buClr>
                <a:schemeClr val="dk1"/>
              </a:buClr>
              <a:buSzPts val="3600"/>
              <a:buFont typeface="Arial"/>
              <a:buNone/>
            </a:pPr>
            <a:endParaRPr sz="3200" b="0" i="0" u="none" strike="noStrike" cap="none">
              <a:solidFill>
                <a:schemeClr val="dk1"/>
              </a:solidFill>
              <a:latin typeface="Calibri"/>
              <a:ea typeface="Calibri"/>
              <a:cs typeface="Calibri"/>
              <a:sym typeface="Calibri"/>
            </a:endParaRPr>
          </a:p>
        </p:txBody>
      </p:sp>
      <p:pic>
        <p:nvPicPr>
          <p:cNvPr id="622" name="Google Shape;622;p93"/>
          <p:cNvPicPr preferRelativeResize="0"/>
          <p:nvPr/>
        </p:nvPicPr>
        <p:blipFill rotWithShape="1">
          <a:blip r:embed="rId3">
            <a:alphaModFix/>
          </a:blip>
          <a:srcRect/>
          <a:stretch/>
        </p:blipFill>
        <p:spPr>
          <a:xfrm>
            <a:off x="4572000" y="2608398"/>
            <a:ext cx="3663894" cy="2202234"/>
          </a:xfrm>
          <a:prstGeom prst="rect">
            <a:avLst/>
          </a:prstGeom>
          <a:noFill/>
          <a:ln>
            <a:noFill/>
          </a:ln>
        </p:spPr>
      </p:pic>
      <p:cxnSp>
        <p:nvCxnSpPr>
          <p:cNvPr id="623" name="Google Shape;623;p93"/>
          <p:cNvCxnSpPr/>
          <p:nvPr/>
        </p:nvCxnSpPr>
        <p:spPr>
          <a:xfrm rot="10800000" flipH="1">
            <a:off x="4900613" y="3907632"/>
            <a:ext cx="1943100" cy="14287"/>
          </a:xfrm>
          <a:prstGeom prst="straightConnector1">
            <a:avLst/>
          </a:prstGeom>
          <a:noFill/>
          <a:ln w="9525" cap="flat" cmpd="sng">
            <a:solidFill>
              <a:srgbClr val="FF0000"/>
            </a:solidFill>
            <a:prstDash val="solid"/>
            <a:round/>
            <a:headEnd type="none" w="sm" len="sm"/>
            <a:tailEnd type="none" w="sm" len="sm"/>
          </a:ln>
        </p:spPr>
      </p:cxn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What can you do as chair/head?</a:t>
            </a:r>
            <a:endParaRPr sz="4400" b="1" i="0" u="none" strike="noStrike" cap="none">
              <a:solidFill>
                <a:schemeClr val="dk1"/>
              </a:solidFill>
              <a:latin typeface="Calibri"/>
              <a:ea typeface="Calibri"/>
              <a:cs typeface="Calibri"/>
              <a:sym typeface="Calibri"/>
            </a:endParaRPr>
          </a:p>
        </p:txBody>
      </p:sp>
      <p:sp>
        <p:nvSpPr>
          <p:cNvPr id="629" name="Google Shape;629;p94"/>
          <p:cNvSpPr txBox="1">
            <a:spLocks noGrp="1"/>
          </p:cNvSpPr>
          <p:nvPr>
            <p:ph type="body" idx="1"/>
          </p:nvPr>
        </p:nvSpPr>
        <p:spPr>
          <a:xfrm>
            <a:off x="628650" y="1369226"/>
            <a:ext cx="7886700" cy="3602700"/>
          </a:xfrm>
          <a:prstGeom prst="rect">
            <a:avLst/>
          </a:prstGeom>
          <a:noFill/>
          <a:ln>
            <a:noFill/>
          </a:ln>
        </p:spPr>
        <p:txBody>
          <a:bodyPr spcFirstLastPara="1" wrap="square" lIns="68575" tIns="34275" rIns="68575" bIns="34275" anchor="t" anchorCtr="0">
            <a:noAutofit/>
          </a:bodyPr>
          <a:lstStyle/>
          <a:p>
            <a:pPr marL="457200" marR="0" lvl="0" indent="-4572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Most awards drawn from nominees</a:t>
            </a:r>
            <a:endParaRPr/>
          </a:p>
          <a:p>
            <a:pPr marL="914400" marR="0" lvl="1" indent="-4318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Nominate women</a:t>
            </a:r>
            <a:endParaRPr/>
          </a:p>
          <a:p>
            <a:pPr marL="1371600" marR="0" lvl="2" indent="-3810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Awards Committee?</a:t>
            </a:r>
            <a:endParaRPr sz="2400" b="0" i="0" u="none" strike="noStrike" cap="none">
              <a:solidFill>
                <a:schemeClr val="dk1"/>
              </a:solidFill>
              <a:latin typeface="Calibri"/>
              <a:ea typeface="Calibri"/>
              <a:cs typeface="Calibri"/>
              <a:sym typeface="Calibri"/>
            </a:endParaRPr>
          </a:p>
          <a:p>
            <a:pPr marL="914400" marR="0" lvl="1" indent="-4318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(Check language used in nominations!)</a:t>
            </a:r>
            <a:endParaRPr/>
          </a:p>
          <a:p>
            <a:pPr marL="457200" marR="0" lvl="0" indent="-4572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Many awards require membership</a:t>
            </a:r>
            <a:endParaRPr/>
          </a:p>
          <a:p>
            <a:pPr marL="914400" marR="0" lvl="1" indent="-4318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Encourage joining ACM, IEEE, …</a:t>
            </a:r>
            <a:endParaRPr sz="32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chemeClr val="dk1"/>
              </a:buClr>
              <a:buSzPts val="3600"/>
              <a:buFont typeface="Arial"/>
              <a:buChar char="•"/>
            </a:pPr>
            <a:r>
              <a:rPr lang="en-US"/>
              <a:t>And now… more ideas</a:t>
            </a:r>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95"/>
          <p:cNvPicPr preferRelativeResize="0"/>
          <p:nvPr/>
        </p:nvPicPr>
        <p:blipFill>
          <a:blip r:embed="rId3">
            <a:alphaModFix amt="28000"/>
          </a:blip>
          <a:stretch>
            <a:fillRect/>
          </a:stretch>
        </p:blipFill>
        <p:spPr>
          <a:xfrm>
            <a:off x="0" y="-498238"/>
            <a:ext cx="9144000" cy="6098977"/>
          </a:xfrm>
          <a:prstGeom prst="rect">
            <a:avLst/>
          </a:prstGeom>
          <a:noFill/>
          <a:ln>
            <a:noFill/>
          </a:ln>
        </p:spPr>
      </p:pic>
      <p:sp>
        <p:nvSpPr>
          <p:cNvPr id="635" name="Google Shape;635;p95"/>
          <p:cNvSpPr txBox="1">
            <a:spLocks noGrp="1"/>
          </p:cNvSpPr>
          <p:nvPr>
            <p:ph type="title"/>
          </p:nvPr>
        </p:nvSpPr>
        <p:spPr>
          <a:xfrm>
            <a:off x="234825" y="192125"/>
            <a:ext cx="8909100" cy="45705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endParaRPr sz="3000"/>
          </a:p>
          <a:p>
            <a:pPr marL="0" marR="0" lvl="0" indent="0" algn="l" rtl="0">
              <a:lnSpc>
                <a:spcPct val="90000"/>
              </a:lnSpc>
              <a:spcBef>
                <a:spcPts val="0"/>
              </a:spcBef>
              <a:spcAft>
                <a:spcPts val="0"/>
              </a:spcAft>
              <a:buClr>
                <a:schemeClr val="dk1"/>
              </a:buClr>
              <a:buSzPts val="4500"/>
              <a:buFont typeface="Calibri"/>
              <a:buNone/>
            </a:pPr>
            <a:endParaRPr sz="3000"/>
          </a:p>
          <a:p>
            <a:pPr marL="0" marR="0" lvl="0" indent="0" algn="ctr" rtl="0">
              <a:lnSpc>
                <a:spcPct val="90000"/>
              </a:lnSpc>
              <a:spcBef>
                <a:spcPts val="0"/>
              </a:spcBef>
              <a:spcAft>
                <a:spcPts val="0"/>
              </a:spcAft>
              <a:buClr>
                <a:schemeClr val="dk1"/>
              </a:buClr>
              <a:buSzPts val="4500"/>
              <a:buFont typeface="Calibri"/>
              <a:buNone/>
            </a:pPr>
            <a:endParaRPr sz="3000"/>
          </a:p>
          <a:p>
            <a:pPr marL="0" marR="0" lvl="0" indent="0" algn="ctr" rtl="0">
              <a:lnSpc>
                <a:spcPct val="90000"/>
              </a:lnSpc>
              <a:spcBef>
                <a:spcPts val="0"/>
              </a:spcBef>
              <a:spcAft>
                <a:spcPts val="0"/>
              </a:spcAft>
              <a:buClr>
                <a:schemeClr val="dk1"/>
              </a:buClr>
              <a:buSzPts val="4500"/>
              <a:buFont typeface="Calibri"/>
              <a:buNone/>
            </a:pPr>
            <a:endParaRPr sz="3000"/>
          </a:p>
          <a:p>
            <a:pPr marL="0" marR="0" lvl="0" indent="0" algn="ctr" rtl="0">
              <a:lnSpc>
                <a:spcPct val="90000"/>
              </a:lnSpc>
              <a:spcBef>
                <a:spcPts val="0"/>
              </a:spcBef>
              <a:spcAft>
                <a:spcPts val="0"/>
              </a:spcAft>
              <a:buClr>
                <a:schemeClr val="dk1"/>
              </a:buClr>
              <a:buSzPts val="4500"/>
              <a:buFont typeface="Calibri"/>
              <a:buNone/>
            </a:pPr>
            <a:r>
              <a:rPr lang="en-US" sz="3000" b="1" i="0" u="none" strike="noStrike" cap="none">
                <a:solidFill>
                  <a:schemeClr val="dk1"/>
                </a:solidFill>
                <a:latin typeface="Calibri"/>
                <a:ea typeface="Calibri"/>
                <a:cs typeface="Calibri"/>
                <a:sym typeface="Calibri"/>
              </a:rPr>
              <a:t>What’s in Your Backyard?</a:t>
            </a:r>
            <a:r>
              <a:rPr lang="en-US" sz="3000"/>
              <a:t> </a:t>
            </a:r>
            <a:r>
              <a:rPr lang="en-US" sz="3000" b="1" i="0" u="none" strike="noStrike" cap="none">
                <a:solidFill>
                  <a:schemeClr val="dk1"/>
                </a:solidFill>
                <a:latin typeface="Calibri"/>
                <a:ea typeface="Calibri"/>
                <a:cs typeface="Calibri"/>
                <a:sym typeface="Calibri"/>
              </a:rPr>
              <a:t>What Can You Do About It?</a:t>
            </a:r>
            <a:endParaRPr sz="3000" b="1" i="0" u="none" strike="noStrike" cap="none">
              <a:solidFill>
                <a:schemeClr val="dk1"/>
              </a:solidFill>
              <a:latin typeface="Calibri"/>
              <a:ea typeface="Calibri"/>
              <a:cs typeface="Calibri"/>
              <a:sym typeface="Calibri"/>
            </a:endParaRPr>
          </a:p>
          <a:p>
            <a:pPr marL="0" marR="0" lvl="0" indent="0" algn="ctr" rtl="0">
              <a:lnSpc>
                <a:spcPct val="115000"/>
              </a:lnSpc>
              <a:spcBef>
                <a:spcPts val="1000"/>
              </a:spcBef>
              <a:spcAft>
                <a:spcPts val="0"/>
              </a:spcAft>
              <a:buClr>
                <a:schemeClr val="dk1"/>
              </a:buClr>
              <a:buSzPts val="4500"/>
              <a:buFont typeface="Calibri"/>
              <a:buNone/>
            </a:pPr>
            <a:r>
              <a:rPr lang="en-US" sz="2800" b="1" i="0" u="none" strike="noStrike" cap="none">
                <a:solidFill>
                  <a:schemeClr val="dk1"/>
                </a:solidFill>
                <a:latin typeface="Calibri"/>
                <a:ea typeface="Calibri"/>
                <a:cs typeface="Calibri"/>
                <a:sym typeface="Calibri"/>
              </a:rPr>
              <a:t>Experiences from the Architecture Community</a:t>
            </a: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0"/>
              <a:buFont typeface="Calibri"/>
              <a:buNone/>
            </a:pPr>
            <a:endParaRPr sz="2600" b="1"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500"/>
              <a:buFont typeface="Calibri"/>
              <a:buNone/>
            </a:pPr>
            <a:r>
              <a:rPr lang="en-US" sz="2400" b="1" i="0" u="none" strike="noStrike" cap="none">
                <a:solidFill>
                  <a:schemeClr val="dk1"/>
                </a:solidFill>
                <a:latin typeface="Calibri"/>
                <a:ea typeface="Calibri"/>
                <a:cs typeface="Calibri"/>
                <a:sym typeface="Calibri"/>
              </a:rPr>
              <a:t>Sarita Adve</a:t>
            </a:r>
            <a:endParaRPr sz="2400"/>
          </a:p>
          <a:p>
            <a:pPr marL="0" marR="0" lvl="0" indent="0" algn="ctr" rtl="0">
              <a:lnSpc>
                <a:spcPct val="90000"/>
              </a:lnSpc>
              <a:spcBef>
                <a:spcPts val="0"/>
              </a:spcBef>
              <a:spcAft>
                <a:spcPts val="0"/>
              </a:spcAft>
              <a:buClr>
                <a:schemeClr val="dk1"/>
              </a:buClr>
              <a:buSzPts val="4500"/>
              <a:buFont typeface="Calibri"/>
              <a:buNone/>
            </a:pPr>
            <a:r>
              <a:rPr lang="en-US" sz="2400"/>
              <a:t>University of Illinois</a:t>
            </a:r>
            <a:r>
              <a:rPr lang="en-US" sz="2400" b="1" i="0" u="none" strike="noStrike" cap="none">
                <a:solidFill>
                  <a:schemeClr val="dk1"/>
                </a:solidFill>
                <a:latin typeface="Calibri"/>
                <a:ea typeface="Calibri"/>
                <a:cs typeface="Calibri"/>
                <a:sym typeface="Calibri"/>
              </a:rPr>
              <a:t> </a:t>
            </a:r>
            <a:endParaRPr sz="2400" b="1" i="0" u="none" strike="noStrike" cap="none">
              <a:solidFill>
                <a:schemeClr val="dk1"/>
              </a:solidFill>
              <a:latin typeface="Calibri"/>
              <a:ea typeface="Calibri"/>
              <a:cs typeface="Calibri"/>
              <a:sym typeface="Calibri"/>
            </a:endParaRPr>
          </a:p>
          <a:p>
            <a:pPr marL="0" lvl="0" indent="0" algn="l" rtl="0">
              <a:lnSpc>
                <a:spcPct val="120000"/>
              </a:lnSpc>
              <a:spcBef>
                <a:spcPts val="600"/>
              </a:spcBef>
              <a:spcAft>
                <a:spcPts val="0"/>
              </a:spcAft>
              <a:buClr>
                <a:schemeClr val="dk1"/>
              </a:buClr>
              <a:buSzPts val="2220"/>
              <a:buFont typeface="Arial"/>
              <a:buNone/>
            </a:pPr>
            <a:endParaRPr sz="2220">
              <a:latin typeface="Arial Narrow"/>
              <a:ea typeface="Arial Narrow"/>
              <a:cs typeface="Arial Narrow"/>
              <a:sym typeface="Arial Narrow"/>
            </a:endParaRPr>
          </a:p>
          <a:p>
            <a:pPr marL="0" lvl="0" indent="0" algn="ctr" rtl="0">
              <a:lnSpc>
                <a:spcPct val="120000"/>
              </a:lnSpc>
              <a:spcBef>
                <a:spcPts val="0"/>
              </a:spcBef>
              <a:spcAft>
                <a:spcPts val="0"/>
              </a:spcAft>
              <a:buClr>
                <a:schemeClr val="dk1"/>
              </a:buClr>
              <a:buSzPts val="2220"/>
              <a:buFont typeface="Arial"/>
              <a:buNone/>
            </a:pPr>
            <a:r>
              <a:rPr lang="en-US" sz="2200">
                <a:latin typeface="Arial Narrow"/>
                <a:ea typeface="Arial Narrow"/>
                <a:cs typeface="Arial Narrow"/>
                <a:sym typeface="Arial Narrow"/>
              </a:rPr>
              <a:t>Core collaborators:</a:t>
            </a:r>
            <a:endParaRPr sz="2200">
              <a:latin typeface="Arial Narrow"/>
              <a:ea typeface="Arial Narrow"/>
              <a:cs typeface="Arial Narrow"/>
              <a:sym typeface="Arial Narrow"/>
            </a:endParaRPr>
          </a:p>
          <a:p>
            <a:pPr marL="0" lvl="0" indent="0" algn="ctr" rtl="0">
              <a:lnSpc>
                <a:spcPct val="120000"/>
              </a:lnSpc>
              <a:spcBef>
                <a:spcPts val="0"/>
              </a:spcBef>
              <a:spcAft>
                <a:spcPts val="0"/>
              </a:spcAft>
              <a:buClr>
                <a:schemeClr val="dk1"/>
              </a:buClr>
              <a:buSzPts val="2220"/>
              <a:buFont typeface="Arial"/>
              <a:buNone/>
            </a:pPr>
            <a:r>
              <a:rPr lang="en-US" sz="2200">
                <a:latin typeface="Arial Narrow"/>
                <a:ea typeface="Arial Narrow"/>
                <a:cs typeface="Arial Narrow"/>
                <a:sym typeface="Arial Narrow"/>
              </a:rPr>
              <a:t>Kim Hazelwood, Natalie Enright Jerger, Margaret Martonosi, Kathryn McKinley</a:t>
            </a:r>
            <a:endParaRPr sz="2200">
              <a:solidFill>
                <a:srgbClr val="888888"/>
              </a:solidFill>
              <a:latin typeface="Arial Narrow"/>
              <a:ea typeface="Arial Narrow"/>
              <a:cs typeface="Arial Narrow"/>
              <a:sym typeface="Arial Narrow"/>
            </a:endParaRPr>
          </a:p>
          <a:p>
            <a:pPr marL="0" lvl="0" indent="0" algn="ctr" rtl="0">
              <a:lnSpc>
                <a:spcPct val="120000"/>
              </a:lnSpc>
              <a:spcBef>
                <a:spcPts val="0"/>
              </a:spcBef>
              <a:spcAft>
                <a:spcPts val="0"/>
              </a:spcAft>
              <a:buClr>
                <a:schemeClr val="dk1"/>
              </a:buClr>
              <a:buSzPts val="2220"/>
              <a:buFont typeface="Arial"/>
              <a:buNone/>
            </a:pPr>
            <a:r>
              <a:rPr lang="en-US" sz="2220">
                <a:latin typeface="Arial Narrow"/>
                <a:ea typeface="Arial Narrow"/>
                <a:cs typeface="Arial Narrow"/>
                <a:sym typeface="Arial Narrow"/>
              </a:rPr>
              <a:t>Plus SIGARCH EC and Many Supporters</a:t>
            </a:r>
            <a:endParaRPr sz="300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96"/>
          <p:cNvPicPr preferRelativeResize="0"/>
          <p:nvPr/>
        </p:nvPicPr>
        <p:blipFill rotWithShape="1">
          <a:blip r:embed="rId3">
            <a:alphaModFix/>
          </a:blip>
          <a:srcRect r="11378"/>
          <a:stretch/>
        </p:blipFill>
        <p:spPr>
          <a:xfrm>
            <a:off x="0" y="0"/>
            <a:ext cx="5071700" cy="3817200"/>
          </a:xfrm>
          <a:prstGeom prst="rect">
            <a:avLst/>
          </a:prstGeom>
          <a:noFill/>
          <a:ln>
            <a:noFill/>
          </a:ln>
        </p:spPr>
      </p:pic>
      <p:sp>
        <p:nvSpPr>
          <p:cNvPr id="641" name="Google Shape;641;p96"/>
          <p:cNvSpPr txBox="1"/>
          <p:nvPr/>
        </p:nvSpPr>
        <p:spPr>
          <a:xfrm>
            <a:off x="5291500" y="68875"/>
            <a:ext cx="4198200" cy="3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latin typeface="Arial Narrow"/>
                <a:ea typeface="Arial Narrow"/>
                <a:cs typeface="Arial Narrow"/>
                <a:sym typeface="Arial Narrow"/>
              </a:rPr>
              <a:t>In the last year, </a:t>
            </a:r>
            <a:endParaRPr sz="2400" b="1">
              <a:latin typeface="Arial Narrow"/>
              <a:ea typeface="Arial Narrow"/>
              <a:cs typeface="Arial Narrow"/>
              <a:sym typeface="Arial Narrow"/>
            </a:endParaRPr>
          </a:p>
          <a:p>
            <a:pPr marL="0" lvl="0" indent="0">
              <a:spcBef>
                <a:spcPts val="0"/>
              </a:spcBef>
              <a:spcAft>
                <a:spcPts val="0"/>
              </a:spcAft>
              <a:buNone/>
            </a:pPr>
            <a:r>
              <a:rPr lang="en-US" sz="2400" b="1">
                <a:latin typeface="Arial Narrow"/>
                <a:ea typeface="Arial Narrow"/>
                <a:cs typeface="Arial Narrow"/>
                <a:sym typeface="Arial Narrow"/>
              </a:rPr>
              <a:t>my community shone a light </a:t>
            </a:r>
            <a:endParaRPr sz="2400" b="1">
              <a:latin typeface="Arial Narrow"/>
              <a:ea typeface="Arial Narrow"/>
              <a:cs typeface="Arial Narrow"/>
              <a:sym typeface="Arial Narrow"/>
            </a:endParaRPr>
          </a:p>
          <a:p>
            <a:pPr marL="0" lvl="0" indent="0">
              <a:spcBef>
                <a:spcPts val="0"/>
              </a:spcBef>
              <a:spcAft>
                <a:spcPts val="0"/>
              </a:spcAft>
              <a:buNone/>
            </a:pPr>
            <a:r>
              <a:rPr lang="en-US" sz="2400" b="1">
                <a:latin typeface="Arial Narrow"/>
                <a:ea typeface="Arial Narrow"/>
                <a:cs typeface="Arial Narrow"/>
                <a:sym typeface="Arial Narrow"/>
              </a:rPr>
              <a:t>in its backyard</a:t>
            </a:r>
            <a:endParaRPr sz="2400" b="1">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a:p>
            <a:pPr marL="0" lvl="0" indent="0">
              <a:spcBef>
                <a:spcPts val="0"/>
              </a:spcBef>
              <a:spcAft>
                <a:spcPts val="0"/>
              </a:spcAft>
              <a:buNone/>
            </a:pPr>
            <a:r>
              <a:rPr lang="en-US" sz="2400" b="1">
                <a:latin typeface="Arial Narrow"/>
                <a:ea typeface="Arial Narrow"/>
                <a:cs typeface="Arial Narrow"/>
                <a:sym typeface="Arial Narrow"/>
              </a:rPr>
              <a:t>We found some dark corners</a:t>
            </a:r>
            <a:endParaRPr sz="2400" b="1">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a:p>
            <a:pPr marL="0" lvl="0" indent="0">
              <a:spcBef>
                <a:spcPts val="0"/>
              </a:spcBef>
              <a:spcAft>
                <a:spcPts val="0"/>
              </a:spcAft>
              <a:buNone/>
            </a:pPr>
            <a:r>
              <a:rPr lang="en-US" sz="2400" b="1">
                <a:latin typeface="Arial Narrow"/>
                <a:ea typeface="Arial Narrow"/>
                <a:cs typeface="Arial Narrow"/>
                <a:sym typeface="Arial Narrow"/>
              </a:rPr>
              <a:t>Not because we are worse,</a:t>
            </a:r>
            <a:endParaRPr sz="2400" b="1">
              <a:latin typeface="Arial Narrow"/>
              <a:ea typeface="Arial Narrow"/>
              <a:cs typeface="Arial Narrow"/>
              <a:sym typeface="Arial Narrow"/>
            </a:endParaRPr>
          </a:p>
          <a:p>
            <a:pPr marL="0" lvl="0" indent="0">
              <a:spcBef>
                <a:spcPts val="0"/>
              </a:spcBef>
              <a:spcAft>
                <a:spcPts val="0"/>
              </a:spcAft>
              <a:buNone/>
            </a:pPr>
            <a:r>
              <a:rPr lang="en-US" sz="2400" b="1">
                <a:latin typeface="Arial Narrow"/>
                <a:ea typeface="Arial Narrow"/>
                <a:cs typeface="Arial Narrow"/>
                <a:sym typeface="Arial Narrow"/>
              </a:rPr>
              <a:t>but because we looked</a:t>
            </a:r>
            <a:endParaRPr sz="2400" b="1">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a:p>
            <a:pPr marL="0" lvl="0" indent="0">
              <a:spcBef>
                <a:spcPts val="0"/>
              </a:spcBef>
              <a:spcAft>
                <a:spcPts val="0"/>
              </a:spcAft>
              <a:buNone/>
            </a:pPr>
            <a:r>
              <a:rPr lang="en-US" sz="2400" b="1" i="1">
                <a:solidFill>
                  <a:srgbClr val="D25000"/>
                </a:solidFill>
                <a:latin typeface="Arial Narrow"/>
                <a:ea typeface="Arial Narrow"/>
                <a:cs typeface="Arial Narrow"/>
                <a:sym typeface="Arial Narrow"/>
              </a:rPr>
              <a:t>And now we can fix</a:t>
            </a:r>
            <a:endParaRPr sz="2400" b="1" i="1">
              <a:solidFill>
                <a:srgbClr val="D25000"/>
              </a:solidFill>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p:txBody>
      </p:sp>
      <p:sp>
        <p:nvSpPr>
          <p:cNvPr id="642" name="Google Shape;642;p96"/>
          <p:cNvSpPr txBox="1"/>
          <p:nvPr/>
        </p:nvSpPr>
        <p:spPr>
          <a:xfrm>
            <a:off x="323850" y="3949200"/>
            <a:ext cx="8506500" cy="134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latin typeface="Arial Narrow"/>
                <a:ea typeface="Arial Narrow"/>
                <a:cs typeface="Arial Narrow"/>
                <a:sym typeface="Arial Narrow"/>
              </a:rPr>
              <a:t>Takeaways:            </a:t>
            </a:r>
            <a:r>
              <a:rPr lang="en-US" sz="2400" b="1" i="1">
                <a:latin typeface="Arial Narrow"/>
                <a:ea typeface="Arial Narrow"/>
                <a:cs typeface="Arial Narrow"/>
                <a:sym typeface="Arial Narrow"/>
              </a:rPr>
              <a:t>Please look in your own backyard </a:t>
            </a:r>
            <a:endParaRPr sz="2400" b="1" i="1">
              <a:latin typeface="Arial Narrow"/>
              <a:ea typeface="Arial Narrow"/>
              <a:cs typeface="Arial Narrow"/>
              <a:sym typeface="Arial Narrow"/>
            </a:endParaRPr>
          </a:p>
          <a:p>
            <a:pPr marL="457200" lvl="0" indent="0">
              <a:lnSpc>
                <a:spcPct val="115000"/>
              </a:lnSpc>
              <a:spcBef>
                <a:spcPts val="1000"/>
              </a:spcBef>
              <a:spcAft>
                <a:spcPts val="0"/>
              </a:spcAft>
              <a:buNone/>
            </a:pPr>
            <a:r>
              <a:rPr lang="en-US" sz="2400" b="1" i="1">
                <a:latin typeface="Arial Narrow"/>
                <a:ea typeface="Arial Narrow"/>
                <a:cs typeface="Arial Narrow"/>
                <a:sym typeface="Arial Narrow"/>
              </a:rPr>
              <a:t>                          There is a lot we can do to fix what’s broken</a:t>
            </a:r>
            <a:endParaRPr sz="2400" b="1" i="1">
              <a:latin typeface="Arial Narrow"/>
              <a:ea typeface="Arial Narrow"/>
              <a:cs typeface="Arial Narrow"/>
              <a:sym typeface="Arial Narrow"/>
            </a:endParaRPr>
          </a:p>
          <a:p>
            <a:pPr marL="0" lvl="0" indent="0">
              <a:spcBef>
                <a:spcPts val="1000"/>
              </a:spcBef>
              <a:spcAft>
                <a:spcPts val="0"/>
              </a:spcAft>
              <a:buNone/>
            </a:pPr>
            <a:endParaRPr sz="2400" b="1">
              <a:latin typeface="Arial Narrow"/>
              <a:ea typeface="Arial Narrow"/>
              <a:cs typeface="Arial Narrow"/>
              <a:sym typeface="Arial Narrow"/>
            </a:endParaRPr>
          </a:p>
          <a:p>
            <a:pPr marL="0" lvl="0" indent="0">
              <a:spcBef>
                <a:spcPts val="0"/>
              </a:spcBef>
              <a:spcAft>
                <a:spcPts val="0"/>
              </a:spcAft>
              <a:buNone/>
            </a:pPr>
            <a:endParaRPr sz="2400" b="1">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7"/>
          <p:cNvSpPr txBox="1">
            <a:spLocks noGrp="1"/>
          </p:cNvSpPr>
          <p:nvPr>
            <p:ph type="body" idx="1"/>
          </p:nvPr>
        </p:nvSpPr>
        <p:spPr>
          <a:xfrm>
            <a:off x="457200" y="971550"/>
            <a:ext cx="8305800" cy="39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Architecture community = </a:t>
            </a:r>
            <a:endParaRPr sz="2800" b="1" i="0" u="none" strike="noStrike" cap="none">
              <a:solidFill>
                <a:schemeClr val="dk1"/>
              </a:solidFill>
              <a:latin typeface="Arial Narrow"/>
              <a:ea typeface="Arial Narrow"/>
              <a:cs typeface="Arial Narrow"/>
              <a:sym typeface="Arial Narrow"/>
            </a:endParaRPr>
          </a:p>
          <a:p>
            <a:pPr marL="742950" marR="0" lvl="1" indent="-285750" algn="l" rtl="0">
              <a:lnSpc>
                <a:spcPct val="100000"/>
              </a:lnSpc>
              <a:spcBef>
                <a:spcPts val="440"/>
              </a:spcBef>
              <a:spcAft>
                <a:spcPts val="0"/>
              </a:spcAft>
              <a:buClr>
                <a:schemeClr val="dk1"/>
              </a:buClr>
              <a:buSzPts val="2200"/>
              <a:buFont typeface="Arial"/>
              <a:buChar char="–"/>
            </a:pPr>
            <a:r>
              <a:rPr lang="en-US" sz="2200"/>
              <a:t>ACM </a:t>
            </a:r>
            <a:r>
              <a:rPr lang="en-US" sz="2200" b="1" i="0" u="none" strike="noStrike" cap="none">
                <a:solidFill>
                  <a:schemeClr val="dk1"/>
                </a:solidFill>
                <a:latin typeface="Arial Narrow"/>
                <a:ea typeface="Arial Narrow"/>
                <a:cs typeface="Arial Narrow"/>
                <a:sym typeface="Arial Narrow"/>
              </a:rPr>
              <a:t>SIGARCH, ACM SIGMICRO, IEEE TCCA, IEEE T</a:t>
            </a:r>
            <a:r>
              <a:rPr lang="en-US" sz="2200"/>
              <a:t>C</a:t>
            </a:r>
            <a:r>
              <a:rPr lang="en-US" sz="2200" b="1" i="0" u="none" strike="noStrike" cap="none">
                <a:solidFill>
                  <a:schemeClr val="dk1"/>
                </a:solidFill>
                <a:latin typeface="Arial Narrow"/>
                <a:ea typeface="Arial Narrow"/>
                <a:cs typeface="Arial Narrow"/>
                <a:sym typeface="Arial Narrow"/>
              </a:rPr>
              <a:t>uarch</a:t>
            </a:r>
            <a:endParaRPr sz="2200" b="1" i="0" u="none" strike="noStrike" cap="none">
              <a:solidFill>
                <a:schemeClr val="dk1"/>
              </a:solidFill>
              <a:latin typeface="Arial Narrow"/>
              <a:ea typeface="Arial Narrow"/>
              <a:cs typeface="Arial Narrow"/>
              <a:sym typeface="Arial Narrow"/>
            </a:endParaRPr>
          </a:p>
          <a:p>
            <a:pPr marL="457200" marR="0" lvl="1" indent="0" algn="l" rtl="0">
              <a:lnSpc>
                <a:spcPct val="100000"/>
              </a:lnSpc>
              <a:spcBef>
                <a:spcPts val="440"/>
              </a:spcBef>
              <a:spcAft>
                <a:spcPts val="0"/>
              </a:spcAft>
              <a:buClr>
                <a:schemeClr val="dk1"/>
              </a:buClr>
              <a:buSzPts val="2200"/>
              <a:buFont typeface="Arial"/>
              <a:buNone/>
            </a:pPr>
            <a:endParaRPr sz="2200" b="1" i="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120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Four main conferences</a:t>
            </a:r>
            <a:endParaRPr sz="2800" b="1" i="0" u="none" strike="noStrike" cap="none">
              <a:solidFill>
                <a:schemeClr val="dk1"/>
              </a:solidFill>
              <a:latin typeface="Arial Narrow"/>
              <a:ea typeface="Arial Narrow"/>
              <a:cs typeface="Arial Narrow"/>
              <a:sym typeface="Arial Narrow"/>
            </a:endParaRPr>
          </a:p>
          <a:p>
            <a:pPr marL="742950" marR="0" lvl="1" indent="-285750" algn="l" rtl="0">
              <a:lnSpc>
                <a:spcPct val="10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ISCA → SIGARCH + TCCA</a:t>
            </a:r>
            <a:endParaRPr sz="2400" b="1" i="0" u="none" strike="noStrike" cap="none">
              <a:solidFill>
                <a:schemeClr val="dk1"/>
              </a:solidFill>
              <a:latin typeface="Arial Narrow"/>
              <a:ea typeface="Arial Narrow"/>
              <a:cs typeface="Arial Narrow"/>
              <a:sym typeface="Arial Narrow"/>
            </a:endParaRPr>
          </a:p>
          <a:p>
            <a:pPr marL="742950" marR="0" lvl="1" indent="-285750" algn="l" rtl="0">
              <a:lnSpc>
                <a:spcPct val="10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Micro → SIGMICRO + Tcuarch</a:t>
            </a:r>
            <a:endParaRPr sz="2200" b="1" i="0" u="none" strike="noStrike" cap="none">
              <a:solidFill>
                <a:schemeClr val="dk1"/>
              </a:solidFill>
              <a:latin typeface="Arial Narrow"/>
              <a:ea typeface="Arial Narrow"/>
              <a:cs typeface="Arial Narrow"/>
              <a:sym typeface="Arial Narrow"/>
            </a:endParaRPr>
          </a:p>
          <a:p>
            <a:pPr marL="742950" marR="0" lvl="1" indent="-285750" algn="l" rtl="0">
              <a:lnSpc>
                <a:spcPct val="10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HPCA → TCCA</a:t>
            </a:r>
            <a:endParaRPr sz="2400" b="1" i="0" u="none" strike="noStrike" cap="none">
              <a:solidFill>
                <a:schemeClr val="dk1"/>
              </a:solidFill>
              <a:latin typeface="Arial Narrow"/>
              <a:ea typeface="Arial Narrow"/>
              <a:cs typeface="Arial Narrow"/>
              <a:sym typeface="Arial Narrow"/>
            </a:endParaRPr>
          </a:p>
          <a:p>
            <a:pPr marL="742950" marR="0" lvl="1" indent="-285750" algn="l" rtl="0">
              <a:lnSpc>
                <a:spcPct val="10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Narrow"/>
                <a:ea typeface="Arial Narrow"/>
                <a:cs typeface="Arial Narrow"/>
                <a:sym typeface="Arial Narrow"/>
              </a:rPr>
              <a:t>ASPLOS → SIGARCH + SIGPLAN + SIGOPS</a:t>
            </a:r>
            <a:endParaRPr sz="2200" b="1" i="0" u="none" strike="noStrike" cap="none">
              <a:solidFill>
                <a:schemeClr val="dk1"/>
              </a:solidFill>
              <a:latin typeface="Arial Narrow"/>
              <a:ea typeface="Arial Narrow"/>
              <a:cs typeface="Arial Narrow"/>
              <a:sym typeface="Arial Narrow"/>
            </a:endParaRPr>
          </a:p>
        </p:txBody>
      </p:sp>
      <p:sp>
        <p:nvSpPr>
          <p:cNvPr id="648" name="Google Shape;648;p97"/>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b="1" i="0" u="none" strike="noStrike" cap="none">
                <a:solidFill>
                  <a:schemeClr val="lt1"/>
                </a:solidFill>
                <a:latin typeface="Arial Narrow"/>
                <a:ea typeface="Arial Narrow"/>
                <a:cs typeface="Arial Narrow"/>
                <a:sym typeface="Arial Narrow"/>
              </a:rPr>
              <a:t>Architecture Community</a:t>
            </a:r>
            <a:endParaRPr sz="3200" b="1" i="0" u="none" strike="noStrike" cap="none">
              <a:solidFill>
                <a:schemeClr val="lt1"/>
              </a:solidFill>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98"/>
          <p:cNvPicPr preferRelativeResize="0"/>
          <p:nvPr/>
        </p:nvPicPr>
        <p:blipFill rotWithShape="1">
          <a:blip r:embed="rId3">
            <a:alphaModFix/>
          </a:blip>
          <a:srcRect l="28008" t="32795" r="40833" b="19894"/>
          <a:stretch/>
        </p:blipFill>
        <p:spPr>
          <a:xfrm>
            <a:off x="5952750" y="527528"/>
            <a:ext cx="2923330" cy="1872774"/>
          </a:xfrm>
          <a:prstGeom prst="rect">
            <a:avLst/>
          </a:prstGeom>
          <a:noFill/>
          <a:ln>
            <a:noFill/>
          </a:ln>
        </p:spPr>
      </p:pic>
      <p:pic>
        <p:nvPicPr>
          <p:cNvPr id="654" name="Google Shape;654;p98"/>
          <p:cNvPicPr preferRelativeResize="0"/>
          <p:nvPr/>
        </p:nvPicPr>
        <p:blipFill rotWithShape="1">
          <a:blip r:embed="rId4">
            <a:alphaModFix/>
          </a:blip>
          <a:srcRect l="28016" t="31580" r="43284" b="23039"/>
          <a:stretch/>
        </p:blipFill>
        <p:spPr>
          <a:xfrm>
            <a:off x="3093801" y="3057208"/>
            <a:ext cx="2391975" cy="1595666"/>
          </a:xfrm>
          <a:prstGeom prst="rect">
            <a:avLst/>
          </a:prstGeom>
          <a:noFill/>
          <a:ln>
            <a:noFill/>
          </a:ln>
        </p:spPr>
      </p:pic>
      <p:pic>
        <p:nvPicPr>
          <p:cNvPr id="655" name="Google Shape;655;p98"/>
          <p:cNvPicPr preferRelativeResize="0"/>
          <p:nvPr/>
        </p:nvPicPr>
        <p:blipFill rotWithShape="1">
          <a:blip r:embed="rId5">
            <a:alphaModFix/>
          </a:blip>
          <a:srcRect l="20518" t="41579" r="42113" b="7633"/>
          <a:stretch/>
        </p:blipFill>
        <p:spPr>
          <a:xfrm>
            <a:off x="0" y="3657600"/>
            <a:ext cx="2391965" cy="1371600"/>
          </a:xfrm>
          <a:prstGeom prst="rect">
            <a:avLst/>
          </a:prstGeom>
          <a:noFill/>
          <a:ln>
            <a:noFill/>
          </a:ln>
        </p:spPr>
      </p:pic>
      <p:sp>
        <p:nvSpPr>
          <p:cNvPr id="656" name="Google Shape;656;p98"/>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Key </a:t>
            </a:r>
            <a:r>
              <a:rPr lang="en-US" sz="3200" b="1" i="0" u="none" strike="noStrike" cap="none">
                <a:solidFill>
                  <a:schemeClr val="lt1"/>
                </a:solidFill>
                <a:latin typeface="Arial Narrow"/>
                <a:ea typeface="Arial Narrow"/>
                <a:cs typeface="Arial Narrow"/>
                <a:sym typeface="Arial Narrow"/>
              </a:rPr>
              <a:t>Events Last Year in Architecture Community</a:t>
            </a:r>
            <a:endParaRPr sz="3200" b="1" i="0" u="none" strike="noStrike" cap="none">
              <a:solidFill>
                <a:schemeClr val="lt1"/>
              </a:solidFill>
              <a:latin typeface="Arial Narrow"/>
              <a:ea typeface="Arial Narrow"/>
              <a:cs typeface="Arial Narrow"/>
              <a:sym typeface="Arial Narrow"/>
            </a:endParaRPr>
          </a:p>
        </p:txBody>
      </p:sp>
      <p:pic>
        <p:nvPicPr>
          <p:cNvPr id="657" name="Google Shape;657;p98" descr="https://www.sigarch.org/wp-content/uploads/2017/10/MICRO-Crop.jpg"/>
          <p:cNvPicPr preferRelativeResize="0"/>
          <p:nvPr/>
        </p:nvPicPr>
        <p:blipFill rotWithShape="1">
          <a:blip r:embed="rId6">
            <a:alphaModFix/>
          </a:blip>
          <a:srcRect t="36435" r="1468"/>
          <a:stretch/>
        </p:blipFill>
        <p:spPr>
          <a:xfrm>
            <a:off x="5500263" y="2082431"/>
            <a:ext cx="3682572" cy="546469"/>
          </a:xfrm>
          <a:prstGeom prst="rect">
            <a:avLst/>
          </a:prstGeom>
          <a:noFill/>
          <a:ln>
            <a:noFill/>
          </a:ln>
        </p:spPr>
      </p:pic>
      <p:sp>
        <p:nvSpPr>
          <p:cNvPr id="658" name="Google Shape;658;p98"/>
          <p:cNvSpPr txBox="1"/>
          <p:nvPr/>
        </p:nvSpPr>
        <p:spPr>
          <a:xfrm>
            <a:off x="-4475" y="2982350"/>
            <a:ext cx="2775600" cy="54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5000"/>
                </a:solidFill>
                <a:latin typeface="Arial Narrow"/>
                <a:ea typeface="Arial Narrow"/>
                <a:cs typeface="Arial Narrow"/>
                <a:sym typeface="Arial Narrow"/>
              </a:rPr>
              <a:t>SIGARCH works for diversity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Narrow"/>
                <a:ea typeface="Arial Narrow"/>
                <a:cs typeface="Arial Narrow"/>
                <a:sym typeface="Arial Narrow"/>
              </a:rPr>
              <a:t>But study is wakeup call </a:t>
            </a:r>
            <a:endParaRPr sz="1800" b="1" i="0" u="none" strike="noStrike" cap="none">
              <a:solidFill>
                <a:schemeClr val="dk1"/>
              </a:solidFill>
              <a:latin typeface="Arial Narrow"/>
              <a:ea typeface="Arial Narrow"/>
              <a:cs typeface="Arial Narrow"/>
              <a:sym typeface="Arial Narrow"/>
            </a:endParaRPr>
          </a:p>
        </p:txBody>
      </p:sp>
      <p:pic>
        <p:nvPicPr>
          <p:cNvPr id="659" name="Google Shape;659;p98"/>
          <p:cNvPicPr preferRelativeResize="0"/>
          <p:nvPr/>
        </p:nvPicPr>
        <p:blipFill rotWithShape="1">
          <a:blip r:embed="rId7">
            <a:alphaModFix/>
          </a:blip>
          <a:srcRect l="28125" t="28571" r="39731" b="23809"/>
          <a:stretch/>
        </p:blipFill>
        <p:spPr>
          <a:xfrm>
            <a:off x="5998025" y="3104025"/>
            <a:ext cx="3111600" cy="1944744"/>
          </a:xfrm>
          <a:prstGeom prst="rect">
            <a:avLst/>
          </a:prstGeom>
          <a:noFill/>
          <a:ln>
            <a:noFill/>
          </a:ln>
        </p:spPr>
      </p:pic>
      <p:sp>
        <p:nvSpPr>
          <p:cNvPr id="660" name="Google Shape;660;p98"/>
          <p:cNvSpPr txBox="1"/>
          <p:nvPr/>
        </p:nvSpPr>
        <p:spPr>
          <a:xfrm>
            <a:off x="2673275" y="4409175"/>
            <a:ext cx="3475800" cy="6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5000"/>
                </a:solidFill>
                <a:latin typeface="Arial Narrow"/>
                <a:ea typeface="Arial Narrow"/>
                <a:cs typeface="Arial Narrow"/>
                <a:sym typeface="Arial Narrow"/>
              </a:rPr>
              <a:t>Diversity in conference governance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Institution, academic lineage, …</a:t>
            </a:r>
            <a:endParaRPr sz="1800" b="1" i="0" u="none" strike="noStrike" cap="none">
              <a:solidFill>
                <a:schemeClr val="dk1"/>
              </a:solidFill>
              <a:latin typeface="Arial Narrow"/>
              <a:ea typeface="Arial Narrow"/>
              <a:cs typeface="Arial Narrow"/>
              <a:sym typeface="Arial Narrow"/>
            </a:endParaRPr>
          </a:p>
        </p:txBody>
      </p:sp>
      <p:sp>
        <p:nvSpPr>
          <p:cNvPr id="661" name="Google Shape;661;p98"/>
          <p:cNvSpPr txBox="1"/>
          <p:nvPr/>
        </p:nvSpPr>
        <p:spPr>
          <a:xfrm>
            <a:off x="5979600" y="2734700"/>
            <a:ext cx="31947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5000"/>
                </a:solidFill>
                <a:latin typeface="Arial Narrow"/>
                <a:ea typeface="Arial Narrow"/>
                <a:cs typeface="Arial Narrow"/>
                <a:sym typeface="Arial Narrow"/>
              </a:rPr>
              <a:t>Personal accounts of harassment</a:t>
            </a:r>
            <a:endParaRPr sz="1800" b="1" i="0" u="none" strike="noStrike" cap="none">
              <a:solidFill>
                <a:srgbClr val="D25000"/>
              </a:solidFill>
              <a:latin typeface="Arial Narrow"/>
              <a:ea typeface="Arial Narrow"/>
              <a:cs typeface="Arial Narrow"/>
              <a:sym typeface="Arial Narrow"/>
            </a:endParaRPr>
          </a:p>
        </p:txBody>
      </p:sp>
      <p:pic>
        <p:nvPicPr>
          <p:cNvPr id="662" name="Google Shape;662;p98"/>
          <p:cNvPicPr preferRelativeResize="0"/>
          <p:nvPr/>
        </p:nvPicPr>
        <p:blipFill rotWithShape="1">
          <a:blip r:embed="rId8">
            <a:alphaModFix/>
          </a:blip>
          <a:srcRect l="20915" t="15848" r="34318" b="8284"/>
          <a:stretch/>
        </p:blipFill>
        <p:spPr>
          <a:xfrm>
            <a:off x="57149" y="608647"/>
            <a:ext cx="2985662" cy="2134553"/>
          </a:xfrm>
          <a:prstGeom prst="rect">
            <a:avLst/>
          </a:prstGeom>
          <a:noFill/>
          <a:ln>
            <a:noFill/>
          </a:ln>
        </p:spPr>
      </p:pic>
      <p:sp>
        <p:nvSpPr>
          <p:cNvPr id="663" name="Google Shape;663;p98"/>
          <p:cNvSpPr txBox="1"/>
          <p:nvPr/>
        </p:nvSpPr>
        <p:spPr>
          <a:xfrm flipH="1">
            <a:off x="2901575" y="1668851"/>
            <a:ext cx="3111600" cy="1734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1200"/>
              </a:spcBef>
              <a:spcAft>
                <a:spcPts val="0"/>
              </a:spcAft>
              <a:buClr>
                <a:srgbClr val="000000"/>
              </a:buClr>
              <a:buSzPts val="1800"/>
              <a:buFont typeface="Arial"/>
              <a:buNone/>
            </a:pPr>
            <a:r>
              <a:rPr lang="en-US" sz="1800" b="1" i="0" u="none" strike="noStrike" cap="none" dirty="0">
                <a:solidFill>
                  <a:schemeClr val="dk1"/>
                </a:solidFill>
                <a:latin typeface="Arial Narrow"/>
                <a:ea typeface="Arial Narrow"/>
                <a:cs typeface="Arial Narrow"/>
                <a:sym typeface="Arial Narrow"/>
              </a:rPr>
              <a:t>Micro50: Legends of Micro panel </a:t>
            </a:r>
            <a:endParaRPr sz="1400" b="0" i="0" u="none" strike="noStrike" cap="none" dirty="0">
              <a:solidFill>
                <a:srgbClr val="000000"/>
              </a:solidFill>
              <a:latin typeface="Arial"/>
              <a:ea typeface="Arial"/>
              <a:cs typeface="Arial"/>
              <a:sym typeface="Arial"/>
            </a:endParaRPr>
          </a:p>
          <a:p>
            <a:pPr marL="286941" marR="0" lvl="1" indent="-285750"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All white, all male</a:t>
            </a:r>
            <a:endParaRPr sz="1600" b="1" i="0" u="none" strike="noStrike" cap="none" dirty="0">
              <a:solidFill>
                <a:schemeClr val="dk1"/>
              </a:solidFill>
              <a:latin typeface="Arial Narrow"/>
              <a:ea typeface="Arial Narrow"/>
              <a:cs typeface="Arial Narrow"/>
              <a:sym typeface="Arial Narrow"/>
            </a:endParaRPr>
          </a:p>
          <a:p>
            <a:pPr marL="1191" marR="0" lvl="1" indent="0" algn="l" rtl="0">
              <a:lnSpc>
                <a:spcPct val="100000"/>
              </a:lnSpc>
              <a:spcBef>
                <a:spcPts val="1000"/>
              </a:spcBef>
              <a:spcAft>
                <a:spcPts val="0"/>
              </a:spcAft>
              <a:buClr>
                <a:srgbClr val="000000"/>
              </a:buClr>
              <a:buSzPts val="1600"/>
              <a:buFont typeface="Arial"/>
              <a:buNone/>
            </a:pPr>
            <a:r>
              <a:rPr lang="en-US" sz="1600" b="1" i="0" u="none" strike="noStrike" cap="none" dirty="0">
                <a:solidFill>
                  <a:srgbClr val="D25000"/>
                </a:solidFill>
                <a:latin typeface="Arial Narrow"/>
                <a:ea typeface="Arial Narrow"/>
                <a:cs typeface="Arial Narrow"/>
                <a:sym typeface="Arial Narrow"/>
              </a:rPr>
              <a:t>Reading of Diversity Statement </a:t>
            </a:r>
            <a:endParaRPr sz="1600" b="1" i="0" u="none" strike="noStrike" cap="none" dirty="0">
              <a:solidFill>
                <a:srgbClr val="D25000"/>
              </a:solidFill>
              <a:latin typeface="Arial Narrow"/>
              <a:ea typeface="Arial Narrow"/>
              <a:cs typeface="Arial Narrow"/>
              <a:sym typeface="Arial Narrow"/>
            </a:endParaRPr>
          </a:p>
          <a:p>
            <a:pPr marL="286941" marR="0" lvl="1" indent="-285750"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Call to action</a:t>
            </a:r>
            <a:endParaRPr sz="1400" b="0" i="0" u="none" strike="noStrike" cap="none" dirty="0">
              <a:solidFill>
                <a:srgbClr val="000000"/>
              </a:solidFill>
              <a:latin typeface="Arial"/>
              <a:ea typeface="Arial"/>
              <a:cs typeface="Arial"/>
              <a:sym typeface="Arial"/>
            </a:endParaRPr>
          </a:p>
          <a:p>
            <a:pPr marL="286941" marR="0" lvl="1" indent="-285750"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Clear public support for change</a:t>
            </a:r>
            <a:endParaRPr sz="1600" b="1"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664" name="Google Shape;664;p98"/>
          <p:cNvSpPr txBox="1"/>
          <p:nvPr/>
        </p:nvSpPr>
        <p:spPr>
          <a:xfrm flipH="1">
            <a:off x="2865825" y="591672"/>
            <a:ext cx="3111600" cy="110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D25000"/>
                </a:solidFill>
                <a:latin typeface="Arial Narrow"/>
                <a:ea typeface="Arial Narrow"/>
                <a:cs typeface="Arial Narrow"/>
                <a:sym typeface="Arial Narrow"/>
              </a:rPr>
              <a:t>Study shows poor gender ratios</a:t>
            </a:r>
            <a:endParaRPr sz="1400" b="0" i="0" u="none" strike="noStrike" cap="none" dirty="0">
              <a:solidFill>
                <a:srgbClr val="000000"/>
              </a:solidFill>
              <a:latin typeface="Arial"/>
              <a:ea typeface="Arial"/>
              <a:cs typeface="Arial"/>
              <a:sym typeface="Arial"/>
            </a:endParaRPr>
          </a:p>
          <a:p>
            <a:pPr marL="142875" marR="0" lvl="0" indent="-142875"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Keynotes, PC chairs, Awards</a:t>
            </a:r>
            <a:endParaRPr sz="1400" b="0" i="0" u="none" strike="noStrike" cap="none" dirty="0">
              <a:solidFill>
                <a:srgbClr val="000000"/>
              </a:solidFill>
              <a:latin typeface="Arial"/>
              <a:ea typeface="Arial"/>
              <a:cs typeface="Arial"/>
              <a:sym typeface="Arial"/>
            </a:endParaRPr>
          </a:p>
          <a:p>
            <a:pPr marL="142875" marR="0" lvl="0" indent="-142875"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All conferences must improve</a:t>
            </a:r>
            <a:endParaRPr sz="1400" b="0" i="0" u="none" strike="noStrike" cap="none" dirty="0">
              <a:solidFill>
                <a:srgbClr val="000000"/>
              </a:solidFill>
              <a:latin typeface="Arial"/>
              <a:ea typeface="Arial"/>
              <a:cs typeface="Arial"/>
              <a:sym typeface="Arial"/>
            </a:endParaRPr>
          </a:p>
          <a:p>
            <a:pPr marL="142875" marR="0" lvl="0" indent="-142875" algn="l" rtl="0">
              <a:lnSpc>
                <a:spcPct val="100000"/>
              </a:lnSpc>
              <a:spcBef>
                <a:spcPts val="0"/>
              </a:spcBef>
              <a:spcAft>
                <a:spcPts val="0"/>
              </a:spcAft>
              <a:buClr>
                <a:schemeClr val="dk1"/>
              </a:buClr>
              <a:buSzPts val="1600"/>
              <a:buFont typeface="Arial"/>
              <a:buChar char="•"/>
            </a:pPr>
            <a:r>
              <a:rPr lang="en-US" sz="1600" b="1" i="0" u="none" strike="noStrike" cap="none" dirty="0">
                <a:solidFill>
                  <a:schemeClr val="dk1"/>
                </a:solidFill>
                <a:latin typeface="Arial Narrow"/>
                <a:ea typeface="Arial Narrow"/>
                <a:cs typeface="Arial Narrow"/>
                <a:sym typeface="Arial Narrow"/>
              </a:rPr>
              <a:t>Micro stands out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99"/>
          <p:cNvPicPr preferRelativeResize="0"/>
          <p:nvPr/>
        </p:nvPicPr>
        <p:blipFill rotWithShape="1">
          <a:blip r:embed="rId3">
            <a:alphaModFix amt="19000"/>
          </a:blip>
          <a:srcRect l="28008" t="32795" r="40833" b="19894"/>
          <a:stretch/>
        </p:blipFill>
        <p:spPr>
          <a:xfrm>
            <a:off x="5952750" y="527528"/>
            <a:ext cx="2923330" cy="1872774"/>
          </a:xfrm>
          <a:prstGeom prst="rect">
            <a:avLst/>
          </a:prstGeom>
          <a:noFill/>
          <a:ln>
            <a:noFill/>
          </a:ln>
        </p:spPr>
      </p:pic>
      <p:pic>
        <p:nvPicPr>
          <p:cNvPr id="670" name="Google Shape;670;p99"/>
          <p:cNvPicPr preferRelativeResize="0"/>
          <p:nvPr/>
        </p:nvPicPr>
        <p:blipFill rotWithShape="1">
          <a:blip r:embed="rId4">
            <a:alphaModFix amt="19000"/>
          </a:blip>
          <a:srcRect l="28016" t="31580" r="43284" b="23039"/>
          <a:stretch/>
        </p:blipFill>
        <p:spPr>
          <a:xfrm>
            <a:off x="3093801" y="3057208"/>
            <a:ext cx="2391975" cy="1595666"/>
          </a:xfrm>
          <a:prstGeom prst="rect">
            <a:avLst/>
          </a:prstGeom>
          <a:noFill/>
          <a:ln>
            <a:noFill/>
          </a:ln>
        </p:spPr>
      </p:pic>
      <p:pic>
        <p:nvPicPr>
          <p:cNvPr id="671" name="Google Shape;671;p99"/>
          <p:cNvPicPr preferRelativeResize="0"/>
          <p:nvPr/>
        </p:nvPicPr>
        <p:blipFill rotWithShape="1">
          <a:blip r:embed="rId5">
            <a:alphaModFix amt="19000"/>
          </a:blip>
          <a:srcRect l="20518" t="41579" r="42113" b="7633"/>
          <a:stretch/>
        </p:blipFill>
        <p:spPr>
          <a:xfrm>
            <a:off x="0" y="3657600"/>
            <a:ext cx="2391965" cy="1371600"/>
          </a:xfrm>
          <a:prstGeom prst="rect">
            <a:avLst/>
          </a:prstGeom>
          <a:noFill/>
          <a:ln>
            <a:noFill/>
          </a:ln>
        </p:spPr>
      </p:pic>
      <p:sp>
        <p:nvSpPr>
          <p:cNvPr id="672" name="Google Shape;672;p99"/>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1400"/>
              <a:buFont typeface="Arial"/>
              <a:buNone/>
            </a:pPr>
            <a:r>
              <a:rPr lang="en-US"/>
              <a:t>Key Events Last Year in Architecture Community</a:t>
            </a:r>
            <a:endParaRPr sz="3200" b="1" i="0" u="none" strike="noStrike" cap="none">
              <a:solidFill>
                <a:schemeClr val="lt1"/>
              </a:solidFill>
              <a:latin typeface="Arial Narrow"/>
              <a:ea typeface="Arial Narrow"/>
              <a:cs typeface="Arial Narrow"/>
              <a:sym typeface="Arial Narrow"/>
            </a:endParaRPr>
          </a:p>
        </p:txBody>
      </p:sp>
      <p:pic>
        <p:nvPicPr>
          <p:cNvPr id="673" name="Google Shape;673;p99" descr="https://www.sigarch.org/wp-content/uploads/2017/10/MICRO-Crop.jpg"/>
          <p:cNvPicPr preferRelativeResize="0"/>
          <p:nvPr/>
        </p:nvPicPr>
        <p:blipFill rotWithShape="1">
          <a:blip r:embed="rId6">
            <a:alphaModFix amt="19000"/>
          </a:blip>
          <a:srcRect t="36435" r="1468"/>
          <a:stretch/>
        </p:blipFill>
        <p:spPr>
          <a:xfrm>
            <a:off x="5500263" y="2082431"/>
            <a:ext cx="3682572" cy="546469"/>
          </a:xfrm>
          <a:prstGeom prst="rect">
            <a:avLst/>
          </a:prstGeom>
          <a:noFill/>
          <a:ln>
            <a:noFill/>
          </a:ln>
        </p:spPr>
      </p:pic>
      <p:sp>
        <p:nvSpPr>
          <p:cNvPr id="674" name="Google Shape;674;p99"/>
          <p:cNvSpPr txBox="1"/>
          <p:nvPr/>
        </p:nvSpPr>
        <p:spPr>
          <a:xfrm>
            <a:off x="-4475" y="2982350"/>
            <a:ext cx="2775600" cy="54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SIGARCH works for diversity</a:t>
            </a:r>
            <a:endParaRPr sz="1400" b="0" i="0" u="none" strike="noStrike" cap="none">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But study is wakeup call </a:t>
            </a:r>
            <a:endParaRPr sz="1800" b="1" i="0" u="none" strike="noStrike" cap="none">
              <a:solidFill>
                <a:srgbClr val="D9D9D9"/>
              </a:solidFill>
              <a:latin typeface="Arial Narrow"/>
              <a:ea typeface="Arial Narrow"/>
              <a:cs typeface="Arial Narrow"/>
              <a:sym typeface="Arial Narrow"/>
            </a:endParaRPr>
          </a:p>
        </p:txBody>
      </p:sp>
      <p:pic>
        <p:nvPicPr>
          <p:cNvPr id="675" name="Google Shape;675;p99"/>
          <p:cNvPicPr preferRelativeResize="0"/>
          <p:nvPr/>
        </p:nvPicPr>
        <p:blipFill rotWithShape="1">
          <a:blip r:embed="rId7">
            <a:alphaModFix amt="19000"/>
          </a:blip>
          <a:srcRect l="28125" t="28571" r="39731" b="23809"/>
          <a:stretch/>
        </p:blipFill>
        <p:spPr>
          <a:xfrm>
            <a:off x="5998025" y="3104025"/>
            <a:ext cx="3111600" cy="1305151"/>
          </a:xfrm>
          <a:prstGeom prst="rect">
            <a:avLst/>
          </a:prstGeom>
          <a:noFill/>
          <a:ln>
            <a:noFill/>
          </a:ln>
        </p:spPr>
      </p:pic>
      <p:sp>
        <p:nvSpPr>
          <p:cNvPr id="676" name="Google Shape;676;p99"/>
          <p:cNvSpPr txBox="1"/>
          <p:nvPr/>
        </p:nvSpPr>
        <p:spPr>
          <a:xfrm>
            <a:off x="2673275" y="4409175"/>
            <a:ext cx="3475800" cy="6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Diversity in conference governance</a:t>
            </a:r>
            <a:endParaRPr sz="1400" b="0" i="0" u="none" strike="noStrike" cap="none">
              <a:solidFill>
                <a:srgbClr val="D9D9D9"/>
              </a:solidFill>
              <a:latin typeface="Arial"/>
              <a:ea typeface="Arial"/>
              <a:cs typeface="Arial"/>
              <a:sym typeface="Arial"/>
            </a:endParaRPr>
          </a:p>
          <a:p>
            <a:pPr marL="285750" marR="0" lvl="0" indent="-285750" algn="l" rtl="0">
              <a:lnSpc>
                <a:spcPct val="100000"/>
              </a:lnSpc>
              <a:spcBef>
                <a:spcPts val="0"/>
              </a:spcBef>
              <a:spcAft>
                <a:spcPts val="0"/>
              </a:spcAft>
              <a:buClr>
                <a:srgbClr val="D9D9D9"/>
              </a:buClr>
              <a:buSzPts val="1800"/>
              <a:buFont typeface="Arial"/>
              <a:buChar char="•"/>
            </a:pPr>
            <a:r>
              <a:rPr lang="en-US" sz="1800" b="1" i="0" u="none" strike="noStrike" cap="none">
                <a:solidFill>
                  <a:srgbClr val="D9D9D9"/>
                </a:solidFill>
                <a:latin typeface="Arial Narrow"/>
                <a:ea typeface="Arial Narrow"/>
                <a:cs typeface="Arial Narrow"/>
                <a:sym typeface="Arial Narrow"/>
              </a:rPr>
              <a:t>Institution, academic lineage, …</a:t>
            </a:r>
            <a:endParaRPr sz="1800" b="1" i="0" u="none" strike="noStrike" cap="none">
              <a:solidFill>
                <a:srgbClr val="D9D9D9"/>
              </a:solidFill>
              <a:latin typeface="Arial Narrow"/>
              <a:ea typeface="Arial Narrow"/>
              <a:cs typeface="Arial Narrow"/>
              <a:sym typeface="Arial Narrow"/>
            </a:endParaRPr>
          </a:p>
        </p:txBody>
      </p:sp>
      <p:sp>
        <p:nvSpPr>
          <p:cNvPr id="677" name="Google Shape;677;p99"/>
          <p:cNvSpPr txBox="1"/>
          <p:nvPr/>
        </p:nvSpPr>
        <p:spPr>
          <a:xfrm>
            <a:off x="5979600" y="2734700"/>
            <a:ext cx="3194700" cy="4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Personal accounts of harassment</a:t>
            </a:r>
            <a:endParaRPr sz="1800" b="1" i="0" u="none" strike="noStrike" cap="none">
              <a:solidFill>
                <a:srgbClr val="D9D9D9"/>
              </a:solidFill>
              <a:latin typeface="Arial Narrow"/>
              <a:ea typeface="Arial Narrow"/>
              <a:cs typeface="Arial Narrow"/>
              <a:sym typeface="Arial Narrow"/>
            </a:endParaRPr>
          </a:p>
        </p:txBody>
      </p:sp>
      <p:pic>
        <p:nvPicPr>
          <p:cNvPr id="678" name="Google Shape;678;p99"/>
          <p:cNvPicPr preferRelativeResize="0"/>
          <p:nvPr/>
        </p:nvPicPr>
        <p:blipFill rotWithShape="1">
          <a:blip r:embed="rId8">
            <a:alphaModFix amt="19000"/>
          </a:blip>
          <a:srcRect l="20915" t="15848" r="34318" b="8284"/>
          <a:stretch/>
        </p:blipFill>
        <p:spPr>
          <a:xfrm>
            <a:off x="57149" y="608647"/>
            <a:ext cx="2985662" cy="2134553"/>
          </a:xfrm>
          <a:prstGeom prst="rect">
            <a:avLst/>
          </a:prstGeom>
          <a:noFill/>
          <a:ln>
            <a:noFill/>
          </a:ln>
        </p:spPr>
      </p:pic>
      <p:sp>
        <p:nvSpPr>
          <p:cNvPr id="679" name="Google Shape;679;p99"/>
          <p:cNvSpPr txBox="1"/>
          <p:nvPr/>
        </p:nvSpPr>
        <p:spPr>
          <a:xfrm flipH="1">
            <a:off x="2901575" y="1584974"/>
            <a:ext cx="3111600" cy="1734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120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Micro50: Legends of Micro panel </a:t>
            </a:r>
            <a:endParaRPr sz="1400" b="0" i="0" u="none" strike="noStrike" cap="none">
              <a:solidFill>
                <a:srgbClr val="D9D9D9"/>
              </a:solidFill>
              <a:latin typeface="Arial"/>
              <a:ea typeface="Arial"/>
              <a:cs typeface="Arial"/>
              <a:sym typeface="Arial"/>
            </a:endParaRPr>
          </a:p>
          <a:p>
            <a:pPr marL="286941" marR="0" lvl="1" indent="-285750"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All white, all male</a:t>
            </a:r>
            <a:endParaRPr sz="1600" b="1" i="0" u="none" strike="noStrike" cap="none">
              <a:solidFill>
                <a:srgbClr val="D9D9D9"/>
              </a:solidFill>
              <a:latin typeface="Arial Narrow"/>
              <a:ea typeface="Arial Narrow"/>
              <a:cs typeface="Arial Narrow"/>
              <a:sym typeface="Arial Narrow"/>
            </a:endParaRPr>
          </a:p>
          <a:p>
            <a:pPr marL="1191" marR="0" lvl="1" indent="0" algn="l" rtl="0">
              <a:lnSpc>
                <a:spcPct val="100000"/>
              </a:lnSpc>
              <a:spcBef>
                <a:spcPts val="1000"/>
              </a:spcBef>
              <a:spcAft>
                <a:spcPts val="0"/>
              </a:spcAft>
              <a:buClr>
                <a:srgbClr val="000000"/>
              </a:buClr>
              <a:buSzPts val="1600"/>
              <a:buFont typeface="Arial"/>
              <a:buNone/>
            </a:pPr>
            <a:r>
              <a:rPr lang="en-US" sz="1600" b="1" i="0" u="none" strike="noStrike" cap="none">
                <a:solidFill>
                  <a:srgbClr val="D9D9D9"/>
                </a:solidFill>
                <a:latin typeface="Arial Narrow"/>
                <a:ea typeface="Arial Narrow"/>
                <a:cs typeface="Arial Narrow"/>
                <a:sym typeface="Arial Narrow"/>
              </a:rPr>
              <a:t>Reading of Diversity Statement </a:t>
            </a:r>
            <a:endParaRPr sz="1600" b="1" i="0" u="none" strike="noStrike" cap="none">
              <a:solidFill>
                <a:srgbClr val="D9D9D9"/>
              </a:solidFill>
              <a:latin typeface="Arial Narrow"/>
              <a:ea typeface="Arial Narrow"/>
              <a:cs typeface="Arial Narrow"/>
              <a:sym typeface="Arial Narrow"/>
            </a:endParaRPr>
          </a:p>
          <a:p>
            <a:pPr marL="286941" marR="0" lvl="1" indent="-285750"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Call to action</a:t>
            </a:r>
            <a:endParaRPr sz="1400" b="0" i="0" u="none" strike="noStrike" cap="none">
              <a:solidFill>
                <a:srgbClr val="D9D9D9"/>
              </a:solidFill>
              <a:latin typeface="Arial"/>
              <a:ea typeface="Arial"/>
              <a:cs typeface="Arial"/>
              <a:sym typeface="Arial"/>
            </a:endParaRPr>
          </a:p>
          <a:p>
            <a:pPr marL="286941" marR="0" lvl="1" indent="-285750"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Clear public support for change</a:t>
            </a:r>
            <a:endParaRPr sz="1600" b="1" i="0" u="none" strike="noStrike" cap="none">
              <a:solidFill>
                <a:srgbClr val="D9D9D9"/>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p99"/>
          <p:cNvSpPr txBox="1"/>
          <p:nvPr/>
        </p:nvSpPr>
        <p:spPr>
          <a:xfrm flipH="1">
            <a:off x="2865825" y="591672"/>
            <a:ext cx="3111600" cy="110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9D9D9"/>
                </a:solidFill>
                <a:latin typeface="Arial Narrow"/>
                <a:ea typeface="Arial Narrow"/>
                <a:cs typeface="Arial Narrow"/>
                <a:sym typeface="Arial Narrow"/>
              </a:rPr>
              <a:t>Study shows poor gender ratios</a:t>
            </a:r>
            <a:endParaRPr sz="1400" b="0" i="0" u="none" strike="noStrike" cap="none">
              <a:solidFill>
                <a:srgbClr val="D9D9D9"/>
              </a:solidFill>
              <a:latin typeface="Arial"/>
              <a:ea typeface="Arial"/>
              <a:cs typeface="Arial"/>
              <a:sym typeface="Arial"/>
            </a:endParaRPr>
          </a:p>
          <a:p>
            <a:pPr marL="142875" marR="0" lvl="0" indent="-142875"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Keynotes, PC chairs, Awards</a:t>
            </a:r>
            <a:endParaRPr sz="1400" b="0" i="0" u="none" strike="noStrike" cap="none">
              <a:solidFill>
                <a:srgbClr val="D9D9D9"/>
              </a:solidFill>
              <a:latin typeface="Arial"/>
              <a:ea typeface="Arial"/>
              <a:cs typeface="Arial"/>
              <a:sym typeface="Arial"/>
            </a:endParaRPr>
          </a:p>
          <a:p>
            <a:pPr marL="142875" marR="0" lvl="0" indent="-142875"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All conferences must improve</a:t>
            </a:r>
            <a:endParaRPr sz="1400" b="0" i="0" u="none" strike="noStrike" cap="none">
              <a:solidFill>
                <a:srgbClr val="D9D9D9"/>
              </a:solidFill>
              <a:latin typeface="Arial"/>
              <a:ea typeface="Arial"/>
              <a:cs typeface="Arial"/>
              <a:sym typeface="Arial"/>
            </a:endParaRPr>
          </a:p>
          <a:p>
            <a:pPr marL="142875" marR="0" lvl="0" indent="-142875" algn="l" rtl="0">
              <a:lnSpc>
                <a:spcPct val="100000"/>
              </a:lnSpc>
              <a:spcBef>
                <a:spcPts val="0"/>
              </a:spcBef>
              <a:spcAft>
                <a:spcPts val="0"/>
              </a:spcAft>
              <a:buClr>
                <a:srgbClr val="D9D9D9"/>
              </a:buClr>
              <a:buSzPts val="1600"/>
              <a:buFont typeface="Arial"/>
              <a:buChar char="•"/>
            </a:pPr>
            <a:r>
              <a:rPr lang="en-US" sz="1600" b="1" i="0" u="none" strike="noStrike" cap="none">
                <a:solidFill>
                  <a:srgbClr val="D9D9D9"/>
                </a:solidFill>
                <a:latin typeface="Arial Narrow"/>
                <a:ea typeface="Arial Narrow"/>
                <a:cs typeface="Arial Narrow"/>
                <a:sym typeface="Arial Narrow"/>
              </a:rPr>
              <a:t>Micro stands out</a:t>
            </a:r>
            <a:endParaRPr sz="1400" b="0" i="0" u="none" strike="noStrike" cap="none">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81" name="Google Shape;681;p99"/>
          <p:cNvPicPr preferRelativeResize="0"/>
          <p:nvPr/>
        </p:nvPicPr>
        <p:blipFill rotWithShape="1">
          <a:blip r:embed="rId9">
            <a:alphaModFix/>
          </a:blip>
          <a:srcRect l="35079" t="42472" r="33419" b="12223"/>
          <a:stretch/>
        </p:blipFill>
        <p:spPr>
          <a:xfrm>
            <a:off x="152400" y="876300"/>
            <a:ext cx="3111600" cy="1890967"/>
          </a:xfrm>
          <a:prstGeom prst="rect">
            <a:avLst/>
          </a:prstGeom>
          <a:noFill/>
          <a:ln>
            <a:noFill/>
          </a:ln>
        </p:spPr>
      </p:pic>
      <p:sp>
        <p:nvSpPr>
          <p:cNvPr id="682" name="Google Shape;682;p99"/>
          <p:cNvSpPr txBox="1"/>
          <p:nvPr/>
        </p:nvSpPr>
        <p:spPr>
          <a:xfrm>
            <a:off x="190673" y="2847169"/>
            <a:ext cx="3408000" cy="82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5000"/>
                </a:solidFill>
                <a:latin typeface="Arial Narrow"/>
                <a:ea typeface="Arial Narrow"/>
                <a:cs typeface="Arial Narrow"/>
                <a:sym typeface="Arial Narrow"/>
              </a:rPr>
              <a:t>SIGARCH CARES: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5000"/>
                </a:solidFill>
                <a:latin typeface="Arial Narrow"/>
                <a:ea typeface="Arial Narrow"/>
                <a:cs typeface="Arial Narrow"/>
                <a:sym typeface="Arial Narrow"/>
              </a:rPr>
              <a:t>To help report harassment</a:t>
            </a:r>
            <a:endParaRPr sz="1800" b="1" i="0" u="none" strike="noStrike" cap="none">
              <a:solidFill>
                <a:srgbClr val="D25000"/>
              </a:solidFill>
              <a:latin typeface="Arial Narrow"/>
              <a:ea typeface="Arial Narrow"/>
              <a:cs typeface="Arial Narrow"/>
              <a:sym typeface="Arial Narrow"/>
            </a:endParaRPr>
          </a:p>
        </p:txBody>
      </p:sp>
      <p:pic>
        <p:nvPicPr>
          <p:cNvPr id="683" name="Google Shape;683;p99"/>
          <p:cNvPicPr preferRelativeResize="0"/>
          <p:nvPr/>
        </p:nvPicPr>
        <p:blipFill rotWithShape="1">
          <a:blip r:embed="rId10">
            <a:alphaModFix/>
          </a:blip>
          <a:srcRect l="17362" t="27690" r="35596" b="3989"/>
          <a:stretch/>
        </p:blipFill>
        <p:spPr>
          <a:xfrm>
            <a:off x="2700826" y="1745749"/>
            <a:ext cx="2612563" cy="2134550"/>
          </a:xfrm>
          <a:prstGeom prst="rect">
            <a:avLst/>
          </a:prstGeom>
          <a:noFill/>
          <a:ln>
            <a:noFill/>
          </a:ln>
        </p:spPr>
      </p:pic>
      <p:sp>
        <p:nvSpPr>
          <p:cNvPr id="684" name="Google Shape;684;p99"/>
          <p:cNvSpPr txBox="1"/>
          <p:nvPr/>
        </p:nvSpPr>
        <p:spPr>
          <a:xfrm>
            <a:off x="2820325" y="3999975"/>
            <a:ext cx="2612700" cy="54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D25000"/>
                </a:solidFill>
                <a:latin typeface="Arial Narrow"/>
                <a:ea typeface="Arial Narrow"/>
                <a:cs typeface="Arial Narrow"/>
                <a:sym typeface="Arial Narrow"/>
              </a:rPr>
              <a:t>SIGMICRO joins CARES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p:txBody>
      </p:sp>
      <p:pic>
        <p:nvPicPr>
          <p:cNvPr id="685" name="Google Shape;685;p99"/>
          <p:cNvPicPr preferRelativeResize="0"/>
          <p:nvPr/>
        </p:nvPicPr>
        <p:blipFill rotWithShape="1">
          <a:blip r:embed="rId11">
            <a:alphaModFix/>
          </a:blip>
          <a:srcRect l="16495" t="27215" r="36061" b="4455"/>
          <a:stretch/>
        </p:blipFill>
        <p:spPr>
          <a:xfrm>
            <a:off x="5300350" y="788796"/>
            <a:ext cx="3111600" cy="2520782"/>
          </a:xfrm>
          <a:prstGeom prst="rect">
            <a:avLst/>
          </a:prstGeom>
          <a:noFill/>
          <a:ln>
            <a:noFill/>
          </a:ln>
        </p:spPr>
      </p:pic>
      <p:sp>
        <p:nvSpPr>
          <p:cNvPr id="686" name="Google Shape;686;p99"/>
          <p:cNvSpPr txBox="1"/>
          <p:nvPr/>
        </p:nvSpPr>
        <p:spPr>
          <a:xfrm>
            <a:off x="5381850" y="3506450"/>
            <a:ext cx="3928200" cy="102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D25000"/>
                </a:solidFill>
                <a:latin typeface="Arial Narrow"/>
                <a:ea typeface="Arial Narrow"/>
                <a:cs typeface="Arial Narrow"/>
                <a:sym typeface="Arial Narrow"/>
              </a:rPr>
              <a:t>WICArch is SIGARCH subcommittee</a:t>
            </a:r>
            <a:endParaRPr sz="1800" b="1">
              <a:solidFill>
                <a:srgbClr val="D25000"/>
              </a:solidFill>
              <a:latin typeface="Arial Narrow"/>
              <a:ea typeface="Arial Narrow"/>
              <a:cs typeface="Arial Narrow"/>
              <a:sym typeface="Arial Narrow"/>
            </a:endParaRPr>
          </a:p>
          <a:p>
            <a:pPr marL="457200" marR="0" lvl="0" indent="0" algn="l" rtl="0">
              <a:lnSpc>
                <a:spcPct val="115000"/>
              </a:lnSpc>
              <a:spcBef>
                <a:spcPts val="0"/>
              </a:spcBef>
              <a:spcAft>
                <a:spcPts val="0"/>
              </a:spcAft>
              <a:buClr>
                <a:srgbClr val="000000"/>
              </a:buClr>
              <a:buSzPts val="1800"/>
              <a:buFont typeface="Arial"/>
              <a:buNone/>
            </a:pPr>
            <a:r>
              <a:rPr lang="en-US" sz="1800" b="1">
                <a:solidFill>
                  <a:srgbClr val="D25000"/>
                </a:solidFill>
                <a:latin typeface="Arial Narrow"/>
                <a:ea typeface="Arial Narrow"/>
                <a:cs typeface="Arial Narrow"/>
                <a:sym typeface="Arial Narrow"/>
              </a:rPr>
              <a:t>Web portal w/ searchable directory</a:t>
            </a:r>
            <a:endParaRPr sz="1800" b="1">
              <a:solidFill>
                <a:srgbClr val="D25000"/>
              </a:solidFill>
              <a:latin typeface="Arial Narrow"/>
              <a:ea typeface="Arial Narrow"/>
              <a:cs typeface="Arial Narrow"/>
              <a:sym typeface="Arial Narrow"/>
            </a:endParaRPr>
          </a:p>
          <a:p>
            <a:pPr marL="457200" marR="0" lvl="0" indent="0" algn="l" rtl="0">
              <a:lnSpc>
                <a:spcPct val="115000"/>
              </a:lnSpc>
              <a:spcBef>
                <a:spcPts val="0"/>
              </a:spcBef>
              <a:spcAft>
                <a:spcPts val="0"/>
              </a:spcAft>
              <a:buClr>
                <a:srgbClr val="000000"/>
              </a:buClr>
              <a:buSzPts val="1800"/>
              <a:buFont typeface="Arial"/>
              <a:buNone/>
            </a:pPr>
            <a:r>
              <a:rPr lang="en-US" sz="1800" b="1">
                <a:solidFill>
                  <a:srgbClr val="D25000"/>
                </a:solidFill>
                <a:latin typeface="Arial Narrow"/>
                <a:ea typeface="Arial Narrow"/>
                <a:cs typeface="Arial Narrow"/>
                <a:sym typeface="Arial Narrow"/>
              </a:rPr>
              <a:t>Strategize diversity efforts</a:t>
            </a:r>
            <a:endParaRPr sz="1800" b="1">
              <a:solidFill>
                <a:srgbClr val="D25000"/>
              </a:solidFill>
              <a:latin typeface="Arial Narrow"/>
              <a:ea typeface="Arial Narrow"/>
              <a:cs typeface="Arial Narrow"/>
              <a:sym typeface="Arial Narrow"/>
            </a:endParaRPr>
          </a:p>
          <a:p>
            <a:pPr marL="457200" marR="0" lvl="0" indent="0" algn="l" rtl="0">
              <a:lnSpc>
                <a:spcPct val="115000"/>
              </a:lnSpc>
              <a:spcBef>
                <a:spcPts val="0"/>
              </a:spcBef>
              <a:spcAft>
                <a:spcPts val="0"/>
              </a:spcAft>
              <a:buClr>
                <a:srgbClr val="000000"/>
              </a:buClr>
              <a:buSzPts val="1800"/>
              <a:buFont typeface="Arial"/>
              <a:buNone/>
            </a:pPr>
            <a:r>
              <a:rPr lang="en-US" sz="1800" b="1">
                <a:solidFill>
                  <a:srgbClr val="D25000"/>
                </a:solidFill>
                <a:latin typeface="Arial Narrow"/>
                <a:ea typeface="Arial Narrow"/>
                <a:cs typeface="Arial Narrow"/>
                <a:sym typeface="Arial Narrow"/>
              </a:rPr>
              <a:t>CRA-W + CRA as a template</a:t>
            </a:r>
            <a:endParaRPr sz="1800" b="1">
              <a:solidFill>
                <a:srgbClr val="D25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D25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D25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D25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100"/>
          <p:cNvPicPr preferRelativeResize="0"/>
          <p:nvPr/>
        </p:nvPicPr>
        <p:blipFill rotWithShape="1">
          <a:blip r:embed="rId3">
            <a:alphaModFix amt="33000"/>
          </a:blip>
          <a:srcRect r="11504" b="21562"/>
          <a:stretch/>
        </p:blipFill>
        <p:spPr>
          <a:xfrm>
            <a:off x="0" y="-195450"/>
            <a:ext cx="9265874" cy="5477626"/>
          </a:xfrm>
          <a:prstGeom prst="rect">
            <a:avLst/>
          </a:prstGeom>
          <a:noFill/>
          <a:ln>
            <a:noFill/>
          </a:ln>
        </p:spPr>
      </p:pic>
      <p:sp>
        <p:nvSpPr>
          <p:cNvPr id="692" name="Google Shape;692;p100"/>
          <p:cNvSpPr txBox="1"/>
          <p:nvPr/>
        </p:nvSpPr>
        <p:spPr>
          <a:xfrm>
            <a:off x="441425" y="1345075"/>
            <a:ext cx="8248500" cy="2875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b="1">
                <a:solidFill>
                  <a:srgbClr val="D25000"/>
                </a:solidFill>
                <a:latin typeface="Arial Narrow"/>
                <a:ea typeface="Arial Narrow"/>
                <a:cs typeface="Arial Narrow"/>
                <a:sym typeface="Arial Narrow"/>
              </a:rPr>
              <a:t>What’s in your backyard?</a:t>
            </a:r>
            <a:endParaRPr sz="4800" b="1">
              <a:solidFill>
                <a:srgbClr val="D25000"/>
              </a:solidFill>
              <a:latin typeface="Arial Narrow"/>
              <a:ea typeface="Arial Narrow"/>
              <a:cs typeface="Arial Narrow"/>
              <a:sym typeface="Arial Narrow"/>
            </a:endParaRPr>
          </a:p>
          <a:p>
            <a:pPr marL="0" lvl="0" indent="0" algn="l">
              <a:spcBef>
                <a:spcPts val="0"/>
              </a:spcBef>
              <a:spcAft>
                <a:spcPts val="0"/>
              </a:spcAft>
              <a:buNone/>
            </a:pPr>
            <a:endParaRPr sz="4800" b="1">
              <a:solidFill>
                <a:srgbClr val="D25000"/>
              </a:solidFill>
              <a:latin typeface="Arial Narrow"/>
              <a:ea typeface="Arial Narrow"/>
              <a:cs typeface="Arial Narrow"/>
              <a:sym typeface="Arial Narrow"/>
            </a:endParaRPr>
          </a:p>
          <a:p>
            <a:pPr marL="0" lvl="0" indent="0" algn="ctr" rtl="0">
              <a:spcBef>
                <a:spcPts val="0"/>
              </a:spcBef>
              <a:spcAft>
                <a:spcPts val="0"/>
              </a:spcAft>
              <a:buNone/>
            </a:pPr>
            <a:r>
              <a:rPr lang="en-US" sz="4800" b="1">
                <a:solidFill>
                  <a:srgbClr val="D25000"/>
                </a:solidFill>
                <a:latin typeface="Arial Narrow"/>
                <a:ea typeface="Arial Narrow"/>
                <a:cs typeface="Arial Narrow"/>
                <a:sym typeface="Arial Narrow"/>
              </a:rPr>
              <a:t>What can you do?</a:t>
            </a:r>
            <a:endParaRPr sz="4800" b="1">
              <a:solidFill>
                <a:srgbClr val="D25000"/>
              </a:solidFill>
              <a:latin typeface="Arial Narrow"/>
              <a:ea typeface="Arial Narrow"/>
              <a:cs typeface="Arial Narrow"/>
              <a:sym typeface="Arial Narrow"/>
            </a:endParaRPr>
          </a:p>
          <a:p>
            <a:pPr marL="0" lvl="0" indent="0" rtl="0">
              <a:spcBef>
                <a:spcPts val="0"/>
              </a:spcBef>
              <a:spcAft>
                <a:spcPts val="0"/>
              </a:spcAft>
              <a:buNone/>
            </a:pPr>
            <a:endParaRPr sz="3600" b="1">
              <a:latin typeface="Arial Narrow"/>
              <a:ea typeface="Arial Narrow"/>
              <a:cs typeface="Arial Narrow"/>
              <a:sym typeface="Arial Narrow"/>
            </a:endParaRPr>
          </a:p>
          <a:p>
            <a:pPr marL="0" lvl="0" indent="0" rtl="0">
              <a:spcBef>
                <a:spcPts val="0"/>
              </a:spcBef>
              <a:spcAft>
                <a:spcPts val="0"/>
              </a:spcAft>
              <a:buNone/>
            </a:pPr>
            <a:endParaRPr sz="2400" b="1">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1"/>
          <p:cNvSpPr txBox="1">
            <a:spLocks noGrp="1"/>
          </p:cNvSpPr>
          <p:nvPr>
            <p:ph type="body" idx="1"/>
          </p:nvPr>
        </p:nvSpPr>
        <p:spPr>
          <a:xfrm>
            <a:off x="228600" y="514350"/>
            <a:ext cx="8991600" cy="45012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Data speaks louder than vague perceptions, but HARD to get -- GET DAT</a:t>
            </a:r>
            <a:r>
              <a:rPr lang="en-US" sz="1800"/>
              <a:t>A!</a:t>
            </a:r>
            <a:endParaRPr sz="1800"/>
          </a:p>
          <a:p>
            <a:pPr marL="342900" lvl="0" indent="-304800" rtl="0">
              <a:spcBef>
                <a:spcPts val="1200"/>
              </a:spcBef>
              <a:spcAft>
                <a:spcPts val="0"/>
              </a:spcAft>
              <a:buClr>
                <a:schemeClr val="dk1"/>
              </a:buClr>
              <a:buSzPts val="1800"/>
              <a:buFont typeface="Arial"/>
              <a:buChar char="•"/>
            </a:pPr>
            <a:r>
              <a:rPr lang="en-US" sz="1800"/>
              <a:t>SIGARCH Blog: A digital meeting space for the community</a:t>
            </a:r>
            <a:endParaRPr sz="1800"/>
          </a:p>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It takes a village to make change: many and diverse supporters</a:t>
            </a:r>
            <a:endParaRPr sz="1800" b="1" i="0" u="none" strike="noStrike" cap="none">
              <a:solidFill>
                <a:schemeClr val="dk1"/>
              </a:solidFill>
              <a:latin typeface="Arial Narrow"/>
              <a:ea typeface="Arial Narrow"/>
              <a:cs typeface="Arial Narrow"/>
              <a:sym typeface="Arial Narrow"/>
            </a:endParaRPr>
          </a:p>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Sometimes it takes a public statement</a:t>
            </a:r>
            <a:endParaRPr sz="1800" b="1" i="0" u="none" strike="noStrike" cap="none">
              <a:solidFill>
                <a:schemeClr val="dk1"/>
              </a:solidFill>
              <a:latin typeface="Arial Narrow"/>
              <a:ea typeface="Arial Narrow"/>
              <a:cs typeface="Arial Narrow"/>
              <a:sym typeface="Arial Narrow"/>
            </a:endParaRPr>
          </a:p>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Sometimes it takes personal stories</a:t>
            </a:r>
            <a:endParaRPr sz="1800" b="1" i="0" u="none" strike="noStrike" cap="none">
              <a:solidFill>
                <a:schemeClr val="dk1"/>
              </a:solidFill>
              <a:latin typeface="Arial Narrow"/>
              <a:ea typeface="Arial Narrow"/>
              <a:cs typeface="Arial Narrow"/>
              <a:sym typeface="Arial Narrow"/>
            </a:endParaRPr>
          </a:p>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Change in large organizations is hard, but small steps matter</a:t>
            </a:r>
            <a:endParaRPr sz="1800" b="1" i="0" u="none" strike="noStrike" cap="none">
              <a:solidFill>
                <a:schemeClr val="dk1"/>
              </a:solidFill>
              <a:latin typeface="Arial Narrow"/>
              <a:ea typeface="Arial Narrow"/>
              <a:cs typeface="Arial Narrow"/>
              <a:sym typeface="Arial Narrow"/>
            </a:endParaRPr>
          </a:p>
          <a:p>
            <a:pPr marL="342900" marR="0" lvl="0" indent="-304800" algn="l" rtl="0">
              <a:lnSpc>
                <a:spcPct val="100000"/>
              </a:lnSpc>
              <a:spcBef>
                <a:spcPts val="12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Much work remains but </a:t>
            </a:r>
            <a:r>
              <a:rPr lang="en-US" sz="1800" b="1" i="0" u="none" strike="noStrike" cap="none">
                <a:solidFill>
                  <a:srgbClr val="D25000"/>
                </a:solidFill>
                <a:latin typeface="Arial Narrow"/>
                <a:ea typeface="Arial Narrow"/>
                <a:cs typeface="Arial Narrow"/>
                <a:sym typeface="Arial Narrow"/>
              </a:rPr>
              <a:t>impact already visible</a:t>
            </a:r>
            <a:endParaRPr sz="1800" b="1" i="0" u="none" strike="noStrike" cap="none">
              <a:solidFill>
                <a:srgbClr val="D25000"/>
              </a:solidFill>
              <a:latin typeface="Arial Narrow"/>
              <a:ea typeface="Arial Narrow"/>
              <a:cs typeface="Arial Narrow"/>
              <a:sym typeface="Arial Narrow"/>
            </a:endParaRPr>
          </a:p>
          <a:p>
            <a:pPr marL="742950" marR="0" lvl="1" indent="-247650" algn="l" rtl="0">
              <a:lnSpc>
                <a:spcPct val="100000"/>
              </a:lnSpc>
              <a:spcBef>
                <a:spcPts val="48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Hallway discussions at conferences, panels, bias busting workshop, keynotes</a:t>
            </a:r>
            <a:r>
              <a:rPr lang="en-US" sz="1800"/>
              <a:t>, bylaws, </a:t>
            </a:r>
            <a:r>
              <a:rPr lang="en-US" sz="1800" b="1" i="0" u="none" strike="noStrike" cap="none">
                <a:solidFill>
                  <a:schemeClr val="dk1"/>
                </a:solidFill>
                <a:latin typeface="Arial Narrow"/>
                <a:ea typeface="Arial Narrow"/>
                <a:cs typeface="Arial Narrow"/>
                <a:sym typeface="Arial Narrow"/>
              </a:rPr>
              <a:t>…</a:t>
            </a:r>
            <a:endParaRPr sz="1800" b="1" i="0" u="none" strike="noStrike" cap="none">
              <a:solidFill>
                <a:schemeClr val="dk1"/>
              </a:solidFill>
              <a:latin typeface="Arial Narrow"/>
              <a:ea typeface="Arial Narrow"/>
              <a:cs typeface="Arial Narrow"/>
              <a:sym typeface="Arial Narrow"/>
            </a:endParaRPr>
          </a:p>
          <a:p>
            <a:pPr marL="742950" marR="0" lvl="1" indent="-247650" algn="l" rtl="0">
              <a:lnSpc>
                <a:spcPct val="100000"/>
              </a:lnSpc>
              <a:spcBef>
                <a:spcPts val="480"/>
              </a:spcBef>
              <a:spcAft>
                <a:spcPts val="0"/>
              </a:spcAft>
              <a:buClr>
                <a:schemeClr val="dk1"/>
              </a:buClr>
              <a:buSzPts val="1800"/>
              <a:buFont typeface="Arial"/>
              <a:buChar char="–"/>
            </a:pPr>
            <a:r>
              <a:rPr lang="en-US" sz="1800"/>
              <a:t>CARES, </a:t>
            </a:r>
            <a:r>
              <a:rPr lang="en-US" sz="1800" b="1" i="0" u="none" strike="noStrike" cap="none">
                <a:solidFill>
                  <a:schemeClr val="dk1"/>
                </a:solidFill>
                <a:latin typeface="Arial Narrow"/>
                <a:ea typeface="Arial Narrow"/>
                <a:cs typeface="Arial Narrow"/>
                <a:sym typeface="Arial Narrow"/>
              </a:rPr>
              <a:t>WIC</a:t>
            </a:r>
            <a:r>
              <a:rPr lang="en-US" sz="1800"/>
              <a:t>A</a:t>
            </a:r>
            <a:r>
              <a:rPr lang="en-US" sz="1800" b="1" i="0" u="none" strike="noStrike" cap="none">
                <a:solidFill>
                  <a:schemeClr val="dk1"/>
                </a:solidFill>
                <a:latin typeface="Arial Narrow"/>
                <a:ea typeface="Arial Narrow"/>
                <a:cs typeface="Arial Narrow"/>
                <a:sym typeface="Arial Narrow"/>
              </a:rPr>
              <a:t>rch</a:t>
            </a:r>
            <a:endParaRPr sz="1800" b="1" i="0" u="none" strike="noStrike" cap="none">
              <a:solidFill>
                <a:schemeClr val="dk1"/>
              </a:solidFill>
              <a:latin typeface="Arial Narrow"/>
              <a:ea typeface="Arial Narrow"/>
              <a:cs typeface="Arial Narrow"/>
              <a:sym typeface="Arial Narrow"/>
            </a:endParaRPr>
          </a:p>
          <a:p>
            <a:pPr marL="742950" marR="0" lvl="1" indent="-247650" algn="l" rtl="0">
              <a:lnSpc>
                <a:spcPct val="100000"/>
              </a:lnSpc>
              <a:spcBef>
                <a:spcPts val="48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Micro instituting new policies</a:t>
            </a:r>
            <a:endParaRPr sz="1800" b="1" i="0" u="none" strike="noStrike" cap="none">
              <a:solidFill>
                <a:schemeClr val="dk1"/>
              </a:solidFill>
              <a:latin typeface="Arial Narrow"/>
              <a:ea typeface="Arial Narrow"/>
              <a:cs typeface="Arial Narrow"/>
              <a:sym typeface="Arial Narrow"/>
            </a:endParaRPr>
          </a:p>
          <a:p>
            <a:pPr marL="742950" marR="0" lvl="1" indent="-247650" algn="l" rtl="0">
              <a:lnSpc>
                <a:spcPct val="100000"/>
              </a:lnSpc>
              <a:spcBef>
                <a:spcPts val="48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Broader engagement: ACM, CRA, NSF, this session, ...</a:t>
            </a:r>
            <a:endParaRPr sz="1800" b="1" i="0" u="none" strike="noStrike" cap="none">
              <a:solidFill>
                <a:schemeClr val="dk1"/>
              </a:solidFill>
              <a:latin typeface="Arial Narrow"/>
              <a:ea typeface="Arial Narrow"/>
              <a:cs typeface="Arial Narrow"/>
              <a:sym typeface="Arial Narrow"/>
            </a:endParaRPr>
          </a:p>
          <a:p>
            <a:pPr marL="742950" marR="0" lvl="1" indent="-158750" algn="l" rtl="0">
              <a:lnSpc>
                <a:spcPct val="100000"/>
              </a:lnSpc>
              <a:spcBef>
                <a:spcPts val="400"/>
              </a:spcBef>
              <a:spcAft>
                <a:spcPts val="0"/>
              </a:spcAft>
              <a:buClr>
                <a:schemeClr val="dk1"/>
              </a:buClr>
              <a:buSzPts val="2000"/>
              <a:buFont typeface="Arial"/>
              <a:buNone/>
            </a:pPr>
            <a:endParaRPr sz="2000" b="1" i="0" u="none" strike="noStrike" cap="none">
              <a:solidFill>
                <a:schemeClr val="dk1"/>
              </a:solidFill>
              <a:latin typeface="Arial Narrow"/>
              <a:ea typeface="Arial Narrow"/>
              <a:cs typeface="Arial Narrow"/>
              <a:sym typeface="Arial Narrow"/>
            </a:endParaRPr>
          </a:p>
          <a:p>
            <a:pPr marL="742950" marR="0" lvl="1" indent="-133350"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Narrow"/>
              <a:ea typeface="Arial Narrow"/>
              <a:cs typeface="Arial Narrow"/>
              <a:sym typeface="Arial Narrow"/>
            </a:endParaRPr>
          </a:p>
        </p:txBody>
      </p:sp>
      <p:sp>
        <p:nvSpPr>
          <p:cNvPr id="698" name="Google Shape;698;p101"/>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b="1" i="0" u="none" strike="noStrike" cap="none">
                <a:solidFill>
                  <a:schemeClr val="lt1"/>
                </a:solidFill>
                <a:latin typeface="Arial Narrow"/>
                <a:ea typeface="Arial Narrow"/>
                <a:cs typeface="Arial Narrow"/>
                <a:sym typeface="Arial Narrow"/>
              </a:rPr>
              <a:t>Some Lessons from the </a:t>
            </a:r>
            <a:r>
              <a:rPr lang="en-US"/>
              <a:t>Architecture Community</a:t>
            </a:r>
            <a:endParaRPr sz="3200" b="1" i="0" u="none" strike="noStrike" cap="none">
              <a:solidFill>
                <a:schemeClr val="lt1"/>
              </a:solidFill>
              <a:latin typeface="Arial Narrow"/>
              <a:ea typeface="Arial Narrow"/>
              <a:cs typeface="Arial Narrow"/>
              <a:sym typeface="Arial Narrow"/>
            </a:endParaRPr>
          </a:p>
        </p:txBody>
      </p:sp>
      <p:sp>
        <p:nvSpPr>
          <p:cNvPr id="699" name="Google Shape;699;p101"/>
          <p:cNvSpPr txBox="1"/>
          <p:nvPr/>
        </p:nvSpPr>
        <p:spPr>
          <a:xfrm>
            <a:off x="6283600" y="1984050"/>
            <a:ext cx="2661300" cy="84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solidFill>
                  <a:srgbClr val="D25000"/>
                </a:solidFill>
                <a:latin typeface="Arial Narrow"/>
                <a:ea typeface="Arial Narrow"/>
                <a:cs typeface="Arial Narrow"/>
                <a:sym typeface="Arial Narrow"/>
              </a:rPr>
              <a:t>Yes, we can </a:t>
            </a:r>
            <a:endParaRPr sz="2400" b="1">
              <a:solidFill>
                <a:srgbClr val="D25000"/>
              </a:solidFill>
              <a:latin typeface="Arial Narrow"/>
              <a:ea typeface="Arial Narrow"/>
              <a:cs typeface="Arial Narrow"/>
              <a:sym typeface="Arial Narrow"/>
            </a:endParaRPr>
          </a:p>
          <a:p>
            <a:pPr marL="0" lvl="0" indent="0">
              <a:spcBef>
                <a:spcPts val="0"/>
              </a:spcBef>
              <a:spcAft>
                <a:spcPts val="0"/>
              </a:spcAft>
              <a:buNone/>
            </a:pPr>
            <a:r>
              <a:rPr lang="en-US" sz="2400" b="1">
                <a:solidFill>
                  <a:srgbClr val="D25000"/>
                </a:solidFill>
                <a:latin typeface="Arial Narrow"/>
                <a:ea typeface="Arial Narrow"/>
                <a:cs typeface="Arial Narrow"/>
                <a:sym typeface="Arial Narrow"/>
              </a:rPr>
              <a:t>make a difference</a:t>
            </a:r>
            <a:endParaRPr sz="2400" b="1">
              <a:solidFill>
                <a:srgbClr val="D25000"/>
              </a:solidFill>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02"/>
          <p:cNvSpPr txBox="1">
            <a:spLocks noGrp="1"/>
          </p:cNvSpPr>
          <p:nvPr>
            <p:ph type="body" idx="1"/>
          </p:nvPr>
        </p:nvSpPr>
        <p:spPr>
          <a:xfrm>
            <a:off x="228600" y="666750"/>
            <a:ext cx="8520900" cy="38862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I thought we (SIGARCH) were doing a lot</a:t>
            </a:r>
            <a:endParaRPr sz="1800" b="1" i="0" u="none" strike="noStrike" cap="none">
              <a:solidFill>
                <a:schemeClr val="dk1"/>
              </a:solidFill>
              <a:latin typeface="Arial Narrow"/>
              <a:ea typeface="Arial Narrow"/>
              <a:cs typeface="Arial Narrow"/>
              <a:sym typeface="Arial Narrow"/>
            </a:endParaRPr>
          </a:p>
          <a:p>
            <a:pPr marL="742950" marR="0" lvl="1" indent="-27305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Careful policies for program chairs, </a:t>
            </a:r>
            <a:r>
              <a:rPr lang="en-US" sz="1800"/>
              <a:t>steering committees </a:t>
            </a:r>
            <a:r>
              <a:rPr lang="en-US" sz="1800" b="1" i="0" u="none" strike="noStrike" cap="none">
                <a:solidFill>
                  <a:schemeClr val="dk1"/>
                </a:solidFill>
                <a:latin typeface="Arial Narrow"/>
                <a:ea typeface="Arial Narrow"/>
                <a:cs typeface="Arial Narrow"/>
                <a:sym typeface="Arial Narrow"/>
              </a:rPr>
              <a:t>(for flagship conferences)</a:t>
            </a:r>
            <a:endParaRPr sz="1800" b="1" i="0" u="none" strike="noStrike" cap="none">
              <a:solidFill>
                <a:schemeClr val="dk1"/>
              </a:solidFill>
              <a:latin typeface="Arial Narrow"/>
              <a:ea typeface="Arial Narrow"/>
              <a:cs typeface="Arial Narrow"/>
              <a:sym typeface="Arial Narrow"/>
            </a:endParaRPr>
          </a:p>
          <a:p>
            <a:pPr marL="742950" marR="0" lvl="1" indent="-27305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Strong oversight of flagship events</a:t>
            </a:r>
            <a:endParaRPr sz="1800" b="1" i="0" u="none" strike="noStrike" cap="none">
              <a:solidFill>
                <a:schemeClr val="dk1"/>
              </a:solidFill>
              <a:latin typeface="Arial Narrow"/>
              <a:ea typeface="Arial Narrow"/>
              <a:cs typeface="Arial Narrow"/>
              <a:sym typeface="Arial Narrow"/>
            </a:endParaRPr>
          </a:p>
          <a:p>
            <a:pPr marL="742950" marR="0" lvl="1" indent="-27305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Many programs to increase diversity</a:t>
            </a:r>
            <a:endParaRPr sz="1800" b="1" i="0" u="none" strike="noStrike" cap="none">
              <a:solidFill>
                <a:schemeClr val="dk1"/>
              </a:solidFill>
              <a:latin typeface="Arial Narrow"/>
              <a:ea typeface="Arial Narrow"/>
              <a:cs typeface="Arial Narrow"/>
              <a:sym typeface="Arial Narrow"/>
            </a:endParaRPr>
          </a:p>
          <a:p>
            <a:pPr marL="1143000" marR="0" lvl="2" indent="-21590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Pioneered travel grants for childcare, people with disabilities</a:t>
            </a:r>
            <a:endParaRPr sz="1800" b="1" i="0" u="none" strike="noStrike" cap="none">
              <a:solidFill>
                <a:schemeClr val="dk1"/>
              </a:solidFill>
              <a:latin typeface="Arial Narrow"/>
              <a:ea typeface="Arial Narrow"/>
              <a:cs typeface="Arial Narrow"/>
              <a:sym typeface="Arial Narrow"/>
            </a:endParaRPr>
          </a:p>
          <a:p>
            <a:pPr marL="1143000" marR="0" lvl="2" indent="-21590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Adjusted eligibility criteria for awards to consider family related leaves</a:t>
            </a:r>
            <a:endParaRPr sz="1800" b="1" i="0" u="none" strike="noStrike" cap="none">
              <a:solidFill>
                <a:schemeClr val="dk1"/>
              </a:solidFill>
              <a:latin typeface="Arial Narrow"/>
              <a:ea typeface="Arial Narrow"/>
              <a:cs typeface="Arial Narrow"/>
              <a:sym typeface="Arial Narrow"/>
            </a:endParaRPr>
          </a:p>
          <a:p>
            <a:pPr marL="1143000" marR="0" lvl="2" indent="-21590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Support for CRA-W grad cohort</a:t>
            </a:r>
            <a:endParaRPr sz="1800" b="1" i="0" u="none" strike="noStrike" cap="none">
              <a:solidFill>
                <a:schemeClr val="dk1"/>
              </a:solidFill>
              <a:latin typeface="Arial Narrow"/>
              <a:ea typeface="Arial Narrow"/>
              <a:cs typeface="Arial Narrow"/>
              <a:sym typeface="Arial Narrow"/>
            </a:endParaRPr>
          </a:p>
          <a:p>
            <a:pPr marL="1143000" marR="0" lvl="2" indent="-21590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WICA</a:t>
            </a:r>
            <a:r>
              <a:rPr lang="en-US" sz="1800"/>
              <a:t>rch</a:t>
            </a:r>
            <a:r>
              <a:rPr lang="en-US" sz="1800" b="1" i="0" u="none" strike="noStrike" cap="none">
                <a:solidFill>
                  <a:schemeClr val="dk1"/>
                </a:solidFill>
                <a:latin typeface="Arial Narrow"/>
                <a:ea typeface="Arial Narrow"/>
                <a:cs typeface="Arial Narrow"/>
                <a:sym typeface="Arial Narrow"/>
              </a:rPr>
              <a:t>: Women in Computer Architecture</a:t>
            </a:r>
            <a:endParaRPr sz="1800" b="1" i="0" u="none" strike="noStrike" cap="none">
              <a:solidFill>
                <a:schemeClr val="dk1"/>
              </a:solidFill>
              <a:latin typeface="Arial Narrow"/>
              <a:ea typeface="Arial Narrow"/>
              <a:cs typeface="Arial Narrow"/>
              <a:sym typeface="Arial Narrow"/>
            </a:endParaRPr>
          </a:p>
          <a:p>
            <a:pPr marL="342900" marR="0" lvl="0" indent="-304800" algn="l" rtl="0">
              <a:lnSpc>
                <a:spcPct val="100000"/>
              </a:lnSpc>
              <a:spcBef>
                <a:spcPts val="48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But still much room for improvement</a:t>
            </a:r>
            <a:endParaRPr sz="1800" b="1" i="0" u="none" strike="noStrike" cap="none">
              <a:solidFill>
                <a:schemeClr val="dk1"/>
              </a:solidFill>
              <a:latin typeface="Arial Narrow"/>
              <a:ea typeface="Arial Narrow"/>
              <a:cs typeface="Arial Narrow"/>
              <a:sym typeface="Arial Narrow"/>
            </a:endParaRPr>
          </a:p>
          <a:p>
            <a:pPr marL="742950" marR="0" lvl="1" indent="-27305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Women: No recent ISCA keynotes, only one career award, few PC chairs</a:t>
            </a:r>
            <a:endParaRPr sz="1800" b="1" i="0" u="none" strike="noStrike" cap="none">
              <a:solidFill>
                <a:schemeClr val="dk1"/>
              </a:solidFill>
              <a:latin typeface="Arial Narrow"/>
              <a:ea typeface="Arial Narrow"/>
              <a:cs typeface="Arial Narrow"/>
              <a:sym typeface="Arial Narrow"/>
            </a:endParaRPr>
          </a:p>
          <a:p>
            <a:pPr marL="742950" marR="0" lvl="1" indent="-273050" algn="l" rtl="0">
              <a:lnSpc>
                <a:spcPct val="100000"/>
              </a:lnSpc>
              <a:spcBef>
                <a:spcPts val="400"/>
              </a:spcBef>
              <a:spcAft>
                <a:spcPts val="0"/>
              </a:spcAft>
              <a:buClr>
                <a:schemeClr val="dk1"/>
              </a:buClr>
              <a:buSzPts val="1800"/>
              <a:buFont typeface="Arial"/>
              <a:buChar char="–"/>
            </a:pPr>
            <a:r>
              <a:rPr lang="en-US" sz="1800" b="1" i="0" u="none" strike="noStrike" cap="none">
                <a:solidFill>
                  <a:schemeClr val="dk1"/>
                </a:solidFill>
                <a:latin typeface="Arial Narrow"/>
                <a:ea typeface="Arial Narrow"/>
                <a:cs typeface="Arial Narrow"/>
                <a:sym typeface="Arial Narrow"/>
              </a:rPr>
              <a:t>Anecdotal reports of harassment</a:t>
            </a:r>
            <a:endParaRPr sz="1800" b="1"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480"/>
              </a:spcBef>
              <a:spcAft>
                <a:spcPts val="0"/>
              </a:spcAft>
              <a:buClr>
                <a:schemeClr val="dk1"/>
              </a:buClr>
              <a:buSzPts val="2400"/>
              <a:buFont typeface="Arial"/>
              <a:buNone/>
            </a:pPr>
            <a:r>
              <a:rPr lang="en-US" sz="1800" b="1" i="0" u="none" strike="noStrike" cap="none">
                <a:solidFill>
                  <a:schemeClr val="dk1"/>
                </a:solidFill>
                <a:latin typeface="Arial Narrow"/>
                <a:ea typeface="Arial Narrow"/>
                <a:cs typeface="Arial Narrow"/>
                <a:sym typeface="Arial Narrow"/>
              </a:rPr>
              <a:t>More work needed</a:t>
            </a:r>
            <a:endParaRPr sz="1800" b="1"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480"/>
              </a:spcBef>
              <a:spcAft>
                <a:spcPts val="0"/>
              </a:spcAft>
              <a:buClr>
                <a:srgbClr val="D25000"/>
              </a:buClr>
              <a:buSzPts val="2400"/>
              <a:buFont typeface="Arial"/>
              <a:buNone/>
            </a:pPr>
            <a:r>
              <a:rPr lang="en-US" sz="1800" i="1">
                <a:solidFill>
                  <a:srgbClr val="D25000"/>
                </a:solidFill>
              </a:rPr>
              <a:t>Need a</a:t>
            </a:r>
            <a:r>
              <a:rPr lang="en-US" sz="1800" b="1" i="1" u="none" strike="noStrike" cap="none">
                <a:solidFill>
                  <a:srgbClr val="D25000"/>
                </a:solidFill>
                <a:latin typeface="Arial Narrow"/>
                <a:ea typeface="Arial Narrow"/>
                <a:cs typeface="Arial Narrow"/>
                <a:sym typeface="Arial Narrow"/>
              </a:rPr>
              <a:t> strong foundation of institutional policies</a:t>
            </a:r>
            <a:endParaRPr sz="1800" b="1" i="1" u="none" strike="noStrike" cap="none">
              <a:solidFill>
                <a:srgbClr val="D25000"/>
              </a:solidFill>
              <a:latin typeface="Arial Narrow"/>
              <a:ea typeface="Arial Narrow"/>
              <a:cs typeface="Arial Narrow"/>
              <a:sym typeface="Arial Narrow"/>
            </a:endParaRPr>
          </a:p>
        </p:txBody>
      </p:sp>
      <p:sp>
        <p:nvSpPr>
          <p:cNvPr id="705" name="Google Shape;705;p102"/>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b="1" i="0" u="none" strike="noStrike" cap="none">
                <a:solidFill>
                  <a:schemeClr val="lt1"/>
                </a:solidFill>
                <a:latin typeface="Arial Narrow"/>
                <a:ea typeface="Arial Narrow"/>
                <a:cs typeface="Arial Narrow"/>
                <a:sym typeface="Arial Narrow"/>
              </a:rPr>
              <a:t>Personal Epiphany: Good Intentions Not Enough</a:t>
            </a:r>
            <a:endParaRPr sz="3200" b="1" i="0" u="none" strike="noStrike" cap="none">
              <a:solidFill>
                <a:schemeClr val="lt1"/>
              </a:solidFill>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Common Perception</a:t>
            </a:r>
            <a:endParaRPr sz="4400" b="1" i="0" u="none" strike="noStrike" cap="none">
              <a:solidFill>
                <a:schemeClr val="dk1"/>
              </a:solidFill>
              <a:latin typeface="Calibri"/>
              <a:ea typeface="Calibri"/>
              <a:cs typeface="Calibri"/>
              <a:sym typeface="Calibri"/>
            </a:endParaRPr>
          </a:p>
        </p:txBody>
      </p:sp>
      <p:sp>
        <p:nvSpPr>
          <p:cNvPr id="200" name="Google Shape;200;p31"/>
          <p:cNvSpPr txBox="1">
            <a:spLocks noGrp="1"/>
          </p:cNvSpPr>
          <p:nvPr>
            <p:ph type="body" idx="1"/>
          </p:nvPr>
        </p:nvSpPr>
        <p:spPr>
          <a:xfrm>
            <a:off x="552450" y="988225"/>
            <a:ext cx="81585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2400" b="0" i="1" u="none" strike="noStrike" cap="none">
                <a:solidFill>
                  <a:schemeClr val="dk1"/>
                </a:solidFill>
                <a:latin typeface="Calibri"/>
                <a:ea typeface="Calibri"/>
                <a:cs typeface="Calibri"/>
                <a:sym typeface="Calibri"/>
              </a:rPr>
              <a:t>“Women are just not interested in computing”</a:t>
            </a:r>
            <a:endParaRPr/>
          </a:p>
          <a:p>
            <a:pPr marL="457200" marR="0" lvl="0" indent="-457200" algn="l" rtl="0">
              <a:lnSpc>
                <a:spcPct val="90000"/>
              </a:lnSpc>
              <a:spcBef>
                <a:spcPts val="750"/>
              </a:spcBef>
              <a:spcAft>
                <a:spcPts val="0"/>
              </a:spcAft>
              <a:buClr>
                <a:schemeClr val="dk1"/>
              </a:buClr>
              <a:buSzPts val="3600"/>
              <a:buFont typeface="Arial"/>
              <a:buChar char="•"/>
            </a:pPr>
            <a:r>
              <a:rPr lang="en-US" sz="2400" b="0" i="0" u="none" strike="noStrike" cap="none">
                <a:solidFill>
                  <a:schemeClr val="dk1"/>
                </a:solidFill>
                <a:latin typeface="Calibri"/>
                <a:ea typeface="Calibri"/>
                <a:cs typeface="Calibri"/>
                <a:sym typeface="Calibri"/>
              </a:rPr>
              <a:t>James Damore, 2017: “The distribution of preferences and abilities of men and women differ in part due to biological causes and  these differences may explain why we don’t see equal representation of women in tech and leadership.”</a:t>
            </a:r>
            <a:endParaRPr/>
          </a:p>
          <a:p>
            <a:pPr marL="457200" marR="0" lvl="0" indent="-457200" algn="l" rtl="0">
              <a:lnSpc>
                <a:spcPct val="90000"/>
              </a:lnSpc>
              <a:spcBef>
                <a:spcPts val="750"/>
              </a:spcBef>
              <a:spcAft>
                <a:spcPts val="0"/>
              </a:spcAft>
              <a:buClr>
                <a:schemeClr val="dk1"/>
              </a:buClr>
              <a:buSzPts val="3600"/>
              <a:buFont typeface="Arial"/>
              <a:buChar char="•"/>
            </a:pPr>
            <a:r>
              <a:rPr lang="en-US" sz="2400" b="0" i="0" u="none" strike="noStrike" cap="none">
                <a:solidFill>
                  <a:schemeClr val="dk1"/>
                </a:solidFill>
                <a:latin typeface="Calibri"/>
                <a:ea typeface="Calibri"/>
                <a:cs typeface="Calibri"/>
                <a:sym typeface="Calibri"/>
              </a:rPr>
              <a:t>Stuart Reges, 2018: “Men and women are different, and they make different choices. The different choices they make explain a lot of what we see in terms of lower percentages of women going into tech.”</a:t>
            </a:r>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3"/>
          <p:cNvSpPr txBox="1">
            <a:spLocks noGrp="1"/>
          </p:cNvSpPr>
          <p:nvPr>
            <p:ph type="body" idx="1"/>
          </p:nvPr>
        </p:nvSpPr>
        <p:spPr>
          <a:xfrm>
            <a:off x="419100" y="461600"/>
            <a:ext cx="8305800" cy="39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Research Society Leaders</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Conference governance, awards</a:t>
            </a:r>
            <a:r>
              <a:rPr lang="en-US" sz="1800" dirty="0"/>
              <a:t>, </a:t>
            </a:r>
            <a:r>
              <a:rPr lang="en-US" sz="1800" b="1" i="0" u="none" strike="noStrike" cap="none" dirty="0">
                <a:solidFill>
                  <a:schemeClr val="dk1"/>
                </a:solidFill>
                <a:latin typeface="Arial Narrow"/>
                <a:ea typeface="Arial Narrow"/>
                <a:cs typeface="Arial Narrow"/>
                <a:sym typeface="Arial Narrow"/>
              </a:rPr>
              <a:t>honors - </a:t>
            </a:r>
            <a:r>
              <a:rPr lang="en-US" sz="1800" dirty="0"/>
              <a:t>Bylaws for processes</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dirty="0"/>
              <a:t>Code of conduct, reporting violations, enforcing sanctions  - CARES</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Awareness</a:t>
            </a:r>
            <a:r>
              <a:rPr lang="en-US" sz="1800" dirty="0"/>
              <a:t>, </a:t>
            </a:r>
            <a:r>
              <a:rPr lang="en-US" sz="1800" b="1" i="0" u="none" strike="noStrike" cap="none" dirty="0">
                <a:solidFill>
                  <a:schemeClr val="dk1"/>
                </a:solidFill>
                <a:latin typeface="Arial Narrow"/>
                <a:ea typeface="Arial Narrow"/>
                <a:cs typeface="Arial Narrow"/>
                <a:sym typeface="Arial Narrow"/>
              </a:rPr>
              <a:t>training</a:t>
            </a:r>
            <a:r>
              <a:rPr lang="en-US" sz="1800" dirty="0"/>
              <a:t> </a:t>
            </a:r>
            <a:r>
              <a:rPr lang="en-US" sz="1800" b="1" i="0" u="none" strike="noStrike" cap="none" dirty="0">
                <a:solidFill>
                  <a:schemeClr val="dk1"/>
                </a:solidFill>
                <a:latin typeface="Arial Narrow"/>
                <a:ea typeface="Arial Narrow"/>
                <a:cs typeface="Arial Narrow"/>
                <a:sym typeface="Arial Narrow"/>
              </a:rPr>
              <a:t>- </a:t>
            </a:r>
            <a:r>
              <a:rPr lang="en-US" sz="1800" dirty="0"/>
              <a:t>B</a:t>
            </a:r>
            <a:r>
              <a:rPr lang="en-US" sz="1800" b="1" i="0" u="none" strike="noStrike" cap="none" dirty="0">
                <a:solidFill>
                  <a:schemeClr val="dk1"/>
                </a:solidFill>
                <a:latin typeface="Arial Narrow"/>
                <a:ea typeface="Arial Narrow"/>
                <a:cs typeface="Arial Narrow"/>
                <a:sym typeface="Arial Narrow"/>
              </a:rPr>
              <a:t>ias busting workshop at ISCA</a:t>
            </a:r>
            <a:r>
              <a:rPr lang="en-US" sz="1800" dirty="0"/>
              <a:t>’18</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DATA - ACM will now collect demographic dat</a:t>
            </a:r>
            <a:r>
              <a:rPr lang="en-US" sz="1800" dirty="0"/>
              <a:t>a at registration and membership</a:t>
            </a:r>
            <a:endParaRPr sz="1800" b="1"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Funding Agencies</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NSF’s new harassment related policies</a:t>
            </a:r>
            <a:endParaRPr sz="1800" b="1"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Department Chairs</a:t>
            </a:r>
            <a:r>
              <a:rPr lang="en-US" sz="1800" dirty="0"/>
              <a:t>, Universities</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Awareness and training</a:t>
            </a:r>
            <a:endParaRPr sz="1800" b="1"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560"/>
              </a:spcBef>
              <a:spcAft>
                <a:spcPts val="0"/>
              </a:spcAft>
              <a:buClr>
                <a:schemeClr val="dk1"/>
              </a:buClr>
              <a:buSzPts val="2800"/>
              <a:buFont typeface="Arial"/>
              <a:buNone/>
            </a:pPr>
            <a:r>
              <a:rPr lang="en-US" sz="1800" dirty="0" smtClean="0"/>
              <a:t>Awards, honors, compensation </a:t>
            </a:r>
            <a:r>
              <a:rPr lang="en-US" sz="1800" dirty="0"/>
              <a:t>processes</a:t>
            </a:r>
            <a:endParaRPr sz="1800" dirty="0"/>
          </a:p>
          <a:p>
            <a:pPr marL="457200" marR="0" lvl="0" indent="0" algn="l" rtl="0">
              <a:lnSpc>
                <a:spcPct val="100000"/>
              </a:lnSpc>
              <a:spcBef>
                <a:spcPts val="560"/>
              </a:spcBef>
              <a:spcAft>
                <a:spcPts val="0"/>
              </a:spcAft>
              <a:buClr>
                <a:schemeClr val="dk1"/>
              </a:buClr>
              <a:buSzPts val="2800"/>
              <a:buFont typeface="Arial"/>
              <a:buNone/>
            </a:pPr>
            <a:r>
              <a:rPr lang="en-US" sz="1800" b="1" i="0" u="none" strike="noStrike" cap="none" dirty="0">
                <a:solidFill>
                  <a:schemeClr val="dk1"/>
                </a:solidFill>
                <a:latin typeface="Arial Narrow"/>
                <a:ea typeface="Arial Narrow"/>
                <a:cs typeface="Arial Narrow"/>
                <a:sym typeface="Arial Narrow"/>
              </a:rPr>
              <a:t>Recognition of </a:t>
            </a:r>
            <a:r>
              <a:rPr lang="en-US" sz="1800" b="1" i="0" u="none" strike="noStrike" cap="none" dirty="0" smtClean="0">
                <a:solidFill>
                  <a:schemeClr val="dk1"/>
                </a:solidFill>
                <a:latin typeface="Arial Narrow"/>
                <a:ea typeface="Arial Narrow"/>
                <a:cs typeface="Arial Narrow"/>
                <a:sym typeface="Arial Narrow"/>
              </a:rPr>
              <a:t>efforts to improve diversity </a:t>
            </a:r>
            <a:r>
              <a:rPr lang="en-US" sz="1800" b="1" i="0" u="none" strike="noStrike" cap="none" dirty="0">
                <a:solidFill>
                  <a:schemeClr val="dk1"/>
                </a:solidFill>
                <a:latin typeface="Arial Narrow"/>
                <a:ea typeface="Arial Narrow"/>
                <a:cs typeface="Arial Narrow"/>
                <a:sym typeface="Arial Narrow"/>
              </a:rPr>
              <a:t>- this is hard work!</a:t>
            </a:r>
            <a:endParaRPr sz="1800" b="1" i="0" u="none" strike="noStrike" cap="none" dirty="0">
              <a:solidFill>
                <a:schemeClr val="dk1"/>
              </a:solidFill>
              <a:latin typeface="Arial Narrow"/>
              <a:ea typeface="Arial Narrow"/>
              <a:cs typeface="Arial Narrow"/>
              <a:sym typeface="Arial Narrow"/>
            </a:endParaRPr>
          </a:p>
          <a:p>
            <a:pPr marL="0" lvl="0" indent="0" rtl="0">
              <a:spcBef>
                <a:spcPts val="560"/>
              </a:spcBef>
              <a:spcAft>
                <a:spcPts val="0"/>
              </a:spcAft>
              <a:buClr>
                <a:schemeClr val="dk1"/>
              </a:buClr>
              <a:buSzPts val="1100"/>
              <a:buFont typeface="Arial"/>
              <a:buNone/>
            </a:pPr>
            <a:r>
              <a:rPr lang="en-US" sz="1800" dirty="0"/>
              <a:t>Individuals: Acknowledge biases, watch out for your own and for others</a:t>
            </a:r>
            <a:endParaRPr sz="1800" dirty="0"/>
          </a:p>
          <a:p>
            <a:pPr marL="457200" marR="0" lvl="0" indent="0" algn="l" rtl="0">
              <a:lnSpc>
                <a:spcPct val="100000"/>
              </a:lnSpc>
              <a:spcBef>
                <a:spcPts val="560"/>
              </a:spcBef>
              <a:spcAft>
                <a:spcPts val="0"/>
              </a:spcAft>
              <a:buClr>
                <a:schemeClr val="dk1"/>
              </a:buClr>
              <a:buSzPts val="2800"/>
              <a:buFont typeface="Arial"/>
              <a:buNone/>
            </a:pPr>
            <a:endParaRPr sz="1800" dirty="0"/>
          </a:p>
        </p:txBody>
      </p:sp>
      <p:sp>
        <p:nvSpPr>
          <p:cNvPr id="711" name="Google Shape;711;p103"/>
          <p:cNvSpPr txBox="1">
            <a:spLocks noGrp="1"/>
          </p:cNvSpPr>
          <p:nvPr>
            <p:ph type="title"/>
          </p:nvPr>
        </p:nvSpPr>
        <p:spPr>
          <a:xfrm>
            <a:off x="0" y="0"/>
            <a:ext cx="9144000" cy="571500"/>
          </a:xfrm>
          <a:prstGeom prst="rect">
            <a:avLst/>
          </a:prstGeom>
          <a:solidFill>
            <a:srgbClr val="3333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b="1" i="0" u="none" strike="noStrike" cap="none">
                <a:solidFill>
                  <a:schemeClr val="lt1"/>
                </a:solidFill>
                <a:latin typeface="Arial Narrow"/>
                <a:ea typeface="Arial Narrow"/>
                <a:cs typeface="Arial Narrow"/>
                <a:sym typeface="Arial Narrow"/>
              </a:rPr>
              <a:t>Institutional Policies</a:t>
            </a:r>
            <a:endParaRPr sz="3200" b="1" i="0" u="none" strike="noStrike" cap="none">
              <a:solidFill>
                <a:schemeClr val="lt1"/>
              </a:solidFill>
              <a:latin typeface="Arial Narrow"/>
              <a:ea typeface="Arial Narrow"/>
              <a:cs typeface="Arial Narrow"/>
              <a:sym typeface="Arial Narrow"/>
            </a:endParaRPr>
          </a:p>
        </p:txBody>
      </p:sp>
      <p:sp>
        <p:nvSpPr>
          <p:cNvPr id="712" name="Google Shape;712;p103"/>
          <p:cNvSpPr txBox="1"/>
          <p:nvPr/>
        </p:nvSpPr>
        <p:spPr>
          <a:xfrm>
            <a:off x="5410200" y="2571750"/>
            <a:ext cx="2950500" cy="11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solidFill>
                  <a:srgbClr val="D25000"/>
                </a:solidFill>
                <a:latin typeface="Arial Narrow"/>
                <a:ea typeface="Arial Narrow"/>
                <a:cs typeface="Arial Narrow"/>
                <a:sym typeface="Arial Narrow"/>
              </a:rPr>
              <a:t>What’s left to do?</a:t>
            </a:r>
            <a:endParaRPr sz="2400" b="1">
              <a:solidFill>
                <a:srgbClr val="D25000"/>
              </a:solidFill>
              <a:latin typeface="Arial Narrow"/>
              <a:ea typeface="Arial Narrow"/>
              <a:cs typeface="Arial Narrow"/>
              <a:sym typeface="Arial Narrow"/>
            </a:endParaRPr>
          </a:p>
          <a:p>
            <a:pPr marL="457200" lvl="0" indent="0" rtl="0">
              <a:spcBef>
                <a:spcPts val="1000"/>
              </a:spcBef>
              <a:spcAft>
                <a:spcPts val="1000"/>
              </a:spcAft>
              <a:buNone/>
            </a:pPr>
            <a:r>
              <a:rPr lang="en-US" sz="2400" b="1">
                <a:solidFill>
                  <a:srgbClr val="D25000"/>
                </a:solidFill>
                <a:latin typeface="Arial Narrow"/>
                <a:ea typeface="Arial Narrow"/>
                <a:cs typeface="Arial Narrow"/>
                <a:sym typeface="Arial Narrow"/>
              </a:rPr>
              <a:t>A LOT!</a:t>
            </a:r>
            <a:endParaRPr sz="2400" b="1">
              <a:solidFill>
                <a:srgbClr val="D25000"/>
              </a:solidFill>
              <a:latin typeface="Arial Narrow"/>
              <a:ea typeface="Arial Narrow"/>
              <a:cs typeface="Arial Narrow"/>
              <a:sym typeface="Arial Narrow"/>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4"/>
          <p:cNvSpPr txBox="1">
            <a:spLocks noGrp="1"/>
          </p:cNvSpPr>
          <p:nvPr>
            <p:ph type="body" idx="1"/>
          </p:nvPr>
        </p:nvSpPr>
        <p:spPr>
          <a:xfrm>
            <a:off x="5116775" y="1104900"/>
            <a:ext cx="4027200" cy="3425400"/>
          </a:xfrm>
          <a:prstGeom prst="rect">
            <a:avLst/>
          </a:prstGeom>
        </p:spPr>
        <p:txBody>
          <a:bodyPr spcFirstLastPara="1" wrap="square" lIns="91425" tIns="91425" rIns="91425" bIns="91425" anchor="t" anchorCtr="0">
            <a:noAutofit/>
          </a:bodyPr>
          <a:lstStyle/>
          <a:p>
            <a:pPr marL="0" lvl="0" indent="0" rtl="0">
              <a:spcBef>
                <a:spcPts val="560"/>
              </a:spcBef>
              <a:spcAft>
                <a:spcPts val="0"/>
              </a:spcAft>
              <a:buNone/>
            </a:pPr>
            <a:r>
              <a:rPr lang="en-US"/>
              <a:t>What’s in your backyard?</a:t>
            </a:r>
            <a:endParaRPr/>
          </a:p>
          <a:p>
            <a:pPr marL="457200" lvl="0" indent="0" rtl="0">
              <a:spcBef>
                <a:spcPts val="560"/>
              </a:spcBef>
              <a:spcAft>
                <a:spcPts val="0"/>
              </a:spcAft>
              <a:buNone/>
            </a:pPr>
            <a:r>
              <a:rPr lang="en-US"/>
              <a:t>Get data first! </a:t>
            </a:r>
            <a:endParaRPr/>
          </a:p>
          <a:p>
            <a:pPr marL="0" lvl="0" indent="0" rtl="0">
              <a:spcBef>
                <a:spcPts val="560"/>
              </a:spcBef>
              <a:spcAft>
                <a:spcPts val="0"/>
              </a:spcAft>
              <a:buNone/>
            </a:pPr>
            <a:endParaRPr/>
          </a:p>
          <a:p>
            <a:pPr marL="0" lvl="0" indent="0" rtl="0">
              <a:spcBef>
                <a:spcPts val="560"/>
              </a:spcBef>
              <a:spcAft>
                <a:spcPts val="0"/>
              </a:spcAft>
              <a:buNone/>
            </a:pPr>
            <a:r>
              <a:rPr lang="en-US"/>
              <a:t>What can you do about it?</a:t>
            </a:r>
            <a:endParaRPr/>
          </a:p>
          <a:p>
            <a:pPr marL="457200" lvl="0" indent="0">
              <a:spcBef>
                <a:spcPts val="560"/>
              </a:spcBef>
              <a:spcAft>
                <a:spcPts val="0"/>
              </a:spcAft>
              <a:buNone/>
            </a:pPr>
            <a:r>
              <a:rPr lang="en-US"/>
              <a:t>A LOT!</a:t>
            </a:r>
            <a:endParaRPr/>
          </a:p>
        </p:txBody>
      </p:sp>
      <p:sp>
        <p:nvSpPr>
          <p:cNvPr id="718" name="Google Shape;718;p104"/>
          <p:cNvSpPr txBox="1">
            <a:spLocks noGrp="1"/>
          </p:cNvSpPr>
          <p:nvPr>
            <p:ph type="title"/>
          </p:nvPr>
        </p:nvSpPr>
        <p:spPr>
          <a:xfrm>
            <a:off x="0" y="0"/>
            <a:ext cx="9144000" cy="571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Takeaways</a:t>
            </a:r>
            <a:endParaRPr/>
          </a:p>
        </p:txBody>
      </p:sp>
      <p:pic>
        <p:nvPicPr>
          <p:cNvPr id="719" name="Google Shape;719;p104"/>
          <p:cNvPicPr preferRelativeResize="0"/>
          <p:nvPr/>
        </p:nvPicPr>
        <p:blipFill rotWithShape="1">
          <a:blip r:embed="rId3">
            <a:alphaModFix/>
          </a:blip>
          <a:srcRect r="11378"/>
          <a:stretch/>
        </p:blipFill>
        <p:spPr>
          <a:xfrm>
            <a:off x="0" y="838200"/>
            <a:ext cx="5071700" cy="381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5"/>
          <p:cNvSpPr txBox="1">
            <a:spLocks noGrp="1"/>
          </p:cNvSpPr>
          <p:nvPr>
            <p:ph type="title"/>
          </p:nvPr>
        </p:nvSpPr>
        <p:spPr>
          <a:xfrm>
            <a:off x="623888" y="596664"/>
            <a:ext cx="7886700" cy="2139553"/>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Discussion</a:t>
            </a:r>
            <a:endParaRPr sz="4500" b="1" i="0" u="none" strike="noStrike" cap="none">
              <a:solidFill>
                <a:schemeClr val="dk1"/>
              </a:solidFill>
              <a:latin typeface="Calibri"/>
              <a:ea typeface="Calibri"/>
              <a:cs typeface="Calibri"/>
              <a:sym typeface="Calibri"/>
            </a:endParaRPr>
          </a:p>
        </p:txBody>
      </p:sp>
      <p:sp>
        <p:nvSpPr>
          <p:cNvPr id="725" name="Google Shape;725;p105"/>
          <p:cNvSpPr txBox="1">
            <a:spLocks noGrp="1"/>
          </p:cNvSpPr>
          <p:nvPr>
            <p:ph type="body" idx="1"/>
          </p:nvPr>
        </p:nvSpPr>
        <p:spPr>
          <a:xfrm>
            <a:off x="623888" y="2756458"/>
            <a:ext cx="7886700" cy="112514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888888"/>
              </a:buClr>
              <a:buSzPts val="3200"/>
              <a:buFont typeface="Arial"/>
              <a:buNone/>
            </a:pPr>
            <a:endParaRPr sz="3200" b="1"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Resources</a:t>
            </a:r>
            <a:endParaRPr sz="4400" b="1" i="0" u="none" strike="noStrike" cap="none">
              <a:solidFill>
                <a:schemeClr val="dk1"/>
              </a:solidFill>
              <a:latin typeface="Calibri"/>
              <a:ea typeface="Calibri"/>
              <a:cs typeface="Calibri"/>
              <a:sym typeface="Calibri"/>
            </a:endParaRPr>
          </a:p>
        </p:txBody>
      </p:sp>
      <p:sp>
        <p:nvSpPr>
          <p:cNvPr id="731" name="Google Shape;731;p106"/>
          <p:cNvSpPr txBox="1">
            <a:spLocks noGrp="1"/>
          </p:cNvSpPr>
          <p:nvPr>
            <p:ph type="body" idx="1"/>
          </p:nvPr>
        </p:nvSpPr>
        <p:spPr>
          <a:xfrm>
            <a:off x="628650" y="1369225"/>
            <a:ext cx="7886700" cy="3454800"/>
          </a:xfrm>
          <a:prstGeom prst="rect">
            <a:avLst/>
          </a:prstGeom>
          <a:noFill/>
          <a:ln>
            <a:noFill/>
          </a:ln>
        </p:spPr>
        <p:txBody>
          <a:bodyPr spcFirstLastPara="1" wrap="square" lIns="68575" tIns="34275" rIns="68575" bIns="34275" anchor="t" anchorCtr="0">
            <a:noAutofit/>
          </a:bodyPr>
          <a:lstStyle/>
          <a:p>
            <a:pPr marL="171450" marR="0" lvl="0" indent="-171450" algn="l" rtl="0">
              <a:lnSpc>
                <a:spcPct val="100000"/>
              </a:lnSpc>
              <a:spcBef>
                <a:spcPts val="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3"/>
              </a:rPr>
              <a:t>Sexual Harassment of Women: Climate, Culture, and Consequences in Academic Sciences, Engineering, and Medicine (2018)</a:t>
            </a:r>
            <a:r>
              <a:rPr lang="en-US" sz="1440" b="1" i="0" u="sng" strike="noStrike" cap="none">
                <a:solidFill>
                  <a:schemeClr val="dk1"/>
                </a:solidFill>
                <a:latin typeface="Calibri"/>
                <a:ea typeface="Calibri"/>
                <a:cs typeface="Calibri"/>
                <a:sym typeface="Calibri"/>
              </a:rPr>
              <a:t>, </a:t>
            </a:r>
            <a:r>
              <a:rPr lang="en-US" sz="1440" b="0" i="0" u="none" strike="noStrike" cap="none">
                <a:solidFill>
                  <a:schemeClr val="dk1"/>
                </a:solidFill>
                <a:latin typeface="Calibri"/>
                <a:ea typeface="Calibri"/>
                <a:cs typeface="Calibri"/>
                <a:sym typeface="Calibri"/>
              </a:rPr>
              <a:t>National Academies</a:t>
            </a:r>
            <a:endParaRPr sz="3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4"/>
              </a:rPr>
              <a:t>Gender Diversity in Computer Architecture,</a:t>
            </a:r>
            <a:r>
              <a:rPr lang="en-US" sz="1440" b="1" i="0" u="none" strike="noStrike" cap="none">
                <a:solidFill>
                  <a:schemeClr val="dk1"/>
                </a:solidFill>
                <a:latin typeface="Calibri"/>
                <a:ea typeface="Calibri"/>
                <a:cs typeface="Calibri"/>
                <a:sym typeface="Calibri"/>
              </a:rPr>
              <a:t> </a:t>
            </a:r>
            <a:r>
              <a:rPr lang="en-US" sz="1440" b="0" i="0" u="none" strike="noStrike" cap="none">
                <a:solidFill>
                  <a:schemeClr val="dk1"/>
                </a:solidFill>
                <a:latin typeface="Calibri"/>
                <a:ea typeface="Calibri"/>
                <a:cs typeface="Calibri"/>
                <a:sym typeface="Calibri"/>
              </a:rPr>
              <a:t>Natalie Enright Jerger and Kim Hazelwood</a:t>
            </a:r>
            <a:endParaRPr sz="3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5"/>
              </a:rPr>
              <a:t>What Happens to Us Does Not Happen to Most of You</a:t>
            </a:r>
            <a:r>
              <a:rPr lang="en-US" sz="1440" b="0" i="0" u="none" strike="noStrike" cap="none">
                <a:solidFill>
                  <a:schemeClr val="dk1"/>
                </a:solidFill>
                <a:latin typeface="Calibri"/>
                <a:ea typeface="Calibri"/>
                <a:cs typeface="Calibri"/>
                <a:sym typeface="Calibri"/>
              </a:rPr>
              <a:t>,  Kathryn S. McKinley</a:t>
            </a:r>
            <a:endParaRPr sz="3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6"/>
              </a:rPr>
              <a:t>Statistics, we have a problem,</a:t>
            </a:r>
            <a:r>
              <a:rPr lang="en-US" sz="1440" b="0" i="0" u="sng" strike="noStrike" cap="none">
                <a:solidFill>
                  <a:schemeClr val="hlink"/>
                </a:solidFill>
                <a:latin typeface="Calibri"/>
                <a:ea typeface="Calibri"/>
                <a:cs typeface="Calibri"/>
                <a:sym typeface="Calibri"/>
                <a:hlinkClick r:id="rId6"/>
              </a:rPr>
              <a:t> </a:t>
            </a:r>
            <a:r>
              <a:rPr lang="en-US" sz="1440" b="0" i="0" u="none" strike="noStrike" cap="none">
                <a:solidFill>
                  <a:schemeClr val="dk1"/>
                </a:solidFill>
                <a:latin typeface="Calibri"/>
                <a:ea typeface="Calibri"/>
                <a:cs typeface="Calibri"/>
                <a:sym typeface="Calibri"/>
              </a:rPr>
              <a:t>Kristian Lum</a:t>
            </a:r>
            <a:endParaRPr sz="144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7"/>
              </a:rPr>
              <a:t>A member of the Theory Community Speaks out, #Metoo</a:t>
            </a:r>
            <a:r>
              <a:rPr lang="en-US" sz="1440" b="1" i="0" u="none" strike="noStrike" cap="none">
                <a:solidFill>
                  <a:schemeClr val="dk1"/>
                </a:solidFill>
                <a:latin typeface="Calibri"/>
                <a:ea typeface="Calibri"/>
                <a:cs typeface="Calibri"/>
                <a:sym typeface="Calibri"/>
              </a:rPr>
              <a:t>, </a:t>
            </a:r>
            <a:r>
              <a:rPr lang="en-US" sz="1440" b="0" i="0" u="none" strike="noStrike" cap="none">
                <a:solidFill>
                  <a:schemeClr val="dk1"/>
                </a:solidFill>
                <a:latin typeface="Calibri"/>
                <a:ea typeface="Calibri"/>
                <a:cs typeface="Calibri"/>
                <a:sym typeface="Calibri"/>
              </a:rPr>
              <a:t>Anonymous post</a:t>
            </a:r>
            <a:endParaRPr sz="36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8"/>
              </a:rPr>
              <a:t>Software engineer recalls impact of alleged sex assault from UC Berkeley professor James O’Brien</a:t>
            </a:r>
            <a:r>
              <a:rPr lang="en-US" sz="1440" b="0" i="0" u="none" strike="noStrike" cap="none">
                <a:solidFill>
                  <a:schemeClr val="dk1"/>
                </a:solidFill>
                <a:latin typeface="Calibri"/>
                <a:ea typeface="Calibri"/>
                <a:cs typeface="Calibri"/>
                <a:sym typeface="Calibri"/>
              </a:rPr>
              <a:t>,  </a:t>
            </a:r>
            <a:r>
              <a:rPr lang="en-US" sz="1440" b="0" i="1" u="none" strike="noStrike" cap="none">
                <a:solidFill>
                  <a:schemeClr val="dk1"/>
                </a:solidFill>
                <a:latin typeface="Calibri"/>
                <a:ea typeface="Calibri"/>
                <a:cs typeface="Calibri"/>
                <a:sym typeface="Calibri"/>
              </a:rPr>
              <a:t>Anjali Shrivastava</a:t>
            </a:r>
            <a:endParaRPr sz="144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9"/>
              </a:rPr>
              <a:t>How we Lost the Women in Computing</a:t>
            </a:r>
            <a:r>
              <a:rPr lang="en-US" sz="1440" b="0" i="0" u="none" strike="noStrike" cap="none">
                <a:solidFill>
                  <a:schemeClr val="dk1"/>
                </a:solidFill>
                <a:latin typeface="Calibri"/>
                <a:ea typeface="Calibri"/>
                <a:cs typeface="Calibri"/>
                <a:sym typeface="Calibri"/>
              </a:rPr>
              <a:t>, Moshe Vardi</a:t>
            </a:r>
            <a:endParaRPr sz="144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750"/>
              </a:spcBef>
              <a:spcAft>
                <a:spcPts val="0"/>
              </a:spcAft>
              <a:buClr>
                <a:schemeClr val="dk1"/>
              </a:buClr>
              <a:buSzPts val="1440"/>
              <a:buFont typeface="Arial"/>
              <a:buChar char="•"/>
            </a:pPr>
            <a:r>
              <a:rPr lang="en-US" sz="1440" b="1" i="0" u="sng" strike="noStrike" cap="none">
                <a:solidFill>
                  <a:schemeClr val="hlink"/>
                </a:solidFill>
                <a:latin typeface="Calibri"/>
                <a:ea typeface="Calibri"/>
                <a:cs typeface="Calibri"/>
                <a:sym typeface="Calibri"/>
                <a:hlinkClick r:id="rId10"/>
              </a:rPr>
              <a:t>Sexual Harassment Explains a Lot About Why Women Get Paid Less</a:t>
            </a:r>
            <a:r>
              <a:rPr lang="en-US" sz="1440" b="0" i="0" u="none" strike="noStrike" cap="none">
                <a:solidFill>
                  <a:schemeClr val="dk1"/>
                </a:solidFill>
                <a:latin typeface="Calibri"/>
                <a:ea typeface="Calibri"/>
                <a:cs typeface="Calibri"/>
                <a:sym typeface="Calibri"/>
              </a:rPr>
              <a:t>, Rebecca Greenfield and Laura Colby</a:t>
            </a:r>
            <a:endParaRPr sz="1440" b="0" i="0" u="none" strike="noStrike" cap="none">
              <a:solidFill>
                <a:schemeClr val="dk1"/>
              </a:solidFill>
              <a:latin typeface="Calibri"/>
              <a:ea typeface="Calibri"/>
              <a:cs typeface="Calibri"/>
              <a:sym typeface="Calibri"/>
            </a:endParaRPr>
          </a:p>
          <a:p>
            <a:pPr marL="171450" lvl="0" indent="-168910" rtl="0">
              <a:lnSpc>
                <a:spcPct val="115000"/>
              </a:lnSpc>
              <a:spcBef>
                <a:spcPts val="0"/>
              </a:spcBef>
              <a:spcAft>
                <a:spcPts val="0"/>
              </a:spcAft>
              <a:buClr>
                <a:schemeClr val="dk1"/>
              </a:buClr>
              <a:buSzPts val="1400"/>
              <a:buFont typeface="Calibri"/>
              <a:buChar char="•"/>
            </a:pPr>
            <a:r>
              <a:rPr lang="en-US" sz="1400" b="1" u="sng">
                <a:solidFill>
                  <a:schemeClr val="hlink"/>
                </a:solidFill>
                <a:hlinkClick r:id="rId11"/>
              </a:rPr>
              <a:t>Summary and Thoughts on the Diversity Conversations in the Architecture Community</a:t>
            </a:r>
            <a:endParaRPr sz="1400"/>
          </a:p>
          <a:p>
            <a:pPr marL="171450" marR="0" lvl="0" indent="-80010" algn="l" rtl="0">
              <a:lnSpc>
                <a:spcPct val="100000"/>
              </a:lnSpc>
              <a:spcBef>
                <a:spcPts val="750"/>
              </a:spcBef>
              <a:spcAft>
                <a:spcPts val="0"/>
              </a:spcAft>
              <a:buClr>
                <a:schemeClr val="dk1"/>
              </a:buClr>
              <a:buSzPts val="1440"/>
              <a:buFont typeface="Arial"/>
              <a:buNone/>
            </a:pPr>
            <a:endParaRPr sz="1440" b="1" i="0" u="sng" strike="noStrike" cap="none">
              <a:solidFill>
                <a:schemeClr val="hlink"/>
              </a:solidFill>
              <a:latin typeface="Calibri"/>
              <a:ea typeface="Calibri"/>
              <a:cs typeface="Calibri"/>
              <a:sym typeface="Calibri"/>
              <a:hlinkClick r:id="rId4"/>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07"/>
          <p:cNvSpPr txBox="1"/>
          <p:nvPr/>
        </p:nvSpPr>
        <p:spPr>
          <a:xfrm>
            <a:off x="5506300" y="1886775"/>
            <a:ext cx="25905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AA84F"/>
                </a:solidFill>
                <a:latin typeface="Arial"/>
                <a:ea typeface="Arial"/>
                <a:cs typeface="Arial"/>
                <a:sym typeface="Arial"/>
              </a:rPr>
              <a:t>Associate</a:t>
            </a:r>
            <a:endParaRPr sz="2400" b="1" i="0" u="none" strike="noStrike" cap="none">
              <a:solidFill>
                <a:srgbClr val="6AA84F"/>
              </a:solidFill>
              <a:latin typeface="Arial"/>
              <a:ea typeface="Arial"/>
              <a:cs typeface="Arial"/>
              <a:sym typeface="Arial"/>
            </a:endParaRPr>
          </a:p>
        </p:txBody>
      </p:sp>
      <p:sp>
        <p:nvSpPr>
          <p:cNvPr id="737" name="Google Shape;737;p107"/>
          <p:cNvSpPr txBox="1"/>
          <p:nvPr/>
        </p:nvSpPr>
        <p:spPr>
          <a:xfrm>
            <a:off x="5506300" y="2474475"/>
            <a:ext cx="27039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B0"/>
                </a:solidFill>
                <a:latin typeface="Arial"/>
                <a:ea typeface="Arial"/>
                <a:cs typeface="Arial"/>
                <a:sym typeface="Arial"/>
              </a:rPr>
              <a:t>Full</a:t>
            </a:r>
            <a:endParaRPr sz="2400" b="1" i="0" u="none" strike="noStrike" cap="none">
              <a:solidFill>
                <a:srgbClr val="00B0B0"/>
              </a:solidFill>
              <a:latin typeface="Arial"/>
              <a:ea typeface="Arial"/>
              <a:cs typeface="Arial"/>
              <a:sym typeface="Arial"/>
            </a:endParaRPr>
          </a:p>
        </p:txBody>
      </p:sp>
      <p:sp>
        <p:nvSpPr>
          <p:cNvPr id="738" name="Google Shape;738;p107"/>
          <p:cNvSpPr txBox="1"/>
          <p:nvPr/>
        </p:nvSpPr>
        <p:spPr>
          <a:xfrm>
            <a:off x="393025" y="312050"/>
            <a:ext cx="87903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 CS/CE Women Faculty - Taulbee</a:t>
            </a:r>
            <a:endParaRPr sz="3600" b="1" i="0" u="none" strike="noStrike" cap="none">
              <a:solidFill>
                <a:srgbClr val="000000"/>
              </a:solidFill>
              <a:latin typeface="Arial"/>
              <a:ea typeface="Arial"/>
              <a:cs typeface="Arial"/>
              <a:sym typeface="Arial"/>
            </a:endParaRPr>
          </a:p>
        </p:txBody>
      </p:sp>
      <p:sp>
        <p:nvSpPr>
          <p:cNvPr id="739" name="Google Shape;739;p107"/>
          <p:cNvSpPr txBox="1"/>
          <p:nvPr/>
        </p:nvSpPr>
        <p:spPr>
          <a:xfrm>
            <a:off x="5506300" y="1539550"/>
            <a:ext cx="33030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D85C6"/>
                </a:solidFill>
                <a:latin typeface="Arial"/>
                <a:ea typeface="Arial"/>
                <a:cs typeface="Arial"/>
                <a:sym typeface="Arial"/>
              </a:rPr>
              <a:t>Tenure track hires</a:t>
            </a:r>
            <a:endParaRPr sz="2400" b="1" i="0" u="none" strike="noStrike" cap="none">
              <a:solidFill>
                <a:srgbClr val="4A86E8"/>
              </a:solidFill>
              <a:latin typeface="Arial"/>
              <a:ea typeface="Arial"/>
              <a:cs typeface="Arial"/>
              <a:sym typeface="Arial"/>
            </a:endParaRPr>
          </a:p>
        </p:txBody>
      </p:sp>
      <p:pic>
        <p:nvPicPr>
          <p:cNvPr id="740" name="Google Shape;740;p107"/>
          <p:cNvPicPr preferRelativeResize="0"/>
          <p:nvPr/>
        </p:nvPicPr>
        <p:blipFill rotWithShape="1">
          <a:blip r:embed="rId3">
            <a:alphaModFix/>
          </a:blip>
          <a:srcRect t="18280" r="27467"/>
          <a:stretch/>
        </p:blipFill>
        <p:spPr>
          <a:xfrm>
            <a:off x="381000" y="1047450"/>
            <a:ext cx="5189625" cy="4001000"/>
          </a:xfrm>
          <a:prstGeom prst="rect">
            <a:avLst/>
          </a:prstGeom>
          <a:noFill/>
          <a:ln>
            <a:noFill/>
          </a:ln>
        </p:spPr>
      </p:pic>
      <p:sp>
        <p:nvSpPr>
          <p:cNvPr id="741" name="Google Shape;741;p107"/>
          <p:cNvSpPr txBox="1"/>
          <p:nvPr/>
        </p:nvSpPr>
        <p:spPr>
          <a:xfrm>
            <a:off x="5506300" y="1153250"/>
            <a:ext cx="29019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990000"/>
                </a:solidFill>
                <a:latin typeface="Arial"/>
                <a:ea typeface="Arial"/>
                <a:cs typeface="Arial"/>
                <a:sym typeface="Arial"/>
              </a:rPr>
              <a:t>Assistant</a:t>
            </a:r>
            <a:r>
              <a:rPr lang="en-US"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p:txBody>
      </p:sp>
      <p:sp>
        <p:nvSpPr>
          <p:cNvPr id="742" name="Google Shape;742;p107"/>
          <p:cNvSpPr txBox="1"/>
          <p:nvPr/>
        </p:nvSpPr>
        <p:spPr>
          <a:xfrm>
            <a:off x="5408000" y="4314375"/>
            <a:ext cx="14298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2017</a:t>
            </a:r>
            <a:endParaRPr sz="2400" b="1" i="0" u="none" strike="noStrike" cap="none">
              <a:solidFill>
                <a:srgbClr val="000000"/>
              </a:solidFill>
              <a:latin typeface="Arial"/>
              <a:ea typeface="Arial"/>
              <a:cs typeface="Arial"/>
              <a:sym typeface="Arial"/>
            </a:endParaRPr>
          </a:p>
        </p:txBody>
      </p:sp>
      <p:sp>
        <p:nvSpPr>
          <p:cNvPr id="743" name="Google Shape;743;p107"/>
          <p:cNvSpPr txBox="1"/>
          <p:nvPr/>
        </p:nvSpPr>
        <p:spPr>
          <a:xfrm>
            <a:off x="393500" y="4314375"/>
            <a:ext cx="1429800" cy="68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1995</a:t>
            </a:r>
            <a:endParaRPr sz="2400" b="1" i="0" u="none" strike="noStrike" cap="none">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Women in Computing - History</a:t>
            </a:r>
            <a:endParaRPr sz="4400" b="1" i="0" u="none" strike="noStrike" cap="none">
              <a:solidFill>
                <a:schemeClr val="dk1"/>
              </a:solidFill>
              <a:latin typeface="Calibri"/>
              <a:ea typeface="Calibri"/>
              <a:cs typeface="Calibri"/>
              <a:sym typeface="Calibri"/>
            </a:endParaRPr>
          </a:p>
        </p:txBody>
      </p:sp>
      <p:sp>
        <p:nvSpPr>
          <p:cNvPr id="206" name="Google Shape;206;p32"/>
          <p:cNvSpPr txBox="1">
            <a:spLocks noGrp="1"/>
          </p:cNvSpPr>
          <p:nvPr>
            <p:ph type="body" idx="1"/>
          </p:nvPr>
        </p:nvSpPr>
        <p:spPr>
          <a:xfrm>
            <a:off x="628650" y="1064419"/>
            <a:ext cx="7886700" cy="3263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750"/>
              </a:spcBef>
              <a:spcAft>
                <a:spcPts val="0"/>
              </a:spcAft>
              <a:buClr>
                <a:schemeClr val="dk1"/>
              </a:buClr>
              <a:buSzPts val="3600"/>
              <a:buFont typeface="Arial"/>
              <a:buNone/>
            </a:pPr>
            <a:r>
              <a:rPr lang="en-US" sz="2600" b="1" i="0" u="none" strike="noStrike" cap="none">
                <a:solidFill>
                  <a:schemeClr val="dk1"/>
                </a:solidFill>
                <a:latin typeface="Calibri"/>
                <a:ea typeface="Calibri"/>
                <a:cs typeface="Calibri"/>
                <a:sym typeface="Calibri"/>
              </a:rPr>
              <a:t>Reality</a:t>
            </a:r>
            <a:r>
              <a:rPr lang="en-US" sz="2600" b="0" i="0" u="none" strike="noStrike" cap="none">
                <a:solidFill>
                  <a:schemeClr val="dk1"/>
                </a:solidFill>
                <a:latin typeface="Calibri"/>
                <a:ea typeface="Calibri"/>
                <a:cs typeface="Calibri"/>
                <a:sym typeface="Calibri"/>
              </a:rPr>
              <a:t> </a:t>
            </a:r>
            <a:endParaRPr sz="2600"/>
          </a:p>
          <a:p>
            <a:pPr marL="457200" marR="0" lvl="0" indent="-393700" algn="l" rtl="0">
              <a:lnSpc>
                <a:spcPct val="90000"/>
              </a:lnSpc>
              <a:spcBef>
                <a:spcPts val="75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Women were pervasive, even dominant, in the early days of computing.</a:t>
            </a:r>
            <a:endParaRPr sz="2600"/>
          </a:p>
          <a:p>
            <a:pPr marL="457200" marR="0" lvl="0" indent="-393700" algn="l" rtl="0">
              <a:lnSpc>
                <a:spcPct val="90000"/>
              </a:lnSpc>
              <a:spcBef>
                <a:spcPts val="75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 The social environment of computing has been and is quite hostile for women.</a:t>
            </a:r>
            <a:endParaRPr sz="2600"/>
          </a:p>
          <a:p>
            <a:pPr marL="457200" marR="0" lvl="0" indent="-393700" algn="l" rtl="0">
              <a:lnSpc>
                <a:spcPct val="90000"/>
              </a:lnSpc>
              <a:spcBef>
                <a:spcPts val="75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Men can be quite oblivious to the existence of such a hostile environment.</a:t>
            </a:r>
            <a:endParaRPr sz="2600"/>
          </a:p>
          <a:p>
            <a:pPr marL="457200" marR="0" lvl="0" indent="-393700" algn="l" rtl="0">
              <a:lnSpc>
                <a:spcPct val="90000"/>
              </a:lnSpc>
              <a:spcBef>
                <a:spcPts val="75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Women did not just leave, they were pushed out.</a:t>
            </a:r>
            <a:endParaRPr sz="260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3323</TotalTime>
  <Words>2878</Words>
  <Application>Microsoft Macintosh PowerPoint</Application>
  <PresentationFormat>On-screen Show (16:9)</PresentationFormat>
  <Paragraphs>693</Paragraphs>
  <Slides>84</Slides>
  <Notes>84</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Office Theme</vt:lpstr>
      <vt:lpstr>Office Theme</vt:lpstr>
      <vt:lpstr>How to stop driving women out of computing</vt:lpstr>
      <vt:lpstr>Panelists</vt:lpstr>
      <vt:lpstr>Fostering Research Integrity  National Academies 2017</vt:lpstr>
      <vt:lpstr>Fostering Research Integrity  National Academies 2017</vt:lpstr>
      <vt:lpstr>Format: 2 Sections with discussion </vt:lpstr>
      <vt:lpstr>How We Lost the Women  in Computing  </vt:lpstr>
      <vt:lpstr>By the Numbers</vt:lpstr>
      <vt:lpstr>Common Perception</vt:lpstr>
      <vt:lpstr>Women in Computing - History</vt:lpstr>
      <vt:lpstr>Bletchley Park - WWII</vt:lpstr>
      <vt:lpstr>Code Girls, 2017 </vt:lpstr>
      <vt:lpstr>ENIAC, 1946 </vt:lpstr>
      <vt:lpstr>Women of NASA -- 1955</vt:lpstr>
      <vt:lpstr>Cosmopolitan, 1967 </vt:lpstr>
      <vt:lpstr>Programmed Inequality, 2017</vt:lpstr>
      <vt:lpstr>Brotopia, 2018</vt:lpstr>
      <vt:lpstr>PowerPoint Presentation</vt:lpstr>
      <vt:lpstr>Women in CS is not only a pipeline problem</vt:lpstr>
      <vt:lpstr>PowerPoint Presentation</vt:lpstr>
      <vt:lpstr>Sexual Harassment</vt:lpstr>
      <vt:lpstr>Kathryn S McKinley, Google</vt:lpstr>
      <vt:lpstr>Harassment in your backyard </vt:lpstr>
      <vt:lpstr>Harassment is </vt:lpstr>
      <vt:lpstr>PowerPoint Presentation</vt:lpstr>
      <vt:lpstr>PowerPoint Presentation</vt:lpstr>
      <vt:lpstr>Finding </vt:lpstr>
      <vt:lpstr>Finding and Recommendations</vt:lpstr>
      <vt:lpstr>Women University Employees </vt:lpstr>
      <vt:lpstr>PowerPoint Presentation</vt:lpstr>
      <vt:lpstr>Finding </vt:lpstr>
      <vt:lpstr>Finding </vt:lpstr>
      <vt:lpstr>for Institutions </vt:lpstr>
      <vt:lpstr>In your backyard</vt:lpstr>
      <vt:lpstr>In your backyard</vt:lpstr>
      <vt:lpstr>Findings on reporting harassment </vt:lpstr>
      <vt:lpstr>for Broader Community </vt:lpstr>
      <vt:lpstr>Discussion</vt:lpstr>
      <vt:lpstr>Bias in Research Evaluation </vt:lpstr>
      <vt:lpstr>Bobby Schnabel,  University of Colorado, Boulder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Bias in Awards and Honors  James Allan  Univ. of Massachusetts Amherst</vt:lpstr>
      <vt:lpstr>Looking at society level</vt:lpstr>
      <vt:lpstr>A word about the data</vt:lpstr>
      <vt:lpstr>SIAM (major awards)</vt:lpstr>
      <vt:lpstr>IEEE Computer Society</vt:lpstr>
      <vt:lpstr>IEEE Computer Society</vt:lpstr>
      <vt:lpstr>IEEE CS, by level</vt:lpstr>
      <vt:lpstr>Usenix</vt:lpstr>
      <vt:lpstr>AAAI awards</vt:lpstr>
      <vt:lpstr>ACM-level awards</vt:lpstr>
      <vt:lpstr>Gender distribution in ACM SIGs</vt:lpstr>
      <vt:lpstr>Gender distribution in ACM SIGs</vt:lpstr>
      <vt:lpstr>Gender distribution in ACM SIGs</vt:lpstr>
      <vt:lpstr>Gender distribution in ACM SIGs</vt:lpstr>
      <vt:lpstr>SIGPLAN (programming languages)</vt:lpstr>
      <vt:lpstr>SIGOPS (operating systems)</vt:lpstr>
      <vt:lpstr>SIGMOD (management of data)</vt:lpstr>
      <vt:lpstr>SIGIR (information retrieval)</vt:lpstr>
      <vt:lpstr>SIGCHI (human-computer interaction)</vt:lpstr>
      <vt:lpstr>Summary of those tables</vt:lpstr>
      <vt:lpstr>What can you do as chair/head?</vt:lpstr>
      <vt:lpstr>    What’s in Your Backyard? What Can You Do About It? Experiences from the Architecture Community  Sarita Adve University of Illinois   Core collaborators: Kim Hazelwood, Natalie Enright Jerger, Margaret Martonosi, Kathryn McKinley Plus SIGARCH EC and Many Supporters</vt:lpstr>
      <vt:lpstr>PowerPoint Presentation</vt:lpstr>
      <vt:lpstr>Architecture Community</vt:lpstr>
      <vt:lpstr>Key Events Last Year in Architecture Community</vt:lpstr>
      <vt:lpstr>Key Events Last Year in Architecture Community</vt:lpstr>
      <vt:lpstr>PowerPoint Presentation</vt:lpstr>
      <vt:lpstr>Some Lessons from the Architecture Community</vt:lpstr>
      <vt:lpstr>Personal Epiphany: Good Intentions Not Enough</vt:lpstr>
      <vt:lpstr>Institutional Policies</vt:lpstr>
      <vt:lpstr>Takeaways</vt:lpstr>
      <vt:lpstr>Discussion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stop driving women out of computing</dc:title>
  <cp:lastModifiedBy>Kathryn S McKinley</cp:lastModifiedBy>
  <cp:revision>1</cp:revision>
  <dcterms:modified xsi:type="dcterms:W3CDTF">2019-03-28T07:09:56Z</dcterms:modified>
</cp:coreProperties>
</file>