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diagrams/colors1.xml" ContentType="application/vnd.openxmlformats-officedocument.drawingml.diagramColors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diagrams/layout1.xml" ContentType="application/vnd.openxmlformats-officedocument.drawingml.diagramLayout+xml"/>
  <Override PartName="/ppt/slides/slide23.xml" ContentType="application/vnd.openxmlformats-officedocument.presentationml.slide+xml"/>
  <Override PartName="/ppt/diagrams/quickStyle1.xml" ContentType="application/vnd.openxmlformats-officedocument.drawingml.diagramStyl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Default Extension="wdp" ContentType="image/vnd.ms-photo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93" r:id="rId1"/>
  </p:sldMasterIdLst>
  <p:notesMasterIdLst>
    <p:notesMasterId r:id="rId26"/>
  </p:notesMasterIdLst>
  <p:sldIdLst>
    <p:sldId id="256" r:id="rId2"/>
    <p:sldId id="279" r:id="rId3"/>
    <p:sldId id="259" r:id="rId4"/>
    <p:sldId id="278" r:id="rId5"/>
    <p:sldId id="285" r:id="rId6"/>
    <p:sldId id="262" r:id="rId7"/>
    <p:sldId id="280" r:id="rId8"/>
    <p:sldId id="281" r:id="rId9"/>
    <p:sldId id="282" r:id="rId10"/>
    <p:sldId id="287" r:id="rId11"/>
    <p:sldId id="288" r:id="rId12"/>
    <p:sldId id="283" r:id="rId13"/>
    <p:sldId id="261" r:id="rId14"/>
    <p:sldId id="263" r:id="rId15"/>
    <p:sldId id="264" r:id="rId16"/>
    <p:sldId id="265" r:id="rId17"/>
    <p:sldId id="266" r:id="rId18"/>
    <p:sldId id="267" r:id="rId19"/>
    <p:sldId id="271" r:id="rId20"/>
    <p:sldId id="270" r:id="rId21"/>
    <p:sldId id="272" r:id="rId22"/>
    <p:sldId id="273" r:id="rId23"/>
    <p:sldId id="277" r:id="rId24"/>
    <p:sldId id="274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5928" autoAdjust="0"/>
  </p:normalViewPr>
  <p:slideViewPr>
    <p:cSldViewPr snapToObjects="1">
      <p:cViewPr varScale="1">
        <p:scale>
          <a:sx n="94" d="100"/>
          <a:sy n="94" d="100"/>
        </p:scale>
        <p:origin x="-2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AFB663-37B8-674A-B1BC-CAAD4CBA356F}" type="doc">
      <dgm:prSet loTypeId="urn:microsoft.com/office/officeart/2005/8/layout/cycle4#1" loCatId="" qsTypeId="urn:microsoft.com/office/officeart/2005/8/quickstyle/simple4" qsCatId="simple" csTypeId="urn:microsoft.com/office/officeart/2005/8/colors/accent1_2" csCatId="accent1" phldr="1"/>
      <dgm:spPr/>
    </dgm:pt>
    <dgm:pt modelId="{4D1FF71A-84B3-2243-9EAA-3E7F692936E7}">
      <dgm:prSet phldrT="[Text]"/>
      <dgm:spPr/>
      <dgm:t>
        <a:bodyPr/>
        <a:lstStyle/>
        <a:p>
          <a:r>
            <a:rPr lang="en-US" dirty="0" smtClean="0">
              <a:latin typeface="Abadi MT Condensed Extra Bold"/>
              <a:cs typeface="Abadi MT Condensed Extra Bold"/>
            </a:rPr>
            <a:t>Phone interview</a:t>
          </a:r>
          <a:endParaRPr lang="en-US" dirty="0">
            <a:latin typeface="Abadi MT Condensed Extra Bold"/>
            <a:cs typeface="Abadi MT Condensed Extra Bold"/>
          </a:endParaRPr>
        </a:p>
      </dgm:t>
    </dgm:pt>
    <dgm:pt modelId="{02826C64-38C3-AE40-93A9-36D65CAAEC39}" type="parTrans" cxnId="{A4BF3893-C0D6-AA45-AF7D-D1D86FC0E1C9}">
      <dgm:prSet/>
      <dgm:spPr/>
      <dgm:t>
        <a:bodyPr/>
        <a:lstStyle/>
        <a:p>
          <a:endParaRPr lang="en-US"/>
        </a:p>
      </dgm:t>
    </dgm:pt>
    <dgm:pt modelId="{71C1E9D8-378D-3F42-9ECC-BEEDF9A5B549}" type="sibTrans" cxnId="{A4BF3893-C0D6-AA45-AF7D-D1D86FC0E1C9}">
      <dgm:prSet/>
      <dgm:spPr/>
      <dgm:t>
        <a:bodyPr/>
        <a:lstStyle/>
        <a:p>
          <a:endParaRPr lang="en-US"/>
        </a:p>
      </dgm:t>
    </dgm:pt>
    <dgm:pt modelId="{9E5F5882-B693-A14C-9325-CB3B51CDC649}">
      <dgm:prSet phldrT="[Text]"/>
      <dgm:spPr/>
      <dgm:t>
        <a:bodyPr/>
        <a:lstStyle/>
        <a:p>
          <a:r>
            <a:rPr lang="en-US" dirty="0" smtClean="0">
              <a:latin typeface="Abadi MT Condensed Extra Bold"/>
              <a:cs typeface="Abadi MT Condensed Extra Bold"/>
            </a:rPr>
            <a:t>Site visit: individual interactions</a:t>
          </a:r>
          <a:endParaRPr lang="en-US" dirty="0">
            <a:latin typeface="Abadi MT Condensed Extra Bold"/>
            <a:cs typeface="Abadi MT Condensed Extra Bold"/>
          </a:endParaRPr>
        </a:p>
      </dgm:t>
    </dgm:pt>
    <dgm:pt modelId="{02FDAA4E-6173-334B-83E3-4A537786AD85}" type="parTrans" cxnId="{D545C5C0-8D6C-B94D-9093-E7289BADB27B}">
      <dgm:prSet/>
      <dgm:spPr/>
      <dgm:t>
        <a:bodyPr/>
        <a:lstStyle/>
        <a:p>
          <a:endParaRPr lang="en-US"/>
        </a:p>
      </dgm:t>
    </dgm:pt>
    <dgm:pt modelId="{9E4D8E6E-FCA6-484A-8EF7-519F877939DE}" type="sibTrans" cxnId="{D545C5C0-8D6C-B94D-9093-E7289BADB27B}">
      <dgm:prSet/>
      <dgm:spPr/>
      <dgm:t>
        <a:bodyPr/>
        <a:lstStyle/>
        <a:p>
          <a:endParaRPr lang="en-US"/>
        </a:p>
      </dgm:t>
    </dgm:pt>
    <dgm:pt modelId="{4B64D86A-B615-084D-9F89-5A4F131E7523}">
      <dgm:prSet phldrT="[Text]"/>
      <dgm:spPr/>
      <dgm:t>
        <a:bodyPr/>
        <a:lstStyle/>
        <a:p>
          <a:r>
            <a:rPr lang="en-US" dirty="0" smtClean="0">
              <a:latin typeface="Abadi MT Condensed Extra Bold"/>
              <a:cs typeface="Abadi MT Condensed Extra Bold"/>
            </a:rPr>
            <a:t>Site Visit:</a:t>
          </a:r>
        </a:p>
        <a:p>
          <a:r>
            <a:rPr lang="en-US" dirty="0" smtClean="0">
              <a:latin typeface="Abadi MT Condensed Extra Bold"/>
              <a:cs typeface="Abadi MT Condensed Extra Bold"/>
            </a:rPr>
            <a:t>Presentations</a:t>
          </a:r>
          <a:endParaRPr lang="en-US" dirty="0">
            <a:latin typeface="Abadi MT Condensed Extra Bold"/>
            <a:cs typeface="Abadi MT Condensed Extra Bold"/>
          </a:endParaRPr>
        </a:p>
      </dgm:t>
    </dgm:pt>
    <dgm:pt modelId="{F6383AC1-FD03-6C48-B662-13318FD4A4B6}" type="parTrans" cxnId="{AB156B51-FFA0-7044-A453-19F25FEB14C0}">
      <dgm:prSet/>
      <dgm:spPr/>
      <dgm:t>
        <a:bodyPr/>
        <a:lstStyle/>
        <a:p>
          <a:endParaRPr lang="en-US"/>
        </a:p>
      </dgm:t>
    </dgm:pt>
    <dgm:pt modelId="{EC5A801E-E8AE-FA4D-AC74-4388F93A7BCD}" type="sibTrans" cxnId="{AB156B51-FFA0-7044-A453-19F25FEB14C0}">
      <dgm:prSet/>
      <dgm:spPr/>
      <dgm:t>
        <a:bodyPr/>
        <a:lstStyle/>
        <a:p>
          <a:endParaRPr lang="en-US"/>
        </a:p>
      </dgm:t>
    </dgm:pt>
    <dgm:pt modelId="{F6808A04-E21C-284D-A153-F9D1B3A9A5E8}">
      <dgm:prSet phldrT="[Text]"/>
      <dgm:spPr/>
      <dgm:t>
        <a:bodyPr/>
        <a:lstStyle/>
        <a:p>
          <a:r>
            <a:rPr lang="en-US" dirty="0" smtClean="0">
              <a:latin typeface="Abadi MT Condensed Extra Bold"/>
              <a:cs typeface="Abadi MT Condensed Extra Bold"/>
            </a:rPr>
            <a:t>Teaching demo (maybe)</a:t>
          </a:r>
          <a:endParaRPr lang="en-US" dirty="0">
            <a:latin typeface="Abadi MT Condensed Extra Bold"/>
            <a:cs typeface="Abadi MT Condensed Extra Bold"/>
          </a:endParaRPr>
        </a:p>
      </dgm:t>
    </dgm:pt>
    <dgm:pt modelId="{FDCC1653-AB90-5348-A23C-E71E2EE3A664}" type="parTrans" cxnId="{1BCC4718-FB50-8F41-BEF3-1A81A0EB77AB}">
      <dgm:prSet/>
      <dgm:spPr/>
      <dgm:t>
        <a:bodyPr/>
        <a:lstStyle/>
        <a:p>
          <a:endParaRPr lang="en-US"/>
        </a:p>
      </dgm:t>
    </dgm:pt>
    <dgm:pt modelId="{6BEC9530-9669-CA4B-B581-8667A8760862}" type="sibTrans" cxnId="{1BCC4718-FB50-8F41-BEF3-1A81A0EB77AB}">
      <dgm:prSet/>
      <dgm:spPr/>
      <dgm:t>
        <a:bodyPr/>
        <a:lstStyle/>
        <a:p>
          <a:endParaRPr lang="en-US"/>
        </a:p>
      </dgm:t>
    </dgm:pt>
    <dgm:pt modelId="{F81F4A78-40FF-B84A-83EC-9DE6EB537D81}">
      <dgm:prSet phldrT="[Text]"/>
      <dgm:spPr/>
      <dgm:t>
        <a:bodyPr/>
        <a:lstStyle/>
        <a:p>
          <a:r>
            <a:rPr lang="en-US" dirty="0" smtClean="0">
              <a:latin typeface="Abadi MT Condensed Extra Bold"/>
              <a:cs typeface="Abadi MT Condensed Extra Bold"/>
            </a:rPr>
            <a:t>Before, During, After: All the other stuff</a:t>
          </a:r>
          <a:endParaRPr lang="en-US" dirty="0">
            <a:latin typeface="Abadi MT Condensed Extra Bold"/>
            <a:cs typeface="Abadi MT Condensed Extra Bold"/>
          </a:endParaRPr>
        </a:p>
      </dgm:t>
    </dgm:pt>
    <dgm:pt modelId="{2ECD1E11-9611-B84E-8466-B1EAA28757C1}" type="parTrans" cxnId="{A165E7A3-7B61-FE44-A059-12A22BE04A71}">
      <dgm:prSet/>
      <dgm:spPr/>
      <dgm:t>
        <a:bodyPr/>
        <a:lstStyle/>
        <a:p>
          <a:endParaRPr lang="en-US"/>
        </a:p>
      </dgm:t>
    </dgm:pt>
    <dgm:pt modelId="{F6288A11-D056-AF4A-81AA-9E66A6D7C0E7}" type="sibTrans" cxnId="{A165E7A3-7B61-FE44-A059-12A22BE04A71}">
      <dgm:prSet/>
      <dgm:spPr/>
      <dgm:t>
        <a:bodyPr/>
        <a:lstStyle/>
        <a:p>
          <a:endParaRPr lang="en-US"/>
        </a:p>
      </dgm:t>
    </dgm:pt>
    <dgm:pt modelId="{51339D45-024D-5447-A64E-A6B4859D0539}">
      <dgm:prSet phldrT="[Text]"/>
      <dgm:spPr/>
      <dgm:t>
        <a:bodyPr/>
        <a:lstStyle/>
        <a:p>
          <a:r>
            <a:rPr lang="en-US" dirty="0" smtClean="0">
              <a:latin typeface="Abadi MT Condensed Extra Bold"/>
              <a:cs typeface="Abadi MT Condensed Extra Bold"/>
            </a:rPr>
            <a:t>May be with one person or a group</a:t>
          </a:r>
          <a:endParaRPr lang="en-US" dirty="0">
            <a:latin typeface="Abadi MT Condensed Extra Bold"/>
            <a:cs typeface="Abadi MT Condensed Extra Bold"/>
          </a:endParaRPr>
        </a:p>
      </dgm:t>
    </dgm:pt>
    <dgm:pt modelId="{ECCDEEC4-3EC8-9542-AC22-F8D2D02DBE68}" type="parTrans" cxnId="{3E4E7638-D4D4-1046-952E-7D108DAE6D07}">
      <dgm:prSet/>
      <dgm:spPr/>
      <dgm:t>
        <a:bodyPr/>
        <a:lstStyle/>
        <a:p>
          <a:endParaRPr lang="en-US"/>
        </a:p>
      </dgm:t>
    </dgm:pt>
    <dgm:pt modelId="{B3C3FDDA-3884-B849-9255-0F2C1F1366AA}" type="sibTrans" cxnId="{3E4E7638-D4D4-1046-952E-7D108DAE6D07}">
      <dgm:prSet/>
      <dgm:spPr/>
      <dgm:t>
        <a:bodyPr/>
        <a:lstStyle/>
        <a:p>
          <a:endParaRPr lang="en-US"/>
        </a:p>
      </dgm:t>
    </dgm:pt>
    <dgm:pt modelId="{2AA1C79C-FE8F-7D47-9BD2-9EAD4077F91F}">
      <dgm:prSet phldrT="[Text]"/>
      <dgm:spPr/>
      <dgm:t>
        <a:bodyPr/>
        <a:lstStyle/>
        <a:p>
          <a:r>
            <a:rPr lang="en-US" dirty="0" smtClean="0">
              <a:latin typeface="Abadi MT Condensed Extra Bold"/>
              <a:cs typeface="Abadi MT Condensed Extra Bold"/>
            </a:rPr>
            <a:t>Precursor to on-site interviews</a:t>
          </a:r>
          <a:endParaRPr lang="en-US" dirty="0">
            <a:latin typeface="Abadi MT Condensed Extra Bold"/>
            <a:cs typeface="Abadi MT Condensed Extra Bold"/>
          </a:endParaRPr>
        </a:p>
      </dgm:t>
    </dgm:pt>
    <dgm:pt modelId="{F0922853-BBDC-0841-82DB-3FAD2EAE8AB7}" type="parTrans" cxnId="{D4CEC03D-EEE6-A341-9CBC-148F10168DCD}">
      <dgm:prSet/>
      <dgm:spPr/>
      <dgm:t>
        <a:bodyPr/>
        <a:lstStyle/>
        <a:p>
          <a:endParaRPr lang="en-US"/>
        </a:p>
      </dgm:t>
    </dgm:pt>
    <dgm:pt modelId="{DB9B596E-9910-5A40-ACDE-E3179D261CAD}" type="sibTrans" cxnId="{D4CEC03D-EEE6-A341-9CBC-148F10168DCD}">
      <dgm:prSet/>
      <dgm:spPr/>
      <dgm:t>
        <a:bodyPr/>
        <a:lstStyle/>
        <a:p>
          <a:endParaRPr lang="en-US"/>
        </a:p>
      </dgm:t>
    </dgm:pt>
    <dgm:pt modelId="{51515590-6817-B447-9E89-640A83C0C97E}">
      <dgm:prSet phldrT="[Text]"/>
      <dgm:spPr/>
      <dgm:t>
        <a:bodyPr/>
        <a:lstStyle/>
        <a:p>
          <a:r>
            <a:rPr lang="en-US" dirty="0" smtClean="0">
              <a:latin typeface="Abadi MT Condensed Extra Bold"/>
              <a:cs typeface="Abadi MT Condensed Extra Bold"/>
            </a:rPr>
            <a:t>Faculty of varying ranks</a:t>
          </a:r>
          <a:endParaRPr lang="en-US" dirty="0">
            <a:latin typeface="Abadi MT Condensed Extra Bold"/>
            <a:cs typeface="Abadi MT Condensed Extra Bold"/>
          </a:endParaRPr>
        </a:p>
      </dgm:t>
    </dgm:pt>
    <dgm:pt modelId="{5FF0B223-111B-F54A-8426-671E6ECC928A}" type="parTrans" cxnId="{C2C5F5C1-1261-9B42-90CE-1B6D74575A44}">
      <dgm:prSet/>
      <dgm:spPr/>
      <dgm:t>
        <a:bodyPr/>
        <a:lstStyle/>
        <a:p>
          <a:endParaRPr lang="en-US"/>
        </a:p>
      </dgm:t>
    </dgm:pt>
    <dgm:pt modelId="{023B20EF-0368-0C4C-8827-E6A117E553B4}" type="sibTrans" cxnId="{C2C5F5C1-1261-9B42-90CE-1B6D74575A44}">
      <dgm:prSet/>
      <dgm:spPr/>
      <dgm:t>
        <a:bodyPr/>
        <a:lstStyle/>
        <a:p>
          <a:endParaRPr lang="en-US"/>
        </a:p>
      </dgm:t>
    </dgm:pt>
    <dgm:pt modelId="{ECC63C7B-DC78-F549-BCCD-79F1173CC265}">
      <dgm:prSet phldrT="[Text]"/>
      <dgm:spPr/>
      <dgm:t>
        <a:bodyPr/>
        <a:lstStyle/>
        <a:p>
          <a:r>
            <a:rPr lang="en-US" dirty="0" smtClean="0">
              <a:latin typeface="Abadi MT Condensed Extra Bold"/>
              <a:cs typeface="Abadi MT Condensed Extra Bold"/>
            </a:rPr>
            <a:t>Administrators</a:t>
          </a:r>
          <a:endParaRPr lang="en-US" dirty="0">
            <a:latin typeface="Abadi MT Condensed Extra Bold"/>
            <a:cs typeface="Abadi MT Condensed Extra Bold"/>
          </a:endParaRPr>
        </a:p>
      </dgm:t>
    </dgm:pt>
    <dgm:pt modelId="{0ADC4A5A-2B41-3343-A8DE-C2C30650D4A1}" type="parTrans" cxnId="{EF1987CB-7F1D-0843-85F6-F9661B59456B}">
      <dgm:prSet/>
      <dgm:spPr/>
      <dgm:t>
        <a:bodyPr/>
        <a:lstStyle/>
        <a:p>
          <a:endParaRPr lang="en-US"/>
        </a:p>
      </dgm:t>
    </dgm:pt>
    <dgm:pt modelId="{D2B45F7C-AA79-644E-A812-8470BBCB39D1}" type="sibTrans" cxnId="{EF1987CB-7F1D-0843-85F6-F9661B59456B}">
      <dgm:prSet/>
      <dgm:spPr/>
      <dgm:t>
        <a:bodyPr/>
        <a:lstStyle/>
        <a:p>
          <a:endParaRPr lang="en-US"/>
        </a:p>
      </dgm:t>
    </dgm:pt>
    <dgm:pt modelId="{F636AD9F-00DA-9246-A6C1-A8D75A20778C}">
      <dgm:prSet phldrT="[Text]"/>
      <dgm:spPr/>
      <dgm:t>
        <a:bodyPr/>
        <a:lstStyle/>
        <a:p>
          <a:r>
            <a:rPr lang="en-US" dirty="0" smtClean="0">
              <a:latin typeface="Abadi MT Condensed Extra Bold"/>
              <a:cs typeface="Abadi MT Condensed Extra Bold"/>
            </a:rPr>
            <a:t>Students</a:t>
          </a:r>
          <a:endParaRPr lang="en-US" dirty="0">
            <a:latin typeface="Abadi MT Condensed Extra Bold"/>
            <a:cs typeface="Abadi MT Condensed Extra Bold"/>
          </a:endParaRPr>
        </a:p>
      </dgm:t>
    </dgm:pt>
    <dgm:pt modelId="{0D6FC1DE-574D-CE4A-BE90-FF8803822D23}" type="parTrans" cxnId="{CCBF6A87-0207-C14A-BFD9-C88E4AC5E543}">
      <dgm:prSet/>
      <dgm:spPr/>
      <dgm:t>
        <a:bodyPr/>
        <a:lstStyle/>
        <a:p>
          <a:endParaRPr lang="en-US"/>
        </a:p>
      </dgm:t>
    </dgm:pt>
    <dgm:pt modelId="{6252D1F5-DC7E-354D-9C8F-3DB9D555531A}" type="sibTrans" cxnId="{CCBF6A87-0207-C14A-BFD9-C88E4AC5E543}">
      <dgm:prSet/>
      <dgm:spPr/>
      <dgm:t>
        <a:bodyPr/>
        <a:lstStyle/>
        <a:p>
          <a:endParaRPr lang="en-US"/>
        </a:p>
      </dgm:t>
    </dgm:pt>
    <dgm:pt modelId="{9525AAD6-1E49-5B4A-A9AA-004438C9C053}">
      <dgm:prSet phldrT="[Text]"/>
      <dgm:spPr/>
      <dgm:t>
        <a:bodyPr/>
        <a:lstStyle/>
        <a:p>
          <a:r>
            <a:rPr lang="en-US" dirty="0" smtClean="0">
              <a:latin typeface="Abadi MT Condensed Extra Bold"/>
              <a:cs typeface="Abadi MT Condensed Extra Bold"/>
            </a:rPr>
            <a:t>Research talk</a:t>
          </a:r>
          <a:endParaRPr lang="en-US" dirty="0">
            <a:latin typeface="Abadi MT Condensed Extra Bold"/>
            <a:cs typeface="Abadi MT Condensed Extra Bold"/>
          </a:endParaRPr>
        </a:p>
      </dgm:t>
    </dgm:pt>
    <dgm:pt modelId="{78AFDD47-92C9-A74F-ADA0-6747B0AB6DCC}" type="parTrans" cxnId="{C3C4C628-8F6E-134F-AC89-95B297469CC6}">
      <dgm:prSet/>
      <dgm:spPr/>
      <dgm:t>
        <a:bodyPr/>
        <a:lstStyle/>
        <a:p>
          <a:endParaRPr lang="en-US"/>
        </a:p>
      </dgm:t>
    </dgm:pt>
    <dgm:pt modelId="{0B7D0BE5-8853-9949-B7C5-78AE2BE86CD1}" type="sibTrans" cxnId="{C3C4C628-8F6E-134F-AC89-95B297469CC6}">
      <dgm:prSet/>
      <dgm:spPr/>
      <dgm:t>
        <a:bodyPr/>
        <a:lstStyle/>
        <a:p>
          <a:endParaRPr lang="en-US"/>
        </a:p>
      </dgm:t>
    </dgm:pt>
    <dgm:pt modelId="{731F4D4A-C2C9-5C44-9735-DBE1E2493B10}">
      <dgm:prSet phldrT="[Text]"/>
      <dgm:spPr/>
      <dgm:t>
        <a:bodyPr/>
        <a:lstStyle/>
        <a:p>
          <a:r>
            <a:rPr lang="en-US" dirty="0" smtClean="0">
              <a:latin typeface="Abadi MT Condensed Extra Bold"/>
              <a:cs typeface="Abadi MT Condensed Extra Bold"/>
            </a:rPr>
            <a:t>Meals</a:t>
          </a:r>
          <a:endParaRPr lang="en-US" dirty="0">
            <a:latin typeface="Abadi MT Condensed Extra Bold"/>
            <a:cs typeface="Abadi MT Condensed Extra Bold"/>
          </a:endParaRPr>
        </a:p>
      </dgm:t>
    </dgm:pt>
    <dgm:pt modelId="{94A4A4B9-5EDB-104E-8ECE-2AF710308574}" type="parTrans" cxnId="{FC78FDDA-F577-CC45-A692-80134EB54C4F}">
      <dgm:prSet/>
      <dgm:spPr/>
      <dgm:t>
        <a:bodyPr/>
        <a:lstStyle/>
        <a:p>
          <a:endParaRPr lang="en-US"/>
        </a:p>
      </dgm:t>
    </dgm:pt>
    <dgm:pt modelId="{6790624E-6D71-9A41-B7FB-5CF24AC6D927}" type="sibTrans" cxnId="{FC78FDDA-F577-CC45-A692-80134EB54C4F}">
      <dgm:prSet/>
      <dgm:spPr/>
      <dgm:t>
        <a:bodyPr/>
        <a:lstStyle/>
        <a:p>
          <a:endParaRPr lang="en-US"/>
        </a:p>
      </dgm:t>
    </dgm:pt>
    <dgm:pt modelId="{DB7B3219-574C-EC40-A570-25BD5E3BF7D8}">
      <dgm:prSet phldrT="[Text]"/>
      <dgm:spPr/>
      <dgm:t>
        <a:bodyPr/>
        <a:lstStyle/>
        <a:p>
          <a:r>
            <a:rPr lang="en-US" dirty="0" smtClean="0">
              <a:latin typeface="Abadi MT Condensed Extra Bold"/>
              <a:cs typeface="Abadi MT Condensed Extra Bold"/>
            </a:rPr>
            <a:t>Interactions w/ staff</a:t>
          </a:r>
          <a:endParaRPr lang="en-US" dirty="0">
            <a:latin typeface="Abadi MT Condensed Extra Bold"/>
            <a:cs typeface="Abadi MT Condensed Extra Bold"/>
          </a:endParaRPr>
        </a:p>
      </dgm:t>
    </dgm:pt>
    <dgm:pt modelId="{94E8CFFA-147D-D646-A20E-D2D82F2D173A}" type="parTrans" cxnId="{E5F495DE-ABB0-B240-BB33-E830CF4438F0}">
      <dgm:prSet/>
      <dgm:spPr/>
      <dgm:t>
        <a:bodyPr/>
        <a:lstStyle/>
        <a:p>
          <a:endParaRPr lang="en-US"/>
        </a:p>
      </dgm:t>
    </dgm:pt>
    <dgm:pt modelId="{10D5EDD7-A72A-704E-93EA-49AD80523CDE}" type="sibTrans" cxnId="{E5F495DE-ABB0-B240-BB33-E830CF4438F0}">
      <dgm:prSet/>
      <dgm:spPr/>
      <dgm:t>
        <a:bodyPr/>
        <a:lstStyle/>
        <a:p>
          <a:endParaRPr lang="en-US"/>
        </a:p>
      </dgm:t>
    </dgm:pt>
    <dgm:pt modelId="{19475FE7-9E28-1946-9B14-4FF968E627B1}">
      <dgm:prSet phldrT="[Text]"/>
      <dgm:spPr/>
      <dgm:t>
        <a:bodyPr/>
        <a:lstStyle/>
        <a:p>
          <a:r>
            <a:rPr lang="en-US" dirty="0" smtClean="0">
              <a:latin typeface="Abadi MT Condensed Extra Bold"/>
              <a:cs typeface="Abadi MT Condensed Extra Bold"/>
            </a:rPr>
            <a:t>HR</a:t>
          </a:r>
          <a:endParaRPr lang="en-US" dirty="0">
            <a:latin typeface="Abadi MT Condensed Extra Bold"/>
            <a:cs typeface="Abadi MT Condensed Extra Bold"/>
          </a:endParaRPr>
        </a:p>
      </dgm:t>
    </dgm:pt>
    <dgm:pt modelId="{2BA28119-6595-A045-89DA-936B0F2A6926}" type="parTrans" cxnId="{7689063D-81F9-FF42-9898-FF0C07E93EA8}">
      <dgm:prSet/>
      <dgm:spPr/>
      <dgm:t>
        <a:bodyPr/>
        <a:lstStyle/>
        <a:p>
          <a:endParaRPr lang="en-US"/>
        </a:p>
      </dgm:t>
    </dgm:pt>
    <dgm:pt modelId="{830CF9D9-C3FF-8A47-AFC5-3B709DC01F69}" type="sibTrans" cxnId="{7689063D-81F9-FF42-9898-FF0C07E93EA8}">
      <dgm:prSet/>
      <dgm:spPr/>
      <dgm:t>
        <a:bodyPr/>
        <a:lstStyle/>
        <a:p>
          <a:endParaRPr lang="en-US"/>
        </a:p>
      </dgm:t>
    </dgm:pt>
    <dgm:pt modelId="{C76AB795-F7B2-E44C-AB72-9DF912B69DD5}">
      <dgm:prSet phldrT="[Text]"/>
      <dgm:spPr/>
      <dgm:t>
        <a:bodyPr/>
        <a:lstStyle/>
        <a:p>
          <a:endParaRPr lang="en-US" dirty="0">
            <a:latin typeface="Abadi MT Condensed Extra Bold"/>
            <a:cs typeface="Abadi MT Condensed Extra Bold"/>
          </a:endParaRPr>
        </a:p>
      </dgm:t>
    </dgm:pt>
    <dgm:pt modelId="{67BE4913-1D00-0F4A-85CC-D5A83F558DEE}" type="parTrans" cxnId="{43CD6CB4-4016-3442-97C4-555EF9110958}">
      <dgm:prSet/>
      <dgm:spPr/>
      <dgm:t>
        <a:bodyPr/>
        <a:lstStyle/>
        <a:p>
          <a:endParaRPr lang="en-US"/>
        </a:p>
      </dgm:t>
    </dgm:pt>
    <dgm:pt modelId="{0D9A07D0-72CF-C14D-8C10-3357E5EEC26B}" type="sibTrans" cxnId="{43CD6CB4-4016-3442-97C4-555EF9110958}">
      <dgm:prSet/>
      <dgm:spPr/>
      <dgm:t>
        <a:bodyPr/>
        <a:lstStyle/>
        <a:p>
          <a:endParaRPr lang="en-US"/>
        </a:p>
      </dgm:t>
    </dgm:pt>
    <dgm:pt modelId="{98459695-6DAB-3046-94B6-D213890233D2}">
      <dgm:prSet phldrT="[Text]"/>
      <dgm:spPr/>
      <dgm:t>
        <a:bodyPr/>
        <a:lstStyle/>
        <a:p>
          <a:r>
            <a:rPr lang="en-US" dirty="0" smtClean="0">
              <a:latin typeface="Abadi MT Condensed Extra Bold"/>
              <a:cs typeface="Abadi MT Condensed Extra Bold"/>
            </a:rPr>
            <a:t>Follow-up thank you notes</a:t>
          </a:r>
          <a:endParaRPr lang="en-US" dirty="0">
            <a:latin typeface="Abadi MT Condensed Extra Bold"/>
            <a:cs typeface="Abadi MT Condensed Extra Bold"/>
          </a:endParaRPr>
        </a:p>
      </dgm:t>
    </dgm:pt>
    <dgm:pt modelId="{5060A0B1-0E19-8B49-8DF8-E2C5A2433E4D}" type="parTrans" cxnId="{CF1ADF64-75C9-274A-B320-026F9B88012C}">
      <dgm:prSet/>
      <dgm:spPr/>
      <dgm:t>
        <a:bodyPr/>
        <a:lstStyle/>
        <a:p>
          <a:endParaRPr lang="en-US"/>
        </a:p>
      </dgm:t>
    </dgm:pt>
    <dgm:pt modelId="{4A886430-490C-F647-9065-06611663A12D}" type="sibTrans" cxnId="{CF1ADF64-75C9-274A-B320-026F9B88012C}">
      <dgm:prSet/>
      <dgm:spPr/>
      <dgm:t>
        <a:bodyPr/>
        <a:lstStyle/>
        <a:p>
          <a:endParaRPr lang="en-US"/>
        </a:p>
      </dgm:t>
    </dgm:pt>
    <dgm:pt modelId="{4098FDA1-7A4B-AF45-BD36-CBB1566E4D62}">
      <dgm:prSet phldrT="[Text]"/>
      <dgm:spPr/>
      <dgm:t>
        <a:bodyPr/>
        <a:lstStyle/>
        <a:p>
          <a:r>
            <a:rPr lang="en-US" dirty="0" smtClean="0">
              <a:latin typeface="Abadi MT Condensed Extra Bold"/>
              <a:cs typeface="Abadi MT Condensed Extra Bold"/>
            </a:rPr>
            <a:t>Use a landline!</a:t>
          </a:r>
          <a:endParaRPr lang="en-US" dirty="0">
            <a:latin typeface="Abadi MT Condensed Extra Bold"/>
            <a:cs typeface="Abadi MT Condensed Extra Bold"/>
          </a:endParaRPr>
        </a:p>
      </dgm:t>
    </dgm:pt>
    <dgm:pt modelId="{9C053ED3-7547-604A-99FE-70DB6B931CDC}" type="parTrans" cxnId="{CAB8EE19-0F59-3943-8706-0321462EE67C}">
      <dgm:prSet/>
      <dgm:spPr/>
      <dgm:t>
        <a:bodyPr/>
        <a:lstStyle/>
        <a:p>
          <a:endParaRPr lang="en-US"/>
        </a:p>
      </dgm:t>
    </dgm:pt>
    <dgm:pt modelId="{9FE3E432-4CAB-A842-B6CF-35E0BE1A7CFB}" type="sibTrans" cxnId="{CAB8EE19-0F59-3943-8706-0321462EE67C}">
      <dgm:prSet/>
      <dgm:spPr/>
      <dgm:t>
        <a:bodyPr/>
        <a:lstStyle/>
        <a:p>
          <a:endParaRPr lang="en-US"/>
        </a:p>
      </dgm:t>
    </dgm:pt>
    <dgm:pt modelId="{191844B4-494E-F74B-A0CA-10424642CD0D}" type="pres">
      <dgm:prSet presAssocID="{BCAFB663-37B8-674A-B1BC-CAAD4CBA356F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DADEF01A-D8E2-E749-8E7D-5CB940BB64A4}" type="pres">
      <dgm:prSet presAssocID="{BCAFB663-37B8-674A-B1BC-CAAD4CBA356F}" presName="children" presStyleCnt="0"/>
      <dgm:spPr/>
    </dgm:pt>
    <dgm:pt modelId="{501162E9-8FA3-6147-A61F-2851D4C0DE38}" type="pres">
      <dgm:prSet presAssocID="{BCAFB663-37B8-674A-B1BC-CAAD4CBA356F}" presName="child1group" presStyleCnt="0"/>
      <dgm:spPr/>
    </dgm:pt>
    <dgm:pt modelId="{8A67BD4F-E28A-F04F-8A19-43FB648078BD}" type="pres">
      <dgm:prSet presAssocID="{BCAFB663-37B8-674A-B1BC-CAAD4CBA356F}" presName="child1" presStyleLbl="bgAcc1" presStyleIdx="0" presStyleCnt="4"/>
      <dgm:spPr/>
      <dgm:t>
        <a:bodyPr/>
        <a:lstStyle/>
        <a:p>
          <a:endParaRPr lang="en-US"/>
        </a:p>
      </dgm:t>
    </dgm:pt>
    <dgm:pt modelId="{3444F9AD-1B1E-7D4F-9F2A-5F774551F10D}" type="pres">
      <dgm:prSet presAssocID="{BCAFB663-37B8-674A-B1BC-CAAD4CBA356F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EDE6EB-35C7-F049-AD53-A9FD1158D769}" type="pres">
      <dgm:prSet presAssocID="{BCAFB663-37B8-674A-B1BC-CAAD4CBA356F}" presName="child2group" presStyleCnt="0"/>
      <dgm:spPr/>
    </dgm:pt>
    <dgm:pt modelId="{BF63C054-D71D-104F-BA7F-79696FB51B33}" type="pres">
      <dgm:prSet presAssocID="{BCAFB663-37B8-674A-B1BC-CAAD4CBA356F}" presName="child2" presStyleLbl="bgAcc1" presStyleIdx="1" presStyleCnt="4" custScaleX="113258"/>
      <dgm:spPr/>
      <dgm:t>
        <a:bodyPr/>
        <a:lstStyle/>
        <a:p>
          <a:endParaRPr lang="en-US"/>
        </a:p>
      </dgm:t>
    </dgm:pt>
    <dgm:pt modelId="{ABAD79EE-83A3-8B4B-AFAC-634C528DC8D2}" type="pres">
      <dgm:prSet presAssocID="{BCAFB663-37B8-674A-B1BC-CAAD4CBA356F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97761F-6BD4-6141-AF1C-BFE305537BFD}" type="pres">
      <dgm:prSet presAssocID="{BCAFB663-37B8-674A-B1BC-CAAD4CBA356F}" presName="child3group" presStyleCnt="0"/>
      <dgm:spPr/>
    </dgm:pt>
    <dgm:pt modelId="{657A804D-277E-2B49-9F42-AFB5AA2B443B}" type="pres">
      <dgm:prSet presAssocID="{BCAFB663-37B8-674A-B1BC-CAAD4CBA356F}" presName="child3" presStyleLbl="bgAcc1" presStyleIdx="2" presStyleCnt="4" custLinFactNeighborX="8625" custLinFactNeighborY="0"/>
      <dgm:spPr/>
      <dgm:t>
        <a:bodyPr/>
        <a:lstStyle/>
        <a:p>
          <a:endParaRPr lang="en-US"/>
        </a:p>
      </dgm:t>
    </dgm:pt>
    <dgm:pt modelId="{3EF5C22B-93A8-0045-B66F-FE2A57FE318B}" type="pres">
      <dgm:prSet presAssocID="{BCAFB663-37B8-674A-B1BC-CAAD4CBA356F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097B2C-4603-6849-AEF1-17D3AE305039}" type="pres">
      <dgm:prSet presAssocID="{BCAFB663-37B8-674A-B1BC-CAAD4CBA356F}" presName="child4group" presStyleCnt="0"/>
      <dgm:spPr/>
    </dgm:pt>
    <dgm:pt modelId="{036615BD-8E6D-8A4C-994C-AF9CF1A1555C}" type="pres">
      <dgm:prSet presAssocID="{BCAFB663-37B8-674A-B1BC-CAAD4CBA356F}" presName="child4" presStyleLbl="bgAcc1" presStyleIdx="3" presStyleCnt="4"/>
      <dgm:spPr/>
      <dgm:t>
        <a:bodyPr/>
        <a:lstStyle/>
        <a:p>
          <a:endParaRPr lang="en-US"/>
        </a:p>
      </dgm:t>
    </dgm:pt>
    <dgm:pt modelId="{CF8744E9-FD70-3B4B-A58E-4AFF902A39A1}" type="pres">
      <dgm:prSet presAssocID="{BCAFB663-37B8-674A-B1BC-CAAD4CBA356F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26B9AE-5415-6A48-8EC6-08F5B2195613}" type="pres">
      <dgm:prSet presAssocID="{BCAFB663-37B8-674A-B1BC-CAAD4CBA356F}" presName="childPlaceholder" presStyleCnt="0"/>
      <dgm:spPr/>
    </dgm:pt>
    <dgm:pt modelId="{80085D84-665A-1342-A4E9-E4284EAE4E1E}" type="pres">
      <dgm:prSet presAssocID="{BCAFB663-37B8-674A-B1BC-CAAD4CBA356F}" presName="circle" presStyleCnt="0"/>
      <dgm:spPr/>
    </dgm:pt>
    <dgm:pt modelId="{0C6E01C5-F7BF-0442-BCC9-58040B9C6194}" type="pres">
      <dgm:prSet presAssocID="{BCAFB663-37B8-674A-B1BC-CAAD4CBA356F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9D0721-596B-F14C-B2A0-F062529F1FE9}" type="pres">
      <dgm:prSet presAssocID="{BCAFB663-37B8-674A-B1BC-CAAD4CBA356F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E36048-95C2-6846-A175-1DAAE517D261}" type="pres">
      <dgm:prSet presAssocID="{BCAFB663-37B8-674A-B1BC-CAAD4CBA356F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8978BE-5CC5-3244-9DA8-0F6D5CC8007D}" type="pres">
      <dgm:prSet presAssocID="{BCAFB663-37B8-674A-B1BC-CAAD4CBA356F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52D1F6-7379-E749-880D-EA64D9C7763E}" type="pres">
      <dgm:prSet presAssocID="{BCAFB663-37B8-674A-B1BC-CAAD4CBA356F}" presName="quadrantPlaceholder" presStyleCnt="0"/>
      <dgm:spPr/>
    </dgm:pt>
    <dgm:pt modelId="{CE174A92-676C-1449-9033-BDBF757C537B}" type="pres">
      <dgm:prSet presAssocID="{BCAFB663-37B8-674A-B1BC-CAAD4CBA356F}" presName="center1" presStyleLbl="fgShp" presStyleIdx="0" presStyleCnt="2"/>
      <dgm:spPr/>
    </dgm:pt>
    <dgm:pt modelId="{7F89BC48-24B9-3041-82B0-7735C51BB33E}" type="pres">
      <dgm:prSet presAssocID="{BCAFB663-37B8-674A-B1BC-CAAD4CBA356F}" presName="center2" presStyleLbl="fgShp" presStyleIdx="1" presStyleCnt="2"/>
      <dgm:spPr/>
    </dgm:pt>
  </dgm:ptLst>
  <dgm:cxnLst>
    <dgm:cxn modelId="{CF1ADF64-75C9-274A-B320-026F9B88012C}" srcId="{F81F4A78-40FF-B84A-83EC-9DE6EB537D81}" destId="{98459695-6DAB-3046-94B6-D213890233D2}" srcOrd="2" destOrd="0" parTransId="{5060A0B1-0E19-8B49-8DF8-E2C5A2433E4D}" sibTransId="{4A886430-490C-F647-9065-06611663A12D}"/>
    <dgm:cxn modelId="{5264B8BA-F504-A448-B039-FF0347E2AB55}" type="presOf" srcId="{9525AAD6-1E49-5B4A-A9AA-004438C9C053}" destId="{657A804D-277E-2B49-9F42-AFB5AA2B443B}" srcOrd="0" destOrd="0" presId="urn:microsoft.com/office/officeart/2005/8/layout/cycle4#1"/>
    <dgm:cxn modelId="{176EB45C-3DF9-8F4C-94E1-21B25C8C7B99}" type="presOf" srcId="{DB7B3219-574C-EC40-A570-25BD5E3BF7D8}" destId="{CF8744E9-FD70-3B4B-A58E-4AFF902A39A1}" srcOrd="1" destOrd="1" presId="urn:microsoft.com/office/officeart/2005/8/layout/cycle4#1"/>
    <dgm:cxn modelId="{D492F1C4-3AAA-AC43-B46E-F7CBC8F09463}" type="presOf" srcId="{DB7B3219-574C-EC40-A570-25BD5E3BF7D8}" destId="{036615BD-8E6D-8A4C-994C-AF9CF1A1555C}" srcOrd="0" destOrd="1" presId="urn:microsoft.com/office/officeart/2005/8/layout/cycle4#1"/>
    <dgm:cxn modelId="{D3884AFA-061B-704A-9963-30D3C8849C89}" type="presOf" srcId="{C76AB795-F7B2-E44C-AB72-9DF912B69DD5}" destId="{036615BD-8E6D-8A4C-994C-AF9CF1A1555C}" srcOrd="0" destOrd="3" presId="urn:microsoft.com/office/officeart/2005/8/layout/cycle4#1"/>
    <dgm:cxn modelId="{E5F495DE-ABB0-B240-BB33-E830CF4438F0}" srcId="{F81F4A78-40FF-B84A-83EC-9DE6EB537D81}" destId="{DB7B3219-574C-EC40-A570-25BD5E3BF7D8}" srcOrd="1" destOrd="0" parTransId="{94E8CFFA-147D-D646-A20E-D2D82F2D173A}" sibTransId="{10D5EDD7-A72A-704E-93EA-49AD80523CDE}"/>
    <dgm:cxn modelId="{A9594800-81FC-0E4A-82D1-42682F4AC805}" type="presOf" srcId="{F636AD9F-00DA-9246-A6C1-A8D75A20778C}" destId="{BF63C054-D71D-104F-BA7F-79696FB51B33}" srcOrd="0" destOrd="2" presId="urn:microsoft.com/office/officeart/2005/8/layout/cycle4#1"/>
    <dgm:cxn modelId="{A4BF3893-C0D6-AA45-AF7D-D1D86FC0E1C9}" srcId="{BCAFB663-37B8-674A-B1BC-CAAD4CBA356F}" destId="{4D1FF71A-84B3-2243-9EAA-3E7F692936E7}" srcOrd="0" destOrd="0" parTransId="{02826C64-38C3-AE40-93A9-36D65CAAEC39}" sibTransId="{71C1E9D8-378D-3F42-9ECC-BEEDF9A5B549}"/>
    <dgm:cxn modelId="{D521BE6C-6CCB-5843-BCF2-B2E5BBA194FB}" type="presOf" srcId="{731F4D4A-C2C9-5C44-9735-DBE1E2493B10}" destId="{CF8744E9-FD70-3B4B-A58E-4AFF902A39A1}" srcOrd="1" destOrd="0" presId="urn:microsoft.com/office/officeart/2005/8/layout/cycle4#1"/>
    <dgm:cxn modelId="{DD87234C-A2F2-5043-8FE8-B478F44F2FC2}" type="presOf" srcId="{ECC63C7B-DC78-F549-BCCD-79F1173CC265}" destId="{ABAD79EE-83A3-8B4B-AFAC-634C528DC8D2}" srcOrd="1" destOrd="1" presId="urn:microsoft.com/office/officeart/2005/8/layout/cycle4#1"/>
    <dgm:cxn modelId="{E093FF8C-1FE3-E74D-A4C9-8ACAD421AFC5}" type="presOf" srcId="{2AA1C79C-FE8F-7D47-9BD2-9EAD4077F91F}" destId="{3444F9AD-1B1E-7D4F-9F2A-5F774551F10D}" srcOrd="1" destOrd="1" presId="urn:microsoft.com/office/officeart/2005/8/layout/cycle4#1"/>
    <dgm:cxn modelId="{43CD6CB4-4016-3442-97C4-555EF9110958}" srcId="{F81F4A78-40FF-B84A-83EC-9DE6EB537D81}" destId="{C76AB795-F7B2-E44C-AB72-9DF912B69DD5}" srcOrd="3" destOrd="0" parTransId="{67BE4913-1D00-0F4A-85CC-D5A83F558DEE}" sibTransId="{0D9A07D0-72CF-C14D-8C10-3357E5EEC26B}"/>
    <dgm:cxn modelId="{53EC4680-EF3A-9944-B08A-3C689E74A36D}" type="presOf" srcId="{4098FDA1-7A4B-AF45-BD36-CBB1566E4D62}" destId="{8A67BD4F-E28A-F04F-8A19-43FB648078BD}" srcOrd="0" destOrd="2" presId="urn:microsoft.com/office/officeart/2005/8/layout/cycle4#1"/>
    <dgm:cxn modelId="{C2C5F5C1-1261-9B42-90CE-1B6D74575A44}" srcId="{9E5F5882-B693-A14C-9325-CB3B51CDC649}" destId="{51515590-6817-B447-9E89-640A83C0C97E}" srcOrd="0" destOrd="0" parTransId="{5FF0B223-111B-F54A-8426-671E6ECC928A}" sibTransId="{023B20EF-0368-0C4C-8827-E6A117E553B4}"/>
    <dgm:cxn modelId="{C3C4C628-8F6E-134F-AC89-95B297469CC6}" srcId="{4B64D86A-B615-084D-9F89-5A4F131E7523}" destId="{9525AAD6-1E49-5B4A-A9AA-004438C9C053}" srcOrd="0" destOrd="0" parTransId="{78AFDD47-92C9-A74F-ADA0-6747B0AB6DCC}" sibTransId="{0B7D0BE5-8853-9949-B7C5-78AE2BE86CD1}"/>
    <dgm:cxn modelId="{FE0C431A-497C-194D-AC17-4E68161E0585}" type="presOf" srcId="{4098FDA1-7A4B-AF45-BD36-CBB1566E4D62}" destId="{3444F9AD-1B1E-7D4F-9F2A-5F774551F10D}" srcOrd="1" destOrd="2" presId="urn:microsoft.com/office/officeart/2005/8/layout/cycle4#1"/>
    <dgm:cxn modelId="{83FA391F-7D35-5E4B-A5CD-63778D2AA350}" type="presOf" srcId="{98459695-6DAB-3046-94B6-D213890233D2}" destId="{CF8744E9-FD70-3B4B-A58E-4AFF902A39A1}" srcOrd="1" destOrd="2" presId="urn:microsoft.com/office/officeart/2005/8/layout/cycle4#1"/>
    <dgm:cxn modelId="{FC78FDDA-F577-CC45-A692-80134EB54C4F}" srcId="{F81F4A78-40FF-B84A-83EC-9DE6EB537D81}" destId="{731F4D4A-C2C9-5C44-9735-DBE1E2493B10}" srcOrd="0" destOrd="0" parTransId="{94A4A4B9-5EDB-104E-8ECE-2AF710308574}" sibTransId="{6790624E-6D71-9A41-B7FB-5CF24AC6D927}"/>
    <dgm:cxn modelId="{4D47E5C2-F5DF-3740-80BF-9EDCEB6D9FA4}" type="presOf" srcId="{F636AD9F-00DA-9246-A6C1-A8D75A20778C}" destId="{ABAD79EE-83A3-8B4B-AFAC-634C528DC8D2}" srcOrd="1" destOrd="2" presId="urn:microsoft.com/office/officeart/2005/8/layout/cycle4#1"/>
    <dgm:cxn modelId="{7689063D-81F9-FF42-9898-FF0C07E93EA8}" srcId="{9E5F5882-B693-A14C-9325-CB3B51CDC649}" destId="{19475FE7-9E28-1946-9B14-4FF968E627B1}" srcOrd="3" destOrd="0" parTransId="{2BA28119-6595-A045-89DA-936B0F2A6926}" sibTransId="{830CF9D9-C3FF-8A47-AFC5-3B709DC01F69}"/>
    <dgm:cxn modelId="{D545C5C0-8D6C-B94D-9093-E7289BADB27B}" srcId="{BCAFB663-37B8-674A-B1BC-CAAD4CBA356F}" destId="{9E5F5882-B693-A14C-9325-CB3B51CDC649}" srcOrd="1" destOrd="0" parTransId="{02FDAA4E-6173-334B-83E3-4A537786AD85}" sibTransId="{9E4D8E6E-FCA6-484A-8EF7-519F877939DE}"/>
    <dgm:cxn modelId="{E90D06E0-E8F2-1840-A0CE-3008F5D43482}" type="presOf" srcId="{51515590-6817-B447-9E89-640A83C0C97E}" destId="{ABAD79EE-83A3-8B4B-AFAC-634C528DC8D2}" srcOrd="1" destOrd="0" presId="urn:microsoft.com/office/officeart/2005/8/layout/cycle4#1"/>
    <dgm:cxn modelId="{AB156B51-FFA0-7044-A453-19F25FEB14C0}" srcId="{BCAFB663-37B8-674A-B1BC-CAAD4CBA356F}" destId="{4B64D86A-B615-084D-9F89-5A4F131E7523}" srcOrd="2" destOrd="0" parTransId="{F6383AC1-FD03-6C48-B662-13318FD4A4B6}" sibTransId="{EC5A801E-E8AE-FA4D-AC74-4388F93A7BCD}"/>
    <dgm:cxn modelId="{531EBC44-1E2B-754F-971A-AB3825F58FDE}" type="presOf" srcId="{C76AB795-F7B2-E44C-AB72-9DF912B69DD5}" destId="{CF8744E9-FD70-3B4B-A58E-4AFF902A39A1}" srcOrd="1" destOrd="3" presId="urn:microsoft.com/office/officeart/2005/8/layout/cycle4#1"/>
    <dgm:cxn modelId="{AD9DC608-4DCA-F14B-A5D8-ECE152534630}" type="presOf" srcId="{F81F4A78-40FF-B84A-83EC-9DE6EB537D81}" destId="{368978BE-5CC5-3244-9DA8-0F6D5CC8007D}" srcOrd="0" destOrd="0" presId="urn:microsoft.com/office/officeart/2005/8/layout/cycle4#1"/>
    <dgm:cxn modelId="{3E4E7638-D4D4-1046-952E-7D108DAE6D07}" srcId="{4D1FF71A-84B3-2243-9EAA-3E7F692936E7}" destId="{51339D45-024D-5447-A64E-A6B4859D0539}" srcOrd="0" destOrd="0" parTransId="{ECCDEEC4-3EC8-9542-AC22-F8D2D02DBE68}" sibTransId="{B3C3FDDA-3884-B849-9255-0F2C1F1366AA}"/>
    <dgm:cxn modelId="{34F3303F-2C75-A140-B279-0A73A301D38A}" type="presOf" srcId="{2AA1C79C-FE8F-7D47-9BD2-9EAD4077F91F}" destId="{8A67BD4F-E28A-F04F-8A19-43FB648078BD}" srcOrd="0" destOrd="1" presId="urn:microsoft.com/office/officeart/2005/8/layout/cycle4#1"/>
    <dgm:cxn modelId="{CAB8EE19-0F59-3943-8706-0321462EE67C}" srcId="{4D1FF71A-84B3-2243-9EAA-3E7F692936E7}" destId="{4098FDA1-7A4B-AF45-BD36-CBB1566E4D62}" srcOrd="2" destOrd="0" parTransId="{9C053ED3-7547-604A-99FE-70DB6B931CDC}" sibTransId="{9FE3E432-4CAB-A842-B6CF-35E0BE1A7CFB}"/>
    <dgm:cxn modelId="{170B330A-D26F-0C4F-92B0-66B15A01962B}" type="presOf" srcId="{51339D45-024D-5447-A64E-A6B4859D0539}" destId="{3444F9AD-1B1E-7D4F-9F2A-5F774551F10D}" srcOrd="1" destOrd="0" presId="urn:microsoft.com/office/officeart/2005/8/layout/cycle4#1"/>
    <dgm:cxn modelId="{6C47D19F-2173-A547-B180-B8E6D7DBA77A}" type="presOf" srcId="{731F4D4A-C2C9-5C44-9735-DBE1E2493B10}" destId="{036615BD-8E6D-8A4C-994C-AF9CF1A1555C}" srcOrd="0" destOrd="0" presId="urn:microsoft.com/office/officeart/2005/8/layout/cycle4#1"/>
    <dgm:cxn modelId="{83F07285-0898-F848-9908-9BDD3DDFB405}" type="presOf" srcId="{98459695-6DAB-3046-94B6-D213890233D2}" destId="{036615BD-8E6D-8A4C-994C-AF9CF1A1555C}" srcOrd="0" destOrd="2" presId="urn:microsoft.com/office/officeart/2005/8/layout/cycle4#1"/>
    <dgm:cxn modelId="{86493D09-C61E-B543-A17F-024EE41AAAD6}" type="presOf" srcId="{9E5F5882-B693-A14C-9325-CB3B51CDC649}" destId="{BC9D0721-596B-F14C-B2A0-F062529F1FE9}" srcOrd="0" destOrd="0" presId="urn:microsoft.com/office/officeart/2005/8/layout/cycle4#1"/>
    <dgm:cxn modelId="{5AEF6F89-5E50-8D44-A9F3-C1512680B7C7}" type="presOf" srcId="{4B64D86A-B615-084D-9F89-5A4F131E7523}" destId="{28E36048-95C2-6846-A175-1DAAE517D261}" srcOrd="0" destOrd="0" presId="urn:microsoft.com/office/officeart/2005/8/layout/cycle4#1"/>
    <dgm:cxn modelId="{A165E7A3-7B61-FE44-A059-12A22BE04A71}" srcId="{BCAFB663-37B8-674A-B1BC-CAAD4CBA356F}" destId="{F81F4A78-40FF-B84A-83EC-9DE6EB537D81}" srcOrd="3" destOrd="0" parTransId="{2ECD1E11-9611-B84E-8466-B1EAA28757C1}" sibTransId="{F6288A11-D056-AF4A-81AA-9E66A6D7C0E7}"/>
    <dgm:cxn modelId="{18D99083-A21D-AA43-A59C-5402864FEA80}" type="presOf" srcId="{51339D45-024D-5447-A64E-A6B4859D0539}" destId="{8A67BD4F-E28A-F04F-8A19-43FB648078BD}" srcOrd="0" destOrd="0" presId="urn:microsoft.com/office/officeart/2005/8/layout/cycle4#1"/>
    <dgm:cxn modelId="{0E368BE9-4362-C140-8A29-1CBF4267823B}" type="presOf" srcId="{F6808A04-E21C-284D-A153-F9D1B3A9A5E8}" destId="{3EF5C22B-93A8-0045-B66F-FE2A57FE318B}" srcOrd="1" destOrd="1" presId="urn:microsoft.com/office/officeart/2005/8/layout/cycle4#1"/>
    <dgm:cxn modelId="{D4CEC03D-EEE6-A341-9CBC-148F10168DCD}" srcId="{4D1FF71A-84B3-2243-9EAA-3E7F692936E7}" destId="{2AA1C79C-FE8F-7D47-9BD2-9EAD4077F91F}" srcOrd="1" destOrd="0" parTransId="{F0922853-BBDC-0841-82DB-3FAD2EAE8AB7}" sibTransId="{DB9B596E-9910-5A40-ACDE-E3179D261CAD}"/>
    <dgm:cxn modelId="{193FBC06-B55F-9046-BA04-8FE898268D5F}" type="presOf" srcId="{ECC63C7B-DC78-F549-BCCD-79F1173CC265}" destId="{BF63C054-D71D-104F-BA7F-79696FB51B33}" srcOrd="0" destOrd="1" presId="urn:microsoft.com/office/officeart/2005/8/layout/cycle4#1"/>
    <dgm:cxn modelId="{1BCC4718-FB50-8F41-BEF3-1A81A0EB77AB}" srcId="{4B64D86A-B615-084D-9F89-5A4F131E7523}" destId="{F6808A04-E21C-284D-A153-F9D1B3A9A5E8}" srcOrd="1" destOrd="0" parTransId="{FDCC1653-AB90-5348-A23C-E71E2EE3A664}" sibTransId="{6BEC9530-9669-CA4B-B581-8667A8760862}"/>
    <dgm:cxn modelId="{CCBF6A87-0207-C14A-BFD9-C88E4AC5E543}" srcId="{9E5F5882-B693-A14C-9325-CB3B51CDC649}" destId="{F636AD9F-00DA-9246-A6C1-A8D75A20778C}" srcOrd="2" destOrd="0" parTransId="{0D6FC1DE-574D-CE4A-BE90-FF8803822D23}" sibTransId="{6252D1F5-DC7E-354D-9C8F-3DB9D555531A}"/>
    <dgm:cxn modelId="{91846AE2-0596-CA4E-8EB9-1FB65E6B286D}" type="presOf" srcId="{BCAFB663-37B8-674A-B1BC-CAAD4CBA356F}" destId="{191844B4-494E-F74B-A0CA-10424642CD0D}" srcOrd="0" destOrd="0" presId="urn:microsoft.com/office/officeart/2005/8/layout/cycle4#1"/>
    <dgm:cxn modelId="{BCC02596-944B-E141-A942-065FF7803334}" type="presOf" srcId="{F6808A04-E21C-284D-A153-F9D1B3A9A5E8}" destId="{657A804D-277E-2B49-9F42-AFB5AA2B443B}" srcOrd="0" destOrd="1" presId="urn:microsoft.com/office/officeart/2005/8/layout/cycle4#1"/>
    <dgm:cxn modelId="{26EC063B-7370-A94A-BF91-819CFDCDE158}" type="presOf" srcId="{4D1FF71A-84B3-2243-9EAA-3E7F692936E7}" destId="{0C6E01C5-F7BF-0442-BCC9-58040B9C6194}" srcOrd="0" destOrd="0" presId="urn:microsoft.com/office/officeart/2005/8/layout/cycle4#1"/>
    <dgm:cxn modelId="{575112E1-F70C-B14A-AE07-0E7F313026A1}" type="presOf" srcId="{19475FE7-9E28-1946-9B14-4FF968E627B1}" destId="{BF63C054-D71D-104F-BA7F-79696FB51B33}" srcOrd="0" destOrd="3" presId="urn:microsoft.com/office/officeart/2005/8/layout/cycle4#1"/>
    <dgm:cxn modelId="{9E2D96FC-CE9A-2D42-B48E-DC98C2E372DC}" type="presOf" srcId="{9525AAD6-1E49-5B4A-A9AA-004438C9C053}" destId="{3EF5C22B-93A8-0045-B66F-FE2A57FE318B}" srcOrd="1" destOrd="0" presId="urn:microsoft.com/office/officeart/2005/8/layout/cycle4#1"/>
    <dgm:cxn modelId="{EF1987CB-7F1D-0843-85F6-F9661B59456B}" srcId="{9E5F5882-B693-A14C-9325-CB3B51CDC649}" destId="{ECC63C7B-DC78-F549-BCCD-79F1173CC265}" srcOrd="1" destOrd="0" parTransId="{0ADC4A5A-2B41-3343-A8DE-C2C30650D4A1}" sibTransId="{D2B45F7C-AA79-644E-A812-8470BBCB39D1}"/>
    <dgm:cxn modelId="{B1A28955-212C-5F48-8F7D-BE17643F2E27}" type="presOf" srcId="{19475FE7-9E28-1946-9B14-4FF968E627B1}" destId="{ABAD79EE-83A3-8B4B-AFAC-634C528DC8D2}" srcOrd="1" destOrd="3" presId="urn:microsoft.com/office/officeart/2005/8/layout/cycle4#1"/>
    <dgm:cxn modelId="{B49AFB3F-D4A2-BB4F-B9E6-C7AC259966B5}" type="presOf" srcId="{51515590-6817-B447-9E89-640A83C0C97E}" destId="{BF63C054-D71D-104F-BA7F-79696FB51B33}" srcOrd="0" destOrd="0" presId="urn:microsoft.com/office/officeart/2005/8/layout/cycle4#1"/>
    <dgm:cxn modelId="{B6D8A311-515D-1E41-BA35-5158D677178B}" type="presParOf" srcId="{191844B4-494E-F74B-A0CA-10424642CD0D}" destId="{DADEF01A-D8E2-E749-8E7D-5CB940BB64A4}" srcOrd="0" destOrd="0" presId="urn:microsoft.com/office/officeart/2005/8/layout/cycle4#1"/>
    <dgm:cxn modelId="{24CB8530-C61F-1D4A-B89A-EA2A2086640B}" type="presParOf" srcId="{DADEF01A-D8E2-E749-8E7D-5CB940BB64A4}" destId="{501162E9-8FA3-6147-A61F-2851D4C0DE38}" srcOrd="0" destOrd="0" presId="urn:microsoft.com/office/officeart/2005/8/layout/cycle4#1"/>
    <dgm:cxn modelId="{1589FB94-0451-2048-A037-7910970DC7AE}" type="presParOf" srcId="{501162E9-8FA3-6147-A61F-2851D4C0DE38}" destId="{8A67BD4F-E28A-F04F-8A19-43FB648078BD}" srcOrd="0" destOrd="0" presId="urn:microsoft.com/office/officeart/2005/8/layout/cycle4#1"/>
    <dgm:cxn modelId="{7BFB0A3D-CE2F-4948-BB58-E098CD6B49B6}" type="presParOf" srcId="{501162E9-8FA3-6147-A61F-2851D4C0DE38}" destId="{3444F9AD-1B1E-7D4F-9F2A-5F774551F10D}" srcOrd="1" destOrd="0" presId="urn:microsoft.com/office/officeart/2005/8/layout/cycle4#1"/>
    <dgm:cxn modelId="{318F76A7-79CC-B44F-A4BC-78A4EF2E12FF}" type="presParOf" srcId="{DADEF01A-D8E2-E749-8E7D-5CB940BB64A4}" destId="{29EDE6EB-35C7-F049-AD53-A9FD1158D769}" srcOrd="1" destOrd="0" presId="urn:microsoft.com/office/officeart/2005/8/layout/cycle4#1"/>
    <dgm:cxn modelId="{17F72B24-B4BB-6144-885E-3A7DEFC04A9E}" type="presParOf" srcId="{29EDE6EB-35C7-F049-AD53-A9FD1158D769}" destId="{BF63C054-D71D-104F-BA7F-79696FB51B33}" srcOrd="0" destOrd="0" presId="urn:microsoft.com/office/officeart/2005/8/layout/cycle4#1"/>
    <dgm:cxn modelId="{83816A44-EECE-104D-A938-20BDCD396DCF}" type="presParOf" srcId="{29EDE6EB-35C7-F049-AD53-A9FD1158D769}" destId="{ABAD79EE-83A3-8B4B-AFAC-634C528DC8D2}" srcOrd="1" destOrd="0" presId="urn:microsoft.com/office/officeart/2005/8/layout/cycle4#1"/>
    <dgm:cxn modelId="{3DACF758-E3BE-654C-B91C-7C423E12FDD3}" type="presParOf" srcId="{DADEF01A-D8E2-E749-8E7D-5CB940BB64A4}" destId="{7797761F-6BD4-6141-AF1C-BFE305537BFD}" srcOrd="2" destOrd="0" presId="urn:microsoft.com/office/officeart/2005/8/layout/cycle4#1"/>
    <dgm:cxn modelId="{837AABCA-BE6F-2C4D-9E05-0DD33A555A3B}" type="presParOf" srcId="{7797761F-6BD4-6141-AF1C-BFE305537BFD}" destId="{657A804D-277E-2B49-9F42-AFB5AA2B443B}" srcOrd="0" destOrd="0" presId="urn:microsoft.com/office/officeart/2005/8/layout/cycle4#1"/>
    <dgm:cxn modelId="{F79B8662-D777-F74A-AA0F-2B51166B64FB}" type="presParOf" srcId="{7797761F-6BD4-6141-AF1C-BFE305537BFD}" destId="{3EF5C22B-93A8-0045-B66F-FE2A57FE318B}" srcOrd="1" destOrd="0" presId="urn:microsoft.com/office/officeart/2005/8/layout/cycle4#1"/>
    <dgm:cxn modelId="{3083DC7D-A9E5-814B-9753-AE9CF4CE166F}" type="presParOf" srcId="{DADEF01A-D8E2-E749-8E7D-5CB940BB64A4}" destId="{F9097B2C-4603-6849-AEF1-17D3AE305039}" srcOrd="3" destOrd="0" presId="urn:microsoft.com/office/officeart/2005/8/layout/cycle4#1"/>
    <dgm:cxn modelId="{138DA902-C334-DC42-B254-6C334506AE08}" type="presParOf" srcId="{F9097B2C-4603-6849-AEF1-17D3AE305039}" destId="{036615BD-8E6D-8A4C-994C-AF9CF1A1555C}" srcOrd="0" destOrd="0" presId="urn:microsoft.com/office/officeart/2005/8/layout/cycle4#1"/>
    <dgm:cxn modelId="{690FA95F-81F1-7041-911C-C6C710B09923}" type="presParOf" srcId="{F9097B2C-4603-6849-AEF1-17D3AE305039}" destId="{CF8744E9-FD70-3B4B-A58E-4AFF902A39A1}" srcOrd="1" destOrd="0" presId="urn:microsoft.com/office/officeart/2005/8/layout/cycle4#1"/>
    <dgm:cxn modelId="{7108BA17-27C4-BB49-9D7D-B49F53911F69}" type="presParOf" srcId="{DADEF01A-D8E2-E749-8E7D-5CB940BB64A4}" destId="{3D26B9AE-5415-6A48-8EC6-08F5B2195613}" srcOrd="4" destOrd="0" presId="urn:microsoft.com/office/officeart/2005/8/layout/cycle4#1"/>
    <dgm:cxn modelId="{58B4739C-F313-1440-B7DC-7DF12A45DACB}" type="presParOf" srcId="{191844B4-494E-F74B-A0CA-10424642CD0D}" destId="{80085D84-665A-1342-A4E9-E4284EAE4E1E}" srcOrd="1" destOrd="0" presId="urn:microsoft.com/office/officeart/2005/8/layout/cycle4#1"/>
    <dgm:cxn modelId="{E032A731-1835-854C-95C2-98E8480DE8EF}" type="presParOf" srcId="{80085D84-665A-1342-A4E9-E4284EAE4E1E}" destId="{0C6E01C5-F7BF-0442-BCC9-58040B9C6194}" srcOrd="0" destOrd="0" presId="urn:microsoft.com/office/officeart/2005/8/layout/cycle4#1"/>
    <dgm:cxn modelId="{83A8F979-8A7C-F54A-94C7-B88C818B397B}" type="presParOf" srcId="{80085D84-665A-1342-A4E9-E4284EAE4E1E}" destId="{BC9D0721-596B-F14C-B2A0-F062529F1FE9}" srcOrd="1" destOrd="0" presId="urn:microsoft.com/office/officeart/2005/8/layout/cycle4#1"/>
    <dgm:cxn modelId="{48AD32DA-3ED8-074B-89D1-04723E442AE0}" type="presParOf" srcId="{80085D84-665A-1342-A4E9-E4284EAE4E1E}" destId="{28E36048-95C2-6846-A175-1DAAE517D261}" srcOrd="2" destOrd="0" presId="urn:microsoft.com/office/officeart/2005/8/layout/cycle4#1"/>
    <dgm:cxn modelId="{E4FBEB86-9B15-F046-AE42-5EC90B64DD78}" type="presParOf" srcId="{80085D84-665A-1342-A4E9-E4284EAE4E1E}" destId="{368978BE-5CC5-3244-9DA8-0F6D5CC8007D}" srcOrd="3" destOrd="0" presId="urn:microsoft.com/office/officeart/2005/8/layout/cycle4#1"/>
    <dgm:cxn modelId="{DA4BC583-B10A-DD49-977F-6BCF858ED49D}" type="presParOf" srcId="{80085D84-665A-1342-A4E9-E4284EAE4E1E}" destId="{6652D1F6-7379-E749-880D-EA64D9C7763E}" srcOrd="4" destOrd="0" presId="urn:microsoft.com/office/officeart/2005/8/layout/cycle4#1"/>
    <dgm:cxn modelId="{63EE17D9-8C1B-7F40-B73F-5FB3E13D827F}" type="presParOf" srcId="{191844B4-494E-F74B-A0CA-10424642CD0D}" destId="{CE174A92-676C-1449-9033-BDBF757C537B}" srcOrd="2" destOrd="0" presId="urn:microsoft.com/office/officeart/2005/8/layout/cycle4#1"/>
    <dgm:cxn modelId="{EDD5126B-12FF-C540-996F-AF77D6339566}" type="presParOf" srcId="{191844B4-494E-F74B-A0CA-10424642CD0D}" destId="{7F89BC48-24B9-3041-82B0-7735C51BB33E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xmlns:a="http://schemas.openxmlformats.org/drawingml/2006/main" xmlns:dgm="http://schemas.openxmlformats.org/drawingml/2006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A804D-277E-2B49-9F42-AFB5AA2B443B}">
      <dsp:nvSpPr>
        <dsp:cNvPr id="0" name=""/>
        <dsp:cNvSpPr/>
      </dsp:nvSpPr>
      <dsp:spPr>
        <a:xfrm>
          <a:off x="3751568" y="2625343"/>
          <a:ext cx="1907235" cy="1235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latin typeface="Abadi MT Condensed Extra Bold"/>
              <a:cs typeface="Abadi MT Condensed Extra Bold"/>
            </a:rPr>
            <a:t>Research talk</a:t>
          </a:r>
          <a:endParaRPr lang="en-US" sz="1000" kern="1200" dirty="0">
            <a:latin typeface="Abadi MT Condensed Extra Bold"/>
            <a:cs typeface="Abadi MT Condensed Extra Bold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latin typeface="Abadi MT Condensed Extra Bold"/>
              <a:cs typeface="Abadi MT Condensed Extra Bold"/>
            </a:rPr>
            <a:t>Teaching demo (maybe)</a:t>
          </a:r>
          <a:endParaRPr lang="en-US" sz="1000" kern="1200" dirty="0">
            <a:latin typeface="Abadi MT Condensed Extra Bold"/>
            <a:cs typeface="Abadi MT Condensed Extra Bold"/>
          </a:endParaRPr>
        </a:p>
      </dsp:txBody>
      <dsp:txXfrm>
        <a:off x="4350878" y="2961347"/>
        <a:ext cx="1280786" cy="872314"/>
      </dsp:txXfrm>
    </dsp:sp>
    <dsp:sp modelId="{036615BD-8E6D-8A4C-994C-AF9CF1A1555C}">
      <dsp:nvSpPr>
        <dsp:cNvPr id="0" name=""/>
        <dsp:cNvSpPr/>
      </dsp:nvSpPr>
      <dsp:spPr>
        <a:xfrm>
          <a:off x="475264" y="2625343"/>
          <a:ext cx="1907235" cy="1235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latin typeface="Abadi MT Condensed Extra Bold"/>
              <a:cs typeface="Abadi MT Condensed Extra Bold"/>
            </a:rPr>
            <a:t>Meals</a:t>
          </a:r>
          <a:endParaRPr lang="en-US" sz="1000" kern="1200" dirty="0">
            <a:latin typeface="Abadi MT Condensed Extra Bold"/>
            <a:cs typeface="Abadi MT Condensed Extra Bold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latin typeface="Abadi MT Condensed Extra Bold"/>
              <a:cs typeface="Abadi MT Condensed Extra Bold"/>
            </a:rPr>
            <a:t>Interactions w/ staff</a:t>
          </a:r>
          <a:endParaRPr lang="en-US" sz="1000" kern="1200" dirty="0">
            <a:latin typeface="Abadi MT Condensed Extra Bold"/>
            <a:cs typeface="Abadi MT Condensed Extra Bold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latin typeface="Abadi MT Condensed Extra Bold"/>
              <a:cs typeface="Abadi MT Condensed Extra Bold"/>
            </a:rPr>
            <a:t>Follow-up thank you notes</a:t>
          </a:r>
          <a:endParaRPr lang="en-US" sz="1000" kern="1200" dirty="0">
            <a:latin typeface="Abadi MT Condensed Extra Bold"/>
            <a:cs typeface="Abadi MT Condensed Extra Bold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000" kern="1200" dirty="0">
            <a:latin typeface="Abadi MT Condensed Extra Bold"/>
            <a:cs typeface="Abadi MT Condensed Extra Bold"/>
          </a:endParaRPr>
        </a:p>
      </dsp:txBody>
      <dsp:txXfrm>
        <a:off x="502403" y="2961347"/>
        <a:ext cx="1280786" cy="872314"/>
      </dsp:txXfrm>
    </dsp:sp>
    <dsp:sp modelId="{BF63C054-D71D-104F-BA7F-79696FB51B33}">
      <dsp:nvSpPr>
        <dsp:cNvPr id="0" name=""/>
        <dsp:cNvSpPr/>
      </dsp:nvSpPr>
      <dsp:spPr>
        <a:xfrm>
          <a:off x="3460638" y="0"/>
          <a:ext cx="2160096" cy="1235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latin typeface="Abadi MT Condensed Extra Bold"/>
              <a:cs typeface="Abadi MT Condensed Extra Bold"/>
            </a:rPr>
            <a:t>Faculty of varying ranks</a:t>
          </a:r>
          <a:endParaRPr lang="en-US" sz="1000" kern="1200" dirty="0">
            <a:latin typeface="Abadi MT Condensed Extra Bold"/>
            <a:cs typeface="Abadi MT Condensed Extra Bold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latin typeface="Abadi MT Condensed Extra Bold"/>
              <a:cs typeface="Abadi MT Condensed Extra Bold"/>
            </a:rPr>
            <a:t>Administrators</a:t>
          </a:r>
          <a:endParaRPr lang="en-US" sz="1000" kern="1200" dirty="0">
            <a:latin typeface="Abadi MT Condensed Extra Bold"/>
            <a:cs typeface="Abadi MT Condensed Extra Bold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latin typeface="Abadi MT Condensed Extra Bold"/>
              <a:cs typeface="Abadi MT Condensed Extra Bold"/>
            </a:rPr>
            <a:t>Students</a:t>
          </a:r>
          <a:endParaRPr lang="en-US" sz="1000" kern="1200" dirty="0">
            <a:latin typeface="Abadi MT Condensed Extra Bold"/>
            <a:cs typeface="Abadi MT Condensed Extra Bold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latin typeface="Abadi MT Condensed Extra Bold"/>
              <a:cs typeface="Abadi MT Condensed Extra Bold"/>
            </a:rPr>
            <a:t>HR</a:t>
          </a:r>
          <a:endParaRPr lang="en-US" sz="1000" kern="1200" dirty="0">
            <a:latin typeface="Abadi MT Condensed Extra Bold"/>
            <a:cs typeface="Abadi MT Condensed Extra Bold"/>
          </a:endParaRPr>
        </a:p>
      </dsp:txBody>
      <dsp:txXfrm>
        <a:off x="4135806" y="27139"/>
        <a:ext cx="1457789" cy="872314"/>
      </dsp:txXfrm>
    </dsp:sp>
    <dsp:sp modelId="{8A67BD4F-E28A-F04F-8A19-43FB648078BD}">
      <dsp:nvSpPr>
        <dsp:cNvPr id="0" name=""/>
        <dsp:cNvSpPr/>
      </dsp:nvSpPr>
      <dsp:spPr>
        <a:xfrm>
          <a:off x="475264" y="0"/>
          <a:ext cx="1907235" cy="1235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latin typeface="Abadi MT Condensed Extra Bold"/>
              <a:cs typeface="Abadi MT Condensed Extra Bold"/>
            </a:rPr>
            <a:t>May be with one person or a group</a:t>
          </a:r>
          <a:endParaRPr lang="en-US" sz="1000" kern="1200" dirty="0">
            <a:latin typeface="Abadi MT Condensed Extra Bold"/>
            <a:cs typeface="Abadi MT Condensed Extra Bold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latin typeface="Abadi MT Condensed Extra Bold"/>
              <a:cs typeface="Abadi MT Condensed Extra Bold"/>
            </a:rPr>
            <a:t>Precursor to on-site interviews</a:t>
          </a:r>
          <a:endParaRPr lang="en-US" sz="1000" kern="1200" dirty="0">
            <a:latin typeface="Abadi MT Condensed Extra Bold"/>
            <a:cs typeface="Abadi MT Condensed Extra Bold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latin typeface="Abadi MT Condensed Extra Bold"/>
              <a:cs typeface="Abadi MT Condensed Extra Bold"/>
            </a:rPr>
            <a:t>Use a landline!</a:t>
          </a:r>
          <a:endParaRPr lang="en-US" sz="1000" kern="1200" dirty="0">
            <a:latin typeface="Abadi MT Condensed Extra Bold"/>
            <a:cs typeface="Abadi MT Condensed Extra Bold"/>
          </a:endParaRPr>
        </a:p>
      </dsp:txBody>
      <dsp:txXfrm>
        <a:off x="502403" y="27139"/>
        <a:ext cx="1280786" cy="872314"/>
      </dsp:txXfrm>
    </dsp:sp>
    <dsp:sp modelId="{0C6E01C5-F7BF-0442-BCC9-58040B9C6194}">
      <dsp:nvSpPr>
        <dsp:cNvPr id="0" name=""/>
        <dsp:cNvSpPr/>
      </dsp:nvSpPr>
      <dsp:spPr>
        <a:xfrm>
          <a:off x="1337665" y="220065"/>
          <a:ext cx="1671726" cy="1671726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badi MT Condensed Extra Bold"/>
              <a:cs typeface="Abadi MT Condensed Extra Bold"/>
            </a:rPr>
            <a:t>Phone interview</a:t>
          </a:r>
          <a:endParaRPr lang="en-US" sz="1400" kern="1200" dirty="0">
            <a:latin typeface="Abadi MT Condensed Extra Bold"/>
            <a:cs typeface="Abadi MT Condensed Extra Bold"/>
          </a:endParaRPr>
        </a:p>
      </dsp:txBody>
      <dsp:txXfrm>
        <a:off x="1827302" y="709702"/>
        <a:ext cx="1182089" cy="1182089"/>
      </dsp:txXfrm>
    </dsp:sp>
    <dsp:sp modelId="{BC9D0721-596B-F14C-B2A0-F062529F1FE9}">
      <dsp:nvSpPr>
        <dsp:cNvPr id="0" name=""/>
        <dsp:cNvSpPr/>
      </dsp:nvSpPr>
      <dsp:spPr>
        <a:xfrm rot="5400000">
          <a:off x="3086608" y="220065"/>
          <a:ext cx="1671726" cy="1671726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badi MT Condensed Extra Bold"/>
              <a:cs typeface="Abadi MT Condensed Extra Bold"/>
            </a:rPr>
            <a:t>Site visit: individual interactions</a:t>
          </a:r>
          <a:endParaRPr lang="en-US" sz="1400" kern="1200" dirty="0">
            <a:latin typeface="Abadi MT Condensed Extra Bold"/>
            <a:cs typeface="Abadi MT Condensed Extra Bold"/>
          </a:endParaRPr>
        </a:p>
      </dsp:txBody>
      <dsp:txXfrm rot="-5400000">
        <a:off x="3086608" y="709702"/>
        <a:ext cx="1182089" cy="1182089"/>
      </dsp:txXfrm>
    </dsp:sp>
    <dsp:sp modelId="{28E36048-95C2-6846-A175-1DAAE517D261}">
      <dsp:nvSpPr>
        <dsp:cNvPr id="0" name=""/>
        <dsp:cNvSpPr/>
      </dsp:nvSpPr>
      <dsp:spPr>
        <a:xfrm rot="10800000">
          <a:off x="3086608" y="1969008"/>
          <a:ext cx="1671726" cy="1671726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badi MT Condensed Extra Bold"/>
              <a:cs typeface="Abadi MT Condensed Extra Bold"/>
            </a:rPr>
            <a:t>Site Visit: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badi MT Condensed Extra Bold"/>
              <a:cs typeface="Abadi MT Condensed Extra Bold"/>
            </a:rPr>
            <a:t>Presentations</a:t>
          </a:r>
          <a:endParaRPr lang="en-US" sz="1400" kern="1200" dirty="0">
            <a:latin typeface="Abadi MT Condensed Extra Bold"/>
            <a:cs typeface="Abadi MT Condensed Extra Bold"/>
          </a:endParaRPr>
        </a:p>
      </dsp:txBody>
      <dsp:txXfrm rot="10800000">
        <a:off x="3086608" y="1969008"/>
        <a:ext cx="1182089" cy="1182089"/>
      </dsp:txXfrm>
    </dsp:sp>
    <dsp:sp modelId="{368978BE-5CC5-3244-9DA8-0F6D5CC8007D}">
      <dsp:nvSpPr>
        <dsp:cNvPr id="0" name=""/>
        <dsp:cNvSpPr/>
      </dsp:nvSpPr>
      <dsp:spPr>
        <a:xfrm rot="16200000">
          <a:off x="1337665" y="1969008"/>
          <a:ext cx="1671726" cy="1671726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badi MT Condensed Extra Bold"/>
              <a:cs typeface="Abadi MT Condensed Extra Bold"/>
            </a:rPr>
            <a:t>Before, During, After: All the other stuff</a:t>
          </a:r>
          <a:endParaRPr lang="en-US" sz="1400" kern="1200" dirty="0">
            <a:latin typeface="Abadi MT Condensed Extra Bold"/>
            <a:cs typeface="Abadi MT Condensed Extra Bold"/>
          </a:endParaRPr>
        </a:p>
      </dsp:txBody>
      <dsp:txXfrm rot="5400000">
        <a:off x="1827302" y="1969008"/>
        <a:ext cx="1182089" cy="1182089"/>
      </dsp:txXfrm>
    </dsp:sp>
    <dsp:sp modelId="{CE174A92-676C-1449-9033-BDBF757C537B}">
      <dsp:nvSpPr>
        <dsp:cNvPr id="0" name=""/>
        <dsp:cNvSpPr/>
      </dsp:nvSpPr>
      <dsp:spPr>
        <a:xfrm>
          <a:off x="2759405" y="1582927"/>
          <a:ext cx="577189" cy="501904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F89BC48-24B9-3041-82B0-7735C51BB33E}">
      <dsp:nvSpPr>
        <dsp:cNvPr id="0" name=""/>
        <dsp:cNvSpPr/>
      </dsp:nvSpPr>
      <dsp:spPr>
        <a:xfrm rot="10800000">
          <a:off x="2759405" y="1775968"/>
          <a:ext cx="577189" cy="501904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29C1F-4079-3A44-867E-C68D5A3EE066}" type="datetimeFigureOut">
              <a:rPr lang="en-US" smtClean="0"/>
              <a:pPr/>
              <a:t>11/7/11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BCCF2-89E7-1344-8BDE-09397D7E2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6541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49263" rtl="0" eaLnBrk="1" fontAlgn="base" latinLnBrk="0" hangingPunct="1">
              <a:lnSpc>
                <a:spcPct val="7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ill Sans Light"/>
                <a:cs typeface="Gill Sans Light"/>
              </a:rPr>
              <a:t>Love math</a:t>
            </a:r>
          </a:p>
          <a:p>
            <a:pPr marL="0" marR="0" lvl="0" indent="0" algn="l" defTabSz="449263" rtl="0" eaLnBrk="1" fontAlgn="base" latinLnBrk="0" hangingPunct="1">
              <a:lnSpc>
                <a:spcPct val="7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ill Sans Light"/>
                <a:cs typeface="Gill Sans Light"/>
              </a:rPr>
              <a:t>Computer Science</a:t>
            </a:r>
          </a:p>
          <a:p>
            <a:pPr marL="0" marR="0" lvl="0" indent="0" algn="l" defTabSz="449263" rtl="0" eaLnBrk="1" fontAlgn="base" latinLnBrk="0" hangingPunct="1">
              <a:lnSpc>
                <a:spcPct val="7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ill Sans Light"/>
                <a:cs typeface="Gill Sans Light"/>
              </a:rPr>
              <a:t>Love boys</a:t>
            </a:r>
          </a:p>
          <a:p>
            <a:pPr marL="0" marR="0" lvl="0" indent="0" algn="l" defTabSz="449263" rtl="0" eaLnBrk="1" fontAlgn="base" latinLnBrk="0" hangingPunct="1">
              <a:lnSpc>
                <a:spcPct val="7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ill Sans Light"/>
                <a:cs typeface="Gill Sans Light"/>
              </a:rPr>
              <a:t>UG Research Summer</a:t>
            </a:r>
          </a:p>
          <a:p>
            <a:pPr marL="0" marR="0" lvl="0" indent="0" algn="l" defTabSz="449263" rtl="0" eaLnBrk="1" fontAlgn="base" latinLnBrk="0" hangingPunct="1">
              <a:lnSpc>
                <a:spcPct val="7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ill Sans Light"/>
                <a:cs typeface="Gill Sans Light"/>
              </a:rPr>
              <a:t>Marry Scotty 1985</a:t>
            </a:r>
          </a:p>
          <a:p>
            <a:pPr marL="0" marR="0" lvl="0" indent="0" algn="l" defTabSz="449263" rtl="0" eaLnBrk="1" fontAlgn="base" latinLnBrk="0" hangingPunct="1">
              <a:lnSpc>
                <a:spcPct val="7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ill Sans Light"/>
                <a:cs typeface="Gill Sans Light"/>
              </a:rPr>
              <a:t>Love research</a:t>
            </a:r>
          </a:p>
          <a:p>
            <a:pPr marL="0" marR="0" lvl="0" indent="0" algn="l" defTabSz="449263" rtl="0" eaLnBrk="1" fontAlgn="base" latinLnBrk="0" hangingPunct="1">
              <a:lnSpc>
                <a:spcPct val="7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ill Sans Light"/>
                <a:cs typeface="Gill Sans Light"/>
              </a:rPr>
              <a:t>Rice PhD 1992</a:t>
            </a:r>
          </a:p>
          <a:p>
            <a:pPr marL="0" marR="0" lvl="0" indent="0" algn="l" defTabSz="449263" rtl="0" eaLnBrk="1" fontAlgn="base" latinLnBrk="0" hangingPunct="1">
              <a:lnSpc>
                <a:spcPct val="7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ill Sans Light"/>
                <a:cs typeface="Gill Sans Light"/>
              </a:rPr>
              <a:t>       &amp; France</a:t>
            </a:r>
          </a:p>
          <a:p>
            <a:pPr marL="0" marR="0" lvl="0" indent="0" algn="l" defTabSz="449263" rtl="0" eaLnBrk="1" fontAlgn="base" latinLnBrk="0" hangingPunct="1">
              <a:lnSpc>
                <a:spcPct val="7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ill Sans Light"/>
                <a:cs typeface="Gill Sans Light"/>
              </a:rPr>
              <a:t>Post Doc,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ill Sans Light"/>
                <a:cs typeface="Gill Sans Light"/>
              </a:rPr>
              <a:t>Ecole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ill Sans Light"/>
                <a:cs typeface="Gill Sans Light"/>
              </a:rPr>
              <a:t> des Mines</a:t>
            </a:r>
          </a:p>
          <a:p>
            <a:pPr marL="0" marR="0" lvl="0" indent="0" algn="l" defTabSz="449263" rtl="0" eaLnBrk="1" fontAlgn="base" latinLnBrk="0" hangingPunct="1">
              <a:lnSpc>
                <a:spcPct val="7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</a:pP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ill Sans Light"/>
                <a:cs typeface="Gill Sans Light"/>
              </a:rPr>
              <a:t>Asst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ill Sans Light"/>
                <a:cs typeface="Gill Sans Light"/>
              </a:rPr>
              <a:t> Prof UMass 1993 </a:t>
            </a:r>
          </a:p>
          <a:p>
            <a:pPr marL="0" marR="0" lvl="0" indent="0" algn="l" defTabSz="449263" rtl="0" eaLnBrk="1" fontAlgn="base" latinLnBrk="0" hangingPunct="1">
              <a:lnSpc>
                <a:spcPct val="7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ill Sans Light"/>
                <a:cs typeface="Gill Sans Light"/>
              </a:rPr>
              <a:t>               Tenure 1999</a:t>
            </a:r>
          </a:p>
          <a:p>
            <a:pPr marL="0" marR="0" lvl="0" indent="0" algn="l" defTabSz="449263" rtl="0" eaLnBrk="1" fontAlgn="base" latinLnBrk="0" hangingPunct="1">
              <a:lnSpc>
                <a:spcPct val="7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</a:pP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ill Sans Light"/>
                <a:cs typeface="Gill Sans Light"/>
              </a:rPr>
              <a:t>Assoc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ill Sans Light"/>
                <a:cs typeface="Gill Sans Light"/>
              </a:rPr>
              <a:t> Prof UT Austin 01</a:t>
            </a:r>
          </a:p>
          <a:p>
            <a:pPr marL="0" marR="0" lvl="0" indent="0" algn="l" defTabSz="449263" rtl="0" eaLnBrk="1" fontAlgn="base" latinLnBrk="0" hangingPunct="1">
              <a:lnSpc>
                <a:spcPct val="7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ill Sans Light"/>
                <a:cs typeface="Gill Sans Light"/>
              </a:rPr>
              <a:t>Full Prof UT Austin 07</a:t>
            </a:r>
          </a:p>
          <a:p>
            <a:pPr marL="0" marR="0" lvl="0" indent="0" algn="l" defTabSz="449263" rtl="0" eaLnBrk="1" fontAlgn="base" latinLnBrk="0" hangingPunct="1">
              <a:lnSpc>
                <a:spcPct val="7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ill Sans Light"/>
                <a:cs typeface="Gill Sans Light"/>
              </a:rPr>
              <a:t>Principal Researcher, Microsoft</a:t>
            </a:r>
          </a:p>
          <a:p>
            <a:pPr marL="0" marR="0" lvl="0" indent="0" algn="l" defTabSz="449263" rtl="0" eaLnBrk="1" fontAlgn="base" latinLnBrk="0" hangingPunct="1">
              <a:lnSpc>
                <a:spcPct val="7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ill Sans Light"/>
                <a:cs typeface="Gill Sans Light"/>
              </a:rPr>
              <a:t>Love boys</a:t>
            </a:r>
          </a:p>
          <a:p>
            <a:pPr marL="0" marR="0" lvl="0" indent="0" algn="l" defTabSz="449263" rtl="0" eaLnBrk="1" fontAlgn="base" latinLnBrk="0" hangingPunct="1">
              <a:lnSpc>
                <a:spcPct val="7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ill Sans Light"/>
                <a:cs typeface="Gill Sans Light"/>
              </a:rPr>
              <a:t>Cooper 1995</a:t>
            </a:r>
          </a:p>
          <a:p>
            <a:pPr marL="0" marR="0" lvl="0" indent="0" algn="l" defTabSz="449263" rtl="0" eaLnBrk="1" fontAlgn="base" latinLnBrk="0" hangingPunct="1">
              <a:lnSpc>
                <a:spcPct val="7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ill Sans Light"/>
                <a:cs typeface="Gill Sans Light"/>
              </a:rPr>
              <a:t>Dylan 1998</a:t>
            </a:r>
          </a:p>
          <a:p>
            <a:pPr marL="0" marR="0" lvl="0" indent="0" algn="l" defTabSz="449263" rtl="0" eaLnBrk="1" fontAlgn="base" latinLnBrk="0" hangingPunct="1">
              <a:lnSpc>
                <a:spcPct val="7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ill Sans Light"/>
                <a:cs typeface="Gill Sans Light"/>
              </a:rPr>
              <a:t>Wyatt 2001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BCCF2-89E7-1344-8BDE-09397D7E209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7795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11045" indent="-311045" defTabSz="829452"/>
            <a:r>
              <a:rPr lang="en-US" dirty="0" smtClean="0"/>
              <a:t>What are your values in life?</a:t>
            </a:r>
          </a:p>
          <a:p>
            <a:pPr marL="311045" indent="-311045" defTabSz="829452"/>
            <a:r>
              <a:rPr lang="en-US" dirty="0" smtClean="0"/>
              <a:t>Do you like teaching?</a:t>
            </a:r>
          </a:p>
          <a:p>
            <a:pPr marL="311045" indent="-311045" defTabSz="829452"/>
            <a:r>
              <a:rPr lang="en-US" dirty="0" smtClean="0"/>
              <a:t>Do you like research?</a:t>
            </a:r>
          </a:p>
          <a:p>
            <a:pPr marL="311045" indent="-311045" defTabSz="829452"/>
            <a:r>
              <a:rPr lang="en-US" dirty="0" smtClean="0"/>
              <a:t>What is your risk tolerance?</a:t>
            </a:r>
          </a:p>
          <a:p>
            <a:pPr marL="311045" indent="-311045" defTabSz="829452"/>
            <a:r>
              <a:rPr lang="en-US" dirty="0" smtClean="0"/>
              <a:t>How important is salary?</a:t>
            </a:r>
          </a:p>
          <a:p>
            <a:pPr marL="311045" indent="-311045" defTabSz="829452"/>
            <a:r>
              <a:rPr lang="en-US" dirty="0" smtClean="0"/>
              <a:t>How hard do you want to work?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BCCF2-89E7-1344-8BDE-09397D7E209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9038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BCCF2-89E7-1344-8BDE-09397D7E209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9820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BCCF2-89E7-1344-8BDE-09397D7E209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26379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BCCF2-89E7-1344-8BDE-09397D7E209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9304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BCCF2-89E7-1344-8BDE-09397D7E209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32116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BCCF2-89E7-1344-8BDE-09397D7E209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45929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BCCF2-89E7-1344-8BDE-09397D7E209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8449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8F8BA-158D-4FC4-8077-CE312BAA3DEB}" type="datetimeFigureOut">
              <a:rPr lang="en-US" smtClean="0"/>
              <a:pPr/>
              <a:t>11/7/11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Gill Sans Light"/>
              </a:defRPr>
            </a:lvl1pPr>
            <a:lvl2pPr>
              <a:defRPr>
                <a:latin typeface="Gill Sans Light"/>
              </a:defRPr>
            </a:lvl2pPr>
            <a:lvl3pPr>
              <a:defRPr>
                <a:latin typeface="Gill Sans Light"/>
              </a:defRPr>
            </a:lvl3pPr>
            <a:lvl4pPr>
              <a:defRPr>
                <a:latin typeface="Gill Sans Light"/>
              </a:defRPr>
            </a:lvl4pPr>
            <a:lvl5pPr>
              <a:defRPr>
                <a:latin typeface="Gill Sans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8F8BA-158D-4FC4-8077-CE312BAA3DEB}" type="datetimeFigureOut">
              <a:rPr lang="en-US" smtClean="0"/>
              <a:pPr/>
              <a:t>11/7/11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0F55-93A8-4E1E-A35C-F61B65385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274638"/>
            <a:ext cx="4648200" cy="5851525"/>
          </a:xfrm>
        </p:spPr>
        <p:txBody>
          <a:bodyPr vert="eaVert"/>
          <a:lstStyle>
            <a:lvl1pPr>
              <a:defRPr>
                <a:latin typeface="Gill Sans Light"/>
              </a:defRPr>
            </a:lvl1pPr>
            <a:lvl2pPr>
              <a:defRPr>
                <a:latin typeface="Gill Sans Light"/>
              </a:defRPr>
            </a:lvl2pPr>
            <a:lvl3pPr>
              <a:defRPr>
                <a:latin typeface="Gill Sans Light"/>
              </a:defRPr>
            </a:lvl3pPr>
            <a:lvl4pPr>
              <a:defRPr>
                <a:latin typeface="Gill Sans Light"/>
              </a:defRPr>
            </a:lvl4pPr>
            <a:lvl5pPr>
              <a:defRPr>
                <a:latin typeface="Gill Sans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8F8BA-158D-4FC4-8077-CE312BAA3DEB}" type="datetimeFigureOut">
              <a:rPr lang="en-US" smtClean="0"/>
              <a:pPr/>
              <a:t>11/7/11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0F55-93A8-4E1E-A35C-F61B65385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600200" y="345637"/>
            <a:ext cx="6859800" cy="14142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00200" y="1889941"/>
            <a:ext cx="3204601" cy="2024853"/>
          </a:xfrm>
        </p:spPr>
        <p:txBody>
          <a:bodyPr/>
          <a:lstStyle>
            <a:lvl1pPr>
              <a:defRPr>
                <a:latin typeface="Gill Sans Light"/>
              </a:defRPr>
            </a:lvl1pPr>
            <a:lvl2pPr>
              <a:defRPr>
                <a:latin typeface="Gill Sans Light"/>
              </a:defRPr>
            </a:lvl2pPr>
            <a:lvl3pPr>
              <a:defRPr>
                <a:latin typeface="Gill Sans Light"/>
              </a:defRPr>
            </a:lvl3pPr>
            <a:lvl4pPr>
              <a:defRPr>
                <a:latin typeface="Gill Sans Light"/>
              </a:defRPr>
            </a:lvl4pPr>
            <a:lvl5pPr>
              <a:defRPr>
                <a:latin typeface="Gill Sans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905437"/>
            <a:ext cx="3425040" cy="2024853"/>
          </a:xfrm>
        </p:spPr>
        <p:txBody>
          <a:bodyPr/>
          <a:lstStyle>
            <a:lvl1pPr>
              <a:defRPr>
                <a:latin typeface="Gill Sans Light"/>
              </a:defRPr>
            </a:lvl1pPr>
            <a:lvl2pPr>
              <a:defRPr>
                <a:latin typeface="Gill Sans Light"/>
              </a:defRPr>
            </a:lvl2pPr>
            <a:lvl3pPr>
              <a:defRPr>
                <a:latin typeface="Gill Sans Light"/>
              </a:defRPr>
            </a:lvl3pPr>
            <a:lvl4pPr>
              <a:defRPr>
                <a:latin typeface="Gill Sans Light"/>
              </a:defRPr>
            </a:lvl4pPr>
            <a:lvl5pPr>
              <a:defRPr>
                <a:latin typeface="Gill Sans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600200" y="4113765"/>
            <a:ext cx="3204602" cy="2024853"/>
          </a:xfrm>
        </p:spPr>
        <p:txBody>
          <a:bodyPr/>
          <a:lstStyle>
            <a:lvl1pPr>
              <a:defRPr>
                <a:latin typeface="Gill Sans Light"/>
              </a:defRPr>
            </a:lvl1pPr>
            <a:lvl2pPr>
              <a:defRPr>
                <a:latin typeface="Gill Sans Light"/>
              </a:defRPr>
            </a:lvl2pPr>
            <a:lvl3pPr>
              <a:defRPr>
                <a:latin typeface="Gill Sans Light"/>
              </a:defRPr>
            </a:lvl3pPr>
            <a:lvl4pPr>
              <a:defRPr>
                <a:latin typeface="Gill Sans Light"/>
              </a:defRPr>
            </a:lvl4pPr>
            <a:lvl5pPr>
              <a:defRPr>
                <a:latin typeface="Gill Sans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199" y="4113765"/>
            <a:ext cx="3425041" cy="2024853"/>
          </a:xfrm>
        </p:spPr>
        <p:txBody>
          <a:bodyPr/>
          <a:lstStyle>
            <a:lvl1pPr>
              <a:defRPr>
                <a:latin typeface="Gill Sans Light"/>
              </a:defRPr>
            </a:lvl1pPr>
            <a:lvl2pPr>
              <a:defRPr>
                <a:latin typeface="Gill Sans Light"/>
              </a:defRPr>
            </a:lvl2pPr>
            <a:lvl3pPr>
              <a:defRPr>
                <a:latin typeface="Gill Sans Light"/>
              </a:defRPr>
            </a:lvl3pPr>
            <a:lvl4pPr>
              <a:defRPr>
                <a:latin typeface="Gill Sans Light"/>
              </a:defRPr>
            </a:lvl4pPr>
            <a:lvl5pPr>
              <a:defRPr>
                <a:latin typeface="Gill Sans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199" y="345637"/>
            <a:ext cx="6859802" cy="14142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 hasCustomPrompt="1"/>
          </p:nvPr>
        </p:nvSpPr>
        <p:spPr>
          <a:xfrm>
            <a:off x="1600199" y="1905320"/>
            <a:ext cx="6854041" cy="4187960"/>
          </a:xfrm>
        </p:spPr>
        <p:txBody>
          <a:bodyPr/>
          <a:lstStyle>
            <a:lvl1pPr>
              <a:defRPr>
                <a:latin typeface="Gill Sans Light"/>
              </a:defRPr>
            </a:lvl1pPr>
          </a:lstStyle>
          <a:p>
            <a:pPr lvl="0"/>
            <a:r>
              <a:rPr lang="en-US" noProof="0" dirty="0" smtClean="0">
                <a:latin typeface="Gill Sans Light"/>
              </a:rPr>
              <a:t>as</a:t>
            </a:r>
            <a:endParaRPr lang="en-US" noProof="0" dirty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Light"/>
              </a:defRPr>
            </a:lvl1pPr>
            <a:lvl2pPr>
              <a:defRPr>
                <a:latin typeface="Gill Sans Light"/>
              </a:defRPr>
            </a:lvl2pPr>
            <a:lvl3pPr>
              <a:defRPr>
                <a:latin typeface="Gill Sans Light"/>
              </a:defRPr>
            </a:lvl3pPr>
            <a:lvl4pPr>
              <a:defRPr>
                <a:latin typeface="Gill Sans Light"/>
              </a:defRPr>
            </a:lvl4pPr>
            <a:lvl5pPr>
              <a:defRPr>
                <a:latin typeface="Gill Sans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8F8BA-158D-4FC4-8077-CE312BAA3DEB}" type="datetimeFigureOut">
              <a:rPr lang="en-US" smtClean="0"/>
              <a:pPr/>
              <a:t>11/7/11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0F55-93A8-4E1E-A35C-F61B65385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799" y="4406900"/>
            <a:ext cx="66659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799" y="2906713"/>
            <a:ext cx="6665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ill Sans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8F8BA-158D-4FC4-8077-CE312BAA3DEB}" type="datetimeFigureOut">
              <a:rPr lang="en-US" smtClean="0"/>
              <a:pPr/>
              <a:t>11/7/11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0F55-93A8-4E1E-A35C-F61B65385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600200"/>
            <a:ext cx="3291840" cy="4525963"/>
          </a:xfrm>
        </p:spPr>
        <p:txBody>
          <a:bodyPr/>
          <a:lstStyle>
            <a:lvl1pPr>
              <a:defRPr sz="2800">
                <a:latin typeface="Gill Sans Light"/>
              </a:defRPr>
            </a:lvl1pPr>
            <a:lvl2pPr>
              <a:defRPr sz="2400">
                <a:latin typeface="Gill Sans Light"/>
              </a:defRPr>
            </a:lvl2pPr>
            <a:lvl3pPr>
              <a:defRPr sz="2000">
                <a:latin typeface="Gill Sans Light"/>
              </a:defRPr>
            </a:lvl3pPr>
            <a:lvl4pPr>
              <a:defRPr sz="1800">
                <a:latin typeface="Gill Sans Light"/>
              </a:defRPr>
            </a:lvl4pPr>
            <a:lvl5pPr>
              <a:defRPr sz="1800">
                <a:latin typeface="Gill Sans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4960" y="1600200"/>
            <a:ext cx="3291840" cy="4525963"/>
          </a:xfrm>
        </p:spPr>
        <p:txBody>
          <a:bodyPr/>
          <a:lstStyle>
            <a:lvl1pPr>
              <a:defRPr sz="2800">
                <a:latin typeface="Gill Sans Light"/>
              </a:defRPr>
            </a:lvl1pPr>
            <a:lvl2pPr>
              <a:defRPr sz="2400">
                <a:latin typeface="Gill Sans Light"/>
              </a:defRPr>
            </a:lvl2pPr>
            <a:lvl3pPr>
              <a:defRPr sz="2000">
                <a:latin typeface="Gill Sans Light"/>
              </a:defRPr>
            </a:lvl3pPr>
            <a:lvl4pPr>
              <a:defRPr sz="1800">
                <a:latin typeface="Gill Sans Light"/>
              </a:defRPr>
            </a:lvl4pPr>
            <a:lvl5pPr>
              <a:defRPr sz="1800">
                <a:latin typeface="Gill Sans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8F8BA-158D-4FC4-8077-CE312BAA3DEB}" type="datetimeFigureOut">
              <a:rPr lang="en-US" smtClean="0"/>
              <a:pPr/>
              <a:t>11/7/11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0F55-93A8-4E1E-A35C-F61B65385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1535113"/>
            <a:ext cx="3291840" cy="639762"/>
          </a:xfrm>
        </p:spPr>
        <p:txBody>
          <a:bodyPr anchor="b"/>
          <a:lstStyle>
            <a:lvl1pPr marL="0" indent="0">
              <a:buNone/>
              <a:defRPr sz="2400" b="1">
                <a:latin typeface="Gill Sans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8800" y="2174875"/>
            <a:ext cx="3291840" cy="3951288"/>
          </a:xfrm>
        </p:spPr>
        <p:txBody>
          <a:bodyPr/>
          <a:lstStyle>
            <a:lvl1pPr>
              <a:defRPr sz="2400">
                <a:latin typeface="Gill Sans Light"/>
              </a:defRPr>
            </a:lvl1pPr>
            <a:lvl2pPr>
              <a:defRPr sz="2000">
                <a:latin typeface="Gill Sans Light"/>
              </a:defRPr>
            </a:lvl2pPr>
            <a:lvl3pPr>
              <a:defRPr sz="1800">
                <a:latin typeface="Gill Sans Light"/>
              </a:defRPr>
            </a:lvl3pPr>
            <a:lvl4pPr>
              <a:defRPr sz="1600">
                <a:latin typeface="Gill Sans Light"/>
              </a:defRPr>
            </a:lvl4pPr>
            <a:lvl5pPr>
              <a:defRPr sz="1600">
                <a:latin typeface="Gill Sans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94960" y="1535113"/>
            <a:ext cx="3291840" cy="639762"/>
          </a:xfrm>
        </p:spPr>
        <p:txBody>
          <a:bodyPr anchor="b"/>
          <a:lstStyle>
            <a:lvl1pPr marL="0" indent="0">
              <a:buNone/>
              <a:defRPr sz="2400" b="1">
                <a:latin typeface="Gill Sans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94960" y="2174875"/>
            <a:ext cx="3291840" cy="3951288"/>
          </a:xfrm>
        </p:spPr>
        <p:txBody>
          <a:bodyPr/>
          <a:lstStyle>
            <a:lvl1pPr>
              <a:defRPr sz="2400">
                <a:latin typeface="Gill Sans Light"/>
              </a:defRPr>
            </a:lvl1pPr>
            <a:lvl2pPr>
              <a:defRPr sz="2000">
                <a:latin typeface="Gill Sans Light"/>
              </a:defRPr>
            </a:lvl2pPr>
            <a:lvl3pPr>
              <a:defRPr sz="1800">
                <a:latin typeface="Gill Sans Light"/>
              </a:defRPr>
            </a:lvl3pPr>
            <a:lvl4pPr>
              <a:defRPr sz="1600">
                <a:latin typeface="Gill Sans Light"/>
              </a:defRPr>
            </a:lvl4pPr>
            <a:lvl5pPr>
              <a:defRPr sz="1600">
                <a:latin typeface="Gill Sans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8F8BA-158D-4FC4-8077-CE312BAA3DEB}" type="datetimeFigureOut">
              <a:rPr lang="en-US" smtClean="0"/>
              <a:pPr/>
              <a:t>11/7/11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0F55-93A8-4E1E-A35C-F61B65385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6858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8F8BA-158D-4FC4-8077-CE312BAA3DEB}" type="datetimeFigureOut">
              <a:rPr lang="en-US" smtClean="0"/>
              <a:pPr/>
              <a:t>11/7/11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0F55-93A8-4E1E-A35C-F61B65385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8F8BA-158D-4FC4-8077-CE312BAA3DEB}" type="datetimeFigureOut">
              <a:rPr lang="en-US" smtClean="0"/>
              <a:pPr/>
              <a:t>11/7/11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0F55-93A8-4E1E-A35C-F61B65385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1" y="273050"/>
            <a:ext cx="22860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273050"/>
            <a:ext cx="4343400" cy="5853113"/>
          </a:xfrm>
        </p:spPr>
        <p:txBody>
          <a:bodyPr/>
          <a:lstStyle>
            <a:lvl1pPr>
              <a:defRPr sz="3200">
                <a:latin typeface="Gill Sans Light"/>
              </a:defRPr>
            </a:lvl1pPr>
            <a:lvl2pPr>
              <a:defRPr sz="2800">
                <a:latin typeface="Gill Sans Light"/>
              </a:defRPr>
            </a:lvl2pPr>
            <a:lvl3pPr>
              <a:defRPr sz="2400">
                <a:latin typeface="Gill Sans Light"/>
              </a:defRPr>
            </a:lvl3pPr>
            <a:lvl4pPr>
              <a:defRPr sz="2000">
                <a:latin typeface="Gill Sans Light"/>
              </a:defRPr>
            </a:lvl4pPr>
            <a:lvl5pPr>
              <a:defRPr sz="2000">
                <a:latin typeface="Gill Sans Ligh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1" y="1435100"/>
            <a:ext cx="2286000" cy="4691063"/>
          </a:xfrm>
        </p:spPr>
        <p:txBody>
          <a:bodyPr/>
          <a:lstStyle>
            <a:lvl1pPr marL="0" indent="0">
              <a:buNone/>
              <a:defRPr sz="1400">
                <a:latin typeface="Gill Sans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8F8BA-158D-4FC4-8077-CE312BAA3DEB}" type="datetimeFigureOut">
              <a:rPr lang="en-US" smtClean="0"/>
              <a:pPr/>
              <a:t>11/7/11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398169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92288" y="210344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Gill Sans Ligh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>
                <a:latin typeface="Gill Sans Light"/>
              </a:rPr>
              <a:t>asdf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964907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Gill Sans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8F8BA-158D-4FC4-8077-CE312BAA3DEB}" type="datetimeFigureOut">
              <a:rPr lang="en-US" smtClean="0"/>
              <a:pPr/>
              <a:t>11/7/11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0F55-93A8-4E1E-A35C-F61B65385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6858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1600200"/>
            <a:ext cx="6858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53796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normalizeH="0">
                <a:solidFill>
                  <a:schemeClr val="bg1"/>
                </a:solidFill>
                <a:latin typeface="Abadi MT Condensed Light"/>
              </a:defRPr>
            </a:lvl1pPr>
          </a:lstStyle>
          <a:p>
            <a:fld id="{F938F8BA-158D-4FC4-8077-CE312BAA3DEB}" type="datetimeFigureOut">
              <a:rPr lang="en-US" smtClean="0"/>
              <a:pPr/>
              <a:t>11/7/11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43400" y="6537960"/>
            <a:ext cx="2895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badi MT Condensed Ligh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6537960"/>
            <a:ext cx="1066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badi MT Condensed Light"/>
              </a:defRPr>
            </a:lvl1pPr>
          </a:lstStyle>
          <a:p>
            <a:fld id="{7BA40F55-93A8-4E1E-A35C-F61B653851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accent1"/>
          </a:solidFill>
          <a:latin typeface="Abadi MT Condensed Extra Bold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E37823"/>
          </a:solidFill>
          <a:latin typeface="Gill Sans Ligh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Gill Sans Ligh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Gill Sans Ligh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Gill Sans Ligh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Gill Sans Ligh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microsoft.com/office/2007/relationships/hdphoto" Target="../media/hdphoto1.wdp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a.org/jobs" TargetMode="External"/><Relationship Id="rId4" Type="http://schemas.openxmlformats.org/officeDocument/2006/relationships/hyperlink" Target="http://www.chronicle.com/job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Finding Your Dream Job</a:t>
            </a:r>
            <a:endParaRPr lang="en-US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981200" y="3841575"/>
            <a:ext cx="5247120" cy="13084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82945" tIns="41473" rIns="82945" bIns="41473">
            <a:prstTxWarp prst="textNoShape">
              <a:avLst/>
            </a:prstTxWarp>
            <a:spAutoFit/>
          </a:bodyPr>
          <a:lstStyle/>
          <a:p>
            <a:pPr algn="ctr">
              <a:spcBef>
                <a:spcPts val="635"/>
              </a:spcBef>
            </a:pPr>
            <a:r>
              <a:rPr lang="en-US" sz="2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  <a:cs typeface="Gill Sans Light"/>
              </a:rPr>
              <a:t>Kathryn McKinley</a:t>
            </a:r>
          </a:p>
          <a:p>
            <a:pPr algn="ctr">
              <a:spcBef>
                <a:spcPts val="35"/>
              </a:spcBef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  <a:cs typeface="Gill Sans Light"/>
              </a:rPr>
              <a:t>University of Texas at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  <a:cs typeface="Gill Sans Light"/>
              </a:rPr>
              <a:t>Austin &amp; Microsoft Research</a:t>
            </a:r>
          </a:p>
          <a:p>
            <a:pPr algn="ctr">
              <a:spcBef>
                <a:spcPts val="635"/>
              </a:spcBef>
            </a:pPr>
            <a:endParaRPr lang="en-US" sz="2900" b="1" dirty="0">
              <a:solidFill>
                <a:schemeClr val="tx1">
                  <a:lumMod val="75000"/>
                  <a:lumOff val="25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981200" y="4759654"/>
            <a:ext cx="5247120" cy="7807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82945" tIns="41473" rIns="82945" bIns="41473">
            <a:prstTxWarp prst="textNoShape">
              <a:avLst/>
            </a:prstTxWarp>
            <a:spAutoFit/>
          </a:bodyPr>
          <a:lstStyle/>
          <a:p>
            <a:pPr algn="ctr">
              <a:spcBef>
                <a:spcPts val="635"/>
              </a:spcBef>
            </a:pPr>
            <a:r>
              <a:rPr lang="en-US" sz="2900" b="1" dirty="0" smtClean="0">
                <a:solidFill>
                  <a:srgbClr val="666666"/>
                </a:solidFill>
                <a:latin typeface="Gill Sans Light"/>
                <a:cs typeface="Gill Sans Light"/>
              </a:rPr>
              <a:t>Erika S. Poole</a:t>
            </a:r>
          </a:p>
          <a:p>
            <a:pPr algn="ctr"/>
            <a:r>
              <a:rPr lang="en-US" sz="1600" dirty="0" smtClean="0">
                <a:solidFill>
                  <a:srgbClr val="666666"/>
                </a:solidFill>
                <a:latin typeface="Gill Sans Light"/>
                <a:cs typeface="Gill Sans Light"/>
              </a:rPr>
              <a:t>The Pennsylvania State University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truth?</a:t>
            </a:r>
            <a:br>
              <a:rPr lang="en-US" dirty="0" smtClean="0"/>
            </a:br>
            <a:r>
              <a:rPr lang="en-US" sz="3600" dirty="0" smtClean="0"/>
              <a:t>MANY factors are out of your control.</a:t>
            </a:r>
            <a:endParaRPr lang="en-US" sz="3600" dirty="0"/>
          </a:p>
        </p:txBody>
      </p:sp>
      <p:pic>
        <p:nvPicPr>
          <p:cNvPr id="4" name="Content Placeholder 3" descr="Screen Shot 2011-11-03 at 12.05.37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10448" b="-10448"/>
          <a:stretch>
            <a:fillRect/>
          </a:stretch>
        </p:blipFill>
        <p:spPr/>
      </p:pic>
      <p:sp>
        <p:nvSpPr>
          <p:cNvPr id="5" name="Frame 4"/>
          <p:cNvSpPr/>
          <p:nvPr/>
        </p:nvSpPr>
        <p:spPr>
          <a:xfrm>
            <a:off x="5943600" y="5370961"/>
            <a:ext cx="762000" cy="3810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1380548">
            <a:off x="5160928" y="2966822"/>
            <a:ext cx="914400" cy="152400"/>
          </a:xfrm>
          <a:prstGeom prst="rightArrow">
            <a:avLst/>
          </a:prstGeom>
          <a:solidFill>
            <a:srgbClr val="E3782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1380548">
            <a:off x="5158910" y="3645861"/>
            <a:ext cx="914400" cy="152400"/>
          </a:xfrm>
          <a:prstGeom prst="rightArrow">
            <a:avLst/>
          </a:prstGeom>
          <a:solidFill>
            <a:srgbClr val="E3782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1380548">
            <a:off x="5150322" y="4315425"/>
            <a:ext cx="914400" cy="152400"/>
          </a:xfrm>
          <a:prstGeom prst="rightArrow">
            <a:avLst/>
          </a:prstGeom>
          <a:solidFill>
            <a:srgbClr val="E3782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1380548">
            <a:off x="5187562" y="4564273"/>
            <a:ext cx="914400" cy="152400"/>
          </a:xfrm>
          <a:prstGeom prst="rightArrow">
            <a:avLst/>
          </a:prstGeom>
          <a:solidFill>
            <a:srgbClr val="E3782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1380548">
            <a:off x="5215702" y="4813122"/>
            <a:ext cx="914400" cy="152400"/>
          </a:xfrm>
          <a:prstGeom prst="rightArrow">
            <a:avLst/>
          </a:prstGeom>
          <a:solidFill>
            <a:srgbClr val="E3782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1380548">
            <a:off x="5178536" y="5016064"/>
            <a:ext cx="914400" cy="152400"/>
          </a:xfrm>
          <a:prstGeom prst="rightArrow">
            <a:avLst/>
          </a:prstGeom>
          <a:solidFill>
            <a:srgbClr val="E3782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9566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you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Take care of yourself!</a:t>
            </a:r>
          </a:p>
          <a:p>
            <a:pPr lvl="1"/>
            <a:r>
              <a:rPr lang="en-US" dirty="0" smtClean="0"/>
              <a:t>Sleeping</a:t>
            </a:r>
          </a:p>
          <a:p>
            <a:pPr lvl="1"/>
            <a:r>
              <a:rPr lang="en-US" dirty="0" smtClean="0"/>
              <a:t>Eating</a:t>
            </a:r>
          </a:p>
          <a:p>
            <a:pPr lvl="1"/>
            <a:r>
              <a:rPr lang="en-US" dirty="0" smtClean="0"/>
              <a:t>Exercising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Be prepared to feel uneasy.</a:t>
            </a:r>
          </a:p>
          <a:p>
            <a:pPr lvl="1"/>
            <a:r>
              <a:rPr lang="en-US" dirty="0" smtClean="0"/>
              <a:t>There will be times when you feel nervous, anxious, and scared.  It’s normal.</a:t>
            </a:r>
          </a:p>
          <a:p>
            <a:pPr lvl="1"/>
            <a:r>
              <a:rPr lang="en-US" dirty="0" smtClean="0"/>
              <a:t>Avoid comparisons and gossiping with your peers. You won’t feel any better. Seriously. </a:t>
            </a:r>
          </a:p>
          <a:p>
            <a:pPr lvl="1"/>
            <a:endParaRPr lang="en-US" dirty="0"/>
          </a:p>
          <a:p>
            <a:r>
              <a:rPr lang="en-US" dirty="0"/>
              <a:t>Focus on what you CAN control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6555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Congrats! You got an interview!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506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The Interview </a:t>
            </a:r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4760" y="4876800"/>
            <a:ext cx="6932040" cy="4187960"/>
          </a:xfrm>
        </p:spPr>
        <p:txBody>
          <a:bodyPr>
            <a:normAutofit/>
          </a:bodyPr>
          <a:lstStyle/>
          <a:p>
            <a:pPr eaLnBrk="1" hangingPunct="1"/>
            <a:endParaRPr lang="en-US" dirty="0" smtClean="0"/>
          </a:p>
          <a:p>
            <a:pPr algn="ctr" eaLnBrk="1" hangingPunct="1">
              <a:buNone/>
            </a:pPr>
            <a:r>
              <a:rPr lang="en-US" sz="2000" b="1" dirty="0"/>
              <a:t>G</a:t>
            </a:r>
            <a:r>
              <a:rPr lang="en-US" sz="2000" b="1" dirty="0" smtClean="0"/>
              <a:t>oal: Convince them </a:t>
            </a:r>
            <a:r>
              <a:rPr lang="en-US" sz="2000" b="1" dirty="0"/>
              <a:t>that you </a:t>
            </a:r>
            <a:r>
              <a:rPr lang="en-US" sz="2000" b="1" dirty="0" smtClean="0"/>
              <a:t>will improve </a:t>
            </a:r>
            <a:r>
              <a:rPr lang="en-US" sz="2000" b="1" dirty="0"/>
              <a:t>their company </a:t>
            </a:r>
            <a:r>
              <a:rPr lang="en-US" sz="2000" b="1" dirty="0" smtClean="0"/>
              <a:t>or department (But play nice. </a:t>
            </a:r>
            <a:r>
              <a:rPr lang="en-US" sz="2000" b="1" dirty="0"/>
              <a:t>D</a:t>
            </a:r>
            <a:r>
              <a:rPr lang="en-US" sz="2000" b="1" dirty="0" smtClean="0"/>
              <a:t>on’t insinuate you are better than them, know how to solve their problems, </a:t>
            </a:r>
            <a:r>
              <a:rPr lang="en-US" sz="2000" b="1" dirty="0" err="1" smtClean="0"/>
              <a:t>etc</a:t>
            </a:r>
            <a:r>
              <a:rPr lang="en-US" sz="2000" b="1" dirty="0" smtClean="0"/>
              <a:t>).</a:t>
            </a:r>
            <a:endParaRPr lang="en-US" sz="2000" b="1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44474555"/>
              </p:ext>
            </p:extLst>
          </p:nvPr>
        </p:nvGraphicFramePr>
        <p:xfrm>
          <a:off x="2240853" y="1384917"/>
          <a:ext cx="6096000" cy="38608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Talk	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265237"/>
            <a:ext cx="6858000" cy="4525963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Goal: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b="1" dirty="0" smtClean="0"/>
              <a:t>G</a:t>
            </a:r>
            <a:r>
              <a:rPr lang="en-US" b="1" dirty="0" smtClean="0"/>
              <a:t>oal</a:t>
            </a:r>
            <a:r>
              <a:rPr lang="en-US" dirty="0" smtClean="0"/>
              <a:t>:</a:t>
            </a:r>
            <a:r>
              <a:rPr lang="en-US" dirty="0" smtClean="0"/>
              <a:t>  convince them you are</a:t>
            </a:r>
          </a:p>
          <a:p>
            <a:pPr>
              <a:buNone/>
            </a:pPr>
            <a:r>
              <a:rPr lang="en-US" dirty="0" smtClean="0"/>
              <a:t>  </a:t>
            </a:r>
            <a:r>
              <a:rPr lang="en-US" dirty="0" smtClean="0"/>
              <a:t>     smart</a:t>
            </a:r>
            <a:r>
              <a:rPr lang="en-US" dirty="0" smtClean="0"/>
              <a:t>, &amp; </a:t>
            </a:r>
            <a:r>
              <a:rPr lang="en-US" dirty="0" smtClean="0"/>
              <a:t>an excellent </a:t>
            </a:r>
          </a:p>
          <a:p>
            <a:pPr>
              <a:buNone/>
            </a:pPr>
            <a:r>
              <a:rPr lang="en-US" dirty="0" smtClean="0"/>
              <a:t>       </a:t>
            </a:r>
            <a:r>
              <a:rPr lang="en-US" dirty="0" smtClean="0"/>
              <a:t>teacher, researcher</a:t>
            </a:r>
          </a:p>
          <a:p>
            <a:pPr lvl="1"/>
            <a:r>
              <a:rPr lang="en-US" dirty="0" smtClean="0"/>
              <a:t>Assume a smart but general audience</a:t>
            </a:r>
            <a:endParaRPr lang="en-US" dirty="0"/>
          </a:p>
          <a:p>
            <a:pPr lvl="1"/>
            <a:r>
              <a:rPr lang="en-US" dirty="0"/>
              <a:t>Clearly state problem </a:t>
            </a:r>
            <a:r>
              <a:rPr lang="en-US" dirty="0" smtClean="0"/>
              <a:t>and </a:t>
            </a:r>
            <a:r>
              <a:rPr lang="en-US" dirty="0"/>
              <a:t>your contributions</a:t>
            </a:r>
          </a:p>
          <a:p>
            <a:pPr lvl="1"/>
            <a:r>
              <a:rPr lang="en-US" dirty="0" smtClean="0"/>
              <a:t>Have enough </a:t>
            </a:r>
            <a:r>
              <a:rPr lang="en-US" dirty="0"/>
              <a:t>details to convince the </a:t>
            </a:r>
            <a:r>
              <a:rPr lang="en-US" i="1" dirty="0">
                <a:solidFill>
                  <a:schemeClr val="bg1"/>
                </a:solidFill>
              </a:rPr>
              <a:t>one</a:t>
            </a:r>
            <a:r>
              <a:rPr lang="en-US" i="1" dirty="0"/>
              <a:t> </a:t>
            </a:r>
            <a:r>
              <a:rPr lang="en-US" dirty="0" smtClean="0"/>
              <a:t>expert</a:t>
            </a:r>
          </a:p>
          <a:p>
            <a:pPr lvl="1"/>
            <a:r>
              <a:rPr lang="en-US" dirty="0" smtClean="0"/>
              <a:t>Show that you have ideas about what you will do when you step foot in the door</a:t>
            </a:r>
            <a:endParaRPr lang="en-US" dirty="0"/>
          </a:p>
          <a:p>
            <a:pPr eaLnBrk="1" hangingPunct="1"/>
            <a:r>
              <a:rPr lang="en-US" dirty="0"/>
              <a:t>Practice, practice, practice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1"/>
            <a:ext cx="2209800" cy="3314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One-on-One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Goal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  <a:endParaRPr lang="en-US" dirty="0" smtClean="0"/>
          </a:p>
          <a:p>
            <a:r>
              <a:rPr lang="en-US" dirty="0" smtClean="0"/>
              <a:t>Before the interview, </a:t>
            </a:r>
            <a:r>
              <a:rPr lang="en-US" dirty="0" smtClean="0"/>
              <a:t>investigate </a:t>
            </a:r>
            <a:endParaRPr lang="en-US" dirty="0" smtClean="0"/>
          </a:p>
          <a:p>
            <a:pPr lvl="1"/>
            <a:r>
              <a:rPr lang="en-US" dirty="0" smtClean="0"/>
              <a:t>Read/skim their papers</a:t>
            </a:r>
          </a:p>
          <a:p>
            <a:pPr lvl="1"/>
            <a:r>
              <a:rPr lang="en-US" dirty="0" smtClean="0"/>
              <a:t>Check out their </a:t>
            </a:r>
            <a:r>
              <a:rPr lang="en-US" dirty="0" smtClean="0"/>
              <a:t>websites, research groups, grants, awards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A </a:t>
            </a:r>
            <a:r>
              <a:rPr lang="en-US" dirty="0" smtClean="0"/>
              <a:t>two-way evaluation</a:t>
            </a:r>
          </a:p>
          <a:p>
            <a:pPr lvl="1"/>
            <a:r>
              <a:rPr lang="en-US" dirty="0" smtClean="0"/>
              <a:t>Do you want to work with them?</a:t>
            </a:r>
          </a:p>
          <a:p>
            <a:pPr lvl="1"/>
            <a:r>
              <a:rPr lang="en-US" dirty="0" smtClean="0"/>
              <a:t>Do they want to work with you?</a:t>
            </a:r>
          </a:p>
          <a:p>
            <a:pPr lvl="1"/>
            <a:r>
              <a:rPr lang="en-US" dirty="0" smtClean="0"/>
              <a:t>Even if your research has no connection, show them that you’d be the kind of person they’d want down the hall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Tip:  Go to the ladies room often.  Jump up and down.</a:t>
            </a:r>
            <a:endParaRPr lang="en-US" dirty="0" smtClean="0"/>
          </a:p>
          <a:p>
            <a:pPr lvl="1"/>
            <a:r>
              <a:rPr lang="en-US" dirty="0"/>
              <a:t>Tip:</a:t>
            </a:r>
            <a:r>
              <a:rPr lang="en-US" dirty="0" smtClean="0"/>
              <a:t>  Do not </a:t>
            </a:r>
            <a:r>
              <a:rPr lang="en-US" dirty="0"/>
              <a:t>let them do all the talking.</a:t>
            </a:r>
            <a:r>
              <a:rPr lang="en-US" dirty="0" smtClean="0"/>
              <a:t> </a:t>
            </a:r>
          </a:p>
          <a:p>
            <a:pPr lvl="1">
              <a:buNone/>
            </a:pPr>
            <a:r>
              <a:rPr lang="en-US" dirty="0" smtClean="0"/>
              <a:t>           </a:t>
            </a:r>
            <a:r>
              <a:rPr lang="en-US" dirty="0" smtClean="0"/>
              <a:t>THEY </a:t>
            </a:r>
            <a:r>
              <a:rPr lang="en-US" dirty="0"/>
              <a:t>NEED TO </a:t>
            </a:r>
            <a:r>
              <a:rPr lang="en-US" dirty="0" smtClean="0"/>
              <a:t>REMEMBER YOU.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eaLnBrk="1" hangingPunct="1">
              <a:buFont typeface="Times New Roman" charset="0"/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513" y="0"/>
            <a:ext cx="2297487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Learning about the Culture (Indirectly)</a:t>
            </a:r>
            <a:endParaRPr lang="en-US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500" dirty="0" smtClean="0"/>
              <a:t>Collegiality &amp; Culture</a:t>
            </a:r>
          </a:p>
          <a:p>
            <a:pPr lvl="1">
              <a:lnSpc>
                <a:spcPct val="90000"/>
              </a:lnSpc>
            </a:pPr>
            <a:r>
              <a:rPr lang="en-US" sz="2100" dirty="0" smtClean="0"/>
              <a:t>Who </a:t>
            </a:r>
            <a:r>
              <a:rPr lang="en-US" sz="2100" dirty="0"/>
              <a:t>do you collaborate with</a:t>
            </a:r>
            <a:r>
              <a:rPr lang="en-US" sz="2100" dirty="0" smtClean="0"/>
              <a:t>?</a:t>
            </a:r>
          </a:p>
          <a:p>
            <a:pPr lvl="1">
              <a:lnSpc>
                <a:spcPct val="90000"/>
              </a:lnSpc>
            </a:pPr>
            <a:r>
              <a:rPr lang="en-US" sz="2100" dirty="0"/>
              <a:t>What did you do yesterday?</a:t>
            </a:r>
          </a:p>
          <a:p>
            <a:pPr lvl="1">
              <a:lnSpc>
                <a:spcPct val="90000"/>
              </a:lnSpc>
            </a:pPr>
            <a:r>
              <a:rPr lang="en-US" sz="2100" dirty="0"/>
              <a:t>What do you do for fun</a:t>
            </a:r>
            <a:r>
              <a:rPr lang="en-US" sz="2100" dirty="0" smtClean="0"/>
              <a:t>?</a:t>
            </a:r>
          </a:p>
          <a:p>
            <a:pPr lvl="1">
              <a:lnSpc>
                <a:spcPct val="90000"/>
              </a:lnSpc>
            </a:pPr>
            <a:r>
              <a:rPr lang="en-US" sz="2100" dirty="0"/>
              <a:t>What does it take to be successful here?</a:t>
            </a:r>
          </a:p>
          <a:p>
            <a:pPr lvl="1">
              <a:lnSpc>
                <a:spcPct val="90000"/>
              </a:lnSpc>
            </a:pPr>
            <a:r>
              <a:rPr lang="en-US" sz="2100" dirty="0"/>
              <a:t>What do you like best about your job? The least?</a:t>
            </a:r>
          </a:p>
          <a:p>
            <a:pPr lvl="1">
              <a:lnSpc>
                <a:spcPct val="90000"/>
              </a:lnSpc>
            </a:pPr>
            <a:r>
              <a:rPr lang="en-US" sz="2100" dirty="0"/>
              <a:t>What do you wish you could change about your department/university</a:t>
            </a:r>
            <a:r>
              <a:rPr lang="en-US" sz="2100" dirty="0" smtClean="0"/>
              <a:t>?</a:t>
            </a:r>
          </a:p>
          <a:p>
            <a:pPr lvl="1">
              <a:lnSpc>
                <a:spcPct val="90000"/>
              </a:lnSpc>
            </a:pPr>
            <a:endParaRPr lang="en-US" sz="2100" dirty="0"/>
          </a:p>
          <a:p>
            <a:pPr eaLnBrk="1" hangingPunct="1">
              <a:lnSpc>
                <a:spcPct val="90000"/>
              </a:lnSpc>
            </a:pPr>
            <a:r>
              <a:rPr lang="en-US" sz="2500" dirty="0" smtClean="0"/>
              <a:t>Students</a:t>
            </a:r>
          </a:p>
          <a:p>
            <a:pPr lvl="1">
              <a:lnSpc>
                <a:spcPct val="90000"/>
              </a:lnSpc>
            </a:pPr>
            <a:r>
              <a:rPr lang="en-US" sz="2100" dirty="0" smtClean="0"/>
              <a:t>Where </a:t>
            </a:r>
            <a:r>
              <a:rPr lang="en-US" sz="2100" dirty="0"/>
              <a:t>are last year’s PhD graduates working</a:t>
            </a:r>
            <a:r>
              <a:rPr lang="en-US" sz="2100" dirty="0" smtClean="0"/>
              <a:t>?</a:t>
            </a:r>
            <a:endParaRPr lang="en-US" sz="2100" dirty="0" smtClean="0"/>
          </a:p>
          <a:p>
            <a:pPr lvl="1">
              <a:lnSpc>
                <a:spcPct val="90000"/>
              </a:lnSpc>
            </a:pPr>
            <a:r>
              <a:rPr lang="en-US" sz="2100" dirty="0" smtClean="0"/>
              <a:t>Do the undergraduates go to grad school?</a:t>
            </a:r>
          </a:p>
          <a:p>
            <a:pPr lvl="1">
              <a:lnSpc>
                <a:spcPct val="90000"/>
              </a:lnSpc>
            </a:pPr>
            <a:r>
              <a:rPr lang="en-US" sz="2100" dirty="0" smtClean="0"/>
              <a:t>Where do they go? Do you track them? </a:t>
            </a:r>
            <a:endParaRPr lang="en-US" sz="2100" dirty="0" smtClean="0"/>
          </a:p>
          <a:p>
            <a:pPr lvl="1">
              <a:lnSpc>
                <a:spcPct val="90000"/>
              </a:lnSpc>
            </a:pPr>
            <a:r>
              <a:rPr lang="en-US" sz="2100" dirty="0" smtClean="0"/>
              <a:t>How are graduate students typically supported? 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2100" dirty="0"/>
          </a:p>
          <a:p>
            <a:pPr>
              <a:lnSpc>
                <a:spcPct val="90000"/>
              </a:lnSpc>
            </a:pPr>
            <a:r>
              <a:rPr lang="en-US" sz="2500" dirty="0" smtClean="0"/>
              <a:t>The college/university</a:t>
            </a:r>
          </a:p>
          <a:p>
            <a:pPr marL="711095" lvl="1" indent="-311045" defTabSz="829452"/>
            <a:r>
              <a:rPr lang="en-US" sz="2100" dirty="0"/>
              <a:t>Why is this position available</a:t>
            </a:r>
            <a:r>
              <a:rPr lang="en-US" sz="2100" dirty="0" smtClean="0"/>
              <a:t>?</a:t>
            </a:r>
            <a:endParaRPr lang="en-US" sz="2100" dirty="0" smtClean="0"/>
          </a:p>
          <a:p>
            <a:pPr marL="711095" lvl="1" indent="-311045" defTabSz="829452"/>
            <a:r>
              <a:rPr lang="en-US" sz="2100" dirty="0" smtClean="0"/>
              <a:t>What was the last important decision the department made? How? </a:t>
            </a:r>
          </a:p>
          <a:p>
            <a:pPr marL="711095" lvl="1" indent="-311045" defTabSz="829452"/>
            <a:r>
              <a:rPr lang="en-US" sz="2100" dirty="0"/>
              <a:t>How does the Dean view the department?</a:t>
            </a:r>
          </a:p>
          <a:p>
            <a:pPr marL="711095" lvl="1" indent="-311045" defTabSz="829452"/>
            <a:r>
              <a:rPr lang="en-US" sz="2100" dirty="0"/>
              <a:t>When was the last department review? What happened?</a:t>
            </a:r>
          </a:p>
          <a:p>
            <a:pPr marL="711095" lvl="1" indent="-311045" defTabSz="829452"/>
            <a:r>
              <a:rPr lang="en-US" sz="2100" dirty="0"/>
              <a:t>What is the financial condition of the college?</a:t>
            </a:r>
          </a:p>
          <a:p>
            <a:pPr marL="711095" lvl="1" indent="-311045" defTabSz="829452"/>
            <a:r>
              <a:rPr lang="en-US" sz="2100" dirty="0"/>
              <a:t>What is the vision for the college direction and growth? </a:t>
            </a:r>
          </a:p>
          <a:p>
            <a:pPr eaLnBrk="1" hangingPunct="1">
              <a:lnSpc>
                <a:spcPct val="90000"/>
              </a:lnSpc>
            </a:pPr>
            <a:endParaRPr lang="en-US" sz="2500" dirty="0"/>
          </a:p>
          <a:p>
            <a:pPr eaLnBrk="1" hangingPunct="1">
              <a:lnSpc>
                <a:spcPct val="90000"/>
              </a:lnSpc>
            </a:pPr>
            <a:endParaRPr lang="en-US" sz="2500" dirty="0"/>
          </a:p>
          <a:p>
            <a:pPr eaLnBrk="1" hangingPunct="1">
              <a:lnSpc>
                <a:spcPct val="90000"/>
              </a:lnSpc>
            </a:pP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1063752"/>
            <a:ext cx="2512890" cy="16794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3243263"/>
            <a:ext cx="2537670" cy="1683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/>
              <a:t>Questions to ask about teaching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4760" y="1905320"/>
            <a:ext cx="7770240" cy="4187960"/>
          </a:xfrm>
        </p:spPr>
        <p:txBody>
          <a:bodyPr>
            <a:normAutofit fontScale="70000" lnSpcReduction="20000"/>
          </a:bodyPr>
          <a:lstStyle/>
          <a:p>
            <a:pPr eaLnBrk="1" hangingPunct="1"/>
            <a:r>
              <a:rPr lang="en-US" dirty="0" smtClean="0"/>
              <a:t>How Much</a:t>
            </a:r>
          </a:p>
          <a:p>
            <a:pPr lvl="1"/>
            <a:r>
              <a:rPr lang="en-US" dirty="0" smtClean="0"/>
              <a:t>What's </a:t>
            </a:r>
            <a:r>
              <a:rPr lang="en-US" dirty="0"/>
              <a:t>the </a:t>
            </a:r>
            <a:r>
              <a:rPr lang="en-US" dirty="0" smtClean="0"/>
              <a:t>pre/post tenure teaching </a:t>
            </a:r>
            <a:r>
              <a:rPr lang="en-US" dirty="0"/>
              <a:t>load?</a:t>
            </a:r>
          </a:p>
          <a:p>
            <a:pPr lvl="1"/>
            <a:r>
              <a:rPr lang="en-US" dirty="0"/>
              <a:t>What courses would I teach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Do faculty ever “buy out” of courses?</a:t>
            </a:r>
          </a:p>
          <a:p>
            <a:pPr lvl="1"/>
            <a:endParaRPr lang="en-US" dirty="0"/>
          </a:p>
          <a:p>
            <a:pPr eaLnBrk="1" hangingPunct="1"/>
            <a:r>
              <a:rPr lang="en-US" dirty="0" smtClean="0"/>
              <a:t>Freedom and Flexibility</a:t>
            </a:r>
          </a:p>
          <a:p>
            <a:pPr lvl="1"/>
            <a:r>
              <a:rPr lang="en-US" dirty="0" smtClean="0"/>
              <a:t>How </a:t>
            </a:r>
            <a:r>
              <a:rPr lang="en-US" dirty="0"/>
              <a:t>much </a:t>
            </a:r>
            <a:r>
              <a:rPr lang="en-US" dirty="0" smtClean="0"/>
              <a:t>control would I have over course content?</a:t>
            </a:r>
          </a:p>
          <a:p>
            <a:pPr lvl="1"/>
            <a:r>
              <a:rPr lang="en-US" dirty="0" smtClean="0"/>
              <a:t>Can </a:t>
            </a:r>
            <a:r>
              <a:rPr lang="en-US" dirty="0"/>
              <a:t>I create new courses</a:t>
            </a:r>
            <a:r>
              <a:rPr lang="en-US" dirty="0" smtClean="0"/>
              <a:t>?</a:t>
            </a:r>
          </a:p>
          <a:p>
            <a:pPr lvl="1"/>
            <a:endParaRPr lang="en-US" dirty="0"/>
          </a:p>
          <a:p>
            <a:pPr eaLnBrk="1" hangingPunct="1"/>
            <a:r>
              <a:rPr lang="en-US" dirty="0" smtClean="0"/>
              <a:t>Support and Evaluation</a:t>
            </a:r>
          </a:p>
          <a:p>
            <a:pPr lvl="1"/>
            <a:r>
              <a:rPr lang="en-US" dirty="0" smtClean="0"/>
              <a:t>In what cases would </a:t>
            </a:r>
            <a:r>
              <a:rPr lang="en-US" dirty="0"/>
              <a:t>I have TA support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What resources are available for improving teaching skills?</a:t>
            </a:r>
            <a:endParaRPr lang="en-US" dirty="0"/>
          </a:p>
          <a:p>
            <a:pPr lvl="1"/>
            <a:r>
              <a:rPr lang="en-US" dirty="0" smtClean="0"/>
              <a:t>How is teaching evaluated?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Questions to ask about </a:t>
            </a:r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8560" y="1905320"/>
            <a:ext cx="7770240" cy="4187960"/>
          </a:xfrm>
        </p:spPr>
        <p:txBody>
          <a:bodyPr>
            <a:normAutofit fontScale="55000" lnSpcReduction="20000"/>
          </a:bodyPr>
          <a:lstStyle/>
          <a:p>
            <a:pPr eaLnBrk="1" hangingPunct="1"/>
            <a:r>
              <a:rPr lang="en-US" dirty="0" smtClean="0"/>
              <a:t>Tenure</a:t>
            </a:r>
          </a:p>
          <a:p>
            <a:pPr lvl="1"/>
            <a:r>
              <a:rPr lang="en-US" dirty="0" smtClean="0"/>
              <a:t>What are the expectations for tenure?</a:t>
            </a:r>
          </a:p>
          <a:p>
            <a:pPr lvl="1"/>
            <a:r>
              <a:rPr lang="en-US" dirty="0" smtClean="0"/>
              <a:t>How </a:t>
            </a:r>
            <a:r>
              <a:rPr lang="en-US" dirty="0"/>
              <a:t>many people were denied/granted tenure in recent years?  Why?</a:t>
            </a:r>
          </a:p>
          <a:p>
            <a:pPr lvl="1"/>
            <a:r>
              <a:rPr lang="en-US" dirty="0"/>
              <a:t>Have women with children been granted tenure</a:t>
            </a:r>
            <a:r>
              <a:rPr lang="en-US" dirty="0" smtClean="0"/>
              <a:t>?</a:t>
            </a:r>
          </a:p>
          <a:p>
            <a:pPr lvl="1"/>
            <a:endParaRPr lang="en-US" dirty="0"/>
          </a:p>
          <a:p>
            <a:pPr eaLnBrk="1" hangingPunct="1"/>
            <a:r>
              <a:rPr lang="en-US" dirty="0" smtClean="0"/>
              <a:t>Research Culture </a:t>
            </a:r>
          </a:p>
          <a:p>
            <a:pPr lvl="1"/>
            <a:r>
              <a:rPr lang="en-US" dirty="0" smtClean="0"/>
              <a:t>What </a:t>
            </a:r>
            <a:r>
              <a:rPr lang="en-US" dirty="0"/>
              <a:t>hours do you work</a:t>
            </a:r>
            <a:r>
              <a:rPr lang="en-US" dirty="0" smtClean="0"/>
              <a:t>?</a:t>
            </a:r>
          </a:p>
          <a:p>
            <a:pPr lvl="1"/>
            <a:r>
              <a:rPr lang="en-US" dirty="0"/>
              <a:t>What does it take to be successful here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Who </a:t>
            </a:r>
            <a:r>
              <a:rPr lang="en-US" dirty="0"/>
              <a:t>do you work with in the department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Do </a:t>
            </a:r>
            <a:r>
              <a:rPr lang="en-US" dirty="0"/>
              <a:t>you work with other University faculty</a:t>
            </a:r>
            <a:r>
              <a:rPr lang="en-US" dirty="0" smtClean="0"/>
              <a:t>?</a:t>
            </a:r>
          </a:p>
          <a:p>
            <a:pPr lvl="1"/>
            <a:endParaRPr lang="en-US" dirty="0"/>
          </a:p>
          <a:p>
            <a:pPr eaLnBrk="1" hangingPunct="1"/>
            <a:r>
              <a:rPr lang="en-US" dirty="0" smtClean="0"/>
              <a:t>Grants</a:t>
            </a:r>
          </a:p>
          <a:p>
            <a:pPr lvl="1"/>
            <a:r>
              <a:rPr lang="en-US" dirty="0" smtClean="0"/>
              <a:t>What are the expectations about grant submission? </a:t>
            </a:r>
          </a:p>
          <a:p>
            <a:pPr lvl="1"/>
            <a:r>
              <a:rPr lang="en-US" dirty="0" smtClean="0"/>
              <a:t>What types of funding to faculty typically seek? </a:t>
            </a:r>
          </a:p>
          <a:p>
            <a:pPr lvl="1"/>
            <a:r>
              <a:rPr lang="en-US" dirty="0" smtClean="0"/>
              <a:t>What assistance is available for grant submission?</a:t>
            </a:r>
          </a:p>
          <a:p>
            <a:pPr lvl="1"/>
            <a:r>
              <a:rPr lang="en-US" dirty="0" smtClean="0"/>
              <a:t>How are research assistants supported within the department?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Offer!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Goals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72946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Negotiations</a:t>
            </a:r>
          </a:p>
        </p:txBody>
      </p:sp>
      <p:pic>
        <p:nvPicPr>
          <p:cNvPr id="4" name="Picture 7" descr="C:\Documents and Settings\bizot.CRANET\Local Settings\Temporary Internet Files\Content.IE5\QFRCXAQQ\MP900433138[1]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5388714" y="5225238"/>
            <a:ext cx="3755286" cy="1251762"/>
          </a:xfrm>
          <a:prstGeom prst="rect">
            <a:avLst/>
          </a:prstGeom>
          <a:noFill/>
        </p:spPr>
      </p:pic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914400"/>
            <a:ext cx="6629400" cy="4572000"/>
          </a:xfrm>
        </p:spPr>
        <p:txBody>
          <a:bodyPr>
            <a:noAutofit/>
          </a:bodyPr>
          <a:lstStyle/>
          <a:p>
            <a:pPr marL="311045" indent="-311045" defTabSz="829452">
              <a:buNone/>
            </a:pPr>
            <a:endParaRPr lang="en-US" sz="2000" dirty="0" smtClean="0"/>
          </a:p>
          <a:p>
            <a:pPr marL="311045" indent="-311045" defTabSz="829452"/>
            <a:r>
              <a:rPr lang="en-US" sz="2800" dirty="0" smtClean="0"/>
              <a:t>Starting date &amp; time</a:t>
            </a:r>
            <a:r>
              <a:rPr lang="en-US" sz="2800" dirty="0" smtClean="0"/>
              <a:t> until </a:t>
            </a:r>
            <a:r>
              <a:rPr lang="en-US" sz="2800" dirty="0" smtClean="0"/>
              <a:t>tenure</a:t>
            </a:r>
            <a:endParaRPr lang="en-US" sz="2800" dirty="0" smtClean="0"/>
          </a:p>
          <a:p>
            <a:pPr marL="711095" lvl="1" indent="-311045" defTabSz="829452"/>
            <a:r>
              <a:rPr lang="en-US" sz="2000" dirty="0" smtClean="0"/>
              <a:t>January </a:t>
            </a:r>
            <a:r>
              <a:rPr lang="en-US" sz="2000" dirty="0" smtClean="0"/>
              <a:t>start</a:t>
            </a:r>
            <a:r>
              <a:rPr lang="en-US" sz="2000" dirty="0" smtClean="0"/>
              <a:t> may buy </a:t>
            </a:r>
            <a:r>
              <a:rPr lang="en-US" sz="2000" dirty="0" smtClean="0"/>
              <a:t>you extra time on</a:t>
            </a:r>
            <a:r>
              <a:rPr lang="en-US" sz="2000" dirty="0" smtClean="0"/>
              <a:t> tenure </a:t>
            </a:r>
            <a:r>
              <a:rPr lang="en-US" sz="2000" dirty="0" smtClean="0"/>
              <a:t>clock.</a:t>
            </a:r>
            <a:r>
              <a:rPr lang="en-US" sz="2000" dirty="0" smtClean="0"/>
              <a:t>  </a:t>
            </a:r>
            <a:endParaRPr lang="en-US" sz="2000" dirty="0" smtClean="0"/>
          </a:p>
          <a:p>
            <a:pPr marL="711095" lvl="1" indent="-311045" defTabSz="829452"/>
            <a:r>
              <a:rPr lang="en-US" sz="2000" dirty="0" smtClean="0"/>
              <a:t>Pre-tenure sabbatical</a:t>
            </a:r>
            <a:r>
              <a:rPr lang="en-US" sz="2000" dirty="0" smtClean="0"/>
              <a:t>?</a:t>
            </a:r>
          </a:p>
          <a:p>
            <a:pPr marL="311045" indent="-311045" defTabSz="829452"/>
            <a:r>
              <a:rPr lang="en-US" sz="2800" dirty="0"/>
              <a:t>Teaching</a:t>
            </a:r>
            <a:endParaRPr lang="en-US" sz="2800" dirty="0" smtClean="0"/>
          </a:p>
          <a:p>
            <a:pPr marL="673930" lvl="1" indent="-259204" defTabSz="829452"/>
            <a:r>
              <a:rPr lang="en-US" sz="2000" dirty="0" smtClean="0"/>
              <a:t>teaching release, which courses</a:t>
            </a:r>
          </a:p>
          <a:p>
            <a:pPr marL="311045" indent="-311045" defTabSz="829452"/>
            <a:r>
              <a:rPr lang="en-US" sz="2800" dirty="0" smtClean="0"/>
              <a:t>Money</a:t>
            </a:r>
            <a:endParaRPr lang="en-US" sz="2800" dirty="0" smtClean="0"/>
          </a:p>
          <a:p>
            <a:pPr marL="711095" lvl="1" indent="-311045" defTabSz="829452"/>
            <a:r>
              <a:rPr lang="en-US" sz="2000" dirty="0" smtClean="0"/>
              <a:t>Salary, summer</a:t>
            </a:r>
          </a:p>
          <a:p>
            <a:pPr marL="711095" lvl="1" indent="-311045" defTabSz="829452"/>
            <a:r>
              <a:rPr lang="en-US" sz="2000" dirty="0" smtClean="0"/>
              <a:t>Career: Students, equipment, travel, </a:t>
            </a:r>
            <a:r>
              <a:rPr lang="en-US" sz="2000" dirty="0" smtClean="0"/>
              <a:t>etc.</a:t>
            </a:r>
            <a:endParaRPr lang="en-US" sz="1600" dirty="0" smtClean="0"/>
          </a:p>
          <a:p>
            <a:pPr marL="0" indent="0" algn="ctr" defTabSz="829452">
              <a:buNone/>
            </a:pPr>
            <a:endParaRPr lang="en-US" sz="2000" b="1" u="sng" dirty="0" smtClean="0"/>
          </a:p>
          <a:p>
            <a:pPr marL="0" indent="0" defTabSz="829452">
              <a:buNone/>
            </a:pPr>
            <a:r>
              <a:rPr lang="en-US" sz="2400" b="1" dirty="0" smtClean="0"/>
              <a:t>                   </a:t>
            </a:r>
            <a:r>
              <a:rPr lang="en-US" sz="2400" b="1" u="sng" dirty="0" smtClean="0"/>
              <a:t>Get EVERYTHING in writing</a:t>
            </a:r>
            <a:endParaRPr lang="en-US" sz="18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Money: Salary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440" y="1600200"/>
            <a:ext cx="7239360" cy="4187960"/>
          </a:xfrm>
        </p:spPr>
        <p:txBody>
          <a:bodyPr/>
          <a:lstStyle/>
          <a:p>
            <a:pPr eaLnBrk="1" hangingPunct="1"/>
            <a:r>
              <a:rPr lang="en-US" dirty="0"/>
              <a:t>Amount</a:t>
            </a:r>
          </a:p>
          <a:p>
            <a:pPr eaLnBrk="1" hangingPunct="1"/>
            <a:r>
              <a:rPr lang="en-US" dirty="0"/>
              <a:t>Being off-scale</a:t>
            </a:r>
          </a:p>
          <a:p>
            <a:pPr eaLnBrk="1" hangingPunct="1"/>
            <a:r>
              <a:rPr lang="en-US" dirty="0"/>
              <a:t>Pay raises</a:t>
            </a:r>
          </a:p>
          <a:p>
            <a:pPr eaLnBrk="1" hangingPunct="1"/>
            <a:r>
              <a:rPr lang="en-US" dirty="0"/>
              <a:t>Summer salary</a:t>
            </a:r>
          </a:p>
          <a:p>
            <a:pPr eaLnBrk="1" hangingPunct="1"/>
            <a:r>
              <a:rPr lang="en-US" dirty="0"/>
              <a:t>Benefits</a:t>
            </a:r>
          </a:p>
          <a:p>
            <a:pPr eaLnBrk="1" hangingPunct="1"/>
            <a:r>
              <a:rPr lang="en-US" dirty="0"/>
              <a:t>Subsidized housing</a:t>
            </a:r>
          </a:p>
        </p:txBody>
      </p:sp>
      <p:pic>
        <p:nvPicPr>
          <p:cNvPr id="5" name="Picture 7" descr="C:\Documents and Settings\bizot.CRANET\Local Settings\Temporary Internet Files\Content.IE5\QFRCXAQQ\MP900433138[1]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5388714" y="5225238"/>
            <a:ext cx="3755286" cy="1251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Money:</a:t>
            </a:r>
            <a:r>
              <a:rPr lang="en-US" dirty="0" smtClean="0"/>
              <a:t> Career startup </a:t>
            </a:r>
            <a:endParaRPr lang="en-US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0960" y="1524000"/>
            <a:ext cx="7770240" cy="4187960"/>
          </a:xfrm>
        </p:spPr>
        <p:txBody>
          <a:bodyPr/>
          <a:lstStyle/>
          <a:p>
            <a:pPr eaLnBrk="1" hangingPunct="1"/>
            <a:r>
              <a:rPr lang="en-US" dirty="0" smtClean="0"/>
              <a:t>Getting your faculty career started</a:t>
            </a:r>
          </a:p>
          <a:p>
            <a:pPr lvl="1" eaLnBrk="1" hangingPunct="1"/>
            <a:r>
              <a:rPr lang="en-US" dirty="0"/>
              <a:t>Research equipment</a:t>
            </a:r>
          </a:p>
          <a:p>
            <a:pPr lvl="1" eaLnBrk="1" hangingPunct="1"/>
            <a:r>
              <a:rPr lang="en-US" dirty="0"/>
              <a:t>Travel</a:t>
            </a:r>
          </a:p>
          <a:p>
            <a:pPr lvl="1" eaLnBrk="1" hangingPunct="1"/>
            <a:r>
              <a:rPr lang="en-US" dirty="0"/>
              <a:t>Students</a:t>
            </a:r>
          </a:p>
          <a:p>
            <a:pPr lvl="1" eaLnBrk="1" hangingPunct="1"/>
            <a:r>
              <a:rPr lang="en-US" dirty="0"/>
              <a:t>Books and memberships</a:t>
            </a:r>
          </a:p>
          <a:p>
            <a:pPr lvl="1" eaLnBrk="1" hangingPunct="1"/>
            <a:r>
              <a:rPr lang="en-US" dirty="0"/>
              <a:t>Class/lab equipment</a:t>
            </a:r>
          </a:p>
          <a:p>
            <a:pPr eaLnBrk="1" hangingPunct="1"/>
            <a:r>
              <a:rPr lang="en-US" dirty="0"/>
              <a:t>Intellectual property rights</a:t>
            </a:r>
          </a:p>
        </p:txBody>
      </p:sp>
      <p:pic>
        <p:nvPicPr>
          <p:cNvPr id="4" name="Picture 7" descr="C:\Documents and Settings\bizot.CRANET\Local Settings\Temporary Internet Files\Content.IE5\QFRCXAQQ\MP900433138[1]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5388714" y="5225238"/>
            <a:ext cx="3755286" cy="1251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if things don’t go as you expect?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646237"/>
            <a:ext cx="6858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/>
              <a:t>Advice from recent job seekers:</a:t>
            </a:r>
          </a:p>
          <a:p>
            <a:pPr lvl="1"/>
            <a:r>
              <a:rPr lang="en-US" i="1" dirty="0" smtClean="0"/>
              <a:t>“Search </a:t>
            </a:r>
            <a:r>
              <a:rPr lang="en-US" i="1" dirty="0"/>
              <a:t>for both your dream job and a good enough job at the same time. Dream jobs can take more than one </a:t>
            </a:r>
            <a:r>
              <a:rPr lang="en-US" i="1" dirty="0" smtClean="0"/>
              <a:t>iteration”</a:t>
            </a:r>
          </a:p>
          <a:p>
            <a:pPr lvl="1"/>
            <a:endParaRPr lang="en-US" i="1" dirty="0" smtClean="0"/>
          </a:p>
          <a:p>
            <a:pPr lvl="1"/>
            <a:r>
              <a:rPr lang="en-US" i="1" dirty="0" smtClean="0"/>
              <a:t>Don’t compare yourself!</a:t>
            </a:r>
            <a:r>
              <a:rPr lang="en-US" i="1" dirty="0" smtClean="0"/>
              <a:t> “Your peers are your support group, sustain yourself and your relationships.”</a:t>
            </a:r>
            <a:endParaRPr lang="en-US" i="1" dirty="0" smtClean="0"/>
          </a:p>
        </p:txBody>
      </p:sp>
      <p:pic>
        <p:nvPicPr>
          <p:cNvPr id="4" name="Picture 7" descr="C:\Documents and Settings\bizot.CRANET\Local Settings\Temporary Internet Files\Content.IE5\QFRCXAQQ\MP900433138[1]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5388714" y="5225238"/>
            <a:ext cx="3755286" cy="12517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9883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Conclusions 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905320"/>
            <a:ext cx="6858000" cy="4187960"/>
          </a:xfrm>
        </p:spPr>
        <p:txBody>
          <a:bodyPr/>
          <a:lstStyle/>
          <a:p>
            <a:pPr eaLnBrk="1" hangingPunct="1"/>
            <a:r>
              <a:rPr lang="en-US" dirty="0"/>
              <a:t>If you never hear “</a:t>
            </a:r>
            <a:r>
              <a:rPr lang="en-US" dirty="0" smtClean="0"/>
              <a:t>no</a:t>
            </a:r>
            <a:r>
              <a:rPr lang="en-US" smtClean="0"/>
              <a:t>” you are </a:t>
            </a:r>
            <a:r>
              <a:rPr lang="en-US" dirty="0"/>
              <a:t>not asking </a:t>
            </a:r>
            <a:r>
              <a:rPr lang="en-US"/>
              <a:t>for </a:t>
            </a:r>
            <a:r>
              <a:rPr lang="en-US" smtClean="0"/>
              <a:t>enough</a:t>
            </a:r>
          </a:p>
          <a:p>
            <a:pPr eaLnBrk="1" hangingPunct="1"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But</a:t>
            </a:r>
            <a:r>
              <a:rPr lang="en-US" dirty="0" smtClean="0"/>
              <a:t> don’t go overboard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dirty="0"/>
              <a:t>About</a:t>
            </a:r>
            <a:r>
              <a:rPr lang="en-US" dirty="0" smtClean="0"/>
              <a:t> Erika</a:t>
            </a:r>
            <a:endParaRPr lang="en-US" dirty="0"/>
          </a:p>
        </p:txBody>
      </p:sp>
      <p:pic>
        <p:nvPicPr>
          <p:cNvPr id="6" name="Content Placeholder 5" descr="banjo-truck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8293" t="14572" r="18533" b="4200"/>
          <a:stretch/>
        </p:blipFill>
        <p:spPr>
          <a:xfrm rot="5400000">
            <a:off x="4952700" y="1757359"/>
            <a:ext cx="1519539" cy="1518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Content Placeholder 13" descr="163613_722811338249_12818323_39158489_4810564_n.jpg"/>
          <p:cNvPicPr>
            <a:picLocks noGrp="1" noChangeAspect="1"/>
          </p:cNvPicPr>
          <p:nvPr>
            <p:ph sz="quarter" idx="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3147" t="-185" r="9672" b="29723"/>
          <a:stretch/>
        </p:blipFill>
        <p:spPr>
          <a:xfrm>
            <a:off x="4952999" y="3505199"/>
            <a:ext cx="3963808" cy="2714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29173_525076896657_212601536_31254015_4391245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789969" y="1766420"/>
            <a:ext cx="2094482" cy="1512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erika_joh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760948" y="1757061"/>
            <a:ext cx="2987089" cy="4462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981200" y="1567653"/>
            <a:ext cx="3657600" cy="4680747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635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5105400"/>
            <a:ext cx="2516400" cy="1062480"/>
          </a:xfrm>
          <a:prstGeom prst="rect">
            <a:avLst/>
          </a:prstGeom>
          <a:effectLst/>
        </p:spPr>
      </p:pic>
      <p:sp>
        <p:nvSpPr>
          <p:cNvPr id="19" name="Title 18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About Kathryn</a:t>
            </a:r>
            <a:endParaRPr lang="en-US" dirty="0"/>
          </a:p>
        </p:txBody>
      </p:sp>
      <p:pic>
        <p:nvPicPr>
          <p:cNvPr id="4" name="Table Placeholder 3" descr="ACM-family-2009.JPG"/>
          <p:cNvPicPr>
            <a:picLocks noGrp="1" noChangeAspect="1"/>
          </p:cNvPicPr>
          <p:nvPr>
            <p:ph sz="quarter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381" t="2637" r="11905" b="2637"/>
          <a:stretch/>
        </p:blipFill>
        <p:spPr>
          <a:xfrm>
            <a:off x="6014383" y="2242347"/>
            <a:ext cx="2746817" cy="2024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Content Placeholder 22"/>
          <p:cNvPicPr>
            <a:picLocks noGrp="1" noChangeAspect="1"/>
          </p:cNvPicPr>
          <p:nvPr>
            <p:ph sz="quarter" idx="2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-150" t="16875" r="11250" b="69188"/>
          <a:stretch/>
        </p:blipFill>
        <p:spPr>
          <a:xfrm>
            <a:off x="2514600" y="4471700"/>
            <a:ext cx="2667000" cy="5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200" y="1720053"/>
            <a:ext cx="2239684" cy="6421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rcRect t="10986"/>
          <a:stretch>
            <a:fillRect/>
          </a:stretch>
        </p:blipFill>
        <p:spPr>
          <a:xfrm>
            <a:off x="6018000" y="4619418"/>
            <a:ext cx="2745000" cy="1628982"/>
          </a:xfrm>
          <a:prstGeom prst="rect">
            <a:avLst/>
          </a:prstGeom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rcRect l="7200" t="18000" r="7200" b="9600"/>
          <a:stretch>
            <a:fillRect/>
          </a:stretch>
        </p:blipFill>
        <p:spPr>
          <a:xfrm>
            <a:off x="7064510" y="1371600"/>
            <a:ext cx="626273" cy="7945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4600" y="3505200"/>
            <a:ext cx="2670959" cy="89032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133600" y="2482750"/>
            <a:ext cx="3400879" cy="1022450"/>
            <a:chOff x="1905000" y="2406550"/>
            <a:chExt cx="3400879" cy="102245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05000" y="2418215"/>
              <a:ext cx="1450592" cy="101078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/>
            <a:srcRect b="16180"/>
            <a:stretch>
              <a:fillRect/>
            </a:stretch>
          </p:blipFill>
          <p:spPr>
            <a:xfrm>
              <a:off x="3352800" y="2406550"/>
              <a:ext cx="1953079" cy="1022450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6018000" y="222146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ACM Fellow</a:t>
            </a:r>
            <a:endParaRPr lang="en-US" dirty="0">
              <a:solidFill>
                <a:schemeClr val="bg2">
                  <a:lumMod val="75000"/>
                </a:schemeClr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2457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about you?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What do you value?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0827606">
            <a:off x="404141" y="4498327"/>
            <a:ext cx="143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  <a:latin typeface="Chalkduster"/>
                <a:cs typeface="Chalkduster"/>
              </a:rPr>
              <a:t>Teaching?</a:t>
            </a:r>
            <a:endParaRPr lang="en-US" dirty="0">
              <a:solidFill>
                <a:schemeClr val="accent3"/>
              </a:solidFill>
              <a:latin typeface="Chalkduster"/>
              <a:cs typeface="Chalkduster"/>
            </a:endParaRPr>
          </a:p>
        </p:txBody>
      </p:sp>
      <p:sp>
        <p:nvSpPr>
          <p:cNvPr id="5" name="TextBox 4"/>
          <p:cNvSpPr txBox="1"/>
          <p:nvPr/>
        </p:nvSpPr>
        <p:spPr>
          <a:xfrm rot="442425">
            <a:off x="1465541" y="5049543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  <a:latin typeface="Chalkduster"/>
                <a:cs typeface="Chalkduster"/>
              </a:rPr>
              <a:t>Research?</a:t>
            </a:r>
            <a:endParaRPr lang="en-US" dirty="0">
              <a:solidFill>
                <a:schemeClr val="accent3"/>
              </a:solidFill>
              <a:latin typeface="Chalkduster"/>
              <a:cs typeface="Chalkduster"/>
            </a:endParaRPr>
          </a:p>
        </p:txBody>
      </p:sp>
      <p:sp>
        <p:nvSpPr>
          <p:cNvPr id="6" name="TextBox 5"/>
          <p:cNvSpPr txBox="1"/>
          <p:nvPr/>
        </p:nvSpPr>
        <p:spPr>
          <a:xfrm rot="21060149">
            <a:off x="2925396" y="4773908"/>
            <a:ext cx="108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  <a:latin typeface="Chalkduster"/>
                <a:cs typeface="Chalkduster"/>
              </a:rPr>
              <a:t>Salary?</a:t>
            </a:r>
            <a:endParaRPr lang="en-US" dirty="0">
              <a:solidFill>
                <a:schemeClr val="accent3"/>
              </a:solidFill>
              <a:latin typeface="Chalkduster"/>
              <a:cs typeface="Chalkduster"/>
            </a:endParaRPr>
          </a:p>
        </p:txBody>
      </p:sp>
      <p:sp>
        <p:nvSpPr>
          <p:cNvPr id="7" name="TextBox 6"/>
          <p:cNvSpPr txBox="1"/>
          <p:nvPr/>
        </p:nvSpPr>
        <p:spPr>
          <a:xfrm rot="634114">
            <a:off x="6728155" y="5454134"/>
            <a:ext cx="1699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  <a:latin typeface="Chalkduster"/>
                <a:cs typeface="Chalkduster"/>
              </a:rPr>
              <a:t>Relaxation?</a:t>
            </a:r>
            <a:endParaRPr lang="en-US" dirty="0">
              <a:solidFill>
                <a:schemeClr val="accent3"/>
              </a:solidFill>
              <a:latin typeface="Chalkduster"/>
              <a:cs typeface="Chalkduster"/>
            </a:endParaRPr>
          </a:p>
        </p:txBody>
      </p:sp>
      <p:sp>
        <p:nvSpPr>
          <p:cNvPr id="8" name="TextBox 7"/>
          <p:cNvSpPr txBox="1"/>
          <p:nvPr/>
        </p:nvSpPr>
        <p:spPr>
          <a:xfrm rot="308626">
            <a:off x="3898201" y="5714226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  <a:latin typeface="Chalkduster"/>
                <a:cs typeface="Chalkduster"/>
              </a:rPr>
              <a:t>Something else?</a:t>
            </a:r>
            <a:endParaRPr lang="en-US" dirty="0">
              <a:solidFill>
                <a:schemeClr val="accent3"/>
              </a:solidFill>
              <a:latin typeface="Chalkduster"/>
              <a:cs typeface="Chalkduster"/>
            </a:endParaRPr>
          </a:p>
        </p:txBody>
      </p:sp>
      <p:sp>
        <p:nvSpPr>
          <p:cNvPr id="9" name="TextBox 8"/>
          <p:cNvSpPr txBox="1"/>
          <p:nvPr/>
        </p:nvSpPr>
        <p:spPr>
          <a:xfrm rot="21367441">
            <a:off x="4042627" y="4903522"/>
            <a:ext cx="3057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  <a:latin typeface="Chalkduster"/>
                <a:cs typeface="Chalkduster"/>
              </a:rPr>
              <a:t>Community outreach?</a:t>
            </a:r>
            <a:endParaRPr lang="en-US" dirty="0">
              <a:solidFill>
                <a:schemeClr val="accent3"/>
              </a:solidFill>
              <a:latin typeface="Chalkduster"/>
              <a:cs typeface="Chalkduster"/>
            </a:endParaRPr>
          </a:p>
        </p:txBody>
      </p:sp>
      <p:sp>
        <p:nvSpPr>
          <p:cNvPr id="10" name="TextBox 9"/>
          <p:cNvSpPr txBox="1"/>
          <p:nvPr/>
        </p:nvSpPr>
        <p:spPr>
          <a:xfrm rot="634114">
            <a:off x="7112051" y="4753636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  <a:latin typeface="Chalkduster"/>
                <a:cs typeface="Chalkduster"/>
              </a:rPr>
              <a:t>Fame?</a:t>
            </a:r>
            <a:endParaRPr lang="en-US" dirty="0">
              <a:solidFill>
                <a:schemeClr val="accent3"/>
              </a:solidFill>
              <a:latin typeface="Chalkduster"/>
              <a:cs typeface="Chalkduster"/>
            </a:endParaRPr>
          </a:p>
        </p:txBody>
      </p:sp>
      <p:sp>
        <p:nvSpPr>
          <p:cNvPr id="11" name="TextBox 10"/>
          <p:cNvSpPr txBox="1"/>
          <p:nvPr/>
        </p:nvSpPr>
        <p:spPr>
          <a:xfrm rot="21300061">
            <a:off x="145503" y="5650297"/>
            <a:ext cx="3239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  <a:latin typeface="Chalkduster"/>
                <a:cs typeface="Chalkduster"/>
              </a:rPr>
              <a:t>A geographic location?</a:t>
            </a:r>
            <a:endParaRPr lang="en-US" dirty="0">
              <a:solidFill>
                <a:schemeClr val="accent3"/>
              </a:solidFill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3183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What do employers value?</a:t>
            </a:r>
            <a:endParaRPr lang="en-US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68580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500" dirty="0"/>
              <a:t>Research University &amp; Company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/>
              <a:t>Papers in top conferences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/>
              <a:t>Great letters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/>
              <a:t>Spark</a:t>
            </a:r>
          </a:p>
          <a:p>
            <a:pPr eaLnBrk="1" hangingPunct="1">
              <a:lnSpc>
                <a:spcPct val="90000"/>
              </a:lnSpc>
            </a:pPr>
            <a:r>
              <a:rPr lang="en-US" sz="2500" dirty="0"/>
              <a:t>Teaching College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/>
              <a:t>Papers in conferences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/>
              <a:t>Teaching experience/enthusiasm</a:t>
            </a:r>
          </a:p>
          <a:p>
            <a:pPr eaLnBrk="1" hangingPunct="1">
              <a:lnSpc>
                <a:spcPct val="90000"/>
              </a:lnSpc>
            </a:pPr>
            <a:r>
              <a:rPr lang="en-US" sz="2500" dirty="0"/>
              <a:t>Development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/>
              <a:t>Papers on topics they need</a:t>
            </a:r>
          </a:p>
          <a:p>
            <a:pPr eaLnBrk="1" hangingPunct="1">
              <a:lnSpc>
                <a:spcPct val="90000"/>
              </a:lnSpc>
              <a:buFont typeface="Times New Roman" charset="0"/>
              <a:buNone/>
            </a:pPr>
            <a:endParaRPr lang="en-US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application process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94939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Timeline</a:t>
            </a:r>
          </a:p>
          <a:p>
            <a:pPr lvl="1"/>
            <a:r>
              <a:rPr lang="en-US" dirty="0" smtClean="0"/>
              <a:t>Typically Fall-Winter for CS academic jobs</a:t>
            </a:r>
          </a:p>
          <a:p>
            <a:pPr lvl="1"/>
            <a:r>
              <a:rPr lang="en-US" dirty="0" smtClean="0"/>
              <a:t>Communications/Information departments may have earlier deadlines &amp; conference interviews</a:t>
            </a:r>
          </a:p>
          <a:p>
            <a:pPr lvl="1"/>
            <a:r>
              <a:rPr lang="en-US" dirty="0" smtClean="0"/>
              <a:t>Resources: </a:t>
            </a:r>
            <a:r>
              <a:rPr lang="en-US" dirty="0" smtClean="0">
                <a:hlinkClick r:id="rId3"/>
              </a:rPr>
              <a:t>www.cra.org/jobs</a:t>
            </a:r>
            <a:r>
              <a:rPr lang="en-US" dirty="0" smtClean="0"/>
              <a:t>, </a:t>
            </a:r>
            <a:r>
              <a:rPr lang="en-US" dirty="0" smtClean="0">
                <a:hlinkClick r:id="rId4"/>
              </a:rPr>
              <a:t>www.chronicle.com/jobs</a:t>
            </a:r>
            <a:r>
              <a:rPr lang="en-US" dirty="0" smtClean="0"/>
              <a:t>, ACM job announcements mailing list</a:t>
            </a:r>
            <a:endParaRPr lang="en-US" dirty="0"/>
          </a:p>
          <a:p>
            <a:pPr lvl="1"/>
            <a:r>
              <a:rPr lang="en-US" dirty="0" smtClean="0"/>
              <a:t>Teaching CS schools may not have budget for ad placement. Subscribe to SIGCSE mailing list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What’s in a job packet?</a:t>
            </a:r>
          </a:p>
          <a:p>
            <a:pPr lvl="1"/>
            <a:r>
              <a:rPr lang="en-US" dirty="0" smtClean="0"/>
              <a:t>Teaching statement</a:t>
            </a:r>
          </a:p>
          <a:p>
            <a:pPr lvl="1"/>
            <a:r>
              <a:rPr lang="en-US" dirty="0" smtClean="0"/>
              <a:t>Research statement</a:t>
            </a:r>
          </a:p>
          <a:p>
            <a:pPr lvl="1"/>
            <a:r>
              <a:rPr lang="en-US" dirty="0" smtClean="0"/>
              <a:t>Cover letters</a:t>
            </a:r>
          </a:p>
          <a:p>
            <a:pPr lvl="1"/>
            <a:r>
              <a:rPr lang="en-US" dirty="0" smtClean="0"/>
              <a:t>Recommendation letters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How do I know if I’m doing it right?</a:t>
            </a:r>
          </a:p>
          <a:p>
            <a:pPr lvl="1"/>
            <a:r>
              <a:rPr lang="en-US" dirty="0" smtClean="0"/>
              <a:t>Get example packets from colleagues and the web</a:t>
            </a:r>
          </a:p>
          <a:p>
            <a:pPr lvl="1"/>
            <a:r>
              <a:rPr lang="en-US" dirty="0" smtClean="0"/>
              <a:t>Serve as a student rep on a search committee</a:t>
            </a:r>
          </a:p>
          <a:p>
            <a:pPr lvl="1"/>
            <a:r>
              <a:rPr lang="en-US" dirty="0" smtClean="0"/>
              <a:t>Have experts and non-experts read your materials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8937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 the process</a:t>
            </a:r>
            <a:endParaRPr lang="en-US" dirty="0"/>
          </a:p>
        </p:txBody>
      </p:sp>
      <p:pic>
        <p:nvPicPr>
          <p:cNvPr id="4" name="Content Placeholder 3" descr="Screen Shot 2011-11-03 at 12.05.37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10448" b="-104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2921694"/>
      </p:ext>
    </p:extLst>
  </p:cSld>
  <p:clrMapOvr>
    <a:masterClrMapping/>
  </p:clrMapOvr>
</p:sld>
</file>

<file path=ppt/theme/theme1.xml><?xml version="1.0" encoding="utf-8"?>
<a:theme xmlns:a="http://schemas.openxmlformats.org/drawingml/2006/main" name="CRA-W-Hopper-2011-v2">
  <a:themeElements>
    <a:clrScheme name="Custom 3">
      <a:dk1>
        <a:srgbClr val="333333"/>
      </a:dk1>
      <a:lt1>
        <a:sysClr val="window" lastClr="FFFFFF"/>
      </a:lt1>
      <a:dk2>
        <a:srgbClr val="1F497D"/>
      </a:dk2>
      <a:lt2>
        <a:srgbClr val="EEECE1"/>
      </a:lt2>
      <a:accent1>
        <a:srgbClr val="56A9C8"/>
      </a:accent1>
      <a:accent2>
        <a:srgbClr val="E37823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CRA-W-Hopper-2011-v2.potx</Template>
  <TotalTime>2913</TotalTime>
  <Words>1149</Words>
  <Application>Microsoft Macintosh PowerPoint</Application>
  <PresentationFormat>On-screen Show (4:3)</PresentationFormat>
  <Paragraphs>228</Paragraphs>
  <Slides>24</Slides>
  <Notes>8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CRA-W-Hopper-2011-v2</vt:lpstr>
      <vt:lpstr>Finding Your Dream Job</vt:lpstr>
      <vt:lpstr>Our Goals Today</vt:lpstr>
      <vt:lpstr>About Erika</vt:lpstr>
      <vt:lpstr>About Kathryn</vt:lpstr>
      <vt:lpstr>What about you?</vt:lpstr>
      <vt:lpstr>What do employers value?</vt:lpstr>
      <vt:lpstr>The application process</vt:lpstr>
      <vt:lpstr>The Application</vt:lpstr>
      <vt:lpstr>Manage the process</vt:lpstr>
      <vt:lpstr>The truth? MANY factors are out of your control.</vt:lpstr>
      <vt:lpstr>What can you do?</vt:lpstr>
      <vt:lpstr>Congrats! You got an interview!</vt:lpstr>
      <vt:lpstr>The Interview Process</vt:lpstr>
      <vt:lpstr>The Talk </vt:lpstr>
      <vt:lpstr>One-on-One</vt:lpstr>
      <vt:lpstr>Learning about the Culture (Indirectly)</vt:lpstr>
      <vt:lpstr>Questions to ask about teaching</vt:lpstr>
      <vt:lpstr>Questions to ask about research</vt:lpstr>
      <vt:lpstr>Offer!</vt:lpstr>
      <vt:lpstr>Negotiations</vt:lpstr>
      <vt:lpstr>Money: Salary</vt:lpstr>
      <vt:lpstr>Money: Career startup </vt:lpstr>
      <vt:lpstr>What if things don’t go as you expect?</vt:lpstr>
      <vt:lpstr>Conclusions </vt:lpstr>
    </vt:vector>
  </TitlesOfParts>
  <Company>Parks Media Group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Bryce</dc:creator>
  <cp:lastModifiedBy>Kathryn S McKinley</cp:lastModifiedBy>
  <cp:revision>49</cp:revision>
  <dcterms:created xsi:type="dcterms:W3CDTF">2011-11-07T22:47:36Z</dcterms:created>
  <dcterms:modified xsi:type="dcterms:W3CDTF">2011-11-09T17:22:20Z</dcterms:modified>
</cp:coreProperties>
</file>