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5"/>
  </p:notesMasterIdLst>
  <p:sldIdLst>
    <p:sldId id="256" r:id="rId2"/>
    <p:sldId id="313" r:id="rId3"/>
    <p:sldId id="258" r:id="rId4"/>
    <p:sldId id="264" r:id="rId5"/>
    <p:sldId id="304" r:id="rId6"/>
    <p:sldId id="288" r:id="rId7"/>
    <p:sldId id="265" r:id="rId8"/>
    <p:sldId id="259" r:id="rId9"/>
    <p:sldId id="289" r:id="rId10"/>
    <p:sldId id="260" r:id="rId11"/>
    <p:sldId id="305" r:id="rId12"/>
    <p:sldId id="301" r:id="rId13"/>
    <p:sldId id="278" r:id="rId14"/>
    <p:sldId id="279" r:id="rId15"/>
    <p:sldId id="271" r:id="rId16"/>
    <p:sldId id="296" r:id="rId17"/>
    <p:sldId id="298" r:id="rId18"/>
    <p:sldId id="294" r:id="rId19"/>
    <p:sldId id="295" r:id="rId20"/>
    <p:sldId id="306" r:id="rId21"/>
    <p:sldId id="300" r:id="rId22"/>
    <p:sldId id="297" r:id="rId23"/>
    <p:sldId id="282"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714"/>
    <a:srgbClr val="AC0D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04" autoAdjust="0"/>
    <p:restoredTop sz="84911" autoAdjust="0"/>
  </p:normalViewPr>
  <p:slideViewPr>
    <p:cSldViewPr>
      <p:cViewPr varScale="1">
        <p:scale>
          <a:sx n="103" d="100"/>
          <a:sy n="103" d="100"/>
        </p:scale>
        <p:origin x="-2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09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4DCA7015-B6FB-9C43-8736-BDBC35A0CCC7}" type="slidenum">
              <a:rPr lang="en-US"/>
              <a:pPr>
                <a:defRPr/>
              </a:pPr>
              <a:t>‹#›</a:t>
            </a:fld>
            <a:endParaRPr lang="en-US"/>
          </a:p>
        </p:txBody>
      </p:sp>
    </p:spTree>
    <p:extLst>
      <p:ext uri="{BB962C8B-B14F-4D97-AF65-F5344CB8AC3E}">
        <p14:creationId xmlns:p14="http://schemas.microsoft.com/office/powerpoint/2010/main" val="663949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6A17CB-FCBE-1F46-B914-BABDCB0E19B4}" type="slidenum">
              <a:rPr lang="en-US"/>
              <a:pPr>
                <a:defRPr/>
              </a:pPr>
              <a:t>1</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E0992B-69EE-A449-96A3-0757A477A140}" type="slidenum">
              <a:rPr lang="en-US"/>
              <a:pPr>
                <a:defRPr/>
              </a:pPr>
              <a:t>12</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D71005-AA87-4D44-8A11-38E5446272EC}" type="slidenum">
              <a:rPr lang="en-US"/>
              <a:pPr>
                <a:defRPr/>
              </a:pPr>
              <a:t>13</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06B0FA-1995-0748-A0AE-B0783AC35716}" type="slidenum">
              <a:rPr lang="en-US"/>
              <a:pPr>
                <a:defRPr/>
              </a:pPr>
              <a:t>14</a:t>
            </a:fld>
            <a:endParaRPr lang="en-US"/>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4CB8FA-26AB-6E42-9701-23CF18CF9337}" type="slidenum">
              <a:rPr lang="en-US"/>
              <a:pPr>
                <a:defRPr/>
              </a:pPr>
              <a:t>15</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a:t>
            </a:r>
            <a:r>
              <a:rPr lang="en-US" baseline="0" dirty="0"/>
              <a:t> questions!</a:t>
            </a:r>
            <a:endParaRPr lang="en-US" dirty="0"/>
          </a:p>
        </p:txBody>
      </p:sp>
      <p:sp>
        <p:nvSpPr>
          <p:cNvPr id="4" name="Slide Number Placeholder 3"/>
          <p:cNvSpPr>
            <a:spLocks noGrp="1"/>
          </p:cNvSpPr>
          <p:nvPr>
            <p:ph type="sldNum" sz="quarter" idx="10"/>
          </p:nvPr>
        </p:nvSpPr>
        <p:spPr/>
        <p:txBody>
          <a:bodyPr/>
          <a:lstStyle/>
          <a:p>
            <a:pPr>
              <a:defRPr/>
            </a:pPr>
            <a:fld id="{4DCA7015-B6FB-9C43-8736-BDBC35A0CCC7}" type="slidenum">
              <a:rPr lang="en-US" smtClean="0"/>
              <a:pPr>
                <a:defRPr/>
              </a:pPr>
              <a:t>19</a:t>
            </a:fld>
            <a:endParaRPr lang="en-US"/>
          </a:p>
        </p:txBody>
      </p:sp>
    </p:spTree>
    <p:extLst>
      <p:ext uri="{BB962C8B-B14F-4D97-AF65-F5344CB8AC3E}">
        <p14:creationId xmlns:p14="http://schemas.microsoft.com/office/powerpoint/2010/main" val="4996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FD20E8-FF50-CB48-9802-2252C8092FFE}" type="slidenum">
              <a:rPr lang="en-US"/>
              <a:pPr>
                <a:defRPr/>
              </a:pPr>
              <a:t>23</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junior year at Rice, I wanted to stay in Houston for the summer,</a:t>
            </a:r>
            <a:r>
              <a:rPr lang="en-US" baseline="0" dirty="0"/>
              <a:t> so I asked Prof. Don Johnson if I could work for him and he said yes. He introduced me to the world of research, answering questions when no one knows the answers or sometimes the questions. His initial encouragement and my advisor Ken Kennedy changed the course of my life. One of the highlights of my career was on Valentines day this year, I had the opportunity to speak to the Congressional Science Committee with Ed </a:t>
            </a:r>
            <a:r>
              <a:rPr lang="en-US" baseline="0" dirty="0" err="1"/>
              <a:t>Lazowska</a:t>
            </a:r>
            <a:r>
              <a:rPr lang="en-US" baseline="0" dirty="0"/>
              <a:t> about how the innovations of our field continue to changing the world. </a:t>
            </a:r>
          </a:p>
          <a:p>
            <a:endParaRPr lang="en-US" baseline="0" dirty="0"/>
          </a:p>
          <a:p>
            <a:r>
              <a:rPr lang="en-US" baseline="0" dirty="0"/>
              <a:t>That same summer I started my research career, I started dating my husband. It was a good summer. We started our family when I was an assistant Professor at </a:t>
            </a:r>
            <a:r>
              <a:rPr lang="en-US" baseline="0" dirty="0" err="1"/>
              <a:t>Umass</a:t>
            </a:r>
            <a:r>
              <a:rPr lang="en-US" baseline="0" dirty="0"/>
              <a:t>, and my department chair, Dave </a:t>
            </a:r>
            <a:r>
              <a:rPr lang="en-US" baseline="0" dirty="0" err="1"/>
              <a:t>Stemple</a:t>
            </a:r>
            <a:r>
              <a:rPr lang="en-US" baseline="0" dirty="0"/>
              <a:t>, made his own policies that helped me combine family and work.  During this period, I limited my attention to work and family. This year we sent our oldest son off to college, where he is meeting professors who are encouraging him to reach his potential. Professors and TA s don’t underestimate your influence!</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4537302-49E1-B74B-9EA5-05CBE08CB0BA}" type="slidenum">
              <a:rPr lang="en-US" smtClean="0"/>
              <a:pPr/>
              <a:t>2</a:t>
            </a:fld>
            <a:endParaRPr lang="en-US"/>
          </a:p>
        </p:txBody>
      </p:sp>
    </p:spTree>
    <p:extLst>
      <p:ext uri="{BB962C8B-B14F-4D97-AF65-F5344CB8AC3E}">
        <p14:creationId xmlns:p14="http://schemas.microsoft.com/office/powerpoint/2010/main" val="228134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203746-B930-8A45-BB48-1549E771D0F3}" type="slidenum">
              <a:rPr lang="en-US"/>
              <a:pPr>
                <a:defRPr/>
              </a:pPr>
              <a:t>3</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Network = your community, you are a good citizen in your community</a:t>
            </a:r>
          </a:p>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00C8D2-5283-2048-95FC-FD8024A61A26}" type="slidenum">
              <a:rPr lang="en-US"/>
              <a:pPr>
                <a:defRPr/>
              </a:pPr>
              <a:t>4</a:t>
            </a:fld>
            <a:endParaRPr lang="en-US"/>
          </a:p>
        </p:txBody>
      </p:sp>
      <p:sp>
        <p:nvSpPr>
          <p:cNvPr id="450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1027"/>
          <p:cNvSpPr>
            <a:spLocks noGrp="1" noChangeArrowheads="1"/>
          </p:cNvSpPr>
          <p:nvPr>
            <p:ph type="body" idx="1"/>
          </p:nvPr>
        </p:nvSpPr>
        <p:spPr/>
        <p:txBody>
          <a:bodyPr/>
          <a:lstStyle/>
          <a:p>
            <a:pPr eaLnBrk="1" hangingPunct="1">
              <a:defRPr/>
            </a:pPr>
            <a:r>
              <a:rPr lang="en-US" dirty="0"/>
              <a:t>High quality research is an entre into your community</a:t>
            </a:r>
            <a:r>
              <a:rPr lang="en-US" baseline="0" dirty="0"/>
              <a:t> and your community helps you improve </a:t>
            </a:r>
            <a:r>
              <a:rPr lang="en-US" baseline="0"/>
              <a:t>your work.</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C9AE7B-B8CC-2248-845F-9CB646280401}" type="slidenum">
              <a:rPr lang="en-US"/>
              <a:pPr>
                <a:defRPr/>
              </a:pPr>
              <a:t>6</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1DF58E-1D26-6F43-AAC1-EB91D1F78AB0}" type="slidenum">
              <a:rPr lang="en-US"/>
              <a:pPr>
                <a:defRPr/>
              </a:pPr>
              <a:t>7</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pPr eaLnBrk="1" hangingPunct="1">
              <a:defRPr/>
            </a:pPr>
            <a:r>
              <a:rPr lang="en-US"/>
              <a:t>Why should you network?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2D450F-6B53-D24C-A98D-770AEFA44AD7}" type="slidenum">
              <a:rPr lang="en-US"/>
              <a:pPr>
                <a:defRPr/>
              </a:pPr>
              <a:t>8</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pPr eaLnBrk="1" hangingPunct="1">
              <a:defRPr/>
            </a:pPr>
            <a:r>
              <a:rPr lang="en-US" dirty="0"/>
              <a:t>Research</a:t>
            </a:r>
            <a:r>
              <a:rPr lang="en-US" baseline="0" dirty="0"/>
              <a:t> village: under graduates, graduate students, asst. professors, associate, full., industry.  We all need each other.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0AC289-4F45-4649-91FE-4A6A43D897DC}" type="slidenum">
              <a:rPr lang="en-US"/>
              <a:pPr>
                <a:defRPr/>
              </a:pPr>
              <a:t>9</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B37A05-BA87-004E-98CF-C946BE22DF92}" type="slidenum">
              <a:rPr lang="en-US"/>
              <a:pPr>
                <a:defRPr/>
              </a:pPr>
              <a:t>10</a:t>
            </a:fld>
            <a:endParaRPr lang="en-US"/>
          </a:p>
        </p:txBody>
      </p:sp>
      <p:sp>
        <p:nvSpPr>
          <p:cNvPr id="552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1027"/>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4100"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DB3AFBBC-1898-3443-AC29-67BD74F4399B}" type="slidenum">
              <a:rPr lang="en-US"/>
              <a:pPr>
                <a:defRPr/>
              </a:pPr>
              <a:t>‹#›</a:t>
            </a:fld>
            <a:endParaRPr lang="en-US"/>
          </a:p>
        </p:txBody>
      </p:sp>
    </p:spTree>
    <p:extLst>
      <p:ext uri="{BB962C8B-B14F-4D97-AF65-F5344CB8AC3E}">
        <p14:creationId xmlns:p14="http://schemas.microsoft.com/office/powerpoint/2010/main" val="134775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F69473C-3EE9-CC47-AE55-2D61BE86A24E}" type="slidenum">
              <a:rPr lang="en-US"/>
              <a:pPr>
                <a:defRPr/>
              </a:pPr>
              <a:t>‹#›</a:t>
            </a:fld>
            <a:endParaRPr lang="en-US"/>
          </a:p>
        </p:txBody>
      </p:sp>
    </p:spTree>
    <p:extLst>
      <p:ext uri="{BB962C8B-B14F-4D97-AF65-F5344CB8AC3E}">
        <p14:creationId xmlns:p14="http://schemas.microsoft.com/office/powerpoint/2010/main" val="49188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1C65C2-F7CE-3446-8D45-DA9C50DE53BE}" type="slidenum">
              <a:rPr lang="en-US"/>
              <a:pPr>
                <a:defRPr/>
              </a:pPr>
              <a:t>‹#›</a:t>
            </a:fld>
            <a:endParaRPr lang="en-US"/>
          </a:p>
        </p:txBody>
      </p:sp>
    </p:spTree>
    <p:extLst>
      <p:ext uri="{BB962C8B-B14F-4D97-AF65-F5344CB8AC3E}">
        <p14:creationId xmlns:p14="http://schemas.microsoft.com/office/powerpoint/2010/main" val="110890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2C76F3A-9A0A-A343-8655-F33B6C86646E}" type="slidenum">
              <a:rPr lang="en-US"/>
              <a:pPr>
                <a:defRPr/>
              </a:pPr>
              <a:t>‹#›</a:t>
            </a:fld>
            <a:endParaRPr lang="en-US"/>
          </a:p>
        </p:txBody>
      </p:sp>
    </p:spTree>
    <p:extLst>
      <p:ext uri="{BB962C8B-B14F-4D97-AF65-F5344CB8AC3E}">
        <p14:creationId xmlns:p14="http://schemas.microsoft.com/office/powerpoint/2010/main" val="291644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A0DF278-2B4F-3A45-A2F0-14D5A2C5AFA8}" type="slidenum">
              <a:rPr lang="en-US"/>
              <a:pPr>
                <a:defRPr/>
              </a:pPr>
              <a:t>‹#›</a:t>
            </a:fld>
            <a:endParaRPr lang="en-US"/>
          </a:p>
        </p:txBody>
      </p:sp>
    </p:spTree>
    <p:extLst>
      <p:ext uri="{BB962C8B-B14F-4D97-AF65-F5344CB8AC3E}">
        <p14:creationId xmlns:p14="http://schemas.microsoft.com/office/powerpoint/2010/main" val="282877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E237E73-AF4D-1C4F-A33D-98E8C49C75D8}" type="slidenum">
              <a:rPr lang="en-US"/>
              <a:pPr>
                <a:defRPr/>
              </a:pPr>
              <a:t>‹#›</a:t>
            </a:fld>
            <a:endParaRPr lang="en-US"/>
          </a:p>
        </p:txBody>
      </p:sp>
    </p:spTree>
    <p:extLst>
      <p:ext uri="{BB962C8B-B14F-4D97-AF65-F5344CB8AC3E}">
        <p14:creationId xmlns:p14="http://schemas.microsoft.com/office/powerpoint/2010/main" val="73686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5CA504A-E9E0-204E-9C64-F9C23F435730}" type="slidenum">
              <a:rPr lang="en-US"/>
              <a:pPr>
                <a:defRPr/>
              </a:pPr>
              <a:t>‹#›</a:t>
            </a:fld>
            <a:endParaRPr lang="en-US"/>
          </a:p>
        </p:txBody>
      </p:sp>
    </p:spTree>
    <p:extLst>
      <p:ext uri="{BB962C8B-B14F-4D97-AF65-F5344CB8AC3E}">
        <p14:creationId xmlns:p14="http://schemas.microsoft.com/office/powerpoint/2010/main" val="274674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70C3B57E-1B4B-664A-985A-3E29970D1216}" type="slidenum">
              <a:rPr lang="en-US"/>
              <a:pPr>
                <a:defRPr/>
              </a:pPr>
              <a:t>‹#›</a:t>
            </a:fld>
            <a:endParaRPr lang="en-US"/>
          </a:p>
        </p:txBody>
      </p:sp>
    </p:spTree>
    <p:extLst>
      <p:ext uri="{BB962C8B-B14F-4D97-AF65-F5344CB8AC3E}">
        <p14:creationId xmlns:p14="http://schemas.microsoft.com/office/powerpoint/2010/main" val="378059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4DDA9617-E166-E440-BD9B-BD00885EF655}" type="slidenum">
              <a:rPr lang="en-US"/>
              <a:pPr>
                <a:defRPr/>
              </a:pPr>
              <a:t>‹#›</a:t>
            </a:fld>
            <a:endParaRPr lang="en-US"/>
          </a:p>
        </p:txBody>
      </p:sp>
    </p:spTree>
    <p:extLst>
      <p:ext uri="{BB962C8B-B14F-4D97-AF65-F5344CB8AC3E}">
        <p14:creationId xmlns:p14="http://schemas.microsoft.com/office/powerpoint/2010/main" val="63991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B9968B2-33F2-8348-8821-86905E7D083F}" type="slidenum">
              <a:rPr lang="en-US"/>
              <a:pPr>
                <a:defRPr/>
              </a:pPr>
              <a:t>‹#›</a:t>
            </a:fld>
            <a:endParaRPr lang="en-US"/>
          </a:p>
        </p:txBody>
      </p:sp>
    </p:spTree>
    <p:extLst>
      <p:ext uri="{BB962C8B-B14F-4D97-AF65-F5344CB8AC3E}">
        <p14:creationId xmlns:p14="http://schemas.microsoft.com/office/powerpoint/2010/main" val="338208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4C3366-94E2-FB47-AEB9-0D3A5966BE24}" type="slidenum">
              <a:rPr lang="en-US"/>
              <a:pPr>
                <a:defRPr/>
              </a:pPr>
              <a:t>‹#›</a:t>
            </a:fld>
            <a:endParaRPr lang="en-US"/>
          </a:p>
        </p:txBody>
      </p:sp>
    </p:spTree>
    <p:extLst>
      <p:ext uri="{BB962C8B-B14F-4D97-AF65-F5344CB8AC3E}">
        <p14:creationId xmlns:p14="http://schemas.microsoft.com/office/powerpoint/2010/main" val="371752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kumimoji="1" sz="1400">
                <a:latin typeface="+mn-lt"/>
              </a:defRPr>
            </a:lvl1pPr>
          </a:lstStyle>
          <a:p>
            <a:pPr>
              <a:defRPr/>
            </a:pPr>
            <a:endParaRPr lang="en-US"/>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kumimoji="1" sz="1400">
                <a:latin typeface="+mn-lt"/>
              </a:defRPr>
            </a:lvl1pPr>
          </a:lstStyle>
          <a:p>
            <a:pPr>
              <a:defRPr/>
            </a:pPr>
            <a:endParaRPr lang="en-US"/>
          </a:p>
        </p:txBody>
      </p:sp>
      <p:sp>
        <p:nvSpPr>
          <p:cNvPr id="3079"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kumimoji="1" sz="1400">
                <a:latin typeface="+mn-lt"/>
              </a:defRPr>
            </a:lvl1pPr>
          </a:lstStyle>
          <a:p>
            <a:pPr>
              <a:defRPr/>
            </a:pPr>
            <a:fld id="{91153F18-DF98-D645-BD87-0D81595C483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Font typeface="Wingdings"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jpeg"/><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microsoft.com/office/2007/relationships/hdphoto" Target="../media/hdphoto1.wdp"/><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a-w.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1143000"/>
          </a:xfrm>
        </p:spPr>
        <p:txBody>
          <a:bodyPr/>
          <a:lstStyle/>
          <a:p>
            <a:pPr eaLnBrk="1" hangingPunct="1">
              <a:defRPr/>
            </a:pPr>
            <a:r>
              <a:rPr kumimoji="0" lang="en-US" dirty="0">
                <a:effectLst>
                  <a:outerShdw blurRad="38100" dist="38100" dir="2700000" algn="tl">
                    <a:srgbClr val="000000"/>
                  </a:outerShdw>
                </a:effectLst>
              </a:rPr>
              <a:t>Networking</a:t>
            </a:r>
            <a:br>
              <a:rPr kumimoji="0" lang="en-US" dirty="0">
                <a:effectLst>
                  <a:outerShdw blurRad="38100" dist="38100" dir="2700000" algn="tl">
                    <a:srgbClr val="000000"/>
                  </a:outerShdw>
                </a:effectLst>
              </a:rPr>
            </a:br>
            <a:r>
              <a:rPr kumimoji="0" lang="en-US" sz="4000" dirty="0">
                <a:effectLst>
                  <a:outerShdw blurRad="38100" dist="38100" dir="2700000" algn="tl">
                    <a:srgbClr val="000000"/>
                  </a:outerShdw>
                </a:effectLst>
              </a:rPr>
              <a:t>Building Your Research Village</a:t>
            </a:r>
            <a:endParaRPr kumimoji="0" lang="en-US" dirty="0"/>
          </a:p>
        </p:txBody>
      </p:sp>
      <p:sp>
        <p:nvSpPr>
          <p:cNvPr id="2051" name="Rectangle 3"/>
          <p:cNvSpPr>
            <a:spLocks noGrp="1" noChangeArrowheads="1"/>
          </p:cNvSpPr>
          <p:nvPr>
            <p:ph type="subTitle" idx="1"/>
          </p:nvPr>
        </p:nvSpPr>
        <p:spPr>
          <a:xfrm>
            <a:off x="914400" y="2819400"/>
            <a:ext cx="7162800" cy="1752600"/>
          </a:xfrm>
        </p:spPr>
        <p:txBody>
          <a:bodyPr/>
          <a:lstStyle/>
          <a:p>
            <a:pPr eaLnBrk="1" hangingPunct="1">
              <a:defRPr/>
            </a:pPr>
            <a:endParaRPr kumimoji="0" lang="en-US" dirty="0"/>
          </a:p>
          <a:p>
            <a:pPr eaLnBrk="1" hangingPunct="1">
              <a:defRPr/>
            </a:pPr>
            <a:r>
              <a:rPr kumimoji="0" lang="en-US" dirty="0"/>
              <a:t>Kathryn S McKinley</a:t>
            </a:r>
          </a:p>
          <a:p>
            <a:pPr eaLnBrk="1" hangingPunct="1">
              <a:defRPr/>
            </a:pPr>
            <a:r>
              <a:rPr kumimoji="0" lang="en-US" dirty="0" smtClean="0"/>
              <a:t>Senior Researcher</a:t>
            </a:r>
            <a:r>
              <a:rPr kumimoji="0" lang="en-US" dirty="0"/>
              <a:t>, </a:t>
            </a:r>
            <a:r>
              <a:rPr kumimoji="0" lang="en-US" dirty="0" smtClean="0"/>
              <a:t>Google</a:t>
            </a:r>
            <a:endParaRPr kumimoji="0" lang="en-US" dirty="0"/>
          </a:p>
          <a:p>
            <a:pPr eaLnBrk="1" hangingPunct="1">
              <a:defRPr/>
            </a:pPr>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defRPr/>
            </a:pPr>
            <a:r>
              <a:rPr lang="en-US" dirty="0"/>
              <a:t>Networking up &amp; down</a:t>
            </a:r>
          </a:p>
        </p:txBody>
      </p:sp>
      <p:sp>
        <p:nvSpPr>
          <p:cNvPr id="9221" name="Rectangle 5"/>
          <p:cNvSpPr>
            <a:spLocks noChangeArrowheads="1"/>
          </p:cNvSpPr>
          <p:nvPr/>
        </p:nvSpPr>
        <p:spPr bwMode="auto">
          <a:xfrm>
            <a:off x="609600" y="1995488"/>
            <a:ext cx="7924800" cy="382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20000"/>
              </a:spcBef>
              <a:buClr>
                <a:schemeClr val="hlink"/>
              </a:buClr>
              <a:buSzPct val="80000"/>
              <a:buFont typeface="Wingdings" charset="0"/>
              <a:buChar char="§"/>
              <a:defRPr/>
            </a:pPr>
            <a:r>
              <a:rPr lang="en-US" sz="2800" dirty="0"/>
              <a:t> </a:t>
            </a:r>
            <a:r>
              <a:rPr lang="en-US" sz="3600" dirty="0"/>
              <a:t>Go to talks, go to conferences, …</a:t>
            </a:r>
          </a:p>
          <a:p>
            <a:pPr eaLnBrk="1" hangingPunct="1">
              <a:spcBef>
                <a:spcPct val="20000"/>
              </a:spcBef>
              <a:buClr>
                <a:schemeClr val="hlink"/>
              </a:buClr>
              <a:buSzPct val="80000"/>
              <a:buFont typeface="Wingdings" charset="0"/>
              <a:buChar char="§"/>
              <a:defRPr/>
            </a:pPr>
            <a:r>
              <a:rPr lang="en-US" sz="3600" dirty="0"/>
              <a:t> Introduce yourself to</a:t>
            </a:r>
          </a:p>
          <a:p>
            <a:pPr lvl="1" eaLnBrk="1" hangingPunct="1">
              <a:spcBef>
                <a:spcPct val="20000"/>
              </a:spcBef>
              <a:buClr>
                <a:schemeClr val="hlink"/>
              </a:buClr>
              <a:buSzPct val="80000"/>
              <a:buFont typeface="Wingdings" charset="0"/>
              <a:buChar char="§"/>
              <a:defRPr/>
            </a:pPr>
            <a:r>
              <a:rPr lang="en-US" sz="3600" dirty="0"/>
              <a:t> </a:t>
            </a:r>
            <a:r>
              <a:rPr lang="en-US" sz="3200" dirty="0"/>
              <a:t>Established Researchers</a:t>
            </a:r>
          </a:p>
          <a:p>
            <a:pPr lvl="1" eaLnBrk="1" hangingPunct="1">
              <a:spcBef>
                <a:spcPct val="20000"/>
              </a:spcBef>
              <a:buClr>
                <a:schemeClr val="hlink"/>
              </a:buClr>
              <a:buSzPct val="80000"/>
              <a:buFont typeface="Wingdings" charset="0"/>
              <a:buChar char="§"/>
              <a:defRPr/>
            </a:pPr>
            <a:r>
              <a:rPr lang="en-US" sz="3200" dirty="0"/>
              <a:t> Researchers in all areas!</a:t>
            </a:r>
          </a:p>
          <a:p>
            <a:pPr lvl="1" eaLnBrk="1" hangingPunct="1">
              <a:spcBef>
                <a:spcPct val="20000"/>
              </a:spcBef>
              <a:buClr>
                <a:schemeClr val="hlink"/>
              </a:buClr>
              <a:buSzPct val="80000"/>
              <a:buFont typeface="Wingdings" charset="0"/>
              <a:buChar char="§"/>
              <a:defRPr/>
            </a:pPr>
            <a:r>
              <a:rPr lang="en-US" sz="3200" dirty="0">
                <a:latin typeface="Helvetica" charset="0"/>
              </a:rPr>
              <a:t> Researchers junior to you</a:t>
            </a:r>
          </a:p>
          <a:p>
            <a:pPr lvl="1" eaLnBrk="1" hangingPunct="1">
              <a:spcBef>
                <a:spcPct val="20000"/>
              </a:spcBef>
              <a:buClr>
                <a:schemeClr val="hlink"/>
              </a:buClr>
              <a:buSzPct val="80000"/>
              <a:buFont typeface="Wingdings" charset="0"/>
              <a:buChar char="§"/>
              <a:defRPr/>
            </a:pPr>
            <a:r>
              <a:rPr lang="en-US" sz="3200" dirty="0">
                <a:latin typeface="Helvetica" charset="0"/>
              </a:rPr>
              <a:t> Peers</a:t>
            </a:r>
            <a:r>
              <a:rPr lang="en-US" sz="3600" dirty="0">
                <a:latin typeface="Helvetica" charset="0"/>
              </a:rPr>
              <a:t>!</a:t>
            </a:r>
          </a:p>
        </p:txBody>
      </p:sp>
      <p:sp>
        <p:nvSpPr>
          <p:cNvPr id="9230" name="Rectangle 14"/>
          <p:cNvSpPr>
            <a:spLocks noChangeArrowheads="1"/>
          </p:cNvSpPr>
          <p:nvPr/>
        </p:nvSpPr>
        <p:spPr bwMode="auto">
          <a:xfrm>
            <a:off x="6300788" y="58721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across &amp; down</a:t>
            </a:r>
          </a:p>
        </p:txBody>
      </p:sp>
      <p:sp>
        <p:nvSpPr>
          <p:cNvPr id="3" name="Content Placeholder 2"/>
          <p:cNvSpPr>
            <a:spLocks noGrp="1"/>
          </p:cNvSpPr>
          <p:nvPr>
            <p:ph idx="1"/>
          </p:nvPr>
        </p:nvSpPr>
        <p:spPr/>
        <p:txBody>
          <a:bodyPr/>
          <a:lstStyle/>
          <a:p>
            <a:r>
              <a:rPr lang="en-US" dirty="0"/>
              <a:t>Chuck </a:t>
            </a:r>
            <a:r>
              <a:rPr lang="en-US" dirty="0" err="1"/>
              <a:t>Koebel</a:t>
            </a:r>
            <a:endParaRPr lang="en-US" dirty="0"/>
          </a:p>
          <a:p>
            <a:pPr lvl="1"/>
            <a:r>
              <a:rPr lang="en-US" dirty="0"/>
              <a:t>Post doc at Rice</a:t>
            </a:r>
          </a:p>
          <a:p>
            <a:pPr lvl="1"/>
            <a:r>
              <a:rPr lang="en-US" dirty="0"/>
              <a:t>NSF program manager</a:t>
            </a:r>
          </a:p>
          <a:p>
            <a:pPr lvl="1"/>
            <a:endParaRPr lang="en-US" dirty="0"/>
          </a:p>
          <a:p>
            <a:r>
              <a:rPr lang="en-US" dirty="0"/>
              <a:t>Doug Burger</a:t>
            </a:r>
          </a:p>
          <a:p>
            <a:pPr lvl="1"/>
            <a:r>
              <a:rPr lang="en-US" dirty="0"/>
              <a:t>Interviewed @</a:t>
            </a:r>
            <a:r>
              <a:rPr lang="en-US" dirty="0" err="1"/>
              <a:t>Umass</a:t>
            </a:r>
            <a:endParaRPr lang="en-US" dirty="0"/>
          </a:p>
          <a:p>
            <a:pPr lvl="1"/>
            <a:r>
              <a:rPr lang="en-US" dirty="0"/>
              <a:t>Hired me @UT</a:t>
            </a:r>
          </a:p>
          <a:p>
            <a:pPr lvl="1"/>
            <a:r>
              <a:rPr lang="en-US" dirty="0"/>
              <a:t>Hired me @ Microsoft</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43600" y="2057400"/>
            <a:ext cx="2015067" cy="1591735"/>
          </a:xfrm>
          <a:prstGeom prst="rect">
            <a:avLst/>
          </a:prstGeom>
        </p:spPr>
      </p:pic>
      <p:pic>
        <p:nvPicPr>
          <p:cNvPr id="5" name="Picture 4"/>
          <p:cNvPicPr>
            <a:picLocks noChangeAspect="1"/>
          </p:cNvPicPr>
          <p:nvPr/>
        </p:nvPicPr>
        <p:blipFill>
          <a:blip r:embed="rId3"/>
          <a:stretch>
            <a:fillRect/>
          </a:stretch>
        </p:blipFill>
        <p:spPr>
          <a:xfrm>
            <a:off x="6019800" y="4038600"/>
            <a:ext cx="1905000" cy="1905000"/>
          </a:xfrm>
          <a:prstGeom prst="rect">
            <a:avLst/>
          </a:prstGeom>
        </p:spPr>
      </p:pic>
    </p:spTree>
    <p:extLst>
      <p:ext uri="{BB962C8B-B14F-4D97-AF65-F5344CB8AC3E}">
        <p14:creationId xmlns:p14="http://schemas.microsoft.com/office/powerpoint/2010/main" val="42693748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defRPr/>
            </a:pPr>
            <a:r>
              <a:rPr lang="en-US" dirty="0"/>
              <a:t>Conference networking</a:t>
            </a:r>
          </a:p>
        </p:txBody>
      </p:sp>
      <p:sp>
        <p:nvSpPr>
          <p:cNvPr id="23555" name="Rectangle 3"/>
          <p:cNvSpPr>
            <a:spLocks noGrp="1" noChangeArrowheads="1"/>
          </p:cNvSpPr>
          <p:nvPr>
            <p:ph type="body" idx="1"/>
          </p:nvPr>
        </p:nvSpPr>
        <p:spPr>
          <a:xfrm>
            <a:off x="685800" y="1752600"/>
            <a:ext cx="7772400" cy="4724400"/>
          </a:xfrm>
        </p:spPr>
        <p:txBody>
          <a:bodyPr/>
          <a:lstStyle/>
          <a:p>
            <a:pPr eaLnBrk="1" hangingPunct="1">
              <a:buFont typeface="Wingdings" charset="0"/>
              <a:buNone/>
              <a:defRPr/>
            </a:pPr>
            <a:r>
              <a:rPr lang="en-US" sz="2800" dirty="0"/>
              <a:t>Prepare a research talk (write it down, practice)</a:t>
            </a:r>
          </a:p>
          <a:p>
            <a:pPr eaLnBrk="1" hangingPunct="1">
              <a:buFont typeface="Wingdings" charset="0"/>
              <a:buNone/>
              <a:defRPr/>
            </a:pPr>
            <a:endParaRPr lang="en-US" sz="900" dirty="0"/>
          </a:p>
          <a:p>
            <a:pPr lvl="1" eaLnBrk="1" hangingPunct="1">
              <a:buFont typeface="Wingdings" charset="0"/>
              <a:buChar char="ü"/>
              <a:defRPr/>
            </a:pPr>
            <a:r>
              <a:rPr lang="en-US" dirty="0"/>
              <a:t> </a:t>
            </a:r>
            <a:r>
              <a:rPr lang="ja-JP" altLang="en-US" dirty="0"/>
              <a:t>“</a:t>
            </a:r>
            <a:r>
              <a:rPr lang="en-US" dirty="0"/>
              <a:t>Elevator talk</a:t>
            </a:r>
            <a:r>
              <a:rPr lang="ja-JP" altLang="en-US" dirty="0"/>
              <a:t>”</a:t>
            </a:r>
            <a:r>
              <a:rPr lang="en-US" dirty="0"/>
              <a:t>  (1 &amp; 3 minute versions)</a:t>
            </a:r>
          </a:p>
          <a:p>
            <a:pPr lvl="3" eaLnBrk="1" hangingPunct="1">
              <a:buFont typeface="Wingdings" charset="0"/>
              <a:buChar char="§"/>
              <a:defRPr/>
            </a:pPr>
            <a:r>
              <a:rPr lang="en-US" sz="2400" dirty="0"/>
              <a:t>Why is it an interesting problem?</a:t>
            </a:r>
          </a:p>
          <a:p>
            <a:pPr lvl="3" eaLnBrk="1" hangingPunct="1">
              <a:buFont typeface="Wingdings" charset="0"/>
              <a:buChar char="§"/>
              <a:defRPr/>
            </a:pPr>
            <a:r>
              <a:rPr lang="en-US" sz="2400" dirty="0"/>
              <a:t>Why is it important?</a:t>
            </a:r>
          </a:p>
          <a:p>
            <a:pPr lvl="3" eaLnBrk="1" hangingPunct="1">
              <a:buFont typeface="Wingdings" charset="0"/>
              <a:buChar char="§"/>
              <a:defRPr/>
            </a:pPr>
            <a:r>
              <a:rPr lang="en-US" sz="2400" dirty="0"/>
              <a:t>Why is your solution unique?</a:t>
            </a:r>
            <a:endParaRPr lang="en-US" sz="900" dirty="0"/>
          </a:p>
          <a:p>
            <a:pPr lvl="1" eaLnBrk="1" hangingPunct="1">
              <a:buFont typeface="Wingdings" charset="0"/>
              <a:buChar char="ü"/>
              <a:defRPr/>
            </a:pPr>
            <a:r>
              <a:rPr lang="en-US" dirty="0"/>
              <a:t>Prepare  </a:t>
            </a:r>
          </a:p>
          <a:p>
            <a:pPr marL="914400" lvl="2" indent="0" eaLnBrk="1" hangingPunct="1">
              <a:buFont typeface="Wingdings" charset="0"/>
              <a:buNone/>
              <a:defRPr/>
            </a:pPr>
            <a:r>
              <a:rPr lang="en-US" dirty="0"/>
              <a:t>Who will be there? Who do you want to meet? What do you want to ask them? Read their papers.</a:t>
            </a:r>
          </a:p>
          <a:p>
            <a:pPr lvl="1" eaLnBrk="1" hangingPunct="1">
              <a:defRPr/>
            </a:pPr>
            <a:r>
              <a:rPr lang="en-US" b="1" dirty="0"/>
              <a:t>Take notes! </a:t>
            </a:r>
            <a:r>
              <a:rPr lang="en-US" sz="2400" dirty="0"/>
              <a:t>Who you met, plan next steps</a:t>
            </a:r>
            <a:endParaRPr lang="en-US" b="1" dirty="0"/>
          </a:p>
        </p:txBody>
      </p:sp>
      <p:sp>
        <p:nvSpPr>
          <p:cNvPr id="23556" name="Rectangle 4"/>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extLst>
      <p:ext uri="{BB962C8B-B14F-4D97-AF65-F5344CB8AC3E}">
        <p14:creationId xmlns:p14="http://schemas.microsoft.com/office/powerpoint/2010/main" val="21805170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defRPr/>
            </a:pPr>
            <a:r>
              <a:rPr lang="en-US" dirty="0"/>
              <a:t>At the Conference</a:t>
            </a:r>
          </a:p>
        </p:txBody>
      </p:sp>
      <p:sp>
        <p:nvSpPr>
          <p:cNvPr id="27651" name="Rectangle 3"/>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
        <p:nvSpPr>
          <p:cNvPr id="27653" name="Rectangle 5"/>
          <p:cNvSpPr>
            <a:spLocks noGrp="1" noChangeArrowheads="1"/>
          </p:cNvSpPr>
          <p:nvPr>
            <p:ph type="body" idx="1"/>
          </p:nvPr>
        </p:nvSpPr>
        <p:spPr>
          <a:xfrm>
            <a:off x="685800" y="1676400"/>
            <a:ext cx="8458200" cy="4800600"/>
          </a:xfrm>
        </p:spPr>
        <p:txBody>
          <a:bodyPr/>
          <a:lstStyle/>
          <a:p>
            <a:pPr eaLnBrk="1" hangingPunct="1">
              <a:lnSpc>
                <a:spcPct val="90000"/>
              </a:lnSpc>
              <a:buFont typeface="Wingdings" charset="0"/>
              <a:buChar char="ü"/>
              <a:defRPr/>
            </a:pPr>
            <a:r>
              <a:rPr lang="en-US" dirty="0">
                <a:latin typeface="Arial" charset="0"/>
              </a:rPr>
              <a:t>Use your EQ</a:t>
            </a:r>
          </a:p>
          <a:p>
            <a:pPr eaLnBrk="1" hangingPunct="1">
              <a:lnSpc>
                <a:spcPct val="90000"/>
              </a:lnSpc>
              <a:buFont typeface="Wingdings" charset="0"/>
              <a:buChar char="ü"/>
              <a:defRPr/>
            </a:pPr>
            <a:r>
              <a:rPr lang="en-US" dirty="0">
                <a:latin typeface="Arial" charset="0"/>
              </a:rPr>
              <a:t>You all have CS in common</a:t>
            </a:r>
          </a:p>
          <a:p>
            <a:pPr eaLnBrk="1" hangingPunct="1">
              <a:lnSpc>
                <a:spcPct val="90000"/>
              </a:lnSpc>
              <a:buFont typeface="Wingdings" charset="0"/>
              <a:buChar char="ü"/>
              <a:defRPr/>
            </a:pPr>
            <a:r>
              <a:rPr lang="en-US" dirty="0">
                <a:latin typeface="Arial" charset="0"/>
              </a:rPr>
              <a:t>Find people you connect with</a:t>
            </a:r>
          </a:p>
          <a:p>
            <a:pPr eaLnBrk="1" hangingPunct="1">
              <a:lnSpc>
                <a:spcPct val="90000"/>
              </a:lnSpc>
              <a:buFont typeface="Wingdings" charset="0"/>
              <a:buChar char="ü"/>
              <a:defRPr/>
            </a:pPr>
            <a:r>
              <a:rPr lang="en-US" dirty="0">
                <a:latin typeface="Arial" charset="0"/>
              </a:rPr>
              <a:t>One conversation is not enough</a:t>
            </a:r>
          </a:p>
          <a:p>
            <a:pPr eaLnBrk="1" hangingPunct="1">
              <a:lnSpc>
                <a:spcPct val="90000"/>
              </a:lnSpc>
              <a:buFont typeface="Wingdings" charset="0"/>
              <a:buChar char="ü"/>
              <a:defRPr/>
            </a:pPr>
            <a:r>
              <a:rPr lang="en-US" dirty="0" smtClean="0">
                <a:latin typeface="Arial" charset="0"/>
              </a:rPr>
              <a:t>Reconnect </a:t>
            </a:r>
            <a:endParaRPr lang="en-US" dirty="0">
              <a:latin typeface="Arial" charset="0"/>
            </a:endParaRPr>
          </a:p>
          <a:p>
            <a:pPr eaLnBrk="1" hangingPunct="1">
              <a:lnSpc>
                <a:spcPct val="90000"/>
              </a:lnSpc>
              <a:buFont typeface="Wingdings" charset="0"/>
              <a:buChar char="ü"/>
              <a:defRPr/>
            </a:pPr>
            <a:r>
              <a:rPr lang="en-US" dirty="0" smtClean="0">
                <a:latin typeface="Arial" charset="0"/>
              </a:rPr>
              <a:t>Be open and ask questions</a:t>
            </a:r>
            <a:endParaRPr lang="en-US" dirty="0">
              <a:latin typeface="Arial" charset="0"/>
            </a:endParaRPr>
          </a:p>
          <a:p>
            <a:pPr eaLnBrk="1" hangingPunct="1">
              <a:lnSpc>
                <a:spcPct val="90000"/>
              </a:lnSpc>
              <a:buFont typeface="Wingdings" charset="0"/>
              <a:buChar char="ü"/>
              <a:defRPr/>
            </a:pPr>
            <a:r>
              <a:rPr lang="en-US" dirty="0" smtClean="0">
                <a:latin typeface="Arial" charset="0"/>
              </a:rPr>
              <a:t>Move on to the next conversation</a:t>
            </a:r>
            <a:endParaRPr lang="en-US" dirty="0">
              <a:latin typeface="Arial" charset="0"/>
            </a:endParaRPr>
          </a:p>
          <a:p>
            <a:pPr eaLnBrk="1" hangingPunct="1">
              <a:lnSpc>
                <a:spcPct val="90000"/>
              </a:lnSpc>
              <a:buFont typeface="Wingdings" charset="0"/>
              <a:buChar char="ü"/>
              <a:defRPr/>
            </a:pPr>
            <a:r>
              <a:rPr lang="en-US" dirty="0" smtClean="0">
                <a:latin typeface="Arial" charset="0"/>
              </a:rPr>
              <a:t>Don</a:t>
            </a:r>
            <a:r>
              <a:rPr lang="ja-JP" altLang="en-US" dirty="0" smtClean="0"/>
              <a:t>’</a:t>
            </a:r>
            <a:r>
              <a:rPr lang="en-US" dirty="0" smtClean="0">
                <a:latin typeface="Arial" charset="0"/>
              </a:rPr>
              <a:t>t </a:t>
            </a:r>
            <a:r>
              <a:rPr lang="en-US" dirty="0">
                <a:latin typeface="Arial" charset="0"/>
              </a:rPr>
              <a:t>only hang around with your friends</a:t>
            </a:r>
            <a:endParaRPr lang="en-US" u="sng" dirty="0">
              <a:latin typeface="Arial" charset="0"/>
            </a:endParaRPr>
          </a:p>
          <a:p>
            <a:pPr eaLnBrk="1" hangingPunct="1">
              <a:lnSpc>
                <a:spcPct val="90000"/>
              </a:lnSpc>
              <a:buFont typeface="Wingdings" charset="0"/>
              <a:buChar char="ü"/>
              <a:defRPr/>
            </a:pPr>
            <a:r>
              <a:rPr lang="en-US" dirty="0">
                <a:latin typeface="Arial" charset="0"/>
              </a:rPr>
              <a:t>Don</a:t>
            </a:r>
            <a:r>
              <a:rPr lang="ja-JP" altLang="en-US" dirty="0"/>
              <a:t>’</a:t>
            </a:r>
            <a:r>
              <a:rPr lang="en-US" dirty="0">
                <a:latin typeface="Arial" charset="0"/>
              </a:rPr>
              <a:t>t interrupt private conversations</a:t>
            </a:r>
          </a:p>
          <a:p>
            <a:pPr eaLnBrk="1" hangingPunct="1">
              <a:lnSpc>
                <a:spcPct val="90000"/>
              </a:lnSpc>
              <a:buFont typeface="Wingdings" charset="0"/>
              <a:buChar char="ü"/>
              <a:defRPr/>
            </a:pP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defRPr/>
            </a:pPr>
            <a:r>
              <a:rPr lang="en-US"/>
              <a:t>After the conference</a:t>
            </a:r>
          </a:p>
        </p:txBody>
      </p:sp>
      <p:sp>
        <p:nvSpPr>
          <p:cNvPr id="28675" name="Rectangle 3"/>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
        <p:nvSpPr>
          <p:cNvPr id="28677" name="Rectangle 5"/>
          <p:cNvSpPr>
            <a:spLocks noGrp="1" noChangeArrowheads="1"/>
          </p:cNvSpPr>
          <p:nvPr>
            <p:ph type="body" idx="1"/>
          </p:nvPr>
        </p:nvSpPr>
        <p:spPr>
          <a:xfrm>
            <a:off x="0" y="1752600"/>
            <a:ext cx="8686800" cy="4114800"/>
          </a:xfrm>
        </p:spPr>
        <p:txBody>
          <a:bodyPr/>
          <a:lstStyle/>
          <a:p>
            <a:pPr lvl="1" eaLnBrk="1" hangingPunct="1">
              <a:buFont typeface="Wingdings" charset="0"/>
              <a:buChar char="ü"/>
              <a:defRPr/>
            </a:pPr>
            <a:r>
              <a:rPr lang="en-US" sz="3200" dirty="0"/>
              <a:t> Follow up!</a:t>
            </a:r>
            <a:endParaRPr lang="en-US" sz="1600" dirty="0"/>
          </a:p>
          <a:p>
            <a:pPr lvl="2" eaLnBrk="1" hangingPunct="1">
              <a:defRPr/>
            </a:pPr>
            <a:r>
              <a:rPr lang="en-US" sz="2800" dirty="0"/>
              <a:t>Read their work! Send comments</a:t>
            </a:r>
          </a:p>
          <a:p>
            <a:pPr lvl="2" eaLnBrk="1" hangingPunct="1">
              <a:defRPr/>
            </a:pPr>
            <a:r>
              <a:rPr lang="en-US" sz="2800" dirty="0"/>
              <a:t>Send pointers to your related papers</a:t>
            </a:r>
          </a:p>
          <a:p>
            <a:pPr lvl="2" eaLnBrk="1" hangingPunct="1">
              <a:defRPr/>
            </a:pPr>
            <a:r>
              <a:rPr lang="en-US" sz="2800" dirty="0"/>
              <a:t>Share software and workloads</a:t>
            </a:r>
          </a:p>
          <a:p>
            <a:pPr lvl="2" eaLnBrk="1" hangingPunct="1">
              <a:defRPr/>
            </a:pPr>
            <a:r>
              <a:rPr lang="en-US" sz="2800" dirty="0"/>
              <a:t>Do joint work together</a:t>
            </a:r>
          </a:p>
          <a:p>
            <a:pPr lvl="2" eaLnBrk="1" hangingPunct="1">
              <a:defRPr/>
            </a:pPr>
            <a:r>
              <a:rPr lang="en-US" sz="2800" dirty="0"/>
              <a:t>Invite them to give a talk </a:t>
            </a:r>
          </a:p>
          <a:p>
            <a:pPr lvl="2" eaLnBrk="1" hangingPunct="1">
              <a:defRPr/>
            </a:pPr>
            <a:r>
              <a:rPr lang="en-US" sz="2800" dirty="0"/>
              <a:t>Ask to give a talk there </a:t>
            </a:r>
            <a:r>
              <a:rPr lang="en-US" sz="2800" dirty="0" smtClean="0"/>
              <a:t>(as </a:t>
            </a:r>
            <a:r>
              <a:rPr lang="en-US" sz="2800" dirty="0"/>
              <a:t>appropriate)</a:t>
            </a:r>
          </a:p>
          <a:p>
            <a:pPr lvl="2" eaLnBrk="1" hangingPunct="1">
              <a:lnSpc>
                <a:spcPct val="80000"/>
              </a:lnSpc>
              <a:defRPr/>
            </a:pPr>
            <a:endParaRPr lang="en-US" sz="2000" dirty="0">
              <a:latin typeface="Arial" charset="0"/>
            </a:endParaRPr>
          </a:p>
          <a:p>
            <a:pPr eaLnBrk="1" hangingPunct="1">
              <a:lnSpc>
                <a:spcPct val="90000"/>
              </a:lnSpc>
              <a:defRPr/>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defRPr/>
            </a:pPr>
            <a:r>
              <a:rPr lang="en-US"/>
              <a:t>Informal networking</a:t>
            </a:r>
          </a:p>
        </p:txBody>
      </p:sp>
      <p:sp>
        <p:nvSpPr>
          <p:cNvPr id="20484" name="Rectangle 4"/>
          <p:cNvSpPr>
            <a:spLocks noGrp="1" noChangeArrowheads="1"/>
          </p:cNvSpPr>
          <p:nvPr>
            <p:ph type="body" idx="1"/>
          </p:nvPr>
        </p:nvSpPr>
        <p:spPr bwMode="black">
          <a:xfrm>
            <a:off x="685800" y="1676400"/>
            <a:ext cx="7924800" cy="4114800"/>
          </a:xfrm>
        </p:spPr>
        <p:txBody>
          <a:bodyPr/>
          <a:lstStyle/>
          <a:p>
            <a:pPr eaLnBrk="1" hangingPunct="1">
              <a:lnSpc>
                <a:spcPct val="90000"/>
              </a:lnSpc>
              <a:buFontTx/>
              <a:buNone/>
              <a:defRPr/>
            </a:pPr>
            <a:endParaRPr lang="en-US" sz="1600" dirty="0">
              <a:latin typeface="Arial" charset="0"/>
            </a:endParaRPr>
          </a:p>
          <a:p>
            <a:pPr eaLnBrk="1" hangingPunct="1">
              <a:lnSpc>
                <a:spcPct val="90000"/>
              </a:lnSpc>
              <a:buFont typeface="Wingdings" charset="0"/>
              <a:buChar char="ü"/>
              <a:defRPr/>
            </a:pPr>
            <a:r>
              <a:rPr lang="en-US" dirty="0">
                <a:solidFill>
                  <a:schemeClr val="hlink"/>
                </a:solidFill>
              </a:rPr>
              <a:t>Serendipity happens: Talk to people you meet  by chance. Talk to people you like.</a:t>
            </a:r>
          </a:p>
          <a:p>
            <a:pPr eaLnBrk="1" hangingPunct="1">
              <a:lnSpc>
                <a:spcPct val="90000"/>
              </a:lnSpc>
              <a:buFont typeface="Wingdings" charset="0"/>
              <a:buChar char="ü"/>
              <a:defRPr/>
            </a:pPr>
            <a:endParaRPr lang="en-US" sz="900" dirty="0">
              <a:solidFill>
                <a:schemeClr val="hlink"/>
              </a:solidFill>
            </a:endParaRPr>
          </a:p>
          <a:p>
            <a:pPr eaLnBrk="1" hangingPunct="1">
              <a:lnSpc>
                <a:spcPct val="90000"/>
              </a:lnSpc>
              <a:buFont typeface="Wingdings" charset="0"/>
              <a:buChar char="ü"/>
              <a:defRPr/>
            </a:pPr>
            <a:r>
              <a:rPr lang="en-US" dirty="0">
                <a:solidFill>
                  <a:schemeClr val="hlink"/>
                </a:solidFill>
              </a:rPr>
              <a:t>Convey excitement about your research and theirs.</a:t>
            </a:r>
            <a:r>
              <a:rPr lang="en-US" sz="2800" dirty="0">
                <a:solidFill>
                  <a:schemeClr val="hlink"/>
                </a:solidFill>
              </a:rPr>
              <a:t>  </a:t>
            </a:r>
          </a:p>
          <a:p>
            <a:pPr eaLnBrk="1" hangingPunct="1">
              <a:lnSpc>
                <a:spcPct val="90000"/>
              </a:lnSpc>
              <a:buFont typeface="Wingdings" charset="0"/>
              <a:buNone/>
              <a:defRPr/>
            </a:pPr>
            <a:endParaRPr lang="en-US" sz="900" dirty="0">
              <a:solidFill>
                <a:schemeClr val="hlink"/>
              </a:solidFill>
            </a:endParaRPr>
          </a:p>
          <a:p>
            <a:pPr eaLnBrk="1" hangingPunct="1">
              <a:buFont typeface="Wingdings" charset="0"/>
              <a:buChar char="ü"/>
              <a:defRPr/>
            </a:pPr>
            <a:r>
              <a:rPr lang="en-US" dirty="0">
                <a:solidFill>
                  <a:schemeClr val="hlink"/>
                </a:solidFill>
              </a:rPr>
              <a:t>Talk to people about their lives as well as their work.</a:t>
            </a:r>
          </a:p>
          <a:p>
            <a:pPr eaLnBrk="1" hangingPunct="1">
              <a:buFont typeface="Wingdings" charset="0"/>
              <a:buChar char="ü"/>
              <a:defRPr/>
            </a:pPr>
            <a:r>
              <a:rPr lang="en-US" dirty="0">
                <a:solidFill>
                  <a:schemeClr val="hlink"/>
                </a:solidFill>
              </a:rPr>
              <a:t> Ask questions &amp; listen!</a:t>
            </a:r>
          </a:p>
          <a:p>
            <a:pPr lvl="1" eaLnBrk="1" hangingPunct="1">
              <a:lnSpc>
                <a:spcPct val="90000"/>
              </a:lnSpc>
              <a:buFont typeface="Wingdings" charset="0"/>
              <a:buNone/>
              <a:defRPr/>
            </a:pPr>
            <a:endParaRPr lang="en-US" sz="3200" dirty="0"/>
          </a:p>
          <a:p>
            <a:pPr lvl="1" eaLnBrk="1" hangingPunct="1">
              <a:lnSpc>
                <a:spcPct val="90000"/>
              </a:lnSpc>
              <a:defRPr/>
            </a:pPr>
            <a:endParaRPr lang="en-US" sz="1800" dirty="0">
              <a:latin typeface="Arial" charset="0"/>
            </a:endParaRPr>
          </a:p>
          <a:p>
            <a:pPr lvl="1" eaLnBrk="1" hangingPunct="1">
              <a:lnSpc>
                <a:spcPct val="90000"/>
              </a:lnSpc>
              <a:defRPr/>
            </a:pP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Homework</a:t>
            </a:r>
          </a:p>
        </p:txBody>
      </p:sp>
      <p:sp>
        <p:nvSpPr>
          <p:cNvPr id="4" name="Content Placeholder 2"/>
          <p:cNvSpPr>
            <a:spLocks noGrp="1"/>
          </p:cNvSpPr>
          <p:nvPr>
            <p:ph type="body" orient="vert" idx="1"/>
          </p:nvPr>
        </p:nvSpPr>
        <p:spPr>
          <a:xfrm rot="16200000">
            <a:off x="2247900" y="38100"/>
            <a:ext cx="4876800" cy="830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defRPr/>
            </a:pPr>
            <a:r>
              <a:rPr lang="en-US" sz="2800" dirty="0">
                <a:latin typeface="Cambria" charset="0"/>
                <a:ea typeface="ヒラギノ角ゴ ProN W3" charset="0"/>
                <a:cs typeface="Cambria" charset="0"/>
              </a:rPr>
              <a:t>Practice </a:t>
            </a:r>
            <a:r>
              <a:rPr lang="en-US" sz="2800" dirty="0" smtClean="0">
                <a:latin typeface="Cambria" charset="0"/>
                <a:ea typeface="ヒラギノ角ゴ ProN W3" charset="0"/>
                <a:cs typeface="Cambria" charset="0"/>
              </a:rPr>
              <a:t>today with </a:t>
            </a:r>
            <a:r>
              <a:rPr lang="en-US" sz="2800" dirty="0">
                <a:latin typeface="Cambria" charset="0"/>
                <a:ea typeface="ヒラギノ角ゴ ProN W3" charset="0"/>
                <a:cs typeface="Cambria" charset="0"/>
              </a:rPr>
              <a:t>your peers &amp; beyond</a:t>
            </a:r>
          </a:p>
          <a:p>
            <a:pPr eaLnBrk="1" hangingPunct="1">
              <a:lnSpc>
                <a:spcPct val="90000"/>
              </a:lnSpc>
              <a:defRPr/>
            </a:pPr>
            <a:r>
              <a:rPr lang="en-US" sz="2800" dirty="0">
                <a:latin typeface="Cambria" charset="0"/>
                <a:ea typeface="ヒラギノ角ゴ ProN W3" charset="0"/>
                <a:cs typeface="Cambria" charset="0"/>
              </a:rPr>
              <a:t>Meet at least 10 people in your institution this month</a:t>
            </a:r>
          </a:p>
          <a:p>
            <a:pPr eaLnBrk="1" hangingPunct="1">
              <a:lnSpc>
                <a:spcPct val="90000"/>
              </a:lnSpc>
              <a:defRPr/>
            </a:pPr>
            <a:r>
              <a:rPr lang="en-US" sz="2800" dirty="0">
                <a:latin typeface="Cambria" charset="0"/>
                <a:ea typeface="ヒラギノ角ゴ ProN W3" charset="0"/>
                <a:cs typeface="Cambria" charset="0"/>
              </a:rPr>
              <a:t>Introduce yourself with handshake (caveat), smile, and your name</a:t>
            </a:r>
          </a:p>
          <a:p>
            <a:pPr eaLnBrk="1" hangingPunct="1">
              <a:lnSpc>
                <a:spcPct val="90000"/>
              </a:lnSpc>
              <a:defRPr/>
            </a:pPr>
            <a:r>
              <a:rPr lang="en-US" sz="2800" dirty="0">
                <a:latin typeface="Cambria" charset="0"/>
                <a:ea typeface="ヒラギノ角ゴ ProN W3" charset="0"/>
                <a:cs typeface="Cambria" charset="0"/>
              </a:rPr>
              <a:t>Write down their names</a:t>
            </a:r>
          </a:p>
          <a:p>
            <a:pPr eaLnBrk="1" hangingPunct="1">
              <a:lnSpc>
                <a:spcPct val="90000"/>
              </a:lnSpc>
              <a:defRPr/>
            </a:pPr>
            <a:r>
              <a:rPr lang="en-US" sz="2800" dirty="0">
                <a:latin typeface="Cambria" charset="0"/>
                <a:ea typeface="ヒラギノ角ゴ ProN W3" charset="0"/>
                <a:cs typeface="Cambria" charset="0"/>
              </a:rPr>
              <a:t>Network Forward – network your network</a:t>
            </a:r>
          </a:p>
          <a:p>
            <a:pPr eaLnBrk="1" hangingPunct="1">
              <a:lnSpc>
                <a:spcPct val="90000"/>
              </a:lnSpc>
              <a:defRPr/>
            </a:pPr>
            <a:r>
              <a:rPr lang="en-US" sz="2800" dirty="0">
                <a:latin typeface="Cambria" charset="0"/>
                <a:ea typeface="ヒラギノ角ゴ ProN W3" charset="0"/>
                <a:cs typeface="Cambria" charset="0"/>
              </a:rPr>
              <a:t>Follow-up with email, Linked-In, or Facebook</a:t>
            </a:r>
          </a:p>
          <a:p>
            <a:pPr eaLnBrk="1" hangingPunct="1">
              <a:lnSpc>
                <a:spcPct val="90000"/>
              </a:lnSpc>
              <a:defRPr/>
            </a:pPr>
            <a:r>
              <a:rPr lang="en-US" sz="2800" b="1" i="1" dirty="0">
                <a:latin typeface="Cambria" charset="0"/>
                <a:ea typeface="ヒラギノ角ゴ ProN W3" charset="0"/>
                <a:cs typeface="Cambria" charset="0"/>
              </a:rPr>
              <a:t>Network Forward  </a:t>
            </a:r>
            <a:r>
              <a:rPr lang="en-US" sz="2400" dirty="0">
                <a:latin typeface="Cambria" charset="0"/>
                <a:ea typeface="ＭＳ Ｐゴシック" charset="0"/>
                <a:cs typeface="Cambria" charset="0"/>
              </a:rPr>
              <a:t>Make connections </a:t>
            </a:r>
            <a:r>
              <a:rPr lang="ja-JP" altLang="en-US" sz="2400" i="1" dirty="0">
                <a:latin typeface="Cambria" charset="0"/>
                <a:ea typeface="ＭＳ Ｐゴシック" charset="0"/>
                <a:cs typeface="Cambria" charset="0"/>
              </a:rPr>
              <a:t>“</a:t>
            </a:r>
            <a:r>
              <a:rPr lang="en-US" sz="2400" i="1" dirty="0">
                <a:latin typeface="Cambria" charset="0"/>
                <a:ea typeface="ＭＳ Ｐゴシック" charset="0"/>
                <a:cs typeface="Cambria" charset="0"/>
              </a:rPr>
              <a:t>You should meet Hermione Granger from </a:t>
            </a:r>
            <a:r>
              <a:rPr lang="en-US" sz="2400" i="1" dirty="0" err="1">
                <a:latin typeface="Cambria" charset="0"/>
                <a:ea typeface="ＭＳ Ｐゴシック" charset="0"/>
                <a:cs typeface="Cambria" charset="0"/>
              </a:rPr>
              <a:t>Hogworts</a:t>
            </a:r>
            <a:r>
              <a:rPr lang="en-US" sz="2400" i="1" dirty="0">
                <a:latin typeface="Cambria" charset="0"/>
                <a:ea typeface="ＭＳ Ｐゴシック" charset="0"/>
                <a:cs typeface="Cambria" charset="0"/>
              </a:rPr>
              <a:t>…</a:t>
            </a:r>
            <a:r>
              <a:rPr lang="ja-JP" altLang="en-US" sz="2400" i="1" dirty="0">
                <a:latin typeface="Cambria" charset="0"/>
                <a:ea typeface="ＭＳ Ｐゴシック" charset="0"/>
                <a:cs typeface="Cambria" charset="0"/>
              </a:rPr>
              <a:t>”</a:t>
            </a:r>
            <a:r>
              <a:rPr lang="en-US" sz="2400" dirty="0">
                <a:latin typeface="Cambria" charset="0"/>
                <a:ea typeface="ヒラギノ角ゴ ProN W3" charset="0"/>
                <a:cs typeface="Cambria" charset="0"/>
              </a:rPr>
              <a:t> </a:t>
            </a:r>
          </a:p>
          <a:p>
            <a:pPr marL="0" indent="0" eaLnBrk="1" hangingPunct="1">
              <a:buNone/>
              <a:defRPr/>
            </a:pPr>
            <a:endParaRPr lang="en-US" dirty="0">
              <a:latin typeface="Cambria" charset="0"/>
              <a:ea typeface="ヒラギノ角ゴ ProN W3" charset="0"/>
              <a:cs typeface="Cambria" charset="0"/>
            </a:endParaRPr>
          </a:p>
          <a:p>
            <a:pPr lvl="1" eaLnBrk="1" hangingPunct="1">
              <a:buFont typeface="Arial" charset="0"/>
              <a:buNone/>
              <a:defRPr/>
            </a:pPr>
            <a:endParaRPr lang="en-US" b="1" dirty="0">
              <a:solidFill>
                <a:srgbClr val="3366FF"/>
              </a:solidFill>
              <a:latin typeface="Cambria" charset="0"/>
              <a:ea typeface="ＭＳ Ｐゴシック"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dirty="0"/>
              <a:t>Questions?</a:t>
            </a:r>
          </a:p>
        </p:txBody>
      </p:sp>
      <p:sp>
        <p:nvSpPr>
          <p:cNvPr id="5" name="Subtitle 4"/>
          <p:cNvSpPr>
            <a:spLocks noGrp="1"/>
          </p:cNvSpPr>
          <p:nvPr>
            <p:ph type="subTitle" idx="1"/>
          </p:nvPr>
        </p:nvSpPr>
        <p:spPr/>
        <p:txBody>
          <a:bodyPr/>
          <a:lstStyle/>
          <a:p>
            <a:pPr eaLnBrk="1" hangingPunct="1">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10 Minute Speed Dating</a:t>
            </a:r>
          </a:p>
        </p:txBody>
      </p:sp>
      <p:sp>
        <p:nvSpPr>
          <p:cNvPr id="4" name="Content Placeholder 2"/>
          <p:cNvSpPr txBox="1">
            <a:spLocks/>
          </p:cNvSpPr>
          <p:nvPr/>
        </p:nvSpPr>
        <p:spPr bwMode="auto">
          <a:xfrm rot="16200000">
            <a:off x="2057400" y="-381000"/>
            <a:ext cx="5105400" cy="876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eaVert"/>
          <a:lstStyle>
            <a:lvl1pPr marL="342900" indent="-342900" algn="l" rtl="0" fontAlgn="base">
              <a:spcBef>
                <a:spcPct val="20000"/>
              </a:spcBef>
              <a:spcAft>
                <a:spcPct val="0"/>
              </a:spcAft>
              <a:buSzPct val="90000"/>
              <a:buBlip>
                <a:blip r:embed="rId2"/>
              </a:buBlip>
              <a:defRPr kumimoji="1" sz="3200">
                <a:solidFill>
                  <a:schemeClr val="tx1"/>
                </a:solidFill>
                <a:latin typeface="+mn-lt"/>
                <a:ea typeface="+mn-ea"/>
                <a:cs typeface="+mn-cs"/>
              </a:defRPr>
            </a:lvl1pPr>
            <a:lvl2pPr marL="742950" indent="-285750" algn="l" rtl="0" fontAlgn="base">
              <a:spcBef>
                <a:spcPct val="20000"/>
              </a:spcBef>
              <a:spcAft>
                <a:spcPct val="0"/>
              </a:spcAft>
              <a:buSzPct val="85000"/>
              <a:buFont typeface="Wingdings" charset="0"/>
              <a:buChar char="§"/>
              <a:defRPr kumimoji="1" sz="2800">
                <a:solidFill>
                  <a:schemeClr val="tx1"/>
                </a:solidFill>
                <a:latin typeface="+mn-lt"/>
                <a:ea typeface="+mn-ea"/>
              </a:defRPr>
            </a:lvl2pPr>
            <a:lvl3pPr marL="1143000" indent="-228600" algn="l" rtl="0" fontAlgn="base">
              <a:spcBef>
                <a:spcPct val="20000"/>
              </a:spcBef>
              <a:spcAft>
                <a:spcPct val="0"/>
              </a:spcAft>
              <a:buSzPct val="95000"/>
              <a:buFont typeface="Wingdings" charset="0"/>
              <a:buChar char="§"/>
              <a:defRPr kumimoji="1" sz="2400">
                <a:solidFill>
                  <a:schemeClr val="tx1"/>
                </a:solidFill>
                <a:latin typeface="+mn-lt"/>
                <a:ea typeface="+mn-ea"/>
              </a:defRPr>
            </a:lvl3pPr>
            <a:lvl4pPr marL="1600200" indent="-228600" algn="l" rtl="0" fontAlgn="base">
              <a:spcBef>
                <a:spcPct val="20000"/>
              </a:spcBef>
              <a:spcAft>
                <a:spcPct val="0"/>
              </a:spcAft>
              <a:buSzPct val="100000"/>
              <a:buBlip>
                <a:blip r:embed="rId3"/>
              </a:buBlip>
              <a:defRPr kumimoji="1" sz="2000">
                <a:solidFill>
                  <a:schemeClr val="tx1"/>
                </a:solidFill>
                <a:latin typeface="+mn-lt"/>
                <a:ea typeface="+mn-ea"/>
              </a:defRPr>
            </a:lvl4pPr>
            <a:lvl5pPr marL="2057400" indent="-228600" algn="l" rtl="0" fontAlgn="base">
              <a:spcBef>
                <a:spcPct val="20000"/>
              </a:spcBef>
              <a:spcAft>
                <a:spcPct val="0"/>
              </a:spcAft>
              <a:buBlip>
                <a:blip r:embed="rId2"/>
              </a:buBlip>
              <a:defRPr kumimoji="1" sz="2000">
                <a:solidFill>
                  <a:schemeClr val="tx1"/>
                </a:solidFill>
                <a:latin typeface="+mn-lt"/>
                <a:ea typeface="+mn-ea"/>
              </a:defRPr>
            </a:lvl5pPr>
            <a:lvl6pPr marL="2514600" indent="-228600" algn="l" rtl="0" fontAlgn="base">
              <a:spcBef>
                <a:spcPct val="20000"/>
              </a:spcBef>
              <a:spcAft>
                <a:spcPct val="0"/>
              </a:spcAft>
              <a:buBlip>
                <a:blip r:embed="rId2"/>
              </a:buBlip>
              <a:defRPr kumimoji="1" sz="2000">
                <a:solidFill>
                  <a:schemeClr val="tx1"/>
                </a:solidFill>
                <a:latin typeface="+mn-lt"/>
                <a:ea typeface="+mn-ea"/>
              </a:defRPr>
            </a:lvl6pPr>
            <a:lvl7pPr marL="2971800" indent="-228600" algn="l" rtl="0" fontAlgn="base">
              <a:spcBef>
                <a:spcPct val="20000"/>
              </a:spcBef>
              <a:spcAft>
                <a:spcPct val="0"/>
              </a:spcAft>
              <a:buBlip>
                <a:blip r:embed="rId2"/>
              </a:buBlip>
              <a:defRPr kumimoji="1" sz="2000">
                <a:solidFill>
                  <a:schemeClr val="tx1"/>
                </a:solidFill>
                <a:latin typeface="+mn-lt"/>
                <a:ea typeface="+mn-ea"/>
              </a:defRPr>
            </a:lvl7pPr>
            <a:lvl8pPr marL="3429000" indent="-228600" algn="l" rtl="0" fontAlgn="base">
              <a:spcBef>
                <a:spcPct val="20000"/>
              </a:spcBef>
              <a:spcAft>
                <a:spcPct val="0"/>
              </a:spcAft>
              <a:buBlip>
                <a:blip r:embed="rId2"/>
              </a:buBlip>
              <a:defRPr kumimoji="1" sz="2000">
                <a:solidFill>
                  <a:schemeClr val="tx1"/>
                </a:solidFill>
                <a:latin typeface="+mn-lt"/>
                <a:ea typeface="+mn-ea"/>
              </a:defRPr>
            </a:lvl8pPr>
            <a:lvl9pPr marL="3886200" indent="-228600" algn="l" rtl="0" fontAlgn="base">
              <a:spcBef>
                <a:spcPct val="20000"/>
              </a:spcBef>
              <a:spcAft>
                <a:spcPct val="0"/>
              </a:spcAft>
              <a:buBlip>
                <a:blip r:embed="rId2"/>
              </a:buBlip>
              <a:defRPr kumimoji="1" sz="2000">
                <a:solidFill>
                  <a:schemeClr val="tx1"/>
                </a:solidFill>
                <a:latin typeface="+mn-lt"/>
                <a:ea typeface="+mn-ea"/>
              </a:defRPr>
            </a:lvl9pPr>
          </a:lstStyle>
          <a:p>
            <a:pPr>
              <a:defRPr/>
            </a:pPr>
            <a:r>
              <a:rPr lang="en-US" sz="2800" dirty="0">
                <a:latin typeface="Cambria" charset="0"/>
                <a:ea typeface="ヒラギノ角ゴ ProN W3" charset="0"/>
                <a:cs typeface="Cambria" charset="0"/>
              </a:rPr>
              <a:t>1 minute Quick Intros</a:t>
            </a:r>
          </a:p>
          <a:p>
            <a:pPr lvl="1">
              <a:defRPr/>
            </a:pPr>
            <a:r>
              <a:rPr lang="en-US" dirty="0">
                <a:latin typeface="Cambria" charset="0"/>
                <a:ea typeface="ＭＳ Ｐゴシック" charset="0"/>
                <a:cs typeface="Cambria" charset="0"/>
              </a:rPr>
              <a:t>Shake hands, eye contact, &amp; smile</a:t>
            </a:r>
          </a:p>
          <a:p>
            <a:pPr lvl="1">
              <a:defRPr/>
            </a:pPr>
            <a:r>
              <a:rPr lang="ja-JP" altLang="en-US" dirty="0">
                <a:latin typeface="Cambria" charset="0"/>
                <a:ea typeface="ＭＳ Ｐゴシック" charset="0"/>
                <a:cs typeface="Cambria" charset="0"/>
              </a:rPr>
              <a:t>“</a:t>
            </a:r>
            <a:r>
              <a:rPr lang="en-US" dirty="0">
                <a:latin typeface="Cambria" charset="0"/>
                <a:ea typeface="ＭＳ Ｐゴシック" charset="0"/>
                <a:cs typeface="Cambria" charset="0"/>
              </a:rPr>
              <a:t>My name is </a:t>
            </a:r>
            <a:r>
              <a:rPr lang="en-US" b="1" i="1" dirty="0">
                <a:latin typeface="Cambria" charset="0"/>
                <a:ea typeface="ＭＳ Ｐゴシック" charset="0"/>
                <a:cs typeface="Cambria" charset="0"/>
              </a:rPr>
              <a:t>Kathryn</a:t>
            </a:r>
            <a:r>
              <a:rPr lang="en-US" dirty="0">
                <a:latin typeface="Cambria" charset="0"/>
                <a:ea typeface="ＭＳ Ｐゴシック" charset="0"/>
                <a:cs typeface="Cambria" charset="0"/>
              </a:rPr>
              <a:t>…Happy to meet you, </a:t>
            </a:r>
            <a:r>
              <a:rPr lang="en-US" i="1" dirty="0">
                <a:latin typeface="Cambria" charset="0"/>
                <a:ea typeface="ＭＳ Ｐゴシック" charset="0"/>
                <a:cs typeface="Cambria" charset="0"/>
              </a:rPr>
              <a:t>Jane</a:t>
            </a:r>
            <a:r>
              <a:rPr lang="ja-JP" altLang="en-US" dirty="0">
                <a:latin typeface="Cambria" charset="0"/>
                <a:ea typeface="ＭＳ Ｐゴシック" charset="0"/>
                <a:cs typeface="Cambria" charset="0"/>
              </a:rPr>
              <a:t>”</a:t>
            </a:r>
            <a:endParaRPr lang="en-US" dirty="0">
              <a:latin typeface="Cambria" charset="0"/>
              <a:ea typeface="ＭＳ Ｐゴシック" charset="0"/>
              <a:cs typeface="Cambria" charset="0"/>
            </a:endParaRPr>
          </a:p>
          <a:p>
            <a:pPr lvl="1">
              <a:defRPr/>
            </a:pPr>
            <a:r>
              <a:rPr lang="en-US" dirty="0">
                <a:latin typeface="Cambria" charset="0"/>
                <a:ea typeface="ＭＳ Ｐゴシック" charset="0"/>
                <a:cs typeface="Cambria" charset="0"/>
              </a:rPr>
              <a:t>Write down their name!</a:t>
            </a:r>
          </a:p>
          <a:p>
            <a:pPr>
              <a:defRPr/>
            </a:pPr>
            <a:r>
              <a:rPr lang="en-US" sz="2800" dirty="0">
                <a:latin typeface="Cambria" charset="0"/>
                <a:ea typeface="ＭＳ Ｐゴシック" charset="0"/>
                <a:cs typeface="Cambria" charset="0"/>
              </a:rPr>
              <a:t>Listener: Ask a question</a:t>
            </a:r>
          </a:p>
          <a:p>
            <a:pPr>
              <a:defRPr/>
            </a:pPr>
            <a:r>
              <a:rPr lang="en-US" sz="2800" dirty="0">
                <a:latin typeface="Cambria" charset="0"/>
                <a:ea typeface="ヒラギノ角ゴ ProN W3" charset="0"/>
                <a:cs typeface="Cambria" charset="0"/>
              </a:rPr>
              <a:t>Respondent: Answer the question! </a:t>
            </a:r>
          </a:p>
          <a:p>
            <a:pPr lvl="1">
              <a:defRPr/>
            </a:pPr>
            <a:r>
              <a:rPr lang="en-US" dirty="0">
                <a:latin typeface="Cambria" charset="0"/>
                <a:ea typeface="ＭＳ Ｐゴシック" charset="0"/>
                <a:cs typeface="Cambria" charset="0"/>
              </a:rPr>
              <a:t>Listener listens </a:t>
            </a:r>
            <a:r>
              <a:rPr lang="en-US" b="1" i="1" dirty="0">
                <a:latin typeface="Cambria" charset="0"/>
                <a:ea typeface="ＭＳ Ｐゴシック" charset="0"/>
                <a:cs typeface="Cambria" charset="0"/>
              </a:rPr>
              <a:t>actively</a:t>
            </a:r>
            <a:r>
              <a:rPr lang="en-US" dirty="0">
                <a:latin typeface="Cambria" charset="0"/>
                <a:ea typeface="ＭＳ Ｐゴシック" charset="0"/>
                <a:cs typeface="Cambria" charset="0"/>
              </a:rPr>
              <a:t>, eye contact, notes are OK </a:t>
            </a:r>
          </a:p>
          <a:p>
            <a:pPr lvl="1">
              <a:defRPr/>
            </a:pPr>
            <a:r>
              <a:rPr lang="en-US" dirty="0">
                <a:latin typeface="Cambria" charset="0"/>
                <a:ea typeface="ヒラギノ角ゴ ProN W3" charset="0"/>
                <a:cs typeface="Cambria" charset="0"/>
              </a:rPr>
              <a:t>Listener </a:t>
            </a:r>
            <a:r>
              <a:rPr lang="en-US" b="1" i="1" dirty="0">
                <a:latin typeface="Cambria" charset="0"/>
                <a:ea typeface="ＭＳ Ｐゴシック" charset="0"/>
                <a:cs typeface="Cambria" charset="0"/>
              </a:rPr>
              <a:t>mirrors</a:t>
            </a:r>
            <a:r>
              <a:rPr lang="en-US" dirty="0">
                <a:latin typeface="Cambria" charset="0"/>
                <a:ea typeface="ＭＳ Ｐゴシック" charset="0"/>
                <a:cs typeface="Cambria" charset="0"/>
              </a:rPr>
              <a:t> what she has heard &amp; responds directly, relating to the answer</a:t>
            </a:r>
            <a:endParaRPr lang="en-US" b="1" dirty="0">
              <a:latin typeface="Cambria" charset="0"/>
              <a:ea typeface="ＭＳ Ｐゴシック" charset="0"/>
              <a:cs typeface="Cambria" charset="0"/>
            </a:endParaRPr>
          </a:p>
          <a:p>
            <a:pPr>
              <a:defRPr/>
            </a:pPr>
            <a:r>
              <a:rPr lang="en-US" sz="2800" dirty="0">
                <a:latin typeface="Cambria" charset="0"/>
                <a:ea typeface="ヒラギノ角ゴ ProN W3" charset="0"/>
                <a:cs typeface="Cambria" charset="0"/>
              </a:rPr>
              <a:t>Swap Roles.  Lather, Rinse, Repeat!</a:t>
            </a:r>
            <a:r>
              <a:rPr lang="en-US" sz="2400" dirty="0">
                <a:latin typeface="Cambria" charset="0"/>
                <a:ea typeface="ヒラギノ角ゴ ProN W3" charset="0"/>
                <a:cs typeface="Cambria" charset="0"/>
              </a:rPr>
              <a:t>.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What to talk about?</a:t>
            </a:r>
          </a:p>
        </p:txBody>
      </p:sp>
      <p:sp>
        <p:nvSpPr>
          <p:cNvPr id="4" name="Content Placeholder 2"/>
          <p:cNvSpPr>
            <a:spLocks noGrp="1"/>
          </p:cNvSpPr>
          <p:nvPr>
            <p:ph type="body" orient="vert" idx="1"/>
          </p:nvPr>
        </p:nvSpPr>
        <p:spPr>
          <a:xfrm rot="16200000">
            <a:off x="1905000" y="152400"/>
            <a:ext cx="5562600" cy="845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2200" dirty="0">
                <a:latin typeface="Cambria" charset="0"/>
                <a:ea typeface="ヒラギノ角ゴ ProN W3" charset="0"/>
                <a:cs typeface="Cambria" charset="0"/>
              </a:rPr>
              <a:t>What is your research area?  What attracts you to this subject area?</a:t>
            </a:r>
          </a:p>
          <a:p>
            <a:pPr eaLnBrk="1" hangingPunct="1">
              <a:defRPr/>
            </a:pPr>
            <a:r>
              <a:rPr lang="en-US" sz="2200" dirty="0">
                <a:latin typeface="Cambria" charset="0"/>
                <a:ea typeface="ヒラギノ角ゴ ProN W3" charset="0"/>
                <a:cs typeface="Cambria" charset="0"/>
              </a:rPr>
              <a:t>What research problem(s) are you working on right now? </a:t>
            </a:r>
          </a:p>
          <a:p>
            <a:pPr eaLnBrk="1" hangingPunct="1">
              <a:defRPr/>
            </a:pPr>
            <a:r>
              <a:rPr lang="en-US" sz="2200" dirty="0">
                <a:latin typeface="Cambria" charset="0"/>
                <a:ea typeface="ヒラギノ角ゴ ProN W3" charset="0"/>
                <a:cs typeface="Cambria" charset="0"/>
              </a:rPr>
              <a:t>What is your greatest (professional or personal) challenge right now? </a:t>
            </a:r>
          </a:p>
          <a:p>
            <a:pPr eaLnBrk="1" hangingPunct="1">
              <a:defRPr/>
            </a:pPr>
            <a:r>
              <a:rPr lang="en-US" sz="2200" dirty="0">
                <a:latin typeface="Cambria" charset="0"/>
                <a:ea typeface="ヒラギノ角ゴ ProN W3" charset="0"/>
                <a:cs typeface="Cambria" charset="0"/>
              </a:rPr>
              <a:t>What is your next step in your career? </a:t>
            </a:r>
          </a:p>
          <a:p>
            <a:pPr eaLnBrk="1" hangingPunct="1">
              <a:defRPr/>
            </a:pPr>
            <a:r>
              <a:rPr lang="en-US" sz="2200" dirty="0">
                <a:latin typeface="Cambria" charset="0"/>
                <a:ea typeface="ヒラギノ角ゴ ProN W3" charset="0"/>
                <a:cs typeface="Cambria" charset="0"/>
              </a:rPr>
              <a:t>What do you hope to get out of this meeting?</a:t>
            </a:r>
          </a:p>
          <a:p>
            <a:pPr eaLnBrk="1" hangingPunct="1">
              <a:defRPr/>
            </a:pPr>
            <a:r>
              <a:rPr lang="en-US" sz="2200" dirty="0">
                <a:latin typeface="Cambria" charset="0"/>
                <a:ea typeface="ヒラギノ角ゴ ProN W3" charset="0"/>
                <a:cs typeface="Cambria" charset="0"/>
              </a:rPr>
              <a:t>What was the most important lesson you learned from your advisor?</a:t>
            </a:r>
          </a:p>
          <a:p>
            <a:pPr eaLnBrk="1" hangingPunct="1">
              <a:defRPr/>
            </a:pPr>
            <a:r>
              <a:rPr lang="en-US" sz="2200" dirty="0">
                <a:latin typeface="Cambria" charset="0"/>
                <a:ea typeface="ヒラギノ角ゴ ProN W3" charset="0"/>
                <a:cs typeface="Cambria" charset="0"/>
              </a:rPr>
              <a:t>What do you enjoy doing when you</a:t>
            </a:r>
            <a:r>
              <a:rPr lang="ja-JP" altLang="en-US" sz="2200" dirty="0">
                <a:latin typeface="Cambria" charset="0"/>
                <a:ea typeface="ヒラギノ角ゴ ProN W3" charset="0"/>
                <a:cs typeface="Cambria" charset="0"/>
              </a:rPr>
              <a:t>’</a:t>
            </a:r>
            <a:r>
              <a:rPr lang="en-US" sz="2200" dirty="0">
                <a:latin typeface="Cambria" charset="0"/>
                <a:ea typeface="ヒラギノ角ゴ ProN W3" charset="0"/>
                <a:cs typeface="Cambria" charset="0"/>
              </a:rPr>
              <a:t>re </a:t>
            </a:r>
            <a:r>
              <a:rPr lang="en-US" sz="2200" b="1" i="1" dirty="0">
                <a:latin typeface="Cambria" charset="0"/>
                <a:ea typeface="ヒラギノ角ゴ ProN W3" charset="0"/>
                <a:cs typeface="Cambria" charset="0"/>
              </a:rPr>
              <a:t>not </a:t>
            </a:r>
            <a:r>
              <a:rPr lang="en-US" sz="2200" dirty="0">
                <a:latin typeface="Cambria" charset="0"/>
                <a:ea typeface="ヒラギノ角ゴ ProN W3" charset="0"/>
                <a:cs typeface="Cambria" charset="0"/>
              </a:rPr>
              <a:t>doing CS? </a:t>
            </a:r>
          </a:p>
          <a:p>
            <a:pPr eaLnBrk="1" hangingPunct="1">
              <a:defRPr/>
            </a:pPr>
            <a:r>
              <a:rPr lang="en-US" sz="2200" dirty="0">
                <a:latin typeface="Cambria" charset="0"/>
                <a:ea typeface="ヒラギノ角ゴ ProN W3" charset="0"/>
                <a:cs typeface="Cambria" charset="0"/>
              </a:rPr>
              <a:t>What are you </a:t>
            </a:r>
            <a:r>
              <a:rPr lang="en-US" sz="2200" b="1" i="1" dirty="0">
                <a:latin typeface="Cambria" charset="0"/>
                <a:ea typeface="ヒラギノ角ゴ ProN W3" charset="0"/>
                <a:cs typeface="Cambria" charset="0"/>
              </a:rPr>
              <a:t>passionate </a:t>
            </a:r>
            <a:r>
              <a:rPr lang="en-US" sz="2200" dirty="0">
                <a:latin typeface="Cambria" charset="0"/>
                <a:ea typeface="ヒラギノ角ゴ ProN W3" charset="0"/>
                <a:cs typeface="Cambria" charset="0"/>
              </a:rPr>
              <a:t>about?</a:t>
            </a:r>
          </a:p>
          <a:p>
            <a:pPr eaLnBrk="1" hangingPunct="1">
              <a:defRPr/>
            </a:pPr>
            <a:endParaRPr lang="en-US" sz="2000" dirty="0">
              <a:latin typeface="Cambria" charset="0"/>
              <a:ea typeface="ヒラギノ角ゴ ProN W3" charset="0"/>
              <a:cs typeface="Cambria"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lIns="91435" tIns="45718" rIns="91435" bIns="45718">
            <a:normAutofit/>
          </a:bodyPr>
          <a:lstStyle/>
          <a:p>
            <a:pPr algn="l"/>
            <a:r>
              <a:rPr lang="en-US" sz="3800" dirty="0"/>
              <a:t>Kathryn McKinley</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57800" y="4343400"/>
            <a:ext cx="3277130" cy="194476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13400" y="2324147"/>
            <a:ext cx="2616200" cy="1786915"/>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6488583" y="6248400"/>
            <a:ext cx="979745" cy="461661"/>
          </a:xfrm>
          <a:prstGeom prst="rect">
            <a:avLst/>
          </a:prstGeom>
          <a:noFill/>
        </p:spPr>
        <p:txBody>
          <a:bodyPr wrap="none" lIns="91435" tIns="45718" rIns="91435" bIns="45718" rtlCol="0">
            <a:spAutoFit/>
          </a:bodyPr>
          <a:lstStyle/>
          <a:p>
            <a:r>
              <a:rPr lang="en-US" dirty="0">
                <a:solidFill>
                  <a:srgbClr val="FFFFFF"/>
                </a:solidFill>
                <a:latin typeface="Abadi MT Condensed Extra Bold"/>
                <a:cs typeface="Abadi MT Condensed Extra Bold"/>
              </a:rPr>
              <a:t>Family</a:t>
            </a:r>
          </a:p>
        </p:txBody>
      </p:sp>
      <p:sp>
        <p:nvSpPr>
          <p:cNvPr id="16" name="TextBox 15"/>
          <p:cNvSpPr txBox="1"/>
          <p:nvPr/>
        </p:nvSpPr>
        <p:spPr>
          <a:xfrm>
            <a:off x="5257800" y="1676400"/>
            <a:ext cx="3172653" cy="461661"/>
          </a:xfrm>
          <a:prstGeom prst="rect">
            <a:avLst/>
          </a:prstGeom>
          <a:noFill/>
        </p:spPr>
        <p:txBody>
          <a:bodyPr wrap="none" lIns="91435" tIns="45718" rIns="91435" bIns="45718" rtlCol="0">
            <a:spAutoFit/>
          </a:bodyPr>
          <a:lstStyle/>
          <a:p>
            <a:r>
              <a:rPr lang="en-US" dirty="0">
                <a:solidFill>
                  <a:schemeClr val="tx2"/>
                </a:solidFill>
                <a:latin typeface="Abadi MT Condensed Extra Bold"/>
                <a:cs typeface="Abadi MT Condensed Extra Bold"/>
              </a:rPr>
              <a:t>Congressional Testimony</a:t>
            </a:r>
          </a:p>
        </p:txBody>
      </p:sp>
      <p:pic>
        <p:nvPicPr>
          <p:cNvPr id="18" name="pasted-image.pdf"/>
          <p:cNvPicPr/>
          <p:nvPr/>
        </p:nvPicPr>
        <p:blipFill>
          <a:blip r:embed="rId5" cstate="email">
            <a:extLst>
              <a:ext uri="{28A0092B-C50C-407E-A947-70E740481C1C}">
                <a14:useLocalDpi xmlns:a14="http://schemas.microsoft.com/office/drawing/2010/main"/>
              </a:ext>
            </a:extLst>
          </a:blip>
          <a:stretch>
            <a:fillRect/>
          </a:stretch>
        </p:blipFill>
        <p:spPr>
          <a:xfrm>
            <a:off x="3429000" y="2324147"/>
            <a:ext cx="914400" cy="1384300"/>
          </a:xfrm>
          <a:prstGeom prst="rect">
            <a:avLst/>
          </a:prstGeom>
          <a:ln w="12700">
            <a:miter lim="400000"/>
          </a:ln>
        </p:spPr>
      </p:pic>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backgroundRemoval t="2676" b="95987" l="9504" r="89256"/>
                    </a14:imgEffect>
                  </a14:imgLayer>
                </a14:imgProps>
              </a:ext>
            </a:extLst>
          </a:blip>
          <a:stretch>
            <a:fillRect/>
          </a:stretch>
        </p:blipFill>
        <p:spPr>
          <a:xfrm>
            <a:off x="610067" y="2286000"/>
            <a:ext cx="1233472" cy="1524001"/>
          </a:xfrm>
          <a:prstGeom prst="rect">
            <a:avLst/>
          </a:prstGeom>
        </p:spPr>
      </p:pic>
      <p:sp>
        <p:nvSpPr>
          <p:cNvPr id="20" name="TextBox 19"/>
          <p:cNvSpPr txBox="1"/>
          <p:nvPr/>
        </p:nvSpPr>
        <p:spPr>
          <a:xfrm>
            <a:off x="1944010" y="1676400"/>
            <a:ext cx="1248349" cy="461661"/>
          </a:xfrm>
          <a:prstGeom prst="rect">
            <a:avLst/>
          </a:prstGeom>
          <a:noFill/>
        </p:spPr>
        <p:txBody>
          <a:bodyPr wrap="none" lIns="91435" tIns="45718" rIns="91435" bIns="45718" rtlCol="0">
            <a:spAutoFit/>
          </a:bodyPr>
          <a:lstStyle/>
          <a:p>
            <a:pPr algn="ctr"/>
            <a:r>
              <a:rPr lang="en-US" sz="2400" dirty="0" smtClean="0">
                <a:solidFill>
                  <a:schemeClr val="tx2"/>
                </a:solidFill>
                <a:latin typeface="Abadi MT Condensed Extra Bold"/>
                <a:cs typeface="Abadi MT Condensed Extra Bold"/>
              </a:rPr>
              <a:t>Research</a:t>
            </a:r>
            <a:endParaRPr lang="en-US" sz="2400" dirty="0">
              <a:solidFill>
                <a:schemeClr val="tx2"/>
              </a:solidFill>
              <a:latin typeface="Abadi MT Condensed Extra Bold"/>
              <a:cs typeface="Abadi MT Condensed Extra Bold"/>
            </a:endParaRPr>
          </a:p>
        </p:txBody>
      </p:sp>
      <p:grpSp>
        <p:nvGrpSpPr>
          <p:cNvPr id="21" name="Group 20"/>
          <p:cNvGrpSpPr/>
          <p:nvPr/>
        </p:nvGrpSpPr>
        <p:grpSpPr>
          <a:xfrm>
            <a:off x="2265142" y="2362200"/>
            <a:ext cx="685799" cy="1900986"/>
            <a:chOff x="8771118" y="1847880"/>
            <a:chExt cx="685799" cy="1900986"/>
          </a:xfrm>
        </p:grpSpPr>
        <p:pic>
          <p:nvPicPr>
            <p:cNvPr id="22" name="Picture 21"/>
            <p:cNvPicPr>
              <a:picLocks noChangeAspect="1"/>
            </p:cNvPicPr>
            <p:nvPr/>
          </p:nvPicPr>
          <p:blipFill rotWithShape="1">
            <a:blip r:embed="rId8"/>
            <a:srcRect l="8172" t="17365" r="82243" b="45845"/>
            <a:stretch/>
          </p:blipFill>
          <p:spPr>
            <a:xfrm>
              <a:off x="8771118" y="1847880"/>
              <a:ext cx="685799" cy="1900986"/>
            </a:xfrm>
            <a:prstGeom prst="rect">
              <a:avLst/>
            </a:prstGeom>
          </p:spPr>
        </p:pic>
        <p:sp>
          <p:nvSpPr>
            <p:cNvPr id="23" name="Rectangle 22"/>
            <p:cNvSpPr/>
            <p:nvPr/>
          </p:nvSpPr>
          <p:spPr>
            <a:xfrm>
              <a:off x="8826186" y="1950829"/>
              <a:ext cx="597462" cy="105144"/>
            </a:xfrm>
            <a:prstGeom prst="rect">
              <a:avLst/>
            </a:prstGeom>
            <a:solidFill>
              <a:srgbClr val="FF66FF"/>
            </a:solidFill>
            <a:ln>
              <a:solidFill>
                <a:srgbClr val="FF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826186" y="2220705"/>
              <a:ext cx="597462" cy="10514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Rectangle 24"/>
            <p:cNvSpPr/>
            <p:nvPr/>
          </p:nvSpPr>
          <p:spPr>
            <a:xfrm>
              <a:off x="8826186" y="2355643"/>
              <a:ext cx="597462" cy="1051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Rectangle 25"/>
            <p:cNvSpPr/>
            <p:nvPr/>
          </p:nvSpPr>
          <p:spPr>
            <a:xfrm>
              <a:off x="8826186" y="2490579"/>
              <a:ext cx="597462" cy="10514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Rectangle 26"/>
            <p:cNvSpPr/>
            <p:nvPr/>
          </p:nvSpPr>
          <p:spPr>
            <a:xfrm>
              <a:off x="8826186" y="2085767"/>
              <a:ext cx="597462" cy="10514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9"/>
          <a:stretch>
            <a:fillRect/>
          </a:stretch>
        </p:blipFill>
        <p:spPr>
          <a:xfrm>
            <a:off x="4876800" y="457200"/>
            <a:ext cx="838200" cy="838200"/>
          </a:xfrm>
          <a:prstGeom prst="rect">
            <a:avLst/>
          </a:prstGeom>
        </p:spPr>
      </p:pic>
      <p:pic>
        <p:nvPicPr>
          <p:cNvPr id="28" name="Picture 2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3840" y="4576366"/>
            <a:ext cx="1326286" cy="1591544"/>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05534" y="4576366"/>
            <a:ext cx="1563022" cy="1591544"/>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3426447" y="4576367"/>
            <a:ext cx="1602753" cy="1591545"/>
          </a:xfrm>
          <a:prstGeom prst="rect">
            <a:avLst/>
          </a:prstGeom>
          <a:ln>
            <a:noFill/>
          </a:ln>
          <a:effectLst>
            <a:outerShdw blurRad="292100" dist="139700" dir="2700000" algn="tl" rotWithShape="0">
              <a:srgbClr val="333333">
                <a:alpha val="65000"/>
              </a:srgbClr>
            </a:outerShdw>
          </a:effectLst>
        </p:spPr>
      </p:pic>
      <p:sp>
        <p:nvSpPr>
          <p:cNvPr id="31" name="TextBox 30"/>
          <p:cNvSpPr txBox="1"/>
          <p:nvPr/>
        </p:nvSpPr>
        <p:spPr>
          <a:xfrm>
            <a:off x="2049596" y="6248400"/>
            <a:ext cx="1154272" cy="461661"/>
          </a:xfrm>
          <a:prstGeom prst="rect">
            <a:avLst/>
          </a:prstGeom>
          <a:noFill/>
        </p:spPr>
        <p:txBody>
          <a:bodyPr wrap="none" lIns="91435" tIns="45718" rIns="91435" bIns="45718" rtlCol="0">
            <a:spAutoFit/>
          </a:bodyPr>
          <a:lstStyle/>
          <a:p>
            <a:pPr algn="ctr"/>
            <a:r>
              <a:rPr lang="en-US" dirty="0">
                <a:solidFill>
                  <a:srgbClr val="FFFFFF"/>
                </a:solidFill>
                <a:latin typeface="Abadi MT Condensed Extra Bold"/>
                <a:cs typeface="Abadi MT Condensed Extra Bold"/>
              </a:rPr>
              <a:t>Mentors</a:t>
            </a:r>
          </a:p>
        </p:txBody>
      </p:sp>
    </p:spTree>
    <p:extLst>
      <p:ext uri="{BB962C8B-B14F-4D97-AF65-F5344CB8AC3E}">
        <p14:creationId xmlns:p14="http://schemas.microsoft.com/office/powerpoint/2010/main" val="488068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dirty="0"/>
              <a:t>Thank you!</a:t>
            </a:r>
          </a:p>
        </p:txBody>
      </p:sp>
      <p:sp>
        <p:nvSpPr>
          <p:cNvPr id="5" name="Subtitle 4"/>
          <p:cNvSpPr>
            <a:spLocks noGrp="1"/>
          </p:cNvSpPr>
          <p:nvPr>
            <p:ph type="subTitle" idx="1"/>
          </p:nvPr>
        </p:nvSpPr>
        <p:spPr/>
        <p:txBody>
          <a:bodyPr/>
          <a:lstStyle/>
          <a:p>
            <a:pPr eaLnBrk="1" hangingPunct="1">
              <a:defRPr/>
            </a:pPr>
            <a:endParaRPr lang="en-US"/>
          </a:p>
        </p:txBody>
      </p:sp>
    </p:spTree>
    <p:extLst>
      <p:ext uri="{BB962C8B-B14F-4D97-AF65-F5344CB8AC3E}">
        <p14:creationId xmlns:p14="http://schemas.microsoft.com/office/powerpoint/2010/main" val="3851487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Activities &amp; Resources</a:t>
            </a:r>
          </a:p>
        </p:txBody>
      </p:sp>
      <p:sp>
        <p:nvSpPr>
          <p:cNvPr id="3" name="Subtitle 2"/>
          <p:cNvSpPr>
            <a:spLocks noGrp="1"/>
          </p:cNvSpPr>
          <p:nvPr>
            <p:ph type="subTitle" idx="1"/>
          </p:nvPr>
        </p:nvSpPr>
        <p:spPr/>
        <p:txBody>
          <a:bodyPr/>
          <a:lstStyle/>
          <a:p>
            <a:r>
              <a:rPr lang="en-US" dirty="0"/>
              <a:t>Arrange networking events at your home institution!</a:t>
            </a:r>
          </a:p>
        </p:txBody>
      </p:sp>
    </p:spTree>
    <p:extLst>
      <p:ext uri="{BB962C8B-B14F-4D97-AF65-F5344CB8AC3E}">
        <p14:creationId xmlns:p14="http://schemas.microsoft.com/office/powerpoint/2010/main" val="257813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Resources</a:t>
            </a:r>
          </a:p>
        </p:txBody>
      </p:sp>
      <p:sp>
        <p:nvSpPr>
          <p:cNvPr id="7" name="Rectangle 3"/>
          <p:cNvSpPr>
            <a:spLocks noGrp="1" noChangeArrowheads="1"/>
          </p:cNvSpPr>
          <p:nvPr>
            <p:ph idx="1"/>
          </p:nvPr>
        </p:nvSpPr>
        <p:spPr/>
        <p:txBody>
          <a:bodyPr/>
          <a:lstStyle/>
          <a:p>
            <a:pPr eaLnBrk="1" hangingPunct="1">
              <a:lnSpc>
                <a:spcPct val="80000"/>
              </a:lnSpc>
              <a:defRPr/>
            </a:pPr>
            <a:r>
              <a:rPr lang="en-US" sz="2000" dirty="0">
                <a:hlinkClick r:id="rId2"/>
              </a:rPr>
              <a:t>www.cra-w.org</a:t>
            </a:r>
            <a:endParaRPr lang="en-US" sz="2000" dirty="0"/>
          </a:p>
          <a:p>
            <a:pPr eaLnBrk="1" hangingPunct="1">
              <a:lnSpc>
                <a:spcPct val="80000"/>
              </a:lnSpc>
              <a:defRPr/>
            </a:pPr>
            <a:r>
              <a:rPr lang="en-US" sz="2000" dirty="0"/>
              <a:t>CRA-W Career Mentoring Workshops, Workshop reports and transcripts, </a:t>
            </a:r>
          </a:p>
          <a:p>
            <a:pPr eaLnBrk="1" hangingPunct="1">
              <a:lnSpc>
                <a:spcPct val="80000"/>
              </a:lnSpc>
              <a:defRPr/>
            </a:pPr>
            <a:r>
              <a:rPr lang="en-US" sz="2000" dirty="0"/>
              <a:t>From a summer internship to a permanent position </a:t>
            </a:r>
            <a:r>
              <a:rPr lang="en-US" sz="2000" i="1" u="sng" dirty="0"/>
              <a:t>by Keith </a:t>
            </a:r>
            <a:r>
              <a:rPr lang="en-US" sz="2000" i="1" u="sng" dirty="0" err="1"/>
              <a:t>Farkus</a:t>
            </a:r>
            <a:r>
              <a:rPr lang="en-US" sz="2000" i="1" u="sng" dirty="0"/>
              <a:t>, DEC WRL</a:t>
            </a:r>
          </a:p>
          <a:p>
            <a:pPr eaLnBrk="1" hangingPunct="1">
              <a:lnSpc>
                <a:spcPct val="80000"/>
              </a:lnSpc>
              <a:defRPr/>
            </a:pPr>
            <a:r>
              <a:rPr lang="en-US" sz="2000" dirty="0"/>
              <a:t>Finding real world problems </a:t>
            </a:r>
            <a:r>
              <a:rPr lang="en-US" sz="2000" i="1" u="sng" dirty="0"/>
              <a:t>by Dirk </a:t>
            </a:r>
            <a:r>
              <a:rPr lang="en-US" sz="2000" i="1" u="sng" dirty="0" err="1"/>
              <a:t>Grunwald</a:t>
            </a:r>
            <a:r>
              <a:rPr lang="en-US" sz="2000" i="1" u="sng" dirty="0"/>
              <a:t>, U Colorado</a:t>
            </a:r>
            <a:endParaRPr lang="en-US" sz="2000" dirty="0"/>
          </a:p>
          <a:p>
            <a:pPr eaLnBrk="1" hangingPunct="1">
              <a:lnSpc>
                <a:spcPct val="80000"/>
              </a:lnSpc>
              <a:defRPr/>
            </a:pPr>
            <a:r>
              <a:rPr lang="en-US" sz="2000" dirty="0"/>
              <a:t>Networking for your students </a:t>
            </a:r>
            <a:r>
              <a:rPr lang="en-US" sz="2000" i="1" u="sng" dirty="0"/>
              <a:t>by Ken Kennedy, Rice</a:t>
            </a:r>
            <a:endParaRPr lang="en-US" sz="2000" dirty="0"/>
          </a:p>
          <a:p>
            <a:pPr eaLnBrk="1" hangingPunct="1">
              <a:lnSpc>
                <a:spcPct val="80000"/>
              </a:lnSpc>
              <a:defRPr/>
            </a:pPr>
            <a:r>
              <a:rPr lang="en-US" sz="2000" dirty="0"/>
              <a:t>Go outside your department </a:t>
            </a:r>
            <a:r>
              <a:rPr lang="en-US" sz="2000" i="1" u="sng" dirty="0"/>
              <a:t>by Jan </a:t>
            </a:r>
            <a:r>
              <a:rPr lang="en-US" sz="2000" i="1" u="sng" dirty="0" err="1"/>
              <a:t>Cuny</a:t>
            </a:r>
            <a:r>
              <a:rPr lang="en-US" sz="2000" i="1" u="sng" dirty="0"/>
              <a:t>, U Oregon</a:t>
            </a:r>
          </a:p>
          <a:p>
            <a:pPr eaLnBrk="1" hangingPunct="1">
              <a:lnSpc>
                <a:spcPct val="80000"/>
              </a:lnSpc>
              <a:defRPr/>
            </a:pPr>
            <a:r>
              <a:rPr lang="en-US" sz="2000" dirty="0"/>
              <a:t>Developing business contacts </a:t>
            </a:r>
            <a:r>
              <a:rPr lang="en-US" sz="2000" i="1" u="sng" dirty="0"/>
              <a:t>by Maria </a:t>
            </a:r>
            <a:r>
              <a:rPr lang="en-US" sz="2000" i="1" u="sng" dirty="0" err="1"/>
              <a:t>Klawe</a:t>
            </a:r>
            <a:r>
              <a:rPr lang="en-US" sz="2000" i="1" u="sng" dirty="0"/>
              <a:t>, UBC</a:t>
            </a:r>
            <a:endParaRPr lang="en-US" sz="2000" dirty="0"/>
          </a:p>
          <a:p>
            <a:pPr eaLnBrk="1" hangingPunct="1">
              <a:lnSpc>
                <a:spcPct val="80000"/>
              </a:lnSpc>
              <a:defRPr/>
            </a:pPr>
            <a:r>
              <a:rPr lang="en-US" sz="2000" dirty="0"/>
              <a:t>Networking at NSF </a:t>
            </a:r>
            <a:r>
              <a:rPr lang="en-US" sz="2000" i="1" u="sng" dirty="0"/>
              <a:t>by Caroline Wardle, NSF</a:t>
            </a:r>
            <a:endParaRPr lang="en-US" sz="2000" dirty="0"/>
          </a:p>
          <a:p>
            <a:pPr eaLnBrk="1" hangingPunct="1">
              <a:lnSpc>
                <a:spcPct val="80000"/>
              </a:lnSpc>
              <a:defRPr/>
            </a:pPr>
            <a:r>
              <a:rPr lang="en-US" sz="2000" dirty="0"/>
              <a:t>Populating a start-up </a:t>
            </a:r>
            <a:r>
              <a:rPr lang="en-US" sz="2000" i="1" u="sng" dirty="0"/>
              <a:t>by Dave </a:t>
            </a:r>
            <a:r>
              <a:rPr lang="en-US" sz="2000" i="1" u="sng" dirty="0" err="1"/>
              <a:t>Ditzel</a:t>
            </a:r>
            <a:r>
              <a:rPr lang="en-US" sz="2000" i="1" u="sng" dirty="0"/>
              <a:t>, </a:t>
            </a:r>
            <a:r>
              <a:rPr lang="en-US" sz="2000" i="1" u="sng" dirty="0" err="1"/>
              <a:t>Transmeta</a:t>
            </a:r>
            <a:endParaRPr lang="en-US" sz="2000" dirty="0"/>
          </a:p>
          <a:p>
            <a:pPr eaLnBrk="1" hangingPunct="1">
              <a:lnSpc>
                <a:spcPct val="80000"/>
              </a:lnSpc>
              <a:defRPr/>
            </a:pPr>
            <a:r>
              <a:rPr lang="en-US" sz="2000" dirty="0"/>
              <a:t>The ONR program director </a:t>
            </a:r>
            <a:r>
              <a:rPr lang="en-US" sz="2000" i="1" u="sng" dirty="0"/>
              <a:t>by Susan Eggers, UW</a:t>
            </a:r>
            <a:endParaRPr lang="en-US" sz="2000" dirty="0"/>
          </a:p>
          <a:p>
            <a:pPr eaLnBrk="1" hangingPunct="1">
              <a:lnSpc>
                <a:spcPct val="90000"/>
              </a:lnSpc>
              <a:defRPr/>
            </a:pP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latin typeface="Arial" charset="0"/>
              </a:rPr>
              <a:t/>
            </a:r>
            <a:br>
              <a:rPr lang="en-US">
                <a:latin typeface="Arial" charset="0"/>
              </a:rPr>
            </a:br>
            <a:r>
              <a:rPr lang="en-US">
                <a:latin typeface="Arial" charset="0"/>
              </a:rPr>
              <a:t>Acknowledgements</a:t>
            </a:r>
            <a:br>
              <a:rPr lang="en-US">
                <a:latin typeface="Arial" charset="0"/>
              </a:rPr>
            </a:br>
            <a:r>
              <a:rPr lang="en-US" sz="4000">
                <a:latin typeface="Arial" charset="0"/>
              </a:rPr>
              <a:t/>
            </a:r>
            <a:br>
              <a:rPr lang="en-US" sz="4000">
                <a:latin typeface="Arial" charset="0"/>
              </a:rPr>
            </a:br>
            <a:r>
              <a:rPr lang="en-US" sz="2400">
                <a:solidFill>
                  <a:srgbClr val="000000"/>
                </a:solidFill>
                <a:latin typeface="Times New Roman" charset="0"/>
              </a:rPr>
              <a:t/>
            </a:r>
            <a:br>
              <a:rPr lang="en-US" sz="2400">
                <a:solidFill>
                  <a:srgbClr val="000000"/>
                </a:solidFill>
                <a:latin typeface="Times New Roman" charset="0"/>
              </a:rPr>
            </a:br>
            <a:endParaRPr lang="en-US" sz="2400">
              <a:solidFill>
                <a:srgbClr val="000000"/>
              </a:solidFill>
              <a:latin typeface="Times New Roman" charset="0"/>
            </a:endParaRPr>
          </a:p>
        </p:txBody>
      </p:sp>
      <p:sp>
        <p:nvSpPr>
          <p:cNvPr id="31747" name="Rectangle 3"/>
          <p:cNvSpPr>
            <a:spLocks noGrp="1" noChangeArrowheads="1"/>
          </p:cNvSpPr>
          <p:nvPr>
            <p:ph type="body" idx="1"/>
          </p:nvPr>
        </p:nvSpPr>
        <p:spPr>
          <a:xfrm>
            <a:off x="609600" y="1295400"/>
            <a:ext cx="7772400" cy="4114800"/>
          </a:xfrm>
        </p:spPr>
        <p:txBody>
          <a:bodyPr/>
          <a:lstStyle/>
          <a:p>
            <a:pPr eaLnBrk="1" hangingPunct="1">
              <a:lnSpc>
                <a:spcPct val="90000"/>
              </a:lnSpc>
              <a:buFontTx/>
              <a:buNone/>
              <a:defRPr/>
            </a:pPr>
            <a:r>
              <a:rPr lang="en-US" dirty="0">
                <a:latin typeface="Arial" charset="0"/>
              </a:rPr>
              <a:t>  </a:t>
            </a:r>
            <a:r>
              <a:rPr lang="en-US" dirty="0"/>
              <a:t>Thanks for sharing their presentations</a:t>
            </a:r>
            <a:r>
              <a:rPr lang="en-US" sz="2800" dirty="0"/>
              <a:t/>
            </a:r>
            <a:br>
              <a:rPr lang="en-US" sz="2800" dirty="0"/>
            </a:br>
            <a:endParaRPr lang="en-US" sz="1000" dirty="0"/>
          </a:p>
          <a:p>
            <a:pPr lvl="2" eaLnBrk="1" hangingPunct="1">
              <a:lnSpc>
                <a:spcPct val="90000"/>
              </a:lnSpc>
              <a:buFont typeface="Wingdings" charset="0"/>
              <a:buNone/>
              <a:defRPr/>
            </a:pPr>
            <a:r>
              <a:rPr lang="en-US" dirty="0"/>
              <a:t>Jan </a:t>
            </a:r>
            <a:r>
              <a:rPr lang="en-US" dirty="0" err="1"/>
              <a:t>Cuny</a:t>
            </a:r>
            <a:r>
              <a:rPr lang="en-US" dirty="0"/>
              <a:t>, NSF </a:t>
            </a:r>
          </a:p>
          <a:p>
            <a:pPr lvl="2" eaLnBrk="1" hangingPunct="1">
              <a:lnSpc>
                <a:spcPct val="90000"/>
              </a:lnSpc>
              <a:buFont typeface="Wingdings" charset="0"/>
              <a:buNone/>
              <a:defRPr/>
            </a:pPr>
            <a:r>
              <a:rPr lang="en-US" dirty="0"/>
              <a:t>Susan Eggers, University of Washington</a:t>
            </a:r>
          </a:p>
          <a:p>
            <a:pPr lvl="2" eaLnBrk="1" hangingPunct="1">
              <a:lnSpc>
                <a:spcPct val="90000"/>
              </a:lnSpc>
              <a:buFont typeface="Wingdings" charset="0"/>
              <a:buNone/>
              <a:defRPr/>
            </a:pPr>
            <a:r>
              <a:rPr lang="en-US" dirty="0"/>
              <a:t>John Davis, IBM</a:t>
            </a:r>
          </a:p>
          <a:p>
            <a:pPr lvl="2" eaLnBrk="1" hangingPunct="1">
              <a:lnSpc>
                <a:spcPct val="90000"/>
              </a:lnSpc>
              <a:buFont typeface="Wingdings" charset="0"/>
              <a:buNone/>
              <a:defRPr/>
            </a:pPr>
            <a:r>
              <a:rPr lang="en-US" dirty="0"/>
              <a:t>Mary Jean Harrold, Georgia Tech</a:t>
            </a:r>
          </a:p>
          <a:p>
            <a:pPr lvl="2" eaLnBrk="1" hangingPunct="1">
              <a:lnSpc>
                <a:spcPct val="90000"/>
              </a:lnSpc>
              <a:buFont typeface="Wingdings" charset="0"/>
              <a:buNone/>
              <a:defRPr/>
            </a:pPr>
            <a:r>
              <a:rPr lang="en-US" dirty="0"/>
              <a:t>Valerie Taylor, Texas A&amp;M </a:t>
            </a:r>
          </a:p>
          <a:p>
            <a:pPr lvl="2" eaLnBrk="1" hangingPunct="1">
              <a:lnSpc>
                <a:spcPct val="90000"/>
              </a:lnSpc>
              <a:buFont typeface="Wingdings" charset="0"/>
              <a:buNone/>
              <a:defRPr/>
            </a:pPr>
            <a:endParaRPr lang="en-US" dirty="0"/>
          </a:p>
          <a:p>
            <a:pPr lvl="1" eaLnBrk="1" hangingPunct="1">
              <a:lnSpc>
                <a:spcPct val="90000"/>
              </a:lnSpc>
              <a:buFont typeface="Wingdings" charset="0"/>
              <a:buNone/>
              <a:defRPr/>
            </a:pPr>
            <a:r>
              <a:rPr lang="en-US" sz="3200" dirty="0"/>
              <a:t>Who did they thank?</a:t>
            </a:r>
          </a:p>
          <a:p>
            <a:pPr lvl="1" eaLnBrk="1" hangingPunct="1">
              <a:lnSpc>
                <a:spcPct val="90000"/>
              </a:lnSpc>
              <a:buFont typeface="Wingdings" charset="0"/>
              <a:buNone/>
              <a:defRPr/>
            </a:pPr>
            <a:r>
              <a:rPr lang="en-US" sz="1000" dirty="0"/>
              <a:t/>
            </a:r>
            <a:br>
              <a:rPr lang="en-US" sz="1000" dirty="0"/>
            </a:br>
            <a:r>
              <a:rPr lang="en-US" sz="2400" dirty="0"/>
              <a:t>Susan </a:t>
            </a:r>
            <a:r>
              <a:rPr lang="en-US" sz="2400" dirty="0" err="1"/>
              <a:t>Owicki</a:t>
            </a:r>
            <a:r>
              <a:rPr lang="en-US" sz="2400" dirty="0"/>
              <a:t>, Joan </a:t>
            </a:r>
            <a:r>
              <a:rPr lang="en-US" sz="2400" dirty="0" err="1"/>
              <a:t>Feigenbaum</a:t>
            </a:r>
            <a:r>
              <a:rPr lang="en-US" sz="2400" dirty="0"/>
              <a:t>, Judy Goldsmith, Naomi Nishimura, David Johnson, Peter </a:t>
            </a:r>
            <a:r>
              <a:rPr lang="en-US" sz="2400" dirty="0" err="1"/>
              <a:t>Shor</a:t>
            </a:r>
            <a:r>
              <a:rPr lang="en-US" sz="2400" dirty="0"/>
              <a:t>, David Applegate, Richard </a:t>
            </a:r>
            <a:r>
              <a:rPr lang="en-US" sz="2400" dirty="0" err="1"/>
              <a:t>Beigel</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defRPr/>
            </a:pPr>
            <a:r>
              <a:rPr lang="en-US"/>
              <a:t>Networking is …</a:t>
            </a:r>
          </a:p>
        </p:txBody>
      </p:sp>
      <p:sp>
        <p:nvSpPr>
          <p:cNvPr id="7171" name="Rectangle 3"/>
          <p:cNvSpPr>
            <a:spLocks noGrp="1" noChangeArrowheads="1"/>
          </p:cNvSpPr>
          <p:nvPr>
            <p:ph type="body" idx="1"/>
          </p:nvPr>
        </p:nvSpPr>
        <p:spPr>
          <a:xfrm>
            <a:off x="1066800" y="1905000"/>
            <a:ext cx="7772400" cy="4114800"/>
          </a:xfrm>
        </p:spPr>
        <p:txBody>
          <a:bodyPr/>
          <a:lstStyle/>
          <a:p>
            <a:pPr eaLnBrk="1" hangingPunct="1">
              <a:buFontTx/>
              <a:buNone/>
              <a:defRPr/>
            </a:pPr>
            <a:r>
              <a:rPr lang="en-US" dirty="0"/>
              <a:t>Building and sustaining professional relationships</a:t>
            </a:r>
          </a:p>
          <a:p>
            <a:pPr eaLnBrk="1" hangingPunct="1">
              <a:buFontTx/>
              <a:buNone/>
              <a:defRPr/>
            </a:pPr>
            <a:endParaRPr lang="en-US" dirty="0"/>
          </a:p>
        </p:txBody>
      </p:sp>
      <p:sp>
        <p:nvSpPr>
          <p:cNvPr id="7172" name="Rectangle 4"/>
          <p:cNvSpPr>
            <a:spLocks noChangeArrowheads="1"/>
          </p:cNvSpPr>
          <p:nvPr/>
        </p:nvSpPr>
        <p:spPr bwMode="auto">
          <a:xfrm>
            <a:off x="1066800" y="3200400"/>
            <a:ext cx="8077200" cy="161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SzPct val="90000"/>
              <a:defRPr/>
            </a:pPr>
            <a:r>
              <a:rPr kumimoji="1" lang="en-US" sz="3200" dirty="0">
                <a:latin typeface="Helvetica" charset="0"/>
              </a:rPr>
              <a:t>Participating in a research community</a:t>
            </a:r>
          </a:p>
          <a:p>
            <a:pPr eaLnBrk="1" hangingPunct="1">
              <a:spcBef>
                <a:spcPct val="20000"/>
              </a:spcBef>
              <a:buSzPct val="90000"/>
              <a:defRPr/>
            </a:pPr>
            <a:endParaRPr kumimoji="1" lang="en-US" sz="3200" dirty="0">
              <a:latin typeface="Helvetica" charset="0"/>
            </a:endParaRP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defRPr/>
            </a:pPr>
            <a:r>
              <a:rPr lang="en-US"/>
              <a:t>Networking is </a:t>
            </a:r>
            <a:r>
              <a:rPr lang="en-US" i="1"/>
              <a:t>not</a:t>
            </a:r>
            <a:r>
              <a:rPr lang="en-US"/>
              <a:t> …</a:t>
            </a:r>
          </a:p>
        </p:txBody>
      </p:sp>
      <p:sp>
        <p:nvSpPr>
          <p:cNvPr id="13315" name="Rectangle 3"/>
          <p:cNvSpPr>
            <a:spLocks noGrp="1" noChangeArrowheads="1"/>
          </p:cNvSpPr>
          <p:nvPr>
            <p:ph type="body" idx="1"/>
          </p:nvPr>
        </p:nvSpPr>
        <p:spPr>
          <a:xfrm>
            <a:off x="1066800" y="1905000"/>
            <a:ext cx="7467600" cy="1066800"/>
          </a:xfrm>
        </p:spPr>
        <p:txBody>
          <a:bodyPr/>
          <a:lstStyle/>
          <a:p>
            <a:pPr eaLnBrk="1" hangingPunct="1">
              <a:buFontTx/>
              <a:buNone/>
              <a:defRPr/>
            </a:pPr>
            <a:r>
              <a:rPr lang="en-US" dirty="0"/>
              <a:t>Using people or a substitute for quality research</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Relationships</a:t>
            </a:r>
            <a:endParaRPr lang="en-US" dirty="0"/>
          </a:p>
        </p:txBody>
      </p:sp>
      <p:sp>
        <p:nvSpPr>
          <p:cNvPr id="3" name="Content Placeholder 2"/>
          <p:cNvSpPr>
            <a:spLocks noGrp="1"/>
          </p:cNvSpPr>
          <p:nvPr>
            <p:ph idx="1"/>
          </p:nvPr>
        </p:nvSpPr>
        <p:spPr>
          <a:xfrm>
            <a:off x="685800" y="1676400"/>
            <a:ext cx="7772400" cy="4114800"/>
          </a:xfrm>
        </p:spPr>
        <p:txBody>
          <a:bodyPr/>
          <a:lstStyle/>
          <a:p>
            <a:pPr>
              <a:lnSpc>
                <a:spcPct val="90000"/>
              </a:lnSpc>
            </a:pPr>
            <a:r>
              <a:rPr lang="en-US" sz="2800" dirty="0"/>
              <a:t>Susan Eggers</a:t>
            </a:r>
          </a:p>
          <a:p>
            <a:pPr lvl="1">
              <a:lnSpc>
                <a:spcPct val="90000"/>
              </a:lnSpc>
            </a:pPr>
            <a:r>
              <a:rPr lang="en-US" sz="2400" dirty="0"/>
              <a:t>Me: talk at UW</a:t>
            </a:r>
          </a:p>
          <a:p>
            <a:pPr lvl="1">
              <a:lnSpc>
                <a:spcPct val="90000"/>
              </a:lnSpc>
            </a:pPr>
            <a:r>
              <a:rPr lang="en-US" sz="2400" dirty="0"/>
              <a:t>Susan: Interview at UW (no offer!)</a:t>
            </a:r>
          </a:p>
          <a:p>
            <a:pPr lvl="1">
              <a:lnSpc>
                <a:spcPct val="90000"/>
              </a:lnSpc>
            </a:pPr>
            <a:r>
              <a:rPr lang="en-US" sz="2400" dirty="0"/>
              <a:t>Susan: ASPLOS PC member</a:t>
            </a:r>
          </a:p>
          <a:p>
            <a:pPr lvl="1">
              <a:lnSpc>
                <a:spcPct val="90000"/>
              </a:lnSpc>
            </a:pPr>
            <a:r>
              <a:rPr lang="en-US" sz="2400" dirty="0"/>
              <a:t>Me: proposal advice</a:t>
            </a:r>
          </a:p>
          <a:p>
            <a:pPr lvl="1">
              <a:lnSpc>
                <a:spcPct val="90000"/>
              </a:lnSpc>
            </a:pPr>
            <a:r>
              <a:rPr lang="en-US" sz="2400" dirty="0"/>
              <a:t>Susan: ASPLOS Program Chair</a:t>
            </a:r>
          </a:p>
          <a:p>
            <a:pPr lvl="1">
              <a:lnSpc>
                <a:spcPct val="90000"/>
              </a:lnSpc>
            </a:pPr>
            <a:r>
              <a:rPr lang="en-US" sz="2400" dirty="0"/>
              <a:t>Me (UMass): tenure letter</a:t>
            </a:r>
          </a:p>
          <a:p>
            <a:pPr lvl="1">
              <a:lnSpc>
                <a:spcPct val="90000"/>
              </a:lnSpc>
            </a:pPr>
            <a:r>
              <a:rPr lang="en-US" sz="2400" dirty="0"/>
              <a:t>Susan: talk advice</a:t>
            </a:r>
          </a:p>
          <a:p>
            <a:pPr>
              <a:lnSpc>
                <a:spcPct val="90000"/>
              </a:lnSpc>
            </a:pPr>
            <a:r>
              <a:rPr lang="en-US" sz="2800" dirty="0"/>
              <a:t>Random people</a:t>
            </a:r>
          </a:p>
          <a:p>
            <a:pPr lvl="1">
              <a:lnSpc>
                <a:spcPct val="90000"/>
              </a:lnSpc>
            </a:pPr>
            <a:r>
              <a:rPr lang="en-US" sz="2400" dirty="0"/>
              <a:t>Me, rejection</a:t>
            </a:r>
          </a:p>
          <a:p>
            <a:pPr lvl="1">
              <a:lnSpc>
                <a:spcPct val="90000"/>
              </a:lnSpc>
            </a:pPr>
            <a:r>
              <a:rPr lang="en-US" sz="2400" dirty="0"/>
              <a:t>Lesson: start with a complement &amp; question/topic</a:t>
            </a:r>
          </a:p>
          <a:p>
            <a:pPr lvl="1"/>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1871132"/>
            <a:ext cx="2489201" cy="2319868"/>
          </a:xfrm>
          <a:prstGeom prst="rect">
            <a:avLst/>
          </a:prstGeom>
        </p:spPr>
      </p:pic>
    </p:spTree>
    <p:extLst>
      <p:ext uri="{BB962C8B-B14F-4D97-AF65-F5344CB8AC3E}">
        <p14:creationId xmlns:p14="http://schemas.microsoft.com/office/powerpoint/2010/main" val="385709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609600"/>
            <a:ext cx="8458200" cy="1143000"/>
          </a:xfrm>
        </p:spPr>
        <p:txBody>
          <a:bodyPr/>
          <a:lstStyle/>
          <a:p>
            <a:pPr algn="l" eaLnBrk="1" hangingPunct="1">
              <a:defRPr/>
            </a:pPr>
            <a:r>
              <a:rPr lang="en-US" dirty="0"/>
              <a:t>But I am horrible at small talk!</a:t>
            </a:r>
          </a:p>
        </p:txBody>
      </p:sp>
      <p:sp>
        <p:nvSpPr>
          <p:cNvPr id="2" name="Content Placeholder 1"/>
          <p:cNvSpPr>
            <a:spLocks noGrp="1"/>
          </p:cNvSpPr>
          <p:nvPr>
            <p:ph idx="1"/>
          </p:nvPr>
        </p:nvSpPr>
        <p:spPr>
          <a:xfrm>
            <a:off x="0" y="1828800"/>
            <a:ext cx="8458200" cy="4114800"/>
          </a:xfrm>
        </p:spPr>
        <p:txBody>
          <a:bodyPr/>
          <a:lstStyle/>
          <a:p>
            <a:pPr marL="914400" lvl="2" indent="0" algn="ctr" eaLnBrk="1" hangingPunct="1">
              <a:buFont typeface="Wingdings" charset="0"/>
              <a:buNone/>
              <a:defRPr/>
            </a:pPr>
            <a:r>
              <a:rPr lang="en-US" sz="3200" b="1" dirty="0">
                <a:latin typeface="Helvetica" charset="0"/>
              </a:rPr>
              <a:t>You have CS in common</a:t>
            </a:r>
          </a:p>
          <a:p>
            <a:pPr marL="914400" lvl="2" indent="0" algn="ctr" eaLnBrk="1" hangingPunct="1">
              <a:buFont typeface="Wingdings" charset="0"/>
              <a:buNone/>
              <a:defRPr/>
            </a:pPr>
            <a:r>
              <a:rPr lang="en-US" sz="3200" b="1" dirty="0">
                <a:latin typeface="Helvetica" charset="0"/>
              </a:rPr>
              <a:t>Networking </a:t>
            </a:r>
            <a:r>
              <a:rPr lang="en-US" altLang="ja-JP" sz="3200" b="1" dirty="0">
                <a:latin typeface="Helvetica" charset="0"/>
              </a:rPr>
              <a:t>i</a:t>
            </a:r>
            <a:r>
              <a:rPr lang="en-US" sz="3200" b="1" dirty="0">
                <a:latin typeface="Helvetica" charset="0"/>
              </a:rPr>
              <a:t>s not genetic </a:t>
            </a:r>
          </a:p>
          <a:p>
            <a:pPr marL="914400" lvl="2" indent="0" algn="ctr" eaLnBrk="1" hangingPunct="1">
              <a:buFont typeface="Wingdings" charset="0"/>
              <a:buNone/>
              <a:defRPr/>
            </a:pPr>
            <a:r>
              <a:rPr lang="en-US" sz="3200" b="1" dirty="0">
                <a:latin typeface="Helvetica" charset="0"/>
              </a:rPr>
              <a:t>It is a research skill</a:t>
            </a:r>
          </a:p>
          <a:p>
            <a:pPr marL="914400" lvl="2" indent="0" algn="ctr" eaLnBrk="1" hangingPunct="1">
              <a:buFont typeface="Wingdings" charset="0"/>
              <a:buNone/>
              <a:defRPr/>
            </a:pPr>
            <a:endParaRPr lang="en-US" sz="3200" b="1" dirty="0">
              <a:latin typeface="Helvetica" charset="0"/>
            </a:endParaRPr>
          </a:p>
          <a:p>
            <a:pPr marL="914400" lvl="2" indent="0" algn="ctr" eaLnBrk="1" hangingPunct="1">
              <a:buFont typeface="Wingdings" charset="0"/>
              <a:buNone/>
              <a:defRPr/>
            </a:pPr>
            <a:r>
              <a:rPr lang="en-US" sz="3200" b="1" dirty="0">
                <a:latin typeface="Helvetica" charset="0"/>
              </a:rPr>
              <a:t>Practice</a:t>
            </a:r>
          </a:p>
          <a:p>
            <a:pPr marL="914400" lvl="2" indent="0" algn="ctr" eaLnBrk="1" hangingPunct="1">
              <a:buFont typeface="Wingdings" charset="0"/>
              <a:buNone/>
              <a:defRPr/>
            </a:pPr>
            <a:endParaRPr lang="en-US" sz="3200" b="1" dirty="0">
              <a:latin typeface="Helvetica" charset="0"/>
            </a:endParaRPr>
          </a:p>
          <a:p>
            <a:pPr marL="914400" lvl="2" indent="0" algn="ctr" eaLnBrk="1" hangingPunct="1">
              <a:buFont typeface="Wingdings" charset="0"/>
              <a:buNone/>
              <a:defRPr/>
            </a:pPr>
            <a:r>
              <a:rPr lang="en-US" sz="3200" b="1" dirty="0">
                <a:latin typeface="Helvetica" charset="0"/>
              </a:rPr>
              <a:t>Meet people    Learn    Go places    Volunteer!   </a:t>
            </a:r>
          </a:p>
          <a:p>
            <a:pPr eaLnBrk="1" hangingPunct="1">
              <a:buFont typeface="Arial"/>
              <a:buChar char="•"/>
              <a:defRPr/>
            </a:pPr>
            <a:endParaRPr lang="en-US" dirty="0"/>
          </a:p>
        </p:txBody>
      </p:sp>
      <p:sp>
        <p:nvSpPr>
          <p:cNvPr id="38915" name="Rectangle 3"/>
          <p:cNvSpPr>
            <a:spLocks noChangeArrowheads="1"/>
          </p:cNvSpPr>
          <p:nvPr/>
        </p:nvSpPr>
        <p:spPr bwMode="auto">
          <a:xfrm>
            <a:off x="4160838" y="42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defRPr/>
            </a:pPr>
            <a:r>
              <a:rPr lang="en-US"/>
              <a:t>Networking …</a:t>
            </a:r>
          </a:p>
        </p:txBody>
      </p:sp>
      <p:sp>
        <p:nvSpPr>
          <p:cNvPr id="14340" name="Rectangle 4"/>
          <p:cNvSpPr>
            <a:spLocks noChangeArrowheads="1"/>
          </p:cNvSpPr>
          <p:nvPr/>
        </p:nvSpPr>
        <p:spPr bwMode="auto">
          <a:xfrm>
            <a:off x="1066800" y="1752600"/>
            <a:ext cx="63658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rPr>
              <a:t> </a:t>
            </a:r>
            <a:r>
              <a:rPr lang="en-US" sz="3200" dirty="0">
                <a:effectLst>
                  <a:outerShdw blurRad="38100" dist="38100" dir="2700000" algn="tl">
                    <a:srgbClr val="000000"/>
                  </a:outerShdw>
                </a:effectLst>
                <a:latin typeface="Helvetica" charset="0"/>
              </a:rPr>
              <a:t>Makes you known</a:t>
            </a: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Helvetica" charset="0"/>
              </a:rPr>
              <a:t> Makes your work known</a:t>
            </a:r>
          </a:p>
          <a:p>
            <a:pPr eaLnBrk="1" hangingPunct="1">
              <a:lnSpc>
                <a:spcPct val="80000"/>
              </a:lnSpc>
              <a:spcBef>
                <a:spcPct val="20000"/>
              </a:spcBef>
              <a:buClr>
                <a:schemeClr val="hlink"/>
              </a:buClr>
              <a:buSzPct val="80000"/>
              <a:buFont typeface="Wingdings" charset="0"/>
              <a:buNone/>
              <a:defRPr/>
            </a:pPr>
            <a:endParaRPr lang="en-US" sz="3200" dirty="0">
              <a:effectLst>
                <a:outerShdw blurRad="38100" dist="38100" dir="2700000" algn="tl">
                  <a:srgbClr val="000000"/>
                </a:outerShdw>
              </a:effectLst>
              <a:latin typeface="Helvetica" charset="0"/>
            </a:endParaRP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Helvetica" charset="0"/>
              </a:rPr>
              <a:t> Source of new research ideas &amp; </a:t>
            </a:r>
          </a:p>
          <a:p>
            <a:pPr eaLnBrk="1" hangingPunct="1">
              <a:lnSpc>
                <a:spcPct val="80000"/>
              </a:lnSpc>
              <a:spcBef>
                <a:spcPct val="20000"/>
              </a:spcBef>
              <a:buClr>
                <a:schemeClr val="hlink"/>
              </a:buClr>
              <a:buSzPct val="80000"/>
              <a:buFont typeface="Wingdings" charset="0"/>
              <a:buNone/>
              <a:defRPr/>
            </a:pPr>
            <a:r>
              <a:rPr lang="en-US" sz="3200" dirty="0">
                <a:effectLst>
                  <a:outerShdw blurRad="38100" dist="38100" dir="2700000" algn="tl">
                    <a:srgbClr val="000000"/>
                  </a:outerShdw>
                </a:effectLst>
                <a:latin typeface="Helvetica" charset="0"/>
              </a:rPr>
              <a:t> 	different slants on old ideas</a:t>
            </a: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Helvetica" charset="0"/>
              </a:rPr>
              <a:t> Feedback on your research</a:t>
            </a: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Helvetica" charset="0"/>
              </a:rPr>
              <a:t> New collaborations</a:t>
            </a:r>
          </a:p>
          <a:p>
            <a:pPr eaLnBrk="1" hangingPunct="1">
              <a:lnSpc>
                <a:spcPct val="80000"/>
              </a:lnSpc>
              <a:spcBef>
                <a:spcPct val="20000"/>
              </a:spcBef>
              <a:buClr>
                <a:schemeClr val="hlink"/>
              </a:buClr>
              <a:buSzPct val="80000"/>
              <a:buFont typeface="Wingdings" charset="0"/>
              <a:buChar char="ü"/>
              <a:defRPr/>
            </a:pPr>
            <a:endParaRPr lang="en-US" sz="3200" dirty="0">
              <a:effectLst>
                <a:outerShdw blurRad="38100" dist="38100" dir="2700000" algn="tl">
                  <a:srgbClr val="000000"/>
                </a:outerShdw>
              </a:effectLst>
              <a:latin typeface="Helvetica" charset="0"/>
            </a:endParaRP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Helvetica" charset="0"/>
              </a:rPr>
              <a:t> Letters of recommendation</a:t>
            </a:r>
          </a:p>
          <a:p>
            <a:pPr eaLnBrk="1" hangingPunct="1">
              <a:lnSpc>
                <a:spcPct val="80000"/>
              </a:lnSpc>
              <a:spcBef>
                <a:spcPct val="20000"/>
              </a:spcBef>
              <a:buClr>
                <a:schemeClr val="hlink"/>
              </a:buClr>
              <a:buSzPct val="80000"/>
              <a:buFont typeface="Wingdings" charset="0"/>
              <a:buChar char="ü"/>
              <a:defRPr/>
            </a:pPr>
            <a:r>
              <a:rPr lang="en-US" sz="3200" dirty="0">
                <a:effectLst>
                  <a:outerShdw blurRad="38100" dist="38100" dir="2700000" algn="tl">
                    <a:srgbClr val="000000"/>
                  </a:outerShdw>
                </a:effectLst>
                <a:latin typeface="Helvetica" charset="0"/>
              </a:rPr>
              <a:t> Professional opportunities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defRPr/>
            </a:pPr>
            <a:r>
              <a:rPr lang="en-US"/>
              <a:t>It takes a village …</a:t>
            </a:r>
          </a:p>
        </p:txBody>
      </p:sp>
      <p:pic>
        <p:nvPicPr>
          <p:cNvPr id="8196" name="Picture 4" descr="village"/>
          <p:cNvPicPr>
            <a:picLocks noGrp="1" noChangeAspect="1" noChangeArrowheads="1"/>
          </p:cNvPicPr>
          <p:nvPr>
            <p:ph type="body" idx="1"/>
          </p:nvPr>
        </p:nvPicPr>
        <p:blipFill>
          <a:blip r:embed="rId3" cstate="email">
            <a:extLst>
              <a:ext uri="{28A0092B-C50C-407E-A947-70E740481C1C}">
                <a14:useLocalDpi xmlns:a14="http://schemas.microsoft.com/office/drawing/2010/main"/>
              </a:ext>
            </a:extLst>
          </a:blip>
          <a:srcRect/>
          <a:stretch>
            <a:fillRect/>
          </a:stretch>
        </p:blipFill>
        <p:spPr bwMode="black">
          <a:xfrm>
            <a:off x="2286000" y="1981200"/>
            <a:ext cx="3886200" cy="3495675"/>
          </a:xfrm>
        </p:spPr>
      </p:pic>
      <p:sp>
        <p:nvSpPr>
          <p:cNvPr id="8197" name="Rectangle 5"/>
          <p:cNvSpPr>
            <a:spLocks noChangeArrowheads="1"/>
          </p:cNvSpPr>
          <p:nvPr/>
        </p:nvSpPr>
        <p:spPr bwMode="auto">
          <a:xfrm>
            <a:off x="1600200" y="5753100"/>
            <a:ext cx="5922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chemeClr val="tx2"/>
                </a:solidFill>
                <a:latin typeface="Helvetica" charset="0"/>
              </a:rPr>
              <a:t>And you get to create your own.</a:t>
            </a:r>
            <a:endParaRPr lang="en-US" sz="280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defRPr/>
            </a:pPr>
            <a:r>
              <a:rPr lang="en-US"/>
              <a:t>Creating your own village</a:t>
            </a:r>
          </a:p>
        </p:txBody>
      </p:sp>
      <p:sp>
        <p:nvSpPr>
          <p:cNvPr id="39943" name="Rectangle 7"/>
          <p:cNvSpPr>
            <a:spLocks noGrp="1" noChangeArrowheads="1"/>
          </p:cNvSpPr>
          <p:nvPr>
            <p:ph type="body" idx="1"/>
          </p:nvPr>
        </p:nvSpPr>
        <p:spPr>
          <a:xfrm>
            <a:off x="1371600" y="1752600"/>
            <a:ext cx="7772400" cy="4114800"/>
          </a:xfrm>
        </p:spPr>
        <p:txBody>
          <a:bodyPr/>
          <a:lstStyle/>
          <a:p>
            <a:pPr eaLnBrk="1" hangingPunct="1">
              <a:lnSpc>
                <a:spcPct val="80000"/>
              </a:lnSpc>
              <a:buFontTx/>
              <a:buNone/>
              <a:defRPr/>
            </a:pPr>
            <a:r>
              <a:rPr lang="en-US" sz="2800" dirty="0"/>
              <a:t>All villages need elders</a:t>
            </a:r>
            <a:endParaRPr lang="en-US" dirty="0"/>
          </a:p>
          <a:p>
            <a:pPr lvl="1" eaLnBrk="1" hangingPunct="1">
              <a:lnSpc>
                <a:spcPct val="80000"/>
              </a:lnSpc>
              <a:defRPr/>
            </a:pPr>
            <a:endParaRPr lang="en-US" dirty="0"/>
          </a:p>
          <a:p>
            <a:pPr eaLnBrk="1" hangingPunct="1">
              <a:lnSpc>
                <a:spcPct val="80000"/>
              </a:lnSpc>
              <a:buFontTx/>
              <a:buNone/>
              <a:defRPr/>
            </a:pPr>
            <a:r>
              <a:rPr lang="en-US" sz="2800" dirty="0"/>
              <a:t>All villages need regular Joes</a:t>
            </a:r>
          </a:p>
          <a:p>
            <a:pPr eaLnBrk="1" hangingPunct="1">
              <a:lnSpc>
                <a:spcPct val="80000"/>
              </a:lnSpc>
              <a:buFontTx/>
              <a:buNone/>
              <a:defRPr/>
            </a:pPr>
            <a:endParaRPr lang="en-US" sz="2800" dirty="0"/>
          </a:p>
          <a:p>
            <a:pPr eaLnBrk="1" hangingPunct="1">
              <a:lnSpc>
                <a:spcPct val="80000"/>
              </a:lnSpc>
              <a:buFontTx/>
              <a:buNone/>
              <a:defRPr/>
            </a:pPr>
            <a:r>
              <a:rPr lang="en-US" sz="2800" dirty="0"/>
              <a:t>All villages need diversity</a:t>
            </a:r>
          </a:p>
          <a:p>
            <a:pPr lvl="1" eaLnBrk="1" hangingPunct="1">
              <a:lnSpc>
                <a:spcPct val="80000"/>
              </a:lnSpc>
              <a:buFont typeface="Wingdings" charset="0"/>
              <a:buNone/>
              <a:defRPr/>
            </a:pPr>
            <a:r>
              <a:rPr lang="en-US" dirty="0"/>
              <a:t>Learn different strokes from different folks</a:t>
            </a:r>
          </a:p>
          <a:p>
            <a:pPr lvl="1" eaLnBrk="1" hangingPunct="1">
              <a:lnSpc>
                <a:spcPct val="80000"/>
              </a:lnSpc>
              <a:defRPr/>
            </a:pPr>
            <a:endParaRPr lang="en-US" dirty="0"/>
          </a:p>
          <a:p>
            <a:pPr eaLnBrk="1" hangingPunct="1">
              <a:lnSpc>
                <a:spcPct val="80000"/>
              </a:lnSpc>
              <a:buFontTx/>
              <a:buNone/>
              <a:defRPr/>
            </a:pPr>
            <a:r>
              <a:rPr lang="en-US" sz="2800" dirty="0"/>
              <a:t>All villages need uniformity</a:t>
            </a:r>
          </a:p>
          <a:p>
            <a:pPr lvl="1" eaLnBrk="1" hangingPunct="1">
              <a:lnSpc>
                <a:spcPct val="80000"/>
              </a:lnSpc>
              <a:buFont typeface="Wingdings" charset="0"/>
              <a:buNone/>
              <a:defRPr/>
            </a:pPr>
            <a:r>
              <a:rPr lang="en-US" dirty="0"/>
              <a:t>Similar folks have similar issues</a:t>
            </a:r>
          </a:p>
          <a:p>
            <a:pPr eaLnBrk="1" hangingPunct="1">
              <a:lnSpc>
                <a:spcPct val="90000"/>
              </a:lnSpc>
              <a:defRPr/>
            </a:pPr>
            <a:endParaRPr lang="en-US" sz="2800" dirty="0"/>
          </a:p>
        </p:txBody>
      </p:sp>
      <p:sp>
        <p:nvSpPr>
          <p:cNvPr id="39944" name="Rectangle 8"/>
          <p:cNvSpPr>
            <a:spLocks noChangeArrowheads="1"/>
          </p:cNvSpPr>
          <p:nvPr/>
        </p:nvSpPr>
        <p:spPr bwMode="auto">
          <a:xfrm>
            <a:off x="5356225" y="5772150"/>
            <a:ext cx="370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John S. Davis, IBM,  2003</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8202</TotalTime>
  <Words>1122</Words>
  <Application>Microsoft Macintosh PowerPoint</Application>
  <PresentationFormat>On-screen Show (4:3)</PresentationFormat>
  <Paragraphs>186</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Schmooze</vt:lpstr>
      <vt:lpstr>Networking Building Your Research Village</vt:lpstr>
      <vt:lpstr>Kathryn McKinley</vt:lpstr>
      <vt:lpstr>Networking is …</vt:lpstr>
      <vt:lpstr>Networking is not …</vt:lpstr>
      <vt:lpstr>Career Relationships</vt:lpstr>
      <vt:lpstr>But I am horrible at small talk!</vt:lpstr>
      <vt:lpstr>Networking …</vt:lpstr>
      <vt:lpstr>It takes a village …</vt:lpstr>
      <vt:lpstr>Creating your own village</vt:lpstr>
      <vt:lpstr>Networking up &amp; down</vt:lpstr>
      <vt:lpstr>Networking across &amp; down</vt:lpstr>
      <vt:lpstr>Conference networking</vt:lpstr>
      <vt:lpstr>At the Conference</vt:lpstr>
      <vt:lpstr>After the conference</vt:lpstr>
      <vt:lpstr>Informal networking</vt:lpstr>
      <vt:lpstr>Homework</vt:lpstr>
      <vt:lpstr>Questions?</vt:lpstr>
      <vt:lpstr>10 Minute Speed Dating</vt:lpstr>
      <vt:lpstr>What to talk about?</vt:lpstr>
      <vt:lpstr>Thank you!</vt:lpstr>
      <vt:lpstr>Activities &amp; Resources</vt:lpstr>
      <vt:lpstr>Resources</vt:lpstr>
      <vt:lpstr> Acknowledgements   </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and Professional Interactions</dc:title>
  <cp:lastModifiedBy>Kathryn S McKinley</cp:lastModifiedBy>
  <cp:revision>75</cp:revision>
  <dcterms:modified xsi:type="dcterms:W3CDTF">2018-02-26T20:20:42Z</dcterms:modified>
</cp:coreProperties>
</file>