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387" r:id="rId2"/>
    <p:sldId id="500" r:id="rId3"/>
    <p:sldId id="501" r:id="rId4"/>
    <p:sldId id="502" r:id="rId5"/>
    <p:sldId id="503" r:id="rId6"/>
    <p:sldId id="507" r:id="rId7"/>
    <p:sldId id="509" r:id="rId8"/>
    <p:sldId id="505" r:id="rId9"/>
    <p:sldId id="504" r:id="rId10"/>
    <p:sldId id="508" r:id="rId11"/>
    <p:sldId id="511" r:id="rId12"/>
    <p:sldId id="518" r:id="rId13"/>
    <p:sldId id="499" r:id="rId14"/>
    <p:sldId id="510" r:id="rId15"/>
    <p:sldId id="515" r:id="rId16"/>
    <p:sldId id="516" r:id="rId17"/>
    <p:sldId id="496" r:id="rId18"/>
    <p:sldId id="520" r:id="rId19"/>
    <p:sldId id="532" r:id="rId20"/>
    <p:sldId id="519" r:id="rId21"/>
    <p:sldId id="513" r:id="rId22"/>
    <p:sldId id="531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A1"/>
    <a:srgbClr val="008000"/>
    <a:srgbClr val="FF0000"/>
    <a:srgbClr val="66CCFF"/>
    <a:srgbClr val="CC66FF"/>
    <a:srgbClr val="8000FF"/>
    <a:srgbClr val="800080"/>
    <a:srgbClr val="FF66FF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7" autoAdjust="0"/>
    <p:restoredTop sz="89853" autoAdjust="0"/>
  </p:normalViewPr>
  <p:slideViewPr>
    <p:cSldViewPr snapToGrid="0">
      <p:cViewPr>
        <p:scale>
          <a:sx n="100" d="100"/>
          <a:sy n="100" d="100"/>
        </p:scale>
        <p:origin x="-560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80"/>
    </p:cViewPr>
  </p:sorter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B52417-ACFD-41F4-9211-1763A4AAAADD}" type="datetimeFigureOut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000BBF-C848-4602-BBB4-97223D8C0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5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that you know me a little, a few quick questions for you. Please raise your hand if you are an undergraduate. Graduate student?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0BBF-C848-4602-BBB4-97223D8C05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96B6-40D1-42AD-997D-09D86757AA1C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9CC1-6055-4122-ADC2-E49846A10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440E-2F91-434B-A285-14475BBF0BB0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B4365-2386-4A61-BE94-031A47FA3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B563-5D05-4E27-9322-97098BD7850A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C581A-4295-4746-B167-6521D8DAC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190626" y="1151931"/>
            <a:ext cx="9810751" cy="2321719"/>
          </a:xfrm>
          <a:prstGeom prst="rect">
            <a:avLst/>
          </a:prstGeom>
        </p:spPr>
        <p:txBody>
          <a:bodyPr anchor="b"/>
          <a:lstStyle>
            <a:lvl1pPr algn="ctr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90626" y="3536156"/>
            <a:ext cx="9810751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 spc="0">
                <a:latin typeface="+mn-lt"/>
                <a:ea typeface="+mn-ea"/>
                <a:cs typeface="+mn-cs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200" spc="0">
                <a:latin typeface="+mn-lt"/>
                <a:ea typeface="+mn-ea"/>
                <a:cs typeface="+mn-cs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200" spc="0">
                <a:latin typeface="+mn-lt"/>
                <a:ea typeface="+mn-ea"/>
                <a:cs typeface="+mn-cs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200" spc="0">
                <a:latin typeface="+mn-lt"/>
                <a:ea typeface="+mn-ea"/>
                <a:cs typeface="+mn-cs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200" spc="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468088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16000" y="1447800"/>
            <a:ext cx="103632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5758D4A-8BEF-E44A-AD14-5FF6641CF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4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32D5-9580-4CF2-BADB-0018A45A9BC9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3334-8EBA-404D-8EA1-C5A222AD0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1269-D0A2-4F4E-A12B-104D34A098F5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6AE20-7CF2-4CC3-8E8D-427537084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859B-C0B3-4CF4-97F0-BA2CDB839226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BBB43-086D-46D8-81B0-80B5DB4BE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3D0E-7ADE-4D26-A6C6-BA881A67FD33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8E361-945F-4140-8D89-0E14C3555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47A9-F39C-42FC-9424-FE3956AC6645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EF5A-C08B-4298-A2A1-64CF380BA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DA66-38D0-42B9-91F7-07C660D8E53A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4ECD2-531E-48C3-9C19-1A14A1109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0391-F65D-4CE5-87A9-C6691219DC8F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8DCC9-F38B-4994-870E-C0BF09158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6D17-D6C1-496A-8FF9-F41F84C3B9F4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F9EA-D46F-4CA9-99F3-820576CE5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77E19-621E-470D-9FC1-5FE120FFB5A2}" type="datetime1">
              <a:rPr lang="en-US"/>
              <a:pPr>
                <a:defRPr/>
              </a:pPr>
              <a:t>6/19/18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98A5A7E-E22D-429E-8E56-991A88864D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0" kern="1200">
          <a:solidFill>
            <a:schemeClr val="tx1"/>
          </a:solidFill>
          <a:latin typeface="Avenir Next Demi Bold"/>
          <a:ea typeface="+mj-ea"/>
          <a:cs typeface="Avenir Next Demi Bold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0" indent="0" algn="l" rtl="0" fontAlgn="base">
        <a:lnSpc>
          <a:spcPct val="100000"/>
        </a:lnSpc>
        <a:spcBef>
          <a:spcPts val="1000"/>
        </a:spcBef>
        <a:spcAft>
          <a:spcPct val="0"/>
        </a:spcAft>
        <a:buFontTx/>
        <a:buNone/>
        <a:defRPr sz="3600" kern="1200">
          <a:solidFill>
            <a:schemeClr val="tx1"/>
          </a:solidFill>
          <a:latin typeface="Avenir Medium"/>
          <a:ea typeface="+mn-ea"/>
          <a:cs typeface="Avenir Medium"/>
        </a:defRPr>
      </a:lvl1pPr>
      <a:lvl2pPr marL="457200" indent="0" algn="l" rtl="0" fontAlgn="base">
        <a:lnSpc>
          <a:spcPct val="100000"/>
        </a:lnSpc>
        <a:spcBef>
          <a:spcPts val="500"/>
        </a:spcBef>
        <a:spcAft>
          <a:spcPct val="0"/>
        </a:spcAft>
        <a:buFontTx/>
        <a:buNone/>
        <a:defRPr sz="3200" kern="1200">
          <a:solidFill>
            <a:schemeClr val="tx1"/>
          </a:solidFill>
          <a:latin typeface="Avenir Medium"/>
          <a:ea typeface="+mn-ea"/>
          <a:cs typeface="Avenir Medium"/>
        </a:defRPr>
      </a:lvl2pPr>
      <a:lvl3pPr marL="914400" indent="0" algn="l" rtl="0" fontAlgn="base">
        <a:lnSpc>
          <a:spcPct val="100000"/>
        </a:lnSpc>
        <a:spcBef>
          <a:spcPts val="500"/>
        </a:spcBef>
        <a:spcAft>
          <a:spcPct val="0"/>
        </a:spcAft>
        <a:buFontTx/>
        <a:buNone/>
        <a:defRPr sz="2800" kern="1200">
          <a:solidFill>
            <a:schemeClr val="tx1"/>
          </a:solidFill>
          <a:latin typeface="Avenir Medium"/>
          <a:ea typeface="+mn-ea"/>
          <a:cs typeface="Avenir Medium"/>
        </a:defRPr>
      </a:lvl3pPr>
      <a:lvl4pPr marL="1371600" indent="0" algn="l" rtl="0" fontAlgn="base">
        <a:lnSpc>
          <a:spcPct val="100000"/>
        </a:lnSpc>
        <a:spcBef>
          <a:spcPts val="5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Avenir Medium"/>
          <a:ea typeface="+mn-ea"/>
          <a:cs typeface="Avenir Medium"/>
        </a:defRPr>
      </a:lvl4pPr>
      <a:lvl5pPr marL="1828800" indent="0" algn="l" rtl="0" fontAlgn="base">
        <a:lnSpc>
          <a:spcPct val="100000"/>
        </a:lnSpc>
        <a:spcBef>
          <a:spcPts val="5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Avenir Medium"/>
          <a:ea typeface="+mn-ea"/>
          <a:cs typeface="Avenir 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.png"/><Relationship Id="rId18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a-w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40"/>
          <p:cNvSpPr/>
          <p:nvPr/>
        </p:nvSpPr>
        <p:spPr>
          <a:xfrm>
            <a:off x="1083283" y="1237586"/>
            <a:ext cx="10850474" cy="351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l">
              <a:defRPr sz="1800"/>
            </a:pPr>
            <a:endParaRPr lang="en-US" sz="4800" dirty="0" smtClean="0">
              <a:solidFill>
                <a:srgbClr val="008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lvl="0" algn="l">
              <a:defRPr sz="1800"/>
            </a:pPr>
            <a:r>
              <a:rPr lang="en-US" sz="5400" dirty="0" smtClean="0">
                <a:solidFill>
                  <a:srgbClr val="008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What Programming Languages Researchers Do and </a:t>
            </a:r>
            <a:r>
              <a:rPr lang="en-US" sz="5400" dirty="0">
                <a:solidFill>
                  <a:srgbClr val="008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H</a:t>
            </a:r>
            <a:r>
              <a:rPr lang="en-US" sz="5400" dirty="0" smtClean="0">
                <a:solidFill>
                  <a:srgbClr val="008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ow</a:t>
            </a:r>
          </a:p>
          <a:p>
            <a:pPr lvl="0" algn="l">
              <a:defRPr sz="1800"/>
            </a:pPr>
            <a:endParaRPr lang="en-US" sz="3200" dirty="0" smtClean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lvl="0" algn="l">
              <a:defRPr sz="1800"/>
            </a:pPr>
            <a:r>
              <a:rPr lang="en-US" sz="3600" dirty="0" smtClean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Kathryn S McKinley</a:t>
            </a:r>
            <a:endParaRPr sz="360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4" name="Picture 3" descr="Screen Shot 2017-06-09 at 4.2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57" y="5009206"/>
            <a:ext cx="2032000" cy="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42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topics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400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Tools for programmers, users, &amp; </a:t>
            </a:r>
            <a:r>
              <a:rPr lang="en-US" dirty="0" smtClean="0">
                <a:solidFill>
                  <a:srgbClr val="FF1FA1"/>
                </a:solidFill>
              </a:rPr>
              <a:t>PL researchers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riting programs 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writing programming languages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proving things about programs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ompiling &amp; optimizing programs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debugging programs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rofiling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116" y="177800"/>
            <a:ext cx="288419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1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1FA1"/>
                </a:solidFill>
              </a:rPr>
              <a:t>Techniques PL researchers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8800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Language grammars &amp; tools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Lambda calculus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Type theory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Data flow analysis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Static analysis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Dynamic analysis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Simulation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116" y="177800"/>
            <a:ext cx="2884194" cy="16002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13500" y="1825625"/>
            <a:ext cx="56388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1pPr>
            <a:lvl2pPr marL="457200" indent="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2pPr>
            <a:lvl3pPr marL="914400" indent="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3pPr>
            <a:lvl4pPr marL="1371600" indent="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4pPr>
            <a:lvl5pPr marL="1828800" indent="0" algn="l" rt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dirty="0" smtClean="0"/>
              <a:t>Proof languages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Model checking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Proof assistants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SMT solvers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Synthesis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303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Applications &amp; </a:t>
            </a:r>
            <a:r>
              <a:rPr lang="en-US" dirty="0">
                <a:solidFill>
                  <a:srgbClr val="008000"/>
                </a:solidFill>
              </a:rPr>
              <a:t>H</a:t>
            </a:r>
            <a:r>
              <a:rPr lang="en-US" dirty="0" smtClean="0">
                <a:solidFill>
                  <a:srgbClr val="008000"/>
                </a:solidFill>
              </a:rPr>
              <a:t>ardware Change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5500" y="3602038"/>
            <a:ext cx="10401300" cy="1655762"/>
          </a:xfrm>
        </p:spPr>
        <p:txBody>
          <a:bodyPr/>
          <a:lstStyle/>
          <a:p>
            <a:r>
              <a:rPr lang="en-US" sz="3600" dirty="0"/>
              <a:t>b</a:t>
            </a:r>
            <a:r>
              <a:rPr lang="en-US" sz="3600" dirty="0" smtClean="0"/>
              <a:t>ut</a:t>
            </a:r>
            <a:r>
              <a:rPr lang="is-IS" sz="3600" dirty="0" smtClean="0"/>
              <a:t>… </a:t>
            </a:r>
            <a:r>
              <a:rPr lang="en-US" sz="3600" dirty="0"/>
              <a:t>t</a:t>
            </a:r>
            <a:r>
              <a:rPr lang="en-US" sz="3600" dirty="0" smtClean="0"/>
              <a:t>hey always need a </a:t>
            </a:r>
          </a:p>
          <a:p>
            <a:r>
              <a:rPr lang="en-US" sz="3600" dirty="0" smtClean="0"/>
              <a:t>programming language and implementation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PLDI 06 &amp; 07 Topics </a:t>
            </a:r>
            <a:r>
              <a:rPr lang="en-US" sz="4000" dirty="0"/>
              <a:t>Submitted/Accepted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74509809"/>
              </p:ext>
            </p:extLst>
          </p:nvPr>
        </p:nvGraphicFramePr>
        <p:xfrm>
          <a:off x="622300" y="1176338"/>
          <a:ext cx="11201400" cy="58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hart" r:id="rId3" imgW="7772400" imgH="4800600" progId="MSGraph.Chart.8">
                  <p:embed followColorScheme="full"/>
                </p:oleObj>
              </mc:Choice>
              <mc:Fallback>
                <p:oleObj name="Chart" r:id="rId3" imgW="7772400" imgH="4800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176338"/>
                        <a:ext cx="11201400" cy="583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76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Hot Topics </a:t>
            </a:r>
            <a:r>
              <a:rPr lang="en-US" dirty="0" smtClean="0"/>
              <a:t>in CS become PL topics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94399" cy="4351338"/>
          </a:xfrm>
        </p:spPr>
        <p:txBody>
          <a:bodyPr/>
          <a:lstStyle/>
          <a:p>
            <a:r>
              <a:rPr lang="en-US" dirty="0" smtClean="0"/>
              <a:t>Big data &amp; streaming</a:t>
            </a:r>
          </a:p>
          <a:p>
            <a:r>
              <a:rPr lang="en-US" dirty="0" smtClean="0"/>
              <a:t>Approximation</a:t>
            </a:r>
          </a:p>
          <a:p>
            <a:r>
              <a:rPr lang="en-US" dirty="0" smtClean="0"/>
              <a:t>Machine </a:t>
            </a:r>
            <a:r>
              <a:rPr lang="en-US" dirty="0"/>
              <a:t>learning</a:t>
            </a:r>
          </a:p>
          <a:p>
            <a:r>
              <a:rPr lang="en-US" dirty="0"/>
              <a:t>Probabilistic programming</a:t>
            </a:r>
          </a:p>
          <a:p>
            <a:r>
              <a:rPr lang="en-US" dirty="0"/>
              <a:t>Human </a:t>
            </a:r>
            <a:r>
              <a:rPr lang="en-US" dirty="0" smtClean="0"/>
              <a:t>computation</a:t>
            </a:r>
          </a:p>
          <a:p>
            <a:r>
              <a:rPr lang="en-US" dirty="0" smtClean="0"/>
              <a:t>Spreadsheets as programs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92900" y="1812925"/>
            <a:ext cx="5727699" cy="4351338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Multicore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GPUs, accelerators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Non volatile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850" y="101600"/>
            <a:ext cx="1924050" cy="20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sdi-2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603006"/>
            <a:ext cx="7581900" cy="32002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new topics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034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paper </a:t>
            </a:r>
            <a:endParaRPr lang="en-US" dirty="0"/>
          </a:p>
          <a:p>
            <a:r>
              <a:rPr lang="en-US" dirty="0" smtClean="0"/>
              <a:t>	failure oblivious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approximate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AE20-7CF2-4CC3-8E8D-42753708489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1752600"/>
            <a:ext cx="1562100" cy="208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7700" y="2197100"/>
            <a:ext cx="12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OSDI 2004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 rot="19800000">
            <a:off x="7561103" y="1675095"/>
            <a:ext cx="3615388" cy="25827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Rejected for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3 years from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PL venues</a:t>
            </a:r>
          </a:p>
        </p:txBody>
      </p:sp>
    </p:spTree>
    <p:extLst>
      <p:ext uri="{BB962C8B-B14F-4D97-AF65-F5344CB8AC3E}">
        <p14:creationId xmlns:p14="http://schemas.microsoft.com/office/powerpoint/2010/main" val="182283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new topics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034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papers </a:t>
            </a:r>
            <a:endParaRPr lang="en-US" dirty="0"/>
          </a:p>
          <a:p>
            <a:r>
              <a:rPr lang="en-US" dirty="0" smtClean="0"/>
              <a:t>	probabilistic programming for the rest of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AE20-7CF2-4CC3-8E8D-42753708489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 descr="asplos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438180"/>
            <a:ext cx="8661400" cy="3171919"/>
          </a:xfrm>
          <a:prstGeom prst="rect">
            <a:avLst/>
          </a:prstGeom>
        </p:spPr>
      </p:pic>
      <p:pic>
        <p:nvPicPr>
          <p:cNvPr id="3" name="Picture 2" descr="passert-20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 b="37795"/>
          <a:stretch/>
        </p:blipFill>
        <p:spPr>
          <a:xfrm>
            <a:off x="152399" y="2587050"/>
            <a:ext cx="8966201" cy="2048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800000">
            <a:off x="6918131" y="1216239"/>
            <a:ext cx="4737027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Rejected next papers for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3 years from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PL &amp; ML venues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9400" y="1866900"/>
            <a:ext cx="156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ASPLOS 2014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9400" y="3606800"/>
            <a:ext cx="121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PLDI 2014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637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reviews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… damage the field ....</a:t>
            </a:r>
          </a:p>
          <a:p>
            <a:r>
              <a:rPr lang="en-US" dirty="0"/>
              <a:t>This is utter </a:t>
            </a:r>
            <a:r>
              <a:rPr lang="en-US" dirty="0" smtClean="0"/>
              <a:t>nonsense.</a:t>
            </a:r>
          </a:p>
          <a:p>
            <a:r>
              <a:rPr lang="en-US" dirty="0"/>
              <a:t>It seems heavily based </a:t>
            </a:r>
            <a:r>
              <a:rPr lang="en-US" dirty="0" smtClean="0"/>
              <a:t>on Uncertain</a:t>
            </a:r>
            <a:r>
              <a:rPr lang="en-US" dirty="0"/>
              <a:t>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8350" y="1122363"/>
            <a:ext cx="106553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Graduate school is a roller coaster of success and failure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4700" y="4163536"/>
            <a:ext cx="10655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"I have missed more than 9000 shots in my career. I have lost almost 300 games. On 26 occasions I have been entrusted to take the game winning shot... and missed. And I have failed over and over and over again in my life. And that is why I succeed." -- Michael Jordan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74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Failure and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Admitted without funding</a:t>
            </a:r>
          </a:p>
          <a:p>
            <a:r>
              <a:rPr lang="en-US" dirty="0" smtClean="0"/>
              <a:t>Failed my qualifying exams</a:t>
            </a:r>
          </a:p>
          <a:p>
            <a:r>
              <a:rPr lang="en-US" dirty="0" smtClean="0"/>
              <a:t>Research papers accepted</a:t>
            </a:r>
          </a:p>
          <a:p>
            <a:r>
              <a:rPr lang="en-US" dirty="0" smtClean="0"/>
              <a:t>Research papers rejected</a:t>
            </a:r>
          </a:p>
          <a:p>
            <a:r>
              <a:rPr lang="en-US" dirty="0" smtClean="0"/>
              <a:t>Bad teaching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64452" y="3927094"/>
            <a:ext cx="3277130" cy="2401967"/>
            <a:chOff x="609600" y="4155694"/>
            <a:chExt cx="3277130" cy="24019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9600" y="4155694"/>
              <a:ext cx="3277130" cy="19447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854473" y="6096000"/>
              <a:ext cx="979745" cy="461661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Abadi MT Condensed Extra Bold"/>
                  <a:cs typeface="Abadi MT Condensed Extra Bold"/>
                </a:rPr>
                <a:t>Family</a:t>
              </a:r>
              <a:endParaRPr lang="en-US" sz="2400" dirty="0">
                <a:solidFill>
                  <a:srgbClr val="008000"/>
                </a:solidFill>
                <a:latin typeface="Abadi MT Condensed Extra Bold"/>
                <a:cs typeface="Abadi MT Condensed Extra Bold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6" b="95987" l="9504" r="892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2705" y="1860434"/>
            <a:ext cx="1233472" cy="1524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2000" l="9662" r="884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174" y="4146344"/>
            <a:ext cx="1874537" cy="2716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7415" y="1245846"/>
            <a:ext cx="1602913" cy="58477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Abadi MT Condensed Extra Bold"/>
                <a:cs typeface="Abadi MT Condensed Extra Bold"/>
              </a:rPr>
              <a:t>Research</a:t>
            </a:r>
            <a:endParaRPr lang="en-US" sz="2400" dirty="0">
              <a:solidFill>
                <a:schemeClr val="accent5"/>
              </a:solidFill>
              <a:latin typeface="Abadi MT Condensed Extra Bold"/>
              <a:cs typeface="Abadi MT Condensed Extra Bold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43970" y="1358021"/>
            <a:ext cx="685799" cy="1900986"/>
            <a:chOff x="8771118" y="1847880"/>
            <a:chExt cx="685799" cy="19009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/>
            <a:srcRect l="8172" t="17365" r="82243" b="45845"/>
            <a:stretch/>
          </p:blipFill>
          <p:spPr>
            <a:xfrm>
              <a:off x="8771118" y="1847880"/>
              <a:ext cx="685799" cy="190098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826186" y="1950829"/>
              <a:ext cx="597462" cy="105144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26186" y="2220705"/>
              <a:ext cx="597462" cy="10514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26186" y="2355643"/>
              <a:ext cx="597462" cy="1051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26186" y="2490579"/>
              <a:ext cx="597462" cy="1051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826186" y="2085767"/>
              <a:ext cx="597462" cy="1051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898401" y="6002794"/>
            <a:ext cx="578844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badi MT Condensed Extra Bold"/>
                <a:cs typeface="Abadi MT Condensed Extra Bold"/>
              </a:rPr>
              <a:t>life</a:t>
            </a:r>
            <a:endParaRPr lang="en-US" sz="2400" dirty="0">
              <a:solidFill>
                <a:srgbClr val="008000"/>
              </a:solidFill>
              <a:latin typeface="Abadi MT Condensed Extra Bold"/>
              <a:cs typeface="Abadi MT Condensed Extra Bol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8843" y="1087735"/>
            <a:ext cx="6667709" cy="2154811"/>
            <a:chOff x="800543" y="1024235"/>
            <a:chExt cx="6667709" cy="2154811"/>
          </a:xfrm>
        </p:grpSpPr>
        <p:grpSp>
          <p:nvGrpSpPr>
            <p:cNvPr id="25" name="Group 24"/>
            <p:cNvGrpSpPr/>
            <p:nvPr/>
          </p:nvGrpSpPr>
          <p:grpSpPr>
            <a:xfrm>
              <a:off x="800543" y="1024235"/>
              <a:ext cx="4592660" cy="2154811"/>
              <a:chOff x="622300" y="1252835"/>
              <a:chExt cx="4592660" cy="215481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2300" y="1816100"/>
                <a:ext cx="1326286" cy="15915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3994" y="1816100"/>
                <a:ext cx="1563022" cy="15915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12207" y="1816101"/>
                <a:ext cx="1602753" cy="159154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861154" y="1252835"/>
                <a:ext cx="1477478" cy="584771"/>
              </a:xfrm>
              <a:prstGeom prst="rect">
                <a:avLst/>
              </a:prstGeom>
              <a:noFill/>
            </p:spPr>
            <p:txBody>
              <a:bodyPr wrap="none" lIns="91435" tIns="45718" rIns="91435" bIns="45718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4472C4"/>
                    </a:solidFill>
                    <a:latin typeface="Abadi MT Condensed Extra Bold"/>
                    <a:cs typeface="Abadi MT Condensed Extra Bold"/>
                  </a:rPr>
                  <a:t>Mentors</a:t>
                </a:r>
                <a:endParaRPr lang="en-US" sz="3200" dirty="0">
                  <a:solidFill>
                    <a:srgbClr val="4472C4"/>
                  </a:solidFill>
                  <a:latin typeface="Abadi MT Condensed Extra Bold"/>
                  <a:cs typeface="Abadi MT Condensed Extra Bold"/>
                </a:endParaRPr>
              </a:p>
            </p:txBody>
          </p:sp>
        </p:grpSp>
        <p:pic>
          <p:nvPicPr>
            <p:cNvPr id="3" name="Picture 2" descr="ACM-susan-&amp;-me-2009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4" t="14321" r="27448" b="20741"/>
            <a:stretch/>
          </p:blipFill>
          <p:spPr>
            <a:xfrm>
              <a:off x="5433484" y="1593849"/>
              <a:ext cx="2034768" cy="1583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831220" y="4861084"/>
            <a:ext cx="5819342" cy="1823354"/>
            <a:chOff x="1399392" y="5105400"/>
            <a:chExt cx="5077612" cy="1513412"/>
          </a:xfrm>
        </p:grpSpPr>
        <p:sp>
          <p:nvSpPr>
            <p:cNvPr id="28" name="TextBox 27"/>
            <p:cNvSpPr txBox="1"/>
            <p:nvPr/>
          </p:nvSpPr>
          <p:spPr>
            <a:xfrm>
              <a:off x="1399392" y="5404098"/>
              <a:ext cx="1197353" cy="584771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4472C4"/>
                  </a:solidFill>
                  <a:latin typeface="Abadi MT Condensed Extra Bold"/>
                  <a:cs typeface="Abadi MT Condensed Extra Bold"/>
                </a:rPr>
                <a:t>Career</a:t>
              </a:r>
              <a:endParaRPr lang="en-US" sz="3200" dirty="0">
                <a:solidFill>
                  <a:srgbClr val="4472C4"/>
                </a:solidFill>
                <a:latin typeface="Abadi MT Condensed Extra Bold"/>
                <a:cs typeface="Abadi MT Condensed Extra Bold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535771" y="5105400"/>
              <a:ext cx="3941233" cy="1513412"/>
              <a:chOff x="876300" y="4237405"/>
              <a:chExt cx="5476951" cy="2423740"/>
            </a:xfrm>
          </p:grpSpPr>
          <p:pic>
            <p:nvPicPr>
              <p:cNvPr id="29" name="Picture 28" descr="rice.pdf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49" t="45741" r="35534" b="45370"/>
              <a:stretch/>
            </p:blipFill>
            <p:spPr>
              <a:xfrm>
                <a:off x="876300" y="4424044"/>
                <a:ext cx="1574800" cy="609600"/>
              </a:xfrm>
              <a:prstGeom prst="rect">
                <a:avLst/>
              </a:prstGeom>
            </p:spPr>
          </p:pic>
          <p:pic>
            <p:nvPicPr>
              <p:cNvPr id="30" name="Picture 29" descr="ecoledesmines.pdf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48" t="39815" r="33856" b="40556"/>
              <a:stretch/>
            </p:blipFill>
            <p:spPr>
              <a:xfrm>
                <a:off x="876300" y="5182732"/>
                <a:ext cx="1367367" cy="1150325"/>
              </a:xfrm>
              <a:prstGeom prst="rect">
                <a:avLst/>
              </a:prstGeom>
            </p:spPr>
          </p:pic>
          <p:pic>
            <p:nvPicPr>
              <p:cNvPr id="31" name="Picture 30" descr="umass.pdf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99" t="47037" r="41525" b="47222"/>
              <a:stretch/>
            </p:blipFill>
            <p:spPr>
              <a:xfrm>
                <a:off x="2445547" y="4335144"/>
                <a:ext cx="1778000" cy="787400"/>
              </a:xfrm>
              <a:prstGeom prst="rect">
                <a:avLst/>
              </a:prstGeom>
            </p:spPr>
          </p:pic>
          <p:pic>
            <p:nvPicPr>
              <p:cNvPr id="33" name="Picture 5" descr="all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31" t="3133" r="50507" b="4558"/>
              <a:stretch/>
            </p:blipFill>
            <p:spPr bwMode="auto">
              <a:xfrm>
                <a:off x="2574662" y="5159910"/>
                <a:ext cx="1519770" cy="1501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 descr="Screen Shot 2017-06-09 at 4.27.19 PM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251" y="5404998"/>
                <a:ext cx="2032000" cy="70579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7193" y="4237405"/>
                <a:ext cx="2186058" cy="9828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880533" y="3318933"/>
            <a:ext cx="6587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improve </a:t>
            </a:r>
            <a:r>
              <a:rPr lang="en-US" sz="2800" dirty="0"/>
              <a:t>the </a:t>
            </a:r>
            <a:r>
              <a:rPr lang="en-US" sz="2800" dirty="0" smtClean="0"/>
              <a:t>performance, </a:t>
            </a:r>
            <a:r>
              <a:rPr lang="en-US" sz="2800" dirty="0"/>
              <a:t>programmability, correctness</a:t>
            </a:r>
            <a:r>
              <a:rPr lang="en-US" sz="2800" dirty="0" smtClean="0"/>
              <a:t>, </a:t>
            </a:r>
            <a:r>
              <a:rPr lang="en-US" sz="2800" dirty="0"/>
              <a:t>security, </a:t>
            </a:r>
            <a:r>
              <a:rPr lang="en-US" sz="2800" dirty="0" smtClean="0"/>
              <a:t>and </a:t>
            </a:r>
            <a:r>
              <a:rPr lang="en-US" sz="2800" dirty="0"/>
              <a:t>energy efficiency of </a:t>
            </a:r>
            <a:r>
              <a:rPr lang="en-US" sz="2800" dirty="0" smtClean="0"/>
              <a:t>computer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51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9500" y="1122363"/>
            <a:ext cx="100711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Researcher characteristics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</a:t>
            </a:r>
            <a:r>
              <a:rPr lang="en-US" sz="3600" dirty="0" smtClean="0"/>
              <a:t>hick skin</a:t>
            </a:r>
          </a:p>
          <a:p>
            <a:r>
              <a:rPr lang="en-US" sz="3600" dirty="0" smtClean="0"/>
              <a:t>growth mind set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ersistence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-122" b="3409"/>
          <a:stretch/>
        </p:blipFill>
        <p:spPr>
          <a:xfrm>
            <a:off x="3810000" y="2418668"/>
            <a:ext cx="2070100" cy="19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004" t="8696" r="7238" b="6763"/>
          <a:stretch/>
        </p:blipFill>
        <p:spPr>
          <a:xfrm>
            <a:off x="3508103" y="4394200"/>
            <a:ext cx="309589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6900" cy="1325563"/>
          </a:xfrm>
        </p:spPr>
        <p:txBody>
          <a:bodyPr/>
          <a:lstStyle/>
          <a:p>
            <a:r>
              <a:rPr lang="en-US" sz="4800" dirty="0" smtClean="0">
                <a:solidFill>
                  <a:srgbClr val="008000"/>
                </a:solidFill>
              </a:rPr>
              <a:t>PL is fundamental to CS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138" y="3067542"/>
            <a:ext cx="3418862" cy="1909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438" y="3153867"/>
            <a:ext cx="1631193" cy="1864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85693"/>
            <a:ext cx="3581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4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try out research?</a:t>
            </a:r>
          </a:p>
          <a:p>
            <a:r>
              <a:rPr lang="en-US" dirty="0"/>
              <a:t>	</a:t>
            </a:r>
            <a:r>
              <a:rPr lang="en-US" dirty="0">
                <a:hlinkClick r:id="rId2"/>
              </a:rPr>
              <a:t>www.cra-</a:t>
            </a:r>
            <a:r>
              <a:rPr lang="en-US" dirty="0" smtClean="0">
                <a:hlinkClick r:id="rId2"/>
              </a:rPr>
              <a:t>w.org</a:t>
            </a:r>
            <a:endParaRPr lang="en-US" dirty="0" smtClean="0"/>
          </a:p>
          <a:p>
            <a:r>
              <a:rPr lang="en-US" dirty="0" smtClean="0"/>
              <a:t>Are you considering graduate school?</a:t>
            </a:r>
          </a:p>
          <a:p>
            <a:r>
              <a:rPr lang="en-US" dirty="0"/>
              <a:t>	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conquer.cra.org</a:t>
            </a:r>
            <a:endParaRPr lang="en-US" dirty="0">
              <a:hlinkClick r:id="rId2"/>
            </a:endParaRPr>
          </a:p>
          <a:p>
            <a:r>
              <a:rPr lang="en-US" dirty="0" smtClean="0"/>
              <a:t>Need support in graduate school and beyond?</a:t>
            </a:r>
          </a:p>
          <a:p>
            <a:r>
              <a:rPr lang="en-US" dirty="0"/>
              <a:t>	</a:t>
            </a:r>
            <a:r>
              <a:rPr lang="en-US" dirty="0">
                <a:hlinkClick r:id="rId2"/>
              </a:rPr>
              <a:t>www.cra-w.org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3100" y="1122362"/>
            <a:ext cx="10668000" cy="3919537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Researchers solve problems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&amp; ask questions 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undergraduate &amp; graduate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400" cy="4321175"/>
          </a:xfrm>
        </p:spPr>
        <p:txBody>
          <a:bodyPr/>
          <a:lstStyle/>
          <a:p>
            <a:r>
              <a:rPr lang="en-US" dirty="0" smtClean="0"/>
              <a:t>1983   What is the bottleneck in a local area network?</a:t>
            </a:r>
          </a:p>
          <a:p>
            <a:endParaRPr lang="en-US" dirty="0" smtClean="0"/>
          </a:p>
          <a:p>
            <a:r>
              <a:rPr lang="en-US" dirty="0" smtClean="0"/>
              <a:t>1984   </a:t>
            </a:r>
            <a:r>
              <a:rPr lang="en-US" dirty="0" smtClean="0">
                <a:solidFill>
                  <a:srgbClr val="008000"/>
                </a:solidFill>
              </a:rPr>
              <a:t>TED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08000"/>
                </a:solidFill>
              </a:rPr>
              <a:t>T</a:t>
            </a:r>
            <a:r>
              <a:rPr lang="en-US" dirty="0" smtClean="0"/>
              <a:t>ext </a:t>
            </a:r>
            <a:r>
              <a:rPr lang="en-US" dirty="0" err="1" smtClean="0">
                <a:solidFill>
                  <a:srgbClr val="008000"/>
                </a:solidFill>
              </a:rPr>
              <a:t>ED</a:t>
            </a:r>
            <a:r>
              <a:rPr lang="en-US" dirty="0" err="1" smtClean="0"/>
              <a:t>itor</a:t>
            </a:r>
            <a:r>
              <a:rPr lang="en-US" dirty="0" smtClean="0"/>
              <a:t> to help Fortran </a:t>
            </a:r>
            <a:r>
              <a:rPr lang="en-US" dirty="0"/>
              <a:t>p</a:t>
            </a:r>
            <a:r>
              <a:rPr lang="en-US" dirty="0" smtClean="0"/>
              <a:t>rogrammers produce correct programs</a:t>
            </a:r>
          </a:p>
          <a:p>
            <a:endParaRPr lang="en-US" dirty="0" smtClean="0"/>
          </a:p>
          <a:p>
            <a:r>
              <a:rPr lang="en-US" dirty="0" smtClean="0"/>
              <a:t>1992   Interactive and automatic parallelization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942" y="1752599"/>
            <a:ext cx="1409257" cy="169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338" y="3924300"/>
            <a:ext cx="1488062" cy="151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9800000">
            <a:off x="4076569" y="3515693"/>
            <a:ext cx="642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Programmer Tools</a:t>
            </a:r>
          </a:p>
        </p:txBody>
      </p:sp>
      <p:sp>
        <p:nvSpPr>
          <p:cNvPr id="8" name="TextBox 7"/>
          <p:cNvSpPr txBox="1"/>
          <p:nvPr/>
        </p:nvSpPr>
        <p:spPr>
          <a:xfrm rot="19800000">
            <a:off x="3456450" y="2236818"/>
            <a:ext cx="544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 rot="19800000">
            <a:off x="5371026" y="4419864"/>
            <a:ext cx="47350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3366FF"/>
              </a:solidFill>
              <a:latin typeface="Abadi MT Condensed Extra Bold"/>
              <a:cs typeface="Abadi MT Condensed Extra Bold"/>
            </a:endParaRPr>
          </a:p>
          <a:p>
            <a:pPr algn="ctr"/>
            <a:r>
              <a:rPr lang="en-US" sz="5400" b="1" dirty="0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Optimization </a:t>
            </a:r>
            <a:endParaRPr lang="en-US" sz="5400" b="1" dirty="0">
              <a:solidFill>
                <a:srgbClr val="3366FF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88067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-122" b="3409"/>
          <a:stretch/>
        </p:blipFill>
        <p:spPr>
          <a:xfrm>
            <a:off x="3810000" y="2418668"/>
            <a:ext cx="2070100" cy="19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004" t="8696" r="7238" b="6763"/>
          <a:stretch/>
        </p:blipFill>
        <p:spPr>
          <a:xfrm>
            <a:off x="3508103" y="4394200"/>
            <a:ext cx="309589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6900" cy="1325563"/>
          </a:xfrm>
        </p:spPr>
        <p:txBody>
          <a:bodyPr/>
          <a:lstStyle/>
          <a:p>
            <a:r>
              <a:rPr lang="en-US" sz="4800" dirty="0" smtClean="0">
                <a:solidFill>
                  <a:srgbClr val="008000"/>
                </a:solidFill>
              </a:rPr>
              <a:t>Programming language </a:t>
            </a:r>
            <a:r>
              <a:rPr lang="en-US" sz="4800" dirty="0">
                <a:solidFill>
                  <a:srgbClr val="008000"/>
                </a:solidFill>
              </a:rPr>
              <a:t>r</a:t>
            </a:r>
            <a:r>
              <a:rPr lang="en-US" sz="4800" dirty="0" smtClean="0">
                <a:solidFill>
                  <a:srgbClr val="008000"/>
                </a:solidFill>
              </a:rPr>
              <a:t>esearchers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138" y="3067542"/>
            <a:ext cx="3418862" cy="1909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438" y="3153867"/>
            <a:ext cx="1631193" cy="1864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85693"/>
            <a:ext cx="3581400" cy="2273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7388" y="1498600"/>
            <a:ext cx="816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Help people make computers do stuff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060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topics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400" cy="4321175"/>
          </a:xfrm>
        </p:spPr>
        <p:txBody>
          <a:bodyPr/>
          <a:lstStyle/>
          <a:p>
            <a:r>
              <a:rPr lang="en-US" dirty="0" smtClean="0"/>
              <a:t>Design programming languages 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Correctness, expressiveness, efficiency</a:t>
            </a:r>
          </a:p>
          <a:p>
            <a:r>
              <a:rPr lang="en-US" dirty="0" smtClean="0"/>
              <a:t>Specify semantics for languages &amp; programs</a:t>
            </a:r>
          </a:p>
          <a:p>
            <a:r>
              <a:rPr lang="en-US" dirty="0" smtClean="0"/>
              <a:t>Prove properties about languages &amp; programs</a:t>
            </a:r>
          </a:p>
          <a:p>
            <a:r>
              <a:rPr lang="en-US" dirty="0" smtClean="0"/>
              <a:t>Programming language implementation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languages </a:t>
            </a:r>
            <a:r>
              <a:rPr lang="en-US" dirty="0"/>
              <a:t>t</a:t>
            </a:r>
            <a:r>
              <a:rPr lang="en-US" dirty="0" smtClean="0"/>
              <a:t>imeline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www.levenez.com</a:t>
            </a:r>
            <a:r>
              <a:rPr lang="en-US" dirty="0"/>
              <a:t>/</a:t>
            </a:r>
            <a:r>
              <a:rPr lang="en-US" dirty="0" err="1"/>
              <a:t>lang</a:t>
            </a:r>
            <a:r>
              <a:rPr lang="en-US" dirty="0"/>
              <a:t>/</a:t>
            </a:r>
            <a:r>
              <a:rPr lang="en-US" dirty="0" err="1"/>
              <a:t>lang.pdf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topics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400" cy="4321175"/>
          </a:xfrm>
        </p:spPr>
        <p:txBody>
          <a:bodyPr/>
          <a:lstStyle/>
          <a:p>
            <a:r>
              <a:rPr lang="en-US" dirty="0" smtClean="0"/>
              <a:t>Compilers &amp; interpreters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map high level to low level languages 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orrect, secure, etc.</a:t>
            </a:r>
          </a:p>
          <a:p>
            <a:r>
              <a:rPr lang="en-US" dirty="0" smtClean="0"/>
              <a:t>Finding bugs in programs</a:t>
            </a:r>
          </a:p>
          <a:p>
            <a:r>
              <a:rPr lang="en-US" dirty="0" smtClean="0"/>
              <a:t>Performance of programs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Profiling, benchmarks, measurements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7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topics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334-8EBA-404D-8EA1-C5A222AD0CF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382154"/>
            <a:ext cx="2209800" cy="20907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5492" y="1701800"/>
            <a:ext cx="8561017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0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F00FF"/>
      </a:accent2>
      <a:accent3>
        <a:srgbClr val="A5A5A5"/>
      </a:accent3>
      <a:accent4>
        <a:srgbClr val="80008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38938</TotalTime>
  <Words>484</Words>
  <Application>Microsoft Macintosh PowerPoint</Application>
  <PresentationFormat>Custom</PresentationFormat>
  <Paragraphs>148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Chart</vt:lpstr>
      <vt:lpstr>PowerPoint Presentation</vt:lpstr>
      <vt:lpstr>About me</vt:lpstr>
      <vt:lpstr>Researchers solve problems &amp; ask questions  </vt:lpstr>
      <vt:lpstr>My undergraduate &amp; graduate research</vt:lpstr>
      <vt:lpstr>Programming language researchers</vt:lpstr>
      <vt:lpstr>Classic topics I</vt:lpstr>
      <vt:lpstr>Programming languages timeline</vt:lpstr>
      <vt:lpstr>Classic topics II</vt:lpstr>
      <vt:lpstr>Classic topics III</vt:lpstr>
      <vt:lpstr>Classic topics III</vt:lpstr>
      <vt:lpstr>Techniques PL researchers use</vt:lpstr>
      <vt:lpstr>Applications &amp; Hardware Change</vt:lpstr>
      <vt:lpstr>PLDI 06 &amp; 07 Topics Submitted/Accepted</vt:lpstr>
      <vt:lpstr>Hot Topics in CS become PL topics</vt:lpstr>
      <vt:lpstr>Exploring new topics</vt:lpstr>
      <vt:lpstr>Exploring new topics</vt:lpstr>
      <vt:lpstr>Sample reviews</vt:lpstr>
      <vt:lpstr>Graduate school is a roller coaster of success and failure</vt:lpstr>
      <vt:lpstr>Learning from Failure and Success</vt:lpstr>
      <vt:lpstr>Researcher characteristics</vt:lpstr>
      <vt:lpstr>PL is fundamental to CS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Tail Latency in Interactive Services via Dynamic Parallelism</dc:title>
  <dc:creator>mdhaque</dc:creator>
  <cp:lastModifiedBy>Kathryn S McKinley</cp:lastModifiedBy>
  <cp:revision>811</cp:revision>
  <dcterms:created xsi:type="dcterms:W3CDTF">2012-07-27T01:16:44Z</dcterms:created>
  <dcterms:modified xsi:type="dcterms:W3CDTF">2018-06-19T13:07:26Z</dcterms:modified>
</cp:coreProperties>
</file>