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23" r:id="rId3"/>
    <p:sldId id="335" r:id="rId4"/>
    <p:sldId id="320" r:id="rId5"/>
    <p:sldId id="332" r:id="rId6"/>
    <p:sldId id="321" r:id="rId7"/>
    <p:sldId id="257" r:id="rId8"/>
    <p:sldId id="305" r:id="rId9"/>
    <p:sldId id="306" r:id="rId10"/>
    <p:sldId id="307" r:id="rId11"/>
    <p:sldId id="322" r:id="rId12"/>
    <p:sldId id="299" r:id="rId13"/>
    <p:sldId id="324" r:id="rId14"/>
    <p:sldId id="331" r:id="rId15"/>
    <p:sldId id="318" r:id="rId16"/>
    <p:sldId id="325" r:id="rId17"/>
    <p:sldId id="326" r:id="rId18"/>
    <p:sldId id="317" r:id="rId19"/>
    <p:sldId id="302" r:id="rId20"/>
    <p:sldId id="308" r:id="rId21"/>
    <p:sldId id="328" r:id="rId22"/>
    <p:sldId id="309" r:id="rId23"/>
    <p:sldId id="310" r:id="rId24"/>
    <p:sldId id="311" r:id="rId25"/>
    <p:sldId id="312" r:id="rId26"/>
    <p:sldId id="313" r:id="rId27"/>
    <p:sldId id="300" r:id="rId28"/>
    <p:sldId id="333" r:id="rId29"/>
    <p:sldId id="330" r:id="rId30"/>
    <p:sldId id="303" r:id="rId31"/>
    <p:sldId id="316" r:id="rId32"/>
    <p:sldId id="304" r:id="rId33"/>
    <p:sldId id="329" r:id="rId34"/>
    <p:sldId id="301" r:id="rId3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B00"/>
    <a:srgbClr val="005079"/>
    <a:srgbClr val="5798BC"/>
    <a:srgbClr val="5593B5"/>
    <a:srgbClr val="5995B5"/>
    <a:srgbClr val="5896BB"/>
    <a:srgbClr val="5794B7"/>
    <a:srgbClr val="599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78978" autoAdjust="0"/>
  </p:normalViewPr>
  <p:slideViewPr>
    <p:cSldViewPr snapToGrid="0" snapToObjects="1">
      <p:cViewPr>
        <p:scale>
          <a:sx n="125" d="100"/>
          <a:sy n="125" d="100"/>
        </p:scale>
        <p:origin x="-648" y="-712"/>
      </p:cViewPr>
      <p:guideLst>
        <p:guide orient="horz" pos="162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47D8C7E-B8B3-445D-9C1D-D34DB2BE0E66}" type="datetimeFigureOut">
              <a:rPr lang="en-US"/>
              <a:pPr>
                <a:defRPr/>
              </a:pPr>
              <a:t>2/22/20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29B8EDF-656F-4DD2-BBD4-7B95E97FA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5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5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scientists, we need to examine our biases and take action to reduce their impact (fast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slow thinking). </a:t>
            </a:r>
          </a:p>
          <a:p>
            <a:r>
              <a:rPr lang="en-US" baseline="0" dirty="0" smtClean="0"/>
              <a:t>As humans we have to generalize to get through our day.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1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Stereotype:</a:t>
            </a:r>
            <a:r>
              <a:rPr lang="en-US" baseline="0" dirty="0" smtClean="0"/>
              <a:t> </a:t>
            </a:r>
            <a:r>
              <a:rPr lang="en-US" dirty="0" smtClean="0"/>
              <a:t>Assuming physical characteristics or social</a:t>
            </a:r>
            <a:r>
              <a:rPr lang="en-US" baseline="0" dirty="0" smtClean="0"/>
              <a:t> preferences influence ability </a:t>
            </a:r>
            <a:endParaRPr lang="en-US" dirty="0" smtClean="0"/>
          </a:p>
          <a:p>
            <a:r>
              <a:rPr lang="en-US" dirty="0" smtClean="0"/>
              <a:t>Survivor bias:</a:t>
            </a:r>
            <a:r>
              <a:rPr lang="en-US" baseline="0" dirty="0" smtClean="0"/>
              <a:t> neglects the people things that did not make it</a:t>
            </a:r>
            <a:endParaRPr lang="en-US" dirty="0" smtClean="0"/>
          </a:p>
          <a:p>
            <a:r>
              <a:rPr lang="en-US" dirty="0" smtClean="0"/>
              <a:t>Anchor: one piece of knowledge</a:t>
            </a:r>
          </a:p>
          <a:p>
            <a:r>
              <a:rPr lang="en-US" dirty="0" smtClean="0"/>
              <a:t>Confirmation: fits into</a:t>
            </a:r>
            <a:r>
              <a:rPr lang="en-US" baseline="0" dirty="0" smtClean="0"/>
              <a:t> your mental model</a:t>
            </a:r>
          </a:p>
          <a:p>
            <a:r>
              <a:rPr lang="en-US" baseline="0" dirty="0" smtClean="0"/>
              <a:t>Attention is your mind versus external exposure</a:t>
            </a:r>
          </a:p>
          <a:p>
            <a:r>
              <a:rPr lang="en-US" baseline="0" dirty="0" smtClean="0"/>
              <a:t>New or contrary evidence is harder to assimilate</a:t>
            </a:r>
          </a:p>
          <a:p>
            <a:r>
              <a:rPr lang="en-US" baseline="0" dirty="0" smtClean="0"/>
              <a:t>Gambler: assuming the past affects the future of independent events, e.g., a coin flip  </a:t>
            </a:r>
          </a:p>
          <a:p>
            <a:r>
              <a:rPr lang="en-US" dirty="0" smtClean="0"/>
              <a:t>Curse of knowledge: experts find it hard to think of problems from the point of</a:t>
            </a:r>
            <a:r>
              <a:rPr lang="en-US" baseline="0" dirty="0" smtClean="0"/>
              <a:t> view of non experts</a:t>
            </a:r>
          </a:p>
          <a:p>
            <a:r>
              <a:rPr lang="en-US" baseline="0" dirty="0" smtClean="0"/>
              <a:t>Congruence: only test one thing versus considering multiple hypotheses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Limited evidence slowing down</a:t>
            </a:r>
            <a:r>
              <a:rPr lang="en-US" baseline="0" dirty="0" smtClean="0"/>
              <a:t> </a:t>
            </a:r>
            <a:r>
              <a:rPr lang="en-US" dirty="0" smtClean="0"/>
              <a:t>counters people stereotypes</a:t>
            </a:r>
            <a:r>
              <a:rPr lang="en-US" baseline="0" dirty="0" smtClean="0"/>
              <a:t>, but you can “blind” people processes. Research creativity and designing experiments is different than generalizing about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1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Limited evidence slowing down</a:t>
            </a:r>
            <a:r>
              <a:rPr lang="en-US" baseline="0" dirty="0" smtClean="0"/>
              <a:t> </a:t>
            </a:r>
            <a:r>
              <a:rPr lang="en-US" dirty="0" smtClean="0"/>
              <a:t>counters people stereotypes</a:t>
            </a:r>
            <a:r>
              <a:rPr lang="en-US" baseline="0" dirty="0" smtClean="0"/>
              <a:t>, but you can “blind” people processes. Research creativity and designing </a:t>
            </a:r>
            <a:r>
              <a:rPr lang="en-US" baseline="0" smtClean="0"/>
              <a:t>experiments is </a:t>
            </a:r>
            <a:r>
              <a:rPr lang="en-US" baseline="0" dirty="0" smtClean="0"/>
              <a:t>different than generalizing about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B8EDF-656F-4DD2-BBD4-7B95E97FAB1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5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79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8" y="4420792"/>
            <a:ext cx="209232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bottomb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063"/>
            <a:ext cx="914400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49031"/>
            <a:ext cx="9144000" cy="637246"/>
          </a:xfrm>
        </p:spPr>
        <p:txBody>
          <a:bodyPr>
            <a:noAutofit/>
          </a:bodyPr>
          <a:lstStyle>
            <a:lvl1pPr>
              <a:defRPr sz="4400" b="1" i="0" cap="none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84299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1">
                <a:solidFill>
                  <a:srgbClr val="005079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19361E-D64C-4FB9-933B-38D95C7A4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no 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0624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3200" b="0" i="1">
                <a:solidFill>
                  <a:srgbClr val="5798BC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20447"/>
            <a:ext cx="4040188" cy="2870570"/>
          </a:xfrm>
        </p:spPr>
        <p:txBody>
          <a:bodyPr>
            <a:normAutofit/>
          </a:bodyPr>
          <a:lstStyle>
            <a:lvl1pPr marL="0" indent="0">
              <a:buClr>
                <a:srgbClr val="ED8B00"/>
              </a:buClr>
              <a:buNone/>
              <a:defRPr sz="2800">
                <a:latin typeface="Arial"/>
              </a:defRPr>
            </a:lvl1pPr>
            <a:lvl2pPr>
              <a:buClr>
                <a:srgbClr val="ED8B00"/>
              </a:buClr>
              <a:defRPr sz="1800">
                <a:latin typeface="Arial"/>
              </a:defRPr>
            </a:lvl2pPr>
            <a:lvl3pPr>
              <a:buClr>
                <a:srgbClr val="ED8B00"/>
              </a:buClr>
              <a:defRPr sz="1800">
                <a:latin typeface="Arial"/>
              </a:defRPr>
            </a:lvl3pPr>
            <a:lvl4pPr>
              <a:buClr>
                <a:srgbClr val="ED8B00"/>
              </a:buClr>
              <a:defRPr sz="1800">
                <a:latin typeface="Arial"/>
              </a:defRPr>
            </a:lvl4pPr>
            <a:lvl5pPr>
              <a:buClr>
                <a:srgbClr val="ED8B00"/>
              </a:buClr>
              <a:defRPr sz="18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240624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800" b="0" i="1">
                <a:solidFill>
                  <a:srgbClr val="5798BC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720447"/>
            <a:ext cx="4041775" cy="2870570"/>
          </a:xfrm>
        </p:spPr>
        <p:txBody>
          <a:bodyPr>
            <a:normAutofit/>
          </a:bodyPr>
          <a:lstStyle>
            <a:lvl1pPr marL="0" indent="0">
              <a:buClr>
                <a:srgbClr val="ED8B00"/>
              </a:buClr>
              <a:buNone/>
              <a:defRPr sz="2800" b="0" i="0">
                <a:latin typeface="Arial"/>
                <a:cs typeface="Arial"/>
              </a:defRPr>
            </a:lvl1pPr>
            <a:lvl2pPr>
              <a:buClr>
                <a:srgbClr val="ED8B00"/>
              </a:buClr>
              <a:defRPr sz="1800" b="0" i="0">
                <a:latin typeface="Arial"/>
                <a:cs typeface="Arial"/>
              </a:defRPr>
            </a:lvl2pPr>
            <a:lvl3pPr>
              <a:buClr>
                <a:srgbClr val="ED8B00"/>
              </a:buClr>
              <a:defRPr sz="1800" b="0" i="0">
                <a:latin typeface="Arial"/>
                <a:cs typeface="Arial"/>
              </a:defRPr>
            </a:lvl3pPr>
            <a:lvl4pPr>
              <a:buClr>
                <a:srgbClr val="ED8B00"/>
              </a:buClr>
              <a:defRPr sz="1800" b="0" i="0">
                <a:latin typeface="Arial"/>
                <a:cs typeface="Arial"/>
              </a:defRPr>
            </a:lvl4pPr>
            <a:lvl5pPr>
              <a:buClr>
                <a:srgbClr val="ED8B00"/>
              </a:buClr>
              <a:defRPr sz="1800" b="0" i="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E2BADF-2E8A-4CEB-B4CD-4E9E5F27D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3200" b="0" i="1">
                <a:solidFill>
                  <a:srgbClr val="5798BC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buClr>
                <a:srgbClr val="ED8B00"/>
              </a:buClr>
              <a:defRPr sz="3200">
                <a:latin typeface="Arial"/>
              </a:defRPr>
            </a:lvl1pPr>
            <a:lvl2pPr>
              <a:buClr>
                <a:srgbClr val="ED8B00"/>
              </a:buClr>
              <a:defRPr sz="2800">
                <a:latin typeface="Arial"/>
              </a:defRPr>
            </a:lvl2pPr>
            <a:lvl3pPr>
              <a:buClr>
                <a:srgbClr val="ED8B00"/>
              </a:buClr>
              <a:defRPr sz="2400">
                <a:latin typeface="Arial"/>
              </a:defRPr>
            </a:lvl3pPr>
            <a:lvl4pPr>
              <a:buClr>
                <a:srgbClr val="ED8B00"/>
              </a:buClr>
              <a:defRPr sz="2400">
                <a:latin typeface="Arial"/>
              </a:defRPr>
            </a:lvl4pPr>
            <a:lvl5pPr>
              <a:buClr>
                <a:srgbClr val="ED8B00"/>
              </a:buClr>
              <a:defRPr sz="24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3200" b="0" i="1">
                <a:solidFill>
                  <a:srgbClr val="5798BC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4645025" y="1641286"/>
            <a:ext cx="4040188" cy="2963466"/>
          </a:xfrm>
        </p:spPr>
        <p:txBody>
          <a:bodyPr>
            <a:normAutofit/>
          </a:bodyPr>
          <a:lstStyle>
            <a:lvl1pPr>
              <a:buClr>
                <a:srgbClr val="ED8B00"/>
              </a:buClr>
              <a:defRPr sz="3200">
                <a:latin typeface="Arial"/>
              </a:defRPr>
            </a:lvl1pPr>
            <a:lvl2pPr>
              <a:buClr>
                <a:srgbClr val="ED8B00"/>
              </a:buClr>
              <a:defRPr sz="2800">
                <a:latin typeface="Arial"/>
              </a:defRPr>
            </a:lvl2pPr>
            <a:lvl3pPr>
              <a:buClr>
                <a:srgbClr val="ED8B00"/>
              </a:buClr>
              <a:defRPr sz="2400">
                <a:latin typeface="Arial"/>
              </a:defRPr>
            </a:lvl3pPr>
            <a:lvl4pPr>
              <a:buClr>
                <a:srgbClr val="ED8B00"/>
              </a:buClr>
              <a:defRPr sz="2400">
                <a:latin typeface="Arial"/>
              </a:defRPr>
            </a:lvl4pPr>
            <a:lvl5pPr>
              <a:buClr>
                <a:srgbClr val="ED8B00"/>
              </a:buClr>
              <a:defRPr sz="24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6AB86A-4F28-43E9-ACB4-1AF258BBA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70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4D25A-DCDF-43CF-ABBF-6D4604C9AE31}" type="datetimeFigureOut">
              <a:rPr lang="en-US"/>
              <a:pPr>
                <a:defRPr/>
              </a:pPr>
              <a:t>2/22/20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EEEE4-B80D-4B41-A6F3-31C80F734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9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A52D-F0FF-4A5C-8ACB-B0D80A946BFE}" type="datetimeFigureOut">
              <a:rPr lang="en-US"/>
              <a:pPr>
                <a:defRPr/>
              </a:pPr>
              <a:t>2/22/20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2CA8E-FE5E-480C-AB32-DA9936751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5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75055" y="205979"/>
            <a:ext cx="4976813" cy="85725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none" baseline="0">
                <a:solidFill>
                  <a:srgbClr val="005079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Title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5" y="205979"/>
            <a:ext cx="3008313" cy="85725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none" baseline="0">
                <a:solidFill>
                  <a:srgbClr val="005079"/>
                </a:solidFill>
                <a:latin typeface="Arial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8"/>
            <a:ext cx="4977374" cy="3518297"/>
          </a:xfrm>
        </p:spPr>
        <p:txBody>
          <a:bodyPr/>
          <a:lstStyle>
            <a:lvl1pPr>
              <a:defRPr sz="4400" b="1">
                <a:solidFill>
                  <a:srgbClr val="5996B6"/>
                </a:solidFill>
                <a:latin typeface="Arial"/>
                <a:cs typeface="Arial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3B23D-39DC-4B4C-A9E8-13A00A584F1E}" type="datetimeFigureOut">
              <a:rPr lang="en-US"/>
              <a:pPr>
                <a:defRPr/>
              </a:pPr>
              <a:t>2/22/20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37EEA-0BBB-40CE-BDAC-AC60A544B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0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690EB-A5FB-4500-8B88-D365E29F0438}" type="datetimeFigureOut">
              <a:rPr lang="en-US"/>
              <a:pPr>
                <a:defRPr/>
              </a:pPr>
              <a:t>2/22/20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F3561-9FCD-4E60-A893-508EDA769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rgbClr val="579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op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46038" y="222648"/>
            <a:ext cx="2154349" cy="1082874"/>
            <a:chOff x="3600031" y="1188066"/>
            <a:chExt cx="4327446" cy="3019868"/>
          </a:xfrm>
        </p:grpSpPr>
        <p:sp>
          <p:nvSpPr>
            <p:cNvPr id="5" name="Oval 4"/>
            <p:cNvSpPr/>
            <p:nvPr/>
          </p:nvSpPr>
          <p:spPr>
            <a:xfrm>
              <a:off x="4333460" y="1496858"/>
              <a:ext cx="912001" cy="913100"/>
            </a:xfrm>
            <a:prstGeom prst="ellipse">
              <a:avLst/>
            </a:prstGeom>
            <a:gradFill>
              <a:gsLst>
                <a:gs pos="30000">
                  <a:schemeClr val="accent1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59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3600031" y="3564201"/>
              <a:ext cx="4327446" cy="643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900">
                  <a:latin typeface="Apple Casual"/>
                  <a:ea typeface="Apple Casual"/>
                  <a:cs typeface="Apple Casual"/>
                </a:rPr>
                <a:t>Broadening Participation in Computing</a:t>
              </a:r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3810000" y="1188066"/>
              <a:ext cx="3648861" cy="2376132"/>
            </a:xfrm>
            <a:prstGeom prst="triangle">
              <a:avLst/>
            </a:prstGeom>
            <a:gradFill flip="none" rotWithShape="1">
              <a:gsLst>
                <a:gs pos="40000">
                  <a:schemeClr val="accent6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noFill/>
            </a:ln>
            <a:effectLst>
              <a:outerShdw blurRad="40000" dist="23000" dir="534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/>
            </a:p>
          </p:txBody>
        </p:sp>
        <p:sp>
          <p:nvSpPr>
            <p:cNvPr id="9" name="TextBox 15"/>
            <p:cNvSpPr txBox="1">
              <a:spLocks noChangeArrowheads="1"/>
            </p:cNvSpPr>
            <p:nvPr/>
          </p:nvSpPr>
          <p:spPr bwMode="auto">
            <a:xfrm>
              <a:off x="3635456" y="2338033"/>
              <a:ext cx="2251394" cy="858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312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latin typeface="+mj-lt"/>
                  <a:ea typeface="Helvetica" charset="0"/>
                  <a:cs typeface="Helvetica" charset="0"/>
                </a:rPr>
                <a:t> CRAW   CDC</a:t>
              </a:r>
            </a:p>
          </p:txBody>
        </p:sp>
      </p:grp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775523"/>
            <a:ext cx="9144000" cy="637246"/>
          </a:xfrm>
        </p:spPr>
        <p:txBody>
          <a:bodyPr>
            <a:noAutofit/>
          </a:bodyPr>
          <a:lstStyle>
            <a:lvl1pPr>
              <a:defRPr sz="4400" b="1" i="0" cap="none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AA472-AA1F-436E-BD86-7F9642977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4" y="3305176"/>
            <a:ext cx="6665913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4" y="2180035"/>
            <a:ext cx="6665913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F8BA-158D-4FC4-8077-CE312BAA3DEB}" type="datetimeFigureOut">
              <a:rPr lang="en-US" smtClean="0"/>
              <a:pPr/>
              <a:t>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0F55-93A8-4E1E-A35C-F61B653851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00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1">
                <a:solidFill>
                  <a:schemeClr val="bg1">
                    <a:lumMod val="65000"/>
                  </a:schemeClr>
                </a:solidFill>
                <a:latin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buClr>
                <a:srgbClr val="1E22AA"/>
              </a:buClr>
              <a:defRPr sz="1400">
                <a:latin typeface="Arial"/>
              </a:defRPr>
            </a:lvl1pPr>
            <a:lvl2pPr>
              <a:buClr>
                <a:srgbClr val="1E22AA"/>
              </a:buClr>
              <a:defRPr sz="1400">
                <a:latin typeface="Arial"/>
              </a:defRPr>
            </a:lvl2pPr>
            <a:lvl3pPr>
              <a:buClr>
                <a:srgbClr val="1E22AA"/>
              </a:buClr>
              <a:defRPr sz="1400">
                <a:latin typeface="Arial"/>
              </a:defRPr>
            </a:lvl3pPr>
            <a:lvl4pPr>
              <a:buClr>
                <a:srgbClr val="1E22AA"/>
              </a:buClr>
              <a:defRPr sz="1400">
                <a:latin typeface="Arial"/>
              </a:defRPr>
            </a:lvl4pPr>
            <a:lvl5pPr>
              <a:buClr>
                <a:srgbClr val="1E22AA"/>
              </a:buClr>
              <a:defRPr sz="1400">
                <a:latin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1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buClr>
                <a:srgbClr val="1E22AA"/>
              </a:buClr>
              <a:defRPr sz="1400" b="0" i="0">
                <a:latin typeface="Arial"/>
                <a:cs typeface="Arial"/>
              </a:defRPr>
            </a:lvl1pPr>
            <a:lvl2pPr>
              <a:buClr>
                <a:srgbClr val="1E22AA"/>
              </a:buClr>
              <a:defRPr sz="1400" b="0" i="0">
                <a:latin typeface="Arial"/>
                <a:cs typeface="Arial"/>
              </a:defRPr>
            </a:lvl2pPr>
            <a:lvl3pPr>
              <a:buClr>
                <a:srgbClr val="1E22AA"/>
              </a:buClr>
              <a:defRPr sz="1400" b="0" i="0">
                <a:latin typeface="Arial"/>
                <a:cs typeface="Arial"/>
              </a:defRPr>
            </a:lvl3pPr>
            <a:lvl4pPr>
              <a:buClr>
                <a:srgbClr val="1E22AA"/>
              </a:buClr>
              <a:defRPr sz="1400" b="0" i="0">
                <a:latin typeface="Arial"/>
                <a:cs typeface="Arial"/>
              </a:defRPr>
            </a:lvl4pPr>
            <a:lvl5pPr>
              <a:buClr>
                <a:srgbClr val="1E22AA"/>
              </a:buClr>
              <a:defRPr sz="1400" b="0" i="0">
                <a:latin typeface="Arial"/>
                <a:cs typeface="Arial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085247"/>
            <a:ext cx="9144000" cy="58253"/>
          </a:xfrm>
          <a:prstGeom prst="rect">
            <a:avLst/>
          </a:prstGeom>
          <a:solidFill>
            <a:srgbClr val="1E22A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pic>
        <p:nvPicPr>
          <p:cNvPr id="9" name="Picture 8" descr="topba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9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5798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opb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775523"/>
            <a:ext cx="9144000" cy="637246"/>
          </a:xfrm>
        </p:spPr>
        <p:txBody>
          <a:bodyPr>
            <a:noAutofit/>
          </a:bodyPr>
          <a:lstStyle>
            <a:lvl1pPr>
              <a:defRPr sz="4400" b="1" i="0" cap="none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6D5DB6-90EE-442E-A955-0CB13DBE9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242310"/>
            <a:ext cx="8229600" cy="333683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F8D37F-848F-4005-9775-3595819FE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4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E1D6E3-9030-4CE1-9525-B493F7236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42310"/>
            <a:ext cx="8229600" cy="333683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33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wo_pan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858843" y="1456135"/>
            <a:ext cx="3552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242625"/>
            <a:ext cx="4110622" cy="334784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723115" y="1242626"/>
            <a:ext cx="4110622" cy="334784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894AE9-B12A-42CF-8176-8D2956A72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5867400"/>
            <a:ext cx="209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6019800"/>
            <a:ext cx="209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3760" y="4368077"/>
            <a:ext cx="1827514" cy="6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0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242310"/>
            <a:ext cx="8229600" cy="333683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06F00A-0C4E-498D-9473-D1B1546EC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B31A03-75E0-4D96-99B8-D72641BB5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59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two_pane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top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8250"/>
            <a:ext cx="9144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58843" y="1456135"/>
            <a:ext cx="3552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4400" b="1" i="0" cap="none" baseline="0">
                <a:solidFill>
                  <a:srgbClr val="005079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1242625"/>
            <a:ext cx="4110622" cy="334784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723115" y="1242626"/>
            <a:ext cx="4110622" cy="3347846"/>
          </a:xfrm>
        </p:spPr>
        <p:txBody>
          <a:bodyPr>
            <a:normAutofit/>
          </a:bodyPr>
          <a:lstStyle>
            <a:lvl1pPr marL="0" indent="0">
              <a:buNone/>
              <a:defRPr sz="3200" baseline="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800">
                <a:latin typeface="Arial"/>
                <a:cs typeface="Arial"/>
              </a:defRPr>
            </a:lvl3pPr>
            <a:lvl4pPr>
              <a:defRPr sz="2800">
                <a:latin typeface="Arial"/>
                <a:cs typeface="Arial"/>
              </a:defRPr>
            </a:lvl4pPr>
            <a:lvl5pPr>
              <a:defRPr sz="2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A7FA99-987B-48DC-9596-0D0A5429E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 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D458EF-BAC2-42DE-8E71-C914962A952A}" type="datetimeFigureOut">
              <a:rPr lang="en-US"/>
              <a:pPr>
                <a:defRPr/>
              </a:pPr>
              <a:t>2/22/20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E0EA4C-A146-416B-A30C-55CD441C7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00" r:id="rId8"/>
    <p:sldLayoutId id="2147483692" r:id="rId9"/>
    <p:sldLayoutId id="2147483693" r:id="rId10"/>
    <p:sldLayoutId id="2147483694" r:id="rId11"/>
    <p:sldLayoutId id="2147483682" r:id="rId12"/>
    <p:sldLayoutId id="2147483683" r:id="rId13"/>
    <p:sldLayoutId id="2147483695" r:id="rId14"/>
    <p:sldLayoutId id="2147483684" r:id="rId15"/>
    <p:sldLayoutId id="2147483696" r:id="rId16"/>
    <p:sldLayoutId id="2147483698" r:id="rId17"/>
    <p:sldLayoutId id="2147483699" r:id="rId18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algn="l" defTabSz="457200" rtl="0" fontAlgn="base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fontAlgn="base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Wingdings" pitchFamily="2" charset="2"/>
        <a:buChar char="²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eb.stanford.edu/class/msande271/onlinetools/LearnedOpt.html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Research Mindset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62213" y="2757488"/>
            <a:ext cx="6681787" cy="1001712"/>
          </a:xfrm>
        </p:spPr>
        <p:txBody>
          <a:bodyPr>
            <a:normAutofit/>
          </a:bodyPr>
          <a:lstStyle/>
          <a:p>
            <a:r>
              <a:rPr lang="en-US" dirty="0" smtClean="0"/>
              <a:t>Kathryn S McKinley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25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Biases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009333"/>
            <a:ext cx="419608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Stereotypes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Survivor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Anchoring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Confirmation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Exposure </a:t>
            </a:r>
            <a:r>
              <a:rPr lang="en-US" sz="2800" dirty="0"/>
              <a:t>&amp; </a:t>
            </a:r>
            <a:r>
              <a:rPr lang="en-US" sz="2800" dirty="0" err="1"/>
              <a:t>Recency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Attention (repetition)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Conservative (Bayesian)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Gamblers’ fallacy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39920" y="1009333"/>
            <a:ext cx="457200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Authority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Bandwagon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Dunning-Kruger effect</a:t>
            </a:r>
            <a:r>
              <a:rPr lang="en-US" sz="2800" dirty="0"/>
              <a:t> </a:t>
            </a:r>
            <a:r>
              <a:rPr lang="en-US" sz="2000" dirty="0" smtClean="0"/>
              <a:t>newbies overestimate, experts underestimate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Framing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Von </a:t>
            </a:r>
            <a:r>
              <a:rPr lang="en-US" sz="2800" dirty="0" err="1"/>
              <a:t>Restorff</a:t>
            </a:r>
            <a:r>
              <a:rPr lang="en-US" sz="2800" dirty="0"/>
              <a:t> </a:t>
            </a:r>
            <a:r>
              <a:rPr lang="en-US" sz="2800" dirty="0" smtClean="0"/>
              <a:t>effect </a:t>
            </a:r>
            <a:r>
              <a:rPr lang="en-US" sz="2000" dirty="0" smtClean="0"/>
              <a:t>remember surprises</a:t>
            </a:r>
            <a:r>
              <a:rPr lang="en-US" sz="1800" dirty="0" smtClean="0"/>
              <a:t>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Curse of </a:t>
            </a:r>
            <a:r>
              <a:rPr lang="en-US" sz="2800" dirty="0" smtClean="0"/>
              <a:t>Knowledge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Congruence (one hypothesis)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 rot="20775897">
            <a:off x="339848" y="1521486"/>
            <a:ext cx="7727751" cy="144655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Creative thinking 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“outside The Bias box”</a:t>
            </a:r>
          </a:p>
        </p:txBody>
      </p:sp>
    </p:spTree>
    <p:extLst>
      <p:ext uri="{BB962C8B-B14F-4D97-AF65-F5344CB8AC3E}">
        <p14:creationId xmlns:p14="http://schemas.microsoft.com/office/powerpoint/2010/main" val="231418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Biases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009333"/>
            <a:ext cx="419608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Stereotypes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Survivor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Anchoring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Confirmation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Exposure </a:t>
            </a:r>
            <a:r>
              <a:rPr lang="en-US" sz="2800" dirty="0"/>
              <a:t>&amp; </a:t>
            </a:r>
            <a:r>
              <a:rPr lang="en-US" sz="2800" dirty="0" err="1"/>
              <a:t>Recency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Attention (repetition)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Conservative (Bayesian)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Gamblers’ fallacy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39920" y="1009333"/>
            <a:ext cx="457200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Authority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Bandwagon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Dunning-Kruger effect</a:t>
            </a:r>
            <a:r>
              <a:rPr lang="en-US" sz="2800" dirty="0"/>
              <a:t> </a:t>
            </a:r>
            <a:r>
              <a:rPr lang="en-US" sz="2000" dirty="0" smtClean="0"/>
              <a:t>newbies overestimate, experts underestimate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Framing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Von </a:t>
            </a:r>
            <a:r>
              <a:rPr lang="en-US" sz="2800" dirty="0" err="1"/>
              <a:t>Restorff</a:t>
            </a:r>
            <a:r>
              <a:rPr lang="en-US" sz="2800" dirty="0"/>
              <a:t> </a:t>
            </a:r>
            <a:r>
              <a:rPr lang="en-US" sz="2800" dirty="0" smtClean="0"/>
              <a:t>effect </a:t>
            </a:r>
            <a:r>
              <a:rPr lang="en-US" sz="2000" dirty="0" smtClean="0"/>
              <a:t>remember surprises</a:t>
            </a:r>
            <a:r>
              <a:rPr lang="en-US" sz="1800" dirty="0" smtClean="0"/>
              <a:t>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Curse of </a:t>
            </a:r>
            <a:r>
              <a:rPr lang="en-US" sz="2800" dirty="0" smtClean="0"/>
              <a:t>Knowledge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Congruence (one hypothesis)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 rot="20775897">
            <a:off x="339848" y="1521486"/>
            <a:ext cx="7727751" cy="144655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Creative thinking 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“outside The Bias box”</a:t>
            </a:r>
          </a:p>
        </p:txBody>
      </p:sp>
      <p:sp>
        <p:nvSpPr>
          <p:cNvPr id="6" name="Rectangle 5"/>
          <p:cNvSpPr/>
          <p:nvPr/>
        </p:nvSpPr>
        <p:spPr>
          <a:xfrm rot="20775897">
            <a:off x="779244" y="2903246"/>
            <a:ext cx="7727751" cy="144655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Slow Down</a:t>
            </a:r>
          </a:p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Examine your Biases</a:t>
            </a:r>
          </a:p>
        </p:txBody>
      </p:sp>
    </p:spTree>
    <p:extLst>
      <p:ext uri="{BB962C8B-B14F-4D97-AF65-F5344CB8AC3E}">
        <p14:creationId xmlns:p14="http://schemas.microsoft.com/office/powerpoint/2010/main" val="28079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526790"/>
            <a:ext cx="8229600" cy="33368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Write down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Was overcoming bias a factor in your creativity?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Are other circumstances holding you back?     </a:t>
            </a:r>
            <a:r>
              <a:rPr lang="en-US" sz="2000" dirty="0" smtClean="0"/>
              <a:t>For example, spending time doing what you know (homework) versus new skills (research, writing)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Reflection &amp; Discussion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641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Life Happens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14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Real Life is Unpredictable</a:t>
            </a:r>
            <a:endParaRPr lang="en-US" sz="40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83360" y="1201670"/>
            <a:ext cx="3952240" cy="3336836"/>
          </a:xfrm>
        </p:spPr>
        <p:txBody>
          <a:bodyPr>
            <a:normAutofit/>
          </a:bodyPr>
          <a:lstStyle/>
          <a:p>
            <a:r>
              <a:rPr lang="en-US" sz="2400" dirty="0"/>
              <a:t>World events</a:t>
            </a:r>
          </a:p>
          <a:p>
            <a:r>
              <a:rPr lang="en-US" sz="2400" dirty="0" smtClean="0"/>
              <a:t>Local events</a:t>
            </a:r>
          </a:p>
          <a:p>
            <a:r>
              <a:rPr lang="en-US" sz="2400" dirty="0" smtClean="0"/>
              <a:t>Family &amp; Friends</a:t>
            </a:r>
          </a:p>
          <a:p>
            <a:r>
              <a:rPr lang="en-US" sz="2400" dirty="0" smtClean="0"/>
              <a:t>Relationships</a:t>
            </a:r>
          </a:p>
          <a:p>
            <a:r>
              <a:rPr lang="en-US" sz="2400" dirty="0" smtClean="0"/>
              <a:t>Health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5344160" y="1201670"/>
            <a:ext cx="3362960" cy="33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8000"/>
                </a:solidFill>
              </a:rPr>
              <a:t>good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F0000"/>
                </a:solidFill>
              </a:rPr>
              <a:t>bad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5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en-US" sz="3600" dirty="0" smtClean="0"/>
              <a:t>Research Events Are Predictable</a:t>
            </a:r>
            <a:endParaRPr lang="en-US" sz="36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83360" y="1201670"/>
            <a:ext cx="3952240" cy="3336836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Have ideas</a:t>
            </a:r>
          </a:p>
          <a:p>
            <a:r>
              <a:rPr lang="en-US" sz="2400" dirty="0" smtClean="0"/>
              <a:t>Work on ideas</a:t>
            </a:r>
          </a:p>
          <a:p>
            <a:r>
              <a:rPr lang="en-US" sz="2400" dirty="0" smtClean="0"/>
              <a:t>Discuss ideas </a:t>
            </a:r>
            <a:r>
              <a:rPr lang="en-US" sz="1800" dirty="0" smtClean="0"/>
              <a:t>informally</a:t>
            </a:r>
            <a:endParaRPr lang="en-US" sz="2400" dirty="0" smtClean="0"/>
          </a:p>
          <a:p>
            <a:r>
              <a:rPr lang="en-US" sz="2400" dirty="0" smtClean="0"/>
              <a:t>Write </a:t>
            </a:r>
            <a:r>
              <a:rPr lang="en-US" sz="2400" dirty="0"/>
              <a:t>up ideas</a:t>
            </a:r>
          </a:p>
          <a:p>
            <a:r>
              <a:rPr lang="en-US" sz="2400" dirty="0"/>
              <a:t>Submit paper</a:t>
            </a:r>
          </a:p>
          <a:p>
            <a:r>
              <a:rPr lang="en-US" sz="2400" dirty="0"/>
              <a:t>Give talk / teach class</a:t>
            </a:r>
          </a:p>
          <a:p>
            <a:r>
              <a:rPr lang="en-US" sz="2400" dirty="0" smtClean="0"/>
              <a:t>Receive feedback </a:t>
            </a:r>
          </a:p>
          <a:p>
            <a:r>
              <a:rPr lang="en-US" sz="2400" dirty="0" smtClean="0"/>
              <a:t>Receive structured feedback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5344160" y="1201670"/>
            <a:ext cx="3362960" cy="33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good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bad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succeed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fail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</a:t>
            </a:r>
            <a:r>
              <a:rPr lang="en-US" sz="2400" dirty="0" smtClean="0">
                <a:solidFill>
                  <a:srgbClr val="008000"/>
                </a:solidFill>
              </a:rPr>
              <a:t>ell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poorly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</a:t>
            </a:r>
            <a:r>
              <a:rPr lang="en-US" sz="2400" dirty="0" smtClean="0">
                <a:solidFill>
                  <a:srgbClr val="008000"/>
                </a:solidFill>
              </a:rPr>
              <a:t>ell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poorly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accept</a:t>
            </a:r>
            <a:r>
              <a:rPr lang="en-US" sz="2400" dirty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reject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well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F0000"/>
                </a:solidFill>
              </a:rPr>
              <a:t>poorly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positive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negative</a:t>
            </a:r>
          </a:p>
          <a:p>
            <a:r>
              <a:rPr lang="en-US" sz="2400" dirty="0">
                <a:solidFill>
                  <a:srgbClr val="008000"/>
                </a:solidFill>
              </a:rPr>
              <a:t>p</a:t>
            </a:r>
            <a:r>
              <a:rPr lang="en-US" sz="2400" dirty="0" smtClean="0">
                <a:solidFill>
                  <a:srgbClr val="008000"/>
                </a:solidFill>
              </a:rPr>
              <a:t>ositive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negative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2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Reflection &amp; Discussion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3229"/>
            <a:ext cx="8229600" cy="351591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Write down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 recent </a:t>
            </a:r>
            <a:r>
              <a:rPr lang="en-US" b="1" i="1" dirty="0" smtClean="0">
                <a:solidFill>
                  <a:srgbClr val="4F81BD"/>
                </a:solidFill>
              </a:rPr>
              <a:t>positive</a:t>
            </a:r>
            <a:r>
              <a:rPr lang="en-US" dirty="0" smtClean="0">
                <a:solidFill>
                  <a:srgbClr val="4F81BD"/>
                </a:solidFill>
              </a:rPr>
              <a:t> </a:t>
            </a:r>
            <a:r>
              <a:rPr lang="en-US" dirty="0" smtClean="0"/>
              <a:t>event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Your feelings about what contributed most to that event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3229"/>
            <a:ext cx="8229600" cy="351591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Write down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 recent </a:t>
            </a:r>
            <a:r>
              <a:rPr lang="en-US" b="1" i="1" dirty="0" smtClean="0">
                <a:solidFill>
                  <a:schemeClr val="accent1"/>
                </a:solidFill>
              </a:rPr>
              <a:t>negative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event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/>
              <a:t>Your feelings about what contributed most to that event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dirty="0" smtClean="0"/>
              <a:t>Reflection &amp; Discussion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56431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Positive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 will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</a:t>
            </a:r>
            <a:r>
              <a:rPr lang="en-US" sz="2800" dirty="0" smtClean="0"/>
              <a:t>earn and execute strategies to overcome failures </a:t>
            </a:r>
            <a:r>
              <a:rPr lang="en-US" sz="2800" dirty="0"/>
              <a:t>and obstacles </a:t>
            </a:r>
            <a:endParaRPr lang="en-US" sz="2800" dirty="0" smtClean="0"/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l</a:t>
            </a:r>
            <a:r>
              <a:rPr lang="en-US" sz="2800" dirty="0" smtClean="0"/>
              <a:t>earn and execute emotional resiliency strategies to manage myself in times of stress and failures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76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Pessimism versus Optimism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7579360" cy="3336925"/>
          </a:xfrm>
        </p:spPr>
        <p:txBody>
          <a:bodyPr>
            <a:noAutofit/>
          </a:bodyPr>
          <a:lstStyle/>
          <a:p>
            <a:pPr marL="342900" lvl="0" indent="-342900">
              <a:buFont typeface="Arial"/>
              <a:buChar char="•"/>
            </a:pPr>
            <a:r>
              <a:rPr lang="en-US" sz="2400" dirty="0"/>
              <a:t>What is optimism? </a:t>
            </a:r>
            <a:endParaRPr lang="en-US" sz="2400" dirty="0" smtClean="0"/>
          </a:p>
          <a:p>
            <a:pPr marL="342900" lvl="0" indent="-342900">
              <a:buFont typeface="Arial"/>
              <a:buChar char="•"/>
            </a:pPr>
            <a:r>
              <a:rPr lang="en-US" sz="2400" dirty="0" smtClean="0"/>
              <a:t>What </a:t>
            </a:r>
            <a:r>
              <a:rPr lang="en-US" sz="2400" dirty="0"/>
              <a:t>is pessimism?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/>
              <a:t>Can </a:t>
            </a:r>
            <a:r>
              <a:rPr lang="en-US" sz="2400" dirty="0"/>
              <a:t>optimism </a:t>
            </a:r>
            <a:r>
              <a:rPr lang="en-US" sz="2400" dirty="0" smtClean="0"/>
              <a:t>be </a:t>
            </a:r>
            <a:r>
              <a:rPr lang="en-US" sz="2400" dirty="0"/>
              <a:t>learned?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/>
              <a:t>Is optimism a biased view of reality?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/>
              <a:t>Is optimism always the better choice than pessimism?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025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6" b="95987" l="9504" r="892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735" y="3373167"/>
            <a:ext cx="1199528" cy="1482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895" y="2905980"/>
            <a:ext cx="1496266" cy="484746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Known for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39" y="2936240"/>
            <a:ext cx="1537033" cy="153703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441449" y="2905980"/>
            <a:ext cx="1070227" cy="5078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My job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46" name="Picture 45" descr="dacap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4044"/>
          <a:stretch/>
        </p:blipFill>
        <p:spPr>
          <a:xfrm>
            <a:off x="2127063" y="3717883"/>
            <a:ext cx="2804160" cy="707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068" t="29827" r="10027" b="18618"/>
          <a:stretch/>
        </p:blipFill>
        <p:spPr>
          <a:xfrm>
            <a:off x="1610360" y="-20320"/>
            <a:ext cx="5923280" cy="26517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52479" y="4315844"/>
            <a:ext cx="1479882" cy="5078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Efficiency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47863" y="670780"/>
            <a:ext cx="1010716" cy="1338824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2 of 4</a:t>
            </a:r>
          </a:p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Good </a:t>
            </a:r>
          </a:p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Men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68015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/>
              <a:t>Explanatory Style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3336925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Permanence (time)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Pervasiveness (space)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Personalization (you or not you)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10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1662747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Permanence (time)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Pervasiveness (space)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Personalization (you or not you)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7360" y="3060950"/>
            <a:ext cx="4084320" cy="16024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Your paper gets </a:t>
            </a:r>
            <a:r>
              <a:rPr lang="en-US" sz="2400" dirty="0" smtClean="0">
                <a:solidFill>
                  <a:srgbClr val="008000"/>
                </a:solidFill>
              </a:rPr>
              <a:t>accepted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785360" y="3060950"/>
            <a:ext cx="4084320" cy="160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Your paper gets </a:t>
            </a:r>
            <a:r>
              <a:rPr lang="en-US" sz="2400" dirty="0" smtClean="0">
                <a:solidFill>
                  <a:srgbClr val="FF0000"/>
                </a:solidFill>
              </a:rPr>
              <a:t>rejected</a:t>
            </a:r>
          </a:p>
          <a:p>
            <a:endParaRPr lang="en-US" sz="2400" dirty="0" smtClean="0">
              <a:solidFill>
                <a:srgbClr val="008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Explain to Yourself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2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Permanence (time)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3336925"/>
          </a:xfrm>
        </p:spPr>
        <p:txBody>
          <a:bodyPr>
            <a:noAutofit/>
          </a:bodyPr>
          <a:lstStyle/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Optimistic</a:t>
            </a:r>
          </a:p>
          <a:p>
            <a:pPr lvl="1"/>
            <a:r>
              <a:rPr lang="en-US" sz="2400" dirty="0" smtClean="0"/>
              <a:t>Good </a:t>
            </a:r>
            <a:r>
              <a:rPr lang="en-US" sz="2400" dirty="0"/>
              <a:t>events have permanent </a:t>
            </a:r>
            <a:r>
              <a:rPr lang="en-US" sz="2400" dirty="0" smtClean="0"/>
              <a:t>causes</a:t>
            </a:r>
            <a:endParaRPr lang="en-US" sz="2400" dirty="0"/>
          </a:p>
          <a:p>
            <a:pPr lvl="1"/>
            <a:r>
              <a:rPr lang="en-US" sz="2400" dirty="0" smtClean="0"/>
              <a:t>Bad </a:t>
            </a:r>
            <a:r>
              <a:rPr lang="en-US" sz="2400" dirty="0"/>
              <a:t>events have temporary causes / specific to </a:t>
            </a:r>
            <a:r>
              <a:rPr lang="en-US" sz="2400" dirty="0" smtClean="0"/>
              <a:t>situation </a:t>
            </a:r>
            <a:endParaRPr lang="en-US" sz="2400" dirty="0"/>
          </a:p>
          <a:p>
            <a:pPr lvl="0"/>
            <a:endParaRPr lang="en-US" sz="2400" dirty="0" smtClean="0"/>
          </a:p>
          <a:p>
            <a:pPr lvl="0"/>
            <a:r>
              <a:rPr lang="en-US" sz="2400" b="1" dirty="0" smtClean="0">
                <a:solidFill>
                  <a:schemeClr val="tx2"/>
                </a:solidFill>
              </a:rPr>
              <a:t>Pessimistic</a:t>
            </a:r>
            <a:endParaRPr lang="en-US" sz="2400" b="1" dirty="0">
              <a:solidFill>
                <a:schemeClr val="tx2"/>
              </a:solidFill>
            </a:endParaRPr>
          </a:p>
          <a:p>
            <a:pPr lvl="1"/>
            <a:r>
              <a:rPr lang="en-US" sz="2400" dirty="0"/>
              <a:t>Good events have </a:t>
            </a:r>
            <a:r>
              <a:rPr lang="en-US" sz="2400" dirty="0" smtClean="0"/>
              <a:t>temporary causes</a:t>
            </a:r>
            <a:endParaRPr lang="en-US" sz="2400" dirty="0"/>
          </a:p>
          <a:p>
            <a:pPr marL="0" lvl="1">
              <a:lnSpc>
                <a:spcPct val="120000"/>
              </a:lnSpc>
            </a:pPr>
            <a:r>
              <a:rPr lang="en-US" sz="2000" dirty="0" smtClean="0"/>
              <a:t>	</a:t>
            </a:r>
            <a:r>
              <a:rPr lang="en-US" sz="2400" dirty="0"/>
              <a:t>Bad events have </a:t>
            </a:r>
            <a:r>
              <a:rPr lang="en-US" sz="2400" dirty="0" smtClean="0"/>
              <a:t>permanent causes </a:t>
            </a:r>
            <a:r>
              <a:rPr lang="en-US" sz="2400" dirty="0"/>
              <a:t>/ specific to situation 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915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Pervasiveness (space)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3336925"/>
          </a:xfrm>
        </p:spPr>
        <p:txBody>
          <a:bodyPr>
            <a:noAutofit/>
          </a:bodyPr>
          <a:lstStyle/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Optimistic</a:t>
            </a:r>
          </a:p>
          <a:p>
            <a:pPr lvl="1"/>
            <a:r>
              <a:rPr lang="en-US" sz="2400" dirty="0" smtClean="0"/>
              <a:t>Good </a:t>
            </a:r>
            <a:r>
              <a:rPr lang="en-US" sz="2400" dirty="0"/>
              <a:t>events </a:t>
            </a:r>
            <a:r>
              <a:rPr lang="en-US" sz="2400" dirty="0" smtClean="0"/>
              <a:t>caused by general / universal factors</a:t>
            </a:r>
            <a:endParaRPr lang="en-US" sz="2400" dirty="0"/>
          </a:p>
          <a:p>
            <a:pPr lvl="1"/>
            <a:r>
              <a:rPr lang="en-US" sz="2400" dirty="0" smtClean="0"/>
              <a:t>Bad </a:t>
            </a:r>
            <a:r>
              <a:rPr lang="en-US" sz="2400" dirty="0"/>
              <a:t>events </a:t>
            </a:r>
            <a:r>
              <a:rPr lang="en-US" sz="2400" dirty="0" smtClean="0"/>
              <a:t>caused by specific factors</a:t>
            </a:r>
            <a:endParaRPr lang="en-US" sz="2400" dirty="0"/>
          </a:p>
          <a:p>
            <a:pPr lvl="0"/>
            <a:endParaRPr lang="en-US" sz="2400" dirty="0" smtClean="0"/>
          </a:p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Pessimistic</a:t>
            </a:r>
          </a:p>
          <a:p>
            <a:pPr lvl="1"/>
            <a:r>
              <a:rPr lang="en-US" sz="2400" dirty="0" smtClean="0"/>
              <a:t>Good events caused by specific factors</a:t>
            </a:r>
          </a:p>
          <a:p>
            <a:pPr lvl="1"/>
            <a:r>
              <a:rPr lang="en-US" sz="2400" dirty="0" smtClean="0"/>
              <a:t>Bad </a:t>
            </a:r>
            <a:r>
              <a:rPr lang="en-US" sz="2400" dirty="0"/>
              <a:t>events caused by </a:t>
            </a:r>
            <a:r>
              <a:rPr lang="en-US" sz="2400" dirty="0" smtClean="0"/>
              <a:t>general / universal factors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1979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8539"/>
            <a:ext cx="8229600" cy="857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Personalization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3336925"/>
          </a:xfrm>
        </p:spPr>
        <p:txBody>
          <a:bodyPr>
            <a:noAutofit/>
          </a:bodyPr>
          <a:lstStyle/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Optimistic</a:t>
            </a:r>
          </a:p>
          <a:p>
            <a:pPr lvl="1"/>
            <a:r>
              <a:rPr lang="en-US" sz="2400" dirty="0" smtClean="0"/>
              <a:t>Good </a:t>
            </a:r>
            <a:r>
              <a:rPr lang="en-US" sz="2400" dirty="0"/>
              <a:t>events </a:t>
            </a:r>
            <a:r>
              <a:rPr lang="en-US" sz="2400" dirty="0" smtClean="0"/>
              <a:t>caused by me &amp; other factors</a:t>
            </a:r>
            <a:endParaRPr lang="en-US" sz="2400" dirty="0"/>
          </a:p>
          <a:p>
            <a:pPr lvl="1"/>
            <a:r>
              <a:rPr lang="en-US" sz="2400" dirty="0" smtClean="0"/>
              <a:t>Bad </a:t>
            </a:r>
            <a:r>
              <a:rPr lang="en-US" sz="2400" dirty="0"/>
              <a:t>events </a:t>
            </a:r>
            <a:r>
              <a:rPr lang="en-US" sz="2400" dirty="0" smtClean="0"/>
              <a:t>caused by circumstances, luck, others </a:t>
            </a:r>
            <a:endParaRPr lang="en-US" sz="2400" dirty="0"/>
          </a:p>
          <a:p>
            <a:pPr lvl="0"/>
            <a:endParaRPr lang="en-US" sz="2400" dirty="0" smtClean="0"/>
          </a:p>
          <a:p>
            <a:pPr lvl="0"/>
            <a:r>
              <a:rPr lang="en-US" sz="2400" b="1" dirty="0" smtClean="0">
                <a:solidFill>
                  <a:srgbClr val="1F497D"/>
                </a:solidFill>
              </a:rPr>
              <a:t>Pessimistic</a:t>
            </a:r>
            <a:endParaRPr lang="en-US" sz="2400" b="1" dirty="0">
              <a:solidFill>
                <a:srgbClr val="1F497D"/>
              </a:solidFill>
            </a:endParaRPr>
          </a:p>
          <a:p>
            <a:pPr lvl="1"/>
            <a:r>
              <a:rPr lang="en-US" sz="2400" dirty="0"/>
              <a:t>Good </a:t>
            </a:r>
            <a:r>
              <a:rPr lang="en-US" sz="2400" dirty="0" smtClean="0"/>
              <a:t>events </a:t>
            </a:r>
            <a:r>
              <a:rPr lang="en-US" sz="2400" dirty="0"/>
              <a:t>by circumstances, </a:t>
            </a:r>
            <a:r>
              <a:rPr lang="en-US" sz="2400" dirty="0" smtClean="0"/>
              <a:t>luck, </a:t>
            </a:r>
            <a:r>
              <a:rPr lang="en-US" sz="2400" dirty="0"/>
              <a:t>others </a:t>
            </a:r>
          </a:p>
          <a:p>
            <a:pPr lvl="1"/>
            <a:r>
              <a:rPr lang="en-US" sz="2400" dirty="0"/>
              <a:t>Bad events caused by </a:t>
            </a:r>
            <a:r>
              <a:rPr lang="en-US" sz="2400" dirty="0" smtClean="0"/>
              <a:t>me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072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Pessimists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9590"/>
            <a:ext cx="8229600" cy="3715770"/>
          </a:xfrm>
        </p:spPr>
        <p:txBody>
          <a:bodyPr>
            <a:normAutofit/>
          </a:bodyPr>
          <a:lstStyle/>
          <a:p>
            <a:r>
              <a:rPr lang="en-US" sz="2800" dirty="0"/>
              <a:t>believe bad events / </a:t>
            </a:r>
            <a:r>
              <a:rPr lang="en-US" sz="2800" dirty="0" smtClean="0"/>
              <a:t>misfortune</a:t>
            </a: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will </a:t>
            </a:r>
            <a:r>
              <a:rPr lang="en-US" sz="2400" dirty="0"/>
              <a:t>last a long </a:t>
            </a:r>
            <a:r>
              <a:rPr lang="en-US" sz="2400" dirty="0" smtClean="0"/>
              <a:t>time</a:t>
            </a:r>
            <a:endParaRPr lang="en-US" sz="2400" dirty="0"/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will </a:t>
            </a:r>
            <a:r>
              <a:rPr lang="en-US" sz="2400" dirty="0"/>
              <a:t>undermine everything they </a:t>
            </a:r>
            <a:r>
              <a:rPr lang="en-US" sz="2400" dirty="0" smtClean="0"/>
              <a:t>do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dirty="0" smtClean="0"/>
              <a:t>are </a:t>
            </a:r>
            <a:r>
              <a:rPr lang="en-US" sz="2400" dirty="0"/>
              <a:t>their own </a:t>
            </a:r>
            <a:r>
              <a:rPr lang="en-US" sz="2400" dirty="0" smtClean="0"/>
              <a:t>fault</a:t>
            </a:r>
          </a:p>
          <a:p>
            <a:pPr>
              <a:lnSpc>
                <a:spcPct val="110000"/>
              </a:lnSpc>
            </a:pPr>
            <a:endParaRPr lang="en-US" sz="2800" b="1" dirty="0" smtClean="0">
              <a:solidFill>
                <a:srgbClr val="005079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800" b="1" dirty="0" smtClean="0">
                <a:solidFill>
                  <a:srgbClr val="005079"/>
                </a:solidFill>
              </a:rPr>
              <a:t>Pessimistic </a:t>
            </a:r>
            <a:r>
              <a:rPr lang="en-US" sz="2800" b="1" dirty="0">
                <a:solidFill>
                  <a:srgbClr val="005079"/>
                </a:solidFill>
              </a:rPr>
              <a:t>explanatory style produces passiveness </a:t>
            </a:r>
            <a:r>
              <a:rPr lang="en-US" sz="2800" b="1" dirty="0" smtClean="0">
                <a:solidFill>
                  <a:srgbClr val="005079"/>
                </a:solidFill>
              </a:rPr>
              <a:t>from believing action is futile </a:t>
            </a:r>
            <a:endParaRPr lang="en-US" sz="2800" b="1" dirty="0">
              <a:solidFill>
                <a:srgbClr val="0050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1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Optimists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9590"/>
            <a:ext cx="8371840" cy="37157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3000" dirty="0"/>
              <a:t>believe bad events / </a:t>
            </a:r>
            <a:r>
              <a:rPr lang="en-US" sz="3000" dirty="0" smtClean="0"/>
              <a:t>misfortune</a:t>
            </a:r>
            <a:endParaRPr lang="en-US" sz="3000" dirty="0"/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i</a:t>
            </a:r>
            <a:r>
              <a:rPr lang="en-US" sz="2600" dirty="0" smtClean="0"/>
              <a:t>s a temporary set back</a:t>
            </a:r>
            <a:endParaRPr lang="en-US" sz="2600" dirty="0"/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dirty="0"/>
              <a:t>i</a:t>
            </a:r>
            <a:r>
              <a:rPr lang="en-US" sz="2600" dirty="0" smtClean="0"/>
              <a:t>s limited to this one event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600" dirty="0" smtClean="0"/>
              <a:t>is not my fault, other people, circumstances, bad luck</a:t>
            </a:r>
          </a:p>
          <a:p>
            <a:pPr marL="971550" lvl="1" indent="-514350">
              <a:lnSpc>
                <a:spcPct val="110000"/>
              </a:lnSpc>
              <a:buFont typeface="+mj-lt"/>
              <a:buAutoNum type="arabicPeriod"/>
            </a:pPr>
            <a:endParaRPr lang="en-US" i="1" dirty="0" smtClean="0">
              <a:solidFill>
                <a:srgbClr val="005079"/>
              </a:solidFill>
            </a:endParaRPr>
          </a:p>
          <a:p>
            <a:r>
              <a:rPr lang="en-US" sz="2900" b="1" dirty="0" smtClean="0">
                <a:solidFill>
                  <a:srgbClr val="005079"/>
                </a:solidFill>
              </a:rPr>
              <a:t>Optimistic explanatory </a:t>
            </a:r>
            <a:r>
              <a:rPr lang="en-US" sz="2900" b="1" dirty="0">
                <a:solidFill>
                  <a:srgbClr val="005079"/>
                </a:solidFill>
              </a:rPr>
              <a:t>style produces </a:t>
            </a:r>
            <a:r>
              <a:rPr lang="en-US" sz="2900" b="1" dirty="0" smtClean="0">
                <a:solidFill>
                  <a:srgbClr val="005079"/>
                </a:solidFill>
              </a:rPr>
              <a:t>action, trying harder</a:t>
            </a:r>
            <a:r>
              <a:rPr lang="en-US" sz="2900" b="1" dirty="0">
                <a:solidFill>
                  <a:srgbClr val="005079"/>
                </a:solidFill>
              </a:rPr>
              <a:t>, particularly after </a:t>
            </a:r>
            <a:r>
              <a:rPr lang="en-US" sz="2900" b="1" dirty="0" smtClean="0">
                <a:solidFill>
                  <a:srgbClr val="005079"/>
                </a:solidFill>
              </a:rPr>
              <a:t>a defeat or </a:t>
            </a:r>
            <a:r>
              <a:rPr lang="en-US" sz="2900" b="1" dirty="0">
                <a:solidFill>
                  <a:srgbClr val="005079"/>
                </a:solidFill>
              </a:rPr>
              <a:t>under pressure </a:t>
            </a:r>
            <a:r>
              <a:rPr lang="en-US" sz="2900" b="1" dirty="0" smtClean="0">
                <a:solidFill>
                  <a:srgbClr val="005079"/>
                </a:solidFill>
              </a:rPr>
              <a:t>or given a challenge</a:t>
            </a:r>
            <a:r>
              <a:rPr lang="en-US" sz="2900" dirty="0" smtClean="0"/>
              <a:t> </a:t>
            </a:r>
            <a:endParaRPr lang="en-US" sz="2900" dirty="0">
              <a:solidFill>
                <a:srgbClr val="0050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13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317750"/>
            <a:ext cx="8229600" cy="459969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10000"/>
              </a:lnSpc>
            </a:pPr>
            <a:r>
              <a:rPr lang="en-US" sz="4500" b="1" dirty="0" smtClean="0">
                <a:solidFill>
                  <a:srgbClr val="005079"/>
                </a:solidFill>
              </a:rPr>
              <a:t>Delusions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It is never your fault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Optimism </a:t>
            </a:r>
            <a:r>
              <a:rPr lang="en-US" dirty="0"/>
              <a:t>is always positive and desired in all </a:t>
            </a:r>
            <a:r>
              <a:rPr lang="en-US" dirty="0" smtClean="0"/>
              <a:t>situations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Optimistic </a:t>
            </a:r>
            <a:r>
              <a:rPr lang="en-US" dirty="0"/>
              <a:t>people face less failures overall in their </a:t>
            </a:r>
            <a:r>
              <a:rPr lang="en-US" dirty="0" smtClean="0"/>
              <a:t>work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/>
              <a:t>Optimism is a character trait and cannot be </a:t>
            </a:r>
            <a:r>
              <a:rPr lang="en-US" dirty="0" smtClean="0"/>
              <a:t>learned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Success favors </a:t>
            </a:r>
            <a:r>
              <a:rPr lang="en-US" dirty="0"/>
              <a:t>the most </a:t>
            </a:r>
            <a:r>
              <a:rPr lang="en-US" dirty="0" smtClean="0"/>
              <a:t>talented</a:t>
            </a:r>
          </a:p>
          <a:p>
            <a:pPr marL="457200" lvl="0" indent="-457200">
              <a:lnSpc>
                <a:spcPct val="120000"/>
              </a:lnSpc>
              <a:buFont typeface="Arial"/>
              <a:buChar char="•"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sz="4500" b="1" dirty="0" smtClean="0">
                <a:solidFill>
                  <a:srgbClr val="1F497D"/>
                </a:solidFill>
              </a:rPr>
              <a:t>Flexible optimism</a:t>
            </a:r>
            <a:endParaRPr lang="en-US" sz="4500" dirty="0">
              <a:solidFill>
                <a:srgbClr val="1F497D"/>
              </a:solidFill>
            </a:endParaRP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Success </a:t>
            </a:r>
            <a:r>
              <a:rPr lang="en-US" dirty="0"/>
              <a:t>needs both optimism and </a:t>
            </a:r>
            <a:r>
              <a:rPr lang="en-US" dirty="0" smtClean="0"/>
              <a:t>occasionally </a:t>
            </a:r>
            <a:r>
              <a:rPr lang="en-US" dirty="0"/>
              <a:t>some </a:t>
            </a:r>
            <a:r>
              <a:rPr lang="en-US" dirty="0" smtClean="0"/>
              <a:t>pessimism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Success </a:t>
            </a:r>
            <a:r>
              <a:rPr lang="en-US" dirty="0"/>
              <a:t>does not always </a:t>
            </a:r>
            <a:r>
              <a:rPr lang="en-US" dirty="0" smtClean="0"/>
              <a:t>favor </a:t>
            </a:r>
            <a:r>
              <a:rPr lang="en-US" dirty="0"/>
              <a:t>the most talented, but rather the adequately talented that are also optimists!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32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1662747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Permanence (time)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Pervasiveness (space)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Personalization (you or not you)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67360" y="3060950"/>
            <a:ext cx="4084320" cy="16024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Your paper gets </a:t>
            </a:r>
            <a:r>
              <a:rPr lang="en-US" sz="2400" dirty="0" smtClean="0">
                <a:solidFill>
                  <a:srgbClr val="008000"/>
                </a:solidFill>
              </a:rPr>
              <a:t>accepted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785360" y="3060950"/>
            <a:ext cx="4084320" cy="160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Your paper gets </a:t>
            </a:r>
            <a:r>
              <a:rPr lang="en-US" sz="2400" dirty="0" smtClean="0">
                <a:solidFill>
                  <a:srgbClr val="FF0000"/>
                </a:solidFill>
              </a:rPr>
              <a:t>rejected</a:t>
            </a:r>
          </a:p>
          <a:p>
            <a:endParaRPr lang="en-US" sz="2400" dirty="0" smtClean="0">
              <a:solidFill>
                <a:srgbClr val="008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Report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544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Next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79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6" b="95987" l="9504" r="892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735" y="3373167"/>
            <a:ext cx="1199528" cy="14820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895" y="2905980"/>
            <a:ext cx="1496266" cy="484746"/>
          </a:xfrm>
          <a:prstGeom prst="rect">
            <a:avLst/>
          </a:prstGeom>
          <a:noFill/>
        </p:spPr>
        <p:txBody>
          <a:bodyPr wrap="none" lIns="68576" tIns="34289" rIns="68576" bIns="34289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Known for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39" y="2936240"/>
            <a:ext cx="1537033" cy="153703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441449" y="2905980"/>
            <a:ext cx="1070227" cy="5078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My job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46" name="Picture 45" descr="dacap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r="4044"/>
          <a:stretch/>
        </p:blipFill>
        <p:spPr>
          <a:xfrm>
            <a:off x="2127063" y="3717883"/>
            <a:ext cx="2804160" cy="7074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52479" y="4315844"/>
            <a:ext cx="1479882" cy="507827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Efficiency</a:t>
            </a:r>
            <a:endParaRPr lang="en-US" sz="27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859" y="1110379"/>
            <a:ext cx="85102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My CV Does not 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include failures</a:t>
            </a:r>
          </a:p>
        </p:txBody>
      </p:sp>
    </p:spTree>
    <p:extLst>
      <p:ext uri="{BB962C8B-B14F-4D97-AF65-F5344CB8AC3E}">
        <p14:creationId xmlns:p14="http://schemas.microsoft.com/office/powerpoint/2010/main" val="186764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Fixed versus </a:t>
            </a:r>
            <a:r>
              <a:rPr lang="en-US" dirty="0" smtClean="0"/>
              <a:t>Growth </a:t>
            </a:r>
            <a:r>
              <a:rPr lang="en-US" dirty="0" smtClean="0"/>
              <a:t>Mindset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7520" y="1243013"/>
            <a:ext cx="8056880" cy="3336925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/>
              <a:t>Fixed Mindset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 am smart or not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 am athletic or not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I am empathetic or not </a:t>
            </a:r>
            <a:r>
              <a:rPr lang="mr-IN" sz="2400" dirty="0" smtClean="0"/>
              <a:t>…</a:t>
            </a:r>
            <a:r>
              <a:rPr lang="en-US" sz="2400" dirty="0" smtClean="0"/>
              <a:t> etc.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Success is because I am X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Failure is because I am not X or I am not X enough</a:t>
            </a:r>
          </a:p>
          <a:p>
            <a:pPr lvl="0"/>
            <a:r>
              <a:rPr lang="en-US" sz="2800" dirty="0" smtClean="0"/>
              <a:t>Growth Mindset</a:t>
            </a:r>
            <a:endParaRPr lang="en-US" sz="2800" dirty="0"/>
          </a:p>
          <a:p>
            <a:pPr lvl="1"/>
            <a:r>
              <a:rPr lang="en-US" sz="2400" dirty="0" smtClean="0"/>
              <a:t>If I work hard, I can learn 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025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" y="266939"/>
            <a:ext cx="8737600" cy="857250"/>
          </a:xfrm>
        </p:spPr>
        <p:txBody>
          <a:bodyPr/>
          <a:lstStyle/>
          <a:p>
            <a:pPr algn="l"/>
            <a:r>
              <a:rPr lang="en-US" sz="3200" dirty="0" smtClean="0"/>
              <a:t>Research Mindset for Research Life Events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87680" y="1124189"/>
            <a:ext cx="4582160" cy="333683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I will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Counter my </a:t>
            </a:r>
            <a:r>
              <a:rPr lang="en-US" sz="2400" dirty="0" smtClean="0"/>
              <a:t>biases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Learn from failures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Learn emotional resilience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Learn </a:t>
            </a:r>
            <a:r>
              <a:rPr lang="en-US" sz="2400" dirty="0" smtClean="0"/>
              <a:t>&amp;</a:t>
            </a:r>
            <a:r>
              <a:rPr lang="en-US" sz="2400" dirty="0"/>
              <a:t> </a:t>
            </a:r>
            <a:r>
              <a:rPr lang="en-US" sz="2400" dirty="0" smtClean="0"/>
              <a:t>innovate technically </a:t>
            </a:r>
            <a:endParaRPr lang="en-US" sz="24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5161280" y="1124189"/>
            <a:ext cx="4003040" cy="33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Have ideas</a:t>
            </a:r>
          </a:p>
          <a:p>
            <a:r>
              <a:rPr lang="en-US" sz="2400" dirty="0" smtClean="0"/>
              <a:t>Work on ideas</a:t>
            </a:r>
          </a:p>
          <a:p>
            <a:r>
              <a:rPr lang="en-US" sz="2400" dirty="0" smtClean="0"/>
              <a:t>Discuss ideas </a:t>
            </a:r>
            <a:r>
              <a:rPr lang="en-US" sz="1800" dirty="0" smtClean="0"/>
              <a:t>informally</a:t>
            </a:r>
            <a:endParaRPr lang="en-US" sz="2400" dirty="0" smtClean="0"/>
          </a:p>
          <a:p>
            <a:r>
              <a:rPr lang="en-US" sz="2400" dirty="0" smtClean="0"/>
              <a:t>Write up ideas</a:t>
            </a:r>
          </a:p>
          <a:p>
            <a:r>
              <a:rPr lang="en-US" sz="2400" dirty="0" smtClean="0"/>
              <a:t>Submit paper</a:t>
            </a:r>
          </a:p>
          <a:p>
            <a:r>
              <a:rPr lang="en-US" sz="2400" dirty="0" smtClean="0"/>
              <a:t>Give talk / teach class</a:t>
            </a:r>
          </a:p>
          <a:p>
            <a:r>
              <a:rPr lang="en-US" sz="2400" dirty="0" smtClean="0"/>
              <a:t>Receive verbal feedback </a:t>
            </a:r>
          </a:p>
          <a:p>
            <a:r>
              <a:rPr lang="en-US" sz="2400" dirty="0" smtClean="0"/>
              <a:t>Receive formal evaluation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11731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60400" y="510789"/>
            <a:ext cx="7376160" cy="3573295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 smtClean="0">
                <a:solidFill>
                  <a:srgbClr val="1F497D"/>
                </a:solidFill>
              </a:rPr>
              <a:t>Acknowledgements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Inspired by Professor Samuel </a:t>
            </a:r>
            <a:r>
              <a:rPr lang="en-US" sz="2400" dirty="0" err="1" smtClean="0"/>
              <a:t>Kounev’s</a:t>
            </a:r>
            <a:r>
              <a:rPr lang="en-US" sz="2400" dirty="0" smtClean="0"/>
              <a:t> course notes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/>
              <a:t>Professor Lori Pollock</a:t>
            </a:r>
          </a:p>
          <a:p>
            <a:r>
              <a:rPr lang="en-US" sz="3400" b="1" dirty="0" smtClean="0">
                <a:solidFill>
                  <a:srgbClr val="1F497D"/>
                </a:solidFill>
              </a:rPr>
              <a:t>Resources</a:t>
            </a:r>
            <a:endParaRPr lang="en-US" sz="3400" dirty="0" smtClean="0">
              <a:solidFill>
                <a:srgbClr val="1F497D"/>
              </a:solidFill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Carol </a:t>
            </a:r>
            <a:r>
              <a:rPr lang="en-US" sz="2400" dirty="0" err="1" smtClean="0"/>
              <a:t>Dwick</a:t>
            </a:r>
            <a:r>
              <a:rPr lang="en-US" sz="2400" dirty="0" smtClean="0"/>
              <a:t>, “Mindset: The New Psychology of Success”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Martin Seligman</a:t>
            </a:r>
            <a:r>
              <a:rPr lang="en-US" sz="2400" dirty="0"/>
              <a:t>, </a:t>
            </a:r>
            <a:r>
              <a:rPr lang="en-US" sz="2400" dirty="0" smtClean="0"/>
              <a:t>Learned Optimism, </a:t>
            </a:r>
            <a:r>
              <a:rPr lang="en-US" sz="2400" dirty="0" smtClean="0">
                <a:hlinkClick r:id="rId2"/>
              </a:rPr>
              <a:t>Questionaire</a:t>
            </a:r>
            <a:endParaRPr lang="en-US" sz="2400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Daniel </a:t>
            </a:r>
            <a:r>
              <a:rPr lang="en-US" sz="2400" dirty="0" err="1" smtClean="0"/>
              <a:t>Kahneman</a:t>
            </a:r>
            <a:r>
              <a:rPr lang="en-US" sz="2400" dirty="0" smtClean="0"/>
              <a:t>, “Fast versus Slow Thinking”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Implicit Bias Testing, </a:t>
            </a:r>
            <a:r>
              <a:rPr lang="en-US" sz="2400" dirty="0"/>
              <a:t>https://</a:t>
            </a:r>
            <a:r>
              <a:rPr lang="en-US" sz="2400" dirty="0" err="1"/>
              <a:t>implicit.harvard.edu</a:t>
            </a:r>
            <a:r>
              <a:rPr lang="en-US" sz="2400" dirty="0" smtClean="0"/>
              <a:t>/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Olivia </a:t>
            </a:r>
            <a:r>
              <a:rPr lang="en-US" sz="2400" dirty="0" err="1" smtClean="0"/>
              <a:t>Goldhill</a:t>
            </a:r>
            <a:r>
              <a:rPr lang="en-US" sz="2400" dirty="0" smtClean="0"/>
              <a:t>, “The World is Relying on a Flawed Psychological test to Fight Racism”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911365"/>
            <a:ext cx="8229600" cy="857250"/>
          </a:xfrm>
        </p:spPr>
        <p:txBody>
          <a:bodyPr/>
          <a:lstStyle/>
          <a:p>
            <a:r>
              <a:rPr lang="en-US" dirty="0" smtClean="0"/>
              <a:t>Discussion &amp;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66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939"/>
            <a:ext cx="8229600" cy="85725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 smtClean="0"/>
              <a:t>Homework I</a:t>
            </a:r>
            <a:br>
              <a:rPr lang="en-US" dirty="0" smtClean="0"/>
            </a:br>
            <a:r>
              <a:rPr lang="en-US" sz="2800" b="0" dirty="0" smtClean="0"/>
              <a:t>Review your answers</a:t>
            </a:r>
            <a:endParaRPr lang="en-US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8056880" cy="1662747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Permanence (time)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Pervasiveness (space)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800" dirty="0" smtClean="0"/>
              <a:t>Personalization (you or not you)</a:t>
            </a:r>
          </a:p>
          <a:p>
            <a:pPr marL="457200" lvl="0" indent="-457200">
              <a:buFont typeface="+mj-lt"/>
              <a:buAutoNum type="arabicPeriod"/>
            </a:pPr>
            <a:endParaRPr lang="en-US" sz="24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10079" y="2844800"/>
            <a:ext cx="6445547" cy="1828800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romanUcPeriod"/>
            </a:pPr>
            <a:r>
              <a:rPr lang="en-US" sz="2400" dirty="0" smtClean="0"/>
              <a:t>Recent positive experience</a:t>
            </a:r>
          </a:p>
          <a:p>
            <a:pPr marL="514350" indent="-514350">
              <a:lnSpc>
                <a:spcPct val="110000"/>
              </a:lnSpc>
              <a:buFont typeface="+mj-lt"/>
              <a:buAutoNum type="romanUcPeriod"/>
            </a:pPr>
            <a:r>
              <a:rPr lang="en-US" sz="2400" dirty="0" smtClean="0"/>
              <a:t>Recent negative experience</a:t>
            </a:r>
          </a:p>
          <a:p>
            <a:pPr marL="514350" indent="-514350">
              <a:lnSpc>
                <a:spcPct val="110000"/>
              </a:lnSpc>
              <a:buFont typeface="+mj-lt"/>
              <a:buAutoNum type="romanUcPeriod"/>
            </a:pPr>
            <a:r>
              <a:rPr lang="en-US" sz="2400" dirty="0" smtClean="0"/>
              <a:t>Your paper gets </a:t>
            </a:r>
            <a:r>
              <a:rPr lang="en-US" sz="2400" dirty="0" smtClean="0">
                <a:solidFill>
                  <a:srgbClr val="008000"/>
                </a:solidFill>
              </a:rPr>
              <a:t>accepted</a:t>
            </a:r>
          </a:p>
          <a:p>
            <a:pPr marL="514350" indent="-514350">
              <a:lnSpc>
                <a:spcPct val="110000"/>
              </a:lnSpc>
              <a:buFont typeface="+mj-lt"/>
              <a:buAutoNum type="romanUcPeriod"/>
            </a:pPr>
            <a:r>
              <a:rPr lang="en-US" sz="2400" dirty="0"/>
              <a:t>Your paper gets </a:t>
            </a:r>
            <a:r>
              <a:rPr lang="en-US" sz="2400" dirty="0" smtClean="0">
                <a:solidFill>
                  <a:srgbClr val="FF0000"/>
                </a:solidFill>
              </a:rPr>
              <a:t>rejected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3592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858"/>
            <a:ext cx="8229600" cy="1318021"/>
          </a:xfrm>
        </p:spPr>
        <p:txBody>
          <a:bodyPr/>
          <a:lstStyle/>
          <a:p>
            <a:pPr algn="l"/>
            <a:r>
              <a:rPr lang="en-US" dirty="0" smtClean="0"/>
              <a:t>Homework</a:t>
            </a:r>
            <a:r>
              <a:rPr lang="en-US" dirty="0"/>
              <a:t> </a:t>
            </a:r>
            <a:r>
              <a:rPr lang="en-US" dirty="0" smtClean="0"/>
              <a:t>II </a:t>
            </a:r>
            <a:br>
              <a:rPr lang="en-US" dirty="0" smtClean="0"/>
            </a:br>
            <a:r>
              <a:rPr lang="en-US" sz="2400" b="0" dirty="0" smtClean="0"/>
              <a:t>pick a positive and negative event where your responses tend to pessimism and work to make them more optimistic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83360" y="1587750"/>
            <a:ext cx="3952240" cy="333683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Have ideas</a:t>
            </a:r>
          </a:p>
          <a:p>
            <a:r>
              <a:rPr lang="en-US" sz="2400" dirty="0" smtClean="0"/>
              <a:t>Work on ideas</a:t>
            </a:r>
          </a:p>
          <a:p>
            <a:r>
              <a:rPr lang="en-US" sz="2400" dirty="0" smtClean="0"/>
              <a:t>Discuss ideas </a:t>
            </a:r>
            <a:r>
              <a:rPr lang="en-US" sz="1800" dirty="0" smtClean="0"/>
              <a:t>informally</a:t>
            </a:r>
            <a:endParaRPr lang="en-US" sz="2400" dirty="0" smtClean="0"/>
          </a:p>
          <a:p>
            <a:r>
              <a:rPr lang="en-US" sz="2400" dirty="0" smtClean="0"/>
              <a:t>Write </a:t>
            </a:r>
            <a:r>
              <a:rPr lang="en-US" sz="2400" dirty="0"/>
              <a:t>up ideas</a:t>
            </a:r>
          </a:p>
          <a:p>
            <a:r>
              <a:rPr lang="en-US" sz="2400" dirty="0"/>
              <a:t>Submit paper</a:t>
            </a:r>
          </a:p>
          <a:p>
            <a:r>
              <a:rPr lang="en-US" sz="2400" dirty="0"/>
              <a:t>Give talk / teach class</a:t>
            </a:r>
          </a:p>
          <a:p>
            <a:r>
              <a:rPr lang="en-US" sz="2400" dirty="0" smtClean="0"/>
              <a:t>Receive verbal feedback </a:t>
            </a:r>
          </a:p>
          <a:p>
            <a:r>
              <a:rPr lang="en-US" sz="2400" dirty="0" smtClean="0"/>
              <a:t>Receive formal evaluation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5344160" y="1587750"/>
            <a:ext cx="3362960" cy="333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²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8000"/>
                </a:solidFill>
              </a:rPr>
              <a:t>good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bad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succeed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fail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</a:t>
            </a:r>
            <a:r>
              <a:rPr lang="en-US" sz="2400" dirty="0" smtClean="0">
                <a:solidFill>
                  <a:srgbClr val="008000"/>
                </a:solidFill>
              </a:rPr>
              <a:t>ell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poorly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</a:t>
            </a:r>
            <a:r>
              <a:rPr lang="en-US" sz="2400" dirty="0" smtClean="0">
                <a:solidFill>
                  <a:srgbClr val="008000"/>
                </a:solidFill>
              </a:rPr>
              <a:t>ell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poorly </a:t>
            </a:r>
          </a:p>
          <a:p>
            <a:r>
              <a:rPr lang="en-US" sz="2400" dirty="0">
                <a:solidFill>
                  <a:srgbClr val="008000"/>
                </a:solidFill>
              </a:rPr>
              <a:t>accept</a:t>
            </a:r>
            <a:r>
              <a:rPr lang="en-US" sz="2400" dirty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reject</a:t>
            </a:r>
          </a:p>
          <a:p>
            <a:r>
              <a:rPr lang="en-US" sz="2400" dirty="0">
                <a:solidFill>
                  <a:srgbClr val="008000"/>
                </a:solidFill>
              </a:rPr>
              <a:t>well</a:t>
            </a:r>
            <a:r>
              <a:rPr lang="en-US" sz="2400" dirty="0"/>
              <a:t> / </a:t>
            </a:r>
            <a:r>
              <a:rPr lang="en-US" sz="2400" dirty="0">
                <a:solidFill>
                  <a:srgbClr val="FF0000"/>
                </a:solidFill>
              </a:rPr>
              <a:t>poorly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positive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negative</a:t>
            </a:r>
          </a:p>
          <a:p>
            <a:r>
              <a:rPr lang="en-US" sz="2400" dirty="0">
                <a:solidFill>
                  <a:srgbClr val="008000"/>
                </a:solidFill>
              </a:rPr>
              <a:t>p</a:t>
            </a:r>
            <a:r>
              <a:rPr lang="en-US" sz="2400" dirty="0" smtClean="0">
                <a:solidFill>
                  <a:srgbClr val="008000"/>
                </a:solidFill>
              </a:rPr>
              <a:t>ositive</a:t>
            </a:r>
            <a:r>
              <a:rPr lang="en-US" sz="2400" dirty="0" smtClean="0"/>
              <a:t> / </a:t>
            </a:r>
            <a:r>
              <a:rPr lang="en-US" sz="2400" dirty="0" smtClean="0">
                <a:solidFill>
                  <a:srgbClr val="FF0000"/>
                </a:solidFill>
              </a:rPr>
              <a:t>negative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32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Research Mindset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2"/>
                </a:solidFill>
              </a:rPr>
              <a:t>I will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Examine and counter </a:t>
            </a:r>
            <a:r>
              <a:rPr lang="en-US" dirty="0"/>
              <a:t>my biases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from failures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emotional resilience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&amp; innovate technically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73" t="10296" r="1279" b="12272"/>
          <a:stretch/>
        </p:blipFill>
        <p:spPr>
          <a:xfrm rot="5400000">
            <a:off x="6442661" y="1891206"/>
            <a:ext cx="2865346" cy="18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Mindset / Strategies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242310"/>
            <a:ext cx="8229600" cy="351257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For bias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Look ahead of the bandwagon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Classic problems never go out of style, they just have new contexts </a:t>
            </a:r>
          </a:p>
          <a:p>
            <a:pPr marL="514350" indent="-514350">
              <a:buAutoNum type="arabicPeriod"/>
            </a:pPr>
            <a:r>
              <a:rPr lang="en-US" dirty="0" smtClean="0"/>
              <a:t>For research setbacks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Don’t wait for external feedback, self identify problems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Limit feeling sad to X days, then consciously channel sad to response  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ynthesize feedback to adjust strategy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Strategize with collaborators, ask advice more broadly</a:t>
            </a:r>
          </a:p>
          <a:p>
            <a:pPr marL="514350" indent="-514350">
              <a:buAutoNum type="arabicPeriod"/>
            </a:pPr>
            <a:r>
              <a:rPr lang="en-US" dirty="0" smtClean="0"/>
              <a:t>For managing my emotions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Daily exercise, sleep, fruits &amp; vegies, family time</a:t>
            </a:r>
          </a:p>
          <a:p>
            <a:pPr marL="514350" indent="-514350">
              <a:buAutoNum type="arabicPeriod"/>
            </a:pPr>
            <a:r>
              <a:rPr lang="en-US" dirty="0" smtClean="0"/>
              <a:t>For creativity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Create unscheduled work time (sadly still often on weekends)</a:t>
            </a:r>
          </a:p>
          <a:p>
            <a:pPr marL="971550" lvl="1" indent="-514350">
              <a:buFont typeface="Arial"/>
              <a:buChar char="•"/>
            </a:pPr>
            <a:r>
              <a:rPr lang="en-US" dirty="0" smtClean="0"/>
              <a:t>Read a lot and critically; what did they forget? logical next 4 steps/papers?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1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Write down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A recent creative idea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What were the circumstances (when, where, why, etc.)?</a:t>
            </a:r>
            <a:endParaRPr lang="en-US" sz="24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 smtClean="0"/>
              <a:t>Circumstances under which you feel least creative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90" r="26166" b="-2346"/>
          <a:stretch/>
        </p:blipFill>
        <p:spPr>
          <a:xfrm rot="5400000">
            <a:off x="7027694" y="-10407"/>
            <a:ext cx="1889760" cy="21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47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7200" y="1243013"/>
            <a:ext cx="7772400" cy="33369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Concepts 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ognitive bias and creativity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/>
              <a:t>Flexible optimism for perseverance 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/>
              <a:t>Growth Mindset</a:t>
            </a:r>
            <a:endParaRPr lang="en-US" dirty="0"/>
          </a:p>
          <a:p>
            <a:r>
              <a:rPr lang="en-US" sz="2800" dirty="0" smtClean="0"/>
              <a:t>Interspersed with reflections</a:t>
            </a:r>
            <a:endParaRPr lang="en-US" sz="2800" dirty="0" smtClean="0"/>
          </a:p>
          <a:p>
            <a:r>
              <a:rPr lang="en-US" sz="2800" dirty="0" smtClean="0"/>
              <a:t>Discussion &amp; Questions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6" b="94343" l="4274" r="983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4801" y="-33337"/>
            <a:ext cx="2413462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009333"/>
            <a:ext cx="8463280" cy="361346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A </a:t>
            </a:r>
            <a:r>
              <a:rPr lang="en-US" sz="2400" b="1" dirty="0"/>
              <a:t>cognitive bias</a:t>
            </a:r>
            <a:r>
              <a:rPr lang="en-US" sz="2400" dirty="0"/>
              <a:t> is a pattern </a:t>
            </a:r>
            <a:r>
              <a:rPr lang="en-US" sz="2400" dirty="0" smtClean="0"/>
              <a:t>judgment, which humans need to function and </a:t>
            </a:r>
            <a:r>
              <a:rPr lang="en-US" sz="2400" i="1" dirty="0" smtClean="0"/>
              <a:t>at the same time </a:t>
            </a:r>
            <a:r>
              <a:rPr lang="en-US" sz="2400" dirty="0" smtClean="0"/>
              <a:t>leads to illogical conclusions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 smtClean="0"/>
              <a:t>Bias </a:t>
            </a:r>
            <a:r>
              <a:rPr lang="en-US" sz="2400" dirty="0"/>
              <a:t>arises from various </a:t>
            </a:r>
            <a:r>
              <a:rPr lang="en-US" sz="2400" dirty="0" smtClean="0"/>
              <a:t>processes and are difficult </a:t>
            </a:r>
            <a:r>
              <a:rPr lang="en-US" sz="2400" dirty="0"/>
              <a:t>to </a:t>
            </a:r>
            <a:r>
              <a:rPr lang="en-US" sz="2400" dirty="0" smtClean="0"/>
              <a:t>distinguish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use </a:t>
            </a:r>
            <a:r>
              <a:rPr lang="en-US" sz="2000" dirty="0"/>
              <a:t>of information-processing shortcuts (</a:t>
            </a:r>
            <a:r>
              <a:rPr lang="en-US" sz="2000" dirty="0" smtClean="0"/>
              <a:t>heuristics, generalizations)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mental noise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mind's limited information processing </a:t>
            </a:r>
            <a:r>
              <a:rPr lang="en-US" sz="2000" dirty="0" smtClean="0"/>
              <a:t>capacity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emotional </a:t>
            </a:r>
            <a:r>
              <a:rPr lang="en-US" sz="2000" dirty="0"/>
              <a:t>and moral </a:t>
            </a:r>
            <a:r>
              <a:rPr lang="en-US" sz="2000" dirty="0" smtClean="0"/>
              <a:t>motivations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social </a:t>
            </a:r>
            <a:r>
              <a:rPr lang="en-US" sz="2000" dirty="0"/>
              <a:t>influence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347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5863E4-1D08-4D49-8474-512B2EC37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Biases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" y="1009333"/>
            <a:ext cx="419608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Stereotypes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5079"/>
                </a:solidFill>
              </a:rPr>
              <a:t>Survivor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Anchoring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Confirmation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Exposure </a:t>
            </a:r>
            <a:r>
              <a:rPr lang="en-US" sz="2800" dirty="0"/>
              <a:t>&amp; </a:t>
            </a:r>
            <a:r>
              <a:rPr lang="en-US" sz="2800" dirty="0" err="1"/>
              <a:t>Recency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Attention (repetition)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Conservative (Bayesian)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Gamblers’ fallacy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E43AFDCB-FE3A-DF4A-95AF-EDE67B20BB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39920" y="1009333"/>
            <a:ext cx="4572000" cy="36134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Authority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Bandwagon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Dunning-Kruger effect</a:t>
            </a:r>
            <a:r>
              <a:rPr lang="en-US" sz="2800" dirty="0"/>
              <a:t> </a:t>
            </a:r>
            <a:r>
              <a:rPr lang="en-US" sz="2000" dirty="0" smtClean="0"/>
              <a:t>newbies overestimate, experts underestimate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Framing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Von </a:t>
            </a:r>
            <a:r>
              <a:rPr lang="en-US" sz="2800" dirty="0" err="1"/>
              <a:t>Restorff</a:t>
            </a:r>
            <a:r>
              <a:rPr lang="en-US" sz="2800" dirty="0"/>
              <a:t> </a:t>
            </a:r>
            <a:r>
              <a:rPr lang="en-US" sz="2800" dirty="0" smtClean="0"/>
              <a:t>effect </a:t>
            </a:r>
            <a:r>
              <a:rPr lang="en-US" sz="2000" dirty="0" smtClean="0"/>
              <a:t>remember surprises</a:t>
            </a:r>
            <a:r>
              <a:rPr lang="en-US" sz="1800" dirty="0" smtClean="0"/>
              <a:t> 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Curse of </a:t>
            </a:r>
            <a:r>
              <a:rPr lang="en-US" sz="2800" dirty="0" smtClean="0"/>
              <a:t>Knowledge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Congruence (one hypothesis)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000" dirty="0" smtClean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263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46545</TotalTime>
  <Words>1382</Words>
  <Application>Microsoft Macintosh PowerPoint</Application>
  <PresentationFormat>On-screen Show (16:9)</PresentationFormat>
  <Paragraphs>317</Paragraphs>
  <Slides>34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A Research Mindset</vt:lpstr>
      <vt:lpstr>PowerPoint Presentation</vt:lpstr>
      <vt:lpstr>PowerPoint Presentation</vt:lpstr>
      <vt:lpstr>A Research Mindset</vt:lpstr>
      <vt:lpstr>My Mindset / Strategies</vt:lpstr>
      <vt:lpstr>Reflection</vt:lpstr>
      <vt:lpstr>What’s Next?</vt:lpstr>
      <vt:lpstr>Bias</vt:lpstr>
      <vt:lpstr>Example Biases</vt:lpstr>
      <vt:lpstr>Example Biases</vt:lpstr>
      <vt:lpstr>Example Biases</vt:lpstr>
      <vt:lpstr>Reflection &amp; Discussion</vt:lpstr>
      <vt:lpstr>Life Happens</vt:lpstr>
      <vt:lpstr>Real Life is Unpredictable</vt:lpstr>
      <vt:lpstr>Research Events Are Predictable</vt:lpstr>
      <vt:lpstr>Reflection &amp; Discussion</vt:lpstr>
      <vt:lpstr>Reflection &amp; Discussion</vt:lpstr>
      <vt:lpstr>Keeping Positive</vt:lpstr>
      <vt:lpstr>Pessimism versus Optimism</vt:lpstr>
      <vt:lpstr>Explanatory Style </vt:lpstr>
      <vt:lpstr>Explain to Yourself</vt:lpstr>
      <vt:lpstr>Permanence (time) </vt:lpstr>
      <vt:lpstr>Pervasiveness (space)</vt:lpstr>
      <vt:lpstr>Personalization</vt:lpstr>
      <vt:lpstr>Pessimists</vt:lpstr>
      <vt:lpstr>Optimists</vt:lpstr>
      <vt:lpstr>PowerPoint Presentation</vt:lpstr>
      <vt:lpstr>Report back</vt:lpstr>
      <vt:lpstr>Next Layer</vt:lpstr>
      <vt:lpstr>Fixed versus Growth Mindset</vt:lpstr>
      <vt:lpstr>Research Mindset for Research Life Events</vt:lpstr>
      <vt:lpstr>Discussion &amp; Questions</vt:lpstr>
      <vt:lpstr>Homework I Review your answers</vt:lpstr>
      <vt:lpstr>Homework II  pick a positive and negative event where your responses tend to pessimism and work to make them more optimistic</vt:lpstr>
    </vt:vector>
  </TitlesOfParts>
  <Company>Sensis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Jileen Hohle</dc:creator>
  <cp:lastModifiedBy>Kathryn S McKinley</cp:lastModifiedBy>
  <cp:revision>200</cp:revision>
  <dcterms:created xsi:type="dcterms:W3CDTF">2014-06-10T18:23:13Z</dcterms:created>
  <dcterms:modified xsi:type="dcterms:W3CDTF">2020-03-15T21:33:01Z</dcterms:modified>
</cp:coreProperties>
</file>