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0"/>
  </p:notesMasterIdLst>
  <p:sldIdLst>
    <p:sldId id="256" r:id="rId2"/>
    <p:sldId id="323" r:id="rId3"/>
    <p:sldId id="336" r:id="rId4"/>
    <p:sldId id="335" r:id="rId5"/>
    <p:sldId id="332" r:id="rId6"/>
    <p:sldId id="338" r:id="rId7"/>
    <p:sldId id="320" r:id="rId8"/>
    <p:sldId id="257" r:id="rId9"/>
    <p:sldId id="305" r:id="rId10"/>
    <p:sldId id="306" r:id="rId11"/>
    <p:sldId id="307" r:id="rId12"/>
    <p:sldId id="322" r:id="rId13"/>
    <p:sldId id="337" r:id="rId14"/>
    <p:sldId id="331" r:id="rId15"/>
    <p:sldId id="318" r:id="rId16"/>
    <p:sldId id="324" r:id="rId17"/>
    <p:sldId id="317" r:id="rId18"/>
    <p:sldId id="302" r:id="rId19"/>
    <p:sldId id="308" r:id="rId20"/>
    <p:sldId id="328" r:id="rId21"/>
    <p:sldId id="309" r:id="rId22"/>
    <p:sldId id="310" r:id="rId23"/>
    <p:sldId id="311" r:id="rId24"/>
    <p:sldId id="312" r:id="rId25"/>
    <p:sldId id="313" r:id="rId26"/>
    <p:sldId id="300" r:id="rId27"/>
    <p:sldId id="330" r:id="rId28"/>
    <p:sldId id="303" r:id="rId29"/>
    <p:sldId id="316" r:id="rId30"/>
    <p:sldId id="339" r:id="rId31"/>
    <p:sldId id="304" r:id="rId32"/>
    <p:sldId id="329" r:id="rId33"/>
    <p:sldId id="301" r:id="rId34"/>
    <p:sldId id="321" r:id="rId35"/>
    <p:sldId id="299" r:id="rId36"/>
    <p:sldId id="325" r:id="rId37"/>
    <p:sldId id="326" r:id="rId38"/>
    <p:sldId id="333" r:id="rId39"/>
  </p:sldIdLst>
  <p:sldSz cx="9144000" cy="5143500" type="screen16x9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D8B00"/>
    <a:srgbClr val="005079"/>
    <a:srgbClr val="5798BC"/>
    <a:srgbClr val="5593B5"/>
    <a:srgbClr val="5995B5"/>
    <a:srgbClr val="5896BB"/>
    <a:srgbClr val="5794B7"/>
    <a:srgbClr val="5996B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5" autoAdjust="0"/>
    <p:restoredTop sz="78978" autoAdjust="0"/>
  </p:normalViewPr>
  <p:slideViewPr>
    <p:cSldViewPr snapToGrid="0" snapToObjects="1">
      <p:cViewPr>
        <p:scale>
          <a:sx n="125" d="100"/>
          <a:sy n="125" d="100"/>
        </p:scale>
        <p:origin x="-656" y="-544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1928"/>
    </p:cViewPr>
  </p:outlineViewPr>
  <p:notesTextViewPr>
    <p:cViewPr>
      <p:scale>
        <a:sx n="300" d="100"/>
        <a:sy n="300" d="100"/>
      </p:scale>
      <p:origin x="0" y="0"/>
    </p:cViewPr>
  </p:notesTextViewPr>
  <p:sorterViewPr>
    <p:cViewPr>
      <p:scale>
        <a:sx n="100" d="100"/>
        <a:sy n="100" d="100"/>
      </p:scale>
      <p:origin x="0" y="166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notesMaster" Target="notesMasters/notesMaster1.xml"/><Relationship Id="rId41" Type="http://schemas.openxmlformats.org/officeDocument/2006/relationships/printerSettings" Target="printerSettings/printerSettings1.bin"/><Relationship Id="rId42" Type="http://schemas.openxmlformats.org/officeDocument/2006/relationships/presProps" Target="presProps.xml"/><Relationship Id="rId43" Type="http://schemas.openxmlformats.org/officeDocument/2006/relationships/viewProps" Target="viewProps.xml"/><Relationship Id="rId44" Type="http://schemas.openxmlformats.org/officeDocument/2006/relationships/theme" Target="theme/theme1.xml"/><Relationship Id="rId4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047D8C7E-B8B3-445D-9C1D-D34DB2BE0E66}" type="datetimeFigureOut">
              <a:rPr lang="en-US"/>
              <a:pPr>
                <a:defRPr/>
              </a:pPr>
              <a:t>3/29/21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529B8EDF-656F-4DD2-BBD4-7B95E97FAB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81569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29B8EDF-656F-4DD2-BBD4-7B95E97FAB14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91555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29B8EDF-656F-4DD2-BBD4-7B95E97FAB14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91555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29B8EDF-656F-4DD2-BBD4-7B95E97FAB14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39027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As</a:t>
            </a:r>
            <a:r>
              <a:rPr lang="en-US" baseline="0" dirty="0" smtClean="0"/>
              <a:t> scientists, we need to examine our biases and take action to reduce their impact (fast </a:t>
            </a:r>
            <a:r>
              <a:rPr lang="en-US" baseline="0" dirty="0" err="1" smtClean="0"/>
              <a:t>vs</a:t>
            </a:r>
            <a:r>
              <a:rPr lang="en-US" baseline="0" dirty="0" smtClean="0"/>
              <a:t> slow thinking). </a:t>
            </a:r>
          </a:p>
          <a:p>
            <a:r>
              <a:rPr lang="en-US" baseline="0" dirty="0" smtClean="0"/>
              <a:t>As humans we have to generalize to get through our day.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29B8EDF-656F-4DD2-BBD4-7B95E97FAB14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41518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Stereotype:</a:t>
            </a:r>
            <a:r>
              <a:rPr lang="en-US" baseline="0" dirty="0" smtClean="0"/>
              <a:t> </a:t>
            </a:r>
            <a:r>
              <a:rPr lang="en-US" dirty="0" smtClean="0"/>
              <a:t>Assuming physical characteristics or social</a:t>
            </a:r>
            <a:r>
              <a:rPr lang="en-US" baseline="0" dirty="0" smtClean="0"/>
              <a:t> preferences influence ability </a:t>
            </a:r>
            <a:endParaRPr lang="en-US" dirty="0" smtClean="0"/>
          </a:p>
          <a:p>
            <a:r>
              <a:rPr lang="en-US" dirty="0" smtClean="0"/>
              <a:t>Survivor bias:</a:t>
            </a:r>
            <a:r>
              <a:rPr lang="en-US" baseline="0" dirty="0" smtClean="0"/>
              <a:t> neglects the people things that did not make it</a:t>
            </a:r>
            <a:endParaRPr lang="en-US" dirty="0" smtClean="0"/>
          </a:p>
          <a:p>
            <a:r>
              <a:rPr lang="en-US" dirty="0" smtClean="0"/>
              <a:t>Anchor: one piece of knowledge</a:t>
            </a:r>
          </a:p>
          <a:p>
            <a:r>
              <a:rPr lang="en-US" dirty="0" smtClean="0"/>
              <a:t>Confirmation: fits into</a:t>
            </a:r>
            <a:r>
              <a:rPr lang="en-US" baseline="0" dirty="0" smtClean="0"/>
              <a:t> your mental model</a:t>
            </a:r>
          </a:p>
          <a:p>
            <a:r>
              <a:rPr lang="en-US" baseline="0" dirty="0" smtClean="0"/>
              <a:t>Attention is your mind versus external exposure</a:t>
            </a:r>
          </a:p>
          <a:p>
            <a:r>
              <a:rPr lang="en-US" baseline="0" dirty="0" smtClean="0"/>
              <a:t>New or contrary evidence is harder to assimilate</a:t>
            </a:r>
          </a:p>
          <a:p>
            <a:r>
              <a:rPr lang="en-US" baseline="0" dirty="0" smtClean="0"/>
              <a:t>Gambler: assuming the past affects the future of independent events, e.g., a coin flip  </a:t>
            </a:r>
          </a:p>
          <a:p>
            <a:r>
              <a:rPr lang="en-US" dirty="0" smtClean="0"/>
              <a:t>Curse of knowledge: experts find it hard to think of problems from the point of</a:t>
            </a:r>
            <a:r>
              <a:rPr lang="en-US" baseline="0" dirty="0" smtClean="0"/>
              <a:t> view of non experts</a:t>
            </a:r>
          </a:p>
          <a:p>
            <a:r>
              <a:rPr lang="en-US" baseline="0" dirty="0" smtClean="0"/>
              <a:t>Congruence: only test one thing versus considering multiple hypotheses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29B8EDF-656F-4DD2-BBD4-7B95E97FAB14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41518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Limited evidence slowing down</a:t>
            </a:r>
            <a:r>
              <a:rPr lang="en-US" baseline="0" dirty="0" smtClean="0"/>
              <a:t> </a:t>
            </a:r>
            <a:r>
              <a:rPr lang="en-US" dirty="0" smtClean="0"/>
              <a:t>counters people stereotypes</a:t>
            </a:r>
            <a:r>
              <a:rPr lang="en-US" baseline="0" dirty="0" smtClean="0"/>
              <a:t>, but you can “blind” people processes. Research creativity and designing experiments is different than generalizing about people.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29B8EDF-656F-4DD2-BBD4-7B95E97FAB14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41518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Limited evidence slowing down</a:t>
            </a:r>
            <a:r>
              <a:rPr lang="en-US" baseline="0" dirty="0" smtClean="0"/>
              <a:t> </a:t>
            </a:r>
            <a:r>
              <a:rPr lang="en-US" dirty="0" smtClean="0"/>
              <a:t>counters people stereotypes</a:t>
            </a:r>
            <a:r>
              <a:rPr lang="en-US" baseline="0" dirty="0" smtClean="0"/>
              <a:t>, but you can “blind” people processes. Research creativity and designing </a:t>
            </a:r>
            <a:r>
              <a:rPr lang="en-US" baseline="0" smtClean="0"/>
              <a:t>experiments is </a:t>
            </a:r>
            <a:r>
              <a:rPr lang="en-US" baseline="0" dirty="0" smtClean="0"/>
              <a:t>different than generalizing about people.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29B8EDF-656F-4DD2-BBD4-7B95E97FAB14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41518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jpeg"/><Relationship Id="rId5" Type="http://schemas.openxmlformats.org/officeDocument/2006/relationships/image" Target="../media/image4.emf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emf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4.emf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e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4.emf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e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g"/><Relationship Id="rId3" Type="http://schemas.openxmlformats.org/officeDocument/2006/relationships/image" Target="../media/image7.jp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4.emf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e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eg"/><Relationship Id="rId3" Type="http://schemas.openxmlformats.org/officeDocument/2006/relationships/image" Target="../media/image2.jpe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4.emf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e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eg"/><Relationship Id="rId3" Type="http://schemas.openxmlformats.org/officeDocument/2006/relationships/image" Target="../media/image2.jpe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eg"/><Relationship Id="rId3" Type="http://schemas.openxmlformats.org/officeDocument/2006/relationships/image" Target="../media/image2.jpe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e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eg"/><Relationship Id="rId3" Type="http://schemas.openxmlformats.org/officeDocument/2006/relationships/image" Target="../media/image2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rgbClr val="5798B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3868" y="4420792"/>
            <a:ext cx="2092325" cy="52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7" descr="topba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9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 descr="bottombar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10063"/>
            <a:ext cx="9144000" cy="8393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649031"/>
            <a:ext cx="9144000" cy="637246"/>
          </a:xfrm>
        </p:spPr>
        <p:txBody>
          <a:bodyPr>
            <a:noAutofit/>
          </a:bodyPr>
          <a:lstStyle>
            <a:lvl1pPr>
              <a:defRPr sz="4400" b="1" i="0" cap="none">
                <a:solidFill>
                  <a:srgbClr val="FFFFFF"/>
                </a:solidFill>
                <a:latin typeface="Arial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584299"/>
            <a:ext cx="6400800" cy="1314450"/>
          </a:xfrm>
        </p:spPr>
        <p:txBody>
          <a:bodyPr>
            <a:normAutofit/>
          </a:bodyPr>
          <a:lstStyle>
            <a:lvl1pPr marL="0" indent="0" algn="ctr">
              <a:buNone/>
              <a:defRPr sz="3200" b="0" i="1">
                <a:solidFill>
                  <a:srgbClr val="005079"/>
                </a:solidFill>
                <a:latin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algn="r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719361E-D64C-4FB9-933B-38D95C7A4BA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223760" y="4368077"/>
            <a:ext cx="1827514" cy="632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83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_no bullets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topba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048250"/>
            <a:ext cx="9144000" cy="9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 algn="ctr">
              <a:defRPr sz="4400" b="1" i="0" cap="none" baseline="0">
                <a:solidFill>
                  <a:srgbClr val="005079"/>
                </a:solidFill>
                <a:latin typeface="Arial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40624"/>
            <a:ext cx="4040188" cy="479822"/>
          </a:xfrm>
        </p:spPr>
        <p:txBody>
          <a:bodyPr anchor="b">
            <a:noAutofit/>
          </a:bodyPr>
          <a:lstStyle>
            <a:lvl1pPr marL="0" indent="0">
              <a:buNone/>
              <a:defRPr sz="3200" b="0" i="1">
                <a:solidFill>
                  <a:srgbClr val="5798BC"/>
                </a:solidFill>
                <a:latin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720447"/>
            <a:ext cx="4040188" cy="2870570"/>
          </a:xfrm>
        </p:spPr>
        <p:txBody>
          <a:bodyPr>
            <a:normAutofit/>
          </a:bodyPr>
          <a:lstStyle>
            <a:lvl1pPr marL="0" indent="0">
              <a:buClr>
                <a:srgbClr val="ED8B00"/>
              </a:buClr>
              <a:buNone/>
              <a:defRPr sz="2800">
                <a:latin typeface="Arial"/>
              </a:defRPr>
            </a:lvl1pPr>
            <a:lvl2pPr>
              <a:buClr>
                <a:srgbClr val="ED8B00"/>
              </a:buClr>
              <a:defRPr sz="1800">
                <a:latin typeface="Arial"/>
              </a:defRPr>
            </a:lvl2pPr>
            <a:lvl3pPr>
              <a:buClr>
                <a:srgbClr val="ED8B00"/>
              </a:buClr>
              <a:defRPr sz="1800">
                <a:latin typeface="Arial"/>
              </a:defRPr>
            </a:lvl3pPr>
            <a:lvl4pPr>
              <a:buClr>
                <a:srgbClr val="ED8B00"/>
              </a:buClr>
              <a:defRPr sz="1800">
                <a:latin typeface="Arial"/>
              </a:defRPr>
            </a:lvl4pPr>
            <a:lvl5pPr>
              <a:buClr>
                <a:srgbClr val="ED8B00"/>
              </a:buClr>
              <a:defRPr sz="1800">
                <a:latin typeface="Arial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0" y="1240624"/>
            <a:ext cx="4041775" cy="479822"/>
          </a:xfrm>
        </p:spPr>
        <p:txBody>
          <a:bodyPr anchor="b">
            <a:noAutofit/>
          </a:bodyPr>
          <a:lstStyle>
            <a:lvl1pPr marL="0" indent="0">
              <a:buNone/>
              <a:defRPr sz="2800" b="0" i="1">
                <a:solidFill>
                  <a:srgbClr val="5798BC"/>
                </a:solidFill>
                <a:latin typeface="Arial"/>
                <a:cs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0" y="1720447"/>
            <a:ext cx="4041775" cy="2870570"/>
          </a:xfrm>
        </p:spPr>
        <p:txBody>
          <a:bodyPr>
            <a:normAutofit/>
          </a:bodyPr>
          <a:lstStyle>
            <a:lvl1pPr marL="0" indent="0">
              <a:buClr>
                <a:srgbClr val="ED8B00"/>
              </a:buClr>
              <a:buNone/>
              <a:defRPr sz="2800" b="0" i="0">
                <a:latin typeface="Arial"/>
                <a:cs typeface="Arial"/>
              </a:defRPr>
            </a:lvl1pPr>
            <a:lvl2pPr>
              <a:buClr>
                <a:srgbClr val="ED8B00"/>
              </a:buClr>
              <a:defRPr sz="1800" b="0" i="0">
                <a:latin typeface="Arial"/>
                <a:cs typeface="Arial"/>
              </a:defRPr>
            </a:lvl2pPr>
            <a:lvl3pPr>
              <a:buClr>
                <a:srgbClr val="ED8B00"/>
              </a:buClr>
              <a:defRPr sz="1800" b="0" i="0">
                <a:latin typeface="Arial"/>
                <a:cs typeface="Arial"/>
              </a:defRPr>
            </a:lvl3pPr>
            <a:lvl4pPr>
              <a:buClr>
                <a:srgbClr val="ED8B00"/>
              </a:buClr>
              <a:defRPr sz="1800" b="0" i="0">
                <a:latin typeface="Arial"/>
                <a:cs typeface="Arial"/>
              </a:defRPr>
            </a:lvl4pPr>
            <a:lvl5pPr>
              <a:buClr>
                <a:srgbClr val="ED8B00"/>
              </a:buClr>
              <a:defRPr sz="1800" b="0" i="0">
                <a:latin typeface="Arial"/>
                <a:cs typeface="Arial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algn="r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D0E2BADF-2E8A-4CEB-B4CD-4E9E5F27DD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223760" y="4368077"/>
            <a:ext cx="1827514" cy="632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37517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_bullets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topba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048250"/>
            <a:ext cx="9144000" cy="9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 algn="ctr">
              <a:defRPr sz="4400" b="1" i="0" cap="none" baseline="0">
                <a:solidFill>
                  <a:srgbClr val="005079"/>
                </a:solidFill>
                <a:latin typeface="Arial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>
            <a:noAutofit/>
          </a:bodyPr>
          <a:lstStyle>
            <a:lvl1pPr marL="0" indent="0">
              <a:buNone/>
              <a:defRPr sz="3200" b="0" i="1">
                <a:solidFill>
                  <a:srgbClr val="5798BC"/>
                </a:solidFill>
                <a:latin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>
            <a:normAutofit/>
          </a:bodyPr>
          <a:lstStyle>
            <a:lvl1pPr>
              <a:buClr>
                <a:srgbClr val="ED8B00"/>
              </a:buClr>
              <a:defRPr sz="3200">
                <a:latin typeface="Arial"/>
              </a:defRPr>
            </a:lvl1pPr>
            <a:lvl2pPr>
              <a:buClr>
                <a:srgbClr val="ED8B00"/>
              </a:buClr>
              <a:defRPr sz="2800">
                <a:latin typeface="Arial"/>
              </a:defRPr>
            </a:lvl2pPr>
            <a:lvl3pPr>
              <a:buClr>
                <a:srgbClr val="ED8B00"/>
              </a:buClr>
              <a:defRPr sz="2400">
                <a:latin typeface="Arial"/>
              </a:defRPr>
            </a:lvl3pPr>
            <a:lvl4pPr>
              <a:buClr>
                <a:srgbClr val="ED8B00"/>
              </a:buClr>
              <a:defRPr sz="2400">
                <a:latin typeface="Arial"/>
              </a:defRPr>
            </a:lvl4pPr>
            <a:lvl5pPr>
              <a:buClr>
                <a:srgbClr val="ED8B00"/>
              </a:buClr>
              <a:defRPr sz="2400">
                <a:latin typeface="Arial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0" y="1151335"/>
            <a:ext cx="4041775" cy="479822"/>
          </a:xfrm>
        </p:spPr>
        <p:txBody>
          <a:bodyPr anchor="b">
            <a:noAutofit/>
          </a:bodyPr>
          <a:lstStyle>
            <a:lvl1pPr marL="0" indent="0">
              <a:buNone/>
              <a:defRPr sz="3200" b="0" i="1">
                <a:solidFill>
                  <a:srgbClr val="5798BC"/>
                </a:solidFill>
                <a:latin typeface="Arial"/>
                <a:cs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Content Placeholder 3"/>
          <p:cNvSpPr>
            <a:spLocks noGrp="1"/>
          </p:cNvSpPr>
          <p:nvPr>
            <p:ph sz="half" idx="11"/>
          </p:nvPr>
        </p:nvSpPr>
        <p:spPr>
          <a:xfrm>
            <a:off x="4645025" y="1641286"/>
            <a:ext cx="4040188" cy="2963466"/>
          </a:xfrm>
        </p:spPr>
        <p:txBody>
          <a:bodyPr>
            <a:normAutofit/>
          </a:bodyPr>
          <a:lstStyle>
            <a:lvl1pPr>
              <a:buClr>
                <a:srgbClr val="ED8B00"/>
              </a:buClr>
              <a:defRPr sz="3200">
                <a:latin typeface="Arial"/>
              </a:defRPr>
            </a:lvl1pPr>
            <a:lvl2pPr>
              <a:buClr>
                <a:srgbClr val="ED8B00"/>
              </a:buClr>
              <a:defRPr sz="2800">
                <a:latin typeface="Arial"/>
              </a:defRPr>
            </a:lvl2pPr>
            <a:lvl3pPr>
              <a:buClr>
                <a:srgbClr val="ED8B00"/>
              </a:buClr>
              <a:defRPr sz="2400">
                <a:latin typeface="Arial"/>
              </a:defRPr>
            </a:lvl3pPr>
            <a:lvl4pPr>
              <a:buClr>
                <a:srgbClr val="ED8B00"/>
              </a:buClr>
              <a:defRPr sz="2400">
                <a:latin typeface="Arial"/>
              </a:defRPr>
            </a:lvl4pPr>
            <a:lvl5pPr>
              <a:buClr>
                <a:srgbClr val="ED8B00"/>
              </a:buClr>
              <a:defRPr sz="2400">
                <a:latin typeface="Arial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0D6AB86A-4F28-43E9-ACB4-1AF258BBAC5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223760" y="4368077"/>
            <a:ext cx="1827514" cy="632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92701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84D25A-DCDF-43CF-ABBF-6D4604C9AE31}" type="datetimeFigureOut">
              <a:rPr lang="en-US"/>
              <a:pPr>
                <a:defRPr/>
              </a:pPr>
              <a:t>3/29/21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2EEEE4-B80D-4B41-A6F3-31C80F7341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5694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>
            <a:noAutofit/>
          </a:bodyPr>
          <a:lstStyle>
            <a:lvl1pPr algn="ctr">
              <a:defRPr sz="4400" b="1" i="0" cap="none" baseline="0">
                <a:solidFill>
                  <a:srgbClr val="005079"/>
                </a:solidFill>
                <a:latin typeface="Arial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35A52D-F0FF-4A5C-8ACB-B0D80A946BFE}" type="datetimeFigureOut">
              <a:rPr lang="en-US"/>
              <a:pPr>
                <a:defRPr/>
              </a:pPr>
              <a:t>3/29/21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42CA8E-FE5E-480C-AB32-DA9936751A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0353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3575055" y="205979"/>
            <a:ext cx="4976813" cy="857250"/>
          </a:xfrm>
          <a:prstGeom prst="rect">
            <a:avLst/>
          </a:prstGeom>
        </p:spPr>
        <p:txBody>
          <a:bodyPr anchor="ctr"/>
          <a:lstStyle>
            <a:lvl1pPr algn="ctr" defTabSz="457200" rtl="0" eaLnBrk="1" latinLnBrk="0" hangingPunct="1">
              <a:spcBef>
                <a:spcPct val="0"/>
              </a:spcBef>
              <a:buNone/>
              <a:defRPr sz="4400" b="1" i="0" kern="1200" cap="none" baseline="0">
                <a:solidFill>
                  <a:srgbClr val="005079"/>
                </a:solidFill>
                <a:latin typeface="Arial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/>
              <a:t>Click To Edit Title</a:t>
            </a:r>
            <a:endParaRPr lang="en-US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57205" y="205979"/>
            <a:ext cx="3008313" cy="857250"/>
          </a:xfrm>
          <a:prstGeom prst="rect">
            <a:avLst/>
          </a:prstGeom>
        </p:spPr>
        <p:txBody>
          <a:bodyPr anchor="ctr"/>
          <a:lstStyle>
            <a:lvl1pPr algn="ctr" defTabSz="457200" rtl="0" eaLnBrk="1" latinLnBrk="0" hangingPunct="1">
              <a:spcBef>
                <a:spcPct val="0"/>
              </a:spcBef>
              <a:buNone/>
              <a:defRPr sz="4400" b="1" i="0" kern="1200" cap="none" baseline="0">
                <a:solidFill>
                  <a:srgbClr val="005079"/>
                </a:solidFill>
                <a:latin typeface="Arial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dirty="0"/>
              <a:t>Edit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076328"/>
            <a:ext cx="4977374" cy="3518297"/>
          </a:xfrm>
        </p:spPr>
        <p:txBody>
          <a:bodyPr/>
          <a:lstStyle>
            <a:lvl1pPr>
              <a:defRPr sz="4400" b="1">
                <a:solidFill>
                  <a:srgbClr val="5996B6"/>
                </a:solidFill>
                <a:latin typeface="Arial"/>
                <a:cs typeface="Arial"/>
              </a:defRPr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5" y="1076328"/>
            <a:ext cx="3008313" cy="351829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endParaRPr lang="en-US" dirty="0"/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F3B23D-39DC-4B4C-A9E8-13A00A584F1E}" type="datetimeFigureOut">
              <a:rPr lang="en-US"/>
              <a:pPr>
                <a:defRPr/>
              </a:pPr>
              <a:t>3/29/21</a:t>
            </a:fld>
            <a:endParaRPr lang="en-US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E37EEA-0BBB-40CE-BDAC-AC60A544B7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44091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>
            <a:noAutofit/>
          </a:bodyPr>
          <a:lstStyle>
            <a:lvl1pPr algn="l">
              <a:defRPr sz="32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5"/>
            <a:ext cx="5486400" cy="603647"/>
          </a:xfrm>
        </p:spPr>
        <p:txBody>
          <a:bodyPr/>
          <a:lstStyle>
            <a:lvl1pPr marL="0" indent="0">
              <a:buNone/>
              <a:defRPr sz="2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F690EB-A5FB-4500-8B88-D365E29F0438}" type="datetimeFigureOut">
              <a:rPr lang="en-US"/>
              <a:pPr>
                <a:defRPr/>
              </a:pPr>
              <a:t>3/29/21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EF3561-9FCD-4E60-A893-508EDA7696B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26145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Header">
    <p:bg>
      <p:bgPr>
        <a:solidFill>
          <a:srgbClr val="5798B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topba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9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oup 17"/>
          <p:cNvGrpSpPr>
            <a:grpSpLocks/>
          </p:cNvGrpSpPr>
          <p:nvPr/>
        </p:nvGrpSpPr>
        <p:grpSpPr bwMode="auto">
          <a:xfrm>
            <a:off x="-46038" y="222648"/>
            <a:ext cx="2154349" cy="1082874"/>
            <a:chOff x="3600031" y="1188066"/>
            <a:chExt cx="4327446" cy="3019868"/>
          </a:xfrm>
        </p:grpSpPr>
        <p:sp>
          <p:nvSpPr>
            <p:cNvPr id="5" name="Oval 4"/>
            <p:cNvSpPr/>
            <p:nvPr/>
          </p:nvSpPr>
          <p:spPr>
            <a:xfrm>
              <a:off x="4333460" y="1496858"/>
              <a:ext cx="912001" cy="913100"/>
            </a:xfrm>
            <a:prstGeom prst="ellipse">
              <a:avLst/>
            </a:prstGeom>
            <a:gradFill>
              <a:gsLst>
                <a:gs pos="30000">
                  <a:schemeClr val="accent1"/>
                </a:gs>
                <a:gs pos="100000">
                  <a:schemeClr val="accent1">
                    <a:tint val="50000"/>
                    <a:shade val="100000"/>
                    <a:satMod val="350000"/>
                  </a:schemeClr>
                </a:gs>
              </a:gsLst>
              <a:lin ang="15900000" scaled="0"/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050"/>
            </a:p>
          </p:txBody>
        </p:sp>
        <p:sp>
          <p:nvSpPr>
            <p:cNvPr id="7" name="TextBox 9"/>
            <p:cNvSpPr txBox="1">
              <a:spLocks noChangeArrowheads="1"/>
            </p:cNvSpPr>
            <p:nvPr/>
          </p:nvSpPr>
          <p:spPr bwMode="auto">
            <a:xfrm>
              <a:off x="3600031" y="3564201"/>
              <a:ext cx="4327446" cy="64373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en-US" altLang="en-US" sz="900">
                  <a:latin typeface="Apple Casual"/>
                  <a:ea typeface="Apple Casual"/>
                  <a:cs typeface="Apple Casual"/>
                </a:rPr>
                <a:t>Broadening Participation in Computing</a:t>
              </a:r>
            </a:p>
          </p:txBody>
        </p:sp>
        <p:sp>
          <p:nvSpPr>
            <p:cNvPr id="8" name="Isosceles Triangle 7"/>
            <p:cNvSpPr/>
            <p:nvPr/>
          </p:nvSpPr>
          <p:spPr>
            <a:xfrm>
              <a:off x="3810000" y="1188066"/>
              <a:ext cx="3648861" cy="2376132"/>
            </a:xfrm>
            <a:prstGeom prst="triangle">
              <a:avLst/>
            </a:prstGeom>
            <a:gradFill flip="none" rotWithShape="1">
              <a:gsLst>
                <a:gs pos="40000">
                  <a:schemeClr val="accent6"/>
                </a:gs>
                <a:gs pos="100000">
                  <a:srgbClr val="FFFFFF"/>
                </a:gs>
              </a:gsLst>
              <a:lin ang="0" scaled="1"/>
              <a:tileRect/>
            </a:gradFill>
            <a:ln>
              <a:noFill/>
            </a:ln>
            <a:effectLst>
              <a:outerShdw blurRad="40000" dist="23000" dir="5340000" rotWithShape="0">
                <a:srgbClr val="000000">
                  <a:alpha val="35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050"/>
            </a:p>
          </p:txBody>
        </p:sp>
        <p:sp>
          <p:nvSpPr>
            <p:cNvPr id="9" name="TextBox 15"/>
            <p:cNvSpPr txBox="1">
              <a:spLocks noChangeArrowheads="1"/>
            </p:cNvSpPr>
            <p:nvPr/>
          </p:nvSpPr>
          <p:spPr bwMode="auto">
            <a:xfrm>
              <a:off x="3635456" y="2338033"/>
              <a:ext cx="2251394" cy="8583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scene3d>
              <a:camera prst="orthographicFront">
                <a:rot lat="0" lon="0" rev="3120000"/>
              </a:camera>
              <a:lightRig rig="threePt" dir="t"/>
            </a:scene3d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b="1" dirty="0">
                  <a:latin typeface="+mj-lt"/>
                  <a:ea typeface="Helvetica" charset="0"/>
                  <a:cs typeface="Helvetica" charset="0"/>
                </a:rPr>
                <a:t> CRAW   CDC</a:t>
              </a:r>
            </a:p>
          </p:txBody>
        </p:sp>
      </p:grpSp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0" y="1775523"/>
            <a:ext cx="9144000" cy="637246"/>
          </a:xfrm>
        </p:spPr>
        <p:txBody>
          <a:bodyPr>
            <a:noAutofit/>
          </a:bodyPr>
          <a:lstStyle>
            <a:lvl1pPr>
              <a:defRPr sz="4400" b="1" i="0" cap="none">
                <a:solidFill>
                  <a:srgbClr val="FFFFFF"/>
                </a:solidFill>
                <a:latin typeface="Arial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algn="r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54CAA472-AA1F-436E-BD86-7F96429774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6198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4" y="3305176"/>
            <a:ext cx="6665913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8804" y="2180035"/>
            <a:ext cx="6665913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38F8BA-158D-4FC4-8077-CE312BAA3DEB}" type="datetimeFigureOut">
              <a:rPr lang="en-US" smtClean="0"/>
              <a:pPr/>
              <a:t>3/29/21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40F55-93A8-4E1E-A35C-F61B6538516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960082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mparison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>
            <a:normAutofit/>
          </a:bodyPr>
          <a:lstStyle>
            <a:lvl1pPr marL="0" indent="0">
              <a:buNone/>
              <a:defRPr sz="1400" b="0" i="1">
                <a:solidFill>
                  <a:schemeClr val="bg1">
                    <a:lumMod val="65000"/>
                  </a:schemeClr>
                </a:solidFill>
                <a:latin typeface="Arial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>
            <a:normAutofit/>
          </a:bodyPr>
          <a:lstStyle>
            <a:lvl1pPr>
              <a:buClr>
                <a:srgbClr val="1E22AA"/>
              </a:buClr>
              <a:defRPr sz="1400">
                <a:latin typeface="Arial"/>
              </a:defRPr>
            </a:lvl1pPr>
            <a:lvl2pPr>
              <a:buClr>
                <a:srgbClr val="1E22AA"/>
              </a:buClr>
              <a:defRPr sz="1400">
                <a:latin typeface="Arial"/>
              </a:defRPr>
            </a:lvl2pPr>
            <a:lvl3pPr>
              <a:buClr>
                <a:srgbClr val="1E22AA"/>
              </a:buClr>
              <a:defRPr sz="1400">
                <a:latin typeface="Arial"/>
              </a:defRPr>
            </a:lvl3pPr>
            <a:lvl4pPr>
              <a:buClr>
                <a:srgbClr val="1E22AA"/>
              </a:buClr>
              <a:defRPr sz="1400">
                <a:latin typeface="Arial"/>
              </a:defRPr>
            </a:lvl4pPr>
            <a:lvl5pPr>
              <a:buClr>
                <a:srgbClr val="1E22AA"/>
              </a:buClr>
              <a:defRPr sz="1400">
                <a:latin typeface="Arial"/>
              </a:defRPr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>
            <a:normAutofit/>
          </a:bodyPr>
          <a:lstStyle>
            <a:lvl1pPr marL="0" indent="0">
              <a:buNone/>
              <a:defRPr sz="1400" b="0" i="1">
                <a:solidFill>
                  <a:schemeClr val="bg1">
                    <a:lumMod val="65000"/>
                  </a:schemeClr>
                </a:solidFill>
                <a:latin typeface="Arial"/>
                <a:cs typeface="Arial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>
            <a:normAutofit/>
          </a:bodyPr>
          <a:lstStyle>
            <a:lvl1pPr>
              <a:buClr>
                <a:srgbClr val="1E22AA"/>
              </a:buClr>
              <a:defRPr sz="1400" b="0" i="0">
                <a:latin typeface="Arial"/>
                <a:cs typeface="Arial"/>
              </a:defRPr>
            </a:lvl1pPr>
            <a:lvl2pPr>
              <a:buClr>
                <a:srgbClr val="1E22AA"/>
              </a:buClr>
              <a:defRPr sz="1400" b="0" i="0">
                <a:latin typeface="Arial"/>
                <a:cs typeface="Arial"/>
              </a:defRPr>
            </a:lvl2pPr>
            <a:lvl3pPr>
              <a:buClr>
                <a:srgbClr val="1E22AA"/>
              </a:buClr>
              <a:defRPr sz="1400" b="0" i="0">
                <a:latin typeface="Arial"/>
                <a:cs typeface="Arial"/>
              </a:defRPr>
            </a:lvl3pPr>
            <a:lvl4pPr>
              <a:buClr>
                <a:srgbClr val="1E22AA"/>
              </a:buClr>
              <a:defRPr sz="1400" b="0" i="0">
                <a:latin typeface="Arial"/>
                <a:cs typeface="Arial"/>
              </a:defRPr>
            </a:lvl4pPr>
            <a:lvl5pPr>
              <a:buClr>
                <a:srgbClr val="1E22AA"/>
              </a:buClr>
              <a:defRPr sz="1400" b="0" i="0">
                <a:latin typeface="Arial"/>
                <a:cs typeface="Arial"/>
              </a:defRPr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0" y="5085247"/>
            <a:ext cx="9144000" cy="58253"/>
          </a:xfrm>
          <a:prstGeom prst="rect">
            <a:avLst/>
          </a:prstGeom>
          <a:solidFill>
            <a:srgbClr val="1E22AA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 sz="1400"/>
          </a:p>
        </p:txBody>
      </p:sp>
      <p:pic>
        <p:nvPicPr>
          <p:cNvPr id="9" name="Picture 8" descr="topbar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95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23958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solidFill>
          <a:srgbClr val="5798B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topba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9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0" y="1775523"/>
            <a:ext cx="9144000" cy="637246"/>
          </a:xfrm>
        </p:spPr>
        <p:txBody>
          <a:bodyPr>
            <a:noAutofit/>
          </a:bodyPr>
          <a:lstStyle>
            <a:lvl1pPr>
              <a:defRPr sz="4400" b="1" i="0" cap="none">
                <a:solidFill>
                  <a:srgbClr val="FFFFFF"/>
                </a:solidFill>
                <a:latin typeface="Arial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algn="r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466D5DB6-90EE-442E-A955-0CB13DBE96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99085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content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topba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048250"/>
            <a:ext cx="9144000" cy="9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 algn="ctr">
              <a:defRPr sz="4400" b="1" i="0" cap="none" baseline="0">
                <a:solidFill>
                  <a:srgbClr val="005079"/>
                </a:solidFill>
                <a:latin typeface="Arial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0"/>
          </p:nvPr>
        </p:nvSpPr>
        <p:spPr>
          <a:xfrm>
            <a:off x="457200" y="1242310"/>
            <a:ext cx="8229600" cy="3336836"/>
          </a:xfrm>
        </p:spPr>
        <p:txBody>
          <a:bodyPr>
            <a:normAutofit/>
          </a:bodyPr>
          <a:lstStyle>
            <a:lvl1pPr marL="0" indent="0">
              <a:buNone/>
              <a:defRPr sz="3200" baseline="0">
                <a:latin typeface="Arial"/>
                <a:cs typeface="Arial"/>
              </a:defRPr>
            </a:lvl1pPr>
            <a:lvl2pPr>
              <a:defRPr sz="2800">
                <a:latin typeface="Arial"/>
                <a:cs typeface="Arial"/>
              </a:defRPr>
            </a:lvl2pPr>
            <a:lvl3pPr>
              <a:defRPr sz="2800">
                <a:latin typeface="Arial"/>
                <a:cs typeface="Arial"/>
              </a:defRPr>
            </a:lvl3pPr>
            <a:lvl4pPr>
              <a:defRPr sz="2800">
                <a:latin typeface="Arial"/>
                <a:cs typeface="Arial"/>
              </a:defRPr>
            </a:lvl4pPr>
            <a:lvl5pPr>
              <a:defRPr sz="2800"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algn="r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E4F8D37F-848F-4005-9775-3595819FE1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223760" y="4368077"/>
            <a:ext cx="1827514" cy="632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56433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with content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topba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048250"/>
            <a:ext cx="9144000" cy="9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 algn="ctr">
              <a:defRPr sz="4400" b="1" i="0" cap="none" baseline="0">
                <a:solidFill>
                  <a:srgbClr val="005079"/>
                </a:solidFill>
                <a:latin typeface="Arial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algn="r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1E1D6E3-9030-4CE1-9525-B493F7236D9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457200" y="1242310"/>
            <a:ext cx="8229600" cy="3336836"/>
          </a:xfrm>
        </p:spPr>
        <p:txBody>
          <a:bodyPr>
            <a:normAutofit/>
          </a:bodyPr>
          <a:lstStyle>
            <a:lvl1pPr marL="0" indent="0">
              <a:buNone/>
              <a:defRPr sz="3200" baseline="0">
                <a:latin typeface="Arial"/>
                <a:cs typeface="Arial"/>
              </a:defRPr>
            </a:lvl1pPr>
            <a:lvl2pPr>
              <a:defRPr sz="2800">
                <a:latin typeface="Arial"/>
                <a:cs typeface="Arial"/>
              </a:defRPr>
            </a:lvl2pPr>
            <a:lvl3pPr>
              <a:defRPr sz="2800">
                <a:latin typeface="Arial"/>
                <a:cs typeface="Arial"/>
              </a:defRPr>
            </a:lvl3pPr>
            <a:lvl4pPr>
              <a:defRPr sz="2800">
                <a:latin typeface="Arial"/>
                <a:cs typeface="Arial"/>
              </a:defRPr>
            </a:lvl4pPr>
            <a:lvl5pPr>
              <a:defRPr sz="2800"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493366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two_panes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7" descr="topba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048250"/>
            <a:ext cx="9144000" cy="9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8"/>
          <p:cNvSpPr txBox="1">
            <a:spLocks noChangeArrowheads="1"/>
          </p:cNvSpPr>
          <p:nvPr/>
        </p:nvSpPr>
        <p:spPr bwMode="auto">
          <a:xfrm>
            <a:off x="858843" y="1456135"/>
            <a:ext cx="355282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 algn="ctr">
              <a:defRPr sz="4400" b="1" i="0" cap="none" baseline="0">
                <a:solidFill>
                  <a:srgbClr val="005079"/>
                </a:solidFill>
                <a:latin typeface="Arial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13"/>
          <p:cNvSpPr>
            <a:spLocks noGrp="1"/>
          </p:cNvSpPr>
          <p:nvPr>
            <p:ph type="body" sz="quarter" idx="10"/>
          </p:nvPr>
        </p:nvSpPr>
        <p:spPr>
          <a:xfrm>
            <a:off x="457200" y="1242625"/>
            <a:ext cx="4110622" cy="3347846"/>
          </a:xfrm>
        </p:spPr>
        <p:txBody>
          <a:bodyPr>
            <a:normAutofit/>
          </a:bodyPr>
          <a:lstStyle>
            <a:lvl1pPr marL="0" indent="0">
              <a:buNone/>
              <a:defRPr sz="2800" baseline="0">
                <a:latin typeface="Arial"/>
                <a:cs typeface="Arial"/>
              </a:defRPr>
            </a:lvl1pPr>
            <a:lvl2pPr>
              <a:defRPr sz="2800">
                <a:latin typeface="Arial"/>
                <a:cs typeface="Arial"/>
              </a:defRPr>
            </a:lvl2pPr>
            <a:lvl3pPr>
              <a:defRPr sz="2800">
                <a:latin typeface="Arial"/>
                <a:cs typeface="Arial"/>
              </a:defRPr>
            </a:lvl3pPr>
            <a:lvl4pPr>
              <a:defRPr sz="2800">
                <a:latin typeface="Arial"/>
                <a:cs typeface="Arial"/>
              </a:defRPr>
            </a:lvl4pPr>
            <a:lvl5pPr>
              <a:defRPr sz="2800"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4723115" y="1242626"/>
            <a:ext cx="4110622" cy="3347846"/>
          </a:xfrm>
        </p:spPr>
        <p:txBody>
          <a:bodyPr>
            <a:normAutofit/>
          </a:bodyPr>
          <a:lstStyle>
            <a:lvl1pPr marL="0" indent="0">
              <a:buNone/>
              <a:defRPr sz="2800" baseline="0">
                <a:latin typeface="Arial"/>
                <a:cs typeface="Arial"/>
              </a:defRPr>
            </a:lvl1pPr>
            <a:lvl2pPr>
              <a:defRPr sz="2800">
                <a:latin typeface="Arial"/>
                <a:cs typeface="Arial"/>
              </a:defRPr>
            </a:lvl2pPr>
            <a:lvl3pPr>
              <a:defRPr sz="2800">
                <a:latin typeface="Arial"/>
                <a:cs typeface="Arial"/>
              </a:defRPr>
            </a:lvl3pPr>
            <a:lvl4pPr>
              <a:defRPr sz="2800">
                <a:latin typeface="Arial"/>
                <a:cs typeface="Arial"/>
              </a:defRPr>
            </a:lvl4pPr>
            <a:lvl5pPr>
              <a:defRPr sz="2800"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EA894AE9-B12A-42CF-8176-8D2956A72A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8938" y="5867400"/>
            <a:ext cx="2095500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9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1338" y="6019800"/>
            <a:ext cx="2095500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223760" y="4368077"/>
            <a:ext cx="1827514" cy="632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1407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with content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topba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048250"/>
            <a:ext cx="9144000" cy="9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 algn="ctr">
              <a:defRPr sz="4400" b="1" i="0" cap="none" baseline="0">
                <a:solidFill>
                  <a:srgbClr val="005079"/>
                </a:solidFill>
                <a:latin typeface="Arial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0"/>
          </p:nvPr>
        </p:nvSpPr>
        <p:spPr>
          <a:xfrm>
            <a:off x="457200" y="1242310"/>
            <a:ext cx="8229600" cy="3336836"/>
          </a:xfrm>
        </p:spPr>
        <p:txBody>
          <a:bodyPr>
            <a:normAutofit/>
          </a:bodyPr>
          <a:lstStyle>
            <a:lvl1pPr marL="0" indent="0">
              <a:buNone/>
              <a:defRPr sz="3200" baseline="0">
                <a:latin typeface="Arial"/>
                <a:cs typeface="Arial"/>
              </a:defRPr>
            </a:lvl1pPr>
            <a:lvl2pPr>
              <a:defRPr sz="2800">
                <a:latin typeface="Arial"/>
                <a:cs typeface="Arial"/>
              </a:defRPr>
            </a:lvl2pPr>
            <a:lvl3pPr>
              <a:defRPr sz="2800">
                <a:latin typeface="Arial"/>
                <a:cs typeface="Arial"/>
              </a:defRPr>
            </a:lvl3pPr>
            <a:lvl4pPr>
              <a:defRPr sz="2800">
                <a:latin typeface="Arial"/>
                <a:cs typeface="Arial"/>
              </a:defRPr>
            </a:lvl4pPr>
            <a:lvl5pPr>
              <a:defRPr sz="2800"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algn="r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3D06F00A-0C4E-498D-9473-D1B1546EC6E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84443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with content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topba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048250"/>
            <a:ext cx="9144000" cy="9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 algn="ctr">
              <a:defRPr sz="4400" b="1" i="0" cap="none" baseline="0">
                <a:solidFill>
                  <a:srgbClr val="005079"/>
                </a:solidFill>
                <a:latin typeface="Arial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algn="r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BB31A03-75E0-4D96-99B8-D72641BB5A7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6476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with content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015990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_two_panes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topba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048250"/>
            <a:ext cx="9144000" cy="9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7"/>
          <p:cNvSpPr txBox="1">
            <a:spLocks noChangeArrowheads="1"/>
          </p:cNvSpPr>
          <p:nvPr/>
        </p:nvSpPr>
        <p:spPr bwMode="auto">
          <a:xfrm>
            <a:off x="858843" y="1456135"/>
            <a:ext cx="355282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 algn="ctr">
              <a:defRPr sz="4400" b="1" i="0" cap="none" baseline="0">
                <a:solidFill>
                  <a:srgbClr val="005079"/>
                </a:solidFill>
                <a:latin typeface="Arial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13"/>
          <p:cNvSpPr>
            <a:spLocks noGrp="1"/>
          </p:cNvSpPr>
          <p:nvPr>
            <p:ph type="body" sz="quarter" idx="10"/>
          </p:nvPr>
        </p:nvSpPr>
        <p:spPr>
          <a:xfrm>
            <a:off x="457200" y="1242625"/>
            <a:ext cx="4110622" cy="3347846"/>
          </a:xfrm>
        </p:spPr>
        <p:txBody>
          <a:bodyPr>
            <a:normAutofit/>
          </a:bodyPr>
          <a:lstStyle>
            <a:lvl1pPr marL="0" indent="0">
              <a:buNone/>
              <a:defRPr sz="3200" baseline="0">
                <a:latin typeface="Arial"/>
                <a:cs typeface="Arial"/>
              </a:defRPr>
            </a:lvl1pPr>
            <a:lvl2pPr>
              <a:defRPr sz="2800">
                <a:latin typeface="Arial"/>
                <a:cs typeface="Arial"/>
              </a:defRPr>
            </a:lvl2pPr>
            <a:lvl3pPr>
              <a:defRPr sz="2800">
                <a:latin typeface="Arial"/>
                <a:cs typeface="Arial"/>
              </a:defRPr>
            </a:lvl3pPr>
            <a:lvl4pPr>
              <a:defRPr sz="2800">
                <a:latin typeface="Arial"/>
                <a:cs typeface="Arial"/>
              </a:defRPr>
            </a:lvl4pPr>
            <a:lvl5pPr>
              <a:defRPr sz="2800"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4723115" y="1242626"/>
            <a:ext cx="4110622" cy="3347846"/>
          </a:xfrm>
        </p:spPr>
        <p:txBody>
          <a:bodyPr>
            <a:normAutofit/>
          </a:bodyPr>
          <a:lstStyle>
            <a:lvl1pPr marL="0" indent="0">
              <a:buNone/>
              <a:defRPr sz="3200" baseline="0">
                <a:latin typeface="Arial"/>
                <a:cs typeface="Arial"/>
              </a:defRPr>
            </a:lvl1pPr>
            <a:lvl2pPr>
              <a:defRPr sz="2800">
                <a:latin typeface="Arial"/>
                <a:cs typeface="Arial"/>
              </a:defRPr>
            </a:lvl2pPr>
            <a:lvl3pPr>
              <a:defRPr sz="2800">
                <a:latin typeface="Arial"/>
                <a:cs typeface="Arial"/>
              </a:defRPr>
            </a:lvl3pPr>
            <a:lvl4pPr>
              <a:defRPr sz="2800">
                <a:latin typeface="Arial"/>
                <a:cs typeface="Arial"/>
              </a:defRPr>
            </a:lvl4pPr>
            <a:lvl5pPr>
              <a:defRPr sz="2800"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E4A7FA99-987B-48DC-9596-0D0A5429E4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3304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 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9D458EF-BAC2-42DE-8E71-C914962A952A}" type="datetimeFigureOut">
              <a:rPr lang="en-US"/>
              <a:pPr>
                <a:defRPr/>
              </a:pPr>
              <a:t>3/29/21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DE0EA4C-A146-416B-A30C-55CD441C75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700" r:id="rId8"/>
    <p:sldLayoutId id="2147483692" r:id="rId9"/>
    <p:sldLayoutId id="2147483693" r:id="rId10"/>
    <p:sldLayoutId id="2147483694" r:id="rId11"/>
    <p:sldLayoutId id="2147483682" r:id="rId12"/>
    <p:sldLayoutId id="2147483683" r:id="rId13"/>
    <p:sldLayoutId id="2147483695" r:id="rId14"/>
    <p:sldLayoutId id="2147483684" r:id="rId15"/>
    <p:sldLayoutId id="2147483696" r:id="rId16"/>
    <p:sldLayoutId id="2147483698" r:id="rId17"/>
    <p:sldLayoutId id="2147483699" r:id="rId18"/>
  </p:sldLayoutIdLst>
  <p:txStyles>
    <p:titleStyle>
      <a:lvl1pPr algn="ctr" defTabSz="457200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algn="l" defTabSz="457200" rtl="0" fontAlgn="base">
        <a:spcBef>
          <a:spcPct val="20000"/>
        </a:spcBef>
        <a:spcAft>
          <a:spcPct val="0"/>
        </a:spcAft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fontAlgn="base">
        <a:spcBef>
          <a:spcPct val="20000"/>
        </a:spcBef>
        <a:spcAft>
          <a:spcPct val="0"/>
        </a:spcAft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fontAlgn="base">
        <a:spcBef>
          <a:spcPct val="20000"/>
        </a:spcBef>
        <a:spcAft>
          <a:spcPct val="0"/>
        </a:spcAft>
        <a:buFont typeface="Wingdings" pitchFamily="2" charset="2"/>
        <a:buChar char="²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4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hyperlink" Target="https://web.stanford.edu/class/msande271/onlinetools/LearnedOpt.html" TargetMode="Externa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4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4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4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4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4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microsoft.com/office/2007/relationships/hdphoto" Target="../media/hdphoto2.wdp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A Research Mindset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2452053" y="2757488"/>
            <a:ext cx="4781867" cy="1001712"/>
          </a:xfrm>
        </p:spPr>
        <p:txBody>
          <a:bodyPr>
            <a:normAutofit fontScale="92500" lnSpcReduction="20000"/>
          </a:bodyPr>
          <a:lstStyle/>
          <a:p>
            <a:pPr algn="ctr"/>
            <a:r>
              <a:rPr lang="en-US" dirty="0" smtClean="0"/>
              <a:t>Tracy Camp</a:t>
            </a:r>
          </a:p>
          <a:p>
            <a:pPr algn="ctr"/>
            <a:r>
              <a:rPr lang="en-US" dirty="0" smtClean="0"/>
              <a:t>Kathryn </a:t>
            </a:r>
            <a:r>
              <a:rPr lang="en-US" dirty="0" smtClean="0"/>
              <a:t>S McKinley</a:t>
            </a:r>
            <a:endParaRPr lang="en-US" dirty="0"/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62526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E5863E4-1D08-4D49-8474-512B2EC37B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 Biases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43AFDCB-FE3A-DF4A-95AF-EDE67B20BB75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457200" y="1009333"/>
            <a:ext cx="4196080" cy="3613467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en-US" sz="2800" dirty="0" smtClean="0">
                <a:solidFill>
                  <a:srgbClr val="005079"/>
                </a:solidFill>
              </a:rPr>
              <a:t>Stereotypes</a:t>
            </a:r>
          </a:p>
          <a:p>
            <a:pPr>
              <a:lnSpc>
                <a:spcPct val="90000"/>
              </a:lnSpc>
            </a:pPr>
            <a:r>
              <a:rPr lang="en-US" sz="2800" dirty="0" smtClean="0">
                <a:solidFill>
                  <a:srgbClr val="005079"/>
                </a:solidFill>
              </a:rPr>
              <a:t>Survivor </a:t>
            </a:r>
          </a:p>
          <a:p>
            <a:pPr>
              <a:lnSpc>
                <a:spcPct val="90000"/>
              </a:lnSpc>
            </a:pPr>
            <a:r>
              <a:rPr lang="en-US" sz="2800" dirty="0" smtClean="0"/>
              <a:t>Anchoring</a:t>
            </a:r>
          </a:p>
          <a:p>
            <a:pPr>
              <a:lnSpc>
                <a:spcPct val="90000"/>
              </a:lnSpc>
            </a:pPr>
            <a:r>
              <a:rPr lang="en-US" sz="2800" dirty="0" smtClean="0"/>
              <a:t>Confirmation</a:t>
            </a:r>
          </a:p>
          <a:p>
            <a:pPr>
              <a:lnSpc>
                <a:spcPct val="90000"/>
              </a:lnSpc>
            </a:pPr>
            <a:r>
              <a:rPr lang="en-US" sz="2800" dirty="0" smtClean="0"/>
              <a:t>Exposure </a:t>
            </a:r>
            <a:r>
              <a:rPr lang="en-US" sz="2800" dirty="0"/>
              <a:t>&amp; </a:t>
            </a:r>
            <a:r>
              <a:rPr lang="en-US" sz="2800" dirty="0" err="1"/>
              <a:t>Recency</a:t>
            </a:r>
            <a:endParaRPr lang="en-US" sz="2800" dirty="0"/>
          </a:p>
          <a:p>
            <a:pPr>
              <a:lnSpc>
                <a:spcPct val="90000"/>
              </a:lnSpc>
            </a:pPr>
            <a:r>
              <a:rPr lang="en-US" sz="2800" dirty="0" smtClean="0"/>
              <a:t>Attention (repetition)</a:t>
            </a:r>
          </a:p>
          <a:p>
            <a:pPr>
              <a:lnSpc>
                <a:spcPct val="90000"/>
              </a:lnSpc>
            </a:pPr>
            <a:r>
              <a:rPr lang="en-US" sz="2800" dirty="0" smtClean="0"/>
              <a:t>Conservative (Bayesian) </a:t>
            </a:r>
          </a:p>
          <a:p>
            <a:pPr>
              <a:lnSpc>
                <a:spcPct val="90000"/>
              </a:lnSpc>
            </a:pPr>
            <a:r>
              <a:rPr lang="en-US" sz="2800" dirty="0" smtClean="0"/>
              <a:t>Gamblers’ fallacy</a:t>
            </a:r>
          </a:p>
          <a:p>
            <a:pPr>
              <a:lnSpc>
                <a:spcPct val="90000"/>
              </a:lnSpc>
            </a:pPr>
            <a:endParaRPr lang="en-US" sz="2800" dirty="0" smtClean="0"/>
          </a:p>
          <a:p>
            <a:pPr>
              <a:lnSpc>
                <a:spcPct val="90000"/>
              </a:lnSpc>
            </a:pPr>
            <a:endParaRPr lang="en-US" sz="2800" dirty="0" smtClean="0"/>
          </a:p>
          <a:p>
            <a:pPr>
              <a:lnSpc>
                <a:spcPct val="90000"/>
              </a:lnSpc>
            </a:pPr>
            <a:endParaRPr lang="en-US" sz="2800" dirty="0" smtClean="0"/>
          </a:p>
          <a:p>
            <a:pPr>
              <a:lnSpc>
                <a:spcPct val="90000"/>
              </a:lnSpc>
            </a:pPr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xmlns="" id="{E43AFDCB-FE3A-DF4A-95AF-EDE67B20BB75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4439920" y="1009333"/>
            <a:ext cx="4572000" cy="3613467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en-US" sz="2800" dirty="0" smtClean="0"/>
              <a:t>Authority</a:t>
            </a:r>
          </a:p>
          <a:p>
            <a:pPr>
              <a:lnSpc>
                <a:spcPct val="90000"/>
              </a:lnSpc>
            </a:pPr>
            <a:r>
              <a:rPr lang="en-US" sz="2800" dirty="0" smtClean="0"/>
              <a:t>Bandwagon</a:t>
            </a:r>
          </a:p>
          <a:p>
            <a:pPr>
              <a:lnSpc>
                <a:spcPct val="90000"/>
              </a:lnSpc>
            </a:pPr>
            <a:r>
              <a:rPr lang="en-US" sz="2800" dirty="0"/>
              <a:t>Dunning-Kruger effect </a:t>
            </a:r>
            <a:r>
              <a:rPr lang="en-US" sz="2000" dirty="0" smtClean="0"/>
              <a:t>newbies overestimate, experts underestimate</a:t>
            </a:r>
          </a:p>
          <a:p>
            <a:pPr>
              <a:lnSpc>
                <a:spcPct val="90000"/>
              </a:lnSpc>
            </a:pPr>
            <a:r>
              <a:rPr lang="en-US" sz="2800" dirty="0" smtClean="0"/>
              <a:t>Framing</a:t>
            </a:r>
          </a:p>
          <a:p>
            <a:pPr>
              <a:lnSpc>
                <a:spcPct val="90000"/>
              </a:lnSpc>
            </a:pPr>
            <a:r>
              <a:rPr lang="en-US" sz="2800" dirty="0" smtClean="0"/>
              <a:t>Von </a:t>
            </a:r>
            <a:r>
              <a:rPr lang="en-US" sz="2800" dirty="0" err="1"/>
              <a:t>Restorff</a:t>
            </a:r>
            <a:r>
              <a:rPr lang="en-US" sz="2800" dirty="0"/>
              <a:t> </a:t>
            </a:r>
            <a:r>
              <a:rPr lang="en-US" sz="2800" dirty="0" smtClean="0"/>
              <a:t>effect </a:t>
            </a:r>
            <a:r>
              <a:rPr lang="en-US" sz="2000" dirty="0" smtClean="0"/>
              <a:t>remember surprises</a:t>
            </a:r>
            <a:r>
              <a:rPr lang="en-US" sz="1800" dirty="0" smtClean="0"/>
              <a:t> </a:t>
            </a:r>
            <a:endParaRPr lang="en-US" sz="2400" dirty="0"/>
          </a:p>
          <a:p>
            <a:pPr>
              <a:lnSpc>
                <a:spcPct val="90000"/>
              </a:lnSpc>
            </a:pPr>
            <a:r>
              <a:rPr lang="en-US" sz="2800" dirty="0"/>
              <a:t>Curse of </a:t>
            </a:r>
            <a:r>
              <a:rPr lang="en-US" sz="2800" dirty="0" smtClean="0"/>
              <a:t>Knowledge</a:t>
            </a:r>
          </a:p>
          <a:p>
            <a:pPr>
              <a:lnSpc>
                <a:spcPct val="90000"/>
              </a:lnSpc>
            </a:pPr>
            <a:r>
              <a:rPr lang="en-US" sz="2800" dirty="0"/>
              <a:t>Congruence (one hypothesis)</a:t>
            </a:r>
          </a:p>
          <a:p>
            <a:pPr>
              <a:lnSpc>
                <a:spcPct val="120000"/>
              </a:lnSpc>
            </a:pPr>
            <a:endParaRPr lang="en-US" sz="2000" dirty="0"/>
          </a:p>
          <a:p>
            <a:pPr>
              <a:lnSpc>
                <a:spcPct val="120000"/>
              </a:lnSpc>
            </a:pPr>
            <a:endParaRPr lang="en-US" sz="2000" dirty="0" smtClean="0"/>
          </a:p>
          <a:p>
            <a:pPr>
              <a:lnSpc>
                <a:spcPct val="120000"/>
              </a:lnSpc>
            </a:pPr>
            <a:endParaRPr lang="en-US" sz="2000" dirty="0" smtClean="0"/>
          </a:p>
          <a:p>
            <a:pPr>
              <a:lnSpc>
                <a:spcPct val="120000"/>
              </a:lnSpc>
            </a:pPr>
            <a:endParaRPr lang="en-US" sz="2000" dirty="0" smtClean="0"/>
          </a:p>
          <a:p>
            <a:pPr>
              <a:lnSpc>
                <a:spcPct val="120000"/>
              </a:lnSpc>
            </a:pPr>
            <a:endParaRPr lang="en-US" sz="2000" dirty="0" smtClean="0"/>
          </a:p>
          <a:p>
            <a:pPr>
              <a:lnSpc>
                <a:spcPct val="120000"/>
              </a:lnSpc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6182637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E5863E4-1D08-4D49-8474-512B2EC37B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 Biases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43AFDCB-FE3A-DF4A-95AF-EDE67B20BB75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457200" y="1009333"/>
            <a:ext cx="4196080" cy="3613467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en-US" sz="2800" dirty="0" smtClean="0">
                <a:solidFill>
                  <a:srgbClr val="005079"/>
                </a:solidFill>
              </a:rPr>
              <a:t>Stereotypes</a:t>
            </a:r>
          </a:p>
          <a:p>
            <a:pPr>
              <a:lnSpc>
                <a:spcPct val="90000"/>
              </a:lnSpc>
            </a:pPr>
            <a:r>
              <a:rPr lang="en-US" sz="2800" dirty="0" smtClean="0">
                <a:solidFill>
                  <a:srgbClr val="005079"/>
                </a:solidFill>
              </a:rPr>
              <a:t>Survivor </a:t>
            </a:r>
          </a:p>
          <a:p>
            <a:pPr>
              <a:lnSpc>
                <a:spcPct val="90000"/>
              </a:lnSpc>
            </a:pPr>
            <a:r>
              <a:rPr lang="en-US" sz="2800" dirty="0" smtClean="0"/>
              <a:t>Anchoring</a:t>
            </a:r>
          </a:p>
          <a:p>
            <a:pPr>
              <a:lnSpc>
                <a:spcPct val="90000"/>
              </a:lnSpc>
            </a:pPr>
            <a:r>
              <a:rPr lang="en-US" sz="2800" dirty="0" smtClean="0"/>
              <a:t>Confirmation</a:t>
            </a:r>
          </a:p>
          <a:p>
            <a:pPr>
              <a:lnSpc>
                <a:spcPct val="90000"/>
              </a:lnSpc>
            </a:pPr>
            <a:r>
              <a:rPr lang="en-US" sz="2800" dirty="0" smtClean="0"/>
              <a:t>Exposure </a:t>
            </a:r>
            <a:r>
              <a:rPr lang="en-US" sz="2800" dirty="0"/>
              <a:t>&amp; </a:t>
            </a:r>
            <a:r>
              <a:rPr lang="en-US" sz="2800" dirty="0" err="1"/>
              <a:t>Recency</a:t>
            </a:r>
            <a:endParaRPr lang="en-US" sz="2800" dirty="0"/>
          </a:p>
          <a:p>
            <a:pPr>
              <a:lnSpc>
                <a:spcPct val="90000"/>
              </a:lnSpc>
            </a:pPr>
            <a:r>
              <a:rPr lang="en-US" sz="2800" dirty="0" smtClean="0"/>
              <a:t>Attention (repetition)</a:t>
            </a:r>
          </a:p>
          <a:p>
            <a:pPr>
              <a:lnSpc>
                <a:spcPct val="90000"/>
              </a:lnSpc>
            </a:pPr>
            <a:r>
              <a:rPr lang="en-US" sz="2800" dirty="0" smtClean="0"/>
              <a:t>Conservative (Bayesian) </a:t>
            </a:r>
          </a:p>
          <a:p>
            <a:pPr>
              <a:lnSpc>
                <a:spcPct val="90000"/>
              </a:lnSpc>
            </a:pPr>
            <a:r>
              <a:rPr lang="en-US" sz="2800" dirty="0" smtClean="0"/>
              <a:t>Gamblers’ fallacy</a:t>
            </a:r>
          </a:p>
          <a:p>
            <a:pPr>
              <a:lnSpc>
                <a:spcPct val="90000"/>
              </a:lnSpc>
            </a:pPr>
            <a:endParaRPr lang="en-US" sz="2800" dirty="0" smtClean="0"/>
          </a:p>
          <a:p>
            <a:pPr>
              <a:lnSpc>
                <a:spcPct val="90000"/>
              </a:lnSpc>
            </a:pPr>
            <a:endParaRPr lang="en-US" sz="2800" dirty="0" smtClean="0"/>
          </a:p>
          <a:p>
            <a:pPr>
              <a:lnSpc>
                <a:spcPct val="90000"/>
              </a:lnSpc>
            </a:pPr>
            <a:endParaRPr lang="en-US" sz="2800" dirty="0" smtClean="0"/>
          </a:p>
          <a:p>
            <a:pPr>
              <a:lnSpc>
                <a:spcPct val="90000"/>
              </a:lnSpc>
            </a:pPr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xmlns="" id="{E43AFDCB-FE3A-DF4A-95AF-EDE67B20BB75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4439920" y="1009333"/>
            <a:ext cx="4572000" cy="3613467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en-US" sz="2800" dirty="0" smtClean="0"/>
              <a:t>Authority</a:t>
            </a:r>
          </a:p>
          <a:p>
            <a:pPr>
              <a:lnSpc>
                <a:spcPct val="90000"/>
              </a:lnSpc>
            </a:pPr>
            <a:r>
              <a:rPr lang="en-US" sz="2800" dirty="0" smtClean="0"/>
              <a:t>Bandwagon</a:t>
            </a:r>
          </a:p>
          <a:p>
            <a:pPr>
              <a:lnSpc>
                <a:spcPct val="90000"/>
              </a:lnSpc>
            </a:pPr>
            <a:r>
              <a:rPr lang="en-US" sz="2800" dirty="0"/>
              <a:t>Dunning-Kruger effect </a:t>
            </a:r>
            <a:r>
              <a:rPr lang="en-US" sz="2000" dirty="0" smtClean="0"/>
              <a:t>newbies overestimate, experts underestimate</a:t>
            </a:r>
          </a:p>
          <a:p>
            <a:pPr>
              <a:lnSpc>
                <a:spcPct val="90000"/>
              </a:lnSpc>
            </a:pPr>
            <a:r>
              <a:rPr lang="en-US" sz="2800" dirty="0" smtClean="0"/>
              <a:t>Framing</a:t>
            </a:r>
          </a:p>
          <a:p>
            <a:pPr>
              <a:lnSpc>
                <a:spcPct val="90000"/>
              </a:lnSpc>
            </a:pPr>
            <a:r>
              <a:rPr lang="en-US" sz="2800" dirty="0" smtClean="0"/>
              <a:t>Von </a:t>
            </a:r>
            <a:r>
              <a:rPr lang="en-US" sz="2800" dirty="0" err="1"/>
              <a:t>Restorff</a:t>
            </a:r>
            <a:r>
              <a:rPr lang="en-US" sz="2800" dirty="0"/>
              <a:t> </a:t>
            </a:r>
            <a:r>
              <a:rPr lang="en-US" sz="2800" dirty="0" smtClean="0"/>
              <a:t>effect </a:t>
            </a:r>
            <a:r>
              <a:rPr lang="en-US" sz="2000" dirty="0" smtClean="0"/>
              <a:t>remember surprises</a:t>
            </a:r>
            <a:r>
              <a:rPr lang="en-US" sz="1800" dirty="0" smtClean="0"/>
              <a:t> </a:t>
            </a:r>
            <a:endParaRPr lang="en-US" sz="2400" dirty="0"/>
          </a:p>
          <a:p>
            <a:pPr>
              <a:lnSpc>
                <a:spcPct val="90000"/>
              </a:lnSpc>
            </a:pPr>
            <a:r>
              <a:rPr lang="en-US" sz="2800" dirty="0"/>
              <a:t>Curse of </a:t>
            </a:r>
            <a:r>
              <a:rPr lang="en-US" sz="2800" dirty="0" smtClean="0"/>
              <a:t>Knowledge</a:t>
            </a:r>
          </a:p>
          <a:p>
            <a:pPr>
              <a:lnSpc>
                <a:spcPct val="90000"/>
              </a:lnSpc>
            </a:pPr>
            <a:r>
              <a:rPr lang="en-US" sz="2800" dirty="0"/>
              <a:t>Congruence (one hypothesis)</a:t>
            </a:r>
          </a:p>
          <a:p>
            <a:pPr>
              <a:lnSpc>
                <a:spcPct val="120000"/>
              </a:lnSpc>
            </a:pPr>
            <a:endParaRPr lang="en-US" sz="2000" dirty="0"/>
          </a:p>
          <a:p>
            <a:pPr>
              <a:lnSpc>
                <a:spcPct val="120000"/>
              </a:lnSpc>
            </a:pPr>
            <a:endParaRPr lang="en-US" sz="2000" dirty="0" smtClean="0"/>
          </a:p>
          <a:p>
            <a:pPr>
              <a:lnSpc>
                <a:spcPct val="120000"/>
              </a:lnSpc>
            </a:pPr>
            <a:endParaRPr lang="en-US" sz="2000" dirty="0" smtClean="0"/>
          </a:p>
          <a:p>
            <a:pPr>
              <a:lnSpc>
                <a:spcPct val="120000"/>
              </a:lnSpc>
            </a:pPr>
            <a:endParaRPr lang="en-US" sz="2000" dirty="0" smtClean="0"/>
          </a:p>
          <a:p>
            <a:pPr>
              <a:lnSpc>
                <a:spcPct val="120000"/>
              </a:lnSpc>
            </a:pPr>
            <a:endParaRPr lang="en-US" sz="2000" dirty="0" smtClean="0"/>
          </a:p>
          <a:p>
            <a:pPr>
              <a:lnSpc>
                <a:spcPct val="120000"/>
              </a:lnSpc>
            </a:pPr>
            <a:endParaRPr lang="en-US" sz="2400" dirty="0"/>
          </a:p>
        </p:txBody>
      </p:sp>
      <p:sp>
        <p:nvSpPr>
          <p:cNvPr id="5" name="Rectangle 4"/>
          <p:cNvSpPr/>
          <p:nvPr/>
        </p:nvSpPr>
        <p:spPr>
          <a:xfrm rot="20775897">
            <a:off x="339848" y="1521486"/>
            <a:ext cx="7727751" cy="1446550"/>
          </a:xfrm>
          <a:prstGeom prst="rect">
            <a:avLst/>
          </a:prstGeom>
          <a:solidFill>
            <a:srgbClr val="FFFFFF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Creative thinking </a:t>
            </a:r>
          </a:p>
          <a:p>
            <a:pPr algn="ctr"/>
            <a:r>
              <a:rPr lang="en-US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“outside The Bias box”</a:t>
            </a:r>
          </a:p>
        </p:txBody>
      </p:sp>
    </p:spTree>
    <p:extLst>
      <p:ext uri="{BB962C8B-B14F-4D97-AF65-F5344CB8AC3E}">
        <p14:creationId xmlns:p14="http://schemas.microsoft.com/office/powerpoint/2010/main" val="23141831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E5863E4-1D08-4D49-8474-512B2EC37B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 Biases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43AFDCB-FE3A-DF4A-95AF-EDE67B20BB75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457200" y="1009333"/>
            <a:ext cx="4196080" cy="3613467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en-US" sz="2800" dirty="0" smtClean="0">
                <a:solidFill>
                  <a:srgbClr val="005079"/>
                </a:solidFill>
              </a:rPr>
              <a:t>Stereotypes</a:t>
            </a:r>
          </a:p>
          <a:p>
            <a:pPr>
              <a:lnSpc>
                <a:spcPct val="90000"/>
              </a:lnSpc>
            </a:pPr>
            <a:r>
              <a:rPr lang="en-US" sz="2800" dirty="0" smtClean="0">
                <a:solidFill>
                  <a:srgbClr val="005079"/>
                </a:solidFill>
              </a:rPr>
              <a:t>Survivor </a:t>
            </a:r>
          </a:p>
          <a:p>
            <a:pPr>
              <a:lnSpc>
                <a:spcPct val="90000"/>
              </a:lnSpc>
            </a:pPr>
            <a:r>
              <a:rPr lang="en-US" sz="2800" dirty="0" smtClean="0"/>
              <a:t>Anchoring</a:t>
            </a:r>
          </a:p>
          <a:p>
            <a:pPr>
              <a:lnSpc>
                <a:spcPct val="90000"/>
              </a:lnSpc>
            </a:pPr>
            <a:r>
              <a:rPr lang="en-US" sz="2800" dirty="0" smtClean="0"/>
              <a:t>Confirmation</a:t>
            </a:r>
          </a:p>
          <a:p>
            <a:pPr>
              <a:lnSpc>
                <a:spcPct val="90000"/>
              </a:lnSpc>
            </a:pPr>
            <a:r>
              <a:rPr lang="en-US" sz="2800" dirty="0" smtClean="0"/>
              <a:t>Exposure </a:t>
            </a:r>
            <a:r>
              <a:rPr lang="en-US" sz="2800" dirty="0"/>
              <a:t>&amp; </a:t>
            </a:r>
            <a:r>
              <a:rPr lang="en-US" sz="2800" dirty="0" err="1"/>
              <a:t>Recency</a:t>
            </a:r>
            <a:endParaRPr lang="en-US" sz="2800" dirty="0"/>
          </a:p>
          <a:p>
            <a:pPr>
              <a:lnSpc>
                <a:spcPct val="90000"/>
              </a:lnSpc>
            </a:pPr>
            <a:r>
              <a:rPr lang="en-US" sz="2800" dirty="0" smtClean="0"/>
              <a:t>Attention (repetition)</a:t>
            </a:r>
          </a:p>
          <a:p>
            <a:pPr>
              <a:lnSpc>
                <a:spcPct val="90000"/>
              </a:lnSpc>
            </a:pPr>
            <a:r>
              <a:rPr lang="en-US" sz="2800" dirty="0" smtClean="0"/>
              <a:t>Conservative (Bayesian) </a:t>
            </a:r>
          </a:p>
          <a:p>
            <a:pPr>
              <a:lnSpc>
                <a:spcPct val="90000"/>
              </a:lnSpc>
            </a:pPr>
            <a:r>
              <a:rPr lang="en-US" sz="2800" dirty="0" smtClean="0"/>
              <a:t>Gamblers’ fallacy</a:t>
            </a:r>
          </a:p>
          <a:p>
            <a:pPr>
              <a:lnSpc>
                <a:spcPct val="90000"/>
              </a:lnSpc>
            </a:pPr>
            <a:endParaRPr lang="en-US" sz="2800" dirty="0" smtClean="0"/>
          </a:p>
          <a:p>
            <a:pPr>
              <a:lnSpc>
                <a:spcPct val="90000"/>
              </a:lnSpc>
            </a:pPr>
            <a:endParaRPr lang="en-US" sz="2800" dirty="0" smtClean="0"/>
          </a:p>
          <a:p>
            <a:pPr>
              <a:lnSpc>
                <a:spcPct val="90000"/>
              </a:lnSpc>
            </a:pPr>
            <a:endParaRPr lang="en-US" sz="2800" dirty="0" smtClean="0"/>
          </a:p>
          <a:p>
            <a:pPr>
              <a:lnSpc>
                <a:spcPct val="90000"/>
              </a:lnSpc>
            </a:pPr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xmlns="" id="{E43AFDCB-FE3A-DF4A-95AF-EDE67B20BB75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4439920" y="1009333"/>
            <a:ext cx="4572000" cy="3613467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en-US" sz="2800" dirty="0" smtClean="0"/>
              <a:t>Authority</a:t>
            </a:r>
          </a:p>
          <a:p>
            <a:pPr>
              <a:lnSpc>
                <a:spcPct val="90000"/>
              </a:lnSpc>
            </a:pPr>
            <a:r>
              <a:rPr lang="en-US" sz="2800" dirty="0" smtClean="0"/>
              <a:t>Bandwagon</a:t>
            </a:r>
          </a:p>
          <a:p>
            <a:pPr>
              <a:lnSpc>
                <a:spcPct val="90000"/>
              </a:lnSpc>
            </a:pPr>
            <a:r>
              <a:rPr lang="en-US" sz="2800" dirty="0"/>
              <a:t>Dunning-Kruger effect </a:t>
            </a:r>
            <a:r>
              <a:rPr lang="en-US" sz="2000" dirty="0" smtClean="0"/>
              <a:t>newbies overestimate, experts underestimate</a:t>
            </a:r>
          </a:p>
          <a:p>
            <a:pPr>
              <a:lnSpc>
                <a:spcPct val="90000"/>
              </a:lnSpc>
            </a:pPr>
            <a:r>
              <a:rPr lang="en-US" sz="2800" dirty="0" smtClean="0"/>
              <a:t>Framing</a:t>
            </a:r>
          </a:p>
          <a:p>
            <a:pPr>
              <a:lnSpc>
                <a:spcPct val="90000"/>
              </a:lnSpc>
            </a:pPr>
            <a:r>
              <a:rPr lang="en-US" sz="2800" dirty="0" smtClean="0"/>
              <a:t>Von </a:t>
            </a:r>
            <a:r>
              <a:rPr lang="en-US" sz="2800" dirty="0" err="1"/>
              <a:t>Restorff</a:t>
            </a:r>
            <a:r>
              <a:rPr lang="en-US" sz="2800" dirty="0"/>
              <a:t> </a:t>
            </a:r>
            <a:r>
              <a:rPr lang="en-US" sz="2800" dirty="0" smtClean="0"/>
              <a:t>effect </a:t>
            </a:r>
            <a:r>
              <a:rPr lang="en-US" sz="2000" dirty="0" smtClean="0"/>
              <a:t>remember surprises</a:t>
            </a:r>
            <a:r>
              <a:rPr lang="en-US" sz="1800" dirty="0" smtClean="0"/>
              <a:t> </a:t>
            </a:r>
            <a:endParaRPr lang="en-US" sz="2400" dirty="0"/>
          </a:p>
          <a:p>
            <a:pPr>
              <a:lnSpc>
                <a:spcPct val="90000"/>
              </a:lnSpc>
            </a:pPr>
            <a:r>
              <a:rPr lang="en-US" sz="2800" dirty="0"/>
              <a:t>Curse of </a:t>
            </a:r>
            <a:r>
              <a:rPr lang="en-US" sz="2800" dirty="0" smtClean="0"/>
              <a:t>Knowledge</a:t>
            </a:r>
          </a:p>
          <a:p>
            <a:pPr>
              <a:lnSpc>
                <a:spcPct val="90000"/>
              </a:lnSpc>
            </a:pPr>
            <a:r>
              <a:rPr lang="en-US" sz="2800" dirty="0"/>
              <a:t>Congruence (one hypothesis)</a:t>
            </a:r>
          </a:p>
          <a:p>
            <a:pPr>
              <a:lnSpc>
                <a:spcPct val="120000"/>
              </a:lnSpc>
            </a:pPr>
            <a:endParaRPr lang="en-US" sz="2000" dirty="0"/>
          </a:p>
          <a:p>
            <a:pPr>
              <a:lnSpc>
                <a:spcPct val="120000"/>
              </a:lnSpc>
            </a:pPr>
            <a:endParaRPr lang="en-US" sz="2000" dirty="0" smtClean="0"/>
          </a:p>
          <a:p>
            <a:pPr>
              <a:lnSpc>
                <a:spcPct val="120000"/>
              </a:lnSpc>
            </a:pPr>
            <a:endParaRPr lang="en-US" sz="2000" dirty="0" smtClean="0"/>
          </a:p>
          <a:p>
            <a:pPr>
              <a:lnSpc>
                <a:spcPct val="120000"/>
              </a:lnSpc>
            </a:pPr>
            <a:endParaRPr lang="en-US" sz="2000" dirty="0" smtClean="0"/>
          </a:p>
          <a:p>
            <a:pPr>
              <a:lnSpc>
                <a:spcPct val="120000"/>
              </a:lnSpc>
            </a:pPr>
            <a:endParaRPr lang="en-US" sz="2000" dirty="0" smtClean="0"/>
          </a:p>
          <a:p>
            <a:pPr>
              <a:lnSpc>
                <a:spcPct val="120000"/>
              </a:lnSpc>
            </a:pPr>
            <a:endParaRPr lang="en-US" sz="2400" dirty="0"/>
          </a:p>
        </p:txBody>
      </p:sp>
      <p:sp>
        <p:nvSpPr>
          <p:cNvPr id="5" name="Rectangle 4"/>
          <p:cNvSpPr/>
          <p:nvPr/>
        </p:nvSpPr>
        <p:spPr>
          <a:xfrm rot="20775897">
            <a:off x="339848" y="1521486"/>
            <a:ext cx="7727751" cy="1446550"/>
          </a:xfrm>
          <a:prstGeom prst="rect">
            <a:avLst/>
          </a:prstGeom>
          <a:solidFill>
            <a:srgbClr val="FFFFFF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Creative thinking </a:t>
            </a:r>
          </a:p>
          <a:p>
            <a:pPr algn="ctr"/>
            <a:r>
              <a:rPr lang="en-US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“outside The Bias box”</a:t>
            </a:r>
          </a:p>
        </p:txBody>
      </p:sp>
      <p:sp>
        <p:nvSpPr>
          <p:cNvPr id="6" name="Rectangle 5"/>
          <p:cNvSpPr/>
          <p:nvPr/>
        </p:nvSpPr>
        <p:spPr>
          <a:xfrm rot="20775897">
            <a:off x="779244" y="2903246"/>
            <a:ext cx="7727751" cy="1446550"/>
          </a:xfrm>
          <a:prstGeom prst="rect">
            <a:avLst/>
          </a:prstGeom>
          <a:solidFill>
            <a:srgbClr val="FFFFFF"/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Slow Down</a:t>
            </a:r>
          </a:p>
          <a:p>
            <a:pPr algn="ctr"/>
            <a:r>
              <a:rPr lang="en-US" sz="4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Examine your Biases</a:t>
            </a:r>
          </a:p>
        </p:txBody>
      </p:sp>
    </p:spTree>
    <p:extLst>
      <p:ext uri="{BB962C8B-B14F-4D97-AF65-F5344CB8AC3E}">
        <p14:creationId xmlns:p14="http://schemas.microsoft.com/office/powerpoint/2010/main" val="28079610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Life Happens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40652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Real Life is Unpredictable</a:t>
            </a:r>
            <a:endParaRPr lang="en-US" sz="4000" dirty="0"/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1483360" y="1201670"/>
            <a:ext cx="3952240" cy="3336836"/>
          </a:xfrm>
        </p:spPr>
        <p:txBody>
          <a:bodyPr>
            <a:normAutofit/>
          </a:bodyPr>
          <a:lstStyle/>
          <a:p>
            <a:r>
              <a:rPr lang="en-US" sz="2400" dirty="0"/>
              <a:t>World events</a:t>
            </a:r>
          </a:p>
          <a:p>
            <a:r>
              <a:rPr lang="en-US" sz="2400" dirty="0" smtClean="0"/>
              <a:t>Local events</a:t>
            </a:r>
          </a:p>
          <a:p>
            <a:r>
              <a:rPr lang="en-US" sz="2400" dirty="0" smtClean="0"/>
              <a:t>Family &amp; Friends</a:t>
            </a:r>
          </a:p>
          <a:p>
            <a:r>
              <a:rPr lang="en-US" sz="2400" dirty="0" smtClean="0"/>
              <a:t>Relationships</a:t>
            </a:r>
          </a:p>
          <a:p>
            <a:r>
              <a:rPr lang="en-US" sz="2400" dirty="0" smtClean="0"/>
              <a:t>Health</a:t>
            </a:r>
          </a:p>
        </p:txBody>
      </p:sp>
      <p:sp>
        <p:nvSpPr>
          <p:cNvPr id="9" name="Text Placeholder 2"/>
          <p:cNvSpPr txBox="1">
            <a:spLocks/>
          </p:cNvSpPr>
          <p:nvPr/>
        </p:nvSpPr>
        <p:spPr bwMode="auto">
          <a:xfrm>
            <a:off x="5344160" y="1201670"/>
            <a:ext cx="3362960" cy="3336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0" indent="0" algn="l" defTabSz="457200" rtl="0" fontAlgn="base">
              <a:spcBef>
                <a:spcPct val="20000"/>
              </a:spcBef>
              <a:spcAft>
                <a:spcPct val="0"/>
              </a:spcAft>
              <a:buNone/>
              <a:defRPr sz="3200" kern="1200" baseline="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fontAlgn="base">
              <a:spcBef>
                <a:spcPct val="2000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²"/>
              <a:defRPr sz="2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>
                <a:solidFill>
                  <a:srgbClr val="008000"/>
                </a:solidFill>
              </a:rPr>
              <a:t> </a:t>
            </a:r>
            <a:endParaRPr lang="en-US" sz="2400" dirty="0" smtClean="0">
              <a:solidFill>
                <a:srgbClr val="FF0000"/>
              </a:solidFill>
            </a:endParaRPr>
          </a:p>
          <a:p>
            <a:r>
              <a:rPr lang="en-US" sz="2400" dirty="0" smtClean="0">
                <a:solidFill>
                  <a:srgbClr val="008000"/>
                </a:solidFill>
              </a:rPr>
              <a:t> </a:t>
            </a:r>
            <a:endParaRPr lang="en-US" sz="2400" dirty="0" smtClean="0">
              <a:solidFill>
                <a:srgbClr val="FF0000"/>
              </a:solidFill>
            </a:endParaRPr>
          </a:p>
          <a:p>
            <a:r>
              <a:rPr lang="en-US" sz="2400" dirty="0">
                <a:solidFill>
                  <a:srgbClr val="008000"/>
                </a:solidFill>
              </a:rPr>
              <a:t>good</a:t>
            </a:r>
            <a:r>
              <a:rPr lang="en-US" sz="2400" dirty="0"/>
              <a:t> / </a:t>
            </a:r>
            <a:r>
              <a:rPr lang="en-US" sz="2400" dirty="0">
                <a:solidFill>
                  <a:srgbClr val="FF0000"/>
                </a:solidFill>
              </a:rPr>
              <a:t>bad</a:t>
            </a:r>
          </a:p>
          <a:p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48524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05979"/>
            <a:ext cx="9144000" cy="857250"/>
          </a:xfrm>
        </p:spPr>
        <p:txBody>
          <a:bodyPr/>
          <a:lstStyle/>
          <a:p>
            <a:r>
              <a:rPr lang="en-US" sz="3600" dirty="0" smtClean="0"/>
              <a:t>Research Events Are Predictable</a:t>
            </a:r>
            <a:endParaRPr lang="en-US" sz="3600" dirty="0"/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1483360" y="1201670"/>
            <a:ext cx="3952240" cy="3336836"/>
          </a:xfrm>
        </p:spPr>
        <p:txBody>
          <a:bodyPr>
            <a:normAutofit fontScale="92500"/>
          </a:bodyPr>
          <a:lstStyle/>
          <a:p>
            <a:r>
              <a:rPr lang="en-US" sz="2400" dirty="0" smtClean="0"/>
              <a:t>Have ideas</a:t>
            </a:r>
          </a:p>
          <a:p>
            <a:r>
              <a:rPr lang="en-US" sz="2400" dirty="0" smtClean="0"/>
              <a:t>Work on ideas</a:t>
            </a:r>
          </a:p>
          <a:p>
            <a:r>
              <a:rPr lang="en-US" sz="2400" dirty="0" smtClean="0"/>
              <a:t>Discuss ideas </a:t>
            </a:r>
            <a:r>
              <a:rPr lang="en-US" sz="1800" dirty="0" smtClean="0"/>
              <a:t>informally</a:t>
            </a:r>
            <a:endParaRPr lang="en-US" sz="2400" dirty="0" smtClean="0"/>
          </a:p>
          <a:p>
            <a:r>
              <a:rPr lang="en-US" sz="2400" dirty="0" smtClean="0"/>
              <a:t>Write </a:t>
            </a:r>
            <a:r>
              <a:rPr lang="en-US" sz="2400" dirty="0"/>
              <a:t>up ideas</a:t>
            </a:r>
          </a:p>
          <a:p>
            <a:r>
              <a:rPr lang="en-US" sz="2400" dirty="0"/>
              <a:t>Submit paper</a:t>
            </a:r>
          </a:p>
          <a:p>
            <a:r>
              <a:rPr lang="en-US" sz="2400" dirty="0"/>
              <a:t>Give talk / teach class</a:t>
            </a:r>
          </a:p>
          <a:p>
            <a:r>
              <a:rPr lang="en-US" sz="2400" dirty="0" smtClean="0"/>
              <a:t>Receive feedback </a:t>
            </a:r>
          </a:p>
          <a:p>
            <a:r>
              <a:rPr lang="en-US" sz="2400" dirty="0" smtClean="0"/>
              <a:t>Receive structured feedback</a:t>
            </a:r>
          </a:p>
        </p:txBody>
      </p:sp>
      <p:sp>
        <p:nvSpPr>
          <p:cNvPr id="9" name="Text Placeholder 2"/>
          <p:cNvSpPr txBox="1">
            <a:spLocks/>
          </p:cNvSpPr>
          <p:nvPr/>
        </p:nvSpPr>
        <p:spPr bwMode="auto">
          <a:xfrm>
            <a:off x="5344160" y="1201670"/>
            <a:ext cx="3362960" cy="3336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lnSpcReduction="10000"/>
          </a:bodyPr>
          <a:lstStyle>
            <a:lvl1pPr marL="0" indent="0" algn="l" defTabSz="457200" rtl="0" fontAlgn="base">
              <a:spcBef>
                <a:spcPct val="20000"/>
              </a:spcBef>
              <a:spcAft>
                <a:spcPct val="0"/>
              </a:spcAft>
              <a:buNone/>
              <a:defRPr sz="3200" kern="1200" baseline="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fontAlgn="base">
              <a:spcBef>
                <a:spcPct val="2000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²"/>
              <a:defRPr sz="2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>
                <a:solidFill>
                  <a:srgbClr val="008000"/>
                </a:solidFill>
              </a:rPr>
              <a:t>good</a:t>
            </a:r>
            <a:r>
              <a:rPr lang="en-US" sz="2400" dirty="0" smtClean="0"/>
              <a:t> / </a:t>
            </a:r>
            <a:r>
              <a:rPr lang="en-US" sz="2400" dirty="0" smtClean="0">
                <a:solidFill>
                  <a:srgbClr val="FF0000"/>
                </a:solidFill>
              </a:rPr>
              <a:t>bad</a:t>
            </a:r>
          </a:p>
          <a:p>
            <a:r>
              <a:rPr lang="en-US" sz="2400" dirty="0" smtClean="0">
                <a:solidFill>
                  <a:srgbClr val="008000"/>
                </a:solidFill>
              </a:rPr>
              <a:t>succeed</a:t>
            </a:r>
            <a:r>
              <a:rPr lang="en-US" sz="2400" dirty="0" smtClean="0"/>
              <a:t> / </a:t>
            </a:r>
            <a:r>
              <a:rPr lang="en-US" sz="2400" dirty="0" smtClean="0">
                <a:solidFill>
                  <a:srgbClr val="FF0000"/>
                </a:solidFill>
              </a:rPr>
              <a:t>fail</a:t>
            </a:r>
          </a:p>
          <a:p>
            <a:r>
              <a:rPr lang="en-US" sz="2400" dirty="0">
                <a:solidFill>
                  <a:srgbClr val="008000"/>
                </a:solidFill>
              </a:rPr>
              <a:t>w</a:t>
            </a:r>
            <a:r>
              <a:rPr lang="en-US" sz="2400" dirty="0" smtClean="0">
                <a:solidFill>
                  <a:srgbClr val="008000"/>
                </a:solidFill>
              </a:rPr>
              <a:t>ell</a:t>
            </a:r>
            <a:r>
              <a:rPr lang="en-US" sz="2400" dirty="0" smtClean="0"/>
              <a:t> / </a:t>
            </a:r>
            <a:r>
              <a:rPr lang="en-US" sz="2400" dirty="0" smtClean="0">
                <a:solidFill>
                  <a:srgbClr val="FF0000"/>
                </a:solidFill>
              </a:rPr>
              <a:t>poorly</a:t>
            </a:r>
          </a:p>
          <a:p>
            <a:r>
              <a:rPr lang="en-US" sz="2400" dirty="0">
                <a:solidFill>
                  <a:srgbClr val="008000"/>
                </a:solidFill>
              </a:rPr>
              <a:t>w</a:t>
            </a:r>
            <a:r>
              <a:rPr lang="en-US" sz="2400" dirty="0" smtClean="0">
                <a:solidFill>
                  <a:srgbClr val="008000"/>
                </a:solidFill>
              </a:rPr>
              <a:t>ell</a:t>
            </a:r>
            <a:r>
              <a:rPr lang="en-US" sz="2400" dirty="0" smtClean="0"/>
              <a:t> / </a:t>
            </a:r>
            <a:r>
              <a:rPr lang="en-US" sz="2400" dirty="0" smtClean="0">
                <a:solidFill>
                  <a:srgbClr val="FF0000"/>
                </a:solidFill>
              </a:rPr>
              <a:t>poorly </a:t>
            </a:r>
          </a:p>
          <a:p>
            <a:r>
              <a:rPr lang="en-US" sz="2400" dirty="0">
                <a:solidFill>
                  <a:srgbClr val="008000"/>
                </a:solidFill>
              </a:rPr>
              <a:t>accept</a:t>
            </a:r>
            <a:r>
              <a:rPr lang="en-US" sz="2400" dirty="0"/>
              <a:t> / </a:t>
            </a:r>
            <a:r>
              <a:rPr lang="en-US" sz="2400" dirty="0" smtClean="0">
                <a:solidFill>
                  <a:srgbClr val="FF0000"/>
                </a:solidFill>
              </a:rPr>
              <a:t>reject</a:t>
            </a:r>
          </a:p>
          <a:p>
            <a:r>
              <a:rPr lang="en-US" sz="2400" dirty="0">
                <a:solidFill>
                  <a:srgbClr val="008000"/>
                </a:solidFill>
              </a:rPr>
              <a:t>well</a:t>
            </a:r>
            <a:r>
              <a:rPr lang="en-US" sz="2400" dirty="0"/>
              <a:t> / </a:t>
            </a:r>
            <a:r>
              <a:rPr lang="en-US" sz="2400" dirty="0">
                <a:solidFill>
                  <a:srgbClr val="FF0000"/>
                </a:solidFill>
              </a:rPr>
              <a:t>poorly </a:t>
            </a:r>
          </a:p>
          <a:p>
            <a:r>
              <a:rPr lang="en-US" sz="2400" dirty="0" smtClean="0">
                <a:solidFill>
                  <a:srgbClr val="008000"/>
                </a:solidFill>
              </a:rPr>
              <a:t>positive</a:t>
            </a:r>
            <a:r>
              <a:rPr lang="en-US" sz="2400" dirty="0" smtClean="0"/>
              <a:t> / </a:t>
            </a:r>
            <a:r>
              <a:rPr lang="en-US" sz="2400" dirty="0" smtClean="0">
                <a:solidFill>
                  <a:srgbClr val="FF0000"/>
                </a:solidFill>
              </a:rPr>
              <a:t>negative</a:t>
            </a:r>
          </a:p>
          <a:p>
            <a:r>
              <a:rPr lang="en-US" sz="2400" dirty="0">
                <a:solidFill>
                  <a:srgbClr val="008000"/>
                </a:solidFill>
              </a:rPr>
              <a:t>p</a:t>
            </a:r>
            <a:r>
              <a:rPr lang="en-US" sz="2400" dirty="0" smtClean="0">
                <a:solidFill>
                  <a:srgbClr val="008000"/>
                </a:solidFill>
              </a:rPr>
              <a:t>ositive</a:t>
            </a:r>
            <a:r>
              <a:rPr lang="en-US" sz="2400" dirty="0" smtClean="0"/>
              <a:t> / </a:t>
            </a:r>
            <a:r>
              <a:rPr lang="en-US" sz="2400" dirty="0" smtClean="0">
                <a:solidFill>
                  <a:srgbClr val="FF0000"/>
                </a:solidFill>
              </a:rPr>
              <a:t>negative</a:t>
            </a:r>
          </a:p>
        </p:txBody>
      </p:sp>
    </p:spTree>
    <p:extLst>
      <p:ext uri="{BB962C8B-B14F-4D97-AF65-F5344CB8AC3E}">
        <p14:creationId xmlns:p14="http://schemas.microsoft.com/office/powerpoint/2010/main" val="29514235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How you interpret </a:t>
            </a:r>
            <a:br>
              <a:rPr lang="en-US" dirty="0" smtClean="0"/>
            </a:br>
            <a:r>
              <a:rPr lang="en-US" dirty="0" smtClean="0"/>
              <a:t>good &amp; bad life events </a:t>
            </a:r>
            <a:br>
              <a:rPr lang="en-US" dirty="0" smtClean="0"/>
            </a:br>
            <a:r>
              <a:rPr lang="en-US" dirty="0" smtClean="0"/>
              <a:t>is under your control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53144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Keeping Positive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I will</a:t>
            </a:r>
          </a:p>
          <a:p>
            <a:pPr marL="457200" indent="-457200">
              <a:buFont typeface="Arial"/>
              <a:buChar char="•"/>
            </a:pPr>
            <a:r>
              <a:rPr lang="en-US" sz="2800" dirty="0"/>
              <a:t>l</a:t>
            </a:r>
            <a:r>
              <a:rPr lang="en-US" sz="2800" dirty="0" smtClean="0"/>
              <a:t>earn and execute strategies to overcome failures </a:t>
            </a:r>
            <a:r>
              <a:rPr lang="en-US" sz="2800" dirty="0"/>
              <a:t>and obstacles </a:t>
            </a:r>
            <a:endParaRPr lang="en-US" sz="2800" dirty="0" smtClean="0"/>
          </a:p>
          <a:p>
            <a:endParaRPr lang="en-US" sz="2800" dirty="0"/>
          </a:p>
          <a:p>
            <a:pPr marL="457200" indent="-457200">
              <a:buFont typeface="Arial"/>
              <a:buChar char="•"/>
            </a:pPr>
            <a:r>
              <a:rPr lang="en-US" sz="2800" dirty="0"/>
              <a:t>l</a:t>
            </a:r>
            <a:r>
              <a:rPr lang="en-US" sz="2800" dirty="0" smtClean="0"/>
              <a:t>earn and execute emotional resiliency strategies to manage myself in times of stress and failures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09767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E5863E4-1D08-4D49-8474-512B2EC37B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68539"/>
            <a:ext cx="8229600" cy="85725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dirty="0" smtClean="0"/>
              <a:t>Pessimism versus Optimism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43AFDCB-FE3A-DF4A-95AF-EDE67B20BB75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457200" y="1243013"/>
            <a:ext cx="7579360" cy="3336925"/>
          </a:xfrm>
        </p:spPr>
        <p:txBody>
          <a:bodyPr>
            <a:noAutofit/>
          </a:bodyPr>
          <a:lstStyle/>
          <a:p>
            <a:pPr marL="342900" lvl="0" indent="-342900">
              <a:buFont typeface="Arial"/>
              <a:buChar char="•"/>
            </a:pPr>
            <a:r>
              <a:rPr lang="en-US" sz="2400" dirty="0"/>
              <a:t>What is optimism? </a:t>
            </a:r>
            <a:endParaRPr lang="en-US" sz="2400" dirty="0" smtClean="0"/>
          </a:p>
          <a:p>
            <a:pPr marL="342900" lvl="0" indent="-342900">
              <a:buFont typeface="Arial"/>
              <a:buChar char="•"/>
            </a:pPr>
            <a:r>
              <a:rPr lang="en-US" sz="2400" dirty="0" smtClean="0"/>
              <a:t>What </a:t>
            </a:r>
            <a:r>
              <a:rPr lang="en-US" sz="2400" dirty="0"/>
              <a:t>is pessimism?</a:t>
            </a:r>
          </a:p>
          <a:p>
            <a:pPr marL="342900" lvl="0" indent="-342900">
              <a:buFont typeface="Arial"/>
              <a:buChar char="•"/>
            </a:pPr>
            <a:r>
              <a:rPr lang="en-US" sz="2400" dirty="0" smtClean="0"/>
              <a:t>Can </a:t>
            </a:r>
            <a:r>
              <a:rPr lang="en-US" sz="2400" dirty="0"/>
              <a:t>optimism </a:t>
            </a:r>
            <a:r>
              <a:rPr lang="en-US" sz="2400" dirty="0" smtClean="0"/>
              <a:t>be </a:t>
            </a:r>
            <a:r>
              <a:rPr lang="en-US" sz="2400" dirty="0"/>
              <a:t>learned?</a:t>
            </a:r>
          </a:p>
          <a:p>
            <a:pPr marL="342900" lvl="0" indent="-342900">
              <a:buFont typeface="Arial"/>
              <a:buChar char="•"/>
            </a:pPr>
            <a:r>
              <a:rPr lang="en-US" sz="2400" dirty="0"/>
              <a:t>Is optimism a biased view of reality?</a:t>
            </a:r>
          </a:p>
          <a:p>
            <a:pPr marL="342900" lvl="0" indent="-342900">
              <a:buFont typeface="Arial"/>
              <a:buChar char="•"/>
            </a:pPr>
            <a:r>
              <a:rPr lang="en-US" sz="2400" dirty="0"/>
              <a:t>Is optimism always the better choice than pessimism?</a:t>
            </a:r>
          </a:p>
          <a:p>
            <a:pPr>
              <a:lnSpc>
                <a:spcPct val="120000"/>
              </a:lnSpc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0702540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E5863E4-1D08-4D49-8474-512B2EC37B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68539"/>
            <a:ext cx="8229600" cy="857250"/>
          </a:xfrm>
        </p:spPr>
        <p:txBody>
          <a:bodyPr/>
          <a:lstStyle/>
          <a:p>
            <a:pPr algn="l">
              <a:lnSpc>
                <a:spcPct val="90000"/>
              </a:lnSpc>
            </a:pPr>
            <a:r>
              <a:rPr lang="en-US" dirty="0" smtClean="0"/>
              <a:t>Explanatory Style 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43AFDCB-FE3A-DF4A-95AF-EDE67B20BB75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457200" y="1243013"/>
            <a:ext cx="8056880" cy="3336925"/>
          </a:xfrm>
        </p:spPr>
        <p:txBody>
          <a:bodyPr>
            <a:noAutofit/>
          </a:bodyPr>
          <a:lstStyle/>
          <a:p>
            <a:pPr marL="457200" lvl="0" indent="-457200">
              <a:buFont typeface="+mj-lt"/>
              <a:buAutoNum type="arabicPeriod"/>
            </a:pPr>
            <a:r>
              <a:rPr lang="en-US" sz="2800" dirty="0" smtClean="0"/>
              <a:t>Permanence (time)</a:t>
            </a:r>
          </a:p>
          <a:p>
            <a:pPr marL="457200" lvl="0" indent="-457200">
              <a:buFont typeface="+mj-lt"/>
              <a:buAutoNum type="arabicPeriod"/>
            </a:pPr>
            <a:r>
              <a:rPr lang="en-US" sz="2800" dirty="0" smtClean="0"/>
              <a:t>Pervasiveness (space)</a:t>
            </a:r>
          </a:p>
          <a:p>
            <a:pPr marL="457200" lvl="0" indent="-457200">
              <a:buFont typeface="+mj-lt"/>
              <a:buAutoNum type="arabicPeriod"/>
            </a:pPr>
            <a:r>
              <a:rPr lang="en-US" sz="2800" dirty="0" smtClean="0"/>
              <a:t>Personalization (you or not you)</a:t>
            </a:r>
          </a:p>
          <a:p>
            <a:pPr marL="457200" lvl="0" indent="-457200">
              <a:buFont typeface="+mj-lt"/>
              <a:buAutoNum type="arabicPeriod"/>
            </a:pPr>
            <a:endParaRPr lang="en-US" sz="2400" dirty="0"/>
          </a:p>
          <a:p>
            <a:pPr>
              <a:lnSpc>
                <a:spcPct val="120000"/>
              </a:lnSpc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231086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 txBox="1">
            <a:spLocks/>
          </p:cNvSpPr>
          <p:nvPr/>
        </p:nvSpPr>
        <p:spPr>
          <a:xfrm>
            <a:off x="457200" y="23099"/>
            <a:ext cx="8229600" cy="857250"/>
          </a:xfrm>
          <a:prstGeom prst="rect">
            <a:avLst/>
          </a:prstGeom>
        </p:spPr>
        <p:txBody>
          <a:bodyPr/>
          <a:lstStyle>
            <a:lvl1pPr algn="ctr" defTabSz="457200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dirty="0" smtClean="0">
                <a:solidFill>
                  <a:srgbClr val="005079"/>
                </a:solidFill>
              </a:rPr>
              <a:t>Tracy Camp</a:t>
            </a:r>
            <a:endParaRPr lang="en-US" dirty="0">
              <a:solidFill>
                <a:srgbClr val="00507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01504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43AFDCB-FE3A-DF4A-95AF-EDE67B20BB75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457200" y="1243013"/>
            <a:ext cx="8056880" cy="1662747"/>
          </a:xfrm>
        </p:spPr>
        <p:txBody>
          <a:bodyPr>
            <a:noAutofit/>
          </a:bodyPr>
          <a:lstStyle/>
          <a:p>
            <a:pPr marL="457200" lvl="0" indent="-457200">
              <a:buFont typeface="+mj-lt"/>
              <a:buAutoNum type="arabicPeriod"/>
            </a:pPr>
            <a:r>
              <a:rPr lang="en-US" sz="2800" dirty="0" smtClean="0"/>
              <a:t>Permanence (time)</a:t>
            </a:r>
          </a:p>
          <a:p>
            <a:pPr marL="457200" lvl="0" indent="-457200">
              <a:buFont typeface="+mj-lt"/>
              <a:buAutoNum type="arabicPeriod"/>
            </a:pPr>
            <a:r>
              <a:rPr lang="en-US" sz="2800" dirty="0" smtClean="0"/>
              <a:t>Pervasiveness (space)</a:t>
            </a:r>
          </a:p>
          <a:p>
            <a:pPr marL="457200" lvl="0" indent="-457200">
              <a:buFont typeface="+mj-lt"/>
              <a:buAutoNum type="arabicPeriod"/>
            </a:pPr>
            <a:r>
              <a:rPr lang="en-US" sz="2800" dirty="0" smtClean="0"/>
              <a:t>Personalization (you or not you)</a:t>
            </a:r>
          </a:p>
          <a:p>
            <a:pPr marL="457200" lvl="0" indent="-457200">
              <a:buFont typeface="+mj-lt"/>
              <a:buAutoNum type="arabicPeriod"/>
            </a:pPr>
            <a:endParaRPr lang="en-US" sz="2400" dirty="0"/>
          </a:p>
          <a:p>
            <a:pPr>
              <a:lnSpc>
                <a:spcPct val="120000"/>
              </a:lnSpc>
            </a:pPr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5390" r="26166" b="-2346"/>
          <a:stretch/>
        </p:blipFill>
        <p:spPr>
          <a:xfrm rot="5400000">
            <a:off x="7027694" y="-10407"/>
            <a:ext cx="1889760" cy="2119333"/>
          </a:xfrm>
          <a:prstGeom prst="rect">
            <a:avLst/>
          </a:prstGeom>
        </p:spPr>
      </p:pic>
      <p:sp>
        <p:nvSpPr>
          <p:cNvPr id="5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467360" y="3060950"/>
            <a:ext cx="4084320" cy="160249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Your paper gets </a:t>
            </a:r>
            <a:r>
              <a:rPr lang="en-US" sz="2400" dirty="0" smtClean="0">
                <a:solidFill>
                  <a:srgbClr val="008000"/>
                </a:solidFill>
              </a:rPr>
              <a:t>accepted</a:t>
            </a:r>
            <a:endParaRPr lang="en-US" sz="2400" dirty="0"/>
          </a:p>
          <a:p>
            <a:endParaRPr lang="en-US" sz="2400" dirty="0" smtClean="0"/>
          </a:p>
        </p:txBody>
      </p:sp>
      <p:sp>
        <p:nvSpPr>
          <p:cNvPr id="6" name="Text Placeholder 2"/>
          <p:cNvSpPr txBox="1">
            <a:spLocks/>
          </p:cNvSpPr>
          <p:nvPr/>
        </p:nvSpPr>
        <p:spPr bwMode="auto">
          <a:xfrm>
            <a:off x="4785360" y="3060950"/>
            <a:ext cx="4084320" cy="1602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0" indent="0" algn="l" defTabSz="457200" rtl="0" fontAlgn="base">
              <a:spcBef>
                <a:spcPct val="20000"/>
              </a:spcBef>
              <a:spcAft>
                <a:spcPct val="0"/>
              </a:spcAft>
              <a:buNone/>
              <a:defRPr sz="3200" kern="1200" baseline="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fontAlgn="base">
              <a:spcBef>
                <a:spcPct val="2000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²"/>
              <a:defRPr sz="2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Your paper gets </a:t>
            </a:r>
            <a:r>
              <a:rPr lang="en-US" sz="2400" dirty="0" smtClean="0">
                <a:solidFill>
                  <a:srgbClr val="FF0000"/>
                </a:solidFill>
              </a:rPr>
              <a:t>rejected</a:t>
            </a:r>
          </a:p>
          <a:p>
            <a:endParaRPr lang="en-US" sz="2400" dirty="0" smtClean="0">
              <a:solidFill>
                <a:srgbClr val="008000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Explain to Yourself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31242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E5863E4-1D08-4D49-8474-512B2EC37B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68539"/>
            <a:ext cx="8229600" cy="85725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dirty="0" smtClean="0"/>
              <a:t>Permanence (time) 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43AFDCB-FE3A-DF4A-95AF-EDE67B20BB75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457200" y="1243013"/>
            <a:ext cx="8056880" cy="3336925"/>
          </a:xfrm>
        </p:spPr>
        <p:txBody>
          <a:bodyPr>
            <a:noAutofit/>
          </a:bodyPr>
          <a:lstStyle/>
          <a:p>
            <a:pPr lvl="0"/>
            <a:r>
              <a:rPr lang="en-US" sz="2400" b="1" dirty="0" smtClean="0">
                <a:solidFill>
                  <a:srgbClr val="1F497D"/>
                </a:solidFill>
              </a:rPr>
              <a:t>Optimistic</a:t>
            </a:r>
          </a:p>
          <a:p>
            <a:pPr lvl="1"/>
            <a:r>
              <a:rPr lang="en-US" sz="2400" dirty="0" smtClean="0"/>
              <a:t>Good </a:t>
            </a:r>
            <a:r>
              <a:rPr lang="en-US" sz="2400" dirty="0"/>
              <a:t>events have permanent </a:t>
            </a:r>
            <a:r>
              <a:rPr lang="en-US" sz="2400" dirty="0" smtClean="0"/>
              <a:t>causes</a:t>
            </a:r>
            <a:endParaRPr lang="en-US" sz="2400" dirty="0"/>
          </a:p>
          <a:p>
            <a:pPr lvl="1"/>
            <a:r>
              <a:rPr lang="en-US" sz="2400" dirty="0" smtClean="0"/>
              <a:t>Bad </a:t>
            </a:r>
            <a:r>
              <a:rPr lang="en-US" sz="2400" dirty="0"/>
              <a:t>events have temporary causes / specific to </a:t>
            </a:r>
            <a:r>
              <a:rPr lang="en-US" sz="2400" dirty="0" smtClean="0"/>
              <a:t>situation </a:t>
            </a:r>
            <a:endParaRPr lang="en-US" sz="2400" dirty="0"/>
          </a:p>
          <a:p>
            <a:pPr lvl="0"/>
            <a:endParaRPr lang="en-US" sz="2400" dirty="0" smtClean="0"/>
          </a:p>
          <a:p>
            <a:pPr lvl="0"/>
            <a:r>
              <a:rPr lang="en-US" sz="2400" b="1" dirty="0" smtClean="0">
                <a:solidFill>
                  <a:schemeClr val="tx2"/>
                </a:solidFill>
              </a:rPr>
              <a:t>Pessimistic</a:t>
            </a:r>
            <a:endParaRPr lang="en-US" sz="2400" b="1" dirty="0">
              <a:solidFill>
                <a:schemeClr val="tx2"/>
              </a:solidFill>
            </a:endParaRPr>
          </a:p>
          <a:p>
            <a:pPr lvl="1"/>
            <a:r>
              <a:rPr lang="en-US" sz="2400" dirty="0"/>
              <a:t>Good events have </a:t>
            </a:r>
            <a:r>
              <a:rPr lang="en-US" sz="2400" dirty="0" smtClean="0"/>
              <a:t>temporary causes</a:t>
            </a:r>
            <a:endParaRPr lang="en-US" sz="2400" dirty="0"/>
          </a:p>
          <a:p>
            <a:pPr marL="0" lvl="1">
              <a:lnSpc>
                <a:spcPct val="120000"/>
              </a:lnSpc>
            </a:pPr>
            <a:r>
              <a:rPr lang="en-US" sz="2000" dirty="0" smtClean="0"/>
              <a:t>	</a:t>
            </a:r>
            <a:r>
              <a:rPr lang="en-US" sz="2400" dirty="0"/>
              <a:t>Bad events have </a:t>
            </a:r>
            <a:r>
              <a:rPr lang="en-US" sz="2400" dirty="0" smtClean="0"/>
              <a:t>permanent causes </a:t>
            </a:r>
            <a:r>
              <a:rPr lang="en-US" sz="2400" dirty="0"/>
              <a:t>/ specific to situation </a:t>
            </a:r>
          </a:p>
          <a:p>
            <a:pPr>
              <a:lnSpc>
                <a:spcPct val="120000"/>
              </a:lnSpc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9791522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E5863E4-1D08-4D49-8474-512B2EC37B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68539"/>
            <a:ext cx="8229600" cy="85725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dirty="0" smtClean="0"/>
              <a:t>Pervasiveness (space)</a:t>
            </a:r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xmlns="" id="{E43AFDCB-FE3A-DF4A-95AF-EDE67B20BB75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457200" y="1243013"/>
            <a:ext cx="8056880" cy="3336925"/>
          </a:xfrm>
        </p:spPr>
        <p:txBody>
          <a:bodyPr>
            <a:noAutofit/>
          </a:bodyPr>
          <a:lstStyle/>
          <a:p>
            <a:pPr lvl="0"/>
            <a:r>
              <a:rPr lang="en-US" sz="2400" b="1" dirty="0" smtClean="0">
                <a:solidFill>
                  <a:srgbClr val="1F497D"/>
                </a:solidFill>
              </a:rPr>
              <a:t>Optimistic</a:t>
            </a:r>
          </a:p>
          <a:p>
            <a:pPr lvl="1"/>
            <a:r>
              <a:rPr lang="en-US" sz="2400" dirty="0" smtClean="0"/>
              <a:t>Good </a:t>
            </a:r>
            <a:r>
              <a:rPr lang="en-US" sz="2400" dirty="0"/>
              <a:t>events </a:t>
            </a:r>
            <a:r>
              <a:rPr lang="en-US" sz="2400" dirty="0" smtClean="0"/>
              <a:t>caused by general / universal factors</a:t>
            </a:r>
            <a:endParaRPr lang="en-US" sz="2400" dirty="0"/>
          </a:p>
          <a:p>
            <a:pPr lvl="1"/>
            <a:r>
              <a:rPr lang="en-US" sz="2400" dirty="0" smtClean="0"/>
              <a:t>Bad </a:t>
            </a:r>
            <a:r>
              <a:rPr lang="en-US" sz="2400" dirty="0"/>
              <a:t>events </a:t>
            </a:r>
            <a:r>
              <a:rPr lang="en-US" sz="2400" dirty="0" smtClean="0"/>
              <a:t>caused by specific factors</a:t>
            </a:r>
            <a:endParaRPr lang="en-US" sz="2400" dirty="0"/>
          </a:p>
          <a:p>
            <a:pPr lvl="0"/>
            <a:endParaRPr lang="en-US" sz="2400" dirty="0" smtClean="0"/>
          </a:p>
          <a:p>
            <a:pPr lvl="0"/>
            <a:r>
              <a:rPr lang="en-US" sz="2400" b="1" dirty="0" smtClean="0">
                <a:solidFill>
                  <a:srgbClr val="1F497D"/>
                </a:solidFill>
              </a:rPr>
              <a:t>Pessimistic</a:t>
            </a:r>
          </a:p>
          <a:p>
            <a:pPr lvl="1"/>
            <a:r>
              <a:rPr lang="en-US" sz="2400" dirty="0" smtClean="0"/>
              <a:t>Good events caused by specific factors</a:t>
            </a:r>
          </a:p>
          <a:p>
            <a:pPr lvl="1"/>
            <a:r>
              <a:rPr lang="en-US" sz="2400" dirty="0" smtClean="0"/>
              <a:t>Bad </a:t>
            </a:r>
            <a:r>
              <a:rPr lang="en-US" sz="2400" dirty="0"/>
              <a:t>events caused by </a:t>
            </a:r>
            <a:r>
              <a:rPr lang="en-US" sz="2400" dirty="0" smtClean="0"/>
              <a:t>general / universal factors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8319794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E5863E4-1D08-4D49-8474-512B2EC37B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68539"/>
            <a:ext cx="8229600" cy="85725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dirty="0" smtClean="0"/>
              <a:t>Personalization</a:t>
            </a:r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xmlns="" id="{E43AFDCB-FE3A-DF4A-95AF-EDE67B20BB75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457200" y="1243013"/>
            <a:ext cx="8056880" cy="3336925"/>
          </a:xfrm>
        </p:spPr>
        <p:txBody>
          <a:bodyPr>
            <a:noAutofit/>
          </a:bodyPr>
          <a:lstStyle/>
          <a:p>
            <a:pPr lvl="0"/>
            <a:r>
              <a:rPr lang="en-US" sz="2400" b="1" dirty="0" smtClean="0">
                <a:solidFill>
                  <a:srgbClr val="1F497D"/>
                </a:solidFill>
              </a:rPr>
              <a:t>Optimistic</a:t>
            </a:r>
          </a:p>
          <a:p>
            <a:pPr lvl="1"/>
            <a:r>
              <a:rPr lang="en-US" sz="2400" dirty="0" smtClean="0"/>
              <a:t>Good </a:t>
            </a:r>
            <a:r>
              <a:rPr lang="en-US" sz="2400" dirty="0"/>
              <a:t>events </a:t>
            </a:r>
            <a:r>
              <a:rPr lang="en-US" sz="2400" dirty="0" smtClean="0"/>
              <a:t>caused by me &amp; other factors</a:t>
            </a:r>
            <a:endParaRPr lang="en-US" sz="2400" dirty="0"/>
          </a:p>
          <a:p>
            <a:pPr lvl="1"/>
            <a:r>
              <a:rPr lang="en-US" sz="2400" dirty="0" smtClean="0"/>
              <a:t>Bad </a:t>
            </a:r>
            <a:r>
              <a:rPr lang="en-US" sz="2400" dirty="0"/>
              <a:t>events </a:t>
            </a:r>
            <a:r>
              <a:rPr lang="en-US" sz="2400" dirty="0" smtClean="0"/>
              <a:t>caused by circumstances, luck, others </a:t>
            </a:r>
            <a:endParaRPr lang="en-US" sz="2400" dirty="0"/>
          </a:p>
          <a:p>
            <a:pPr lvl="0"/>
            <a:endParaRPr lang="en-US" sz="2400" dirty="0" smtClean="0"/>
          </a:p>
          <a:p>
            <a:pPr lvl="0"/>
            <a:r>
              <a:rPr lang="en-US" sz="2400" b="1" dirty="0" smtClean="0">
                <a:solidFill>
                  <a:srgbClr val="1F497D"/>
                </a:solidFill>
              </a:rPr>
              <a:t>Pessimistic</a:t>
            </a:r>
            <a:endParaRPr lang="en-US" sz="2400" b="1" dirty="0">
              <a:solidFill>
                <a:srgbClr val="1F497D"/>
              </a:solidFill>
            </a:endParaRPr>
          </a:p>
          <a:p>
            <a:pPr lvl="1"/>
            <a:r>
              <a:rPr lang="en-US" sz="2400" dirty="0"/>
              <a:t>Good </a:t>
            </a:r>
            <a:r>
              <a:rPr lang="en-US" sz="2400" dirty="0" smtClean="0"/>
              <a:t>events </a:t>
            </a:r>
            <a:r>
              <a:rPr lang="en-US" sz="2400" dirty="0"/>
              <a:t>by circumstances, </a:t>
            </a:r>
            <a:r>
              <a:rPr lang="en-US" sz="2400" dirty="0" smtClean="0"/>
              <a:t>luck, </a:t>
            </a:r>
            <a:r>
              <a:rPr lang="en-US" sz="2400" dirty="0"/>
              <a:t>others </a:t>
            </a:r>
          </a:p>
          <a:p>
            <a:pPr lvl="1"/>
            <a:r>
              <a:rPr lang="en-US" sz="2400" dirty="0"/>
              <a:t>Bad events caused by </a:t>
            </a:r>
            <a:r>
              <a:rPr lang="en-US" sz="2400" dirty="0" smtClean="0"/>
              <a:t>me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4307284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Pessimists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457200" y="1069590"/>
            <a:ext cx="8229600" cy="3715770"/>
          </a:xfrm>
        </p:spPr>
        <p:txBody>
          <a:bodyPr>
            <a:normAutofit/>
          </a:bodyPr>
          <a:lstStyle/>
          <a:p>
            <a:r>
              <a:rPr lang="en-US" sz="2800" dirty="0"/>
              <a:t>believe bad events / </a:t>
            </a:r>
            <a:r>
              <a:rPr lang="en-US" sz="2800" dirty="0" smtClean="0"/>
              <a:t>misfortune</a:t>
            </a:r>
            <a:endParaRPr lang="en-US" sz="2800" dirty="0"/>
          </a:p>
          <a:p>
            <a:pPr marL="971550" lvl="1" indent="-514350">
              <a:buFont typeface="+mj-lt"/>
              <a:buAutoNum type="arabicPeriod"/>
            </a:pPr>
            <a:r>
              <a:rPr lang="en-US" sz="2400" dirty="0" smtClean="0"/>
              <a:t>will </a:t>
            </a:r>
            <a:r>
              <a:rPr lang="en-US" sz="2400" dirty="0"/>
              <a:t>last a long </a:t>
            </a:r>
            <a:r>
              <a:rPr lang="en-US" sz="2400" dirty="0" smtClean="0"/>
              <a:t>time</a:t>
            </a:r>
            <a:endParaRPr lang="en-US" sz="2400" dirty="0"/>
          </a:p>
          <a:p>
            <a:pPr marL="971550" lvl="1" indent="-514350">
              <a:buFont typeface="+mj-lt"/>
              <a:buAutoNum type="arabicPeriod"/>
            </a:pPr>
            <a:r>
              <a:rPr lang="en-US" sz="2400" dirty="0" smtClean="0"/>
              <a:t>will </a:t>
            </a:r>
            <a:r>
              <a:rPr lang="en-US" sz="2400" dirty="0"/>
              <a:t>undermine everything they </a:t>
            </a:r>
            <a:r>
              <a:rPr lang="en-US" sz="2400" dirty="0" smtClean="0"/>
              <a:t>do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sz="2400" dirty="0" smtClean="0"/>
              <a:t>are </a:t>
            </a:r>
            <a:r>
              <a:rPr lang="en-US" sz="2400" dirty="0"/>
              <a:t>their own </a:t>
            </a:r>
            <a:r>
              <a:rPr lang="en-US" sz="2400" dirty="0" smtClean="0"/>
              <a:t>fault</a:t>
            </a:r>
          </a:p>
          <a:p>
            <a:pPr>
              <a:lnSpc>
                <a:spcPct val="110000"/>
              </a:lnSpc>
            </a:pPr>
            <a:endParaRPr lang="en-US" sz="2800" b="1" dirty="0" smtClean="0">
              <a:solidFill>
                <a:srgbClr val="005079"/>
              </a:solidFill>
            </a:endParaRPr>
          </a:p>
          <a:p>
            <a:pPr>
              <a:lnSpc>
                <a:spcPct val="110000"/>
              </a:lnSpc>
            </a:pPr>
            <a:r>
              <a:rPr lang="en-US" sz="2800" b="1" dirty="0" smtClean="0">
                <a:solidFill>
                  <a:srgbClr val="005079"/>
                </a:solidFill>
              </a:rPr>
              <a:t>Pessimistic </a:t>
            </a:r>
            <a:r>
              <a:rPr lang="en-US" sz="2800" b="1" dirty="0">
                <a:solidFill>
                  <a:srgbClr val="005079"/>
                </a:solidFill>
              </a:rPr>
              <a:t>explanatory style produces passiveness </a:t>
            </a:r>
            <a:r>
              <a:rPr lang="en-US" sz="2800" b="1" dirty="0" smtClean="0">
                <a:solidFill>
                  <a:srgbClr val="005079"/>
                </a:solidFill>
              </a:rPr>
              <a:t>from believing action is futile </a:t>
            </a:r>
            <a:endParaRPr lang="en-US" sz="2800" b="1" dirty="0">
              <a:solidFill>
                <a:srgbClr val="00507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081574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Optimists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457200" y="1069590"/>
            <a:ext cx="8371840" cy="3715770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20000"/>
              </a:lnSpc>
            </a:pPr>
            <a:r>
              <a:rPr lang="en-US" sz="3000" dirty="0"/>
              <a:t>believe bad events / </a:t>
            </a:r>
            <a:r>
              <a:rPr lang="en-US" sz="3000" dirty="0" smtClean="0"/>
              <a:t>misfortune</a:t>
            </a:r>
            <a:endParaRPr lang="en-US" sz="3000" dirty="0"/>
          </a:p>
          <a:p>
            <a:pPr marL="971550" lvl="1" indent="-514350">
              <a:lnSpc>
                <a:spcPct val="110000"/>
              </a:lnSpc>
              <a:buFont typeface="+mj-lt"/>
              <a:buAutoNum type="arabicPeriod"/>
            </a:pPr>
            <a:r>
              <a:rPr lang="en-US" sz="2600" dirty="0"/>
              <a:t>i</a:t>
            </a:r>
            <a:r>
              <a:rPr lang="en-US" sz="2600" dirty="0" smtClean="0"/>
              <a:t>s a temporary set back</a:t>
            </a:r>
            <a:endParaRPr lang="en-US" sz="2600" dirty="0"/>
          </a:p>
          <a:p>
            <a:pPr marL="971550" lvl="1" indent="-514350">
              <a:lnSpc>
                <a:spcPct val="110000"/>
              </a:lnSpc>
              <a:buFont typeface="+mj-lt"/>
              <a:buAutoNum type="arabicPeriod"/>
            </a:pPr>
            <a:r>
              <a:rPr lang="en-US" sz="2600" dirty="0"/>
              <a:t>i</a:t>
            </a:r>
            <a:r>
              <a:rPr lang="en-US" sz="2600" dirty="0" smtClean="0"/>
              <a:t>s limited to this one event</a:t>
            </a:r>
          </a:p>
          <a:p>
            <a:pPr marL="971550" lvl="1" indent="-514350">
              <a:lnSpc>
                <a:spcPct val="110000"/>
              </a:lnSpc>
              <a:buFont typeface="+mj-lt"/>
              <a:buAutoNum type="arabicPeriod"/>
            </a:pPr>
            <a:r>
              <a:rPr lang="en-US" sz="2600" dirty="0" smtClean="0"/>
              <a:t>is not my fault, other people, circumstances, bad luck</a:t>
            </a:r>
          </a:p>
          <a:p>
            <a:pPr marL="971550" lvl="1" indent="-514350">
              <a:lnSpc>
                <a:spcPct val="110000"/>
              </a:lnSpc>
              <a:buFont typeface="+mj-lt"/>
              <a:buAutoNum type="arabicPeriod"/>
            </a:pPr>
            <a:endParaRPr lang="en-US" i="1" dirty="0" smtClean="0">
              <a:solidFill>
                <a:srgbClr val="005079"/>
              </a:solidFill>
            </a:endParaRPr>
          </a:p>
          <a:p>
            <a:r>
              <a:rPr lang="en-US" sz="2900" b="1" dirty="0" smtClean="0">
                <a:solidFill>
                  <a:srgbClr val="005079"/>
                </a:solidFill>
              </a:rPr>
              <a:t>Optimistic explanatory </a:t>
            </a:r>
            <a:r>
              <a:rPr lang="en-US" sz="2900" b="1" dirty="0">
                <a:solidFill>
                  <a:srgbClr val="005079"/>
                </a:solidFill>
              </a:rPr>
              <a:t>style produces </a:t>
            </a:r>
            <a:r>
              <a:rPr lang="en-US" sz="2900" b="1" dirty="0" smtClean="0">
                <a:solidFill>
                  <a:srgbClr val="005079"/>
                </a:solidFill>
              </a:rPr>
              <a:t>action, trying harder</a:t>
            </a:r>
            <a:r>
              <a:rPr lang="en-US" sz="2900" b="1" dirty="0">
                <a:solidFill>
                  <a:srgbClr val="005079"/>
                </a:solidFill>
              </a:rPr>
              <a:t>, particularly after </a:t>
            </a:r>
            <a:r>
              <a:rPr lang="en-US" sz="2900" b="1" dirty="0" smtClean="0">
                <a:solidFill>
                  <a:srgbClr val="005079"/>
                </a:solidFill>
              </a:rPr>
              <a:t>a defeat or </a:t>
            </a:r>
            <a:r>
              <a:rPr lang="en-US" sz="2900" b="1" dirty="0">
                <a:solidFill>
                  <a:srgbClr val="005079"/>
                </a:solidFill>
              </a:rPr>
              <a:t>under pressure </a:t>
            </a:r>
            <a:r>
              <a:rPr lang="en-US" sz="2900" b="1" dirty="0" smtClean="0">
                <a:solidFill>
                  <a:srgbClr val="005079"/>
                </a:solidFill>
              </a:rPr>
              <a:t>or given a challenge</a:t>
            </a:r>
            <a:r>
              <a:rPr lang="en-US" sz="2900" dirty="0" smtClean="0"/>
              <a:t> </a:t>
            </a:r>
            <a:endParaRPr lang="en-US" sz="2900" dirty="0">
              <a:solidFill>
                <a:srgbClr val="00507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301364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457200" y="317750"/>
            <a:ext cx="8229600" cy="4599690"/>
          </a:xfrm>
        </p:spPr>
        <p:txBody>
          <a:bodyPr>
            <a:normAutofit fontScale="62500" lnSpcReduction="20000"/>
          </a:bodyPr>
          <a:lstStyle/>
          <a:p>
            <a:pPr lvl="0">
              <a:lnSpc>
                <a:spcPct val="110000"/>
              </a:lnSpc>
            </a:pPr>
            <a:r>
              <a:rPr lang="en-US" sz="4500" b="1" dirty="0" smtClean="0">
                <a:solidFill>
                  <a:srgbClr val="005079"/>
                </a:solidFill>
              </a:rPr>
              <a:t>Delusions</a:t>
            </a:r>
          </a:p>
          <a:p>
            <a:pPr marL="457200" lvl="0" indent="-457200">
              <a:lnSpc>
                <a:spcPct val="120000"/>
              </a:lnSpc>
              <a:buFont typeface="Arial"/>
              <a:buChar char="•"/>
            </a:pPr>
            <a:r>
              <a:rPr lang="en-US" dirty="0" smtClean="0"/>
              <a:t>It is never your fault</a:t>
            </a:r>
          </a:p>
          <a:p>
            <a:pPr marL="457200" lvl="0" indent="-457200">
              <a:lnSpc>
                <a:spcPct val="120000"/>
              </a:lnSpc>
              <a:buFont typeface="Arial"/>
              <a:buChar char="•"/>
            </a:pPr>
            <a:r>
              <a:rPr lang="en-US" dirty="0" smtClean="0"/>
              <a:t>Optimism </a:t>
            </a:r>
            <a:r>
              <a:rPr lang="en-US" dirty="0"/>
              <a:t>is always positive and desired in all </a:t>
            </a:r>
            <a:r>
              <a:rPr lang="en-US" dirty="0" smtClean="0"/>
              <a:t>situations</a:t>
            </a:r>
          </a:p>
          <a:p>
            <a:pPr marL="457200" lvl="0" indent="-457200">
              <a:lnSpc>
                <a:spcPct val="120000"/>
              </a:lnSpc>
              <a:buFont typeface="Arial"/>
              <a:buChar char="•"/>
            </a:pPr>
            <a:r>
              <a:rPr lang="en-US" dirty="0" smtClean="0"/>
              <a:t>Optimistic </a:t>
            </a:r>
            <a:r>
              <a:rPr lang="en-US" dirty="0"/>
              <a:t>people face less failures overall in their </a:t>
            </a:r>
            <a:r>
              <a:rPr lang="en-US" dirty="0" smtClean="0"/>
              <a:t>work</a:t>
            </a:r>
          </a:p>
          <a:p>
            <a:pPr marL="457200" indent="-457200">
              <a:lnSpc>
                <a:spcPct val="120000"/>
              </a:lnSpc>
              <a:buFont typeface="Arial"/>
              <a:buChar char="•"/>
            </a:pPr>
            <a:r>
              <a:rPr lang="en-US" dirty="0"/>
              <a:t>Optimism is a character trait and cannot be </a:t>
            </a:r>
            <a:r>
              <a:rPr lang="en-US" dirty="0" smtClean="0"/>
              <a:t>learned</a:t>
            </a:r>
          </a:p>
          <a:p>
            <a:pPr marL="457200" lvl="0" indent="-457200">
              <a:lnSpc>
                <a:spcPct val="120000"/>
              </a:lnSpc>
              <a:buFont typeface="Arial"/>
              <a:buChar char="•"/>
            </a:pPr>
            <a:r>
              <a:rPr lang="en-US" dirty="0" smtClean="0"/>
              <a:t>Success favors </a:t>
            </a:r>
            <a:r>
              <a:rPr lang="en-US" dirty="0"/>
              <a:t>the most </a:t>
            </a:r>
            <a:r>
              <a:rPr lang="en-US" dirty="0" smtClean="0"/>
              <a:t>talented</a:t>
            </a:r>
          </a:p>
          <a:p>
            <a:pPr marL="457200" lvl="0" indent="-457200">
              <a:lnSpc>
                <a:spcPct val="120000"/>
              </a:lnSpc>
              <a:buFont typeface="Arial"/>
              <a:buChar char="•"/>
            </a:pPr>
            <a:endParaRPr lang="en-US" dirty="0"/>
          </a:p>
          <a:p>
            <a:pPr>
              <a:lnSpc>
                <a:spcPct val="110000"/>
              </a:lnSpc>
            </a:pPr>
            <a:r>
              <a:rPr lang="en-US" sz="4500" b="1" dirty="0" smtClean="0">
                <a:solidFill>
                  <a:srgbClr val="1F497D"/>
                </a:solidFill>
              </a:rPr>
              <a:t>Flexible optimism</a:t>
            </a:r>
            <a:endParaRPr lang="en-US" sz="4500" dirty="0">
              <a:solidFill>
                <a:srgbClr val="1F497D"/>
              </a:solidFill>
            </a:endParaRPr>
          </a:p>
          <a:p>
            <a:pPr marL="457200" indent="-457200">
              <a:lnSpc>
                <a:spcPct val="120000"/>
              </a:lnSpc>
              <a:buFont typeface="Arial"/>
              <a:buChar char="•"/>
            </a:pPr>
            <a:r>
              <a:rPr lang="en-US" dirty="0" smtClean="0"/>
              <a:t>Success </a:t>
            </a:r>
            <a:r>
              <a:rPr lang="en-US" dirty="0"/>
              <a:t>needs both optimism and </a:t>
            </a:r>
            <a:r>
              <a:rPr lang="en-US" dirty="0" smtClean="0"/>
              <a:t>occasionally </a:t>
            </a:r>
            <a:r>
              <a:rPr lang="en-US" dirty="0"/>
              <a:t>some </a:t>
            </a:r>
            <a:r>
              <a:rPr lang="en-US" dirty="0" smtClean="0"/>
              <a:t>pessimism</a:t>
            </a:r>
          </a:p>
          <a:p>
            <a:pPr marL="457200" indent="-457200">
              <a:lnSpc>
                <a:spcPct val="120000"/>
              </a:lnSpc>
              <a:buFont typeface="Arial"/>
              <a:buChar char="•"/>
            </a:pPr>
            <a:r>
              <a:rPr lang="en-US" dirty="0" smtClean="0"/>
              <a:t>Success </a:t>
            </a:r>
            <a:r>
              <a:rPr lang="en-US" dirty="0"/>
              <a:t>does not always </a:t>
            </a:r>
            <a:r>
              <a:rPr lang="en-US" dirty="0" smtClean="0"/>
              <a:t>favor </a:t>
            </a:r>
            <a:r>
              <a:rPr lang="en-US" dirty="0"/>
              <a:t>the most talented, but rather the adequately talented that are also optimists!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473281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Next Layer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679176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E5863E4-1D08-4D49-8474-512B2EC37B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Fixed versus Growth Mindset</a:t>
            </a:r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xmlns="" id="{E43AFDCB-FE3A-DF4A-95AF-EDE67B20BB75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477520" y="1243013"/>
            <a:ext cx="8056880" cy="3336925"/>
          </a:xfrm>
        </p:spPr>
        <p:txBody>
          <a:bodyPr>
            <a:noAutofit/>
          </a:bodyPr>
          <a:lstStyle/>
          <a:p>
            <a:pPr lvl="0"/>
            <a:r>
              <a:rPr lang="en-US" sz="2800" dirty="0" smtClean="0"/>
              <a:t>Fixed Mindset</a:t>
            </a:r>
          </a:p>
          <a:p>
            <a:pPr lvl="1">
              <a:lnSpc>
                <a:spcPct val="90000"/>
              </a:lnSpc>
            </a:pPr>
            <a:r>
              <a:rPr lang="en-US" sz="2400" dirty="0" smtClean="0"/>
              <a:t>I am smart or not </a:t>
            </a:r>
          </a:p>
          <a:p>
            <a:pPr lvl="1">
              <a:lnSpc>
                <a:spcPct val="90000"/>
              </a:lnSpc>
            </a:pPr>
            <a:r>
              <a:rPr lang="en-US" sz="2400" dirty="0" smtClean="0"/>
              <a:t>I am athletic or not</a:t>
            </a:r>
          </a:p>
          <a:p>
            <a:pPr lvl="1">
              <a:lnSpc>
                <a:spcPct val="90000"/>
              </a:lnSpc>
            </a:pPr>
            <a:r>
              <a:rPr lang="en-US" sz="2400" dirty="0" smtClean="0"/>
              <a:t>I am empathetic or not </a:t>
            </a:r>
            <a:r>
              <a:rPr lang="mr-IN" sz="2400" dirty="0" smtClean="0"/>
              <a:t>…</a:t>
            </a:r>
            <a:r>
              <a:rPr lang="en-US" sz="2400" dirty="0" smtClean="0"/>
              <a:t> etc.</a:t>
            </a:r>
            <a:endParaRPr lang="en-US" sz="2400" dirty="0"/>
          </a:p>
          <a:p>
            <a:pPr lvl="1">
              <a:lnSpc>
                <a:spcPct val="90000"/>
              </a:lnSpc>
            </a:pPr>
            <a:r>
              <a:rPr lang="en-US" sz="2400" dirty="0" smtClean="0"/>
              <a:t>Success is because I am X</a:t>
            </a:r>
          </a:p>
          <a:p>
            <a:pPr lvl="1">
              <a:lnSpc>
                <a:spcPct val="90000"/>
              </a:lnSpc>
            </a:pPr>
            <a:r>
              <a:rPr lang="en-US" sz="2400" dirty="0" smtClean="0"/>
              <a:t>Failure is because I am not X or I am not X enough</a:t>
            </a:r>
          </a:p>
          <a:p>
            <a:pPr lvl="0"/>
            <a:r>
              <a:rPr lang="en-US" sz="2800" dirty="0" smtClean="0"/>
              <a:t>Growth Mindset</a:t>
            </a:r>
            <a:endParaRPr lang="en-US" sz="2800" dirty="0"/>
          </a:p>
          <a:p>
            <a:pPr lvl="1"/>
            <a:r>
              <a:rPr lang="en-US" sz="2400" dirty="0" smtClean="0"/>
              <a:t>If I work hard, I can learn X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0702540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5920" y="266939"/>
            <a:ext cx="8737600" cy="857250"/>
          </a:xfrm>
        </p:spPr>
        <p:txBody>
          <a:bodyPr/>
          <a:lstStyle/>
          <a:p>
            <a:pPr algn="l"/>
            <a:r>
              <a:rPr lang="en-US" sz="3200" dirty="0" smtClean="0"/>
              <a:t>Research Mindset for Research Life Events</a:t>
            </a:r>
            <a:endParaRPr lang="en-US" sz="32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487680" y="1124189"/>
            <a:ext cx="4582160" cy="3336836"/>
          </a:xfrm>
        </p:spPr>
        <p:txBody>
          <a:bodyPr>
            <a:noAutofit/>
          </a:bodyPr>
          <a:lstStyle/>
          <a:p>
            <a:r>
              <a:rPr lang="en-US" sz="2800" b="1" dirty="0" smtClean="0">
                <a:solidFill>
                  <a:schemeClr val="tx2"/>
                </a:solidFill>
              </a:rPr>
              <a:t>I will 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dirty="0"/>
              <a:t>Counter my </a:t>
            </a:r>
            <a:r>
              <a:rPr lang="en-US" sz="2400" dirty="0" smtClean="0"/>
              <a:t>biases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dirty="0" smtClean="0"/>
              <a:t>Learn from failures 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dirty="0" smtClean="0"/>
              <a:t>Learn emotional resilience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dirty="0"/>
              <a:t>Learn </a:t>
            </a:r>
            <a:r>
              <a:rPr lang="en-US" sz="2400" dirty="0" smtClean="0"/>
              <a:t>&amp;</a:t>
            </a:r>
            <a:r>
              <a:rPr lang="en-US" sz="2400" dirty="0"/>
              <a:t> </a:t>
            </a:r>
            <a:r>
              <a:rPr lang="en-US" sz="2400" dirty="0" smtClean="0"/>
              <a:t>innovate technically </a:t>
            </a:r>
            <a:endParaRPr lang="en-US" sz="2400" dirty="0"/>
          </a:p>
        </p:txBody>
      </p:sp>
      <p:sp>
        <p:nvSpPr>
          <p:cNvPr id="4" name="Text Placeholder 2"/>
          <p:cNvSpPr txBox="1">
            <a:spLocks/>
          </p:cNvSpPr>
          <p:nvPr/>
        </p:nvSpPr>
        <p:spPr bwMode="auto">
          <a:xfrm>
            <a:off x="5161280" y="1124189"/>
            <a:ext cx="4003040" cy="3336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lnSpcReduction="10000"/>
          </a:bodyPr>
          <a:lstStyle>
            <a:lvl1pPr marL="0" indent="0" algn="l" defTabSz="457200" rtl="0" fontAlgn="base">
              <a:spcBef>
                <a:spcPct val="20000"/>
              </a:spcBef>
              <a:spcAft>
                <a:spcPct val="0"/>
              </a:spcAft>
              <a:buNone/>
              <a:defRPr sz="3200" kern="1200" baseline="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fontAlgn="base">
              <a:spcBef>
                <a:spcPct val="2000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²"/>
              <a:defRPr sz="2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/>
              <a:t>Have ideas</a:t>
            </a:r>
          </a:p>
          <a:p>
            <a:r>
              <a:rPr lang="en-US" sz="2400" dirty="0" smtClean="0"/>
              <a:t>Work on ideas</a:t>
            </a:r>
          </a:p>
          <a:p>
            <a:r>
              <a:rPr lang="en-US" sz="2400" dirty="0" smtClean="0"/>
              <a:t>Discuss ideas </a:t>
            </a:r>
            <a:r>
              <a:rPr lang="en-US" sz="1800" dirty="0" smtClean="0"/>
              <a:t>informally</a:t>
            </a:r>
            <a:endParaRPr lang="en-US" sz="2400" dirty="0" smtClean="0"/>
          </a:p>
          <a:p>
            <a:r>
              <a:rPr lang="en-US" sz="2400" dirty="0" smtClean="0"/>
              <a:t>Write up ideas</a:t>
            </a:r>
          </a:p>
          <a:p>
            <a:r>
              <a:rPr lang="en-US" sz="2400" dirty="0" smtClean="0"/>
              <a:t>Submit paper</a:t>
            </a:r>
          </a:p>
          <a:p>
            <a:r>
              <a:rPr lang="en-US" sz="2400" dirty="0" smtClean="0"/>
              <a:t>Give talk / teach class</a:t>
            </a:r>
          </a:p>
          <a:p>
            <a:r>
              <a:rPr lang="en-US" sz="2400" dirty="0" smtClean="0"/>
              <a:t>Receive verbal feedback </a:t>
            </a:r>
          </a:p>
          <a:p>
            <a:r>
              <a:rPr lang="en-US" sz="2400" dirty="0" smtClean="0"/>
              <a:t>Receive formal evaluation</a:t>
            </a:r>
          </a:p>
        </p:txBody>
      </p:sp>
    </p:spTree>
    <p:extLst>
      <p:ext uri="{BB962C8B-B14F-4D97-AF65-F5344CB8AC3E}">
        <p14:creationId xmlns:p14="http://schemas.microsoft.com/office/powerpoint/2010/main" val="5117312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676" b="95987" l="9504" r="89256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76735" y="3667807"/>
            <a:ext cx="1199528" cy="148206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86895" y="3200620"/>
            <a:ext cx="1496266" cy="484746"/>
          </a:xfrm>
          <a:prstGeom prst="rect">
            <a:avLst/>
          </a:prstGeom>
          <a:noFill/>
        </p:spPr>
        <p:txBody>
          <a:bodyPr wrap="none" lIns="68576" tIns="34289" rIns="68576" bIns="34289" rtlCol="0">
            <a:spAutoFit/>
          </a:bodyPr>
          <a:lstStyle/>
          <a:p>
            <a:pPr algn="ctr"/>
            <a:r>
              <a:rPr lang="en-US" sz="2700" dirty="0" smtClean="0">
                <a:solidFill>
                  <a:srgbClr val="000000"/>
                </a:solidFill>
                <a:latin typeface="Abadi MT Condensed Extra Bold"/>
                <a:cs typeface="Abadi MT Condensed Extra Bold"/>
              </a:rPr>
              <a:t>Known for</a:t>
            </a:r>
            <a:endParaRPr lang="en-US" sz="2700" dirty="0">
              <a:solidFill>
                <a:srgbClr val="000000"/>
              </a:solidFill>
              <a:latin typeface="Abadi MT Condensed Extra Bold"/>
              <a:cs typeface="Abadi MT Condensed Extra Bold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9039" y="3230880"/>
            <a:ext cx="1537033" cy="1537033"/>
          </a:xfrm>
          <a:prstGeom prst="rect">
            <a:avLst/>
          </a:prstGeom>
        </p:spPr>
      </p:pic>
      <p:sp>
        <p:nvSpPr>
          <p:cNvPr id="38" name="TextBox 37"/>
          <p:cNvSpPr txBox="1"/>
          <p:nvPr/>
        </p:nvSpPr>
        <p:spPr>
          <a:xfrm>
            <a:off x="5441449" y="3200620"/>
            <a:ext cx="1070227" cy="507827"/>
          </a:xfrm>
          <a:prstGeom prst="rect">
            <a:avLst/>
          </a:prstGeom>
          <a:noFill/>
        </p:spPr>
        <p:txBody>
          <a:bodyPr wrap="none" lIns="91435" tIns="45718" rIns="91435" bIns="45718" rtlCol="0">
            <a:spAutoFit/>
          </a:bodyPr>
          <a:lstStyle/>
          <a:p>
            <a:pPr algn="ctr"/>
            <a:r>
              <a:rPr lang="en-US" sz="2700" dirty="0" smtClean="0">
                <a:solidFill>
                  <a:srgbClr val="000000"/>
                </a:solidFill>
                <a:latin typeface="Abadi MT Condensed Extra Bold"/>
                <a:cs typeface="Abadi MT Condensed Extra Bold"/>
              </a:rPr>
              <a:t>My job</a:t>
            </a:r>
            <a:endParaRPr lang="en-US" sz="2700" dirty="0">
              <a:solidFill>
                <a:srgbClr val="000000"/>
              </a:solidFill>
              <a:latin typeface="Abadi MT Condensed Extra Bold"/>
              <a:cs typeface="Abadi MT Condensed Extra Bold"/>
            </a:endParaRPr>
          </a:p>
        </p:txBody>
      </p:sp>
      <p:pic>
        <p:nvPicPr>
          <p:cNvPr id="46" name="Picture 45" descr="dacapo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1" r="4044"/>
          <a:stretch/>
        </p:blipFill>
        <p:spPr>
          <a:xfrm>
            <a:off x="2127063" y="4012523"/>
            <a:ext cx="2804160" cy="70745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/>
          <a:srcRect l="7068" t="37136" r="10027" b="18618"/>
          <a:stretch/>
        </p:blipFill>
        <p:spPr>
          <a:xfrm>
            <a:off x="1610360" y="822960"/>
            <a:ext cx="5923280" cy="227584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6352479" y="4610484"/>
            <a:ext cx="1479882" cy="507827"/>
          </a:xfrm>
          <a:prstGeom prst="rect">
            <a:avLst/>
          </a:prstGeom>
          <a:noFill/>
        </p:spPr>
        <p:txBody>
          <a:bodyPr wrap="none" lIns="91435" tIns="45718" rIns="91435" bIns="45718" rtlCol="0">
            <a:spAutoFit/>
          </a:bodyPr>
          <a:lstStyle/>
          <a:p>
            <a:pPr algn="ctr"/>
            <a:r>
              <a:rPr lang="en-US" sz="2700" dirty="0" smtClean="0">
                <a:solidFill>
                  <a:srgbClr val="000000"/>
                </a:solidFill>
                <a:latin typeface="Abadi MT Condensed Extra Bold"/>
                <a:cs typeface="Abadi MT Condensed Extra Bold"/>
              </a:rPr>
              <a:t>Efficiency</a:t>
            </a:r>
            <a:endParaRPr lang="en-US" sz="2700" dirty="0">
              <a:solidFill>
                <a:srgbClr val="000000"/>
              </a:solidFill>
              <a:latin typeface="Abadi MT Condensed Extra Bold"/>
              <a:cs typeface="Abadi MT Condensed Extra Bold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547863" y="691100"/>
            <a:ext cx="1010716" cy="1338824"/>
          </a:xfrm>
          <a:prstGeom prst="rect">
            <a:avLst/>
          </a:prstGeom>
          <a:noFill/>
        </p:spPr>
        <p:txBody>
          <a:bodyPr wrap="none" lIns="91435" tIns="45718" rIns="91435" bIns="45718" rtlCol="0">
            <a:spAutoFit/>
          </a:bodyPr>
          <a:lstStyle/>
          <a:p>
            <a:pPr algn="ctr"/>
            <a:r>
              <a:rPr lang="en-US" sz="2700" dirty="0" smtClean="0">
                <a:solidFill>
                  <a:srgbClr val="000000"/>
                </a:solidFill>
                <a:latin typeface="Abadi MT Condensed Extra Bold"/>
                <a:cs typeface="Abadi MT Condensed Extra Bold"/>
              </a:rPr>
              <a:t>2 of 4</a:t>
            </a:r>
          </a:p>
          <a:p>
            <a:pPr algn="ctr"/>
            <a:r>
              <a:rPr lang="en-US" sz="2700" dirty="0" smtClean="0">
                <a:solidFill>
                  <a:srgbClr val="000000"/>
                </a:solidFill>
                <a:latin typeface="Abadi MT Condensed Extra Bold"/>
                <a:cs typeface="Abadi MT Condensed Extra Bold"/>
              </a:rPr>
              <a:t>Good </a:t>
            </a:r>
          </a:p>
          <a:p>
            <a:pPr algn="ctr"/>
            <a:r>
              <a:rPr lang="en-US" sz="2700" dirty="0" smtClean="0">
                <a:solidFill>
                  <a:srgbClr val="000000"/>
                </a:solidFill>
                <a:latin typeface="Abadi MT Condensed Extra Bold"/>
                <a:cs typeface="Abadi MT Condensed Extra Bold"/>
              </a:rPr>
              <a:t>Men</a:t>
            </a:r>
            <a:endParaRPr lang="en-US" sz="2700" dirty="0">
              <a:solidFill>
                <a:srgbClr val="000000"/>
              </a:solidFill>
              <a:latin typeface="Abadi MT Condensed Extra Bold"/>
              <a:cs typeface="Abadi MT Condensed Extra Bold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457200" y="12939"/>
            <a:ext cx="8229600" cy="857250"/>
          </a:xfrm>
          <a:prstGeom prst="rect">
            <a:avLst/>
          </a:prstGeom>
        </p:spPr>
        <p:txBody>
          <a:bodyPr/>
          <a:lstStyle>
            <a:lvl1pPr algn="ctr" defTabSz="457200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dirty="0" smtClean="0">
                <a:solidFill>
                  <a:srgbClr val="005079"/>
                </a:solidFill>
              </a:rPr>
              <a:t>Kathryn McKinley</a:t>
            </a:r>
            <a:endParaRPr lang="en-US" dirty="0">
              <a:solidFill>
                <a:srgbClr val="00507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73678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Resources &amp; Exercises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882745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660400" y="510789"/>
            <a:ext cx="7376160" cy="3573295"/>
          </a:xfrm>
        </p:spPr>
        <p:txBody>
          <a:bodyPr>
            <a:normAutofit fontScale="77500" lnSpcReduction="20000"/>
          </a:bodyPr>
          <a:lstStyle/>
          <a:p>
            <a:r>
              <a:rPr lang="en-US" sz="3400" b="1" dirty="0" smtClean="0">
                <a:solidFill>
                  <a:srgbClr val="1F497D"/>
                </a:solidFill>
              </a:rPr>
              <a:t>Acknowledgements</a:t>
            </a:r>
          </a:p>
          <a:p>
            <a:pPr marL="457200" indent="-457200">
              <a:buFont typeface="Arial"/>
              <a:buChar char="•"/>
            </a:pPr>
            <a:r>
              <a:rPr lang="en-US" sz="2400" dirty="0" smtClean="0"/>
              <a:t>Inspired by Professor Samuel </a:t>
            </a:r>
            <a:r>
              <a:rPr lang="en-US" sz="2400" dirty="0" err="1" smtClean="0"/>
              <a:t>Kounev’s</a:t>
            </a:r>
            <a:r>
              <a:rPr lang="en-US" sz="2400" dirty="0" smtClean="0"/>
              <a:t> course notes</a:t>
            </a:r>
          </a:p>
          <a:p>
            <a:pPr marL="457200" indent="-457200">
              <a:buFont typeface="Arial"/>
              <a:buChar char="•"/>
            </a:pPr>
            <a:r>
              <a:rPr lang="en-US" sz="2400" dirty="0" smtClean="0"/>
              <a:t>Professor Lori Pollock</a:t>
            </a:r>
          </a:p>
          <a:p>
            <a:r>
              <a:rPr lang="en-US" sz="3400" b="1" dirty="0" smtClean="0">
                <a:solidFill>
                  <a:srgbClr val="1F497D"/>
                </a:solidFill>
              </a:rPr>
              <a:t>Resources</a:t>
            </a:r>
            <a:endParaRPr lang="en-US" sz="3400" dirty="0" smtClean="0">
              <a:solidFill>
                <a:srgbClr val="1F497D"/>
              </a:solidFill>
            </a:endParaRPr>
          </a:p>
          <a:p>
            <a:pPr marL="342900" indent="-342900">
              <a:lnSpc>
                <a:spcPct val="120000"/>
              </a:lnSpc>
              <a:buFont typeface="Arial"/>
              <a:buChar char="•"/>
            </a:pPr>
            <a:r>
              <a:rPr lang="en-US" sz="2400" dirty="0" smtClean="0"/>
              <a:t>Carol </a:t>
            </a:r>
            <a:r>
              <a:rPr lang="en-US" sz="2400" dirty="0" err="1" smtClean="0"/>
              <a:t>Dwick</a:t>
            </a:r>
            <a:r>
              <a:rPr lang="en-US" sz="2400" dirty="0" smtClean="0"/>
              <a:t>, “Mindset: The New Psychology of Success”</a:t>
            </a:r>
          </a:p>
          <a:p>
            <a:pPr marL="342900" indent="-342900">
              <a:lnSpc>
                <a:spcPct val="120000"/>
              </a:lnSpc>
              <a:buFont typeface="Arial"/>
              <a:buChar char="•"/>
            </a:pPr>
            <a:r>
              <a:rPr lang="en-US" sz="2400" dirty="0" smtClean="0"/>
              <a:t>Martin Seligman</a:t>
            </a:r>
            <a:r>
              <a:rPr lang="en-US" sz="2400" dirty="0"/>
              <a:t>, </a:t>
            </a:r>
            <a:r>
              <a:rPr lang="en-US" sz="2400" dirty="0" smtClean="0"/>
              <a:t>Learned Optimism, </a:t>
            </a:r>
            <a:r>
              <a:rPr lang="en-US" sz="2400" dirty="0" smtClean="0">
                <a:hlinkClick r:id="rId2"/>
              </a:rPr>
              <a:t>Questionaire</a:t>
            </a:r>
            <a:endParaRPr lang="en-US" sz="2400" dirty="0" smtClean="0"/>
          </a:p>
          <a:p>
            <a:pPr marL="342900" indent="-342900">
              <a:lnSpc>
                <a:spcPct val="120000"/>
              </a:lnSpc>
              <a:buFont typeface="Arial"/>
              <a:buChar char="•"/>
            </a:pPr>
            <a:r>
              <a:rPr lang="en-US" sz="2400" dirty="0" smtClean="0"/>
              <a:t>Daniel </a:t>
            </a:r>
            <a:r>
              <a:rPr lang="en-US" sz="2400" dirty="0" err="1" smtClean="0"/>
              <a:t>Kahneman</a:t>
            </a:r>
            <a:r>
              <a:rPr lang="en-US" sz="2400" dirty="0" smtClean="0"/>
              <a:t>, “Fast versus Slow Thinking”</a:t>
            </a:r>
          </a:p>
          <a:p>
            <a:pPr marL="342900" indent="-342900">
              <a:lnSpc>
                <a:spcPct val="120000"/>
              </a:lnSpc>
              <a:buFont typeface="Arial"/>
              <a:buChar char="•"/>
            </a:pPr>
            <a:r>
              <a:rPr lang="en-US" sz="2400" dirty="0" smtClean="0"/>
              <a:t>Implicit Bias Testing, </a:t>
            </a:r>
            <a:r>
              <a:rPr lang="en-US" sz="2400" dirty="0"/>
              <a:t>https://</a:t>
            </a:r>
            <a:r>
              <a:rPr lang="en-US" sz="2400" dirty="0" err="1"/>
              <a:t>implicit.harvard.edu</a:t>
            </a:r>
            <a:r>
              <a:rPr lang="en-US" sz="2400" dirty="0" smtClean="0"/>
              <a:t>/</a:t>
            </a:r>
          </a:p>
          <a:p>
            <a:pPr marL="342900" indent="-342900">
              <a:lnSpc>
                <a:spcPct val="120000"/>
              </a:lnSpc>
              <a:buFont typeface="Arial"/>
              <a:buChar char="•"/>
            </a:pPr>
            <a:r>
              <a:rPr lang="en-US" sz="2400" dirty="0" smtClean="0"/>
              <a:t>Olivia </a:t>
            </a:r>
            <a:r>
              <a:rPr lang="en-US" sz="2400" dirty="0" err="1" smtClean="0"/>
              <a:t>Goldhill</a:t>
            </a:r>
            <a:r>
              <a:rPr lang="en-US" sz="2400" dirty="0" smtClean="0"/>
              <a:t>, “The World is Relying on a Flawed Psychological test to Fight Racism”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3911365"/>
            <a:ext cx="8229600" cy="857250"/>
          </a:xfrm>
        </p:spPr>
        <p:txBody>
          <a:bodyPr/>
          <a:lstStyle/>
          <a:p>
            <a:r>
              <a:rPr lang="en-US" dirty="0" smtClean="0"/>
              <a:t>Discussion &amp; Questions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26642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E5863E4-1D08-4D49-8474-512B2EC37B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66939"/>
            <a:ext cx="8229600" cy="857250"/>
          </a:xfrm>
        </p:spPr>
        <p:txBody>
          <a:bodyPr/>
          <a:lstStyle/>
          <a:p>
            <a:pPr algn="l">
              <a:lnSpc>
                <a:spcPct val="90000"/>
              </a:lnSpc>
            </a:pPr>
            <a:r>
              <a:rPr lang="en-US" dirty="0" smtClean="0"/>
              <a:t>Homework I</a:t>
            </a:r>
            <a:br>
              <a:rPr lang="en-US" dirty="0" smtClean="0"/>
            </a:br>
            <a:r>
              <a:rPr lang="en-US" sz="2800" b="0" dirty="0" smtClean="0"/>
              <a:t>Review your answers</a:t>
            </a:r>
            <a:endParaRPr lang="en-US" sz="2800" b="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43AFDCB-FE3A-DF4A-95AF-EDE67B20BB75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457200" y="1243013"/>
            <a:ext cx="8056880" cy="1662747"/>
          </a:xfrm>
        </p:spPr>
        <p:txBody>
          <a:bodyPr>
            <a:noAutofit/>
          </a:bodyPr>
          <a:lstStyle/>
          <a:p>
            <a:pPr marL="457200" lvl="0" indent="-457200">
              <a:buFont typeface="+mj-lt"/>
              <a:buAutoNum type="arabicPeriod"/>
            </a:pPr>
            <a:r>
              <a:rPr lang="en-US" sz="2800" dirty="0" smtClean="0"/>
              <a:t>Permanence (time)</a:t>
            </a:r>
          </a:p>
          <a:p>
            <a:pPr marL="457200" lvl="0" indent="-457200">
              <a:buFont typeface="+mj-lt"/>
              <a:buAutoNum type="arabicPeriod"/>
            </a:pPr>
            <a:r>
              <a:rPr lang="en-US" sz="2800" dirty="0" smtClean="0"/>
              <a:t>Pervasiveness (space)</a:t>
            </a:r>
          </a:p>
          <a:p>
            <a:pPr marL="457200" lvl="0" indent="-457200">
              <a:buFont typeface="+mj-lt"/>
              <a:buAutoNum type="arabicPeriod"/>
            </a:pPr>
            <a:r>
              <a:rPr lang="en-US" sz="2800" dirty="0" smtClean="0"/>
              <a:t>Personalization (you or not you)</a:t>
            </a:r>
          </a:p>
          <a:p>
            <a:pPr marL="457200" lvl="0" indent="-457200">
              <a:buFont typeface="+mj-lt"/>
              <a:buAutoNum type="arabicPeriod"/>
            </a:pPr>
            <a:endParaRPr lang="en-US" sz="2400" dirty="0"/>
          </a:p>
          <a:p>
            <a:pPr>
              <a:lnSpc>
                <a:spcPct val="120000"/>
              </a:lnSpc>
            </a:pPr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5390" r="26166" b="-2346"/>
          <a:stretch/>
        </p:blipFill>
        <p:spPr>
          <a:xfrm rot="5400000">
            <a:off x="7027694" y="-10407"/>
            <a:ext cx="1889760" cy="2119333"/>
          </a:xfrm>
          <a:prstGeom prst="rect">
            <a:avLst/>
          </a:prstGeom>
        </p:spPr>
      </p:pic>
      <p:sp>
        <p:nvSpPr>
          <p:cNvPr id="5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1910079" y="2844800"/>
            <a:ext cx="6445547" cy="1828800"/>
          </a:xfrm>
        </p:spPr>
        <p:txBody>
          <a:bodyPr>
            <a:normAutofit lnSpcReduction="10000"/>
          </a:bodyPr>
          <a:lstStyle/>
          <a:p>
            <a:pPr marL="514350" indent="-514350">
              <a:lnSpc>
                <a:spcPct val="110000"/>
              </a:lnSpc>
              <a:buFont typeface="+mj-lt"/>
              <a:buAutoNum type="romanUcPeriod"/>
            </a:pPr>
            <a:r>
              <a:rPr lang="en-US" sz="2400" dirty="0" smtClean="0"/>
              <a:t>Recent positive experience</a:t>
            </a:r>
          </a:p>
          <a:p>
            <a:pPr marL="514350" indent="-514350">
              <a:lnSpc>
                <a:spcPct val="110000"/>
              </a:lnSpc>
              <a:buFont typeface="+mj-lt"/>
              <a:buAutoNum type="romanUcPeriod"/>
            </a:pPr>
            <a:r>
              <a:rPr lang="en-US" sz="2400" dirty="0" smtClean="0"/>
              <a:t>Recent negative experience</a:t>
            </a:r>
          </a:p>
          <a:p>
            <a:pPr marL="514350" indent="-514350">
              <a:lnSpc>
                <a:spcPct val="110000"/>
              </a:lnSpc>
              <a:buFont typeface="+mj-lt"/>
              <a:buAutoNum type="romanUcPeriod"/>
            </a:pPr>
            <a:r>
              <a:rPr lang="en-US" sz="2400" dirty="0" smtClean="0"/>
              <a:t>Your paper gets </a:t>
            </a:r>
            <a:r>
              <a:rPr lang="en-US" sz="2400" dirty="0" smtClean="0">
                <a:solidFill>
                  <a:srgbClr val="008000"/>
                </a:solidFill>
              </a:rPr>
              <a:t>accepted</a:t>
            </a:r>
          </a:p>
          <a:p>
            <a:pPr marL="514350" indent="-514350">
              <a:lnSpc>
                <a:spcPct val="110000"/>
              </a:lnSpc>
              <a:buFont typeface="+mj-lt"/>
              <a:buAutoNum type="romanUcPeriod"/>
            </a:pPr>
            <a:r>
              <a:rPr lang="en-US" sz="2400" dirty="0"/>
              <a:t>Your paper gets </a:t>
            </a:r>
            <a:r>
              <a:rPr lang="en-US" sz="2400" dirty="0" smtClean="0">
                <a:solidFill>
                  <a:srgbClr val="FF0000"/>
                </a:solidFill>
              </a:rPr>
              <a:t>rejected</a:t>
            </a:r>
            <a:endParaRPr lang="en-US" sz="2400" dirty="0"/>
          </a:p>
          <a:p>
            <a:endParaRPr 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val="24359235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4858"/>
            <a:ext cx="8229600" cy="1318021"/>
          </a:xfrm>
        </p:spPr>
        <p:txBody>
          <a:bodyPr/>
          <a:lstStyle/>
          <a:p>
            <a:pPr algn="l"/>
            <a:r>
              <a:rPr lang="en-US" dirty="0" smtClean="0"/>
              <a:t>Homework</a:t>
            </a:r>
            <a:r>
              <a:rPr lang="en-US" dirty="0"/>
              <a:t> </a:t>
            </a:r>
            <a:r>
              <a:rPr lang="en-US" dirty="0" smtClean="0"/>
              <a:t>II </a:t>
            </a:r>
            <a:br>
              <a:rPr lang="en-US" dirty="0" smtClean="0"/>
            </a:br>
            <a:r>
              <a:rPr lang="en-US" sz="2400" b="0" dirty="0" smtClean="0"/>
              <a:t>pick a positive and negative event where your responses tend to pessimism and work to make them more optimistic</a:t>
            </a:r>
            <a:endParaRPr lang="en-US" dirty="0"/>
          </a:p>
        </p:txBody>
      </p:sp>
      <p:sp>
        <p:nvSpPr>
          <p:cNvPr id="4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1483360" y="1587750"/>
            <a:ext cx="3952240" cy="3336836"/>
          </a:xfrm>
        </p:spPr>
        <p:txBody>
          <a:bodyPr>
            <a:normAutofit lnSpcReduction="10000"/>
          </a:bodyPr>
          <a:lstStyle/>
          <a:p>
            <a:r>
              <a:rPr lang="en-US" sz="2400" dirty="0" smtClean="0"/>
              <a:t>Have ideas</a:t>
            </a:r>
          </a:p>
          <a:p>
            <a:r>
              <a:rPr lang="en-US" sz="2400" dirty="0" smtClean="0"/>
              <a:t>Work on ideas</a:t>
            </a:r>
          </a:p>
          <a:p>
            <a:r>
              <a:rPr lang="en-US" sz="2400" dirty="0" smtClean="0"/>
              <a:t>Discuss ideas </a:t>
            </a:r>
            <a:r>
              <a:rPr lang="en-US" sz="1800" dirty="0" smtClean="0"/>
              <a:t>informally</a:t>
            </a:r>
            <a:endParaRPr lang="en-US" sz="2400" dirty="0" smtClean="0"/>
          </a:p>
          <a:p>
            <a:r>
              <a:rPr lang="en-US" sz="2400" dirty="0" smtClean="0"/>
              <a:t>Write </a:t>
            </a:r>
            <a:r>
              <a:rPr lang="en-US" sz="2400" dirty="0"/>
              <a:t>up ideas</a:t>
            </a:r>
          </a:p>
          <a:p>
            <a:r>
              <a:rPr lang="en-US" sz="2400" dirty="0"/>
              <a:t>Submit paper</a:t>
            </a:r>
          </a:p>
          <a:p>
            <a:r>
              <a:rPr lang="en-US" sz="2400" dirty="0"/>
              <a:t>Give talk / teach class</a:t>
            </a:r>
          </a:p>
          <a:p>
            <a:r>
              <a:rPr lang="en-US" sz="2400" dirty="0" smtClean="0"/>
              <a:t>Receive verbal feedback </a:t>
            </a:r>
          </a:p>
          <a:p>
            <a:r>
              <a:rPr lang="en-US" sz="2400" dirty="0" smtClean="0"/>
              <a:t>Receive formal evaluation</a:t>
            </a:r>
          </a:p>
        </p:txBody>
      </p:sp>
      <p:sp>
        <p:nvSpPr>
          <p:cNvPr id="5" name="Text Placeholder 2"/>
          <p:cNvSpPr txBox="1">
            <a:spLocks/>
          </p:cNvSpPr>
          <p:nvPr/>
        </p:nvSpPr>
        <p:spPr bwMode="auto">
          <a:xfrm>
            <a:off x="5344160" y="1587750"/>
            <a:ext cx="3362960" cy="3336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lnSpcReduction="10000"/>
          </a:bodyPr>
          <a:lstStyle>
            <a:lvl1pPr marL="0" indent="0" algn="l" defTabSz="457200" rtl="0" fontAlgn="base">
              <a:spcBef>
                <a:spcPct val="20000"/>
              </a:spcBef>
              <a:spcAft>
                <a:spcPct val="0"/>
              </a:spcAft>
              <a:buNone/>
              <a:defRPr sz="3200" kern="1200" baseline="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fontAlgn="base">
              <a:spcBef>
                <a:spcPct val="2000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²"/>
              <a:defRPr sz="2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>
                <a:solidFill>
                  <a:srgbClr val="008000"/>
                </a:solidFill>
              </a:rPr>
              <a:t>good</a:t>
            </a:r>
            <a:r>
              <a:rPr lang="en-US" sz="2400" dirty="0" smtClean="0"/>
              <a:t> / </a:t>
            </a:r>
            <a:r>
              <a:rPr lang="en-US" sz="2400" dirty="0" smtClean="0">
                <a:solidFill>
                  <a:srgbClr val="FF0000"/>
                </a:solidFill>
              </a:rPr>
              <a:t>bad</a:t>
            </a:r>
          </a:p>
          <a:p>
            <a:r>
              <a:rPr lang="en-US" sz="2400" dirty="0" smtClean="0">
                <a:solidFill>
                  <a:srgbClr val="008000"/>
                </a:solidFill>
              </a:rPr>
              <a:t>succeed</a:t>
            </a:r>
            <a:r>
              <a:rPr lang="en-US" sz="2400" dirty="0" smtClean="0"/>
              <a:t> / </a:t>
            </a:r>
            <a:r>
              <a:rPr lang="en-US" sz="2400" dirty="0" smtClean="0">
                <a:solidFill>
                  <a:srgbClr val="FF0000"/>
                </a:solidFill>
              </a:rPr>
              <a:t>fail</a:t>
            </a:r>
          </a:p>
          <a:p>
            <a:r>
              <a:rPr lang="en-US" sz="2400" dirty="0">
                <a:solidFill>
                  <a:srgbClr val="008000"/>
                </a:solidFill>
              </a:rPr>
              <a:t>w</a:t>
            </a:r>
            <a:r>
              <a:rPr lang="en-US" sz="2400" dirty="0" smtClean="0">
                <a:solidFill>
                  <a:srgbClr val="008000"/>
                </a:solidFill>
              </a:rPr>
              <a:t>ell</a:t>
            </a:r>
            <a:r>
              <a:rPr lang="en-US" sz="2400" dirty="0" smtClean="0"/>
              <a:t> / </a:t>
            </a:r>
            <a:r>
              <a:rPr lang="en-US" sz="2400" dirty="0" smtClean="0">
                <a:solidFill>
                  <a:srgbClr val="FF0000"/>
                </a:solidFill>
              </a:rPr>
              <a:t>poorly</a:t>
            </a:r>
          </a:p>
          <a:p>
            <a:r>
              <a:rPr lang="en-US" sz="2400" dirty="0">
                <a:solidFill>
                  <a:srgbClr val="008000"/>
                </a:solidFill>
              </a:rPr>
              <a:t>w</a:t>
            </a:r>
            <a:r>
              <a:rPr lang="en-US" sz="2400" dirty="0" smtClean="0">
                <a:solidFill>
                  <a:srgbClr val="008000"/>
                </a:solidFill>
              </a:rPr>
              <a:t>ell</a:t>
            </a:r>
            <a:r>
              <a:rPr lang="en-US" sz="2400" dirty="0" smtClean="0"/>
              <a:t> / </a:t>
            </a:r>
            <a:r>
              <a:rPr lang="en-US" sz="2400" dirty="0" smtClean="0">
                <a:solidFill>
                  <a:srgbClr val="FF0000"/>
                </a:solidFill>
              </a:rPr>
              <a:t>poorly </a:t>
            </a:r>
          </a:p>
          <a:p>
            <a:r>
              <a:rPr lang="en-US" sz="2400" dirty="0">
                <a:solidFill>
                  <a:srgbClr val="008000"/>
                </a:solidFill>
              </a:rPr>
              <a:t>accept</a:t>
            </a:r>
            <a:r>
              <a:rPr lang="en-US" sz="2400" dirty="0"/>
              <a:t> / </a:t>
            </a:r>
            <a:r>
              <a:rPr lang="en-US" sz="2400" dirty="0" smtClean="0">
                <a:solidFill>
                  <a:srgbClr val="FF0000"/>
                </a:solidFill>
              </a:rPr>
              <a:t>reject</a:t>
            </a:r>
          </a:p>
          <a:p>
            <a:r>
              <a:rPr lang="en-US" sz="2400" dirty="0">
                <a:solidFill>
                  <a:srgbClr val="008000"/>
                </a:solidFill>
              </a:rPr>
              <a:t>well</a:t>
            </a:r>
            <a:r>
              <a:rPr lang="en-US" sz="2400" dirty="0"/>
              <a:t> / </a:t>
            </a:r>
            <a:r>
              <a:rPr lang="en-US" sz="2400" dirty="0">
                <a:solidFill>
                  <a:srgbClr val="FF0000"/>
                </a:solidFill>
              </a:rPr>
              <a:t>poorly </a:t>
            </a:r>
          </a:p>
          <a:p>
            <a:r>
              <a:rPr lang="en-US" sz="2400" dirty="0" smtClean="0">
                <a:solidFill>
                  <a:srgbClr val="008000"/>
                </a:solidFill>
              </a:rPr>
              <a:t>positive</a:t>
            </a:r>
            <a:r>
              <a:rPr lang="en-US" sz="2400" dirty="0" smtClean="0"/>
              <a:t> / </a:t>
            </a:r>
            <a:r>
              <a:rPr lang="en-US" sz="2400" dirty="0" smtClean="0">
                <a:solidFill>
                  <a:srgbClr val="FF0000"/>
                </a:solidFill>
              </a:rPr>
              <a:t>negative</a:t>
            </a:r>
          </a:p>
          <a:p>
            <a:r>
              <a:rPr lang="en-US" sz="2400" dirty="0">
                <a:solidFill>
                  <a:srgbClr val="008000"/>
                </a:solidFill>
              </a:rPr>
              <a:t>p</a:t>
            </a:r>
            <a:r>
              <a:rPr lang="en-US" sz="2400" dirty="0" smtClean="0">
                <a:solidFill>
                  <a:srgbClr val="008000"/>
                </a:solidFill>
              </a:rPr>
              <a:t>ositive</a:t>
            </a:r>
            <a:r>
              <a:rPr lang="en-US" sz="2400" dirty="0" smtClean="0"/>
              <a:t> / </a:t>
            </a:r>
            <a:r>
              <a:rPr lang="en-US" sz="2400" dirty="0" smtClean="0">
                <a:solidFill>
                  <a:srgbClr val="FF0000"/>
                </a:solidFill>
              </a:rPr>
              <a:t>negative</a:t>
            </a:r>
          </a:p>
        </p:txBody>
      </p:sp>
    </p:spTree>
    <p:extLst>
      <p:ext uri="{BB962C8B-B14F-4D97-AF65-F5344CB8AC3E}">
        <p14:creationId xmlns:p14="http://schemas.microsoft.com/office/powerpoint/2010/main" val="410473281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Reflection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Write down </a:t>
            </a:r>
          </a:p>
          <a:p>
            <a:pPr marL="514350" indent="-514350">
              <a:lnSpc>
                <a:spcPct val="120000"/>
              </a:lnSpc>
              <a:buFont typeface="+mj-lt"/>
              <a:buAutoNum type="arabicPeriod"/>
            </a:pPr>
            <a:r>
              <a:rPr lang="en-US" sz="2400" dirty="0" smtClean="0"/>
              <a:t>A recent creative idea</a:t>
            </a:r>
          </a:p>
          <a:p>
            <a:pPr marL="514350" indent="-514350">
              <a:lnSpc>
                <a:spcPct val="120000"/>
              </a:lnSpc>
              <a:buFont typeface="+mj-lt"/>
              <a:buAutoNum type="arabicPeriod"/>
            </a:pPr>
            <a:r>
              <a:rPr lang="en-US" sz="2400" dirty="0" smtClean="0"/>
              <a:t>What were the circumstances (when, where, why, etc.)?</a:t>
            </a:r>
            <a:endParaRPr lang="en-US" sz="2400" dirty="0"/>
          </a:p>
          <a:p>
            <a:pPr marL="514350" indent="-514350">
              <a:lnSpc>
                <a:spcPct val="120000"/>
              </a:lnSpc>
              <a:buFont typeface="+mj-lt"/>
              <a:buAutoNum type="arabicPeriod"/>
            </a:pPr>
            <a:r>
              <a:rPr lang="en-US" sz="2400" dirty="0" smtClean="0"/>
              <a:t>Circumstances under which you feel least creative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5390" r="26166" b="-2346"/>
          <a:stretch/>
        </p:blipFill>
        <p:spPr>
          <a:xfrm rot="5400000">
            <a:off x="7027694" y="-10407"/>
            <a:ext cx="1889760" cy="2119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04778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457200" y="1526790"/>
            <a:ext cx="8229600" cy="3336836"/>
          </a:xfrm>
        </p:spPr>
        <p:txBody>
          <a:bodyPr>
            <a:normAutofit/>
          </a:bodyPr>
          <a:lstStyle/>
          <a:p>
            <a:r>
              <a:rPr lang="en-US" sz="2800" dirty="0" smtClean="0"/>
              <a:t>Write down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 smtClean="0"/>
              <a:t>Was overcoming bias a factor in your creativity?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 smtClean="0"/>
              <a:t>Are other circumstances holding you back?     </a:t>
            </a:r>
            <a:r>
              <a:rPr lang="en-US" sz="2000" dirty="0" smtClean="0"/>
              <a:t>For example, spending time doing what you know (homework) versus new skills (research, writing)</a:t>
            </a:r>
            <a:endParaRPr lang="en-US" sz="2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5390" r="26166" b="-2346"/>
          <a:stretch/>
        </p:blipFill>
        <p:spPr>
          <a:xfrm rot="5400000">
            <a:off x="7027694" y="-10407"/>
            <a:ext cx="1889760" cy="2119333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4000" dirty="0" smtClean="0"/>
              <a:t>Reflection &amp; Discussion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9864154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4000" dirty="0" smtClean="0"/>
              <a:t>Reflection &amp; Discussion</a:t>
            </a:r>
            <a:endParaRPr lang="en-US" sz="40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457200" y="1063229"/>
            <a:ext cx="8229600" cy="3515917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en-US" dirty="0" smtClean="0"/>
              <a:t>Write down </a:t>
            </a:r>
          </a:p>
          <a:p>
            <a:pPr marL="514350" indent="-514350">
              <a:lnSpc>
                <a:spcPct val="110000"/>
              </a:lnSpc>
              <a:buFont typeface="+mj-lt"/>
              <a:buAutoNum type="arabicPeriod"/>
            </a:pPr>
            <a:r>
              <a:rPr lang="en-US" dirty="0"/>
              <a:t>A</a:t>
            </a:r>
            <a:r>
              <a:rPr lang="en-US" dirty="0" smtClean="0"/>
              <a:t> recent </a:t>
            </a:r>
            <a:r>
              <a:rPr lang="en-US" b="1" i="1" dirty="0" smtClean="0">
                <a:solidFill>
                  <a:srgbClr val="4F81BD"/>
                </a:solidFill>
              </a:rPr>
              <a:t>positive</a:t>
            </a:r>
            <a:r>
              <a:rPr lang="en-US" dirty="0" smtClean="0">
                <a:solidFill>
                  <a:srgbClr val="4F81BD"/>
                </a:solidFill>
              </a:rPr>
              <a:t> </a:t>
            </a:r>
            <a:r>
              <a:rPr lang="en-US" dirty="0" smtClean="0"/>
              <a:t>event </a:t>
            </a:r>
          </a:p>
          <a:p>
            <a:pPr marL="514350" indent="-514350">
              <a:lnSpc>
                <a:spcPct val="110000"/>
              </a:lnSpc>
              <a:buFont typeface="+mj-lt"/>
              <a:buAutoNum type="arabicPeriod"/>
            </a:pPr>
            <a:r>
              <a:rPr lang="en-US" dirty="0" smtClean="0"/>
              <a:t>Your feelings about what contributed most to that event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5390" r="26166" b="-2346"/>
          <a:stretch/>
        </p:blipFill>
        <p:spPr>
          <a:xfrm rot="5400000">
            <a:off x="7027694" y="-10407"/>
            <a:ext cx="1889760" cy="2119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646796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457200" y="1063229"/>
            <a:ext cx="8229600" cy="3515917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en-US" dirty="0" smtClean="0"/>
              <a:t>Write down </a:t>
            </a:r>
          </a:p>
          <a:p>
            <a:pPr marL="514350" indent="-514350">
              <a:lnSpc>
                <a:spcPct val="110000"/>
              </a:lnSpc>
              <a:buFont typeface="+mj-lt"/>
              <a:buAutoNum type="arabicPeriod"/>
            </a:pPr>
            <a:r>
              <a:rPr lang="en-US" dirty="0"/>
              <a:t>A</a:t>
            </a:r>
            <a:r>
              <a:rPr lang="en-US" dirty="0" smtClean="0"/>
              <a:t> recent </a:t>
            </a:r>
            <a:r>
              <a:rPr lang="en-US" b="1" i="1" dirty="0" smtClean="0">
                <a:solidFill>
                  <a:schemeClr val="accent1"/>
                </a:solidFill>
              </a:rPr>
              <a:t>negative</a:t>
            </a:r>
            <a:r>
              <a:rPr lang="en-US" dirty="0" smtClean="0">
                <a:solidFill>
                  <a:schemeClr val="accent1"/>
                </a:solidFill>
              </a:rPr>
              <a:t> </a:t>
            </a:r>
            <a:r>
              <a:rPr lang="en-US" dirty="0" smtClean="0"/>
              <a:t>event </a:t>
            </a:r>
          </a:p>
          <a:p>
            <a:pPr marL="514350" indent="-514350">
              <a:lnSpc>
                <a:spcPct val="110000"/>
              </a:lnSpc>
              <a:buFont typeface="+mj-lt"/>
              <a:buAutoNum type="arabicPeriod"/>
            </a:pPr>
            <a:r>
              <a:rPr lang="en-US" dirty="0" smtClean="0"/>
              <a:t>Your feelings about what contributed most to that event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5390" r="26166" b="-2346"/>
          <a:stretch/>
        </p:blipFill>
        <p:spPr>
          <a:xfrm rot="5400000">
            <a:off x="7027694" y="-10407"/>
            <a:ext cx="1889760" cy="2119333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4000" dirty="0" smtClean="0"/>
              <a:t>Reflection &amp; Discussion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15643152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43AFDCB-FE3A-DF4A-95AF-EDE67B20BB75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457200" y="2985932"/>
            <a:ext cx="8056880" cy="1662747"/>
          </a:xfrm>
        </p:spPr>
        <p:txBody>
          <a:bodyPr>
            <a:noAutofit/>
          </a:bodyPr>
          <a:lstStyle/>
          <a:p>
            <a:pPr marL="457200" lvl="0" indent="-457200">
              <a:buFont typeface="+mj-lt"/>
              <a:buAutoNum type="arabicPeriod"/>
            </a:pPr>
            <a:r>
              <a:rPr lang="en-US" sz="2800" dirty="0" smtClean="0"/>
              <a:t>Permanence (time)</a:t>
            </a:r>
          </a:p>
          <a:p>
            <a:pPr marL="457200" lvl="0" indent="-457200">
              <a:buFont typeface="+mj-lt"/>
              <a:buAutoNum type="arabicPeriod"/>
            </a:pPr>
            <a:r>
              <a:rPr lang="en-US" sz="2800" dirty="0" smtClean="0"/>
              <a:t>Pervasiveness (space)</a:t>
            </a:r>
          </a:p>
          <a:p>
            <a:pPr marL="457200" lvl="0" indent="-457200">
              <a:buFont typeface="+mj-lt"/>
              <a:buAutoNum type="arabicPeriod"/>
            </a:pPr>
            <a:r>
              <a:rPr lang="en-US" sz="2800" dirty="0" smtClean="0"/>
              <a:t>Personalization (you or not you)</a:t>
            </a:r>
          </a:p>
          <a:p>
            <a:pPr marL="457200" lvl="0" indent="-457200">
              <a:buFont typeface="+mj-lt"/>
              <a:buAutoNum type="arabicPeriod"/>
            </a:pPr>
            <a:endParaRPr lang="en-US" sz="2400" dirty="0"/>
          </a:p>
          <a:p>
            <a:pPr>
              <a:lnSpc>
                <a:spcPct val="120000"/>
              </a:lnSpc>
            </a:pPr>
            <a:endParaRPr lang="en-US" sz="2000" dirty="0"/>
          </a:p>
        </p:txBody>
      </p:sp>
      <p:sp>
        <p:nvSpPr>
          <p:cNvPr id="5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457200" y="1134349"/>
            <a:ext cx="4084320" cy="160249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Your paper gets </a:t>
            </a:r>
            <a:r>
              <a:rPr lang="en-US" sz="2400" dirty="0" smtClean="0">
                <a:solidFill>
                  <a:srgbClr val="008000"/>
                </a:solidFill>
              </a:rPr>
              <a:t>accepted</a:t>
            </a:r>
          </a:p>
          <a:p>
            <a:endParaRPr lang="en-US" sz="2400" dirty="0" smtClean="0">
              <a:solidFill>
                <a:srgbClr val="008000"/>
              </a:solidFill>
            </a:endParaRPr>
          </a:p>
          <a:p>
            <a:r>
              <a:rPr lang="en-US" sz="2400" dirty="0"/>
              <a:t>Your paper gets </a:t>
            </a:r>
            <a:r>
              <a:rPr lang="en-US" sz="2400" dirty="0">
                <a:solidFill>
                  <a:srgbClr val="FF0000"/>
                </a:solidFill>
              </a:rPr>
              <a:t>rejected</a:t>
            </a:r>
          </a:p>
          <a:p>
            <a:endParaRPr lang="en-US" sz="2400" dirty="0"/>
          </a:p>
          <a:p>
            <a:endParaRPr lang="en-US" sz="2400" dirty="0" smtClean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Reflect on 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l="5390" r="26166" b="-2346"/>
          <a:stretch/>
        </p:blipFill>
        <p:spPr>
          <a:xfrm rot="5400000">
            <a:off x="7027694" y="-10407"/>
            <a:ext cx="1889760" cy="2119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65443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676" b="95987" l="9504" r="89256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76735" y="3373167"/>
            <a:ext cx="1199528" cy="148206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86895" y="2905980"/>
            <a:ext cx="1496266" cy="484746"/>
          </a:xfrm>
          <a:prstGeom prst="rect">
            <a:avLst/>
          </a:prstGeom>
          <a:noFill/>
        </p:spPr>
        <p:txBody>
          <a:bodyPr wrap="none" lIns="68576" tIns="34289" rIns="68576" bIns="34289" rtlCol="0">
            <a:spAutoFit/>
          </a:bodyPr>
          <a:lstStyle/>
          <a:p>
            <a:pPr algn="ctr"/>
            <a:r>
              <a:rPr lang="en-US" sz="2700" dirty="0" smtClean="0">
                <a:solidFill>
                  <a:srgbClr val="000000"/>
                </a:solidFill>
                <a:latin typeface="Abadi MT Condensed Extra Bold"/>
                <a:cs typeface="Abadi MT Condensed Extra Bold"/>
              </a:rPr>
              <a:t>Known for</a:t>
            </a:r>
            <a:endParaRPr lang="en-US" sz="2700" dirty="0">
              <a:solidFill>
                <a:srgbClr val="000000"/>
              </a:solidFill>
              <a:latin typeface="Abadi MT Condensed Extra Bold"/>
              <a:cs typeface="Abadi MT Condensed Extra Bold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9039" y="2936240"/>
            <a:ext cx="1537033" cy="1537033"/>
          </a:xfrm>
          <a:prstGeom prst="rect">
            <a:avLst/>
          </a:prstGeom>
        </p:spPr>
      </p:pic>
      <p:sp>
        <p:nvSpPr>
          <p:cNvPr id="38" name="TextBox 37"/>
          <p:cNvSpPr txBox="1"/>
          <p:nvPr/>
        </p:nvSpPr>
        <p:spPr>
          <a:xfrm>
            <a:off x="5441449" y="2905980"/>
            <a:ext cx="1070227" cy="507827"/>
          </a:xfrm>
          <a:prstGeom prst="rect">
            <a:avLst/>
          </a:prstGeom>
          <a:noFill/>
        </p:spPr>
        <p:txBody>
          <a:bodyPr wrap="none" lIns="91435" tIns="45718" rIns="91435" bIns="45718" rtlCol="0">
            <a:spAutoFit/>
          </a:bodyPr>
          <a:lstStyle/>
          <a:p>
            <a:pPr algn="ctr"/>
            <a:r>
              <a:rPr lang="en-US" sz="2700" dirty="0" smtClean="0">
                <a:solidFill>
                  <a:srgbClr val="000000"/>
                </a:solidFill>
                <a:latin typeface="Abadi MT Condensed Extra Bold"/>
                <a:cs typeface="Abadi MT Condensed Extra Bold"/>
              </a:rPr>
              <a:t>My job</a:t>
            </a:r>
            <a:endParaRPr lang="en-US" sz="2700" dirty="0">
              <a:solidFill>
                <a:srgbClr val="000000"/>
              </a:solidFill>
              <a:latin typeface="Abadi MT Condensed Extra Bold"/>
              <a:cs typeface="Abadi MT Condensed Extra Bold"/>
            </a:endParaRPr>
          </a:p>
        </p:txBody>
      </p:sp>
      <p:pic>
        <p:nvPicPr>
          <p:cNvPr id="46" name="Picture 45" descr="dacapo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1" r="4044"/>
          <a:stretch/>
        </p:blipFill>
        <p:spPr>
          <a:xfrm>
            <a:off x="2127063" y="3717883"/>
            <a:ext cx="2804160" cy="707453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6352479" y="4315844"/>
            <a:ext cx="1479882" cy="507827"/>
          </a:xfrm>
          <a:prstGeom prst="rect">
            <a:avLst/>
          </a:prstGeom>
          <a:noFill/>
        </p:spPr>
        <p:txBody>
          <a:bodyPr wrap="none" lIns="91435" tIns="45718" rIns="91435" bIns="45718" rtlCol="0">
            <a:spAutoFit/>
          </a:bodyPr>
          <a:lstStyle/>
          <a:p>
            <a:pPr algn="ctr"/>
            <a:r>
              <a:rPr lang="en-US" sz="2700" dirty="0" smtClean="0">
                <a:solidFill>
                  <a:srgbClr val="000000"/>
                </a:solidFill>
                <a:latin typeface="Abadi MT Condensed Extra Bold"/>
                <a:cs typeface="Abadi MT Condensed Extra Bold"/>
              </a:rPr>
              <a:t>Efficiency</a:t>
            </a:r>
            <a:endParaRPr lang="en-US" sz="2700" dirty="0">
              <a:solidFill>
                <a:srgbClr val="000000"/>
              </a:solidFill>
              <a:latin typeface="Abadi MT Condensed Extra Bold"/>
              <a:cs typeface="Abadi MT Condensed Extra Bold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16859" y="1110379"/>
            <a:ext cx="8510282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My CV Does not </a:t>
            </a:r>
          </a:p>
          <a:p>
            <a:pPr algn="ctr"/>
            <a:r>
              <a:rPr lang="en-US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include failures</a:t>
            </a:r>
          </a:p>
        </p:txBody>
      </p:sp>
    </p:spTree>
    <p:extLst>
      <p:ext uri="{BB962C8B-B14F-4D97-AF65-F5344CB8AC3E}">
        <p14:creationId xmlns:p14="http://schemas.microsoft.com/office/powerpoint/2010/main" val="18676492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My Mindset / Strategies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457200" y="1242310"/>
            <a:ext cx="8229600" cy="3512570"/>
          </a:xfrm>
        </p:spPr>
        <p:txBody>
          <a:bodyPr>
            <a:normAutofit fontScale="55000" lnSpcReduction="20000"/>
          </a:bodyPr>
          <a:lstStyle/>
          <a:p>
            <a:pPr marL="514350" indent="-514350">
              <a:buAutoNum type="arabicPeriod"/>
            </a:pPr>
            <a:r>
              <a:rPr lang="en-US" dirty="0" smtClean="0"/>
              <a:t>For bias</a:t>
            </a:r>
          </a:p>
          <a:p>
            <a:pPr marL="971550" lvl="1" indent="-514350">
              <a:buFont typeface="Arial"/>
              <a:buChar char="•"/>
            </a:pPr>
            <a:r>
              <a:rPr lang="en-US" dirty="0" smtClean="0"/>
              <a:t>Look ahead of the bandwagon</a:t>
            </a:r>
          </a:p>
          <a:p>
            <a:pPr marL="971550" lvl="1" indent="-514350">
              <a:buFont typeface="Arial"/>
              <a:buChar char="•"/>
            </a:pPr>
            <a:r>
              <a:rPr lang="en-US" dirty="0" smtClean="0"/>
              <a:t>Classic problems never go out of style, they just have new contexts </a:t>
            </a:r>
          </a:p>
          <a:p>
            <a:pPr marL="514350" indent="-514350">
              <a:buAutoNum type="arabicPeriod"/>
            </a:pPr>
            <a:r>
              <a:rPr lang="en-US" dirty="0" smtClean="0"/>
              <a:t>For research setbacks</a:t>
            </a:r>
          </a:p>
          <a:p>
            <a:pPr marL="971550" lvl="1" indent="-514350">
              <a:buFont typeface="Arial"/>
              <a:buChar char="•"/>
            </a:pPr>
            <a:r>
              <a:rPr lang="en-US" dirty="0" smtClean="0"/>
              <a:t>Don’t wait for external feedback, self identify problems</a:t>
            </a:r>
          </a:p>
          <a:p>
            <a:pPr marL="971550" lvl="1" indent="-514350">
              <a:buFont typeface="Arial"/>
              <a:buChar char="•"/>
            </a:pPr>
            <a:r>
              <a:rPr lang="en-US" dirty="0" smtClean="0"/>
              <a:t>Limit feeling sad to X days, then consciously channel sad to response  </a:t>
            </a:r>
          </a:p>
          <a:p>
            <a:pPr marL="971550" lvl="1" indent="-514350">
              <a:buFont typeface="Arial"/>
              <a:buChar char="•"/>
            </a:pPr>
            <a:r>
              <a:rPr lang="en-US" dirty="0"/>
              <a:t>S</a:t>
            </a:r>
            <a:r>
              <a:rPr lang="en-US" dirty="0" smtClean="0"/>
              <a:t>ynthesize feedback to adjust strategy</a:t>
            </a:r>
          </a:p>
          <a:p>
            <a:pPr marL="971550" lvl="1" indent="-514350">
              <a:buFont typeface="Arial"/>
              <a:buChar char="•"/>
            </a:pPr>
            <a:r>
              <a:rPr lang="en-US" dirty="0" smtClean="0"/>
              <a:t>Strategize with collaborators, ask advice more broadly</a:t>
            </a:r>
          </a:p>
          <a:p>
            <a:pPr marL="514350" indent="-514350">
              <a:buAutoNum type="arabicPeriod"/>
            </a:pPr>
            <a:r>
              <a:rPr lang="en-US" dirty="0" smtClean="0"/>
              <a:t>For managing my emotions</a:t>
            </a:r>
          </a:p>
          <a:p>
            <a:pPr marL="971550" lvl="1" indent="-514350">
              <a:buFont typeface="Arial"/>
              <a:buChar char="•"/>
            </a:pPr>
            <a:r>
              <a:rPr lang="en-US" dirty="0" smtClean="0"/>
              <a:t>Daily exercise, sleep, fruits &amp; vegies, family time</a:t>
            </a:r>
          </a:p>
          <a:p>
            <a:pPr marL="514350" indent="-514350">
              <a:buAutoNum type="arabicPeriod"/>
            </a:pPr>
            <a:r>
              <a:rPr lang="en-US" dirty="0" smtClean="0"/>
              <a:t>For creativity</a:t>
            </a:r>
          </a:p>
          <a:p>
            <a:pPr marL="971550" lvl="1" indent="-514350">
              <a:buFont typeface="Arial"/>
              <a:buChar char="•"/>
            </a:pPr>
            <a:r>
              <a:rPr lang="en-US" dirty="0" smtClean="0"/>
              <a:t>Create unscheduled work time (sadly still often on weekends)</a:t>
            </a:r>
          </a:p>
          <a:p>
            <a:pPr marL="971550" lvl="1" indent="-514350">
              <a:buFont typeface="Arial"/>
              <a:buChar char="•"/>
            </a:pPr>
            <a:r>
              <a:rPr lang="en-US" dirty="0" smtClean="0"/>
              <a:t>Read a lot and critically; what did they forget? logical next 4 steps/papers?</a:t>
            </a:r>
          </a:p>
          <a:p>
            <a:pPr marL="514350" indent="-514350">
              <a:buAutoNum type="arabicPeriod"/>
            </a:pPr>
            <a:endParaRPr lang="en-US" dirty="0" smtClean="0"/>
          </a:p>
          <a:p>
            <a:pPr marL="514350" indent="-514350">
              <a:buAutoNum type="arabicPeriod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76105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Defining</a:t>
            </a:r>
            <a:br>
              <a:rPr lang="en-US" dirty="0" smtClean="0"/>
            </a:br>
            <a:r>
              <a:rPr lang="en-US" dirty="0" smtClean="0"/>
              <a:t>A </a:t>
            </a:r>
            <a:r>
              <a:rPr lang="en-US" dirty="0" smtClean="0"/>
              <a:t>Research Mindset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11930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Research Mindset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sz="3600" b="1" dirty="0">
                <a:solidFill>
                  <a:schemeClr val="tx2"/>
                </a:solidFill>
              </a:rPr>
              <a:t>I will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Examine and counter </a:t>
            </a:r>
            <a:r>
              <a:rPr lang="en-US" dirty="0"/>
              <a:t>my biases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Learn from failures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Learn emotional resilience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Learn &amp; innovate technically </a:t>
            </a:r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6573" t="10296" r="1279" b="12272"/>
          <a:stretch/>
        </p:blipFill>
        <p:spPr>
          <a:xfrm rot="5400000">
            <a:off x="6442661" y="1891206"/>
            <a:ext cx="2865346" cy="1805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23714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What’s Next?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4294967295"/>
          </p:nvPr>
        </p:nvSpPr>
        <p:spPr>
          <a:xfrm>
            <a:off x="457200" y="1243013"/>
            <a:ext cx="7772400" cy="3336925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rgbClr val="1F497D"/>
                </a:solidFill>
              </a:rPr>
              <a:t>Concepts </a:t>
            </a:r>
          </a:p>
          <a:p>
            <a:pPr marL="914400" lvl="1" indent="-457200">
              <a:buFont typeface="Arial"/>
              <a:buChar char="•"/>
            </a:pPr>
            <a:r>
              <a:rPr lang="en-US" dirty="0"/>
              <a:t>C</a:t>
            </a:r>
            <a:r>
              <a:rPr lang="en-US" dirty="0" smtClean="0"/>
              <a:t>ognitive bias and creativity</a:t>
            </a:r>
          </a:p>
          <a:p>
            <a:pPr marL="914400" lvl="1" indent="-457200">
              <a:buFont typeface="Arial"/>
              <a:buChar char="•"/>
            </a:pPr>
            <a:r>
              <a:rPr lang="en-US" dirty="0" smtClean="0"/>
              <a:t>Flexible optimism for perseverance </a:t>
            </a:r>
          </a:p>
          <a:p>
            <a:pPr marL="914400" lvl="1" indent="-457200">
              <a:buFont typeface="Arial"/>
              <a:buChar char="•"/>
            </a:pPr>
            <a:r>
              <a:rPr lang="en-US" dirty="0" smtClean="0"/>
              <a:t>Growth Mindset</a:t>
            </a:r>
            <a:endParaRPr lang="en-US" dirty="0"/>
          </a:p>
          <a:p>
            <a:r>
              <a:rPr lang="en-US" sz="2800" dirty="0" smtClean="0"/>
              <a:t>Interspersed with reflections</a:t>
            </a:r>
          </a:p>
          <a:p>
            <a:r>
              <a:rPr lang="en-US" sz="2800" dirty="0" smtClean="0"/>
              <a:t>Discussion &amp; Questions </a:t>
            </a:r>
            <a:endParaRPr lang="en-US" sz="28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566" b="94343" l="4274" r="9839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54801" y="-33337"/>
            <a:ext cx="2413462" cy="255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90673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E5863E4-1D08-4D49-8474-512B2EC37B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Bias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43AFDCB-FE3A-DF4A-95AF-EDE67B20BB75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457200" y="1009333"/>
            <a:ext cx="8463280" cy="3613467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en-US" sz="2400" dirty="0"/>
              <a:t>A </a:t>
            </a:r>
            <a:r>
              <a:rPr lang="en-US" sz="2400" b="1" dirty="0"/>
              <a:t>cognitive bias</a:t>
            </a:r>
            <a:r>
              <a:rPr lang="en-US" sz="2400" dirty="0"/>
              <a:t> is a pattern </a:t>
            </a:r>
            <a:r>
              <a:rPr lang="en-US" sz="2400" dirty="0" smtClean="0"/>
              <a:t>judgment, which humans need to function and </a:t>
            </a:r>
            <a:r>
              <a:rPr lang="en-US" sz="2400" i="1" dirty="0" smtClean="0"/>
              <a:t>at the same time </a:t>
            </a:r>
            <a:r>
              <a:rPr lang="en-US" sz="2400" dirty="0" smtClean="0"/>
              <a:t>leads to illogical conclusions</a:t>
            </a:r>
            <a:endParaRPr lang="en-US" sz="2400" dirty="0"/>
          </a:p>
          <a:p>
            <a:pPr>
              <a:lnSpc>
                <a:spcPct val="120000"/>
              </a:lnSpc>
            </a:pPr>
            <a:r>
              <a:rPr lang="en-US" sz="2400" dirty="0" smtClean="0"/>
              <a:t>Bias </a:t>
            </a:r>
            <a:r>
              <a:rPr lang="en-US" sz="2400" dirty="0"/>
              <a:t>arises from various </a:t>
            </a:r>
            <a:r>
              <a:rPr lang="en-US" sz="2400" dirty="0" smtClean="0"/>
              <a:t>processes and are difficult </a:t>
            </a:r>
            <a:r>
              <a:rPr lang="en-US" sz="2400" dirty="0"/>
              <a:t>to </a:t>
            </a:r>
            <a:r>
              <a:rPr lang="en-US" sz="2400" dirty="0" smtClean="0"/>
              <a:t>distinguish 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smtClean="0"/>
              <a:t>use </a:t>
            </a:r>
            <a:r>
              <a:rPr lang="en-US" sz="2000" dirty="0"/>
              <a:t>of information-processing shortcuts (</a:t>
            </a:r>
            <a:r>
              <a:rPr lang="en-US" sz="2000" dirty="0" smtClean="0"/>
              <a:t>heuristics, generalizations) 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smtClean="0"/>
              <a:t>mental noise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smtClean="0"/>
              <a:t>the </a:t>
            </a:r>
            <a:r>
              <a:rPr lang="en-US" sz="2000" dirty="0"/>
              <a:t>mind's limited information processing </a:t>
            </a:r>
            <a:r>
              <a:rPr lang="en-US" sz="2000" dirty="0" smtClean="0"/>
              <a:t>capacity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smtClean="0"/>
              <a:t>emotional </a:t>
            </a:r>
            <a:r>
              <a:rPr lang="en-US" sz="2000" dirty="0"/>
              <a:t>and moral </a:t>
            </a:r>
            <a:r>
              <a:rPr lang="en-US" sz="2000" dirty="0" smtClean="0"/>
              <a:t>motivations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smtClean="0"/>
              <a:t>social </a:t>
            </a:r>
            <a:r>
              <a:rPr lang="en-US" sz="2000" dirty="0"/>
              <a:t>influence </a:t>
            </a:r>
          </a:p>
        </p:txBody>
      </p:sp>
    </p:spTree>
    <p:extLst>
      <p:ext uri="{BB962C8B-B14F-4D97-AF65-F5344CB8AC3E}">
        <p14:creationId xmlns:p14="http://schemas.microsoft.com/office/powerpoint/2010/main" val="12434788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46601</TotalTime>
  <Words>1396</Words>
  <Application>Microsoft Macintosh PowerPoint</Application>
  <PresentationFormat>On-screen Show (16:9)</PresentationFormat>
  <Paragraphs>325</Paragraphs>
  <Slides>38</Slides>
  <Notes>7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39" baseType="lpstr">
      <vt:lpstr>Office Theme</vt:lpstr>
      <vt:lpstr>A Research Mindset</vt:lpstr>
      <vt:lpstr>PowerPoint Presentation</vt:lpstr>
      <vt:lpstr>PowerPoint Presentation</vt:lpstr>
      <vt:lpstr>PowerPoint Presentation</vt:lpstr>
      <vt:lpstr>My Mindset / Strategies</vt:lpstr>
      <vt:lpstr>Defining A Research Mindset</vt:lpstr>
      <vt:lpstr>A Research Mindset</vt:lpstr>
      <vt:lpstr>What’s Next?</vt:lpstr>
      <vt:lpstr>Bias</vt:lpstr>
      <vt:lpstr>Example Biases</vt:lpstr>
      <vt:lpstr>Example Biases</vt:lpstr>
      <vt:lpstr>Example Biases</vt:lpstr>
      <vt:lpstr>Life Happens</vt:lpstr>
      <vt:lpstr>Real Life is Unpredictable</vt:lpstr>
      <vt:lpstr>Research Events Are Predictable</vt:lpstr>
      <vt:lpstr>How you interpret  good &amp; bad life events  is under your control</vt:lpstr>
      <vt:lpstr>Keeping Positive</vt:lpstr>
      <vt:lpstr>Pessimism versus Optimism</vt:lpstr>
      <vt:lpstr>Explanatory Style </vt:lpstr>
      <vt:lpstr>Explain to Yourself</vt:lpstr>
      <vt:lpstr>Permanence (time) </vt:lpstr>
      <vt:lpstr>Pervasiveness (space)</vt:lpstr>
      <vt:lpstr>Personalization</vt:lpstr>
      <vt:lpstr>Pessimists</vt:lpstr>
      <vt:lpstr>Optimists</vt:lpstr>
      <vt:lpstr>PowerPoint Presentation</vt:lpstr>
      <vt:lpstr>Next Layer</vt:lpstr>
      <vt:lpstr>Fixed versus Growth Mindset</vt:lpstr>
      <vt:lpstr>Research Mindset for Research Life Events</vt:lpstr>
      <vt:lpstr>Resources &amp; Exercises</vt:lpstr>
      <vt:lpstr>Discussion &amp; Questions</vt:lpstr>
      <vt:lpstr>Homework I Review your answers</vt:lpstr>
      <vt:lpstr>Homework II  pick a positive and negative event where your responses tend to pessimism and work to make them more optimistic</vt:lpstr>
      <vt:lpstr>Reflection</vt:lpstr>
      <vt:lpstr>Reflection &amp; Discussion</vt:lpstr>
      <vt:lpstr>Reflection &amp; Discussion</vt:lpstr>
      <vt:lpstr>Reflection &amp; Discussion</vt:lpstr>
      <vt:lpstr>Reflect on </vt:lpstr>
    </vt:vector>
  </TitlesOfParts>
  <Company>Sensis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Jileen Hohle</dc:creator>
  <cp:lastModifiedBy>Kathryn S McKinley</cp:lastModifiedBy>
  <cp:revision>202</cp:revision>
  <dcterms:created xsi:type="dcterms:W3CDTF">2014-06-10T18:23:13Z</dcterms:created>
  <dcterms:modified xsi:type="dcterms:W3CDTF">2021-03-29T22:05:02Z</dcterms:modified>
</cp:coreProperties>
</file>