
<file path=[Content_Types].xml><?xml version="1.0" encoding="utf-8"?>
<Types xmlns="http://schemas.openxmlformats.org/package/2006/content-types">
  <Override PartName="/ppt/slides/slide41.xml" ContentType="application/vnd.openxmlformats-officedocument.presentationml.slide+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slides/slide60.xml" ContentType="application/vnd.openxmlformats-officedocument.presentationml.slide+xml"/>
  <Override PartName="/ppt/slides/slide28.xml" ContentType="application/vnd.openxmlformats-officedocument.presentationml.slide+xml"/>
  <Override PartName="/ppt/charts/chart11.xml" ContentType="application/vnd.openxmlformats-officedocument.drawingml.chart+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slides/slide66.xml" ContentType="application/vnd.openxmlformats-officedocument.presentationml.slide+xml"/>
  <Override PartName="/ppt/theme/theme1.xml" ContentType="application/vnd.openxmlformats-officedocument.theme+xml"/>
  <Override PartName="/ppt/charts/chart17.xml" ContentType="application/vnd.openxmlformats-officedocument.drawingml.chart+xml"/>
  <Override PartName="/ppt/notesSlides/notesSlide2.xml" ContentType="application/vnd.openxmlformats-officedocument.presentationml.notesSlide+xml"/>
  <Override PartName="/ppt/drawings/drawing1.xml" ContentType="application/vnd.openxmlformats-officedocument.drawingml.chartshapes+xml"/>
  <Default Extension="jpeg" ContentType="image/jpeg"/>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Override PartName="/ppt/charts/chart6.xml" ContentType="application/vnd.openxmlformats-officedocument.drawingml.chart+xml"/>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notesSlides/notesSlide40.xml" ContentType="application/vnd.openxmlformats-officedocument.presentationml.notesSlide+xml"/>
  <Override PartName="/ppt/slideLayouts/slideLayout5.xml" ContentType="application/vnd.openxmlformats-officedocument.presentationml.slideLayout+xml"/>
  <Override PartName="/ppt/slides/slide42.xml" ContentType="application/vnd.openxmlformats-officedocument.presentationml.slide+xml"/>
  <Override PartName="/ppt/notesSlides/notesSlide17.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notesSlides/notesSlide36.xml" ContentType="application/vnd.openxmlformats-officedocument.presentationml.notesSlide+xml"/>
  <Override PartName="/ppt/charts/chart12.xml" ContentType="application/vnd.openxmlformats-officedocument.drawingml.chart+xml"/>
  <Override PartName="/ppt/slides/slide38.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tags/tag2.xml" ContentType="application/vnd.openxmlformats-officedocument.presentationml.tags+xml"/>
  <Override PartName="/ppt/slides/slide67.xml" ContentType="application/vnd.openxmlformats-officedocument.presentationml.slide+xml"/>
  <Override PartName="/ppt/theme/theme2.xml" ContentType="application/vnd.openxmlformats-officedocument.theme+xml"/>
  <Override PartName="/ppt/charts/chart18.xml" ContentType="application/vnd.openxmlformats-officedocument.drawingml.chart+xml"/>
  <Override PartName="/ppt/notesSlides/notesSlide3.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22.xml" ContentType="application/vnd.openxmlformats-officedocument.presentationml.notesSlide+xml"/>
  <Override PartName="/ppt/charts/chart7.xml" ContentType="application/vnd.openxmlformats-officedocument.drawingml.chart+xml"/>
  <Default Extension="bin" ContentType="application/vnd.openxmlformats-officedocument.presentationml.printerSettings"/>
  <Override PartName="/ppt/slides/slide24.xml" ContentType="application/vnd.openxmlformats-officedocument.presentationml.slide+xml"/>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Layouts/slideLayout6.xml" ContentType="application/vnd.openxmlformats-officedocument.presentationml.slideLayout+xml"/>
  <Override PartName="/ppt/tableStyles.xml" ContentType="application/vnd.openxmlformats-officedocument.presentationml.tableStyles+xml"/>
  <Override PartName="/ppt/slides/slide43.xml" ContentType="application/vnd.openxmlformats-officedocument.presentationml.slide+xml"/>
  <Override PartName="/ppt/notesSlides/notesSlide18.xml" ContentType="application/vnd.openxmlformats-officedocument.presentationml.notesSlide+xml"/>
  <Override PartName="/ppt/slides/slide52.xml" ContentType="application/vnd.openxmlformats-officedocument.presentationml.slide+xml"/>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slides/slide62.xml" ContentType="application/vnd.openxmlformats-officedocument.presentationml.slide+xml"/>
  <Override PartName="/ppt/charts/chart13.xml" ContentType="application/vnd.openxmlformats-officedocument.drawingml.chart+xml"/>
  <Override PartName="/ppt/notesSlides/notesSlide37.xml" ContentType="application/vnd.openxmlformats-officedocument.presentationml.notesSlide+xml"/>
  <Override PartName="/docProps/app.xml" ContentType="application/vnd.openxmlformats-officedocument.extended-properties+xml"/>
  <Override PartName="/ppt/slides/slide39.xml" ContentType="application/vnd.openxmlformats-officedocument.presentationml.slide+xml"/>
  <Override PartName="/ppt/slides/slide49.xml" ContentType="application/vnd.openxmlformats-officedocument.presentationml.slide+xml"/>
  <Override PartName="/ppt/slides/slide58.xml" ContentType="application/vnd.openxmlformats-officedocument.presentationml.slide+xml"/>
  <Override PartName="/docProps/core.xml" ContentType="application/vnd.openxmlformats-package.core-properties+xml"/>
  <Override PartName="/ppt/tags/tag3.xml" ContentType="application/vnd.openxmlformats-officedocument.presentationml.tags+xml"/>
  <Override PartName="/ppt/slides/slide68.xml" ContentType="application/vnd.openxmlformats-officedocument.presentationml.slide+xml"/>
  <Override PartName="/ppt/theme/theme3.xml" ContentType="application/vnd.openxmlformats-officedocument.theme+xml"/>
  <Override PartName="/ppt/notesSlides/notesSlide4.xml" ContentType="application/vnd.openxmlformats-officedocument.presentationml.notesSlide+xml"/>
  <Override PartName="/ppt/charts/chart2.xml" ContentType="application/vnd.openxmlformats-officedocument.drawingml.chart+xml"/>
  <Default Extension="xlsx" ContentType="application/vnd.openxmlformats-officedocument.spreadsheetml.sheet"/>
  <Override PartName="/ppt/slideLayouts/slideLayout1.xml" ContentType="application/vnd.openxmlformats-officedocument.presentationml.slideLayout+xml"/>
  <Override PartName="/ppt/notesSlides/notesSlide9.xml" ContentType="application/vnd.openxmlformats-officedocument.presentationml.notesSlide+xml"/>
  <Override PartName="/ppt/notesSlides/notesSlide13.xml" ContentType="application/vnd.openxmlformats-officedocument.presentationml.notesSlide+xml"/>
  <Default Extension="gif" ContentType="image/gif"/>
  <Override PartName="/ppt/slides/slide15.xml" ContentType="application/vnd.openxmlformats-officedocument.presentationml.slide+xml"/>
  <Override PartName="/ppt/notesSlides/notesSlide23.xml" ContentType="application/vnd.openxmlformats-officedocument.presentationml.notesSlide+xml"/>
  <Override PartName="/ppt/charts/chart8.xml" ContentType="application/vnd.openxmlformats-officedocument.drawingml.chart+xml"/>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slides/slide44.xml" ContentType="application/vnd.openxmlformats-officedocument.presentationml.slide+xml"/>
  <Override PartName="/ppt/notesSlides/notesSlide19.xml" ContentType="application/vnd.openxmlformats-officedocument.presentationml.notesSlide+xml"/>
  <Override PartName="/ppt/slides/slide53.xml" ContentType="application/vnd.openxmlformats-officedocument.presentationml.slide+xml"/>
  <Override PartName="/ppt/notesSlides/notesSlide29.xml" ContentType="application/vnd.openxmlformats-officedocument.presentationml.notesSlide+xml"/>
  <Override PartName="/ppt/slides/slide63.xml" ContentType="application/vnd.openxmlformats-officedocument.presentationml.slide+xml"/>
  <Override PartName="/ppt/charts/chart14.xml" ContentType="application/vnd.openxmlformats-officedocument.drawingml.chart+xml"/>
  <Override PartName="/ppt/notesSlides/notesSlide38.xml" ContentType="application/vnd.openxmlformats-officedocument.presentationml.notesSlide+xml"/>
  <Override PartName="/ppt/slides/slide59.xml" ContentType="application/vnd.openxmlformats-officedocument.presentationml.slide+xml"/>
  <Override PartName="/ppt/tags/tag4.xml" ContentType="application/vnd.openxmlformats-officedocument.presentationml.tags+xml"/>
  <Override PartName="/ppt/slides/slide69.xml" ContentType="application/vnd.openxmlformats-officedocument.presentationml.slide+xml"/>
  <Override PartName="/ppt/notesSlides/notesSlide5.xml" ContentType="application/vnd.openxmlformats-officedocument.presentationml.notesSlide+xml"/>
  <Override PartName="/ppt/slides/slide10.xml" ContentType="application/vnd.openxmlformats-officedocument.presentationml.slide+xml"/>
  <Override PartName="/ppt/slides/slide20.xml" ContentType="application/vnd.openxmlformats-officedocument.presentationml.slide+xml"/>
  <Override PartName="/ppt/charts/chart3.xml" ContentType="application/vnd.openxmlformats-officedocument.drawingml.chart+xml"/>
  <Override PartName="/ppt/slides/slide1.xml" ContentType="application/vnd.openxmlformats-officedocument.presentationml.slide+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slides/slide16.xml" ContentType="application/vnd.openxmlformats-officedocument.presentationml.slide+xml"/>
  <Override PartName="/ppt/notesSlides/notesSlide24.xml" ContentType="application/vnd.openxmlformats-officedocument.presentationml.notesSlide+xml"/>
  <Override PartName="/ppt/viewProps.xml" ContentType="application/vnd.openxmlformats-officedocument.presentationml.viewProps+xml"/>
  <Default Extension="rels" ContentType="application/vnd.openxmlformats-package.relationships+xml"/>
  <Override PartName="/ppt/charts/chart9.xml" ContentType="application/vnd.openxmlformats-officedocument.drawingml.chart+xml"/>
  <Override PartName="/ppt/slides/slide26.xml" ContentType="application/vnd.openxmlformats-officedocument.presentationml.slide+xml"/>
  <Override PartName="/ppt/notesSlides/notesSlide34.xml" ContentType="application/vnd.openxmlformats-officedocument.presentationml.notesSlide+xml"/>
  <Override PartName="/ppt/slides/slide35.xml" ContentType="application/vnd.openxmlformats-officedocument.presentationml.slide+xml"/>
  <Override PartName="/ppt/slides/slide7.xml" ContentType="application/vnd.openxmlformats-officedocument.presentationml.slide+xml"/>
  <Override PartName="/ppt/slideLayouts/slideLayout8.xml" ContentType="application/vnd.openxmlformats-officedocument.presentationml.slideLayout+xml"/>
  <Override PartName="/ppt/slides/slide45.xml" ContentType="application/vnd.openxmlformats-officedocument.presentationml.slide+xml"/>
  <Override PartName="/ppt/slides/slide54.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charts/chart15.xml" ContentType="application/vnd.openxmlformats-officedocument.drawingml.chart+xml"/>
  <Override PartName="/ppt/notesSlides/notesSlide39.xml" ContentType="application/vnd.openxmlformats-officedocument.presentationml.notesSlide+xml"/>
  <Override PartName="/ppt/presentation.xml" ContentType="application/vnd.openxmlformats-officedocument.presentationml.presentation.main+xml"/>
  <Override PartName="/ppt/tags/tag5.xml" ContentType="application/vnd.openxmlformats-officedocument.presentationml.tags+xml"/>
  <Override PartName="/ppt/notesSlides/notesSlide6.xml" ContentType="application/vnd.openxmlformats-officedocument.presentationml.notesSlide+xml"/>
  <Override PartName="/ppt/notesSlides/notesSlide10.xml" ContentType="application/vnd.openxmlformats-officedocument.presentationml.notesSlide+xml"/>
  <Override PartName="/ppt/slides/slide11.xml" ContentType="application/vnd.openxmlformats-officedocument.presentationml.slide+xml"/>
  <Override PartName="/ppt/charts/chart4.xml" ContentType="application/vnd.openxmlformats-officedocument.drawingml.chart+xml"/>
  <Override PartName="/ppt/slides/slide21.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handoutMasters/handoutMaster1.xml" ContentType="application/vnd.openxmlformats-officedocument.presentationml.handoutMaster+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25.xml" ContentType="application/vnd.openxmlformats-officedocument.presentationml.notesSlide+xml"/>
  <Override PartName="/ppt/slides/slide27.xml" ContentType="application/vnd.openxmlformats-officedocument.presentationml.slide+xml"/>
  <Override PartName="/ppt/charts/chart10.xml" ContentType="application/vnd.openxmlformats-officedocument.drawingml.chart+xml"/>
  <Override PartName="/ppt/notesSlides/notesSlide35.xml" ContentType="application/vnd.openxmlformats-officedocument.presentationml.notesSlide+xml"/>
  <Override PartName="/ppt/slides/slide36.xml" ContentType="application/vnd.openxmlformats-officedocument.presentationml.slide+xml"/>
  <Override PartName="/ppt/slides/slide8.xml" ContentType="application/vnd.openxmlformats-officedocument.presentationml.slide+xml"/>
  <Override PartName="/ppt/slideLayouts/slideLayout9.xml" ContentType="application/vnd.openxmlformats-officedocument.presentationml.slideLayout+xml"/>
  <Override PartName="/ppt/slides/slide46.xml" ContentType="application/vnd.openxmlformats-officedocument.presentationml.slide+xml"/>
  <Override PartName="/ppt/slides/slide55.xml" ContentType="application/vnd.openxmlformats-officedocument.presentationml.slide+xml"/>
  <Override PartName="/ppt/slides/slide65.xml" ContentType="application/vnd.openxmlformats-officedocument.presentationml.slide+xml"/>
  <Override PartName="/ppt/charts/chart16.xml" ContentType="application/vnd.openxmlformats-officedocument.drawingml.chart+xml"/>
  <Override PartName="/ppt/notesSlides/notesSlide1.xml" ContentType="application/vnd.openxmlformats-officedocument.presentationml.notesSlide+xml"/>
  <Override PartName="/ppt/notesSlides/notesSlide7.xml" ContentType="application/vnd.openxmlformats-officedocument.presentationml.notesSlide+xml"/>
  <Override PartName="/ppt/slides/slide12.xml" ContentType="application/vnd.openxmlformats-officedocument.presentationml.slide+xml"/>
  <Override PartName="/ppt/notesSlides/notesSlide20.xml" ContentType="application/vnd.openxmlformats-officedocument.presentationml.notesSlide+xml"/>
  <Override PartName="/ppt/charts/chart5.xml" ContentType="application/vnd.openxmlformats-officedocument.drawingml.chart+xml"/>
  <Override PartName="/ppt/slides/slide22.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72"/>
  </p:notesMasterIdLst>
  <p:handoutMasterIdLst>
    <p:handoutMasterId r:id="rId73"/>
  </p:handoutMasterIdLst>
  <p:sldIdLst>
    <p:sldId id="479" r:id="rId2"/>
    <p:sldId id="463" r:id="rId3"/>
    <p:sldId id="465" r:id="rId4"/>
    <p:sldId id="531" r:id="rId5"/>
    <p:sldId id="533" r:id="rId6"/>
    <p:sldId id="468" r:id="rId7"/>
    <p:sldId id="477" r:id="rId8"/>
    <p:sldId id="535" r:id="rId9"/>
    <p:sldId id="474" r:id="rId10"/>
    <p:sldId id="539" r:id="rId11"/>
    <p:sldId id="489" r:id="rId12"/>
    <p:sldId id="536" r:id="rId13"/>
    <p:sldId id="537" r:id="rId14"/>
    <p:sldId id="490" r:id="rId15"/>
    <p:sldId id="492" r:id="rId16"/>
    <p:sldId id="493" r:id="rId17"/>
    <p:sldId id="495" r:id="rId18"/>
    <p:sldId id="571" r:id="rId19"/>
    <p:sldId id="570" r:id="rId20"/>
    <p:sldId id="512" r:id="rId21"/>
    <p:sldId id="558" r:id="rId22"/>
    <p:sldId id="546" r:id="rId23"/>
    <p:sldId id="544" r:id="rId24"/>
    <p:sldId id="569" r:id="rId25"/>
    <p:sldId id="559" r:id="rId26"/>
    <p:sldId id="551" r:id="rId27"/>
    <p:sldId id="554" r:id="rId28"/>
    <p:sldId id="563" r:id="rId29"/>
    <p:sldId id="565" r:id="rId30"/>
    <p:sldId id="567" r:id="rId31"/>
    <p:sldId id="560" r:id="rId32"/>
    <p:sldId id="552" r:id="rId33"/>
    <p:sldId id="555" r:id="rId34"/>
    <p:sldId id="444" r:id="rId35"/>
    <p:sldId id="566" r:id="rId36"/>
    <p:sldId id="568" r:id="rId37"/>
    <p:sldId id="437" r:id="rId38"/>
    <p:sldId id="496" r:id="rId39"/>
    <p:sldId id="407" r:id="rId40"/>
    <p:sldId id="438" r:id="rId41"/>
    <p:sldId id="443" r:id="rId42"/>
    <p:sldId id="401" r:id="rId43"/>
    <p:sldId id="402" r:id="rId44"/>
    <p:sldId id="403" r:id="rId45"/>
    <p:sldId id="404" r:id="rId46"/>
    <p:sldId id="405" r:id="rId47"/>
    <p:sldId id="406" r:id="rId48"/>
    <p:sldId id="408" r:id="rId49"/>
    <p:sldId id="513" r:id="rId50"/>
    <p:sldId id="497" r:id="rId51"/>
    <p:sldId id="498" r:id="rId52"/>
    <p:sldId id="499" r:id="rId53"/>
    <p:sldId id="500" r:id="rId54"/>
    <p:sldId id="501" r:id="rId55"/>
    <p:sldId id="502" r:id="rId56"/>
    <p:sldId id="503" r:id="rId57"/>
    <p:sldId id="504" r:id="rId58"/>
    <p:sldId id="505" r:id="rId59"/>
    <p:sldId id="506" r:id="rId60"/>
    <p:sldId id="507" r:id="rId61"/>
    <p:sldId id="508" r:id="rId62"/>
    <p:sldId id="509" r:id="rId63"/>
    <p:sldId id="510" r:id="rId64"/>
    <p:sldId id="511" r:id="rId65"/>
    <p:sldId id="521" r:id="rId66"/>
    <p:sldId id="520" r:id="rId67"/>
    <p:sldId id="481" r:id="rId68"/>
    <p:sldId id="391" r:id="rId69"/>
    <p:sldId id="392" r:id="rId70"/>
    <p:sldId id="482"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useTimings="0">
    <p:present/>
    <p:sldAll/>
    <p:penClr>
      <a:schemeClr val="tx1"/>
    </p:penClr>
  </p:showPr>
  <p:clrMru>
    <a:srgbClr val="EDEDED"/>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7834" autoAdjust="0"/>
    <p:restoredTop sz="87267" autoAdjust="0"/>
  </p:normalViewPr>
  <p:slideViewPr>
    <p:cSldViewPr snapToObjects="1" showGuides="1">
      <p:cViewPr>
        <p:scale>
          <a:sx n="75" d="100"/>
          <a:sy n="75" d="100"/>
        </p:scale>
        <p:origin x="-240" y="-88"/>
      </p:cViewPr>
      <p:guideLst>
        <p:guide orient="horz" pos="240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80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notesMaster" Target="notesMasters/notes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handoutMaster" Target="handoutMasters/handout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steveb:Documents:papers:power-v-perf-asplos-2011:data:results-paper-talks.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Macintosh%20HD:Users:steveb:Documents:papers:power-v-perf-asplos-2011:data:results-paper-talks.xlsx" TargetMode="Externa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Sheet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Sheet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Sheet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Sheet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Sheet8.xlsx"/></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steveb:Documents:papers:power-v-perf-asplos-2011:data:insight.xlsx" TargetMode="External"/><Relationship Id="rId2"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steveb:Documents:papers:power-v-perf-asplos-2011:data:results-paper-talk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steveb:Documents:papers:power-v-perf-asplos-2011:data:results-paper-talk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steveb:Documents:papers:power-v-perf-asplos-2011:data:results-paper-talk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steveb:Documents:papers:power-v-perf-asplos-2011:data:results-paper-talk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Macintosh%20HD:Users:steveb:Documents:papers:power-v-perf-asplos-2011:data:results-paper-talks.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steveb:Documents:papers:power-v-perf-asplos-2011:data:results-paper-talks.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Macintosh%20HD:Users:steveb:Documents:papers:power-v-perf-asplos-2011:data:results-paper-talk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
  <c:chart>
    <c:plotArea>
      <c:layout/>
      <c:scatterChart>
        <c:scatterStyle val="lineMarker"/>
        <c:ser>
          <c:idx val="0"/>
          <c:order val="0"/>
          <c:tx>
            <c:v>P4 (130)</c:v>
          </c:tx>
          <c:spPr>
            <a:ln>
              <a:noFill/>
            </a:ln>
          </c:spPr>
          <c:marker>
            <c:symbol val="circle"/>
            <c:size val="7"/>
          </c:marker>
          <c:xVal>
            <c:numRef>
              <c:f>TDP!$C$2:$C$62</c:f>
              <c:numCache>
                <c:formatCode>0.0</c:formatCode>
                <c:ptCount val="61"/>
                <c:pt idx="0">
                  <c:v>66.2</c:v>
                </c:pt>
                <c:pt idx="1">
                  <c:v>66.2</c:v>
                </c:pt>
                <c:pt idx="2">
                  <c:v>66.2</c:v>
                </c:pt>
                <c:pt idx="3">
                  <c:v>66.2</c:v>
                </c:pt>
                <c:pt idx="4">
                  <c:v>66.2</c:v>
                </c:pt>
                <c:pt idx="5">
                  <c:v>66.2</c:v>
                </c:pt>
                <c:pt idx="6">
                  <c:v>66.2</c:v>
                </c:pt>
                <c:pt idx="7">
                  <c:v>66.2</c:v>
                </c:pt>
                <c:pt idx="8">
                  <c:v>66.2</c:v>
                </c:pt>
                <c:pt idx="9">
                  <c:v>66.2</c:v>
                </c:pt>
                <c:pt idx="10">
                  <c:v>66.2</c:v>
                </c:pt>
                <c:pt idx="11">
                  <c:v>66.2</c:v>
                </c:pt>
                <c:pt idx="12">
                  <c:v>66.2</c:v>
                </c:pt>
                <c:pt idx="13">
                  <c:v>66.2</c:v>
                </c:pt>
                <c:pt idx="14">
                  <c:v>66.2</c:v>
                </c:pt>
                <c:pt idx="15">
                  <c:v>66.2</c:v>
                </c:pt>
                <c:pt idx="16">
                  <c:v>66.2</c:v>
                </c:pt>
                <c:pt idx="17">
                  <c:v>66.2</c:v>
                </c:pt>
                <c:pt idx="18">
                  <c:v>66.2</c:v>
                </c:pt>
                <c:pt idx="19">
                  <c:v>66.2</c:v>
                </c:pt>
                <c:pt idx="20">
                  <c:v>66.2</c:v>
                </c:pt>
                <c:pt idx="21">
                  <c:v>66.2</c:v>
                </c:pt>
                <c:pt idx="22">
                  <c:v>66.2</c:v>
                </c:pt>
                <c:pt idx="23">
                  <c:v>66.2</c:v>
                </c:pt>
                <c:pt idx="24">
                  <c:v>66.2</c:v>
                </c:pt>
                <c:pt idx="25">
                  <c:v>66.2</c:v>
                </c:pt>
                <c:pt idx="26">
                  <c:v>66.2</c:v>
                </c:pt>
                <c:pt idx="27">
                  <c:v>66.2</c:v>
                </c:pt>
                <c:pt idx="28">
                  <c:v>66.2</c:v>
                </c:pt>
                <c:pt idx="29">
                  <c:v>66.2</c:v>
                </c:pt>
                <c:pt idx="30">
                  <c:v>66.2</c:v>
                </c:pt>
                <c:pt idx="31">
                  <c:v>66.2</c:v>
                </c:pt>
                <c:pt idx="32">
                  <c:v>66.2</c:v>
                </c:pt>
                <c:pt idx="33">
                  <c:v>66.2</c:v>
                </c:pt>
                <c:pt idx="34">
                  <c:v>66.2</c:v>
                </c:pt>
                <c:pt idx="35">
                  <c:v>66.2</c:v>
                </c:pt>
                <c:pt idx="36">
                  <c:v>66.2</c:v>
                </c:pt>
                <c:pt idx="37">
                  <c:v>66.2</c:v>
                </c:pt>
                <c:pt idx="38">
                  <c:v>66.2</c:v>
                </c:pt>
                <c:pt idx="39">
                  <c:v>66.2</c:v>
                </c:pt>
                <c:pt idx="40">
                  <c:v>66.2</c:v>
                </c:pt>
                <c:pt idx="41">
                  <c:v>66.2</c:v>
                </c:pt>
                <c:pt idx="42">
                  <c:v>66.2</c:v>
                </c:pt>
                <c:pt idx="43">
                  <c:v>66.2</c:v>
                </c:pt>
                <c:pt idx="44">
                  <c:v>66.2</c:v>
                </c:pt>
                <c:pt idx="45">
                  <c:v>66.2</c:v>
                </c:pt>
                <c:pt idx="46">
                  <c:v>66.2</c:v>
                </c:pt>
                <c:pt idx="47">
                  <c:v>66.2</c:v>
                </c:pt>
                <c:pt idx="48">
                  <c:v>66.2</c:v>
                </c:pt>
                <c:pt idx="49">
                  <c:v>66.2</c:v>
                </c:pt>
                <c:pt idx="50">
                  <c:v>66.2</c:v>
                </c:pt>
                <c:pt idx="51">
                  <c:v>66.2</c:v>
                </c:pt>
                <c:pt idx="52">
                  <c:v>66.2</c:v>
                </c:pt>
                <c:pt idx="53">
                  <c:v>66.2</c:v>
                </c:pt>
                <c:pt idx="54">
                  <c:v>66.2</c:v>
                </c:pt>
                <c:pt idx="55">
                  <c:v>66.2</c:v>
                </c:pt>
                <c:pt idx="56">
                  <c:v>66.2</c:v>
                </c:pt>
                <c:pt idx="57">
                  <c:v>66.2</c:v>
                </c:pt>
                <c:pt idx="58">
                  <c:v>66.2</c:v>
                </c:pt>
                <c:pt idx="59">
                  <c:v>66.2</c:v>
                </c:pt>
                <c:pt idx="60">
                  <c:v>66.2</c:v>
                </c:pt>
              </c:numCache>
            </c:numRef>
          </c:xVal>
          <c:yVal>
            <c:numRef>
              <c:f>TDP!$D$2:$D$62</c:f>
              <c:numCache>
                <c:formatCode>0.0</c:formatCode>
                <c:ptCount val="61"/>
                <c:pt idx="0">
                  <c:v>41.02984663061507</c:v>
                </c:pt>
                <c:pt idx="1">
                  <c:v>47.54426269183124</c:v>
                </c:pt>
                <c:pt idx="2">
                  <c:v>45.53656511292113</c:v>
                </c:pt>
                <c:pt idx="3">
                  <c:v>44.54247828214326</c:v>
                </c:pt>
                <c:pt idx="4">
                  <c:v>42.1220133903663</c:v>
                </c:pt>
                <c:pt idx="5">
                  <c:v>43.00527593498741</c:v>
                </c:pt>
                <c:pt idx="6">
                  <c:v>46.21127510263777</c:v>
                </c:pt>
                <c:pt idx="7">
                  <c:v>48.21182168656326</c:v>
                </c:pt>
                <c:pt idx="8">
                  <c:v>43.13596936759552</c:v>
                </c:pt>
                <c:pt idx="9">
                  <c:v>46.49260066865843</c:v>
                </c:pt>
                <c:pt idx="10">
                  <c:v>46.776192700116</c:v>
                </c:pt>
                <c:pt idx="11">
                  <c:v>46.5229383240004</c:v>
                </c:pt>
                <c:pt idx="12">
                  <c:v>46.90215801411712</c:v>
                </c:pt>
                <c:pt idx="13">
                  <c:v>44.20291205467955</c:v>
                </c:pt>
                <c:pt idx="14">
                  <c:v>46.11978088205856</c:v>
                </c:pt>
                <c:pt idx="15">
                  <c:v>42.4931178564949</c:v>
                </c:pt>
                <c:pt idx="16">
                  <c:v>45.6074923969027</c:v>
                </c:pt>
                <c:pt idx="17">
                  <c:v>44.3857043923197</c:v>
                </c:pt>
                <c:pt idx="18">
                  <c:v>42.85433435505426</c:v>
                </c:pt>
                <c:pt idx="19">
                  <c:v>44.99448670018714</c:v>
                </c:pt>
                <c:pt idx="20">
                  <c:v>45.76705480405354</c:v>
                </c:pt>
                <c:pt idx="21">
                  <c:v>50.04084689362593</c:v>
                </c:pt>
                <c:pt idx="22">
                  <c:v>44.68048224726714</c:v>
                </c:pt>
                <c:pt idx="23">
                  <c:v>43.25426284</c:v>
                </c:pt>
                <c:pt idx="24">
                  <c:v>41.71242696</c:v>
                </c:pt>
                <c:pt idx="25">
                  <c:v>39.41311698</c:v>
                </c:pt>
                <c:pt idx="26">
                  <c:v>41.78305953</c:v>
                </c:pt>
                <c:pt idx="27">
                  <c:v>39.59542951</c:v>
                </c:pt>
                <c:pt idx="28">
                  <c:v>47.92960808</c:v>
                </c:pt>
                <c:pt idx="29">
                  <c:v>41.00923982</c:v>
                </c:pt>
                <c:pt idx="30">
                  <c:v>45.47985906</c:v>
                </c:pt>
                <c:pt idx="31">
                  <c:v>43.98521155</c:v>
                </c:pt>
                <c:pt idx="32">
                  <c:v>41.12698282</c:v>
                </c:pt>
                <c:pt idx="33">
                  <c:v>40.88174546999995</c:v>
                </c:pt>
                <c:pt idx="34">
                  <c:v>42.99892028</c:v>
                </c:pt>
                <c:pt idx="35">
                  <c:v>44.91958064</c:v>
                </c:pt>
                <c:pt idx="36">
                  <c:v>41.82254268</c:v>
                </c:pt>
                <c:pt idx="37">
                  <c:v>38.90581702</c:v>
                </c:pt>
                <c:pt idx="38">
                  <c:v>44.35785135999995</c:v>
                </c:pt>
                <c:pt idx="39">
                  <c:v>38.76632131</c:v>
                </c:pt>
                <c:pt idx="40">
                  <c:v>39.95527242</c:v>
                </c:pt>
                <c:pt idx="41">
                  <c:v>46.52332385</c:v>
                </c:pt>
                <c:pt idx="42">
                  <c:v>44.28797971</c:v>
                </c:pt>
                <c:pt idx="43">
                  <c:v>40.08848915999999</c:v>
                </c:pt>
                <c:pt idx="44">
                  <c:v>42.26028777</c:v>
                </c:pt>
                <c:pt idx="45">
                  <c:v>45.26567806</c:v>
                </c:pt>
                <c:pt idx="46">
                  <c:v>40.24449084</c:v>
                </c:pt>
                <c:pt idx="47">
                  <c:v>42.158324</c:v>
                </c:pt>
                <c:pt idx="48">
                  <c:v>36.31042693</c:v>
                </c:pt>
                <c:pt idx="49">
                  <c:v>42.61583831</c:v>
                </c:pt>
                <c:pt idx="50">
                  <c:v>42.39393821</c:v>
                </c:pt>
                <c:pt idx="51">
                  <c:v>43.42864881</c:v>
                </c:pt>
                <c:pt idx="52">
                  <c:v>43.68762925</c:v>
                </c:pt>
                <c:pt idx="53">
                  <c:v>48.19268168</c:v>
                </c:pt>
                <c:pt idx="54">
                  <c:v>48.09493159</c:v>
                </c:pt>
                <c:pt idx="55">
                  <c:v>48.25334589</c:v>
                </c:pt>
                <c:pt idx="56">
                  <c:v>34.45016794</c:v>
                </c:pt>
                <c:pt idx="57">
                  <c:v>44.22332019</c:v>
                </c:pt>
                <c:pt idx="58">
                  <c:v>48.37097743</c:v>
                </c:pt>
                <c:pt idx="59">
                  <c:v>39.19097138</c:v>
                </c:pt>
                <c:pt idx="60">
                  <c:v>38.34907025</c:v>
                </c:pt>
              </c:numCache>
            </c:numRef>
          </c:yVal>
        </c:ser>
        <c:ser>
          <c:idx val="1"/>
          <c:order val="1"/>
          <c:tx>
            <c:v>C2D (65)</c:v>
          </c:tx>
          <c:spPr>
            <a:ln>
              <a:noFill/>
            </a:ln>
          </c:spPr>
          <c:marker>
            <c:symbol val="circle"/>
            <c:size val="7"/>
          </c:marker>
          <c:xVal>
            <c:numRef>
              <c:f>TDP!$E$2:$E$62</c:f>
              <c:numCache>
                <c:formatCode>0.0</c:formatCode>
                <c:ptCount val="61"/>
                <c:pt idx="0">
                  <c:v>65.0</c:v>
                </c:pt>
                <c:pt idx="1">
                  <c:v>65.0</c:v>
                </c:pt>
                <c:pt idx="2">
                  <c:v>65.0</c:v>
                </c:pt>
                <c:pt idx="3">
                  <c:v>65.0</c:v>
                </c:pt>
                <c:pt idx="4">
                  <c:v>65.0</c:v>
                </c:pt>
                <c:pt idx="5">
                  <c:v>65.0</c:v>
                </c:pt>
                <c:pt idx="6">
                  <c:v>65.0</c:v>
                </c:pt>
                <c:pt idx="7">
                  <c:v>65.0</c:v>
                </c:pt>
                <c:pt idx="8">
                  <c:v>65.0</c:v>
                </c:pt>
                <c:pt idx="9">
                  <c:v>65.0</c:v>
                </c:pt>
                <c:pt idx="10">
                  <c:v>65.0</c:v>
                </c:pt>
                <c:pt idx="11">
                  <c:v>65.0</c:v>
                </c:pt>
                <c:pt idx="12">
                  <c:v>65.0</c:v>
                </c:pt>
                <c:pt idx="13">
                  <c:v>65.0</c:v>
                </c:pt>
                <c:pt idx="14">
                  <c:v>65.0</c:v>
                </c:pt>
                <c:pt idx="15">
                  <c:v>65.0</c:v>
                </c:pt>
                <c:pt idx="16">
                  <c:v>65.0</c:v>
                </c:pt>
                <c:pt idx="17">
                  <c:v>65.0</c:v>
                </c:pt>
                <c:pt idx="18">
                  <c:v>65.0</c:v>
                </c:pt>
                <c:pt idx="19">
                  <c:v>65.0</c:v>
                </c:pt>
                <c:pt idx="20">
                  <c:v>65.0</c:v>
                </c:pt>
                <c:pt idx="21">
                  <c:v>65.0</c:v>
                </c:pt>
                <c:pt idx="22">
                  <c:v>65.0</c:v>
                </c:pt>
                <c:pt idx="23">
                  <c:v>65.0</c:v>
                </c:pt>
                <c:pt idx="24">
                  <c:v>65.0</c:v>
                </c:pt>
                <c:pt idx="25">
                  <c:v>65.0</c:v>
                </c:pt>
                <c:pt idx="26">
                  <c:v>65.0</c:v>
                </c:pt>
                <c:pt idx="27">
                  <c:v>65.0</c:v>
                </c:pt>
                <c:pt idx="28">
                  <c:v>65.0</c:v>
                </c:pt>
                <c:pt idx="29">
                  <c:v>65.0</c:v>
                </c:pt>
                <c:pt idx="30">
                  <c:v>65.0</c:v>
                </c:pt>
                <c:pt idx="31">
                  <c:v>65.0</c:v>
                </c:pt>
                <c:pt idx="32">
                  <c:v>65.0</c:v>
                </c:pt>
                <c:pt idx="33">
                  <c:v>65.0</c:v>
                </c:pt>
                <c:pt idx="34">
                  <c:v>65.0</c:v>
                </c:pt>
                <c:pt idx="35">
                  <c:v>65.0</c:v>
                </c:pt>
                <c:pt idx="36">
                  <c:v>65.0</c:v>
                </c:pt>
                <c:pt idx="37">
                  <c:v>65.0</c:v>
                </c:pt>
                <c:pt idx="38">
                  <c:v>65.0</c:v>
                </c:pt>
                <c:pt idx="39">
                  <c:v>65.0</c:v>
                </c:pt>
                <c:pt idx="40">
                  <c:v>65.0</c:v>
                </c:pt>
                <c:pt idx="41">
                  <c:v>65.0</c:v>
                </c:pt>
                <c:pt idx="42">
                  <c:v>65.0</c:v>
                </c:pt>
                <c:pt idx="43">
                  <c:v>65.0</c:v>
                </c:pt>
                <c:pt idx="44">
                  <c:v>65.0</c:v>
                </c:pt>
                <c:pt idx="45">
                  <c:v>65.0</c:v>
                </c:pt>
                <c:pt idx="46">
                  <c:v>65.0</c:v>
                </c:pt>
                <c:pt idx="47">
                  <c:v>65.0</c:v>
                </c:pt>
                <c:pt idx="48">
                  <c:v>65.0</c:v>
                </c:pt>
                <c:pt idx="49">
                  <c:v>65.0</c:v>
                </c:pt>
                <c:pt idx="50">
                  <c:v>65.0</c:v>
                </c:pt>
                <c:pt idx="51">
                  <c:v>65.0</c:v>
                </c:pt>
                <c:pt idx="52">
                  <c:v>65.0</c:v>
                </c:pt>
                <c:pt idx="53">
                  <c:v>65.0</c:v>
                </c:pt>
                <c:pt idx="54">
                  <c:v>65.0</c:v>
                </c:pt>
                <c:pt idx="55">
                  <c:v>65.0</c:v>
                </c:pt>
                <c:pt idx="56">
                  <c:v>65.0</c:v>
                </c:pt>
                <c:pt idx="57">
                  <c:v>65.0</c:v>
                </c:pt>
                <c:pt idx="58">
                  <c:v>65.0</c:v>
                </c:pt>
                <c:pt idx="59">
                  <c:v>65.0</c:v>
                </c:pt>
                <c:pt idx="60">
                  <c:v>65.0</c:v>
                </c:pt>
              </c:numCache>
            </c:numRef>
          </c:xVal>
          <c:yVal>
            <c:numRef>
              <c:f>TDP!$F$2:$F$62</c:f>
              <c:numCache>
                <c:formatCode>0.0</c:formatCode>
                <c:ptCount val="61"/>
                <c:pt idx="0">
                  <c:v>25.24019808003541</c:v>
                </c:pt>
                <c:pt idx="1">
                  <c:v>26.04422959418558</c:v>
                </c:pt>
                <c:pt idx="2">
                  <c:v>29.81652055420924</c:v>
                </c:pt>
                <c:pt idx="3">
                  <c:v>25.05975162693382</c:v>
                </c:pt>
                <c:pt idx="4">
                  <c:v>25.79439763343466</c:v>
                </c:pt>
                <c:pt idx="5">
                  <c:v>24.26478566872283</c:v>
                </c:pt>
                <c:pt idx="6">
                  <c:v>27.50354309866402</c:v>
                </c:pt>
                <c:pt idx="7">
                  <c:v>23.37325980350299</c:v>
                </c:pt>
                <c:pt idx="8">
                  <c:v>21.41719122650531</c:v>
                </c:pt>
                <c:pt idx="9">
                  <c:v>27.82037165023357</c:v>
                </c:pt>
                <c:pt idx="10">
                  <c:v>31.36650163224963</c:v>
                </c:pt>
                <c:pt idx="11">
                  <c:v>27.4163673402738</c:v>
                </c:pt>
                <c:pt idx="12">
                  <c:v>25.31014120831565</c:v>
                </c:pt>
                <c:pt idx="13">
                  <c:v>26.63981136533404</c:v>
                </c:pt>
                <c:pt idx="14">
                  <c:v>25.46603473834934</c:v>
                </c:pt>
                <c:pt idx="15">
                  <c:v>24.88030039649336</c:v>
                </c:pt>
                <c:pt idx="16">
                  <c:v>29.6309656903637</c:v>
                </c:pt>
                <c:pt idx="17">
                  <c:v>25.1894884326985</c:v>
                </c:pt>
                <c:pt idx="18">
                  <c:v>22.81390082018127</c:v>
                </c:pt>
                <c:pt idx="19">
                  <c:v>28.11409904764072</c:v>
                </c:pt>
                <c:pt idx="20">
                  <c:v>28.85442522475088</c:v>
                </c:pt>
                <c:pt idx="21">
                  <c:v>32.28820579054072</c:v>
                </c:pt>
                <c:pt idx="22">
                  <c:v>30.19379277419328</c:v>
                </c:pt>
                <c:pt idx="23">
                  <c:v>23.55801897</c:v>
                </c:pt>
                <c:pt idx="24">
                  <c:v>23.53302358</c:v>
                </c:pt>
                <c:pt idx="25">
                  <c:v>23.65743833</c:v>
                </c:pt>
                <c:pt idx="26">
                  <c:v>24.64369845</c:v>
                </c:pt>
                <c:pt idx="27">
                  <c:v>22.70205512</c:v>
                </c:pt>
                <c:pt idx="28">
                  <c:v>23.85953049</c:v>
                </c:pt>
                <c:pt idx="29">
                  <c:v>22.50744246</c:v>
                </c:pt>
                <c:pt idx="30">
                  <c:v>25.99838637</c:v>
                </c:pt>
                <c:pt idx="31">
                  <c:v>22.6815794</c:v>
                </c:pt>
                <c:pt idx="32">
                  <c:v>23.21817311</c:v>
                </c:pt>
                <c:pt idx="33">
                  <c:v>23.84651127</c:v>
                </c:pt>
                <c:pt idx="34">
                  <c:v>24.25057815</c:v>
                </c:pt>
                <c:pt idx="35">
                  <c:v>23.20271927999995</c:v>
                </c:pt>
                <c:pt idx="36">
                  <c:v>26.46575811</c:v>
                </c:pt>
                <c:pt idx="37">
                  <c:v>24.17815977</c:v>
                </c:pt>
                <c:pt idx="38">
                  <c:v>24.30148087</c:v>
                </c:pt>
                <c:pt idx="39">
                  <c:v>25.27277256</c:v>
                </c:pt>
                <c:pt idx="40">
                  <c:v>26.353879</c:v>
                </c:pt>
                <c:pt idx="41">
                  <c:v>24.36340806</c:v>
                </c:pt>
                <c:pt idx="42">
                  <c:v>23.77988601</c:v>
                </c:pt>
                <c:pt idx="43">
                  <c:v>24.09629238</c:v>
                </c:pt>
                <c:pt idx="44">
                  <c:v>23.0319405</c:v>
                </c:pt>
                <c:pt idx="45">
                  <c:v>25.97905407</c:v>
                </c:pt>
                <c:pt idx="46">
                  <c:v>25.84418082</c:v>
                </c:pt>
                <c:pt idx="47">
                  <c:v>23.2973032</c:v>
                </c:pt>
                <c:pt idx="48">
                  <c:v>25.1932372</c:v>
                </c:pt>
                <c:pt idx="49">
                  <c:v>25.54998457</c:v>
                </c:pt>
                <c:pt idx="50">
                  <c:v>25.18150613</c:v>
                </c:pt>
                <c:pt idx="51">
                  <c:v>24.10579064</c:v>
                </c:pt>
                <c:pt idx="52">
                  <c:v>21.35700655</c:v>
                </c:pt>
                <c:pt idx="53">
                  <c:v>28.87412026</c:v>
                </c:pt>
                <c:pt idx="54">
                  <c:v>31.73716611</c:v>
                </c:pt>
                <c:pt idx="55">
                  <c:v>30.22525934</c:v>
                </c:pt>
                <c:pt idx="56">
                  <c:v>25.52308244</c:v>
                </c:pt>
                <c:pt idx="57">
                  <c:v>27.57517497</c:v>
                </c:pt>
                <c:pt idx="58">
                  <c:v>30.74807609</c:v>
                </c:pt>
                <c:pt idx="59">
                  <c:v>22.25780899</c:v>
                </c:pt>
                <c:pt idx="60">
                  <c:v>24.50492404</c:v>
                </c:pt>
              </c:numCache>
            </c:numRef>
          </c:yVal>
        </c:ser>
        <c:ser>
          <c:idx val="2"/>
          <c:order val="2"/>
          <c:tx>
            <c:v>C2Q (65)</c:v>
          </c:tx>
          <c:spPr>
            <a:ln>
              <a:noFill/>
            </a:ln>
          </c:spPr>
          <c:marker>
            <c:symbol val="circle"/>
            <c:size val="7"/>
          </c:marker>
          <c:xVal>
            <c:numRef>
              <c:f>TDP!$G$2:$G$62</c:f>
              <c:numCache>
                <c:formatCode>0.0</c:formatCode>
                <c:ptCount val="61"/>
                <c:pt idx="0">
                  <c:v>105.0</c:v>
                </c:pt>
                <c:pt idx="1">
                  <c:v>105.0</c:v>
                </c:pt>
                <c:pt idx="2">
                  <c:v>105.0</c:v>
                </c:pt>
                <c:pt idx="3">
                  <c:v>105.0</c:v>
                </c:pt>
                <c:pt idx="4">
                  <c:v>105.0</c:v>
                </c:pt>
                <c:pt idx="5">
                  <c:v>105.0</c:v>
                </c:pt>
                <c:pt idx="6">
                  <c:v>105.0</c:v>
                </c:pt>
                <c:pt idx="7">
                  <c:v>105.0</c:v>
                </c:pt>
                <c:pt idx="8">
                  <c:v>105.0</c:v>
                </c:pt>
                <c:pt idx="9">
                  <c:v>105.0</c:v>
                </c:pt>
                <c:pt idx="10">
                  <c:v>105.0</c:v>
                </c:pt>
                <c:pt idx="11">
                  <c:v>105.0</c:v>
                </c:pt>
                <c:pt idx="12">
                  <c:v>105.0</c:v>
                </c:pt>
                <c:pt idx="13">
                  <c:v>105.0</c:v>
                </c:pt>
                <c:pt idx="14">
                  <c:v>105.0</c:v>
                </c:pt>
                <c:pt idx="15">
                  <c:v>105.0</c:v>
                </c:pt>
                <c:pt idx="16">
                  <c:v>105.0</c:v>
                </c:pt>
                <c:pt idx="17">
                  <c:v>105.0</c:v>
                </c:pt>
                <c:pt idx="18">
                  <c:v>105.0</c:v>
                </c:pt>
                <c:pt idx="19">
                  <c:v>105.0</c:v>
                </c:pt>
                <c:pt idx="20">
                  <c:v>105.0</c:v>
                </c:pt>
                <c:pt idx="21">
                  <c:v>105.0</c:v>
                </c:pt>
                <c:pt idx="22">
                  <c:v>105.0</c:v>
                </c:pt>
                <c:pt idx="23">
                  <c:v>105.0</c:v>
                </c:pt>
                <c:pt idx="24">
                  <c:v>105.0</c:v>
                </c:pt>
                <c:pt idx="25">
                  <c:v>105.0</c:v>
                </c:pt>
                <c:pt idx="26">
                  <c:v>105.0</c:v>
                </c:pt>
                <c:pt idx="27">
                  <c:v>105.0</c:v>
                </c:pt>
                <c:pt idx="28">
                  <c:v>105.0</c:v>
                </c:pt>
                <c:pt idx="29">
                  <c:v>105.0</c:v>
                </c:pt>
                <c:pt idx="30">
                  <c:v>105.0</c:v>
                </c:pt>
                <c:pt idx="31">
                  <c:v>105.0</c:v>
                </c:pt>
                <c:pt idx="32">
                  <c:v>105.0</c:v>
                </c:pt>
                <c:pt idx="33">
                  <c:v>105.0</c:v>
                </c:pt>
                <c:pt idx="34">
                  <c:v>105.0</c:v>
                </c:pt>
                <c:pt idx="35">
                  <c:v>105.0</c:v>
                </c:pt>
                <c:pt idx="36">
                  <c:v>105.0</c:v>
                </c:pt>
                <c:pt idx="37">
                  <c:v>105.0</c:v>
                </c:pt>
                <c:pt idx="38">
                  <c:v>105.0</c:v>
                </c:pt>
                <c:pt idx="39">
                  <c:v>105.0</c:v>
                </c:pt>
                <c:pt idx="40">
                  <c:v>105.0</c:v>
                </c:pt>
                <c:pt idx="41">
                  <c:v>105.0</c:v>
                </c:pt>
                <c:pt idx="42">
                  <c:v>105.0</c:v>
                </c:pt>
                <c:pt idx="43">
                  <c:v>105.0</c:v>
                </c:pt>
                <c:pt idx="44">
                  <c:v>105.0</c:v>
                </c:pt>
                <c:pt idx="45">
                  <c:v>105.0</c:v>
                </c:pt>
                <c:pt idx="46">
                  <c:v>105.0</c:v>
                </c:pt>
                <c:pt idx="47">
                  <c:v>105.0</c:v>
                </c:pt>
                <c:pt idx="48">
                  <c:v>105.0</c:v>
                </c:pt>
                <c:pt idx="49">
                  <c:v>105.0</c:v>
                </c:pt>
                <c:pt idx="50">
                  <c:v>105.0</c:v>
                </c:pt>
                <c:pt idx="51">
                  <c:v>105.0</c:v>
                </c:pt>
                <c:pt idx="52">
                  <c:v>105.0</c:v>
                </c:pt>
                <c:pt idx="53">
                  <c:v>105.0</c:v>
                </c:pt>
                <c:pt idx="54">
                  <c:v>105.0</c:v>
                </c:pt>
                <c:pt idx="55">
                  <c:v>105.0</c:v>
                </c:pt>
                <c:pt idx="56">
                  <c:v>105.0</c:v>
                </c:pt>
                <c:pt idx="57">
                  <c:v>105.0</c:v>
                </c:pt>
                <c:pt idx="58">
                  <c:v>105.0</c:v>
                </c:pt>
                <c:pt idx="59">
                  <c:v>105.0</c:v>
                </c:pt>
                <c:pt idx="60">
                  <c:v>105.0</c:v>
                </c:pt>
              </c:numCache>
            </c:numRef>
          </c:xVal>
          <c:yVal>
            <c:numRef>
              <c:f>TDP!$H$2:$H$62</c:f>
              <c:numCache>
                <c:formatCode>0.0</c:formatCode>
                <c:ptCount val="61"/>
                <c:pt idx="0">
                  <c:v>47.35446241962391</c:v>
                </c:pt>
                <c:pt idx="1">
                  <c:v>52.59331411741387</c:v>
                </c:pt>
                <c:pt idx="2">
                  <c:v>54.52343845740688</c:v>
                </c:pt>
                <c:pt idx="3">
                  <c:v>56.13015499143382</c:v>
                </c:pt>
                <c:pt idx="4">
                  <c:v>58.99062100372088</c:v>
                </c:pt>
                <c:pt idx="5">
                  <c:v>65.1105840821101</c:v>
                </c:pt>
                <c:pt idx="6">
                  <c:v>57.636700438687</c:v>
                </c:pt>
                <c:pt idx="7">
                  <c:v>57.82145057274638</c:v>
                </c:pt>
                <c:pt idx="8">
                  <c:v>61.30830873184177</c:v>
                </c:pt>
                <c:pt idx="9">
                  <c:v>56.11973021854368</c:v>
                </c:pt>
                <c:pt idx="10">
                  <c:v>63.94132180608624</c:v>
                </c:pt>
                <c:pt idx="11">
                  <c:v>55.42799017603802</c:v>
                </c:pt>
                <c:pt idx="12">
                  <c:v>49.19824679529277</c:v>
                </c:pt>
                <c:pt idx="13">
                  <c:v>51.45898245481351</c:v>
                </c:pt>
                <c:pt idx="14">
                  <c:v>52.21052978487522</c:v>
                </c:pt>
                <c:pt idx="15">
                  <c:v>56.64919533858778</c:v>
                </c:pt>
                <c:pt idx="16">
                  <c:v>46.80005191558017</c:v>
                </c:pt>
                <c:pt idx="17">
                  <c:v>52.2456205349508</c:v>
                </c:pt>
                <c:pt idx="18">
                  <c:v>50.62688075992664</c:v>
                </c:pt>
                <c:pt idx="19">
                  <c:v>67.08927659661131</c:v>
                </c:pt>
                <c:pt idx="20">
                  <c:v>74.1975601663128</c:v>
                </c:pt>
                <c:pt idx="21">
                  <c:v>59.98186385121726</c:v>
                </c:pt>
                <c:pt idx="22">
                  <c:v>71.19558761412017</c:v>
                </c:pt>
                <c:pt idx="23">
                  <c:v>47.05970636</c:v>
                </c:pt>
                <c:pt idx="24">
                  <c:v>47.64134705999999</c:v>
                </c:pt>
                <c:pt idx="25">
                  <c:v>49.83754737</c:v>
                </c:pt>
                <c:pt idx="26">
                  <c:v>54.35244891</c:v>
                </c:pt>
                <c:pt idx="27">
                  <c:v>46.05635712</c:v>
                </c:pt>
                <c:pt idx="28">
                  <c:v>46.981538</c:v>
                </c:pt>
                <c:pt idx="29">
                  <c:v>46.68804342</c:v>
                </c:pt>
                <c:pt idx="30">
                  <c:v>55.17690617</c:v>
                </c:pt>
                <c:pt idx="31">
                  <c:v>46.44991777</c:v>
                </c:pt>
                <c:pt idx="32">
                  <c:v>53.28647417</c:v>
                </c:pt>
                <c:pt idx="33">
                  <c:v>50.32940281</c:v>
                </c:pt>
                <c:pt idx="34">
                  <c:v>51.12023638</c:v>
                </c:pt>
                <c:pt idx="35">
                  <c:v>46.56018284</c:v>
                </c:pt>
                <c:pt idx="36">
                  <c:v>57.37686962999999</c:v>
                </c:pt>
                <c:pt idx="37">
                  <c:v>51.75971803</c:v>
                </c:pt>
                <c:pt idx="38">
                  <c:v>48.33387944</c:v>
                </c:pt>
                <c:pt idx="39">
                  <c:v>52.84859865</c:v>
                </c:pt>
                <c:pt idx="40">
                  <c:v>56.70775992</c:v>
                </c:pt>
                <c:pt idx="41">
                  <c:v>47.79887202</c:v>
                </c:pt>
                <c:pt idx="42">
                  <c:v>47.83548996</c:v>
                </c:pt>
                <c:pt idx="43">
                  <c:v>53.80434348999999</c:v>
                </c:pt>
                <c:pt idx="44">
                  <c:v>45.56952309</c:v>
                </c:pt>
                <c:pt idx="45">
                  <c:v>50.09209046</c:v>
                </c:pt>
                <c:pt idx="46">
                  <c:v>57.27777713</c:v>
                </c:pt>
                <c:pt idx="47">
                  <c:v>48.02179836</c:v>
                </c:pt>
                <c:pt idx="48">
                  <c:v>56.94815912</c:v>
                </c:pt>
                <c:pt idx="49">
                  <c:v>53.74751471</c:v>
                </c:pt>
                <c:pt idx="50">
                  <c:v>56.64899973</c:v>
                </c:pt>
                <c:pt idx="51">
                  <c:v>55.55304114</c:v>
                </c:pt>
                <c:pt idx="52">
                  <c:v>53.4711139</c:v>
                </c:pt>
                <c:pt idx="53">
                  <c:v>68.45275968</c:v>
                </c:pt>
                <c:pt idx="54">
                  <c:v>77.28730445</c:v>
                </c:pt>
                <c:pt idx="55">
                  <c:v>73.64195528</c:v>
                </c:pt>
                <c:pt idx="56">
                  <c:v>59.3560154</c:v>
                </c:pt>
                <c:pt idx="57">
                  <c:v>63.20305004</c:v>
                </c:pt>
                <c:pt idx="58">
                  <c:v>75.57747757999987</c:v>
                </c:pt>
                <c:pt idx="59">
                  <c:v>47.4932569</c:v>
                </c:pt>
                <c:pt idx="60">
                  <c:v>48.32423268</c:v>
                </c:pt>
              </c:numCache>
            </c:numRef>
          </c:yVal>
        </c:ser>
        <c:ser>
          <c:idx val="3"/>
          <c:order val="3"/>
          <c:tx>
            <c:v>i7 (45)</c:v>
          </c:tx>
          <c:spPr>
            <a:ln>
              <a:noFill/>
            </a:ln>
          </c:spPr>
          <c:marker>
            <c:symbol val="circle"/>
            <c:size val="7"/>
          </c:marker>
          <c:xVal>
            <c:numRef>
              <c:f>TDP!$I$2:$I$62</c:f>
              <c:numCache>
                <c:formatCode>0.0</c:formatCode>
                <c:ptCount val="61"/>
                <c:pt idx="0">
                  <c:v>130.0</c:v>
                </c:pt>
                <c:pt idx="1">
                  <c:v>130.0</c:v>
                </c:pt>
                <c:pt idx="2">
                  <c:v>130.0</c:v>
                </c:pt>
                <c:pt idx="3">
                  <c:v>130.0</c:v>
                </c:pt>
                <c:pt idx="4">
                  <c:v>130.0</c:v>
                </c:pt>
                <c:pt idx="5">
                  <c:v>130.0</c:v>
                </c:pt>
                <c:pt idx="6">
                  <c:v>130.0</c:v>
                </c:pt>
                <c:pt idx="7">
                  <c:v>130.0</c:v>
                </c:pt>
                <c:pt idx="8">
                  <c:v>130.0</c:v>
                </c:pt>
                <c:pt idx="9">
                  <c:v>130.0</c:v>
                </c:pt>
                <c:pt idx="10">
                  <c:v>130.0</c:v>
                </c:pt>
                <c:pt idx="11">
                  <c:v>130.0</c:v>
                </c:pt>
                <c:pt idx="12">
                  <c:v>130.0</c:v>
                </c:pt>
                <c:pt idx="13">
                  <c:v>130.0</c:v>
                </c:pt>
                <c:pt idx="14">
                  <c:v>130.0</c:v>
                </c:pt>
                <c:pt idx="15">
                  <c:v>130.0</c:v>
                </c:pt>
                <c:pt idx="16">
                  <c:v>130.0</c:v>
                </c:pt>
                <c:pt idx="17">
                  <c:v>130.0</c:v>
                </c:pt>
                <c:pt idx="18">
                  <c:v>130.0</c:v>
                </c:pt>
                <c:pt idx="19">
                  <c:v>130.0</c:v>
                </c:pt>
                <c:pt idx="20">
                  <c:v>130.0</c:v>
                </c:pt>
                <c:pt idx="21">
                  <c:v>130.0</c:v>
                </c:pt>
                <c:pt idx="22">
                  <c:v>130.0</c:v>
                </c:pt>
                <c:pt idx="23">
                  <c:v>130.0</c:v>
                </c:pt>
                <c:pt idx="24">
                  <c:v>130.0</c:v>
                </c:pt>
                <c:pt idx="25">
                  <c:v>130.0</c:v>
                </c:pt>
                <c:pt idx="26">
                  <c:v>130.0</c:v>
                </c:pt>
                <c:pt idx="27">
                  <c:v>130.0</c:v>
                </c:pt>
                <c:pt idx="28">
                  <c:v>130.0</c:v>
                </c:pt>
                <c:pt idx="29">
                  <c:v>130.0</c:v>
                </c:pt>
                <c:pt idx="30">
                  <c:v>130.0</c:v>
                </c:pt>
                <c:pt idx="31">
                  <c:v>130.0</c:v>
                </c:pt>
                <c:pt idx="32">
                  <c:v>130.0</c:v>
                </c:pt>
                <c:pt idx="33">
                  <c:v>130.0</c:v>
                </c:pt>
                <c:pt idx="34">
                  <c:v>130.0</c:v>
                </c:pt>
                <c:pt idx="35">
                  <c:v>130.0</c:v>
                </c:pt>
                <c:pt idx="36">
                  <c:v>130.0</c:v>
                </c:pt>
                <c:pt idx="37">
                  <c:v>130.0</c:v>
                </c:pt>
                <c:pt idx="38">
                  <c:v>130.0</c:v>
                </c:pt>
                <c:pt idx="39">
                  <c:v>130.0</c:v>
                </c:pt>
                <c:pt idx="40">
                  <c:v>130.0</c:v>
                </c:pt>
                <c:pt idx="41">
                  <c:v>130.0</c:v>
                </c:pt>
                <c:pt idx="42">
                  <c:v>130.0</c:v>
                </c:pt>
                <c:pt idx="43">
                  <c:v>130.0</c:v>
                </c:pt>
                <c:pt idx="44">
                  <c:v>130.0</c:v>
                </c:pt>
                <c:pt idx="45">
                  <c:v>130.0</c:v>
                </c:pt>
                <c:pt idx="46">
                  <c:v>130.0</c:v>
                </c:pt>
                <c:pt idx="47">
                  <c:v>130.0</c:v>
                </c:pt>
                <c:pt idx="48">
                  <c:v>130.0</c:v>
                </c:pt>
                <c:pt idx="49">
                  <c:v>130.0</c:v>
                </c:pt>
                <c:pt idx="50">
                  <c:v>130.0</c:v>
                </c:pt>
                <c:pt idx="51">
                  <c:v>130.0</c:v>
                </c:pt>
                <c:pt idx="52">
                  <c:v>130.0</c:v>
                </c:pt>
                <c:pt idx="53">
                  <c:v>130.0</c:v>
                </c:pt>
                <c:pt idx="54">
                  <c:v>130.0</c:v>
                </c:pt>
                <c:pt idx="55">
                  <c:v>130.0</c:v>
                </c:pt>
                <c:pt idx="56">
                  <c:v>130.0</c:v>
                </c:pt>
                <c:pt idx="57">
                  <c:v>130.0</c:v>
                </c:pt>
                <c:pt idx="58">
                  <c:v>130.0</c:v>
                </c:pt>
                <c:pt idx="59">
                  <c:v>130.0</c:v>
                </c:pt>
                <c:pt idx="60">
                  <c:v>130.0</c:v>
                </c:pt>
              </c:numCache>
            </c:numRef>
          </c:xVal>
          <c:yVal>
            <c:numRef>
              <c:f>TDP!$J$2:$J$62</c:f>
              <c:numCache>
                <c:formatCode>0.0</c:formatCode>
                <c:ptCount val="61"/>
                <c:pt idx="0">
                  <c:v>47.03593249410076</c:v>
                </c:pt>
                <c:pt idx="1">
                  <c:v>34.94974950844124</c:v>
                </c:pt>
                <c:pt idx="2">
                  <c:v>35.46995871843318</c:v>
                </c:pt>
                <c:pt idx="3">
                  <c:v>37.9685495190244</c:v>
                </c:pt>
                <c:pt idx="4">
                  <c:v>41.28035478838245</c:v>
                </c:pt>
                <c:pt idx="5">
                  <c:v>51.36284466646984</c:v>
                </c:pt>
                <c:pt idx="6">
                  <c:v>45.57868930275528</c:v>
                </c:pt>
                <c:pt idx="7">
                  <c:v>38.47132121818172</c:v>
                </c:pt>
                <c:pt idx="8">
                  <c:v>40.84445010948585</c:v>
                </c:pt>
                <c:pt idx="9">
                  <c:v>37.17995782509796</c:v>
                </c:pt>
                <c:pt idx="10">
                  <c:v>40.20496478134654</c:v>
                </c:pt>
                <c:pt idx="11">
                  <c:v>36.34628134260488</c:v>
                </c:pt>
                <c:pt idx="12">
                  <c:v>30.60917672981652</c:v>
                </c:pt>
                <c:pt idx="13">
                  <c:v>31.53407396129892</c:v>
                </c:pt>
                <c:pt idx="14">
                  <c:v>27.98506524204856</c:v>
                </c:pt>
                <c:pt idx="15">
                  <c:v>35.79578882793856</c:v>
                </c:pt>
                <c:pt idx="16">
                  <c:v>30.96330875354777</c:v>
                </c:pt>
                <c:pt idx="17">
                  <c:v>32.03482324890296</c:v>
                </c:pt>
                <c:pt idx="18">
                  <c:v>33.21610312261203</c:v>
                </c:pt>
                <c:pt idx="19">
                  <c:v>71.84924283219775</c:v>
                </c:pt>
                <c:pt idx="20">
                  <c:v>86.9490662903198</c:v>
                </c:pt>
                <c:pt idx="21">
                  <c:v>49.1833008313527</c:v>
                </c:pt>
                <c:pt idx="22">
                  <c:v>72.5542485458416</c:v>
                </c:pt>
                <c:pt idx="23">
                  <c:v>28.99597422</c:v>
                </c:pt>
                <c:pt idx="24">
                  <c:v>28.67986786</c:v>
                </c:pt>
                <c:pt idx="25">
                  <c:v>26.06959553</c:v>
                </c:pt>
                <c:pt idx="26">
                  <c:v>24.39601985</c:v>
                </c:pt>
                <c:pt idx="27">
                  <c:v>27.58984906</c:v>
                </c:pt>
                <c:pt idx="28">
                  <c:v>28.58737832</c:v>
                </c:pt>
                <c:pt idx="29">
                  <c:v>28.44928874</c:v>
                </c:pt>
                <c:pt idx="30">
                  <c:v>25.68490691</c:v>
                </c:pt>
                <c:pt idx="31">
                  <c:v>26.61873225</c:v>
                </c:pt>
                <c:pt idx="32">
                  <c:v>23.40162392</c:v>
                </c:pt>
                <c:pt idx="33">
                  <c:v>28.60455642</c:v>
                </c:pt>
                <c:pt idx="34">
                  <c:v>25.57585071</c:v>
                </c:pt>
                <c:pt idx="35">
                  <c:v>28.75840446</c:v>
                </c:pt>
                <c:pt idx="36">
                  <c:v>28.66239665</c:v>
                </c:pt>
                <c:pt idx="37">
                  <c:v>25.55438573</c:v>
                </c:pt>
                <c:pt idx="38">
                  <c:v>27.94040668</c:v>
                </c:pt>
                <c:pt idx="39">
                  <c:v>25.28362983999995</c:v>
                </c:pt>
                <c:pt idx="40">
                  <c:v>26.82741962</c:v>
                </c:pt>
                <c:pt idx="41">
                  <c:v>26.98933441</c:v>
                </c:pt>
                <c:pt idx="42">
                  <c:v>27.5744983</c:v>
                </c:pt>
                <c:pt idx="43">
                  <c:v>26.21932811</c:v>
                </c:pt>
                <c:pt idx="44">
                  <c:v>28.32020372</c:v>
                </c:pt>
                <c:pt idx="45">
                  <c:v>30.49211526</c:v>
                </c:pt>
                <c:pt idx="46">
                  <c:v>25.09010834</c:v>
                </c:pt>
                <c:pt idx="47">
                  <c:v>27.69936984</c:v>
                </c:pt>
                <c:pt idx="48">
                  <c:v>28.2773909</c:v>
                </c:pt>
                <c:pt idx="49">
                  <c:v>26.95335861</c:v>
                </c:pt>
                <c:pt idx="50">
                  <c:v>50.91256064</c:v>
                </c:pt>
                <c:pt idx="51">
                  <c:v>48.92757506</c:v>
                </c:pt>
                <c:pt idx="52">
                  <c:v>38.28628614</c:v>
                </c:pt>
                <c:pt idx="53">
                  <c:v>79.69385905999998</c:v>
                </c:pt>
                <c:pt idx="54">
                  <c:v>88.08635767</c:v>
                </c:pt>
                <c:pt idx="55">
                  <c:v>89.18361331</c:v>
                </c:pt>
                <c:pt idx="56">
                  <c:v>55.27392885</c:v>
                </c:pt>
                <c:pt idx="57">
                  <c:v>62.56435929</c:v>
                </c:pt>
                <c:pt idx="58">
                  <c:v>86.0823212</c:v>
                </c:pt>
                <c:pt idx="59">
                  <c:v>36.5352452</c:v>
                </c:pt>
                <c:pt idx="60">
                  <c:v>28.97401889</c:v>
                </c:pt>
              </c:numCache>
            </c:numRef>
          </c:yVal>
        </c:ser>
        <c:ser>
          <c:idx val="4"/>
          <c:order val="4"/>
          <c:tx>
            <c:v>Atom (45)</c:v>
          </c:tx>
          <c:spPr>
            <a:ln>
              <a:noFill/>
            </a:ln>
          </c:spPr>
          <c:marker>
            <c:symbol val="circle"/>
            <c:size val="7"/>
          </c:marker>
          <c:xVal>
            <c:numRef>
              <c:f>TDP!$K$2:$K$62</c:f>
              <c:numCache>
                <c:formatCode>0.0</c:formatCode>
                <c:ptCount val="61"/>
                <c:pt idx="0">
                  <c:v>4.0</c:v>
                </c:pt>
                <c:pt idx="1">
                  <c:v>4.0</c:v>
                </c:pt>
                <c:pt idx="2">
                  <c:v>4.0</c:v>
                </c:pt>
                <c:pt idx="3">
                  <c:v>4.0</c:v>
                </c:pt>
                <c:pt idx="4">
                  <c:v>4.0</c:v>
                </c:pt>
                <c:pt idx="5">
                  <c:v>4.0</c:v>
                </c:pt>
                <c:pt idx="6">
                  <c:v>4.0</c:v>
                </c:pt>
                <c:pt idx="7">
                  <c:v>4.0</c:v>
                </c:pt>
                <c:pt idx="8">
                  <c:v>4.0</c:v>
                </c:pt>
                <c:pt idx="9">
                  <c:v>4.0</c:v>
                </c:pt>
                <c:pt idx="10">
                  <c:v>4.0</c:v>
                </c:pt>
                <c:pt idx="11">
                  <c:v>4.0</c:v>
                </c:pt>
                <c:pt idx="12">
                  <c:v>4.0</c:v>
                </c:pt>
                <c:pt idx="13">
                  <c:v>4.0</c:v>
                </c:pt>
                <c:pt idx="14">
                  <c:v>4.0</c:v>
                </c:pt>
                <c:pt idx="15">
                  <c:v>4.0</c:v>
                </c:pt>
                <c:pt idx="16">
                  <c:v>4.0</c:v>
                </c:pt>
                <c:pt idx="17">
                  <c:v>4.0</c:v>
                </c:pt>
                <c:pt idx="18">
                  <c:v>4.0</c:v>
                </c:pt>
                <c:pt idx="19">
                  <c:v>4.0</c:v>
                </c:pt>
                <c:pt idx="20">
                  <c:v>4.0</c:v>
                </c:pt>
                <c:pt idx="21">
                  <c:v>4.0</c:v>
                </c:pt>
                <c:pt idx="22">
                  <c:v>4.0</c:v>
                </c:pt>
                <c:pt idx="23">
                  <c:v>4.0</c:v>
                </c:pt>
                <c:pt idx="24">
                  <c:v>4.0</c:v>
                </c:pt>
                <c:pt idx="25">
                  <c:v>4.0</c:v>
                </c:pt>
                <c:pt idx="26">
                  <c:v>4.0</c:v>
                </c:pt>
                <c:pt idx="27">
                  <c:v>4.0</c:v>
                </c:pt>
                <c:pt idx="28">
                  <c:v>4.0</c:v>
                </c:pt>
                <c:pt idx="29">
                  <c:v>4.0</c:v>
                </c:pt>
                <c:pt idx="30">
                  <c:v>4.0</c:v>
                </c:pt>
                <c:pt idx="31">
                  <c:v>4.0</c:v>
                </c:pt>
                <c:pt idx="32">
                  <c:v>4.0</c:v>
                </c:pt>
                <c:pt idx="33">
                  <c:v>4.0</c:v>
                </c:pt>
                <c:pt idx="34">
                  <c:v>4.0</c:v>
                </c:pt>
                <c:pt idx="35">
                  <c:v>4.0</c:v>
                </c:pt>
                <c:pt idx="36">
                  <c:v>4.0</c:v>
                </c:pt>
                <c:pt idx="37">
                  <c:v>4.0</c:v>
                </c:pt>
                <c:pt idx="38">
                  <c:v>4.0</c:v>
                </c:pt>
                <c:pt idx="39">
                  <c:v>4.0</c:v>
                </c:pt>
                <c:pt idx="40">
                  <c:v>4.0</c:v>
                </c:pt>
                <c:pt idx="41">
                  <c:v>4.0</c:v>
                </c:pt>
                <c:pt idx="42">
                  <c:v>4.0</c:v>
                </c:pt>
                <c:pt idx="43">
                  <c:v>4.0</c:v>
                </c:pt>
                <c:pt idx="44">
                  <c:v>4.0</c:v>
                </c:pt>
                <c:pt idx="45">
                  <c:v>4.0</c:v>
                </c:pt>
                <c:pt idx="46">
                  <c:v>4.0</c:v>
                </c:pt>
                <c:pt idx="47">
                  <c:v>4.0</c:v>
                </c:pt>
                <c:pt idx="48">
                  <c:v>4.0</c:v>
                </c:pt>
                <c:pt idx="49">
                  <c:v>4.0</c:v>
                </c:pt>
                <c:pt idx="50">
                  <c:v>4.0</c:v>
                </c:pt>
                <c:pt idx="51">
                  <c:v>4.0</c:v>
                </c:pt>
                <c:pt idx="52">
                  <c:v>4.0</c:v>
                </c:pt>
                <c:pt idx="53">
                  <c:v>4.0</c:v>
                </c:pt>
                <c:pt idx="54">
                  <c:v>4.0</c:v>
                </c:pt>
                <c:pt idx="55">
                  <c:v>4.0</c:v>
                </c:pt>
                <c:pt idx="56">
                  <c:v>4.0</c:v>
                </c:pt>
                <c:pt idx="57">
                  <c:v>4.0</c:v>
                </c:pt>
                <c:pt idx="58">
                  <c:v>4.0</c:v>
                </c:pt>
                <c:pt idx="59">
                  <c:v>4.0</c:v>
                </c:pt>
                <c:pt idx="60">
                  <c:v>4.0</c:v>
                </c:pt>
              </c:numCache>
            </c:numRef>
          </c:xVal>
          <c:yVal>
            <c:numRef>
              <c:f>TDP!$L$2:$L$62</c:f>
              <c:numCache>
                <c:formatCode>0.0</c:formatCode>
                <c:ptCount val="61"/>
                <c:pt idx="0">
                  <c:v>2.196522106502663</c:v>
                </c:pt>
                <c:pt idx="1">
                  <c:v>2.32931394419109</c:v>
                </c:pt>
                <c:pt idx="2">
                  <c:v>2.283015907414461</c:v>
                </c:pt>
                <c:pt idx="3">
                  <c:v>2.369466763654286</c:v>
                </c:pt>
                <c:pt idx="4">
                  <c:v>2.368714919128767</c:v>
                </c:pt>
                <c:pt idx="5">
                  <c:v>2.423085861553431</c:v>
                </c:pt>
                <c:pt idx="6">
                  <c:v>2.371957123692373</c:v>
                </c:pt>
                <c:pt idx="7">
                  <c:v>2.396931569015207</c:v>
                </c:pt>
                <c:pt idx="8">
                  <c:v>2.353259412330466</c:v>
                </c:pt>
                <c:pt idx="9">
                  <c:v>2.325173478694706</c:v>
                </c:pt>
                <c:pt idx="10">
                  <c:v>2.4002224435928</c:v>
                </c:pt>
                <c:pt idx="11">
                  <c:v>2.294077651753869</c:v>
                </c:pt>
                <c:pt idx="12">
                  <c:v>2.1755167044813</c:v>
                </c:pt>
                <c:pt idx="13">
                  <c:v>2.283153659964184</c:v>
                </c:pt>
                <c:pt idx="14">
                  <c:v>1.943846006237611</c:v>
                </c:pt>
                <c:pt idx="15">
                  <c:v>2.332519307842173</c:v>
                </c:pt>
                <c:pt idx="16">
                  <c:v>2.230251741577013</c:v>
                </c:pt>
                <c:pt idx="17">
                  <c:v>2.2747534603526</c:v>
                </c:pt>
                <c:pt idx="18">
                  <c:v>2.253470199055475</c:v>
                </c:pt>
                <c:pt idx="19">
                  <c:v>2.482364833561012</c:v>
                </c:pt>
                <c:pt idx="20">
                  <c:v>2.552799505267052</c:v>
                </c:pt>
                <c:pt idx="21">
                  <c:v>2.295020654686297</c:v>
                </c:pt>
                <c:pt idx="22">
                  <c:v>2.415259513779793</c:v>
                </c:pt>
                <c:pt idx="23">
                  <c:v>2.336861530999998</c:v>
                </c:pt>
                <c:pt idx="24">
                  <c:v>2.192713743</c:v>
                </c:pt>
                <c:pt idx="25">
                  <c:v>2.285920479</c:v>
                </c:pt>
                <c:pt idx="26">
                  <c:v>1.97519168</c:v>
                </c:pt>
                <c:pt idx="27">
                  <c:v>2.28712914</c:v>
                </c:pt>
                <c:pt idx="28">
                  <c:v>2.481504208</c:v>
                </c:pt>
                <c:pt idx="29">
                  <c:v>2.284970818</c:v>
                </c:pt>
                <c:pt idx="30">
                  <c:v>2.44722053</c:v>
                </c:pt>
                <c:pt idx="31">
                  <c:v>2.295551664</c:v>
                </c:pt>
                <c:pt idx="32">
                  <c:v>2.074473648</c:v>
                </c:pt>
                <c:pt idx="33">
                  <c:v>2.155443828999999</c:v>
                </c:pt>
                <c:pt idx="34">
                  <c:v>2.222080749</c:v>
                </c:pt>
                <c:pt idx="35">
                  <c:v>2.167696605</c:v>
                </c:pt>
                <c:pt idx="36">
                  <c:v>2.446877216</c:v>
                </c:pt>
                <c:pt idx="37">
                  <c:v>2.114223523</c:v>
                </c:pt>
                <c:pt idx="38">
                  <c:v>2.303963474</c:v>
                </c:pt>
                <c:pt idx="39">
                  <c:v>2.123406504</c:v>
                </c:pt>
                <c:pt idx="40">
                  <c:v>2.183025549</c:v>
                </c:pt>
                <c:pt idx="41">
                  <c:v>2.365109377</c:v>
                </c:pt>
                <c:pt idx="42">
                  <c:v>2.300168326</c:v>
                </c:pt>
                <c:pt idx="43">
                  <c:v>2.153313993</c:v>
                </c:pt>
                <c:pt idx="44">
                  <c:v>2.302895504999999</c:v>
                </c:pt>
                <c:pt idx="45">
                  <c:v>2.41617675</c:v>
                </c:pt>
                <c:pt idx="46">
                  <c:v>2.192047847</c:v>
                </c:pt>
                <c:pt idx="47">
                  <c:v>2.39090769</c:v>
                </c:pt>
                <c:pt idx="48">
                  <c:v>2.406537221</c:v>
                </c:pt>
                <c:pt idx="49">
                  <c:v>2.513484319</c:v>
                </c:pt>
                <c:pt idx="50">
                  <c:v>2.534591647</c:v>
                </c:pt>
                <c:pt idx="51">
                  <c:v>2.531353529</c:v>
                </c:pt>
                <c:pt idx="52">
                  <c:v>2.103814274</c:v>
                </c:pt>
                <c:pt idx="53">
                  <c:v>2.729280113</c:v>
                </c:pt>
                <c:pt idx="54">
                  <c:v>2.661740029</c:v>
                </c:pt>
                <c:pt idx="55">
                  <c:v>2.530058342999999</c:v>
                </c:pt>
                <c:pt idx="56">
                  <c:v>2.517604475</c:v>
                </c:pt>
                <c:pt idx="57">
                  <c:v>2.56531855</c:v>
                </c:pt>
                <c:pt idx="58">
                  <c:v>2.712444001</c:v>
                </c:pt>
                <c:pt idx="59">
                  <c:v>2.492498198999999</c:v>
                </c:pt>
                <c:pt idx="60">
                  <c:v>2.539515229</c:v>
                </c:pt>
              </c:numCache>
            </c:numRef>
          </c:yVal>
        </c:ser>
        <c:ser>
          <c:idx val="5"/>
          <c:order val="5"/>
          <c:tx>
            <c:v>C2D (45)</c:v>
          </c:tx>
          <c:spPr>
            <a:ln>
              <a:noFill/>
            </a:ln>
          </c:spPr>
          <c:marker>
            <c:symbol val="circle"/>
            <c:size val="7"/>
          </c:marker>
          <c:xVal>
            <c:numRef>
              <c:f>TDP!$M$2:$M$62</c:f>
              <c:numCache>
                <c:formatCode>0.0</c:formatCode>
                <c:ptCount val="61"/>
                <c:pt idx="0">
                  <c:v>65.0</c:v>
                </c:pt>
                <c:pt idx="1">
                  <c:v>65.0</c:v>
                </c:pt>
                <c:pt idx="2">
                  <c:v>65.0</c:v>
                </c:pt>
                <c:pt idx="3">
                  <c:v>65.0</c:v>
                </c:pt>
                <c:pt idx="4">
                  <c:v>65.0</c:v>
                </c:pt>
                <c:pt idx="5">
                  <c:v>65.0</c:v>
                </c:pt>
                <c:pt idx="6">
                  <c:v>65.0</c:v>
                </c:pt>
                <c:pt idx="7">
                  <c:v>65.0</c:v>
                </c:pt>
                <c:pt idx="8">
                  <c:v>65.0</c:v>
                </c:pt>
                <c:pt idx="9">
                  <c:v>65.0</c:v>
                </c:pt>
                <c:pt idx="10">
                  <c:v>65.0</c:v>
                </c:pt>
                <c:pt idx="11">
                  <c:v>65.0</c:v>
                </c:pt>
                <c:pt idx="12">
                  <c:v>65.0</c:v>
                </c:pt>
                <c:pt idx="13">
                  <c:v>65.0</c:v>
                </c:pt>
                <c:pt idx="14">
                  <c:v>65.0</c:v>
                </c:pt>
                <c:pt idx="15">
                  <c:v>65.0</c:v>
                </c:pt>
                <c:pt idx="16">
                  <c:v>65.0</c:v>
                </c:pt>
                <c:pt idx="17">
                  <c:v>65.0</c:v>
                </c:pt>
                <c:pt idx="18">
                  <c:v>65.0</c:v>
                </c:pt>
                <c:pt idx="19">
                  <c:v>65.0</c:v>
                </c:pt>
                <c:pt idx="20">
                  <c:v>65.0</c:v>
                </c:pt>
                <c:pt idx="21">
                  <c:v>65.0</c:v>
                </c:pt>
                <c:pt idx="22">
                  <c:v>65.0</c:v>
                </c:pt>
                <c:pt idx="23">
                  <c:v>65.0</c:v>
                </c:pt>
                <c:pt idx="24">
                  <c:v>65.0</c:v>
                </c:pt>
                <c:pt idx="25">
                  <c:v>65.0</c:v>
                </c:pt>
                <c:pt idx="26">
                  <c:v>65.0</c:v>
                </c:pt>
                <c:pt idx="27">
                  <c:v>65.0</c:v>
                </c:pt>
                <c:pt idx="28">
                  <c:v>65.0</c:v>
                </c:pt>
                <c:pt idx="29">
                  <c:v>65.0</c:v>
                </c:pt>
                <c:pt idx="30">
                  <c:v>65.0</c:v>
                </c:pt>
                <c:pt idx="31">
                  <c:v>65.0</c:v>
                </c:pt>
                <c:pt idx="32">
                  <c:v>65.0</c:v>
                </c:pt>
                <c:pt idx="33">
                  <c:v>65.0</c:v>
                </c:pt>
                <c:pt idx="34">
                  <c:v>65.0</c:v>
                </c:pt>
                <c:pt idx="35">
                  <c:v>65.0</c:v>
                </c:pt>
                <c:pt idx="36">
                  <c:v>65.0</c:v>
                </c:pt>
                <c:pt idx="37">
                  <c:v>65.0</c:v>
                </c:pt>
                <c:pt idx="38">
                  <c:v>65.0</c:v>
                </c:pt>
                <c:pt idx="39">
                  <c:v>65.0</c:v>
                </c:pt>
                <c:pt idx="40">
                  <c:v>65.0</c:v>
                </c:pt>
                <c:pt idx="41">
                  <c:v>65.0</c:v>
                </c:pt>
                <c:pt idx="42">
                  <c:v>65.0</c:v>
                </c:pt>
                <c:pt idx="43">
                  <c:v>65.0</c:v>
                </c:pt>
                <c:pt idx="44">
                  <c:v>65.0</c:v>
                </c:pt>
                <c:pt idx="45">
                  <c:v>65.0</c:v>
                </c:pt>
                <c:pt idx="46">
                  <c:v>65.0</c:v>
                </c:pt>
                <c:pt idx="47">
                  <c:v>65.0</c:v>
                </c:pt>
                <c:pt idx="48">
                  <c:v>65.0</c:v>
                </c:pt>
                <c:pt idx="49">
                  <c:v>65.0</c:v>
                </c:pt>
                <c:pt idx="50">
                  <c:v>65.0</c:v>
                </c:pt>
                <c:pt idx="51">
                  <c:v>65.0</c:v>
                </c:pt>
                <c:pt idx="52">
                  <c:v>65.0</c:v>
                </c:pt>
                <c:pt idx="53">
                  <c:v>65.0</c:v>
                </c:pt>
                <c:pt idx="54">
                  <c:v>65.0</c:v>
                </c:pt>
                <c:pt idx="55">
                  <c:v>65.0</c:v>
                </c:pt>
                <c:pt idx="56">
                  <c:v>65.0</c:v>
                </c:pt>
                <c:pt idx="57">
                  <c:v>65.0</c:v>
                </c:pt>
                <c:pt idx="58">
                  <c:v>65.0</c:v>
                </c:pt>
                <c:pt idx="59">
                  <c:v>65.0</c:v>
                </c:pt>
                <c:pt idx="60">
                  <c:v>65.0</c:v>
                </c:pt>
              </c:numCache>
            </c:numRef>
          </c:xVal>
          <c:yVal>
            <c:numRef>
              <c:f>TDP!$N$2:$N$62</c:f>
              <c:numCache>
                <c:formatCode>0.0</c:formatCode>
                <c:ptCount val="61"/>
                <c:pt idx="0">
                  <c:v>20.00594322358073</c:v>
                </c:pt>
                <c:pt idx="1">
                  <c:v>20.59462015991535</c:v>
                </c:pt>
                <c:pt idx="2">
                  <c:v>23.54450962003143</c:v>
                </c:pt>
                <c:pt idx="3">
                  <c:v>19.89917129001342</c:v>
                </c:pt>
                <c:pt idx="4">
                  <c:v>20.48410699765511</c:v>
                </c:pt>
                <c:pt idx="5">
                  <c:v>17.67410700166121</c:v>
                </c:pt>
                <c:pt idx="6">
                  <c:v>21.76821446735176</c:v>
                </c:pt>
                <c:pt idx="7">
                  <c:v>18.01051610893122</c:v>
                </c:pt>
                <c:pt idx="8">
                  <c:v>15.79433130006232</c:v>
                </c:pt>
                <c:pt idx="9">
                  <c:v>22.1416747432228</c:v>
                </c:pt>
                <c:pt idx="10">
                  <c:v>24.517059496494</c:v>
                </c:pt>
                <c:pt idx="11">
                  <c:v>21.60399973709865</c:v>
                </c:pt>
                <c:pt idx="12">
                  <c:v>20.04983310402757</c:v>
                </c:pt>
                <c:pt idx="13">
                  <c:v>20.92184930088719</c:v>
                </c:pt>
                <c:pt idx="14">
                  <c:v>19.99414114369726</c:v>
                </c:pt>
                <c:pt idx="15">
                  <c:v>19.91468707368972</c:v>
                </c:pt>
                <c:pt idx="16">
                  <c:v>22.65351058617382</c:v>
                </c:pt>
                <c:pt idx="17">
                  <c:v>19.27631844848124</c:v>
                </c:pt>
                <c:pt idx="18">
                  <c:v>17.76003164292872</c:v>
                </c:pt>
                <c:pt idx="19">
                  <c:v>22.10555992617507</c:v>
                </c:pt>
                <c:pt idx="20">
                  <c:v>22.80418661218931</c:v>
                </c:pt>
                <c:pt idx="21">
                  <c:v>26.75730376710347</c:v>
                </c:pt>
                <c:pt idx="22">
                  <c:v>23.54821362885276</c:v>
                </c:pt>
                <c:pt idx="23">
                  <c:v>18.49271773</c:v>
                </c:pt>
                <c:pt idx="24">
                  <c:v>18.5925876</c:v>
                </c:pt>
                <c:pt idx="25">
                  <c:v>18.42787468</c:v>
                </c:pt>
                <c:pt idx="26">
                  <c:v>19.1253892</c:v>
                </c:pt>
                <c:pt idx="27">
                  <c:v>17.83997675</c:v>
                </c:pt>
                <c:pt idx="28">
                  <c:v>19.07703676</c:v>
                </c:pt>
                <c:pt idx="29">
                  <c:v>17.99318201</c:v>
                </c:pt>
                <c:pt idx="30">
                  <c:v>20.4588714</c:v>
                </c:pt>
                <c:pt idx="31">
                  <c:v>17.84321745</c:v>
                </c:pt>
                <c:pt idx="32">
                  <c:v>18.1739807</c:v>
                </c:pt>
                <c:pt idx="33">
                  <c:v>18.76501109</c:v>
                </c:pt>
                <c:pt idx="34">
                  <c:v>19.09937605</c:v>
                </c:pt>
                <c:pt idx="35">
                  <c:v>18.51649017</c:v>
                </c:pt>
                <c:pt idx="36">
                  <c:v>20.69986004</c:v>
                </c:pt>
                <c:pt idx="37">
                  <c:v>19.74261531</c:v>
                </c:pt>
                <c:pt idx="38">
                  <c:v>19.19515178</c:v>
                </c:pt>
                <c:pt idx="39">
                  <c:v>19.87458233</c:v>
                </c:pt>
                <c:pt idx="40">
                  <c:v>21.05080516</c:v>
                </c:pt>
                <c:pt idx="41">
                  <c:v>19.03044963</c:v>
                </c:pt>
                <c:pt idx="42">
                  <c:v>18.62677381</c:v>
                </c:pt>
                <c:pt idx="43">
                  <c:v>18.8727135</c:v>
                </c:pt>
                <c:pt idx="44">
                  <c:v>18.01811842</c:v>
                </c:pt>
                <c:pt idx="45">
                  <c:v>20.54988192</c:v>
                </c:pt>
                <c:pt idx="46">
                  <c:v>20.13636258</c:v>
                </c:pt>
                <c:pt idx="47">
                  <c:v>18.78703565</c:v>
                </c:pt>
                <c:pt idx="48">
                  <c:v>19.18757974</c:v>
                </c:pt>
                <c:pt idx="49">
                  <c:v>20.38026875</c:v>
                </c:pt>
                <c:pt idx="50">
                  <c:v>20.07895623</c:v>
                </c:pt>
                <c:pt idx="51">
                  <c:v>18.45867419</c:v>
                </c:pt>
                <c:pt idx="52">
                  <c:v>16.89525404</c:v>
                </c:pt>
                <c:pt idx="53">
                  <c:v>23.76994612</c:v>
                </c:pt>
                <c:pt idx="54">
                  <c:v>26.4643807</c:v>
                </c:pt>
                <c:pt idx="55">
                  <c:v>25.92684434</c:v>
                </c:pt>
                <c:pt idx="56">
                  <c:v>20.65165304</c:v>
                </c:pt>
                <c:pt idx="57">
                  <c:v>21.53345358</c:v>
                </c:pt>
                <c:pt idx="58">
                  <c:v>25.82293295</c:v>
                </c:pt>
                <c:pt idx="59">
                  <c:v>16.08902983999995</c:v>
                </c:pt>
                <c:pt idx="60">
                  <c:v>16.77123865</c:v>
                </c:pt>
              </c:numCache>
            </c:numRef>
          </c:yVal>
        </c:ser>
        <c:ser>
          <c:idx val="6"/>
          <c:order val="6"/>
          <c:tx>
            <c:v>AtomD (45)</c:v>
          </c:tx>
          <c:spPr>
            <a:ln>
              <a:noFill/>
            </a:ln>
          </c:spPr>
          <c:marker>
            <c:symbol val="circle"/>
            <c:size val="7"/>
          </c:marker>
          <c:xVal>
            <c:numRef>
              <c:f>TDP!$O$2:$O$62</c:f>
              <c:numCache>
                <c:formatCode>0.0</c:formatCode>
                <c:ptCount val="61"/>
                <c:pt idx="0">
                  <c:v>13.0</c:v>
                </c:pt>
                <c:pt idx="1">
                  <c:v>13.0</c:v>
                </c:pt>
                <c:pt idx="2">
                  <c:v>13.0</c:v>
                </c:pt>
                <c:pt idx="3">
                  <c:v>13.0</c:v>
                </c:pt>
                <c:pt idx="4">
                  <c:v>13.0</c:v>
                </c:pt>
                <c:pt idx="5">
                  <c:v>13.0</c:v>
                </c:pt>
                <c:pt idx="6">
                  <c:v>13.0</c:v>
                </c:pt>
                <c:pt idx="7">
                  <c:v>13.0</c:v>
                </c:pt>
                <c:pt idx="8">
                  <c:v>13.0</c:v>
                </c:pt>
                <c:pt idx="9">
                  <c:v>13.0</c:v>
                </c:pt>
                <c:pt idx="10">
                  <c:v>13.0</c:v>
                </c:pt>
                <c:pt idx="11">
                  <c:v>13.0</c:v>
                </c:pt>
                <c:pt idx="12">
                  <c:v>13.0</c:v>
                </c:pt>
                <c:pt idx="13">
                  <c:v>13.0</c:v>
                </c:pt>
                <c:pt idx="14">
                  <c:v>13.0</c:v>
                </c:pt>
                <c:pt idx="15">
                  <c:v>13.0</c:v>
                </c:pt>
                <c:pt idx="16">
                  <c:v>13.0</c:v>
                </c:pt>
                <c:pt idx="17">
                  <c:v>13.0</c:v>
                </c:pt>
                <c:pt idx="18">
                  <c:v>13.0</c:v>
                </c:pt>
                <c:pt idx="19">
                  <c:v>13.0</c:v>
                </c:pt>
                <c:pt idx="20">
                  <c:v>13.0</c:v>
                </c:pt>
                <c:pt idx="21">
                  <c:v>13.0</c:v>
                </c:pt>
                <c:pt idx="22">
                  <c:v>13.0</c:v>
                </c:pt>
                <c:pt idx="23">
                  <c:v>13.0</c:v>
                </c:pt>
                <c:pt idx="24">
                  <c:v>13.0</c:v>
                </c:pt>
                <c:pt idx="25">
                  <c:v>13.0</c:v>
                </c:pt>
                <c:pt idx="26">
                  <c:v>13.0</c:v>
                </c:pt>
                <c:pt idx="27">
                  <c:v>13.0</c:v>
                </c:pt>
                <c:pt idx="28">
                  <c:v>13.0</c:v>
                </c:pt>
                <c:pt idx="29">
                  <c:v>13.0</c:v>
                </c:pt>
                <c:pt idx="30">
                  <c:v>13.0</c:v>
                </c:pt>
                <c:pt idx="31">
                  <c:v>13.0</c:v>
                </c:pt>
                <c:pt idx="32">
                  <c:v>13.0</c:v>
                </c:pt>
                <c:pt idx="33">
                  <c:v>13.0</c:v>
                </c:pt>
                <c:pt idx="34">
                  <c:v>13.0</c:v>
                </c:pt>
                <c:pt idx="35">
                  <c:v>13.0</c:v>
                </c:pt>
                <c:pt idx="36">
                  <c:v>13.0</c:v>
                </c:pt>
                <c:pt idx="37">
                  <c:v>13.0</c:v>
                </c:pt>
                <c:pt idx="38">
                  <c:v>13.0</c:v>
                </c:pt>
                <c:pt idx="39">
                  <c:v>13.0</c:v>
                </c:pt>
                <c:pt idx="40">
                  <c:v>13.0</c:v>
                </c:pt>
                <c:pt idx="41">
                  <c:v>13.0</c:v>
                </c:pt>
                <c:pt idx="42">
                  <c:v>13.0</c:v>
                </c:pt>
                <c:pt idx="43">
                  <c:v>13.0</c:v>
                </c:pt>
                <c:pt idx="44">
                  <c:v>13.0</c:v>
                </c:pt>
                <c:pt idx="45">
                  <c:v>13.0</c:v>
                </c:pt>
                <c:pt idx="46">
                  <c:v>13.0</c:v>
                </c:pt>
                <c:pt idx="47">
                  <c:v>13.0</c:v>
                </c:pt>
                <c:pt idx="48">
                  <c:v>13.0</c:v>
                </c:pt>
                <c:pt idx="49">
                  <c:v>13.0</c:v>
                </c:pt>
                <c:pt idx="50">
                  <c:v>13.0</c:v>
                </c:pt>
                <c:pt idx="51">
                  <c:v>13.0</c:v>
                </c:pt>
                <c:pt idx="52">
                  <c:v>13.0</c:v>
                </c:pt>
                <c:pt idx="53">
                  <c:v>13.0</c:v>
                </c:pt>
                <c:pt idx="54">
                  <c:v>13.0</c:v>
                </c:pt>
                <c:pt idx="55">
                  <c:v>13.0</c:v>
                </c:pt>
                <c:pt idx="56">
                  <c:v>13.0</c:v>
                </c:pt>
                <c:pt idx="57">
                  <c:v>13.0</c:v>
                </c:pt>
                <c:pt idx="58">
                  <c:v>13.0</c:v>
                </c:pt>
                <c:pt idx="59">
                  <c:v>13.0</c:v>
                </c:pt>
                <c:pt idx="60">
                  <c:v>13.0</c:v>
                </c:pt>
              </c:numCache>
            </c:numRef>
          </c:xVal>
          <c:yVal>
            <c:numRef>
              <c:f>TDP!$P$2:$P$62</c:f>
              <c:numCache>
                <c:formatCode>0.0</c:formatCode>
                <c:ptCount val="61"/>
                <c:pt idx="0">
                  <c:v>4.381505197767612</c:v>
                </c:pt>
                <c:pt idx="1">
                  <c:v>4.421915499925531</c:v>
                </c:pt>
                <c:pt idx="2">
                  <c:v>4.444619069891552</c:v>
                </c:pt>
                <c:pt idx="3">
                  <c:v>4.592994591576187</c:v>
                </c:pt>
                <c:pt idx="4">
                  <c:v>4.779852909065942</c:v>
                </c:pt>
                <c:pt idx="5">
                  <c:v>4.943715470162795</c:v>
                </c:pt>
                <c:pt idx="6">
                  <c:v>4.85731543556026</c:v>
                </c:pt>
                <c:pt idx="7">
                  <c:v>4.576589992185442</c:v>
                </c:pt>
                <c:pt idx="8">
                  <c:v>4.75677408299465</c:v>
                </c:pt>
                <c:pt idx="9">
                  <c:v>4.551733291670112</c:v>
                </c:pt>
                <c:pt idx="10">
                  <c:v>4.945968884150047</c:v>
                </c:pt>
                <c:pt idx="11">
                  <c:v>4.335962300439714</c:v>
                </c:pt>
                <c:pt idx="12">
                  <c:v>4.022920431198084</c:v>
                </c:pt>
                <c:pt idx="13">
                  <c:v>4.313825254865621</c:v>
                </c:pt>
                <c:pt idx="14">
                  <c:v>3.906549138363558</c:v>
                </c:pt>
                <c:pt idx="15">
                  <c:v>4.504739254628936</c:v>
                </c:pt>
                <c:pt idx="16">
                  <c:v>4.068975474462595</c:v>
                </c:pt>
                <c:pt idx="17">
                  <c:v>4.499429671176905</c:v>
                </c:pt>
                <c:pt idx="18">
                  <c:v>4.421539790110087</c:v>
                </c:pt>
                <c:pt idx="19">
                  <c:v>5.46324716989755</c:v>
                </c:pt>
                <c:pt idx="20">
                  <c:v>5.622638516527617</c:v>
                </c:pt>
                <c:pt idx="21">
                  <c:v>4.84679045128286</c:v>
                </c:pt>
                <c:pt idx="22">
                  <c:v>5.346655822165045</c:v>
                </c:pt>
                <c:pt idx="23">
                  <c:v>3.698631494</c:v>
                </c:pt>
                <c:pt idx="24">
                  <c:v>3.610017388</c:v>
                </c:pt>
                <c:pt idx="25">
                  <c:v>3.687766767</c:v>
                </c:pt>
                <c:pt idx="26">
                  <c:v>3.440029561</c:v>
                </c:pt>
                <c:pt idx="27">
                  <c:v>3.640154002</c:v>
                </c:pt>
                <c:pt idx="28">
                  <c:v>3.831418292999999</c:v>
                </c:pt>
                <c:pt idx="29">
                  <c:v>3.628964205</c:v>
                </c:pt>
                <c:pt idx="30">
                  <c:v>3.841340497</c:v>
                </c:pt>
                <c:pt idx="31">
                  <c:v>3.646880788</c:v>
                </c:pt>
                <c:pt idx="32">
                  <c:v>3.526789484</c:v>
                </c:pt>
                <c:pt idx="33">
                  <c:v>3.585861748</c:v>
                </c:pt>
                <c:pt idx="34">
                  <c:v>3.611501698</c:v>
                </c:pt>
                <c:pt idx="35">
                  <c:v>3.503326867</c:v>
                </c:pt>
                <c:pt idx="36">
                  <c:v>3.861644016</c:v>
                </c:pt>
                <c:pt idx="37">
                  <c:v>3.484531001</c:v>
                </c:pt>
                <c:pt idx="38">
                  <c:v>3.645459825</c:v>
                </c:pt>
                <c:pt idx="39">
                  <c:v>3.481506771</c:v>
                </c:pt>
                <c:pt idx="40">
                  <c:v>3.576647100999998</c:v>
                </c:pt>
                <c:pt idx="41">
                  <c:v>3.685861081</c:v>
                </c:pt>
                <c:pt idx="42">
                  <c:v>3.651515255</c:v>
                </c:pt>
                <c:pt idx="43">
                  <c:v>3.608173587</c:v>
                </c:pt>
                <c:pt idx="44">
                  <c:v>3.626113402</c:v>
                </c:pt>
                <c:pt idx="45">
                  <c:v>3.757434342</c:v>
                </c:pt>
                <c:pt idx="46">
                  <c:v>3.626015623999998</c:v>
                </c:pt>
                <c:pt idx="47">
                  <c:v>3.737915648</c:v>
                </c:pt>
                <c:pt idx="48">
                  <c:v>3.867489645</c:v>
                </c:pt>
                <c:pt idx="49">
                  <c:v>3.875411131999999</c:v>
                </c:pt>
                <c:pt idx="50">
                  <c:v>5.249258022</c:v>
                </c:pt>
                <c:pt idx="51">
                  <c:v>5.208746338</c:v>
                </c:pt>
                <c:pt idx="52">
                  <c:v>4.318549975999995</c:v>
                </c:pt>
                <c:pt idx="53">
                  <c:v>5.763779147</c:v>
                </c:pt>
                <c:pt idx="54">
                  <c:v>5.768547538999994</c:v>
                </c:pt>
                <c:pt idx="55">
                  <c:v>5.523421795</c:v>
                </c:pt>
                <c:pt idx="56">
                  <c:v>5.082025463</c:v>
                </c:pt>
                <c:pt idx="57">
                  <c:v>5.337715531999993</c:v>
                </c:pt>
                <c:pt idx="58">
                  <c:v>5.936317105</c:v>
                </c:pt>
                <c:pt idx="59">
                  <c:v>5.05990792</c:v>
                </c:pt>
                <c:pt idx="60">
                  <c:v>5.240835235999995</c:v>
                </c:pt>
              </c:numCache>
            </c:numRef>
          </c:yVal>
        </c:ser>
        <c:ser>
          <c:idx val="7"/>
          <c:order val="7"/>
          <c:tx>
            <c:v>i5 (32)</c:v>
          </c:tx>
          <c:spPr>
            <a:ln>
              <a:noFill/>
            </a:ln>
          </c:spPr>
          <c:marker>
            <c:symbol val="circle"/>
            <c:size val="7"/>
          </c:marker>
          <c:xVal>
            <c:numRef>
              <c:f>TDP!$Q$2:$Q$62</c:f>
              <c:numCache>
                <c:formatCode>0.0</c:formatCode>
                <c:ptCount val="61"/>
                <c:pt idx="0">
                  <c:v>73.0</c:v>
                </c:pt>
                <c:pt idx="1">
                  <c:v>73.0</c:v>
                </c:pt>
                <c:pt idx="2">
                  <c:v>73.0</c:v>
                </c:pt>
                <c:pt idx="3">
                  <c:v>73.0</c:v>
                </c:pt>
                <c:pt idx="4">
                  <c:v>73.0</c:v>
                </c:pt>
                <c:pt idx="5">
                  <c:v>73.0</c:v>
                </c:pt>
                <c:pt idx="6">
                  <c:v>73.0</c:v>
                </c:pt>
                <c:pt idx="7">
                  <c:v>73.0</c:v>
                </c:pt>
                <c:pt idx="8">
                  <c:v>73.0</c:v>
                </c:pt>
                <c:pt idx="9">
                  <c:v>73.0</c:v>
                </c:pt>
                <c:pt idx="10">
                  <c:v>73.0</c:v>
                </c:pt>
                <c:pt idx="11">
                  <c:v>73.0</c:v>
                </c:pt>
                <c:pt idx="12">
                  <c:v>73.0</c:v>
                </c:pt>
                <c:pt idx="13">
                  <c:v>73.0</c:v>
                </c:pt>
                <c:pt idx="14">
                  <c:v>73.0</c:v>
                </c:pt>
                <c:pt idx="15">
                  <c:v>73.0</c:v>
                </c:pt>
                <c:pt idx="16">
                  <c:v>73.0</c:v>
                </c:pt>
                <c:pt idx="17">
                  <c:v>73.0</c:v>
                </c:pt>
                <c:pt idx="18">
                  <c:v>73.0</c:v>
                </c:pt>
                <c:pt idx="19">
                  <c:v>73.0</c:v>
                </c:pt>
                <c:pt idx="20">
                  <c:v>73.0</c:v>
                </c:pt>
                <c:pt idx="21">
                  <c:v>73.0</c:v>
                </c:pt>
                <c:pt idx="22">
                  <c:v>73.0</c:v>
                </c:pt>
                <c:pt idx="23">
                  <c:v>73.0</c:v>
                </c:pt>
                <c:pt idx="24">
                  <c:v>73.0</c:v>
                </c:pt>
                <c:pt idx="25">
                  <c:v>73.0</c:v>
                </c:pt>
                <c:pt idx="26">
                  <c:v>73.0</c:v>
                </c:pt>
                <c:pt idx="27">
                  <c:v>73.0</c:v>
                </c:pt>
                <c:pt idx="28">
                  <c:v>73.0</c:v>
                </c:pt>
                <c:pt idx="29">
                  <c:v>73.0</c:v>
                </c:pt>
                <c:pt idx="30">
                  <c:v>73.0</c:v>
                </c:pt>
                <c:pt idx="31">
                  <c:v>73.0</c:v>
                </c:pt>
                <c:pt idx="32">
                  <c:v>73.0</c:v>
                </c:pt>
                <c:pt idx="33">
                  <c:v>73.0</c:v>
                </c:pt>
                <c:pt idx="34">
                  <c:v>73.0</c:v>
                </c:pt>
                <c:pt idx="35">
                  <c:v>73.0</c:v>
                </c:pt>
                <c:pt idx="36">
                  <c:v>73.0</c:v>
                </c:pt>
                <c:pt idx="37">
                  <c:v>73.0</c:v>
                </c:pt>
                <c:pt idx="38">
                  <c:v>73.0</c:v>
                </c:pt>
                <c:pt idx="39">
                  <c:v>73.0</c:v>
                </c:pt>
                <c:pt idx="40">
                  <c:v>73.0</c:v>
                </c:pt>
                <c:pt idx="41">
                  <c:v>73.0</c:v>
                </c:pt>
                <c:pt idx="42">
                  <c:v>73.0</c:v>
                </c:pt>
                <c:pt idx="43">
                  <c:v>73.0</c:v>
                </c:pt>
                <c:pt idx="44">
                  <c:v>73.0</c:v>
                </c:pt>
                <c:pt idx="45">
                  <c:v>73.0</c:v>
                </c:pt>
                <c:pt idx="46">
                  <c:v>73.0</c:v>
                </c:pt>
                <c:pt idx="47">
                  <c:v>73.0</c:v>
                </c:pt>
                <c:pt idx="48">
                  <c:v>73.0</c:v>
                </c:pt>
                <c:pt idx="49">
                  <c:v>73.0</c:v>
                </c:pt>
                <c:pt idx="50">
                  <c:v>73.0</c:v>
                </c:pt>
                <c:pt idx="51">
                  <c:v>73.0</c:v>
                </c:pt>
                <c:pt idx="52">
                  <c:v>73.0</c:v>
                </c:pt>
                <c:pt idx="53">
                  <c:v>73.0</c:v>
                </c:pt>
                <c:pt idx="54">
                  <c:v>73.0</c:v>
                </c:pt>
                <c:pt idx="55">
                  <c:v>73.0</c:v>
                </c:pt>
                <c:pt idx="56">
                  <c:v>73.0</c:v>
                </c:pt>
                <c:pt idx="57">
                  <c:v>73.0</c:v>
                </c:pt>
                <c:pt idx="58">
                  <c:v>73.0</c:v>
                </c:pt>
                <c:pt idx="59">
                  <c:v>73.0</c:v>
                </c:pt>
                <c:pt idx="60">
                  <c:v>73.0</c:v>
                </c:pt>
              </c:numCache>
            </c:numRef>
          </c:xVal>
          <c:yVal>
            <c:numRef>
              <c:f>TDP!$R$2:$R$62</c:f>
              <c:numCache>
                <c:formatCode>0.0</c:formatCode>
                <c:ptCount val="61"/>
                <c:pt idx="0">
                  <c:v>24.66701016317724</c:v>
                </c:pt>
                <c:pt idx="1">
                  <c:v>23.62754023816252</c:v>
                </c:pt>
                <c:pt idx="2">
                  <c:v>21.21534254156981</c:v>
                </c:pt>
                <c:pt idx="3">
                  <c:v>26.20722293993314</c:v>
                </c:pt>
                <c:pt idx="4">
                  <c:v>27.01976764402486</c:v>
                </c:pt>
                <c:pt idx="5">
                  <c:v>29.22862289109644</c:v>
                </c:pt>
                <c:pt idx="6">
                  <c:v>25.80899878629913</c:v>
                </c:pt>
                <c:pt idx="7">
                  <c:v>26.12703254748684</c:v>
                </c:pt>
                <c:pt idx="8">
                  <c:v>27.83385536342328</c:v>
                </c:pt>
                <c:pt idx="9">
                  <c:v>25.6585089807059</c:v>
                </c:pt>
                <c:pt idx="10">
                  <c:v>29.65406733899806</c:v>
                </c:pt>
                <c:pt idx="11">
                  <c:v>24.89613143098184</c:v>
                </c:pt>
                <c:pt idx="12">
                  <c:v>20.05404391693161</c:v>
                </c:pt>
                <c:pt idx="13">
                  <c:v>22.74037435942012</c:v>
                </c:pt>
                <c:pt idx="14">
                  <c:v>17.18065919774883</c:v>
                </c:pt>
                <c:pt idx="15">
                  <c:v>25.11635585458128</c:v>
                </c:pt>
                <c:pt idx="16">
                  <c:v>21.22949743948053</c:v>
                </c:pt>
                <c:pt idx="17">
                  <c:v>26.91012655787706</c:v>
                </c:pt>
                <c:pt idx="18">
                  <c:v>20.9793118651309</c:v>
                </c:pt>
                <c:pt idx="19">
                  <c:v>32.04005763959985</c:v>
                </c:pt>
                <c:pt idx="20">
                  <c:v>36.80132680139063</c:v>
                </c:pt>
                <c:pt idx="21">
                  <c:v>25.40898115835838</c:v>
                </c:pt>
                <c:pt idx="22">
                  <c:v>32.37193016949279</c:v>
                </c:pt>
                <c:pt idx="23">
                  <c:v>20.78200023999995</c:v>
                </c:pt>
                <c:pt idx="24">
                  <c:v>19.71899019</c:v>
                </c:pt>
                <c:pt idx="25">
                  <c:v>18.20522981</c:v>
                </c:pt>
                <c:pt idx="26">
                  <c:v>17.19260834</c:v>
                </c:pt>
                <c:pt idx="27">
                  <c:v>20.03256207</c:v>
                </c:pt>
                <c:pt idx="28">
                  <c:v>20.60572415</c:v>
                </c:pt>
                <c:pt idx="29">
                  <c:v>20.33987842</c:v>
                </c:pt>
                <c:pt idx="30">
                  <c:v>19.38118864</c:v>
                </c:pt>
                <c:pt idx="31">
                  <c:v>20.34730212</c:v>
                </c:pt>
                <c:pt idx="32">
                  <c:v>16.54166236</c:v>
                </c:pt>
                <c:pt idx="33">
                  <c:v>19.42784006</c:v>
                </c:pt>
                <c:pt idx="34">
                  <c:v>18.14759617</c:v>
                </c:pt>
                <c:pt idx="35">
                  <c:v>21.73543823</c:v>
                </c:pt>
                <c:pt idx="36">
                  <c:v>19.99644418</c:v>
                </c:pt>
                <c:pt idx="37">
                  <c:v>19.04054959999995</c:v>
                </c:pt>
                <c:pt idx="38">
                  <c:v>20.76727843</c:v>
                </c:pt>
                <c:pt idx="39">
                  <c:v>18.41158619</c:v>
                </c:pt>
                <c:pt idx="40">
                  <c:v>18.85061971</c:v>
                </c:pt>
                <c:pt idx="41">
                  <c:v>20.88922736</c:v>
                </c:pt>
                <c:pt idx="42">
                  <c:v>20.02230543</c:v>
                </c:pt>
                <c:pt idx="43">
                  <c:v>17.55059573</c:v>
                </c:pt>
                <c:pt idx="44">
                  <c:v>20.44038702</c:v>
                </c:pt>
                <c:pt idx="45">
                  <c:v>22.17635734</c:v>
                </c:pt>
                <c:pt idx="46">
                  <c:v>17.9526694</c:v>
                </c:pt>
                <c:pt idx="47">
                  <c:v>20.55307619</c:v>
                </c:pt>
                <c:pt idx="48">
                  <c:v>19.65212903</c:v>
                </c:pt>
                <c:pt idx="49">
                  <c:v>19.20513118</c:v>
                </c:pt>
                <c:pt idx="50">
                  <c:v>28.26456572</c:v>
                </c:pt>
                <c:pt idx="51">
                  <c:v>25.80922538</c:v>
                </c:pt>
                <c:pt idx="52">
                  <c:v>20.11980012</c:v>
                </c:pt>
                <c:pt idx="53">
                  <c:v>34.9830795</c:v>
                </c:pt>
                <c:pt idx="54">
                  <c:v>37.23941019</c:v>
                </c:pt>
                <c:pt idx="55">
                  <c:v>37.68624150999999</c:v>
                </c:pt>
                <c:pt idx="56">
                  <c:v>28.26582965</c:v>
                </c:pt>
                <c:pt idx="57">
                  <c:v>26.76429985</c:v>
                </c:pt>
                <c:pt idx="58">
                  <c:v>38.19374569</c:v>
                </c:pt>
                <c:pt idx="59">
                  <c:v>22.94322589</c:v>
                </c:pt>
                <c:pt idx="60">
                  <c:v>20.67939799</c:v>
                </c:pt>
              </c:numCache>
            </c:numRef>
          </c:yVal>
        </c:ser>
        <c:axId val="626021544"/>
        <c:axId val="626028872"/>
      </c:scatterChart>
      <c:valAx>
        <c:axId val="626021544"/>
        <c:scaling>
          <c:logBase val="10.0"/>
          <c:orientation val="minMax"/>
          <c:max val="200.0"/>
        </c:scaling>
        <c:axPos val="b"/>
        <c:minorGridlines/>
        <c:title>
          <c:tx>
            <c:rich>
              <a:bodyPr/>
              <a:lstStyle/>
              <a:p>
                <a:pPr>
                  <a:defRPr sz="2000"/>
                </a:pPr>
                <a:r>
                  <a:rPr lang="en-US" sz="2000"/>
                  <a:t>TDP (W) (log)</a:t>
                </a:r>
              </a:p>
            </c:rich>
          </c:tx>
          <c:layout/>
        </c:title>
        <c:numFmt formatCode="0" sourceLinked="0"/>
        <c:tickLblPos val="nextTo"/>
        <c:txPr>
          <a:bodyPr/>
          <a:lstStyle/>
          <a:p>
            <a:pPr>
              <a:defRPr sz="1200"/>
            </a:pPr>
            <a:endParaRPr lang="en-US"/>
          </a:p>
        </c:txPr>
        <c:crossAx val="626028872"/>
        <c:crosses val="autoZero"/>
        <c:crossBetween val="midCat"/>
      </c:valAx>
      <c:valAx>
        <c:axId val="626028872"/>
        <c:scaling>
          <c:logBase val="10.0"/>
          <c:orientation val="minMax"/>
          <c:max val="200.0"/>
        </c:scaling>
        <c:axPos val="l"/>
        <c:majorGridlines/>
        <c:minorGridlines/>
        <c:title>
          <c:tx>
            <c:rich>
              <a:bodyPr/>
              <a:lstStyle/>
              <a:p>
                <a:pPr>
                  <a:defRPr sz="2000"/>
                </a:pPr>
                <a:r>
                  <a:rPr lang="en-US" sz="2000"/>
                  <a:t>Measured Power (W) (log)</a:t>
                </a:r>
              </a:p>
            </c:rich>
          </c:tx>
          <c:layout/>
        </c:title>
        <c:numFmt formatCode="0" sourceLinked="0"/>
        <c:tickLblPos val="nextTo"/>
        <c:txPr>
          <a:bodyPr/>
          <a:lstStyle/>
          <a:p>
            <a:pPr>
              <a:defRPr sz="1200"/>
            </a:pPr>
            <a:endParaRPr lang="en-US"/>
          </a:p>
        </c:txPr>
        <c:crossAx val="626021544"/>
        <c:crosses val="autoZero"/>
        <c:crossBetween val="midCat"/>
      </c:valAx>
    </c:plotArea>
    <c:legend>
      <c:legendPos val="r"/>
      <c:layout>
        <c:manualLayout>
          <c:xMode val="edge"/>
          <c:yMode val="edge"/>
          <c:x val="0.797044421866621"/>
          <c:y val="0.120016355522325"/>
          <c:w val="0.182346237970254"/>
          <c:h val="0.683626421697288"/>
        </c:manualLayout>
      </c:layout>
      <c:txPr>
        <a:bodyPr/>
        <a:lstStyle/>
        <a:p>
          <a:pPr>
            <a:defRPr sz="1400"/>
          </a:pPr>
          <a:endParaRPr lang="en-US"/>
        </a:p>
      </c:txPr>
    </c:legend>
    <c:plotVisOnly val="1"/>
    <c:dispBlanksAs val="gap"/>
  </c:chart>
  <c:spPr>
    <a:ln>
      <a:noFill/>
    </a:ln>
  </c:sp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barChart>
        <c:barDir val="col"/>
        <c:grouping val="clustered"/>
        <c:ser>
          <c:idx val="0"/>
          <c:order val="0"/>
          <c:tx>
            <c:v>2C1T</c:v>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c:spPr>
          <c:cat>
            <c:strRef>
              <c:f>'Java Scale'!$S$16:$S$28</c:f>
              <c:strCache>
                <c:ptCount val="13"/>
                <c:pt idx="0">
                  <c:v>sunflow</c:v>
                </c:pt>
                <c:pt idx="1">
                  <c:v>tomcat</c:v>
                </c:pt>
                <c:pt idx="2">
                  <c:v>xalan</c:v>
                </c:pt>
                <c:pt idx="3">
                  <c:v>lusearch</c:v>
                </c:pt>
                <c:pt idx="4">
                  <c:v>eclipse</c:v>
                </c:pt>
                <c:pt idx="5">
                  <c:v>pjbb2005</c:v>
                </c:pt>
                <c:pt idx="6">
                  <c:v>_227_mtrt</c:v>
                </c:pt>
                <c:pt idx="7">
                  <c:v>tradebeans</c:v>
                </c:pt>
                <c:pt idx="8">
                  <c:v>jython</c:v>
                </c:pt>
                <c:pt idx="9">
                  <c:v>batik</c:v>
                </c:pt>
                <c:pt idx="10">
                  <c:v>avrora</c:v>
                </c:pt>
                <c:pt idx="11">
                  <c:v>pmd</c:v>
                </c:pt>
                <c:pt idx="12">
                  <c:v>h2</c:v>
                </c:pt>
              </c:strCache>
            </c:strRef>
          </c:cat>
          <c:val>
            <c:numRef>
              <c:f>'Java Scale'!$AB$16:$AB$28</c:f>
              <c:numCache>
                <c:formatCode>0.00</c:formatCode>
                <c:ptCount val="13"/>
                <c:pt idx="0">
                  <c:v>0.852230566227193</c:v>
                </c:pt>
                <c:pt idx="1">
                  <c:v>0.794107188912365</c:v>
                </c:pt>
                <c:pt idx="2">
                  <c:v>0.882831878840975</c:v>
                </c:pt>
                <c:pt idx="3">
                  <c:v>0.941708958923601</c:v>
                </c:pt>
                <c:pt idx="4">
                  <c:v>0.927859421380792</c:v>
                </c:pt>
                <c:pt idx="5">
                  <c:v>1.053418968409004</c:v>
                </c:pt>
                <c:pt idx="6">
                  <c:v>0.964737417769952</c:v>
                </c:pt>
                <c:pt idx="7">
                  <c:v>1.089217549127954</c:v>
                </c:pt>
                <c:pt idx="8">
                  <c:v>0.969896872314527</c:v>
                </c:pt>
                <c:pt idx="9">
                  <c:v>0.964544821771695</c:v>
                </c:pt>
                <c:pt idx="10">
                  <c:v>1.177167244888887</c:v>
                </c:pt>
                <c:pt idx="11">
                  <c:v>0.998175953411885</c:v>
                </c:pt>
                <c:pt idx="12">
                  <c:v>1.587144067562061</c:v>
                </c:pt>
              </c:numCache>
            </c:numRef>
          </c:val>
        </c:ser>
        <c:ser>
          <c:idx val="1"/>
          <c:order val="1"/>
          <c:tx>
            <c:v>4C1T</c:v>
          </c:tx>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c:spPr>
          <c:cat>
            <c:strRef>
              <c:f>'Java Scale'!$S$16:$S$28</c:f>
              <c:strCache>
                <c:ptCount val="13"/>
                <c:pt idx="0">
                  <c:v>sunflow</c:v>
                </c:pt>
                <c:pt idx="1">
                  <c:v>tomcat</c:v>
                </c:pt>
                <c:pt idx="2">
                  <c:v>xalan</c:v>
                </c:pt>
                <c:pt idx="3">
                  <c:v>lusearch</c:v>
                </c:pt>
                <c:pt idx="4">
                  <c:v>eclipse</c:v>
                </c:pt>
                <c:pt idx="5">
                  <c:v>pjbb2005</c:v>
                </c:pt>
                <c:pt idx="6">
                  <c:v>_227_mtrt</c:v>
                </c:pt>
                <c:pt idx="7">
                  <c:v>tradebeans</c:v>
                </c:pt>
                <c:pt idx="8">
                  <c:v>jython</c:v>
                </c:pt>
                <c:pt idx="9">
                  <c:v>batik</c:v>
                </c:pt>
                <c:pt idx="10">
                  <c:v>avrora</c:v>
                </c:pt>
                <c:pt idx="11">
                  <c:v>pmd</c:v>
                </c:pt>
                <c:pt idx="12">
                  <c:v>h2</c:v>
                </c:pt>
              </c:strCache>
            </c:strRef>
          </c:cat>
          <c:val>
            <c:numRef>
              <c:f>'Java Scale'!$AC$16:$AC$28</c:f>
              <c:numCache>
                <c:formatCode>0.00</c:formatCode>
                <c:ptCount val="13"/>
                <c:pt idx="0">
                  <c:v>0.848292918275995</c:v>
                </c:pt>
                <c:pt idx="1">
                  <c:v>0.821836670177451</c:v>
                </c:pt>
                <c:pt idx="2">
                  <c:v>0.833147372259228</c:v>
                </c:pt>
                <c:pt idx="3">
                  <c:v>0.962677997725091</c:v>
                </c:pt>
                <c:pt idx="4">
                  <c:v>0.996028221753566</c:v>
                </c:pt>
                <c:pt idx="5">
                  <c:v>1.085225023812282</c:v>
                </c:pt>
                <c:pt idx="6">
                  <c:v>1.013219794526204</c:v>
                </c:pt>
                <c:pt idx="7">
                  <c:v>1.480315445397216</c:v>
                </c:pt>
                <c:pt idx="8">
                  <c:v>1.036314618316051</c:v>
                </c:pt>
                <c:pt idx="9">
                  <c:v>1.094725578503547</c:v>
                </c:pt>
                <c:pt idx="10">
                  <c:v>1.462042827370786</c:v>
                </c:pt>
                <c:pt idx="11">
                  <c:v>1.497884668403784</c:v>
                </c:pt>
                <c:pt idx="12">
                  <c:v>2.049067763209582</c:v>
                </c:pt>
              </c:numCache>
            </c:numRef>
          </c:val>
        </c:ser>
        <c:ser>
          <c:idx val="2"/>
          <c:order val="2"/>
          <c:tx>
            <c:v>4C2T</c:v>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c:spPr>
          <c:cat>
            <c:strRef>
              <c:f>'Java Scale'!$S$16:$S$28</c:f>
              <c:strCache>
                <c:ptCount val="13"/>
                <c:pt idx="0">
                  <c:v>sunflow</c:v>
                </c:pt>
                <c:pt idx="1">
                  <c:v>tomcat</c:v>
                </c:pt>
                <c:pt idx="2">
                  <c:v>xalan</c:v>
                </c:pt>
                <c:pt idx="3">
                  <c:v>lusearch</c:v>
                </c:pt>
                <c:pt idx="4">
                  <c:v>eclipse</c:v>
                </c:pt>
                <c:pt idx="5">
                  <c:v>pjbb2005</c:v>
                </c:pt>
                <c:pt idx="6">
                  <c:v>_227_mtrt</c:v>
                </c:pt>
                <c:pt idx="7">
                  <c:v>tradebeans</c:v>
                </c:pt>
                <c:pt idx="8">
                  <c:v>jython</c:v>
                </c:pt>
                <c:pt idx="9">
                  <c:v>batik</c:v>
                </c:pt>
                <c:pt idx="10">
                  <c:v>avrora</c:v>
                </c:pt>
                <c:pt idx="11">
                  <c:v>pmd</c:v>
                </c:pt>
                <c:pt idx="12">
                  <c:v>h2</c:v>
                </c:pt>
              </c:strCache>
            </c:strRef>
          </c:cat>
          <c:val>
            <c:numRef>
              <c:f>'Java Scale'!$AD$16:$AD$28</c:f>
              <c:numCache>
                <c:formatCode>0.00</c:formatCode>
                <c:ptCount val="13"/>
                <c:pt idx="0">
                  <c:v>0.823612207362177</c:v>
                </c:pt>
                <c:pt idx="1">
                  <c:v>0.84727598144334</c:v>
                </c:pt>
                <c:pt idx="2">
                  <c:v>0.884887180736338</c:v>
                </c:pt>
                <c:pt idx="3">
                  <c:v>1.012903766117565</c:v>
                </c:pt>
                <c:pt idx="4">
                  <c:v>1.05306730148398</c:v>
                </c:pt>
                <c:pt idx="5">
                  <c:v>1.138985476669012</c:v>
                </c:pt>
                <c:pt idx="6">
                  <c:v>1.065912363231927</c:v>
                </c:pt>
                <c:pt idx="7">
                  <c:v>1.64817943019379</c:v>
                </c:pt>
                <c:pt idx="8">
                  <c:v>1.11383335460573</c:v>
                </c:pt>
                <c:pt idx="9">
                  <c:v>1.16247573077168</c:v>
                </c:pt>
                <c:pt idx="10">
                  <c:v>1.589990463906326</c:v>
                </c:pt>
                <c:pt idx="11">
                  <c:v>1.42479194894118</c:v>
                </c:pt>
                <c:pt idx="12">
                  <c:v>2.277794996172824</c:v>
                </c:pt>
              </c:numCache>
            </c:numRef>
          </c:val>
        </c:ser>
        <c:axId val="506766616"/>
        <c:axId val="506710056"/>
      </c:barChart>
      <c:catAx>
        <c:axId val="506766616"/>
        <c:scaling>
          <c:orientation val="minMax"/>
        </c:scaling>
        <c:axPos val="b"/>
        <c:tickLblPos val="nextTo"/>
        <c:crossAx val="506710056"/>
        <c:crosses val="autoZero"/>
        <c:auto val="1"/>
        <c:lblAlgn val="ctr"/>
        <c:lblOffset val="100"/>
      </c:catAx>
      <c:valAx>
        <c:axId val="506710056"/>
        <c:scaling>
          <c:orientation val="minMax"/>
          <c:max val="1.8"/>
          <c:min val="0.0"/>
        </c:scaling>
        <c:axPos val="l"/>
        <c:majorGridlines/>
        <c:title>
          <c:tx>
            <c:rich>
              <a:bodyPr/>
              <a:lstStyle/>
              <a:p>
                <a:pPr>
                  <a:defRPr sz="2000"/>
                </a:pPr>
                <a:r>
                  <a:rPr lang="en-US" sz="2000"/>
                  <a:t>Energy / 1C1T Energy</a:t>
                </a:r>
              </a:p>
            </c:rich>
          </c:tx>
          <c:layout/>
        </c:title>
        <c:numFmt formatCode="0.00" sourceLinked="1"/>
        <c:tickLblPos val="nextTo"/>
        <c:txPr>
          <a:bodyPr/>
          <a:lstStyle/>
          <a:p>
            <a:pPr>
              <a:defRPr sz="1200"/>
            </a:pPr>
            <a:endParaRPr lang="en-US"/>
          </a:p>
        </c:txPr>
        <c:crossAx val="506766616"/>
        <c:crosses val="autoZero"/>
        <c:crossBetween val="between"/>
      </c:valAx>
    </c:plotArea>
    <c:legend>
      <c:legendPos val="b"/>
      <c:layout/>
      <c:txPr>
        <a:bodyPr/>
        <a:lstStyle/>
        <a:p>
          <a:pPr>
            <a:defRPr sz="2000"/>
          </a:pPr>
          <a:endParaRPr lang="en-US"/>
        </a:p>
      </c:txPr>
    </c:legend>
    <c:plotVisOnly val="1"/>
  </c:chart>
  <c:spPr>
    <a:ln>
      <a:noFill/>
    </a:ln>
  </c:sp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en-US"/>
  <c:style val="18"/>
  <c:chart>
    <c:title>
      <c:tx>
        <c:rich>
          <a:bodyPr/>
          <a:lstStyle/>
          <a:p>
            <a:pPr>
              <a:defRPr/>
            </a:pPr>
            <a:r>
              <a:rPr lang="en-US"/>
              <a:t>Garbage Collection</a:t>
            </a:r>
          </a:p>
        </c:rich>
      </c:tx>
      <c:layout/>
    </c:title>
    <c:plotArea>
      <c:layout/>
      <c:scatterChart>
        <c:scatterStyle val="smoothMarker"/>
        <c:ser>
          <c:idx val="0"/>
          <c:order val="0"/>
          <c:tx>
            <c:strRef>
              <c:f>Sheet1!$B$1</c:f>
              <c:strCache>
                <c:ptCount val="1"/>
                <c:pt idx="0">
                  <c:v>SemiSpace</c:v>
                </c:pt>
              </c:strCache>
            </c:strRef>
          </c:tx>
          <c:spPr>
            <a:ln>
              <a:solidFill>
                <a:schemeClr val="accent3">
                  <a:lumMod val="40000"/>
                  <a:lumOff val="60000"/>
                </a:schemeClr>
              </a:solidFill>
            </a:ln>
            <a:effectLst/>
          </c:spPr>
          <c:marker>
            <c:symbol val="none"/>
          </c:marker>
          <c:xVal>
            <c:numRef>
              <c:f>Sheet1!$A$2:$A$12</c:f>
              <c:numCache>
                <c:formatCode>General</c:formatCode>
                <c:ptCount val="11"/>
                <c:pt idx="0">
                  <c:v>1.0</c:v>
                </c:pt>
                <c:pt idx="1">
                  <c:v>1.104</c:v>
                </c:pt>
                <c:pt idx="2">
                  <c:v>1.211</c:v>
                </c:pt>
                <c:pt idx="3">
                  <c:v>1.436</c:v>
                </c:pt>
                <c:pt idx="4">
                  <c:v>1.675</c:v>
                </c:pt>
                <c:pt idx="5">
                  <c:v>1.927</c:v>
                </c:pt>
                <c:pt idx="6">
                  <c:v>2.471</c:v>
                </c:pt>
                <c:pt idx="7">
                  <c:v>3.069</c:v>
                </c:pt>
                <c:pt idx="8">
                  <c:v>3.721</c:v>
                </c:pt>
                <c:pt idx="9">
                  <c:v>4.427</c:v>
                </c:pt>
                <c:pt idx="10">
                  <c:v>6.0</c:v>
                </c:pt>
              </c:numCache>
            </c:numRef>
          </c:xVal>
          <c:yVal>
            <c:numRef>
              <c:f>Sheet1!$B$2:$B$12</c:f>
              <c:numCache>
                <c:formatCode>General</c:formatCode>
                <c:ptCount val="11"/>
                <c:pt idx="3">
                  <c:v>34.05797364453112</c:v>
                </c:pt>
                <c:pt idx="4">
                  <c:v>18.56902329190828</c:v>
                </c:pt>
                <c:pt idx="5">
                  <c:v>13.42394065687753</c:v>
                </c:pt>
                <c:pt idx="6">
                  <c:v>8.279999023052278</c:v>
                </c:pt>
                <c:pt idx="7">
                  <c:v>5.992544414255325</c:v>
                </c:pt>
                <c:pt idx="8">
                  <c:v>4.769470660232328</c:v>
                </c:pt>
                <c:pt idx="9">
                  <c:v>3.885384124783873</c:v>
                </c:pt>
                <c:pt idx="10">
                  <c:v>2.52363595978662</c:v>
                </c:pt>
              </c:numCache>
            </c:numRef>
          </c:yVal>
        </c:ser>
        <c:ser>
          <c:idx val="2"/>
          <c:order val="1"/>
          <c:tx>
            <c:strRef>
              <c:f>Sheet1!$D$1</c:f>
              <c:strCache>
                <c:ptCount val="1"/>
                <c:pt idx="0">
                  <c:v>MarkCompact</c:v>
                </c:pt>
              </c:strCache>
            </c:strRef>
          </c:tx>
          <c:spPr>
            <a:ln>
              <a:solidFill>
                <a:schemeClr val="accent2">
                  <a:lumMod val="40000"/>
                  <a:lumOff val="60000"/>
                </a:schemeClr>
              </a:solidFill>
            </a:ln>
            <a:effectLst/>
          </c:spPr>
          <c:marker>
            <c:symbol val="none"/>
          </c:marker>
          <c:xVal>
            <c:numRef>
              <c:f>Sheet1!$A$2:$A$12</c:f>
              <c:numCache>
                <c:formatCode>General</c:formatCode>
                <c:ptCount val="11"/>
                <c:pt idx="0">
                  <c:v>1.0</c:v>
                </c:pt>
                <c:pt idx="1">
                  <c:v>1.104</c:v>
                </c:pt>
                <c:pt idx="2">
                  <c:v>1.211</c:v>
                </c:pt>
                <c:pt idx="3">
                  <c:v>1.436</c:v>
                </c:pt>
                <c:pt idx="4">
                  <c:v>1.675</c:v>
                </c:pt>
                <c:pt idx="5">
                  <c:v>1.927</c:v>
                </c:pt>
                <c:pt idx="6">
                  <c:v>2.471</c:v>
                </c:pt>
                <c:pt idx="7">
                  <c:v>3.069</c:v>
                </c:pt>
                <c:pt idx="8">
                  <c:v>3.721</c:v>
                </c:pt>
                <c:pt idx="9">
                  <c:v>4.427</c:v>
                </c:pt>
                <c:pt idx="10">
                  <c:v>6.0</c:v>
                </c:pt>
              </c:numCache>
            </c:numRef>
          </c:xVal>
          <c:yVal>
            <c:numRef>
              <c:f>Sheet1!$D$2:$D$12</c:f>
              <c:numCache>
                <c:formatCode>General</c:formatCode>
                <c:ptCount val="11"/>
                <c:pt idx="1">
                  <c:v>31.91989019476282</c:v>
                </c:pt>
                <c:pt idx="2">
                  <c:v>28.54790423976877</c:v>
                </c:pt>
                <c:pt idx="3">
                  <c:v>21.80393232978068</c:v>
                </c:pt>
                <c:pt idx="4">
                  <c:v>18.43194637478664</c:v>
                </c:pt>
                <c:pt idx="5">
                  <c:v>15.60158320829631</c:v>
                </c:pt>
                <c:pt idx="6">
                  <c:v>13.62547474129318</c:v>
                </c:pt>
                <c:pt idx="7">
                  <c:v>10.3693150859161</c:v>
                </c:pt>
                <c:pt idx="8">
                  <c:v>9.36801675926165</c:v>
                </c:pt>
                <c:pt idx="9">
                  <c:v>8.89780223628863</c:v>
                </c:pt>
                <c:pt idx="10">
                  <c:v>7.638225291517512</c:v>
                </c:pt>
              </c:numCache>
            </c:numRef>
          </c:yVal>
        </c:ser>
        <c:ser>
          <c:idx val="1"/>
          <c:order val="2"/>
          <c:tx>
            <c:strRef>
              <c:f>Sheet1!$C$1</c:f>
              <c:strCache>
                <c:ptCount val="1"/>
                <c:pt idx="0">
                  <c:v>MarkSweep</c:v>
                </c:pt>
              </c:strCache>
            </c:strRef>
          </c:tx>
          <c:spPr>
            <a:ln>
              <a:solidFill>
                <a:schemeClr val="accent1"/>
              </a:solidFill>
            </a:ln>
            <a:effectLst/>
          </c:spPr>
          <c:marker>
            <c:symbol val="none"/>
          </c:marker>
          <c:xVal>
            <c:numRef>
              <c:f>Sheet1!$A$2:$A$12</c:f>
              <c:numCache>
                <c:formatCode>General</c:formatCode>
                <c:ptCount val="11"/>
                <c:pt idx="0">
                  <c:v>1.0</c:v>
                </c:pt>
                <c:pt idx="1">
                  <c:v>1.104</c:v>
                </c:pt>
                <c:pt idx="2">
                  <c:v>1.211</c:v>
                </c:pt>
                <c:pt idx="3">
                  <c:v>1.436</c:v>
                </c:pt>
                <c:pt idx="4">
                  <c:v>1.675</c:v>
                </c:pt>
                <c:pt idx="5">
                  <c:v>1.927</c:v>
                </c:pt>
                <c:pt idx="6">
                  <c:v>2.471</c:v>
                </c:pt>
                <c:pt idx="7">
                  <c:v>3.069</c:v>
                </c:pt>
                <c:pt idx="8">
                  <c:v>3.721</c:v>
                </c:pt>
                <c:pt idx="9">
                  <c:v>4.427</c:v>
                </c:pt>
                <c:pt idx="10">
                  <c:v>6.0</c:v>
                </c:pt>
              </c:numCache>
            </c:numRef>
          </c:xVal>
          <c:yVal>
            <c:numRef>
              <c:f>Sheet1!$C$2:$C$12</c:f>
              <c:numCache>
                <c:formatCode>General</c:formatCode>
                <c:ptCount val="11"/>
                <c:pt idx="0">
                  <c:v>24.09151078513417</c:v>
                </c:pt>
                <c:pt idx="1">
                  <c:v>13.62534589479195</c:v>
                </c:pt>
                <c:pt idx="2">
                  <c:v>9.081065186375708</c:v>
                </c:pt>
                <c:pt idx="3">
                  <c:v>6.536516923315133</c:v>
                </c:pt>
                <c:pt idx="4">
                  <c:v>4.73630936800699</c:v>
                </c:pt>
                <c:pt idx="5">
                  <c:v>3.603300700821742</c:v>
                </c:pt>
                <c:pt idx="6">
                  <c:v>2.68049597608137</c:v>
                </c:pt>
                <c:pt idx="7">
                  <c:v>2.029110922275514</c:v>
                </c:pt>
                <c:pt idx="8">
                  <c:v>1.54849854195161</c:v>
                </c:pt>
                <c:pt idx="9">
                  <c:v>1.400186633880547</c:v>
                </c:pt>
                <c:pt idx="10">
                  <c:v>1.077052051037223</c:v>
                </c:pt>
              </c:numCache>
            </c:numRef>
          </c:yVal>
        </c:ser>
        <c:axId val="583031976"/>
        <c:axId val="583031320"/>
      </c:scatterChart>
      <c:valAx>
        <c:axId val="583031976"/>
        <c:scaling>
          <c:orientation val="minMax"/>
          <c:max val="6.0"/>
          <c:min val="1.0"/>
        </c:scaling>
        <c:delete val="1"/>
        <c:axPos val="b"/>
        <c:title>
          <c:tx>
            <c:rich>
              <a:bodyPr/>
              <a:lstStyle/>
              <a:p>
                <a:pPr>
                  <a:defRPr/>
                </a:pPr>
                <a:r>
                  <a:rPr lang="en-US"/>
                  <a:t>Space</a:t>
                </a:r>
              </a:p>
            </c:rich>
          </c:tx>
          <c:layout/>
        </c:title>
        <c:numFmt formatCode="General" sourceLinked="1"/>
        <c:tickLblPos val="nextTo"/>
        <c:crossAx val="583031320"/>
        <c:crosses val="autoZero"/>
        <c:crossBetween val="midCat"/>
      </c:valAx>
      <c:valAx>
        <c:axId val="583031320"/>
        <c:scaling>
          <c:orientation val="minMax"/>
          <c:max val="34.0"/>
          <c:min val="0.5"/>
        </c:scaling>
        <c:delete val="1"/>
        <c:axPos val="l"/>
        <c:majorGridlines>
          <c:spPr>
            <a:ln>
              <a:noFill/>
            </a:ln>
          </c:spPr>
        </c:majorGridlines>
        <c:title>
          <c:tx>
            <c:rich>
              <a:bodyPr/>
              <a:lstStyle/>
              <a:p>
                <a:pPr>
                  <a:defRPr/>
                </a:pPr>
                <a:r>
                  <a:rPr lang="en-US"/>
                  <a:t>Time</a:t>
                </a:r>
              </a:p>
            </c:rich>
          </c:tx>
          <c:layout/>
        </c:title>
        <c:numFmt formatCode="General" sourceLinked="1"/>
        <c:tickLblPos val="nextTo"/>
        <c:crossAx val="583031976"/>
        <c:crosses val="autoZero"/>
        <c:crossBetween val="midCat"/>
      </c:valAx>
      <c:spPr>
        <a:noFill/>
        <a:ln w="25400">
          <a:noFill/>
        </a:ln>
        <a:effectLst>
          <a:outerShdw blurRad="50800" dist="38100" dir="5400000">
            <a:srgbClr val="000000">
              <a:alpha val="43000"/>
            </a:srgbClr>
          </a:outerShdw>
        </a:effectLst>
      </c:spPr>
    </c:plotArea>
    <c:plotVisOnly val="1"/>
  </c:chart>
  <c:spPr>
    <a:solidFill>
      <a:schemeClr val="bg1"/>
    </a:solidFill>
    <a:effectLst>
      <a:outerShdw blurRad="50800" dist="38100" dir="5400000" sx="102000" sy="102000">
        <a:srgbClr val="000000">
          <a:alpha val="43000"/>
        </a:srgbClr>
      </a:outerShdw>
    </a:effectLst>
  </c:spPr>
  <c:txPr>
    <a:bodyPr/>
    <a:lstStyle/>
    <a:p>
      <a:pPr>
        <a:defRPr sz="1600"/>
      </a:pPr>
      <a:endParaRPr lang="en-US"/>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en-US"/>
  <c:style val="18"/>
  <c:chart>
    <c:title>
      <c:tx>
        <c:rich>
          <a:bodyPr/>
          <a:lstStyle/>
          <a:p>
            <a:pPr>
              <a:defRPr/>
            </a:pPr>
            <a:r>
              <a:rPr lang="en-US"/>
              <a:t>Total Performance</a:t>
            </a:r>
          </a:p>
        </c:rich>
      </c:tx>
      <c:layout/>
    </c:title>
    <c:plotArea>
      <c:layout>
        <c:manualLayout>
          <c:layoutTarget val="inner"/>
          <c:xMode val="edge"/>
          <c:yMode val="edge"/>
          <c:x val="0.116491228070175"/>
          <c:y val="0.22093023255814"/>
          <c:w val="0.829177786987153"/>
          <c:h val="0.586046511627907"/>
        </c:manualLayout>
      </c:layout>
      <c:scatterChart>
        <c:scatterStyle val="smoothMarker"/>
        <c:ser>
          <c:idx val="4"/>
          <c:order val="0"/>
          <c:tx>
            <c:strRef>
              <c:f>Sheet1!$B$1</c:f>
              <c:strCache>
                <c:ptCount val="1"/>
                <c:pt idx="0">
                  <c:v>SemiSpace</c:v>
                </c:pt>
              </c:strCache>
            </c:strRef>
          </c:tx>
          <c:spPr>
            <a:ln>
              <a:solidFill>
                <a:schemeClr val="accent3">
                  <a:lumMod val="40000"/>
                  <a:lumOff val="60000"/>
                </a:schemeClr>
              </a:solidFill>
            </a:ln>
            <a:effectLst/>
          </c:spPr>
          <c:marker>
            <c:symbol val="none"/>
          </c:marker>
          <c:xVal>
            <c:numRef>
              <c:f>Sheet1!$A$2:$A$12</c:f>
              <c:numCache>
                <c:formatCode>General</c:formatCode>
                <c:ptCount val="11"/>
                <c:pt idx="0">
                  <c:v>1.0</c:v>
                </c:pt>
                <c:pt idx="1">
                  <c:v>1.104</c:v>
                </c:pt>
                <c:pt idx="2">
                  <c:v>1.211</c:v>
                </c:pt>
                <c:pt idx="3">
                  <c:v>1.436</c:v>
                </c:pt>
                <c:pt idx="4">
                  <c:v>1.675</c:v>
                </c:pt>
                <c:pt idx="5">
                  <c:v>1.927</c:v>
                </c:pt>
                <c:pt idx="6">
                  <c:v>2.471</c:v>
                </c:pt>
                <c:pt idx="7">
                  <c:v>3.069</c:v>
                </c:pt>
                <c:pt idx="8">
                  <c:v>3.721</c:v>
                </c:pt>
                <c:pt idx="9">
                  <c:v>4.427</c:v>
                </c:pt>
                <c:pt idx="10">
                  <c:v>6.0</c:v>
                </c:pt>
              </c:numCache>
            </c:numRef>
          </c:xVal>
          <c:yVal>
            <c:numRef>
              <c:f>Sheet1!$B$2:$B$12</c:f>
              <c:numCache>
                <c:formatCode>General</c:formatCode>
                <c:ptCount val="11"/>
                <c:pt idx="3">
                  <c:v>1.99606528599413</c:v>
                </c:pt>
                <c:pt idx="4">
                  <c:v>1.46849863687181</c:v>
                </c:pt>
                <c:pt idx="5">
                  <c:v>1.300731944651965</c:v>
                </c:pt>
                <c:pt idx="6">
                  <c:v>1.151235337268172</c:v>
                </c:pt>
                <c:pt idx="7">
                  <c:v>1.098926278453564</c:v>
                </c:pt>
                <c:pt idx="8">
                  <c:v>1.065944094850596</c:v>
                </c:pt>
                <c:pt idx="9">
                  <c:v>1.04528562622432</c:v>
                </c:pt>
                <c:pt idx="10">
                  <c:v>1.022657923525167</c:v>
                </c:pt>
              </c:numCache>
            </c:numRef>
          </c:yVal>
        </c:ser>
        <c:ser>
          <c:idx val="6"/>
          <c:order val="1"/>
          <c:tx>
            <c:strRef>
              <c:f>Sheet1!$D$1</c:f>
              <c:strCache>
                <c:ptCount val="1"/>
                <c:pt idx="0">
                  <c:v>MarkCompact</c:v>
                </c:pt>
              </c:strCache>
            </c:strRef>
          </c:tx>
          <c:spPr>
            <a:ln>
              <a:solidFill>
                <a:schemeClr val="accent2">
                  <a:lumMod val="40000"/>
                  <a:lumOff val="60000"/>
                </a:schemeClr>
              </a:solidFill>
            </a:ln>
            <a:effectLst/>
          </c:spPr>
          <c:marker>
            <c:symbol val="none"/>
          </c:marker>
          <c:xVal>
            <c:numRef>
              <c:f>Sheet1!$A$2:$A$12</c:f>
              <c:numCache>
                <c:formatCode>General</c:formatCode>
                <c:ptCount val="11"/>
                <c:pt idx="0">
                  <c:v>1.0</c:v>
                </c:pt>
                <c:pt idx="1">
                  <c:v>1.104</c:v>
                </c:pt>
                <c:pt idx="2">
                  <c:v>1.211</c:v>
                </c:pt>
                <c:pt idx="3">
                  <c:v>1.436</c:v>
                </c:pt>
                <c:pt idx="4">
                  <c:v>1.675</c:v>
                </c:pt>
                <c:pt idx="5">
                  <c:v>1.927</c:v>
                </c:pt>
                <c:pt idx="6">
                  <c:v>2.471</c:v>
                </c:pt>
                <c:pt idx="7">
                  <c:v>3.069</c:v>
                </c:pt>
                <c:pt idx="8">
                  <c:v>3.721</c:v>
                </c:pt>
                <c:pt idx="9">
                  <c:v>4.427</c:v>
                </c:pt>
                <c:pt idx="10">
                  <c:v>6.0</c:v>
                </c:pt>
              </c:numCache>
            </c:numRef>
          </c:xVal>
          <c:yVal>
            <c:numRef>
              <c:f>Sheet1!$D$2:$D$12</c:f>
              <c:numCache>
                <c:formatCode>General</c:formatCode>
                <c:ptCount val="11"/>
                <c:pt idx="1">
                  <c:v>1.726486132582706</c:v>
                </c:pt>
                <c:pt idx="2">
                  <c:v>1.492498853110267</c:v>
                </c:pt>
                <c:pt idx="3">
                  <c:v>1.352769954567399</c:v>
                </c:pt>
                <c:pt idx="4">
                  <c:v>1.311755413281997</c:v>
                </c:pt>
                <c:pt idx="5">
                  <c:v>1.280026924691203</c:v>
                </c:pt>
                <c:pt idx="6">
                  <c:v>1.22656647117609</c:v>
                </c:pt>
                <c:pt idx="7">
                  <c:v>1.18469016708175</c:v>
                </c:pt>
                <c:pt idx="8">
                  <c:v>1.164215275895494</c:v>
                </c:pt>
                <c:pt idx="9">
                  <c:v>1.155131946754283</c:v>
                </c:pt>
                <c:pt idx="10">
                  <c:v>1.127125875559273</c:v>
                </c:pt>
              </c:numCache>
            </c:numRef>
          </c:yVal>
        </c:ser>
        <c:ser>
          <c:idx val="5"/>
          <c:order val="2"/>
          <c:tx>
            <c:strRef>
              <c:f>Sheet1!$C$1</c:f>
              <c:strCache>
                <c:ptCount val="1"/>
                <c:pt idx="0">
                  <c:v>MarkSweep</c:v>
                </c:pt>
              </c:strCache>
            </c:strRef>
          </c:tx>
          <c:spPr>
            <a:ln>
              <a:solidFill>
                <a:schemeClr val="accent1"/>
              </a:solidFill>
            </a:ln>
            <a:effectLst/>
          </c:spPr>
          <c:marker>
            <c:symbol val="none"/>
          </c:marker>
          <c:xVal>
            <c:numRef>
              <c:f>Sheet1!$A$2:$A$12</c:f>
              <c:numCache>
                <c:formatCode>General</c:formatCode>
                <c:ptCount val="11"/>
                <c:pt idx="0">
                  <c:v>1.0</c:v>
                </c:pt>
                <c:pt idx="1">
                  <c:v>1.104</c:v>
                </c:pt>
                <c:pt idx="2">
                  <c:v>1.211</c:v>
                </c:pt>
                <c:pt idx="3">
                  <c:v>1.436</c:v>
                </c:pt>
                <c:pt idx="4">
                  <c:v>1.675</c:v>
                </c:pt>
                <c:pt idx="5">
                  <c:v>1.927</c:v>
                </c:pt>
                <c:pt idx="6">
                  <c:v>2.471</c:v>
                </c:pt>
                <c:pt idx="7">
                  <c:v>3.069</c:v>
                </c:pt>
                <c:pt idx="8">
                  <c:v>3.721</c:v>
                </c:pt>
                <c:pt idx="9">
                  <c:v>4.427</c:v>
                </c:pt>
                <c:pt idx="10">
                  <c:v>6.0</c:v>
                </c:pt>
              </c:numCache>
            </c:numRef>
          </c:xVal>
          <c:yVal>
            <c:numRef>
              <c:f>Sheet1!$C$2:$C$12</c:f>
              <c:numCache>
                <c:formatCode>General</c:formatCode>
                <c:ptCount val="11"/>
                <c:pt idx="0">
                  <c:v>1.9781845054634</c:v>
                </c:pt>
                <c:pt idx="1">
                  <c:v>1.557764950298942</c:v>
                </c:pt>
                <c:pt idx="2">
                  <c:v>1.344774012041779</c:v>
                </c:pt>
                <c:pt idx="3">
                  <c:v>1.235540930260845</c:v>
                </c:pt>
                <c:pt idx="4">
                  <c:v>1.185396320792754</c:v>
                </c:pt>
                <c:pt idx="5">
                  <c:v>1.145977852076377</c:v>
                </c:pt>
                <c:pt idx="6">
                  <c:v>1.112888863193887</c:v>
                </c:pt>
                <c:pt idx="7">
                  <c:v>1.093390423789834</c:v>
                </c:pt>
                <c:pt idx="8">
                  <c:v>1.087374039221752</c:v>
                </c:pt>
                <c:pt idx="9">
                  <c:v>1.076282057538951</c:v>
                </c:pt>
                <c:pt idx="10">
                  <c:v>1.066676902954733</c:v>
                </c:pt>
              </c:numCache>
            </c:numRef>
          </c:yVal>
        </c:ser>
        <c:axId val="583519720"/>
        <c:axId val="583526888"/>
      </c:scatterChart>
      <c:valAx>
        <c:axId val="583519720"/>
        <c:scaling>
          <c:orientation val="minMax"/>
          <c:max val="6.0"/>
          <c:min val="1.0"/>
        </c:scaling>
        <c:delete val="1"/>
        <c:axPos val="b"/>
        <c:title>
          <c:tx>
            <c:rich>
              <a:bodyPr/>
              <a:lstStyle/>
              <a:p>
                <a:pPr>
                  <a:defRPr/>
                </a:pPr>
                <a:r>
                  <a:rPr lang="en-US"/>
                  <a:t>Space</a:t>
                </a:r>
              </a:p>
            </c:rich>
          </c:tx>
          <c:layout/>
        </c:title>
        <c:numFmt formatCode="General" sourceLinked="1"/>
        <c:tickLblPos val="nextTo"/>
        <c:crossAx val="583526888"/>
        <c:crosses val="autoZero"/>
        <c:crossBetween val="midCat"/>
      </c:valAx>
      <c:valAx>
        <c:axId val="583526888"/>
        <c:scaling>
          <c:orientation val="minMax"/>
          <c:max val="2.0"/>
          <c:min val="0.95"/>
        </c:scaling>
        <c:delete val="1"/>
        <c:axPos val="l"/>
        <c:majorGridlines>
          <c:spPr>
            <a:ln>
              <a:noFill/>
            </a:ln>
          </c:spPr>
        </c:majorGridlines>
        <c:title>
          <c:tx>
            <c:rich>
              <a:bodyPr/>
              <a:lstStyle/>
              <a:p>
                <a:pPr>
                  <a:defRPr/>
                </a:pPr>
                <a:r>
                  <a:rPr lang="en-US"/>
                  <a:t>Time</a:t>
                </a:r>
              </a:p>
            </c:rich>
          </c:tx>
          <c:layout/>
        </c:title>
        <c:numFmt formatCode="General" sourceLinked="1"/>
        <c:tickLblPos val="nextTo"/>
        <c:crossAx val="583519720"/>
        <c:crosses val="autoZero"/>
        <c:crossBetween val="midCat"/>
      </c:valAx>
      <c:spPr>
        <a:effectLst>
          <a:outerShdw blurRad="50800" dist="38100" dir="5400000">
            <a:srgbClr val="000000">
              <a:alpha val="43000"/>
            </a:srgbClr>
          </a:outerShdw>
        </a:effectLst>
      </c:spPr>
    </c:plotArea>
    <c:legend>
      <c:legendPos val="tr"/>
      <c:legendEntry>
        <c:idx val="0"/>
        <c:txPr>
          <a:bodyPr/>
          <a:lstStyle/>
          <a:p>
            <a:pPr>
              <a:defRPr b="1"/>
            </a:pPr>
            <a:endParaRPr lang="en-US"/>
          </a:p>
        </c:txPr>
      </c:legendEntry>
      <c:legendEntry>
        <c:idx val="1"/>
        <c:txPr>
          <a:bodyPr/>
          <a:lstStyle/>
          <a:p>
            <a:pPr>
              <a:defRPr b="1">
                <a:solidFill>
                  <a:schemeClr val="accent2"/>
                </a:solidFill>
              </a:defRPr>
            </a:pPr>
            <a:endParaRPr lang="en-US"/>
          </a:p>
        </c:txPr>
      </c:legendEntry>
      <c:legendEntry>
        <c:idx val="2"/>
        <c:txPr>
          <a:bodyPr/>
          <a:lstStyle/>
          <a:p>
            <a:pPr>
              <a:defRPr b="1">
                <a:solidFill>
                  <a:schemeClr val="accent1"/>
                </a:solidFill>
              </a:defRPr>
            </a:pPr>
            <a:endParaRPr lang="en-US"/>
          </a:p>
        </c:txPr>
      </c:legendEntry>
      <c:layout>
        <c:manualLayout>
          <c:xMode val="edge"/>
          <c:yMode val="edge"/>
          <c:x val="0.40882690979417"/>
          <c:y val="0.203488372093023"/>
          <c:w val="0.520997651609338"/>
          <c:h val="0.361458066288225"/>
        </c:manualLayout>
      </c:layout>
    </c:legend>
    <c:plotVisOnly val="1"/>
  </c:chart>
  <c:spPr>
    <a:solidFill>
      <a:schemeClr val="bg1"/>
    </a:solidFill>
    <a:effectLst>
      <a:outerShdw blurRad="50800" dist="38100" dir="5400000" sx="102000" sy="102000">
        <a:srgbClr val="000000">
          <a:alpha val="43000"/>
        </a:srgbClr>
      </a:outerShdw>
    </a:effectLst>
  </c:spPr>
  <c:txPr>
    <a:bodyPr/>
    <a:lstStyle/>
    <a:p>
      <a:pPr>
        <a:defRPr sz="1600"/>
      </a:pPr>
      <a:endParaRPr lang="en-US"/>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en-US"/>
  <c:style val="18"/>
  <c:chart>
    <c:title>
      <c:tx>
        <c:rich>
          <a:bodyPr/>
          <a:lstStyle/>
          <a:p>
            <a:pPr>
              <a:defRPr/>
            </a:pPr>
            <a:r>
              <a:rPr lang="en-US"/>
              <a:t>Mutator</a:t>
            </a:r>
          </a:p>
        </c:rich>
      </c:tx>
      <c:layout/>
    </c:title>
    <c:plotArea>
      <c:layout/>
      <c:scatterChart>
        <c:scatterStyle val="smoothMarker"/>
        <c:ser>
          <c:idx val="0"/>
          <c:order val="0"/>
          <c:tx>
            <c:strRef>
              <c:f>Sheet1!$B$1</c:f>
              <c:strCache>
                <c:ptCount val="1"/>
                <c:pt idx="0">
                  <c:v>SemiSpace</c:v>
                </c:pt>
              </c:strCache>
            </c:strRef>
          </c:tx>
          <c:spPr>
            <a:ln>
              <a:solidFill>
                <a:schemeClr val="accent3">
                  <a:lumMod val="40000"/>
                  <a:lumOff val="60000"/>
                </a:schemeClr>
              </a:solidFill>
            </a:ln>
            <a:effectLst/>
          </c:spPr>
          <c:marker>
            <c:symbol val="none"/>
          </c:marker>
          <c:xVal>
            <c:numRef>
              <c:f>Sheet1!$A$2:$A$12</c:f>
              <c:numCache>
                <c:formatCode>General</c:formatCode>
                <c:ptCount val="11"/>
                <c:pt idx="0">
                  <c:v>1.0</c:v>
                </c:pt>
                <c:pt idx="1">
                  <c:v>1.104</c:v>
                </c:pt>
                <c:pt idx="2">
                  <c:v>1.211</c:v>
                </c:pt>
                <c:pt idx="3">
                  <c:v>1.436</c:v>
                </c:pt>
                <c:pt idx="4">
                  <c:v>1.675</c:v>
                </c:pt>
                <c:pt idx="5">
                  <c:v>1.927</c:v>
                </c:pt>
                <c:pt idx="6">
                  <c:v>2.471</c:v>
                </c:pt>
                <c:pt idx="7">
                  <c:v>3.069</c:v>
                </c:pt>
                <c:pt idx="8">
                  <c:v>3.721</c:v>
                </c:pt>
                <c:pt idx="9">
                  <c:v>4.427</c:v>
                </c:pt>
                <c:pt idx="10">
                  <c:v>6.0</c:v>
                </c:pt>
              </c:numCache>
            </c:numRef>
          </c:xVal>
          <c:yVal>
            <c:numRef>
              <c:f>Sheet1!$B$2:$B$12</c:f>
              <c:numCache>
                <c:formatCode>General</c:formatCode>
                <c:ptCount val="11"/>
                <c:pt idx="3">
                  <c:v>1.126618871481741</c:v>
                </c:pt>
                <c:pt idx="4">
                  <c:v>1.020333812318551</c:v>
                </c:pt>
                <c:pt idx="5">
                  <c:v>1.013479137734754</c:v>
                </c:pt>
                <c:pt idx="6">
                  <c:v>1.00205860306631</c:v>
                </c:pt>
                <c:pt idx="7">
                  <c:v>1.003492783933653</c:v>
                </c:pt>
                <c:pt idx="8">
                  <c:v>1.001878816165933</c:v>
                </c:pt>
                <c:pt idx="9">
                  <c:v>1.0</c:v>
                </c:pt>
                <c:pt idx="10">
                  <c:v>1.00224106906898</c:v>
                </c:pt>
              </c:numCache>
            </c:numRef>
          </c:yVal>
        </c:ser>
        <c:ser>
          <c:idx val="2"/>
          <c:order val="1"/>
          <c:tx>
            <c:strRef>
              <c:f>Sheet1!$D$1</c:f>
              <c:strCache>
                <c:ptCount val="1"/>
                <c:pt idx="0">
                  <c:v>MarkCompact</c:v>
                </c:pt>
              </c:strCache>
            </c:strRef>
          </c:tx>
          <c:spPr>
            <a:ln>
              <a:solidFill>
                <a:schemeClr val="accent2">
                  <a:lumMod val="40000"/>
                  <a:lumOff val="60000"/>
                </a:schemeClr>
              </a:solidFill>
            </a:ln>
            <a:effectLst/>
          </c:spPr>
          <c:marker>
            <c:symbol val="none"/>
          </c:marker>
          <c:xVal>
            <c:numRef>
              <c:f>Sheet1!$A$2:$A$12</c:f>
              <c:numCache>
                <c:formatCode>General</c:formatCode>
                <c:ptCount val="11"/>
                <c:pt idx="0">
                  <c:v>1.0</c:v>
                </c:pt>
                <c:pt idx="1">
                  <c:v>1.104</c:v>
                </c:pt>
                <c:pt idx="2">
                  <c:v>1.211</c:v>
                </c:pt>
                <c:pt idx="3">
                  <c:v>1.436</c:v>
                </c:pt>
                <c:pt idx="4">
                  <c:v>1.675</c:v>
                </c:pt>
                <c:pt idx="5">
                  <c:v>1.927</c:v>
                </c:pt>
                <c:pt idx="6">
                  <c:v>2.471</c:v>
                </c:pt>
                <c:pt idx="7">
                  <c:v>3.069</c:v>
                </c:pt>
                <c:pt idx="8">
                  <c:v>3.721</c:v>
                </c:pt>
                <c:pt idx="9">
                  <c:v>4.427</c:v>
                </c:pt>
                <c:pt idx="10">
                  <c:v>6.0</c:v>
                </c:pt>
              </c:numCache>
            </c:numRef>
          </c:xVal>
          <c:yVal>
            <c:numRef>
              <c:f>Sheet1!$D$2:$D$12</c:f>
              <c:numCache>
                <c:formatCode>General</c:formatCode>
                <c:ptCount val="11"/>
                <c:pt idx="1">
                  <c:v>1.028006665606508</c:v>
                </c:pt>
                <c:pt idx="2">
                  <c:v>1.018244016846961</c:v>
                </c:pt>
                <c:pt idx="3">
                  <c:v>1.016497816244583</c:v>
                </c:pt>
                <c:pt idx="4">
                  <c:v>1.01499608372654</c:v>
                </c:pt>
                <c:pt idx="5">
                  <c:v>1.017037846721286</c:v>
                </c:pt>
                <c:pt idx="6">
                  <c:v>1.018660712935912</c:v>
                </c:pt>
                <c:pt idx="7">
                  <c:v>1.01704310924365</c:v>
                </c:pt>
                <c:pt idx="8">
                  <c:v>1.016310183401775</c:v>
                </c:pt>
                <c:pt idx="9">
                  <c:v>1.018304583695251</c:v>
                </c:pt>
                <c:pt idx="10">
                  <c:v>1.019436504414491</c:v>
                </c:pt>
              </c:numCache>
            </c:numRef>
          </c:yVal>
        </c:ser>
        <c:ser>
          <c:idx val="1"/>
          <c:order val="2"/>
          <c:tx>
            <c:strRef>
              <c:f>Sheet1!$C$1</c:f>
              <c:strCache>
                <c:ptCount val="1"/>
                <c:pt idx="0">
                  <c:v>MarkSweep</c:v>
                </c:pt>
              </c:strCache>
            </c:strRef>
          </c:tx>
          <c:spPr>
            <a:ln>
              <a:solidFill>
                <a:schemeClr val="accent1"/>
              </a:solidFill>
            </a:ln>
            <a:effectLst/>
          </c:spPr>
          <c:marker>
            <c:symbol val="none"/>
          </c:marker>
          <c:xVal>
            <c:numRef>
              <c:f>Sheet1!$A$2:$A$12</c:f>
              <c:numCache>
                <c:formatCode>General</c:formatCode>
                <c:ptCount val="11"/>
                <c:pt idx="0">
                  <c:v>1.0</c:v>
                </c:pt>
                <c:pt idx="1">
                  <c:v>1.104</c:v>
                </c:pt>
                <c:pt idx="2">
                  <c:v>1.211</c:v>
                </c:pt>
                <c:pt idx="3">
                  <c:v>1.436</c:v>
                </c:pt>
                <c:pt idx="4">
                  <c:v>1.675</c:v>
                </c:pt>
                <c:pt idx="5">
                  <c:v>1.927</c:v>
                </c:pt>
                <c:pt idx="6">
                  <c:v>2.471</c:v>
                </c:pt>
                <c:pt idx="7">
                  <c:v>3.069</c:v>
                </c:pt>
                <c:pt idx="8">
                  <c:v>3.721</c:v>
                </c:pt>
                <c:pt idx="9">
                  <c:v>4.427</c:v>
                </c:pt>
                <c:pt idx="10">
                  <c:v>6.0</c:v>
                </c:pt>
              </c:numCache>
            </c:numRef>
          </c:xVal>
          <c:yVal>
            <c:numRef>
              <c:f>Sheet1!$C$2:$C$12</c:f>
              <c:numCache>
                <c:formatCode>General</c:formatCode>
                <c:ptCount val="11"/>
                <c:pt idx="0">
                  <c:v>1.335866902963489</c:v>
                </c:pt>
                <c:pt idx="1">
                  <c:v>1.222214599538314</c:v>
                </c:pt>
                <c:pt idx="2">
                  <c:v>1.13276674147103</c:v>
                </c:pt>
                <c:pt idx="3">
                  <c:v>1.117683586919934</c:v>
                </c:pt>
                <c:pt idx="4">
                  <c:v>1.111932032705715</c:v>
                </c:pt>
                <c:pt idx="5">
                  <c:v>1.100584981985907</c:v>
                </c:pt>
                <c:pt idx="6">
                  <c:v>1.095105356654536</c:v>
                </c:pt>
                <c:pt idx="7">
                  <c:v>1.090661969817616</c:v>
                </c:pt>
                <c:pt idx="8">
                  <c:v>1.093797380641687</c:v>
                </c:pt>
                <c:pt idx="9">
                  <c:v>1.0855743545612</c:v>
                </c:pt>
                <c:pt idx="10">
                  <c:v>1.083236072351836</c:v>
                </c:pt>
              </c:numCache>
            </c:numRef>
          </c:yVal>
        </c:ser>
        <c:axId val="584357208"/>
        <c:axId val="584365256"/>
      </c:scatterChart>
      <c:valAx>
        <c:axId val="584357208"/>
        <c:scaling>
          <c:orientation val="minMax"/>
          <c:max val="6.0"/>
          <c:min val="1.0"/>
        </c:scaling>
        <c:delete val="1"/>
        <c:axPos val="b"/>
        <c:title>
          <c:tx>
            <c:rich>
              <a:bodyPr/>
              <a:lstStyle/>
              <a:p>
                <a:pPr>
                  <a:defRPr/>
                </a:pPr>
                <a:r>
                  <a:rPr lang="en-US"/>
                  <a:t>Space</a:t>
                </a:r>
              </a:p>
            </c:rich>
          </c:tx>
          <c:layout/>
        </c:title>
        <c:numFmt formatCode="General" sourceLinked="1"/>
        <c:tickLblPos val="nextTo"/>
        <c:crossAx val="584365256"/>
        <c:crosses val="autoZero"/>
        <c:crossBetween val="midCat"/>
      </c:valAx>
      <c:valAx>
        <c:axId val="584365256"/>
        <c:scaling>
          <c:orientation val="minMax"/>
          <c:max val="1.35"/>
          <c:min val="0.99"/>
        </c:scaling>
        <c:delete val="1"/>
        <c:axPos val="l"/>
        <c:majorGridlines>
          <c:spPr>
            <a:ln>
              <a:noFill/>
            </a:ln>
          </c:spPr>
        </c:majorGridlines>
        <c:title>
          <c:tx>
            <c:rich>
              <a:bodyPr/>
              <a:lstStyle/>
              <a:p>
                <a:pPr>
                  <a:defRPr/>
                </a:pPr>
                <a:r>
                  <a:rPr lang="en-US"/>
                  <a:t>Time</a:t>
                </a:r>
              </a:p>
            </c:rich>
          </c:tx>
          <c:layout/>
        </c:title>
        <c:numFmt formatCode="General" sourceLinked="1"/>
        <c:tickLblPos val="nextTo"/>
        <c:crossAx val="584357208"/>
        <c:crosses val="autoZero"/>
        <c:crossBetween val="midCat"/>
      </c:valAx>
      <c:spPr>
        <a:effectLst>
          <a:outerShdw blurRad="50800" dist="38100" dir="5400000">
            <a:srgbClr val="000000">
              <a:alpha val="43000"/>
            </a:srgbClr>
          </a:outerShdw>
        </a:effectLst>
      </c:spPr>
    </c:plotArea>
    <c:plotVisOnly val="1"/>
  </c:chart>
  <c:spPr>
    <a:solidFill>
      <a:schemeClr val="bg1"/>
    </a:solidFill>
    <a:effectLst>
      <a:outerShdw blurRad="50800" dist="38100" dir="5400000" sx="102000" sy="102000">
        <a:srgbClr val="000000">
          <a:alpha val="43000"/>
        </a:srgbClr>
      </a:outerShdw>
    </a:effectLst>
  </c:spPr>
  <c:txPr>
    <a:bodyPr/>
    <a:lstStyle/>
    <a:p>
      <a:pPr>
        <a:defRPr sz="1800"/>
      </a:pPr>
      <a:endParaRPr lang="en-US"/>
    </a:p>
  </c:txPr>
  <c:externalData r:id="rId1"/>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en-US"/>
  <c:style val="18"/>
  <c:chart>
    <c:title>
      <c:tx>
        <c:rich>
          <a:bodyPr/>
          <a:lstStyle/>
          <a:p>
            <a:pPr>
              <a:defRPr/>
            </a:pPr>
            <a:r>
              <a:rPr lang="en-US"/>
              <a:t>Minimum Heap</a:t>
            </a:r>
          </a:p>
        </c:rich>
      </c:tx>
      <c:layout/>
    </c:title>
    <c:plotArea>
      <c:layout/>
      <c:barChart>
        <c:barDir val="col"/>
        <c:grouping val="clustered"/>
        <c:ser>
          <c:idx val="0"/>
          <c:order val="0"/>
          <c:tx>
            <c:strRef>
              <c:f>Sheet1!$B$1</c:f>
              <c:strCache>
                <c:ptCount val="1"/>
                <c:pt idx="0">
                  <c:v>Series 1</c:v>
                </c:pt>
              </c:strCache>
            </c:strRef>
          </c:tx>
          <c:spPr>
            <a:effectLst/>
          </c:spPr>
          <c:dPt>
            <c:idx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c:spPr>
          </c:dPt>
          <c:dPt>
            <c:idx val="1"/>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c:spPr>
          </c:dPt>
          <c:dPt>
            <c:idx val="2"/>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c:spPr>
          </c:dPt>
          <c:dPt>
            <c:idx val="3"/>
            <c:spPr>
              <a:noFill/>
              <a:ln w="9525" cap="flat" cmpd="sng" algn="ctr">
                <a:noFill/>
                <a:prstDash val="solid"/>
              </a:ln>
              <a:effectLst>
                <a:outerShdw blurRad="40000" dist="23000" dir="5400000" rotWithShape="0">
                  <a:srgbClr val="000000">
                    <a:alpha val="35000"/>
                  </a:srgbClr>
                </a:outerShdw>
              </a:effectLst>
            </c:spPr>
          </c:dPt>
          <c:cat>
            <c:strRef>
              <c:f>Sheet1!$A$2:$A$5</c:f>
              <c:strCache>
                <c:ptCount val="4"/>
                <c:pt idx="0">
                  <c:v>MarkSweep</c:v>
                </c:pt>
                <c:pt idx="1">
                  <c:v>MarkCompact</c:v>
                </c:pt>
                <c:pt idx="2">
                  <c:v>SemiSpace</c:v>
                </c:pt>
                <c:pt idx="3">
                  <c:v>Immix</c:v>
                </c:pt>
              </c:strCache>
            </c:strRef>
          </c:cat>
          <c:val>
            <c:numRef>
              <c:f>Sheet1!$B$2:$B$5</c:f>
              <c:numCache>
                <c:formatCode>General</c:formatCode>
                <c:ptCount val="4"/>
                <c:pt idx="0">
                  <c:v>1.0</c:v>
                </c:pt>
                <c:pt idx="1">
                  <c:v>0.82</c:v>
                </c:pt>
                <c:pt idx="2">
                  <c:v>1.31</c:v>
                </c:pt>
                <c:pt idx="3">
                  <c:v>0.85</c:v>
                </c:pt>
              </c:numCache>
            </c:numRef>
          </c:val>
        </c:ser>
        <c:axId val="584433784"/>
        <c:axId val="584427576"/>
      </c:barChart>
      <c:catAx>
        <c:axId val="584433784"/>
        <c:scaling>
          <c:orientation val="minMax"/>
        </c:scaling>
        <c:delete val="1"/>
        <c:axPos val="b"/>
        <c:tickLblPos val="nextTo"/>
        <c:crossAx val="584427576"/>
        <c:crosses val="autoZero"/>
        <c:auto val="1"/>
        <c:lblAlgn val="ctr"/>
        <c:lblOffset val="100"/>
      </c:catAx>
      <c:valAx>
        <c:axId val="584427576"/>
        <c:scaling>
          <c:orientation val="minMax"/>
          <c:max val="1.35"/>
          <c:min val="0.0"/>
        </c:scaling>
        <c:delete val="1"/>
        <c:axPos val="l"/>
        <c:title>
          <c:tx>
            <c:rich>
              <a:bodyPr/>
              <a:lstStyle/>
              <a:p>
                <a:pPr>
                  <a:defRPr/>
                </a:pPr>
                <a:r>
                  <a:rPr lang="en-US"/>
                  <a:t>Space</a:t>
                </a:r>
              </a:p>
            </c:rich>
          </c:tx>
          <c:layout/>
        </c:title>
        <c:numFmt formatCode="General" sourceLinked="1"/>
        <c:tickLblPos val="nextTo"/>
        <c:crossAx val="584433784"/>
        <c:crosses val="autoZero"/>
        <c:crossBetween val="between"/>
      </c:valAx>
    </c:plotArea>
    <c:plotVisOnly val="1"/>
  </c:chart>
  <c:spPr>
    <a:solidFill>
      <a:schemeClr val="bg1"/>
    </a:solidFill>
    <a:effectLst>
      <a:outerShdw blurRad="50800" dist="38100" dir="5400000" sx="102000" sy="102000">
        <a:srgbClr val="000000">
          <a:alpha val="43000"/>
        </a:srgbClr>
      </a:outerShdw>
    </a:effectLst>
  </c:spPr>
  <c:txPr>
    <a:bodyPr/>
    <a:lstStyle/>
    <a:p>
      <a:pPr>
        <a:defRPr sz="1600"/>
      </a:pPr>
      <a:endParaRPr lang="en-US"/>
    </a:p>
  </c:txPr>
  <c:externalData r:id="rId1"/>
</c:chartSpace>
</file>

<file path=ppt/charts/chart15.xml><?xml version="1.0" encoding="utf-8"?>
<c:chartSpace xmlns:c="http://schemas.openxmlformats.org/drawingml/2006/chart" xmlns:a="http://schemas.openxmlformats.org/drawingml/2006/main" xmlns:r="http://schemas.openxmlformats.org/officeDocument/2006/relationships">
  <c:date1904 val="1"/>
  <c:lang val="en-US"/>
  <c:style val="18"/>
  <c:chart>
    <c:title>
      <c:tx>
        <c:rich>
          <a:bodyPr/>
          <a:lstStyle/>
          <a:p>
            <a:pPr>
              <a:defRPr sz="1000"/>
            </a:pPr>
            <a:r>
              <a:rPr lang="en-US" sz="1000"/>
              <a:t>Garbage Collection</a:t>
            </a:r>
          </a:p>
        </c:rich>
      </c:tx>
      <c:layout/>
    </c:title>
    <c:plotArea>
      <c:layout/>
      <c:scatterChart>
        <c:scatterStyle val="smoothMarker"/>
        <c:ser>
          <c:idx val="1"/>
          <c:order val="0"/>
          <c:tx>
            <c:strRef>
              <c:f>Sheet1!$C$1</c:f>
              <c:strCache>
                <c:ptCount val="1"/>
                <c:pt idx="0">
                  <c:v>MarkSweep</c:v>
                </c:pt>
              </c:strCache>
            </c:strRef>
          </c:tx>
          <c:spPr>
            <a:ln>
              <a:solidFill>
                <a:schemeClr val="accent1">
                  <a:lumMod val="40000"/>
                  <a:lumOff val="60000"/>
                </a:schemeClr>
              </a:solidFill>
            </a:ln>
            <a:effectLst/>
          </c:spPr>
          <c:marker>
            <c:symbol val="none"/>
          </c:marker>
          <c:xVal>
            <c:numRef>
              <c:f>Sheet1!$A$2:$A$12</c:f>
              <c:numCache>
                <c:formatCode>General</c:formatCode>
                <c:ptCount val="11"/>
                <c:pt idx="0">
                  <c:v>1.0</c:v>
                </c:pt>
                <c:pt idx="1">
                  <c:v>1.104</c:v>
                </c:pt>
                <c:pt idx="2">
                  <c:v>1.211</c:v>
                </c:pt>
                <c:pt idx="3">
                  <c:v>1.436</c:v>
                </c:pt>
                <c:pt idx="4">
                  <c:v>1.675</c:v>
                </c:pt>
                <c:pt idx="5">
                  <c:v>1.927</c:v>
                </c:pt>
                <c:pt idx="6">
                  <c:v>2.471</c:v>
                </c:pt>
                <c:pt idx="7">
                  <c:v>3.069</c:v>
                </c:pt>
                <c:pt idx="8">
                  <c:v>3.721</c:v>
                </c:pt>
                <c:pt idx="9">
                  <c:v>4.427</c:v>
                </c:pt>
                <c:pt idx="10">
                  <c:v>6.0</c:v>
                </c:pt>
              </c:numCache>
            </c:numRef>
          </c:xVal>
          <c:yVal>
            <c:numRef>
              <c:f>Sheet1!$C$2:$C$12</c:f>
              <c:numCache>
                <c:formatCode>General</c:formatCode>
                <c:ptCount val="11"/>
                <c:pt idx="0">
                  <c:v>24.09151078513417</c:v>
                </c:pt>
                <c:pt idx="1">
                  <c:v>13.62534589479195</c:v>
                </c:pt>
                <c:pt idx="2">
                  <c:v>9.081065186375715</c:v>
                </c:pt>
                <c:pt idx="3">
                  <c:v>6.536516923315133</c:v>
                </c:pt>
                <c:pt idx="4">
                  <c:v>4.73630936800699</c:v>
                </c:pt>
                <c:pt idx="5">
                  <c:v>3.603300700821742</c:v>
                </c:pt>
                <c:pt idx="6">
                  <c:v>2.68049597608137</c:v>
                </c:pt>
                <c:pt idx="7">
                  <c:v>2.029110922275514</c:v>
                </c:pt>
                <c:pt idx="8">
                  <c:v>1.54849854195161</c:v>
                </c:pt>
                <c:pt idx="9">
                  <c:v>1.400186633880547</c:v>
                </c:pt>
                <c:pt idx="10">
                  <c:v>1.077052051037223</c:v>
                </c:pt>
              </c:numCache>
            </c:numRef>
          </c:yVal>
        </c:ser>
        <c:ser>
          <c:idx val="2"/>
          <c:order val="1"/>
          <c:tx>
            <c:strRef>
              <c:f>Sheet1!$D$1</c:f>
              <c:strCache>
                <c:ptCount val="1"/>
                <c:pt idx="0">
                  <c:v>MarkCompact</c:v>
                </c:pt>
              </c:strCache>
            </c:strRef>
          </c:tx>
          <c:spPr>
            <a:ln>
              <a:solidFill>
                <a:schemeClr val="accent2">
                  <a:lumMod val="40000"/>
                  <a:lumOff val="60000"/>
                </a:schemeClr>
              </a:solidFill>
            </a:ln>
            <a:effectLst/>
          </c:spPr>
          <c:marker>
            <c:symbol val="none"/>
          </c:marker>
          <c:xVal>
            <c:numRef>
              <c:f>Sheet1!$A$2:$A$12</c:f>
              <c:numCache>
                <c:formatCode>General</c:formatCode>
                <c:ptCount val="11"/>
                <c:pt idx="0">
                  <c:v>1.0</c:v>
                </c:pt>
                <c:pt idx="1">
                  <c:v>1.104</c:v>
                </c:pt>
                <c:pt idx="2">
                  <c:v>1.211</c:v>
                </c:pt>
                <c:pt idx="3">
                  <c:v>1.436</c:v>
                </c:pt>
                <c:pt idx="4">
                  <c:v>1.675</c:v>
                </c:pt>
                <c:pt idx="5">
                  <c:v>1.927</c:v>
                </c:pt>
                <c:pt idx="6">
                  <c:v>2.471</c:v>
                </c:pt>
                <c:pt idx="7">
                  <c:v>3.069</c:v>
                </c:pt>
                <c:pt idx="8">
                  <c:v>3.721</c:v>
                </c:pt>
                <c:pt idx="9">
                  <c:v>4.427</c:v>
                </c:pt>
                <c:pt idx="10">
                  <c:v>6.0</c:v>
                </c:pt>
              </c:numCache>
            </c:numRef>
          </c:xVal>
          <c:yVal>
            <c:numRef>
              <c:f>Sheet1!$D$2:$D$12</c:f>
              <c:numCache>
                <c:formatCode>General</c:formatCode>
                <c:ptCount val="11"/>
                <c:pt idx="1">
                  <c:v>31.91989019476282</c:v>
                </c:pt>
                <c:pt idx="2">
                  <c:v>28.54790423976877</c:v>
                </c:pt>
                <c:pt idx="3">
                  <c:v>21.80393232978068</c:v>
                </c:pt>
                <c:pt idx="4">
                  <c:v>18.43194637478664</c:v>
                </c:pt>
                <c:pt idx="5">
                  <c:v>15.60158320829631</c:v>
                </c:pt>
                <c:pt idx="6">
                  <c:v>13.62547474129318</c:v>
                </c:pt>
                <c:pt idx="7">
                  <c:v>10.3693150859161</c:v>
                </c:pt>
                <c:pt idx="8">
                  <c:v>9.36801675926165</c:v>
                </c:pt>
                <c:pt idx="9">
                  <c:v>8.89780223628863</c:v>
                </c:pt>
                <c:pt idx="10">
                  <c:v>7.638225291517512</c:v>
                </c:pt>
              </c:numCache>
            </c:numRef>
          </c:yVal>
        </c:ser>
        <c:ser>
          <c:idx val="0"/>
          <c:order val="2"/>
          <c:tx>
            <c:strRef>
              <c:f>Sheet1!$B$1</c:f>
              <c:strCache>
                <c:ptCount val="1"/>
                <c:pt idx="0">
                  <c:v>SemiSpace</c:v>
                </c:pt>
              </c:strCache>
            </c:strRef>
          </c:tx>
          <c:spPr>
            <a:ln>
              <a:solidFill>
                <a:schemeClr val="accent3">
                  <a:lumMod val="40000"/>
                  <a:lumOff val="60000"/>
                </a:schemeClr>
              </a:solidFill>
            </a:ln>
            <a:effectLst/>
          </c:spPr>
          <c:marker>
            <c:symbol val="none"/>
          </c:marker>
          <c:xVal>
            <c:numRef>
              <c:f>Sheet1!$A$2:$A$12</c:f>
              <c:numCache>
                <c:formatCode>General</c:formatCode>
                <c:ptCount val="11"/>
                <c:pt idx="0">
                  <c:v>1.0</c:v>
                </c:pt>
                <c:pt idx="1">
                  <c:v>1.104</c:v>
                </c:pt>
                <c:pt idx="2">
                  <c:v>1.211</c:v>
                </c:pt>
                <c:pt idx="3">
                  <c:v>1.436</c:v>
                </c:pt>
                <c:pt idx="4">
                  <c:v>1.675</c:v>
                </c:pt>
                <c:pt idx="5">
                  <c:v>1.927</c:v>
                </c:pt>
                <c:pt idx="6">
                  <c:v>2.471</c:v>
                </c:pt>
                <c:pt idx="7">
                  <c:v>3.069</c:v>
                </c:pt>
                <c:pt idx="8">
                  <c:v>3.721</c:v>
                </c:pt>
                <c:pt idx="9">
                  <c:v>4.427</c:v>
                </c:pt>
                <c:pt idx="10">
                  <c:v>6.0</c:v>
                </c:pt>
              </c:numCache>
            </c:numRef>
          </c:xVal>
          <c:yVal>
            <c:numRef>
              <c:f>Sheet1!$B$2:$B$12</c:f>
              <c:numCache>
                <c:formatCode>General</c:formatCode>
                <c:ptCount val="11"/>
                <c:pt idx="3">
                  <c:v>34.05797364453112</c:v>
                </c:pt>
                <c:pt idx="4">
                  <c:v>18.56902329190828</c:v>
                </c:pt>
                <c:pt idx="5">
                  <c:v>13.42394065687753</c:v>
                </c:pt>
                <c:pt idx="6">
                  <c:v>8.279999023052278</c:v>
                </c:pt>
                <c:pt idx="7">
                  <c:v>5.992544414255325</c:v>
                </c:pt>
                <c:pt idx="8">
                  <c:v>4.769470660232328</c:v>
                </c:pt>
                <c:pt idx="9">
                  <c:v>3.885384124783873</c:v>
                </c:pt>
                <c:pt idx="10">
                  <c:v>2.52363595978662</c:v>
                </c:pt>
              </c:numCache>
            </c:numRef>
          </c:yVal>
        </c:ser>
        <c:ser>
          <c:idx val="3"/>
          <c:order val="3"/>
          <c:tx>
            <c:strRef>
              <c:f>Sheet1!$E$1</c:f>
              <c:strCache>
                <c:ptCount val="1"/>
                <c:pt idx="0">
                  <c:v>Immix</c:v>
                </c:pt>
              </c:strCache>
            </c:strRef>
          </c:tx>
          <c:spPr>
            <a:ln>
              <a:solidFill>
                <a:schemeClr val="accent5"/>
              </a:solidFill>
            </a:ln>
            <a:effectLst/>
          </c:spPr>
          <c:marker>
            <c:symbol val="none"/>
          </c:marker>
          <c:xVal>
            <c:numRef>
              <c:f>Sheet1!$A$2:$A$12</c:f>
              <c:numCache>
                <c:formatCode>General</c:formatCode>
                <c:ptCount val="11"/>
                <c:pt idx="0">
                  <c:v>1.0</c:v>
                </c:pt>
                <c:pt idx="1">
                  <c:v>1.104</c:v>
                </c:pt>
                <c:pt idx="2">
                  <c:v>1.211</c:v>
                </c:pt>
                <c:pt idx="3">
                  <c:v>1.436</c:v>
                </c:pt>
                <c:pt idx="4">
                  <c:v>1.675</c:v>
                </c:pt>
                <c:pt idx="5">
                  <c:v>1.927</c:v>
                </c:pt>
                <c:pt idx="6">
                  <c:v>2.471</c:v>
                </c:pt>
                <c:pt idx="7">
                  <c:v>3.069</c:v>
                </c:pt>
                <c:pt idx="8">
                  <c:v>3.721</c:v>
                </c:pt>
                <c:pt idx="9">
                  <c:v>4.427</c:v>
                </c:pt>
                <c:pt idx="10">
                  <c:v>6.0</c:v>
                </c:pt>
              </c:numCache>
            </c:numRef>
          </c:xVal>
          <c:yVal>
            <c:numRef>
              <c:f>Sheet1!$E$2:$E$12</c:f>
              <c:numCache>
                <c:formatCode>General</c:formatCode>
                <c:ptCount val="11"/>
                <c:pt idx="0">
                  <c:v>16.98453150748562</c:v>
                </c:pt>
                <c:pt idx="1">
                  <c:v>11.92919903190011</c:v>
                </c:pt>
                <c:pt idx="2">
                  <c:v>9.528952398683147</c:v>
                </c:pt>
                <c:pt idx="3">
                  <c:v>6.450461469550567</c:v>
                </c:pt>
                <c:pt idx="4">
                  <c:v>4.428667424876405</c:v>
                </c:pt>
                <c:pt idx="5">
                  <c:v>3.569907890419644</c:v>
                </c:pt>
                <c:pt idx="6">
                  <c:v>2.653417658053551</c:v>
                </c:pt>
                <c:pt idx="7">
                  <c:v>1.890519551857491</c:v>
                </c:pt>
                <c:pt idx="8">
                  <c:v>1.504966120190376</c:v>
                </c:pt>
                <c:pt idx="9">
                  <c:v>1.341023601582286</c:v>
                </c:pt>
                <c:pt idx="10">
                  <c:v>1.0</c:v>
                </c:pt>
              </c:numCache>
            </c:numRef>
          </c:yVal>
        </c:ser>
        <c:axId val="585459912"/>
        <c:axId val="585275288"/>
      </c:scatterChart>
      <c:valAx>
        <c:axId val="585459912"/>
        <c:scaling>
          <c:orientation val="minMax"/>
          <c:max val="6.0"/>
          <c:min val="1.0"/>
        </c:scaling>
        <c:delete val="1"/>
        <c:axPos val="b"/>
        <c:title>
          <c:tx>
            <c:rich>
              <a:bodyPr/>
              <a:lstStyle/>
              <a:p>
                <a:pPr>
                  <a:defRPr sz="1600"/>
                </a:pPr>
                <a:r>
                  <a:rPr lang="en-US" sz="1600"/>
                  <a:t>Space</a:t>
                </a:r>
              </a:p>
            </c:rich>
          </c:tx>
          <c:layout/>
        </c:title>
        <c:numFmt formatCode="General" sourceLinked="1"/>
        <c:tickLblPos val="nextTo"/>
        <c:crossAx val="585275288"/>
        <c:crosses val="autoZero"/>
        <c:crossBetween val="midCat"/>
      </c:valAx>
      <c:valAx>
        <c:axId val="585275288"/>
        <c:scaling>
          <c:orientation val="minMax"/>
          <c:max val="34.0"/>
          <c:min val="0.5"/>
        </c:scaling>
        <c:delete val="1"/>
        <c:axPos val="l"/>
        <c:majorGridlines>
          <c:spPr>
            <a:ln>
              <a:noFill/>
            </a:ln>
          </c:spPr>
        </c:majorGridlines>
        <c:title>
          <c:tx>
            <c:rich>
              <a:bodyPr/>
              <a:lstStyle/>
              <a:p>
                <a:pPr>
                  <a:defRPr sz="1600"/>
                </a:pPr>
                <a:r>
                  <a:rPr lang="en-US" sz="1600"/>
                  <a:t>Time</a:t>
                </a:r>
              </a:p>
            </c:rich>
          </c:tx>
          <c:layout/>
        </c:title>
        <c:numFmt formatCode="General" sourceLinked="1"/>
        <c:tickLblPos val="nextTo"/>
        <c:crossAx val="585459912"/>
        <c:crosses val="autoZero"/>
        <c:crossBetween val="midCat"/>
      </c:valAx>
      <c:spPr>
        <a:effectLst>
          <a:outerShdw blurRad="50800" dist="38100" dir="5400000">
            <a:srgbClr val="000000">
              <a:alpha val="43000"/>
            </a:srgbClr>
          </a:outerShdw>
        </a:effectLst>
      </c:spPr>
    </c:plotArea>
    <c:plotVisOnly val="1"/>
  </c:chart>
  <c:spPr>
    <a:solidFill>
      <a:schemeClr val="bg1"/>
    </a:solidFill>
    <a:effectLst>
      <a:outerShdw blurRad="50800" dist="38100" dir="5400000" sx="102000" sy="102000">
        <a:srgbClr val="000000">
          <a:alpha val="43000"/>
        </a:srgbClr>
      </a:outerShdw>
    </a:effectLst>
  </c:spPr>
  <c:txPr>
    <a:bodyPr/>
    <a:lstStyle/>
    <a:p>
      <a:pPr>
        <a:defRPr sz="2000"/>
      </a:pPr>
      <a:endParaRPr lang="en-US"/>
    </a:p>
  </c:txPr>
  <c:externalData r:id="rId1"/>
</c:chartSpace>
</file>

<file path=ppt/charts/chart16.xml><?xml version="1.0" encoding="utf-8"?>
<c:chartSpace xmlns:c="http://schemas.openxmlformats.org/drawingml/2006/chart" xmlns:a="http://schemas.openxmlformats.org/drawingml/2006/main" xmlns:r="http://schemas.openxmlformats.org/officeDocument/2006/relationships">
  <c:date1904 val="1"/>
  <c:lang val="en-US"/>
  <c:style val="18"/>
  <c:chart>
    <c:title>
      <c:tx>
        <c:rich>
          <a:bodyPr/>
          <a:lstStyle/>
          <a:p>
            <a:pPr>
              <a:defRPr sz="1000"/>
            </a:pPr>
            <a:r>
              <a:rPr lang="en-US" sz="1000"/>
              <a:t>Total Performance</a:t>
            </a:r>
          </a:p>
        </c:rich>
      </c:tx>
      <c:layout/>
    </c:title>
    <c:plotArea>
      <c:layout>
        <c:manualLayout>
          <c:layoutTarget val="inner"/>
          <c:xMode val="edge"/>
          <c:yMode val="edge"/>
          <c:x val="0.116491228070175"/>
          <c:y val="0.22093023255814"/>
          <c:w val="0.850997927890593"/>
          <c:h val="0.586046511627907"/>
        </c:manualLayout>
      </c:layout>
      <c:scatterChart>
        <c:scatterStyle val="smoothMarker"/>
        <c:ser>
          <c:idx val="5"/>
          <c:order val="0"/>
          <c:tx>
            <c:strRef>
              <c:f>Sheet1!$C$1</c:f>
              <c:strCache>
                <c:ptCount val="1"/>
                <c:pt idx="0">
                  <c:v>MarkSweep</c:v>
                </c:pt>
              </c:strCache>
            </c:strRef>
          </c:tx>
          <c:spPr>
            <a:ln>
              <a:solidFill>
                <a:schemeClr val="accent1">
                  <a:lumMod val="40000"/>
                  <a:lumOff val="60000"/>
                </a:schemeClr>
              </a:solidFill>
            </a:ln>
            <a:effectLst/>
          </c:spPr>
          <c:marker>
            <c:symbol val="none"/>
          </c:marker>
          <c:xVal>
            <c:numRef>
              <c:f>Sheet1!$A$2:$A$12</c:f>
              <c:numCache>
                <c:formatCode>General</c:formatCode>
                <c:ptCount val="11"/>
                <c:pt idx="0">
                  <c:v>1.0</c:v>
                </c:pt>
                <c:pt idx="1">
                  <c:v>1.104</c:v>
                </c:pt>
                <c:pt idx="2">
                  <c:v>1.211</c:v>
                </c:pt>
                <c:pt idx="3">
                  <c:v>1.436</c:v>
                </c:pt>
                <c:pt idx="4">
                  <c:v>1.675</c:v>
                </c:pt>
                <c:pt idx="5">
                  <c:v>1.927</c:v>
                </c:pt>
                <c:pt idx="6">
                  <c:v>2.471</c:v>
                </c:pt>
                <c:pt idx="7">
                  <c:v>3.069</c:v>
                </c:pt>
                <c:pt idx="8">
                  <c:v>3.721</c:v>
                </c:pt>
                <c:pt idx="9">
                  <c:v>4.427</c:v>
                </c:pt>
                <c:pt idx="10">
                  <c:v>6.0</c:v>
                </c:pt>
              </c:numCache>
            </c:numRef>
          </c:xVal>
          <c:yVal>
            <c:numRef>
              <c:f>Sheet1!$C$2:$C$12</c:f>
              <c:numCache>
                <c:formatCode>General</c:formatCode>
                <c:ptCount val="11"/>
                <c:pt idx="0">
                  <c:v>1.9781845054634</c:v>
                </c:pt>
                <c:pt idx="1">
                  <c:v>1.557764950298942</c:v>
                </c:pt>
                <c:pt idx="2">
                  <c:v>1.344774012041779</c:v>
                </c:pt>
                <c:pt idx="3">
                  <c:v>1.235540930260845</c:v>
                </c:pt>
                <c:pt idx="4">
                  <c:v>1.185396320792754</c:v>
                </c:pt>
                <c:pt idx="5">
                  <c:v>1.145977852076377</c:v>
                </c:pt>
                <c:pt idx="6">
                  <c:v>1.112888863193887</c:v>
                </c:pt>
                <c:pt idx="7">
                  <c:v>1.093390423789834</c:v>
                </c:pt>
                <c:pt idx="8">
                  <c:v>1.087374039221752</c:v>
                </c:pt>
                <c:pt idx="9">
                  <c:v>1.076282057538951</c:v>
                </c:pt>
                <c:pt idx="10">
                  <c:v>1.066676902954733</c:v>
                </c:pt>
              </c:numCache>
            </c:numRef>
          </c:yVal>
        </c:ser>
        <c:ser>
          <c:idx val="6"/>
          <c:order val="1"/>
          <c:tx>
            <c:strRef>
              <c:f>Sheet1!$D$1</c:f>
              <c:strCache>
                <c:ptCount val="1"/>
                <c:pt idx="0">
                  <c:v>MarkCompact</c:v>
                </c:pt>
              </c:strCache>
            </c:strRef>
          </c:tx>
          <c:spPr>
            <a:ln>
              <a:solidFill>
                <a:schemeClr val="accent2">
                  <a:lumMod val="40000"/>
                  <a:lumOff val="60000"/>
                </a:schemeClr>
              </a:solidFill>
            </a:ln>
            <a:effectLst/>
          </c:spPr>
          <c:marker>
            <c:symbol val="none"/>
          </c:marker>
          <c:xVal>
            <c:numRef>
              <c:f>Sheet1!$A$2:$A$12</c:f>
              <c:numCache>
                <c:formatCode>General</c:formatCode>
                <c:ptCount val="11"/>
                <c:pt idx="0">
                  <c:v>1.0</c:v>
                </c:pt>
                <c:pt idx="1">
                  <c:v>1.104</c:v>
                </c:pt>
                <c:pt idx="2">
                  <c:v>1.211</c:v>
                </c:pt>
                <c:pt idx="3">
                  <c:v>1.436</c:v>
                </c:pt>
                <c:pt idx="4">
                  <c:v>1.675</c:v>
                </c:pt>
                <c:pt idx="5">
                  <c:v>1.927</c:v>
                </c:pt>
                <c:pt idx="6">
                  <c:v>2.471</c:v>
                </c:pt>
                <c:pt idx="7">
                  <c:v>3.069</c:v>
                </c:pt>
                <c:pt idx="8">
                  <c:v>3.721</c:v>
                </c:pt>
                <c:pt idx="9">
                  <c:v>4.427</c:v>
                </c:pt>
                <c:pt idx="10">
                  <c:v>6.0</c:v>
                </c:pt>
              </c:numCache>
            </c:numRef>
          </c:xVal>
          <c:yVal>
            <c:numRef>
              <c:f>Sheet1!$D$2:$D$12</c:f>
              <c:numCache>
                <c:formatCode>General</c:formatCode>
                <c:ptCount val="11"/>
                <c:pt idx="1">
                  <c:v>1.726486132582706</c:v>
                </c:pt>
                <c:pt idx="2">
                  <c:v>1.492498853110267</c:v>
                </c:pt>
                <c:pt idx="3">
                  <c:v>1.352769954567399</c:v>
                </c:pt>
                <c:pt idx="4">
                  <c:v>1.311755413281997</c:v>
                </c:pt>
                <c:pt idx="5">
                  <c:v>1.280026924691203</c:v>
                </c:pt>
                <c:pt idx="6">
                  <c:v>1.22656647117609</c:v>
                </c:pt>
                <c:pt idx="7">
                  <c:v>1.18469016708175</c:v>
                </c:pt>
                <c:pt idx="8">
                  <c:v>1.164215275895494</c:v>
                </c:pt>
                <c:pt idx="9">
                  <c:v>1.155131946754283</c:v>
                </c:pt>
                <c:pt idx="10">
                  <c:v>1.127125875559273</c:v>
                </c:pt>
              </c:numCache>
            </c:numRef>
          </c:yVal>
        </c:ser>
        <c:ser>
          <c:idx val="4"/>
          <c:order val="2"/>
          <c:tx>
            <c:strRef>
              <c:f>Sheet1!$B$1</c:f>
              <c:strCache>
                <c:ptCount val="1"/>
                <c:pt idx="0">
                  <c:v>SemiSpace</c:v>
                </c:pt>
              </c:strCache>
            </c:strRef>
          </c:tx>
          <c:spPr>
            <a:ln>
              <a:solidFill>
                <a:schemeClr val="accent3">
                  <a:lumMod val="40000"/>
                  <a:lumOff val="60000"/>
                </a:schemeClr>
              </a:solidFill>
            </a:ln>
            <a:effectLst/>
          </c:spPr>
          <c:marker>
            <c:symbol val="none"/>
          </c:marker>
          <c:xVal>
            <c:numRef>
              <c:f>Sheet1!$A$2:$A$12</c:f>
              <c:numCache>
                <c:formatCode>General</c:formatCode>
                <c:ptCount val="11"/>
                <c:pt idx="0">
                  <c:v>1.0</c:v>
                </c:pt>
                <c:pt idx="1">
                  <c:v>1.104</c:v>
                </c:pt>
                <c:pt idx="2">
                  <c:v>1.211</c:v>
                </c:pt>
                <c:pt idx="3">
                  <c:v>1.436</c:v>
                </c:pt>
                <c:pt idx="4">
                  <c:v>1.675</c:v>
                </c:pt>
                <c:pt idx="5">
                  <c:v>1.927</c:v>
                </c:pt>
                <c:pt idx="6">
                  <c:v>2.471</c:v>
                </c:pt>
                <c:pt idx="7">
                  <c:v>3.069</c:v>
                </c:pt>
                <c:pt idx="8">
                  <c:v>3.721</c:v>
                </c:pt>
                <c:pt idx="9">
                  <c:v>4.427</c:v>
                </c:pt>
                <c:pt idx="10">
                  <c:v>6.0</c:v>
                </c:pt>
              </c:numCache>
            </c:numRef>
          </c:xVal>
          <c:yVal>
            <c:numRef>
              <c:f>Sheet1!$B$2:$B$12</c:f>
              <c:numCache>
                <c:formatCode>General</c:formatCode>
                <c:ptCount val="11"/>
                <c:pt idx="3">
                  <c:v>1.99606528599413</c:v>
                </c:pt>
                <c:pt idx="4">
                  <c:v>1.46849863687181</c:v>
                </c:pt>
                <c:pt idx="5">
                  <c:v>1.300731944651965</c:v>
                </c:pt>
                <c:pt idx="6">
                  <c:v>1.151235337268172</c:v>
                </c:pt>
                <c:pt idx="7">
                  <c:v>1.098926278453564</c:v>
                </c:pt>
                <c:pt idx="8">
                  <c:v>1.065944094850596</c:v>
                </c:pt>
                <c:pt idx="9">
                  <c:v>1.04528562622432</c:v>
                </c:pt>
                <c:pt idx="10">
                  <c:v>1.022657923525167</c:v>
                </c:pt>
              </c:numCache>
            </c:numRef>
          </c:yVal>
        </c:ser>
        <c:ser>
          <c:idx val="7"/>
          <c:order val="3"/>
          <c:tx>
            <c:strRef>
              <c:f>Sheet1!$E$1</c:f>
              <c:strCache>
                <c:ptCount val="1"/>
                <c:pt idx="0">
                  <c:v>Immix</c:v>
                </c:pt>
              </c:strCache>
            </c:strRef>
          </c:tx>
          <c:spPr>
            <a:ln>
              <a:solidFill>
                <a:schemeClr val="accent5"/>
              </a:solidFill>
            </a:ln>
            <a:effectLst/>
          </c:spPr>
          <c:marker>
            <c:symbol val="none"/>
          </c:marker>
          <c:xVal>
            <c:numRef>
              <c:f>Sheet1!$A$2:$A$12</c:f>
              <c:numCache>
                <c:formatCode>General</c:formatCode>
                <c:ptCount val="11"/>
                <c:pt idx="0">
                  <c:v>1.0</c:v>
                </c:pt>
                <c:pt idx="1">
                  <c:v>1.104</c:v>
                </c:pt>
                <c:pt idx="2">
                  <c:v>1.211</c:v>
                </c:pt>
                <c:pt idx="3">
                  <c:v>1.436</c:v>
                </c:pt>
                <c:pt idx="4">
                  <c:v>1.675</c:v>
                </c:pt>
                <c:pt idx="5">
                  <c:v>1.927</c:v>
                </c:pt>
                <c:pt idx="6">
                  <c:v>2.471</c:v>
                </c:pt>
                <c:pt idx="7">
                  <c:v>3.069</c:v>
                </c:pt>
                <c:pt idx="8">
                  <c:v>3.721</c:v>
                </c:pt>
                <c:pt idx="9">
                  <c:v>4.427</c:v>
                </c:pt>
                <c:pt idx="10">
                  <c:v>6.0</c:v>
                </c:pt>
              </c:numCache>
            </c:numRef>
          </c:xVal>
          <c:yVal>
            <c:numRef>
              <c:f>Sheet1!$E$2:$E$12</c:f>
              <c:numCache>
                <c:formatCode>General</c:formatCode>
                <c:ptCount val="11"/>
                <c:pt idx="0">
                  <c:v>1.475489408445163</c:v>
                </c:pt>
                <c:pt idx="1">
                  <c:v>1.281188267862385</c:v>
                </c:pt>
                <c:pt idx="2">
                  <c:v>1.222144282107094</c:v>
                </c:pt>
                <c:pt idx="3">
                  <c:v>1.124500417835768</c:v>
                </c:pt>
                <c:pt idx="4">
                  <c:v>1.098479535808112</c:v>
                </c:pt>
                <c:pt idx="5">
                  <c:v>1.063474809346006</c:v>
                </c:pt>
                <c:pt idx="6">
                  <c:v>1.038096260651433</c:v>
                </c:pt>
                <c:pt idx="7">
                  <c:v>1.02053064016344</c:v>
                </c:pt>
                <c:pt idx="8">
                  <c:v>1.011282879695584</c:v>
                </c:pt>
                <c:pt idx="9">
                  <c:v>1.010957958889165</c:v>
                </c:pt>
                <c:pt idx="10">
                  <c:v>1.0</c:v>
                </c:pt>
              </c:numCache>
            </c:numRef>
          </c:yVal>
        </c:ser>
        <c:axId val="583663672"/>
        <c:axId val="583655800"/>
      </c:scatterChart>
      <c:valAx>
        <c:axId val="583663672"/>
        <c:scaling>
          <c:orientation val="minMax"/>
          <c:max val="6.0"/>
          <c:min val="1.0"/>
        </c:scaling>
        <c:delete val="1"/>
        <c:axPos val="b"/>
        <c:title>
          <c:tx>
            <c:rich>
              <a:bodyPr/>
              <a:lstStyle/>
              <a:p>
                <a:pPr>
                  <a:defRPr sz="1600"/>
                </a:pPr>
                <a:r>
                  <a:rPr lang="en-US" sz="1600"/>
                  <a:t>Space</a:t>
                </a:r>
              </a:p>
            </c:rich>
          </c:tx>
          <c:layout/>
        </c:title>
        <c:numFmt formatCode="General" sourceLinked="1"/>
        <c:tickLblPos val="nextTo"/>
        <c:crossAx val="583655800"/>
        <c:crosses val="autoZero"/>
        <c:crossBetween val="midCat"/>
      </c:valAx>
      <c:valAx>
        <c:axId val="583655800"/>
        <c:scaling>
          <c:orientation val="minMax"/>
          <c:max val="2.0"/>
          <c:min val="0.95"/>
        </c:scaling>
        <c:delete val="1"/>
        <c:axPos val="l"/>
        <c:majorGridlines>
          <c:spPr>
            <a:ln>
              <a:noFill/>
            </a:ln>
          </c:spPr>
        </c:majorGridlines>
        <c:title>
          <c:tx>
            <c:rich>
              <a:bodyPr/>
              <a:lstStyle/>
              <a:p>
                <a:pPr>
                  <a:defRPr sz="1600"/>
                </a:pPr>
                <a:r>
                  <a:rPr lang="en-US" sz="1600"/>
                  <a:t>Time</a:t>
                </a:r>
              </a:p>
            </c:rich>
          </c:tx>
          <c:layout/>
        </c:title>
        <c:numFmt formatCode="General" sourceLinked="1"/>
        <c:tickLblPos val="nextTo"/>
        <c:crossAx val="583663672"/>
        <c:crosses val="autoZero"/>
        <c:crossBetween val="midCat"/>
      </c:valAx>
      <c:spPr>
        <a:effectLst>
          <a:outerShdw blurRad="50800" dist="38100" dir="5400000">
            <a:srgbClr val="000000">
              <a:alpha val="43000"/>
            </a:srgbClr>
          </a:outerShdw>
        </a:effectLst>
      </c:spPr>
    </c:plotArea>
    <c:legend>
      <c:legendPos val="tr"/>
      <c:legendEntry>
        <c:idx val="0"/>
        <c:txPr>
          <a:bodyPr/>
          <a:lstStyle/>
          <a:p>
            <a:pPr>
              <a:defRPr sz="1600">
                <a:solidFill>
                  <a:schemeClr val="accent1"/>
                </a:solidFill>
              </a:defRPr>
            </a:pPr>
            <a:endParaRPr lang="en-US"/>
          </a:p>
        </c:txPr>
      </c:legendEntry>
      <c:legendEntry>
        <c:idx val="1"/>
        <c:txPr>
          <a:bodyPr/>
          <a:lstStyle/>
          <a:p>
            <a:pPr>
              <a:defRPr sz="1600" b="0">
                <a:solidFill>
                  <a:schemeClr val="accent2"/>
                </a:solidFill>
              </a:defRPr>
            </a:pPr>
            <a:endParaRPr lang="en-US"/>
          </a:p>
        </c:txPr>
      </c:legendEntry>
      <c:legendEntry>
        <c:idx val="3"/>
        <c:txPr>
          <a:bodyPr/>
          <a:lstStyle/>
          <a:p>
            <a:pPr>
              <a:defRPr sz="1600" b="1">
                <a:solidFill>
                  <a:schemeClr val="accent5"/>
                </a:solidFill>
              </a:defRPr>
            </a:pPr>
            <a:endParaRPr lang="en-US"/>
          </a:p>
        </c:txPr>
      </c:legendEntry>
      <c:layout>
        <c:manualLayout>
          <c:xMode val="edge"/>
          <c:yMode val="edge"/>
          <c:x val="0.483278629644978"/>
          <c:y val="0.145348837209302"/>
          <c:w val="0.513212598425197"/>
          <c:h val="0.508569859000183"/>
        </c:manualLayout>
      </c:layout>
      <c:txPr>
        <a:bodyPr/>
        <a:lstStyle/>
        <a:p>
          <a:pPr>
            <a:defRPr sz="1600"/>
          </a:pPr>
          <a:endParaRPr lang="en-US"/>
        </a:p>
      </c:txPr>
    </c:legend>
    <c:plotVisOnly val="1"/>
  </c:chart>
  <c:spPr>
    <a:solidFill>
      <a:schemeClr val="bg1"/>
    </a:solidFill>
    <a:effectLst>
      <a:outerShdw blurRad="50800" dist="38100" dir="5400000" sx="102000" sy="102000">
        <a:srgbClr val="000000">
          <a:alpha val="43000"/>
        </a:srgbClr>
      </a:outerShdw>
    </a:effectLst>
  </c:spPr>
  <c:txPr>
    <a:bodyPr/>
    <a:lstStyle/>
    <a:p>
      <a:pPr>
        <a:defRPr sz="2000"/>
      </a:pPr>
      <a:endParaRPr lang="en-US"/>
    </a:p>
  </c:txPr>
  <c:externalData r:id="rId1"/>
</c:chartSpace>
</file>

<file path=ppt/charts/chart17.xml><?xml version="1.0" encoding="utf-8"?>
<c:chartSpace xmlns:c="http://schemas.openxmlformats.org/drawingml/2006/chart" xmlns:a="http://schemas.openxmlformats.org/drawingml/2006/main" xmlns:r="http://schemas.openxmlformats.org/officeDocument/2006/relationships">
  <c:date1904 val="1"/>
  <c:lang val="en-US"/>
  <c:style val="18"/>
  <c:chart>
    <c:title>
      <c:tx>
        <c:rich>
          <a:bodyPr/>
          <a:lstStyle/>
          <a:p>
            <a:pPr>
              <a:defRPr sz="1000"/>
            </a:pPr>
            <a:r>
              <a:rPr lang="en-US" sz="1000"/>
              <a:t>Mutator</a:t>
            </a:r>
          </a:p>
        </c:rich>
      </c:tx>
      <c:layout/>
    </c:title>
    <c:plotArea>
      <c:layout/>
      <c:scatterChart>
        <c:scatterStyle val="smoothMarker"/>
        <c:ser>
          <c:idx val="1"/>
          <c:order val="0"/>
          <c:tx>
            <c:strRef>
              <c:f>Sheet1!$C$1</c:f>
              <c:strCache>
                <c:ptCount val="1"/>
                <c:pt idx="0">
                  <c:v>MarkSweep</c:v>
                </c:pt>
              </c:strCache>
            </c:strRef>
          </c:tx>
          <c:spPr>
            <a:ln>
              <a:solidFill>
                <a:schemeClr val="accent1">
                  <a:lumMod val="40000"/>
                  <a:lumOff val="60000"/>
                </a:schemeClr>
              </a:solidFill>
            </a:ln>
            <a:effectLst/>
          </c:spPr>
          <c:marker>
            <c:symbol val="none"/>
          </c:marker>
          <c:xVal>
            <c:numRef>
              <c:f>Sheet1!$A$2:$A$12</c:f>
              <c:numCache>
                <c:formatCode>General</c:formatCode>
                <c:ptCount val="11"/>
                <c:pt idx="0">
                  <c:v>1.0</c:v>
                </c:pt>
                <c:pt idx="1">
                  <c:v>1.104</c:v>
                </c:pt>
                <c:pt idx="2">
                  <c:v>1.211</c:v>
                </c:pt>
                <c:pt idx="3">
                  <c:v>1.436</c:v>
                </c:pt>
                <c:pt idx="4">
                  <c:v>1.675</c:v>
                </c:pt>
                <c:pt idx="5">
                  <c:v>1.927</c:v>
                </c:pt>
                <c:pt idx="6">
                  <c:v>2.471</c:v>
                </c:pt>
                <c:pt idx="7">
                  <c:v>3.069</c:v>
                </c:pt>
                <c:pt idx="8">
                  <c:v>3.721</c:v>
                </c:pt>
                <c:pt idx="9">
                  <c:v>4.427</c:v>
                </c:pt>
                <c:pt idx="10">
                  <c:v>6.0</c:v>
                </c:pt>
              </c:numCache>
            </c:numRef>
          </c:xVal>
          <c:yVal>
            <c:numRef>
              <c:f>Sheet1!$C$2:$C$12</c:f>
              <c:numCache>
                <c:formatCode>General</c:formatCode>
                <c:ptCount val="11"/>
                <c:pt idx="0">
                  <c:v>1.335866902963489</c:v>
                </c:pt>
                <c:pt idx="1">
                  <c:v>1.222214599538314</c:v>
                </c:pt>
                <c:pt idx="2">
                  <c:v>1.13276674147103</c:v>
                </c:pt>
                <c:pt idx="3">
                  <c:v>1.117683586919934</c:v>
                </c:pt>
                <c:pt idx="4">
                  <c:v>1.111932032705715</c:v>
                </c:pt>
                <c:pt idx="5">
                  <c:v>1.100584981985907</c:v>
                </c:pt>
                <c:pt idx="6">
                  <c:v>1.095105356654536</c:v>
                </c:pt>
                <c:pt idx="7">
                  <c:v>1.090661969817616</c:v>
                </c:pt>
                <c:pt idx="8">
                  <c:v>1.093797380641687</c:v>
                </c:pt>
                <c:pt idx="9">
                  <c:v>1.0855743545612</c:v>
                </c:pt>
                <c:pt idx="10">
                  <c:v>1.083236072351836</c:v>
                </c:pt>
              </c:numCache>
            </c:numRef>
          </c:yVal>
        </c:ser>
        <c:ser>
          <c:idx val="2"/>
          <c:order val="1"/>
          <c:tx>
            <c:strRef>
              <c:f>Sheet1!$D$1</c:f>
              <c:strCache>
                <c:ptCount val="1"/>
                <c:pt idx="0">
                  <c:v>MarkCompact</c:v>
                </c:pt>
              </c:strCache>
            </c:strRef>
          </c:tx>
          <c:spPr>
            <a:ln>
              <a:solidFill>
                <a:schemeClr val="accent2">
                  <a:lumMod val="40000"/>
                  <a:lumOff val="60000"/>
                </a:schemeClr>
              </a:solidFill>
            </a:ln>
            <a:effectLst/>
          </c:spPr>
          <c:marker>
            <c:symbol val="none"/>
          </c:marker>
          <c:xVal>
            <c:numRef>
              <c:f>Sheet1!$A$2:$A$12</c:f>
              <c:numCache>
                <c:formatCode>General</c:formatCode>
                <c:ptCount val="11"/>
                <c:pt idx="0">
                  <c:v>1.0</c:v>
                </c:pt>
                <c:pt idx="1">
                  <c:v>1.104</c:v>
                </c:pt>
                <c:pt idx="2">
                  <c:v>1.211</c:v>
                </c:pt>
                <c:pt idx="3">
                  <c:v>1.436</c:v>
                </c:pt>
                <c:pt idx="4">
                  <c:v>1.675</c:v>
                </c:pt>
                <c:pt idx="5">
                  <c:v>1.927</c:v>
                </c:pt>
                <c:pt idx="6">
                  <c:v>2.471</c:v>
                </c:pt>
                <c:pt idx="7">
                  <c:v>3.069</c:v>
                </c:pt>
                <c:pt idx="8">
                  <c:v>3.721</c:v>
                </c:pt>
                <c:pt idx="9">
                  <c:v>4.427</c:v>
                </c:pt>
                <c:pt idx="10">
                  <c:v>6.0</c:v>
                </c:pt>
              </c:numCache>
            </c:numRef>
          </c:xVal>
          <c:yVal>
            <c:numRef>
              <c:f>Sheet1!$D$2:$D$12</c:f>
              <c:numCache>
                <c:formatCode>General</c:formatCode>
                <c:ptCount val="11"/>
                <c:pt idx="1">
                  <c:v>1.028006665606508</c:v>
                </c:pt>
                <c:pt idx="2">
                  <c:v>1.018244016846961</c:v>
                </c:pt>
                <c:pt idx="3">
                  <c:v>1.016497816244583</c:v>
                </c:pt>
                <c:pt idx="4">
                  <c:v>1.01499608372654</c:v>
                </c:pt>
                <c:pt idx="5">
                  <c:v>1.017037846721286</c:v>
                </c:pt>
                <c:pt idx="6">
                  <c:v>1.018660712935912</c:v>
                </c:pt>
                <c:pt idx="7">
                  <c:v>1.01704310924365</c:v>
                </c:pt>
                <c:pt idx="8">
                  <c:v>1.016310183401775</c:v>
                </c:pt>
                <c:pt idx="9">
                  <c:v>1.018304583695251</c:v>
                </c:pt>
                <c:pt idx="10">
                  <c:v>1.019436504414491</c:v>
                </c:pt>
              </c:numCache>
            </c:numRef>
          </c:yVal>
        </c:ser>
        <c:ser>
          <c:idx val="0"/>
          <c:order val="2"/>
          <c:tx>
            <c:strRef>
              <c:f>Sheet1!$B$1</c:f>
              <c:strCache>
                <c:ptCount val="1"/>
                <c:pt idx="0">
                  <c:v>SemiSpace</c:v>
                </c:pt>
              </c:strCache>
            </c:strRef>
          </c:tx>
          <c:spPr>
            <a:ln>
              <a:solidFill>
                <a:schemeClr val="accent3">
                  <a:lumMod val="40000"/>
                  <a:lumOff val="60000"/>
                </a:schemeClr>
              </a:solidFill>
            </a:ln>
            <a:effectLst/>
          </c:spPr>
          <c:marker>
            <c:symbol val="none"/>
          </c:marker>
          <c:xVal>
            <c:numRef>
              <c:f>Sheet1!$A$2:$A$12</c:f>
              <c:numCache>
                <c:formatCode>General</c:formatCode>
                <c:ptCount val="11"/>
                <c:pt idx="0">
                  <c:v>1.0</c:v>
                </c:pt>
                <c:pt idx="1">
                  <c:v>1.104</c:v>
                </c:pt>
                <c:pt idx="2">
                  <c:v>1.211</c:v>
                </c:pt>
                <c:pt idx="3">
                  <c:v>1.436</c:v>
                </c:pt>
                <c:pt idx="4">
                  <c:v>1.675</c:v>
                </c:pt>
                <c:pt idx="5">
                  <c:v>1.927</c:v>
                </c:pt>
                <c:pt idx="6">
                  <c:v>2.471</c:v>
                </c:pt>
                <c:pt idx="7">
                  <c:v>3.069</c:v>
                </c:pt>
                <c:pt idx="8">
                  <c:v>3.721</c:v>
                </c:pt>
                <c:pt idx="9">
                  <c:v>4.427</c:v>
                </c:pt>
                <c:pt idx="10">
                  <c:v>6.0</c:v>
                </c:pt>
              </c:numCache>
            </c:numRef>
          </c:xVal>
          <c:yVal>
            <c:numRef>
              <c:f>Sheet1!$B$2:$B$12</c:f>
              <c:numCache>
                <c:formatCode>General</c:formatCode>
                <c:ptCount val="11"/>
                <c:pt idx="3">
                  <c:v>1.126618871481741</c:v>
                </c:pt>
                <c:pt idx="4">
                  <c:v>1.020333812318551</c:v>
                </c:pt>
                <c:pt idx="5">
                  <c:v>1.013479137734754</c:v>
                </c:pt>
                <c:pt idx="6">
                  <c:v>1.00205860306631</c:v>
                </c:pt>
                <c:pt idx="7">
                  <c:v>1.003492783933653</c:v>
                </c:pt>
                <c:pt idx="8">
                  <c:v>1.001878816165933</c:v>
                </c:pt>
                <c:pt idx="9">
                  <c:v>1.0</c:v>
                </c:pt>
                <c:pt idx="10">
                  <c:v>1.00224106906898</c:v>
                </c:pt>
              </c:numCache>
            </c:numRef>
          </c:yVal>
        </c:ser>
        <c:ser>
          <c:idx val="3"/>
          <c:order val="3"/>
          <c:tx>
            <c:strRef>
              <c:f>Sheet1!$E$1</c:f>
              <c:strCache>
                <c:ptCount val="1"/>
                <c:pt idx="0">
                  <c:v>Immix</c:v>
                </c:pt>
              </c:strCache>
            </c:strRef>
          </c:tx>
          <c:spPr>
            <a:ln>
              <a:solidFill>
                <a:schemeClr val="accent5"/>
              </a:solidFill>
            </a:ln>
            <a:effectLst/>
          </c:spPr>
          <c:marker>
            <c:symbol val="none"/>
          </c:marker>
          <c:xVal>
            <c:numRef>
              <c:f>Sheet1!$A$2:$A$12</c:f>
              <c:numCache>
                <c:formatCode>General</c:formatCode>
                <c:ptCount val="11"/>
                <c:pt idx="0">
                  <c:v>1.0</c:v>
                </c:pt>
                <c:pt idx="1">
                  <c:v>1.104</c:v>
                </c:pt>
                <c:pt idx="2">
                  <c:v>1.211</c:v>
                </c:pt>
                <c:pt idx="3">
                  <c:v>1.436</c:v>
                </c:pt>
                <c:pt idx="4">
                  <c:v>1.675</c:v>
                </c:pt>
                <c:pt idx="5">
                  <c:v>1.927</c:v>
                </c:pt>
                <c:pt idx="6">
                  <c:v>2.471</c:v>
                </c:pt>
                <c:pt idx="7">
                  <c:v>3.069</c:v>
                </c:pt>
                <c:pt idx="8">
                  <c:v>3.721</c:v>
                </c:pt>
                <c:pt idx="9">
                  <c:v>4.427</c:v>
                </c:pt>
                <c:pt idx="10">
                  <c:v>6.0</c:v>
                </c:pt>
              </c:numCache>
            </c:numRef>
          </c:xVal>
          <c:yVal>
            <c:numRef>
              <c:f>Sheet1!$E$2:$E$12</c:f>
              <c:numCache>
                <c:formatCode>General</c:formatCode>
                <c:ptCount val="11"/>
                <c:pt idx="0">
                  <c:v>1.048019655425345</c:v>
                </c:pt>
                <c:pt idx="1">
                  <c:v>1.036052296842238</c:v>
                </c:pt>
                <c:pt idx="2">
                  <c:v>1.034311837173348</c:v>
                </c:pt>
                <c:pt idx="3">
                  <c:v>1.024556460262885</c:v>
                </c:pt>
                <c:pt idx="4">
                  <c:v>1.025140217516315</c:v>
                </c:pt>
                <c:pt idx="5">
                  <c:v>1.021361917823895</c:v>
                </c:pt>
                <c:pt idx="6">
                  <c:v>1.021379523353256</c:v>
                </c:pt>
                <c:pt idx="7">
                  <c:v>1.017547067521607</c:v>
                </c:pt>
                <c:pt idx="8">
                  <c:v>1.016490735759949</c:v>
                </c:pt>
                <c:pt idx="9">
                  <c:v>1.019807368717768</c:v>
                </c:pt>
                <c:pt idx="10">
                  <c:v>1.015771970887344</c:v>
                </c:pt>
              </c:numCache>
            </c:numRef>
          </c:yVal>
        </c:ser>
        <c:axId val="583759192"/>
        <c:axId val="583780376"/>
      </c:scatterChart>
      <c:valAx>
        <c:axId val="583759192"/>
        <c:scaling>
          <c:orientation val="minMax"/>
          <c:max val="6.0"/>
          <c:min val="1.0"/>
        </c:scaling>
        <c:delete val="1"/>
        <c:axPos val="b"/>
        <c:title>
          <c:tx>
            <c:rich>
              <a:bodyPr/>
              <a:lstStyle/>
              <a:p>
                <a:pPr>
                  <a:defRPr sz="1600"/>
                </a:pPr>
                <a:r>
                  <a:rPr lang="en-US" sz="1600"/>
                  <a:t>Space</a:t>
                </a:r>
              </a:p>
            </c:rich>
          </c:tx>
          <c:layout/>
        </c:title>
        <c:numFmt formatCode="General" sourceLinked="1"/>
        <c:tickLblPos val="nextTo"/>
        <c:crossAx val="583780376"/>
        <c:crosses val="autoZero"/>
        <c:crossBetween val="midCat"/>
      </c:valAx>
      <c:valAx>
        <c:axId val="583780376"/>
        <c:scaling>
          <c:orientation val="minMax"/>
          <c:max val="1.35"/>
          <c:min val="0.99"/>
        </c:scaling>
        <c:delete val="1"/>
        <c:axPos val="l"/>
        <c:majorGridlines>
          <c:spPr>
            <a:ln>
              <a:noFill/>
            </a:ln>
          </c:spPr>
        </c:majorGridlines>
        <c:title>
          <c:tx>
            <c:rich>
              <a:bodyPr/>
              <a:lstStyle/>
              <a:p>
                <a:pPr>
                  <a:defRPr sz="1600"/>
                </a:pPr>
                <a:r>
                  <a:rPr lang="en-US" sz="1600"/>
                  <a:t>Time</a:t>
                </a:r>
              </a:p>
            </c:rich>
          </c:tx>
          <c:layout/>
        </c:title>
        <c:numFmt formatCode="General" sourceLinked="1"/>
        <c:tickLblPos val="nextTo"/>
        <c:crossAx val="583759192"/>
        <c:crosses val="autoZero"/>
        <c:crossBetween val="midCat"/>
      </c:valAx>
      <c:spPr>
        <a:effectLst>
          <a:outerShdw blurRad="50800" dist="38100" dir="5400000">
            <a:srgbClr val="000000">
              <a:alpha val="43000"/>
            </a:srgbClr>
          </a:outerShdw>
        </a:effectLst>
      </c:spPr>
    </c:plotArea>
    <c:plotVisOnly val="1"/>
  </c:chart>
  <c:spPr>
    <a:solidFill>
      <a:schemeClr val="bg1"/>
    </a:solidFill>
    <a:effectLst>
      <a:outerShdw blurRad="50800" dist="38100" dir="5400000" sx="102000" sy="102000">
        <a:srgbClr val="000000">
          <a:alpha val="43000"/>
        </a:srgbClr>
      </a:outerShdw>
    </a:effectLst>
  </c:spPr>
  <c:txPr>
    <a:bodyPr/>
    <a:lstStyle/>
    <a:p>
      <a:pPr>
        <a:defRPr sz="2000"/>
      </a:pPr>
      <a:endParaRPr lang="en-US"/>
    </a:p>
  </c:txPr>
  <c:externalData r:id="rId1"/>
</c:chartSpace>
</file>

<file path=ppt/charts/chart18.xml><?xml version="1.0" encoding="utf-8"?>
<c:chartSpace xmlns:c="http://schemas.openxmlformats.org/drawingml/2006/chart" xmlns:a="http://schemas.openxmlformats.org/drawingml/2006/main" xmlns:r="http://schemas.openxmlformats.org/officeDocument/2006/relationships">
  <c:date1904 val="1"/>
  <c:lang val="en-US"/>
  <c:style val="18"/>
  <c:chart>
    <c:title>
      <c:tx>
        <c:rich>
          <a:bodyPr/>
          <a:lstStyle/>
          <a:p>
            <a:pPr>
              <a:defRPr sz="1000"/>
            </a:pPr>
            <a:r>
              <a:rPr lang="en-US" sz="1000" dirty="0" smtClean="0"/>
              <a:t>Minimum Heap</a:t>
            </a:r>
            <a:endParaRPr lang="en-US" sz="1000" dirty="0"/>
          </a:p>
        </c:rich>
      </c:tx>
      <c:layout/>
    </c:title>
    <c:plotArea>
      <c:layout/>
      <c:barChart>
        <c:barDir val="col"/>
        <c:grouping val="clustered"/>
        <c:ser>
          <c:idx val="0"/>
          <c:order val="0"/>
          <c:tx>
            <c:strRef>
              <c:f>Sheet1!$B$1</c:f>
              <c:strCache>
                <c:ptCount val="1"/>
                <c:pt idx="0">
                  <c:v>Series 1</c:v>
                </c:pt>
              </c:strCache>
            </c:strRef>
          </c:tx>
          <c:spPr>
            <a:effectLst/>
          </c:spPr>
          <c:dPt>
            <c:idx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c:spPr>
          </c:dPt>
          <c:dPt>
            <c:idx val="1"/>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c:spPr>
          </c:dPt>
          <c:dPt>
            <c:idx val="2"/>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c:spPr>
          </c:dPt>
          <c:dPt>
            <c:idx val="3"/>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c:spPr>
          </c:dPt>
          <c:cat>
            <c:strRef>
              <c:f>Sheet1!$A$2:$A$5</c:f>
              <c:strCache>
                <c:ptCount val="4"/>
                <c:pt idx="0">
                  <c:v>MarkSweep</c:v>
                </c:pt>
                <c:pt idx="1">
                  <c:v>MarkCompact</c:v>
                </c:pt>
                <c:pt idx="2">
                  <c:v>SemiSpace</c:v>
                </c:pt>
                <c:pt idx="3">
                  <c:v>Immix</c:v>
                </c:pt>
              </c:strCache>
            </c:strRef>
          </c:cat>
          <c:val>
            <c:numRef>
              <c:f>Sheet1!$B$2:$B$5</c:f>
              <c:numCache>
                <c:formatCode>General</c:formatCode>
                <c:ptCount val="4"/>
                <c:pt idx="0">
                  <c:v>1.0</c:v>
                </c:pt>
                <c:pt idx="1">
                  <c:v>0.82</c:v>
                </c:pt>
                <c:pt idx="2">
                  <c:v>1.31</c:v>
                </c:pt>
                <c:pt idx="3">
                  <c:v>0.85</c:v>
                </c:pt>
              </c:numCache>
            </c:numRef>
          </c:val>
        </c:ser>
        <c:axId val="585594088"/>
        <c:axId val="585597144"/>
      </c:barChart>
      <c:catAx>
        <c:axId val="585594088"/>
        <c:scaling>
          <c:orientation val="minMax"/>
        </c:scaling>
        <c:delete val="1"/>
        <c:axPos val="b"/>
        <c:tickLblPos val="nextTo"/>
        <c:crossAx val="585597144"/>
        <c:crosses val="autoZero"/>
        <c:auto val="1"/>
        <c:lblAlgn val="ctr"/>
        <c:lblOffset val="100"/>
      </c:catAx>
      <c:valAx>
        <c:axId val="585597144"/>
        <c:scaling>
          <c:orientation val="minMax"/>
          <c:max val="1.35"/>
          <c:min val="0.0"/>
        </c:scaling>
        <c:delete val="1"/>
        <c:axPos val="l"/>
        <c:title>
          <c:tx>
            <c:rich>
              <a:bodyPr/>
              <a:lstStyle/>
              <a:p>
                <a:pPr>
                  <a:defRPr sz="1600"/>
                </a:pPr>
                <a:r>
                  <a:rPr lang="en-US" sz="1600"/>
                  <a:t>Space</a:t>
                </a:r>
              </a:p>
            </c:rich>
          </c:tx>
          <c:layout/>
        </c:title>
        <c:numFmt formatCode="General" sourceLinked="1"/>
        <c:tickLblPos val="nextTo"/>
        <c:crossAx val="585594088"/>
        <c:crosses val="autoZero"/>
        <c:crossBetween val="between"/>
      </c:valAx>
    </c:plotArea>
    <c:plotVisOnly val="1"/>
  </c:chart>
  <c:spPr>
    <a:solidFill>
      <a:schemeClr val="bg1"/>
    </a:solidFill>
    <a:effectLst>
      <a:outerShdw blurRad="50800" dist="38100" dir="5400000" sx="102000" sy="102000">
        <a:srgbClr val="000000">
          <a:alpha val="43000"/>
        </a:srgbClr>
      </a:outerShdw>
    </a:effectLst>
  </c:spPr>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2"/>
  <c:chart>
    <c:autoTitleDeleted val="1"/>
    <c:plotArea>
      <c:layout/>
      <c:scatterChart>
        <c:scatterStyle val="lineMarker"/>
        <c:ser>
          <c:idx val="0"/>
          <c:order val="0"/>
          <c:tx>
            <c:strRef>
              <c:f>Power!$C$2</c:f>
              <c:strCache>
                <c:ptCount val="1"/>
                <c:pt idx="0">
                  <c:v>pentium4 (130)-1x2-2394</c:v>
                </c:pt>
              </c:strCache>
            </c:strRef>
          </c:tx>
          <c:spPr>
            <a:ln w="28575">
              <a:noFill/>
            </a:ln>
          </c:spPr>
          <c:marker>
            <c:symbol val="square"/>
            <c:size val="7"/>
            <c:spPr>
              <a:solidFill>
                <a:schemeClr val="accent3">
                  <a:alpha val="34000"/>
                </a:schemeClr>
              </a:solidFill>
              <a:ln>
                <a:noFill/>
              </a:ln>
            </c:spPr>
          </c:marker>
          <c:xVal>
            <c:numRef>
              <c:f>SpeedupOverRef!$C$3:$C$63</c:f>
              <c:numCache>
                <c:formatCode>0.000</c:formatCode>
                <c:ptCount val="61"/>
                <c:pt idx="0">
                  <c:v>0.76010867559998</c:v>
                </c:pt>
                <c:pt idx="1">
                  <c:v>0.924166205688471</c:v>
                </c:pt>
                <c:pt idx="2">
                  <c:v>0.855233342005289</c:v>
                </c:pt>
                <c:pt idx="3">
                  <c:v>0.827467348668803</c:v>
                </c:pt>
                <c:pt idx="4">
                  <c:v>0.759838338941586</c:v>
                </c:pt>
                <c:pt idx="5">
                  <c:v>0.729125882118137</c:v>
                </c:pt>
                <c:pt idx="6">
                  <c:v>0.801328600641353</c:v>
                </c:pt>
                <c:pt idx="7">
                  <c:v>0.735090347434634</c:v>
                </c:pt>
                <c:pt idx="8">
                  <c:v>0.747572401858172</c:v>
                </c:pt>
                <c:pt idx="9">
                  <c:v>0.698235169423357</c:v>
                </c:pt>
                <c:pt idx="10">
                  <c:v>0.707403586367513</c:v>
                </c:pt>
                <c:pt idx="11">
                  <c:v>0.644032984513369</c:v>
                </c:pt>
                <c:pt idx="12">
                  <c:v>0.820282788883471</c:v>
                </c:pt>
                <c:pt idx="13">
                  <c:v>0.743553008595988</c:v>
                </c:pt>
                <c:pt idx="14">
                  <c:v>0.77585879222692</c:v>
                </c:pt>
                <c:pt idx="15">
                  <c:v>0.77193903116155</c:v>
                </c:pt>
                <c:pt idx="16">
                  <c:v>0.795620896225181</c:v>
                </c:pt>
                <c:pt idx="17">
                  <c:v>0.904227334165997</c:v>
                </c:pt>
                <c:pt idx="18">
                  <c:v>0.857009417940404</c:v>
                </c:pt>
                <c:pt idx="19">
                  <c:v>0.573338118258006</c:v>
                </c:pt>
                <c:pt idx="20">
                  <c:v>0.838567918567919</c:v>
                </c:pt>
                <c:pt idx="21">
                  <c:v>1.10542695886692</c:v>
                </c:pt>
                <c:pt idx="22">
                  <c:v>0.758035502020762</c:v>
                </c:pt>
                <c:pt idx="23">
                  <c:v>0.893965517155172</c:v>
                </c:pt>
                <c:pt idx="24">
                  <c:v>0.794830508344096</c:v>
                </c:pt>
                <c:pt idx="25">
                  <c:v>0.785269230933929</c:v>
                </c:pt>
                <c:pt idx="26">
                  <c:v>0.923888697550789</c:v>
                </c:pt>
                <c:pt idx="27">
                  <c:v>0.789361702127659</c:v>
                </c:pt>
                <c:pt idx="28">
                  <c:v>0.642703974972323</c:v>
                </c:pt>
                <c:pt idx="29">
                  <c:v>0.798785425040732</c:v>
                </c:pt>
                <c:pt idx="30">
                  <c:v>0.927175516224189</c:v>
                </c:pt>
                <c:pt idx="31">
                  <c:v>0.905118110360259</c:v>
                </c:pt>
                <c:pt idx="32">
                  <c:v>0.875524193846943</c:v>
                </c:pt>
                <c:pt idx="33">
                  <c:v>0.775896860930292</c:v>
                </c:pt>
                <c:pt idx="34">
                  <c:v>0.934184481413302</c:v>
                </c:pt>
                <c:pt idx="35">
                  <c:v>1.250386444830605</c:v>
                </c:pt>
                <c:pt idx="36">
                  <c:v>0.838334788385494</c:v>
                </c:pt>
                <c:pt idx="37">
                  <c:v>1.161871859010836</c:v>
                </c:pt>
                <c:pt idx="38">
                  <c:v>0.954004854368932</c:v>
                </c:pt>
                <c:pt idx="39">
                  <c:v>0.942106299064235</c:v>
                </c:pt>
                <c:pt idx="40">
                  <c:v>1.024068848521655</c:v>
                </c:pt>
                <c:pt idx="41">
                  <c:v>1.074232456074562</c:v>
                </c:pt>
                <c:pt idx="42">
                  <c:v>0.978382352941176</c:v>
                </c:pt>
                <c:pt idx="43">
                  <c:v>0.839139344262295</c:v>
                </c:pt>
                <c:pt idx="44">
                  <c:v>0.879028545131215</c:v>
                </c:pt>
                <c:pt idx="45">
                  <c:v>1.075714285809524</c:v>
                </c:pt>
                <c:pt idx="46">
                  <c:v>0.894032549836172</c:v>
                </c:pt>
                <c:pt idx="47">
                  <c:v>0.901304801539393</c:v>
                </c:pt>
                <c:pt idx="48">
                  <c:v>0.788081983641077</c:v>
                </c:pt>
                <c:pt idx="49">
                  <c:v>1.034407216494845</c:v>
                </c:pt>
                <c:pt idx="50">
                  <c:v>0.863439097534756</c:v>
                </c:pt>
                <c:pt idx="51">
                  <c:v>0.815771952437187</c:v>
                </c:pt>
                <c:pt idx="52">
                  <c:v>0.613163733208688</c:v>
                </c:pt>
                <c:pt idx="53">
                  <c:v>0.914123967877631</c:v>
                </c:pt>
                <c:pt idx="54">
                  <c:v>0.814563918079046</c:v>
                </c:pt>
                <c:pt idx="55">
                  <c:v>0.874883713185631</c:v>
                </c:pt>
                <c:pt idx="56">
                  <c:v>0.513470656409415</c:v>
                </c:pt>
                <c:pt idx="57">
                  <c:v>0.907064471702834</c:v>
                </c:pt>
                <c:pt idx="58">
                  <c:v>0.829963576763704</c:v>
                </c:pt>
                <c:pt idx="59">
                  <c:v>0.868793949818486</c:v>
                </c:pt>
                <c:pt idx="60">
                  <c:v>0.717113481629761</c:v>
                </c:pt>
              </c:numCache>
            </c:numRef>
          </c:xVal>
          <c:yVal>
            <c:numRef>
              <c:f>Power!$C$3:$C$63</c:f>
              <c:numCache>
                <c:formatCode>0.000</c:formatCode>
                <c:ptCount val="61"/>
                <c:pt idx="0">
                  <c:v>41.02984663061507</c:v>
                </c:pt>
                <c:pt idx="1">
                  <c:v>47.54426269183124</c:v>
                </c:pt>
                <c:pt idx="2">
                  <c:v>42.85433435505421</c:v>
                </c:pt>
                <c:pt idx="3">
                  <c:v>45.53656511292113</c:v>
                </c:pt>
                <c:pt idx="4">
                  <c:v>44.54247828214326</c:v>
                </c:pt>
                <c:pt idx="5">
                  <c:v>44.99448670018714</c:v>
                </c:pt>
                <c:pt idx="6">
                  <c:v>42.1220133903663</c:v>
                </c:pt>
                <c:pt idx="7">
                  <c:v>45.76705480405354</c:v>
                </c:pt>
                <c:pt idx="8">
                  <c:v>50.04084689362593</c:v>
                </c:pt>
                <c:pt idx="9">
                  <c:v>43.00527593498741</c:v>
                </c:pt>
                <c:pt idx="10">
                  <c:v>44.68048224726714</c:v>
                </c:pt>
                <c:pt idx="11">
                  <c:v>46.21127510263777</c:v>
                </c:pt>
                <c:pt idx="12">
                  <c:v>48.21182168656321</c:v>
                </c:pt>
                <c:pt idx="13">
                  <c:v>43.13596936759552</c:v>
                </c:pt>
                <c:pt idx="14">
                  <c:v>46.49260066865843</c:v>
                </c:pt>
                <c:pt idx="15">
                  <c:v>46.776192700116</c:v>
                </c:pt>
                <c:pt idx="16">
                  <c:v>46.5229383240004</c:v>
                </c:pt>
                <c:pt idx="17">
                  <c:v>46.90215801411712</c:v>
                </c:pt>
                <c:pt idx="18">
                  <c:v>44.20291205467955</c:v>
                </c:pt>
                <c:pt idx="19">
                  <c:v>46.11978088205856</c:v>
                </c:pt>
                <c:pt idx="20">
                  <c:v>42.4931178564949</c:v>
                </c:pt>
                <c:pt idx="21">
                  <c:v>45.6074923969027</c:v>
                </c:pt>
                <c:pt idx="22">
                  <c:v>44.3857043923197</c:v>
                </c:pt>
                <c:pt idx="23">
                  <c:v>43.25426284</c:v>
                </c:pt>
                <c:pt idx="24">
                  <c:v>41.71242696</c:v>
                </c:pt>
                <c:pt idx="25">
                  <c:v>39.41311698</c:v>
                </c:pt>
                <c:pt idx="26">
                  <c:v>41.78305953</c:v>
                </c:pt>
                <c:pt idx="27">
                  <c:v>39.59542951</c:v>
                </c:pt>
                <c:pt idx="28">
                  <c:v>47.92960808</c:v>
                </c:pt>
                <c:pt idx="29">
                  <c:v>41.00923982</c:v>
                </c:pt>
                <c:pt idx="30">
                  <c:v>45.47985906</c:v>
                </c:pt>
                <c:pt idx="31">
                  <c:v>43.98521155</c:v>
                </c:pt>
                <c:pt idx="32">
                  <c:v>41.12698282</c:v>
                </c:pt>
                <c:pt idx="33">
                  <c:v>40.8817454699999</c:v>
                </c:pt>
                <c:pt idx="34">
                  <c:v>42.99892028</c:v>
                </c:pt>
                <c:pt idx="35">
                  <c:v>44.91958064</c:v>
                </c:pt>
                <c:pt idx="36">
                  <c:v>41.82254268</c:v>
                </c:pt>
                <c:pt idx="37">
                  <c:v>38.90581702</c:v>
                </c:pt>
                <c:pt idx="38">
                  <c:v>44.3578513599999</c:v>
                </c:pt>
                <c:pt idx="39">
                  <c:v>38.76632131</c:v>
                </c:pt>
                <c:pt idx="40">
                  <c:v>39.95527242</c:v>
                </c:pt>
                <c:pt idx="41">
                  <c:v>46.52332385</c:v>
                </c:pt>
                <c:pt idx="42">
                  <c:v>44.28797971</c:v>
                </c:pt>
                <c:pt idx="43">
                  <c:v>40.08848915999999</c:v>
                </c:pt>
                <c:pt idx="44">
                  <c:v>42.26028777</c:v>
                </c:pt>
                <c:pt idx="45">
                  <c:v>45.26567806</c:v>
                </c:pt>
                <c:pt idx="46">
                  <c:v>40.24449084</c:v>
                </c:pt>
                <c:pt idx="47">
                  <c:v>42.158324</c:v>
                </c:pt>
                <c:pt idx="48">
                  <c:v>36.31042693</c:v>
                </c:pt>
                <c:pt idx="49">
                  <c:v>42.61583831</c:v>
                </c:pt>
                <c:pt idx="50">
                  <c:v>42.39393821</c:v>
                </c:pt>
                <c:pt idx="51">
                  <c:v>43.42864881</c:v>
                </c:pt>
                <c:pt idx="52">
                  <c:v>43.68762925</c:v>
                </c:pt>
                <c:pt idx="53">
                  <c:v>48.19268168</c:v>
                </c:pt>
                <c:pt idx="54">
                  <c:v>48.09493159</c:v>
                </c:pt>
                <c:pt idx="55">
                  <c:v>48.25334589</c:v>
                </c:pt>
                <c:pt idx="56">
                  <c:v>34.45016794</c:v>
                </c:pt>
                <c:pt idx="57">
                  <c:v>44.22332019</c:v>
                </c:pt>
                <c:pt idx="58">
                  <c:v>48.37097743</c:v>
                </c:pt>
                <c:pt idx="59">
                  <c:v>39.19097138</c:v>
                </c:pt>
                <c:pt idx="60">
                  <c:v>38.34907025</c:v>
                </c:pt>
              </c:numCache>
            </c:numRef>
          </c:yVal>
        </c:ser>
        <c:ser>
          <c:idx val="5"/>
          <c:order val="1"/>
          <c:tx>
            <c:v>Pentium 4 (130nm)</c:v>
          </c:tx>
          <c:spPr>
            <a:ln w="28575">
              <a:noFill/>
            </a:ln>
          </c:spPr>
          <c:marker>
            <c:symbol val="square"/>
            <c:size val="10"/>
            <c:spPr>
              <a:solidFill>
                <a:schemeClr val="accent3"/>
              </a:solidFill>
              <a:ln>
                <a:solidFill>
                  <a:schemeClr val="tx1"/>
                </a:solidFill>
              </a:ln>
            </c:spPr>
          </c:marker>
          <c:xVal>
            <c:numRef>
              <c:f>SpeedupOverRef!$C$65</c:f>
              <c:numCache>
                <c:formatCode>0.000</c:formatCode>
                <c:ptCount val="1"/>
                <c:pt idx="0">
                  <c:v>0.815150098975582</c:v>
                </c:pt>
              </c:numCache>
            </c:numRef>
          </c:xVal>
          <c:yVal>
            <c:numRef>
              <c:f>Power!$C$65</c:f>
              <c:numCache>
                <c:formatCode>0.000</c:formatCode>
                <c:ptCount val="1"/>
                <c:pt idx="0">
                  <c:v>44.09045964215476</c:v>
                </c:pt>
              </c:numCache>
            </c:numRef>
          </c:yVal>
        </c:ser>
        <c:ser>
          <c:idx val="1"/>
          <c:order val="2"/>
          <c:tx>
            <c:strRef>
              <c:f>SpeedupOverRef!$E$2</c:f>
              <c:strCache>
                <c:ptCount val="1"/>
                <c:pt idx="0">
                  <c:v>core 2d (65)-2x1-2399</c:v>
                </c:pt>
              </c:strCache>
            </c:strRef>
          </c:tx>
          <c:spPr>
            <a:ln w="28575">
              <a:noFill/>
            </a:ln>
          </c:spPr>
          <c:marker>
            <c:symbol val="circle"/>
            <c:size val="7"/>
            <c:spPr>
              <a:solidFill>
                <a:schemeClr val="accent1">
                  <a:alpha val="34000"/>
                </a:schemeClr>
              </a:solidFill>
              <a:ln>
                <a:noFill/>
              </a:ln>
            </c:spPr>
          </c:marker>
          <c:xVal>
            <c:numRef>
              <c:f>SpeedupOverRef!$E$3:$E$63</c:f>
              <c:numCache>
                <c:formatCode>0.000</c:formatCode>
                <c:ptCount val="61"/>
                <c:pt idx="0">
                  <c:v>2.14786696617286</c:v>
                </c:pt>
                <c:pt idx="1">
                  <c:v>1.749650906552048</c:v>
                </c:pt>
                <c:pt idx="2">
                  <c:v>1.576628506618383</c:v>
                </c:pt>
                <c:pt idx="3">
                  <c:v>1.968892733090829</c:v>
                </c:pt>
                <c:pt idx="4">
                  <c:v>1.987681235861551</c:v>
                </c:pt>
                <c:pt idx="5">
                  <c:v>1.91828251942075</c:v>
                </c:pt>
                <c:pt idx="6">
                  <c:v>2.132119947445707</c:v>
                </c:pt>
                <c:pt idx="7">
                  <c:v>2.354768667473558</c:v>
                </c:pt>
                <c:pt idx="8">
                  <c:v>1.917207428328066</c:v>
                </c:pt>
                <c:pt idx="9">
                  <c:v>2.46252444747048</c:v>
                </c:pt>
                <c:pt idx="10">
                  <c:v>2.425530610815354</c:v>
                </c:pt>
                <c:pt idx="11">
                  <c:v>1.765951402119055</c:v>
                </c:pt>
                <c:pt idx="12">
                  <c:v>1.991241567049355</c:v>
                </c:pt>
                <c:pt idx="13">
                  <c:v>2.225887071891391</c:v>
                </c:pt>
                <c:pt idx="14">
                  <c:v>2.238144188596491</c:v>
                </c:pt>
                <c:pt idx="15">
                  <c:v>2.129356718592402</c:v>
                </c:pt>
                <c:pt idx="16">
                  <c:v>2.094843855468158</c:v>
                </c:pt>
                <c:pt idx="17">
                  <c:v>1.965903173008965</c:v>
                </c:pt>
                <c:pt idx="18">
                  <c:v>1.738225715538298</c:v>
                </c:pt>
                <c:pt idx="19">
                  <c:v>1.918619929640148</c:v>
                </c:pt>
                <c:pt idx="20">
                  <c:v>1.727911820864433</c:v>
                </c:pt>
                <c:pt idx="21">
                  <c:v>1.739411781237704</c:v>
                </c:pt>
                <c:pt idx="22">
                  <c:v>1.76468472124857</c:v>
                </c:pt>
                <c:pt idx="23">
                  <c:v>1.860645932946211</c:v>
                </c:pt>
                <c:pt idx="24">
                  <c:v>2.138394892852257</c:v>
                </c:pt>
                <c:pt idx="25">
                  <c:v>1.858794610024851</c:v>
                </c:pt>
                <c:pt idx="26">
                  <c:v>2.713689271732155</c:v>
                </c:pt>
                <c:pt idx="27">
                  <c:v>1.714946070878274</c:v>
                </c:pt>
                <c:pt idx="28">
                  <c:v>1.753496004409247</c:v>
                </c:pt>
                <c:pt idx="29">
                  <c:v>1.74062637861753</c:v>
                </c:pt>
                <c:pt idx="30">
                  <c:v>1.400055679287305</c:v>
                </c:pt>
                <c:pt idx="31">
                  <c:v>1.850301810828986</c:v>
                </c:pt>
                <c:pt idx="32">
                  <c:v>1.882194868142705</c:v>
                </c:pt>
                <c:pt idx="33">
                  <c:v>1.857487922987117</c:v>
                </c:pt>
                <c:pt idx="34">
                  <c:v>2.186978683810286</c:v>
                </c:pt>
                <c:pt idx="35">
                  <c:v>2.596481481425926</c:v>
                </c:pt>
                <c:pt idx="36">
                  <c:v>1.678868007380146</c:v>
                </c:pt>
                <c:pt idx="37">
                  <c:v>2.718547913007054</c:v>
                </c:pt>
                <c:pt idx="38">
                  <c:v>1.904312015503876</c:v>
                </c:pt>
                <c:pt idx="39">
                  <c:v>2.851465681737439</c:v>
                </c:pt>
                <c:pt idx="40">
                  <c:v>2.446939050687702</c:v>
                </c:pt>
                <c:pt idx="41">
                  <c:v>1.892774343006182</c:v>
                </c:pt>
                <c:pt idx="42">
                  <c:v>1.868820224719101</c:v>
                </c:pt>
                <c:pt idx="43">
                  <c:v>1.831395348837209</c:v>
                </c:pt>
                <c:pt idx="44">
                  <c:v>1.918844220937804</c:v>
                </c:pt>
                <c:pt idx="45">
                  <c:v>2.156906429079754</c:v>
                </c:pt>
                <c:pt idx="46">
                  <c:v>1.989537223299378</c:v>
                </c:pt>
                <c:pt idx="47">
                  <c:v>2.138311045208023</c:v>
                </c:pt>
                <c:pt idx="48">
                  <c:v>1.485925572566257</c:v>
                </c:pt>
                <c:pt idx="49">
                  <c:v>2.219037965433801</c:v>
                </c:pt>
                <c:pt idx="50">
                  <c:v>1.93695813538477</c:v>
                </c:pt>
                <c:pt idx="51">
                  <c:v>1.983662701878426</c:v>
                </c:pt>
                <c:pt idx="52">
                  <c:v>1.512345458945882</c:v>
                </c:pt>
                <c:pt idx="53">
                  <c:v>2.277670237070651</c:v>
                </c:pt>
                <c:pt idx="54">
                  <c:v>2.158358977428111</c:v>
                </c:pt>
                <c:pt idx="55">
                  <c:v>1.968131902100784</c:v>
                </c:pt>
                <c:pt idx="56">
                  <c:v>2.801088885331602</c:v>
                </c:pt>
                <c:pt idx="57">
                  <c:v>1.906558805433083</c:v>
                </c:pt>
                <c:pt idx="58">
                  <c:v>2.25049348725598</c:v>
                </c:pt>
                <c:pt idx="59">
                  <c:v>1.920062177732479</c:v>
                </c:pt>
                <c:pt idx="60">
                  <c:v>2.361044788775137</c:v>
                </c:pt>
              </c:numCache>
            </c:numRef>
          </c:xVal>
          <c:yVal>
            <c:numRef>
              <c:f>Power!$E$3:$E$63</c:f>
              <c:numCache>
                <c:formatCode>0.000</c:formatCode>
                <c:ptCount val="61"/>
                <c:pt idx="0">
                  <c:v>25.24019808003541</c:v>
                </c:pt>
                <c:pt idx="1">
                  <c:v>26.04422959418558</c:v>
                </c:pt>
                <c:pt idx="2">
                  <c:v>22.81390082018127</c:v>
                </c:pt>
                <c:pt idx="3">
                  <c:v>29.81652055420924</c:v>
                </c:pt>
                <c:pt idx="4">
                  <c:v>25.05975162693382</c:v>
                </c:pt>
                <c:pt idx="5">
                  <c:v>28.11409904764072</c:v>
                </c:pt>
                <c:pt idx="6">
                  <c:v>25.79439763343466</c:v>
                </c:pt>
                <c:pt idx="7">
                  <c:v>28.85442522475088</c:v>
                </c:pt>
                <c:pt idx="8">
                  <c:v>32.28820579054072</c:v>
                </c:pt>
                <c:pt idx="9">
                  <c:v>24.26478566872283</c:v>
                </c:pt>
                <c:pt idx="10">
                  <c:v>30.19379277419328</c:v>
                </c:pt>
                <c:pt idx="11">
                  <c:v>27.50354309866402</c:v>
                </c:pt>
                <c:pt idx="12">
                  <c:v>23.37325980350299</c:v>
                </c:pt>
                <c:pt idx="13">
                  <c:v>21.41719122650531</c:v>
                </c:pt>
                <c:pt idx="14">
                  <c:v>27.82037165023357</c:v>
                </c:pt>
                <c:pt idx="15">
                  <c:v>31.36650163224963</c:v>
                </c:pt>
                <c:pt idx="16">
                  <c:v>27.4163673402738</c:v>
                </c:pt>
                <c:pt idx="17">
                  <c:v>25.31014120831565</c:v>
                </c:pt>
                <c:pt idx="18">
                  <c:v>26.63981136533404</c:v>
                </c:pt>
                <c:pt idx="19">
                  <c:v>25.46603473834929</c:v>
                </c:pt>
                <c:pt idx="20">
                  <c:v>24.88030039649336</c:v>
                </c:pt>
                <c:pt idx="21">
                  <c:v>29.6309656903637</c:v>
                </c:pt>
                <c:pt idx="22">
                  <c:v>25.1894884326985</c:v>
                </c:pt>
                <c:pt idx="23">
                  <c:v>23.55801897</c:v>
                </c:pt>
                <c:pt idx="24">
                  <c:v>23.53302358</c:v>
                </c:pt>
                <c:pt idx="25">
                  <c:v>23.65743833</c:v>
                </c:pt>
                <c:pt idx="26">
                  <c:v>24.64369845</c:v>
                </c:pt>
                <c:pt idx="27">
                  <c:v>22.70205512</c:v>
                </c:pt>
                <c:pt idx="28">
                  <c:v>23.85953049</c:v>
                </c:pt>
                <c:pt idx="29">
                  <c:v>22.50744246</c:v>
                </c:pt>
                <c:pt idx="30">
                  <c:v>25.99838637</c:v>
                </c:pt>
                <c:pt idx="31">
                  <c:v>22.6815794</c:v>
                </c:pt>
                <c:pt idx="32">
                  <c:v>23.21817311</c:v>
                </c:pt>
                <c:pt idx="33">
                  <c:v>23.84651127</c:v>
                </c:pt>
                <c:pt idx="34">
                  <c:v>24.25057815</c:v>
                </c:pt>
                <c:pt idx="35">
                  <c:v>23.2027192799999</c:v>
                </c:pt>
                <c:pt idx="36">
                  <c:v>26.46575811</c:v>
                </c:pt>
                <c:pt idx="37">
                  <c:v>24.17815977</c:v>
                </c:pt>
                <c:pt idx="38">
                  <c:v>24.30148087</c:v>
                </c:pt>
                <c:pt idx="39">
                  <c:v>25.27277256</c:v>
                </c:pt>
                <c:pt idx="40">
                  <c:v>26.353879</c:v>
                </c:pt>
                <c:pt idx="41">
                  <c:v>24.36340806</c:v>
                </c:pt>
                <c:pt idx="42">
                  <c:v>23.77988601</c:v>
                </c:pt>
                <c:pt idx="43">
                  <c:v>24.09629238</c:v>
                </c:pt>
                <c:pt idx="44">
                  <c:v>23.0319405</c:v>
                </c:pt>
                <c:pt idx="45">
                  <c:v>25.97905407</c:v>
                </c:pt>
                <c:pt idx="46">
                  <c:v>25.84418082</c:v>
                </c:pt>
                <c:pt idx="47">
                  <c:v>23.2973032</c:v>
                </c:pt>
                <c:pt idx="48">
                  <c:v>25.1932372</c:v>
                </c:pt>
                <c:pt idx="49">
                  <c:v>25.54998457</c:v>
                </c:pt>
                <c:pt idx="50">
                  <c:v>25.18150613</c:v>
                </c:pt>
                <c:pt idx="51">
                  <c:v>24.10579064</c:v>
                </c:pt>
                <c:pt idx="52">
                  <c:v>21.35700655</c:v>
                </c:pt>
                <c:pt idx="53">
                  <c:v>28.87412026</c:v>
                </c:pt>
                <c:pt idx="54">
                  <c:v>31.73716611</c:v>
                </c:pt>
                <c:pt idx="55">
                  <c:v>30.22525934</c:v>
                </c:pt>
                <c:pt idx="56">
                  <c:v>25.52308244</c:v>
                </c:pt>
                <c:pt idx="57">
                  <c:v>27.57517497</c:v>
                </c:pt>
                <c:pt idx="58">
                  <c:v>30.74807609</c:v>
                </c:pt>
                <c:pt idx="59">
                  <c:v>22.25780899</c:v>
                </c:pt>
                <c:pt idx="60">
                  <c:v>24.50492404</c:v>
                </c:pt>
              </c:numCache>
            </c:numRef>
          </c:yVal>
        </c:ser>
        <c:ser>
          <c:idx val="6"/>
          <c:order val="3"/>
          <c:tx>
            <c:v>Core 2 Duo (65nm)</c:v>
          </c:tx>
          <c:spPr>
            <a:ln w="28575">
              <a:noFill/>
            </a:ln>
          </c:spPr>
          <c:marker>
            <c:symbol val="circle"/>
            <c:size val="10"/>
            <c:spPr>
              <a:solidFill>
                <a:schemeClr val="accent1"/>
              </a:solidFill>
              <a:ln>
                <a:solidFill>
                  <a:schemeClr val="tx1"/>
                </a:solidFill>
              </a:ln>
            </c:spPr>
          </c:marker>
          <c:xVal>
            <c:numRef>
              <c:f>SpeedupOverRef!$E$65</c:f>
              <c:numCache>
                <c:formatCode>0.000</c:formatCode>
                <c:ptCount val="1"/>
                <c:pt idx="0">
                  <c:v>2.036668744538032</c:v>
                </c:pt>
              </c:numCache>
            </c:numRef>
          </c:xVal>
          <c:yVal>
            <c:numRef>
              <c:f>Power!$E$65</c:f>
              <c:numCache>
                <c:formatCode>0.000</c:formatCode>
                <c:ptCount val="1"/>
                <c:pt idx="0">
                  <c:v>26.37864022237568</c:v>
                </c:pt>
              </c:numCache>
            </c:numRef>
          </c:yVal>
        </c:ser>
        <c:ser>
          <c:idx val="2"/>
          <c:order val="4"/>
          <c:tx>
            <c:strRef>
              <c:f>SpeedupOverRef!$G$2</c:f>
              <c:strCache>
                <c:ptCount val="1"/>
                <c:pt idx="0">
                  <c:v>i7 (45)-4x2-2661</c:v>
                </c:pt>
              </c:strCache>
            </c:strRef>
          </c:tx>
          <c:spPr>
            <a:ln w="28575">
              <a:noFill/>
            </a:ln>
          </c:spPr>
          <c:marker>
            <c:spPr>
              <a:solidFill>
                <a:schemeClr val="accent2">
                  <a:alpha val="34000"/>
                </a:schemeClr>
              </a:solidFill>
              <a:ln>
                <a:noFill/>
              </a:ln>
            </c:spPr>
          </c:marker>
          <c:xVal>
            <c:numRef>
              <c:f>SpeedupOverRef!$G$3:$G$63</c:f>
              <c:numCache>
                <c:formatCode>0.000</c:formatCode>
                <c:ptCount val="61"/>
                <c:pt idx="0">
                  <c:v>3.488531403940887</c:v>
                </c:pt>
                <c:pt idx="1">
                  <c:v>2.268892881394296</c:v>
                </c:pt>
                <c:pt idx="2">
                  <c:v>2.764971191859748</c:v>
                </c:pt>
                <c:pt idx="3">
                  <c:v>2.453767298384348</c:v>
                </c:pt>
                <c:pt idx="4">
                  <c:v>3.057918747858701</c:v>
                </c:pt>
                <c:pt idx="5">
                  <c:v>5.913309177702613</c:v>
                </c:pt>
                <c:pt idx="6">
                  <c:v>2.660985396531435</c:v>
                </c:pt>
                <c:pt idx="7">
                  <c:v>6.943151249955167</c:v>
                </c:pt>
                <c:pt idx="8">
                  <c:v>4.589016015237278</c:v>
                </c:pt>
                <c:pt idx="9">
                  <c:v>3.08365653863836</c:v>
                </c:pt>
                <c:pt idx="10">
                  <c:v>7.245631931366395</c:v>
                </c:pt>
                <c:pt idx="11">
                  <c:v>4.051957513708348</c:v>
                </c:pt>
                <c:pt idx="12">
                  <c:v>3.276977015971952</c:v>
                </c:pt>
                <c:pt idx="13">
                  <c:v>3.505734279327437</c:v>
                </c:pt>
                <c:pt idx="14">
                  <c:v>3.172008547008546</c:v>
                </c:pt>
                <c:pt idx="15">
                  <c:v>3.406080071706006</c:v>
                </c:pt>
                <c:pt idx="16">
                  <c:v>2.969614716163174</c:v>
                </c:pt>
                <c:pt idx="17">
                  <c:v>2.235827604442094</c:v>
                </c:pt>
                <c:pt idx="18">
                  <c:v>2.427768544436669</c:v>
                </c:pt>
                <c:pt idx="19">
                  <c:v>3.903924105217766</c:v>
                </c:pt>
                <c:pt idx="20">
                  <c:v>2.75709735493699</c:v>
                </c:pt>
                <c:pt idx="21">
                  <c:v>2.162157205240174</c:v>
                </c:pt>
                <c:pt idx="22">
                  <c:v>3.101099007975102</c:v>
                </c:pt>
                <c:pt idx="23">
                  <c:v>2.38026013730832</c:v>
                </c:pt>
                <c:pt idx="24">
                  <c:v>2.565371991401278</c:v>
                </c:pt>
                <c:pt idx="25">
                  <c:v>2.66958681954293</c:v>
                </c:pt>
                <c:pt idx="26">
                  <c:v>3.863292508049466</c:v>
                </c:pt>
                <c:pt idx="27">
                  <c:v>2.249999999848383</c:v>
                </c:pt>
                <c:pt idx="28">
                  <c:v>3.943677791181813</c:v>
                </c:pt>
                <c:pt idx="29">
                  <c:v>2.307602339473674</c:v>
                </c:pt>
                <c:pt idx="30">
                  <c:v>3.09667487684729</c:v>
                </c:pt>
                <c:pt idx="31">
                  <c:v>2.312877263326817</c:v>
                </c:pt>
                <c:pt idx="32">
                  <c:v>2.878181336519425</c:v>
                </c:pt>
                <c:pt idx="33">
                  <c:v>2.376717033490836</c:v>
                </c:pt>
                <c:pt idx="34">
                  <c:v>3.009885204529322</c:v>
                </c:pt>
                <c:pt idx="35">
                  <c:v>3.40315533973301</c:v>
                </c:pt>
                <c:pt idx="36">
                  <c:v>2.866604478450239</c:v>
                </c:pt>
                <c:pt idx="37">
                  <c:v>4.095881311279529</c:v>
                </c:pt>
                <c:pt idx="38">
                  <c:v>2.436260330779846</c:v>
                </c:pt>
                <c:pt idx="39">
                  <c:v>4.55626427992717</c:v>
                </c:pt>
                <c:pt idx="40">
                  <c:v>4.491707920322602</c:v>
                </c:pt>
                <c:pt idx="41">
                  <c:v>2.412261982622307</c:v>
                </c:pt>
                <c:pt idx="42">
                  <c:v>2.318657062981537</c:v>
                </c:pt>
                <c:pt idx="43">
                  <c:v>3.253442796265525</c:v>
                </c:pt>
                <c:pt idx="44">
                  <c:v>2.739239598707208</c:v>
                </c:pt>
                <c:pt idx="45">
                  <c:v>3.03357206857955</c:v>
                </c:pt>
                <c:pt idx="46">
                  <c:v>3.659511473031792</c:v>
                </c:pt>
                <c:pt idx="47">
                  <c:v>3.162820513021978</c:v>
                </c:pt>
                <c:pt idx="48">
                  <c:v>4.059567257110577</c:v>
                </c:pt>
                <c:pt idx="49">
                  <c:v>3.889050387596899</c:v>
                </c:pt>
                <c:pt idx="50">
                  <c:v>6.029904642791045</c:v>
                </c:pt>
                <c:pt idx="51">
                  <c:v>7.01535874516132</c:v>
                </c:pt>
                <c:pt idx="52">
                  <c:v>3.879244191887318</c:v>
                </c:pt>
                <c:pt idx="53">
                  <c:v>7.60238148184789</c:v>
                </c:pt>
                <c:pt idx="54">
                  <c:v>7.079539454256782</c:v>
                </c:pt>
                <c:pt idx="55">
                  <c:v>6.766170585886806</c:v>
                </c:pt>
                <c:pt idx="56">
                  <c:v>6.734827035882838</c:v>
                </c:pt>
                <c:pt idx="57">
                  <c:v>4.055050010953537</c:v>
                </c:pt>
                <c:pt idx="58">
                  <c:v>6.740642467027543</c:v>
                </c:pt>
                <c:pt idx="59">
                  <c:v>6.010538105825036</c:v>
                </c:pt>
                <c:pt idx="60">
                  <c:v>6.87935771704389</c:v>
                </c:pt>
              </c:numCache>
            </c:numRef>
          </c:xVal>
          <c:yVal>
            <c:numRef>
              <c:f>Power!$G$3:$G$63</c:f>
              <c:numCache>
                <c:formatCode>0.000</c:formatCode>
                <c:ptCount val="61"/>
                <c:pt idx="0">
                  <c:v>47.03593249410076</c:v>
                </c:pt>
                <c:pt idx="1">
                  <c:v>34.94974950844124</c:v>
                </c:pt>
                <c:pt idx="2">
                  <c:v>33.21610312261203</c:v>
                </c:pt>
                <c:pt idx="3">
                  <c:v>35.46995871843318</c:v>
                </c:pt>
                <c:pt idx="4">
                  <c:v>37.9685495190244</c:v>
                </c:pt>
                <c:pt idx="5">
                  <c:v>71.84924283219775</c:v>
                </c:pt>
                <c:pt idx="6">
                  <c:v>41.28035478838245</c:v>
                </c:pt>
                <c:pt idx="7">
                  <c:v>86.9490662903198</c:v>
                </c:pt>
                <c:pt idx="8">
                  <c:v>49.1833008313527</c:v>
                </c:pt>
                <c:pt idx="9">
                  <c:v>51.36284466646984</c:v>
                </c:pt>
                <c:pt idx="10">
                  <c:v>72.5542485458416</c:v>
                </c:pt>
                <c:pt idx="11">
                  <c:v>45.57868930275528</c:v>
                </c:pt>
                <c:pt idx="12">
                  <c:v>38.47132121818172</c:v>
                </c:pt>
                <c:pt idx="13">
                  <c:v>40.84445010948585</c:v>
                </c:pt>
                <c:pt idx="14">
                  <c:v>37.17995782509796</c:v>
                </c:pt>
                <c:pt idx="15">
                  <c:v>40.20496478134646</c:v>
                </c:pt>
                <c:pt idx="16">
                  <c:v>36.34628134260488</c:v>
                </c:pt>
                <c:pt idx="17">
                  <c:v>30.60917672981652</c:v>
                </c:pt>
                <c:pt idx="18">
                  <c:v>31.53407396129892</c:v>
                </c:pt>
                <c:pt idx="19">
                  <c:v>27.98506524204856</c:v>
                </c:pt>
                <c:pt idx="20">
                  <c:v>35.79578882793856</c:v>
                </c:pt>
                <c:pt idx="21">
                  <c:v>30.96330875354777</c:v>
                </c:pt>
                <c:pt idx="22">
                  <c:v>32.03482324890296</c:v>
                </c:pt>
                <c:pt idx="23">
                  <c:v>28.99597422</c:v>
                </c:pt>
                <c:pt idx="24">
                  <c:v>28.67986786</c:v>
                </c:pt>
                <c:pt idx="25">
                  <c:v>26.06959553</c:v>
                </c:pt>
                <c:pt idx="26">
                  <c:v>24.39601985</c:v>
                </c:pt>
                <c:pt idx="27">
                  <c:v>27.58984906</c:v>
                </c:pt>
                <c:pt idx="28">
                  <c:v>28.58737832</c:v>
                </c:pt>
                <c:pt idx="29">
                  <c:v>28.44928874</c:v>
                </c:pt>
                <c:pt idx="30">
                  <c:v>25.68490691</c:v>
                </c:pt>
                <c:pt idx="31">
                  <c:v>26.61873225</c:v>
                </c:pt>
                <c:pt idx="32">
                  <c:v>23.40162392</c:v>
                </c:pt>
                <c:pt idx="33">
                  <c:v>28.60455642</c:v>
                </c:pt>
                <c:pt idx="34">
                  <c:v>25.57585071</c:v>
                </c:pt>
                <c:pt idx="35">
                  <c:v>28.75840446</c:v>
                </c:pt>
                <c:pt idx="36">
                  <c:v>28.66239665</c:v>
                </c:pt>
                <c:pt idx="37">
                  <c:v>25.55438573</c:v>
                </c:pt>
                <c:pt idx="38">
                  <c:v>27.94040668</c:v>
                </c:pt>
                <c:pt idx="39">
                  <c:v>25.2836298399999</c:v>
                </c:pt>
                <c:pt idx="40">
                  <c:v>26.82741962</c:v>
                </c:pt>
                <c:pt idx="41">
                  <c:v>26.98933441</c:v>
                </c:pt>
                <c:pt idx="42">
                  <c:v>27.5744983</c:v>
                </c:pt>
                <c:pt idx="43">
                  <c:v>26.21932811</c:v>
                </c:pt>
                <c:pt idx="44">
                  <c:v>28.32020372</c:v>
                </c:pt>
                <c:pt idx="45">
                  <c:v>30.49211526</c:v>
                </c:pt>
                <c:pt idx="46">
                  <c:v>25.09010834</c:v>
                </c:pt>
                <c:pt idx="47">
                  <c:v>27.69936984</c:v>
                </c:pt>
                <c:pt idx="48">
                  <c:v>28.2773909</c:v>
                </c:pt>
                <c:pt idx="49">
                  <c:v>26.95335861</c:v>
                </c:pt>
                <c:pt idx="50">
                  <c:v>50.91256064</c:v>
                </c:pt>
                <c:pt idx="51">
                  <c:v>48.92757506</c:v>
                </c:pt>
                <c:pt idx="52">
                  <c:v>38.28628614</c:v>
                </c:pt>
                <c:pt idx="53">
                  <c:v>79.69385905999998</c:v>
                </c:pt>
                <c:pt idx="54">
                  <c:v>88.08635767</c:v>
                </c:pt>
                <c:pt idx="55">
                  <c:v>89.18361331</c:v>
                </c:pt>
                <c:pt idx="56">
                  <c:v>55.27392885</c:v>
                </c:pt>
                <c:pt idx="57">
                  <c:v>62.56435929</c:v>
                </c:pt>
                <c:pt idx="58">
                  <c:v>86.0823212</c:v>
                </c:pt>
                <c:pt idx="59">
                  <c:v>36.5352452</c:v>
                </c:pt>
                <c:pt idx="60">
                  <c:v>28.97401889</c:v>
                </c:pt>
              </c:numCache>
            </c:numRef>
          </c:yVal>
        </c:ser>
        <c:ser>
          <c:idx val="7"/>
          <c:order val="5"/>
          <c:tx>
            <c:v>i7 (45nm)</c:v>
          </c:tx>
          <c:spPr>
            <a:ln w="28575">
              <a:noFill/>
            </a:ln>
          </c:spPr>
          <c:marker>
            <c:symbol val="triangle"/>
            <c:size val="10"/>
            <c:spPr>
              <a:solidFill>
                <a:schemeClr val="accent2"/>
              </a:solidFill>
              <a:ln>
                <a:solidFill>
                  <a:schemeClr val="tx1"/>
                </a:solidFill>
              </a:ln>
            </c:spPr>
          </c:marker>
          <c:xVal>
            <c:numRef>
              <c:f>SpeedupOverRef!$G$65</c:f>
              <c:numCache>
                <c:formatCode>0.000</c:formatCode>
                <c:ptCount val="1"/>
                <c:pt idx="0">
                  <c:v>4.464134555582985</c:v>
                </c:pt>
              </c:numCache>
            </c:numRef>
          </c:xVal>
          <c:yVal>
            <c:numRef>
              <c:f>Power!$G$65</c:f>
              <c:numCache>
                <c:formatCode>0.000</c:formatCode>
                <c:ptCount val="1"/>
                <c:pt idx="0">
                  <c:v>46.96365163528704</c:v>
                </c:pt>
              </c:numCache>
            </c:numRef>
          </c:yVal>
        </c:ser>
        <c:ser>
          <c:idx val="3"/>
          <c:order val="6"/>
          <c:tx>
            <c:strRef>
              <c:f>SpeedupOverRef!$AC$2</c:f>
              <c:strCache>
                <c:ptCount val="1"/>
                <c:pt idx="0">
                  <c:v>core 2d (45)-2x1-3066</c:v>
                </c:pt>
              </c:strCache>
            </c:strRef>
          </c:tx>
          <c:spPr>
            <a:ln w="28575">
              <a:noFill/>
            </a:ln>
          </c:spPr>
          <c:marker>
            <c:symbol val="triangle"/>
            <c:size val="7"/>
            <c:spPr>
              <a:solidFill>
                <a:schemeClr val="accent5">
                  <a:alpha val="34000"/>
                </a:schemeClr>
              </a:solidFill>
              <a:ln>
                <a:noFill/>
              </a:ln>
            </c:spPr>
          </c:marker>
          <c:xVal>
            <c:numRef>
              <c:f>SpeedupOverRef!$AC$3:$AC$63</c:f>
              <c:numCache>
                <c:formatCode>0.000</c:formatCode>
                <c:ptCount val="61"/>
                <c:pt idx="0">
                  <c:v>2.931857582736047</c:v>
                </c:pt>
                <c:pt idx="1">
                  <c:v>2.228662942582402</c:v>
                </c:pt>
                <c:pt idx="2">
                  <c:v>1.483782979130064</c:v>
                </c:pt>
                <c:pt idx="3">
                  <c:v>2.488114782428368</c:v>
                </c:pt>
                <c:pt idx="4">
                  <c:v>2.554691854596947</c:v>
                </c:pt>
                <c:pt idx="5">
                  <c:v>2.210935714076378</c:v>
                </c:pt>
                <c:pt idx="6">
                  <c:v>2.730300271174362</c:v>
                </c:pt>
                <c:pt idx="7">
                  <c:v>3.150159068533722</c:v>
                </c:pt>
                <c:pt idx="8">
                  <c:v>2.232055715031315</c:v>
                </c:pt>
                <c:pt idx="9">
                  <c:v>3.02745248490021</c:v>
                </c:pt>
                <c:pt idx="10">
                  <c:v>3.128910926875551</c:v>
                </c:pt>
                <c:pt idx="11">
                  <c:v>2.201754385964912</c:v>
                </c:pt>
                <c:pt idx="12">
                  <c:v>2.598301158301158</c:v>
                </c:pt>
                <c:pt idx="13">
                  <c:v>2.708808951637128</c:v>
                </c:pt>
                <c:pt idx="14">
                  <c:v>2.94384351901929</c:v>
                </c:pt>
                <c:pt idx="15">
                  <c:v>2.66395990092069</c:v>
                </c:pt>
                <c:pt idx="16">
                  <c:v>2.556072881298955</c:v>
                </c:pt>
                <c:pt idx="17">
                  <c:v>2.43080629211416</c:v>
                </c:pt>
                <c:pt idx="18">
                  <c:v>2.041954826368452</c:v>
                </c:pt>
                <c:pt idx="19">
                  <c:v>1.900149719450935</c:v>
                </c:pt>
                <c:pt idx="20">
                  <c:v>2.16081183748779</c:v>
                </c:pt>
                <c:pt idx="21">
                  <c:v>2.22552139518159</c:v>
                </c:pt>
                <c:pt idx="22">
                  <c:v>2.409605017885032</c:v>
                </c:pt>
                <c:pt idx="23">
                  <c:v>2.298485407809495</c:v>
                </c:pt>
                <c:pt idx="24">
                  <c:v>2.608175750993224</c:v>
                </c:pt>
                <c:pt idx="25">
                  <c:v>2.050723181964702</c:v>
                </c:pt>
                <c:pt idx="26">
                  <c:v>3.117587209172373</c:v>
                </c:pt>
                <c:pt idx="27">
                  <c:v>2.167478091528725</c:v>
                </c:pt>
                <c:pt idx="28">
                  <c:v>2.283259011315496</c:v>
                </c:pt>
                <c:pt idx="29">
                  <c:v>2.256146369639794</c:v>
                </c:pt>
                <c:pt idx="30">
                  <c:v>2.277626811594203</c:v>
                </c:pt>
                <c:pt idx="31">
                  <c:v>2.367052766911197</c:v>
                </c:pt>
                <c:pt idx="32">
                  <c:v>2.079789272068965</c:v>
                </c:pt>
                <c:pt idx="33">
                  <c:v>2.168912567058533</c:v>
                </c:pt>
                <c:pt idx="34">
                  <c:v>2.43273195906523</c:v>
                </c:pt>
                <c:pt idx="35">
                  <c:v>3.408670989686763</c:v>
                </c:pt>
                <c:pt idx="36">
                  <c:v>1.921585792979331</c:v>
                </c:pt>
                <c:pt idx="37">
                  <c:v>3.644011032328605</c:v>
                </c:pt>
                <c:pt idx="38">
                  <c:v>2.472012578616352</c:v>
                </c:pt>
                <c:pt idx="39">
                  <c:v>3.43222891566265</c:v>
                </c:pt>
                <c:pt idx="40">
                  <c:v>2.936326860825243</c:v>
                </c:pt>
                <c:pt idx="41">
                  <c:v>2.407519658934632</c:v>
                </c:pt>
                <c:pt idx="42">
                  <c:v>2.301545203164347</c:v>
                </c:pt>
                <c:pt idx="43">
                  <c:v>2.074468085106383</c:v>
                </c:pt>
                <c:pt idx="44">
                  <c:v>2.52880794671804</c:v>
                </c:pt>
                <c:pt idx="45">
                  <c:v>2.749290061318401</c:v>
                </c:pt>
                <c:pt idx="46">
                  <c:v>2.257018945206254</c:v>
                </c:pt>
                <c:pt idx="47">
                  <c:v>2.859105960636364</c:v>
                </c:pt>
                <c:pt idx="48">
                  <c:v>1.451304752965469</c:v>
                </c:pt>
                <c:pt idx="49">
                  <c:v>2.424587192814153</c:v>
                </c:pt>
                <c:pt idx="50">
                  <c:v>2.658543901551591</c:v>
                </c:pt>
                <c:pt idx="51">
                  <c:v>2.552182421225174</c:v>
                </c:pt>
                <c:pt idx="52">
                  <c:v>1.737366037513822</c:v>
                </c:pt>
                <c:pt idx="53">
                  <c:v>3.025960355450442</c:v>
                </c:pt>
                <c:pt idx="54">
                  <c:v>2.864441842895907</c:v>
                </c:pt>
                <c:pt idx="55">
                  <c:v>2.829337261760535</c:v>
                </c:pt>
                <c:pt idx="56">
                  <c:v>3.709663034273082</c:v>
                </c:pt>
                <c:pt idx="57">
                  <c:v>2.282614338755868</c:v>
                </c:pt>
                <c:pt idx="58">
                  <c:v>2.998450802406165</c:v>
                </c:pt>
                <c:pt idx="59">
                  <c:v>2.72314875653237</c:v>
                </c:pt>
                <c:pt idx="60">
                  <c:v>3.031429705961224</c:v>
                </c:pt>
              </c:numCache>
            </c:numRef>
          </c:xVal>
          <c:yVal>
            <c:numRef>
              <c:f>Power!$AC$3:$AC$63</c:f>
              <c:numCache>
                <c:formatCode>0.000</c:formatCode>
                <c:ptCount val="61"/>
                <c:pt idx="0">
                  <c:v>20.00594322358073</c:v>
                </c:pt>
                <c:pt idx="1">
                  <c:v>20.59462015991535</c:v>
                </c:pt>
                <c:pt idx="2">
                  <c:v>17.76003164292872</c:v>
                </c:pt>
                <c:pt idx="3">
                  <c:v>23.54450962003143</c:v>
                </c:pt>
                <c:pt idx="4">
                  <c:v>19.89917129001342</c:v>
                </c:pt>
                <c:pt idx="5">
                  <c:v>22.10555992617507</c:v>
                </c:pt>
                <c:pt idx="6">
                  <c:v>20.48410699765511</c:v>
                </c:pt>
                <c:pt idx="7">
                  <c:v>22.80418661218931</c:v>
                </c:pt>
                <c:pt idx="8">
                  <c:v>26.75730376710347</c:v>
                </c:pt>
                <c:pt idx="9">
                  <c:v>17.67410700166121</c:v>
                </c:pt>
                <c:pt idx="10">
                  <c:v>23.54821362885276</c:v>
                </c:pt>
                <c:pt idx="11">
                  <c:v>21.76821446735176</c:v>
                </c:pt>
                <c:pt idx="12">
                  <c:v>18.01051610893122</c:v>
                </c:pt>
                <c:pt idx="13">
                  <c:v>15.79433130006232</c:v>
                </c:pt>
                <c:pt idx="14">
                  <c:v>22.1416747432228</c:v>
                </c:pt>
                <c:pt idx="15">
                  <c:v>24.517059496494</c:v>
                </c:pt>
                <c:pt idx="16">
                  <c:v>21.60399973709865</c:v>
                </c:pt>
                <c:pt idx="17">
                  <c:v>20.04983310402757</c:v>
                </c:pt>
                <c:pt idx="18">
                  <c:v>20.92184930088719</c:v>
                </c:pt>
                <c:pt idx="19">
                  <c:v>19.99414114369726</c:v>
                </c:pt>
                <c:pt idx="20">
                  <c:v>19.91468707368972</c:v>
                </c:pt>
                <c:pt idx="21">
                  <c:v>22.65351058617382</c:v>
                </c:pt>
                <c:pt idx="22">
                  <c:v>19.27631844848124</c:v>
                </c:pt>
                <c:pt idx="23">
                  <c:v>18.49271773</c:v>
                </c:pt>
                <c:pt idx="24">
                  <c:v>18.5925876</c:v>
                </c:pt>
                <c:pt idx="25">
                  <c:v>18.42787468</c:v>
                </c:pt>
                <c:pt idx="26">
                  <c:v>19.1253892</c:v>
                </c:pt>
                <c:pt idx="27">
                  <c:v>17.83997675</c:v>
                </c:pt>
                <c:pt idx="28">
                  <c:v>19.07703676</c:v>
                </c:pt>
                <c:pt idx="29">
                  <c:v>17.99318201</c:v>
                </c:pt>
                <c:pt idx="30">
                  <c:v>20.4588714</c:v>
                </c:pt>
                <c:pt idx="31">
                  <c:v>17.84321745</c:v>
                </c:pt>
                <c:pt idx="32">
                  <c:v>18.1739807</c:v>
                </c:pt>
                <c:pt idx="33">
                  <c:v>18.76501109</c:v>
                </c:pt>
                <c:pt idx="34">
                  <c:v>19.09937605</c:v>
                </c:pt>
                <c:pt idx="35">
                  <c:v>18.51649017</c:v>
                </c:pt>
                <c:pt idx="36">
                  <c:v>20.69986004</c:v>
                </c:pt>
                <c:pt idx="37">
                  <c:v>19.74261531</c:v>
                </c:pt>
                <c:pt idx="38">
                  <c:v>19.19515178</c:v>
                </c:pt>
                <c:pt idx="39">
                  <c:v>19.87458233</c:v>
                </c:pt>
                <c:pt idx="40">
                  <c:v>21.05080516</c:v>
                </c:pt>
                <c:pt idx="41">
                  <c:v>19.03044963</c:v>
                </c:pt>
                <c:pt idx="42">
                  <c:v>18.62677381</c:v>
                </c:pt>
                <c:pt idx="43">
                  <c:v>18.8727135</c:v>
                </c:pt>
                <c:pt idx="44">
                  <c:v>18.01811842</c:v>
                </c:pt>
                <c:pt idx="45">
                  <c:v>20.54988192</c:v>
                </c:pt>
                <c:pt idx="46">
                  <c:v>20.13636258</c:v>
                </c:pt>
                <c:pt idx="47">
                  <c:v>18.78703565</c:v>
                </c:pt>
                <c:pt idx="48">
                  <c:v>19.18757974</c:v>
                </c:pt>
                <c:pt idx="49">
                  <c:v>20.38026875</c:v>
                </c:pt>
                <c:pt idx="50">
                  <c:v>20.07895623</c:v>
                </c:pt>
                <c:pt idx="51">
                  <c:v>18.45867419</c:v>
                </c:pt>
                <c:pt idx="52">
                  <c:v>16.89525404</c:v>
                </c:pt>
                <c:pt idx="53">
                  <c:v>23.76994612</c:v>
                </c:pt>
                <c:pt idx="54">
                  <c:v>26.4643807</c:v>
                </c:pt>
                <c:pt idx="55">
                  <c:v>25.92684434</c:v>
                </c:pt>
                <c:pt idx="56">
                  <c:v>20.65165304</c:v>
                </c:pt>
                <c:pt idx="57">
                  <c:v>21.53345358</c:v>
                </c:pt>
                <c:pt idx="58">
                  <c:v>25.82293295</c:v>
                </c:pt>
                <c:pt idx="59">
                  <c:v>16.0890298399999</c:v>
                </c:pt>
                <c:pt idx="60">
                  <c:v>16.77123865</c:v>
                </c:pt>
              </c:numCache>
            </c:numRef>
          </c:yVal>
        </c:ser>
        <c:ser>
          <c:idx val="8"/>
          <c:order val="7"/>
          <c:tx>
            <c:v>Core 2 Duo (45nm)</c:v>
          </c:tx>
          <c:spPr>
            <a:ln w="28575">
              <a:noFill/>
            </a:ln>
          </c:spPr>
          <c:marker>
            <c:symbol val="triangle"/>
            <c:size val="10"/>
            <c:spPr>
              <a:solidFill>
                <a:schemeClr val="accent5"/>
              </a:solidFill>
              <a:ln>
                <a:solidFill>
                  <a:schemeClr val="tx1"/>
                </a:solidFill>
              </a:ln>
            </c:spPr>
          </c:marker>
          <c:xVal>
            <c:numRef>
              <c:f>SpeedupOverRef!$AC$65</c:f>
              <c:numCache>
                <c:formatCode>0.000</c:formatCode>
                <c:ptCount val="1"/>
                <c:pt idx="0">
                  <c:v>2.543911552066644</c:v>
                </c:pt>
              </c:numCache>
            </c:numRef>
          </c:xVal>
          <c:yVal>
            <c:numRef>
              <c:f>Power!$AC$65</c:f>
              <c:numCache>
                <c:formatCode>0.000</c:formatCode>
                <c:ptCount val="1"/>
                <c:pt idx="0">
                  <c:v>20.83784106625227</c:v>
                </c:pt>
              </c:numCache>
            </c:numRef>
          </c:yVal>
        </c:ser>
        <c:ser>
          <c:idx val="4"/>
          <c:order val="8"/>
          <c:tx>
            <c:strRef>
              <c:f>SpeedupOverRef!$AI$2</c:f>
              <c:strCache>
                <c:ptCount val="1"/>
                <c:pt idx="0">
                  <c:v>i5 (32)-2x2-3459</c:v>
                </c:pt>
              </c:strCache>
            </c:strRef>
          </c:tx>
          <c:spPr>
            <a:ln w="28575">
              <a:noFill/>
            </a:ln>
          </c:spPr>
          <c:marker>
            <c:symbol val="circle"/>
            <c:size val="7"/>
            <c:spPr>
              <a:solidFill>
                <a:schemeClr val="accent4">
                  <a:alpha val="34000"/>
                </a:schemeClr>
              </a:solidFill>
              <a:ln>
                <a:noFill/>
              </a:ln>
            </c:spPr>
          </c:marker>
          <c:xVal>
            <c:numRef>
              <c:f>SpeedupOverRef!$AI$3:$AI$63</c:f>
              <c:numCache>
                <c:formatCode>0.000</c:formatCode>
                <c:ptCount val="61"/>
                <c:pt idx="0">
                  <c:v>2.780654502619728</c:v>
                </c:pt>
                <c:pt idx="1">
                  <c:v>2.677610270793683</c:v>
                </c:pt>
                <c:pt idx="2">
                  <c:v>2.801373598920773</c:v>
                </c:pt>
                <c:pt idx="3">
                  <c:v>2.598679698216735</c:v>
                </c:pt>
                <c:pt idx="4">
                  <c:v>3.517589711678075</c:v>
                </c:pt>
                <c:pt idx="5">
                  <c:v>4.597205485128572</c:v>
                </c:pt>
                <c:pt idx="6">
                  <c:v>2.825951117575955</c:v>
                </c:pt>
                <c:pt idx="7">
                  <c:v>4.791574361703444</c:v>
                </c:pt>
                <c:pt idx="8">
                  <c:v>3.710893097314417</c:v>
                </c:pt>
                <c:pt idx="9">
                  <c:v>3.570036095842688</c:v>
                </c:pt>
                <c:pt idx="10">
                  <c:v>5.420825016633398</c:v>
                </c:pt>
                <c:pt idx="11">
                  <c:v>3.709771981252962</c:v>
                </c:pt>
                <c:pt idx="12">
                  <c:v>3.842850616719962</c:v>
                </c:pt>
                <c:pt idx="13">
                  <c:v>3.779390192791282</c:v>
                </c:pt>
                <c:pt idx="14">
                  <c:v>3.410980364851691</c:v>
                </c:pt>
                <c:pt idx="15">
                  <c:v>3.359110731333609</c:v>
                </c:pt>
                <c:pt idx="16">
                  <c:v>3.405082848186296</c:v>
                </c:pt>
                <c:pt idx="17">
                  <c:v>2.423949685823052</c:v>
                </c:pt>
                <c:pt idx="18">
                  <c:v>2.94975555319375</c:v>
                </c:pt>
                <c:pt idx="19">
                  <c:v>3.295588021161966</c:v>
                </c:pt>
                <c:pt idx="20">
                  <c:v>3.078235324434366</c:v>
                </c:pt>
                <c:pt idx="21">
                  <c:v>2.510515961546262</c:v>
                </c:pt>
                <c:pt idx="22">
                  <c:v>3.552570006684988</c:v>
                </c:pt>
                <c:pt idx="23">
                  <c:v>2.677280550746754</c:v>
                </c:pt>
                <c:pt idx="24">
                  <c:v>2.783086053262131</c:v>
                </c:pt>
                <c:pt idx="25">
                  <c:v>2.818470458345497</c:v>
                </c:pt>
                <c:pt idx="26">
                  <c:v>3.700655624844717</c:v>
                </c:pt>
                <c:pt idx="27">
                  <c:v>2.694915254237288</c:v>
                </c:pt>
                <c:pt idx="28">
                  <c:v>4.903631285259957</c:v>
                </c:pt>
                <c:pt idx="29">
                  <c:v>2.784756528425176</c:v>
                </c:pt>
                <c:pt idx="30">
                  <c:v>3.352666666666666</c:v>
                </c:pt>
                <c:pt idx="31">
                  <c:v>2.791742562067395</c:v>
                </c:pt>
                <c:pt idx="32">
                  <c:v>2.392353459507063</c:v>
                </c:pt>
                <c:pt idx="33">
                  <c:v>2.509427121300984</c:v>
                </c:pt>
                <c:pt idx="34">
                  <c:v>2.971977329663479</c:v>
                </c:pt>
                <c:pt idx="35">
                  <c:v>4.184540389716085</c:v>
                </c:pt>
                <c:pt idx="36">
                  <c:v>3.06075697206203</c:v>
                </c:pt>
                <c:pt idx="37">
                  <c:v>4.420889100939685</c:v>
                </c:pt>
                <c:pt idx="38">
                  <c:v>2.937593423019432</c:v>
                </c:pt>
                <c:pt idx="39">
                  <c:v>4.179095354231289</c:v>
                </c:pt>
                <c:pt idx="40">
                  <c:v>4.43679706642414</c:v>
                </c:pt>
                <c:pt idx="41">
                  <c:v>3.000306247019166</c:v>
                </c:pt>
                <c:pt idx="42">
                  <c:v>2.669743178170144</c:v>
                </c:pt>
                <c:pt idx="43">
                  <c:v>2.875702247191011</c:v>
                </c:pt>
                <c:pt idx="44">
                  <c:v>3.349561403552631</c:v>
                </c:pt>
                <c:pt idx="45">
                  <c:v>3.671180931671595</c:v>
                </c:pt>
                <c:pt idx="46">
                  <c:v>3.43095072869056</c:v>
                </c:pt>
                <c:pt idx="47">
                  <c:v>3.627941176396811</c:v>
                </c:pt>
                <c:pt idx="48">
                  <c:v>3.73441247</c:v>
                </c:pt>
                <c:pt idx="49">
                  <c:v>3.38596737888718</c:v>
                </c:pt>
                <c:pt idx="50">
                  <c:v>4.85402298298131</c:v>
                </c:pt>
                <c:pt idx="51">
                  <c:v>5.032746601731601</c:v>
                </c:pt>
                <c:pt idx="52">
                  <c:v>2.719813309108237</c:v>
                </c:pt>
                <c:pt idx="53">
                  <c:v>5.230240465785812</c:v>
                </c:pt>
                <c:pt idx="54">
                  <c:v>4.552340249204398</c:v>
                </c:pt>
                <c:pt idx="55">
                  <c:v>4.604819803006845</c:v>
                </c:pt>
                <c:pt idx="56">
                  <c:v>5.420681634039884</c:v>
                </c:pt>
                <c:pt idx="57">
                  <c:v>2.933513706480741</c:v>
                </c:pt>
                <c:pt idx="58">
                  <c:v>4.707917635196489</c:v>
                </c:pt>
                <c:pt idx="59">
                  <c:v>4.128542582300986</c:v>
                </c:pt>
                <c:pt idx="60">
                  <c:v>4.887855306945645</c:v>
                </c:pt>
              </c:numCache>
            </c:numRef>
          </c:xVal>
          <c:yVal>
            <c:numRef>
              <c:f>Power!$AI$3:$AI$63</c:f>
              <c:numCache>
                <c:formatCode>0.000</c:formatCode>
                <c:ptCount val="61"/>
                <c:pt idx="0">
                  <c:v>24.66701016317724</c:v>
                </c:pt>
                <c:pt idx="1">
                  <c:v>23.62754023816252</c:v>
                </c:pt>
                <c:pt idx="2">
                  <c:v>20.9793118651309</c:v>
                </c:pt>
                <c:pt idx="3">
                  <c:v>21.21534254156976</c:v>
                </c:pt>
                <c:pt idx="4">
                  <c:v>26.20722293993309</c:v>
                </c:pt>
                <c:pt idx="5">
                  <c:v>32.04005763959985</c:v>
                </c:pt>
                <c:pt idx="6">
                  <c:v>27.01976764402486</c:v>
                </c:pt>
                <c:pt idx="7">
                  <c:v>36.80132680139057</c:v>
                </c:pt>
                <c:pt idx="8">
                  <c:v>25.40898115835838</c:v>
                </c:pt>
                <c:pt idx="9">
                  <c:v>29.22862289109644</c:v>
                </c:pt>
                <c:pt idx="10">
                  <c:v>32.37193016949274</c:v>
                </c:pt>
                <c:pt idx="11">
                  <c:v>25.80899878629913</c:v>
                </c:pt>
                <c:pt idx="12">
                  <c:v>26.12703254748684</c:v>
                </c:pt>
                <c:pt idx="13">
                  <c:v>27.83385536342328</c:v>
                </c:pt>
                <c:pt idx="14">
                  <c:v>25.6585089807059</c:v>
                </c:pt>
                <c:pt idx="15">
                  <c:v>29.65406733899806</c:v>
                </c:pt>
                <c:pt idx="16">
                  <c:v>24.89613143098184</c:v>
                </c:pt>
                <c:pt idx="17">
                  <c:v>20.05404391693161</c:v>
                </c:pt>
                <c:pt idx="18">
                  <c:v>22.74037435942012</c:v>
                </c:pt>
                <c:pt idx="19">
                  <c:v>17.18065919774883</c:v>
                </c:pt>
                <c:pt idx="20">
                  <c:v>25.11635585458128</c:v>
                </c:pt>
                <c:pt idx="21">
                  <c:v>21.22949743948053</c:v>
                </c:pt>
                <c:pt idx="22">
                  <c:v>26.91012655787706</c:v>
                </c:pt>
                <c:pt idx="23">
                  <c:v>20.7820002399999</c:v>
                </c:pt>
                <c:pt idx="24">
                  <c:v>19.71899019</c:v>
                </c:pt>
                <c:pt idx="25">
                  <c:v>18.20522981</c:v>
                </c:pt>
                <c:pt idx="26">
                  <c:v>17.19260834</c:v>
                </c:pt>
                <c:pt idx="27">
                  <c:v>20.03256207</c:v>
                </c:pt>
                <c:pt idx="28">
                  <c:v>20.60572415</c:v>
                </c:pt>
                <c:pt idx="29">
                  <c:v>20.33987842</c:v>
                </c:pt>
                <c:pt idx="30">
                  <c:v>19.38118864</c:v>
                </c:pt>
                <c:pt idx="31">
                  <c:v>20.34730212</c:v>
                </c:pt>
                <c:pt idx="32">
                  <c:v>16.54166236</c:v>
                </c:pt>
                <c:pt idx="33">
                  <c:v>19.42784006</c:v>
                </c:pt>
                <c:pt idx="34">
                  <c:v>18.14759617</c:v>
                </c:pt>
                <c:pt idx="35">
                  <c:v>21.73543823</c:v>
                </c:pt>
                <c:pt idx="36">
                  <c:v>19.99644418</c:v>
                </c:pt>
                <c:pt idx="37">
                  <c:v>19.0405495999999</c:v>
                </c:pt>
                <c:pt idx="38">
                  <c:v>20.76727843</c:v>
                </c:pt>
                <c:pt idx="39">
                  <c:v>18.41158619</c:v>
                </c:pt>
                <c:pt idx="40">
                  <c:v>18.85061971</c:v>
                </c:pt>
                <c:pt idx="41">
                  <c:v>20.88922736</c:v>
                </c:pt>
                <c:pt idx="42">
                  <c:v>20.02230543</c:v>
                </c:pt>
                <c:pt idx="43">
                  <c:v>17.55059573</c:v>
                </c:pt>
                <c:pt idx="44">
                  <c:v>20.44038702</c:v>
                </c:pt>
                <c:pt idx="45">
                  <c:v>22.17635734</c:v>
                </c:pt>
                <c:pt idx="46">
                  <c:v>17.9526694</c:v>
                </c:pt>
                <c:pt idx="47">
                  <c:v>20.55307619</c:v>
                </c:pt>
                <c:pt idx="48">
                  <c:v>19.65212903</c:v>
                </c:pt>
                <c:pt idx="49">
                  <c:v>19.20513118</c:v>
                </c:pt>
                <c:pt idx="50">
                  <c:v>28.26456572</c:v>
                </c:pt>
                <c:pt idx="51">
                  <c:v>25.80922538</c:v>
                </c:pt>
                <c:pt idx="52">
                  <c:v>20.11980012</c:v>
                </c:pt>
                <c:pt idx="53">
                  <c:v>34.9830795</c:v>
                </c:pt>
                <c:pt idx="54">
                  <c:v>37.23941019</c:v>
                </c:pt>
                <c:pt idx="55">
                  <c:v>37.68624150999999</c:v>
                </c:pt>
                <c:pt idx="56">
                  <c:v>28.26582965</c:v>
                </c:pt>
                <c:pt idx="57">
                  <c:v>26.76429985</c:v>
                </c:pt>
                <c:pt idx="58">
                  <c:v>38.19374569</c:v>
                </c:pt>
                <c:pt idx="59">
                  <c:v>22.94322589</c:v>
                </c:pt>
                <c:pt idx="60">
                  <c:v>20.67939799</c:v>
                </c:pt>
              </c:numCache>
            </c:numRef>
          </c:yVal>
        </c:ser>
        <c:ser>
          <c:idx val="9"/>
          <c:order val="9"/>
          <c:tx>
            <c:v>i5 (35nm)</c:v>
          </c:tx>
          <c:spPr>
            <a:ln w="28575">
              <a:noFill/>
            </a:ln>
          </c:spPr>
          <c:marker>
            <c:symbol val="circle"/>
            <c:size val="10"/>
            <c:spPr>
              <a:solidFill>
                <a:schemeClr val="accent4"/>
              </a:solidFill>
              <a:ln>
                <a:solidFill>
                  <a:schemeClr val="tx1"/>
                </a:solidFill>
              </a:ln>
            </c:spPr>
          </c:marker>
          <c:xVal>
            <c:numRef>
              <c:f>SpeedupOverRef!$AI$65</c:f>
              <c:numCache>
                <c:formatCode>0.000</c:formatCode>
                <c:ptCount val="1"/>
                <c:pt idx="0">
                  <c:v>3.80433017761135</c:v>
                </c:pt>
              </c:numCache>
            </c:numRef>
          </c:xVal>
          <c:yVal>
            <c:numRef>
              <c:f>Power!$AI$65</c:f>
              <c:numCache>
                <c:formatCode>0.000</c:formatCode>
                <c:ptCount val="1"/>
                <c:pt idx="0">
                  <c:v>25.74593765769723</c:v>
                </c:pt>
              </c:numCache>
            </c:numRef>
          </c:yVal>
        </c:ser>
        <c:axId val="698267192"/>
        <c:axId val="446914040"/>
      </c:scatterChart>
      <c:valAx>
        <c:axId val="698267192"/>
        <c:scaling>
          <c:logBase val="10.0"/>
          <c:orientation val="minMax"/>
          <c:max val="8.0"/>
          <c:min val="0.5"/>
        </c:scaling>
        <c:axPos val="b"/>
        <c:majorGridlines/>
        <c:minorGridlines/>
        <c:title>
          <c:tx>
            <c:rich>
              <a:bodyPr/>
              <a:lstStyle/>
              <a:p>
                <a:pPr>
                  <a:defRPr sz="1200"/>
                </a:pPr>
                <a:r>
                  <a:rPr lang="en-US" sz="1200" dirty="0"/>
                  <a:t>Performance / Reference Performance</a:t>
                </a:r>
              </a:p>
            </c:rich>
          </c:tx>
          <c:layout>
            <c:manualLayout>
              <c:xMode val="edge"/>
              <c:yMode val="edge"/>
              <c:x val="0.28120157480315"/>
              <c:y val="0.91260407906126"/>
            </c:manualLayout>
          </c:layout>
        </c:title>
        <c:numFmt formatCode="General" sourceLinked="0"/>
        <c:majorTickMark val="in"/>
        <c:minorTickMark val="in"/>
        <c:tickLblPos val="low"/>
        <c:spPr>
          <a:effectLst/>
        </c:spPr>
        <c:crossAx val="446914040"/>
        <c:crosses val="autoZero"/>
        <c:crossBetween val="midCat"/>
        <c:majorUnit val="10.0"/>
        <c:minorUnit val="10.0"/>
      </c:valAx>
      <c:valAx>
        <c:axId val="446914040"/>
        <c:scaling>
          <c:logBase val="10.0"/>
          <c:orientation val="minMax"/>
          <c:max val="110.0"/>
          <c:min val="10.0"/>
        </c:scaling>
        <c:axPos val="l"/>
        <c:majorGridlines/>
        <c:minorGridlines/>
        <c:title>
          <c:tx>
            <c:rich>
              <a:bodyPr/>
              <a:lstStyle/>
              <a:p>
                <a:pPr>
                  <a:defRPr sz="1200">
                    <a:latin typeface="+mn-lt"/>
                    <a:cs typeface="American Typewriter"/>
                  </a:defRPr>
                </a:pPr>
                <a:r>
                  <a:rPr lang="en-US" sz="1200">
                    <a:latin typeface="+mn-lt"/>
                    <a:cs typeface="American Typewriter"/>
                  </a:rPr>
                  <a:t>Power (W)</a:t>
                </a:r>
              </a:p>
            </c:rich>
          </c:tx>
          <c:layout>
            <c:manualLayout>
              <c:xMode val="edge"/>
              <c:yMode val="edge"/>
              <c:x val="0.0274899069434502"/>
              <c:y val="0.363011357828408"/>
            </c:manualLayout>
          </c:layout>
        </c:title>
        <c:numFmt formatCode="General" sourceLinked="0"/>
        <c:tickLblPos val="nextTo"/>
        <c:crossAx val="698267192"/>
        <c:crossesAt val="0.5"/>
        <c:crossBetween val="midCat"/>
        <c:majorUnit val="21.0"/>
        <c:minorUnit val="20.0"/>
      </c:valAx>
      <c:spPr>
        <a:noFill/>
        <a:ln>
          <a:noFill/>
        </a:ln>
      </c:spPr>
    </c:plotArea>
    <c:plotVisOnly val="1"/>
    <c:dispBlanksAs val="gap"/>
  </c:chart>
  <c:spPr>
    <a:noFill/>
    <a:ln>
      <a:noFill/>
    </a:ln>
  </c:spPr>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barChart>
        <c:barDir val="col"/>
        <c:grouping val="clustered"/>
        <c:ser>
          <c:idx val="0"/>
          <c:order val="0"/>
          <c:tx>
            <c:v>2C1T</c:v>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c:spPr>
          <c:cat>
            <c:strRef>
              <c:f>'Java Scale'!$C$29:$C$55</c:f>
              <c:strCache>
                <c:ptCount val="27"/>
                <c:pt idx="0">
                  <c:v>470.lbm</c:v>
                </c:pt>
                <c:pt idx="1">
                  <c:v>465.tonto</c:v>
                </c:pt>
                <c:pt idx="2">
                  <c:v>437.leslie3d</c:v>
                </c:pt>
                <c:pt idx="3">
                  <c:v>435.gromacs</c:v>
                </c:pt>
                <c:pt idx="4">
                  <c:v>434.zeusmp</c:v>
                </c:pt>
                <c:pt idx="5">
                  <c:v>462.libquantum</c:v>
                </c:pt>
                <c:pt idx="6">
                  <c:v>464.h264ref</c:v>
                </c:pt>
                <c:pt idx="7">
                  <c:v>445.gobmk</c:v>
                </c:pt>
                <c:pt idx="8">
                  <c:v>458.sjeng</c:v>
                </c:pt>
                <c:pt idx="9">
                  <c:v>459.GemsFDTD</c:v>
                </c:pt>
                <c:pt idx="10">
                  <c:v>416.gamess</c:v>
                </c:pt>
                <c:pt idx="11">
                  <c:v>444.namd</c:v>
                </c:pt>
                <c:pt idx="12">
                  <c:v>436.cactusADM</c:v>
                </c:pt>
                <c:pt idx="13">
                  <c:v>400.perlbench</c:v>
                </c:pt>
                <c:pt idx="14">
                  <c:v>454.calculix</c:v>
                </c:pt>
                <c:pt idx="15">
                  <c:v>401.bzip2</c:v>
                </c:pt>
                <c:pt idx="16">
                  <c:v>447.dealII</c:v>
                </c:pt>
                <c:pt idx="17">
                  <c:v>483.xalancbmk</c:v>
                </c:pt>
                <c:pt idx="18">
                  <c:v>482.sphinx3</c:v>
                </c:pt>
                <c:pt idx="19">
                  <c:v>456.hmmer</c:v>
                </c:pt>
                <c:pt idx="20">
                  <c:v>471.omnetpp</c:v>
                </c:pt>
                <c:pt idx="21">
                  <c:v>453.povray</c:v>
                </c:pt>
                <c:pt idx="22">
                  <c:v>429.mcf</c:v>
                </c:pt>
                <c:pt idx="23">
                  <c:v>473.astar</c:v>
                </c:pt>
                <c:pt idx="24">
                  <c:v>403.gcc</c:v>
                </c:pt>
                <c:pt idx="25">
                  <c:v>450.soplex</c:v>
                </c:pt>
                <c:pt idx="26">
                  <c:v>433.milc</c:v>
                </c:pt>
              </c:strCache>
            </c:strRef>
          </c:cat>
          <c:val>
            <c:numRef>
              <c:f>'Java Scale'!$D$29:$D$55</c:f>
              <c:numCache>
                <c:formatCode>0.00</c:formatCode>
                <c:ptCount val="27"/>
                <c:pt idx="0">
                  <c:v>1.042663891887894</c:v>
                </c:pt>
                <c:pt idx="1">
                  <c:v>1.027185892650464</c:v>
                </c:pt>
                <c:pt idx="2">
                  <c:v>1.009960159261956</c:v>
                </c:pt>
                <c:pt idx="3">
                  <c:v>1.0016515274978</c:v>
                </c:pt>
                <c:pt idx="4">
                  <c:v>0.999116607862113</c:v>
                </c:pt>
                <c:pt idx="5">
                  <c:v>0.996732025980392</c:v>
                </c:pt>
                <c:pt idx="6">
                  <c:v>0.996489468305091</c:v>
                </c:pt>
                <c:pt idx="7">
                  <c:v>0.993297587197942</c:v>
                </c:pt>
                <c:pt idx="8">
                  <c:v>0.99766081877193</c:v>
                </c:pt>
                <c:pt idx="9">
                  <c:v>0.997777777777778</c:v>
                </c:pt>
                <c:pt idx="10">
                  <c:v>0.993548387739854</c:v>
                </c:pt>
                <c:pt idx="11">
                  <c:v>0.994750656102362</c:v>
                </c:pt>
                <c:pt idx="12">
                  <c:v>0.992395437337825</c:v>
                </c:pt>
                <c:pt idx="13">
                  <c:v>0.988584474885845</c:v>
                </c:pt>
                <c:pt idx="14">
                  <c:v>0.997304582210243</c:v>
                </c:pt>
                <c:pt idx="15">
                  <c:v>0.995065789473684</c:v>
                </c:pt>
                <c:pt idx="16">
                  <c:v>0.994413407821229</c:v>
                </c:pt>
                <c:pt idx="17">
                  <c:v>0.984790874524715</c:v>
                </c:pt>
                <c:pt idx="18">
                  <c:v>0.983301220231214</c:v>
                </c:pt>
                <c:pt idx="19">
                  <c:v>0.993548387354006</c:v>
                </c:pt>
                <c:pt idx="20">
                  <c:v>0.988335100953164</c:v>
                </c:pt>
                <c:pt idx="21">
                  <c:v>0.991341991341991</c:v>
                </c:pt>
                <c:pt idx="22">
                  <c:v>0.992743105806568</c:v>
                </c:pt>
                <c:pt idx="23">
                  <c:v>0.987603305785124</c:v>
                </c:pt>
                <c:pt idx="24">
                  <c:v>0.988421052527535</c:v>
                </c:pt>
                <c:pt idx="25">
                  <c:v>0.989224138037632</c:v>
                </c:pt>
                <c:pt idx="26">
                  <c:v>0.995405819296262</c:v>
                </c:pt>
              </c:numCache>
            </c:numRef>
          </c:val>
        </c:ser>
        <c:ser>
          <c:idx val="1"/>
          <c:order val="1"/>
          <c:tx>
            <c:v>4C1T</c:v>
          </c:tx>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c:spPr>
          <c:cat>
            <c:strRef>
              <c:f>'Java Scale'!$C$29:$C$55</c:f>
              <c:strCache>
                <c:ptCount val="27"/>
                <c:pt idx="0">
                  <c:v>470.lbm</c:v>
                </c:pt>
                <c:pt idx="1">
                  <c:v>465.tonto</c:v>
                </c:pt>
                <c:pt idx="2">
                  <c:v>437.leslie3d</c:v>
                </c:pt>
                <c:pt idx="3">
                  <c:v>435.gromacs</c:v>
                </c:pt>
                <c:pt idx="4">
                  <c:v>434.zeusmp</c:v>
                </c:pt>
                <c:pt idx="5">
                  <c:v>462.libquantum</c:v>
                </c:pt>
                <c:pt idx="6">
                  <c:v>464.h264ref</c:v>
                </c:pt>
                <c:pt idx="7">
                  <c:v>445.gobmk</c:v>
                </c:pt>
                <c:pt idx="8">
                  <c:v>458.sjeng</c:v>
                </c:pt>
                <c:pt idx="9">
                  <c:v>459.GemsFDTD</c:v>
                </c:pt>
                <c:pt idx="10">
                  <c:v>416.gamess</c:v>
                </c:pt>
                <c:pt idx="11">
                  <c:v>444.namd</c:v>
                </c:pt>
                <c:pt idx="12">
                  <c:v>436.cactusADM</c:v>
                </c:pt>
                <c:pt idx="13">
                  <c:v>400.perlbench</c:v>
                </c:pt>
                <c:pt idx="14">
                  <c:v>454.calculix</c:v>
                </c:pt>
                <c:pt idx="15">
                  <c:v>401.bzip2</c:v>
                </c:pt>
                <c:pt idx="16">
                  <c:v>447.dealII</c:v>
                </c:pt>
                <c:pt idx="17">
                  <c:v>483.xalancbmk</c:v>
                </c:pt>
                <c:pt idx="18">
                  <c:v>482.sphinx3</c:v>
                </c:pt>
                <c:pt idx="19">
                  <c:v>456.hmmer</c:v>
                </c:pt>
                <c:pt idx="20">
                  <c:v>471.omnetpp</c:v>
                </c:pt>
                <c:pt idx="21">
                  <c:v>453.povray</c:v>
                </c:pt>
                <c:pt idx="22">
                  <c:v>429.mcf</c:v>
                </c:pt>
                <c:pt idx="23">
                  <c:v>473.astar</c:v>
                </c:pt>
                <c:pt idx="24">
                  <c:v>403.gcc</c:v>
                </c:pt>
                <c:pt idx="25">
                  <c:v>450.soplex</c:v>
                </c:pt>
                <c:pt idx="26">
                  <c:v>433.milc</c:v>
                </c:pt>
              </c:strCache>
            </c:strRef>
          </c:cat>
          <c:val>
            <c:numRef>
              <c:f>'Java Scale'!$E$29:$E$55</c:f>
              <c:numCache>
                <c:formatCode>0.00</c:formatCode>
                <c:ptCount val="27"/>
                <c:pt idx="0">
                  <c:v>1.015197568389058</c:v>
                </c:pt>
                <c:pt idx="1">
                  <c:v>1.01304347826087</c:v>
                </c:pt>
                <c:pt idx="2">
                  <c:v>0.979710144927536</c:v>
                </c:pt>
                <c:pt idx="3">
                  <c:v>0.985377741672248</c:v>
                </c:pt>
                <c:pt idx="4">
                  <c:v>0.980919340935032</c:v>
                </c:pt>
                <c:pt idx="5">
                  <c:v>0.965189873106774</c:v>
                </c:pt>
                <c:pt idx="6">
                  <c:v>0.983663366335825</c:v>
                </c:pt>
                <c:pt idx="7">
                  <c:v>0.987341772217678</c:v>
                </c:pt>
                <c:pt idx="8">
                  <c:v>0.984988452770496</c:v>
                </c:pt>
                <c:pt idx="9">
                  <c:v>0.945926966225707</c:v>
                </c:pt>
                <c:pt idx="10">
                  <c:v>0.990353697752298</c:v>
                </c:pt>
                <c:pt idx="11">
                  <c:v>0.977433913539652</c:v>
                </c:pt>
                <c:pt idx="12">
                  <c:v>0.989385898332874</c:v>
                </c:pt>
                <c:pt idx="13">
                  <c:v>0.98933739520264</c:v>
                </c:pt>
                <c:pt idx="14">
                  <c:v>0.975395430665676</c:v>
                </c:pt>
                <c:pt idx="15">
                  <c:v>0.987486398205251</c:v>
                </c:pt>
                <c:pt idx="16">
                  <c:v>0.963029756450583</c:v>
                </c:pt>
                <c:pt idx="17">
                  <c:v>0.987293519820495</c:v>
                </c:pt>
                <c:pt idx="18">
                  <c:v>0.976403061098444</c:v>
                </c:pt>
                <c:pt idx="19">
                  <c:v>0.983397190421456</c:v>
                </c:pt>
                <c:pt idx="20">
                  <c:v>0.987288135594567</c:v>
                </c:pt>
                <c:pt idx="21">
                  <c:v>0.984240687538074</c:v>
                </c:pt>
                <c:pt idx="22">
                  <c:v>0.982758620689655</c:v>
                </c:pt>
                <c:pt idx="23">
                  <c:v>0.984214138573492</c:v>
                </c:pt>
                <c:pt idx="24">
                  <c:v>0.978125</c:v>
                </c:pt>
                <c:pt idx="25">
                  <c:v>0.984978540666848</c:v>
                </c:pt>
                <c:pt idx="26">
                  <c:v>0.915492957758381</c:v>
                </c:pt>
              </c:numCache>
            </c:numRef>
          </c:val>
        </c:ser>
        <c:ser>
          <c:idx val="2"/>
          <c:order val="2"/>
          <c:tx>
            <c:v>4C2T</c:v>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c:spPr>
          <c:cat>
            <c:strRef>
              <c:f>'Java Scale'!$C$29:$C$55</c:f>
              <c:strCache>
                <c:ptCount val="27"/>
                <c:pt idx="0">
                  <c:v>470.lbm</c:v>
                </c:pt>
                <c:pt idx="1">
                  <c:v>465.tonto</c:v>
                </c:pt>
                <c:pt idx="2">
                  <c:v>437.leslie3d</c:v>
                </c:pt>
                <c:pt idx="3">
                  <c:v>435.gromacs</c:v>
                </c:pt>
                <c:pt idx="4">
                  <c:v>434.zeusmp</c:v>
                </c:pt>
                <c:pt idx="5">
                  <c:v>462.libquantum</c:v>
                </c:pt>
                <c:pt idx="6">
                  <c:v>464.h264ref</c:v>
                </c:pt>
                <c:pt idx="7">
                  <c:v>445.gobmk</c:v>
                </c:pt>
                <c:pt idx="8">
                  <c:v>458.sjeng</c:v>
                </c:pt>
                <c:pt idx="9">
                  <c:v>459.GemsFDTD</c:v>
                </c:pt>
                <c:pt idx="10">
                  <c:v>416.gamess</c:v>
                </c:pt>
                <c:pt idx="11">
                  <c:v>444.namd</c:v>
                </c:pt>
                <c:pt idx="12">
                  <c:v>436.cactusADM</c:v>
                </c:pt>
                <c:pt idx="13">
                  <c:v>400.perlbench</c:v>
                </c:pt>
                <c:pt idx="14">
                  <c:v>454.calculix</c:v>
                </c:pt>
                <c:pt idx="15">
                  <c:v>401.bzip2</c:v>
                </c:pt>
                <c:pt idx="16">
                  <c:v>447.dealII</c:v>
                </c:pt>
                <c:pt idx="17">
                  <c:v>483.xalancbmk</c:v>
                </c:pt>
                <c:pt idx="18">
                  <c:v>482.sphinx3</c:v>
                </c:pt>
                <c:pt idx="19">
                  <c:v>456.hmmer</c:v>
                </c:pt>
                <c:pt idx="20">
                  <c:v>471.omnetpp</c:v>
                </c:pt>
                <c:pt idx="21">
                  <c:v>453.povray</c:v>
                </c:pt>
                <c:pt idx="22">
                  <c:v>429.mcf</c:v>
                </c:pt>
                <c:pt idx="23">
                  <c:v>473.astar</c:v>
                </c:pt>
                <c:pt idx="24">
                  <c:v>403.gcc</c:v>
                </c:pt>
                <c:pt idx="25">
                  <c:v>450.soplex</c:v>
                </c:pt>
                <c:pt idx="26">
                  <c:v>433.milc</c:v>
                </c:pt>
              </c:strCache>
            </c:strRef>
          </c:cat>
          <c:val>
            <c:numRef>
              <c:f>'Java Scale'!$F$29:$F$55</c:f>
              <c:numCache>
                <c:formatCode>0.00</c:formatCode>
                <c:ptCount val="27"/>
                <c:pt idx="0">
                  <c:v>1.044838373196576</c:v>
                </c:pt>
                <c:pt idx="1">
                  <c:v>1.024175824175824</c:v>
                </c:pt>
                <c:pt idx="2">
                  <c:v>1.003960395940202</c:v>
                </c:pt>
                <c:pt idx="3">
                  <c:v>1.00247933884318</c:v>
                </c:pt>
                <c:pt idx="4">
                  <c:v>1.00177147927385</c:v>
                </c:pt>
                <c:pt idx="5">
                  <c:v>1.001642035960591</c:v>
                </c:pt>
                <c:pt idx="6">
                  <c:v>0.99949698179077</c:v>
                </c:pt>
                <c:pt idx="7">
                  <c:v>0.998652291037827</c:v>
                </c:pt>
                <c:pt idx="8">
                  <c:v>0.99766081877193</c:v>
                </c:pt>
                <c:pt idx="9">
                  <c:v>0.997039230273652</c:v>
                </c:pt>
                <c:pt idx="10">
                  <c:v>0.996763754368932</c:v>
                </c:pt>
                <c:pt idx="11">
                  <c:v>0.995403808142127</c:v>
                </c:pt>
                <c:pt idx="12">
                  <c:v>0.993907082940296</c:v>
                </c:pt>
                <c:pt idx="13">
                  <c:v>0.993879112395266</c:v>
                </c:pt>
                <c:pt idx="14">
                  <c:v>0.993733214054945</c:v>
                </c:pt>
                <c:pt idx="15">
                  <c:v>0.992888402680136</c:v>
                </c:pt>
                <c:pt idx="16">
                  <c:v>0.992565055669836</c:v>
                </c:pt>
                <c:pt idx="17">
                  <c:v>0.991071428697841</c:v>
                </c:pt>
                <c:pt idx="18">
                  <c:v>0.989018087790698</c:v>
                </c:pt>
                <c:pt idx="19">
                  <c:v>0.988446726574012</c:v>
                </c:pt>
                <c:pt idx="20">
                  <c:v>0.988335100953164</c:v>
                </c:pt>
                <c:pt idx="21">
                  <c:v>0.985652797845861</c:v>
                </c:pt>
                <c:pt idx="22">
                  <c:v>0.985590778239999</c:v>
                </c:pt>
                <c:pt idx="23">
                  <c:v>0.984890109957753</c:v>
                </c:pt>
                <c:pt idx="24">
                  <c:v>0.982217573119015</c:v>
                </c:pt>
                <c:pt idx="25">
                  <c:v>0.97245762701563</c:v>
                </c:pt>
                <c:pt idx="26">
                  <c:v>0.970149254025395</c:v>
                </c:pt>
              </c:numCache>
            </c:numRef>
          </c:val>
        </c:ser>
        <c:axId val="626557224"/>
        <c:axId val="626560184"/>
      </c:barChart>
      <c:catAx>
        <c:axId val="626557224"/>
        <c:scaling>
          <c:orientation val="minMax"/>
        </c:scaling>
        <c:axPos val="b"/>
        <c:tickLblPos val="nextTo"/>
        <c:crossAx val="626560184"/>
        <c:crosses val="autoZero"/>
        <c:auto val="1"/>
        <c:lblAlgn val="ctr"/>
        <c:lblOffset val="100"/>
      </c:catAx>
      <c:valAx>
        <c:axId val="626560184"/>
        <c:scaling>
          <c:orientation val="minMax"/>
          <c:max val="5.0"/>
        </c:scaling>
        <c:axPos val="l"/>
        <c:majorGridlines/>
        <c:title>
          <c:tx>
            <c:rich>
              <a:bodyPr/>
              <a:lstStyle/>
              <a:p>
                <a:pPr>
                  <a:defRPr sz="2000"/>
                </a:pPr>
                <a:r>
                  <a:rPr lang="en-US" sz="2000"/>
                  <a:t>Performance / 1C1T Performance</a:t>
                </a:r>
              </a:p>
            </c:rich>
          </c:tx>
          <c:layout/>
        </c:title>
        <c:numFmt formatCode="0.00" sourceLinked="1"/>
        <c:tickLblPos val="nextTo"/>
        <c:txPr>
          <a:bodyPr/>
          <a:lstStyle/>
          <a:p>
            <a:pPr>
              <a:defRPr sz="1200"/>
            </a:pPr>
            <a:endParaRPr lang="en-US"/>
          </a:p>
        </c:txPr>
        <c:crossAx val="626557224"/>
        <c:crosses val="autoZero"/>
        <c:crossBetween val="between"/>
      </c:valAx>
    </c:plotArea>
    <c:legend>
      <c:legendPos val="b"/>
      <c:layout/>
      <c:txPr>
        <a:bodyPr/>
        <a:lstStyle/>
        <a:p>
          <a:pPr>
            <a:defRPr sz="2000"/>
          </a:pPr>
          <a:endParaRPr lang="en-US"/>
        </a:p>
      </c:txPr>
    </c:legend>
    <c:plotVisOnly val="1"/>
  </c:chart>
  <c:spPr>
    <a:ln>
      <a:noFill/>
    </a:ln>
  </c:sp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barChart>
        <c:barDir val="col"/>
        <c:grouping val="clustered"/>
        <c:ser>
          <c:idx val="0"/>
          <c:order val="0"/>
          <c:tx>
            <c:v>2C1T</c:v>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c:spPr>
          <c:cat>
            <c:strRef>
              <c:f>'Java Scale'!$C$29:$C$55</c:f>
              <c:strCache>
                <c:ptCount val="27"/>
                <c:pt idx="0">
                  <c:v>470.lbm</c:v>
                </c:pt>
                <c:pt idx="1">
                  <c:v>465.tonto</c:v>
                </c:pt>
                <c:pt idx="2">
                  <c:v>437.leslie3d</c:v>
                </c:pt>
                <c:pt idx="3">
                  <c:v>435.gromacs</c:v>
                </c:pt>
                <c:pt idx="4">
                  <c:v>434.zeusmp</c:v>
                </c:pt>
                <c:pt idx="5">
                  <c:v>462.libquantum</c:v>
                </c:pt>
                <c:pt idx="6">
                  <c:v>464.h264ref</c:v>
                </c:pt>
                <c:pt idx="7">
                  <c:v>445.gobmk</c:v>
                </c:pt>
                <c:pt idx="8">
                  <c:v>458.sjeng</c:v>
                </c:pt>
                <c:pt idx="9">
                  <c:v>459.GemsFDTD</c:v>
                </c:pt>
                <c:pt idx="10">
                  <c:v>416.gamess</c:v>
                </c:pt>
                <c:pt idx="11">
                  <c:v>444.namd</c:v>
                </c:pt>
                <c:pt idx="12">
                  <c:v>436.cactusADM</c:v>
                </c:pt>
                <c:pt idx="13">
                  <c:v>400.perlbench</c:v>
                </c:pt>
                <c:pt idx="14">
                  <c:v>454.calculix</c:v>
                </c:pt>
                <c:pt idx="15">
                  <c:v>401.bzip2</c:v>
                </c:pt>
                <c:pt idx="16">
                  <c:v>447.dealII</c:v>
                </c:pt>
                <c:pt idx="17">
                  <c:v>483.xalancbmk</c:v>
                </c:pt>
                <c:pt idx="18">
                  <c:v>482.sphinx3</c:v>
                </c:pt>
                <c:pt idx="19">
                  <c:v>456.hmmer</c:v>
                </c:pt>
                <c:pt idx="20">
                  <c:v>471.omnetpp</c:v>
                </c:pt>
                <c:pt idx="21">
                  <c:v>453.povray</c:v>
                </c:pt>
                <c:pt idx="22">
                  <c:v>429.mcf</c:v>
                </c:pt>
                <c:pt idx="23">
                  <c:v>473.astar</c:v>
                </c:pt>
                <c:pt idx="24">
                  <c:v>403.gcc</c:v>
                </c:pt>
                <c:pt idx="25">
                  <c:v>450.soplex</c:v>
                </c:pt>
                <c:pt idx="26">
                  <c:v>433.milc</c:v>
                </c:pt>
              </c:strCache>
            </c:strRef>
          </c:cat>
          <c:val>
            <c:numRef>
              <c:f>'Java Scale'!$L$29:$L$55</c:f>
              <c:numCache>
                <c:formatCode>0.00</c:formatCode>
                <c:ptCount val="27"/>
                <c:pt idx="0">
                  <c:v>0.972140107885023</c:v>
                </c:pt>
                <c:pt idx="1">
                  <c:v>0.985295817797796</c:v>
                </c:pt>
                <c:pt idx="2">
                  <c:v>1.007669014033645</c:v>
                </c:pt>
                <c:pt idx="3">
                  <c:v>1.010589904038437</c:v>
                </c:pt>
                <c:pt idx="4">
                  <c:v>1.016073419208942</c:v>
                </c:pt>
                <c:pt idx="5">
                  <c:v>1.01600160494329</c:v>
                </c:pt>
                <c:pt idx="6">
                  <c:v>1.013282243063585</c:v>
                </c:pt>
                <c:pt idx="7">
                  <c:v>1.01674545123846</c:v>
                </c:pt>
                <c:pt idx="8">
                  <c:v>1.014061688722724</c:v>
                </c:pt>
                <c:pt idx="9">
                  <c:v>1.02217432443087</c:v>
                </c:pt>
                <c:pt idx="10">
                  <c:v>1.017893098314061</c:v>
                </c:pt>
                <c:pt idx="11">
                  <c:v>1.016581771759997</c:v>
                </c:pt>
                <c:pt idx="12">
                  <c:v>1.01901389710127</c:v>
                </c:pt>
                <c:pt idx="13">
                  <c:v>1.01802713636569</c:v>
                </c:pt>
                <c:pt idx="14">
                  <c:v>1.012972715710551</c:v>
                </c:pt>
                <c:pt idx="15">
                  <c:v>1.016496865991733</c:v>
                </c:pt>
                <c:pt idx="16">
                  <c:v>1.018156493210098</c:v>
                </c:pt>
                <c:pt idx="17">
                  <c:v>1.030864740141946</c:v>
                </c:pt>
                <c:pt idx="18">
                  <c:v>1.028753202174394</c:v>
                </c:pt>
                <c:pt idx="19">
                  <c:v>1.015101504107326</c:v>
                </c:pt>
                <c:pt idx="20">
                  <c:v>1.026152414162253</c:v>
                </c:pt>
                <c:pt idx="21">
                  <c:v>1.020217751231614</c:v>
                </c:pt>
                <c:pt idx="22">
                  <c:v>1.022724825787799</c:v>
                </c:pt>
                <c:pt idx="23">
                  <c:v>1.024280109862817</c:v>
                </c:pt>
                <c:pt idx="24">
                  <c:v>1.020499255793688</c:v>
                </c:pt>
                <c:pt idx="25">
                  <c:v>1.024665298622358</c:v>
                </c:pt>
                <c:pt idx="26">
                  <c:v>1.018750877011723</c:v>
                </c:pt>
              </c:numCache>
            </c:numRef>
          </c:val>
        </c:ser>
        <c:ser>
          <c:idx val="1"/>
          <c:order val="1"/>
          <c:tx>
            <c:v>4C1T</c:v>
          </c:tx>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c:spPr>
          <c:cat>
            <c:strRef>
              <c:f>'Java Scale'!$C$29:$C$55</c:f>
              <c:strCache>
                <c:ptCount val="27"/>
                <c:pt idx="0">
                  <c:v>470.lbm</c:v>
                </c:pt>
                <c:pt idx="1">
                  <c:v>465.tonto</c:v>
                </c:pt>
                <c:pt idx="2">
                  <c:v>437.leslie3d</c:v>
                </c:pt>
                <c:pt idx="3">
                  <c:v>435.gromacs</c:v>
                </c:pt>
                <c:pt idx="4">
                  <c:v>434.zeusmp</c:v>
                </c:pt>
                <c:pt idx="5">
                  <c:v>462.libquantum</c:v>
                </c:pt>
                <c:pt idx="6">
                  <c:v>464.h264ref</c:v>
                </c:pt>
                <c:pt idx="7">
                  <c:v>445.gobmk</c:v>
                </c:pt>
                <c:pt idx="8">
                  <c:v>458.sjeng</c:v>
                </c:pt>
                <c:pt idx="9">
                  <c:v>459.GemsFDTD</c:v>
                </c:pt>
                <c:pt idx="10">
                  <c:v>416.gamess</c:v>
                </c:pt>
                <c:pt idx="11">
                  <c:v>444.namd</c:v>
                </c:pt>
                <c:pt idx="12">
                  <c:v>436.cactusADM</c:v>
                </c:pt>
                <c:pt idx="13">
                  <c:v>400.perlbench</c:v>
                </c:pt>
                <c:pt idx="14">
                  <c:v>454.calculix</c:v>
                </c:pt>
                <c:pt idx="15">
                  <c:v>401.bzip2</c:v>
                </c:pt>
                <c:pt idx="16">
                  <c:v>447.dealII</c:v>
                </c:pt>
                <c:pt idx="17">
                  <c:v>483.xalancbmk</c:v>
                </c:pt>
                <c:pt idx="18">
                  <c:v>482.sphinx3</c:v>
                </c:pt>
                <c:pt idx="19">
                  <c:v>456.hmmer</c:v>
                </c:pt>
                <c:pt idx="20">
                  <c:v>471.omnetpp</c:v>
                </c:pt>
                <c:pt idx="21">
                  <c:v>453.povray</c:v>
                </c:pt>
                <c:pt idx="22">
                  <c:v>429.mcf</c:v>
                </c:pt>
                <c:pt idx="23">
                  <c:v>473.astar</c:v>
                </c:pt>
                <c:pt idx="24">
                  <c:v>403.gcc</c:v>
                </c:pt>
                <c:pt idx="25">
                  <c:v>450.soplex</c:v>
                </c:pt>
                <c:pt idx="26">
                  <c:v>433.milc</c:v>
                </c:pt>
              </c:strCache>
            </c:strRef>
          </c:cat>
          <c:val>
            <c:numRef>
              <c:f>'Java Scale'!$M$29:$M$55</c:f>
              <c:numCache>
                <c:formatCode>0.00</c:formatCode>
                <c:ptCount val="27"/>
                <c:pt idx="0">
                  <c:v>1.191015704296974</c:v>
                </c:pt>
                <c:pt idx="1">
                  <c:v>1.180280144691205</c:v>
                </c:pt>
                <c:pt idx="2">
                  <c:v>1.171087682021597</c:v>
                </c:pt>
                <c:pt idx="3">
                  <c:v>1.254219936584884</c:v>
                </c:pt>
                <c:pt idx="4">
                  <c:v>1.259173317346653</c:v>
                </c:pt>
                <c:pt idx="5">
                  <c:v>1.272684716025033</c:v>
                </c:pt>
                <c:pt idx="6">
                  <c:v>1.233267618427033</c:v>
                </c:pt>
                <c:pt idx="7">
                  <c:v>1.17276378704478</c:v>
                </c:pt>
                <c:pt idx="8">
                  <c:v>1.196458989318792</c:v>
                </c:pt>
                <c:pt idx="9">
                  <c:v>1.23422269345447</c:v>
                </c:pt>
                <c:pt idx="10">
                  <c:v>1.14534050127162</c:v>
                </c:pt>
                <c:pt idx="11">
                  <c:v>1.26397925045137</c:v>
                </c:pt>
                <c:pt idx="12">
                  <c:v>1.10057185472642</c:v>
                </c:pt>
                <c:pt idx="13">
                  <c:v>1.08275496216171</c:v>
                </c:pt>
                <c:pt idx="14">
                  <c:v>1.24465455137489</c:v>
                </c:pt>
                <c:pt idx="15">
                  <c:v>1.15134707750583</c:v>
                </c:pt>
                <c:pt idx="16">
                  <c:v>1.264102957474825</c:v>
                </c:pt>
                <c:pt idx="17">
                  <c:v>1.183418053982937</c:v>
                </c:pt>
                <c:pt idx="18">
                  <c:v>1.108375756133797</c:v>
                </c:pt>
                <c:pt idx="19">
                  <c:v>1.178542726136443</c:v>
                </c:pt>
                <c:pt idx="20">
                  <c:v>1.12876872569092</c:v>
                </c:pt>
                <c:pt idx="21">
                  <c:v>1.180375910852043</c:v>
                </c:pt>
                <c:pt idx="22">
                  <c:v>1.260316122319177</c:v>
                </c:pt>
                <c:pt idx="23">
                  <c:v>1.16445574802082</c:v>
                </c:pt>
                <c:pt idx="24">
                  <c:v>1.115076132685484</c:v>
                </c:pt>
                <c:pt idx="25">
                  <c:v>1.150850343376992</c:v>
                </c:pt>
                <c:pt idx="26">
                  <c:v>1.293443360699148</c:v>
                </c:pt>
              </c:numCache>
            </c:numRef>
          </c:val>
        </c:ser>
        <c:ser>
          <c:idx val="2"/>
          <c:order val="2"/>
          <c:tx>
            <c:v>4C2T</c:v>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c:spPr>
          <c:cat>
            <c:strRef>
              <c:f>'Java Scale'!$C$29:$C$55</c:f>
              <c:strCache>
                <c:ptCount val="27"/>
                <c:pt idx="0">
                  <c:v>470.lbm</c:v>
                </c:pt>
                <c:pt idx="1">
                  <c:v>465.tonto</c:v>
                </c:pt>
                <c:pt idx="2">
                  <c:v>437.leslie3d</c:v>
                </c:pt>
                <c:pt idx="3">
                  <c:v>435.gromacs</c:v>
                </c:pt>
                <c:pt idx="4">
                  <c:v>434.zeusmp</c:v>
                </c:pt>
                <c:pt idx="5">
                  <c:v>462.libquantum</c:v>
                </c:pt>
                <c:pt idx="6">
                  <c:v>464.h264ref</c:v>
                </c:pt>
                <c:pt idx="7">
                  <c:v>445.gobmk</c:v>
                </c:pt>
                <c:pt idx="8">
                  <c:v>458.sjeng</c:v>
                </c:pt>
                <c:pt idx="9">
                  <c:v>459.GemsFDTD</c:v>
                </c:pt>
                <c:pt idx="10">
                  <c:v>416.gamess</c:v>
                </c:pt>
                <c:pt idx="11">
                  <c:v>444.namd</c:v>
                </c:pt>
                <c:pt idx="12">
                  <c:v>436.cactusADM</c:v>
                </c:pt>
                <c:pt idx="13">
                  <c:v>400.perlbench</c:v>
                </c:pt>
                <c:pt idx="14">
                  <c:v>454.calculix</c:v>
                </c:pt>
                <c:pt idx="15">
                  <c:v>401.bzip2</c:v>
                </c:pt>
                <c:pt idx="16">
                  <c:v>447.dealII</c:v>
                </c:pt>
                <c:pt idx="17">
                  <c:v>483.xalancbmk</c:v>
                </c:pt>
                <c:pt idx="18">
                  <c:v>482.sphinx3</c:v>
                </c:pt>
                <c:pt idx="19">
                  <c:v>456.hmmer</c:v>
                </c:pt>
                <c:pt idx="20">
                  <c:v>471.omnetpp</c:v>
                </c:pt>
                <c:pt idx="21">
                  <c:v>453.povray</c:v>
                </c:pt>
                <c:pt idx="22">
                  <c:v>429.mcf</c:v>
                </c:pt>
                <c:pt idx="23">
                  <c:v>473.astar</c:v>
                </c:pt>
                <c:pt idx="24">
                  <c:v>403.gcc</c:v>
                </c:pt>
                <c:pt idx="25">
                  <c:v>450.soplex</c:v>
                </c:pt>
                <c:pt idx="26">
                  <c:v>433.milc</c:v>
                </c:pt>
              </c:strCache>
            </c:strRef>
          </c:cat>
          <c:val>
            <c:numRef>
              <c:f>'Java Scale'!$N$29:$N$55</c:f>
              <c:numCache>
                <c:formatCode>0.00</c:formatCode>
                <c:ptCount val="27"/>
                <c:pt idx="0">
                  <c:v>1.04843010026391</c:v>
                </c:pt>
                <c:pt idx="1">
                  <c:v>1.045293679884004</c:v>
                </c:pt>
                <c:pt idx="2">
                  <c:v>1.115875992418137</c:v>
                </c:pt>
                <c:pt idx="3">
                  <c:v>1.077059369538365</c:v>
                </c:pt>
                <c:pt idx="4">
                  <c:v>1.053835636018617</c:v>
                </c:pt>
                <c:pt idx="5">
                  <c:v>1.050500800377524</c:v>
                </c:pt>
                <c:pt idx="6">
                  <c:v>1.054878208464209</c:v>
                </c:pt>
                <c:pt idx="7">
                  <c:v>1.110432742833233</c:v>
                </c:pt>
                <c:pt idx="8">
                  <c:v>1.12283061479339</c:v>
                </c:pt>
                <c:pt idx="9">
                  <c:v>1.090684296031491</c:v>
                </c:pt>
                <c:pt idx="10">
                  <c:v>1.069367221252424</c:v>
                </c:pt>
                <c:pt idx="11">
                  <c:v>1.048993037849063</c:v>
                </c:pt>
                <c:pt idx="12">
                  <c:v>1.047147289313</c:v>
                </c:pt>
                <c:pt idx="13">
                  <c:v>1.109330214952096</c:v>
                </c:pt>
                <c:pt idx="14">
                  <c:v>1.109404270296245</c:v>
                </c:pt>
                <c:pt idx="15">
                  <c:v>1.161765053400807</c:v>
                </c:pt>
                <c:pt idx="16">
                  <c:v>1.106464113673144</c:v>
                </c:pt>
                <c:pt idx="17">
                  <c:v>1.107366311695305</c:v>
                </c:pt>
                <c:pt idx="18">
                  <c:v>1.055956379956386</c:v>
                </c:pt>
                <c:pt idx="19">
                  <c:v>1.143604762873115</c:v>
                </c:pt>
                <c:pt idx="20">
                  <c:v>1.100214404424894</c:v>
                </c:pt>
                <c:pt idx="21">
                  <c:v>1.135388487011704</c:v>
                </c:pt>
                <c:pt idx="22">
                  <c:v>1.128198319627622</c:v>
                </c:pt>
                <c:pt idx="23">
                  <c:v>1.16501527936354</c:v>
                </c:pt>
                <c:pt idx="24">
                  <c:v>1.149260477856565</c:v>
                </c:pt>
                <c:pt idx="25">
                  <c:v>1.188523724037093</c:v>
                </c:pt>
                <c:pt idx="26">
                  <c:v>1.153483356246402</c:v>
                </c:pt>
              </c:numCache>
            </c:numRef>
          </c:val>
        </c:ser>
        <c:axId val="626789656"/>
        <c:axId val="626792616"/>
      </c:barChart>
      <c:catAx>
        <c:axId val="626789656"/>
        <c:scaling>
          <c:orientation val="minMax"/>
        </c:scaling>
        <c:axPos val="b"/>
        <c:tickLblPos val="nextTo"/>
        <c:crossAx val="626792616"/>
        <c:crosses val="autoZero"/>
        <c:auto val="1"/>
        <c:lblAlgn val="ctr"/>
        <c:lblOffset val="100"/>
      </c:catAx>
      <c:valAx>
        <c:axId val="626792616"/>
        <c:scaling>
          <c:orientation val="minMax"/>
          <c:max val="1.8"/>
        </c:scaling>
        <c:axPos val="l"/>
        <c:majorGridlines/>
        <c:title>
          <c:tx>
            <c:rich>
              <a:bodyPr/>
              <a:lstStyle/>
              <a:p>
                <a:pPr>
                  <a:defRPr sz="2000"/>
                </a:pPr>
                <a:r>
                  <a:rPr lang="en-US" sz="2000" dirty="0" smtClean="0"/>
                  <a:t>Energy </a:t>
                </a:r>
                <a:r>
                  <a:rPr lang="en-US" sz="2000" dirty="0"/>
                  <a:t>/ 1C1T</a:t>
                </a:r>
                <a:r>
                  <a:rPr lang="en-US" sz="2000" dirty="0" smtClean="0"/>
                  <a:t> Energy</a:t>
                </a:r>
                <a:endParaRPr lang="en-US" sz="2000" dirty="0"/>
              </a:p>
            </c:rich>
          </c:tx>
          <c:layout/>
        </c:title>
        <c:numFmt formatCode="0.00" sourceLinked="1"/>
        <c:tickLblPos val="nextTo"/>
        <c:txPr>
          <a:bodyPr/>
          <a:lstStyle/>
          <a:p>
            <a:pPr>
              <a:defRPr sz="1200"/>
            </a:pPr>
            <a:endParaRPr lang="en-US"/>
          </a:p>
        </c:txPr>
        <c:crossAx val="626789656"/>
        <c:crosses val="autoZero"/>
        <c:crossBetween val="between"/>
      </c:valAx>
    </c:plotArea>
    <c:legend>
      <c:legendPos val="b"/>
      <c:layout/>
      <c:txPr>
        <a:bodyPr/>
        <a:lstStyle/>
        <a:p>
          <a:pPr>
            <a:defRPr sz="2000"/>
          </a:pPr>
          <a:endParaRPr lang="en-US"/>
        </a:p>
      </c:txPr>
    </c:legend>
    <c:plotVisOnly val="1"/>
  </c:chart>
  <c:spPr>
    <a:ln>
      <a:noFill/>
    </a:ln>
  </c:sp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barChart>
        <c:barDir val="col"/>
        <c:grouping val="clustered"/>
        <c:ser>
          <c:idx val="0"/>
          <c:order val="0"/>
          <c:tx>
            <c:v>2C1T</c:v>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c:spPr>
          <c:cat>
            <c:strRef>
              <c:f>'Java Scale'!$S$6:$S$15</c:f>
              <c:strCache>
                <c:ptCount val="10"/>
                <c:pt idx="0">
                  <c:v>antlr</c:v>
                </c:pt>
                <c:pt idx="1">
                  <c:v>fop</c:v>
                </c:pt>
                <c:pt idx="2">
                  <c:v>luindex</c:v>
                </c:pt>
                <c:pt idx="3">
                  <c:v>_209_db</c:v>
                </c:pt>
                <c:pt idx="4">
                  <c:v>bloat</c:v>
                </c:pt>
                <c:pt idx="5">
                  <c:v>_228_jack</c:v>
                </c:pt>
                <c:pt idx="6">
                  <c:v>_213_javac</c:v>
                </c:pt>
                <c:pt idx="7">
                  <c:v>_202_jess</c:v>
                </c:pt>
                <c:pt idx="8">
                  <c:v>_222_mpegaudio</c:v>
                </c:pt>
                <c:pt idx="9">
                  <c:v>_201_compress</c:v>
                </c:pt>
              </c:strCache>
            </c:strRef>
          </c:cat>
          <c:val>
            <c:numRef>
              <c:f>'Java Scale'!$T$6:$T$15</c:f>
              <c:numCache>
                <c:formatCode>0.00</c:formatCode>
                <c:ptCount val="10"/>
                <c:pt idx="0">
                  <c:v>1.649936110401227</c:v>
                </c:pt>
                <c:pt idx="1">
                  <c:v>1.375188987029522</c:v>
                </c:pt>
                <c:pt idx="2">
                  <c:v>1.336252718047838</c:v>
                </c:pt>
                <c:pt idx="3">
                  <c:v>1.308778008122</c:v>
                </c:pt>
                <c:pt idx="4">
                  <c:v>1.268067735107348</c:v>
                </c:pt>
                <c:pt idx="5">
                  <c:v>1.175670709298052</c:v>
                </c:pt>
                <c:pt idx="6">
                  <c:v>0.962728692101365</c:v>
                </c:pt>
                <c:pt idx="7">
                  <c:v>1.12334252914479</c:v>
                </c:pt>
                <c:pt idx="8">
                  <c:v>1.000035021363032</c:v>
                </c:pt>
                <c:pt idx="9">
                  <c:v>1.038190467800194</c:v>
                </c:pt>
              </c:numCache>
            </c:numRef>
          </c:val>
        </c:ser>
        <c:ser>
          <c:idx val="1"/>
          <c:order val="1"/>
          <c:tx>
            <c:v>4C1T</c:v>
          </c:tx>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c:spPr>
          <c:cat>
            <c:strRef>
              <c:f>'Java Scale'!$S$6:$S$15</c:f>
              <c:strCache>
                <c:ptCount val="10"/>
                <c:pt idx="0">
                  <c:v>antlr</c:v>
                </c:pt>
                <c:pt idx="1">
                  <c:v>fop</c:v>
                </c:pt>
                <c:pt idx="2">
                  <c:v>luindex</c:v>
                </c:pt>
                <c:pt idx="3">
                  <c:v>_209_db</c:v>
                </c:pt>
                <c:pt idx="4">
                  <c:v>bloat</c:v>
                </c:pt>
                <c:pt idx="5">
                  <c:v>_228_jack</c:v>
                </c:pt>
                <c:pt idx="6">
                  <c:v>_213_javac</c:v>
                </c:pt>
                <c:pt idx="7">
                  <c:v>_202_jess</c:v>
                </c:pt>
                <c:pt idx="8">
                  <c:v>_222_mpegaudio</c:v>
                </c:pt>
                <c:pt idx="9">
                  <c:v>_201_compress</c:v>
                </c:pt>
              </c:strCache>
            </c:strRef>
          </c:cat>
          <c:val>
            <c:numRef>
              <c:f>'Java Scale'!$U$6:$U$15</c:f>
              <c:numCache>
                <c:formatCode>0.00</c:formatCode>
                <c:ptCount val="10"/>
                <c:pt idx="0">
                  <c:v>1.917037828849694</c:v>
                </c:pt>
                <c:pt idx="1">
                  <c:v>1.578697360007308</c:v>
                </c:pt>
                <c:pt idx="2">
                  <c:v>1.438052522100884</c:v>
                </c:pt>
                <c:pt idx="3">
                  <c:v>1.322789896670494</c:v>
                </c:pt>
                <c:pt idx="4">
                  <c:v>1.270853852564588</c:v>
                </c:pt>
                <c:pt idx="5">
                  <c:v>1.246687451286048</c:v>
                </c:pt>
                <c:pt idx="6">
                  <c:v>1.09783154530929</c:v>
                </c:pt>
                <c:pt idx="7">
                  <c:v>1.103119811238312</c:v>
                </c:pt>
                <c:pt idx="8">
                  <c:v>0.993321042195707</c:v>
                </c:pt>
                <c:pt idx="9">
                  <c:v>0.999575893803808</c:v>
                </c:pt>
              </c:numCache>
            </c:numRef>
          </c:val>
        </c:ser>
        <c:ser>
          <c:idx val="2"/>
          <c:order val="2"/>
          <c:tx>
            <c:v>4C2T</c:v>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c:spPr>
          <c:cat>
            <c:strRef>
              <c:f>'Java Scale'!$S$6:$S$15</c:f>
              <c:strCache>
                <c:ptCount val="10"/>
                <c:pt idx="0">
                  <c:v>antlr</c:v>
                </c:pt>
                <c:pt idx="1">
                  <c:v>fop</c:v>
                </c:pt>
                <c:pt idx="2">
                  <c:v>luindex</c:v>
                </c:pt>
                <c:pt idx="3">
                  <c:v>_209_db</c:v>
                </c:pt>
                <c:pt idx="4">
                  <c:v>bloat</c:v>
                </c:pt>
                <c:pt idx="5">
                  <c:v>_228_jack</c:v>
                </c:pt>
                <c:pt idx="6">
                  <c:v>_213_javac</c:v>
                </c:pt>
                <c:pt idx="7">
                  <c:v>_202_jess</c:v>
                </c:pt>
                <c:pt idx="8">
                  <c:v>_222_mpegaudio</c:v>
                </c:pt>
                <c:pt idx="9">
                  <c:v>_201_compress</c:v>
                </c:pt>
              </c:strCache>
            </c:strRef>
          </c:cat>
          <c:val>
            <c:numRef>
              <c:f>'Java Scale'!$V$6:$V$15</c:f>
              <c:numCache>
                <c:formatCode>0.00</c:formatCode>
                <c:ptCount val="10"/>
                <c:pt idx="0">
                  <c:v>1.928951299671347</c:v>
                </c:pt>
                <c:pt idx="1">
                  <c:v>1.679657887063854</c:v>
                </c:pt>
                <c:pt idx="2">
                  <c:v>1.432465682465682</c:v>
                </c:pt>
                <c:pt idx="3">
                  <c:v>1.32488141440276</c:v>
                </c:pt>
                <c:pt idx="4">
                  <c:v>1.31023843465016</c:v>
                </c:pt>
                <c:pt idx="5">
                  <c:v>1.24450496012449</c:v>
                </c:pt>
                <c:pt idx="6">
                  <c:v>1.110095554632322</c:v>
                </c:pt>
                <c:pt idx="7">
                  <c:v>1.104181245626312</c:v>
                </c:pt>
                <c:pt idx="8">
                  <c:v>0.997554585152838</c:v>
                </c:pt>
                <c:pt idx="9">
                  <c:v>0.997102062400846</c:v>
                </c:pt>
              </c:numCache>
            </c:numRef>
          </c:val>
        </c:ser>
        <c:axId val="506923480"/>
        <c:axId val="506925704"/>
      </c:barChart>
      <c:catAx>
        <c:axId val="506923480"/>
        <c:scaling>
          <c:orientation val="minMax"/>
        </c:scaling>
        <c:axPos val="b"/>
        <c:tickLblPos val="nextTo"/>
        <c:crossAx val="506925704"/>
        <c:crosses val="autoZero"/>
        <c:auto val="1"/>
        <c:lblAlgn val="ctr"/>
        <c:lblOffset val="100"/>
      </c:catAx>
      <c:valAx>
        <c:axId val="506925704"/>
        <c:scaling>
          <c:orientation val="minMax"/>
          <c:max val="5.0"/>
        </c:scaling>
        <c:axPos val="l"/>
        <c:majorGridlines/>
        <c:title>
          <c:tx>
            <c:rich>
              <a:bodyPr/>
              <a:lstStyle/>
              <a:p>
                <a:pPr>
                  <a:defRPr sz="2000"/>
                </a:pPr>
                <a:r>
                  <a:rPr lang="en-US" sz="2000"/>
                  <a:t>Performance / 1C1T Performance</a:t>
                </a:r>
              </a:p>
            </c:rich>
          </c:tx>
          <c:layout/>
        </c:title>
        <c:numFmt formatCode="0.00" sourceLinked="1"/>
        <c:tickLblPos val="nextTo"/>
        <c:txPr>
          <a:bodyPr/>
          <a:lstStyle/>
          <a:p>
            <a:pPr>
              <a:defRPr sz="1200"/>
            </a:pPr>
            <a:endParaRPr lang="en-US"/>
          </a:p>
        </c:txPr>
        <c:crossAx val="506923480"/>
        <c:crosses val="autoZero"/>
        <c:crossBetween val="between"/>
      </c:valAx>
    </c:plotArea>
    <c:legend>
      <c:legendPos val="b"/>
      <c:layout/>
      <c:txPr>
        <a:bodyPr/>
        <a:lstStyle/>
        <a:p>
          <a:pPr>
            <a:defRPr sz="2000"/>
          </a:pPr>
          <a:endParaRPr lang="en-US"/>
        </a:p>
      </c:txPr>
    </c:legend>
    <c:plotVisOnly val="1"/>
  </c:chart>
  <c:spPr>
    <a:ln>
      <a:noFill/>
    </a:ln>
  </c:sp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barChart>
        <c:barDir val="col"/>
        <c:grouping val="clustered"/>
        <c:ser>
          <c:idx val="0"/>
          <c:order val="0"/>
          <c:tx>
            <c:v>2C1T</c:v>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c:spPr>
          <c:cat>
            <c:strRef>
              <c:f>'Java Scale'!$S$6:$S$15</c:f>
              <c:strCache>
                <c:ptCount val="10"/>
                <c:pt idx="0">
                  <c:v>antlr</c:v>
                </c:pt>
                <c:pt idx="1">
                  <c:v>fop</c:v>
                </c:pt>
                <c:pt idx="2">
                  <c:v>luindex</c:v>
                </c:pt>
                <c:pt idx="3">
                  <c:v>_209_db</c:v>
                </c:pt>
                <c:pt idx="4">
                  <c:v>bloat</c:v>
                </c:pt>
                <c:pt idx="5">
                  <c:v>_228_jack</c:v>
                </c:pt>
                <c:pt idx="6">
                  <c:v>_213_javac</c:v>
                </c:pt>
                <c:pt idx="7">
                  <c:v>_202_jess</c:v>
                </c:pt>
                <c:pt idx="8">
                  <c:v>_222_mpegaudio</c:v>
                </c:pt>
                <c:pt idx="9">
                  <c:v>_201_compress</c:v>
                </c:pt>
              </c:strCache>
            </c:strRef>
          </c:cat>
          <c:val>
            <c:numRef>
              <c:f>'Java Scale'!$AB$6:$AB$15</c:f>
              <c:numCache>
                <c:formatCode>0.00</c:formatCode>
                <c:ptCount val="10"/>
                <c:pt idx="0">
                  <c:v>0.895153747108265</c:v>
                </c:pt>
                <c:pt idx="1">
                  <c:v>0.933003427974452</c:v>
                </c:pt>
                <c:pt idx="2">
                  <c:v>0.959903494485287</c:v>
                </c:pt>
                <c:pt idx="3">
                  <c:v>0.803909087412868</c:v>
                </c:pt>
                <c:pt idx="4">
                  <c:v>0.897791382363804</c:v>
                </c:pt>
                <c:pt idx="5">
                  <c:v>0.973691336941785</c:v>
                </c:pt>
                <c:pt idx="6">
                  <c:v>1.112419336766747</c:v>
                </c:pt>
                <c:pt idx="7">
                  <c:v>0.94980413295949</c:v>
                </c:pt>
                <c:pt idx="8">
                  <c:v>1.011319962536864</c:v>
                </c:pt>
                <c:pt idx="9">
                  <c:v>0.985253625910652</c:v>
                </c:pt>
              </c:numCache>
            </c:numRef>
          </c:val>
        </c:ser>
        <c:ser>
          <c:idx val="1"/>
          <c:order val="1"/>
          <c:tx>
            <c:v>4C1T</c:v>
          </c:tx>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c:spPr>
          <c:cat>
            <c:strRef>
              <c:f>'Java Scale'!$S$6:$S$15</c:f>
              <c:strCache>
                <c:ptCount val="10"/>
                <c:pt idx="0">
                  <c:v>antlr</c:v>
                </c:pt>
                <c:pt idx="1">
                  <c:v>fop</c:v>
                </c:pt>
                <c:pt idx="2">
                  <c:v>luindex</c:v>
                </c:pt>
                <c:pt idx="3">
                  <c:v>_209_db</c:v>
                </c:pt>
                <c:pt idx="4">
                  <c:v>bloat</c:v>
                </c:pt>
                <c:pt idx="5">
                  <c:v>_228_jack</c:v>
                </c:pt>
                <c:pt idx="6">
                  <c:v>_213_javac</c:v>
                </c:pt>
                <c:pt idx="7">
                  <c:v>_202_jess</c:v>
                </c:pt>
                <c:pt idx="8">
                  <c:v>_222_mpegaudio</c:v>
                </c:pt>
                <c:pt idx="9">
                  <c:v>_201_compress</c:v>
                </c:pt>
              </c:strCache>
            </c:strRef>
          </c:cat>
          <c:val>
            <c:numRef>
              <c:f>'Java Scale'!$AC$6:$AC$15</c:f>
              <c:numCache>
                <c:formatCode>0.00</c:formatCode>
                <c:ptCount val="10"/>
                <c:pt idx="0">
                  <c:v>0.831073119529956</c:v>
                </c:pt>
                <c:pt idx="1">
                  <c:v>1.023033774585817</c:v>
                </c:pt>
                <c:pt idx="2">
                  <c:v>0.955592012262513</c:v>
                </c:pt>
                <c:pt idx="3">
                  <c:v>0.874828792091341</c:v>
                </c:pt>
                <c:pt idx="4">
                  <c:v>1.037977442394143</c:v>
                </c:pt>
                <c:pt idx="5">
                  <c:v>1.012606542699727</c:v>
                </c:pt>
                <c:pt idx="6">
                  <c:v>1.226801296049653</c:v>
                </c:pt>
                <c:pt idx="7">
                  <c:v>1.164026023537676</c:v>
                </c:pt>
                <c:pt idx="8">
                  <c:v>1.170283419593363</c:v>
                </c:pt>
                <c:pt idx="9">
                  <c:v>1.16981942629749</c:v>
                </c:pt>
              </c:numCache>
            </c:numRef>
          </c:val>
        </c:ser>
        <c:ser>
          <c:idx val="2"/>
          <c:order val="2"/>
          <c:tx>
            <c:v>4C2T</c:v>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c:spPr>
          <c:cat>
            <c:strRef>
              <c:f>'Java Scale'!$S$6:$S$15</c:f>
              <c:strCache>
                <c:ptCount val="10"/>
                <c:pt idx="0">
                  <c:v>antlr</c:v>
                </c:pt>
                <c:pt idx="1">
                  <c:v>fop</c:v>
                </c:pt>
                <c:pt idx="2">
                  <c:v>luindex</c:v>
                </c:pt>
                <c:pt idx="3">
                  <c:v>_209_db</c:v>
                </c:pt>
                <c:pt idx="4">
                  <c:v>bloat</c:v>
                </c:pt>
                <c:pt idx="5">
                  <c:v>_228_jack</c:v>
                </c:pt>
                <c:pt idx="6">
                  <c:v>_213_javac</c:v>
                </c:pt>
                <c:pt idx="7">
                  <c:v>_202_jess</c:v>
                </c:pt>
                <c:pt idx="8">
                  <c:v>_222_mpegaudio</c:v>
                </c:pt>
                <c:pt idx="9">
                  <c:v>_201_compress</c:v>
                </c:pt>
              </c:strCache>
            </c:strRef>
          </c:cat>
          <c:val>
            <c:numRef>
              <c:f>'Java Scale'!$AD$6:$AD$15</c:f>
              <c:numCache>
                <c:formatCode>0.00</c:formatCode>
                <c:ptCount val="10"/>
                <c:pt idx="0">
                  <c:v>0.8384886918605</c:v>
                </c:pt>
                <c:pt idx="1">
                  <c:v>0.985181447674311</c:v>
                </c:pt>
                <c:pt idx="2">
                  <c:v>1.031355175750933</c:v>
                </c:pt>
                <c:pt idx="3">
                  <c:v>0.949416581957391</c:v>
                </c:pt>
                <c:pt idx="4">
                  <c:v>1.05410273625741</c:v>
                </c:pt>
                <c:pt idx="5">
                  <c:v>1.045251109277357</c:v>
                </c:pt>
                <c:pt idx="6">
                  <c:v>1.269904392141777</c:v>
                </c:pt>
                <c:pt idx="7">
                  <c:v>1.104227452410503</c:v>
                </c:pt>
                <c:pt idx="8">
                  <c:v>1.175619379440764</c:v>
                </c:pt>
                <c:pt idx="9">
                  <c:v>1.186977239897817</c:v>
                </c:pt>
              </c:numCache>
            </c:numRef>
          </c:val>
        </c:ser>
        <c:axId val="508347496"/>
        <c:axId val="508350456"/>
      </c:barChart>
      <c:catAx>
        <c:axId val="508347496"/>
        <c:scaling>
          <c:orientation val="minMax"/>
        </c:scaling>
        <c:axPos val="b"/>
        <c:tickLblPos val="nextTo"/>
        <c:crossAx val="508350456"/>
        <c:crosses val="autoZero"/>
        <c:auto val="1"/>
        <c:lblAlgn val="ctr"/>
        <c:lblOffset val="100"/>
      </c:catAx>
      <c:valAx>
        <c:axId val="508350456"/>
        <c:scaling>
          <c:orientation val="minMax"/>
          <c:max val="1.8"/>
          <c:min val="0.0"/>
        </c:scaling>
        <c:axPos val="l"/>
        <c:majorGridlines/>
        <c:title>
          <c:tx>
            <c:rich>
              <a:bodyPr/>
              <a:lstStyle/>
              <a:p>
                <a:pPr>
                  <a:defRPr sz="2000"/>
                </a:pPr>
                <a:r>
                  <a:rPr lang="en-US" sz="2000"/>
                  <a:t>Energy / 1C1T Energy</a:t>
                </a:r>
              </a:p>
            </c:rich>
          </c:tx>
          <c:layout/>
        </c:title>
        <c:numFmt formatCode="0.00" sourceLinked="1"/>
        <c:tickLblPos val="nextTo"/>
        <c:txPr>
          <a:bodyPr/>
          <a:lstStyle/>
          <a:p>
            <a:pPr>
              <a:defRPr sz="1200"/>
            </a:pPr>
            <a:endParaRPr lang="en-US"/>
          </a:p>
        </c:txPr>
        <c:crossAx val="508347496"/>
        <c:crosses val="autoZero"/>
        <c:crossBetween val="between"/>
      </c:valAx>
    </c:plotArea>
    <c:legend>
      <c:legendPos val="b"/>
      <c:layout/>
      <c:txPr>
        <a:bodyPr/>
        <a:lstStyle/>
        <a:p>
          <a:pPr>
            <a:defRPr sz="2000"/>
          </a:pPr>
          <a:endParaRPr lang="en-US"/>
        </a:p>
      </c:txPr>
    </c:legend>
    <c:plotVisOnly val="1"/>
  </c:chart>
  <c:spPr>
    <a:ln>
      <a:noFill/>
    </a:ln>
  </c:sp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barChart>
        <c:barDir val="col"/>
        <c:grouping val="clustered"/>
        <c:ser>
          <c:idx val="0"/>
          <c:order val="0"/>
          <c:tx>
            <c:v>2C1T</c:v>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c:spPr>
          <c:cat>
            <c:strRef>
              <c:f>'Java Scale'!$C$56:$C$66</c:f>
              <c:strCache>
                <c:ptCount val="11"/>
                <c:pt idx="0">
                  <c:v>ferret</c:v>
                </c:pt>
                <c:pt idx="1">
                  <c:v>swaptions</c:v>
                </c:pt>
                <c:pt idx="2">
                  <c:v>blackscholes</c:v>
                </c:pt>
                <c:pt idx="3">
                  <c:v>raytrace</c:v>
                </c:pt>
                <c:pt idx="4">
                  <c:v>fluidanimate</c:v>
                </c:pt>
                <c:pt idx="5">
                  <c:v>x264</c:v>
                </c:pt>
                <c:pt idx="6">
                  <c:v>facesim</c:v>
                </c:pt>
                <c:pt idx="7">
                  <c:v>bodytrack</c:v>
                </c:pt>
                <c:pt idx="8">
                  <c:v>streamcluster</c:v>
                </c:pt>
                <c:pt idx="9">
                  <c:v>vips</c:v>
                </c:pt>
                <c:pt idx="10">
                  <c:v>canneal</c:v>
                </c:pt>
              </c:strCache>
            </c:strRef>
          </c:cat>
          <c:val>
            <c:numRef>
              <c:f>'Java Scale'!$D$56:$D$66</c:f>
              <c:numCache>
                <c:formatCode>0.00</c:formatCode>
                <c:ptCount val="11"/>
                <c:pt idx="0">
                  <c:v>1.881822242274195</c:v>
                </c:pt>
                <c:pt idx="1">
                  <c:v>1.888611643117841</c:v>
                </c:pt>
                <c:pt idx="2">
                  <c:v>1.928185218005137</c:v>
                </c:pt>
                <c:pt idx="3">
                  <c:v>1.79306196932989</c:v>
                </c:pt>
                <c:pt idx="4">
                  <c:v>1.799719861138318</c:v>
                </c:pt>
                <c:pt idx="5">
                  <c:v>1.897459843107957</c:v>
                </c:pt>
                <c:pt idx="6">
                  <c:v>1.723484793231712</c:v>
                </c:pt>
                <c:pt idx="7">
                  <c:v>1.707267263762873</c:v>
                </c:pt>
                <c:pt idx="8">
                  <c:v>1.798935034760193</c:v>
                </c:pt>
                <c:pt idx="9">
                  <c:v>1.43184630054296</c:v>
                </c:pt>
                <c:pt idx="10">
                  <c:v>1.58933710636173</c:v>
                </c:pt>
              </c:numCache>
            </c:numRef>
          </c:val>
        </c:ser>
        <c:ser>
          <c:idx val="1"/>
          <c:order val="1"/>
          <c:tx>
            <c:v>4C1T</c:v>
          </c:tx>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c:spPr>
          <c:cat>
            <c:strRef>
              <c:f>'Java Scale'!$C$56:$C$66</c:f>
              <c:strCache>
                <c:ptCount val="11"/>
                <c:pt idx="0">
                  <c:v>ferret</c:v>
                </c:pt>
                <c:pt idx="1">
                  <c:v>swaptions</c:v>
                </c:pt>
                <c:pt idx="2">
                  <c:v>blackscholes</c:v>
                </c:pt>
                <c:pt idx="3">
                  <c:v>raytrace</c:v>
                </c:pt>
                <c:pt idx="4">
                  <c:v>fluidanimate</c:v>
                </c:pt>
                <c:pt idx="5">
                  <c:v>x264</c:v>
                </c:pt>
                <c:pt idx="6">
                  <c:v>facesim</c:v>
                </c:pt>
                <c:pt idx="7">
                  <c:v>bodytrack</c:v>
                </c:pt>
                <c:pt idx="8">
                  <c:v>streamcluster</c:v>
                </c:pt>
                <c:pt idx="9">
                  <c:v>vips</c:v>
                </c:pt>
                <c:pt idx="10">
                  <c:v>canneal</c:v>
                </c:pt>
              </c:strCache>
            </c:strRef>
          </c:cat>
          <c:val>
            <c:numRef>
              <c:f>'Java Scale'!$E$56:$E$66</c:f>
              <c:numCache>
                <c:formatCode>0.00</c:formatCode>
                <c:ptCount val="11"/>
                <c:pt idx="0">
                  <c:v>3.578386073864434</c:v>
                </c:pt>
                <c:pt idx="1">
                  <c:v>3.635548182001572</c:v>
                </c:pt>
                <c:pt idx="2">
                  <c:v>3.25042725304774</c:v>
                </c:pt>
                <c:pt idx="3">
                  <c:v>3.0209261173801</c:v>
                </c:pt>
                <c:pt idx="4">
                  <c:v>3.16559067357513</c:v>
                </c:pt>
                <c:pt idx="5">
                  <c:v>3.041924454245655</c:v>
                </c:pt>
                <c:pt idx="6">
                  <c:v>3.24874206054607</c:v>
                </c:pt>
                <c:pt idx="7">
                  <c:v>3.095290268469053</c:v>
                </c:pt>
                <c:pt idx="8">
                  <c:v>2.46913058110635</c:v>
                </c:pt>
                <c:pt idx="9">
                  <c:v>2.559365007817672</c:v>
                </c:pt>
                <c:pt idx="10">
                  <c:v>2.236724218001882</c:v>
                </c:pt>
              </c:numCache>
            </c:numRef>
          </c:val>
        </c:ser>
        <c:ser>
          <c:idx val="2"/>
          <c:order val="2"/>
          <c:tx>
            <c:v>4C2T</c:v>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c:spPr>
          <c:cat>
            <c:strRef>
              <c:f>'Java Scale'!$C$56:$C$66</c:f>
              <c:strCache>
                <c:ptCount val="11"/>
                <c:pt idx="0">
                  <c:v>ferret</c:v>
                </c:pt>
                <c:pt idx="1">
                  <c:v>swaptions</c:v>
                </c:pt>
                <c:pt idx="2">
                  <c:v>blackscholes</c:v>
                </c:pt>
                <c:pt idx="3">
                  <c:v>raytrace</c:v>
                </c:pt>
                <c:pt idx="4">
                  <c:v>fluidanimate</c:v>
                </c:pt>
                <c:pt idx="5">
                  <c:v>x264</c:v>
                </c:pt>
                <c:pt idx="6">
                  <c:v>facesim</c:v>
                </c:pt>
                <c:pt idx="7">
                  <c:v>bodytrack</c:v>
                </c:pt>
                <c:pt idx="8">
                  <c:v>streamcluster</c:v>
                </c:pt>
                <c:pt idx="9">
                  <c:v>vips</c:v>
                </c:pt>
                <c:pt idx="10">
                  <c:v>canneal</c:v>
                </c:pt>
              </c:strCache>
            </c:strRef>
          </c:cat>
          <c:val>
            <c:numRef>
              <c:f>'Java Scale'!$F$56:$F$66</c:f>
              <c:numCache>
                <c:formatCode>0.00</c:formatCode>
                <c:ptCount val="11"/>
                <c:pt idx="0">
                  <c:v>4.790755288978714</c:v>
                </c:pt>
                <c:pt idx="1">
                  <c:v>4.607640970483477</c:v>
                </c:pt>
                <c:pt idx="2">
                  <c:v>4.494688379955885</c:v>
                </c:pt>
                <c:pt idx="3">
                  <c:v>4.121007031500754</c:v>
                </c:pt>
                <c:pt idx="4">
                  <c:v>4.073837423975074</c:v>
                </c:pt>
                <c:pt idx="5">
                  <c:v>3.910163086869569</c:v>
                </c:pt>
                <c:pt idx="6">
                  <c:v>3.798901258575222</c:v>
                </c:pt>
                <c:pt idx="7">
                  <c:v>3.662110335332874</c:v>
                </c:pt>
                <c:pt idx="8">
                  <c:v>3.535969484732699</c:v>
                </c:pt>
                <c:pt idx="9">
                  <c:v>2.944577581055212</c:v>
                </c:pt>
                <c:pt idx="10">
                  <c:v>2.803852068612879</c:v>
                </c:pt>
              </c:numCache>
            </c:numRef>
          </c:val>
        </c:ser>
        <c:axId val="626612824"/>
        <c:axId val="626615784"/>
      </c:barChart>
      <c:catAx>
        <c:axId val="626612824"/>
        <c:scaling>
          <c:orientation val="minMax"/>
        </c:scaling>
        <c:axPos val="b"/>
        <c:tickLblPos val="nextTo"/>
        <c:crossAx val="626615784"/>
        <c:crosses val="autoZero"/>
        <c:auto val="1"/>
        <c:lblAlgn val="ctr"/>
        <c:lblOffset val="100"/>
      </c:catAx>
      <c:valAx>
        <c:axId val="626615784"/>
        <c:scaling>
          <c:orientation val="minMax"/>
          <c:max val="5.0"/>
        </c:scaling>
        <c:axPos val="l"/>
        <c:majorGridlines/>
        <c:title>
          <c:tx>
            <c:rich>
              <a:bodyPr/>
              <a:lstStyle/>
              <a:p>
                <a:pPr>
                  <a:defRPr sz="2000"/>
                </a:pPr>
                <a:r>
                  <a:rPr lang="en-US" sz="2000"/>
                  <a:t>Performance / 1C1T Performance</a:t>
                </a:r>
              </a:p>
            </c:rich>
          </c:tx>
          <c:layout/>
        </c:title>
        <c:numFmt formatCode="0.00" sourceLinked="1"/>
        <c:tickLblPos val="nextTo"/>
        <c:txPr>
          <a:bodyPr/>
          <a:lstStyle/>
          <a:p>
            <a:pPr>
              <a:defRPr sz="1200"/>
            </a:pPr>
            <a:endParaRPr lang="en-US"/>
          </a:p>
        </c:txPr>
        <c:crossAx val="626612824"/>
        <c:crosses val="autoZero"/>
        <c:crossBetween val="between"/>
      </c:valAx>
    </c:plotArea>
    <c:legend>
      <c:legendPos val="b"/>
      <c:layout/>
      <c:txPr>
        <a:bodyPr/>
        <a:lstStyle/>
        <a:p>
          <a:pPr>
            <a:defRPr sz="2000"/>
          </a:pPr>
          <a:endParaRPr lang="en-US"/>
        </a:p>
      </c:txPr>
    </c:legend>
    <c:plotVisOnly val="1"/>
  </c:chart>
  <c:spPr>
    <a:ln>
      <a:noFill/>
    </a:ln>
  </c:sp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barChart>
        <c:barDir val="col"/>
        <c:grouping val="clustered"/>
        <c:ser>
          <c:idx val="0"/>
          <c:order val="0"/>
          <c:tx>
            <c:v>2C1T</c:v>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c:spPr>
          <c:cat>
            <c:strRef>
              <c:f>'Java Scale'!$C$56:$C$66</c:f>
              <c:strCache>
                <c:ptCount val="11"/>
                <c:pt idx="0">
                  <c:v>ferret</c:v>
                </c:pt>
                <c:pt idx="1">
                  <c:v>swaptions</c:v>
                </c:pt>
                <c:pt idx="2">
                  <c:v>blackscholes</c:v>
                </c:pt>
                <c:pt idx="3">
                  <c:v>raytrace</c:v>
                </c:pt>
                <c:pt idx="4">
                  <c:v>fluidanimate</c:v>
                </c:pt>
                <c:pt idx="5">
                  <c:v>x264</c:v>
                </c:pt>
                <c:pt idx="6">
                  <c:v>facesim</c:v>
                </c:pt>
                <c:pt idx="7">
                  <c:v>bodytrack</c:v>
                </c:pt>
                <c:pt idx="8">
                  <c:v>streamcluster</c:v>
                </c:pt>
                <c:pt idx="9">
                  <c:v>vips</c:v>
                </c:pt>
                <c:pt idx="10">
                  <c:v>canneal</c:v>
                </c:pt>
              </c:strCache>
            </c:strRef>
          </c:cat>
          <c:val>
            <c:numRef>
              <c:f>'Java Scale'!$L$56:$L$66</c:f>
              <c:numCache>
                <c:formatCode>0.00</c:formatCode>
                <c:ptCount val="11"/>
                <c:pt idx="0">
                  <c:v>0.843800577873422</c:v>
                </c:pt>
                <c:pt idx="1">
                  <c:v>0.833459542286184</c:v>
                </c:pt>
                <c:pt idx="2">
                  <c:v>0.713444840493158</c:v>
                </c:pt>
                <c:pt idx="3">
                  <c:v>0.796951924671465</c:v>
                </c:pt>
                <c:pt idx="4">
                  <c:v>0.874418239656136</c:v>
                </c:pt>
                <c:pt idx="5">
                  <c:v>0.658410347843339</c:v>
                </c:pt>
                <c:pt idx="6">
                  <c:v>0.847051273426411</c:v>
                </c:pt>
                <c:pt idx="7">
                  <c:v>0.776898300190178</c:v>
                </c:pt>
                <c:pt idx="8">
                  <c:v>0.83330602444014</c:v>
                </c:pt>
                <c:pt idx="9">
                  <c:v>0.831077382083868</c:v>
                </c:pt>
                <c:pt idx="10">
                  <c:v>0.835145170523619</c:v>
                </c:pt>
              </c:numCache>
            </c:numRef>
          </c:val>
        </c:ser>
        <c:ser>
          <c:idx val="1"/>
          <c:order val="1"/>
          <c:tx>
            <c:v>4C1T</c:v>
          </c:tx>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c:spPr>
          <c:cat>
            <c:strRef>
              <c:f>'Java Scale'!$C$56:$C$66</c:f>
              <c:strCache>
                <c:ptCount val="11"/>
                <c:pt idx="0">
                  <c:v>ferret</c:v>
                </c:pt>
                <c:pt idx="1">
                  <c:v>swaptions</c:v>
                </c:pt>
                <c:pt idx="2">
                  <c:v>blackscholes</c:v>
                </c:pt>
                <c:pt idx="3">
                  <c:v>raytrace</c:v>
                </c:pt>
                <c:pt idx="4">
                  <c:v>fluidanimate</c:v>
                </c:pt>
                <c:pt idx="5">
                  <c:v>x264</c:v>
                </c:pt>
                <c:pt idx="6">
                  <c:v>facesim</c:v>
                </c:pt>
                <c:pt idx="7">
                  <c:v>bodytrack</c:v>
                </c:pt>
                <c:pt idx="8">
                  <c:v>streamcluster</c:v>
                </c:pt>
                <c:pt idx="9">
                  <c:v>vips</c:v>
                </c:pt>
                <c:pt idx="10">
                  <c:v>canneal</c:v>
                </c:pt>
              </c:strCache>
            </c:strRef>
          </c:cat>
          <c:val>
            <c:numRef>
              <c:f>'Java Scale'!$M$56:$M$66</c:f>
              <c:numCache>
                <c:formatCode>0.00</c:formatCode>
                <c:ptCount val="11"/>
                <c:pt idx="0">
                  <c:v>0.797871234499456</c:v>
                </c:pt>
                <c:pt idx="1">
                  <c:v>0.788063069766864</c:v>
                </c:pt>
                <c:pt idx="2">
                  <c:v>0.623012899075701</c:v>
                </c:pt>
                <c:pt idx="3">
                  <c:v>0.747964414368695</c:v>
                </c:pt>
                <c:pt idx="4">
                  <c:v>0.86114416021319</c:v>
                </c:pt>
                <c:pt idx="5">
                  <c:v>0.494644038390675</c:v>
                </c:pt>
                <c:pt idx="6">
                  <c:v>0.808450147108044</c:v>
                </c:pt>
                <c:pt idx="7">
                  <c:v>0.627770875268431</c:v>
                </c:pt>
                <c:pt idx="8">
                  <c:v>0.906108993433628</c:v>
                </c:pt>
                <c:pt idx="9">
                  <c:v>0.628728565502664</c:v>
                </c:pt>
                <c:pt idx="10">
                  <c:v>0.833126407827033</c:v>
                </c:pt>
              </c:numCache>
            </c:numRef>
          </c:val>
        </c:ser>
        <c:ser>
          <c:idx val="2"/>
          <c:order val="2"/>
          <c:tx>
            <c:v>4C2T</c:v>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c:spPr>
          <c:cat>
            <c:strRef>
              <c:f>'Java Scale'!$C$56:$C$66</c:f>
              <c:strCache>
                <c:ptCount val="11"/>
                <c:pt idx="0">
                  <c:v>ferret</c:v>
                </c:pt>
                <c:pt idx="1">
                  <c:v>swaptions</c:v>
                </c:pt>
                <c:pt idx="2">
                  <c:v>blackscholes</c:v>
                </c:pt>
                <c:pt idx="3">
                  <c:v>raytrace</c:v>
                </c:pt>
                <c:pt idx="4">
                  <c:v>fluidanimate</c:v>
                </c:pt>
                <c:pt idx="5">
                  <c:v>x264</c:v>
                </c:pt>
                <c:pt idx="6">
                  <c:v>facesim</c:v>
                </c:pt>
                <c:pt idx="7">
                  <c:v>bodytrack</c:v>
                </c:pt>
                <c:pt idx="8">
                  <c:v>streamcluster</c:v>
                </c:pt>
                <c:pt idx="9">
                  <c:v>vips</c:v>
                </c:pt>
                <c:pt idx="10">
                  <c:v>canneal</c:v>
                </c:pt>
              </c:strCache>
            </c:strRef>
          </c:cat>
          <c:val>
            <c:numRef>
              <c:f>'Java Scale'!$N$56:$N$66</c:f>
              <c:numCache>
                <c:formatCode>0.00</c:formatCode>
                <c:ptCount val="11"/>
                <c:pt idx="0">
                  <c:v>0.728495856672657</c:v>
                </c:pt>
                <c:pt idx="1">
                  <c:v>0.758033646029925</c:v>
                </c:pt>
                <c:pt idx="2">
                  <c:v>0.512189215282948</c:v>
                </c:pt>
                <c:pt idx="3">
                  <c:v>0.620957262572841</c:v>
                </c:pt>
                <c:pt idx="4">
                  <c:v>0.853877855182547</c:v>
                </c:pt>
                <c:pt idx="5">
                  <c:v>0.421190882875643</c:v>
                </c:pt>
                <c:pt idx="6">
                  <c:v>0.834676399981284</c:v>
                </c:pt>
                <c:pt idx="7">
                  <c:v>0.609130736155219</c:v>
                </c:pt>
                <c:pt idx="8">
                  <c:v>0.837561195710665</c:v>
                </c:pt>
                <c:pt idx="9">
                  <c:v>0.599224362060506</c:v>
                </c:pt>
                <c:pt idx="10">
                  <c:v>0.704714445355425</c:v>
                </c:pt>
              </c:numCache>
            </c:numRef>
          </c:val>
        </c:ser>
        <c:axId val="548879352"/>
        <c:axId val="548882376"/>
      </c:barChart>
      <c:catAx>
        <c:axId val="548879352"/>
        <c:scaling>
          <c:orientation val="minMax"/>
        </c:scaling>
        <c:axPos val="b"/>
        <c:tickLblPos val="nextTo"/>
        <c:crossAx val="548882376"/>
        <c:crosses val="autoZero"/>
        <c:auto val="1"/>
        <c:lblAlgn val="ctr"/>
        <c:lblOffset val="100"/>
      </c:catAx>
      <c:valAx>
        <c:axId val="548882376"/>
        <c:scaling>
          <c:orientation val="minMax"/>
          <c:max val="1.8"/>
        </c:scaling>
        <c:axPos val="l"/>
        <c:majorGridlines/>
        <c:title>
          <c:tx>
            <c:rich>
              <a:bodyPr/>
              <a:lstStyle/>
              <a:p>
                <a:pPr>
                  <a:defRPr sz="2000"/>
                </a:pPr>
                <a:r>
                  <a:rPr lang="en-US" sz="2000" dirty="0" smtClean="0"/>
                  <a:t>Energy/ </a:t>
                </a:r>
                <a:r>
                  <a:rPr lang="en-US" sz="2000" dirty="0"/>
                  <a:t>1C1T</a:t>
                </a:r>
                <a:r>
                  <a:rPr lang="en-US" sz="2000" dirty="0" smtClean="0"/>
                  <a:t> Energy</a:t>
                </a:r>
                <a:endParaRPr lang="en-US" sz="2000" dirty="0"/>
              </a:p>
            </c:rich>
          </c:tx>
          <c:layout/>
        </c:title>
        <c:numFmt formatCode="0.00" sourceLinked="1"/>
        <c:tickLblPos val="nextTo"/>
        <c:txPr>
          <a:bodyPr/>
          <a:lstStyle/>
          <a:p>
            <a:pPr>
              <a:defRPr sz="1200"/>
            </a:pPr>
            <a:endParaRPr lang="en-US"/>
          </a:p>
        </c:txPr>
        <c:crossAx val="548879352"/>
        <c:crosses val="autoZero"/>
        <c:crossBetween val="between"/>
      </c:valAx>
    </c:plotArea>
    <c:legend>
      <c:legendPos val="b"/>
      <c:layout/>
      <c:txPr>
        <a:bodyPr/>
        <a:lstStyle/>
        <a:p>
          <a:pPr>
            <a:defRPr sz="2000"/>
          </a:pPr>
          <a:endParaRPr lang="en-US"/>
        </a:p>
      </c:txPr>
    </c:legend>
    <c:plotVisOnly val="1"/>
  </c:chart>
  <c:spPr>
    <a:ln>
      <a:noFill/>
    </a:ln>
  </c:sp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manualLayout>
          <c:layoutTarget val="inner"/>
          <c:xMode val="edge"/>
          <c:yMode val="edge"/>
          <c:x val="0.158783239473313"/>
          <c:y val="0.0185487321077457"/>
          <c:w val="0.793876021936613"/>
          <c:h val="0.699160215484986"/>
        </c:manualLayout>
      </c:layout>
      <c:barChart>
        <c:barDir val="col"/>
        <c:grouping val="clustered"/>
        <c:ser>
          <c:idx val="0"/>
          <c:order val="0"/>
          <c:tx>
            <c:v>2C1T</c:v>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c:spPr>
          <c:cat>
            <c:strRef>
              <c:f>'Java Scale'!$S$16:$S$28</c:f>
              <c:strCache>
                <c:ptCount val="13"/>
                <c:pt idx="0">
                  <c:v>sunflow</c:v>
                </c:pt>
                <c:pt idx="1">
                  <c:v>tomcat</c:v>
                </c:pt>
                <c:pt idx="2">
                  <c:v>xalan</c:v>
                </c:pt>
                <c:pt idx="3">
                  <c:v>lusearch</c:v>
                </c:pt>
                <c:pt idx="4">
                  <c:v>eclipse</c:v>
                </c:pt>
                <c:pt idx="5">
                  <c:v>pjbb2005</c:v>
                </c:pt>
                <c:pt idx="6">
                  <c:v>_227_mtrt</c:v>
                </c:pt>
                <c:pt idx="7">
                  <c:v>tradebeans</c:v>
                </c:pt>
                <c:pt idx="8">
                  <c:v>jython</c:v>
                </c:pt>
                <c:pt idx="9">
                  <c:v>batik</c:v>
                </c:pt>
                <c:pt idx="10">
                  <c:v>avrora</c:v>
                </c:pt>
                <c:pt idx="11">
                  <c:v>pmd</c:v>
                </c:pt>
                <c:pt idx="12">
                  <c:v>h2</c:v>
                </c:pt>
              </c:strCache>
            </c:strRef>
          </c:cat>
          <c:val>
            <c:numRef>
              <c:f>'Java Scale'!$T$16:$T$28</c:f>
              <c:numCache>
                <c:formatCode>0.00</c:formatCode>
                <c:ptCount val="13"/>
                <c:pt idx="0">
                  <c:v>1.831948005290919</c:v>
                </c:pt>
                <c:pt idx="1">
                  <c:v>1.761490541669832</c:v>
                </c:pt>
                <c:pt idx="2">
                  <c:v>1.615672537069917</c:v>
                </c:pt>
                <c:pt idx="3">
                  <c:v>1.426039892970084</c:v>
                </c:pt>
                <c:pt idx="4">
                  <c:v>1.740769254670179</c:v>
                </c:pt>
                <c:pt idx="5">
                  <c:v>1.190444846689705</c:v>
                </c:pt>
                <c:pt idx="6">
                  <c:v>1.201230666888409</c:v>
                </c:pt>
                <c:pt idx="7">
                  <c:v>1.327589861868381</c:v>
                </c:pt>
                <c:pt idx="8">
                  <c:v>1.239561156513976</c:v>
                </c:pt>
                <c:pt idx="9">
                  <c:v>1.147414534508708</c:v>
                </c:pt>
                <c:pt idx="10">
                  <c:v>1.037876678730992</c:v>
                </c:pt>
                <c:pt idx="11">
                  <c:v>1.241731619970508</c:v>
                </c:pt>
                <c:pt idx="12">
                  <c:v>0.67730162359936</c:v>
                </c:pt>
              </c:numCache>
            </c:numRef>
          </c:val>
        </c:ser>
        <c:ser>
          <c:idx val="1"/>
          <c:order val="1"/>
          <c:tx>
            <c:v>4C1T</c:v>
          </c:tx>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c:spPr>
          <c:cat>
            <c:strRef>
              <c:f>'Java Scale'!$S$16:$S$28</c:f>
              <c:strCache>
                <c:ptCount val="13"/>
                <c:pt idx="0">
                  <c:v>sunflow</c:v>
                </c:pt>
                <c:pt idx="1">
                  <c:v>tomcat</c:v>
                </c:pt>
                <c:pt idx="2">
                  <c:v>xalan</c:v>
                </c:pt>
                <c:pt idx="3">
                  <c:v>lusearch</c:v>
                </c:pt>
                <c:pt idx="4">
                  <c:v>eclipse</c:v>
                </c:pt>
                <c:pt idx="5">
                  <c:v>pjbb2005</c:v>
                </c:pt>
                <c:pt idx="6">
                  <c:v>_227_mtrt</c:v>
                </c:pt>
                <c:pt idx="7">
                  <c:v>tradebeans</c:v>
                </c:pt>
                <c:pt idx="8">
                  <c:v>jython</c:v>
                </c:pt>
                <c:pt idx="9">
                  <c:v>batik</c:v>
                </c:pt>
                <c:pt idx="10">
                  <c:v>avrora</c:v>
                </c:pt>
                <c:pt idx="11">
                  <c:v>pmd</c:v>
                </c:pt>
                <c:pt idx="12">
                  <c:v>h2</c:v>
                </c:pt>
              </c:strCache>
            </c:strRef>
          </c:cat>
          <c:val>
            <c:numRef>
              <c:f>'Java Scale'!$U$16:$U$28</c:f>
              <c:numCache>
                <c:formatCode>0.00</c:formatCode>
                <c:ptCount val="13"/>
                <c:pt idx="0">
                  <c:v>3.136275318357819</c:v>
                </c:pt>
                <c:pt idx="1">
                  <c:v>2.712664521789997</c:v>
                </c:pt>
                <c:pt idx="2">
                  <c:v>2.835403595940878</c:v>
                </c:pt>
                <c:pt idx="3">
                  <c:v>2.37003123010218</c:v>
                </c:pt>
                <c:pt idx="4">
                  <c:v>2.38864952568187</c:v>
                </c:pt>
                <c:pt idx="5">
                  <c:v>1.538074483540626</c:v>
                </c:pt>
                <c:pt idx="6">
                  <c:v>1.360263653483992</c:v>
                </c:pt>
                <c:pt idx="7">
                  <c:v>1.465227929959851</c:v>
                </c:pt>
                <c:pt idx="8">
                  <c:v>1.300425087359055</c:v>
                </c:pt>
                <c:pt idx="9">
                  <c:v>1.202010248324793</c:v>
                </c:pt>
                <c:pt idx="10">
                  <c:v>1.188276008621475</c:v>
                </c:pt>
                <c:pt idx="11">
                  <c:v>1.082055988985773</c:v>
                </c:pt>
                <c:pt idx="12">
                  <c:v>0.636741222299616</c:v>
                </c:pt>
              </c:numCache>
            </c:numRef>
          </c:val>
        </c:ser>
        <c:ser>
          <c:idx val="2"/>
          <c:order val="2"/>
          <c:tx>
            <c:v>4C2T</c:v>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c:spPr>
          <c:cat>
            <c:strRef>
              <c:f>'Java Scale'!$S$16:$S$28</c:f>
              <c:strCache>
                <c:ptCount val="13"/>
                <c:pt idx="0">
                  <c:v>sunflow</c:v>
                </c:pt>
                <c:pt idx="1">
                  <c:v>tomcat</c:v>
                </c:pt>
                <c:pt idx="2">
                  <c:v>xalan</c:v>
                </c:pt>
                <c:pt idx="3">
                  <c:v>lusearch</c:v>
                </c:pt>
                <c:pt idx="4">
                  <c:v>eclipse</c:v>
                </c:pt>
                <c:pt idx="5">
                  <c:v>pjbb2005</c:v>
                </c:pt>
                <c:pt idx="6">
                  <c:v>_227_mtrt</c:v>
                </c:pt>
                <c:pt idx="7">
                  <c:v>tradebeans</c:v>
                </c:pt>
                <c:pt idx="8">
                  <c:v>jython</c:v>
                </c:pt>
                <c:pt idx="9">
                  <c:v>batik</c:v>
                </c:pt>
                <c:pt idx="10">
                  <c:v>avrora</c:v>
                </c:pt>
                <c:pt idx="11">
                  <c:v>pmd</c:v>
                </c:pt>
                <c:pt idx="12">
                  <c:v>h2</c:v>
                </c:pt>
              </c:strCache>
            </c:strRef>
          </c:cat>
          <c:val>
            <c:numRef>
              <c:f>'Java Scale'!$V$16:$V$28</c:f>
              <c:numCache>
                <c:formatCode>0.00</c:formatCode>
                <c:ptCount val="13"/>
                <c:pt idx="0">
                  <c:v>4.02363616799971</c:v>
                </c:pt>
                <c:pt idx="1">
                  <c:v>3.732033157174665</c:v>
                </c:pt>
                <c:pt idx="2">
                  <c:v>3.522598870056497</c:v>
                </c:pt>
                <c:pt idx="3">
                  <c:v>2.910343286916375</c:v>
                </c:pt>
                <c:pt idx="4">
                  <c:v>2.76287462226131</c:v>
                </c:pt>
                <c:pt idx="5">
                  <c:v>1.664404309981211</c:v>
                </c:pt>
                <c:pt idx="6">
                  <c:v>1.406895208414491</c:v>
                </c:pt>
                <c:pt idx="7">
                  <c:v>1.308680570067288</c:v>
                </c:pt>
                <c:pt idx="8">
                  <c:v>1.301855491642173</c:v>
                </c:pt>
                <c:pt idx="9">
                  <c:v>1.207927795382526</c:v>
                </c:pt>
                <c:pt idx="10">
                  <c:v>1.205141625615763</c:v>
                </c:pt>
                <c:pt idx="11">
                  <c:v>1.137122132839478</c:v>
                </c:pt>
                <c:pt idx="12">
                  <c:v>0.630973481491581</c:v>
                </c:pt>
              </c:numCache>
            </c:numRef>
          </c:val>
        </c:ser>
        <c:axId val="506880344"/>
        <c:axId val="506883400"/>
      </c:barChart>
      <c:catAx>
        <c:axId val="506880344"/>
        <c:scaling>
          <c:orientation val="minMax"/>
        </c:scaling>
        <c:axPos val="b"/>
        <c:tickLblPos val="nextTo"/>
        <c:crossAx val="506883400"/>
        <c:crosses val="autoZero"/>
        <c:auto val="1"/>
        <c:lblAlgn val="ctr"/>
        <c:lblOffset val="100"/>
      </c:catAx>
      <c:valAx>
        <c:axId val="506883400"/>
        <c:scaling>
          <c:orientation val="minMax"/>
          <c:max val="5.0"/>
        </c:scaling>
        <c:axPos val="l"/>
        <c:majorGridlines/>
        <c:title>
          <c:tx>
            <c:rich>
              <a:bodyPr/>
              <a:lstStyle/>
              <a:p>
                <a:pPr>
                  <a:defRPr sz="2000"/>
                </a:pPr>
                <a:r>
                  <a:rPr lang="en-US" sz="2000"/>
                  <a:t>Performance / 1C1T Performance</a:t>
                </a:r>
              </a:p>
            </c:rich>
          </c:tx>
          <c:layout/>
        </c:title>
        <c:numFmt formatCode="0.00" sourceLinked="1"/>
        <c:tickLblPos val="nextTo"/>
        <c:txPr>
          <a:bodyPr/>
          <a:lstStyle/>
          <a:p>
            <a:pPr>
              <a:defRPr sz="1200"/>
            </a:pPr>
            <a:endParaRPr lang="en-US"/>
          </a:p>
        </c:txPr>
        <c:crossAx val="506880344"/>
        <c:crosses val="autoZero"/>
        <c:crossBetween val="between"/>
      </c:valAx>
    </c:plotArea>
    <c:legend>
      <c:legendPos val="b"/>
      <c:layout/>
      <c:txPr>
        <a:bodyPr/>
        <a:lstStyle/>
        <a:p>
          <a:pPr>
            <a:defRPr sz="2000"/>
          </a:pPr>
          <a:endParaRPr lang="en-US"/>
        </a:p>
      </c:txPr>
    </c:legend>
    <c:plotVisOnly val="1"/>
  </c:chart>
  <c:spPr>
    <a:ln>
      <a:noFill/>
    </a:ln>
  </c:spPr>
  <c:externalData r:id="rId1"/>
</c:chartSpace>
</file>

<file path=ppt/drawings/drawing1.xml><?xml version="1.0" encoding="utf-8"?>
<c:userShapes xmlns:c="http://schemas.openxmlformats.org/drawingml/2006/chart">
  <cdr:relSizeAnchor xmlns:cdr="http://schemas.openxmlformats.org/drawingml/2006/chartDrawing">
    <cdr:from>
      <cdr:x>0.05985</cdr:x>
      <cdr:y>0.58502</cdr:y>
    </cdr:from>
    <cdr:to>
      <cdr:x>0.10963</cdr:x>
      <cdr:y>0.63903</cdr:y>
    </cdr:to>
    <cdr:sp macro="" textlink="">
      <cdr:nvSpPr>
        <cdr:cNvPr id="3" name="TextBox 2"/>
        <cdr:cNvSpPr txBox="1"/>
      </cdr:nvSpPr>
      <cdr:spPr>
        <a:xfrm xmlns:a="http://schemas.openxmlformats.org/drawingml/2006/main">
          <a:off x="418078" y="2667000"/>
          <a:ext cx="347721" cy="246221"/>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ysClr val="windowText" lastClr="000000"/>
              </a:solidFill>
              <a:latin typeface="Verdana"/>
            </a:defRPr>
          </a:lvl1pPr>
          <a:lvl2pPr marL="457200" algn="l" defTabSz="457200" rtl="0" eaLnBrk="1" latinLnBrk="0" hangingPunct="1">
            <a:defRPr sz="1800" kern="1200">
              <a:solidFill>
                <a:sysClr val="windowText" lastClr="000000"/>
              </a:solidFill>
              <a:latin typeface="Verdana"/>
            </a:defRPr>
          </a:lvl2pPr>
          <a:lvl3pPr marL="914400" algn="l" defTabSz="457200" rtl="0" eaLnBrk="1" latinLnBrk="0" hangingPunct="1">
            <a:defRPr sz="1800" kern="1200">
              <a:solidFill>
                <a:sysClr val="windowText" lastClr="000000"/>
              </a:solidFill>
              <a:latin typeface="Verdana"/>
            </a:defRPr>
          </a:lvl3pPr>
          <a:lvl4pPr marL="1371600" algn="l" defTabSz="457200" rtl="0" eaLnBrk="1" latinLnBrk="0" hangingPunct="1">
            <a:defRPr sz="1800" kern="1200">
              <a:solidFill>
                <a:sysClr val="windowText" lastClr="000000"/>
              </a:solidFill>
              <a:latin typeface="Verdana"/>
            </a:defRPr>
          </a:lvl4pPr>
          <a:lvl5pPr marL="1828800" algn="l" defTabSz="457200" rtl="0" eaLnBrk="1" latinLnBrk="0" hangingPunct="1">
            <a:defRPr sz="1800" kern="1200">
              <a:solidFill>
                <a:sysClr val="windowText" lastClr="000000"/>
              </a:solidFill>
              <a:latin typeface="Verdana"/>
            </a:defRPr>
          </a:lvl5pPr>
          <a:lvl6pPr marL="2286000" algn="l" defTabSz="457200" rtl="0" eaLnBrk="1" latinLnBrk="0" hangingPunct="1">
            <a:defRPr sz="1800" kern="1200">
              <a:solidFill>
                <a:sysClr val="windowText" lastClr="000000"/>
              </a:solidFill>
              <a:latin typeface="Verdana"/>
            </a:defRPr>
          </a:lvl6pPr>
          <a:lvl7pPr marL="2743200" algn="l" defTabSz="457200" rtl="0" eaLnBrk="1" latinLnBrk="0" hangingPunct="1">
            <a:defRPr sz="1800" kern="1200">
              <a:solidFill>
                <a:sysClr val="windowText" lastClr="000000"/>
              </a:solidFill>
              <a:latin typeface="Verdana"/>
            </a:defRPr>
          </a:lvl7pPr>
          <a:lvl8pPr marL="3200400" algn="l" defTabSz="457200" rtl="0" eaLnBrk="1" latinLnBrk="0" hangingPunct="1">
            <a:defRPr sz="1800" kern="1200">
              <a:solidFill>
                <a:sysClr val="windowText" lastClr="000000"/>
              </a:solidFill>
              <a:latin typeface="Verdana"/>
            </a:defRPr>
          </a:lvl8pPr>
          <a:lvl9pPr marL="3657600" algn="l" defTabSz="457200" rtl="0" eaLnBrk="1" latinLnBrk="0" hangingPunct="1">
            <a:defRPr sz="1800" kern="1200">
              <a:solidFill>
                <a:sysClr val="windowText" lastClr="000000"/>
              </a:solidFill>
              <a:latin typeface="Verdana"/>
            </a:defRPr>
          </a:lvl9pPr>
        </a:lstStyle>
        <a:p xmlns:a="http://schemas.openxmlformats.org/drawingml/2006/main">
          <a:r>
            <a:rPr lang="en-US" sz="1000" dirty="0" smtClean="0"/>
            <a:t>20</a:t>
          </a:r>
          <a:endParaRPr lang="en-US" sz="1000" dirty="0"/>
        </a:p>
      </cdr:txBody>
    </cdr:sp>
  </cdr:relSizeAnchor>
  <cdr:relSizeAnchor xmlns:cdr="http://schemas.openxmlformats.org/drawingml/2006/chartDrawing">
    <cdr:from>
      <cdr:x>0.05985</cdr:x>
      <cdr:y>0.35101</cdr:y>
    </cdr:from>
    <cdr:to>
      <cdr:x>0.10963</cdr:x>
      <cdr:y>0.40502</cdr:y>
    </cdr:to>
    <cdr:sp macro="" textlink="">
      <cdr:nvSpPr>
        <cdr:cNvPr id="4" name="TextBox 3"/>
        <cdr:cNvSpPr txBox="1"/>
      </cdr:nvSpPr>
      <cdr:spPr>
        <a:xfrm xmlns:a="http://schemas.openxmlformats.org/drawingml/2006/main">
          <a:off x="418078" y="1600199"/>
          <a:ext cx="347721" cy="246221"/>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ysClr val="windowText" lastClr="000000"/>
              </a:solidFill>
              <a:latin typeface="Verdana"/>
            </a:defRPr>
          </a:lvl1pPr>
          <a:lvl2pPr marL="457200" algn="l" defTabSz="457200" rtl="0" eaLnBrk="1" latinLnBrk="0" hangingPunct="1">
            <a:defRPr sz="1800" kern="1200">
              <a:solidFill>
                <a:sysClr val="windowText" lastClr="000000"/>
              </a:solidFill>
              <a:latin typeface="Verdana"/>
            </a:defRPr>
          </a:lvl2pPr>
          <a:lvl3pPr marL="914400" algn="l" defTabSz="457200" rtl="0" eaLnBrk="1" latinLnBrk="0" hangingPunct="1">
            <a:defRPr sz="1800" kern="1200">
              <a:solidFill>
                <a:sysClr val="windowText" lastClr="000000"/>
              </a:solidFill>
              <a:latin typeface="Verdana"/>
            </a:defRPr>
          </a:lvl3pPr>
          <a:lvl4pPr marL="1371600" algn="l" defTabSz="457200" rtl="0" eaLnBrk="1" latinLnBrk="0" hangingPunct="1">
            <a:defRPr sz="1800" kern="1200">
              <a:solidFill>
                <a:sysClr val="windowText" lastClr="000000"/>
              </a:solidFill>
              <a:latin typeface="Verdana"/>
            </a:defRPr>
          </a:lvl4pPr>
          <a:lvl5pPr marL="1828800" algn="l" defTabSz="457200" rtl="0" eaLnBrk="1" latinLnBrk="0" hangingPunct="1">
            <a:defRPr sz="1800" kern="1200">
              <a:solidFill>
                <a:sysClr val="windowText" lastClr="000000"/>
              </a:solidFill>
              <a:latin typeface="Verdana"/>
            </a:defRPr>
          </a:lvl5pPr>
          <a:lvl6pPr marL="2286000" algn="l" defTabSz="457200" rtl="0" eaLnBrk="1" latinLnBrk="0" hangingPunct="1">
            <a:defRPr sz="1800" kern="1200">
              <a:solidFill>
                <a:sysClr val="windowText" lastClr="000000"/>
              </a:solidFill>
              <a:latin typeface="Verdana"/>
            </a:defRPr>
          </a:lvl6pPr>
          <a:lvl7pPr marL="2743200" algn="l" defTabSz="457200" rtl="0" eaLnBrk="1" latinLnBrk="0" hangingPunct="1">
            <a:defRPr sz="1800" kern="1200">
              <a:solidFill>
                <a:sysClr val="windowText" lastClr="000000"/>
              </a:solidFill>
              <a:latin typeface="Verdana"/>
            </a:defRPr>
          </a:lvl7pPr>
          <a:lvl8pPr marL="3200400" algn="l" defTabSz="457200" rtl="0" eaLnBrk="1" latinLnBrk="0" hangingPunct="1">
            <a:defRPr sz="1800" kern="1200">
              <a:solidFill>
                <a:sysClr val="windowText" lastClr="000000"/>
              </a:solidFill>
              <a:latin typeface="Verdana"/>
            </a:defRPr>
          </a:lvl8pPr>
          <a:lvl9pPr marL="3657600" algn="l" defTabSz="457200" rtl="0" eaLnBrk="1" latinLnBrk="0" hangingPunct="1">
            <a:defRPr sz="1800" kern="1200">
              <a:solidFill>
                <a:sysClr val="windowText" lastClr="000000"/>
              </a:solidFill>
              <a:latin typeface="Verdana"/>
            </a:defRPr>
          </a:lvl9pPr>
        </a:lstStyle>
        <a:p xmlns:a="http://schemas.openxmlformats.org/drawingml/2006/main">
          <a:r>
            <a:rPr lang="en-US" sz="1000" dirty="0" smtClean="0"/>
            <a:t>40</a:t>
          </a:r>
          <a:endParaRPr lang="en-US" sz="1000" dirty="0"/>
        </a:p>
      </cdr:txBody>
    </cdr:sp>
  </cdr:relSizeAnchor>
  <cdr:relSizeAnchor xmlns:cdr="http://schemas.openxmlformats.org/drawingml/2006/chartDrawing">
    <cdr:from>
      <cdr:x>0.05985</cdr:x>
      <cdr:y>0.11422</cdr:y>
    </cdr:from>
    <cdr:to>
      <cdr:x>0.10963</cdr:x>
      <cdr:y>0.16823</cdr:y>
    </cdr:to>
    <cdr:sp macro="" textlink="">
      <cdr:nvSpPr>
        <cdr:cNvPr id="5" name="TextBox 4"/>
        <cdr:cNvSpPr txBox="1"/>
      </cdr:nvSpPr>
      <cdr:spPr>
        <a:xfrm xmlns:a="http://schemas.openxmlformats.org/drawingml/2006/main">
          <a:off x="418078" y="520700"/>
          <a:ext cx="347721" cy="246221"/>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ysClr val="windowText" lastClr="000000"/>
              </a:solidFill>
              <a:latin typeface="Verdana"/>
            </a:defRPr>
          </a:lvl1pPr>
          <a:lvl2pPr marL="457200" algn="l" defTabSz="457200" rtl="0" eaLnBrk="1" latinLnBrk="0" hangingPunct="1">
            <a:defRPr sz="1800" kern="1200">
              <a:solidFill>
                <a:sysClr val="windowText" lastClr="000000"/>
              </a:solidFill>
              <a:latin typeface="Verdana"/>
            </a:defRPr>
          </a:lvl2pPr>
          <a:lvl3pPr marL="914400" algn="l" defTabSz="457200" rtl="0" eaLnBrk="1" latinLnBrk="0" hangingPunct="1">
            <a:defRPr sz="1800" kern="1200">
              <a:solidFill>
                <a:sysClr val="windowText" lastClr="000000"/>
              </a:solidFill>
              <a:latin typeface="Verdana"/>
            </a:defRPr>
          </a:lvl3pPr>
          <a:lvl4pPr marL="1371600" algn="l" defTabSz="457200" rtl="0" eaLnBrk="1" latinLnBrk="0" hangingPunct="1">
            <a:defRPr sz="1800" kern="1200">
              <a:solidFill>
                <a:sysClr val="windowText" lastClr="000000"/>
              </a:solidFill>
              <a:latin typeface="Verdana"/>
            </a:defRPr>
          </a:lvl4pPr>
          <a:lvl5pPr marL="1828800" algn="l" defTabSz="457200" rtl="0" eaLnBrk="1" latinLnBrk="0" hangingPunct="1">
            <a:defRPr sz="1800" kern="1200">
              <a:solidFill>
                <a:sysClr val="windowText" lastClr="000000"/>
              </a:solidFill>
              <a:latin typeface="Verdana"/>
            </a:defRPr>
          </a:lvl5pPr>
          <a:lvl6pPr marL="2286000" algn="l" defTabSz="457200" rtl="0" eaLnBrk="1" latinLnBrk="0" hangingPunct="1">
            <a:defRPr sz="1800" kern="1200">
              <a:solidFill>
                <a:sysClr val="windowText" lastClr="000000"/>
              </a:solidFill>
              <a:latin typeface="Verdana"/>
            </a:defRPr>
          </a:lvl6pPr>
          <a:lvl7pPr marL="2743200" algn="l" defTabSz="457200" rtl="0" eaLnBrk="1" latinLnBrk="0" hangingPunct="1">
            <a:defRPr sz="1800" kern="1200">
              <a:solidFill>
                <a:sysClr val="windowText" lastClr="000000"/>
              </a:solidFill>
              <a:latin typeface="Verdana"/>
            </a:defRPr>
          </a:lvl7pPr>
          <a:lvl8pPr marL="3200400" algn="l" defTabSz="457200" rtl="0" eaLnBrk="1" latinLnBrk="0" hangingPunct="1">
            <a:defRPr sz="1800" kern="1200">
              <a:solidFill>
                <a:sysClr val="windowText" lastClr="000000"/>
              </a:solidFill>
              <a:latin typeface="Verdana"/>
            </a:defRPr>
          </a:lvl8pPr>
          <a:lvl9pPr marL="3657600" algn="l" defTabSz="457200" rtl="0" eaLnBrk="1" latinLnBrk="0" hangingPunct="1">
            <a:defRPr sz="1800" kern="1200">
              <a:solidFill>
                <a:sysClr val="windowText" lastClr="000000"/>
              </a:solidFill>
              <a:latin typeface="Verdana"/>
            </a:defRPr>
          </a:lvl9pPr>
        </a:lstStyle>
        <a:p xmlns:a="http://schemas.openxmlformats.org/drawingml/2006/main">
          <a:r>
            <a:rPr lang="en-US" sz="1000" dirty="0" smtClean="0"/>
            <a:t>80</a:t>
          </a:r>
          <a:endParaRPr lang="en-US" sz="1000" dirty="0"/>
        </a:p>
      </cdr:txBody>
    </cdr:sp>
  </cdr:relSizeAnchor>
  <cdr:relSizeAnchor xmlns:cdr="http://schemas.openxmlformats.org/drawingml/2006/chartDrawing">
    <cdr:from>
      <cdr:x>0.04818</cdr:x>
      <cdr:y>0.039</cdr:y>
    </cdr:from>
    <cdr:to>
      <cdr:x>0.10963</cdr:x>
      <cdr:y>0.09301</cdr:y>
    </cdr:to>
    <cdr:sp macro="" textlink="">
      <cdr:nvSpPr>
        <cdr:cNvPr id="6" name="TextBox 5"/>
        <cdr:cNvSpPr txBox="1"/>
      </cdr:nvSpPr>
      <cdr:spPr>
        <a:xfrm xmlns:a="http://schemas.openxmlformats.org/drawingml/2006/main">
          <a:off x="336550" y="177800"/>
          <a:ext cx="429249" cy="246221"/>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ysClr val="windowText" lastClr="000000"/>
              </a:solidFill>
              <a:latin typeface="Verdana"/>
            </a:defRPr>
          </a:lvl1pPr>
          <a:lvl2pPr marL="457200" algn="l" defTabSz="457200" rtl="0" eaLnBrk="1" latinLnBrk="0" hangingPunct="1">
            <a:defRPr sz="1800" kern="1200">
              <a:solidFill>
                <a:sysClr val="windowText" lastClr="000000"/>
              </a:solidFill>
              <a:latin typeface="Verdana"/>
            </a:defRPr>
          </a:lvl2pPr>
          <a:lvl3pPr marL="914400" algn="l" defTabSz="457200" rtl="0" eaLnBrk="1" latinLnBrk="0" hangingPunct="1">
            <a:defRPr sz="1800" kern="1200">
              <a:solidFill>
                <a:sysClr val="windowText" lastClr="000000"/>
              </a:solidFill>
              <a:latin typeface="Verdana"/>
            </a:defRPr>
          </a:lvl3pPr>
          <a:lvl4pPr marL="1371600" algn="l" defTabSz="457200" rtl="0" eaLnBrk="1" latinLnBrk="0" hangingPunct="1">
            <a:defRPr sz="1800" kern="1200">
              <a:solidFill>
                <a:sysClr val="windowText" lastClr="000000"/>
              </a:solidFill>
              <a:latin typeface="Verdana"/>
            </a:defRPr>
          </a:lvl4pPr>
          <a:lvl5pPr marL="1828800" algn="l" defTabSz="457200" rtl="0" eaLnBrk="1" latinLnBrk="0" hangingPunct="1">
            <a:defRPr sz="1800" kern="1200">
              <a:solidFill>
                <a:sysClr val="windowText" lastClr="000000"/>
              </a:solidFill>
              <a:latin typeface="Verdana"/>
            </a:defRPr>
          </a:lvl5pPr>
          <a:lvl6pPr marL="2286000" algn="l" defTabSz="457200" rtl="0" eaLnBrk="1" latinLnBrk="0" hangingPunct="1">
            <a:defRPr sz="1800" kern="1200">
              <a:solidFill>
                <a:sysClr val="windowText" lastClr="000000"/>
              </a:solidFill>
              <a:latin typeface="Verdana"/>
            </a:defRPr>
          </a:lvl6pPr>
          <a:lvl7pPr marL="2743200" algn="l" defTabSz="457200" rtl="0" eaLnBrk="1" latinLnBrk="0" hangingPunct="1">
            <a:defRPr sz="1800" kern="1200">
              <a:solidFill>
                <a:sysClr val="windowText" lastClr="000000"/>
              </a:solidFill>
              <a:latin typeface="Verdana"/>
            </a:defRPr>
          </a:lvl7pPr>
          <a:lvl8pPr marL="3200400" algn="l" defTabSz="457200" rtl="0" eaLnBrk="1" latinLnBrk="0" hangingPunct="1">
            <a:defRPr sz="1800" kern="1200">
              <a:solidFill>
                <a:sysClr val="windowText" lastClr="000000"/>
              </a:solidFill>
              <a:latin typeface="Verdana"/>
            </a:defRPr>
          </a:lvl8pPr>
          <a:lvl9pPr marL="3657600" algn="l" defTabSz="457200" rtl="0" eaLnBrk="1" latinLnBrk="0" hangingPunct="1">
            <a:defRPr sz="1800" kern="1200">
              <a:solidFill>
                <a:sysClr val="windowText" lastClr="000000"/>
              </a:solidFill>
              <a:latin typeface="Verdana"/>
            </a:defRPr>
          </a:lvl9pPr>
        </a:lstStyle>
        <a:p xmlns:a="http://schemas.openxmlformats.org/drawingml/2006/main">
          <a:r>
            <a:rPr lang="en-US" sz="1000" dirty="0" smtClean="0"/>
            <a:t>100</a:t>
          </a:r>
          <a:endParaRPr lang="en-US" sz="1000" dirty="0"/>
        </a:p>
      </cdr:txBody>
    </cdr:sp>
  </cdr:relSizeAnchor>
  <cdr:relSizeAnchor xmlns:cdr="http://schemas.openxmlformats.org/drawingml/2006/chartDrawing">
    <cdr:from>
      <cdr:x>0.06167</cdr:x>
      <cdr:y>0.21033</cdr:y>
    </cdr:from>
    <cdr:to>
      <cdr:x>0.11145</cdr:x>
      <cdr:y>0.26434</cdr:y>
    </cdr:to>
    <cdr:sp macro="" textlink="">
      <cdr:nvSpPr>
        <cdr:cNvPr id="7" name="TextBox 6"/>
        <cdr:cNvSpPr txBox="1"/>
      </cdr:nvSpPr>
      <cdr:spPr>
        <a:xfrm xmlns:a="http://schemas.openxmlformats.org/drawingml/2006/main">
          <a:off x="430778" y="958850"/>
          <a:ext cx="347721" cy="246221"/>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ysClr val="windowText" lastClr="000000"/>
              </a:solidFill>
              <a:latin typeface="Verdana"/>
            </a:defRPr>
          </a:lvl1pPr>
          <a:lvl2pPr marL="457200" algn="l" defTabSz="457200" rtl="0" eaLnBrk="1" latinLnBrk="0" hangingPunct="1">
            <a:defRPr sz="1800" kern="1200">
              <a:solidFill>
                <a:sysClr val="windowText" lastClr="000000"/>
              </a:solidFill>
              <a:latin typeface="Verdana"/>
            </a:defRPr>
          </a:lvl2pPr>
          <a:lvl3pPr marL="914400" algn="l" defTabSz="457200" rtl="0" eaLnBrk="1" latinLnBrk="0" hangingPunct="1">
            <a:defRPr sz="1800" kern="1200">
              <a:solidFill>
                <a:sysClr val="windowText" lastClr="000000"/>
              </a:solidFill>
              <a:latin typeface="Verdana"/>
            </a:defRPr>
          </a:lvl3pPr>
          <a:lvl4pPr marL="1371600" algn="l" defTabSz="457200" rtl="0" eaLnBrk="1" latinLnBrk="0" hangingPunct="1">
            <a:defRPr sz="1800" kern="1200">
              <a:solidFill>
                <a:sysClr val="windowText" lastClr="000000"/>
              </a:solidFill>
              <a:latin typeface="Verdana"/>
            </a:defRPr>
          </a:lvl4pPr>
          <a:lvl5pPr marL="1828800" algn="l" defTabSz="457200" rtl="0" eaLnBrk="1" latinLnBrk="0" hangingPunct="1">
            <a:defRPr sz="1800" kern="1200">
              <a:solidFill>
                <a:sysClr val="windowText" lastClr="000000"/>
              </a:solidFill>
              <a:latin typeface="Verdana"/>
            </a:defRPr>
          </a:lvl5pPr>
          <a:lvl6pPr marL="2286000" algn="l" defTabSz="457200" rtl="0" eaLnBrk="1" latinLnBrk="0" hangingPunct="1">
            <a:defRPr sz="1800" kern="1200">
              <a:solidFill>
                <a:sysClr val="windowText" lastClr="000000"/>
              </a:solidFill>
              <a:latin typeface="Verdana"/>
            </a:defRPr>
          </a:lvl6pPr>
          <a:lvl7pPr marL="2743200" algn="l" defTabSz="457200" rtl="0" eaLnBrk="1" latinLnBrk="0" hangingPunct="1">
            <a:defRPr sz="1800" kern="1200">
              <a:solidFill>
                <a:sysClr val="windowText" lastClr="000000"/>
              </a:solidFill>
              <a:latin typeface="Verdana"/>
            </a:defRPr>
          </a:lvl7pPr>
          <a:lvl8pPr marL="3200400" algn="l" defTabSz="457200" rtl="0" eaLnBrk="1" latinLnBrk="0" hangingPunct="1">
            <a:defRPr sz="1800" kern="1200">
              <a:solidFill>
                <a:sysClr val="windowText" lastClr="000000"/>
              </a:solidFill>
              <a:latin typeface="Verdana"/>
            </a:defRPr>
          </a:lvl8pPr>
          <a:lvl9pPr marL="3657600" algn="l" defTabSz="457200" rtl="0" eaLnBrk="1" latinLnBrk="0" hangingPunct="1">
            <a:defRPr sz="1800" kern="1200">
              <a:solidFill>
                <a:sysClr val="windowText" lastClr="000000"/>
              </a:solidFill>
              <a:latin typeface="Verdana"/>
            </a:defRPr>
          </a:lvl9pPr>
        </a:lstStyle>
        <a:p xmlns:a="http://schemas.openxmlformats.org/drawingml/2006/main">
          <a:r>
            <a:rPr lang="en-US" sz="1000" dirty="0" smtClean="0"/>
            <a:t>60</a:t>
          </a:r>
          <a:endParaRPr lang="en-US" sz="1000" dirty="0"/>
        </a:p>
      </cdr:txBody>
    </cdr:sp>
  </cdr:relSizeAnchor>
  <cdr:relSizeAnchor xmlns:cdr="http://schemas.openxmlformats.org/drawingml/2006/chartDrawing">
    <cdr:from>
      <cdr:x>0.31045</cdr:x>
      <cdr:y>0.86128</cdr:y>
    </cdr:from>
    <cdr:to>
      <cdr:x>0.34856</cdr:x>
      <cdr:y>0.91529</cdr:y>
    </cdr:to>
    <cdr:sp macro="" textlink="">
      <cdr:nvSpPr>
        <cdr:cNvPr id="8" name="TextBox 7"/>
        <cdr:cNvSpPr txBox="1"/>
      </cdr:nvSpPr>
      <cdr:spPr>
        <a:xfrm xmlns:a="http://schemas.openxmlformats.org/drawingml/2006/main">
          <a:off x="2168524" y="3926418"/>
          <a:ext cx="266194" cy="246221"/>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ysClr val="windowText" lastClr="000000"/>
              </a:solidFill>
              <a:latin typeface="Verdana"/>
            </a:defRPr>
          </a:lvl1pPr>
          <a:lvl2pPr marL="457200" algn="l" defTabSz="457200" rtl="0" eaLnBrk="1" latinLnBrk="0" hangingPunct="1">
            <a:defRPr sz="1800" kern="1200">
              <a:solidFill>
                <a:sysClr val="windowText" lastClr="000000"/>
              </a:solidFill>
              <a:latin typeface="Verdana"/>
            </a:defRPr>
          </a:lvl2pPr>
          <a:lvl3pPr marL="914400" algn="l" defTabSz="457200" rtl="0" eaLnBrk="1" latinLnBrk="0" hangingPunct="1">
            <a:defRPr sz="1800" kern="1200">
              <a:solidFill>
                <a:sysClr val="windowText" lastClr="000000"/>
              </a:solidFill>
              <a:latin typeface="Verdana"/>
            </a:defRPr>
          </a:lvl3pPr>
          <a:lvl4pPr marL="1371600" algn="l" defTabSz="457200" rtl="0" eaLnBrk="1" latinLnBrk="0" hangingPunct="1">
            <a:defRPr sz="1800" kern="1200">
              <a:solidFill>
                <a:sysClr val="windowText" lastClr="000000"/>
              </a:solidFill>
              <a:latin typeface="Verdana"/>
            </a:defRPr>
          </a:lvl4pPr>
          <a:lvl5pPr marL="1828800" algn="l" defTabSz="457200" rtl="0" eaLnBrk="1" latinLnBrk="0" hangingPunct="1">
            <a:defRPr sz="1800" kern="1200">
              <a:solidFill>
                <a:sysClr val="windowText" lastClr="000000"/>
              </a:solidFill>
              <a:latin typeface="Verdana"/>
            </a:defRPr>
          </a:lvl5pPr>
          <a:lvl6pPr marL="2286000" algn="l" defTabSz="457200" rtl="0" eaLnBrk="1" latinLnBrk="0" hangingPunct="1">
            <a:defRPr sz="1800" kern="1200">
              <a:solidFill>
                <a:sysClr val="windowText" lastClr="000000"/>
              </a:solidFill>
              <a:latin typeface="Verdana"/>
            </a:defRPr>
          </a:lvl6pPr>
          <a:lvl7pPr marL="2743200" algn="l" defTabSz="457200" rtl="0" eaLnBrk="1" latinLnBrk="0" hangingPunct="1">
            <a:defRPr sz="1800" kern="1200">
              <a:solidFill>
                <a:sysClr val="windowText" lastClr="000000"/>
              </a:solidFill>
              <a:latin typeface="Verdana"/>
            </a:defRPr>
          </a:lvl7pPr>
          <a:lvl8pPr marL="3200400" algn="l" defTabSz="457200" rtl="0" eaLnBrk="1" latinLnBrk="0" hangingPunct="1">
            <a:defRPr sz="1800" kern="1200">
              <a:solidFill>
                <a:sysClr val="windowText" lastClr="000000"/>
              </a:solidFill>
              <a:latin typeface="Verdana"/>
            </a:defRPr>
          </a:lvl8pPr>
          <a:lvl9pPr marL="3657600" algn="l" defTabSz="457200" rtl="0" eaLnBrk="1" latinLnBrk="0" hangingPunct="1">
            <a:defRPr sz="1800" kern="1200">
              <a:solidFill>
                <a:sysClr val="windowText" lastClr="000000"/>
              </a:solidFill>
              <a:latin typeface="Verdana"/>
            </a:defRPr>
          </a:lvl9pPr>
        </a:lstStyle>
        <a:p xmlns:a="http://schemas.openxmlformats.org/drawingml/2006/main">
          <a:r>
            <a:rPr lang="en-US" sz="1000" dirty="0" smtClean="0"/>
            <a:t>1</a:t>
          </a:r>
          <a:endParaRPr lang="en-US" sz="1000" dirty="0"/>
        </a:p>
      </cdr:txBody>
    </cdr:sp>
  </cdr:relSizeAnchor>
  <cdr:relSizeAnchor xmlns:cdr="http://schemas.openxmlformats.org/drawingml/2006/chartDrawing">
    <cdr:from>
      <cdr:x>0.52636</cdr:x>
      <cdr:y>0.86128</cdr:y>
    </cdr:from>
    <cdr:to>
      <cdr:x>0.56447</cdr:x>
      <cdr:y>0.91529</cdr:y>
    </cdr:to>
    <cdr:sp macro="" textlink="">
      <cdr:nvSpPr>
        <cdr:cNvPr id="9" name="TextBox 8"/>
        <cdr:cNvSpPr txBox="1"/>
      </cdr:nvSpPr>
      <cdr:spPr>
        <a:xfrm xmlns:a="http://schemas.openxmlformats.org/drawingml/2006/main">
          <a:off x="3676650" y="3926418"/>
          <a:ext cx="266194" cy="246221"/>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Verdana"/>
            </a:defRPr>
          </a:lvl1pPr>
          <a:lvl2pPr marL="457200" indent="0">
            <a:defRPr sz="1100">
              <a:latin typeface="Verdana"/>
            </a:defRPr>
          </a:lvl2pPr>
          <a:lvl3pPr marL="914400" indent="0">
            <a:defRPr sz="1100">
              <a:latin typeface="Verdana"/>
            </a:defRPr>
          </a:lvl3pPr>
          <a:lvl4pPr marL="1371600" indent="0">
            <a:defRPr sz="1100">
              <a:latin typeface="Verdana"/>
            </a:defRPr>
          </a:lvl4pPr>
          <a:lvl5pPr marL="1828800" indent="0">
            <a:defRPr sz="1100">
              <a:latin typeface="Verdana"/>
            </a:defRPr>
          </a:lvl5pPr>
          <a:lvl6pPr marL="2286000" indent="0">
            <a:defRPr sz="1100">
              <a:latin typeface="Verdana"/>
            </a:defRPr>
          </a:lvl6pPr>
          <a:lvl7pPr marL="2743200" indent="0">
            <a:defRPr sz="1100">
              <a:latin typeface="Verdana"/>
            </a:defRPr>
          </a:lvl7pPr>
          <a:lvl8pPr marL="3200400" indent="0">
            <a:defRPr sz="1100">
              <a:latin typeface="Verdana"/>
            </a:defRPr>
          </a:lvl8pPr>
          <a:lvl9pPr marL="3657600" indent="0">
            <a:defRPr sz="1100">
              <a:latin typeface="Verdana"/>
            </a:defRPr>
          </a:lvl9pPr>
        </a:lstStyle>
        <a:p xmlns:a="http://schemas.openxmlformats.org/drawingml/2006/main">
          <a:r>
            <a:rPr lang="en-US" sz="1000" dirty="0" smtClean="0"/>
            <a:t>2</a:t>
          </a:r>
          <a:endParaRPr lang="en-US" sz="1000" dirty="0"/>
        </a:p>
      </cdr:txBody>
    </cdr:sp>
  </cdr:relSizeAnchor>
  <cdr:relSizeAnchor xmlns:cdr="http://schemas.openxmlformats.org/drawingml/2006/chartDrawing">
    <cdr:from>
      <cdr:x>0.65212</cdr:x>
      <cdr:y>0.86128</cdr:y>
    </cdr:from>
    <cdr:to>
      <cdr:x>0.69023</cdr:x>
      <cdr:y>0.91529</cdr:y>
    </cdr:to>
    <cdr:sp macro="" textlink="">
      <cdr:nvSpPr>
        <cdr:cNvPr id="10" name="TextBox 9"/>
        <cdr:cNvSpPr txBox="1"/>
      </cdr:nvSpPr>
      <cdr:spPr>
        <a:xfrm xmlns:a="http://schemas.openxmlformats.org/drawingml/2006/main">
          <a:off x="4555066" y="3926418"/>
          <a:ext cx="266194" cy="246221"/>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Verdana"/>
            </a:defRPr>
          </a:lvl1pPr>
          <a:lvl2pPr marL="457200" indent="0">
            <a:defRPr sz="1100">
              <a:latin typeface="Verdana"/>
            </a:defRPr>
          </a:lvl2pPr>
          <a:lvl3pPr marL="914400" indent="0">
            <a:defRPr sz="1100">
              <a:latin typeface="Verdana"/>
            </a:defRPr>
          </a:lvl3pPr>
          <a:lvl4pPr marL="1371600" indent="0">
            <a:defRPr sz="1100">
              <a:latin typeface="Verdana"/>
            </a:defRPr>
          </a:lvl4pPr>
          <a:lvl5pPr marL="1828800" indent="0">
            <a:defRPr sz="1100">
              <a:latin typeface="Verdana"/>
            </a:defRPr>
          </a:lvl5pPr>
          <a:lvl6pPr marL="2286000" indent="0">
            <a:defRPr sz="1100">
              <a:latin typeface="Verdana"/>
            </a:defRPr>
          </a:lvl6pPr>
          <a:lvl7pPr marL="2743200" indent="0">
            <a:defRPr sz="1100">
              <a:latin typeface="Verdana"/>
            </a:defRPr>
          </a:lvl7pPr>
          <a:lvl8pPr marL="3200400" indent="0">
            <a:defRPr sz="1100">
              <a:latin typeface="Verdana"/>
            </a:defRPr>
          </a:lvl8pPr>
          <a:lvl9pPr marL="3657600" indent="0">
            <a:defRPr sz="1100">
              <a:latin typeface="Verdana"/>
            </a:defRPr>
          </a:lvl9pPr>
        </a:lstStyle>
        <a:p xmlns:a="http://schemas.openxmlformats.org/drawingml/2006/main">
          <a:r>
            <a:rPr lang="en-US" sz="1000" dirty="0" smtClean="0"/>
            <a:t>3</a:t>
          </a:r>
          <a:endParaRPr lang="en-US" sz="1000" dirty="0"/>
        </a:p>
      </cdr:txBody>
    </cdr:sp>
  </cdr:relSizeAnchor>
  <cdr:relSizeAnchor xmlns:cdr="http://schemas.openxmlformats.org/drawingml/2006/chartDrawing">
    <cdr:from>
      <cdr:x>0.7464</cdr:x>
      <cdr:y>0.86128</cdr:y>
    </cdr:from>
    <cdr:to>
      <cdr:x>0.78451</cdr:x>
      <cdr:y>0.91529</cdr:y>
    </cdr:to>
    <cdr:sp macro="" textlink="">
      <cdr:nvSpPr>
        <cdr:cNvPr id="11" name="TextBox 10"/>
        <cdr:cNvSpPr txBox="1"/>
      </cdr:nvSpPr>
      <cdr:spPr>
        <a:xfrm xmlns:a="http://schemas.openxmlformats.org/drawingml/2006/main">
          <a:off x="5213602" y="3926418"/>
          <a:ext cx="266194" cy="246221"/>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Verdana"/>
            </a:defRPr>
          </a:lvl1pPr>
          <a:lvl2pPr marL="457200" indent="0">
            <a:defRPr sz="1100">
              <a:latin typeface="Verdana"/>
            </a:defRPr>
          </a:lvl2pPr>
          <a:lvl3pPr marL="914400" indent="0">
            <a:defRPr sz="1100">
              <a:latin typeface="Verdana"/>
            </a:defRPr>
          </a:lvl3pPr>
          <a:lvl4pPr marL="1371600" indent="0">
            <a:defRPr sz="1100">
              <a:latin typeface="Verdana"/>
            </a:defRPr>
          </a:lvl4pPr>
          <a:lvl5pPr marL="1828800" indent="0">
            <a:defRPr sz="1100">
              <a:latin typeface="Verdana"/>
            </a:defRPr>
          </a:lvl5pPr>
          <a:lvl6pPr marL="2286000" indent="0">
            <a:defRPr sz="1100">
              <a:latin typeface="Verdana"/>
            </a:defRPr>
          </a:lvl6pPr>
          <a:lvl7pPr marL="2743200" indent="0">
            <a:defRPr sz="1100">
              <a:latin typeface="Verdana"/>
            </a:defRPr>
          </a:lvl7pPr>
          <a:lvl8pPr marL="3200400" indent="0">
            <a:defRPr sz="1100">
              <a:latin typeface="Verdana"/>
            </a:defRPr>
          </a:lvl8pPr>
          <a:lvl9pPr marL="3657600" indent="0">
            <a:defRPr sz="1100">
              <a:latin typeface="Verdana"/>
            </a:defRPr>
          </a:lvl9pPr>
        </a:lstStyle>
        <a:p xmlns:a="http://schemas.openxmlformats.org/drawingml/2006/main">
          <a:r>
            <a:rPr lang="en-US" sz="1000" dirty="0" smtClean="0"/>
            <a:t>4</a:t>
          </a:r>
          <a:endParaRPr lang="en-US" sz="10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88EDA46-92D5-154A-9545-36B15D37F649}" type="datetimeFigureOut">
              <a:rPr lang="en-US" smtClean="0"/>
              <a:pPr/>
              <a:t>2/14/11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5B64BD6-0235-7844-B01D-7B1DEEEFC79B}"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47C672-21B7-4B4A-88FA-09C43C642ACF}" type="datetimeFigureOut">
              <a:rPr lang="en-US" smtClean="0"/>
              <a:pPr/>
              <a:t>2/14/11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196D9F-DD7E-1B4B-99C6-ADA462B88DC2}"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buFont typeface="+mj-lt"/>
              <a:buAutoNum type="arabicPeriod"/>
            </a:pPr>
            <a:r>
              <a:rPr lang="en-US" sz="1600" b="1" baseline="0" dirty="0" smtClean="0"/>
              <a:t>Today I am going to start with a history lesson</a:t>
            </a:r>
          </a:p>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r>
              <a:rPr lang="en-US" sz="1600" baseline="0" dirty="0" smtClean="0"/>
              <a:t>Over the past 40 years, hardware designers created technologies that essentially doubled number of transistors on a chip about every two years, as predicted by Gordon Moore, resulting in exponential improvements in computer systems that changed how we entertain ourselves, communicate, do business, science, government, and manufacturing!  How did that happen?</a:t>
            </a:r>
          </a:p>
        </p:txBody>
      </p:sp>
      <p:sp>
        <p:nvSpPr>
          <p:cNvPr id="4" name="Slide Number Placeholder 3"/>
          <p:cNvSpPr>
            <a:spLocks noGrp="1"/>
          </p:cNvSpPr>
          <p:nvPr>
            <p:ph type="sldNum" sz="quarter" idx="10"/>
          </p:nvPr>
        </p:nvSpPr>
        <p:spPr/>
        <p:txBody>
          <a:bodyPr/>
          <a:lstStyle/>
          <a:p>
            <a:fld id="{CC196D9F-DD7E-1B4B-99C6-ADA462B88DC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9B1DD98F-DF99-3542-ABD3-4DFA611D4FA1}" type="slidenum">
              <a:rPr lang="en-US"/>
              <a:pPr/>
              <a:t>10</a:t>
            </a:fld>
            <a:endParaRPr 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9B1DD98F-DF99-3542-ABD3-4DFA611D4FA1}" type="slidenum">
              <a:rPr lang="en-US"/>
              <a:pPr/>
              <a:t>11</a:t>
            </a:fld>
            <a:endParaRPr 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Computer architects</a:t>
            </a:r>
          </a:p>
        </p:txBody>
      </p:sp>
      <p:sp>
        <p:nvSpPr>
          <p:cNvPr id="4" name="Slide Number Placeholder 3"/>
          <p:cNvSpPr>
            <a:spLocks noGrp="1"/>
          </p:cNvSpPr>
          <p:nvPr>
            <p:ph type="sldNum" sz="quarter" idx="10"/>
          </p:nvPr>
        </p:nvSpPr>
        <p:spPr/>
        <p:txBody>
          <a:bodyPr/>
          <a:lstStyle/>
          <a:p>
            <a:pPr>
              <a:defRPr/>
            </a:pPr>
            <a:fld id="{ABC9BE70-6337-6F47-9621-C451D08FBCD7}"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Computer architects</a:t>
            </a:r>
          </a:p>
        </p:txBody>
      </p:sp>
      <p:sp>
        <p:nvSpPr>
          <p:cNvPr id="4" name="Slide Number Placeholder 3"/>
          <p:cNvSpPr>
            <a:spLocks noGrp="1"/>
          </p:cNvSpPr>
          <p:nvPr>
            <p:ph type="sldNum" sz="quarter" idx="10"/>
          </p:nvPr>
        </p:nvSpPr>
        <p:spPr/>
        <p:txBody>
          <a:bodyPr/>
          <a:lstStyle/>
          <a:p>
            <a:pPr>
              <a:defRPr/>
            </a:pPr>
            <a:fld id="{ABC9BE70-6337-6F47-9621-C451D08FBCD7}"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Computation and data define computer performance</a:t>
            </a:r>
          </a:p>
        </p:txBody>
      </p:sp>
      <p:sp>
        <p:nvSpPr>
          <p:cNvPr id="4" name="Slide Number Placeholder 3"/>
          <p:cNvSpPr>
            <a:spLocks noGrp="1"/>
          </p:cNvSpPr>
          <p:nvPr>
            <p:ph type="sldNum" sz="quarter" idx="10"/>
          </p:nvPr>
        </p:nvSpPr>
        <p:spPr/>
        <p:txBody>
          <a:bodyPr/>
          <a:lstStyle/>
          <a:p>
            <a:pPr>
              <a:defRPr/>
            </a:pPr>
            <a:fld id="{ABC9BE70-6337-6F47-9621-C451D08FBCD7}"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Need text here</a:t>
            </a:r>
            <a:endParaRPr lang="en-US" dirty="0"/>
          </a:p>
        </p:txBody>
      </p:sp>
      <p:sp>
        <p:nvSpPr>
          <p:cNvPr id="4" name="Slide Number Placeholder 3"/>
          <p:cNvSpPr>
            <a:spLocks noGrp="1"/>
          </p:cNvSpPr>
          <p:nvPr>
            <p:ph type="sldNum" sz="quarter" idx="10"/>
          </p:nvPr>
        </p:nvSpPr>
        <p:spPr/>
        <p:txBody>
          <a:bodyPr/>
          <a:lstStyle/>
          <a:p>
            <a:fld id="{CC196D9F-DD7E-1B4B-99C6-ADA462B88DC2}" type="slidenum">
              <a:rPr lang="en-US" smtClean="0"/>
              <a:pPr/>
              <a:t>20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4537302-49E1-B74B-9EA5-05CBE08CB0BA}" type="slidenum">
              <a:rPr lang="en-US" smtClean="0"/>
              <a:pPr/>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4537302-49E1-B74B-9EA5-05CBE08CB0BA}" type="slidenum">
              <a:rPr lang="en-US" smtClean="0"/>
              <a:pPr/>
              <a:t>22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C196D9F-DD7E-1B4B-99C6-ADA462B88DC2}" type="slidenum">
              <a:rPr lang="en-US" smtClean="0"/>
              <a:pPr/>
              <a:t>27</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ABC9BE70-6337-6F47-9621-C451D08FBCD7}" type="slidenum">
              <a:rPr lang="en-US" smtClean="0"/>
              <a:pPr>
                <a:defRPr/>
              </a:pPr>
              <a:t>38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Hardware took a simplistic view of the world.  We need to keep running the same software, since rewriting it for every new processor is too costly. </a:t>
            </a:r>
          </a:p>
        </p:txBody>
      </p:sp>
      <p:sp>
        <p:nvSpPr>
          <p:cNvPr id="4" name="Slide Number Placeholder 3"/>
          <p:cNvSpPr>
            <a:spLocks noGrp="1"/>
          </p:cNvSpPr>
          <p:nvPr>
            <p:ph type="sldNum" sz="quarter" idx="10"/>
          </p:nvPr>
        </p:nvSpPr>
        <p:spPr/>
        <p:txBody>
          <a:bodyPr/>
          <a:lstStyle/>
          <a:p>
            <a:pPr>
              <a:defRPr/>
            </a:pPr>
            <a:fld id="{ABC9BE70-6337-6F47-9621-C451D08FBCD7}"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ABC9BE70-6337-6F47-9621-C451D08FBCD7}" type="slidenum">
              <a:rPr lang="en-US" smtClean="0"/>
              <a:pPr>
                <a:defRPr/>
              </a:pPr>
              <a:t>42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baseline="0" dirty="0" smtClean="0"/>
          </a:p>
        </p:txBody>
      </p:sp>
      <p:sp>
        <p:nvSpPr>
          <p:cNvPr id="4" name="Slide Number Placeholder 3"/>
          <p:cNvSpPr>
            <a:spLocks noGrp="1"/>
          </p:cNvSpPr>
          <p:nvPr>
            <p:ph type="sldNum" sz="quarter" idx="10"/>
          </p:nvPr>
        </p:nvSpPr>
        <p:spPr/>
        <p:txBody>
          <a:bodyPr/>
          <a:lstStyle/>
          <a:p>
            <a:pPr>
              <a:defRPr/>
            </a:pPr>
            <a:fld id="{ABC9BE70-6337-6F47-9621-C451D08FBCD7}" type="slidenum">
              <a:rPr lang="en-US" smtClean="0"/>
              <a:pPr>
                <a:defRPr/>
              </a:pPr>
              <a:t>43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dirty="0" smtClean="0"/>
          </a:p>
        </p:txBody>
      </p:sp>
      <p:sp>
        <p:nvSpPr>
          <p:cNvPr id="4" name="Slide Number Placeholder 3"/>
          <p:cNvSpPr>
            <a:spLocks noGrp="1"/>
          </p:cNvSpPr>
          <p:nvPr>
            <p:ph type="sldNum" sz="quarter" idx="10"/>
          </p:nvPr>
        </p:nvSpPr>
        <p:spPr/>
        <p:txBody>
          <a:bodyPr/>
          <a:lstStyle/>
          <a:p>
            <a:pPr>
              <a:defRPr/>
            </a:pPr>
            <a:fld id="{ABC9BE70-6337-6F47-9621-C451D08FBCD7}" type="slidenum">
              <a:rPr lang="en-US" smtClean="0"/>
              <a:pPr>
                <a:defRPr/>
              </a:pPr>
              <a:t>44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BC9BE70-6337-6F47-9621-C451D08FBCD7}" type="slidenum">
              <a:rPr lang="en-US" smtClean="0"/>
              <a:pPr>
                <a:defRPr/>
              </a:pPr>
              <a:t>45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BC9BE70-6337-6F47-9621-C451D08FBCD7}" type="slidenum">
              <a:rPr lang="en-US" smtClean="0"/>
              <a:pPr>
                <a:defRPr/>
              </a:pPr>
              <a:t>46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pPr>
              <a:defRPr/>
            </a:pPr>
            <a:fld id="{ABC9BE70-6337-6F47-9621-C451D08FBCD7}" type="slidenum">
              <a:rPr lang="en-US" smtClean="0"/>
              <a:pPr>
                <a:defRPr/>
              </a:pPr>
              <a:t>47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mj-lt"/>
              <a:buAutoNum type="arabicPeriod"/>
            </a:pPr>
            <a:r>
              <a:rPr lang="en-US" dirty="0" smtClean="0"/>
              <a:t>Garbage collectors </a:t>
            </a:r>
            <a:r>
              <a:rPr lang="en-US" b="1" dirty="0" smtClean="0"/>
              <a:t>allocate objects in memory </a:t>
            </a:r>
            <a:r>
              <a:rPr lang="en-US" dirty="0" smtClean="0"/>
              <a:t>on</a:t>
            </a:r>
            <a:r>
              <a:rPr lang="en-US" baseline="0" dirty="0" smtClean="0"/>
              <a:t> behalf of programs and then </a:t>
            </a:r>
            <a:r>
              <a:rPr lang="en-US" b="1" dirty="0" smtClean="0"/>
              <a:t>automatically</a:t>
            </a:r>
            <a:r>
              <a:rPr lang="en-US" b="1" baseline="0" dirty="0" smtClean="0"/>
              <a:t> reclaim memory </a:t>
            </a:r>
            <a:r>
              <a:rPr lang="en-US" baseline="0" dirty="0" smtClean="0"/>
              <a:t>when the program stops referencing objects</a:t>
            </a:r>
          </a:p>
          <a:p>
            <a:pPr marL="228600" indent="-228600">
              <a:buFont typeface="+mj-lt"/>
              <a:buAutoNum type="arabicPeriod"/>
            </a:pPr>
            <a:r>
              <a:rPr lang="en-US" baseline="0" dirty="0" smtClean="0"/>
              <a:t>The time it takes directly affects performance</a:t>
            </a:r>
          </a:p>
          <a:p>
            <a:pPr marL="228600" indent="-228600">
              <a:buFont typeface="+mj-lt"/>
              <a:buAutoNum type="arabicPeriod"/>
            </a:pPr>
            <a:r>
              <a:rPr lang="en-US" baseline="0" dirty="0" smtClean="0"/>
              <a:t>Less obvious, is that </a:t>
            </a:r>
            <a:r>
              <a:rPr lang="en-US" b="1" baseline="0" dirty="0" smtClean="0"/>
              <a:t>how it lays out objects in memory directly affects every application’s time and space</a:t>
            </a:r>
          </a:p>
          <a:p>
            <a:pPr marL="228600" indent="-228600">
              <a:buFont typeface="+mj-lt"/>
              <a:buAutoNum type="arabicPeriod"/>
            </a:pPr>
            <a:r>
              <a:rPr lang="en-US" b="1" baseline="0" dirty="0" smtClean="0"/>
              <a:t>Thus garbage collection is a critical component for all modern applications that use managed languages, such as C#, Java, JavaScript, and PHP</a:t>
            </a:r>
          </a:p>
          <a:p>
            <a:pPr marL="228600" indent="-228600">
              <a:buFont typeface="+mj-lt"/>
              <a:buAutoNum type="arabicPeriod"/>
            </a:pPr>
            <a:r>
              <a:rPr lang="en-US" b="1" baseline="0" dirty="0" smtClean="0"/>
              <a:t>These characteristics</a:t>
            </a:r>
            <a:r>
              <a:rPr lang="en-US" b="0" baseline="0" dirty="0" smtClean="0"/>
              <a:t> make it an excellent exemplar </a:t>
            </a:r>
            <a:endParaRPr lang="en-US" b="1" baseline="0" dirty="0" smtClean="0"/>
          </a:p>
        </p:txBody>
      </p:sp>
      <p:sp>
        <p:nvSpPr>
          <p:cNvPr id="4" name="Slide Number Placeholder 3"/>
          <p:cNvSpPr>
            <a:spLocks noGrp="1"/>
          </p:cNvSpPr>
          <p:nvPr>
            <p:ph type="sldNum" sz="quarter" idx="10"/>
          </p:nvPr>
        </p:nvSpPr>
        <p:spPr/>
        <p:txBody>
          <a:bodyPr/>
          <a:lstStyle/>
          <a:p>
            <a:fld id="{CC196D9F-DD7E-1B4B-99C6-ADA462B88DC2}" type="slidenum">
              <a:rPr lang="en-US" smtClean="0"/>
              <a:pPr/>
              <a:t>50</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r>
              <a:rPr lang="en-US" baseline="0" dirty="0" smtClean="0"/>
              <a:t> In 1960, John McCarthy invited the mark-sweep garbage collection algorithm—fittingly like the McCarthy era, mark-sweep suffers from </a:t>
            </a:r>
            <a:r>
              <a:rPr lang="en-US" b="1" baseline="0" dirty="0" smtClean="0"/>
              <a:t>fragmentation—it scatters objects in memory</a:t>
            </a:r>
            <a:r>
              <a:rPr lang="en-US" baseline="0" dirty="0" smtClean="0"/>
              <a:t>.</a:t>
            </a:r>
          </a:p>
          <a:p>
            <a:pPr>
              <a:buFontTx/>
              <a:buChar char="•"/>
            </a:pPr>
            <a:r>
              <a:rPr lang="en-US" baseline="0" dirty="0" smtClean="0"/>
              <a:t> The summer of love in 1967 brought us together—the mark-compact algorithm </a:t>
            </a:r>
            <a:r>
              <a:rPr lang="en-US" b="1" baseline="0" dirty="0" smtClean="0"/>
              <a:t>trades computation to eliminate fragmentation</a:t>
            </a:r>
            <a:endParaRPr lang="en-US" baseline="0" dirty="0" smtClean="0"/>
          </a:p>
          <a:p>
            <a:pPr>
              <a:buFontTx/>
              <a:buChar char="•"/>
            </a:pPr>
            <a:r>
              <a:rPr lang="en-US" baseline="0" dirty="0" smtClean="0"/>
              <a:t> In the era of the third Jackson 5 album, the semi-space algorithm went the other way—it  </a:t>
            </a:r>
            <a:r>
              <a:rPr lang="en-US" b="1" baseline="0" dirty="0" smtClean="0"/>
              <a:t>trades space to reduce fragmentation.</a:t>
            </a:r>
          </a:p>
          <a:p>
            <a:pPr>
              <a:buFontTx/>
              <a:buChar char="•"/>
            </a:pPr>
            <a:r>
              <a:rPr lang="en-US" baseline="0" dirty="0" smtClean="0"/>
              <a:t> GC algorithms mix and match these canonical algorithms, starting from Steele &amp; </a:t>
            </a:r>
            <a:r>
              <a:rPr lang="en-US" baseline="0" dirty="0" err="1" smtClean="0"/>
              <a:t>Djkstra’s</a:t>
            </a:r>
            <a:r>
              <a:rPr lang="en-US" baseline="0" dirty="0" smtClean="0"/>
              <a:t> concurrent collectors up through to modern generational collectors</a:t>
            </a:r>
          </a:p>
          <a:p>
            <a:pPr>
              <a:buFontTx/>
              <a:buChar char="•"/>
            </a:pPr>
            <a:r>
              <a:rPr lang="en-US" baseline="0" dirty="0" smtClean="0"/>
              <a:t> Although GC went out of fashion for a while, modern developers prefer garbage collected languages</a:t>
            </a:r>
            <a:endParaRPr lang="en-US" dirty="0"/>
          </a:p>
        </p:txBody>
      </p:sp>
      <p:sp>
        <p:nvSpPr>
          <p:cNvPr id="4" name="Slide Number Placeholder 3"/>
          <p:cNvSpPr>
            <a:spLocks noGrp="1"/>
          </p:cNvSpPr>
          <p:nvPr>
            <p:ph type="sldNum" sz="quarter" idx="10"/>
          </p:nvPr>
        </p:nvSpPr>
        <p:spPr/>
        <p:txBody>
          <a:bodyPr/>
          <a:lstStyle/>
          <a:p>
            <a:fld id="{CC196D9F-DD7E-1B4B-99C6-ADA462B88DC2}" type="slidenum">
              <a:rPr lang="en-US" smtClean="0"/>
              <a:pPr/>
              <a:t>51</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Why? </a:t>
            </a:r>
            <a:r>
              <a:rPr lang="en-US" baseline="0" dirty="0" smtClean="0"/>
              <a:t>because GC eliminates both a programming task and a class of bugs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C196D9F-DD7E-1B4B-99C6-ADA462B88DC2}" type="slidenum">
              <a:rPr lang="en-US" smtClean="0"/>
              <a:pPr/>
              <a:t>52</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and programmers were willing to suffer space and time overheads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C196D9F-DD7E-1B4B-99C6-ADA462B88DC2}" type="slidenum">
              <a:rPr lang="en-US" smtClean="0"/>
              <a:pPr/>
              <a:t>53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Software designers and developers</a:t>
            </a:r>
          </a:p>
        </p:txBody>
      </p:sp>
      <p:sp>
        <p:nvSpPr>
          <p:cNvPr id="4" name="Slide Number Placeholder 3"/>
          <p:cNvSpPr>
            <a:spLocks noGrp="1"/>
          </p:cNvSpPr>
          <p:nvPr>
            <p:ph type="sldNum" sz="quarter" idx="10"/>
          </p:nvPr>
        </p:nvSpPr>
        <p:spPr/>
        <p:txBody>
          <a:bodyPr/>
          <a:lstStyle/>
          <a:p>
            <a:pPr>
              <a:defRPr/>
            </a:pPr>
            <a:fld id="{ABC9BE70-6337-6F47-9621-C451D08FBCD7}"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a:t>
            </a:r>
            <a:r>
              <a:rPr lang="en-US" baseline="0" dirty="0" smtClean="0"/>
              <a:t> G</a:t>
            </a:r>
            <a:r>
              <a:rPr lang="en-US" dirty="0" smtClean="0"/>
              <a:t>C</a:t>
            </a:r>
            <a:r>
              <a:rPr lang="en-US" baseline="0" dirty="0" smtClean="0"/>
              <a:t> algorithm can be broken down </a:t>
            </a:r>
            <a:r>
              <a:rPr lang="en-US" b="0" u="none" baseline="0" dirty="0" smtClean="0"/>
              <a:t>into of three algorithmic components</a:t>
            </a:r>
            <a:r>
              <a:rPr lang="en-US" b="0" baseline="0" dirty="0" smtClean="0"/>
              <a:t>.  How </a:t>
            </a:r>
            <a:r>
              <a:rPr lang="en-US" b="1" baseline="0" dirty="0" smtClean="0"/>
              <a:t>objects </a:t>
            </a:r>
            <a:r>
              <a:rPr lang="en-US" b="0" baseline="0" dirty="0" smtClean="0"/>
              <a:t>are allocated, how garbage is identified, and how space is reclaimed.</a:t>
            </a:r>
            <a:endParaRPr lang="en-US" b="0" dirty="0"/>
          </a:p>
        </p:txBody>
      </p:sp>
      <p:sp>
        <p:nvSpPr>
          <p:cNvPr id="4" name="Slide Number Placeholder 3"/>
          <p:cNvSpPr>
            <a:spLocks noGrp="1"/>
          </p:cNvSpPr>
          <p:nvPr>
            <p:ph type="sldNum" sz="quarter" idx="10"/>
          </p:nvPr>
        </p:nvSpPr>
        <p:spPr/>
        <p:txBody>
          <a:bodyPr/>
          <a:lstStyle/>
          <a:p>
            <a:fld id="{CC196D9F-DD7E-1B4B-99C6-ADA462B88DC2}" type="slidenum">
              <a:rPr lang="en-US" smtClean="0"/>
              <a:pPr/>
              <a:t>54</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Can one algorithm do it all?</a:t>
            </a:r>
            <a:endParaRPr lang="en-US" dirty="0"/>
          </a:p>
        </p:txBody>
      </p:sp>
      <p:sp>
        <p:nvSpPr>
          <p:cNvPr id="4" name="Slide Number Placeholder 3"/>
          <p:cNvSpPr>
            <a:spLocks noGrp="1"/>
          </p:cNvSpPr>
          <p:nvPr>
            <p:ph type="sldNum" sz="quarter" idx="10"/>
          </p:nvPr>
        </p:nvSpPr>
        <p:spPr/>
        <p:txBody>
          <a:bodyPr/>
          <a:lstStyle/>
          <a:p>
            <a:fld id="{CC196D9F-DD7E-1B4B-99C6-ADA462B88DC2}" type="slidenum">
              <a:rPr lang="en-US" smtClean="0"/>
              <a:pPr/>
              <a:t>56</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Need text here</a:t>
            </a:r>
            <a:endParaRPr lang="en-US" dirty="0"/>
          </a:p>
        </p:txBody>
      </p:sp>
      <p:sp>
        <p:nvSpPr>
          <p:cNvPr id="4" name="Slide Number Placeholder 3"/>
          <p:cNvSpPr>
            <a:spLocks noGrp="1"/>
          </p:cNvSpPr>
          <p:nvPr>
            <p:ph type="sldNum" sz="quarter" idx="10"/>
          </p:nvPr>
        </p:nvSpPr>
        <p:spPr/>
        <p:txBody>
          <a:bodyPr/>
          <a:lstStyle/>
          <a:p>
            <a:fld id="{CC196D9F-DD7E-1B4B-99C6-ADA462B88DC2}" type="slidenum">
              <a:rPr lang="en-US" smtClean="0"/>
              <a:pPr/>
              <a:t>58</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do this by identifying a</a:t>
            </a:r>
            <a:r>
              <a:rPr lang="en-US" baseline="0" dirty="0" smtClean="0"/>
              <a:t> </a:t>
            </a:r>
            <a:r>
              <a:rPr lang="en-US" b="1" baseline="0" dirty="0" smtClean="0"/>
              <a:t>fourth reclamation strategy</a:t>
            </a:r>
            <a:r>
              <a:rPr lang="en-US" baseline="0" dirty="0" smtClean="0"/>
              <a:t>, sweep-to-region. It works by dividing the space into regions, and freeing any region with no live objects in it.  Regions can then be used for contiguous bump allocation.   Mark-region is a canonical collector combining contiguous bump allocation with tracing and sweep-to-region reclamation.  </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CC196D9F-DD7E-1B4B-99C6-ADA462B88DC2}" type="slidenum">
              <a:rPr lang="en-US" smtClean="0"/>
              <a:pPr/>
              <a:t>59</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to scale!  64K/128</a:t>
            </a:r>
            <a:r>
              <a:rPr lang="en-US" baseline="0" dirty="0" smtClean="0"/>
              <a:t> (2^16/2^7) =&gt; 512 lines per block!!   LOS used for large objects.  Freed pages may be reused by other components, such as the LOS</a:t>
            </a:r>
            <a:endParaRPr lang="en-US" dirty="0"/>
          </a:p>
        </p:txBody>
      </p:sp>
      <p:sp>
        <p:nvSpPr>
          <p:cNvPr id="4" name="Slide Number Placeholder 3"/>
          <p:cNvSpPr>
            <a:spLocks noGrp="1"/>
          </p:cNvSpPr>
          <p:nvPr>
            <p:ph type="sldNum" sz="quarter" idx="10"/>
          </p:nvPr>
        </p:nvSpPr>
        <p:spPr/>
        <p:txBody>
          <a:bodyPr/>
          <a:lstStyle/>
          <a:p>
            <a:fld id="{CC196D9F-DD7E-1B4B-99C6-ADA462B88DC2}" type="slidenum">
              <a:rPr lang="en-US" smtClean="0"/>
              <a:pPr/>
              <a:t>61</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C196D9F-DD7E-1B4B-99C6-ADA462B88DC2}" type="slidenum">
              <a:rPr lang="en-US" smtClean="0"/>
              <a:pPr/>
              <a:t>63</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This exemplar</a:t>
            </a:r>
            <a:r>
              <a:rPr lang="en-US" b="1" baseline="0" dirty="0" smtClean="0"/>
              <a:t> shows systematic algorithm understanding combined with new fundamentals can yield more space and time efficient algorithms</a:t>
            </a:r>
            <a:endParaRPr lang="en-US" b="1" dirty="0"/>
          </a:p>
        </p:txBody>
      </p:sp>
      <p:sp>
        <p:nvSpPr>
          <p:cNvPr id="4" name="Slide Number Placeholder 3"/>
          <p:cNvSpPr>
            <a:spLocks noGrp="1"/>
          </p:cNvSpPr>
          <p:nvPr>
            <p:ph type="sldNum" sz="quarter" idx="10"/>
          </p:nvPr>
        </p:nvSpPr>
        <p:spPr/>
        <p:txBody>
          <a:bodyPr/>
          <a:lstStyle/>
          <a:p>
            <a:fld id="{CC196D9F-DD7E-1B4B-99C6-ADA462B88DC2}" type="slidenum">
              <a:rPr lang="en-US" smtClean="0"/>
              <a:pPr/>
              <a:t>64</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To</a:t>
            </a:r>
            <a:r>
              <a:rPr lang="en-US" b="1" baseline="0" dirty="0" smtClean="0"/>
              <a:t> conclude, I want to return to why new space and time efficient algorithms are so critical to the future of computing</a:t>
            </a:r>
            <a:endParaRPr lang="en-US" b="1" dirty="0"/>
          </a:p>
        </p:txBody>
      </p:sp>
      <p:sp>
        <p:nvSpPr>
          <p:cNvPr id="4" name="Slide Number Placeholder 3"/>
          <p:cNvSpPr>
            <a:spLocks noGrp="1"/>
          </p:cNvSpPr>
          <p:nvPr>
            <p:ph type="sldNum" sz="quarter" idx="10"/>
          </p:nvPr>
        </p:nvSpPr>
        <p:spPr/>
        <p:txBody>
          <a:bodyPr/>
          <a:lstStyle/>
          <a:p>
            <a:fld id="{CC196D9F-DD7E-1B4B-99C6-ADA462B88DC2}" type="slidenum">
              <a:rPr lang="en-US" smtClean="0"/>
              <a:pPr/>
              <a:t>65</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parallelism ties computation and space together;</a:t>
            </a:r>
            <a:r>
              <a:rPr lang="en-US" baseline="0" dirty="0" smtClean="0"/>
              <a:t> where data is located in these systems is a primary contributor to computation time.  </a:t>
            </a:r>
          </a:p>
          <a:p>
            <a:r>
              <a:rPr lang="en-US" b="1" baseline="0" dirty="0" smtClean="0"/>
              <a:t>To parallelizing an algorithm, programmers must divide and coordinate space and time, </a:t>
            </a:r>
            <a:r>
              <a:rPr lang="en-US" baseline="0" dirty="0" smtClean="0"/>
              <a:t>making parallel systems wicked to program.</a:t>
            </a:r>
            <a:endParaRPr lang="en-US" dirty="0"/>
          </a:p>
        </p:txBody>
      </p:sp>
      <p:sp>
        <p:nvSpPr>
          <p:cNvPr id="4" name="Slide Number Placeholder 3"/>
          <p:cNvSpPr>
            <a:spLocks noGrp="1"/>
          </p:cNvSpPr>
          <p:nvPr>
            <p:ph type="sldNum" sz="quarter" idx="10"/>
          </p:nvPr>
        </p:nvSpPr>
        <p:spPr/>
        <p:txBody>
          <a:bodyPr/>
          <a:lstStyle/>
          <a:p>
            <a:fld id="{CC196D9F-DD7E-1B4B-99C6-ADA462B88DC2}" type="slidenum">
              <a:rPr lang="en-US" smtClean="0"/>
              <a:pPr/>
              <a:t>66</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drive the next generation of technological advances</a:t>
            </a:r>
            <a:r>
              <a:rPr lang="en-US" baseline="0" dirty="0" smtClean="0"/>
              <a:t>, computer scientists must help create a new virtuous cycle with a parallel ecosystem</a:t>
            </a:r>
            <a:endParaRPr lang="en-US" dirty="0"/>
          </a:p>
        </p:txBody>
      </p:sp>
      <p:sp>
        <p:nvSpPr>
          <p:cNvPr id="4" name="Slide Number Placeholder 3"/>
          <p:cNvSpPr>
            <a:spLocks noGrp="1"/>
          </p:cNvSpPr>
          <p:nvPr>
            <p:ph type="sldNum" sz="quarter" idx="10"/>
          </p:nvPr>
        </p:nvSpPr>
        <p:spPr/>
        <p:txBody>
          <a:bodyPr/>
          <a:lstStyle/>
          <a:p>
            <a:fld id="{CC196D9F-DD7E-1B4B-99C6-ADA462B88DC2}" type="slidenum">
              <a:rPr lang="en-US" smtClean="0"/>
              <a:pPr/>
              <a:t>67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ABC9BE70-6337-6F47-9621-C451D08FBCD7}"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C196D9F-DD7E-1B4B-99C6-ADA462B88DC2}" type="slidenum">
              <a:rPr lang="en-US" smtClean="0"/>
              <a:pPr/>
              <a:t>70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ABC9BE70-6337-6F47-9621-C451D08FBCD7}"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0BD140E6-C514-F547-A37C-3B8A8C92CDD3}" type="slidenum">
              <a:rPr lang="en-US"/>
              <a:pPr/>
              <a:t>6</a:t>
            </a:fld>
            <a:endParaRPr 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0BD140E6-C514-F547-A37C-3B8A8C92CDD3}" type="slidenum">
              <a:rPr lang="en-US"/>
              <a:pPr/>
              <a:t>7</a:t>
            </a:fld>
            <a:endParaRPr 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Computer architects</a:t>
            </a:r>
          </a:p>
        </p:txBody>
      </p:sp>
      <p:sp>
        <p:nvSpPr>
          <p:cNvPr id="4" name="Slide Number Placeholder 3"/>
          <p:cNvSpPr>
            <a:spLocks noGrp="1"/>
          </p:cNvSpPr>
          <p:nvPr>
            <p:ph type="sldNum" sz="quarter" idx="10"/>
          </p:nvPr>
        </p:nvSpPr>
        <p:spPr/>
        <p:txBody>
          <a:bodyPr/>
          <a:lstStyle/>
          <a:p>
            <a:pPr>
              <a:defRPr/>
            </a:pPr>
            <a:fld id="{ABC9BE70-6337-6F47-9621-C451D08FBCD7}"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9B1DD98F-DF99-3542-ABD3-4DFA611D4FA1}" type="slidenum">
              <a:rPr lang="en-US"/>
              <a:pPr/>
              <a:t>9</a:t>
            </a:fld>
            <a:endParaRPr 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r>
              <a:rPr lang="en-US" smtClean="0"/>
              <a:t>McKinley</a:t>
            </a:r>
            <a:endParaRPr lang="en-US"/>
          </a:p>
        </p:txBody>
      </p:sp>
      <p:sp>
        <p:nvSpPr>
          <p:cNvPr id="5" name="Footer Placeholder 4"/>
          <p:cNvSpPr>
            <a:spLocks noGrp="1"/>
          </p:cNvSpPr>
          <p:nvPr>
            <p:ph type="ftr" sz="quarter" idx="11"/>
          </p:nvPr>
        </p:nvSpPr>
        <p:spPr/>
        <p:txBody>
          <a:bodyPr/>
          <a:lstStyle/>
          <a:p>
            <a:r>
              <a:rPr kumimoji="0" lang="en-US" smtClean="0"/>
              <a:t>How’s the Parallel Revolution Going?</a:t>
            </a:r>
            <a:endParaRPr kumimoji="0" lang="en-US"/>
          </a:p>
        </p:txBody>
      </p:sp>
      <p:sp>
        <p:nvSpPr>
          <p:cNvPr id="6" name="Slide Number Placeholder 5"/>
          <p:cNvSpPr>
            <a:spLocks noGrp="1"/>
          </p:cNvSpPr>
          <p:nvPr>
            <p:ph type="sldNum" sz="quarter" idx="12"/>
          </p:nvPr>
        </p:nvSpPr>
        <p:spPr/>
        <p:txBody>
          <a:bodyPr/>
          <a:lstStyle/>
          <a:p>
            <a:fld id="{C429E7D7-F59D-064C-8B0A-3A97EF8980E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r>
              <a:rPr lang="en-US" smtClean="0"/>
              <a:t>McKinley</a:t>
            </a:r>
            <a:endParaRPr lang="en-US"/>
          </a:p>
        </p:txBody>
      </p:sp>
      <p:sp>
        <p:nvSpPr>
          <p:cNvPr id="5" name="Footer Placeholder 4"/>
          <p:cNvSpPr>
            <a:spLocks noGrp="1"/>
          </p:cNvSpPr>
          <p:nvPr>
            <p:ph type="ftr" sz="quarter" idx="11"/>
          </p:nvPr>
        </p:nvSpPr>
        <p:spPr/>
        <p:txBody>
          <a:bodyPr/>
          <a:lstStyle/>
          <a:p>
            <a:r>
              <a:rPr lang="en-US" smtClean="0"/>
              <a:t>How’s the Parallel Revolution Going?</a:t>
            </a:r>
            <a:endParaRPr lang="en-US"/>
          </a:p>
        </p:txBody>
      </p:sp>
      <p:sp>
        <p:nvSpPr>
          <p:cNvPr id="6" name="Slide Number Placeholder 5"/>
          <p:cNvSpPr>
            <a:spLocks noGrp="1"/>
          </p:cNvSpPr>
          <p:nvPr>
            <p:ph type="sldNum" sz="quarter" idx="12"/>
          </p:nvPr>
        </p:nvSpPr>
        <p:spPr/>
        <p:txBody>
          <a:bodyPr/>
          <a:lstStyle/>
          <a:p>
            <a:fld id="{831E3114-D1FF-A44E-A8B0-52B95EB6782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r>
              <a:rPr lang="en-US" smtClean="0"/>
              <a:t>McKinley</a:t>
            </a:r>
            <a:endParaRPr lang="en-US"/>
          </a:p>
        </p:txBody>
      </p:sp>
      <p:sp>
        <p:nvSpPr>
          <p:cNvPr id="5" name="Footer Placeholder 4"/>
          <p:cNvSpPr>
            <a:spLocks noGrp="1"/>
          </p:cNvSpPr>
          <p:nvPr>
            <p:ph type="ftr" sz="quarter" idx="11"/>
          </p:nvPr>
        </p:nvSpPr>
        <p:spPr/>
        <p:txBody>
          <a:bodyPr/>
          <a:lstStyle/>
          <a:p>
            <a:r>
              <a:rPr lang="en-US" smtClean="0"/>
              <a:t>How’s the Parallel Revolution Going?</a:t>
            </a:r>
            <a:endParaRPr lang="en-US"/>
          </a:p>
        </p:txBody>
      </p:sp>
      <p:sp>
        <p:nvSpPr>
          <p:cNvPr id="6" name="Slide Number Placeholder 5"/>
          <p:cNvSpPr>
            <a:spLocks noGrp="1"/>
          </p:cNvSpPr>
          <p:nvPr>
            <p:ph type="sldNum" sz="quarter" idx="12"/>
          </p:nvPr>
        </p:nvSpPr>
        <p:spPr/>
        <p:txBody>
          <a:bodyPr/>
          <a:lstStyle/>
          <a:p>
            <a:fld id="{831E3114-D1FF-A44E-A8B0-52B95EB6782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r>
              <a:rPr lang="en-US" smtClean="0"/>
              <a:t>McKinley</a:t>
            </a:r>
            <a:endParaRPr lang="en-US"/>
          </a:p>
        </p:txBody>
      </p:sp>
      <p:sp>
        <p:nvSpPr>
          <p:cNvPr id="5" name="Footer Placeholder 4"/>
          <p:cNvSpPr>
            <a:spLocks noGrp="1"/>
          </p:cNvSpPr>
          <p:nvPr>
            <p:ph type="ftr" sz="quarter" idx="11"/>
          </p:nvPr>
        </p:nvSpPr>
        <p:spPr/>
        <p:txBody>
          <a:bodyPr/>
          <a:lstStyle/>
          <a:p>
            <a:r>
              <a:rPr lang="en-US" smtClean="0"/>
              <a:t>How’s the Parallel Revolution Going?</a:t>
            </a:r>
            <a:endParaRPr lang="en-US"/>
          </a:p>
        </p:txBody>
      </p:sp>
      <p:sp>
        <p:nvSpPr>
          <p:cNvPr id="6" name="Slide Number Placeholder 5"/>
          <p:cNvSpPr>
            <a:spLocks noGrp="1"/>
          </p:cNvSpPr>
          <p:nvPr>
            <p:ph type="sldNum" sz="quarter" idx="12"/>
          </p:nvPr>
        </p:nvSpPr>
        <p:spPr/>
        <p:txBody>
          <a:bodyPr/>
          <a:lstStyle/>
          <a:p>
            <a:fld id="{831E3114-D1FF-A44E-A8B0-52B95EB6782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r>
              <a:rPr lang="en-US" smtClean="0"/>
              <a:t>McKinley</a:t>
            </a:r>
            <a:endParaRPr lang="en-US"/>
          </a:p>
        </p:txBody>
      </p:sp>
      <p:sp>
        <p:nvSpPr>
          <p:cNvPr id="5" name="Footer Placeholder 4"/>
          <p:cNvSpPr>
            <a:spLocks noGrp="1"/>
          </p:cNvSpPr>
          <p:nvPr>
            <p:ph type="ftr" sz="quarter" idx="11"/>
          </p:nvPr>
        </p:nvSpPr>
        <p:spPr/>
        <p:txBody>
          <a:bodyPr/>
          <a:lstStyle/>
          <a:p>
            <a:r>
              <a:rPr kumimoji="0" lang="en-US" smtClean="0"/>
              <a:t>How’s the Parallel Revolution Going?</a:t>
            </a:r>
            <a:endParaRPr kumimoji="0" lang="en-US"/>
          </a:p>
        </p:txBody>
      </p:sp>
      <p:sp>
        <p:nvSpPr>
          <p:cNvPr id="6" name="Slide Number Placeholder 5"/>
          <p:cNvSpPr>
            <a:spLocks noGrp="1"/>
          </p:cNvSpPr>
          <p:nvPr>
            <p:ph type="sldNum" sz="quarter" idx="12"/>
          </p:nvPr>
        </p:nvSpPr>
        <p:spPr/>
        <p:txBody>
          <a:bodyPr/>
          <a:lstStyle/>
          <a:p>
            <a:fld id="{96652B35-718D-4E28-AFEB-B694A3B357E8}" type="slidenum">
              <a:rPr kumimoji="0" lang="en-US" smtClean="0"/>
              <a:pPr/>
              <a:t>‹#›</a:t>
            </a:fld>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r>
              <a:rPr lang="en-US" smtClean="0"/>
              <a:t>McKinley</a:t>
            </a:r>
            <a:endParaRPr lang="en-US"/>
          </a:p>
        </p:txBody>
      </p:sp>
      <p:sp>
        <p:nvSpPr>
          <p:cNvPr id="6" name="Footer Placeholder 5"/>
          <p:cNvSpPr>
            <a:spLocks noGrp="1"/>
          </p:cNvSpPr>
          <p:nvPr>
            <p:ph type="ftr" sz="quarter" idx="11"/>
          </p:nvPr>
        </p:nvSpPr>
        <p:spPr/>
        <p:txBody>
          <a:bodyPr/>
          <a:lstStyle/>
          <a:p>
            <a:r>
              <a:rPr lang="en-US" smtClean="0"/>
              <a:t>How’s the Parallel Revolution Going?</a:t>
            </a:r>
            <a:endParaRPr lang="en-US"/>
          </a:p>
        </p:txBody>
      </p:sp>
      <p:sp>
        <p:nvSpPr>
          <p:cNvPr id="7" name="Slide Number Placeholder 6"/>
          <p:cNvSpPr>
            <a:spLocks noGrp="1"/>
          </p:cNvSpPr>
          <p:nvPr>
            <p:ph type="sldNum" sz="quarter" idx="12"/>
          </p:nvPr>
        </p:nvSpPr>
        <p:spPr/>
        <p:txBody>
          <a:bodyPr/>
          <a:lstStyle/>
          <a:p>
            <a:fld id="{831E3114-D1FF-A44E-A8B0-52B95EB6782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r>
              <a:rPr lang="en-US" smtClean="0"/>
              <a:t>McKinley</a:t>
            </a:r>
            <a:endParaRPr lang="en-US"/>
          </a:p>
        </p:txBody>
      </p:sp>
      <p:sp>
        <p:nvSpPr>
          <p:cNvPr id="8" name="Footer Placeholder 7"/>
          <p:cNvSpPr>
            <a:spLocks noGrp="1"/>
          </p:cNvSpPr>
          <p:nvPr>
            <p:ph type="ftr" sz="quarter" idx="11"/>
          </p:nvPr>
        </p:nvSpPr>
        <p:spPr/>
        <p:txBody>
          <a:bodyPr/>
          <a:lstStyle/>
          <a:p>
            <a:r>
              <a:rPr lang="en-US" smtClean="0"/>
              <a:t>How’s the Parallel Revolution Going?</a:t>
            </a:r>
            <a:endParaRPr lang="en-US"/>
          </a:p>
        </p:txBody>
      </p:sp>
      <p:sp>
        <p:nvSpPr>
          <p:cNvPr id="9" name="Slide Number Placeholder 8"/>
          <p:cNvSpPr>
            <a:spLocks noGrp="1"/>
          </p:cNvSpPr>
          <p:nvPr>
            <p:ph type="sldNum" sz="quarter" idx="12"/>
          </p:nvPr>
        </p:nvSpPr>
        <p:spPr/>
        <p:txBody>
          <a:bodyPr/>
          <a:lstStyle/>
          <a:p>
            <a:fld id="{831E3114-D1FF-A44E-A8B0-52B95EB6782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r>
              <a:rPr lang="en-US" smtClean="0"/>
              <a:t>McKinley</a:t>
            </a:r>
            <a:endParaRPr lang="en-US"/>
          </a:p>
        </p:txBody>
      </p:sp>
      <p:sp>
        <p:nvSpPr>
          <p:cNvPr id="4" name="Footer Placeholder 3"/>
          <p:cNvSpPr>
            <a:spLocks noGrp="1"/>
          </p:cNvSpPr>
          <p:nvPr>
            <p:ph type="ftr" sz="quarter" idx="11"/>
          </p:nvPr>
        </p:nvSpPr>
        <p:spPr/>
        <p:txBody>
          <a:bodyPr/>
          <a:lstStyle/>
          <a:p>
            <a:r>
              <a:rPr lang="en-US" smtClean="0"/>
              <a:t>How’s the Parallel Revolution Going?</a:t>
            </a:r>
            <a:endParaRPr lang="en-US"/>
          </a:p>
        </p:txBody>
      </p:sp>
      <p:sp>
        <p:nvSpPr>
          <p:cNvPr id="5" name="Slide Number Placeholder 4"/>
          <p:cNvSpPr>
            <a:spLocks noGrp="1"/>
          </p:cNvSpPr>
          <p:nvPr>
            <p:ph type="sldNum" sz="quarter" idx="12"/>
          </p:nvPr>
        </p:nvSpPr>
        <p:spPr/>
        <p:txBody>
          <a:bodyPr/>
          <a:lstStyle/>
          <a:p>
            <a:fld id="{831E3114-D1FF-A44E-A8B0-52B95EB6782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McKinley</a:t>
            </a:r>
            <a:endParaRPr lang="en-US"/>
          </a:p>
        </p:txBody>
      </p:sp>
      <p:sp>
        <p:nvSpPr>
          <p:cNvPr id="3" name="Footer Placeholder 2"/>
          <p:cNvSpPr>
            <a:spLocks noGrp="1"/>
          </p:cNvSpPr>
          <p:nvPr>
            <p:ph type="ftr" sz="quarter" idx="11"/>
          </p:nvPr>
        </p:nvSpPr>
        <p:spPr/>
        <p:txBody>
          <a:bodyPr/>
          <a:lstStyle/>
          <a:p>
            <a:r>
              <a:rPr lang="en-US" smtClean="0"/>
              <a:t>How’s the Parallel Revolution Going?</a:t>
            </a:r>
            <a:endParaRPr lang="en-US"/>
          </a:p>
        </p:txBody>
      </p:sp>
      <p:sp>
        <p:nvSpPr>
          <p:cNvPr id="4" name="Slide Number Placeholder 3"/>
          <p:cNvSpPr>
            <a:spLocks noGrp="1"/>
          </p:cNvSpPr>
          <p:nvPr>
            <p:ph type="sldNum" sz="quarter" idx="12"/>
          </p:nvPr>
        </p:nvSpPr>
        <p:spPr/>
        <p:txBody>
          <a:bodyPr/>
          <a:lstStyle/>
          <a:p>
            <a:fld id="{831E3114-D1FF-A44E-A8B0-52B95EB6782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r>
              <a:rPr lang="en-US" smtClean="0"/>
              <a:t>McKinley</a:t>
            </a:r>
            <a:endParaRPr lang="en-US"/>
          </a:p>
        </p:txBody>
      </p:sp>
      <p:sp>
        <p:nvSpPr>
          <p:cNvPr id="6" name="Footer Placeholder 5"/>
          <p:cNvSpPr>
            <a:spLocks noGrp="1"/>
          </p:cNvSpPr>
          <p:nvPr>
            <p:ph type="ftr" sz="quarter" idx="11"/>
          </p:nvPr>
        </p:nvSpPr>
        <p:spPr/>
        <p:txBody>
          <a:bodyPr/>
          <a:lstStyle/>
          <a:p>
            <a:r>
              <a:rPr lang="en-US" smtClean="0"/>
              <a:t>How’s the Parallel Revolution Going?</a:t>
            </a:r>
            <a:endParaRPr lang="en-US"/>
          </a:p>
        </p:txBody>
      </p:sp>
      <p:sp>
        <p:nvSpPr>
          <p:cNvPr id="7" name="Slide Number Placeholder 6"/>
          <p:cNvSpPr>
            <a:spLocks noGrp="1"/>
          </p:cNvSpPr>
          <p:nvPr>
            <p:ph type="sldNum" sz="quarter" idx="12"/>
          </p:nvPr>
        </p:nvSpPr>
        <p:spPr/>
        <p:txBody>
          <a:bodyPr/>
          <a:lstStyle/>
          <a:p>
            <a:fld id="{C429E7D7-F59D-064C-8B0A-3A97EF8980E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r>
              <a:rPr lang="en-US" smtClean="0"/>
              <a:t>McKinley</a:t>
            </a:r>
            <a:endParaRPr lang="en-US"/>
          </a:p>
        </p:txBody>
      </p:sp>
      <p:sp>
        <p:nvSpPr>
          <p:cNvPr id="6" name="Footer Placeholder 5"/>
          <p:cNvSpPr>
            <a:spLocks noGrp="1"/>
          </p:cNvSpPr>
          <p:nvPr>
            <p:ph type="ftr" sz="quarter" idx="11"/>
          </p:nvPr>
        </p:nvSpPr>
        <p:spPr/>
        <p:txBody>
          <a:bodyPr/>
          <a:lstStyle/>
          <a:p>
            <a:r>
              <a:rPr lang="en-US" smtClean="0"/>
              <a:t>How’s the Parallel Revolution Going?</a:t>
            </a:r>
            <a:endParaRPr lang="en-US"/>
          </a:p>
        </p:txBody>
      </p:sp>
      <p:sp>
        <p:nvSpPr>
          <p:cNvPr id="7" name="Slide Number Placeholder 6"/>
          <p:cNvSpPr>
            <a:spLocks noGrp="1"/>
          </p:cNvSpPr>
          <p:nvPr>
            <p:ph type="sldNum" sz="quarter" idx="12"/>
          </p:nvPr>
        </p:nvSpPr>
        <p:spPr/>
        <p:txBody>
          <a:bodyPr/>
          <a:lstStyle/>
          <a:p>
            <a:fld id="{831E3114-D1FF-A44E-A8B0-52B95EB6782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r>
              <a:rPr lang="en-US" smtClean="0"/>
              <a:t>McKinley</a:t>
            </a:r>
            <a:endParaRPr lang="en-US" dirty="0"/>
          </a:p>
        </p:txBody>
      </p:sp>
      <p:sp>
        <p:nvSpPr>
          <p:cNvPr id="5" name="Footer Placeholder 4"/>
          <p:cNvSpPr>
            <a:spLocks noGrp="1"/>
          </p:cNvSpPr>
          <p:nvPr>
            <p:ph type="ftr" sz="quarter" idx="3"/>
          </p:nvPr>
        </p:nvSpPr>
        <p:spPr>
          <a:xfrm>
            <a:off x="2971800" y="6356350"/>
            <a:ext cx="3200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How’s the Parallel Revolution Going?</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1E3114-D1FF-A44E-A8B0-52B95EB6782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8.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chart" Target="../charts/char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3.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2.xml"/><Relationship Id="rId3" Type="http://schemas.openxmlformats.org/officeDocument/2006/relationships/notesSlide" Target="../notesSlides/notesSlide21.xml"/></Relationships>
</file>

<file path=ppt/slides/_rels/slide44.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2.xml"/><Relationship Id="rId3" Type="http://schemas.openxmlformats.org/officeDocument/2006/relationships/notesSlide" Target="../notesSlides/notesSlide22.xml"/></Relationships>
</file>

<file path=ppt/slides/_rels/slide45.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2.xml"/><Relationship Id="rId3" Type="http://schemas.openxmlformats.org/officeDocument/2006/relationships/notesSlide" Target="../notesSlides/notesSlide23.xml"/></Relationships>
</file>

<file path=ppt/slides/_rels/slide46.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2.xml"/><Relationship Id="rId3" Type="http://schemas.openxmlformats.org/officeDocument/2006/relationships/notesSlide" Target="../notesSlides/notesSlide24.xml"/></Relationships>
</file>

<file path=ppt/slides/_rels/slide47.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slideLayout" Target="../slideLayouts/slideLayout2.xml"/><Relationship Id="rId3" Type="http://schemas.openxmlformats.org/officeDocument/2006/relationships/notesSlide" Target="../notesSlides/notesSlide2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51.xml.rels><?xml version="1.0" encoding="UTF-8" standalone="yes"?>
<Relationships xmlns="http://schemas.openxmlformats.org/package/2006/relationships"><Relationship Id="rId3" Type="http://schemas.openxmlformats.org/officeDocument/2006/relationships/image" Target="../media/image17.gif"/><Relationship Id="rId4" Type="http://schemas.openxmlformats.org/officeDocument/2006/relationships/image" Target="../media/image18.jpeg"/><Relationship Id="rId5" Type="http://schemas.openxmlformats.org/officeDocument/2006/relationships/image" Target="../media/image19.jpeg"/><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chart" Target="../charts/chart11.xml"/><Relationship Id="rId4" Type="http://schemas.openxmlformats.org/officeDocument/2006/relationships/chart" Target="../charts/chart12.xml"/><Relationship Id="rId5" Type="http://schemas.openxmlformats.org/officeDocument/2006/relationships/chart" Target="../charts/chart13.xml"/><Relationship Id="rId6" Type="http://schemas.openxmlformats.org/officeDocument/2006/relationships/chart" Target="../charts/chart14.xml"/><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64.xml.rels><?xml version="1.0" encoding="UTF-8" standalone="yes"?>
<Relationships xmlns="http://schemas.openxmlformats.org/package/2006/relationships"><Relationship Id="rId3" Type="http://schemas.openxmlformats.org/officeDocument/2006/relationships/chart" Target="../charts/chart15.xml"/><Relationship Id="rId4" Type="http://schemas.openxmlformats.org/officeDocument/2006/relationships/chart" Target="../charts/chart16.xml"/><Relationship Id="rId5" Type="http://schemas.openxmlformats.org/officeDocument/2006/relationships/chart" Target="../charts/chart17.xml"/><Relationship Id="rId6" Type="http://schemas.openxmlformats.org/officeDocument/2006/relationships/chart" Target="../charts/chart18.xml"/><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381000"/>
            <a:ext cx="8458200" cy="2971800"/>
          </a:xfrm>
        </p:spPr>
        <p:txBody>
          <a:bodyPr>
            <a:normAutofit/>
          </a:bodyPr>
          <a:lstStyle/>
          <a:p>
            <a:pPr>
              <a:spcAft>
                <a:spcPts val="3000"/>
              </a:spcAft>
            </a:pPr>
            <a:r>
              <a:rPr lang="en-US" sz="4000" dirty="0" smtClean="0"/>
              <a:t/>
            </a:r>
            <a:br>
              <a:rPr lang="en-US" sz="4000" dirty="0" smtClean="0"/>
            </a:br>
            <a:r>
              <a:rPr lang="en-US" sz="3600" dirty="0" smtClean="0"/>
              <a:t>How’s the </a:t>
            </a:r>
            <a:br>
              <a:rPr lang="en-US" sz="3600" dirty="0" smtClean="0"/>
            </a:br>
            <a:r>
              <a:rPr lang="en-US" sz="3600" dirty="0" smtClean="0"/>
              <a:t>Parallel Computing Revolution </a:t>
            </a:r>
            <a:br>
              <a:rPr lang="en-US" sz="3600" dirty="0" smtClean="0"/>
            </a:br>
            <a:r>
              <a:rPr lang="en-US" sz="3600" dirty="0" smtClean="0"/>
              <a:t>Going?</a:t>
            </a:r>
            <a:r>
              <a:rPr lang="en-US" dirty="0" smtClean="0"/>
              <a:t/>
            </a:r>
            <a:br>
              <a:rPr lang="en-US" dirty="0" smtClean="0"/>
            </a:br>
            <a:endParaRPr lang="en-US" sz="2222" dirty="0"/>
          </a:p>
        </p:txBody>
      </p:sp>
      <p:sp>
        <p:nvSpPr>
          <p:cNvPr id="4" name="Slide Number Placeholder 3"/>
          <p:cNvSpPr>
            <a:spLocks noGrp="1"/>
          </p:cNvSpPr>
          <p:nvPr>
            <p:ph type="sldNum" sz="quarter" idx="12"/>
          </p:nvPr>
        </p:nvSpPr>
        <p:spPr/>
        <p:txBody>
          <a:bodyPr/>
          <a:lstStyle/>
          <a:p>
            <a:fld id="{C429E7D7-F59D-064C-8B0A-3A97EF8980ED}" type="slidenum">
              <a:rPr lang="en-US" smtClean="0"/>
              <a:pPr/>
              <a:t>1</a:t>
            </a:fld>
            <a:endParaRPr lang="en-US"/>
          </a:p>
        </p:txBody>
      </p:sp>
      <p:sp>
        <p:nvSpPr>
          <p:cNvPr id="5" name="Footer Placeholder 4"/>
          <p:cNvSpPr>
            <a:spLocks noGrp="1"/>
          </p:cNvSpPr>
          <p:nvPr>
            <p:ph type="ftr" sz="quarter" idx="11"/>
          </p:nvPr>
        </p:nvSpPr>
        <p:spPr/>
        <p:txBody>
          <a:bodyPr/>
          <a:lstStyle/>
          <a:p>
            <a:r>
              <a:rPr lang="en-US" smtClean="0"/>
              <a:t>How’s the Parallel Revolution Going?</a:t>
            </a:r>
            <a:endParaRPr lang="en-US" dirty="0"/>
          </a:p>
        </p:txBody>
      </p:sp>
      <p:sp>
        <p:nvSpPr>
          <p:cNvPr id="6" name="Date Placeholder 5"/>
          <p:cNvSpPr>
            <a:spLocks noGrp="1"/>
          </p:cNvSpPr>
          <p:nvPr>
            <p:ph type="dt" sz="half" idx="10"/>
          </p:nvPr>
        </p:nvSpPr>
        <p:spPr/>
        <p:txBody>
          <a:bodyPr/>
          <a:lstStyle/>
          <a:p>
            <a:r>
              <a:rPr lang="en-US" smtClean="0"/>
              <a:t>McKinley</a:t>
            </a:r>
            <a:endParaRPr lang="en-US" dirty="0"/>
          </a:p>
        </p:txBody>
      </p:sp>
      <p:sp>
        <p:nvSpPr>
          <p:cNvPr id="8" name="Subtitle 2"/>
          <p:cNvSpPr txBox="1">
            <a:spLocks/>
          </p:cNvSpPr>
          <p:nvPr/>
        </p:nvSpPr>
        <p:spPr>
          <a:xfrm>
            <a:off x="457200" y="3962400"/>
            <a:ext cx="8229600" cy="1752600"/>
          </a:xfrm>
          <a:prstGeom prst="rect">
            <a:avLst/>
          </a:prstGeom>
        </p:spPr>
        <p:txBody>
          <a:bodyPr vert="horz" lIns="91440" tIns="45720" rIns="91440" bIns="45720" rtlCol="0">
            <a:normAutofit/>
          </a:bodyPr>
          <a:lstStyle/>
          <a:p>
            <a:pPr algn="ctr">
              <a:spcBef>
                <a:spcPct val="20000"/>
              </a:spcBef>
              <a:defRPr/>
            </a:pPr>
            <a:r>
              <a:rPr kumimoji="0" lang="en-US" sz="2400" b="1" i="0" u="none" strike="noStrike" kern="1200" cap="none" spc="0" normalizeH="0" baseline="0" noProof="0" dirty="0" smtClean="0">
                <a:ln>
                  <a:noFill/>
                </a:ln>
                <a:solidFill>
                  <a:schemeClr val="accent5"/>
                </a:solidFill>
                <a:effectLst/>
                <a:uLnTx/>
                <a:uFillTx/>
                <a:latin typeface="+mn-lt"/>
                <a:ea typeface="+mn-ea"/>
                <a:cs typeface="+mn-cs"/>
              </a:rPr>
              <a:t>Kathryn S. McKinley</a:t>
            </a:r>
            <a:endParaRPr kumimoji="0" lang="en-US" sz="2595" b="1" i="0" u="none" strike="noStrike" kern="1200" cap="none" spc="0" normalizeH="0" baseline="0" noProof="0" dirty="0" smtClean="0">
              <a:ln>
                <a:noFill/>
              </a:ln>
              <a:solidFill>
                <a:schemeClr val="accent5"/>
              </a:solidFill>
              <a:effectLst/>
              <a:uLnTx/>
              <a:uFillTx/>
              <a:latin typeface="+mn-lt"/>
              <a:ea typeface="+mn-ea"/>
              <a:cs typeface="+mn-cs"/>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2000" dirty="0" smtClean="0">
                <a:solidFill>
                  <a:schemeClr val="accent5"/>
                </a:solidFill>
              </a:rPr>
              <a:t>The University of Texas at Austin</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a:ln>
                <a:noFill/>
              </a:ln>
              <a:solidFill>
                <a:schemeClr val="accent5"/>
              </a:solidFill>
              <a:effectLst/>
              <a:uLnTx/>
              <a:uFillTx/>
              <a:latin typeface="+mn-lt"/>
              <a:ea typeface="+mn-ea"/>
              <a:cs typeface="+mn-cs"/>
            </a:endParaRPr>
          </a:p>
        </p:txBody>
      </p:sp>
      <p:sp>
        <p:nvSpPr>
          <p:cNvPr id="9" name="TextBox 8"/>
          <p:cNvSpPr txBox="1"/>
          <p:nvPr/>
        </p:nvSpPr>
        <p:spPr>
          <a:xfrm>
            <a:off x="707736" y="2667000"/>
            <a:ext cx="184666" cy="707886"/>
          </a:xfrm>
          <a:prstGeom prst="rect">
            <a:avLst/>
          </a:prstGeom>
          <a:noFill/>
        </p:spPr>
        <p:txBody>
          <a:bodyPr wrap="none" rtlCol="0">
            <a:spAutoFit/>
          </a:bodyPr>
          <a:lstStyle/>
          <a:p>
            <a:pPr algn="ctr"/>
            <a:r>
              <a:rPr lang="en-US" sz="2000" dirty="0" smtClean="0"/>
              <a:t/>
            </a:r>
            <a:br>
              <a:rPr lang="en-US" sz="2000" dirty="0" smtClean="0"/>
            </a:br>
            <a:endParaRPr lang="en-US" sz="2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8" name="Rectangle 2"/>
          <p:cNvSpPr>
            <a:spLocks noGrp="1" noChangeArrowheads="1"/>
          </p:cNvSpPr>
          <p:nvPr>
            <p:ph type="title"/>
          </p:nvPr>
        </p:nvSpPr>
        <p:spPr>
          <a:xfrm>
            <a:off x="457200" y="76200"/>
            <a:ext cx="8229600" cy="1143000"/>
          </a:xfrm>
        </p:spPr>
        <p:txBody>
          <a:bodyPr/>
          <a:lstStyle/>
          <a:p>
            <a:pPr eaLnBrk="1" hangingPunct="1"/>
            <a:r>
              <a:rPr lang="en-US" dirty="0"/>
              <a:t>Processor</a:t>
            </a:r>
            <a:r>
              <a:rPr lang="en-US" dirty="0" smtClean="0"/>
              <a:t> Evolution</a:t>
            </a:r>
            <a:endParaRPr lang="en-US" dirty="0"/>
          </a:p>
        </p:txBody>
      </p:sp>
      <p:sp>
        <p:nvSpPr>
          <p:cNvPr id="16" name="Rectangle 15"/>
          <p:cNvSpPr/>
          <p:nvPr/>
        </p:nvSpPr>
        <p:spPr>
          <a:xfrm>
            <a:off x="228600" y="1219200"/>
            <a:ext cx="8686800" cy="1200329"/>
          </a:xfrm>
          <a:prstGeom prst="rect">
            <a:avLst/>
          </a:prstGeom>
        </p:spPr>
        <p:txBody>
          <a:bodyPr wrap="square">
            <a:spAutoFit/>
          </a:bodyPr>
          <a:lstStyle/>
          <a:p>
            <a:pPr algn="ctr"/>
            <a:r>
              <a:rPr lang="en-US" sz="3600" b="1" dirty="0" smtClean="0"/>
              <a:t>why multicore?</a:t>
            </a:r>
          </a:p>
          <a:p>
            <a:pPr algn="ctr"/>
            <a:endParaRPr lang="en-US" sz="3600" b="1" dirty="0" smtClean="0"/>
          </a:p>
        </p:txBody>
      </p:sp>
      <p:pic>
        <p:nvPicPr>
          <p:cNvPr id="18" name="Picture 17"/>
          <p:cNvPicPr>
            <a:picLocks noChangeAspect="1"/>
          </p:cNvPicPr>
          <p:nvPr/>
        </p:nvPicPr>
        <p:blipFill>
          <a:blip r:embed="rId3"/>
          <a:stretch>
            <a:fillRect/>
          </a:stretch>
        </p:blipFill>
        <p:spPr>
          <a:xfrm>
            <a:off x="381000" y="4899525"/>
            <a:ext cx="2021588" cy="1456245"/>
          </a:xfrm>
          <a:prstGeom prst="rect">
            <a:avLst/>
          </a:prstGeom>
        </p:spPr>
      </p:pic>
      <p:pic>
        <p:nvPicPr>
          <p:cNvPr id="23" name="Picture 22" descr="die-bloomfield-scale.png"/>
          <p:cNvPicPr>
            <a:picLocks noChangeAspect="1"/>
          </p:cNvPicPr>
          <p:nvPr/>
        </p:nvPicPr>
        <p:blipFill>
          <a:blip r:embed="rId4"/>
          <a:stretch>
            <a:fillRect/>
          </a:stretch>
        </p:blipFill>
        <p:spPr>
          <a:xfrm>
            <a:off x="5486400" y="4899525"/>
            <a:ext cx="1924050" cy="1328738"/>
          </a:xfrm>
          <a:prstGeom prst="rect">
            <a:avLst/>
          </a:prstGeom>
          <a:effectLst>
            <a:outerShdw blurRad="254000" dist="63500" dir="2700000">
              <a:srgbClr val="000000">
                <a:alpha val="72000"/>
              </a:srgbClr>
            </a:outerShdw>
          </a:effectLst>
        </p:spPr>
      </p:pic>
      <p:pic>
        <p:nvPicPr>
          <p:cNvPr id="29" name="Picture 28" descr="die-clarkdale-scale.png"/>
          <p:cNvPicPr>
            <a:picLocks noChangeAspect="1"/>
          </p:cNvPicPr>
          <p:nvPr/>
        </p:nvPicPr>
        <p:blipFill>
          <a:blip r:embed="rId5"/>
          <a:stretch>
            <a:fillRect/>
          </a:stretch>
        </p:blipFill>
        <p:spPr>
          <a:xfrm>
            <a:off x="8010525" y="5051925"/>
            <a:ext cx="828675" cy="923925"/>
          </a:xfrm>
          <a:prstGeom prst="rect">
            <a:avLst/>
          </a:prstGeom>
          <a:effectLst>
            <a:outerShdw blurRad="254000" dist="63500" dir="2700000">
              <a:srgbClr val="000000">
                <a:alpha val="72000"/>
              </a:srgbClr>
            </a:outerShdw>
          </a:effectLst>
        </p:spPr>
      </p:pic>
      <p:pic>
        <p:nvPicPr>
          <p:cNvPr id="32" name="Content Placeholder 6" descr="power5.jpg"/>
          <p:cNvPicPr>
            <a:picLocks noGrp="1" noChangeAspect="1"/>
          </p:cNvPicPr>
          <p:nvPr>
            <p:ph idx="1"/>
          </p:nvPr>
        </p:nvPicPr>
        <p:blipFill>
          <a:blip r:embed="rId6"/>
          <a:srcRect l="-43102" r="-43102"/>
          <a:stretch>
            <a:fillRect/>
          </a:stretch>
        </p:blipFill>
        <p:spPr>
          <a:xfrm>
            <a:off x="2133600" y="4648200"/>
            <a:ext cx="3505200" cy="1927725"/>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 name="Footer Placeholder 4"/>
          <p:cNvSpPr>
            <a:spLocks noGrp="1"/>
          </p:cNvSpPr>
          <p:nvPr>
            <p:ph type="ftr" sz="quarter" idx="11"/>
          </p:nvPr>
        </p:nvSpPr>
        <p:spPr>
          <a:xfrm>
            <a:off x="3048000" y="6569075"/>
            <a:ext cx="3200400" cy="365125"/>
          </a:xfrm>
        </p:spPr>
        <p:txBody>
          <a:bodyPr/>
          <a:lstStyle/>
          <a:p>
            <a:pPr>
              <a:defRPr/>
            </a:pPr>
            <a:r>
              <a:rPr lang="en-US" smtClean="0"/>
              <a:t>How’s the Parallel Revolution Going?</a:t>
            </a:r>
            <a:endParaRPr lang="en-US"/>
          </a:p>
        </p:txBody>
      </p:sp>
      <p:sp>
        <p:nvSpPr>
          <p:cNvPr id="18" name="Slide Number Placeholder 5"/>
          <p:cNvSpPr>
            <a:spLocks noGrp="1"/>
          </p:cNvSpPr>
          <p:nvPr>
            <p:ph type="sldNum" sz="quarter" idx="12"/>
          </p:nvPr>
        </p:nvSpPr>
        <p:spPr>
          <a:xfrm>
            <a:off x="6629400" y="6569075"/>
            <a:ext cx="2133600" cy="365125"/>
          </a:xfrm>
        </p:spPr>
        <p:txBody>
          <a:bodyPr/>
          <a:lstStyle/>
          <a:p>
            <a:pPr>
              <a:defRPr/>
            </a:pPr>
            <a:fld id="{9671F2B0-5B7D-1646-8322-4B6DC2CBFC9F}" type="slidenum">
              <a:rPr lang="en-US"/>
              <a:pPr>
                <a:defRPr/>
              </a:pPr>
              <a:t>11</a:t>
            </a:fld>
            <a:endParaRPr lang="en-US"/>
          </a:p>
        </p:txBody>
      </p:sp>
      <p:sp>
        <p:nvSpPr>
          <p:cNvPr id="21508" name="Rectangle 2"/>
          <p:cNvSpPr>
            <a:spLocks noGrp="1" noChangeArrowheads="1"/>
          </p:cNvSpPr>
          <p:nvPr>
            <p:ph type="title"/>
          </p:nvPr>
        </p:nvSpPr>
        <p:spPr>
          <a:xfrm>
            <a:off x="457200" y="76200"/>
            <a:ext cx="8229600" cy="1143000"/>
          </a:xfrm>
        </p:spPr>
        <p:txBody>
          <a:bodyPr/>
          <a:lstStyle/>
          <a:p>
            <a:pPr eaLnBrk="1" hangingPunct="1"/>
            <a:r>
              <a:rPr lang="en-US" dirty="0"/>
              <a:t>Processor</a:t>
            </a:r>
            <a:r>
              <a:rPr lang="en-US" dirty="0" smtClean="0"/>
              <a:t> Evolution</a:t>
            </a:r>
            <a:endParaRPr lang="en-US" dirty="0"/>
          </a:p>
        </p:txBody>
      </p:sp>
      <p:sp>
        <p:nvSpPr>
          <p:cNvPr id="23" name="Rectangle 22"/>
          <p:cNvSpPr/>
          <p:nvPr/>
        </p:nvSpPr>
        <p:spPr>
          <a:xfrm>
            <a:off x="228600" y="1219200"/>
            <a:ext cx="8686800" cy="2862322"/>
          </a:xfrm>
          <a:prstGeom prst="rect">
            <a:avLst/>
          </a:prstGeom>
        </p:spPr>
        <p:txBody>
          <a:bodyPr wrap="square">
            <a:spAutoFit/>
          </a:bodyPr>
          <a:lstStyle/>
          <a:p>
            <a:pPr algn="ctr"/>
            <a:r>
              <a:rPr lang="en-US" sz="3600" b="1" dirty="0" smtClean="0"/>
              <a:t>why multicore?</a:t>
            </a:r>
          </a:p>
          <a:p>
            <a:pPr algn="ctr"/>
            <a:endParaRPr lang="en-US" sz="3600" b="1" dirty="0" smtClean="0"/>
          </a:p>
          <a:p>
            <a:pPr algn="ctr"/>
            <a:endParaRPr lang="en-US" sz="3600" b="1" dirty="0" smtClean="0"/>
          </a:p>
          <a:p>
            <a:pPr algn="ctr"/>
            <a:r>
              <a:rPr lang="en-US" sz="3600" b="1" dirty="0" smtClean="0"/>
              <a:t>on chip power constraints &amp; wire delay</a:t>
            </a:r>
            <a:r>
              <a:rPr lang="en-US" sz="3600" b="1" dirty="0" smtClean="0"/>
              <a:t> slowed clock </a:t>
            </a:r>
            <a:r>
              <a:rPr lang="en-US" sz="3600" b="1" dirty="0" smtClean="0"/>
              <a:t>scaling</a:t>
            </a:r>
            <a:endParaRPr lang="en-US" sz="3600" dirty="0"/>
          </a:p>
        </p:txBody>
      </p:sp>
      <p:sp>
        <p:nvSpPr>
          <p:cNvPr id="15" name="Date Placeholder 14"/>
          <p:cNvSpPr>
            <a:spLocks noGrp="1"/>
          </p:cNvSpPr>
          <p:nvPr>
            <p:ph type="dt" sz="half" idx="10"/>
          </p:nvPr>
        </p:nvSpPr>
        <p:spPr/>
        <p:txBody>
          <a:bodyPr/>
          <a:lstStyle/>
          <a:p>
            <a:r>
              <a:rPr lang="en-US" smtClean="0"/>
              <a:t>McKinley</a:t>
            </a:r>
            <a:endParaRPr lang="en-US"/>
          </a:p>
        </p:txBody>
      </p:sp>
      <p:pic>
        <p:nvPicPr>
          <p:cNvPr id="29" name="Picture 28"/>
          <p:cNvPicPr>
            <a:picLocks noChangeAspect="1"/>
          </p:cNvPicPr>
          <p:nvPr/>
        </p:nvPicPr>
        <p:blipFill>
          <a:blip r:embed="rId3"/>
          <a:stretch>
            <a:fillRect/>
          </a:stretch>
        </p:blipFill>
        <p:spPr>
          <a:xfrm>
            <a:off x="381000" y="4899525"/>
            <a:ext cx="2021588" cy="1456245"/>
          </a:xfrm>
          <a:prstGeom prst="rect">
            <a:avLst/>
          </a:prstGeom>
        </p:spPr>
      </p:pic>
      <p:pic>
        <p:nvPicPr>
          <p:cNvPr id="30" name="Picture 29" descr="die-bloomfield-scale.png"/>
          <p:cNvPicPr>
            <a:picLocks noChangeAspect="1"/>
          </p:cNvPicPr>
          <p:nvPr/>
        </p:nvPicPr>
        <p:blipFill>
          <a:blip r:embed="rId4"/>
          <a:stretch>
            <a:fillRect/>
          </a:stretch>
        </p:blipFill>
        <p:spPr>
          <a:xfrm>
            <a:off x="5486400" y="4899525"/>
            <a:ext cx="1924050" cy="1328738"/>
          </a:xfrm>
          <a:prstGeom prst="rect">
            <a:avLst/>
          </a:prstGeom>
          <a:effectLst>
            <a:outerShdw blurRad="254000" dist="63500" dir="2700000">
              <a:srgbClr val="000000">
                <a:alpha val="72000"/>
              </a:srgbClr>
            </a:outerShdw>
          </a:effectLst>
        </p:spPr>
      </p:pic>
      <p:pic>
        <p:nvPicPr>
          <p:cNvPr id="31" name="Picture 30" descr="die-clarkdale-scale.png"/>
          <p:cNvPicPr>
            <a:picLocks noChangeAspect="1"/>
          </p:cNvPicPr>
          <p:nvPr/>
        </p:nvPicPr>
        <p:blipFill>
          <a:blip r:embed="rId5"/>
          <a:stretch>
            <a:fillRect/>
          </a:stretch>
        </p:blipFill>
        <p:spPr>
          <a:xfrm>
            <a:off x="8010525" y="5051925"/>
            <a:ext cx="828675" cy="923925"/>
          </a:xfrm>
          <a:prstGeom prst="rect">
            <a:avLst/>
          </a:prstGeom>
          <a:effectLst>
            <a:outerShdw blurRad="254000" dist="63500" dir="2700000">
              <a:srgbClr val="000000">
                <a:alpha val="72000"/>
              </a:srgbClr>
            </a:outerShdw>
          </a:effectLst>
        </p:spPr>
      </p:pic>
      <p:pic>
        <p:nvPicPr>
          <p:cNvPr id="32" name="Content Placeholder 6" descr="power5.jpg"/>
          <p:cNvPicPr>
            <a:picLocks noGrp="1" noChangeAspect="1"/>
          </p:cNvPicPr>
          <p:nvPr>
            <p:ph idx="1"/>
          </p:nvPr>
        </p:nvPicPr>
        <p:blipFill>
          <a:blip r:embed="rId6"/>
          <a:srcRect l="-43102" r="-43102"/>
          <a:stretch>
            <a:fillRect/>
          </a:stretch>
        </p:blipFill>
        <p:spPr>
          <a:xfrm>
            <a:off x="2133600" y="4648200"/>
            <a:ext cx="3505200" cy="1927725"/>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McKinley</a:t>
            </a:r>
            <a:endParaRPr lang="en-US" dirty="0"/>
          </a:p>
        </p:txBody>
      </p:sp>
      <p:sp>
        <p:nvSpPr>
          <p:cNvPr id="17" name="Footer Placeholder 16"/>
          <p:cNvSpPr>
            <a:spLocks noGrp="1"/>
          </p:cNvSpPr>
          <p:nvPr>
            <p:ph type="ftr" sz="quarter" idx="11"/>
          </p:nvPr>
        </p:nvSpPr>
        <p:spPr/>
        <p:txBody>
          <a:bodyPr/>
          <a:lstStyle/>
          <a:p>
            <a:r>
              <a:rPr lang="en-US" smtClean="0"/>
              <a:t>How’s the Parallel Revolution Going?</a:t>
            </a:r>
            <a:endParaRPr lang="en-US"/>
          </a:p>
        </p:txBody>
      </p:sp>
      <p:sp>
        <p:nvSpPr>
          <p:cNvPr id="5" name="Slide Number Placeholder 4"/>
          <p:cNvSpPr>
            <a:spLocks noGrp="1"/>
          </p:cNvSpPr>
          <p:nvPr>
            <p:ph type="sldNum" sz="quarter" idx="12"/>
          </p:nvPr>
        </p:nvSpPr>
        <p:spPr/>
        <p:txBody>
          <a:bodyPr/>
          <a:lstStyle/>
          <a:p>
            <a:fld id="{6B6660AD-66C8-8440-A125-2DD6ED719C5D}" type="slidenum">
              <a:rPr lang="en-US" smtClean="0"/>
              <a:pPr/>
              <a:t>12</a:t>
            </a:fld>
            <a:endParaRPr lang="en-US"/>
          </a:p>
        </p:txBody>
      </p:sp>
      <p:sp>
        <p:nvSpPr>
          <p:cNvPr id="11" name="Rounded Rectangle 10"/>
          <p:cNvSpPr/>
          <p:nvPr/>
        </p:nvSpPr>
        <p:spPr>
          <a:xfrm>
            <a:off x="1066800" y="1905000"/>
            <a:ext cx="2874766" cy="19812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i="1" dirty="0"/>
          </a:p>
        </p:txBody>
      </p:sp>
      <p:sp>
        <p:nvSpPr>
          <p:cNvPr id="8" name="Rounded Rectangle 7"/>
          <p:cNvSpPr/>
          <p:nvPr/>
        </p:nvSpPr>
        <p:spPr>
          <a:xfrm>
            <a:off x="1295400" y="2438400"/>
            <a:ext cx="2362200" cy="1143000"/>
          </a:xfrm>
          <a:prstGeom prst="roundRect">
            <a:avLst/>
          </a:prstGeom>
          <a:solidFill>
            <a:schemeClr val="accent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t>Hardware Capabilities &amp;</a:t>
            </a:r>
          </a:p>
          <a:p>
            <a:pPr algn="ctr"/>
            <a:r>
              <a:rPr lang="en-US" sz="2000" b="1" dirty="0" smtClean="0"/>
              <a:t>Complexity</a:t>
            </a:r>
            <a:endParaRPr lang="en-US" i="1" dirty="0"/>
          </a:p>
        </p:txBody>
      </p:sp>
      <p:sp>
        <p:nvSpPr>
          <p:cNvPr id="9" name="Rectangle 8"/>
          <p:cNvSpPr/>
          <p:nvPr/>
        </p:nvSpPr>
        <p:spPr>
          <a:xfrm>
            <a:off x="1143000" y="1992868"/>
            <a:ext cx="2771837" cy="369332"/>
          </a:xfrm>
          <a:prstGeom prst="rect">
            <a:avLst/>
          </a:prstGeom>
        </p:spPr>
        <p:txBody>
          <a:bodyPr wrap="none">
            <a:spAutoFit/>
          </a:bodyPr>
          <a:lstStyle/>
          <a:p>
            <a:r>
              <a:rPr lang="en-US" b="1" dirty="0" smtClean="0"/>
              <a:t>sequential interface</a:t>
            </a:r>
            <a:endParaRPr lang="en-US" dirty="0"/>
          </a:p>
        </p:txBody>
      </p:sp>
      <p:sp>
        <p:nvSpPr>
          <p:cNvPr id="15" name="Curved Down Arrow 14"/>
          <p:cNvSpPr/>
          <p:nvPr/>
        </p:nvSpPr>
        <p:spPr>
          <a:xfrm flipV="1">
            <a:off x="2323300" y="3855244"/>
            <a:ext cx="4153700" cy="488156"/>
          </a:xfrm>
          <a:prstGeom prst="curvedDownArrow">
            <a:avLst>
              <a:gd name="adj1" fmla="val 65155"/>
              <a:gd name="adj2" fmla="val 100875"/>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Curved Down Arrow 15"/>
          <p:cNvSpPr/>
          <p:nvPr/>
        </p:nvSpPr>
        <p:spPr>
          <a:xfrm flipH="1">
            <a:off x="2247100" y="1416844"/>
            <a:ext cx="4153700" cy="488156"/>
          </a:xfrm>
          <a:prstGeom prst="curvedDownArrow">
            <a:avLst>
              <a:gd name="adj1" fmla="val 65155"/>
              <a:gd name="adj2" fmla="val 100875"/>
              <a:gd name="adj3" fmla="val 25000"/>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19" name="Title 1"/>
          <p:cNvSpPr txBox="1">
            <a:spLocks/>
          </p:cNvSpPr>
          <p:nvPr/>
        </p:nvSpPr>
        <p:spPr>
          <a:xfrm>
            <a:off x="457200" y="7620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mj-lt"/>
                <a:ea typeface="+mj-ea"/>
                <a:cs typeface="+mj-cs"/>
              </a:rPr>
              <a:t>20</a:t>
            </a:r>
            <a:r>
              <a:rPr kumimoji="0" lang="en-US" sz="3200" b="1" i="0" u="none" strike="noStrike" kern="1200" cap="none" spc="0" normalizeH="0" baseline="30000" noProof="0" dirty="0" smtClean="0">
                <a:ln>
                  <a:noFill/>
                </a:ln>
                <a:solidFill>
                  <a:schemeClr val="tx1"/>
                </a:solidFill>
                <a:effectLst/>
                <a:uLnTx/>
                <a:uFillTx/>
                <a:latin typeface="+mj-lt"/>
                <a:ea typeface="+mj-ea"/>
                <a:cs typeface="+mj-cs"/>
              </a:rPr>
              <a:t>th</a:t>
            </a:r>
            <a:r>
              <a:rPr kumimoji="0" lang="en-US" sz="3200" b="1" i="0" u="none" strike="noStrike" kern="1200" cap="none" spc="0" normalizeH="0" baseline="0" noProof="0" dirty="0" smtClean="0">
                <a:ln>
                  <a:noFill/>
                </a:ln>
                <a:solidFill>
                  <a:schemeClr val="tx1"/>
                </a:solidFill>
                <a:effectLst/>
                <a:uLnTx/>
                <a:uFillTx/>
                <a:latin typeface="+mj-lt"/>
                <a:ea typeface="+mj-ea"/>
                <a:cs typeface="+mj-cs"/>
              </a:rPr>
              <a:t> Century Virtuous</a:t>
            </a:r>
            <a:r>
              <a:rPr kumimoji="0" lang="en-US" sz="3200" b="1" i="0" u="none" strike="noStrike" kern="1200" cap="none" spc="0" normalizeH="0" noProof="0" dirty="0" smtClean="0">
                <a:ln>
                  <a:noFill/>
                </a:ln>
                <a:solidFill>
                  <a:schemeClr val="tx1"/>
                </a:solidFill>
                <a:effectLst/>
                <a:uLnTx/>
                <a:uFillTx/>
                <a:latin typeface="+mj-lt"/>
                <a:ea typeface="+mj-ea"/>
                <a:cs typeface="+mj-cs"/>
              </a:rPr>
              <a:t> Cycle</a:t>
            </a:r>
            <a:endParaRPr kumimoji="0" lang="en-US" sz="4800" b="1" i="0" u="none" strike="noStrike" kern="1200" cap="none" spc="0" normalizeH="0" baseline="0" noProof="0" dirty="0">
              <a:ln>
                <a:noFill/>
              </a:ln>
              <a:solidFill>
                <a:schemeClr val="tx1"/>
              </a:solidFill>
              <a:effectLst/>
              <a:uLnTx/>
              <a:uFillTx/>
              <a:latin typeface="+mj-lt"/>
              <a:ea typeface="+mj-ea"/>
              <a:cs typeface="+mj-cs"/>
            </a:endParaRPr>
          </a:p>
        </p:txBody>
      </p:sp>
      <p:sp>
        <p:nvSpPr>
          <p:cNvPr id="20" name="Rectangle 19"/>
          <p:cNvSpPr/>
          <p:nvPr/>
        </p:nvSpPr>
        <p:spPr>
          <a:xfrm>
            <a:off x="1752600" y="838200"/>
            <a:ext cx="1430829" cy="3631763"/>
          </a:xfrm>
          <a:prstGeom prst="rect">
            <a:avLst/>
          </a:prstGeom>
        </p:spPr>
        <p:txBody>
          <a:bodyPr wrap="square">
            <a:spAutoFit/>
          </a:bodyPr>
          <a:lstStyle/>
          <a:p>
            <a:r>
              <a:rPr lang="en-US" sz="11500" dirty="0" smtClean="0">
                <a:solidFill>
                  <a:schemeClr val="accent3"/>
                </a:solidFill>
              </a:rPr>
              <a:t>✗</a:t>
            </a:r>
            <a:endParaRPr lang="en-US" sz="11500" dirty="0">
              <a:solidFill>
                <a:schemeClr val="accent3"/>
              </a:solidFill>
            </a:endParaRPr>
          </a:p>
        </p:txBody>
      </p:sp>
      <p:sp>
        <p:nvSpPr>
          <p:cNvPr id="25" name="Rounded Rectangle 24"/>
          <p:cNvSpPr/>
          <p:nvPr/>
        </p:nvSpPr>
        <p:spPr>
          <a:xfrm>
            <a:off x="4724400" y="1935956"/>
            <a:ext cx="3200400" cy="195024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i="1" dirty="0"/>
          </a:p>
        </p:txBody>
      </p:sp>
      <p:sp>
        <p:nvSpPr>
          <p:cNvPr id="26" name="Rectangle 25"/>
          <p:cNvSpPr/>
          <p:nvPr/>
        </p:nvSpPr>
        <p:spPr>
          <a:xfrm>
            <a:off x="5000563" y="1992868"/>
            <a:ext cx="2771837" cy="369332"/>
          </a:xfrm>
          <a:prstGeom prst="rect">
            <a:avLst/>
          </a:prstGeom>
        </p:spPr>
        <p:txBody>
          <a:bodyPr wrap="none">
            <a:spAutoFit/>
          </a:bodyPr>
          <a:lstStyle/>
          <a:p>
            <a:r>
              <a:rPr lang="en-US" b="1" dirty="0" smtClean="0"/>
              <a:t>sequential interface</a:t>
            </a:r>
            <a:endParaRPr lang="en-US" dirty="0"/>
          </a:p>
        </p:txBody>
      </p:sp>
      <p:sp>
        <p:nvSpPr>
          <p:cNvPr id="27" name="Rounded Rectangle 26"/>
          <p:cNvSpPr/>
          <p:nvPr/>
        </p:nvSpPr>
        <p:spPr>
          <a:xfrm>
            <a:off x="5000563" y="2393156"/>
            <a:ext cx="2695637" cy="1416844"/>
          </a:xfrm>
          <a:prstGeom prst="roundRect">
            <a:avLst/>
          </a:prstGeom>
          <a:solidFill>
            <a:schemeClr val="accent2">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b="1" dirty="0" smtClean="0">
                <a:solidFill>
                  <a:srgbClr val="FFFFFF"/>
                </a:solidFill>
              </a:rPr>
              <a:t>Managed Languages</a:t>
            </a:r>
          </a:p>
          <a:p>
            <a:pPr algn="ctr"/>
            <a:endParaRPr lang="en-US" sz="2000" b="1" dirty="0" smtClean="0">
              <a:solidFill>
                <a:srgbClr val="000000"/>
              </a:solidFill>
            </a:endParaRPr>
          </a:p>
          <a:p>
            <a:pPr algn="ctr"/>
            <a:endParaRPr lang="en-US" sz="2000" b="1" dirty="0" smtClean="0">
              <a:solidFill>
                <a:srgbClr val="000000"/>
              </a:solidFill>
            </a:endParaRPr>
          </a:p>
        </p:txBody>
      </p:sp>
      <p:sp>
        <p:nvSpPr>
          <p:cNvPr id="28" name="Rounded Rectangle 27"/>
          <p:cNvSpPr/>
          <p:nvPr/>
        </p:nvSpPr>
        <p:spPr>
          <a:xfrm>
            <a:off x="5181600" y="3200400"/>
            <a:ext cx="2286000" cy="533400"/>
          </a:xfrm>
          <a:prstGeom prst="roundRect">
            <a:avLst/>
          </a:prstGeom>
          <a:solidFill>
            <a:schemeClr val="accent2">
              <a:lumMod val="50000"/>
            </a:schemeClr>
          </a:solidFill>
          <a:ln>
            <a:solidFill>
              <a:schemeClr val="tx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dirty="0" smtClean="0"/>
              <a:t>Software</a:t>
            </a:r>
          </a:p>
          <a:p>
            <a:pPr algn="ctr"/>
            <a:r>
              <a:rPr lang="en-US" b="1" dirty="0" smtClean="0"/>
              <a:t>Capabilities</a:t>
            </a:r>
          </a:p>
        </p:txBody>
      </p:sp>
      <p:sp>
        <p:nvSpPr>
          <p:cNvPr id="18" name="Rectangle 17"/>
          <p:cNvSpPr/>
          <p:nvPr/>
        </p:nvSpPr>
        <p:spPr>
          <a:xfrm>
            <a:off x="5579571" y="762000"/>
            <a:ext cx="1430829" cy="3631763"/>
          </a:xfrm>
          <a:prstGeom prst="rect">
            <a:avLst/>
          </a:prstGeom>
        </p:spPr>
        <p:txBody>
          <a:bodyPr wrap="square">
            <a:spAutoFit/>
          </a:bodyPr>
          <a:lstStyle/>
          <a:p>
            <a:r>
              <a:rPr lang="en-US" sz="11500" dirty="0" smtClean="0">
                <a:solidFill>
                  <a:schemeClr val="accent3"/>
                </a:solidFill>
              </a:rPr>
              <a:t>✗</a:t>
            </a:r>
            <a:endParaRPr lang="en-US" sz="11500" dirty="0">
              <a:solidFill>
                <a:schemeClr val="accent3"/>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McKinley</a:t>
            </a:r>
            <a:endParaRPr lang="en-US" dirty="0"/>
          </a:p>
        </p:txBody>
      </p:sp>
      <p:sp>
        <p:nvSpPr>
          <p:cNvPr id="17" name="Footer Placeholder 16"/>
          <p:cNvSpPr>
            <a:spLocks noGrp="1"/>
          </p:cNvSpPr>
          <p:nvPr>
            <p:ph type="ftr" sz="quarter" idx="11"/>
          </p:nvPr>
        </p:nvSpPr>
        <p:spPr/>
        <p:txBody>
          <a:bodyPr/>
          <a:lstStyle/>
          <a:p>
            <a:r>
              <a:rPr lang="en-US" smtClean="0"/>
              <a:t>How’s the Parallel Revolution Going?</a:t>
            </a:r>
            <a:endParaRPr lang="en-US"/>
          </a:p>
        </p:txBody>
      </p:sp>
      <p:sp>
        <p:nvSpPr>
          <p:cNvPr id="5" name="Slide Number Placeholder 4"/>
          <p:cNvSpPr>
            <a:spLocks noGrp="1"/>
          </p:cNvSpPr>
          <p:nvPr>
            <p:ph type="sldNum" sz="quarter" idx="12"/>
          </p:nvPr>
        </p:nvSpPr>
        <p:spPr/>
        <p:txBody>
          <a:bodyPr/>
          <a:lstStyle/>
          <a:p>
            <a:fld id="{6B6660AD-66C8-8440-A125-2DD6ED719C5D}" type="slidenum">
              <a:rPr lang="en-US" smtClean="0"/>
              <a:pPr/>
              <a:t>13</a:t>
            </a:fld>
            <a:endParaRPr lang="en-US"/>
          </a:p>
        </p:txBody>
      </p:sp>
      <p:sp>
        <p:nvSpPr>
          <p:cNvPr id="11" name="Rounded Rectangle 10"/>
          <p:cNvSpPr/>
          <p:nvPr/>
        </p:nvSpPr>
        <p:spPr>
          <a:xfrm>
            <a:off x="1066800" y="1905000"/>
            <a:ext cx="2874766" cy="19812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i="1" dirty="0"/>
          </a:p>
        </p:txBody>
      </p:sp>
      <p:sp>
        <p:nvSpPr>
          <p:cNvPr id="8" name="Rounded Rectangle 7"/>
          <p:cNvSpPr/>
          <p:nvPr/>
        </p:nvSpPr>
        <p:spPr>
          <a:xfrm>
            <a:off x="1295400" y="2438400"/>
            <a:ext cx="2362200" cy="1143000"/>
          </a:xfrm>
          <a:prstGeom prst="roundRect">
            <a:avLst/>
          </a:prstGeom>
          <a:solidFill>
            <a:schemeClr val="accent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t>Parallel Hardware Capabilities</a:t>
            </a:r>
            <a:endParaRPr lang="en-US" sz="2000" i="1" dirty="0"/>
          </a:p>
        </p:txBody>
      </p:sp>
      <p:sp>
        <p:nvSpPr>
          <p:cNvPr id="9" name="Rectangle 8"/>
          <p:cNvSpPr/>
          <p:nvPr/>
        </p:nvSpPr>
        <p:spPr>
          <a:xfrm>
            <a:off x="1254441" y="1992868"/>
            <a:ext cx="2649659" cy="400110"/>
          </a:xfrm>
          <a:prstGeom prst="rect">
            <a:avLst/>
          </a:prstGeom>
        </p:spPr>
        <p:txBody>
          <a:bodyPr wrap="none">
            <a:spAutoFit/>
          </a:bodyPr>
          <a:lstStyle/>
          <a:p>
            <a:r>
              <a:rPr lang="en-US" sz="2000" b="1" dirty="0" smtClean="0">
                <a:solidFill>
                  <a:schemeClr val="accent3"/>
                </a:solidFill>
              </a:rPr>
              <a:t>Parallel interface</a:t>
            </a:r>
            <a:endParaRPr lang="en-US" sz="2000" dirty="0">
              <a:solidFill>
                <a:schemeClr val="accent3"/>
              </a:solidFill>
            </a:endParaRPr>
          </a:p>
        </p:txBody>
      </p:sp>
      <p:sp>
        <p:nvSpPr>
          <p:cNvPr id="12" name="Rounded Rectangle 11"/>
          <p:cNvSpPr/>
          <p:nvPr/>
        </p:nvSpPr>
        <p:spPr>
          <a:xfrm>
            <a:off x="4953000" y="1905000"/>
            <a:ext cx="2971800" cy="195024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000" b="1" dirty="0" smtClean="0"/>
          </a:p>
        </p:txBody>
      </p:sp>
      <p:sp>
        <p:nvSpPr>
          <p:cNvPr id="13" name="Rectangle 12"/>
          <p:cNvSpPr/>
          <p:nvPr/>
        </p:nvSpPr>
        <p:spPr>
          <a:xfrm>
            <a:off x="5181600" y="1992868"/>
            <a:ext cx="2649659" cy="400110"/>
          </a:xfrm>
          <a:prstGeom prst="rect">
            <a:avLst/>
          </a:prstGeom>
        </p:spPr>
        <p:txBody>
          <a:bodyPr wrap="none">
            <a:spAutoFit/>
          </a:bodyPr>
          <a:lstStyle/>
          <a:p>
            <a:r>
              <a:rPr lang="en-US" sz="2000" b="1" dirty="0" smtClean="0">
                <a:solidFill>
                  <a:srgbClr val="B50B1B"/>
                </a:solidFill>
              </a:rPr>
              <a:t>Parallel interface</a:t>
            </a:r>
            <a:endParaRPr lang="en-US" sz="2000" dirty="0">
              <a:solidFill>
                <a:srgbClr val="B50B1B"/>
              </a:solidFill>
            </a:endParaRPr>
          </a:p>
        </p:txBody>
      </p:sp>
      <p:sp>
        <p:nvSpPr>
          <p:cNvPr id="15" name="Curved Down Arrow 14"/>
          <p:cNvSpPr/>
          <p:nvPr/>
        </p:nvSpPr>
        <p:spPr>
          <a:xfrm flipV="1">
            <a:off x="2323300" y="3855244"/>
            <a:ext cx="4153700" cy="488156"/>
          </a:xfrm>
          <a:prstGeom prst="curvedDownArrow">
            <a:avLst>
              <a:gd name="adj1" fmla="val 65155"/>
              <a:gd name="adj2" fmla="val 100875"/>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Curved Down Arrow 15"/>
          <p:cNvSpPr/>
          <p:nvPr/>
        </p:nvSpPr>
        <p:spPr>
          <a:xfrm flipH="1">
            <a:off x="2247100" y="1416844"/>
            <a:ext cx="4153700" cy="488156"/>
          </a:xfrm>
          <a:prstGeom prst="curvedDownArrow">
            <a:avLst>
              <a:gd name="adj1" fmla="val 65155"/>
              <a:gd name="adj2" fmla="val 100875"/>
              <a:gd name="adj3" fmla="val 25000"/>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19" name="Title 1"/>
          <p:cNvSpPr txBox="1">
            <a:spLocks/>
          </p:cNvSpPr>
          <p:nvPr/>
        </p:nvSpPr>
        <p:spPr>
          <a:xfrm>
            <a:off x="457200" y="7620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mj-lt"/>
                <a:ea typeface="+mj-ea"/>
                <a:cs typeface="+mj-cs"/>
              </a:rPr>
              <a:t>21</a:t>
            </a:r>
            <a:r>
              <a:rPr lang="en-US" sz="3200" b="1" baseline="30000" dirty="0" err="1" smtClean="0">
                <a:latin typeface="+mj-lt"/>
                <a:ea typeface="+mj-ea"/>
                <a:cs typeface="+mj-cs"/>
              </a:rPr>
              <a:t>st</a:t>
            </a:r>
            <a:r>
              <a:rPr kumimoji="0" lang="en-US" sz="3200" b="1" i="0" u="none" strike="noStrike" kern="1200" cap="none" spc="0" normalizeH="0" baseline="0" noProof="0" dirty="0" smtClean="0">
                <a:ln>
                  <a:noFill/>
                </a:ln>
                <a:solidFill>
                  <a:schemeClr val="tx1"/>
                </a:solidFill>
                <a:effectLst/>
                <a:uLnTx/>
                <a:uFillTx/>
                <a:latin typeface="+mj-lt"/>
                <a:ea typeface="+mj-ea"/>
                <a:cs typeface="+mj-cs"/>
              </a:rPr>
              <a:t> Century Virtuous</a:t>
            </a:r>
            <a:r>
              <a:rPr kumimoji="0" lang="en-US" sz="3200" b="1" i="0" u="none" strike="noStrike" kern="1200" cap="none" spc="0" normalizeH="0" noProof="0" dirty="0" smtClean="0">
                <a:ln>
                  <a:noFill/>
                </a:ln>
                <a:solidFill>
                  <a:schemeClr val="tx1"/>
                </a:solidFill>
                <a:effectLst/>
                <a:uLnTx/>
                <a:uFillTx/>
                <a:latin typeface="+mj-lt"/>
                <a:ea typeface="+mj-ea"/>
                <a:cs typeface="+mj-cs"/>
              </a:rPr>
              <a:t> Cycle?</a:t>
            </a:r>
            <a:endParaRPr kumimoji="0" lang="en-US" sz="4800" b="1" i="0" u="none" strike="noStrike" kern="1200" cap="none" spc="0" normalizeH="0" baseline="0" noProof="0" dirty="0">
              <a:ln>
                <a:noFill/>
              </a:ln>
              <a:solidFill>
                <a:schemeClr val="tx1"/>
              </a:solidFill>
              <a:effectLst/>
              <a:uLnTx/>
              <a:uFillTx/>
              <a:latin typeface="+mj-lt"/>
              <a:ea typeface="+mj-ea"/>
              <a:cs typeface="+mj-cs"/>
            </a:endParaRPr>
          </a:p>
        </p:txBody>
      </p:sp>
      <p:sp>
        <p:nvSpPr>
          <p:cNvPr id="22" name="Rectangle 21"/>
          <p:cNvSpPr/>
          <p:nvPr/>
        </p:nvSpPr>
        <p:spPr>
          <a:xfrm>
            <a:off x="4114800" y="2286000"/>
            <a:ext cx="611728" cy="923330"/>
          </a:xfrm>
          <a:prstGeom prst="rect">
            <a:avLst/>
          </a:prstGeom>
        </p:spPr>
        <p:txBody>
          <a:bodyPr wrap="none">
            <a:spAutoFit/>
          </a:bodyPr>
          <a:lstStyle/>
          <a:p>
            <a:r>
              <a:rPr lang="en-US" sz="5400" b="1" dirty="0" smtClean="0"/>
              <a:t>?</a:t>
            </a:r>
            <a:endParaRPr lang="en-US" b="1" dirty="0"/>
          </a:p>
        </p:txBody>
      </p:sp>
      <p:sp>
        <p:nvSpPr>
          <p:cNvPr id="23" name="Rounded Rectangle 22"/>
          <p:cNvSpPr/>
          <p:nvPr/>
        </p:nvSpPr>
        <p:spPr>
          <a:xfrm>
            <a:off x="5076763" y="2393156"/>
            <a:ext cx="2695637" cy="1416844"/>
          </a:xfrm>
          <a:prstGeom prst="roundRect">
            <a:avLst/>
          </a:prstGeom>
          <a:solidFill>
            <a:schemeClr val="accent2">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b="1" dirty="0" smtClean="0">
                <a:solidFill>
                  <a:srgbClr val="FFFFFF"/>
                </a:solidFill>
              </a:rPr>
              <a:t>Managed Languages</a:t>
            </a:r>
          </a:p>
          <a:p>
            <a:pPr algn="ctr"/>
            <a:endParaRPr lang="en-US" sz="2000" b="1" dirty="0" smtClean="0">
              <a:solidFill>
                <a:srgbClr val="000000"/>
              </a:solidFill>
            </a:endParaRPr>
          </a:p>
          <a:p>
            <a:pPr algn="ctr"/>
            <a:endParaRPr lang="en-US" sz="2000" b="1" dirty="0" smtClean="0">
              <a:solidFill>
                <a:srgbClr val="000000"/>
              </a:solidFill>
            </a:endParaRPr>
          </a:p>
        </p:txBody>
      </p:sp>
      <p:sp>
        <p:nvSpPr>
          <p:cNvPr id="24" name="Rounded Rectangle 23"/>
          <p:cNvSpPr/>
          <p:nvPr/>
        </p:nvSpPr>
        <p:spPr>
          <a:xfrm>
            <a:off x="5257800" y="3200400"/>
            <a:ext cx="2286000" cy="533400"/>
          </a:xfrm>
          <a:prstGeom prst="roundRect">
            <a:avLst/>
          </a:prstGeom>
          <a:solidFill>
            <a:schemeClr val="accent2">
              <a:lumMod val="50000"/>
            </a:schemeClr>
          </a:solidFill>
          <a:ln>
            <a:solidFill>
              <a:schemeClr val="tx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dirty="0" smtClean="0"/>
              <a:t>Software</a:t>
            </a:r>
          </a:p>
          <a:p>
            <a:pPr algn="ctr"/>
            <a:r>
              <a:rPr lang="en-US" b="1" dirty="0" smtClean="0"/>
              <a:t>Capabilities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McKinley</a:t>
            </a:r>
            <a:endParaRPr lang="en-US" dirty="0"/>
          </a:p>
        </p:txBody>
      </p:sp>
      <p:sp>
        <p:nvSpPr>
          <p:cNvPr id="17" name="Footer Placeholder 16"/>
          <p:cNvSpPr>
            <a:spLocks noGrp="1"/>
          </p:cNvSpPr>
          <p:nvPr>
            <p:ph type="ftr" sz="quarter" idx="11"/>
          </p:nvPr>
        </p:nvSpPr>
        <p:spPr/>
        <p:txBody>
          <a:bodyPr/>
          <a:lstStyle/>
          <a:p>
            <a:r>
              <a:rPr lang="en-US" smtClean="0"/>
              <a:t>How’s the Parallel Revolution Going?</a:t>
            </a:r>
            <a:endParaRPr lang="en-US"/>
          </a:p>
        </p:txBody>
      </p:sp>
      <p:sp>
        <p:nvSpPr>
          <p:cNvPr id="5" name="Slide Number Placeholder 4"/>
          <p:cNvSpPr>
            <a:spLocks noGrp="1"/>
          </p:cNvSpPr>
          <p:nvPr>
            <p:ph type="sldNum" sz="quarter" idx="12"/>
          </p:nvPr>
        </p:nvSpPr>
        <p:spPr/>
        <p:txBody>
          <a:bodyPr/>
          <a:lstStyle/>
          <a:p>
            <a:fld id="{6B6660AD-66C8-8440-A125-2DD6ED719C5D}" type="slidenum">
              <a:rPr lang="en-US" smtClean="0"/>
              <a:pPr/>
              <a:t>14</a:t>
            </a:fld>
            <a:endParaRPr lang="en-US"/>
          </a:p>
        </p:txBody>
      </p:sp>
      <p:sp>
        <p:nvSpPr>
          <p:cNvPr id="20" name="Title 1"/>
          <p:cNvSpPr>
            <a:spLocks noGrp="1"/>
          </p:cNvSpPr>
          <p:nvPr>
            <p:ph type="title"/>
          </p:nvPr>
        </p:nvSpPr>
        <p:spPr/>
        <p:txBody>
          <a:bodyPr>
            <a:normAutofit/>
          </a:bodyPr>
          <a:lstStyle/>
          <a:p>
            <a:r>
              <a:rPr lang="en-US" sz="3200" dirty="0" smtClean="0"/>
              <a:t>21</a:t>
            </a:r>
            <a:r>
              <a:rPr lang="en-US" sz="3200" baseline="30000" dirty="0" smtClean="0"/>
              <a:t>st</a:t>
            </a:r>
            <a:r>
              <a:rPr lang="en-US" sz="3200" dirty="0" smtClean="0"/>
              <a:t> Century Virtuous Cycle ?</a:t>
            </a:r>
            <a:endParaRPr lang="en-US" sz="4800" dirty="0"/>
          </a:p>
        </p:txBody>
      </p:sp>
      <p:sp>
        <p:nvSpPr>
          <p:cNvPr id="25" name="Rectangle 24"/>
          <p:cNvSpPr/>
          <p:nvPr/>
        </p:nvSpPr>
        <p:spPr>
          <a:xfrm>
            <a:off x="1935430" y="1219200"/>
            <a:ext cx="5276730" cy="1692771"/>
          </a:xfrm>
          <a:prstGeom prst="rect">
            <a:avLst/>
          </a:prstGeom>
        </p:spPr>
        <p:txBody>
          <a:bodyPr wrap="none">
            <a:spAutoFit/>
          </a:bodyPr>
          <a:lstStyle/>
          <a:p>
            <a:pPr algn="ctr">
              <a:spcAft>
                <a:spcPts val="1200"/>
              </a:spcAft>
            </a:pPr>
            <a:r>
              <a:rPr lang="en-US" sz="2800" b="1" dirty="0" smtClean="0"/>
              <a:t>parallel interface</a:t>
            </a:r>
          </a:p>
          <a:p>
            <a:pPr algn="ctr">
              <a:spcAft>
                <a:spcPts val="1200"/>
              </a:spcAft>
            </a:pPr>
            <a:r>
              <a:rPr lang="en-US" sz="2800" b="1" dirty="0" smtClean="0">
                <a:solidFill>
                  <a:srgbClr val="0000FF"/>
                </a:solidFill>
              </a:rPr>
              <a:t>combines time and space</a:t>
            </a:r>
          </a:p>
          <a:p>
            <a:pPr algn="ctr"/>
            <a:r>
              <a:rPr lang="en-US" sz="2800" b="1" dirty="0" smtClean="0"/>
              <a:t>wicked to program </a:t>
            </a:r>
            <a:endParaRPr lang="en-US" sz="2800" dirty="0"/>
          </a:p>
        </p:txBody>
      </p:sp>
      <p:sp>
        <p:nvSpPr>
          <p:cNvPr id="9" name="Rectangle 8"/>
          <p:cNvSpPr/>
          <p:nvPr/>
        </p:nvSpPr>
        <p:spPr>
          <a:xfrm>
            <a:off x="5852160" y="5111832"/>
            <a:ext cx="2802777" cy="52027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1400" dirty="0" smtClean="0"/>
              <a:t>8MB L3</a:t>
            </a:r>
            <a:endParaRPr lang="en-US" sz="1400" dirty="0"/>
          </a:p>
        </p:txBody>
      </p:sp>
      <p:sp>
        <p:nvSpPr>
          <p:cNvPr id="10" name="Rectangle 9"/>
          <p:cNvSpPr/>
          <p:nvPr/>
        </p:nvSpPr>
        <p:spPr>
          <a:xfrm>
            <a:off x="609600" y="2983468"/>
            <a:ext cx="762000" cy="12192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dirty="0" smtClean="0"/>
              <a:t>CPU</a:t>
            </a:r>
            <a:endParaRPr lang="en-US" b="1" dirty="0"/>
          </a:p>
        </p:txBody>
      </p:sp>
      <p:sp>
        <p:nvSpPr>
          <p:cNvPr id="11" name="Rectangle 10"/>
          <p:cNvSpPr/>
          <p:nvPr/>
        </p:nvSpPr>
        <p:spPr>
          <a:xfrm>
            <a:off x="1440597" y="2975338"/>
            <a:ext cx="762000" cy="12192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dirty="0" smtClean="0"/>
              <a:t>CPU</a:t>
            </a:r>
            <a:endParaRPr lang="en-US" b="1" dirty="0"/>
          </a:p>
        </p:txBody>
      </p:sp>
      <p:sp>
        <p:nvSpPr>
          <p:cNvPr id="12" name="Rectangle 11"/>
          <p:cNvSpPr/>
          <p:nvPr/>
        </p:nvSpPr>
        <p:spPr>
          <a:xfrm>
            <a:off x="609600" y="4202668"/>
            <a:ext cx="1592997"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smtClean="0"/>
              <a:t>8KB L1</a:t>
            </a:r>
            <a:endParaRPr lang="en-US" sz="1400" dirty="0"/>
          </a:p>
        </p:txBody>
      </p:sp>
      <p:sp>
        <p:nvSpPr>
          <p:cNvPr id="13" name="Rectangle 12"/>
          <p:cNvSpPr/>
          <p:nvPr/>
        </p:nvSpPr>
        <p:spPr>
          <a:xfrm>
            <a:off x="609600" y="4583668"/>
            <a:ext cx="1592997" cy="5334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400" dirty="0" smtClean="0"/>
              <a:t>512KB L2</a:t>
            </a:r>
            <a:endParaRPr lang="en-US" sz="1400" dirty="0"/>
          </a:p>
        </p:txBody>
      </p:sp>
      <p:sp>
        <p:nvSpPr>
          <p:cNvPr id="14" name="TextBox 13"/>
          <p:cNvSpPr txBox="1"/>
          <p:nvPr/>
        </p:nvSpPr>
        <p:spPr>
          <a:xfrm>
            <a:off x="424383" y="5632102"/>
            <a:ext cx="1507331" cy="646331"/>
          </a:xfrm>
          <a:prstGeom prst="rect">
            <a:avLst/>
          </a:prstGeom>
          <a:noFill/>
        </p:spPr>
        <p:txBody>
          <a:bodyPr wrap="none" rtlCol="0">
            <a:spAutoFit/>
          </a:bodyPr>
          <a:lstStyle/>
          <a:p>
            <a:pPr algn="ctr"/>
            <a:r>
              <a:rPr lang="en-US" b="1" dirty="0" smtClean="0"/>
              <a:t>Pentium 4</a:t>
            </a:r>
          </a:p>
          <a:p>
            <a:pPr algn="ctr"/>
            <a:r>
              <a:rPr lang="en-US" b="1" dirty="0" err="1" smtClean="0"/>
              <a:t>w</a:t>
            </a:r>
            <a:r>
              <a:rPr lang="en-US" b="1" dirty="0" smtClean="0"/>
              <a:t>/ SMT</a:t>
            </a:r>
            <a:endParaRPr lang="en-US" b="1" dirty="0"/>
          </a:p>
        </p:txBody>
      </p:sp>
      <p:sp>
        <p:nvSpPr>
          <p:cNvPr id="15" name="Rectangle 14"/>
          <p:cNvSpPr/>
          <p:nvPr/>
        </p:nvSpPr>
        <p:spPr>
          <a:xfrm>
            <a:off x="2759823" y="2991598"/>
            <a:ext cx="628010" cy="12192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400" b="1" dirty="0" smtClean="0"/>
              <a:t>CPU</a:t>
            </a:r>
            <a:endParaRPr lang="en-US" sz="1400" b="1" dirty="0"/>
          </a:p>
        </p:txBody>
      </p:sp>
      <p:sp>
        <p:nvSpPr>
          <p:cNvPr id="16" name="Rectangle 15"/>
          <p:cNvSpPr/>
          <p:nvPr/>
        </p:nvSpPr>
        <p:spPr>
          <a:xfrm>
            <a:off x="3459951" y="2992425"/>
            <a:ext cx="628009" cy="12192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400" b="1" dirty="0" smtClean="0"/>
              <a:t>CPU</a:t>
            </a:r>
            <a:endParaRPr lang="en-US" dirty="0"/>
          </a:p>
        </p:txBody>
      </p:sp>
      <p:sp>
        <p:nvSpPr>
          <p:cNvPr id="18" name="Rectangle 17"/>
          <p:cNvSpPr/>
          <p:nvPr/>
        </p:nvSpPr>
        <p:spPr>
          <a:xfrm>
            <a:off x="2759824" y="4210798"/>
            <a:ext cx="628009"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32KB</a:t>
            </a:r>
            <a:endParaRPr lang="en-US" sz="1200" dirty="0"/>
          </a:p>
        </p:txBody>
      </p:sp>
      <p:sp>
        <p:nvSpPr>
          <p:cNvPr id="19" name="Rectangle 18"/>
          <p:cNvSpPr/>
          <p:nvPr/>
        </p:nvSpPr>
        <p:spPr>
          <a:xfrm>
            <a:off x="2759823" y="4591798"/>
            <a:ext cx="1328137" cy="5334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400" dirty="0" smtClean="0"/>
              <a:t>4MB L2</a:t>
            </a:r>
            <a:endParaRPr lang="en-US" sz="1400" dirty="0"/>
          </a:p>
        </p:txBody>
      </p:sp>
      <p:sp>
        <p:nvSpPr>
          <p:cNvPr id="21" name="TextBox 20"/>
          <p:cNvSpPr txBox="1"/>
          <p:nvPr/>
        </p:nvSpPr>
        <p:spPr>
          <a:xfrm>
            <a:off x="3387833" y="5955268"/>
            <a:ext cx="1776373" cy="369332"/>
          </a:xfrm>
          <a:prstGeom prst="rect">
            <a:avLst/>
          </a:prstGeom>
          <a:noFill/>
        </p:spPr>
        <p:txBody>
          <a:bodyPr wrap="none" rtlCol="0">
            <a:spAutoFit/>
          </a:bodyPr>
          <a:lstStyle/>
          <a:p>
            <a:pPr algn="ctr"/>
            <a:r>
              <a:rPr lang="en-US" b="1" dirty="0" smtClean="0"/>
              <a:t>Core 2 Quad</a:t>
            </a:r>
          </a:p>
        </p:txBody>
      </p:sp>
      <p:sp>
        <p:nvSpPr>
          <p:cNvPr id="22" name="Rectangle 21"/>
          <p:cNvSpPr/>
          <p:nvPr/>
        </p:nvSpPr>
        <p:spPr>
          <a:xfrm>
            <a:off x="3459951" y="4202668"/>
            <a:ext cx="628009"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32KB</a:t>
            </a:r>
            <a:endParaRPr lang="en-US" sz="1200" dirty="0"/>
          </a:p>
        </p:txBody>
      </p:sp>
      <p:sp>
        <p:nvSpPr>
          <p:cNvPr id="26" name="Rectangle 25"/>
          <p:cNvSpPr/>
          <p:nvPr/>
        </p:nvSpPr>
        <p:spPr>
          <a:xfrm>
            <a:off x="4158263" y="2986362"/>
            <a:ext cx="628010" cy="12192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400" b="1" dirty="0" smtClean="0"/>
              <a:t>CPU</a:t>
            </a:r>
            <a:endParaRPr lang="en-US" sz="1400" dirty="0"/>
          </a:p>
        </p:txBody>
      </p:sp>
      <p:sp>
        <p:nvSpPr>
          <p:cNvPr id="27" name="Rectangle 26"/>
          <p:cNvSpPr/>
          <p:nvPr/>
        </p:nvSpPr>
        <p:spPr>
          <a:xfrm>
            <a:off x="4858391" y="2987189"/>
            <a:ext cx="628009" cy="12192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400" b="1" dirty="0" smtClean="0"/>
              <a:t>CPU</a:t>
            </a:r>
            <a:endParaRPr lang="en-US" sz="1400" dirty="0"/>
          </a:p>
        </p:txBody>
      </p:sp>
      <p:sp>
        <p:nvSpPr>
          <p:cNvPr id="28" name="Rectangle 27"/>
          <p:cNvSpPr/>
          <p:nvPr/>
        </p:nvSpPr>
        <p:spPr>
          <a:xfrm>
            <a:off x="4158264" y="4205562"/>
            <a:ext cx="628009"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32KB</a:t>
            </a:r>
            <a:endParaRPr lang="en-US" sz="1200" dirty="0"/>
          </a:p>
        </p:txBody>
      </p:sp>
      <p:sp>
        <p:nvSpPr>
          <p:cNvPr id="29" name="Rectangle 28"/>
          <p:cNvSpPr/>
          <p:nvPr/>
        </p:nvSpPr>
        <p:spPr>
          <a:xfrm>
            <a:off x="4158263" y="4586562"/>
            <a:ext cx="1328137" cy="5334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400" dirty="0" smtClean="0"/>
              <a:t>4MB L2</a:t>
            </a:r>
            <a:endParaRPr lang="en-US" sz="1400" dirty="0"/>
          </a:p>
        </p:txBody>
      </p:sp>
      <p:sp>
        <p:nvSpPr>
          <p:cNvPr id="30" name="Rectangle 29"/>
          <p:cNvSpPr/>
          <p:nvPr/>
        </p:nvSpPr>
        <p:spPr>
          <a:xfrm>
            <a:off x="4858391" y="4197432"/>
            <a:ext cx="628009"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32KB</a:t>
            </a:r>
            <a:endParaRPr lang="en-US" sz="1200" dirty="0"/>
          </a:p>
        </p:txBody>
      </p:sp>
      <p:cxnSp>
        <p:nvCxnSpPr>
          <p:cNvPr id="31" name="Straight Arrow Connector 30"/>
          <p:cNvCxnSpPr/>
          <p:nvPr/>
        </p:nvCxnSpPr>
        <p:spPr>
          <a:xfrm>
            <a:off x="2759824" y="5421868"/>
            <a:ext cx="2726576" cy="1588"/>
          </a:xfrm>
          <a:prstGeom prst="straightConnector1">
            <a:avLst/>
          </a:prstGeom>
          <a:ln>
            <a:solidFill>
              <a:schemeClr val="tx1">
                <a:lumMod val="50000"/>
                <a:lumOff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19" idx="2"/>
          </p:cNvCxnSpPr>
          <p:nvPr/>
        </p:nvCxnSpPr>
        <p:spPr>
          <a:xfrm rot="5400000">
            <a:off x="3275557" y="5273533"/>
            <a:ext cx="296670" cy="1588"/>
          </a:xfrm>
          <a:prstGeom prst="straightConnector1">
            <a:avLst/>
          </a:prstGeom>
          <a:ln>
            <a:solidFill>
              <a:schemeClr val="tx1">
                <a:lumMod val="50000"/>
                <a:lumOff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29" idx="2"/>
          </p:cNvCxnSpPr>
          <p:nvPr/>
        </p:nvCxnSpPr>
        <p:spPr>
          <a:xfrm rot="16200000" flipH="1">
            <a:off x="4670584" y="5271709"/>
            <a:ext cx="303496" cy="1"/>
          </a:xfrm>
          <a:prstGeom prst="straightConnector1">
            <a:avLst/>
          </a:prstGeom>
          <a:ln>
            <a:solidFill>
              <a:schemeClr val="tx1">
                <a:lumMod val="50000"/>
                <a:lumOff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3459951" y="5421868"/>
            <a:ext cx="1352015" cy="369332"/>
          </a:xfrm>
          <a:prstGeom prst="rect">
            <a:avLst/>
          </a:prstGeom>
          <a:noFill/>
        </p:spPr>
        <p:txBody>
          <a:bodyPr wrap="none" rtlCol="0">
            <a:spAutoFit/>
          </a:bodyPr>
          <a:lstStyle/>
          <a:p>
            <a:r>
              <a:rPr lang="en-US" dirty="0" smtClean="0"/>
              <a:t>system bus</a:t>
            </a:r>
            <a:endParaRPr lang="en-US" dirty="0"/>
          </a:p>
        </p:txBody>
      </p:sp>
      <p:sp>
        <p:nvSpPr>
          <p:cNvPr id="35" name="Rectangle 34"/>
          <p:cNvSpPr/>
          <p:nvPr/>
        </p:nvSpPr>
        <p:spPr>
          <a:xfrm>
            <a:off x="5884025" y="4197432"/>
            <a:ext cx="628009"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32KB</a:t>
            </a:r>
            <a:endParaRPr lang="en-US" sz="1200" dirty="0"/>
          </a:p>
        </p:txBody>
      </p:sp>
      <p:sp>
        <p:nvSpPr>
          <p:cNvPr id="36" name="Rectangle 35"/>
          <p:cNvSpPr/>
          <p:nvPr/>
        </p:nvSpPr>
        <p:spPr>
          <a:xfrm>
            <a:off x="5884024" y="4578432"/>
            <a:ext cx="628009" cy="5334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00" dirty="0" smtClean="0"/>
              <a:t>256KB</a:t>
            </a:r>
            <a:endParaRPr lang="en-US" sz="1300" dirty="0"/>
          </a:p>
        </p:txBody>
      </p:sp>
      <p:sp>
        <p:nvSpPr>
          <p:cNvPr id="37" name="Rectangle 36"/>
          <p:cNvSpPr/>
          <p:nvPr/>
        </p:nvSpPr>
        <p:spPr>
          <a:xfrm>
            <a:off x="6584152" y="4189302"/>
            <a:ext cx="628009"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32KB</a:t>
            </a:r>
            <a:endParaRPr lang="en-US" sz="1200" dirty="0"/>
          </a:p>
        </p:txBody>
      </p:sp>
      <p:sp>
        <p:nvSpPr>
          <p:cNvPr id="38" name="Rectangle 37"/>
          <p:cNvSpPr/>
          <p:nvPr/>
        </p:nvSpPr>
        <p:spPr>
          <a:xfrm>
            <a:off x="7282465" y="4192196"/>
            <a:ext cx="628009"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32KB</a:t>
            </a:r>
            <a:endParaRPr lang="en-US" sz="1200" dirty="0"/>
          </a:p>
        </p:txBody>
      </p:sp>
      <p:sp>
        <p:nvSpPr>
          <p:cNvPr id="39" name="Rectangle 38"/>
          <p:cNvSpPr/>
          <p:nvPr/>
        </p:nvSpPr>
        <p:spPr>
          <a:xfrm>
            <a:off x="7982592" y="4184066"/>
            <a:ext cx="628009"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32KB</a:t>
            </a:r>
            <a:endParaRPr lang="en-US" sz="1200" dirty="0"/>
          </a:p>
        </p:txBody>
      </p:sp>
      <p:sp>
        <p:nvSpPr>
          <p:cNvPr id="40" name="Rectangle 39"/>
          <p:cNvSpPr/>
          <p:nvPr/>
        </p:nvSpPr>
        <p:spPr>
          <a:xfrm>
            <a:off x="5884023" y="2975338"/>
            <a:ext cx="288176" cy="12192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41" name="Rectangle 40"/>
          <p:cNvSpPr/>
          <p:nvPr/>
        </p:nvSpPr>
        <p:spPr>
          <a:xfrm>
            <a:off x="6230768" y="2975338"/>
            <a:ext cx="281265" cy="12192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42" name="Rectangle 41"/>
          <p:cNvSpPr/>
          <p:nvPr/>
        </p:nvSpPr>
        <p:spPr>
          <a:xfrm>
            <a:off x="6584151" y="2975338"/>
            <a:ext cx="288176" cy="12192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43" name="Rectangle 42"/>
          <p:cNvSpPr/>
          <p:nvPr/>
        </p:nvSpPr>
        <p:spPr>
          <a:xfrm>
            <a:off x="6930895" y="2975338"/>
            <a:ext cx="281265" cy="12192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44" name="Rectangle 43"/>
          <p:cNvSpPr/>
          <p:nvPr/>
        </p:nvSpPr>
        <p:spPr>
          <a:xfrm>
            <a:off x="7282465" y="2964866"/>
            <a:ext cx="288176" cy="12192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45" name="Rectangle 44"/>
          <p:cNvSpPr/>
          <p:nvPr/>
        </p:nvSpPr>
        <p:spPr>
          <a:xfrm>
            <a:off x="7629210" y="2964866"/>
            <a:ext cx="281265" cy="12192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46" name="Rectangle 45"/>
          <p:cNvSpPr/>
          <p:nvPr/>
        </p:nvSpPr>
        <p:spPr>
          <a:xfrm>
            <a:off x="7982593" y="2964866"/>
            <a:ext cx="288176" cy="12192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47" name="Rectangle 46"/>
          <p:cNvSpPr/>
          <p:nvPr/>
        </p:nvSpPr>
        <p:spPr>
          <a:xfrm>
            <a:off x="8329337" y="2964866"/>
            <a:ext cx="281265" cy="12192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48" name="Rectangle 47"/>
          <p:cNvSpPr/>
          <p:nvPr/>
        </p:nvSpPr>
        <p:spPr>
          <a:xfrm>
            <a:off x="6584151" y="4565066"/>
            <a:ext cx="628009" cy="5334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00" dirty="0" smtClean="0"/>
              <a:t>256KB</a:t>
            </a:r>
            <a:endParaRPr lang="en-US" sz="1300" dirty="0"/>
          </a:p>
        </p:txBody>
      </p:sp>
      <p:sp>
        <p:nvSpPr>
          <p:cNvPr id="49" name="Rectangle 48"/>
          <p:cNvSpPr/>
          <p:nvPr/>
        </p:nvSpPr>
        <p:spPr>
          <a:xfrm>
            <a:off x="7282465" y="4565066"/>
            <a:ext cx="628009" cy="5334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00" dirty="0" smtClean="0"/>
              <a:t>256KB</a:t>
            </a:r>
            <a:endParaRPr lang="en-US" sz="1300" dirty="0"/>
          </a:p>
        </p:txBody>
      </p:sp>
      <p:sp>
        <p:nvSpPr>
          <p:cNvPr id="50" name="Rectangle 49"/>
          <p:cNvSpPr/>
          <p:nvPr/>
        </p:nvSpPr>
        <p:spPr>
          <a:xfrm>
            <a:off x="7982593" y="4565066"/>
            <a:ext cx="628009" cy="5334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00" dirty="0" smtClean="0"/>
              <a:t>256KB</a:t>
            </a:r>
            <a:endParaRPr lang="en-US" sz="1300" dirty="0"/>
          </a:p>
        </p:txBody>
      </p:sp>
      <p:sp>
        <p:nvSpPr>
          <p:cNvPr id="51" name="TextBox 50"/>
          <p:cNvSpPr txBox="1"/>
          <p:nvPr/>
        </p:nvSpPr>
        <p:spPr>
          <a:xfrm>
            <a:off x="6765042" y="5955268"/>
            <a:ext cx="1100106" cy="369332"/>
          </a:xfrm>
          <a:prstGeom prst="rect">
            <a:avLst/>
          </a:prstGeom>
          <a:noFill/>
        </p:spPr>
        <p:txBody>
          <a:bodyPr wrap="none" rtlCol="0">
            <a:spAutoFit/>
          </a:bodyPr>
          <a:lstStyle/>
          <a:p>
            <a:pPr algn="ctr"/>
            <a:r>
              <a:rPr lang="en-US" b="1" dirty="0" smtClean="0"/>
              <a:t>Core i7</a:t>
            </a:r>
            <a:endParaRPr lang="en-US" b="1" dirty="0"/>
          </a:p>
        </p:txBody>
      </p:sp>
      <p:sp>
        <p:nvSpPr>
          <p:cNvPr id="52" name="TextBox 51"/>
          <p:cNvSpPr txBox="1"/>
          <p:nvPr/>
        </p:nvSpPr>
        <p:spPr>
          <a:xfrm>
            <a:off x="6850934" y="3440668"/>
            <a:ext cx="845266" cy="369332"/>
          </a:xfrm>
          <a:prstGeom prst="rect">
            <a:avLst/>
          </a:prstGeom>
          <a:noFill/>
        </p:spPr>
        <p:txBody>
          <a:bodyPr wrap="none" rtlCol="0">
            <a:spAutoFit/>
          </a:bodyPr>
          <a:lstStyle/>
          <a:p>
            <a:pPr algn="ctr"/>
            <a:r>
              <a:rPr lang="en-US" b="1" dirty="0" smtClean="0"/>
              <a:t>CPUs</a:t>
            </a:r>
            <a:endParaRPr lang="en-US"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ctrTitle"/>
          </p:nvPr>
        </p:nvSpPr>
        <p:spPr>
          <a:xfrm>
            <a:off x="685800" y="1219200"/>
            <a:ext cx="7772400" cy="4038600"/>
          </a:xfrm>
        </p:spPr>
        <p:txBody>
          <a:bodyPr>
            <a:normAutofit/>
          </a:bodyPr>
          <a:lstStyle/>
          <a:p>
            <a:r>
              <a:rPr lang="en-US" dirty="0" smtClean="0"/>
              <a:t>How is this new virtuous cycle going?</a:t>
            </a:r>
            <a:br>
              <a:rPr lang="en-US" dirty="0" smtClean="0"/>
            </a:br>
            <a:r>
              <a:rPr lang="en-US" dirty="0" smtClean="0"/>
              <a:t/>
            </a:r>
            <a:br>
              <a:rPr lang="en-US" dirty="0" smtClean="0"/>
            </a:br>
            <a:r>
              <a:rPr lang="en-US" dirty="0" smtClean="0"/>
              <a:t/>
            </a:r>
            <a:br>
              <a:rPr lang="en-US" dirty="0" smtClean="0"/>
            </a:br>
            <a:endParaRPr lang="en-US" dirty="0"/>
          </a:p>
        </p:txBody>
      </p:sp>
      <p:sp>
        <p:nvSpPr>
          <p:cNvPr id="4" name="Date Placeholder 3"/>
          <p:cNvSpPr>
            <a:spLocks noGrp="1"/>
          </p:cNvSpPr>
          <p:nvPr>
            <p:ph type="dt" sz="half" idx="10"/>
          </p:nvPr>
        </p:nvSpPr>
        <p:spPr/>
        <p:txBody>
          <a:bodyPr/>
          <a:lstStyle/>
          <a:p>
            <a:r>
              <a:rPr lang="en-US" smtClean="0"/>
              <a:t>McKinley</a:t>
            </a:r>
            <a:endParaRPr lang="en-US"/>
          </a:p>
        </p:txBody>
      </p:sp>
      <p:sp>
        <p:nvSpPr>
          <p:cNvPr id="5" name="Footer Placeholder 4"/>
          <p:cNvSpPr>
            <a:spLocks noGrp="1"/>
          </p:cNvSpPr>
          <p:nvPr>
            <p:ph type="ftr" sz="quarter" idx="11"/>
          </p:nvPr>
        </p:nvSpPr>
        <p:spPr/>
        <p:txBody>
          <a:bodyPr/>
          <a:lstStyle/>
          <a:p>
            <a:r>
              <a:rPr lang="en-US" smtClean="0"/>
              <a:t>How’s the Parallel Revolution Going?</a:t>
            </a:r>
            <a:endParaRPr lang="en-US"/>
          </a:p>
        </p:txBody>
      </p:sp>
      <p:sp>
        <p:nvSpPr>
          <p:cNvPr id="6" name="Slide Number Placeholder 5"/>
          <p:cNvSpPr>
            <a:spLocks noGrp="1"/>
          </p:cNvSpPr>
          <p:nvPr>
            <p:ph type="sldNum" sz="quarter" idx="12"/>
          </p:nvPr>
        </p:nvSpPr>
        <p:spPr/>
        <p:txBody>
          <a:bodyPr/>
          <a:lstStyle/>
          <a:p>
            <a:fld id="{831E3114-D1FF-A44E-A8B0-52B95EB67824}" type="slidenum">
              <a:rPr lang="en-US" smtClean="0"/>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ctrTitle"/>
          </p:nvPr>
        </p:nvSpPr>
        <p:spPr>
          <a:xfrm>
            <a:off x="685800" y="1219200"/>
            <a:ext cx="7772400" cy="4038600"/>
          </a:xfrm>
        </p:spPr>
        <p:txBody>
          <a:bodyPr>
            <a:normAutofit/>
          </a:bodyPr>
          <a:lstStyle/>
          <a:p>
            <a:r>
              <a:rPr lang="en-US" dirty="0" smtClean="0"/>
              <a:t>What should we measure?</a:t>
            </a:r>
            <a:br>
              <a:rPr lang="en-US" dirty="0" smtClean="0"/>
            </a:br>
            <a:r>
              <a:rPr lang="en-US" dirty="0" smtClean="0"/>
              <a:t/>
            </a:r>
            <a:br>
              <a:rPr lang="en-US" dirty="0" smtClean="0"/>
            </a:br>
            <a:r>
              <a:rPr lang="en-US" dirty="0" smtClean="0"/>
              <a:t/>
            </a:r>
            <a:br>
              <a:rPr lang="en-US" dirty="0" smtClean="0"/>
            </a:br>
            <a:endParaRPr lang="en-US" dirty="0"/>
          </a:p>
        </p:txBody>
      </p:sp>
      <p:sp>
        <p:nvSpPr>
          <p:cNvPr id="4" name="Date Placeholder 3"/>
          <p:cNvSpPr>
            <a:spLocks noGrp="1"/>
          </p:cNvSpPr>
          <p:nvPr>
            <p:ph type="dt" sz="half" idx="10"/>
          </p:nvPr>
        </p:nvSpPr>
        <p:spPr/>
        <p:txBody>
          <a:bodyPr/>
          <a:lstStyle/>
          <a:p>
            <a:r>
              <a:rPr lang="en-US" smtClean="0"/>
              <a:t>McKinley</a:t>
            </a:r>
            <a:endParaRPr lang="en-US"/>
          </a:p>
        </p:txBody>
      </p:sp>
      <p:sp>
        <p:nvSpPr>
          <p:cNvPr id="5" name="Footer Placeholder 4"/>
          <p:cNvSpPr>
            <a:spLocks noGrp="1"/>
          </p:cNvSpPr>
          <p:nvPr>
            <p:ph type="ftr" sz="quarter" idx="11"/>
          </p:nvPr>
        </p:nvSpPr>
        <p:spPr/>
        <p:txBody>
          <a:bodyPr/>
          <a:lstStyle/>
          <a:p>
            <a:r>
              <a:rPr lang="en-US" smtClean="0"/>
              <a:t>How’s the Parallel Revolution Going?</a:t>
            </a:r>
            <a:endParaRPr lang="en-US"/>
          </a:p>
        </p:txBody>
      </p:sp>
      <p:sp>
        <p:nvSpPr>
          <p:cNvPr id="6" name="Slide Number Placeholder 5"/>
          <p:cNvSpPr>
            <a:spLocks noGrp="1"/>
          </p:cNvSpPr>
          <p:nvPr>
            <p:ph type="sldNum" sz="quarter" idx="12"/>
          </p:nvPr>
        </p:nvSpPr>
        <p:spPr/>
        <p:txBody>
          <a:bodyPr/>
          <a:lstStyle/>
          <a:p>
            <a:fld id="{831E3114-D1FF-A44E-A8B0-52B95EB67824}" type="slidenum">
              <a:rPr lang="en-US" smtClean="0"/>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ctrTitle"/>
          </p:nvPr>
        </p:nvSpPr>
        <p:spPr>
          <a:xfrm>
            <a:off x="685800" y="1219200"/>
            <a:ext cx="7772400" cy="4038600"/>
          </a:xfrm>
        </p:spPr>
        <p:txBody>
          <a:bodyPr>
            <a:noAutofit/>
          </a:bodyPr>
          <a:lstStyle/>
          <a:p>
            <a:pPr>
              <a:spcAft>
                <a:spcPts val="3600"/>
              </a:spcAft>
            </a:pPr>
            <a:r>
              <a:rPr lang="en-US" sz="3200" dirty="0" smtClean="0"/>
              <a:t>performance</a:t>
            </a:r>
            <a:br>
              <a:rPr lang="en-US" sz="3200" dirty="0" smtClean="0"/>
            </a:br>
            <a:r>
              <a:rPr lang="en-US" sz="3200" dirty="0" smtClean="0">
                <a:solidFill>
                  <a:srgbClr val="000000"/>
                </a:solidFill>
              </a:rPr>
              <a:t>power</a:t>
            </a:r>
            <a:r>
              <a:rPr lang="en-US" sz="3200" dirty="0" smtClean="0"/>
              <a:t/>
            </a:r>
            <a:br>
              <a:rPr lang="en-US" sz="3200" dirty="0" smtClean="0"/>
            </a:br>
            <a:r>
              <a:rPr lang="en-US" sz="3200" dirty="0" smtClean="0"/>
              <a:t>energy</a:t>
            </a:r>
            <a:br>
              <a:rPr lang="en-US" sz="3200" dirty="0" smtClean="0"/>
            </a:br>
            <a:r>
              <a:rPr lang="en-US" sz="3200" dirty="0" smtClean="0"/>
              <a:t/>
            </a:r>
            <a:br>
              <a:rPr lang="en-US" sz="3200" dirty="0" smtClean="0"/>
            </a:br>
            <a:r>
              <a:rPr lang="en-US" sz="3200" dirty="0" smtClean="0"/>
              <a:t>native languages</a:t>
            </a:r>
            <a:br>
              <a:rPr lang="en-US" sz="3200" dirty="0" smtClean="0"/>
            </a:br>
            <a:r>
              <a:rPr lang="en-US" sz="3200" dirty="0" smtClean="0"/>
              <a:t>managed languages</a:t>
            </a:r>
            <a:br>
              <a:rPr lang="en-US" sz="3200" dirty="0" smtClean="0"/>
            </a:br>
            <a:r>
              <a:rPr lang="en-US" sz="3200" dirty="0" smtClean="0"/>
              <a:t>sequential &amp; parallel programs</a:t>
            </a:r>
            <a:br>
              <a:rPr lang="en-US" sz="3200" dirty="0" smtClean="0"/>
            </a:br>
            <a:endParaRPr lang="en-US" sz="3200" dirty="0"/>
          </a:p>
        </p:txBody>
      </p:sp>
      <p:sp>
        <p:nvSpPr>
          <p:cNvPr id="4" name="Date Placeholder 3"/>
          <p:cNvSpPr>
            <a:spLocks noGrp="1"/>
          </p:cNvSpPr>
          <p:nvPr>
            <p:ph type="dt" sz="half" idx="10"/>
          </p:nvPr>
        </p:nvSpPr>
        <p:spPr/>
        <p:txBody>
          <a:bodyPr/>
          <a:lstStyle/>
          <a:p>
            <a:r>
              <a:rPr lang="en-US" smtClean="0"/>
              <a:t>McKinley</a:t>
            </a:r>
            <a:endParaRPr lang="en-US"/>
          </a:p>
        </p:txBody>
      </p:sp>
      <p:sp>
        <p:nvSpPr>
          <p:cNvPr id="5" name="Footer Placeholder 4"/>
          <p:cNvSpPr>
            <a:spLocks noGrp="1"/>
          </p:cNvSpPr>
          <p:nvPr>
            <p:ph type="ftr" sz="quarter" idx="11"/>
          </p:nvPr>
        </p:nvSpPr>
        <p:spPr/>
        <p:txBody>
          <a:bodyPr/>
          <a:lstStyle/>
          <a:p>
            <a:r>
              <a:rPr lang="en-US" smtClean="0"/>
              <a:t>How’s the Parallel Revolution Going?</a:t>
            </a:r>
            <a:endParaRPr lang="en-US"/>
          </a:p>
        </p:txBody>
      </p:sp>
      <p:sp>
        <p:nvSpPr>
          <p:cNvPr id="6" name="Slide Number Placeholder 5"/>
          <p:cNvSpPr>
            <a:spLocks noGrp="1"/>
          </p:cNvSpPr>
          <p:nvPr>
            <p:ph type="sldNum" sz="quarter" idx="12"/>
          </p:nvPr>
        </p:nvSpPr>
        <p:spPr/>
        <p:txBody>
          <a:bodyPr/>
          <a:lstStyle/>
          <a:p>
            <a:fld id="{831E3114-D1FF-A44E-A8B0-52B95EB67824}" type="slidenum">
              <a:rPr lang="en-US" smtClean="0"/>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ctrTitle"/>
          </p:nvPr>
        </p:nvSpPr>
        <p:spPr>
          <a:xfrm>
            <a:off x="685800" y="1219200"/>
            <a:ext cx="7772400" cy="4038600"/>
          </a:xfrm>
        </p:spPr>
        <p:txBody>
          <a:bodyPr>
            <a:normAutofit/>
          </a:bodyPr>
          <a:lstStyle/>
          <a:p>
            <a:r>
              <a:rPr lang="en-US" dirty="0" smtClean="0"/>
              <a:t>How do we </a:t>
            </a:r>
            <a:r>
              <a:rPr lang="en-US" smtClean="0"/>
              <a:t>measure power?</a:t>
            </a: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4" name="Date Placeholder 3"/>
          <p:cNvSpPr>
            <a:spLocks noGrp="1"/>
          </p:cNvSpPr>
          <p:nvPr>
            <p:ph type="dt" sz="half" idx="10"/>
          </p:nvPr>
        </p:nvSpPr>
        <p:spPr/>
        <p:txBody>
          <a:bodyPr/>
          <a:lstStyle/>
          <a:p>
            <a:r>
              <a:rPr lang="en-US" smtClean="0"/>
              <a:t>McKinley</a:t>
            </a:r>
            <a:endParaRPr lang="en-US"/>
          </a:p>
        </p:txBody>
      </p:sp>
      <p:sp>
        <p:nvSpPr>
          <p:cNvPr id="5" name="Footer Placeholder 4"/>
          <p:cNvSpPr>
            <a:spLocks noGrp="1"/>
          </p:cNvSpPr>
          <p:nvPr>
            <p:ph type="ftr" sz="quarter" idx="11"/>
          </p:nvPr>
        </p:nvSpPr>
        <p:spPr/>
        <p:txBody>
          <a:bodyPr/>
          <a:lstStyle/>
          <a:p>
            <a:r>
              <a:rPr lang="en-US" smtClean="0"/>
              <a:t>How’s the Parallel Revolution Going?</a:t>
            </a:r>
            <a:endParaRPr lang="en-US"/>
          </a:p>
        </p:txBody>
      </p:sp>
      <p:sp>
        <p:nvSpPr>
          <p:cNvPr id="6" name="Slide Number Placeholder 5"/>
          <p:cNvSpPr>
            <a:spLocks noGrp="1"/>
          </p:cNvSpPr>
          <p:nvPr>
            <p:ph type="sldNum" sz="quarter" idx="12"/>
          </p:nvPr>
        </p:nvSpPr>
        <p:spPr/>
        <p:txBody>
          <a:bodyPr/>
          <a:lstStyle/>
          <a:p>
            <a:fld id="{831E3114-D1FF-A44E-A8B0-52B95EB67824}" type="slidenum">
              <a:rPr lang="en-US" smtClean="0"/>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r>
              <a:rPr lang="en-US" smtClean="0"/>
              <a:t>Esmaeilzadeh et al</a:t>
            </a:r>
            <a:endParaRPr lang="en-US"/>
          </a:p>
        </p:txBody>
      </p:sp>
      <p:sp>
        <p:nvSpPr>
          <p:cNvPr id="5" name="Footer Placeholder 4"/>
          <p:cNvSpPr>
            <a:spLocks noGrp="1"/>
          </p:cNvSpPr>
          <p:nvPr>
            <p:ph type="ftr" sz="quarter" idx="11"/>
          </p:nvPr>
        </p:nvSpPr>
        <p:spPr/>
        <p:txBody>
          <a:bodyPr/>
          <a:lstStyle/>
          <a:p>
            <a:r>
              <a:rPr lang="en-US" smtClean="0"/>
              <a:t>Measured Power, Performance &amp; Scaling</a:t>
            </a:r>
            <a:endParaRPr lang="en-US" dirty="0"/>
          </a:p>
        </p:txBody>
      </p:sp>
      <p:sp>
        <p:nvSpPr>
          <p:cNvPr id="6" name="Slide Number Placeholder 5"/>
          <p:cNvSpPr>
            <a:spLocks noGrp="1"/>
          </p:cNvSpPr>
          <p:nvPr>
            <p:ph type="sldNum" sz="quarter" idx="12"/>
          </p:nvPr>
        </p:nvSpPr>
        <p:spPr/>
        <p:txBody>
          <a:bodyPr/>
          <a:lstStyle/>
          <a:p>
            <a:fld id="{2708228E-801E-F140-ACB9-81AFB167EBD1}" type="slidenum">
              <a:rPr lang="en-US" smtClean="0"/>
              <a:pPr/>
              <a:t>19</a:t>
            </a:fld>
            <a:endParaRPr lang="en-US"/>
          </a:p>
        </p:txBody>
      </p:sp>
      <p:pic>
        <p:nvPicPr>
          <p:cNvPr id="7" name="Picture 6" descr="sensor.jpg"/>
          <p:cNvPicPr>
            <a:picLocks noChangeAspect="1"/>
          </p:cNvPicPr>
          <p:nvPr/>
        </p:nvPicPr>
        <p:blipFill>
          <a:blip r:embed="rId2"/>
          <a:stretch>
            <a:fillRect/>
          </a:stretch>
        </p:blipFill>
        <p:spPr>
          <a:xfrm>
            <a:off x="0" y="381000"/>
            <a:ext cx="9144000" cy="60960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Autofit/>
          </a:bodyPr>
          <a:lstStyle/>
          <a:p>
            <a:r>
              <a:rPr lang="en-US" sz="3600" dirty="0" smtClean="0"/>
              <a:t>20</a:t>
            </a:r>
            <a:r>
              <a:rPr lang="en-US" sz="3600" baseline="30000" dirty="0" smtClean="0"/>
              <a:t>th</a:t>
            </a:r>
            <a:r>
              <a:rPr lang="en-US" sz="3600" dirty="0" smtClean="0"/>
              <a:t> Century Simplicity</a:t>
            </a:r>
            <a:endParaRPr lang="en-US" sz="3600" dirty="0"/>
          </a:p>
        </p:txBody>
      </p:sp>
      <p:sp>
        <p:nvSpPr>
          <p:cNvPr id="4" name="Date Placeholder 3"/>
          <p:cNvSpPr>
            <a:spLocks noGrp="1"/>
          </p:cNvSpPr>
          <p:nvPr>
            <p:ph type="dt" sz="half" idx="10"/>
          </p:nvPr>
        </p:nvSpPr>
        <p:spPr/>
        <p:txBody>
          <a:bodyPr/>
          <a:lstStyle/>
          <a:p>
            <a:r>
              <a:rPr lang="en-US" smtClean="0"/>
              <a:t>McKinley</a:t>
            </a:r>
            <a:endParaRPr lang="en-US" dirty="0"/>
          </a:p>
        </p:txBody>
      </p:sp>
      <p:sp>
        <p:nvSpPr>
          <p:cNvPr id="17" name="Footer Placeholder 16"/>
          <p:cNvSpPr>
            <a:spLocks noGrp="1"/>
          </p:cNvSpPr>
          <p:nvPr>
            <p:ph type="ftr" sz="quarter" idx="11"/>
          </p:nvPr>
        </p:nvSpPr>
        <p:spPr/>
        <p:txBody>
          <a:bodyPr/>
          <a:lstStyle/>
          <a:p>
            <a:r>
              <a:rPr lang="en-US" smtClean="0"/>
              <a:t>How’s the Parallel Revolution Going?</a:t>
            </a:r>
            <a:endParaRPr lang="en-US"/>
          </a:p>
        </p:txBody>
      </p:sp>
      <p:sp>
        <p:nvSpPr>
          <p:cNvPr id="5" name="Slide Number Placeholder 4"/>
          <p:cNvSpPr>
            <a:spLocks noGrp="1"/>
          </p:cNvSpPr>
          <p:nvPr>
            <p:ph type="sldNum" sz="quarter" idx="12"/>
          </p:nvPr>
        </p:nvSpPr>
        <p:spPr/>
        <p:txBody>
          <a:bodyPr/>
          <a:lstStyle/>
          <a:p>
            <a:fld id="{6B6660AD-66C8-8440-A125-2DD6ED719C5D}" type="slidenum">
              <a:rPr lang="en-US" smtClean="0"/>
              <a:pPr/>
              <a:t>2</a:t>
            </a:fld>
            <a:endParaRPr lang="en-US"/>
          </a:p>
        </p:txBody>
      </p:sp>
      <p:sp>
        <p:nvSpPr>
          <p:cNvPr id="11" name="Rounded Rectangle 10"/>
          <p:cNvSpPr/>
          <p:nvPr/>
        </p:nvSpPr>
        <p:spPr>
          <a:xfrm>
            <a:off x="1066800" y="1905000"/>
            <a:ext cx="2874766" cy="19812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smtClean="0"/>
              <a:t>Hardware</a:t>
            </a:r>
            <a:endParaRPr lang="en-US" sz="2800" i="1" dirty="0"/>
          </a:p>
        </p:txBody>
      </p:sp>
      <p:sp>
        <p:nvSpPr>
          <p:cNvPr id="13" name="TextBox 12"/>
          <p:cNvSpPr txBox="1"/>
          <p:nvPr/>
        </p:nvSpPr>
        <p:spPr>
          <a:xfrm>
            <a:off x="1676400" y="4191000"/>
            <a:ext cx="6148839" cy="1569660"/>
          </a:xfrm>
          <a:prstGeom prst="rect">
            <a:avLst/>
          </a:prstGeom>
          <a:noFill/>
        </p:spPr>
        <p:txBody>
          <a:bodyPr wrap="none" rtlCol="0">
            <a:spAutoFit/>
          </a:bodyPr>
          <a:lstStyle/>
          <a:p>
            <a:pPr algn="ctr"/>
            <a:r>
              <a:rPr lang="en-US" sz="3200" b="1" dirty="0" smtClean="0"/>
              <a:t>software does not change</a:t>
            </a:r>
          </a:p>
          <a:p>
            <a:pPr algn="ctr"/>
            <a:r>
              <a:rPr lang="en-US" sz="3200" b="1" dirty="0" smtClean="0"/>
              <a:t> </a:t>
            </a:r>
          </a:p>
          <a:p>
            <a:pPr algn="ctr"/>
            <a:r>
              <a:rPr lang="en-US" sz="3200" b="1" dirty="0" smtClean="0"/>
              <a:t>it just runs faster</a:t>
            </a:r>
            <a:endParaRPr lang="en-US" sz="3200"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1700"/>
            <a:ext cx="8229600" cy="1714500"/>
          </a:xfrm>
        </p:spPr>
        <p:txBody>
          <a:bodyPr/>
          <a:lstStyle/>
          <a:p>
            <a:r>
              <a:rPr lang="en-US" sz="3200" dirty="0" smtClean="0"/>
              <a:t>Looking Back on the Language &amp; Hardware Revolutions:</a:t>
            </a:r>
            <a:r>
              <a:rPr lang="en-US" sz="2400" dirty="0" smtClean="0"/>
              <a:t/>
            </a:r>
            <a:br>
              <a:rPr lang="en-US" sz="2400" dirty="0" smtClean="0"/>
            </a:br>
            <a:r>
              <a:rPr lang="en-US" sz="2400" dirty="0" smtClean="0"/>
              <a:t>  Measured Power, Performance, and Scaling</a:t>
            </a:r>
            <a:r>
              <a:rPr lang="en-US" sz="4000" dirty="0" smtClean="0"/>
              <a:t/>
            </a:r>
            <a:br>
              <a:rPr lang="en-US" sz="4000" dirty="0" smtClean="0"/>
            </a:br>
            <a:r>
              <a:rPr lang="en-US" sz="2400" dirty="0" smtClean="0"/>
              <a:t>ASPLOS 2011</a:t>
            </a:r>
            <a:r>
              <a:rPr lang="en-US" dirty="0" smtClean="0"/>
              <a:t/>
            </a:r>
            <a:br>
              <a:rPr lang="en-US" dirty="0" smtClean="0"/>
            </a:br>
            <a:r>
              <a:rPr lang="en-US" dirty="0" smtClean="0"/>
              <a:t/>
            </a:r>
            <a:br>
              <a:rPr lang="en-US" dirty="0" smtClean="0"/>
            </a:br>
            <a:endParaRPr lang="en-US" i="1" dirty="0"/>
          </a:p>
        </p:txBody>
      </p:sp>
      <p:sp>
        <p:nvSpPr>
          <p:cNvPr id="4" name="Date Placeholder 3"/>
          <p:cNvSpPr>
            <a:spLocks noGrp="1"/>
          </p:cNvSpPr>
          <p:nvPr>
            <p:ph type="dt" sz="half" idx="10"/>
          </p:nvPr>
        </p:nvSpPr>
        <p:spPr/>
        <p:txBody>
          <a:bodyPr/>
          <a:lstStyle/>
          <a:p>
            <a:r>
              <a:rPr lang="en-US" smtClean="0"/>
              <a:t>McKinley</a:t>
            </a:r>
            <a:endParaRPr lang="en-US"/>
          </a:p>
        </p:txBody>
      </p:sp>
      <p:sp>
        <p:nvSpPr>
          <p:cNvPr id="5" name="Footer Placeholder 4"/>
          <p:cNvSpPr>
            <a:spLocks noGrp="1"/>
          </p:cNvSpPr>
          <p:nvPr>
            <p:ph type="ftr" sz="quarter" idx="11"/>
          </p:nvPr>
        </p:nvSpPr>
        <p:spPr/>
        <p:txBody>
          <a:bodyPr/>
          <a:lstStyle/>
          <a:p>
            <a:r>
              <a:rPr lang="en-US" smtClean="0"/>
              <a:t>How’s the Parallel Revolution Going?</a:t>
            </a:r>
            <a:endParaRPr lang="en-US"/>
          </a:p>
        </p:txBody>
      </p:sp>
      <p:sp>
        <p:nvSpPr>
          <p:cNvPr id="6" name="Slide Number Placeholder 5"/>
          <p:cNvSpPr>
            <a:spLocks noGrp="1"/>
          </p:cNvSpPr>
          <p:nvPr>
            <p:ph type="sldNum" sz="quarter" idx="12"/>
          </p:nvPr>
        </p:nvSpPr>
        <p:spPr/>
        <p:txBody>
          <a:bodyPr/>
          <a:lstStyle/>
          <a:p>
            <a:fld id="{831E3114-D1FF-A44E-A8B0-52B95EB67824}" type="slidenum">
              <a:rPr lang="en-US" smtClean="0"/>
              <a:pPr/>
              <a:t>20</a:t>
            </a:fld>
            <a:endParaRPr lang="en-US"/>
          </a:p>
        </p:txBody>
      </p:sp>
      <p:sp>
        <p:nvSpPr>
          <p:cNvPr id="7" name="Subtitle 2"/>
          <p:cNvSpPr txBox="1">
            <a:spLocks/>
          </p:cNvSpPr>
          <p:nvPr/>
        </p:nvSpPr>
        <p:spPr>
          <a:xfrm>
            <a:off x="457200" y="3657600"/>
            <a:ext cx="8229600" cy="1752600"/>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a:ln>
                <a:noFill/>
              </a:ln>
              <a:solidFill>
                <a:schemeClr val="accent5"/>
              </a:solidFill>
              <a:effectLst/>
              <a:uLnTx/>
              <a:uFillTx/>
              <a:latin typeface="+mn-lt"/>
              <a:ea typeface="+mn-ea"/>
              <a:cs typeface="+mn-cs"/>
            </a:endParaRPr>
          </a:p>
        </p:txBody>
      </p:sp>
      <p:sp>
        <p:nvSpPr>
          <p:cNvPr id="8" name="Subtitle 2"/>
          <p:cNvSpPr txBox="1">
            <a:spLocks/>
          </p:cNvSpPr>
          <p:nvPr/>
        </p:nvSpPr>
        <p:spPr>
          <a:xfrm>
            <a:off x="609600" y="5105071"/>
            <a:ext cx="3962400" cy="891533"/>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000" b="1" i="0" u="none" strike="noStrike" kern="1200" cap="none" spc="0" normalizeH="0" baseline="0" noProof="0" smtClean="0">
                <a:ln>
                  <a:noFill/>
                </a:ln>
                <a:solidFill>
                  <a:srgbClr val="55992B"/>
                </a:solidFill>
                <a:effectLst/>
                <a:uLnTx/>
                <a:uFillTx/>
                <a:latin typeface="+mn-lt"/>
                <a:ea typeface="+mn-ea"/>
                <a:cs typeface="+mn-cs"/>
              </a:rPr>
              <a:t>Stephen M. Blackburn</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smtClean="0">
                <a:ln>
                  <a:noFill/>
                </a:ln>
                <a:solidFill>
                  <a:srgbClr val="55992B"/>
                </a:solidFill>
                <a:effectLst/>
                <a:uLnTx/>
                <a:uFillTx/>
                <a:latin typeface="+mn-lt"/>
                <a:ea typeface="+mn-ea"/>
                <a:cs typeface="+mn-cs"/>
              </a:rPr>
              <a:t>Australian National University</a:t>
            </a:r>
            <a:endParaRPr kumimoji="0" lang="en-US" sz="1600" b="0" i="0" u="none" strike="noStrike" kern="1200" cap="none" spc="0" normalizeH="0" baseline="0" noProof="0" dirty="0">
              <a:ln>
                <a:noFill/>
              </a:ln>
              <a:solidFill>
                <a:srgbClr val="55992B"/>
              </a:solidFill>
              <a:effectLst/>
              <a:uLnTx/>
              <a:uFillTx/>
              <a:latin typeface="+mn-lt"/>
              <a:ea typeface="+mn-ea"/>
              <a:cs typeface="+mn-cs"/>
            </a:endParaRPr>
          </a:p>
        </p:txBody>
      </p:sp>
      <p:sp>
        <p:nvSpPr>
          <p:cNvPr id="9" name="Subtitle 2"/>
          <p:cNvSpPr txBox="1">
            <a:spLocks/>
          </p:cNvSpPr>
          <p:nvPr/>
        </p:nvSpPr>
        <p:spPr>
          <a:xfrm>
            <a:off x="4724400" y="5105071"/>
            <a:ext cx="3962400" cy="891533"/>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000" b="1" i="0" u="none" strike="noStrike" kern="1200" cap="none" spc="0" normalizeH="0" baseline="0" noProof="0" dirty="0" smtClean="0">
                <a:ln>
                  <a:noFill/>
                </a:ln>
                <a:solidFill>
                  <a:srgbClr val="55992B"/>
                </a:solidFill>
                <a:effectLst/>
                <a:uLnTx/>
                <a:uFillTx/>
                <a:latin typeface="+mn-lt"/>
                <a:ea typeface="+mn-ea"/>
                <a:cs typeface="+mn-cs"/>
              </a:rPr>
              <a:t>Kathryn S. McKinley</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1600" dirty="0" smtClean="0">
                <a:solidFill>
                  <a:srgbClr val="55992B"/>
                </a:solidFill>
              </a:rPr>
              <a:t>University of Texas at Austin</a:t>
            </a:r>
            <a:endParaRPr kumimoji="0" lang="en-US" sz="1600" b="0" i="0" u="none" strike="noStrike" kern="1200" cap="none" spc="0" normalizeH="0" baseline="0" noProof="0" dirty="0">
              <a:ln>
                <a:noFill/>
              </a:ln>
              <a:solidFill>
                <a:srgbClr val="55992B"/>
              </a:solidFill>
              <a:effectLst/>
              <a:uLnTx/>
              <a:uFillTx/>
              <a:latin typeface="+mn-lt"/>
              <a:ea typeface="+mn-ea"/>
              <a:cs typeface="+mn-cs"/>
            </a:endParaRPr>
          </a:p>
        </p:txBody>
      </p:sp>
      <p:sp>
        <p:nvSpPr>
          <p:cNvPr id="10" name="Subtitle 2"/>
          <p:cNvSpPr txBox="1">
            <a:spLocks/>
          </p:cNvSpPr>
          <p:nvPr/>
        </p:nvSpPr>
        <p:spPr>
          <a:xfrm>
            <a:off x="609600" y="3773462"/>
            <a:ext cx="3962400" cy="891533"/>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000" b="1" i="0" u="none" strike="noStrike" kern="1200" cap="none" spc="0" normalizeH="0" baseline="0" noProof="0" dirty="0" err="1" smtClean="0">
                <a:ln>
                  <a:noFill/>
                </a:ln>
                <a:solidFill>
                  <a:srgbClr val="55992B"/>
                </a:solidFill>
                <a:effectLst/>
                <a:uLnTx/>
                <a:uFillTx/>
                <a:latin typeface="+mn-lt"/>
                <a:ea typeface="+mn-ea"/>
                <a:cs typeface="+mn-cs"/>
              </a:rPr>
              <a:t>Hadi</a:t>
            </a:r>
            <a:r>
              <a:rPr kumimoji="0" lang="en-US" sz="2000" b="1" i="0" u="none" strike="noStrike" kern="1200" cap="none" spc="0" normalizeH="0" baseline="0" noProof="0" dirty="0" smtClean="0">
                <a:ln>
                  <a:noFill/>
                </a:ln>
                <a:solidFill>
                  <a:srgbClr val="55992B"/>
                </a:solidFill>
                <a:effectLst/>
                <a:uLnTx/>
                <a:uFillTx/>
                <a:latin typeface="+mn-lt"/>
                <a:ea typeface="+mn-ea"/>
                <a:cs typeface="+mn-cs"/>
              </a:rPr>
              <a:t> </a:t>
            </a:r>
            <a:r>
              <a:rPr kumimoji="0" lang="en-US" sz="2000" b="1" i="0" u="none" strike="noStrike" kern="1200" cap="none" spc="0" normalizeH="0" baseline="0" noProof="0" dirty="0" err="1" smtClean="0">
                <a:ln>
                  <a:noFill/>
                </a:ln>
                <a:solidFill>
                  <a:srgbClr val="55992B"/>
                </a:solidFill>
                <a:effectLst/>
                <a:uLnTx/>
                <a:uFillTx/>
                <a:latin typeface="+mn-lt"/>
                <a:ea typeface="+mn-ea"/>
                <a:cs typeface="+mn-cs"/>
              </a:rPr>
              <a:t>Esmaeilzadeh</a:t>
            </a:r>
            <a:endParaRPr kumimoji="0" lang="en-US" sz="2000" b="1" i="0" u="none" strike="noStrike" kern="1200" cap="none" spc="0" normalizeH="0" baseline="0" noProof="0" dirty="0" smtClean="0">
              <a:ln>
                <a:noFill/>
              </a:ln>
              <a:solidFill>
                <a:srgbClr val="55992B"/>
              </a:solidFill>
              <a:effectLst/>
              <a:uLnTx/>
              <a:uFillTx/>
              <a:latin typeface="+mn-lt"/>
              <a:ea typeface="+mn-ea"/>
              <a:cs typeface="+mn-cs"/>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dirty="0" smtClean="0">
                <a:ln>
                  <a:noFill/>
                </a:ln>
                <a:solidFill>
                  <a:srgbClr val="55992B"/>
                </a:solidFill>
                <a:effectLst/>
                <a:uLnTx/>
                <a:uFillTx/>
                <a:latin typeface="+mn-lt"/>
                <a:ea typeface="+mn-ea"/>
                <a:cs typeface="+mn-cs"/>
              </a:rPr>
              <a:t>University of Washington</a:t>
            </a:r>
            <a:endParaRPr kumimoji="0" lang="en-US" sz="1600" b="0" i="0" u="none" strike="noStrike" kern="1200" cap="none" spc="0" normalizeH="0" baseline="0" noProof="0" dirty="0">
              <a:ln>
                <a:noFill/>
              </a:ln>
              <a:solidFill>
                <a:srgbClr val="55992B"/>
              </a:solidFill>
              <a:effectLst/>
              <a:uLnTx/>
              <a:uFillTx/>
              <a:latin typeface="+mn-lt"/>
              <a:ea typeface="+mn-ea"/>
              <a:cs typeface="+mn-cs"/>
            </a:endParaRPr>
          </a:p>
        </p:txBody>
      </p:sp>
      <p:sp>
        <p:nvSpPr>
          <p:cNvPr id="11" name="Subtitle 2"/>
          <p:cNvSpPr txBox="1">
            <a:spLocks/>
          </p:cNvSpPr>
          <p:nvPr/>
        </p:nvSpPr>
        <p:spPr>
          <a:xfrm>
            <a:off x="4724400" y="3773462"/>
            <a:ext cx="3962400" cy="891533"/>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000" b="1" i="0" u="none" strike="noStrike" kern="1200" cap="none" spc="0" normalizeH="0" baseline="0" noProof="0" dirty="0" smtClean="0">
                <a:ln>
                  <a:noFill/>
                </a:ln>
                <a:solidFill>
                  <a:srgbClr val="55992B"/>
                </a:solidFill>
                <a:effectLst/>
                <a:uLnTx/>
                <a:uFillTx/>
                <a:latin typeface="+mn-lt"/>
                <a:ea typeface="+mn-ea"/>
                <a:cs typeface="+mn-cs"/>
              </a:rPr>
              <a:t>Ting Cao</a:t>
            </a:r>
          </a:p>
          <a:p>
            <a:pPr lvl="0" algn="ctr">
              <a:spcBef>
                <a:spcPct val="20000"/>
              </a:spcBef>
              <a:defRPr/>
            </a:pPr>
            <a:r>
              <a:rPr lang="en-US" sz="1600" dirty="0">
                <a:solidFill>
                  <a:srgbClr val="55992B"/>
                </a:solidFill>
              </a:rPr>
              <a:t>Australian National University</a:t>
            </a:r>
          </a:p>
        </p:txBody>
      </p:sp>
      <p:sp>
        <p:nvSpPr>
          <p:cNvPr id="12" name="Subtitle 2"/>
          <p:cNvSpPr txBox="1">
            <a:spLocks/>
          </p:cNvSpPr>
          <p:nvPr/>
        </p:nvSpPr>
        <p:spPr>
          <a:xfrm>
            <a:off x="2514600" y="4416738"/>
            <a:ext cx="3962400" cy="891533"/>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000" b="1" i="0" u="none" strike="noStrike" kern="1200" cap="none" spc="0" normalizeH="0" baseline="0" noProof="0" dirty="0" smtClean="0">
                <a:ln>
                  <a:noFill/>
                </a:ln>
                <a:solidFill>
                  <a:srgbClr val="55992B"/>
                </a:solidFill>
                <a:effectLst/>
                <a:uLnTx/>
                <a:uFillTx/>
                <a:latin typeface="+mn-lt"/>
                <a:ea typeface="+mn-ea"/>
                <a:cs typeface="+mn-cs"/>
              </a:rPr>
              <a:t>Xi Yang</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dirty="0" smtClean="0">
                <a:ln>
                  <a:noFill/>
                </a:ln>
                <a:solidFill>
                  <a:srgbClr val="55992B"/>
                </a:solidFill>
                <a:effectLst/>
                <a:uLnTx/>
                <a:uFillTx/>
                <a:latin typeface="+mn-lt"/>
                <a:ea typeface="+mn-ea"/>
                <a:cs typeface="+mn-cs"/>
              </a:rPr>
              <a:t>Australian National University</a:t>
            </a:r>
            <a:endParaRPr kumimoji="0" lang="en-US" sz="1600" b="0" i="0" u="none" strike="noStrike" kern="1200" cap="none" spc="0" normalizeH="0" baseline="0" noProof="0" dirty="0">
              <a:ln>
                <a:noFill/>
              </a:ln>
              <a:solidFill>
                <a:srgbClr val="55992B"/>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458200" cy="2445127"/>
          </a:xfrm>
        </p:spPr>
        <p:txBody>
          <a:bodyPr/>
          <a:lstStyle/>
          <a:p>
            <a:r>
              <a:rPr lang="en-US" dirty="0" smtClean="0"/>
              <a:t>Workload</a:t>
            </a:r>
            <a:r>
              <a:rPr lang="en-US" sz="3600" dirty="0" smtClean="0"/>
              <a:t/>
            </a:r>
            <a:br>
              <a:rPr lang="en-US" sz="3600" dirty="0" smtClean="0"/>
            </a:br>
            <a:r>
              <a:rPr lang="en-US" sz="2800" dirty="0" smtClean="0"/>
              <a:t>4 groups weighed equally </a:t>
            </a:r>
            <a:br>
              <a:rPr lang="en-US" sz="2800" dirty="0" smtClean="0"/>
            </a:br>
            <a:r>
              <a:rPr lang="en-US" sz="2800" dirty="0" smtClean="0"/>
              <a:t>61 benchmarks from 6 suites</a:t>
            </a:r>
            <a:r>
              <a:rPr lang="en-US" sz="2400" dirty="0" smtClean="0"/>
              <a:t/>
            </a:r>
            <a:br>
              <a:rPr lang="en-US" sz="2400" dirty="0" smtClean="0"/>
            </a:br>
            <a:endParaRPr lang="en-US" sz="2400" dirty="0"/>
          </a:p>
        </p:txBody>
      </p:sp>
      <p:sp>
        <p:nvSpPr>
          <p:cNvPr id="6" name="Slide Number Placeholder 5"/>
          <p:cNvSpPr>
            <a:spLocks noGrp="1"/>
          </p:cNvSpPr>
          <p:nvPr>
            <p:ph type="sldNum" sz="quarter" idx="12"/>
          </p:nvPr>
        </p:nvSpPr>
        <p:spPr/>
        <p:txBody>
          <a:bodyPr/>
          <a:lstStyle/>
          <a:p>
            <a:fld id="{2708228E-801E-F140-ACB9-81AFB167EBD1}" type="slidenum">
              <a:rPr lang="en-US" smtClean="0"/>
              <a:pPr/>
              <a:t>21</a:t>
            </a:fld>
            <a:endParaRPr lang="en-US"/>
          </a:p>
        </p:txBody>
      </p:sp>
      <p:sp>
        <p:nvSpPr>
          <p:cNvPr id="20" name="TextBox 19"/>
          <p:cNvSpPr txBox="1"/>
          <p:nvPr/>
        </p:nvSpPr>
        <p:spPr>
          <a:xfrm>
            <a:off x="685800" y="2286000"/>
            <a:ext cx="8229600" cy="4078040"/>
          </a:xfrm>
          <a:prstGeom prst="rect">
            <a:avLst/>
          </a:prstGeom>
          <a:noFill/>
        </p:spPr>
        <p:txBody>
          <a:bodyPr wrap="square" rtlCol="0">
            <a:spAutoFit/>
          </a:bodyPr>
          <a:lstStyle/>
          <a:p>
            <a:pPr>
              <a:spcAft>
                <a:spcPts val="600"/>
              </a:spcAft>
            </a:pPr>
            <a:r>
              <a:rPr lang="en-US" sz="2800" b="1" dirty="0" smtClean="0"/>
              <a:t>Native </a:t>
            </a:r>
            <a:r>
              <a:rPr lang="en-US" sz="2800" b="1" dirty="0" smtClean="0"/>
              <a:t>Non-</a:t>
            </a:r>
            <a:r>
              <a:rPr lang="en-US" sz="2800" b="1" dirty="0" smtClean="0"/>
              <a:t>Scalable: </a:t>
            </a:r>
            <a:r>
              <a:rPr lang="en-US" sz="2800" dirty="0" err="1" smtClean="0"/>
              <a:t>SPECcpu</a:t>
            </a:r>
            <a:r>
              <a:rPr lang="en-US" sz="2800" dirty="0" smtClean="0"/>
              <a:t> 2006</a:t>
            </a:r>
          </a:p>
          <a:p>
            <a:pPr>
              <a:spcAft>
                <a:spcPts val="600"/>
              </a:spcAft>
            </a:pPr>
            <a:r>
              <a:rPr lang="en-US" sz="2800" dirty="0" smtClean="0"/>
              <a:t>  </a:t>
            </a:r>
            <a:endParaRPr lang="en-US" sz="2800" dirty="0" smtClean="0"/>
          </a:p>
          <a:p>
            <a:pPr>
              <a:spcAft>
                <a:spcPts val="600"/>
              </a:spcAft>
            </a:pPr>
            <a:r>
              <a:rPr lang="en-US" sz="2800" b="1" dirty="0" smtClean="0"/>
              <a:t>Native Scalable:</a:t>
            </a:r>
            <a:r>
              <a:rPr lang="en-US" sz="2800" dirty="0" smtClean="0"/>
              <a:t> </a:t>
            </a:r>
            <a:r>
              <a:rPr lang="en-US" sz="2800" dirty="0" smtClean="0"/>
              <a:t>PARSEC 2008            </a:t>
            </a:r>
          </a:p>
          <a:p>
            <a:pPr>
              <a:spcAft>
                <a:spcPts val="600"/>
              </a:spcAft>
            </a:pPr>
            <a:endParaRPr lang="en-US" sz="2800" dirty="0" smtClean="0"/>
          </a:p>
          <a:p>
            <a:pPr>
              <a:spcAft>
                <a:spcPts val="600"/>
              </a:spcAft>
            </a:pPr>
            <a:r>
              <a:rPr lang="en-US" sz="2800" b="1" dirty="0" smtClean="0"/>
              <a:t>Java Non</a:t>
            </a:r>
            <a:r>
              <a:rPr lang="en-US" sz="2800" b="1" dirty="0" smtClean="0"/>
              <a:t>-Scalable:</a:t>
            </a:r>
            <a:r>
              <a:rPr lang="en-US" sz="2800" dirty="0" smtClean="0"/>
              <a:t> </a:t>
            </a:r>
          </a:p>
          <a:p>
            <a:pPr>
              <a:spcAft>
                <a:spcPts val="600"/>
              </a:spcAft>
            </a:pPr>
            <a:r>
              <a:rPr lang="en-US" sz="2800" dirty="0" smtClean="0"/>
              <a:t>                  SPECjvm98,  JBB’05 DaCapo’06  </a:t>
            </a:r>
          </a:p>
          <a:p>
            <a:pPr>
              <a:spcAft>
                <a:spcPts val="600"/>
              </a:spcAft>
            </a:pPr>
            <a:endParaRPr lang="en-US" sz="2800" dirty="0" smtClean="0"/>
          </a:p>
          <a:p>
            <a:pPr>
              <a:spcAft>
                <a:spcPts val="600"/>
              </a:spcAft>
            </a:pPr>
            <a:r>
              <a:rPr lang="en-US" sz="2800" b="1" dirty="0" smtClean="0"/>
              <a:t>Java</a:t>
            </a:r>
            <a:r>
              <a:rPr lang="en-US" sz="2800" b="1" dirty="0" smtClean="0"/>
              <a:t> Scalable: </a:t>
            </a:r>
            <a:r>
              <a:rPr lang="en-US" sz="2800" dirty="0" smtClean="0"/>
              <a:t>DaCapo’09</a:t>
            </a:r>
            <a:endParaRPr lang="en-US" sz="28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smtClean="0"/>
              <a:t>Intel Processors</a:t>
            </a:r>
            <a:br>
              <a:rPr lang="en-US" dirty="0" smtClean="0"/>
            </a:br>
            <a:r>
              <a:rPr lang="en-US" sz="3600" dirty="0" smtClean="0">
                <a:solidFill>
                  <a:srgbClr val="000000"/>
                </a:solidFill>
              </a:rPr>
              <a:t>5 technology generations from similar price points</a:t>
            </a:r>
            <a:endParaRPr lang="en-US" dirty="0">
              <a:solidFill>
                <a:srgbClr val="000000"/>
              </a:solidFill>
            </a:endParaRPr>
          </a:p>
        </p:txBody>
      </p:sp>
      <p:sp>
        <p:nvSpPr>
          <p:cNvPr id="6" name="Slide Number Placeholder 5"/>
          <p:cNvSpPr>
            <a:spLocks noGrp="1"/>
          </p:cNvSpPr>
          <p:nvPr>
            <p:ph type="sldNum" sz="quarter" idx="12"/>
          </p:nvPr>
        </p:nvSpPr>
        <p:spPr/>
        <p:txBody>
          <a:bodyPr/>
          <a:lstStyle/>
          <a:p>
            <a:fld id="{2708228E-801E-F140-ACB9-81AFB167EBD1}" type="slidenum">
              <a:rPr lang="en-US" smtClean="0"/>
              <a:pPr/>
              <a:t>22</a:t>
            </a:fld>
            <a:endParaRPr lang="en-US"/>
          </a:p>
        </p:txBody>
      </p:sp>
      <p:pic>
        <p:nvPicPr>
          <p:cNvPr id="13" name="Picture 12" descr="die-northwood-scale.png"/>
          <p:cNvPicPr>
            <a:picLocks noChangeAspect="1"/>
          </p:cNvPicPr>
          <p:nvPr/>
        </p:nvPicPr>
        <p:blipFill>
          <a:blip r:embed="rId3"/>
          <a:stretch>
            <a:fillRect/>
          </a:stretch>
        </p:blipFill>
        <p:spPr>
          <a:xfrm>
            <a:off x="304800" y="3033594"/>
            <a:ext cx="1123950" cy="1133475"/>
          </a:xfrm>
          <a:prstGeom prst="rect">
            <a:avLst/>
          </a:prstGeom>
          <a:effectLst>
            <a:outerShdw blurRad="254000" dist="63500" dir="2700000">
              <a:srgbClr val="000000">
                <a:alpha val="72000"/>
              </a:srgbClr>
            </a:outerShdw>
          </a:effectLst>
        </p:spPr>
      </p:pic>
      <p:pic>
        <p:nvPicPr>
          <p:cNvPr id="14" name="Picture 13" descr="die-conroe-scale.png"/>
          <p:cNvPicPr>
            <a:picLocks noChangeAspect="1"/>
          </p:cNvPicPr>
          <p:nvPr/>
        </p:nvPicPr>
        <p:blipFill>
          <a:blip r:embed="rId4"/>
          <a:stretch>
            <a:fillRect/>
          </a:stretch>
        </p:blipFill>
        <p:spPr>
          <a:xfrm>
            <a:off x="1532599" y="2921675"/>
            <a:ext cx="1028700" cy="1357313"/>
          </a:xfrm>
          <a:prstGeom prst="rect">
            <a:avLst/>
          </a:prstGeom>
          <a:effectLst>
            <a:outerShdw blurRad="254000" dist="63500" dir="2700000">
              <a:srgbClr val="000000">
                <a:alpha val="72000"/>
              </a:srgbClr>
            </a:outerShdw>
          </a:effectLst>
        </p:spPr>
      </p:pic>
      <p:pic>
        <p:nvPicPr>
          <p:cNvPr id="15" name="Picture 14" descr="die-bloomfield-scale.png"/>
          <p:cNvPicPr>
            <a:picLocks noChangeAspect="1"/>
          </p:cNvPicPr>
          <p:nvPr/>
        </p:nvPicPr>
        <p:blipFill>
          <a:blip r:embed="rId5"/>
          <a:stretch>
            <a:fillRect/>
          </a:stretch>
        </p:blipFill>
        <p:spPr>
          <a:xfrm>
            <a:off x="2665148" y="2935962"/>
            <a:ext cx="1924050" cy="1328738"/>
          </a:xfrm>
          <a:prstGeom prst="rect">
            <a:avLst/>
          </a:prstGeom>
          <a:effectLst>
            <a:outerShdw blurRad="254000" dist="63500" dir="2700000">
              <a:srgbClr val="000000">
                <a:alpha val="72000"/>
              </a:srgbClr>
            </a:outerShdw>
          </a:effectLst>
        </p:spPr>
      </p:pic>
      <p:pic>
        <p:nvPicPr>
          <p:cNvPr id="16" name="Picture 15" descr="die-diamondville-scale.png"/>
          <p:cNvPicPr>
            <a:picLocks noChangeAspect="1"/>
          </p:cNvPicPr>
          <p:nvPr/>
        </p:nvPicPr>
        <p:blipFill>
          <a:blip r:embed="rId6"/>
          <a:stretch>
            <a:fillRect/>
          </a:stretch>
        </p:blipFill>
        <p:spPr>
          <a:xfrm>
            <a:off x="4776787" y="3440787"/>
            <a:ext cx="785813" cy="319088"/>
          </a:xfrm>
          <a:prstGeom prst="rect">
            <a:avLst/>
          </a:prstGeom>
          <a:effectLst>
            <a:outerShdw blurRad="254000" dist="63500" dir="2700000">
              <a:srgbClr val="000000">
                <a:alpha val="72000"/>
              </a:srgbClr>
            </a:outerShdw>
          </a:effectLst>
        </p:spPr>
      </p:pic>
      <p:pic>
        <p:nvPicPr>
          <p:cNvPr id="17" name="Picture 16" descr="die-wolfdale-scale.png"/>
          <p:cNvPicPr>
            <a:picLocks noChangeAspect="1"/>
          </p:cNvPicPr>
          <p:nvPr/>
        </p:nvPicPr>
        <p:blipFill>
          <a:blip r:embed="rId7"/>
          <a:stretch>
            <a:fillRect/>
          </a:stretch>
        </p:blipFill>
        <p:spPr>
          <a:xfrm>
            <a:off x="5791200" y="3071693"/>
            <a:ext cx="747713" cy="1057276"/>
          </a:xfrm>
          <a:prstGeom prst="rect">
            <a:avLst/>
          </a:prstGeom>
          <a:effectLst>
            <a:outerShdw blurRad="254000" dist="63500" dir="2700000">
              <a:srgbClr val="000000">
                <a:alpha val="72000"/>
              </a:srgbClr>
            </a:outerShdw>
          </a:effectLst>
        </p:spPr>
      </p:pic>
      <p:pic>
        <p:nvPicPr>
          <p:cNvPr id="18" name="Picture 17" descr="die-pineview-scale.png"/>
          <p:cNvPicPr>
            <a:picLocks noChangeAspect="1"/>
          </p:cNvPicPr>
          <p:nvPr/>
        </p:nvPicPr>
        <p:blipFill>
          <a:blip r:embed="rId8"/>
          <a:stretch>
            <a:fillRect/>
          </a:stretch>
        </p:blipFill>
        <p:spPr>
          <a:xfrm>
            <a:off x="6805612" y="3128843"/>
            <a:ext cx="890588" cy="942977"/>
          </a:xfrm>
          <a:prstGeom prst="rect">
            <a:avLst/>
          </a:prstGeom>
          <a:effectLst>
            <a:outerShdw blurRad="254000" dist="63500" dir="2700000">
              <a:srgbClr val="000000">
                <a:alpha val="72000"/>
              </a:srgbClr>
            </a:outerShdw>
          </a:effectLst>
        </p:spPr>
      </p:pic>
      <p:pic>
        <p:nvPicPr>
          <p:cNvPr id="19" name="Picture 18" descr="die-clarkdale-scale.png"/>
          <p:cNvPicPr>
            <a:picLocks noChangeAspect="1"/>
          </p:cNvPicPr>
          <p:nvPr/>
        </p:nvPicPr>
        <p:blipFill>
          <a:blip r:embed="rId9"/>
          <a:stretch>
            <a:fillRect/>
          </a:stretch>
        </p:blipFill>
        <p:spPr>
          <a:xfrm>
            <a:off x="7934325" y="3138369"/>
            <a:ext cx="828675" cy="923925"/>
          </a:xfrm>
          <a:prstGeom prst="rect">
            <a:avLst/>
          </a:prstGeom>
          <a:effectLst>
            <a:outerShdw blurRad="254000" dist="63500" dir="2700000">
              <a:srgbClr val="000000">
                <a:alpha val="72000"/>
              </a:srgbClr>
            </a:outerShdw>
          </a:effectLst>
        </p:spPr>
      </p:pic>
      <p:sp>
        <p:nvSpPr>
          <p:cNvPr id="21" name="TextBox 20"/>
          <p:cNvSpPr txBox="1"/>
          <p:nvPr/>
        </p:nvSpPr>
        <p:spPr>
          <a:xfrm>
            <a:off x="76200" y="4369475"/>
            <a:ext cx="1354608" cy="1754327"/>
          </a:xfrm>
          <a:prstGeom prst="rect">
            <a:avLst/>
          </a:prstGeom>
          <a:noFill/>
        </p:spPr>
        <p:txBody>
          <a:bodyPr wrap="none" rtlCol="0">
            <a:spAutoFit/>
          </a:bodyPr>
          <a:lstStyle/>
          <a:p>
            <a:pPr algn="ctr"/>
            <a:r>
              <a:rPr lang="en-US" dirty="0" smtClean="0"/>
              <a:t>Pentium 4</a:t>
            </a:r>
          </a:p>
          <a:p>
            <a:pPr algn="ctr"/>
            <a:r>
              <a:rPr lang="en-US" dirty="0" smtClean="0"/>
              <a:t>130nm</a:t>
            </a:r>
          </a:p>
          <a:p>
            <a:pPr algn="ctr"/>
            <a:r>
              <a:rPr lang="en-US" dirty="0" smtClean="0"/>
              <a:t>55M Tr.</a:t>
            </a:r>
          </a:p>
          <a:p>
            <a:pPr algn="ctr"/>
            <a:r>
              <a:rPr lang="en-US" dirty="0" smtClean="0"/>
              <a:t>131mm</a:t>
            </a:r>
            <a:r>
              <a:rPr lang="en-US" baseline="30000" dirty="0" smtClean="0"/>
              <a:t>2</a:t>
            </a:r>
          </a:p>
          <a:p>
            <a:pPr algn="ctr"/>
            <a:r>
              <a:rPr lang="en-US" dirty="0" smtClean="0"/>
              <a:t>1C </a:t>
            </a:r>
            <a:r>
              <a:rPr lang="en-US" dirty="0" err="1" smtClean="0"/>
              <a:t>x</a:t>
            </a:r>
            <a:r>
              <a:rPr lang="en-US" dirty="0" smtClean="0"/>
              <a:t> 2T</a:t>
            </a:r>
          </a:p>
          <a:p>
            <a:pPr algn="ctr"/>
            <a:r>
              <a:rPr lang="en-US" dirty="0" smtClean="0"/>
              <a:t>2003</a:t>
            </a:r>
            <a:endParaRPr lang="en-US" baseline="30000" dirty="0"/>
          </a:p>
        </p:txBody>
      </p:sp>
      <p:sp>
        <p:nvSpPr>
          <p:cNvPr id="22" name="TextBox 21"/>
          <p:cNvSpPr txBox="1"/>
          <p:nvPr/>
        </p:nvSpPr>
        <p:spPr>
          <a:xfrm>
            <a:off x="1476754" y="4369475"/>
            <a:ext cx="1208872" cy="1754327"/>
          </a:xfrm>
          <a:prstGeom prst="rect">
            <a:avLst/>
          </a:prstGeom>
          <a:noFill/>
        </p:spPr>
        <p:txBody>
          <a:bodyPr wrap="none" rtlCol="0">
            <a:spAutoFit/>
          </a:bodyPr>
          <a:lstStyle/>
          <a:p>
            <a:pPr algn="ctr"/>
            <a:r>
              <a:rPr lang="en-US" dirty="0" smtClean="0"/>
              <a:t>Core 2 D</a:t>
            </a:r>
          </a:p>
          <a:p>
            <a:pPr algn="ctr"/>
            <a:r>
              <a:rPr lang="en-US" dirty="0" smtClean="0"/>
              <a:t>65nm</a:t>
            </a:r>
          </a:p>
          <a:p>
            <a:pPr algn="ctr"/>
            <a:r>
              <a:rPr lang="en-US" dirty="0" smtClean="0"/>
              <a:t>291M Tr.</a:t>
            </a:r>
          </a:p>
          <a:p>
            <a:pPr algn="ctr"/>
            <a:r>
              <a:rPr lang="en-US" dirty="0" smtClean="0"/>
              <a:t>143mm</a:t>
            </a:r>
            <a:r>
              <a:rPr lang="en-US" baseline="30000" dirty="0" smtClean="0"/>
              <a:t>2</a:t>
            </a:r>
            <a:endParaRPr lang="en-US" dirty="0" smtClean="0"/>
          </a:p>
          <a:p>
            <a:pPr algn="ctr"/>
            <a:r>
              <a:rPr lang="en-US" dirty="0" smtClean="0"/>
              <a:t>2C </a:t>
            </a:r>
          </a:p>
          <a:p>
            <a:pPr algn="ctr"/>
            <a:r>
              <a:rPr lang="en-US" dirty="0" smtClean="0"/>
              <a:t>2006</a:t>
            </a:r>
            <a:endParaRPr lang="en-US" baseline="30000" dirty="0"/>
          </a:p>
        </p:txBody>
      </p:sp>
      <p:sp>
        <p:nvSpPr>
          <p:cNvPr id="23" name="TextBox 22"/>
          <p:cNvSpPr txBox="1"/>
          <p:nvPr/>
        </p:nvSpPr>
        <p:spPr>
          <a:xfrm>
            <a:off x="3048000" y="4369475"/>
            <a:ext cx="1171790" cy="1754327"/>
          </a:xfrm>
          <a:prstGeom prst="rect">
            <a:avLst/>
          </a:prstGeom>
          <a:noFill/>
        </p:spPr>
        <p:txBody>
          <a:bodyPr wrap="none" rtlCol="0">
            <a:spAutoFit/>
          </a:bodyPr>
          <a:lstStyle/>
          <a:p>
            <a:pPr algn="ctr"/>
            <a:r>
              <a:rPr lang="en-US" dirty="0" smtClean="0"/>
              <a:t>i7</a:t>
            </a:r>
          </a:p>
          <a:p>
            <a:pPr algn="ctr"/>
            <a:r>
              <a:rPr lang="en-US" dirty="0" smtClean="0"/>
              <a:t>45nm</a:t>
            </a:r>
          </a:p>
          <a:p>
            <a:pPr algn="ctr"/>
            <a:r>
              <a:rPr lang="en-US" dirty="0" smtClean="0"/>
              <a:t>731M Tr.</a:t>
            </a:r>
          </a:p>
          <a:p>
            <a:pPr algn="ctr"/>
            <a:r>
              <a:rPr lang="en-US" dirty="0" smtClean="0"/>
              <a:t>263mm</a:t>
            </a:r>
            <a:r>
              <a:rPr lang="en-US" baseline="30000" dirty="0" smtClean="0"/>
              <a:t>2</a:t>
            </a:r>
            <a:endParaRPr lang="en-US" dirty="0" smtClean="0"/>
          </a:p>
          <a:p>
            <a:pPr algn="ctr"/>
            <a:r>
              <a:rPr lang="en-US" dirty="0" smtClean="0"/>
              <a:t>4</a:t>
            </a:r>
            <a:r>
              <a:rPr lang="en-US" dirty="0" smtClean="0"/>
              <a:t>C </a:t>
            </a:r>
            <a:r>
              <a:rPr lang="en-US" dirty="0" err="1" smtClean="0"/>
              <a:t>x</a:t>
            </a:r>
            <a:r>
              <a:rPr lang="en-US" dirty="0" smtClean="0"/>
              <a:t> 2T</a:t>
            </a:r>
            <a:endParaRPr lang="en-US" dirty="0" smtClean="0"/>
          </a:p>
          <a:p>
            <a:pPr algn="ctr"/>
            <a:r>
              <a:rPr lang="en-US" dirty="0" smtClean="0"/>
              <a:t>2008</a:t>
            </a:r>
            <a:endParaRPr lang="en-US" baseline="30000" dirty="0"/>
          </a:p>
        </p:txBody>
      </p:sp>
      <p:sp>
        <p:nvSpPr>
          <p:cNvPr id="24" name="TextBox 23"/>
          <p:cNvSpPr txBox="1"/>
          <p:nvPr/>
        </p:nvSpPr>
        <p:spPr>
          <a:xfrm>
            <a:off x="4419600" y="4367748"/>
            <a:ext cx="1095172" cy="1754327"/>
          </a:xfrm>
          <a:prstGeom prst="rect">
            <a:avLst/>
          </a:prstGeom>
          <a:noFill/>
        </p:spPr>
        <p:txBody>
          <a:bodyPr wrap="none" rtlCol="0">
            <a:spAutoFit/>
          </a:bodyPr>
          <a:lstStyle/>
          <a:p>
            <a:pPr algn="ctr"/>
            <a:r>
              <a:rPr lang="en-US" dirty="0" smtClean="0"/>
              <a:t>Atom</a:t>
            </a:r>
          </a:p>
          <a:p>
            <a:pPr algn="ctr"/>
            <a:r>
              <a:rPr lang="en-US" dirty="0" smtClean="0"/>
              <a:t>45nm</a:t>
            </a:r>
          </a:p>
          <a:p>
            <a:pPr algn="ctr"/>
            <a:r>
              <a:rPr lang="en-US" dirty="0" smtClean="0"/>
              <a:t>47M Tr.</a:t>
            </a:r>
          </a:p>
          <a:p>
            <a:pPr algn="ctr"/>
            <a:r>
              <a:rPr lang="en-US" dirty="0" smtClean="0"/>
              <a:t>36mm</a:t>
            </a:r>
            <a:r>
              <a:rPr lang="en-US" baseline="30000" dirty="0" smtClean="0"/>
              <a:t>2</a:t>
            </a:r>
            <a:endParaRPr lang="en-US" dirty="0" smtClean="0"/>
          </a:p>
          <a:p>
            <a:pPr algn="ctr"/>
            <a:r>
              <a:rPr lang="en-US" dirty="0" smtClean="0"/>
              <a:t>1C </a:t>
            </a:r>
            <a:r>
              <a:rPr lang="en-US" dirty="0" err="1" smtClean="0"/>
              <a:t>x</a:t>
            </a:r>
            <a:r>
              <a:rPr lang="en-US" dirty="0" smtClean="0"/>
              <a:t> 2T</a:t>
            </a:r>
          </a:p>
          <a:p>
            <a:pPr algn="ctr"/>
            <a:r>
              <a:rPr lang="en-US" dirty="0" smtClean="0"/>
              <a:t>2008</a:t>
            </a:r>
            <a:endParaRPr lang="en-US" baseline="30000" dirty="0"/>
          </a:p>
        </p:txBody>
      </p:sp>
      <p:sp>
        <p:nvSpPr>
          <p:cNvPr id="25" name="TextBox 24"/>
          <p:cNvSpPr txBox="1"/>
          <p:nvPr/>
        </p:nvSpPr>
        <p:spPr>
          <a:xfrm>
            <a:off x="5486400" y="4369475"/>
            <a:ext cx="1254069" cy="1754327"/>
          </a:xfrm>
          <a:prstGeom prst="rect">
            <a:avLst/>
          </a:prstGeom>
          <a:noFill/>
        </p:spPr>
        <p:txBody>
          <a:bodyPr wrap="none" rtlCol="0">
            <a:spAutoFit/>
          </a:bodyPr>
          <a:lstStyle/>
          <a:p>
            <a:pPr algn="ctr"/>
            <a:r>
              <a:rPr lang="en-US" dirty="0" smtClean="0"/>
              <a:t>Core 2 D</a:t>
            </a:r>
          </a:p>
          <a:p>
            <a:pPr algn="ctr"/>
            <a:r>
              <a:rPr lang="en-US" dirty="0" smtClean="0"/>
              <a:t>45nm</a:t>
            </a:r>
          </a:p>
          <a:p>
            <a:pPr algn="ctr"/>
            <a:r>
              <a:rPr lang="en-US" dirty="0" smtClean="0"/>
              <a:t>228M </a:t>
            </a:r>
            <a:r>
              <a:rPr lang="en-US" dirty="0" smtClean="0"/>
              <a:t>Tr.</a:t>
            </a:r>
            <a:endParaRPr lang="en-US" dirty="0" smtClean="0"/>
          </a:p>
          <a:p>
            <a:pPr algn="ctr"/>
            <a:r>
              <a:rPr lang="en-US" dirty="0" smtClean="0"/>
              <a:t>82mm</a:t>
            </a:r>
            <a:r>
              <a:rPr lang="en-US" baseline="30000" dirty="0" smtClean="0"/>
              <a:t>2</a:t>
            </a:r>
            <a:endParaRPr lang="en-US" dirty="0" smtClean="0"/>
          </a:p>
          <a:p>
            <a:pPr algn="ctr"/>
            <a:r>
              <a:rPr lang="en-US" dirty="0" smtClean="0"/>
              <a:t>2C</a:t>
            </a:r>
          </a:p>
          <a:p>
            <a:pPr algn="ctr"/>
            <a:r>
              <a:rPr lang="en-US" dirty="0" smtClean="0"/>
              <a:t>2009</a:t>
            </a:r>
            <a:endParaRPr lang="en-US" baseline="30000" dirty="0"/>
          </a:p>
        </p:txBody>
      </p:sp>
      <p:sp>
        <p:nvSpPr>
          <p:cNvPr id="26" name="TextBox 25"/>
          <p:cNvSpPr txBox="1"/>
          <p:nvPr/>
        </p:nvSpPr>
        <p:spPr>
          <a:xfrm>
            <a:off x="6477000" y="4369475"/>
            <a:ext cx="1594231" cy="1754327"/>
          </a:xfrm>
          <a:prstGeom prst="rect">
            <a:avLst/>
          </a:prstGeom>
          <a:noFill/>
        </p:spPr>
        <p:txBody>
          <a:bodyPr wrap="none" rtlCol="0">
            <a:spAutoFit/>
          </a:bodyPr>
          <a:lstStyle/>
          <a:p>
            <a:pPr algn="ctr"/>
            <a:r>
              <a:rPr lang="en-US" dirty="0" smtClean="0"/>
              <a:t>Atom D</a:t>
            </a:r>
          </a:p>
          <a:p>
            <a:pPr algn="ctr"/>
            <a:r>
              <a:rPr lang="en-US" dirty="0" smtClean="0"/>
              <a:t>45nm</a:t>
            </a:r>
          </a:p>
          <a:p>
            <a:pPr algn="ctr"/>
            <a:r>
              <a:rPr lang="en-US" dirty="0" smtClean="0"/>
              <a:t>176M Tr.</a:t>
            </a:r>
          </a:p>
          <a:p>
            <a:pPr algn="ctr"/>
            <a:r>
              <a:rPr lang="en-US" dirty="0" smtClean="0"/>
              <a:t>87mm</a:t>
            </a:r>
            <a:r>
              <a:rPr lang="en-US" baseline="30000" dirty="0" smtClean="0"/>
              <a:t>2</a:t>
            </a:r>
            <a:endParaRPr lang="en-US" dirty="0" smtClean="0"/>
          </a:p>
          <a:p>
            <a:pPr algn="ctr"/>
            <a:r>
              <a:rPr lang="en-US" dirty="0" smtClean="0"/>
              <a:t>2Cx2T+GPU</a:t>
            </a:r>
            <a:endParaRPr lang="en-US" dirty="0" smtClean="0"/>
          </a:p>
          <a:p>
            <a:pPr algn="ctr"/>
            <a:r>
              <a:rPr lang="en-US" dirty="0" smtClean="0"/>
              <a:t>2009</a:t>
            </a:r>
            <a:endParaRPr lang="en-US" baseline="30000" dirty="0"/>
          </a:p>
        </p:txBody>
      </p:sp>
      <p:sp>
        <p:nvSpPr>
          <p:cNvPr id="27" name="TextBox 26"/>
          <p:cNvSpPr txBox="1"/>
          <p:nvPr/>
        </p:nvSpPr>
        <p:spPr>
          <a:xfrm>
            <a:off x="7973901" y="4369475"/>
            <a:ext cx="1170099" cy="1754327"/>
          </a:xfrm>
          <a:prstGeom prst="rect">
            <a:avLst/>
          </a:prstGeom>
          <a:noFill/>
        </p:spPr>
        <p:txBody>
          <a:bodyPr wrap="none" rtlCol="0">
            <a:spAutoFit/>
          </a:bodyPr>
          <a:lstStyle/>
          <a:p>
            <a:pPr algn="ctr"/>
            <a:r>
              <a:rPr lang="en-US" dirty="0" smtClean="0"/>
              <a:t>i5</a:t>
            </a:r>
          </a:p>
          <a:p>
            <a:pPr algn="ctr"/>
            <a:r>
              <a:rPr lang="en-US" dirty="0" smtClean="0"/>
              <a:t>32nm</a:t>
            </a:r>
          </a:p>
          <a:p>
            <a:pPr algn="ctr"/>
            <a:r>
              <a:rPr lang="en-US" dirty="0" smtClean="0"/>
              <a:t>382M Tr.</a:t>
            </a:r>
          </a:p>
          <a:p>
            <a:pPr algn="ctr"/>
            <a:r>
              <a:rPr lang="en-US" dirty="0" smtClean="0"/>
              <a:t>81mm</a:t>
            </a:r>
            <a:r>
              <a:rPr lang="en-US" baseline="30000" dirty="0" smtClean="0"/>
              <a:t>2</a:t>
            </a:r>
            <a:endParaRPr lang="en-US" dirty="0" smtClean="0"/>
          </a:p>
          <a:p>
            <a:pPr algn="ctr"/>
            <a:r>
              <a:rPr lang="en-US" dirty="0" smtClean="0"/>
              <a:t>2C </a:t>
            </a:r>
            <a:r>
              <a:rPr lang="en-US" dirty="0" err="1" smtClean="0"/>
              <a:t>x</a:t>
            </a:r>
            <a:r>
              <a:rPr lang="en-US" dirty="0" smtClean="0"/>
              <a:t> 2T</a:t>
            </a:r>
          </a:p>
          <a:p>
            <a:pPr algn="ctr"/>
            <a:r>
              <a:rPr lang="en-US" dirty="0" smtClean="0"/>
              <a:t>2010</a:t>
            </a:r>
            <a:endParaRPr lang="en-US" baseline="300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TDP &amp; Measured Power</a:t>
            </a:r>
            <a:endParaRPr lang="en-US" dirty="0"/>
          </a:p>
        </p:txBody>
      </p:sp>
      <p:sp>
        <p:nvSpPr>
          <p:cNvPr id="4" name="Date Placeholder 3"/>
          <p:cNvSpPr>
            <a:spLocks noGrp="1"/>
          </p:cNvSpPr>
          <p:nvPr>
            <p:ph type="dt" sz="half" idx="10"/>
          </p:nvPr>
        </p:nvSpPr>
        <p:spPr/>
        <p:txBody>
          <a:bodyPr/>
          <a:lstStyle/>
          <a:p>
            <a:r>
              <a:rPr lang="en-US" smtClean="0"/>
              <a:t>Esmaeilzadeh et al</a:t>
            </a:r>
            <a:endParaRPr lang="en-US"/>
          </a:p>
        </p:txBody>
      </p:sp>
      <p:sp>
        <p:nvSpPr>
          <p:cNvPr id="5" name="Footer Placeholder 4"/>
          <p:cNvSpPr>
            <a:spLocks noGrp="1"/>
          </p:cNvSpPr>
          <p:nvPr>
            <p:ph type="ftr" sz="quarter" idx="11"/>
          </p:nvPr>
        </p:nvSpPr>
        <p:spPr/>
        <p:txBody>
          <a:bodyPr/>
          <a:lstStyle/>
          <a:p>
            <a:r>
              <a:rPr lang="en-US" smtClean="0"/>
              <a:t>Measured Power, Performance &amp; Scaling</a:t>
            </a:r>
            <a:endParaRPr lang="en-US" dirty="0"/>
          </a:p>
        </p:txBody>
      </p:sp>
      <p:sp>
        <p:nvSpPr>
          <p:cNvPr id="6" name="Slide Number Placeholder 5"/>
          <p:cNvSpPr>
            <a:spLocks noGrp="1"/>
          </p:cNvSpPr>
          <p:nvPr>
            <p:ph type="sldNum" sz="quarter" idx="12"/>
          </p:nvPr>
        </p:nvSpPr>
        <p:spPr/>
        <p:txBody>
          <a:bodyPr/>
          <a:lstStyle/>
          <a:p>
            <a:fld id="{2708228E-801E-F140-ACB9-81AFB167EBD1}" type="slidenum">
              <a:rPr lang="en-US" smtClean="0"/>
              <a:pPr/>
              <a:t>23</a:t>
            </a:fld>
            <a:endParaRPr lang="en-US"/>
          </a:p>
        </p:txBody>
      </p:sp>
      <p:graphicFrame>
        <p:nvGraphicFramePr>
          <p:cNvPr id="8" name="Chart 7"/>
          <p:cNvGraphicFramePr/>
          <p:nvPr/>
        </p:nvGraphicFramePr>
        <p:xfrm>
          <a:off x="1028700" y="1784350"/>
          <a:ext cx="7086600" cy="42799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Measured Power </a:t>
            </a:r>
            <a:r>
              <a:rPr lang="en-US" dirty="0" err="1" smtClean="0"/>
              <a:t>vs</a:t>
            </a:r>
            <a:r>
              <a:rPr lang="en-US" dirty="0" smtClean="0"/>
              <a:t> Performance</a:t>
            </a:r>
            <a:endParaRPr lang="en-US" dirty="0"/>
          </a:p>
        </p:txBody>
      </p:sp>
      <p:sp>
        <p:nvSpPr>
          <p:cNvPr id="4" name="Date Placeholder 3"/>
          <p:cNvSpPr>
            <a:spLocks noGrp="1"/>
          </p:cNvSpPr>
          <p:nvPr>
            <p:ph type="dt" sz="half" idx="10"/>
          </p:nvPr>
        </p:nvSpPr>
        <p:spPr/>
        <p:txBody>
          <a:bodyPr/>
          <a:lstStyle/>
          <a:p>
            <a:r>
              <a:rPr lang="en-US" smtClean="0"/>
              <a:t>Esmaeilzadeh et al</a:t>
            </a:r>
            <a:endParaRPr lang="en-US"/>
          </a:p>
        </p:txBody>
      </p:sp>
      <p:sp>
        <p:nvSpPr>
          <p:cNvPr id="5" name="Footer Placeholder 4"/>
          <p:cNvSpPr>
            <a:spLocks noGrp="1"/>
          </p:cNvSpPr>
          <p:nvPr>
            <p:ph type="ftr" sz="quarter" idx="11"/>
          </p:nvPr>
        </p:nvSpPr>
        <p:spPr/>
        <p:txBody>
          <a:bodyPr/>
          <a:lstStyle/>
          <a:p>
            <a:r>
              <a:rPr lang="en-US" smtClean="0"/>
              <a:t>Measured Power, Performance &amp; Scaling</a:t>
            </a:r>
            <a:endParaRPr lang="en-US" dirty="0"/>
          </a:p>
        </p:txBody>
      </p:sp>
      <p:sp>
        <p:nvSpPr>
          <p:cNvPr id="6" name="Slide Number Placeholder 5"/>
          <p:cNvSpPr>
            <a:spLocks noGrp="1"/>
          </p:cNvSpPr>
          <p:nvPr>
            <p:ph type="sldNum" sz="quarter" idx="12"/>
          </p:nvPr>
        </p:nvSpPr>
        <p:spPr/>
        <p:txBody>
          <a:bodyPr/>
          <a:lstStyle/>
          <a:p>
            <a:fld id="{2708228E-801E-F140-ACB9-81AFB167EBD1}" type="slidenum">
              <a:rPr lang="en-US" smtClean="0"/>
              <a:pPr/>
              <a:t>24</a:t>
            </a:fld>
            <a:endParaRPr lang="en-US"/>
          </a:p>
        </p:txBody>
      </p:sp>
      <p:graphicFrame>
        <p:nvGraphicFramePr>
          <p:cNvPr id="9" name="Chart 8"/>
          <p:cNvGraphicFramePr/>
          <p:nvPr/>
        </p:nvGraphicFramePr>
        <p:xfrm>
          <a:off x="1041401" y="1555750"/>
          <a:ext cx="6985000" cy="4558794"/>
        </p:xfrm>
        <a:graphic>
          <a:graphicData uri="http://schemas.openxmlformats.org/drawingml/2006/chart">
            <c:chart xmlns:c="http://schemas.openxmlformats.org/drawingml/2006/chart" xmlns:r="http://schemas.openxmlformats.org/officeDocument/2006/relationships" r:id="rId2"/>
          </a:graphicData>
        </a:graphic>
      </p:graphicFrame>
      <p:sp>
        <p:nvSpPr>
          <p:cNvPr id="17" name="Right Arrow 16"/>
          <p:cNvSpPr/>
          <p:nvPr/>
        </p:nvSpPr>
        <p:spPr>
          <a:xfrm rot="1326174">
            <a:off x="2954359" y="3208181"/>
            <a:ext cx="902292" cy="260463"/>
          </a:xfrm>
          <a:prstGeom prst="rightArrow">
            <a:avLst>
              <a:gd name="adj1" fmla="val 57814"/>
              <a:gd name="adj2" fmla="val 52174"/>
            </a:avLst>
          </a:prstGeom>
          <a:gradFill>
            <a:gsLst>
              <a:gs pos="0">
                <a:schemeClr val="accent6">
                  <a:tint val="100000"/>
                  <a:shade val="100000"/>
                  <a:satMod val="130000"/>
                  <a:alpha val="10000"/>
                </a:schemeClr>
              </a:gs>
              <a:gs pos="100000">
                <a:schemeClr val="accent6">
                  <a:tint val="50000"/>
                  <a:shade val="100000"/>
                  <a:satMod val="350000"/>
                </a:schemeClr>
              </a:gs>
            </a:gsLst>
          </a:gra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8" name="Right Arrow 17"/>
          <p:cNvSpPr/>
          <p:nvPr/>
        </p:nvSpPr>
        <p:spPr>
          <a:xfrm rot="1318519">
            <a:off x="4948539" y="4017693"/>
            <a:ext cx="880754" cy="260463"/>
          </a:xfrm>
          <a:prstGeom prst="rightArrow">
            <a:avLst>
              <a:gd name="adj1" fmla="val 57814"/>
              <a:gd name="adj2" fmla="val 52174"/>
            </a:avLst>
          </a:prstGeom>
          <a:gradFill>
            <a:gsLst>
              <a:gs pos="0">
                <a:schemeClr val="accent6">
                  <a:tint val="100000"/>
                  <a:shade val="100000"/>
                  <a:satMod val="130000"/>
                  <a:alpha val="5000"/>
                </a:schemeClr>
              </a:gs>
              <a:gs pos="100000">
                <a:schemeClr val="accent6">
                  <a:tint val="50000"/>
                  <a:shade val="100000"/>
                  <a:satMod val="350000"/>
                </a:schemeClr>
              </a:gs>
            </a:gsLst>
          </a:gradFill>
          <a:ln>
            <a:solidFill>
              <a:schemeClr val="accent6">
                <a:shade val="95000"/>
                <a:satMod val="105000"/>
                <a:alpha val="40000"/>
              </a:schemeClr>
            </a:solid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9" name="Right Arrow 18"/>
          <p:cNvSpPr/>
          <p:nvPr/>
        </p:nvSpPr>
        <p:spPr>
          <a:xfrm rot="2143804">
            <a:off x="4908238" y="3974020"/>
            <a:ext cx="466359" cy="260463"/>
          </a:xfrm>
          <a:prstGeom prst="rightArrow">
            <a:avLst>
              <a:gd name="adj1" fmla="val 57814"/>
              <a:gd name="adj2" fmla="val 52174"/>
            </a:avLst>
          </a:prstGeom>
          <a:gradFill>
            <a:gsLst>
              <a:gs pos="0">
                <a:schemeClr val="accent6">
                  <a:tint val="100000"/>
                  <a:shade val="100000"/>
                  <a:satMod val="130000"/>
                  <a:alpha val="10000"/>
                </a:schemeClr>
              </a:gs>
              <a:gs pos="100000">
                <a:schemeClr val="accent6">
                  <a:tint val="50000"/>
                  <a:shade val="100000"/>
                  <a:satMod val="350000"/>
                </a:schemeClr>
              </a:gs>
            </a:gsLst>
          </a:gra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0" name="Right Arrow 19"/>
          <p:cNvSpPr/>
          <p:nvPr/>
        </p:nvSpPr>
        <p:spPr>
          <a:xfrm rot="20311588">
            <a:off x="5436188" y="4012855"/>
            <a:ext cx="754043" cy="260463"/>
          </a:xfrm>
          <a:prstGeom prst="rightArrow">
            <a:avLst>
              <a:gd name="adj1" fmla="val 57814"/>
              <a:gd name="adj2" fmla="val 52174"/>
            </a:avLst>
          </a:prstGeom>
          <a:gradFill>
            <a:gsLst>
              <a:gs pos="0">
                <a:schemeClr val="accent6">
                  <a:tint val="100000"/>
                  <a:shade val="100000"/>
                  <a:satMod val="130000"/>
                  <a:alpha val="10000"/>
                </a:schemeClr>
              </a:gs>
              <a:gs pos="100000">
                <a:schemeClr val="accent6">
                  <a:tint val="50000"/>
                  <a:shade val="100000"/>
                  <a:satMod val="350000"/>
                </a:schemeClr>
              </a:gs>
            </a:gsLst>
          </a:gra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1" name="Right Arrow 20"/>
          <p:cNvSpPr/>
          <p:nvPr/>
        </p:nvSpPr>
        <p:spPr>
          <a:xfrm rot="1426628">
            <a:off x="5912545" y="4407088"/>
            <a:ext cx="890529" cy="260463"/>
          </a:xfrm>
          <a:prstGeom prst="rightArrow">
            <a:avLst>
              <a:gd name="adj1" fmla="val 57814"/>
              <a:gd name="adj2" fmla="val 52174"/>
            </a:avLst>
          </a:prstGeom>
          <a:gradFill>
            <a:gsLst>
              <a:gs pos="0">
                <a:schemeClr val="accent6">
                  <a:tint val="100000"/>
                  <a:shade val="100000"/>
                  <a:satMod val="130000"/>
                  <a:alpha val="5000"/>
                </a:schemeClr>
              </a:gs>
              <a:gs pos="100000">
                <a:schemeClr val="accent6">
                  <a:tint val="50000"/>
                  <a:shade val="100000"/>
                  <a:satMod val="350000"/>
                </a:schemeClr>
              </a:gs>
            </a:gsLst>
          </a:gradFill>
          <a:ln>
            <a:solidFill>
              <a:schemeClr val="accent6">
                <a:shade val="95000"/>
                <a:satMod val="105000"/>
                <a:alpha val="40000"/>
              </a:schemeClr>
            </a:solid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2" name="Right Arrow 21"/>
          <p:cNvSpPr/>
          <p:nvPr/>
        </p:nvSpPr>
        <p:spPr>
          <a:xfrm rot="6582608">
            <a:off x="6055992" y="3372035"/>
            <a:ext cx="764715" cy="260463"/>
          </a:xfrm>
          <a:prstGeom prst="rightArrow">
            <a:avLst>
              <a:gd name="adj1" fmla="val 57814"/>
              <a:gd name="adj2" fmla="val 52174"/>
            </a:avLst>
          </a:prstGeom>
          <a:gradFill>
            <a:gsLst>
              <a:gs pos="0">
                <a:schemeClr val="accent6">
                  <a:tint val="100000"/>
                  <a:shade val="100000"/>
                  <a:satMod val="130000"/>
                  <a:alpha val="10000"/>
                </a:schemeClr>
              </a:gs>
              <a:gs pos="100000">
                <a:schemeClr val="accent6">
                  <a:tint val="50000"/>
                  <a:shade val="100000"/>
                  <a:satMod val="350000"/>
                </a:schemeClr>
              </a:gs>
            </a:gsLst>
          </a:gra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3" name="TextBox 22"/>
          <p:cNvSpPr txBox="1"/>
          <p:nvPr/>
        </p:nvSpPr>
        <p:spPr>
          <a:xfrm>
            <a:off x="5732843" y="4101881"/>
            <a:ext cx="330200" cy="369332"/>
          </a:xfrm>
          <a:prstGeom prst="rect">
            <a:avLst/>
          </a:prstGeom>
          <a:noFill/>
        </p:spPr>
        <p:txBody>
          <a:bodyPr wrap="square" rtlCol="0">
            <a:spAutoFit/>
          </a:bodyPr>
          <a:lstStyle/>
          <a:p>
            <a:r>
              <a:rPr lang="en-US" dirty="0" smtClean="0"/>
              <a:t>?</a:t>
            </a:r>
            <a:endParaRPr lang="en-US" dirty="0"/>
          </a:p>
        </p:txBody>
      </p:sp>
      <p:sp>
        <p:nvSpPr>
          <p:cNvPr id="24" name="TextBox 23"/>
          <p:cNvSpPr txBox="1"/>
          <p:nvPr/>
        </p:nvSpPr>
        <p:spPr>
          <a:xfrm>
            <a:off x="6699669" y="4532759"/>
            <a:ext cx="330200" cy="368300"/>
          </a:xfrm>
          <a:prstGeom prst="rect">
            <a:avLst/>
          </a:prstGeom>
          <a:noFill/>
        </p:spPr>
        <p:txBody>
          <a:bodyPr wrap="square" rtlCol="0">
            <a:spAutoFit/>
          </a:bodyPr>
          <a:lstStyle/>
          <a:p>
            <a:r>
              <a:rPr lang="en-US" dirty="0" smtClean="0"/>
              <a:t>?</a:t>
            </a:r>
            <a:endParaRPr lang="en-US" dirty="0"/>
          </a:p>
        </p:txBody>
      </p:sp>
      <p:sp>
        <p:nvSpPr>
          <p:cNvPr id="30" name="Right Arrow 29"/>
          <p:cNvSpPr/>
          <p:nvPr/>
        </p:nvSpPr>
        <p:spPr>
          <a:xfrm rot="1345724">
            <a:off x="3919595" y="3597220"/>
            <a:ext cx="918633" cy="260463"/>
          </a:xfrm>
          <a:prstGeom prst="rightArrow">
            <a:avLst>
              <a:gd name="adj1" fmla="val 57814"/>
              <a:gd name="adj2" fmla="val 52174"/>
            </a:avLst>
          </a:prstGeom>
          <a:gradFill>
            <a:gsLst>
              <a:gs pos="0">
                <a:schemeClr val="accent6">
                  <a:tint val="100000"/>
                  <a:shade val="100000"/>
                  <a:satMod val="130000"/>
                  <a:alpha val="10000"/>
                </a:schemeClr>
              </a:gs>
              <a:gs pos="100000">
                <a:schemeClr val="accent6">
                  <a:tint val="50000"/>
                  <a:shade val="100000"/>
                  <a:satMod val="350000"/>
                </a:schemeClr>
              </a:gs>
            </a:gsLst>
          </a:gra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nvGrpSpPr>
          <p:cNvPr id="3" name="Group 40"/>
          <p:cNvGrpSpPr/>
          <p:nvPr/>
        </p:nvGrpSpPr>
        <p:grpSpPr>
          <a:xfrm>
            <a:off x="2212517" y="2450068"/>
            <a:ext cx="1346380" cy="496332"/>
            <a:chOff x="2212517" y="2450068"/>
            <a:chExt cx="1346380" cy="496332"/>
          </a:xfrm>
        </p:grpSpPr>
        <p:sp>
          <p:nvSpPr>
            <p:cNvPr id="29" name="TextBox 28"/>
            <p:cNvSpPr txBox="1"/>
            <p:nvPr/>
          </p:nvSpPr>
          <p:spPr>
            <a:xfrm>
              <a:off x="2362200" y="2450068"/>
              <a:ext cx="952500" cy="369332"/>
            </a:xfrm>
            <a:prstGeom prst="rect">
              <a:avLst/>
            </a:prstGeom>
            <a:noFill/>
          </p:spPr>
          <p:txBody>
            <a:bodyPr wrap="square" rtlCol="0">
              <a:spAutoFit/>
            </a:bodyPr>
            <a:lstStyle/>
            <a:p>
              <a:r>
                <a:rPr lang="en-US" dirty="0" smtClean="0"/>
                <a:t>2003</a:t>
              </a:r>
              <a:endParaRPr lang="en-US" dirty="0"/>
            </a:p>
          </p:txBody>
        </p:sp>
        <p:sp>
          <p:nvSpPr>
            <p:cNvPr id="32" name="TextBox 31"/>
            <p:cNvSpPr txBox="1"/>
            <p:nvPr/>
          </p:nvSpPr>
          <p:spPr>
            <a:xfrm>
              <a:off x="2212517" y="2684790"/>
              <a:ext cx="1346380" cy="261610"/>
            </a:xfrm>
            <a:prstGeom prst="rect">
              <a:avLst/>
            </a:prstGeom>
            <a:noFill/>
          </p:spPr>
          <p:txBody>
            <a:bodyPr wrap="none" rtlCol="0">
              <a:spAutoFit/>
            </a:bodyPr>
            <a:lstStyle/>
            <a:p>
              <a:r>
                <a:rPr lang="en-US" sz="1100" dirty="0" smtClean="0"/>
                <a:t>Pentium 4 (130)</a:t>
              </a:r>
              <a:endParaRPr lang="en-US" sz="1100" dirty="0"/>
            </a:p>
          </p:txBody>
        </p:sp>
      </p:grpSp>
      <p:grpSp>
        <p:nvGrpSpPr>
          <p:cNvPr id="7" name="Group 43"/>
          <p:cNvGrpSpPr/>
          <p:nvPr/>
        </p:nvGrpSpPr>
        <p:grpSpPr>
          <a:xfrm>
            <a:off x="4699018" y="4411406"/>
            <a:ext cx="1342523" cy="517226"/>
            <a:chOff x="4648218" y="4424106"/>
            <a:chExt cx="1342523" cy="517226"/>
          </a:xfrm>
        </p:grpSpPr>
        <p:sp>
          <p:nvSpPr>
            <p:cNvPr id="26" name="TextBox 25"/>
            <p:cNvSpPr txBox="1"/>
            <p:nvPr/>
          </p:nvSpPr>
          <p:spPr>
            <a:xfrm>
              <a:off x="4871478" y="4572000"/>
              <a:ext cx="952500" cy="369332"/>
            </a:xfrm>
            <a:prstGeom prst="rect">
              <a:avLst/>
            </a:prstGeom>
            <a:noFill/>
          </p:spPr>
          <p:txBody>
            <a:bodyPr wrap="square" rtlCol="0">
              <a:spAutoFit/>
            </a:bodyPr>
            <a:lstStyle/>
            <a:p>
              <a:r>
                <a:rPr lang="en-US" dirty="0" smtClean="0"/>
                <a:t>2008</a:t>
              </a:r>
              <a:endParaRPr lang="en-US" dirty="0"/>
            </a:p>
          </p:txBody>
        </p:sp>
        <p:sp>
          <p:nvSpPr>
            <p:cNvPr id="33" name="TextBox 32"/>
            <p:cNvSpPr txBox="1"/>
            <p:nvPr/>
          </p:nvSpPr>
          <p:spPr>
            <a:xfrm>
              <a:off x="4648218" y="4424106"/>
              <a:ext cx="1342523" cy="261610"/>
            </a:xfrm>
            <a:prstGeom prst="rect">
              <a:avLst/>
            </a:prstGeom>
            <a:noFill/>
          </p:spPr>
          <p:txBody>
            <a:bodyPr wrap="none" rtlCol="0">
              <a:spAutoFit/>
            </a:bodyPr>
            <a:lstStyle/>
            <a:p>
              <a:r>
                <a:rPr lang="en-US" sz="1100" dirty="0" smtClean="0"/>
                <a:t>Core 2 Duo (45)</a:t>
              </a:r>
              <a:endParaRPr lang="en-US" sz="1100" dirty="0"/>
            </a:p>
          </p:txBody>
        </p:sp>
      </p:grpSp>
      <p:grpSp>
        <p:nvGrpSpPr>
          <p:cNvPr id="8" name="Group 41"/>
          <p:cNvGrpSpPr/>
          <p:nvPr/>
        </p:nvGrpSpPr>
        <p:grpSpPr>
          <a:xfrm>
            <a:off x="4220009" y="3089251"/>
            <a:ext cx="1342523" cy="503760"/>
            <a:chOff x="4229108" y="2971799"/>
            <a:chExt cx="1342523" cy="503760"/>
          </a:xfrm>
        </p:grpSpPr>
        <p:sp>
          <p:nvSpPr>
            <p:cNvPr id="28" name="TextBox 27"/>
            <p:cNvSpPr txBox="1"/>
            <p:nvPr/>
          </p:nvSpPr>
          <p:spPr>
            <a:xfrm>
              <a:off x="4378913" y="2971799"/>
              <a:ext cx="952500" cy="369332"/>
            </a:xfrm>
            <a:prstGeom prst="rect">
              <a:avLst/>
            </a:prstGeom>
            <a:noFill/>
          </p:spPr>
          <p:txBody>
            <a:bodyPr wrap="square" rtlCol="0">
              <a:spAutoFit/>
            </a:bodyPr>
            <a:lstStyle/>
            <a:p>
              <a:r>
                <a:rPr lang="en-US" dirty="0" smtClean="0"/>
                <a:t>2006</a:t>
              </a:r>
              <a:endParaRPr lang="en-US" dirty="0"/>
            </a:p>
          </p:txBody>
        </p:sp>
        <p:sp>
          <p:nvSpPr>
            <p:cNvPr id="34" name="TextBox 33"/>
            <p:cNvSpPr txBox="1"/>
            <p:nvPr/>
          </p:nvSpPr>
          <p:spPr>
            <a:xfrm>
              <a:off x="4229108" y="3213949"/>
              <a:ext cx="1342523" cy="261610"/>
            </a:xfrm>
            <a:prstGeom prst="rect">
              <a:avLst/>
            </a:prstGeom>
            <a:noFill/>
          </p:spPr>
          <p:txBody>
            <a:bodyPr wrap="none" rtlCol="0">
              <a:spAutoFit/>
            </a:bodyPr>
            <a:lstStyle/>
            <a:p>
              <a:r>
                <a:rPr lang="en-US" sz="1100" dirty="0" smtClean="0"/>
                <a:t>Core 2 Duo (65)</a:t>
              </a:r>
              <a:endParaRPr lang="en-US" sz="1100" dirty="0"/>
            </a:p>
          </p:txBody>
        </p:sp>
      </p:grpSp>
      <p:grpSp>
        <p:nvGrpSpPr>
          <p:cNvPr id="10" name="Group 42"/>
          <p:cNvGrpSpPr/>
          <p:nvPr/>
        </p:nvGrpSpPr>
        <p:grpSpPr>
          <a:xfrm>
            <a:off x="6248400" y="2411968"/>
            <a:ext cx="952500" cy="534432"/>
            <a:chOff x="6248400" y="2411968"/>
            <a:chExt cx="952500" cy="534432"/>
          </a:xfrm>
        </p:grpSpPr>
        <p:sp>
          <p:nvSpPr>
            <p:cNvPr id="27" name="TextBox 26"/>
            <p:cNvSpPr txBox="1"/>
            <p:nvPr/>
          </p:nvSpPr>
          <p:spPr>
            <a:xfrm>
              <a:off x="6248400" y="2411968"/>
              <a:ext cx="952500" cy="369332"/>
            </a:xfrm>
            <a:prstGeom prst="rect">
              <a:avLst/>
            </a:prstGeom>
            <a:noFill/>
          </p:spPr>
          <p:txBody>
            <a:bodyPr wrap="square" rtlCol="0">
              <a:spAutoFit/>
            </a:bodyPr>
            <a:lstStyle/>
            <a:p>
              <a:r>
                <a:rPr lang="en-US" dirty="0" smtClean="0"/>
                <a:t>2008</a:t>
              </a:r>
              <a:endParaRPr lang="en-US" dirty="0"/>
            </a:p>
          </p:txBody>
        </p:sp>
        <p:sp>
          <p:nvSpPr>
            <p:cNvPr id="35" name="TextBox 34"/>
            <p:cNvSpPr txBox="1"/>
            <p:nvPr/>
          </p:nvSpPr>
          <p:spPr>
            <a:xfrm>
              <a:off x="6304021" y="2684790"/>
              <a:ext cx="670125" cy="261610"/>
            </a:xfrm>
            <a:prstGeom prst="rect">
              <a:avLst/>
            </a:prstGeom>
            <a:noFill/>
          </p:spPr>
          <p:txBody>
            <a:bodyPr wrap="none" rtlCol="0">
              <a:spAutoFit/>
            </a:bodyPr>
            <a:lstStyle/>
            <a:p>
              <a:r>
                <a:rPr lang="en-US" sz="1100" dirty="0" smtClean="0"/>
                <a:t>i7 (45)</a:t>
              </a:r>
              <a:endParaRPr lang="en-US" sz="1100" dirty="0"/>
            </a:p>
          </p:txBody>
        </p:sp>
      </p:grpSp>
      <p:grpSp>
        <p:nvGrpSpPr>
          <p:cNvPr id="11" name="Group 44"/>
          <p:cNvGrpSpPr/>
          <p:nvPr/>
        </p:nvGrpSpPr>
        <p:grpSpPr>
          <a:xfrm>
            <a:off x="6388100" y="3937998"/>
            <a:ext cx="952500" cy="533215"/>
            <a:chOff x="6200480" y="4075557"/>
            <a:chExt cx="952500" cy="533215"/>
          </a:xfrm>
        </p:grpSpPr>
        <p:sp>
          <p:nvSpPr>
            <p:cNvPr id="25" name="TextBox 24"/>
            <p:cNvSpPr txBox="1"/>
            <p:nvPr/>
          </p:nvSpPr>
          <p:spPr>
            <a:xfrm>
              <a:off x="6200480" y="4239440"/>
              <a:ext cx="952500" cy="369332"/>
            </a:xfrm>
            <a:prstGeom prst="rect">
              <a:avLst/>
            </a:prstGeom>
            <a:noFill/>
          </p:spPr>
          <p:txBody>
            <a:bodyPr wrap="square" rtlCol="0">
              <a:spAutoFit/>
            </a:bodyPr>
            <a:lstStyle/>
            <a:p>
              <a:r>
                <a:rPr lang="en-US" dirty="0" smtClean="0"/>
                <a:t>2010</a:t>
              </a:r>
              <a:endParaRPr lang="en-US" dirty="0"/>
            </a:p>
          </p:txBody>
        </p:sp>
        <p:sp>
          <p:nvSpPr>
            <p:cNvPr id="36" name="TextBox 35"/>
            <p:cNvSpPr txBox="1"/>
            <p:nvPr/>
          </p:nvSpPr>
          <p:spPr>
            <a:xfrm>
              <a:off x="6261082" y="4075557"/>
              <a:ext cx="670125" cy="261610"/>
            </a:xfrm>
            <a:prstGeom prst="rect">
              <a:avLst/>
            </a:prstGeom>
            <a:noFill/>
          </p:spPr>
          <p:txBody>
            <a:bodyPr wrap="none" rtlCol="0">
              <a:spAutoFit/>
            </a:bodyPr>
            <a:lstStyle/>
            <a:p>
              <a:r>
                <a:rPr lang="en-US" sz="1100" dirty="0" smtClean="0"/>
                <a:t>i5 (32)</a:t>
              </a:r>
              <a:endParaRPr lang="en-US" sz="1100" dirty="0"/>
            </a:p>
          </p:txBody>
        </p:sp>
      </p:grpSp>
      <p:sp>
        <p:nvSpPr>
          <p:cNvPr id="37" name="Right Arrow 36"/>
          <p:cNvSpPr/>
          <p:nvPr/>
        </p:nvSpPr>
        <p:spPr>
          <a:xfrm rot="20018052">
            <a:off x="4902229" y="3336990"/>
            <a:ext cx="1680542" cy="260463"/>
          </a:xfrm>
          <a:prstGeom prst="rightArrow">
            <a:avLst>
              <a:gd name="adj1" fmla="val 57814"/>
              <a:gd name="adj2" fmla="val 52174"/>
            </a:avLst>
          </a:prstGeom>
          <a:gradFill>
            <a:gsLst>
              <a:gs pos="0">
                <a:schemeClr val="accent6">
                  <a:tint val="100000"/>
                  <a:shade val="100000"/>
                  <a:satMod val="130000"/>
                  <a:alpha val="10000"/>
                </a:schemeClr>
              </a:gs>
              <a:gs pos="100000">
                <a:schemeClr val="accent6">
                  <a:tint val="50000"/>
                  <a:shade val="100000"/>
                  <a:satMod val="350000"/>
                </a:schemeClr>
              </a:gs>
            </a:gsLst>
          </a:gra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chart seriesIdx="1" categoryIdx="-4" bldStep="series"/>
                                            </p:graphic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graphicEl>
                                              <a:chart seriesIdx="2" categoryIdx="-4" bldStep="series"/>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graphicEl>
                                              <a:chart seriesIdx="3" categoryIdx="-4" bldStep="series"/>
                                            </p:graphic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23"/>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
                                            <p:graphicEl>
                                              <a:chart seriesIdx="4" categoryIdx="-4" bldStep="series"/>
                                            </p:graphic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
                                            <p:graphicEl>
                                              <a:chart seriesIdx="5" categoryIdx="-4" bldStep="series"/>
                                            </p:graphic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
                                            <p:graphicEl>
                                              <a:chart seriesIdx="6" categoryIdx="-4" bldStep="series"/>
                                            </p:graphic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
                                            <p:graphicEl>
                                              <a:chart seriesIdx="7" categoryIdx="-4" bldStep="series"/>
                                            </p:graphic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childTnLst>
                                </p:cTn>
                              </p:par>
                              <p:par>
                                <p:cTn id="83" presetID="1" presetClass="exit" presetSubtype="0" fill="hold" grpId="1" nodeType="withEffect">
                                  <p:stCondLst>
                                    <p:cond delay="0"/>
                                  </p:stCondLst>
                                  <p:childTnLst>
                                    <p:set>
                                      <p:cBhvr>
                                        <p:cTn id="84" dur="1" fill="hold">
                                          <p:stCondLst>
                                            <p:cond delay="0"/>
                                          </p:stCondLst>
                                        </p:cTn>
                                        <p:tgtEl>
                                          <p:spTgt spid="24"/>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9">
                                            <p:graphicEl>
                                              <a:chart seriesIdx="8" categoryIdx="-4" bldStep="series"/>
                                            </p:graphic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9">
                                            <p:graphicEl>
                                              <a:chart seriesIdx="9" categoryIdx="-4" bldStep="series"/>
                                            </p:graphicEl>
                                          </p:spTgt>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Chart bld="series"/>
        </p:bldSub>
      </p:bldGraphic>
      <p:bldP spid="17" grpId="0" animBg="1"/>
      <p:bldP spid="18" grpId="0" animBg="1"/>
      <p:bldP spid="19" grpId="0" animBg="1"/>
      <p:bldP spid="20" grpId="0" animBg="1"/>
      <p:bldP spid="21" grpId="0" animBg="1"/>
      <p:bldP spid="22" grpId="0" animBg="1"/>
      <p:bldP spid="23" grpId="0"/>
      <p:bldP spid="23" grpId="1"/>
      <p:bldP spid="24" grpId="0"/>
      <p:bldP spid="24" grpId="1"/>
      <p:bldP spid="30" grpId="0" animBg="1"/>
      <p:bldP spid="37" grpId="0" animBg="1"/>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ctrTitle"/>
          </p:nvPr>
        </p:nvSpPr>
        <p:spPr>
          <a:xfrm>
            <a:off x="685800" y="1219200"/>
            <a:ext cx="7772400" cy="4038600"/>
          </a:xfrm>
        </p:spPr>
        <p:txBody>
          <a:bodyPr>
            <a:normAutofit/>
          </a:bodyPr>
          <a:lstStyle/>
          <a:p>
            <a:r>
              <a:rPr lang="en-US" dirty="0" smtClean="0"/>
              <a:t>How is this new virtuous cycle going</a:t>
            </a:r>
            <a:br>
              <a:rPr lang="en-US" dirty="0" smtClean="0"/>
            </a:br>
            <a:r>
              <a:rPr lang="en-US" dirty="0" smtClean="0"/>
              <a:t/>
            </a:r>
            <a:br>
              <a:rPr lang="en-US" dirty="0" smtClean="0"/>
            </a:br>
            <a:r>
              <a:rPr lang="en-US" dirty="0" smtClean="0"/>
              <a:t/>
            </a:r>
            <a:br>
              <a:rPr lang="en-US" dirty="0" smtClean="0"/>
            </a:br>
            <a:r>
              <a:rPr lang="en-US" dirty="0" smtClean="0"/>
              <a:t>for</a:t>
            </a:r>
            <a:r>
              <a:rPr lang="en-US" dirty="0" smtClean="0"/>
              <a:t> native non-scalable?</a:t>
            </a:r>
            <a:endParaRPr lang="en-US" dirty="0"/>
          </a:p>
        </p:txBody>
      </p:sp>
      <p:sp>
        <p:nvSpPr>
          <p:cNvPr id="4" name="Date Placeholder 3"/>
          <p:cNvSpPr>
            <a:spLocks noGrp="1"/>
          </p:cNvSpPr>
          <p:nvPr>
            <p:ph type="dt" sz="half" idx="10"/>
          </p:nvPr>
        </p:nvSpPr>
        <p:spPr/>
        <p:txBody>
          <a:bodyPr/>
          <a:lstStyle/>
          <a:p>
            <a:r>
              <a:rPr lang="en-US" smtClean="0"/>
              <a:t>McKinley</a:t>
            </a:r>
            <a:endParaRPr lang="en-US"/>
          </a:p>
        </p:txBody>
      </p:sp>
      <p:sp>
        <p:nvSpPr>
          <p:cNvPr id="5" name="Footer Placeholder 4"/>
          <p:cNvSpPr>
            <a:spLocks noGrp="1"/>
          </p:cNvSpPr>
          <p:nvPr>
            <p:ph type="ftr" sz="quarter" idx="11"/>
          </p:nvPr>
        </p:nvSpPr>
        <p:spPr/>
        <p:txBody>
          <a:bodyPr/>
          <a:lstStyle/>
          <a:p>
            <a:r>
              <a:rPr lang="en-US" smtClean="0"/>
              <a:t>How’s the Parallel Revolution Going?</a:t>
            </a:r>
            <a:endParaRPr lang="en-US"/>
          </a:p>
        </p:txBody>
      </p:sp>
      <p:sp>
        <p:nvSpPr>
          <p:cNvPr id="6" name="Slide Number Placeholder 5"/>
          <p:cNvSpPr>
            <a:spLocks noGrp="1"/>
          </p:cNvSpPr>
          <p:nvPr>
            <p:ph type="sldNum" sz="quarter" idx="12"/>
          </p:nvPr>
        </p:nvSpPr>
        <p:spPr/>
        <p:txBody>
          <a:bodyPr/>
          <a:lstStyle/>
          <a:p>
            <a:fld id="{831E3114-D1FF-A44E-A8B0-52B95EB67824}" type="slidenum">
              <a:rPr lang="en-US" smtClean="0"/>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Native Non-Scalable Performance</a:t>
            </a:r>
            <a:endParaRPr lang="en-US" dirty="0"/>
          </a:p>
        </p:txBody>
      </p:sp>
      <p:sp>
        <p:nvSpPr>
          <p:cNvPr id="4" name="Date Placeholder 3"/>
          <p:cNvSpPr>
            <a:spLocks noGrp="1"/>
          </p:cNvSpPr>
          <p:nvPr>
            <p:ph type="dt" sz="half" idx="10"/>
          </p:nvPr>
        </p:nvSpPr>
        <p:spPr/>
        <p:txBody>
          <a:bodyPr/>
          <a:lstStyle/>
          <a:p>
            <a:r>
              <a:rPr lang="en-US" smtClean="0"/>
              <a:t>McKinley</a:t>
            </a:r>
            <a:endParaRPr lang="en-US"/>
          </a:p>
        </p:txBody>
      </p:sp>
      <p:sp>
        <p:nvSpPr>
          <p:cNvPr id="6" name="Slide Number Placeholder 5"/>
          <p:cNvSpPr>
            <a:spLocks noGrp="1"/>
          </p:cNvSpPr>
          <p:nvPr>
            <p:ph type="sldNum" sz="quarter" idx="12"/>
          </p:nvPr>
        </p:nvSpPr>
        <p:spPr/>
        <p:txBody>
          <a:bodyPr/>
          <a:lstStyle/>
          <a:p>
            <a:fld id="{831E3114-D1FF-A44E-A8B0-52B95EB67824}" type="slidenum">
              <a:rPr lang="en-US" smtClean="0"/>
              <a:pPr/>
              <a:t>26</a:t>
            </a:fld>
            <a:endParaRPr lang="en-US"/>
          </a:p>
        </p:txBody>
      </p:sp>
      <p:graphicFrame>
        <p:nvGraphicFramePr>
          <p:cNvPr id="7" name="Chart 6"/>
          <p:cNvGraphicFramePr/>
          <p:nvPr/>
        </p:nvGraphicFramePr>
        <p:xfrm>
          <a:off x="685800" y="1417638"/>
          <a:ext cx="7651750" cy="506095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Native Non-Scalable Energy</a:t>
            </a:r>
            <a:endParaRPr lang="en-US" dirty="0"/>
          </a:p>
        </p:txBody>
      </p:sp>
      <p:sp>
        <p:nvSpPr>
          <p:cNvPr id="4" name="Date Placeholder 3"/>
          <p:cNvSpPr>
            <a:spLocks noGrp="1"/>
          </p:cNvSpPr>
          <p:nvPr>
            <p:ph type="dt" sz="half" idx="10"/>
          </p:nvPr>
        </p:nvSpPr>
        <p:spPr/>
        <p:txBody>
          <a:bodyPr/>
          <a:lstStyle/>
          <a:p>
            <a:r>
              <a:rPr lang="en-US" smtClean="0"/>
              <a:t>McKinley</a:t>
            </a:r>
            <a:endParaRPr lang="en-US"/>
          </a:p>
        </p:txBody>
      </p:sp>
      <p:sp>
        <p:nvSpPr>
          <p:cNvPr id="6" name="Slide Number Placeholder 5"/>
          <p:cNvSpPr>
            <a:spLocks noGrp="1"/>
          </p:cNvSpPr>
          <p:nvPr>
            <p:ph type="sldNum" sz="quarter" idx="12"/>
          </p:nvPr>
        </p:nvSpPr>
        <p:spPr/>
        <p:txBody>
          <a:bodyPr/>
          <a:lstStyle/>
          <a:p>
            <a:fld id="{831E3114-D1FF-A44E-A8B0-52B95EB67824}" type="slidenum">
              <a:rPr lang="en-US" smtClean="0"/>
              <a:pPr/>
              <a:t>27</a:t>
            </a:fld>
            <a:endParaRPr lang="en-US"/>
          </a:p>
        </p:txBody>
      </p:sp>
      <p:graphicFrame>
        <p:nvGraphicFramePr>
          <p:cNvPr id="7" name="Chart 6"/>
          <p:cNvGraphicFramePr/>
          <p:nvPr/>
        </p:nvGraphicFramePr>
        <p:xfrm>
          <a:off x="457200" y="1417638"/>
          <a:ext cx="8108950" cy="506095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ctrTitle"/>
          </p:nvPr>
        </p:nvSpPr>
        <p:spPr>
          <a:xfrm>
            <a:off x="685800" y="1219200"/>
            <a:ext cx="7772400" cy="4038600"/>
          </a:xfrm>
        </p:spPr>
        <p:txBody>
          <a:bodyPr>
            <a:normAutofit/>
          </a:bodyPr>
          <a:lstStyle/>
          <a:p>
            <a:r>
              <a:rPr lang="en-US" dirty="0" smtClean="0"/>
              <a:t>How is this new virtuous cycle going</a:t>
            </a:r>
            <a:br>
              <a:rPr lang="en-US" dirty="0" smtClean="0"/>
            </a:br>
            <a:r>
              <a:rPr lang="en-US" dirty="0" smtClean="0"/>
              <a:t/>
            </a:r>
            <a:br>
              <a:rPr lang="en-US" dirty="0" smtClean="0"/>
            </a:br>
            <a:r>
              <a:rPr lang="en-US" dirty="0" smtClean="0"/>
              <a:t/>
            </a:r>
            <a:br>
              <a:rPr lang="en-US" dirty="0" smtClean="0"/>
            </a:br>
            <a:r>
              <a:rPr lang="en-US" dirty="0" smtClean="0"/>
              <a:t>for</a:t>
            </a:r>
            <a:r>
              <a:rPr lang="en-US" dirty="0" smtClean="0"/>
              <a:t> Java single threaded?</a:t>
            </a:r>
            <a:endParaRPr lang="en-US" dirty="0"/>
          </a:p>
        </p:txBody>
      </p:sp>
      <p:sp>
        <p:nvSpPr>
          <p:cNvPr id="4" name="Date Placeholder 3"/>
          <p:cNvSpPr>
            <a:spLocks noGrp="1"/>
          </p:cNvSpPr>
          <p:nvPr>
            <p:ph type="dt" sz="half" idx="10"/>
          </p:nvPr>
        </p:nvSpPr>
        <p:spPr/>
        <p:txBody>
          <a:bodyPr/>
          <a:lstStyle/>
          <a:p>
            <a:r>
              <a:rPr lang="en-US" smtClean="0"/>
              <a:t>McKinley</a:t>
            </a:r>
            <a:endParaRPr lang="en-US"/>
          </a:p>
        </p:txBody>
      </p:sp>
      <p:sp>
        <p:nvSpPr>
          <p:cNvPr id="5" name="Footer Placeholder 4"/>
          <p:cNvSpPr>
            <a:spLocks noGrp="1"/>
          </p:cNvSpPr>
          <p:nvPr>
            <p:ph type="ftr" sz="quarter" idx="11"/>
          </p:nvPr>
        </p:nvSpPr>
        <p:spPr/>
        <p:txBody>
          <a:bodyPr/>
          <a:lstStyle/>
          <a:p>
            <a:r>
              <a:rPr lang="en-US" smtClean="0"/>
              <a:t>How’s the Parallel Revolution Going?</a:t>
            </a:r>
            <a:endParaRPr lang="en-US"/>
          </a:p>
        </p:txBody>
      </p:sp>
      <p:sp>
        <p:nvSpPr>
          <p:cNvPr id="6" name="Slide Number Placeholder 5"/>
          <p:cNvSpPr>
            <a:spLocks noGrp="1"/>
          </p:cNvSpPr>
          <p:nvPr>
            <p:ph type="sldNum" sz="quarter" idx="12"/>
          </p:nvPr>
        </p:nvSpPr>
        <p:spPr/>
        <p:txBody>
          <a:bodyPr/>
          <a:lstStyle/>
          <a:p>
            <a:fld id="{831E3114-D1FF-A44E-A8B0-52B95EB67824}" type="slidenum">
              <a:rPr lang="en-US" smtClean="0"/>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Java Single Threaded Performance</a:t>
            </a:r>
            <a:endParaRPr lang="en-US" dirty="0"/>
          </a:p>
        </p:txBody>
      </p:sp>
      <p:sp>
        <p:nvSpPr>
          <p:cNvPr id="4" name="Date Placeholder 3"/>
          <p:cNvSpPr>
            <a:spLocks noGrp="1"/>
          </p:cNvSpPr>
          <p:nvPr>
            <p:ph type="dt" sz="half" idx="10"/>
          </p:nvPr>
        </p:nvSpPr>
        <p:spPr/>
        <p:txBody>
          <a:bodyPr/>
          <a:lstStyle/>
          <a:p>
            <a:r>
              <a:rPr lang="en-US" smtClean="0"/>
              <a:t>McKinley</a:t>
            </a:r>
            <a:endParaRPr lang="en-US"/>
          </a:p>
        </p:txBody>
      </p:sp>
      <p:sp>
        <p:nvSpPr>
          <p:cNvPr id="6" name="Slide Number Placeholder 5"/>
          <p:cNvSpPr>
            <a:spLocks noGrp="1"/>
          </p:cNvSpPr>
          <p:nvPr>
            <p:ph type="sldNum" sz="quarter" idx="12"/>
          </p:nvPr>
        </p:nvSpPr>
        <p:spPr/>
        <p:txBody>
          <a:bodyPr/>
          <a:lstStyle/>
          <a:p>
            <a:fld id="{831E3114-D1FF-A44E-A8B0-52B95EB67824}" type="slidenum">
              <a:rPr lang="en-US" smtClean="0"/>
              <a:pPr/>
              <a:t>29</a:t>
            </a:fld>
            <a:endParaRPr lang="en-US"/>
          </a:p>
        </p:txBody>
      </p:sp>
      <p:graphicFrame>
        <p:nvGraphicFramePr>
          <p:cNvPr id="9" name="Chart 8"/>
          <p:cNvGraphicFramePr/>
          <p:nvPr/>
        </p:nvGraphicFramePr>
        <p:xfrm>
          <a:off x="685800" y="1607608"/>
          <a:ext cx="7772400" cy="5113867"/>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McKinley</a:t>
            </a:r>
            <a:endParaRPr lang="en-US" dirty="0"/>
          </a:p>
        </p:txBody>
      </p:sp>
      <p:sp>
        <p:nvSpPr>
          <p:cNvPr id="17" name="Footer Placeholder 16"/>
          <p:cNvSpPr>
            <a:spLocks noGrp="1"/>
          </p:cNvSpPr>
          <p:nvPr>
            <p:ph type="ftr" sz="quarter" idx="11"/>
          </p:nvPr>
        </p:nvSpPr>
        <p:spPr/>
        <p:txBody>
          <a:bodyPr/>
          <a:lstStyle/>
          <a:p>
            <a:r>
              <a:rPr lang="en-US" smtClean="0"/>
              <a:t>How’s the Parallel Revolution Going?</a:t>
            </a:r>
            <a:endParaRPr lang="en-US"/>
          </a:p>
        </p:txBody>
      </p:sp>
      <p:sp>
        <p:nvSpPr>
          <p:cNvPr id="5" name="Slide Number Placeholder 4"/>
          <p:cNvSpPr>
            <a:spLocks noGrp="1"/>
          </p:cNvSpPr>
          <p:nvPr>
            <p:ph type="sldNum" sz="quarter" idx="12"/>
          </p:nvPr>
        </p:nvSpPr>
        <p:spPr/>
        <p:txBody>
          <a:bodyPr/>
          <a:lstStyle/>
          <a:p>
            <a:fld id="{6B6660AD-66C8-8440-A125-2DD6ED719C5D}" type="slidenum">
              <a:rPr lang="en-US" smtClean="0"/>
              <a:pPr/>
              <a:t>3</a:t>
            </a:fld>
            <a:endParaRPr lang="en-US"/>
          </a:p>
        </p:txBody>
      </p:sp>
      <p:sp>
        <p:nvSpPr>
          <p:cNvPr id="8" name="TextBox 7"/>
          <p:cNvSpPr txBox="1"/>
          <p:nvPr/>
        </p:nvSpPr>
        <p:spPr>
          <a:xfrm>
            <a:off x="1524000" y="4191000"/>
            <a:ext cx="6320761" cy="1569660"/>
          </a:xfrm>
          <a:prstGeom prst="rect">
            <a:avLst/>
          </a:prstGeom>
          <a:noFill/>
        </p:spPr>
        <p:txBody>
          <a:bodyPr wrap="none" rtlCol="0">
            <a:spAutoFit/>
          </a:bodyPr>
          <a:lstStyle/>
          <a:p>
            <a:pPr algn="ctr"/>
            <a:r>
              <a:rPr lang="en-US" sz="3200" b="1" dirty="0" smtClean="0"/>
              <a:t>hardware does not change</a:t>
            </a:r>
          </a:p>
          <a:p>
            <a:pPr algn="ctr"/>
            <a:r>
              <a:rPr lang="en-US" sz="3200" b="1" dirty="0" smtClean="0"/>
              <a:t> </a:t>
            </a:r>
          </a:p>
          <a:p>
            <a:pPr algn="ctr"/>
            <a:r>
              <a:rPr lang="en-US" sz="3200" b="1" dirty="0" smtClean="0"/>
              <a:t>it just runs faster</a:t>
            </a:r>
            <a:endParaRPr lang="en-US" sz="3200" b="1" dirty="0"/>
          </a:p>
        </p:txBody>
      </p:sp>
      <p:sp>
        <p:nvSpPr>
          <p:cNvPr id="9" name="Rounded Rectangle 8"/>
          <p:cNvSpPr/>
          <p:nvPr/>
        </p:nvSpPr>
        <p:spPr>
          <a:xfrm>
            <a:off x="4953000" y="1905000"/>
            <a:ext cx="2971800" cy="195024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dirty="0" smtClean="0"/>
              <a:t>Software</a:t>
            </a:r>
            <a:endParaRPr lang="en-US" sz="2000" b="1" dirty="0" smtClean="0"/>
          </a:p>
        </p:txBody>
      </p:sp>
      <p:sp>
        <p:nvSpPr>
          <p:cNvPr id="11" name="Title 1"/>
          <p:cNvSpPr>
            <a:spLocks noGrp="1"/>
          </p:cNvSpPr>
          <p:nvPr>
            <p:ph type="title"/>
          </p:nvPr>
        </p:nvSpPr>
        <p:spPr/>
        <p:txBody>
          <a:bodyPr>
            <a:noAutofit/>
          </a:bodyPr>
          <a:lstStyle/>
          <a:p>
            <a:r>
              <a:rPr lang="en-US" sz="3600" dirty="0" smtClean="0"/>
              <a:t>20</a:t>
            </a:r>
            <a:r>
              <a:rPr lang="en-US" sz="3600" baseline="30000" dirty="0" smtClean="0"/>
              <a:t>th</a:t>
            </a:r>
            <a:r>
              <a:rPr lang="en-US" sz="3600" dirty="0" smtClean="0"/>
              <a:t> Century Simplicity</a:t>
            </a:r>
            <a:endParaRPr lang="en-US" sz="36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Java Single Threaded</a:t>
            </a:r>
            <a:r>
              <a:rPr lang="en-US" dirty="0" smtClean="0"/>
              <a:t> Energy</a:t>
            </a:r>
            <a:endParaRPr lang="en-US" dirty="0"/>
          </a:p>
        </p:txBody>
      </p:sp>
      <p:sp>
        <p:nvSpPr>
          <p:cNvPr id="4" name="Date Placeholder 3"/>
          <p:cNvSpPr>
            <a:spLocks noGrp="1"/>
          </p:cNvSpPr>
          <p:nvPr>
            <p:ph type="dt" sz="half" idx="10"/>
          </p:nvPr>
        </p:nvSpPr>
        <p:spPr/>
        <p:txBody>
          <a:bodyPr/>
          <a:lstStyle/>
          <a:p>
            <a:r>
              <a:rPr lang="en-US" smtClean="0"/>
              <a:t>McKinley</a:t>
            </a:r>
            <a:endParaRPr lang="en-US"/>
          </a:p>
        </p:txBody>
      </p:sp>
      <p:sp>
        <p:nvSpPr>
          <p:cNvPr id="6" name="Slide Number Placeholder 5"/>
          <p:cNvSpPr>
            <a:spLocks noGrp="1"/>
          </p:cNvSpPr>
          <p:nvPr>
            <p:ph type="sldNum" sz="quarter" idx="12"/>
          </p:nvPr>
        </p:nvSpPr>
        <p:spPr/>
        <p:txBody>
          <a:bodyPr/>
          <a:lstStyle/>
          <a:p>
            <a:fld id="{831E3114-D1FF-A44E-A8B0-52B95EB67824}" type="slidenum">
              <a:rPr lang="en-US" smtClean="0"/>
              <a:pPr/>
              <a:t>30</a:t>
            </a:fld>
            <a:endParaRPr lang="en-US"/>
          </a:p>
        </p:txBody>
      </p:sp>
      <p:graphicFrame>
        <p:nvGraphicFramePr>
          <p:cNvPr id="8" name="Chart 7"/>
          <p:cNvGraphicFramePr/>
          <p:nvPr/>
        </p:nvGraphicFramePr>
        <p:xfrm>
          <a:off x="762000" y="1660525"/>
          <a:ext cx="7651750" cy="506095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ctrTitle"/>
          </p:nvPr>
        </p:nvSpPr>
        <p:spPr>
          <a:xfrm>
            <a:off x="685800" y="1219200"/>
            <a:ext cx="7772400" cy="4038600"/>
          </a:xfrm>
        </p:spPr>
        <p:txBody>
          <a:bodyPr>
            <a:normAutofit/>
          </a:bodyPr>
          <a:lstStyle/>
          <a:p>
            <a:r>
              <a:rPr lang="en-US" dirty="0" smtClean="0"/>
              <a:t>How is this new virtuous cycle going</a:t>
            </a:r>
            <a:br>
              <a:rPr lang="en-US" dirty="0" smtClean="0"/>
            </a:br>
            <a:r>
              <a:rPr lang="en-US" dirty="0" smtClean="0"/>
              <a:t/>
            </a:r>
            <a:br>
              <a:rPr lang="en-US" dirty="0" smtClean="0"/>
            </a:br>
            <a:r>
              <a:rPr lang="en-US" dirty="0" smtClean="0"/>
              <a:t/>
            </a:r>
            <a:br>
              <a:rPr lang="en-US" dirty="0" smtClean="0"/>
            </a:br>
            <a:r>
              <a:rPr lang="en-US" dirty="0" smtClean="0"/>
              <a:t>for</a:t>
            </a:r>
            <a:r>
              <a:rPr lang="en-US" dirty="0" smtClean="0"/>
              <a:t> native scalable?</a:t>
            </a:r>
            <a:endParaRPr lang="en-US" dirty="0"/>
          </a:p>
        </p:txBody>
      </p:sp>
      <p:sp>
        <p:nvSpPr>
          <p:cNvPr id="4" name="Date Placeholder 3"/>
          <p:cNvSpPr>
            <a:spLocks noGrp="1"/>
          </p:cNvSpPr>
          <p:nvPr>
            <p:ph type="dt" sz="half" idx="10"/>
          </p:nvPr>
        </p:nvSpPr>
        <p:spPr/>
        <p:txBody>
          <a:bodyPr/>
          <a:lstStyle/>
          <a:p>
            <a:r>
              <a:rPr lang="en-US" smtClean="0"/>
              <a:t>McKinley</a:t>
            </a:r>
            <a:endParaRPr lang="en-US"/>
          </a:p>
        </p:txBody>
      </p:sp>
      <p:sp>
        <p:nvSpPr>
          <p:cNvPr id="5" name="Footer Placeholder 4"/>
          <p:cNvSpPr>
            <a:spLocks noGrp="1"/>
          </p:cNvSpPr>
          <p:nvPr>
            <p:ph type="ftr" sz="quarter" idx="11"/>
          </p:nvPr>
        </p:nvSpPr>
        <p:spPr/>
        <p:txBody>
          <a:bodyPr/>
          <a:lstStyle/>
          <a:p>
            <a:r>
              <a:rPr lang="en-US" smtClean="0"/>
              <a:t>How’s the Parallel Revolution Going?</a:t>
            </a:r>
            <a:endParaRPr lang="en-US"/>
          </a:p>
        </p:txBody>
      </p:sp>
      <p:sp>
        <p:nvSpPr>
          <p:cNvPr id="6" name="Slide Number Placeholder 5"/>
          <p:cNvSpPr>
            <a:spLocks noGrp="1"/>
          </p:cNvSpPr>
          <p:nvPr>
            <p:ph type="sldNum" sz="quarter" idx="12"/>
          </p:nvPr>
        </p:nvSpPr>
        <p:spPr/>
        <p:txBody>
          <a:bodyPr/>
          <a:lstStyle/>
          <a:p>
            <a:fld id="{831E3114-D1FF-A44E-A8B0-52B95EB67824}" type="slidenum">
              <a:rPr lang="en-US" smtClean="0"/>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Native Scalable Performance</a:t>
            </a:r>
            <a:endParaRPr lang="en-US" dirty="0"/>
          </a:p>
        </p:txBody>
      </p:sp>
      <p:sp>
        <p:nvSpPr>
          <p:cNvPr id="4" name="Date Placeholder 3"/>
          <p:cNvSpPr>
            <a:spLocks noGrp="1"/>
          </p:cNvSpPr>
          <p:nvPr>
            <p:ph type="dt" sz="half" idx="10"/>
          </p:nvPr>
        </p:nvSpPr>
        <p:spPr/>
        <p:txBody>
          <a:bodyPr/>
          <a:lstStyle/>
          <a:p>
            <a:r>
              <a:rPr lang="en-US" smtClean="0"/>
              <a:t>McKinley</a:t>
            </a:r>
            <a:endParaRPr lang="en-US"/>
          </a:p>
        </p:txBody>
      </p:sp>
      <p:sp>
        <p:nvSpPr>
          <p:cNvPr id="6" name="Slide Number Placeholder 5"/>
          <p:cNvSpPr>
            <a:spLocks noGrp="1"/>
          </p:cNvSpPr>
          <p:nvPr>
            <p:ph type="sldNum" sz="quarter" idx="12"/>
          </p:nvPr>
        </p:nvSpPr>
        <p:spPr/>
        <p:txBody>
          <a:bodyPr/>
          <a:lstStyle/>
          <a:p>
            <a:fld id="{831E3114-D1FF-A44E-A8B0-52B95EB67824}" type="slidenum">
              <a:rPr lang="en-US" smtClean="0"/>
              <a:pPr/>
              <a:t>32</a:t>
            </a:fld>
            <a:endParaRPr lang="en-US"/>
          </a:p>
        </p:txBody>
      </p:sp>
      <p:graphicFrame>
        <p:nvGraphicFramePr>
          <p:cNvPr id="7" name="Chart 6"/>
          <p:cNvGraphicFramePr/>
          <p:nvPr/>
        </p:nvGraphicFramePr>
        <p:xfrm>
          <a:off x="762000" y="1660525"/>
          <a:ext cx="7651750" cy="506095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Native Scalable Energy</a:t>
            </a:r>
            <a:endParaRPr lang="en-US" dirty="0"/>
          </a:p>
        </p:txBody>
      </p:sp>
      <p:sp>
        <p:nvSpPr>
          <p:cNvPr id="4" name="Date Placeholder 3"/>
          <p:cNvSpPr>
            <a:spLocks noGrp="1"/>
          </p:cNvSpPr>
          <p:nvPr>
            <p:ph type="dt" sz="half" idx="10"/>
          </p:nvPr>
        </p:nvSpPr>
        <p:spPr/>
        <p:txBody>
          <a:bodyPr/>
          <a:lstStyle/>
          <a:p>
            <a:r>
              <a:rPr lang="en-US" smtClean="0"/>
              <a:t>McKinley</a:t>
            </a:r>
            <a:endParaRPr lang="en-US"/>
          </a:p>
        </p:txBody>
      </p:sp>
      <p:sp>
        <p:nvSpPr>
          <p:cNvPr id="6" name="Slide Number Placeholder 5"/>
          <p:cNvSpPr>
            <a:spLocks noGrp="1"/>
          </p:cNvSpPr>
          <p:nvPr>
            <p:ph type="sldNum" sz="quarter" idx="12"/>
          </p:nvPr>
        </p:nvSpPr>
        <p:spPr/>
        <p:txBody>
          <a:bodyPr/>
          <a:lstStyle/>
          <a:p>
            <a:fld id="{831E3114-D1FF-A44E-A8B0-52B95EB67824}" type="slidenum">
              <a:rPr lang="en-US" smtClean="0"/>
              <a:pPr/>
              <a:t>33</a:t>
            </a:fld>
            <a:endParaRPr lang="en-US"/>
          </a:p>
        </p:txBody>
      </p:sp>
      <p:graphicFrame>
        <p:nvGraphicFramePr>
          <p:cNvPr id="7" name="Chart 6"/>
          <p:cNvGraphicFramePr/>
          <p:nvPr/>
        </p:nvGraphicFramePr>
        <p:xfrm>
          <a:off x="457200" y="1295400"/>
          <a:ext cx="7924800" cy="506095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ctrTitle"/>
          </p:nvPr>
        </p:nvSpPr>
        <p:spPr>
          <a:xfrm>
            <a:off x="685800" y="1219200"/>
            <a:ext cx="7772400" cy="4038600"/>
          </a:xfrm>
        </p:spPr>
        <p:txBody>
          <a:bodyPr>
            <a:normAutofit/>
          </a:bodyPr>
          <a:lstStyle/>
          <a:p>
            <a:r>
              <a:rPr lang="en-US" dirty="0" smtClean="0"/>
              <a:t>How is this new virtuous cycle going</a:t>
            </a:r>
            <a:br>
              <a:rPr lang="en-US" dirty="0" smtClean="0"/>
            </a:br>
            <a:r>
              <a:rPr lang="en-US" dirty="0" smtClean="0"/>
              <a:t/>
            </a:r>
            <a:br>
              <a:rPr lang="en-US" dirty="0" smtClean="0"/>
            </a:br>
            <a:r>
              <a:rPr lang="en-US" dirty="0" smtClean="0"/>
              <a:t/>
            </a:r>
            <a:br>
              <a:rPr lang="en-US" dirty="0" smtClean="0"/>
            </a:br>
            <a:r>
              <a:rPr lang="en-US" dirty="0" smtClean="0"/>
              <a:t>for</a:t>
            </a:r>
            <a:r>
              <a:rPr lang="en-US" dirty="0" smtClean="0"/>
              <a:t> Java scalable?</a:t>
            </a:r>
            <a:endParaRPr lang="en-US" dirty="0"/>
          </a:p>
        </p:txBody>
      </p:sp>
      <p:sp>
        <p:nvSpPr>
          <p:cNvPr id="4" name="Date Placeholder 3"/>
          <p:cNvSpPr>
            <a:spLocks noGrp="1"/>
          </p:cNvSpPr>
          <p:nvPr>
            <p:ph type="dt" sz="half" idx="10"/>
          </p:nvPr>
        </p:nvSpPr>
        <p:spPr/>
        <p:txBody>
          <a:bodyPr/>
          <a:lstStyle/>
          <a:p>
            <a:r>
              <a:rPr lang="en-US" smtClean="0"/>
              <a:t>McKinley</a:t>
            </a:r>
            <a:endParaRPr lang="en-US"/>
          </a:p>
        </p:txBody>
      </p:sp>
      <p:sp>
        <p:nvSpPr>
          <p:cNvPr id="5" name="Footer Placeholder 4"/>
          <p:cNvSpPr>
            <a:spLocks noGrp="1"/>
          </p:cNvSpPr>
          <p:nvPr>
            <p:ph type="ftr" sz="quarter" idx="11"/>
          </p:nvPr>
        </p:nvSpPr>
        <p:spPr/>
        <p:txBody>
          <a:bodyPr/>
          <a:lstStyle/>
          <a:p>
            <a:r>
              <a:rPr lang="en-US" smtClean="0"/>
              <a:t>How’s the Parallel Revolution Going?</a:t>
            </a:r>
            <a:endParaRPr lang="en-US"/>
          </a:p>
        </p:txBody>
      </p:sp>
      <p:sp>
        <p:nvSpPr>
          <p:cNvPr id="6" name="Slide Number Placeholder 5"/>
          <p:cNvSpPr>
            <a:spLocks noGrp="1"/>
          </p:cNvSpPr>
          <p:nvPr>
            <p:ph type="sldNum" sz="quarter" idx="12"/>
          </p:nvPr>
        </p:nvSpPr>
        <p:spPr/>
        <p:txBody>
          <a:bodyPr/>
          <a:lstStyle/>
          <a:p>
            <a:fld id="{831E3114-D1FF-A44E-A8B0-52B95EB67824}" type="slidenum">
              <a:rPr lang="en-US" smtClean="0"/>
              <a:pPr/>
              <a:t>34</a:t>
            </a:fld>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Java</a:t>
            </a:r>
            <a:r>
              <a:rPr lang="en-US" dirty="0" smtClean="0"/>
              <a:t> Multithreaded </a:t>
            </a:r>
            <a:r>
              <a:rPr lang="en-US" dirty="0" smtClean="0"/>
              <a:t>Performance</a:t>
            </a:r>
            <a:endParaRPr lang="en-US" dirty="0"/>
          </a:p>
        </p:txBody>
      </p:sp>
      <p:sp>
        <p:nvSpPr>
          <p:cNvPr id="4" name="Date Placeholder 3"/>
          <p:cNvSpPr>
            <a:spLocks noGrp="1"/>
          </p:cNvSpPr>
          <p:nvPr>
            <p:ph type="dt" sz="half" idx="10"/>
          </p:nvPr>
        </p:nvSpPr>
        <p:spPr/>
        <p:txBody>
          <a:bodyPr/>
          <a:lstStyle/>
          <a:p>
            <a:r>
              <a:rPr lang="en-US" smtClean="0"/>
              <a:t>McKinley</a:t>
            </a:r>
            <a:endParaRPr lang="en-US"/>
          </a:p>
        </p:txBody>
      </p:sp>
      <p:sp>
        <p:nvSpPr>
          <p:cNvPr id="6" name="Slide Number Placeholder 5"/>
          <p:cNvSpPr>
            <a:spLocks noGrp="1"/>
          </p:cNvSpPr>
          <p:nvPr>
            <p:ph type="sldNum" sz="quarter" idx="12"/>
          </p:nvPr>
        </p:nvSpPr>
        <p:spPr/>
        <p:txBody>
          <a:bodyPr/>
          <a:lstStyle/>
          <a:p>
            <a:fld id="{831E3114-D1FF-A44E-A8B0-52B95EB67824}" type="slidenum">
              <a:rPr lang="en-US" smtClean="0"/>
              <a:pPr/>
              <a:t>35</a:t>
            </a:fld>
            <a:endParaRPr lang="en-US"/>
          </a:p>
        </p:txBody>
      </p:sp>
      <p:graphicFrame>
        <p:nvGraphicFramePr>
          <p:cNvPr id="7" name="Chart 6"/>
          <p:cNvGraphicFramePr/>
          <p:nvPr/>
        </p:nvGraphicFramePr>
        <p:xfrm>
          <a:off x="914398" y="1791757"/>
          <a:ext cx="7243233" cy="4929717"/>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Java</a:t>
            </a:r>
            <a:r>
              <a:rPr lang="en-US" dirty="0" smtClean="0"/>
              <a:t> Multithreaded Energy</a:t>
            </a:r>
            <a:endParaRPr lang="en-US" dirty="0"/>
          </a:p>
        </p:txBody>
      </p:sp>
      <p:sp>
        <p:nvSpPr>
          <p:cNvPr id="4" name="Date Placeholder 3"/>
          <p:cNvSpPr>
            <a:spLocks noGrp="1"/>
          </p:cNvSpPr>
          <p:nvPr>
            <p:ph type="dt" sz="half" idx="10"/>
          </p:nvPr>
        </p:nvSpPr>
        <p:spPr/>
        <p:txBody>
          <a:bodyPr/>
          <a:lstStyle/>
          <a:p>
            <a:r>
              <a:rPr lang="en-US" smtClean="0"/>
              <a:t>McKinley</a:t>
            </a:r>
            <a:endParaRPr lang="en-US"/>
          </a:p>
        </p:txBody>
      </p:sp>
      <p:sp>
        <p:nvSpPr>
          <p:cNvPr id="6" name="Slide Number Placeholder 5"/>
          <p:cNvSpPr>
            <a:spLocks noGrp="1"/>
          </p:cNvSpPr>
          <p:nvPr>
            <p:ph type="sldNum" sz="quarter" idx="12"/>
          </p:nvPr>
        </p:nvSpPr>
        <p:spPr/>
        <p:txBody>
          <a:bodyPr/>
          <a:lstStyle/>
          <a:p>
            <a:fld id="{831E3114-D1FF-A44E-A8B0-52B95EB67824}" type="slidenum">
              <a:rPr lang="en-US" smtClean="0"/>
              <a:pPr/>
              <a:t>36</a:t>
            </a:fld>
            <a:endParaRPr lang="en-US"/>
          </a:p>
        </p:txBody>
      </p:sp>
      <p:graphicFrame>
        <p:nvGraphicFramePr>
          <p:cNvPr id="7" name="Chart 6"/>
          <p:cNvGraphicFramePr/>
          <p:nvPr/>
        </p:nvGraphicFramePr>
        <p:xfrm>
          <a:off x="685798" y="1605491"/>
          <a:ext cx="7630583" cy="5115984"/>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Is there hope?</a:t>
            </a:r>
            <a:endParaRPr lang="en-US" dirty="0"/>
          </a:p>
        </p:txBody>
      </p:sp>
      <p:sp>
        <p:nvSpPr>
          <p:cNvPr id="8" name="Subtitle 7"/>
          <p:cNvSpPr>
            <a:spLocks noGrp="1"/>
          </p:cNvSpPr>
          <p:nvPr>
            <p:ph type="subTitle" idx="1"/>
          </p:nvPr>
        </p:nvSpPr>
        <p:spPr/>
        <p:txBody>
          <a:bodyPr/>
          <a:lstStyle/>
          <a:p>
            <a:endParaRPr lang="en-US"/>
          </a:p>
        </p:txBody>
      </p:sp>
      <p:sp>
        <p:nvSpPr>
          <p:cNvPr id="4" name="Date Placeholder 3"/>
          <p:cNvSpPr>
            <a:spLocks noGrp="1"/>
          </p:cNvSpPr>
          <p:nvPr>
            <p:ph type="dt" sz="half" idx="10"/>
          </p:nvPr>
        </p:nvSpPr>
        <p:spPr/>
        <p:txBody>
          <a:bodyPr/>
          <a:lstStyle/>
          <a:p>
            <a:r>
              <a:rPr lang="en-US" smtClean="0"/>
              <a:t>McKinley</a:t>
            </a:r>
            <a:endParaRPr lang="en-US"/>
          </a:p>
        </p:txBody>
      </p:sp>
      <p:sp>
        <p:nvSpPr>
          <p:cNvPr id="5" name="Footer Placeholder 4"/>
          <p:cNvSpPr>
            <a:spLocks noGrp="1"/>
          </p:cNvSpPr>
          <p:nvPr>
            <p:ph type="ftr" sz="quarter" idx="11"/>
          </p:nvPr>
        </p:nvSpPr>
        <p:spPr/>
        <p:txBody>
          <a:bodyPr/>
          <a:lstStyle/>
          <a:p>
            <a:r>
              <a:rPr lang="en-US" smtClean="0"/>
              <a:t>How’s the Parallel Revolution Going?</a:t>
            </a:r>
            <a:endParaRPr lang="en-US"/>
          </a:p>
        </p:txBody>
      </p:sp>
      <p:sp>
        <p:nvSpPr>
          <p:cNvPr id="6" name="Slide Number Placeholder 5"/>
          <p:cNvSpPr>
            <a:spLocks noGrp="1"/>
          </p:cNvSpPr>
          <p:nvPr>
            <p:ph type="sldNum" sz="quarter" idx="12"/>
          </p:nvPr>
        </p:nvSpPr>
        <p:spPr/>
        <p:txBody>
          <a:bodyPr/>
          <a:lstStyle/>
          <a:p>
            <a:fld id="{831E3114-D1FF-A44E-A8B0-52B95EB67824}" type="slidenum">
              <a:rPr lang="en-US" smtClean="0"/>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McKinley</a:t>
            </a:r>
            <a:endParaRPr lang="en-US" dirty="0"/>
          </a:p>
        </p:txBody>
      </p:sp>
      <p:sp>
        <p:nvSpPr>
          <p:cNvPr id="17" name="Footer Placeholder 16"/>
          <p:cNvSpPr>
            <a:spLocks noGrp="1"/>
          </p:cNvSpPr>
          <p:nvPr>
            <p:ph type="ftr" sz="quarter" idx="11"/>
          </p:nvPr>
        </p:nvSpPr>
        <p:spPr/>
        <p:txBody>
          <a:bodyPr/>
          <a:lstStyle/>
          <a:p>
            <a:r>
              <a:rPr lang="en-US" smtClean="0"/>
              <a:t>How’s the Parallel Revolution Going?</a:t>
            </a:r>
            <a:endParaRPr lang="en-US"/>
          </a:p>
        </p:txBody>
      </p:sp>
      <p:sp>
        <p:nvSpPr>
          <p:cNvPr id="5" name="Slide Number Placeholder 4"/>
          <p:cNvSpPr>
            <a:spLocks noGrp="1"/>
          </p:cNvSpPr>
          <p:nvPr>
            <p:ph type="sldNum" sz="quarter" idx="12"/>
          </p:nvPr>
        </p:nvSpPr>
        <p:spPr/>
        <p:txBody>
          <a:bodyPr/>
          <a:lstStyle/>
          <a:p>
            <a:fld id="{6B6660AD-66C8-8440-A125-2DD6ED719C5D}" type="slidenum">
              <a:rPr lang="en-US" smtClean="0"/>
              <a:pPr/>
              <a:t>38</a:t>
            </a:fld>
            <a:endParaRPr lang="en-US"/>
          </a:p>
        </p:txBody>
      </p:sp>
      <p:sp>
        <p:nvSpPr>
          <p:cNvPr id="25" name="Rectangle 24"/>
          <p:cNvSpPr/>
          <p:nvPr/>
        </p:nvSpPr>
        <p:spPr>
          <a:xfrm>
            <a:off x="1935430" y="974229"/>
            <a:ext cx="5276730" cy="1692771"/>
          </a:xfrm>
          <a:prstGeom prst="rect">
            <a:avLst/>
          </a:prstGeom>
        </p:spPr>
        <p:txBody>
          <a:bodyPr wrap="none">
            <a:spAutoFit/>
          </a:bodyPr>
          <a:lstStyle/>
          <a:p>
            <a:pPr algn="ctr">
              <a:spcAft>
                <a:spcPts val="1200"/>
              </a:spcAft>
            </a:pPr>
            <a:r>
              <a:rPr lang="en-US" sz="2800" b="1" dirty="0" smtClean="0"/>
              <a:t>parallel interface</a:t>
            </a:r>
          </a:p>
          <a:p>
            <a:pPr algn="ctr">
              <a:spcAft>
                <a:spcPts val="1200"/>
              </a:spcAft>
            </a:pPr>
            <a:r>
              <a:rPr lang="en-US" sz="2800" b="1" dirty="0" smtClean="0">
                <a:solidFill>
                  <a:srgbClr val="0000FF"/>
                </a:solidFill>
              </a:rPr>
              <a:t>combines time and space</a:t>
            </a:r>
          </a:p>
          <a:p>
            <a:pPr algn="ctr"/>
            <a:r>
              <a:rPr lang="en-US" sz="2800" b="1" dirty="0" smtClean="0"/>
              <a:t>wicked to program </a:t>
            </a:r>
            <a:endParaRPr lang="en-US" sz="2800" dirty="0"/>
          </a:p>
        </p:txBody>
      </p:sp>
      <p:sp>
        <p:nvSpPr>
          <p:cNvPr id="9" name="Rectangle 8"/>
          <p:cNvSpPr/>
          <p:nvPr/>
        </p:nvSpPr>
        <p:spPr>
          <a:xfrm>
            <a:off x="5852160" y="5111832"/>
            <a:ext cx="2802777" cy="52027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1400" dirty="0" smtClean="0"/>
              <a:t>8MB L3</a:t>
            </a:r>
            <a:endParaRPr lang="en-US" sz="1400" dirty="0"/>
          </a:p>
        </p:txBody>
      </p:sp>
      <p:sp>
        <p:nvSpPr>
          <p:cNvPr id="10" name="Rectangle 9"/>
          <p:cNvSpPr/>
          <p:nvPr/>
        </p:nvSpPr>
        <p:spPr>
          <a:xfrm>
            <a:off x="609600" y="2983468"/>
            <a:ext cx="762000" cy="12192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dirty="0" smtClean="0"/>
              <a:t>CPU</a:t>
            </a:r>
            <a:endParaRPr lang="en-US" b="1" dirty="0"/>
          </a:p>
        </p:txBody>
      </p:sp>
      <p:sp>
        <p:nvSpPr>
          <p:cNvPr id="11" name="Rectangle 10"/>
          <p:cNvSpPr/>
          <p:nvPr/>
        </p:nvSpPr>
        <p:spPr>
          <a:xfrm>
            <a:off x="1440597" y="2975338"/>
            <a:ext cx="762000" cy="12192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dirty="0" smtClean="0"/>
              <a:t>CPU</a:t>
            </a:r>
            <a:endParaRPr lang="en-US" b="1" dirty="0"/>
          </a:p>
        </p:txBody>
      </p:sp>
      <p:sp>
        <p:nvSpPr>
          <p:cNvPr id="12" name="Rectangle 11"/>
          <p:cNvSpPr/>
          <p:nvPr/>
        </p:nvSpPr>
        <p:spPr>
          <a:xfrm>
            <a:off x="609600" y="4202668"/>
            <a:ext cx="1592997"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smtClean="0"/>
              <a:t>8KB L1</a:t>
            </a:r>
            <a:endParaRPr lang="en-US" sz="1400" dirty="0"/>
          </a:p>
        </p:txBody>
      </p:sp>
      <p:sp>
        <p:nvSpPr>
          <p:cNvPr id="13" name="Rectangle 12"/>
          <p:cNvSpPr/>
          <p:nvPr/>
        </p:nvSpPr>
        <p:spPr>
          <a:xfrm>
            <a:off x="609600" y="4583668"/>
            <a:ext cx="1592997" cy="5334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400" dirty="0" smtClean="0"/>
              <a:t>512KB L2</a:t>
            </a:r>
            <a:endParaRPr lang="en-US" sz="1400" dirty="0"/>
          </a:p>
        </p:txBody>
      </p:sp>
      <p:sp>
        <p:nvSpPr>
          <p:cNvPr id="14" name="TextBox 13"/>
          <p:cNvSpPr txBox="1"/>
          <p:nvPr/>
        </p:nvSpPr>
        <p:spPr>
          <a:xfrm>
            <a:off x="424383" y="5632102"/>
            <a:ext cx="1507331" cy="646331"/>
          </a:xfrm>
          <a:prstGeom prst="rect">
            <a:avLst/>
          </a:prstGeom>
          <a:noFill/>
        </p:spPr>
        <p:txBody>
          <a:bodyPr wrap="none" rtlCol="0">
            <a:spAutoFit/>
          </a:bodyPr>
          <a:lstStyle/>
          <a:p>
            <a:pPr algn="ctr"/>
            <a:r>
              <a:rPr lang="en-US" b="1" dirty="0" smtClean="0"/>
              <a:t>Pentium 4</a:t>
            </a:r>
          </a:p>
          <a:p>
            <a:pPr algn="ctr"/>
            <a:r>
              <a:rPr lang="en-US" b="1" dirty="0" err="1" smtClean="0"/>
              <a:t>w</a:t>
            </a:r>
            <a:r>
              <a:rPr lang="en-US" b="1" dirty="0" smtClean="0"/>
              <a:t>/ SMT</a:t>
            </a:r>
            <a:endParaRPr lang="en-US" b="1" dirty="0"/>
          </a:p>
        </p:txBody>
      </p:sp>
      <p:sp>
        <p:nvSpPr>
          <p:cNvPr id="15" name="Rectangle 14"/>
          <p:cNvSpPr/>
          <p:nvPr/>
        </p:nvSpPr>
        <p:spPr>
          <a:xfrm>
            <a:off x="2759823" y="2991598"/>
            <a:ext cx="628010" cy="12192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400" b="1" dirty="0" smtClean="0"/>
              <a:t>CPU</a:t>
            </a:r>
            <a:endParaRPr lang="en-US" sz="1400" b="1" dirty="0"/>
          </a:p>
        </p:txBody>
      </p:sp>
      <p:sp>
        <p:nvSpPr>
          <p:cNvPr id="16" name="Rectangle 15"/>
          <p:cNvSpPr/>
          <p:nvPr/>
        </p:nvSpPr>
        <p:spPr>
          <a:xfrm>
            <a:off x="3459951" y="2992425"/>
            <a:ext cx="628009" cy="12192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400" b="1" dirty="0" smtClean="0"/>
              <a:t>CPU</a:t>
            </a:r>
            <a:endParaRPr lang="en-US" dirty="0"/>
          </a:p>
        </p:txBody>
      </p:sp>
      <p:sp>
        <p:nvSpPr>
          <p:cNvPr id="18" name="Rectangle 17"/>
          <p:cNvSpPr/>
          <p:nvPr/>
        </p:nvSpPr>
        <p:spPr>
          <a:xfrm>
            <a:off x="2759824" y="4210798"/>
            <a:ext cx="628009"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32KB</a:t>
            </a:r>
            <a:endParaRPr lang="en-US" sz="1200" dirty="0"/>
          </a:p>
        </p:txBody>
      </p:sp>
      <p:sp>
        <p:nvSpPr>
          <p:cNvPr id="19" name="Rectangle 18"/>
          <p:cNvSpPr/>
          <p:nvPr/>
        </p:nvSpPr>
        <p:spPr>
          <a:xfrm>
            <a:off x="2759823" y="4591798"/>
            <a:ext cx="1328137" cy="5334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400" dirty="0" smtClean="0"/>
              <a:t>4MB L2</a:t>
            </a:r>
            <a:endParaRPr lang="en-US" sz="1400" dirty="0"/>
          </a:p>
        </p:txBody>
      </p:sp>
      <p:sp>
        <p:nvSpPr>
          <p:cNvPr id="21" name="TextBox 20"/>
          <p:cNvSpPr txBox="1"/>
          <p:nvPr/>
        </p:nvSpPr>
        <p:spPr>
          <a:xfrm>
            <a:off x="3387833" y="5955268"/>
            <a:ext cx="1776373" cy="369332"/>
          </a:xfrm>
          <a:prstGeom prst="rect">
            <a:avLst/>
          </a:prstGeom>
          <a:noFill/>
        </p:spPr>
        <p:txBody>
          <a:bodyPr wrap="none" rtlCol="0">
            <a:spAutoFit/>
          </a:bodyPr>
          <a:lstStyle/>
          <a:p>
            <a:pPr algn="ctr"/>
            <a:r>
              <a:rPr lang="en-US" b="1" dirty="0" smtClean="0"/>
              <a:t>Core 2 Quad</a:t>
            </a:r>
          </a:p>
        </p:txBody>
      </p:sp>
      <p:sp>
        <p:nvSpPr>
          <p:cNvPr id="22" name="Rectangle 21"/>
          <p:cNvSpPr/>
          <p:nvPr/>
        </p:nvSpPr>
        <p:spPr>
          <a:xfrm>
            <a:off x="3459951" y="4202668"/>
            <a:ext cx="628009"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32KB</a:t>
            </a:r>
            <a:endParaRPr lang="en-US" sz="1200" dirty="0"/>
          </a:p>
        </p:txBody>
      </p:sp>
      <p:sp>
        <p:nvSpPr>
          <p:cNvPr id="26" name="Rectangle 25"/>
          <p:cNvSpPr/>
          <p:nvPr/>
        </p:nvSpPr>
        <p:spPr>
          <a:xfrm>
            <a:off x="4158263" y="2986362"/>
            <a:ext cx="628010" cy="12192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400" b="1" dirty="0" smtClean="0"/>
              <a:t>CPU</a:t>
            </a:r>
            <a:endParaRPr lang="en-US" sz="1400" dirty="0"/>
          </a:p>
        </p:txBody>
      </p:sp>
      <p:sp>
        <p:nvSpPr>
          <p:cNvPr id="27" name="Rectangle 26"/>
          <p:cNvSpPr/>
          <p:nvPr/>
        </p:nvSpPr>
        <p:spPr>
          <a:xfrm>
            <a:off x="4858391" y="2987189"/>
            <a:ext cx="628009" cy="12192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400" b="1" dirty="0" smtClean="0"/>
              <a:t>CPU</a:t>
            </a:r>
            <a:endParaRPr lang="en-US" sz="1400" dirty="0"/>
          </a:p>
        </p:txBody>
      </p:sp>
      <p:sp>
        <p:nvSpPr>
          <p:cNvPr id="28" name="Rectangle 27"/>
          <p:cNvSpPr/>
          <p:nvPr/>
        </p:nvSpPr>
        <p:spPr>
          <a:xfrm>
            <a:off x="4158264" y="4205562"/>
            <a:ext cx="628009"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32KB</a:t>
            </a:r>
            <a:endParaRPr lang="en-US" sz="1200" dirty="0"/>
          </a:p>
        </p:txBody>
      </p:sp>
      <p:sp>
        <p:nvSpPr>
          <p:cNvPr id="29" name="Rectangle 28"/>
          <p:cNvSpPr/>
          <p:nvPr/>
        </p:nvSpPr>
        <p:spPr>
          <a:xfrm>
            <a:off x="4158263" y="4586562"/>
            <a:ext cx="1328137" cy="5334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400" dirty="0" smtClean="0"/>
              <a:t>4MB L2</a:t>
            </a:r>
            <a:endParaRPr lang="en-US" sz="1400" dirty="0"/>
          </a:p>
        </p:txBody>
      </p:sp>
      <p:sp>
        <p:nvSpPr>
          <p:cNvPr id="30" name="Rectangle 29"/>
          <p:cNvSpPr/>
          <p:nvPr/>
        </p:nvSpPr>
        <p:spPr>
          <a:xfrm>
            <a:off x="4858391" y="4197432"/>
            <a:ext cx="628009"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32KB</a:t>
            </a:r>
            <a:endParaRPr lang="en-US" sz="1200" dirty="0"/>
          </a:p>
        </p:txBody>
      </p:sp>
      <p:cxnSp>
        <p:nvCxnSpPr>
          <p:cNvPr id="31" name="Straight Arrow Connector 30"/>
          <p:cNvCxnSpPr/>
          <p:nvPr/>
        </p:nvCxnSpPr>
        <p:spPr>
          <a:xfrm>
            <a:off x="2759824" y="5421868"/>
            <a:ext cx="2726576" cy="1588"/>
          </a:xfrm>
          <a:prstGeom prst="straightConnector1">
            <a:avLst/>
          </a:prstGeom>
          <a:ln>
            <a:solidFill>
              <a:schemeClr val="tx1">
                <a:lumMod val="50000"/>
                <a:lumOff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19" idx="2"/>
          </p:cNvCxnSpPr>
          <p:nvPr/>
        </p:nvCxnSpPr>
        <p:spPr>
          <a:xfrm rot="5400000">
            <a:off x="3275557" y="5273533"/>
            <a:ext cx="296670" cy="1588"/>
          </a:xfrm>
          <a:prstGeom prst="straightConnector1">
            <a:avLst/>
          </a:prstGeom>
          <a:ln>
            <a:solidFill>
              <a:schemeClr val="tx1">
                <a:lumMod val="50000"/>
                <a:lumOff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29" idx="2"/>
          </p:cNvCxnSpPr>
          <p:nvPr/>
        </p:nvCxnSpPr>
        <p:spPr>
          <a:xfrm rot="16200000" flipH="1">
            <a:off x="4670584" y="5271709"/>
            <a:ext cx="303496" cy="1"/>
          </a:xfrm>
          <a:prstGeom prst="straightConnector1">
            <a:avLst/>
          </a:prstGeom>
          <a:ln>
            <a:solidFill>
              <a:schemeClr val="tx1">
                <a:lumMod val="50000"/>
                <a:lumOff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3459951" y="5421868"/>
            <a:ext cx="1352015" cy="369332"/>
          </a:xfrm>
          <a:prstGeom prst="rect">
            <a:avLst/>
          </a:prstGeom>
          <a:noFill/>
        </p:spPr>
        <p:txBody>
          <a:bodyPr wrap="none" rtlCol="0">
            <a:spAutoFit/>
          </a:bodyPr>
          <a:lstStyle/>
          <a:p>
            <a:r>
              <a:rPr lang="en-US" dirty="0" smtClean="0"/>
              <a:t>system bus</a:t>
            </a:r>
            <a:endParaRPr lang="en-US" dirty="0"/>
          </a:p>
        </p:txBody>
      </p:sp>
      <p:sp>
        <p:nvSpPr>
          <p:cNvPr id="35" name="Rectangle 34"/>
          <p:cNvSpPr/>
          <p:nvPr/>
        </p:nvSpPr>
        <p:spPr>
          <a:xfrm>
            <a:off x="5884025" y="4197432"/>
            <a:ext cx="628009"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32KB</a:t>
            </a:r>
            <a:endParaRPr lang="en-US" sz="1200" dirty="0"/>
          </a:p>
        </p:txBody>
      </p:sp>
      <p:sp>
        <p:nvSpPr>
          <p:cNvPr id="36" name="Rectangle 35"/>
          <p:cNvSpPr/>
          <p:nvPr/>
        </p:nvSpPr>
        <p:spPr>
          <a:xfrm>
            <a:off x="5884024" y="4578432"/>
            <a:ext cx="628009" cy="5334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00" dirty="0" smtClean="0"/>
              <a:t>256KB</a:t>
            </a:r>
            <a:endParaRPr lang="en-US" sz="1300" dirty="0"/>
          </a:p>
        </p:txBody>
      </p:sp>
      <p:sp>
        <p:nvSpPr>
          <p:cNvPr id="37" name="Rectangle 36"/>
          <p:cNvSpPr/>
          <p:nvPr/>
        </p:nvSpPr>
        <p:spPr>
          <a:xfrm>
            <a:off x="6584152" y="4189302"/>
            <a:ext cx="628009"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32KB</a:t>
            </a:r>
            <a:endParaRPr lang="en-US" sz="1200" dirty="0"/>
          </a:p>
        </p:txBody>
      </p:sp>
      <p:sp>
        <p:nvSpPr>
          <p:cNvPr id="38" name="Rectangle 37"/>
          <p:cNvSpPr/>
          <p:nvPr/>
        </p:nvSpPr>
        <p:spPr>
          <a:xfrm>
            <a:off x="7282465" y="4192196"/>
            <a:ext cx="628009"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32KB</a:t>
            </a:r>
            <a:endParaRPr lang="en-US" sz="1200" dirty="0"/>
          </a:p>
        </p:txBody>
      </p:sp>
      <p:sp>
        <p:nvSpPr>
          <p:cNvPr id="39" name="Rectangle 38"/>
          <p:cNvSpPr/>
          <p:nvPr/>
        </p:nvSpPr>
        <p:spPr>
          <a:xfrm>
            <a:off x="7982592" y="4184066"/>
            <a:ext cx="628009"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32KB</a:t>
            </a:r>
            <a:endParaRPr lang="en-US" sz="1200" dirty="0"/>
          </a:p>
        </p:txBody>
      </p:sp>
      <p:sp>
        <p:nvSpPr>
          <p:cNvPr id="40" name="Rectangle 39"/>
          <p:cNvSpPr/>
          <p:nvPr/>
        </p:nvSpPr>
        <p:spPr>
          <a:xfrm>
            <a:off x="5884023" y="2975338"/>
            <a:ext cx="288176" cy="12192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41" name="Rectangle 40"/>
          <p:cNvSpPr/>
          <p:nvPr/>
        </p:nvSpPr>
        <p:spPr>
          <a:xfrm>
            <a:off x="6230768" y="2975338"/>
            <a:ext cx="281265" cy="12192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42" name="Rectangle 41"/>
          <p:cNvSpPr/>
          <p:nvPr/>
        </p:nvSpPr>
        <p:spPr>
          <a:xfrm>
            <a:off x="6584151" y="2975338"/>
            <a:ext cx="288176" cy="12192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43" name="Rectangle 42"/>
          <p:cNvSpPr/>
          <p:nvPr/>
        </p:nvSpPr>
        <p:spPr>
          <a:xfrm>
            <a:off x="6930895" y="2975338"/>
            <a:ext cx="281265" cy="12192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44" name="Rectangle 43"/>
          <p:cNvSpPr/>
          <p:nvPr/>
        </p:nvSpPr>
        <p:spPr>
          <a:xfrm>
            <a:off x="7282465" y="2964866"/>
            <a:ext cx="288176" cy="12192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45" name="Rectangle 44"/>
          <p:cNvSpPr/>
          <p:nvPr/>
        </p:nvSpPr>
        <p:spPr>
          <a:xfrm>
            <a:off x="7629210" y="2964866"/>
            <a:ext cx="281265" cy="12192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46" name="Rectangle 45"/>
          <p:cNvSpPr/>
          <p:nvPr/>
        </p:nvSpPr>
        <p:spPr>
          <a:xfrm>
            <a:off x="7982593" y="2964866"/>
            <a:ext cx="288176" cy="12192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47" name="Rectangle 46"/>
          <p:cNvSpPr/>
          <p:nvPr/>
        </p:nvSpPr>
        <p:spPr>
          <a:xfrm>
            <a:off x="8329337" y="2964866"/>
            <a:ext cx="281265" cy="12192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48" name="Rectangle 47"/>
          <p:cNvSpPr/>
          <p:nvPr/>
        </p:nvSpPr>
        <p:spPr>
          <a:xfrm>
            <a:off x="6584151" y="4565066"/>
            <a:ext cx="628009" cy="5334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00" dirty="0" smtClean="0"/>
              <a:t>256KB</a:t>
            </a:r>
            <a:endParaRPr lang="en-US" sz="1300" dirty="0"/>
          </a:p>
        </p:txBody>
      </p:sp>
      <p:sp>
        <p:nvSpPr>
          <p:cNvPr id="49" name="Rectangle 48"/>
          <p:cNvSpPr/>
          <p:nvPr/>
        </p:nvSpPr>
        <p:spPr>
          <a:xfrm>
            <a:off x="7282465" y="4565066"/>
            <a:ext cx="628009" cy="5334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00" dirty="0" smtClean="0"/>
              <a:t>256KB</a:t>
            </a:r>
            <a:endParaRPr lang="en-US" sz="1300" dirty="0"/>
          </a:p>
        </p:txBody>
      </p:sp>
      <p:sp>
        <p:nvSpPr>
          <p:cNvPr id="50" name="Rectangle 49"/>
          <p:cNvSpPr/>
          <p:nvPr/>
        </p:nvSpPr>
        <p:spPr>
          <a:xfrm>
            <a:off x="7982593" y="4565066"/>
            <a:ext cx="628009" cy="5334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00" dirty="0" smtClean="0"/>
              <a:t>256KB</a:t>
            </a:r>
            <a:endParaRPr lang="en-US" sz="1300" dirty="0"/>
          </a:p>
        </p:txBody>
      </p:sp>
      <p:sp>
        <p:nvSpPr>
          <p:cNvPr id="51" name="TextBox 50"/>
          <p:cNvSpPr txBox="1"/>
          <p:nvPr/>
        </p:nvSpPr>
        <p:spPr>
          <a:xfrm>
            <a:off x="6765042" y="5955268"/>
            <a:ext cx="1100106" cy="369332"/>
          </a:xfrm>
          <a:prstGeom prst="rect">
            <a:avLst/>
          </a:prstGeom>
          <a:noFill/>
        </p:spPr>
        <p:txBody>
          <a:bodyPr wrap="none" rtlCol="0">
            <a:spAutoFit/>
          </a:bodyPr>
          <a:lstStyle/>
          <a:p>
            <a:pPr algn="ctr"/>
            <a:r>
              <a:rPr lang="en-US" b="1" dirty="0" smtClean="0"/>
              <a:t>Core i7</a:t>
            </a:r>
            <a:endParaRPr lang="en-US" b="1" dirty="0"/>
          </a:p>
        </p:txBody>
      </p:sp>
      <p:sp>
        <p:nvSpPr>
          <p:cNvPr id="52" name="TextBox 51"/>
          <p:cNvSpPr txBox="1"/>
          <p:nvPr/>
        </p:nvSpPr>
        <p:spPr>
          <a:xfrm>
            <a:off x="6850934" y="3440668"/>
            <a:ext cx="845266" cy="369332"/>
          </a:xfrm>
          <a:prstGeom prst="rect">
            <a:avLst/>
          </a:prstGeom>
          <a:noFill/>
        </p:spPr>
        <p:txBody>
          <a:bodyPr wrap="none" rtlCol="0">
            <a:spAutoFit/>
          </a:bodyPr>
          <a:lstStyle/>
          <a:p>
            <a:pPr algn="ctr"/>
            <a:r>
              <a:rPr lang="en-US" b="1" dirty="0" smtClean="0"/>
              <a:t>CPUs</a:t>
            </a:r>
            <a:endParaRPr lang="en-US" b="1"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Vision</a:t>
            </a:r>
            <a:endParaRPr lang="en-US" dirty="0"/>
          </a:p>
        </p:txBody>
      </p:sp>
      <p:sp>
        <p:nvSpPr>
          <p:cNvPr id="3" name="Content Placeholder 2"/>
          <p:cNvSpPr>
            <a:spLocks noGrp="1"/>
          </p:cNvSpPr>
          <p:nvPr>
            <p:ph idx="1"/>
          </p:nvPr>
        </p:nvSpPr>
        <p:spPr>
          <a:xfrm>
            <a:off x="381000" y="1295400"/>
            <a:ext cx="8458200" cy="4525963"/>
          </a:xfrm>
        </p:spPr>
        <p:txBody>
          <a:bodyPr>
            <a:normAutofit fontScale="77500" lnSpcReduction="20000"/>
          </a:bodyPr>
          <a:lstStyle/>
          <a:p>
            <a:r>
              <a:rPr lang="en-US" b="1" dirty="0" smtClean="0">
                <a:solidFill>
                  <a:srgbClr val="0000FF"/>
                </a:solidFill>
              </a:rPr>
              <a:t>Algorithms must be space and time efficient</a:t>
            </a:r>
          </a:p>
          <a:p>
            <a:endParaRPr lang="en-US" b="1" dirty="0" smtClean="0">
              <a:solidFill>
                <a:srgbClr val="0000FF"/>
              </a:solidFill>
            </a:endParaRPr>
          </a:p>
          <a:p>
            <a:r>
              <a:rPr lang="en-US" b="1" dirty="0" smtClean="0"/>
              <a:t>Scalable Runtimes</a:t>
            </a:r>
            <a:endParaRPr lang="en-US" dirty="0" smtClean="0"/>
          </a:p>
          <a:p>
            <a:pPr lvl="1"/>
            <a:r>
              <a:rPr lang="en-US" dirty="0" smtClean="0"/>
              <a:t>Runtime &amp; application parallelism &amp; concurrency</a:t>
            </a:r>
          </a:p>
          <a:p>
            <a:pPr lvl="1"/>
            <a:r>
              <a:rPr lang="en-US" dirty="0" smtClean="0"/>
              <a:t>CMP aware runtime improves application scalability</a:t>
            </a:r>
          </a:p>
          <a:p>
            <a:r>
              <a:rPr lang="en-US" b="1" dirty="0" smtClean="0"/>
              <a:t>Communication</a:t>
            </a:r>
            <a:endParaRPr lang="en-US" dirty="0" smtClean="0"/>
          </a:p>
          <a:p>
            <a:pPr lvl="1"/>
            <a:r>
              <a:rPr lang="en-US" dirty="0" smtClean="0"/>
              <a:t>Cache coherency is expensive and performance sensitive</a:t>
            </a:r>
          </a:p>
          <a:p>
            <a:pPr lvl="1"/>
            <a:r>
              <a:rPr lang="en-US" dirty="0" smtClean="0"/>
              <a:t>Memory bandwidth scaling is problematic</a:t>
            </a:r>
            <a:endParaRPr lang="en-US" b="1" dirty="0" smtClean="0">
              <a:solidFill>
                <a:srgbClr val="000000"/>
              </a:solidFill>
            </a:endParaRPr>
          </a:p>
          <a:p>
            <a:r>
              <a:rPr lang="en-US" b="1" dirty="0" smtClean="0"/>
              <a:t>Heterogeneity</a:t>
            </a:r>
            <a:endParaRPr lang="en-US" dirty="0" smtClean="0"/>
          </a:p>
          <a:p>
            <a:pPr lvl="1"/>
            <a:r>
              <a:rPr lang="en-US" dirty="0" smtClean="0"/>
              <a:t>Move non-critical path off power-hungry cores</a:t>
            </a:r>
          </a:p>
          <a:p>
            <a:pPr lvl="1"/>
            <a:r>
              <a:rPr lang="en-US" dirty="0" smtClean="0"/>
              <a:t>Smarter, more aggressive analysis</a:t>
            </a:r>
          </a:p>
          <a:p>
            <a:r>
              <a:rPr lang="en-US" b="1" dirty="0" smtClean="0"/>
              <a:t>Specialization?</a:t>
            </a:r>
          </a:p>
          <a:p>
            <a:pPr lvl="1"/>
            <a:r>
              <a:rPr lang="en-US" dirty="0" smtClean="0"/>
              <a:t>Tuned cores?   Special purpose cores?</a:t>
            </a:r>
          </a:p>
        </p:txBody>
      </p:sp>
      <p:sp>
        <p:nvSpPr>
          <p:cNvPr id="4" name="Date Placeholder 3"/>
          <p:cNvSpPr>
            <a:spLocks noGrp="1"/>
          </p:cNvSpPr>
          <p:nvPr>
            <p:ph type="dt" sz="half" idx="10"/>
          </p:nvPr>
        </p:nvSpPr>
        <p:spPr/>
        <p:txBody>
          <a:bodyPr/>
          <a:lstStyle/>
          <a:p>
            <a:r>
              <a:rPr lang="en-US" smtClean="0"/>
              <a:t>McKinley</a:t>
            </a:r>
            <a:endParaRPr lang="en-US" dirty="0"/>
          </a:p>
        </p:txBody>
      </p:sp>
      <p:sp>
        <p:nvSpPr>
          <p:cNvPr id="6" name="Footer Placeholder 5"/>
          <p:cNvSpPr>
            <a:spLocks noGrp="1"/>
          </p:cNvSpPr>
          <p:nvPr>
            <p:ph type="ftr" sz="quarter" idx="11"/>
          </p:nvPr>
        </p:nvSpPr>
        <p:spPr/>
        <p:txBody>
          <a:bodyPr/>
          <a:lstStyle/>
          <a:p>
            <a:r>
              <a:rPr lang="en-US" smtClean="0"/>
              <a:t>How’s the Parallel Revolution Going?</a:t>
            </a:r>
            <a:endParaRPr lang="en-US"/>
          </a:p>
        </p:txBody>
      </p:sp>
      <p:sp>
        <p:nvSpPr>
          <p:cNvPr id="5" name="Slide Number Placeholder 4"/>
          <p:cNvSpPr>
            <a:spLocks noGrp="1"/>
          </p:cNvSpPr>
          <p:nvPr>
            <p:ph type="sldNum" sz="quarter" idx="12"/>
          </p:nvPr>
        </p:nvSpPr>
        <p:spPr/>
        <p:txBody>
          <a:bodyPr/>
          <a:lstStyle/>
          <a:p>
            <a:fld id="{6B6660AD-66C8-8440-A125-2DD6ED719C5D}" type="slidenum">
              <a:rPr lang="en-US" smtClean="0"/>
              <a:pPr/>
              <a:t>39</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Autofit/>
          </a:bodyPr>
          <a:lstStyle/>
          <a:p>
            <a:r>
              <a:rPr lang="en-US" sz="3600" dirty="0" smtClean="0"/>
              <a:t>How could they pretend?</a:t>
            </a:r>
            <a:endParaRPr lang="en-US" sz="3600" dirty="0"/>
          </a:p>
        </p:txBody>
      </p:sp>
      <p:sp>
        <p:nvSpPr>
          <p:cNvPr id="4" name="Date Placeholder 3"/>
          <p:cNvSpPr>
            <a:spLocks noGrp="1"/>
          </p:cNvSpPr>
          <p:nvPr>
            <p:ph type="dt" sz="half" idx="10"/>
          </p:nvPr>
        </p:nvSpPr>
        <p:spPr/>
        <p:txBody>
          <a:bodyPr/>
          <a:lstStyle/>
          <a:p>
            <a:r>
              <a:rPr lang="en-US" smtClean="0"/>
              <a:t>McKinley</a:t>
            </a:r>
            <a:endParaRPr lang="en-US" dirty="0"/>
          </a:p>
        </p:txBody>
      </p:sp>
      <p:sp>
        <p:nvSpPr>
          <p:cNvPr id="17" name="Footer Placeholder 16"/>
          <p:cNvSpPr>
            <a:spLocks noGrp="1"/>
          </p:cNvSpPr>
          <p:nvPr>
            <p:ph type="ftr" sz="quarter" idx="11"/>
          </p:nvPr>
        </p:nvSpPr>
        <p:spPr/>
        <p:txBody>
          <a:bodyPr/>
          <a:lstStyle/>
          <a:p>
            <a:r>
              <a:rPr lang="en-US" smtClean="0"/>
              <a:t>How’s the Parallel Revolution Going?</a:t>
            </a:r>
            <a:endParaRPr lang="en-US"/>
          </a:p>
        </p:txBody>
      </p:sp>
      <p:sp>
        <p:nvSpPr>
          <p:cNvPr id="5" name="Slide Number Placeholder 4"/>
          <p:cNvSpPr>
            <a:spLocks noGrp="1"/>
          </p:cNvSpPr>
          <p:nvPr>
            <p:ph type="sldNum" sz="quarter" idx="12"/>
          </p:nvPr>
        </p:nvSpPr>
        <p:spPr/>
        <p:txBody>
          <a:bodyPr/>
          <a:lstStyle/>
          <a:p>
            <a:fld id="{6B6660AD-66C8-8440-A125-2DD6ED719C5D}" type="slidenum">
              <a:rPr lang="en-US" smtClean="0"/>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8"/>
          <p:cNvSpPr>
            <a:spLocks noGrp="1"/>
          </p:cNvSpPr>
          <p:nvPr>
            <p:ph type="ctrTitle"/>
          </p:nvPr>
        </p:nvSpPr>
        <p:spPr>
          <a:xfrm>
            <a:off x="685800" y="1524001"/>
            <a:ext cx="7772400" cy="2667000"/>
          </a:xfrm>
        </p:spPr>
        <p:txBody>
          <a:bodyPr>
            <a:normAutofit/>
          </a:bodyPr>
          <a:lstStyle/>
          <a:p>
            <a:r>
              <a:rPr lang="en-US" dirty="0" smtClean="0">
                <a:solidFill>
                  <a:srgbClr val="0000FF"/>
                </a:solidFill>
              </a:rPr>
              <a:t>Managed Languages </a:t>
            </a:r>
            <a:br>
              <a:rPr lang="en-US" dirty="0" smtClean="0">
                <a:solidFill>
                  <a:srgbClr val="0000FF"/>
                </a:solidFill>
              </a:rPr>
            </a:br>
            <a:r>
              <a:rPr lang="en-US" dirty="0" smtClean="0">
                <a:solidFill>
                  <a:srgbClr val="0000FF"/>
                </a:solidFill>
              </a:rPr>
              <a:t/>
            </a:r>
            <a:br>
              <a:rPr lang="en-US" dirty="0" smtClean="0">
                <a:solidFill>
                  <a:srgbClr val="0000FF"/>
                </a:solidFill>
              </a:rPr>
            </a:br>
            <a:r>
              <a:rPr lang="en-US" sz="3600" dirty="0" smtClean="0">
                <a:solidFill>
                  <a:srgbClr val="0000FF"/>
                </a:solidFill>
              </a:rPr>
              <a:t>Challenges &amp; Opportunities</a:t>
            </a:r>
            <a:endParaRPr lang="en-US" dirty="0">
              <a:solidFill>
                <a:srgbClr val="0000FF"/>
              </a:solidFill>
            </a:endParaRPr>
          </a:p>
        </p:txBody>
      </p:sp>
      <p:sp>
        <p:nvSpPr>
          <p:cNvPr id="10" name="Subtitle 9"/>
          <p:cNvSpPr>
            <a:spLocks noGrp="1"/>
          </p:cNvSpPr>
          <p:nvPr>
            <p:ph type="subTitle" idx="1"/>
          </p:nvPr>
        </p:nvSpPr>
        <p:spPr/>
        <p:txBody>
          <a:bodyPr/>
          <a:lstStyle/>
          <a:p>
            <a:endParaRPr lang="en-US"/>
          </a:p>
        </p:txBody>
      </p:sp>
      <p:sp>
        <p:nvSpPr>
          <p:cNvPr id="4" name="Date Placeholder 3"/>
          <p:cNvSpPr>
            <a:spLocks noGrp="1"/>
          </p:cNvSpPr>
          <p:nvPr>
            <p:ph type="dt" sz="half" idx="10"/>
          </p:nvPr>
        </p:nvSpPr>
        <p:spPr/>
        <p:txBody>
          <a:bodyPr/>
          <a:lstStyle/>
          <a:p>
            <a:r>
              <a:rPr lang="en-US" smtClean="0"/>
              <a:t>McKinley</a:t>
            </a:r>
            <a:endParaRPr lang="en-US"/>
          </a:p>
        </p:txBody>
      </p:sp>
      <p:sp>
        <p:nvSpPr>
          <p:cNvPr id="5" name="Footer Placeholder 4"/>
          <p:cNvSpPr>
            <a:spLocks noGrp="1"/>
          </p:cNvSpPr>
          <p:nvPr>
            <p:ph type="ftr" sz="quarter" idx="11"/>
          </p:nvPr>
        </p:nvSpPr>
        <p:spPr/>
        <p:txBody>
          <a:bodyPr/>
          <a:lstStyle/>
          <a:p>
            <a:r>
              <a:rPr lang="en-US" smtClean="0"/>
              <a:t>How’s the Parallel Revolution Going?</a:t>
            </a:r>
            <a:endParaRPr lang="en-US"/>
          </a:p>
        </p:txBody>
      </p:sp>
      <p:sp>
        <p:nvSpPr>
          <p:cNvPr id="6" name="Slide Number Placeholder 5"/>
          <p:cNvSpPr>
            <a:spLocks noGrp="1"/>
          </p:cNvSpPr>
          <p:nvPr>
            <p:ph type="sldNum" sz="quarter" idx="12"/>
          </p:nvPr>
        </p:nvSpPr>
        <p:spPr/>
        <p:txBody>
          <a:bodyPr/>
          <a:lstStyle/>
          <a:p>
            <a:fld id="{831E3114-D1FF-A44E-A8B0-52B95EB67824}" type="slidenum">
              <a:rPr lang="en-US" smtClean="0"/>
              <a:pPr/>
              <a:t>40</a:t>
            </a:fld>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8"/>
          <p:cNvSpPr>
            <a:spLocks noGrp="1"/>
          </p:cNvSpPr>
          <p:nvPr>
            <p:ph type="ctrTitle"/>
          </p:nvPr>
        </p:nvSpPr>
        <p:spPr>
          <a:xfrm>
            <a:off x="685800" y="1524001"/>
            <a:ext cx="7772400" cy="2667000"/>
          </a:xfrm>
        </p:spPr>
        <p:txBody>
          <a:bodyPr>
            <a:normAutofit fontScale="90000"/>
          </a:bodyPr>
          <a:lstStyle/>
          <a:p>
            <a:r>
              <a:rPr lang="en-US" dirty="0" smtClean="0"/>
              <a:t>Must start with a </a:t>
            </a:r>
            <a:br>
              <a:rPr lang="en-US" dirty="0" smtClean="0"/>
            </a:br>
            <a:r>
              <a:rPr lang="en-US" dirty="0" smtClean="0"/>
              <a:t/>
            </a:r>
            <a:br>
              <a:rPr lang="en-US" dirty="0" smtClean="0"/>
            </a:br>
            <a:r>
              <a:rPr lang="en-US" dirty="0" smtClean="0"/>
              <a:t>scalable </a:t>
            </a:r>
            <a:br>
              <a:rPr lang="en-US" dirty="0" smtClean="0"/>
            </a:br>
            <a:r>
              <a:rPr lang="en-US" dirty="0" smtClean="0"/>
              <a:t>managed runtime</a:t>
            </a:r>
            <a:br>
              <a:rPr lang="en-US" dirty="0" smtClean="0"/>
            </a:br>
            <a:endParaRPr lang="en-US" dirty="0"/>
          </a:p>
        </p:txBody>
      </p:sp>
      <p:sp>
        <p:nvSpPr>
          <p:cNvPr id="4" name="Date Placeholder 3"/>
          <p:cNvSpPr>
            <a:spLocks noGrp="1"/>
          </p:cNvSpPr>
          <p:nvPr>
            <p:ph type="dt" sz="half" idx="10"/>
          </p:nvPr>
        </p:nvSpPr>
        <p:spPr/>
        <p:txBody>
          <a:bodyPr/>
          <a:lstStyle/>
          <a:p>
            <a:r>
              <a:rPr lang="en-US" smtClean="0"/>
              <a:t>McKinley</a:t>
            </a:r>
            <a:endParaRPr lang="en-US"/>
          </a:p>
        </p:txBody>
      </p:sp>
      <p:sp>
        <p:nvSpPr>
          <p:cNvPr id="5" name="Footer Placeholder 4"/>
          <p:cNvSpPr>
            <a:spLocks noGrp="1"/>
          </p:cNvSpPr>
          <p:nvPr>
            <p:ph type="ftr" sz="quarter" idx="11"/>
          </p:nvPr>
        </p:nvSpPr>
        <p:spPr/>
        <p:txBody>
          <a:bodyPr/>
          <a:lstStyle/>
          <a:p>
            <a:r>
              <a:rPr lang="en-US" smtClean="0"/>
              <a:t>How’s the Parallel Revolution Going?</a:t>
            </a:r>
            <a:endParaRPr lang="en-US"/>
          </a:p>
        </p:txBody>
      </p:sp>
      <p:sp>
        <p:nvSpPr>
          <p:cNvPr id="6" name="Slide Number Placeholder 5"/>
          <p:cNvSpPr>
            <a:spLocks noGrp="1"/>
          </p:cNvSpPr>
          <p:nvPr>
            <p:ph type="sldNum" sz="quarter" idx="12"/>
          </p:nvPr>
        </p:nvSpPr>
        <p:spPr/>
        <p:txBody>
          <a:bodyPr/>
          <a:lstStyle/>
          <a:p>
            <a:fld id="{831E3114-D1FF-A44E-A8B0-52B95EB67824}" type="slidenum">
              <a:rPr lang="en-US" smtClean="0"/>
              <a:pPr/>
              <a:t>41</a:t>
            </a:fld>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Sequential Managed Programs</a:t>
            </a:r>
            <a:endParaRPr lang="en-US" dirty="0"/>
          </a:p>
        </p:txBody>
      </p:sp>
      <p:sp>
        <p:nvSpPr>
          <p:cNvPr id="4" name="Date Placeholder 3"/>
          <p:cNvSpPr>
            <a:spLocks noGrp="1"/>
          </p:cNvSpPr>
          <p:nvPr>
            <p:ph type="dt" sz="half" idx="10"/>
          </p:nvPr>
        </p:nvSpPr>
        <p:spPr/>
        <p:txBody>
          <a:bodyPr/>
          <a:lstStyle/>
          <a:p>
            <a:r>
              <a:rPr lang="en-US" smtClean="0"/>
              <a:t>McKinley</a:t>
            </a:r>
            <a:endParaRPr lang="en-US" dirty="0"/>
          </a:p>
        </p:txBody>
      </p:sp>
      <p:sp>
        <p:nvSpPr>
          <p:cNvPr id="16" name="Footer Placeholder 15"/>
          <p:cNvSpPr>
            <a:spLocks noGrp="1"/>
          </p:cNvSpPr>
          <p:nvPr>
            <p:ph type="ftr" sz="quarter" idx="11"/>
          </p:nvPr>
        </p:nvSpPr>
        <p:spPr/>
        <p:txBody>
          <a:bodyPr/>
          <a:lstStyle/>
          <a:p>
            <a:r>
              <a:rPr lang="en-US" smtClean="0"/>
              <a:t>How’s the Parallel Revolution Going?</a:t>
            </a:r>
            <a:endParaRPr lang="en-US"/>
          </a:p>
        </p:txBody>
      </p:sp>
      <p:sp>
        <p:nvSpPr>
          <p:cNvPr id="5" name="Slide Number Placeholder 4"/>
          <p:cNvSpPr>
            <a:spLocks noGrp="1"/>
          </p:cNvSpPr>
          <p:nvPr>
            <p:ph type="sldNum" sz="quarter" idx="12"/>
          </p:nvPr>
        </p:nvSpPr>
        <p:spPr/>
        <p:txBody>
          <a:bodyPr/>
          <a:lstStyle/>
          <a:p>
            <a:fld id="{6B6660AD-66C8-8440-A125-2DD6ED719C5D}" type="slidenum">
              <a:rPr lang="en-US" smtClean="0"/>
              <a:pPr/>
              <a:t>42</a:t>
            </a:fld>
            <a:endParaRPr lang="en-US"/>
          </a:p>
        </p:txBody>
      </p:sp>
      <p:cxnSp>
        <p:nvCxnSpPr>
          <p:cNvPr id="6" name="Straight Arrow Connector 5"/>
          <p:cNvCxnSpPr/>
          <p:nvPr/>
        </p:nvCxnSpPr>
        <p:spPr>
          <a:xfrm>
            <a:off x="762000" y="2057400"/>
            <a:ext cx="7848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1524000" y="2058988"/>
            <a:ext cx="1371600" cy="114141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smtClean="0"/>
              <a:t>Application</a:t>
            </a:r>
            <a:endParaRPr lang="en-US" dirty="0" smtClean="0"/>
          </a:p>
        </p:txBody>
      </p:sp>
      <p:sp>
        <p:nvSpPr>
          <p:cNvPr id="8" name="Rectangle 7"/>
          <p:cNvSpPr/>
          <p:nvPr/>
        </p:nvSpPr>
        <p:spPr>
          <a:xfrm>
            <a:off x="2895600" y="2058988"/>
            <a:ext cx="533400" cy="114141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smtClean="0"/>
          </a:p>
        </p:txBody>
      </p:sp>
      <p:sp>
        <p:nvSpPr>
          <p:cNvPr id="9" name="Rectangle 8"/>
          <p:cNvSpPr/>
          <p:nvPr/>
        </p:nvSpPr>
        <p:spPr>
          <a:xfrm>
            <a:off x="3429000" y="2057400"/>
            <a:ext cx="1371600" cy="1143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smtClean="0"/>
          </a:p>
        </p:txBody>
      </p:sp>
      <p:sp>
        <p:nvSpPr>
          <p:cNvPr id="10" name="Rectangle 9"/>
          <p:cNvSpPr/>
          <p:nvPr/>
        </p:nvSpPr>
        <p:spPr>
          <a:xfrm>
            <a:off x="4800600" y="2057400"/>
            <a:ext cx="1524000" cy="1143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Managed Runtime</a:t>
            </a:r>
          </a:p>
        </p:txBody>
      </p:sp>
      <p:sp>
        <p:nvSpPr>
          <p:cNvPr id="11" name="Rectangle 10"/>
          <p:cNvSpPr/>
          <p:nvPr/>
        </p:nvSpPr>
        <p:spPr>
          <a:xfrm>
            <a:off x="6324600" y="2057400"/>
            <a:ext cx="1524000" cy="1143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smtClean="0"/>
          </a:p>
        </p:txBody>
      </p:sp>
      <p:sp>
        <p:nvSpPr>
          <p:cNvPr id="12" name="Rectangle 11"/>
          <p:cNvSpPr/>
          <p:nvPr/>
        </p:nvSpPr>
        <p:spPr>
          <a:xfrm>
            <a:off x="7848600" y="2057400"/>
            <a:ext cx="228600" cy="1143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smtClean="0"/>
          </a:p>
        </p:txBody>
      </p:sp>
      <p:sp>
        <p:nvSpPr>
          <p:cNvPr id="13" name="TextBox 12"/>
          <p:cNvSpPr txBox="1"/>
          <p:nvPr/>
        </p:nvSpPr>
        <p:spPr>
          <a:xfrm>
            <a:off x="0" y="2286000"/>
            <a:ext cx="1524000" cy="646331"/>
          </a:xfrm>
          <a:prstGeom prst="rect">
            <a:avLst/>
          </a:prstGeom>
          <a:noFill/>
        </p:spPr>
        <p:txBody>
          <a:bodyPr wrap="square" rtlCol="0">
            <a:spAutoFit/>
          </a:bodyPr>
          <a:lstStyle/>
          <a:p>
            <a:pPr algn="ctr"/>
            <a:r>
              <a:rPr lang="en-US" dirty="0" smtClean="0"/>
              <a:t>Single</a:t>
            </a:r>
          </a:p>
          <a:p>
            <a:pPr algn="ctr"/>
            <a:r>
              <a:rPr lang="en-US" dirty="0" smtClean="0"/>
              <a:t>Core</a:t>
            </a:r>
            <a:endParaRPr lang="en-US" dirty="0"/>
          </a:p>
        </p:txBody>
      </p:sp>
      <p:sp>
        <p:nvSpPr>
          <p:cNvPr id="14" name="TextBox 13"/>
          <p:cNvSpPr txBox="1"/>
          <p:nvPr/>
        </p:nvSpPr>
        <p:spPr>
          <a:xfrm>
            <a:off x="7848600" y="1720434"/>
            <a:ext cx="954596" cy="338554"/>
          </a:xfrm>
          <a:prstGeom prst="rect">
            <a:avLst/>
          </a:prstGeom>
          <a:noFill/>
        </p:spPr>
        <p:txBody>
          <a:bodyPr wrap="square" rtlCol="0">
            <a:spAutoFit/>
          </a:bodyPr>
          <a:lstStyle/>
          <a:p>
            <a:pPr algn="ctr"/>
            <a:r>
              <a:rPr lang="en-US" sz="1600" dirty="0" smtClean="0"/>
              <a:t>time</a:t>
            </a:r>
          </a:p>
        </p:txBody>
      </p:sp>
      <p:sp>
        <p:nvSpPr>
          <p:cNvPr id="15" name="Rounded Rectangular Callout 14"/>
          <p:cNvSpPr/>
          <p:nvPr/>
        </p:nvSpPr>
        <p:spPr>
          <a:xfrm>
            <a:off x="5105400" y="3810000"/>
            <a:ext cx="3276600" cy="1981200"/>
          </a:xfrm>
          <a:prstGeom prst="wedgeRoundRectCallout">
            <a:avLst>
              <a:gd name="adj1" fmla="val -36632"/>
              <a:gd name="adj2" fmla="val -78021"/>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buFontTx/>
              <a:buChar char="•"/>
            </a:pPr>
            <a:r>
              <a:rPr lang="en-US" dirty="0" smtClean="0">
                <a:cs typeface="Chalkboard"/>
              </a:rPr>
              <a:t> Profiling</a:t>
            </a:r>
          </a:p>
          <a:p>
            <a:pPr>
              <a:buFontTx/>
              <a:buChar char="•"/>
            </a:pPr>
            <a:r>
              <a:rPr lang="en-US" dirty="0" smtClean="0">
                <a:cs typeface="Chalkboard"/>
              </a:rPr>
              <a:t> Dynamic Analysis</a:t>
            </a:r>
          </a:p>
          <a:p>
            <a:pPr>
              <a:buFontTx/>
              <a:buChar char="•"/>
            </a:pPr>
            <a:r>
              <a:rPr lang="en-US" dirty="0" smtClean="0">
                <a:cs typeface="Chalkboard"/>
              </a:rPr>
              <a:t> Compilation</a:t>
            </a:r>
          </a:p>
          <a:p>
            <a:pPr>
              <a:buFontTx/>
              <a:buChar char="•"/>
            </a:pPr>
            <a:r>
              <a:rPr lang="en-US" dirty="0" smtClean="0">
                <a:cs typeface="Chalkboard"/>
              </a:rPr>
              <a:t> Garbage Collection</a:t>
            </a:r>
          </a:p>
          <a:p>
            <a:pPr>
              <a:buFontTx/>
              <a:buChar char="•"/>
            </a:pPr>
            <a:r>
              <a:rPr lang="en-US" dirty="0" smtClean="0">
                <a:cs typeface="Chalkboard"/>
              </a:rPr>
              <a:t> Other Helper Threads</a:t>
            </a:r>
          </a:p>
          <a:p>
            <a:pPr>
              <a:buFontTx/>
              <a:buChar char="•"/>
            </a:pPr>
            <a:r>
              <a:rPr lang="en-US" dirty="0" smtClean="0">
                <a:cs typeface="Chalkboard"/>
              </a:rPr>
              <a:t> ……</a:t>
            </a:r>
          </a:p>
        </p:txBody>
      </p:sp>
    </p:spTree>
  </p:cSld>
  <p:clrMapOvr>
    <a:masterClrMapping/>
  </p:clrMapOvr>
  <p:transition advTm="1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Steps towards scalability</a:t>
            </a:r>
            <a:endParaRPr lang="en-US" dirty="0"/>
          </a:p>
        </p:txBody>
      </p:sp>
      <p:sp>
        <p:nvSpPr>
          <p:cNvPr id="4" name="Date Placeholder 3"/>
          <p:cNvSpPr>
            <a:spLocks noGrp="1"/>
          </p:cNvSpPr>
          <p:nvPr>
            <p:ph type="dt" sz="half" idx="10"/>
          </p:nvPr>
        </p:nvSpPr>
        <p:spPr/>
        <p:txBody>
          <a:bodyPr/>
          <a:lstStyle/>
          <a:p>
            <a:r>
              <a:rPr lang="en-US" smtClean="0"/>
              <a:t>McKinley</a:t>
            </a:r>
            <a:endParaRPr lang="en-US" dirty="0"/>
          </a:p>
        </p:txBody>
      </p:sp>
      <p:sp>
        <p:nvSpPr>
          <p:cNvPr id="33" name="Footer Placeholder 32"/>
          <p:cNvSpPr>
            <a:spLocks noGrp="1"/>
          </p:cNvSpPr>
          <p:nvPr>
            <p:ph type="ftr" sz="quarter" idx="11"/>
          </p:nvPr>
        </p:nvSpPr>
        <p:spPr/>
        <p:txBody>
          <a:bodyPr/>
          <a:lstStyle/>
          <a:p>
            <a:r>
              <a:rPr lang="en-US" smtClean="0"/>
              <a:t>How’s the Parallel Revolution Going?</a:t>
            </a:r>
            <a:endParaRPr lang="en-US"/>
          </a:p>
        </p:txBody>
      </p:sp>
      <p:sp>
        <p:nvSpPr>
          <p:cNvPr id="5" name="Slide Number Placeholder 4"/>
          <p:cNvSpPr>
            <a:spLocks noGrp="1"/>
          </p:cNvSpPr>
          <p:nvPr>
            <p:ph type="sldNum" sz="quarter" idx="12"/>
          </p:nvPr>
        </p:nvSpPr>
        <p:spPr/>
        <p:txBody>
          <a:bodyPr/>
          <a:lstStyle/>
          <a:p>
            <a:fld id="{6B6660AD-66C8-8440-A125-2DD6ED719C5D}" type="slidenum">
              <a:rPr lang="en-US" smtClean="0"/>
              <a:pPr/>
              <a:t>43</a:t>
            </a:fld>
            <a:endParaRPr lang="en-US"/>
          </a:p>
        </p:txBody>
      </p:sp>
      <p:sp>
        <p:nvSpPr>
          <p:cNvPr id="6" name="Rounded Rectangular Callout 5"/>
          <p:cNvSpPr/>
          <p:nvPr/>
        </p:nvSpPr>
        <p:spPr>
          <a:xfrm>
            <a:off x="914399" y="1657905"/>
            <a:ext cx="6019801" cy="590490"/>
          </a:xfrm>
          <a:prstGeom prst="wedgeRoundRectCallout">
            <a:avLst>
              <a:gd name="adj1" fmla="val -50106"/>
              <a:gd name="adj2" fmla="val 20208"/>
              <a:gd name="adj3" fmla="val 16667"/>
            </a:avLst>
          </a:prstGeom>
          <a:effectLst>
            <a:outerShdw blurRad="50800" dist="38100" dir="2700000" algn="br">
              <a:srgbClr val="000000">
                <a:alpha val="43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r>
              <a:rPr lang="en-US" sz="2400" b="1" dirty="0" smtClean="0">
                <a:cs typeface="Chalkboard"/>
              </a:rPr>
              <a:t>Step 1. Parallel application</a:t>
            </a:r>
          </a:p>
        </p:txBody>
      </p:sp>
      <p:cxnSp>
        <p:nvCxnSpPr>
          <p:cNvPr id="7" name="Straight Arrow Connector 6"/>
          <p:cNvCxnSpPr/>
          <p:nvPr/>
        </p:nvCxnSpPr>
        <p:spPr>
          <a:xfrm>
            <a:off x="838200" y="2441653"/>
            <a:ext cx="7620000" cy="1588"/>
          </a:xfrm>
          <a:prstGeom prst="straightConnector1">
            <a:avLst/>
          </a:prstGeom>
          <a:ln>
            <a:solidFill>
              <a:schemeClr val="tx1">
                <a:lumMod val="50000"/>
                <a:lumOff val="50000"/>
              </a:schemeClr>
            </a:solidFill>
            <a:tailEnd type="arrow"/>
          </a:ln>
          <a:effectLst>
            <a:outerShdw blurRad="50800" dist="38100" dir="2700000">
              <a:schemeClr val="tx1">
                <a:alpha val="43000"/>
              </a:schemeClr>
            </a:outerShdw>
          </a:effectLst>
        </p:spPr>
        <p:style>
          <a:lnRef idx="2">
            <a:schemeClr val="accent3"/>
          </a:lnRef>
          <a:fillRef idx="0">
            <a:schemeClr val="accent3"/>
          </a:fillRef>
          <a:effectRef idx="1">
            <a:schemeClr val="accent3"/>
          </a:effectRef>
          <a:fontRef idx="minor">
            <a:schemeClr val="tx1"/>
          </a:fontRef>
        </p:style>
      </p:cxnSp>
      <p:sp>
        <p:nvSpPr>
          <p:cNvPr id="8" name="Rectangle 7"/>
          <p:cNvSpPr/>
          <p:nvPr/>
        </p:nvSpPr>
        <p:spPr>
          <a:xfrm>
            <a:off x="1219200" y="2444829"/>
            <a:ext cx="1676400" cy="37941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smtClean="0"/>
          </a:p>
        </p:txBody>
      </p:sp>
      <p:sp>
        <p:nvSpPr>
          <p:cNvPr id="9" name="Rectangle 8"/>
          <p:cNvSpPr/>
          <p:nvPr/>
        </p:nvSpPr>
        <p:spPr>
          <a:xfrm>
            <a:off x="1219200" y="2824241"/>
            <a:ext cx="1371600" cy="37941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smtClean="0"/>
          </a:p>
        </p:txBody>
      </p:sp>
      <p:sp>
        <p:nvSpPr>
          <p:cNvPr id="10" name="Rectangle 9"/>
          <p:cNvSpPr/>
          <p:nvPr/>
        </p:nvSpPr>
        <p:spPr>
          <a:xfrm>
            <a:off x="1219200" y="3203653"/>
            <a:ext cx="1676400" cy="37941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smtClean="0"/>
              <a:t>Application</a:t>
            </a:r>
          </a:p>
        </p:txBody>
      </p:sp>
      <p:sp>
        <p:nvSpPr>
          <p:cNvPr id="11" name="Rectangle 10"/>
          <p:cNvSpPr/>
          <p:nvPr/>
        </p:nvSpPr>
        <p:spPr>
          <a:xfrm>
            <a:off x="1219200" y="3583065"/>
            <a:ext cx="1371600" cy="37941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smtClean="0"/>
              <a:t>Threads</a:t>
            </a:r>
          </a:p>
        </p:txBody>
      </p:sp>
      <p:sp>
        <p:nvSpPr>
          <p:cNvPr id="12" name="Rectangle 11"/>
          <p:cNvSpPr/>
          <p:nvPr/>
        </p:nvSpPr>
        <p:spPr>
          <a:xfrm>
            <a:off x="1219200" y="3960889"/>
            <a:ext cx="1066800" cy="37941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smtClean="0"/>
          </a:p>
        </p:txBody>
      </p:sp>
      <p:sp>
        <p:nvSpPr>
          <p:cNvPr id="13" name="Rectangle 12"/>
          <p:cNvSpPr/>
          <p:nvPr/>
        </p:nvSpPr>
        <p:spPr>
          <a:xfrm>
            <a:off x="1219200" y="4719713"/>
            <a:ext cx="762000" cy="37941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smtClean="0"/>
          </a:p>
        </p:txBody>
      </p:sp>
      <p:sp>
        <p:nvSpPr>
          <p:cNvPr id="14" name="TextBox 13"/>
          <p:cNvSpPr txBox="1"/>
          <p:nvPr/>
        </p:nvSpPr>
        <p:spPr>
          <a:xfrm>
            <a:off x="264604" y="2443241"/>
            <a:ext cx="954596" cy="338554"/>
          </a:xfrm>
          <a:prstGeom prst="rect">
            <a:avLst/>
          </a:prstGeom>
          <a:noFill/>
        </p:spPr>
        <p:txBody>
          <a:bodyPr wrap="square" rtlCol="0">
            <a:spAutoFit/>
          </a:bodyPr>
          <a:lstStyle/>
          <a:p>
            <a:pPr algn="ctr"/>
            <a:r>
              <a:rPr lang="en-US" sz="1600" dirty="0" smtClean="0"/>
              <a:t>Core 0</a:t>
            </a:r>
          </a:p>
        </p:txBody>
      </p:sp>
      <p:sp>
        <p:nvSpPr>
          <p:cNvPr id="15" name="TextBox 14"/>
          <p:cNvSpPr txBox="1"/>
          <p:nvPr/>
        </p:nvSpPr>
        <p:spPr>
          <a:xfrm>
            <a:off x="264604" y="2829281"/>
            <a:ext cx="954596" cy="338554"/>
          </a:xfrm>
          <a:prstGeom prst="rect">
            <a:avLst/>
          </a:prstGeom>
          <a:noFill/>
        </p:spPr>
        <p:txBody>
          <a:bodyPr wrap="square" rtlCol="0">
            <a:spAutoFit/>
          </a:bodyPr>
          <a:lstStyle/>
          <a:p>
            <a:pPr algn="ctr"/>
            <a:r>
              <a:rPr lang="en-US" sz="1600" dirty="0" smtClean="0"/>
              <a:t>Core 1</a:t>
            </a:r>
          </a:p>
        </p:txBody>
      </p:sp>
      <p:sp>
        <p:nvSpPr>
          <p:cNvPr id="16" name="TextBox 15"/>
          <p:cNvSpPr txBox="1"/>
          <p:nvPr/>
        </p:nvSpPr>
        <p:spPr>
          <a:xfrm>
            <a:off x="264604" y="3213733"/>
            <a:ext cx="954596" cy="338554"/>
          </a:xfrm>
          <a:prstGeom prst="rect">
            <a:avLst/>
          </a:prstGeom>
          <a:noFill/>
        </p:spPr>
        <p:txBody>
          <a:bodyPr wrap="square" rtlCol="0">
            <a:spAutoFit/>
          </a:bodyPr>
          <a:lstStyle/>
          <a:p>
            <a:pPr algn="ctr"/>
            <a:r>
              <a:rPr lang="en-US" sz="1600" dirty="0" smtClean="0"/>
              <a:t>Core 2</a:t>
            </a:r>
          </a:p>
        </p:txBody>
      </p:sp>
      <p:sp>
        <p:nvSpPr>
          <p:cNvPr id="17" name="TextBox 16"/>
          <p:cNvSpPr txBox="1"/>
          <p:nvPr/>
        </p:nvSpPr>
        <p:spPr>
          <a:xfrm>
            <a:off x="264604" y="3575125"/>
            <a:ext cx="954596" cy="338554"/>
          </a:xfrm>
          <a:prstGeom prst="rect">
            <a:avLst/>
          </a:prstGeom>
          <a:noFill/>
        </p:spPr>
        <p:txBody>
          <a:bodyPr wrap="square" rtlCol="0">
            <a:spAutoFit/>
          </a:bodyPr>
          <a:lstStyle/>
          <a:p>
            <a:pPr algn="ctr"/>
            <a:r>
              <a:rPr lang="en-US" sz="1600" dirty="0" smtClean="0"/>
              <a:t>Core 3</a:t>
            </a:r>
          </a:p>
        </p:txBody>
      </p:sp>
      <p:sp>
        <p:nvSpPr>
          <p:cNvPr id="18" name="TextBox 17"/>
          <p:cNvSpPr txBox="1"/>
          <p:nvPr/>
        </p:nvSpPr>
        <p:spPr>
          <a:xfrm>
            <a:off x="264604" y="3966205"/>
            <a:ext cx="954596" cy="338554"/>
          </a:xfrm>
          <a:prstGeom prst="rect">
            <a:avLst/>
          </a:prstGeom>
          <a:noFill/>
        </p:spPr>
        <p:txBody>
          <a:bodyPr wrap="square" rtlCol="0">
            <a:spAutoFit/>
          </a:bodyPr>
          <a:lstStyle/>
          <a:p>
            <a:pPr algn="ctr"/>
            <a:r>
              <a:rPr lang="en-US" sz="1600" dirty="0" smtClean="0"/>
              <a:t>Core 4</a:t>
            </a:r>
          </a:p>
        </p:txBody>
      </p:sp>
      <p:sp>
        <p:nvSpPr>
          <p:cNvPr id="19" name="TextBox 18"/>
          <p:cNvSpPr txBox="1"/>
          <p:nvPr/>
        </p:nvSpPr>
        <p:spPr>
          <a:xfrm>
            <a:off x="264604" y="4335537"/>
            <a:ext cx="954596" cy="338554"/>
          </a:xfrm>
          <a:prstGeom prst="rect">
            <a:avLst/>
          </a:prstGeom>
          <a:noFill/>
        </p:spPr>
        <p:txBody>
          <a:bodyPr wrap="square" rtlCol="0">
            <a:spAutoFit/>
          </a:bodyPr>
          <a:lstStyle/>
          <a:p>
            <a:pPr algn="ctr"/>
            <a:r>
              <a:rPr lang="en-US" sz="1600" dirty="0" smtClean="0"/>
              <a:t>Core 5</a:t>
            </a:r>
          </a:p>
        </p:txBody>
      </p:sp>
      <p:sp>
        <p:nvSpPr>
          <p:cNvPr id="20" name="TextBox 19"/>
          <p:cNvSpPr txBox="1"/>
          <p:nvPr/>
        </p:nvSpPr>
        <p:spPr>
          <a:xfrm>
            <a:off x="264604" y="4731381"/>
            <a:ext cx="954596" cy="338554"/>
          </a:xfrm>
          <a:prstGeom prst="rect">
            <a:avLst/>
          </a:prstGeom>
          <a:noFill/>
        </p:spPr>
        <p:txBody>
          <a:bodyPr wrap="square" rtlCol="0">
            <a:spAutoFit/>
          </a:bodyPr>
          <a:lstStyle/>
          <a:p>
            <a:pPr algn="ctr"/>
            <a:r>
              <a:rPr lang="en-US" sz="1600" dirty="0" smtClean="0"/>
              <a:t>Core 6</a:t>
            </a:r>
          </a:p>
        </p:txBody>
      </p:sp>
      <p:sp>
        <p:nvSpPr>
          <p:cNvPr id="21" name="TextBox 20"/>
          <p:cNvSpPr txBox="1"/>
          <p:nvPr/>
        </p:nvSpPr>
        <p:spPr>
          <a:xfrm>
            <a:off x="264604" y="5101783"/>
            <a:ext cx="954596" cy="338554"/>
          </a:xfrm>
          <a:prstGeom prst="rect">
            <a:avLst/>
          </a:prstGeom>
          <a:noFill/>
        </p:spPr>
        <p:txBody>
          <a:bodyPr wrap="square" rtlCol="0">
            <a:spAutoFit/>
          </a:bodyPr>
          <a:lstStyle/>
          <a:p>
            <a:pPr algn="ctr"/>
            <a:r>
              <a:rPr lang="en-US" sz="1600" dirty="0" smtClean="0"/>
              <a:t>Core 7</a:t>
            </a:r>
          </a:p>
        </p:txBody>
      </p:sp>
      <p:sp>
        <p:nvSpPr>
          <p:cNvPr id="22" name="TextBox 21"/>
          <p:cNvSpPr txBox="1"/>
          <p:nvPr/>
        </p:nvSpPr>
        <p:spPr>
          <a:xfrm>
            <a:off x="7848600" y="2062241"/>
            <a:ext cx="954596" cy="338554"/>
          </a:xfrm>
          <a:prstGeom prst="rect">
            <a:avLst/>
          </a:prstGeom>
          <a:noFill/>
        </p:spPr>
        <p:txBody>
          <a:bodyPr wrap="square" rtlCol="0">
            <a:spAutoFit/>
          </a:bodyPr>
          <a:lstStyle/>
          <a:p>
            <a:pPr algn="ctr"/>
            <a:r>
              <a:rPr lang="en-US" sz="1600" dirty="0" smtClean="0"/>
              <a:t>time</a:t>
            </a:r>
          </a:p>
        </p:txBody>
      </p:sp>
      <p:sp>
        <p:nvSpPr>
          <p:cNvPr id="24" name="TextBox 23"/>
          <p:cNvSpPr txBox="1"/>
          <p:nvPr/>
        </p:nvSpPr>
        <p:spPr>
          <a:xfrm>
            <a:off x="3200400" y="4732451"/>
            <a:ext cx="2265314" cy="461665"/>
          </a:xfrm>
          <a:prstGeom prst="rect">
            <a:avLst/>
          </a:prstGeom>
          <a:noFill/>
        </p:spPr>
        <p:txBody>
          <a:bodyPr wrap="none" rtlCol="0">
            <a:spAutoFit/>
          </a:bodyPr>
          <a:lstStyle/>
          <a:p>
            <a:r>
              <a:rPr lang="en-US" sz="2400" dirty="0" smtClean="0"/>
              <a:t>Unused cores</a:t>
            </a:r>
            <a:endParaRPr lang="en-US" sz="2400" dirty="0"/>
          </a:p>
        </p:txBody>
      </p:sp>
      <p:cxnSp>
        <p:nvCxnSpPr>
          <p:cNvPr id="25" name="Straight Arrow Connector 24"/>
          <p:cNvCxnSpPr>
            <a:stCxn id="24" idx="1"/>
          </p:cNvCxnSpPr>
          <p:nvPr/>
        </p:nvCxnSpPr>
        <p:spPr>
          <a:xfrm rot="10800000">
            <a:off x="1981200" y="4500644"/>
            <a:ext cx="1219200" cy="462641"/>
          </a:xfrm>
          <a:prstGeom prst="straightConnector1">
            <a:avLst/>
          </a:prstGeom>
          <a:ln>
            <a:prstDash val="sysDot"/>
            <a:tailEnd type="arrow" w="sm" len="sm"/>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24" idx="1"/>
          </p:cNvCxnSpPr>
          <p:nvPr/>
        </p:nvCxnSpPr>
        <p:spPr>
          <a:xfrm rot="10800000" flipV="1">
            <a:off x="1981200" y="4963284"/>
            <a:ext cx="1219200" cy="375556"/>
          </a:xfrm>
          <a:prstGeom prst="straightConnector1">
            <a:avLst/>
          </a:prstGeom>
          <a:ln>
            <a:prstDash val="sysDot"/>
            <a:tailEnd type="arrow" w="sm" len="sm"/>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828800" y="5867400"/>
            <a:ext cx="6189314" cy="461665"/>
          </a:xfrm>
          <a:prstGeom prst="rect">
            <a:avLst/>
          </a:prstGeom>
          <a:noFill/>
        </p:spPr>
        <p:txBody>
          <a:bodyPr wrap="none" rtlCol="0">
            <a:spAutoFit/>
          </a:bodyPr>
          <a:lstStyle/>
          <a:p>
            <a:r>
              <a:rPr lang="en-US" sz="2400" dirty="0" smtClean="0">
                <a:solidFill>
                  <a:srgbClr val="000000"/>
                </a:solidFill>
              </a:rPr>
              <a:t>Each thread has different running time</a:t>
            </a:r>
            <a:endParaRPr lang="en-US" sz="2400" dirty="0">
              <a:solidFill>
                <a:srgbClr val="000000"/>
              </a:solidFill>
            </a:endParaRPr>
          </a:p>
        </p:txBody>
      </p:sp>
      <p:cxnSp>
        <p:nvCxnSpPr>
          <p:cNvPr id="28" name="Straight Arrow Connector 27"/>
          <p:cNvCxnSpPr/>
          <p:nvPr/>
        </p:nvCxnSpPr>
        <p:spPr>
          <a:xfrm rot="5400000" flipH="1" flipV="1">
            <a:off x="1567416" y="4997529"/>
            <a:ext cx="2045974" cy="794"/>
          </a:xfrm>
          <a:prstGeom prst="straightConnector1">
            <a:avLst/>
          </a:prstGeom>
          <a:ln>
            <a:prstDash val="sysDot"/>
            <a:tailEnd type="arrow" w="sm" len="sm"/>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rot="5400000" flipH="1" flipV="1">
            <a:off x="1676279" y="4801592"/>
            <a:ext cx="2437848" cy="794"/>
          </a:xfrm>
          <a:prstGeom prst="straightConnector1">
            <a:avLst/>
          </a:prstGeom>
          <a:ln>
            <a:prstDash val="sysDot"/>
            <a:tailEnd type="arrow" w="sm" len="sm"/>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rot="5400000" flipH="1" flipV="1">
            <a:off x="1446886" y="5181799"/>
            <a:ext cx="1676641" cy="1587"/>
          </a:xfrm>
          <a:prstGeom prst="straightConnector1">
            <a:avLst/>
          </a:prstGeom>
          <a:ln>
            <a:prstDash val="sysDot"/>
            <a:tailEnd type="arrow" w="sm" len="sm"/>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rot="5400000" flipH="1" flipV="1">
            <a:off x="1525604" y="5557378"/>
            <a:ext cx="911190" cy="1"/>
          </a:xfrm>
          <a:prstGeom prst="straightConnector1">
            <a:avLst/>
          </a:prstGeom>
          <a:ln>
            <a:prstDash val="sysDot"/>
            <a:tailEnd type="arrow" w="sm" len="sm"/>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rot="5400000" flipH="1" flipV="1">
            <a:off x="1144814" y="4461732"/>
            <a:ext cx="758372" cy="152399"/>
          </a:xfrm>
          <a:prstGeom prst="straightConnector1">
            <a:avLst/>
          </a:prstGeom>
          <a:ln w="12700">
            <a:solidFill>
              <a:schemeClr val="bg1">
                <a:lumMod val="50000"/>
              </a:schemeClr>
            </a:solidFill>
            <a:prstDash val="sysDot"/>
            <a:tailEnd type="arrow" w="sm" len="sm"/>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1447802" y="3029504"/>
            <a:ext cx="533396" cy="348635"/>
          </a:xfrm>
          <a:prstGeom prst="straightConnector1">
            <a:avLst/>
          </a:prstGeom>
          <a:ln w="12700">
            <a:solidFill>
              <a:schemeClr val="bg1">
                <a:lumMod val="50000"/>
              </a:schemeClr>
            </a:solidFill>
            <a:prstDash val="sysDot"/>
            <a:tailEnd type="arrow" w="sm" len="sm"/>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rot="5400000" flipH="1" flipV="1">
            <a:off x="2302184" y="2937124"/>
            <a:ext cx="729633" cy="152397"/>
          </a:xfrm>
          <a:prstGeom prst="straightConnector1">
            <a:avLst/>
          </a:prstGeom>
          <a:ln w="12700">
            <a:solidFill>
              <a:schemeClr val="bg1">
                <a:lumMod val="50000"/>
              </a:schemeClr>
            </a:solidFill>
            <a:prstDash val="sysDot"/>
            <a:tailEnd type="arrow" w="sm" len="sm"/>
          </a:ln>
        </p:spPr>
        <p:style>
          <a:lnRef idx="2">
            <a:schemeClr val="accent1"/>
          </a:lnRef>
          <a:fillRef idx="0">
            <a:schemeClr val="accent1"/>
          </a:fillRef>
          <a:effectRef idx="1">
            <a:schemeClr val="accent1"/>
          </a:effectRef>
          <a:fontRef idx="minor">
            <a:schemeClr val="tx1"/>
          </a:fontRef>
        </p:style>
      </p:cxn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Steps towards scalability</a:t>
            </a:r>
            <a:endParaRPr lang="en-US" dirty="0"/>
          </a:p>
        </p:txBody>
      </p:sp>
      <p:sp>
        <p:nvSpPr>
          <p:cNvPr id="4" name="Date Placeholder 3"/>
          <p:cNvSpPr>
            <a:spLocks noGrp="1"/>
          </p:cNvSpPr>
          <p:nvPr>
            <p:ph type="dt" sz="half" idx="10"/>
          </p:nvPr>
        </p:nvSpPr>
        <p:spPr/>
        <p:txBody>
          <a:bodyPr/>
          <a:lstStyle/>
          <a:p>
            <a:r>
              <a:rPr lang="en-US" smtClean="0"/>
              <a:t>McKinley</a:t>
            </a:r>
            <a:endParaRPr lang="en-US" dirty="0"/>
          </a:p>
        </p:txBody>
      </p:sp>
      <p:sp>
        <p:nvSpPr>
          <p:cNvPr id="51" name="Footer Placeholder 50"/>
          <p:cNvSpPr>
            <a:spLocks noGrp="1"/>
          </p:cNvSpPr>
          <p:nvPr>
            <p:ph type="ftr" sz="quarter" idx="11"/>
          </p:nvPr>
        </p:nvSpPr>
        <p:spPr/>
        <p:txBody>
          <a:bodyPr/>
          <a:lstStyle/>
          <a:p>
            <a:r>
              <a:rPr lang="en-US" smtClean="0"/>
              <a:t>How’s the Parallel Revolution Going?</a:t>
            </a:r>
            <a:endParaRPr lang="en-US"/>
          </a:p>
        </p:txBody>
      </p:sp>
      <p:sp>
        <p:nvSpPr>
          <p:cNvPr id="5" name="Slide Number Placeholder 4"/>
          <p:cNvSpPr>
            <a:spLocks noGrp="1"/>
          </p:cNvSpPr>
          <p:nvPr>
            <p:ph type="sldNum" sz="quarter" idx="12"/>
          </p:nvPr>
        </p:nvSpPr>
        <p:spPr/>
        <p:txBody>
          <a:bodyPr/>
          <a:lstStyle/>
          <a:p>
            <a:fld id="{6B6660AD-66C8-8440-A125-2DD6ED719C5D}" type="slidenum">
              <a:rPr lang="en-US" smtClean="0"/>
              <a:pPr/>
              <a:t>44</a:t>
            </a:fld>
            <a:endParaRPr lang="en-US"/>
          </a:p>
        </p:txBody>
      </p:sp>
      <p:sp>
        <p:nvSpPr>
          <p:cNvPr id="6" name="Rounded Rectangular Callout 5"/>
          <p:cNvSpPr/>
          <p:nvPr/>
        </p:nvSpPr>
        <p:spPr>
          <a:xfrm>
            <a:off x="914399" y="1632466"/>
            <a:ext cx="6019801" cy="590490"/>
          </a:xfrm>
          <a:prstGeom prst="wedgeRoundRectCallout">
            <a:avLst>
              <a:gd name="adj1" fmla="val -50106"/>
              <a:gd name="adj2" fmla="val 20208"/>
              <a:gd name="adj3" fmla="val 16667"/>
            </a:avLst>
          </a:prstGeom>
          <a:effectLst>
            <a:outerShdw blurRad="50800" dist="38100" dir="2700000" algn="br" rotWithShape="0">
              <a:srgbClr val="000000">
                <a:alpha val="43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r>
              <a:rPr lang="en-US" sz="2400" b="1" dirty="0" smtClean="0">
                <a:cs typeface="Chalkboard"/>
              </a:rPr>
              <a:t>Step 2. Parallel runtime</a:t>
            </a:r>
          </a:p>
        </p:txBody>
      </p:sp>
      <p:cxnSp>
        <p:nvCxnSpPr>
          <p:cNvPr id="7" name="Straight Arrow Connector 6"/>
          <p:cNvCxnSpPr/>
          <p:nvPr/>
        </p:nvCxnSpPr>
        <p:spPr>
          <a:xfrm>
            <a:off x="838200" y="2416214"/>
            <a:ext cx="7620000" cy="1588"/>
          </a:xfrm>
          <a:prstGeom prst="straightConnector1">
            <a:avLst/>
          </a:prstGeom>
          <a:ln>
            <a:solidFill>
              <a:schemeClr val="tx1">
                <a:lumMod val="50000"/>
                <a:lumOff val="50000"/>
              </a:schemeClr>
            </a:solidFill>
            <a:tailEnd type="arrow"/>
          </a:ln>
          <a:effectLst>
            <a:outerShdw blurRad="50800" dist="38100" dir="2700000">
              <a:schemeClr val="tx1">
                <a:alpha val="43000"/>
              </a:schemeClr>
            </a:outerShdw>
          </a:effectLst>
        </p:spPr>
        <p:style>
          <a:lnRef idx="2">
            <a:schemeClr val="accent3"/>
          </a:lnRef>
          <a:fillRef idx="0">
            <a:schemeClr val="accent3"/>
          </a:fillRef>
          <a:effectRef idx="1">
            <a:schemeClr val="accent3"/>
          </a:effectRef>
          <a:fontRef idx="minor">
            <a:schemeClr val="tx1"/>
          </a:fontRef>
        </p:style>
      </p:cxnSp>
      <p:sp>
        <p:nvSpPr>
          <p:cNvPr id="8" name="Rectangle 7"/>
          <p:cNvSpPr/>
          <p:nvPr/>
        </p:nvSpPr>
        <p:spPr>
          <a:xfrm>
            <a:off x="1219200" y="2419390"/>
            <a:ext cx="15240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smtClean="0"/>
          </a:p>
        </p:txBody>
      </p:sp>
      <p:sp>
        <p:nvSpPr>
          <p:cNvPr id="9" name="Rectangle 8"/>
          <p:cNvSpPr/>
          <p:nvPr/>
        </p:nvSpPr>
        <p:spPr>
          <a:xfrm>
            <a:off x="1219200" y="2798802"/>
            <a:ext cx="13716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smtClean="0"/>
          </a:p>
        </p:txBody>
      </p:sp>
      <p:sp>
        <p:nvSpPr>
          <p:cNvPr id="10" name="Rectangle 9"/>
          <p:cNvSpPr/>
          <p:nvPr/>
        </p:nvSpPr>
        <p:spPr>
          <a:xfrm>
            <a:off x="1219200" y="3178214"/>
            <a:ext cx="16764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Application</a:t>
            </a:r>
          </a:p>
        </p:txBody>
      </p:sp>
      <p:sp>
        <p:nvSpPr>
          <p:cNvPr id="11" name="Rectangle 10"/>
          <p:cNvSpPr/>
          <p:nvPr/>
        </p:nvSpPr>
        <p:spPr>
          <a:xfrm>
            <a:off x="1219200" y="3557626"/>
            <a:ext cx="13716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Threads</a:t>
            </a:r>
          </a:p>
        </p:txBody>
      </p:sp>
      <p:sp>
        <p:nvSpPr>
          <p:cNvPr id="12" name="Rectangle 11"/>
          <p:cNvSpPr/>
          <p:nvPr/>
        </p:nvSpPr>
        <p:spPr>
          <a:xfrm>
            <a:off x="1219200" y="3935450"/>
            <a:ext cx="10668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smtClean="0"/>
          </a:p>
        </p:txBody>
      </p:sp>
      <p:sp>
        <p:nvSpPr>
          <p:cNvPr id="13" name="Rectangle 12"/>
          <p:cNvSpPr/>
          <p:nvPr/>
        </p:nvSpPr>
        <p:spPr>
          <a:xfrm>
            <a:off x="1219200" y="4694274"/>
            <a:ext cx="7620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smtClean="0"/>
          </a:p>
        </p:txBody>
      </p:sp>
      <p:sp>
        <p:nvSpPr>
          <p:cNvPr id="14" name="TextBox 13"/>
          <p:cNvSpPr txBox="1"/>
          <p:nvPr/>
        </p:nvSpPr>
        <p:spPr>
          <a:xfrm>
            <a:off x="264604" y="2417802"/>
            <a:ext cx="954596" cy="338554"/>
          </a:xfrm>
          <a:prstGeom prst="rect">
            <a:avLst/>
          </a:prstGeom>
          <a:noFill/>
        </p:spPr>
        <p:txBody>
          <a:bodyPr wrap="square" rtlCol="0">
            <a:spAutoFit/>
          </a:bodyPr>
          <a:lstStyle/>
          <a:p>
            <a:pPr algn="ctr"/>
            <a:r>
              <a:rPr lang="en-US" sz="1600" dirty="0" smtClean="0"/>
              <a:t>Core 0</a:t>
            </a:r>
          </a:p>
        </p:txBody>
      </p:sp>
      <p:sp>
        <p:nvSpPr>
          <p:cNvPr id="15" name="TextBox 14"/>
          <p:cNvSpPr txBox="1"/>
          <p:nvPr/>
        </p:nvSpPr>
        <p:spPr>
          <a:xfrm>
            <a:off x="264604" y="2803842"/>
            <a:ext cx="954596" cy="338554"/>
          </a:xfrm>
          <a:prstGeom prst="rect">
            <a:avLst/>
          </a:prstGeom>
          <a:noFill/>
        </p:spPr>
        <p:txBody>
          <a:bodyPr wrap="square" rtlCol="0">
            <a:spAutoFit/>
          </a:bodyPr>
          <a:lstStyle/>
          <a:p>
            <a:pPr algn="ctr"/>
            <a:r>
              <a:rPr lang="en-US" sz="1600" dirty="0" smtClean="0"/>
              <a:t>Core 1</a:t>
            </a:r>
          </a:p>
        </p:txBody>
      </p:sp>
      <p:sp>
        <p:nvSpPr>
          <p:cNvPr id="16" name="TextBox 15"/>
          <p:cNvSpPr txBox="1"/>
          <p:nvPr/>
        </p:nvSpPr>
        <p:spPr>
          <a:xfrm>
            <a:off x="264604" y="3188294"/>
            <a:ext cx="954596" cy="338554"/>
          </a:xfrm>
          <a:prstGeom prst="rect">
            <a:avLst/>
          </a:prstGeom>
          <a:noFill/>
        </p:spPr>
        <p:txBody>
          <a:bodyPr wrap="square" rtlCol="0">
            <a:spAutoFit/>
          </a:bodyPr>
          <a:lstStyle/>
          <a:p>
            <a:pPr algn="ctr"/>
            <a:r>
              <a:rPr lang="en-US" sz="1600" dirty="0" smtClean="0"/>
              <a:t>Core 2</a:t>
            </a:r>
          </a:p>
        </p:txBody>
      </p:sp>
      <p:sp>
        <p:nvSpPr>
          <p:cNvPr id="17" name="TextBox 16"/>
          <p:cNvSpPr txBox="1"/>
          <p:nvPr/>
        </p:nvSpPr>
        <p:spPr>
          <a:xfrm>
            <a:off x="264604" y="3549686"/>
            <a:ext cx="954596" cy="338554"/>
          </a:xfrm>
          <a:prstGeom prst="rect">
            <a:avLst/>
          </a:prstGeom>
          <a:noFill/>
        </p:spPr>
        <p:txBody>
          <a:bodyPr wrap="square" rtlCol="0">
            <a:spAutoFit/>
          </a:bodyPr>
          <a:lstStyle/>
          <a:p>
            <a:pPr algn="ctr"/>
            <a:r>
              <a:rPr lang="en-US" sz="1600" dirty="0" smtClean="0"/>
              <a:t>Core 3</a:t>
            </a:r>
          </a:p>
        </p:txBody>
      </p:sp>
      <p:sp>
        <p:nvSpPr>
          <p:cNvPr id="18" name="TextBox 17"/>
          <p:cNvSpPr txBox="1"/>
          <p:nvPr/>
        </p:nvSpPr>
        <p:spPr>
          <a:xfrm>
            <a:off x="264604" y="3940766"/>
            <a:ext cx="954596" cy="338554"/>
          </a:xfrm>
          <a:prstGeom prst="rect">
            <a:avLst/>
          </a:prstGeom>
          <a:noFill/>
        </p:spPr>
        <p:txBody>
          <a:bodyPr wrap="square" rtlCol="0">
            <a:spAutoFit/>
          </a:bodyPr>
          <a:lstStyle/>
          <a:p>
            <a:pPr algn="ctr"/>
            <a:r>
              <a:rPr lang="en-US" sz="1600" dirty="0" smtClean="0"/>
              <a:t>Core 4</a:t>
            </a:r>
          </a:p>
        </p:txBody>
      </p:sp>
      <p:sp>
        <p:nvSpPr>
          <p:cNvPr id="19" name="TextBox 18"/>
          <p:cNvSpPr txBox="1"/>
          <p:nvPr/>
        </p:nvSpPr>
        <p:spPr>
          <a:xfrm>
            <a:off x="264604" y="4310098"/>
            <a:ext cx="954596" cy="338554"/>
          </a:xfrm>
          <a:prstGeom prst="rect">
            <a:avLst/>
          </a:prstGeom>
          <a:noFill/>
        </p:spPr>
        <p:txBody>
          <a:bodyPr wrap="square" rtlCol="0">
            <a:spAutoFit/>
          </a:bodyPr>
          <a:lstStyle/>
          <a:p>
            <a:pPr algn="ctr"/>
            <a:r>
              <a:rPr lang="en-US" sz="1600" dirty="0" smtClean="0"/>
              <a:t>Core 5</a:t>
            </a:r>
          </a:p>
        </p:txBody>
      </p:sp>
      <p:sp>
        <p:nvSpPr>
          <p:cNvPr id="20" name="TextBox 19"/>
          <p:cNvSpPr txBox="1"/>
          <p:nvPr/>
        </p:nvSpPr>
        <p:spPr>
          <a:xfrm>
            <a:off x="264604" y="4705942"/>
            <a:ext cx="954596" cy="338554"/>
          </a:xfrm>
          <a:prstGeom prst="rect">
            <a:avLst/>
          </a:prstGeom>
          <a:noFill/>
        </p:spPr>
        <p:txBody>
          <a:bodyPr wrap="square" rtlCol="0">
            <a:spAutoFit/>
          </a:bodyPr>
          <a:lstStyle/>
          <a:p>
            <a:pPr algn="ctr"/>
            <a:r>
              <a:rPr lang="en-US" sz="1600" dirty="0" smtClean="0"/>
              <a:t>Core 6</a:t>
            </a:r>
          </a:p>
        </p:txBody>
      </p:sp>
      <p:sp>
        <p:nvSpPr>
          <p:cNvPr id="21" name="TextBox 20"/>
          <p:cNvSpPr txBox="1"/>
          <p:nvPr/>
        </p:nvSpPr>
        <p:spPr>
          <a:xfrm>
            <a:off x="264604" y="5076344"/>
            <a:ext cx="954596" cy="338554"/>
          </a:xfrm>
          <a:prstGeom prst="rect">
            <a:avLst/>
          </a:prstGeom>
          <a:noFill/>
        </p:spPr>
        <p:txBody>
          <a:bodyPr wrap="square" rtlCol="0">
            <a:spAutoFit/>
          </a:bodyPr>
          <a:lstStyle/>
          <a:p>
            <a:pPr algn="ctr"/>
            <a:r>
              <a:rPr lang="en-US" sz="1600" dirty="0" smtClean="0"/>
              <a:t>Core 7</a:t>
            </a:r>
          </a:p>
        </p:txBody>
      </p:sp>
      <p:sp>
        <p:nvSpPr>
          <p:cNvPr id="22" name="TextBox 21"/>
          <p:cNvSpPr txBox="1"/>
          <p:nvPr/>
        </p:nvSpPr>
        <p:spPr>
          <a:xfrm>
            <a:off x="7848600" y="2036802"/>
            <a:ext cx="954596" cy="338554"/>
          </a:xfrm>
          <a:prstGeom prst="rect">
            <a:avLst/>
          </a:prstGeom>
          <a:noFill/>
        </p:spPr>
        <p:txBody>
          <a:bodyPr wrap="square" rtlCol="0">
            <a:spAutoFit/>
          </a:bodyPr>
          <a:lstStyle/>
          <a:p>
            <a:pPr algn="ctr"/>
            <a:r>
              <a:rPr lang="en-US" sz="1600" dirty="0" smtClean="0"/>
              <a:t>time</a:t>
            </a:r>
          </a:p>
        </p:txBody>
      </p:sp>
      <p:sp>
        <p:nvSpPr>
          <p:cNvPr id="32" name="Rectangle 31"/>
          <p:cNvSpPr/>
          <p:nvPr/>
        </p:nvSpPr>
        <p:spPr>
          <a:xfrm>
            <a:off x="3048000" y="3548098"/>
            <a:ext cx="838200" cy="37490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dirty="0" smtClean="0"/>
              <a:t>Runtime</a:t>
            </a:r>
          </a:p>
        </p:txBody>
      </p:sp>
      <p:sp>
        <p:nvSpPr>
          <p:cNvPr id="33" name="Rectangle 32"/>
          <p:cNvSpPr/>
          <p:nvPr/>
        </p:nvSpPr>
        <p:spPr>
          <a:xfrm>
            <a:off x="3048000" y="2419390"/>
            <a:ext cx="457200" cy="37490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smtClean="0"/>
          </a:p>
        </p:txBody>
      </p:sp>
      <p:sp>
        <p:nvSpPr>
          <p:cNvPr id="34" name="Rectangle 33"/>
          <p:cNvSpPr/>
          <p:nvPr/>
        </p:nvSpPr>
        <p:spPr>
          <a:xfrm>
            <a:off x="2895600" y="3176626"/>
            <a:ext cx="1143000" cy="37490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dirty="0" smtClean="0"/>
              <a:t>Managed</a:t>
            </a:r>
          </a:p>
        </p:txBody>
      </p:sp>
      <p:sp>
        <p:nvSpPr>
          <p:cNvPr id="36" name="Rectangle 35"/>
          <p:cNvSpPr/>
          <p:nvPr/>
        </p:nvSpPr>
        <p:spPr>
          <a:xfrm>
            <a:off x="3048000" y="3929098"/>
            <a:ext cx="685800" cy="37490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smtClean="0"/>
          </a:p>
        </p:txBody>
      </p:sp>
      <p:sp>
        <p:nvSpPr>
          <p:cNvPr id="37" name="Rectangle 36"/>
          <p:cNvSpPr/>
          <p:nvPr/>
        </p:nvSpPr>
        <p:spPr>
          <a:xfrm>
            <a:off x="3048000" y="5068922"/>
            <a:ext cx="304800" cy="37490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smtClean="0"/>
          </a:p>
        </p:txBody>
      </p:sp>
      <p:sp>
        <p:nvSpPr>
          <p:cNvPr id="38" name="Rectangle 37"/>
          <p:cNvSpPr/>
          <p:nvPr/>
        </p:nvSpPr>
        <p:spPr>
          <a:xfrm>
            <a:off x="3048000" y="4304002"/>
            <a:ext cx="838200" cy="37490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smtClean="0"/>
          </a:p>
        </p:txBody>
      </p:sp>
      <p:cxnSp>
        <p:nvCxnSpPr>
          <p:cNvPr id="40" name="Straight Arrow Connector 39"/>
          <p:cNvCxnSpPr>
            <a:stCxn id="8" idx="3"/>
            <a:endCxn id="34" idx="1"/>
          </p:cNvCxnSpPr>
          <p:nvPr/>
        </p:nvCxnSpPr>
        <p:spPr>
          <a:xfrm>
            <a:off x="2743200" y="2606842"/>
            <a:ext cx="152400" cy="757236"/>
          </a:xfrm>
          <a:prstGeom prst="straightConnector1">
            <a:avLst/>
          </a:prstGeom>
          <a:ln w="12700">
            <a:solidFill>
              <a:schemeClr val="bg1">
                <a:lumMod val="50000"/>
              </a:schemeClr>
            </a:solidFill>
            <a:prstDash val="sysDot"/>
            <a:miter lim="800000"/>
            <a:tailEnd type="triangle" w="sm" len="sm"/>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9" idx="3"/>
            <a:endCxn id="34" idx="1"/>
          </p:cNvCxnSpPr>
          <p:nvPr/>
        </p:nvCxnSpPr>
        <p:spPr>
          <a:xfrm>
            <a:off x="2590800" y="2986254"/>
            <a:ext cx="304800" cy="377824"/>
          </a:xfrm>
          <a:prstGeom prst="straightConnector1">
            <a:avLst/>
          </a:prstGeom>
          <a:ln w="12700">
            <a:solidFill>
              <a:schemeClr val="bg1">
                <a:lumMod val="50000"/>
              </a:schemeClr>
            </a:solidFill>
            <a:prstDash val="sysDot"/>
            <a:miter lim="800000"/>
            <a:tailEnd type="triangle" w="sm" len="sm"/>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stCxn id="11" idx="3"/>
            <a:endCxn id="34" idx="1"/>
          </p:cNvCxnSpPr>
          <p:nvPr/>
        </p:nvCxnSpPr>
        <p:spPr>
          <a:xfrm flipV="1">
            <a:off x="2590800" y="3364078"/>
            <a:ext cx="304800" cy="381000"/>
          </a:xfrm>
          <a:prstGeom prst="straightConnector1">
            <a:avLst/>
          </a:prstGeom>
          <a:ln w="12700">
            <a:solidFill>
              <a:schemeClr val="bg1">
                <a:lumMod val="50000"/>
              </a:schemeClr>
            </a:solidFill>
            <a:prstDash val="sysDot"/>
            <a:miter lim="800000"/>
            <a:tailEnd type="triangle" w="sm" len="sm"/>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12" idx="3"/>
            <a:endCxn id="34" idx="1"/>
          </p:cNvCxnSpPr>
          <p:nvPr/>
        </p:nvCxnSpPr>
        <p:spPr>
          <a:xfrm flipV="1">
            <a:off x="2286000" y="3364078"/>
            <a:ext cx="609600" cy="758824"/>
          </a:xfrm>
          <a:prstGeom prst="straightConnector1">
            <a:avLst/>
          </a:prstGeom>
          <a:ln w="12700">
            <a:solidFill>
              <a:schemeClr val="bg1">
                <a:lumMod val="50000"/>
              </a:schemeClr>
            </a:solidFill>
            <a:prstDash val="sysDot"/>
            <a:miter lim="800000"/>
            <a:tailEnd type="triangle" w="sm" len="sm"/>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13" idx="3"/>
            <a:endCxn id="34" idx="1"/>
          </p:cNvCxnSpPr>
          <p:nvPr/>
        </p:nvCxnSpPr>
        <p:spPr>
          <a:xfrm flipV="1">
            <a:off x="1981200" y="3364078"/>
            <a:ext cx="914400" cy="1517648"/>
          </a:xfrm>
          <a:prstGeom prst="straightConnector1">
            <a:avLst/>
          </a:prstGeom>
          <a:ln w="12700">
            <a:solidFill>
              <a:schemeClr val="bg1">
                <a:lumMod val="50000"/>
              </a:schemeClr>
            </a:solidFill>
            <a:prstDash val="sysDot"/>
            <a:miter lim="800000"/>
            <a:tailEnd type="triangle" w="sm" len="sm"/>
          </a:ln>
        </p:spPr>
        <p:style>
          <a:lnRef idx="2">
            <a:schemeClr val="accent1"/>
          </a:lnRef>
          <a:fillRef idx="0">
            <a:schemeClr val="accent1"/>
          </a:fillRef>
          <a:effectRef idx="1">
            <a:schemeClr val="accent1"/>
          </a:effectRef>
          <a:fontRef idx="minor">
            <a:schemeClr val="tx1"/>
          </a:fontRef>
        </p:style>
      </p:cxnSp>
      <p:sp>
        <p:nvSpPr>
          <p:cNvPr id="55" name="Rectangle 54"/>
          <p:cNvSpPr/>
          <p:nvPr/>
        </p:nvSpPr>
        <p:spPr>
          <a:xfrm>
            <a:off x="4038600" y="2419390"/>
            <a:ext cx="19812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600" dirty="0" smtClean="0"/>
          </a:p>
        </p:txBody>
      </p:sp>
      <p:sp>
        <p:nvSpPr>
          <p:cNvPr id="56" name="Rectangle 55"/>
          <p:cNvSpPr/>
          <p:nvPr/>
        </p:nvSpPr>
        <p:spPr>
          <a:xfrm>
            <a:off x="4038600" y="2800390"/>
            <a:ext cx="16764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600" dirty="0" smtClean="0"/>
          </a:p>
        </p:txBody>
      </p:sp>
      <p:sp>
        <p:nvSpPr>
          <p:cNvPr id="57" name="Rectangle 56"/>
          <p:cNvSpPr/>
          <p:nvPr/>
        </p:nvSpPr>
        <p:spPr>
          <a:xfrm>
            <a:off x="4038600" y="3179802"/>
            <a:ext cx="15240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Application</a:t>
            </a:r>
          </a:p>
        </p:txBody>
      </p:sp>
      <p:sp>
        <p:nvSpPr>
          <p:cNvPr id="58" name="Rectangle 57"/>
          <p:cNvSpPr/>
          <p:nvPr/>
        </p:nvSpPr>
        <p:spPr>
          <a:xfrm>
            <a:off x="4038600" y="3552862"/>
            <a:ext cx="18288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Threads</a:t>
            </a:r>
          </a:p>
        </p:txBody>
      </p:sp>
      <p:sp>
        <p:nvSpPr>
          <p:cNvPr id="59" name="Rectangle 58"/>
          <p:cNvSpPr/>
          <p:nvPr/>
        </p:nvSpPr>
        <p:spPr>
          <a:xfrm>
            <a:off x="4038600" y="3933862"/>
            <a:ext cx="16764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600" dirty="0" smtClean="0"/>
          </a:p>
        </p:txBody>
      </p:sp>
      <p:sp>
        <p:nvSpPr>
          <p:cNvPr id="60" name="Rectangle 59"/>
          <p:cNvSpPr/>
          <p:nvPr/>
        </p:nvSpPr>
        <p:spPr>
          <a:xfrm>
            <a:off x="4038600" y="5076344"/>
            <a:ext cx="18288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600" dirty="0" smtClean="0"/>
          </a:p>
        </p:txBody>
      </p:sp>
      <p:sp>
        <p:nvSpPr>
          <p:cNvPr id="66" name="Rectangle 65"/>
          <p:cNvSpPr/>
          <p:nvPr/>
        </p:nvSpPr>
        <p:spPr>
          <a:xfrm>
            <a:off x="3048000" y="2798802"/>
            <a:ext cx="685800" cy="37490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smtClean="0"/>
          </a:p>
        </p:txBody>
      </p:sp>
      <p:cxnSp>
        <p:nvCxnSpPr>
          <p:cNvPr id="41" name="Straight Arrow Connector 40"/>
          <p:cNvCxnSpPr/>
          <p:nvPr/>
        </p:nvCxnSpPr>
        <p:spPr>
          <a:xfrm rot="5400000" flipH="1" flipV="1">
            <a:off x="1144815" y="4436293"/>
            <a:ext cx="758372" cy="152399"/>
          </a:xfrm>
          <a:prstGeom prst="straightConnector1">
            <a:avLst/>
          </a:prstGeom>
          <a:ln w="12700">
            <a:solidFill>
              <a:schemeClr val="bg1">
                <a:lumMod val="50000"/>
              </a:schemeClr>
            </a:solidFill>
            <a:prstDash val="sysDot"/>
            <a:tailEnd type="arrow" w="sm" len="sm"/>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1447803" y="3004065"/>
            <a:ext cx="609597" cy="174149"/>
          </a:xfrm>
          <a:prstGeom prst="straightConnector1">
            <a:avLst/>
          </a:prstGeom>
          <a:ln w="12700">
            <a:solidFill>
              <a:schemeClr val="bg1">
                <a:lumMod val="50000"/>
              </a:schemeClr>
            </a:solidFill>
            <a:prstDash val="sysDot"/>
            <a:tailEnd type="arrow" w="sm" len="sm"/>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rot="5400000" flipH="1" flipV="1">
            <a:off x="2302185" y="2911685"/>
            <a:ext cx="729633" cy="152397"/>
          </a:xfrm>
          <a:prstGeom prst="straightConnector1">
            <a:avLst/>
          </a:prstGeom>
          <a:ln w="12700">
            <a:solidFill>
              <a:schemeClr val="bg1">
                <a:lumMod val="50000"/>
              </a:schemeClr>
            </a:solidFill>
            <a:prstDash val="sysDot"/>
            <a:tailEnd type="arrow" w="sm" len="sm"/>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rot="16200000" flipH="1">
            <a:off x="3955521" y="4597387"/>
            <a:ext cx="1156760" cy="228598"/>
          </a:xfrm>
          <a:prstGeom prst="straightConnector1">
            <a:avLst/>
          </a:prstGeom>
          <a:ln w="12700">
            <a:solidFill>
              <a:schemeClr val="bg1">
                <a:lumMod val="50000"/>
              </a:schemeClr>
            </a:solidFill>
            <a:prstDash val="sysDot"/>
            <a:tailEnd type="arrow" w="sm" len="sm"/>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rot="5400000" flipH="1" flipV="1">
            <a:off x="4868691" y="2614954"/>
            <a:ext cx="397220" cy="381001"/>
          </a:xfrm>
          <a:prstGeom prst="straightConnector1">
            <a:avLst/>
          </a:prstGeom>
          <a:ln w="12700">
            <a:solidFill>
              <a:schemeClr val="bg1">
                <a:lumMod val="50000"/>
              </a:schemeClr>
            </a:solidFill>
            <a:prstDash val="sysDot"/>
            <a:tailEnd type="arrow" w="sm" len="sm"/>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rot="16200000" flipH="1">
            <a:off x="5355844" y="3385921"/>
            <a:ext cx="376751" cy="341561"/>
          </a:xfrm>
          <a:prstGeom prst="straightConnector1">
            <a:avLst/>
          </a:prstGeom>
          <a:ln w="12700">
            <a:solidFill>
              <a:schemeClr val="bg1">
                <a:lumMod val="50000"/>
              </a:schemeClr>
            </a:solidFill>
            <a:prstDash val="sysDot"/>
            <a:tailEnd type="arrow" w="sm" len="sm"/>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flipV="1">
            <a:off x="5257802" y="3745078"/>
            <a:ext cx="457198" cy="377824"/>
          </a:xfrm>
          <a:prstGeom prst="straightConnector1">
            <a:avLst/>
          </a:prstGeom>
          <a:ln w="12700">
            <a:solidFill>
              <a:schemeClr val="bg1">
                <a:lumMod val="50000"/>
              </a:schemeClr>
            </a:solidFill>
            <a:prstDash val="sysDot"/>
            <a:tailEnd type="arrow" w="sm" len="sm"/>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rot="5400000" flipH="1" flipV="1">
            <a:off x="2787181" y="4804336"/>
            <a:ext cx="822750" cy="148710"/>
          </a:xfrm>
          <a:prstGeom prst="straightConnector1">
            <a:avLst/>
          </a:prstGeom>
          <a:ln w="12700">
            <a:solidFill>
              <a:schemeClr val="bg1">
                <a:lumMod val="50000"/>
              </a:schemeClr>
            </a:solidFill>
            <a:prstDash val="sysDot"/>
            <a:tailEnd type="arrow" w="sm" len="sm"/>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a:off x="3276601" y="4122902"/>
            <a:ext cx="457199" cy="344414"/>
          </a:xfrm>
          <a:prstGeom prst="straightConnector1">
            <a:avLst/>
          </a:prstGeom>
          <a:ln w="12700">
            <a:solidFill>
              <a:schemeClr val="bg1">
                <a:lumMod val="50000"/>
              </a:schemeClr>
            </a:solidFill>
            <a:prstDash val="sysDot"/>
            <a:tailEnd type="arrow" w="sm" len="sm"/>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a:off x="3200401" y="2659651"/>
            <a:ext cx="457199" cy="344414"/>
          </a:xfrm>
          <a:prstGeom prst="straightConnector1">
            <a:avLst/>
          </a:prstGeom>
          <a:ln w="12700">
            <a:solidFill>
              <a:schemeClr val="bg1">
                <a:lumMod val="50000"/>
              </a:schemeClr>
            </a:solidFill>
            <a:prstDash val="sysDot"/>
            <a:tailEnd type="arrow" w="sm" len="sm"/>
          </a:ln>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685800" y="5715000"/>
            <a:ext cx="7871566" cy="461665"/>
          </a:xfrm>
          <a:prstGeom prst="rect">
            <a:avLst/>
          </a:prstGeom>
          <a:noFill/>
        </p:spPr>
        <p:txBody>
          <a:bodyPr wrap="none" rtlCol="0">
            <a:spAutoFit/>
          </a:bodyPr>
          <a:lstStyle/>
          <a:p>
            <a:r>
              <a:rPr lang="en-US" sz="2400" dirty="0" smtClean="0">
                <a:solidFill>
                  <a:srgbClr val="000000"/>
                </a:solidFill>
              </a:rPr>
              <a:t>Runtime waits for all application threads to pause</a:t>
            </a:r>
            <a:endParaRPr lang="en-US" sz="2400" dirty="0">
              <a:solidFill>
                <a:srgbClr val="000000"/>
              </a:solidFill>
            </a:endParaRPr>
          </a:p>
        </p:txBody>
      </p:sp>
    </p:spTree>
    <p:custDataLst>
      <p:tags r:id="rId1"/>
    </p:custData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Steps towards scalability</a:t>
            </a:r>
            <a:endParaRPr lang="en-US" dirty="0"/>
          </a:p>
        </p:txBody>
      </p:sp>
      <p:sp>
        <p:nvSpPr>
          <p:cNvPr id="4" name="Date Placeholder 3"/>
          <p:cNvSpPr>
            <a:spLocks noGrp="1"/>
          </p:cNvSpPr>
          <p:nvPr>
            <p:ph type="dt" sz="half" idx="10"/>
          </p:nvPr>
        </p:nvSpPr>
        <p:spPr/>
        <p:txBody>
          <a:bodyPr/>
          <a:lstStyle/>
          <a:p>
            <a:r>
              <a:rPr lang="en-US" smtClean="0"/>
              <a:t>McKinley</a:t>
            </a:r>
            <a:endParaRPr lang="en-US" dirty="0"/>
          </a:p>
        </p:txBody>
      </p:sp>
      <p:sp>
        <p:nvSpPr>
          <p:cNvPr id="49" name="Footer Placeholder 48"/>
          <p:cNvSpPr>
            <a:spLocks noGrp="1"/>
          </p:cNvSpPr>
          <p:nvPr>
            <p:ph type="ftr" sz="quarter" idx="11"/>
          </p:nvPr>
        </p:nvSpPr>
        <p:spPr/>
        <p:txBody>
          <a:bodyPr/>
          <a:lstStyle/>
          <a:p>
            <a:r>
              <a:rPr lang="en-US" smtClean="0"/>
              <a:t>How’s the Parallel Revolution Going?</a:t>
            </a:r>
            <a:endParaRPr lang="en-US"/>
          </a:p>
        </p:txBody>
      </p:sp>
      <p:sp>
        <p:nvSpPr>
          <p:cNvPr id="5" name="Slide Number Placeholder 4"/>
          <p:cNvSpPr>
            <a:spLocks noGrp="1"/>
          </p:cNvSpPr>
          <p:nvPr>
            <p:ph type="sldNum" sz="quarter" idx="12"/>
          </p:nvPr>
        </p:nvSpPr>
        <p:spPr/>
        <p:txBody>
          <a:bodyPr/>
          <a:lstStyle/>
          <a:p>
            <a:fld id="{6B6660AD-66C8-8440-A125-2DD6ED719C5D}" type="slidenum">
              <a:rPr lang="en-US" smtClean="0"/>
              <a:pPr/>
              <a:t>45</a:t>
            </a:fld>
            <a:endParaRPr lang="en-US"/>
          </a:p>
        </p:txBody>
      </p:sp>
      <p:sp>
        <p:nvSpPr>
          <p:cNvPr id="6" name="Rounded Rectangular Callout 5"/>
          <p:cNvSpPr/>
          <p:nvPr/>
        </p:nvSpPr>
        <p:spPr>
          <a:xfrm>
            <a:off x="914399" y="1655286"/>
            <a:ext cx="7010401" cy="590490"/>
          </a:xfrm>
          <a:prstGeom prst="wedgeRoundRectCallout">
            <a:avLst>
              <a:gd name="adj1" fmla="val -50106"/>
              <a:gd name="adj2" fmla="val 20208"/>
              <a:gd name="adj3" fmla="val 16667"/>
            </a:avLst>
          </a:prstGeom>
          <a:effectLst>
            <a:outerShdw blurRad="50800" dist="38100" dir="2700000" algn="br" rotWithShape="0">
              <a:srgbClr val="000000">
                <a:alpha val="43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r>
              <a:rPr lang="en-US" sz="2400" b="1" dirty="0" smtClean="0">
                <a:cs typeface="Chalkboard"/>
              </a:rPr>
              <a:t>Step 3. Parallel &amp; concurrent runtime</a:t>
            </a:r>
          </a:p>
        </p:txBody>
      </p:sp>
      <p:cxnSp>
        <p:nvCxnSpPr>
          <p:cNvPr id="7" name="Straight Arrow Connector 6"/>
          <p:cNvCxnSpPr/>
          <p:nvPr/>
        </p:nvCxnSpPr>
        <p:spPr>
          <a:xfrm>
            <a:off x="838200" y="2439034"/>
            <a:ext cx="7620000" cy="1588"/>
          </a:xfrm>
          <a:prstGeom prst="straightConnector1">
            <a:avLst/>
          </a:prstGeom>
          <a:ln>
            <a:solidFill>
              <a:schemeClr val="tx1">
                <a:lumMod val="50000"/>
                <a:lumOff val="50000"/>
              </a:schemeClr>
            </a:solidFill>
            <a:tailEnd type="arrow"/>
          </a:ln>
          <a:effectLst>
            <a:outerShdw blurRad="50800" dist="38100" dir="2700000">
              <a:schemeClr val="tx1">
                <a:alpha val="43000"/>
              </a:schemeClr>
            </a:outerShdw>
          </a:effectLst>
        </p:spPr>
        <p:style>
          <a:lnRef idx="2">
            <a:schemeClr val="accent3"/>
          </a:lnRef>
          <a:fillRef idx="0">
            <a:schemeClr val="accent3"/>
          </a:fillRef>
          <a:effectRef idx="1">
            <a:schemeClr val="accent3"/>
          </a:effectRef>
          <a:fontRef idx="minor">
            <a:schemeClr val="tx1"/>
          </a:fontRef>
        </p:style>
      </p:cxnSp>
      <p:sp>
        <p:nvSpPr>
          <p:cNvPr id="8" name="Rectangle 7"/>
          <p:cNvSpPr/>
          <p:nvPr/>
        </p:nvSpPr>
        <p:spPr>
          <a:xfrm>
            <a:off x="1219200" y="2442210"/>
            <a:ext cx="15240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smtClean="0"/>
          </a:p>
        </p:txBody>
      </p:sp>
      <p:sp>
        <p:nvSpPr>
          <p:cNvPr id="9" name="Rectangle 8"/>
          <p:cNvSpPr/>
          <p:nvPr/>
        </p:nvSpPr>
        <p:spPr>
          <a:xfrm>
            <a:off x="1219200" y="2821622"/>
            <a:ext cx="13716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smtClean="0"/>
          </a:p>
        </p:txBody>
      </p:sp>
      <p:sp>
        <p:nvSpPr>
          <p:cNvPr id="10" name="Rectangle 9"/>
          <p:cNvSpPr/>
          <p:nvPr/>
        </p:nvSpPr>
        <p:spPr>
          <a:xfrm>
            <a:off x="1219200" y="3201034"/>
            <a:ext cx="16764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Application</a:t>
            </a:r>
          </a:p>
        </p:txBody>
      </p:sp>
      <p:sp>
        <p:nvSpPr>
          <p:cNvPr id="11" name="Rectangle 10"/>
          <p:cNvSpPr/>
          <p:nvPr/>
        </p:nvSpPr>
        <p:spPr>
          <a:xfrm>
            <a:off x="1219200" y="3580446"/>
            <a:ext cx="13716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Threads</a:t>
            </a:r>
          </a:p>
        </p:txBody>
      </p:sp>
      <p:sp>
        <p:nvSpPr>
          <p:cNvPr id="12" name="Rectangle 11"/>
          <p:cNvSpPr/>
          <p:nvPr/>
        </p:nvSpPr>
        <p:spPr>
          <a:xfrm>
            <a:off x="1219200" y="3958270"/>
            <a:ext cx="10668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smtClean="0"/>
          </a:p>
        </p:txBody>
      </p:sp>
      <p:sp>
        <p:nvSpPr>
          <p:cNvPr id="13" name="Rectangle 12"/>
          <p:cNvSpPr/>
          <p:nvPr/>
        </p:nvSpPr>
        <p:spPr>
          <a:xfrm>
            <a:off x="1219200" y="4717094"/>
            <a:ext cx="7620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smtClean="0"/>
          </a:p>
        </p:txBody>
      </p:sp>
      <p:sp>
        <p:nvSpPr>
          <p:cNvPr id="14" name="TextBox 13"/>
          <p:cNvSpPr txBox="1"/>
          <p:nvPr/>
        </p:nvSpPr>
        <p:spPr>
          <a:xfrm>
            <a:off x="264604" y="2440622"/>
            <a:ext cx="954596" cy="338554"/>
          </a:xfrm>
          <a:prstGeom prst="rect">
            <a:avLst/>
          </a:prstGeom>
          <a:noFill/>
        </p:spPr>
        <p:txBody>
          <a:bodyPr wrap="square" rtlCol="0">
            <a:spAutoFit/>
          </a:bodyPr>
          <a:lstStyle/>
          <a:p>
            <a:pPr algn="ctr"/>
            <a:r>
              <a:rPr lang="en-US" sz="1600" dirty="0" smtClean="0"/>
              <a:t>Core 0</a:t>
            </a:r>
          </a:p>
        </p:txBody>
      </p:sp>
      <p:sp>
        <p:nvSpPr>
          <p:cNvPr id="15" name="TextBox 14"/>
          <p:cNvSpPr txBox="1"/>
          <p:nvPr/>
        </p:nvSpPr>
        <p:spPr>
          <a:xfrm>
            <a:off x="264604" y="2826662"/>
            <a:ext cx="954596" cy="338554"/>
          </a:xfrm>
          <a:prstGeom prst="rect">
            <a:avLst/>
          </a:prstGeom>
          <a:noFill/>
        </p:spPr>
        <p:txBody>
          <a:bodyPr wrap="square" rtlCol="0">
            <a:spAutoFit/>
          </a:bodyPr>
          <a:lstStyle/>
          <a:p>
            <a:pPr algn="ctr"/>
            <a:r>
              <a:rPr lang="en-US" sz="1600" dirty="0" smtClean="0"/>
              <a:t>Core 1</a:t>
            </a:r>
          </a:p>
        </p:txBody>
      </p:sp>
      <p:sp>
        <p:nvSpPr>
          <p:cNvPr id="16" name="TextBox 15"/>
          <p:cNvSpPr txBox="1"/>
          <p:nvPr/>
        </p:nvSpPr>
        <p:spPr>
          <a:xfrm>
            <a:off x="264604" y="3211114"/>
            <a:ext cx="954596" cy="338554"/>
          </a:xfrm>
          <a:prstGeom prst="rect">
            <a:avLst/>
          </a:prstGeom>
          <a:noFill/>
        </p:spPr>
        <p:txBody>
          <a:bodyPr wrap="square" rtlCol="0">
            <a:spAutoFit/>
          </a:bodyPr>
          <a:lstStyle/>
          <a:p>
            <a:pPr algn="ctr"/>
            <a:r>
              <a:rPr lang="en-US" sz="1600" dirty="0" smtClean="0"/>
              <a:t>Core 2</a:t>
            </a:r>
          </a:p>
        </p:txBody>
      </p:sp>
      <p:sp>
        <p:nvSpPr>
          <p:cNvPr id="17" name="TextBox 16"/>
          <p:cNvSpPr txBox="1"/>
          <p:nvPr/>
        </p:nvSpPr>
        <p:spPr>
          <a:xfrm>
            <a:off x="264604" y="3572506"/>
            <a:ext cx="954596" cy="338554"/>
          </a:xfrm>
          <a:prstGeom prst="rect">
            <a:avLst/>
          </a:prstGeom>
          <a:noFill/>
        </p:spPr>
        <p:txBody>
          <a:bodyPr wrap="square" rtlCol="0">
            <a:spAutoFit/>
          </a:bodyPr>
          <a:lstStyle/>
          <a:p>
            <a:pPr algn="ctr"/>
            <a:r>
              <a:rPr lang="en-US" sz="1600" dirty="0" smtClean="0"/>
              <a:t>Core 3</a:t>
            </a:r>
          </a:p>
        </p:txBody>
      </p:sp>
      <p:sp>
        <p:nvSpPr>
          <p:cNvPr id="18" name="TextBox 17"/>
          <p:cNvSpPr txBox="1"/>
          <p:nvPr/>
        </p:nvSpPr>
        <p:spPr>
          <a:xfrm>
            <a:off x="264604" y="3963586"/>
            <a:ext cx="954596" cy="338554"/>
          </a:xfrm>
          <a:prstGeom prst="rect">
            <a:avLst/>
          </a:prstGeom>
          <a:noFill/>
        </p:spPr>
        <p:txBody>
          <a:bodyPr wrap="square" rtlCol="0">
            <a:spAutoFit/>
          </a:bodyPr>
          <a:lstStyle/>
          <a:p>
            <a:pPr algn="ctr"/>
            <a:r>
              <a:rPr lang="en-US" sz="1600" dirty="0" smtClean="0"/>
              <a:t>Core 4</a:t>
            </a:r>
          </a:p>
        </p:txBody>
      </p:sp>
      <p:sp>
        <p:nvSpPr>
          <p:cNvPr id="19" name="TextBox 18"/>
          <p:cNvSpPr txBox="1"/>
          <p:nvPr/>
        </p:nvSpPr>
        <p:spPr>
          <a:xfrm>
            <a:off x="264604" y="4332918"/>
            <a:ext cx="954596" cy="338554"/>
          </a:xfrm>
          <a:prstGeom prst="rect">
            <a:avLst/>
          </a:prstGeom>
          <a:noFill/>
        </p:spPr>
        <p:txBody>
          <a:bodyPr wrap="square" rtlCol="0">
            <a:spAutoFit/>
          </a:bodyPr>
          <a:lstStyle/>
          <a:p>
            <a:pPr algn="ctr"/>
            <a:r>
              <a:rPr lang="en-US" sz="1600" dirty="0" smtClean="0"/>
              <a:t>Core 5</a:t>
            </a:r>
          </a:p>
        </p:txBody>
      </p:sp>
      <p:sp>
        <p:nvSpPr>
          <p:cNvPr id="20" name="TextBox 19"/>
          <p:cNvSpPr txBox="1"/>
          <p:nvPr/>
        </p:nvSpPr>
        <p:spPr>
          <a:xfrm>
            <a:off x="264604" y="4728762"/>
            <a:ext cx="954596" cy="338554"/>
          </a:xfrm>
          <a:prstGeom prst="rect">
            <a:avLst/>
          </a:prstGeom>
          <a:noFill/>
        </p:spPr>
        <p:txBody>
          <a:bodyPr wrap="square" rtlCol="0">
            <a:spAutoFit/>
          </a:bodyPr>
          <a:lstStyle/>
          <a:p>
            <a:pPr algn="ctr"/>
            <a:r>
              <a:rPr lang="en-US" sz="1600" dirty="0" smtClean="0"/>
              <a:t>Core 6</a:t>
            </a:r>
          </a:p>
        </p:txBody>
      </p:sp>
      <p:sp>
        <p:nvSpPr>
          <p:cNvPr id="21" name="TextBox 20"/>
          <p:cNvSpPr txBox="1"/>
          <p:nvPr/>
        </p:nvSpPr>
        <p:spPr>
          <a:xfrm>
            <a:off x="264604" y="5099164"/>
            <a:ext cx="954596" cy="338554"/>
          </a:xfrm>
          <a:prstGeom prst="rect">
            <a:avLst/>
          </a:prstGeom>
          <a:noFill/>
        </p:spPr>
        <p:txBody>
          <a:bodyPr wrap="square" rtlCol="0">
            <a:spAutoFit/>
          </a:bodyPr>
          <a:lstStyle/>
          <a:p>
            <a:pPr algn="ctr"/>
            <a:r>
              <a:rPr lang="en-US" sz="1600" dirty="0" smtClean="0"/>
              <a:t>Core 7</a:t>
            </a:r>
          </a:p>
        </p:txBody>
      </p:sp>
      <p:sp>
        <p:nvSpPr>
          <p:cNvPr id="22" name="TextBox 21"/>
          <p:cNvSpPr txBox="1"/>
          <p:nvPr/>
        </p:nvSpPr>
        <p:spPr>
          <a:xfrm>
            <a:off x="7848600" y="2059622"/>
            <a:ext cx="954596" cy="338554"/>
          </a:xfrm>
          <a:prstGeom prst="rect">
            <a:avLst/>
          </a:prstGeom>
          <a:noFill/>
        </p:spPr>
        <p:txBody>
          <a:bodyPr wrap="square" rtlCol="0">
            <a:spAutoFit/>
          </a:bodyPr>
          <a:lstStyle/>
          <a:p>
            <a:pPr algn="ctr"/>
            <a:r>
              <a:rPr lang="en-US" sz="1600" dirty="0" smtClean="0"/>
              <a:t>time</a:t>
            </a:r>
          </a:p>
        </p:txBody>
      </p:sp>
      <p:sp>
        <p:nvSpPr>
          <p:cNvPr id="32" name="Rectangle 31"/>
          <p:cNvSpPr/>
          <p:nvPr/>
        </p:nvSpPr>
        <p:spPr>
          <a:xfrm>
            <a:off x="2590800" y="3580446"/>
            <a:ext cx="838200" cy="37490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dirty="0" smtClean="0"/>
              <a:t>Runtime</a:t>
            </a:r>
          </a:p>
        </p:txBody>
      </p:sp>
      <p:sp>
        <p:nvSpPr>
          <p:cNvPr id="33" name="Rectangle 32"/>
          <p:cNvSpPr/>
          <p:nvPr/>
        </p:nvSpPr>
        <p:spPr>
          <a:xfrm>
            <a:off x="2743200" y="2439034"/>
            <a:ext cx="457200" cy="37490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smtClean="0"/>
          </a:p>
        </p:txBody>
      </p:sp>
      <p:sp>
        <p:nvSpPr>
          <p:cNvPr id="34" name="Rectangle 33"/>
          <p:cNvSpPr/>
          <p:nvPr/>
        </p:nvSpPr>
        <p:spPr>
          <a:xfrm>
            <a:off x="2895600" y="3201034"/>
            <a:ext cx="1143000" cy="37490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dirty="0" smtClean="0"/>
              <a:t>Managed</a:t>
            </a:r>
          </a:p>
        </p:txBody>
      </p:sp>
      <p:sp>
        <p:nvSpPr>
          <p:cNvPr id="36" name="Rectangle 35"/>
          <p:cNvSpPr/>
          <p:nvPr/>
        </p:nvSpPr>
        <p:spPr>
          <a:xfrm>
            <a:off x="2286000" y="3958270"/>
            <a:ext cx="685800" cy="37490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smtClean="0"/>
          </a:p>
        </p:txBody>
      </p:sp>
      <p:sp>
        <p:nvSpPr>
          <p:cNvPr id="37" name="Rectangle 36"/>
          <p:cNvSpPr/>
          <p:nvPr/>
        </p:nvSpPr>
        <p:spPr>
          <a:xfrm>
            <a:off x="1219200" y="5099164"/>
            <a:ext cx="457200" cy="37490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smtClean="0"/>
          </a:p>
        </p:txBody>
      </p:sp>
      <p:sp>
        <p:nvSpPr>
          <p:cNvPr id="38" name="Rectangle 37"/>
          <p:cNvSpPr/>
          <p:nvPr/>
        </p:nvSpPr>
        <p:spPr>
          <a:xfrm>
            <a:off x="1219200" y="4331586"/>
            <a:ext cx="990600" cy="37490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smtClean="0"/>
          </a:p>
        </p:txBody>
      </p:sp>
      <p:sp>
        <p:nvSpPr>
          <p:cNvPr id="55" name="Rectangle 54"/>
          <p:cNvSpPr/>
          <p:nvPr/>
        </p:nvSpPr>
        <p:spPr>
          <a:xfrm>
            <a:off x="3200400" y="2440622"/>
            <a:ext cx="19812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600" dirty="0" smtClean="0"/>
          </a:p>
        </p:txBody>
      </p:sp>
      <p:sp>
        <p:nvSpPr>
          <p:cNvPr id="56" name="Rectangle 55"/>
          <p:cNvSpPr/>
          <p:nvPr/>
        </p:nvSpPr>
        <p:spPr>
          <a:xfrm>
            <a:off x="3276600" y="2821622"/>
            <a:ext cx="16764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600" dirty="0" smtClean="0"/>
          </a:p>
        </p:txBody>
      </p:sp>
      <p:sp>
        <p:nvSpPr>
          <p:cNvPr id="57" name="Rectangle 56"/>
          <p:cNvSpPr/>
          <p:nvPr/>
        </p:nvSpPr>
        <p:spPr>
          <a:xfrm>
            <a:off x="4038600" y="3201034"/>
            <a:ext cx="15240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Application</a:t>
            </a:r>
          </a:p>
        </p:txBody>
      </p:sp>
      <p:sp>
        <p:nvSpPr>
          <p:cNvPr id="58" name="Rectangle 57"/>
          <p:cNvSpPr/>
          <p:nvPr/>
        </p:nvSpPr>
        <p:spPr>
          <a:xfrm>
            <a:off x="3429000" y="3583366"/>
            <a:ext cx="18288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Threads</a:t>
            </a:r>
          </a:p>
        </p:txBody>
      </p:sp>
      <p:sp>
        <p:nvSpPr>
          <p:cNvPr id="59" name="Rectangle 58"/>
          <p:cNvSpPr/>
          <p:nvPr/>
        </p:nvSpPr>
        <p:spPr>
          <a:xfrm>
            <a:off x="2971800" y="3958270"/>
            <a:ext cx="16764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600" dirty="0" smtClean="0"/>
          </a:p>
        </p:txBody>
      </p:sp>
      <p:sp>
        <p:nvSpPr>
          <p:cNvPr id="60" name="Rectangle 59"/>
          <p:cNvSpPr/>
          <p:nvPr/>
        </p:nvSpPr>
        <p:spPr>
          <a:xfrm>
            <a:off x="1676400" y="5099164"/>
            <a:ext cx="18288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600" dirty="0" smtClean="0"/>
          </a:p>
        </p:txBody>
      </p:sp>
      <p:sp>
        <p:nvSpPr>
          <p:cNvPr id="39" name="Rectangle 38"/>
          <p:cNvSpPr/>
          <p:nvPr/>
        </p:nvSpPr>
        <p:spPr>
          <a:xfrm>
            <a:off x="2590800" y="2821622"/>
            <a:ext cx="685800" cy="37490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smtClean="0"/>
          </a:p>
        </p:txBody>
      </p:sp>
      <p:cxnSp>
        <p:nvCxnSpPr>
          <p:cNvPr id="35" name="Straight Arrow Connector 34"/>
          <p:cNvCxnSpPr/>
          <p:nvPr/>
        </p:nvCxnSpPr>
        <p:spPr>
          <a:xfrm rot="5400000" flipH="1" flipV="1">
            <a:off x="1144815" y="4459113"/>
            <a:ext cx="758372" cy="152399"/>
          </a:xfrm>
          <a:prstGeom prst="straightConnector1">
            <a:avLst/>
          </a:prstGeom>
          <a:ln w="12700">
            <a:solidFill>
              <a:schemeClr val="bg1">
                <a:lumMod val="50000"/>
              </a:schemeClr>
            </a:solidFill>
            <a:prstDash val="sysDot"/>
            <a:tailEnd type="arrow" w="sm" len="sm"/>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1447803" y="3026885"/>
            <a:ext cx="609597" cy="174149"/>
          </a:xfrm>
          <a:prstGeom prst="straightConnector1">
            <a:avLst/>
          </a:prstGeom>
          <a:ln w="12700">
            <a:solidFill>
              <a:schemeClr val="bg1">
                <a:lumMod val="50000"/>
              </a:schemeClr>
            </a:solidFill>
            <a:prstDash val="sysDot"/>
            <a:tailEnd type="arrow" w="sm" len="sm"/>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rot="5400000" flipH="1" flipV="1">
            <a:off x="2723393" y="2778481"/>
            <a:ext cx="344412" cy="152397"/>
          </a:xfrm>
          <a:prstGeom prst="straightConnector1">
            <a:avLst/>
          </a:prstGeom>
          <a:ln w="12700">
            <a:solidFill>
              <a:schemeClr val="bg1">
                <a:lumMod val="50000"/>
              </a:schemeClr>
            </a:solidFill>
            <a:prstDash val="sysDot"/>
            <a:tailEnd type="arrow" w="sm" len="sm"/>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rot="5400000" flipH="1" flipV="1">
            <a:off x="2761324" y="4264211"/>
            <a:ext cx="1182952" cy="914399"/>
          </a:xfrm>
          <a:prstGeom prst="straightConnector1">
            <a:avLst/>
          </a:prstGeom>
          <a:ln w="12700">
            <a:solidFill>
              <a:schemeClr val="bg1">
                <a:lumMod val="50000"/>
              </a:schemeClr>
            </a:solidFill>
            <a:prstDash val="sysDot"/>
            <a:tailEnd type="arrow" w="sm" len="sm"/>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rot="5400000" flipH="1" flipV="1">
            <a:off x="4640091" y="2588675"/>
            <a:ext cx="397220" cy="381001"/>
          </a:xfrm>
          <a:prstGeom prst="straightConnector1">
            <a:avLst/>
          </a:prstGeom>
          <a:ln w="12700">
            <a:solidFill>
              <a:schemeClr val="bg1">
                <a:lumMod val="50000"/>
              </a:schemeClr>
            </a:solidFill>
            <a:prstDash val="sysDot"/>
            <a:tailEnd type="arrow" w="sm" len="sm"/>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rot="16200000" flipH="1">
            <a:off x="4402007" y="2994435"/>
            <a:ext cx="376751" cy="341561"/>
          </a:xfrm>
          <a:prstGeom prst="straightConnector1">
            <a:avLst/>
          </a:prstGeom>
          <a:ln w="12700">
            <a:solidFill>
              <a:schemeClr val="bg1">
                <a:lumMod val="50000"/>
              </a:schemeClr>
            </a:solidFill>
            <a:prstDash val="sysDot"/>
            <a:tailEnd type="arrow" w="sm" len="sm"/>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4916241" y="3394454"/>
            <a:ext cx="457198" cy="377824"/>
          </a:xfrm>
          <a:prstGeom prst="straightConnector1">
            <a:avLst/>
          </a:prstGeom>
          <a:ln w="12700">
            <a:solidFill>
              <a:schemeClr val="bg1">
                <a:lumMod val="50000"/>
              </a:schemeClr>
            </a:solidFill>
            <a:prstDash val="sysDot"/>
            <a:tailEnd type="arrow" w="sm" len="sm"/>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2057401" y="4145722"/>
            <a:ext cx="533401" cy="460377"/>
          </a:xfrm>
          <a:prstGeom prst="straightConnector1">
            <a:avLst/>
          </a:prstGeom>
          <a:ln w="12700">
            <a:solidFill>
              <a:schemeClr val="bg1">
                <a:lumMod val="50000"/>
              </a:schemeClr>
            </a:solidFill>
            <a:prstDash val="sysDot"/>
            <a:tailEnd type="arrow" w="sm" len="sm"/>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rot="5400000" flipH="1" flipV="1">
            <a:off x="2600283" y="3834616"/>
            <a:ext cx="362035" cy="228600"/>
          </a:xfrm>
          <a:prstGeom prst="straightConnector1">
            <a:avLst/>
          </a:prstGeom>
          <a:ln w="12700">
            <a:solidFill>
              <a:schemeClr val="bg1">
                <a:lumMod val="50000"/>
              </a:schemeClr>
            </a:solidFill>
            <a:prstDash val="sysDot"/>
            <a:tailEnd type="arrow" w="sm" len="sm"/>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3200401" y="2682471"/>
            <a:ext cx="457199" cy="344414"/>
          </a:xfrm>
          <a:prstGeom prst="straightConnector1">
            <a:avLst/>
          </a:prstGeom>
          <a:ln w="12700">
            <a:solidFill>
              <a:schemeClr val="bg1">
                <a:lumMod val="50000"/>
              </a:schemeClr>
            </a:solidFill>
            <a:prstDash val="sysDot"/>
            <a:tailEnd type="arrow" w="sm" len="sm"/>
          </a:ln>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1143000" y="5486400"/>
            <a:ext cx="7313721" cy="830997"/>
          </a:xfrm>
          <a:prstGeom prst="rect">
            <a:avLst/>
          </a:prstGeom>
          <a:noFill/>
        </p:spPr>
        <p:txBody>
          <a:bodyPr wrap="none" rtlCol="0">
            <a:spAutoFit/>
          </a:bodyPr>
          <a:lstStyle/>
          <a:p>
            <a:r>
              <a:rPr lang="en-US" sz="2400" dirty="0" smtClean="0">
                <a:solidFill>
                  <a:srgbClr val="000000"/>
                </a:solidFill>
              </a:rPr>
              <a:t>Managed runtime on application’s critical path</a:t>
            </a:r>
          </a:p>
          <a:p>
            <a:r>
              <a:rPr lang="en-US" sz="2400" dirty="0" smtClean="0">
                <a:solidFill>
                  <a:srgbClr val="000000"/>
                </a:solidFill>
              </a:rPr>
              <a:t>may perturb performance</a:t>
            </a:r>
            <a:endParaRPr lang="en-US" sz="2400" dirty="0">
              <a:solidFill>
                <a:srgbClr val="000000"/>
              </a:solidFill>
            </a:endParaRPr>
          </a:p>
        </p:txBody>
      </p:sp>
    </p:spTree>
    <p:custDataLst>
      <p:tags r:id="rId1"/>
    </p:custData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 name="Rectangle 65"/>
          <p:cNvSpPr/>
          <p:nvPr/>
        </p:nvSpPr>
        <p:spPr>
          <a:xfrm>
            <a:off x="2034539" y="4708045"/>
            <a:ext cx="2278380" cy="37490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smtClean="0"/>
          </a:p>
        </p:txBody>
      </p:sp>
      <p:sp>
        <p:nvSpPr>
          <p:cNvPr id="2" name="Title 1"/>
          <p:cNvSpPr>
            <a:spLocks noGrp="1"/>
          </p:cNvSpPr>
          <p:nvPr>
            <p:ph type="title"/>
          </p:nvPr>
        </p:nvSpPr>
        <p:spPr/>
        <p:txBody>
          <a:bodyPr>
            <a:normAutofit fontScale="90000"/>
          </a:bodyPr>
          <a:lstStyle/>
          <a:p>
            <a:r>
              <a:rPr lang="en-US" dirty="0" smtClean="0"/>
              <a:t>Steps towards scalability Ideal model</a:t>
            </a:r>
            <a:endParaRPr lang="en-US" dirty="0"/>
          </a:p>
        </p:txBody>
      </p:sp>
      <p:sp>
        <p:nvSpPr>
          <p:cNvPr id="4" name="Date Placeholder 3"/>
          <p:cNvSpPr>
            <a:spLocks noGrp="1"/>
          </p:cNvSpPr>
          <p:nvPr>
            <p:ph type="dt" sz="half" idx="10"/>
          </p:nvPr>
        </p:nvSpPr>
        <p:spPr/>
        <p:txBody>
          <a:bodyPr/>
          <a:lstStyle/>
          <a:p>
            <a:r>
              <a:rPr lang="en-US" smtClean="0"/>
              <a:t>McKinley</a:t>
            </a:r>
            <a:endParaRPr lang="en-US" dirty="0"/>
          </a:p>
        </p:txBody>
      </p:sp>
      <p:sp>
        <p:nvSpPr>
          <p:cNvPr id="44" name="Footer Placeholder 43"/>
          <p:cNvSpPr>
            <a:spLocks noGrp="1"/>
          </p:cNvSpPr>
          <p:nvPr>
            <p:ph type="ftr" sz="quarter" idx="11"/>
          </p:nvPr>
        </p:nvSpPr>
        <p:spPr/>
        <p:txBody>
          <a:bodyPr/>
          <a:lstStyle/>
          <a:p>
            <a:r>
              <a:rPr lang="en-US" smtClean="0"/>
              <a:t>How’s the Parallel Revolution Going?</a:t>
            </a:r>
            <a:endParaRPr lang="en-US"/>
          </a:p>
        </p:txBody>
      </p:sp>
      <p:sp>
        <p:nvSpPr>
          <p:cNvPr id="5" name="Slide Number Placeholder 4"/>
          <p:cNvSpPr>
            <a:spLocks noGrp="1"/>
          </p:cNvSpPr>
          <p:nvPr>
            <p:ph type="sldNum" sz="quarter" idx="12"/>
          </p:nvPr>
        </p:nvSpPr>
        <p:spPr/>
        <p:txBody>
          <a:bodyPr/>
          <a:lstStyle/>
          <a:p>
            <a:fld id="{6B6660AD-66C8-8440-A125-2DD6ED719C5D}" type="slidenum">
              <a:rPr lang="en-US" smtClean="0"/>
              <a:pPr/>
              <a:t>46</a:t>
            </a:fld>
            <a:endParaRPr lang="en-US"/>
          </a:p>
        </p:txBody>
      </p:sp>
      <p:sp>
        <p:nvSpPr>
          <p:cNvPr id="6" name="Rounded Rectangular Callout 5"/>
          <p:cNvSpPr/>
          <p:nvPr/>
        </p:nvSpPr>
        <p:spPr>
          <a:xfrm>
            <a:off x="914399" y="1646237"/>
            <a:ext cx="7010401" cy="590490"/>
          </a:xfrm>
          <a:prstGeom prst="wedgeRoundRectCallout">
            <a:avLst>
              <a:gd name="adj1" fmla="val -50106"/>
              <a:gd name="adj2" fmla="val 20208"/>
              <a:gd name="adj3" fmla="val 16667"/>
            </a:avLst>
          </a:prstGeom>
          <a:effectLst>
            <a:outerShdw blurRad="50800" dist="38100" dir="2700000" algn="br" rotWithShape="0">
              <a:srgbClr val="000000">
                <a:alpha val="43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r>
              <a:rPr lang="en-US" sz="2400" b="1" dirty="0" smtClean="0">
                <a:cs typeface="Chalkboard"/>
              </a:rPr>
              <a:t>Step 4. Minimize perturbation</a:t>
            </a:r>
          </a:p>
        </p:txBody>
      </p:sp>
      <p:cxnSp>
        <p:nvCxnSpPr>
          <p:cNvPr id="7" name="Straight Arrow Connector 6"/>
          <p:cNvCxnSpPr/>
          <p:nvPr/>
        </p:nvCxnSpPr>
        <p:spPr>
          <a:xfrm>
            <a:off x="838200" y="2429985"/>
            <a:ext cx="7620000" cy="1588"/>
          </a:xfrm>
          <a:prstGeom prst="straightConnector1">
            <a:avLst/>
          </a:prstGeom>
          <a:ln>
            <a:solidFill>
              <a:schemeClr val="tx1">
                <a:lumMod val="50000"/>
                <a:lumOff val="50000"/>
              </a:schemeClr>
            </a:solidFill>
            <a:tailEnd type="arrow"/>
          </a:ln>
          <a:effectLst>
            <a:outerShdw blurRad="50800" dist="38100" dir="2700000">
              <a:schemeClr val="tx1">
                <a:alpha val="43000"/>
              </a:schemeClr>
            </a:outerShdw>
          </a:effectLst>
        </p:spPr>
        <p:style>
          <a:lnRef idx="2">
            <a:schemeClr val="accent3"/>
          </a:lnRef>
          <a:fillRef idx="0">
            <a:schemeClr val="accent3"/>
          </a:fillRef>
          <a:effectRef idx="1">
            <a:schemeClr val="accent3"/>
          </a:effectRef>
          <a:fontRef idx="minor">
            <a:schemeClr val="tx1"/>
          </a:fontRef>
        </p:style>
      </p:cxnSp>
      <p:sp>
        <p:nvSpPr>
          <p:cNvPr id="8" name="Rectangle 7"/>
          <p:cNvSpPr/>
          <p:nvPr/>
        </p:nvSpPr>
        <p:spPr>
          <a:xfrm>
            <a:off x="1219200" y="2433161"/>
            <a:ext cx="15240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smtClean="0"/>
          </a:p>
        </p:txBody>
      </p:sp>
      <p:sp>
        <p:nvSpPr>
          <p:cNvPr id="9" name="Rectangle 8"/>
          <p:cNvSpPr/>
          <p:nvPr/>
        </p:nvSpPr>
        <p:spPr>
          <a:xfrm>
            <a:off x="1219200" y="2812573"/>
            <a:ext cx="13716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smtClean="0"/>
          </a:p>
        </p:txBody>
      </p:sp>
      <p:sp>
        <p:nvSpPr>
          <p:cNvPr id="10" name="Rectangle 9"/>
          <p:cNvSpPr/>
          <p:nvPr/>
        </p:nvSpPr>
        <p:spPr>
          <a:xfrm>
            <a:off x="1219200" y="3191985"/>
            <a:ext cx="16764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Application</a:t>
            </a:r>
          </a:p>
        </p:txBody>
      </p:sp>
      <p:sp>
        <p:nvSpPr>
          <p:cNvPr id="11" name="Rectangle 10"/>
          <p:cNvSpPr/>
          <p:nvPr/>
        </p:nvSpPr>
        <p:spPr>
          <a:xfrm>
            <a:off x="1219200" y="3571397"/>
            <a:ext cx="13716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Threads</a:t>
            </a:r>
          </a:p>
        </p:txBody>
      </p:sp>
      <p:sp>
        <p:nvSpPr>
          <p:cNvPr id="12" name="Rectangle 11"/>
          <p:cNvSpPr/>
          <p:nvPr/>
        </p:nvSpPr>
        <p:spPr>
          <a:xfrm>
            <a:off x="1219200" y="3949221"/>
            <a:ext cx="10668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smtClean="0"/>
          </a:p>
        </p:txBody>
      </p:sp>
      <p:sp>
        <p:nvSpPr>
          <p:cNvPr id="13" name="Rectangle 12"/>
          <p:cNvSpPr/>
          <p:nvPr/>
        </p:nvSpPr>
        <p:spPr>
          <a:xfrm>
            <a:off x="1219200" y="4708045"/>
            <a:ext cx="7620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smtClean="0"/>
          </a:p>
        </p:txBody>
      </p:sp>
      <p:sp>
        <p:nvSpPr>
          <p:cNvPr id="14" name="TextBox 13"/>
          <p:cNvSpPr txBox="1"/>
          <p:nvPr/>
        </p:nvSpPr>
        <p:spPr>
          <a:xfrm>
            <a:off x="264604" y="2431573"/>
            <a:ext cx="954596" cy="338554"/>
          </a:xfrm>
          <a:prstGeom prst="rect">
            <a:avLst/>
          </a:prstGeom>
          <a:noFill/>
        </p:spPr>
        <p:txBody>
          <a:bodyPr wrap="square" rtlCol="0">
            <a:spAutoFit/>
          </a:bodyPr>
          <a:lstStyle/>
          <a:p>
            <a:pPr algn="ctr"/>
            <a:r>
              <a:rPr lang="en-US" sz="1600" dirty="0" smtClean="0"/>
              <a:t>Core 0</a:t>
            </a:r>
          </a:p>
        </p:txBody>
      </p:sp>
      <p:sp>
        <p:nvSpPr>
          <p:cNvPr id="15" name="TextBox 14"/>
          <p:cNvSpPr txBox="1"/>
          <p:nvPr/>
        </p:nvSpPr>
        <p:spPr>
          <a:xfrm>
            <a:off x="264604" y="2817613"/>
            <a:ext cx="954596" cy="338554"/>
          </a:xfrm>
          <a:prstGeom prst="rect">
            <a:avLst/>
          </a:prstGeom>
          <a:noFill/>
        </p:spPr>
        <p:txBody>
          <a:bodyPr wrap="square" rtlCol="0">
            <a:spAutoFit/>
          </a:bodyPr>
          <a:lstStyle/>
          <a:p>
            <a:pPr algn="ctr"/>
            <a:r>
              <a:rPr lang="en-US" sz="1600" dirty="0" smtClean="0"/>
              <a:t>Core 1</a:t>
            </a:r>
          </a:p>
        </p:txBody>
      </p:sp>
      <p:sp>
        <p:nvSpPr>
          <p:cNvPr id="16" name="TextBox 15"/>
          <p:cNvSpPr txBox="1"/>
          <p:nvPr/>
        </p:nvSpPr>
        <p:spPr>
          <a:xfrm>
            <a:off x="264604" y="3202065"/>
            <a:ext cx="954596" cy="338554"/>
          </a:xfrm>
          <a:prstGeom prst="rect">
            <a:avLst/>
          </a:prstGeom>
          <a:noFill/>
        </p:spPr>
        <p:txBody>
          <a:bodyPr wrap="square" rtlCol="0">
            <a:spAutoFit/>
          </a:bodyPr>
          <a:lstStyle/>
          <a:p>
            <a:pPr algn="ctr"/>
            <a:r>
              <a:rPr lang="en-US" sz="1600" dirty="0" smtClean="0"/>
              <a:t>Core 2</a:t>
            </a:r>
          </a:p>
        </p:txBody>
      </p:sp>
      <p:sp>
        <p:nvSpPr>
          <p:cNvPr id="17" name="TextBox 16"/>
          <p:cNvSpPr txBox="1"/>
          <p:nvPr/>
        </p:nvSpPr>
        <p:spPr>
          <a:xfrm>
            <a:off x="264604" y="3563457"/>
            <a:ext cx="954596" cy="338554"/>
          </a:xfrm>
          <a:prstGeom prst="rect">
            <a:avLst/>
          </a:prstGeom>
          <a:noFill/>
        </p:spPr>
        <p:txBody>
          <a:bodyPr wrap="square" rtlCol="0">
            <a:spAutoFit/>
          </a:bodyPr>
          <a:lstStyle/>
          <a:p>
            <a:pPr algn="ctr"/>
            <a:r>
              <a:rPr lang="en-US" sz="1600" dirty="0" smtClean="0"/>
              <a:t>Core 3</a:t>
            </a:r>
          </a:p>
        </p:txBody>
      </p:sp>
      <p:sp>
        <p:nvSpPr>
          <p:cNvPr id="18" name="TextBox 17"/>
          <p:cNvSpPr txBox="1"/>
          <p:nvPr/>
        </p:nvSpPr>
        <p:spPr>
          <a:xfrm>
            <a:off x="264604" y="3954537"/>
            <a:ext cx="954596" cy="338554"/>
          </a:xfrm>
          <a:prstGeom prst="rect">
            <a:avLst/>
          </a:prstGeom>
          <a:noFill/>
        </p:spPr>
        <p:txBody>
          <a:bodyPr wrap="square" rtlCol="0">
            <a:spAutoFit/>
          </a:bodyPr>
          <a:lstStyle/>
          <a:p>
            <a:pPr algn="ctr"/>
            <a:r>
              <a:rPr lang="en-US" sz="1600" dirty="0" smtClean="0"/>
              <a:t>Core 4</a:t>
            </a:r>
          </a:p>
        </p:txBody>
      </p:sp>
      <p:sp>
        <p:nvSpPr>
          <p:cNvPr id="19" name="TextBox 18"/>
          <p:cNvSpPr txBox="1"/>
          <p:nvPr/>
        </p:nvSpPr>
        <p:spPr>
          <a:xfrm>
            <a:off x="264604" y="4323869"/>
            <a:ext cx="954596" cy="338554"/>
          </a:xfrm>
          <a:prstGeom prst="rect">
            <a:avLst/>
          </a:prstGeom>
          <a:noFill/>
        </p:spPr>
        <p:txBody>
          <a:bodyPr wrap="square" rtlCol="0">
            <a:spAutoFit/>
          </a:bodyPr>
          <a:lstStyle/>
          <a:p>
            <a:pPr algn="ctr"/>
            <a:r>
              <a:rPr lang="en-US" sz="1600" dirty="0" smtClean="0"/>
              <a:t>Core 5</a:t>
            </a:r>
          </a:p>
        </p:txBody>
      </p:sp>
      <p:sp>
        <p:nvSpPr>
          <p:cNvPr id="20" name="TextBox 19"/>
          <p:cNvSpPr txBox="1"/>
          <p:nvPr/>
        </p:nvSpPr>
        <p:spPr>
          <a:xfrm>
            <a:off x="264604" y="4719713"/>
            <a:ext cx="954596" cy="338554"/>
          </a:xfrm>
          <a:prstGeom prst="rect">
            <a:avLst/>
          </a:prstGeom>
          <a:noFill/>
        </p:spPr>
        <p:txBody>
          <a:bodyPr wrap="square" rtlCol="0">
            <a:spAutoFit/>
          </a:bodyPr>
          <a:lstStyle/>
          <a:p>
            <a:pPr algn="ctr"/>
            <a:r>
              <a:rPr lang="en-US" sz="1600" dirty="0" smtClean="0"/>
              <a:t>Core 6</a:t>
            </a:r>
          </a:p>
        </p:txBody>
      </p:sp>
      <p:sp>
        <p:nvSpPr>
          <p:cNvPr id="21" name="TextBox 20"/>
          <p:cNvSpPr txBox="1"/>
          <p:nvPr/>
        </p:nvSpPr>
        <p:spPr>
          <a:xfrm>
            <a:off x="264604" y="5090115"/>
            <a:ext cx="954596" cy="338554"/>
          </a:xfrm>
          <a:prstGeom prst="rect">
            <a:avLst/>
          </a:prstGeom>
          <a:noFill/>
        </p:spPr>
        <p:txBody>
          <a:bodyPr wrap="square" rtlCol="0">
            <a:spAutoFit/>
          </a:bodyPr>
          <a:lstStyle/>
          <a:p>
            <a:pPr algn="ctr"/>
            <a:r>
              <a:rPr lang="en-US" sz="1600" dirty="0" smtClean="0"/>
              <a:t>Core 7</a:t>
            </a:r>
          </a:p>
        </p:txBody>
      </p:sp>
      <p:sp>
        <p:nvSpPr>
          <p:cNvPr id="22" name="TextBox 21"/>
          <p:cNvSpPr txBox="1"/>
          <p:nvPr/>
        </p:nvSpPr>
        <p:spPr>
          <a:xfrm>
            <a:off x="7848600" y="2050573"/>
            <a:ext cx="954596" cy="338554"/>
          </a:xfrm>
          <a:prstGeom prst="rect">
            <a:avLst/>
          </a:prstGeom>
          <a:noFill/>
        </p:spPr>
        <p:txBody>
          <a:bodyPr wrap="square" rtlCol="0">
            <a:spAutoFit/>
          </a:bodyPr>
          <a:lstStyle/>
          <a:p>
            <a:pPr algn="ctr"/>
            <a:r>
              <a:rPr lang="en-US" sz="1600" dirty="0" smtClean="0"/>
              <a:t>time</a:t>
            </a:r>
          </a:p>
        </p:txBody>
      </p:sp>
      <p:sp>
        <p:nvSpPr>
          <p:cNvPr id="32" name="Rectangle 31"/>
          <p:cNvSpPr/>
          <p:nvPr/>
        </p:nvSpPr>
        <p:spPr>
          <a:xfrm>
            <a:off x="2590800" y="3571397"/>
            <a:ext cx="45719" cy="37490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smtClean="0"/>
              <a:t>Threads</a:t>
            </a:r>
          </a:p>
        </p:txBody>
      </p:sp>
      <p:sp>
        <p:nvSpPr>
          <p:cNvPr id="33" name="Rectangle 32"/>
          <p:cNvSpPr/>
          <p:nvPr/>
        </p:nvSpPr>
        <p:spPr>
          <a:xfrm>
            <a:off x="2743200" y="2429985"/>
            <a:ext cx="45719" cy="37490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smtClean="0"/>
          </a:p>
        </p:txBody>
      </p:sp>
      <p:sp>
        <p:nvSpPr>
          <p:cNvPr id="34" name="Rectangle 33"/>
          <p:cNvSpPr/>
          <p:nvPr/>
        </p:nvSpPr>
        <p:spPr>
          <a:xfrm>
            <a:off x="2895600" y="3191985"/>
            <a:ext cx="45719" cy="37490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smtClean="0"/>
              <a:t>Analysis</a:t>
            </a:r>
          </a:p>
        </p:txBody>
      </p:sp>
      <p:sp>
        <p:nvSpPr>
          <p:cNvPr id="36" name="Rectangle 35"/>
          <p:cNvSpPr/>
          <p:nvPr/>
        </p:nvSpPr>
        <p:spPr>
          <a:xfrm>
            <a:off x="2286000" y="3949221"/>
            <a:ext cx="45719" cy="37490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smtClean="0"/>
          </a:p>
        </p:txBody>
      </p:sp>
      <p:sp>
        <p:nvSpPr>
          <p:cNvPr id="37" name="Rectangle 36"/>
          <p:cNvSpPr/>
          <p:nvPr/>
        </p:nvSpPr>
        <p:spPr>
          <a:xfrm>
            <a:off x="1219200" y="5090115"/>
            <a:ext cx="807719" cy="37490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smtClean="0"/>
          </a:p>
        </p:txBody>
      </p:sp>
      <p:sp>
        <p:nvSpPr>
          <p:cNvPr id="38" name="Rectangle 37"/>
          <p:cNvSpPr/>
          <p:nvPr/>
        </p:nvSpPr>
        <p:spPr>
          <a:xfrm>
            <a:off x="1219200" y="4324125"/>
            <a:ext cx="2819400" cy="37490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smtClean="0"/>
          </a:p>
        </p:txBody>
      </p:sp>
      <p:sp>
        <p:nvSpPr>
          <p:cNvPr id="55" name="Rectangle 54"/>
          <p:cNvSpPr/>
          <p:nvPr/>
        </p:nvSpPr>
        <p:spPr>
          <a:xfrm>
            <a:off x="2788919" y="2433161"/>
            <a:ext cx="19812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600" dirty="0" smtClean="0"/>
          </a:p>
        </p:txBody>
      </p:sp>
      <p:sp>
        <p:nvSpPr>
          <p:cNvPr id="56" name="Rectangle 55"/>
          <p:cNvSpPr/>
          <p:nvPr/>
        </p:nvSpPr>
        <p:spPr>
          <a:xfrm>
            <a:off x="2636519" y="2812573"/>
            <a:ext cx="16764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600" dirty="0" smtClean="0"/>
          </a:p>
        </p:txBody>
      </p:sp>
      <p:sp>
        <p:nvSpPr>
          <p:cNvPr id="57" name="Rectangle 56"/>
          <p:cNvSpPr/>
          <p:nvPr/>
        </p:nvSpPr>
        <p:spPr>
          <a:xfrm>
            <a:off x="2941319" y="3191985"/>
            <a:ext cx="15240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Application</a:t>
            </a:r>
          </a:p>
        </p:txBody>
      </p:sp>
      <p:sp>
        <p:nvSpPr>
          <p:cNvPr id="58" name="Rectangle 57"/>
          <p:cNvSpPr/>
          <p:nvPr/>
        </p:nvSpPr>
        <p:spPr>
          <a:xfrm>
            <a:off x="2636519" y="3574317"/>
            <a:ext cx="18288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Threads</a:t>
            </a:r>
          </a:p>
        </p:txBody>
      </p:sp>
      <p:sp>
        <p:nvSpPr>
          <p:cNvPr id="59" name="Rectangle 58"/>
          <p:cNvSpPr/>
          <p:nvPr/>
        </p:nvSpPr>
        <p:spPr>
          <a:xfrm>
            <a:off x="2331719" y="3947633"/>
            <a:ext cx="16764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600" dirty="0" smtClean="0"/>
          </a:p>
        </p:txBody>
      </p:sp>
      <p:sp>
        <p:nvSpPr>
          <p:cNvPr id="60" name="Rectangle 59"/>
          <p:cNvSpPr/>
          <p:nvPr/>
        </p:nvSpPr>
        <p:spPr>
          <a:xfrm>
            <a:off x="2026920" y="5089045"/>
            <a:ext cx="18288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600" dirty="0" smtClean="0"/>
          </a:p>
        </p:txBody>
      </p:sp>
      <p:sp>
        <p:nvSpPr>
          <p:cNvPr id="35" name="Rectangle 34"/>
          <p:cNvSpPr/>
          <p:nvPr/>
        </p:nvSpPr>
        <p:spPr>
          <a:xfrm>
            <a:off x="2590800" y="2812573"/>
            <a:ext cx="45719" cy="37490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smtClean="0"/>
          </a:p>
        </p:txBody>
      </p:sp>
      <p:sp>
        <p:nvSpPr>
          <p:cNvPr id="39" name="Rectangle 38"/>
          <p:cNvSpPr/>
          <p:nvPr/>
        </p:nvSpPr>
        <p:spPr>
          <a:xfrm>
            <a:off x="1981200" y="4708045"/>
            <a:ext cx="45719" cy="37490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smtClean="0"/>
          </a:p>
        </p:txBody>
      </p:sp>
      <p:cxnSp>
        <p:nvCxnSpPr>
          <p:cNvPr id="43" name="Straight Arrow Connector 42"/>
          <p:cNvCxnSpPr>
            <a:stCxn id="59" idx="1"/>
          </p:cNvCxnSpPr>
          <p:nvPr/>
        </p:nvCxnSpPr>
        <p:spPr>
          <a:xfrm rot="10800000" flipH="1" flipV="1">
            <a:off x="2331718" y="4135084"/>
            <a:ext cx="106681" cy="393211"/>
          </a:xfrm>
          <a:prstGeom prst="straightConnector1">
            <a:avLst/>
          </a:prstGeom>
          <a:ln w="12700">
            <a:solidFill>
              <a:schemeClr val="bg1">
                <a:lumMod val="50000"/>
              </a:schemeClr>
            </a:solidFill>
            <a:prstDash val="sysDot"/>
            <a:miter lim="800000"/>
            <a:tailEnd type="triangle" w="sm" len="sm"/>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stCxn id="58" idx="1"/>
          </p:cNvCxnSpPr>
          <p:nvPr/>
        </p:nvCxnSpPr>
        <p:spPr>
          <a:xfrm rot="10800000" flipH="1" flipV="1">
            <a:off x="2636518" y="3761769"/>
            <a:ext cx="106681" cy="1161068"/>
          </a:xfrm>
          <a:prstGeom prst="straightConnector1">
            <a:avLst/>
          </a:prstGeom>
          <a:ln w="12700">
            <a:solidFill>
              <a:schemeClr val="bg1">
                <a:lumMod val="50000"/>
              </a:schemeClr>
            </a:solidFill>
            <a:prstDash val="sysDot"/>
            <a:miter lim="800000"/>
            <a:tailEnd type="triangle" w="sm" len="sm"/>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56" idx="1"/>
          </p:cNvCxnSpPr>
          <p:nvPr/>
        </p:nvCxnSpPr>
        <p:spPr>
          <a:xfrm rot="10800000" flipH="1" flipV="1">
            <a:off x="2636519" y="3000024"/>
            <a:ext cx="152400" cy="1528271"/>
          </a:xfrm>
          <a:prstGeom prst="straightConnector1">
            <a:avLst/>
          </a:prstGeom>
          <a:ln w="12700">
            <a:solidFill>
              <a:schemeClr val="bg1">
                <a:lumMod val="50000"/>
              </a:schemeClr>
            </a:solidFill>
            <a:prstDash val="sysDot"/>
            <a:miter lim="800000"/>
            <a:tailEnd type="triangle" w="sm" len="sm"/>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57" idx="1"/>
          </p:cNvCxnSpPr>
          <p:nvPr/>
        </p:nvCxnSpPr>
        <p:spPr>
          <a:xfrm rot="10800000" flipH="1" flipV="1">
            <a:off x="2941319" y="3379436"/>
            <a:ext cx="152400" cy="1148859"/>
          </a:xfrm>
          <a:prstGeom prst="straightConnector1">
            <a:avLst/>
          </a:prstGeom>
          <a:ln w="12700">
            <a:solidFill>
              <a:schemeClr val="bg1">
                <a:lumMod val="50000"/>
              </a:schemeClr>
            </a:solidFill>
            <a:prstDash val="sysDot"/>
            <a:miter lim="800000"/>
            <a:tailEnd type="triangle" w="sm" len="sm"/>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55" idx="1"/>
          </p:cNvCxnSpPr>
          <p:nvPr/>
        </p:nvCxnSpPr>
        <p:spPr>
          <a:xfrm rot="10800000" flipH="1" flipV="1">
            <a:off x="2788919" y="2620613"/>
            <a:ext cx="304800" cy="2302224"/>
          </a:xfrm>
          <a:prstGeom prst="straightConnector1">
            <a:avLst/>
          </a:prstGeom>
          <a:ln w="12700">
            <a:solidFill>
              <a:schemeClr val="bg1">
                <a:lumMod val="50000"/>
              </a:schemeClr>
            </a:solidFill>
            <a:prstDash val="sysDot"/>
            <a:miter lim="800000"/>
            <a:tailEnd type="triangle" w="sm" len="sm"/>
          </a:ln>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1066800" y="5638800"/>
            <a:ext cx="7848600" cy="461665"/>
          </a:xfrm>
          <a:prstGeom prst="rect">
            <a:avLst/>
          </a:prstGeom>
          <a:noFill/>
        </p:spPr>
        <p:txBody>
          <a:bodyPr wrap="square" rtlCol="0">
            <a:spAutoFit/>
          </a:bodyPr>
          <a:lstStyle/>
          <a:p>
            <a:r>
              <a:rPr lang="en-US" sz="2400" dirty="0" smtClean="0">
                <a:solidFill>
                  <a:srgbClr val="000000"/>
                </a:solidFill>
              </a:rPr>
              <a:t>Offload work to concurrent runtime threads</a:t>
            </a:r>
            <a:endParaRPr lang="en-US" sz="2400" dirty="0">
              <a:solidFill>
                <a:srgbClr val="000000"/>
              </a:solidFill>
            </a:endParaRPr>
          </a:p>
        </p:txBody>
      </p:sp>
      <p:sp>
        <p:nvSpPr>
          <p:cNvPr id="65" name="TextBox 64"/>
          <p:cNvSpPr txBox="1"/>
          <p:nvPr/>
        </p:nvSpPr>
        <p:spPr>
          <a:xfrm>
            <a:off x="4572000" y="4419600"/>
            <a:ext cx="3505200" cy="830997"/>
          </a:xfrm>
          <a:prstGeom prst="rect">
            <a:avLst/>
          </a:prstGeom>
          <a:noFill/>
        </p:spPr>
        <p:txBody>
          <a:bodyPr wrap="square" rtlCol="0">
            <a:spAutoFit/>
          </a:bodyPr>
          <a:lstStyle/>
          <a:p>
            <a:r>
              <a:rPr lang="en-US" sz="2400" dirty="0" smtClean="0">
                <a:solidFill>
                  <a:srgbClr val="000000"/>
                </a:solidFill>
              </a:rPr>
              <a:t>Whole runtime task taken off critical path</a:t>
            </a:r>
            <a:endParaRPr lang="en-US" sz="2400" dirty="0">
              <a:solidFill>
                <a:srgbClr val="000000"/>
              </a:solidFill>
            </a:endParaRPr>
          </a:p>
        </p:txBody>
      </p:sp>
    </p:spTree>
    <p:custDataLst>
      <p:tags r:id="rId1"/>
    </p:custData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Steps towards scalability Ideal model</a:t>
            </a:r>
            <a:endParaRPr lang="en-US" dirty="0"/>
          </a:p>
        </p:txBody>
      </p:sp>
      <p:sp>
        <p:nvSpPr>
          <p:cNvPr id="4" name="Date Placeholder 3"/>
          <p:cNvSpPr>
            <a:spLocks noGrp="1"/>
          </p:cNvSpPr>
          <p:nvPr>
            <p:ph type="dt" sz="half" idx="10"/>
          </p:nvPr>
        </p:nvSpPr>
        <p:spPr/>
        <p:txBody>
          <a:bodyPr/>
          <a:lstStyle/>
          <a:p>
            <a:r>
              <a:rPr lang="en-US" smtClean="0"/>
              <a:t>McKinley</a:t>
            </a:r>
            <a:endParaRPr lang="en-US" dirty="0"/>
          </a:p>
        </p:txBody>
      </p:sp>
      <p:sp>
        <p:nvSpPr>
          <p:cNvPr id="52" name="Footer Placeholder 51"/>
          <p:cNvSpPr>
            <a:spLocks noGrp="1"/>
          </p:cNvSpPr>
          <p:nvPr>
            <p:ph type="ftr" sz="quarter" idx="11"/>
          </p:nvPr>
        </p:nvSpPr>
        <p:spPr/>
        <p:txBody>
          <a:bodyPr/>
          <a:lstStyle/>
          <a:p>
            <a:r>
              <a:rPr lang="en-US" smtClean="0"/>
              <a:t>How’s the Parallel Revolution Going?</a:t>
            </a:r>
            <a:endParaRPr lang="en-US"/>
          </a:p>
        </p:txBody>
      </p:sp>
      <p:sp>
        <p:nvSpPr>
          <p:cNvPr id="5" name="Slide Number Placeholder 4"/>
          <p:cNvSpPr>
            <a:spLocks noGrp="1"/>
          </p:cNvSpPr>
          <p:nvPr>
            <p:ph type="sldNum" sz="quarter" idx="12"/>
          </p:nvPr>
        </p:nvSpPr>
        <p:spPr/>
        <p:txBody>
          <a:bodyPr/>
          <a:lstStyle/>
          <a:p>
            <a:fld id="{6B6660AD-66C8-8440-A125-2DD6ED719C5D}" type="slidenum">
              <a:rPr lang="en-US" smtClean="0"/>
              <a:pPr/>
              <a:t>47</a:t>
            </a:fld>
            <a:endParaRPr lang="en-US"/>
          </a:p>
        </p:txBody>
      </p:sp>
      <p:sp>
        <p:nvSpPr>
          <p:cNvPr id="6" name="Rounded Rectangular Callout 5"/>
          <p:cNvSpPr/>
          <p:nvPr/>
        </p:nvSpPr>
        <p:spPr>
          <a:xfrm>
            <a:off x="954595" y="1640818"/>
            <a:ext cx="7010401" cy="590490"/>
          </a:xfrm>
          <a:prstGeom prst="wedgeRoundRectCallout">
            <a:avLst>
              <a:gd name="adj1" fmla="val -50106"/>
              <a:gd name="adj2" fmla="val 20208"/>
              <a:gd name="adj3" fmla="val 16667"/>
            </a:avLst>
          </a:prstGeom>
          <a:effectLst>
            <a:outerShdw blurRad="50800" dist="38100" dir="2700000" algn="br" rotWithShape="0">
              <a:srgbClr val="000000">
                <a:alpha val="43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r>
              <a:rPr lang="en-US" sz="2400" b="1" dirty="0" smtClean="0">
                <a:latin typeface="+mj-lt"/>
                <a:cs typeface="Chalkboard"/>
              </a:rPr>
              <a:t>Step 4. Minimize perturbation</a:t>
            </a:r>
          </a:p>
        </p:txBody>
      </p:sp>
      <p:cxnSp>
        <p:nvCxnSpPr>
          <p:cNvPr id="7" name="Straight Arrow Connector 6"/>
          <p:cNvCxnSpPr/>
          <p:nvPr/>
        </p:nvCxnSpPr>
        <p:spPr>
          <a:xfrm>
            <a:off x="878396" y="2424566"/>
            <a:ext cx="7620000" cy="1588"/>
          </a:xfrm>
          <a:prstGeom prst="straightConnector1">
            <a:avLst/>
          </a:prstGeom>
          <a:ln>
            <a:solidFill>
              <a:schemeClr val="tx1">
                <a:lumMod val="50000"/>
                <a:lumOff val="50000"/>
              </a:schemeClr>
            </a:solidFill>
            <a:tailEnd type="arrow"/>
          </a:ln>
          <a:effectLst>
            <a:outerShdw blurRad="50800" dist="38100" dir="2700000">
              <a:schemeClr val="tx1">
                <a:alpha val="43000"/>
              </a:schemeClr>
            </a:outerShdw>
          </a:effectLst>
        </p:spPr>
        <p:style>
          <a:lnRef idx="2">
            <a:schemeClr val="accent3"/>
          </a:lnRef>
          <a:fillRef idx="0">
            <a:schemeClr val="accent3"/>
          </a:fillRef>
          <a:effectRef idx="1">
            <a:schemeClr val="accent3"/>
          </a:effectRef>
          <a:fontRef idx="minor">
            <a:schemeClr val="tx1"/>
          </a:fontRef>
        </p:style>
      </p:cxnSp>
      <p:sp>
        <p:nvSpPr>
          <p:cNvPr id="8" name="Rectangle 7"/>
          <p:cNvSpPr/>
          <p:nvPr/>
        </p:nvSpPr>
        <p:spPr>
          <a:xfrm>
            <a:off x="1259396" y="2427742"/>
            <a:ext cx="15240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smtClean="0"/>
          </a:p>
        </p:txBody>
      </p:sp>
      <p:sp>
        <p:nvSpPr>
          <p:cNvPr id="9" name="Rectangle 8"/>
          <p:cNvSpPr/>
          <p:nvPr/>
        </p:nvSpPr>
        <p:spPr>
          <a:xfrm>
            <a:off x="1259396" y="2807154"/>
            <a:ext cx="13716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smtClean="0"/>
          </a:p>
        </p:txBody>
      </p:sp>
      <p:sp>
        <p:nvSpPr>
          <p:cNvPr id="10" name="Rectangle 9"/>
          <p:cNvSpPr/>
          <p:nvPr/>
        </p:nvSpPr>
        <p:spPr>
          <a:xfrm>
            <a:off x="1259396" y="3186566"/>
            <a:ext cx="16764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Application</a:t>
            </a:r>
          </a:p>
        </p:txBody>
      </p:sp>
      <p:sp>
        <p:nvSpPr>
          <p:cNvPr id="11" name="Rectangle 10"/>
          <p:cNvSpPr/>
          <p:nvPr/>
        </p:nvSpPr>
        <p:spPr>
          <a:xfrm>
            <a:off x="1259396" y="3565978"/>
            <a:ext cx="13716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Threads</a:t>
            </a:r>
          </a:p>
        </p:txBody>
      </p:sp>
      <p:sp>
        <p:nvSpPr>
          <p:cNvPr id="12" name="Rectangle 11"/>
          <p:cNvSpPr/>
          <p:nvPr/>
        </p:nvSpPr>
        <p:spPr>
          <a:xfrm>
            <a:off x="1259396" y="3943802"/>
            <a:ext cx="10668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smtClean="0"/>
          </a:p>
        </p:txBody>
      </p:sp>
      <p:sp>
        <p:nvSpPr>
          <p:cNvPr id="13" name="Rectangle 12"/>
          <p:cNvSpPr/>
          <p:nvPr/>
        </p:nvSpPr>
        <p:spPr>
          <a:xfrm>
            <a:off x="1259396" y="4702626"/>
            <a:ext cx="7620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smtClean="0"/>
          </a:p>
        </p:txBody>
      </p:sp>
      <p:sp>
        <p:nvSpPr>
          <p:cNvPr id="14" name="TextBox 13"/>
          <p:cNvSpPr txBox="1"/>
          <p:nvPr/>
        </p:nvSpPr>
        <p:spPr>
          <a:xfrm>
            <a:off x="304800" y="2426154"/>
            <a:ext cx="954596" cy="338554"/>
          </a:xfrm>
          <a:prstGeom prst="rect">
            <a:avLst/>
          </a:prstGeom>
          <a:noFill/>
        </p:spPr>
        <p:txBody>
          <a:bodyPr wrap="square" rtlCol="0">
            <a:spAutoFit/>
          </a:bodyPr>
          <a:lstStyle/>
          <a:p>
            <a:pPr algn="ctr"/>
            <a:r>
              <a:rPr lang="en-US" sz="1600" dirty="0" smtClean="0"/>
              <a:t>Core 0</a:t>
            </a:r>
          </a:p>
        </p:txBody>
      </p:sp>
      <p:sp>
        <p:nvSpPr>
          <p:cNvPr id="15" name="TextBox 14"/>
          <p:cNvSpPr txBox="1"/>
          <p:nvPr/>
        </p:nvSpPr>
        <p:spPr>
          <a:xfrm>
            <a:off x="304800" y="2812194"/>
            <a:ext cx="954596" cy="338554"/>
          </a:xfrm>
          <a:prstGeom prst="rect">
            <a:avLst/>
          </a:prstGeom>
          <a:noFill/>
        </p:spPr>
        <p:txBody>
          <a:bodyPr wrap="square" rtlCol="0">
            <a:spAutoFit/>
          </a:bodyPr>
          <a:lstStyle/>
          <a:p>
            <a:pPr algn="ctr"/>
            <a:r>
              <a:rPr lang="en-US" sz="1600" dirty="0" smtClean="0"/>
              <a:t>Core 1</a:t>
            </a:r>
          </a:p>
        </p:txBody>
      </p:sp>
      <p:sp>
        <p:nvSpPr>
          <p:cNvPr id="16" name="TextBox 15"/>
          <p:cNvSpPr txBox="1"/>
          <p:nvPr/>
        </p:nvSpPr>
        <p:spPr>
          <a:xfrm>
            <a:off x="304800" y="3196646"/>
            <a:ext cx="954596" cy="338554"/>
          </a:xfrm>
          <a:prstGeom prst="rect">
            <a:avLst/>
          </a:prstGeom>
          <a:noFill/>
        </p:spPr>
        <p:txBody>
          <a:bodyPr wrap="square" rtlCol="0">
            <a:spAutoFit/>
          </a:bodyPr>
          <a:lstStyle/>
          <a:p>
            <a:pPr algn="ctr"/>
            <a:r>
              <a:rPr lang="en-US" sz="1600" dirty="0" smtClean="0"/>
              <a:t>Core 2</a:t>
            </a:r>
          </a:p>
        </p:txBody>
      </p:sp>
      <p:sp>
        <p:nvSpPr>
          <p:cNvPr id="17" name="TextBox 16"/>
          <p:cNvSpPr txBox="1"/>
          <p:nvPr/>
        </p:nvSpPr>
        <p:spPr>
          <a:xfrm>
            <a:off x="304800" y="3558038"/>
            <a:ext cx="954596" cy="338554"/>
          </a:xfrm>
          <a:prstGeom prst="rect">
            <a:avLst/>
          </a:prstGeom>
          <a:noFill/>
        </p:spPr>
        <p:txBody>
          <a:bodyPr wrap="square" rtlCol="0">
            <a:spAutoFit/>
          </a:bodyPr>
          <a:lstStyle/>
          <a:p>
            <a:pPr algn="ctr"/>
            <a:r>
              <a:rPr lang="en-US" sz="1600" dirty="0" smtClean="0"/>
              <a:t>Core 3</a:t>
            </a:r>
          </a:p>
        </p:txBody>
      </p:sp>
      <p:sp>
        <p:nvSpPr>
          <p:cNvPr id="18" name="TextBox 17"/>
          <p:cNvSpPr txBox="1"/>
          <p:nvPr/>
        </p:nvSpPr>
        <p:spPr>
          <a:xfrm>
            <a:off x="304800" y="3949118"/>
            <a:ext cx="954596" cy="338554"/>
          </a:xfrm>
          <a:prstGeom prst="rect">
            <a:avLst/>
          </a:prstGeom>
          <a:noFill/>
        </p:spPr>
        <p:txBody>
          <a:bodyPr wrap="square" rtlCol="0">
            <a:spAutoFit/>
          </a:bodyPr>
          <a:lstStyle/>
          <a:p>
            <a:pPr algn="ctr"/>
            <a:r>
              <a:rPr lang="en-US" sz="1600" dirty="0" smtClean="0"/>
              <a:t>Core 4</a:t>
            </a:r>
          </a:p>
        </p:txBody>
      </p:sp>
      <p:sp>
        <p:nvSpPr>
          <p:cNvPr id="19" name="TextBox 18"/>
          <p:cNvSpPr txBox="1"/>
          <p:nvPr/>
        </p:nvSpPr>
        <p:spPr>
          <a:xfrm>
            <a:off x="304800" y="4318450"/>
            <a:ext cx="954596" cy="338554"/>
          </a:xfrm>
          <a:prstGeom prst="rect">
            <a:avLst/>
          </a:prstGeom>
          <a:noFill/>
        </p:spPr>
        <p:txBody>
          <a:bodyPr wrap="square" rtlCol="0">
            <a:spAutoFit/>
          </a:bodyPr>
          <a:lstStyle/>
          <a:p>
            <a:pPr algn="ctr"/>
            <a:r>
              <a:rPr lang="en-US" sz="1600" dirty="0" smtClean="0"/>
              <a:t>Core 5</a:t>
            </a:r>
          </a:p>
        </p:txBody>
      </p:sp>
      <p:sp>
        <p:nvSpPr>
          <p:cNvPr id="20" name="TextBox 19"/>
          <p:cNvSpPr txBox="1"/>
          <p:nvPr/>
        </p:nvSpPr>
        <p:spPr>
          <a:xfrm>
            <a:off x="304800" y="4714294"/>
            <a:ext cx="954596" cy="338554"/>
          </a:xfrm>
          <a:prstGeom prst="rect">
            <a:avLst/>
          </a:prstGeom>
          <a:noFill/>
        </p:spPr>
        <p:txBody>
          <a:bodyPr wrap="square" rtlCol="0">
            <a:spAutoFit/>
          </a:bodyPr>
          <a:lstStyle/>
          <a:p>
            <a:pPr algn="ctr"/>
            <a:r>
              <a:rPr lang="en-US" sz="1600" dirty="0" smtClean="0"/>
              <a:t>Core 6</a:t>
            </a:r>
          </a:p>
        </p:txBody>
      </p:sp>
      <p:sp>
        <p:nvSpPr>
          <p:cNvPr id="21" name="TextBox 20"/>
          <p:cNvSpPr txBox="1"/>
          <p:nvPr/>
        </p:nvSpPr>
        <p:spPr>
          <a:xfrm>
            <a:off x="304800" y="5084696"/>
            <a:ext cx="954596" cy="338554"/>
          </a:xfrm>
          <a:prstGeom prst="rect">
            <a:avLst/>
          </a:prstGeom>
          <a:noFill/>
        </p:spPr>
        <p:txBody>
          <a:bodyPr wrap="square" rtlCol="0">
            <a:spAutoFit/>
          </a:bodyPr>
          <a:lstStyle/>
          <a:p>
            <a:pPr algn="ctr"/>
            <a:r>
              <a:rPr lang="en-US" sz="1600" dirty="0" smtClean="0"/>
              <a:t>Core 7</a:t>
            </a:r>
          </a:p>
        </p:txBody>
      </p:sp>
      <p:sp>
        <p:nvSpPr>
          <p:cNvPr id="22" name="TextBox 21"/>
          <p:cNvSpPr txBox="1"/>
          <p:nvPr/>
        </p:nvSpPr>
        <p:spPr>
          <a:xfrm>
            <a:off x="7888796" y="2045154"/>
            <a:ext cx="954596" cy="338554"/>
          </a:xfrm>
          <a:prstGeom prst="rect">
            <a:avLst/>
          </a:prstGeom>
          <a:noFill/>
        </p:spPr>
        <p:txBody>
          <a:bodyPr wrap="square" rtlCol="0">
            <a:spAutoFit/>
          </a:bodyPr>
          <a:lstStyle/>
          <a:p>
            <a:pPr algn="ctr"/>
            <a:r>
              <a:rPr lang="en-US" sz="1600" dirty="0" smtClean="0"/>
              <a:t>time</a:t>
            </a:r>
          </a:p>
        </p:txBody>
      </p:sp>
      <p:sp>
        <p:nvSpPr>
          <p:cNvPr id="32" name="Rectangle 31"/>
          <p:cNvSpPr/>
          <p:nvPr/>
        </p:nvSpPr>
        <p:spPr>
          <a:xfrm>
            <a:off x="2630996" y="3565978"/>
            <a:ext cx="45719" cy="37490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smtClean="0"/>
              <a:t>Threads</a:t>
            </a:r>
          </a:p>
        </p:txBody>
      </p:sp>
      <p:sp>
        <p:nvSpPr>
          <p:cNvPr id="33" name="Rectangle 32"/>
          <p:cNvSpPr/>
          <p:nvPr/>
        </p:nvSpPr>
        <p:spPr>
          <a:xfrm>
            <a:off x="2783396" y="2424566"/>
            <a:ext cx="45719" cy="37490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smtClean="0"/>
          </a:p>
        </p:txBody>
      </p:sp>
      <p:sp>
        <p:nvSpPr>
          <p:cNvPr id="34" name="Rectangle 33"/>
          <p:cNvSpPr/>
          <p:nvPr/>
        </p:nvSpPr>
        <p:spPr>
          <a:xfrm>
            <a:off x="2935796" y="3186566"/>
            <a:ext cx="45719" cy="37490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smtClean="0"/>
              <a:t>Analysis</a:t>
            </a:r>
          </a:p>
        </p:txBody>
      </p:sp>
      <p:sp>
        <p:nvSpPr>
          <p:cNvPr id="36" name="Rectangle 35"/>
          <p:cNvSpPr/>
          <p:nvPr/>
        </p:nvSpPr>
        <p:spPr>
          <a:xfrm>
            <a:off x="2326196" y="3943802"/>
            <a:ext cx="45719" cy="37490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smtClean="0"/>
          </a:p>
        </p:txBody>
      </p:sp>
      <p:sp>
        <p:nvSpPr>
          <p:cNvPr id="38" name="Rectangle 37"/>
          <p:cNvSpPr/>
          <p:nvPr/>
        </p:nvSpPr>
        <p:spPr>
          <a:xfrm>
            <a:off x="2829115" y="2424566"/>
            <a:ext cx="563881" cy="37490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smtClean="0"/>
          </a:p>
        </p:txBody>
      </p:sp>
      <p:sp>
        <p:nvSpPr>
          <p:cNvPr id="55" name="Rectangle 54"/>
          <p:cNvSpPr/>
          <p:nvPr/>
        </p:nvSpPr>
        <p:spPr>
          <a:xfrm>
            <a:off x="3392996" y="2424566"/>
            <a:ext cx="19812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600" dirty="0" smtClean="0"/>
          </a:p>
        </p:txBody>
      </p:sp>
      <p:sp>
        <p:nvSpPr>
          <p:cNvPr id="56" name="Rectangle 55"/>
          <p:cNvSpPr/>
          <p:nvPr/>
        </p:nvSpPr>
        <p:spPr>
          <a:xfrm>
            <a:off x="2676715" y="2807154"/>
            <a:ext cx="16764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600" dirty="0" smtClean="0"/>
          </a:p>
        </p:txBody>
      </p:sp>
      <p:sp>
        <p:nvSpPr>
          <p:cNvPr id="57" name="Rectangle 56"/>
          <p:cNvSpPr/>
          <p:nvPr/>
        </p:nvSpPr>
        <p:spPr>
          <a:xfrm>
            <a:off x="3545396" y="3186566"/>
            <a:ext cx="15240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Application</a:t>
            </a:r>
          </a:p>
        </p:txBody>
      </p:sp>
      <p:sp>
        <p:nvSpPr>
          <p:cNvPr id="58" name="Rectangle 57"/>
          <p:cNvSpPr/>
          <p:nvPr/>
        </p:nvSpPr>
        <p:spPr>
          <a:xfrm>
            <a:off x="2676715" y="3568898"/>
            <a:ext cx="18288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Threads</a:t>
            </a:r>
          </a:p>
        </p:txBody>
      </p:sp>
      <p:sp>
        <p:nvSpPr>
          <p:cNvPr id="59" name="Rectangle 58"/>
          <p:cNvSpPr/>
          <p:nvPr/>
        </p:nvSpPr>
        <p:spPr>
          <a:xfrm>
            <a:off x="2371915" y="3942214"/>
            <a:ext cx="16764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600" dirty="0" smtClean="0"/>
          </a:p>
        </p:txBody>
      </p:sp>
      <p:sp>
        <p:nvSpPr>
          <p:cNvPr id="60" name="Rectangle 59"/>
          <p:cNvSpPr/>
          <p:nvPr/>
        </p:nvSpPr>
        <p:spPr>
          <a:xfrm>
            <a:off x="2067115" y="4702626"/>
            <a:ext cx="18288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600" dirty="0" smtClean="0"/>
          </a:p>
        </p:txBody>
      </p:sp>
      <p:sp>
        <p:nvSpPr>
          <p:cNvPr id="35" name="Rectangle 34"/>
          <p:cNvSpPr/>
          <p:nvPr/>
        </p:nvSpPr>
        <p:spPr>
          <a:xfrm>
            <a:off x="2630996" y="2807154"/>
            <a:ext cx="45719" cy="37490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smtClean="0"/>
          </a:p>
        </p:txBody>
      </p:sp>
      <p:sp>
        <p:nvSpPr>
          <p:cNvPr id="39" name="Rectangle 38"/>
          <p:cNvSpPr/>
          <p:nvPr/>
        </p:nvSpPr>
        <p:spPr>
          <a:xfrm>
            <a:off x="2021396" y="4702626"/>
            <a:ext cx="45719" cy="37490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smtClean="0"/>
          </a:p>
        </p:txBody>
      </p:sp>
      <p:sp>
        <p:nvSpPr>
          <p:cNvPr id="42" name="Rectangle 41"/>
          <p:cNvSpPr/>
          <p:nvPr/>
        </p:nvSpPr>
        <p:spPr>
          <a:xfrm>
            <a:off x="4353115" y="2807154"/>
            <a:ext cx="563881" cy="37490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smtClean="0"/>
          </a:p>
        </p:txBody>
      </p:sp>
      <p:sp>
        <p:nvSpPr>
          <p:cNvPr id="44" name="Rectangle 43"/>
          <p:cNvSpPr/>
          <p:nvPr/>
        </p:nvSpPr>
        <p:spPr>
          <a:xfrm>
            <a:off x="2981515" y="3186566"/>
            <a:ext cx="563881" cy="37490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smtClean="0"/>
          </a:p>
        </p:txBody>
      </p:sp>
      <p:sp>
        <p:nvSpPr>
          <p:cNvPr id="45" name="Rectangle 44"/>
          <p:cNvSpPr/>
          <p:nvPr/>
        </p:nvSpPr>
        <p:spPr>
          <a:xfrm>
            <a:off x="4505515" y="3565978"/>
            <a:ext cx="563881" cy="37490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smtClean="0"/>
          </a:p>
        </p:txBody>
      </p:sp>
      <p:sp>
        <p:nvSpPr>
          <p:cNvPr id="47" name="Rectangle 46"/>
          <p:cNvSpPr/>
          <p:nvPr/>
        </p:nvSpPr>
        <p:spPr>
          <a:xfrm>
            <a:off x="4048315" y="3943802"/>
            <a:ext cx="563881" cy="37490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smtClean="0"/>
          </a:p>
        </p:txBody>
      </p:sp>
      <p:sp>
        <p:nvSpPr>
          <p:cNvPr id="48" name="Rectangle 47"/>
          <p:cNvSpPr/>
          <p:nvPr/>
        </p:nvSpPr>
        <p:spPr>
          <a:xfrm>
            <a:off x="1259396" y="4318706"/>
            <a:ext cx="18288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600" dirty="0" smtClean="0"/>
          </a:p>
        </p:txBody>
      </p:sp>
      <p:sp>
        <p:nvSpPr>
          <p:cNvPr id="50" name="Rectangle 49"/>
          <p:cNvSpPr/>
          <p:nvPr/>
        </p:nvSpPr>
        <p:spPr>
          <a:xfrm>
            <a:off x="1259396" y="5077530"/>
            <a:ext cx="1828800" cy="3749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600" dirty="0" smtClean="0"/>
          </a:p>
        </p:txBody>
      </p:sp>
      <p:sp>
        <p:nvSpPr>
          <p:cNvPr id="51" name="Rectangle 50"/>
          <p:cNvSpPr/>
          <p:nvPr/>
        </p:nvSpPr>
        <p:spPr>
          <a:xfrm>
            <a:off x="3088196" y="4318450"/>
            <a:ext cx="563881" cy="37490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smtClean="0"/>
          </a:p>
        </p:txBody>
      </p:sp>
      <p:sp>
        <p:nvSpPr>
          <p:cNvPr id="53" name="Rectangle 52"/>
          <p:cNvSpPr/>
          <p:nvPr/>
        </p:nvSpPr>
        <p:spPr>
          <a:xfrm>
            <a:off x="3088196" y="5077530"/>
            <a:ext cx="563881" cy="37490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smtClean="0"/>
          </a:p>
        </p:txBody>
      </p:sp>
      <p:sp>
        <p:nvSpPr>
          <p:cNvPr id="54" name="TextBox 53"/>
          <p:cNvSpPr txBox="1"/>
          <p:nvPr/>
        </p:nvSpPr>
        <p:spPr>
          <a:xfrm>
            <a:off x="2209800" y="5558135"/>
            <a:ext cx="5555277" cy="461665"/>
          </a:xfrm>
          <a:prstGeom prst="rect">
            <a:avLst/>
          </a:prstGeom>
          <a:noFill/>
        </p:spPr>
        <p:txBody>
          <a:bodyPr wrap="none" rtlCol="0">
            <a:spAutoFit/>
          </a:bodyPr>
          <a:lstStyle/>
          <a:p>
            <a:r>
              <a:rPr lang="en-US" sz="2400" dirty="0" smtClean="0">
                <a:solidFill>
                  <a:srgbClr val="000000"/>
                </a:solidFill>
              </a:rPr>
              <a:t>Worst case is parallel &amp; concurrent</a:t>
            </a:r>
            <a:endParaRPr lang="en-US" sz="2400" dirty="0">
              <a:solidFill>
                <a:srgbClr val="000000"/>
              </a:solidFill>
            </a:endParaRPr>
          </a:p>
        </p:txBody>
      </p:sp>
      <p:cxnSp>
        <p:nvCxnSpPr>
          <p:cNvPr id="62" name="Straight Arrow Connector 61"/>
          <p:cNvCxnSpPr>
            <a:stCxn id="32" idx="3"/>
            <a:endCxn id="47" idx="1"/>
          </p:cNvCxnSpPr>
          <p:nvPr/>
        </p:nvCxnSpPr>
        <p:spPr>
          <a:xfrm>
            <a:off x="2676715" y="3753430"/>
            <a:ext cx="1371600" cy="377824"/>
          </a:xfrm>
          <a:prstGeom prst="straightConnector1">
            <a:avLst/>
          </a:prstGeom>
          <a:ln w="12700">
            <a:solidFill>
              <a:schemeClr val="bg1">
                <a:lumMod val="50000"/>
              </a:schemeClr>
            </a:solidFill>
            <a:prstDash val="sysDot"/>
            <a:miter lim="800000"/>
            <a:tailEnd type="triangle" w="sm" len="sm"/>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a:stCxn id="59" idx="1"/>
            <a:endCxn id="45" idx="1"/>
          </p:cNvCxnSpPr>
          <p:nvPr/>
        </p:nvCxnSpPr>
        <p:spPr>
          <a:xfrm rot="10800000" flipH="1">
            <a:off x="2371915" y="3753430"/>
            <a:ext cx="2133600" cy="376236"/>
          </a:xfrm>
          <a:prstGeom prst="straightConnector1">
            <a:avLst/>
          </a:prstGeom>
          <a:ln w="12700">
            <a:solidFill>
              <a:schemeClr val="bg1">
                <a:lumMod val="50000"/>
              </a:schemeClr>
            </a:solidFill>
            <a:prstDash val="sysDot"/>
            <a:miter lim="800000"/>
            <a:tailEnd type="triangle" w="sm" len="sm"/>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stCxn id="35" idx="3"/>
            <a:endCxn id="56" idx="3"/>
          </p:cNvCxnSpPr>
          <p:nvPr/>
        </p:nvCxnSpPr>
        <p:spPr>
          <a:xfrm>
            <a:off x="2676715" y="2994606"/>
            <a:ext cx="1676400" cy="1588"/>
          </a:xfrm>
          <a:prstGeom prst="straightConnector1">
            <a:avLst/>
          </a:prstGeom>
          <a:ln w="12700">
            <a:solidFill>
              <a:schemeClr val="bg1">
                <a:lumMod val="50000"/>
              </a:schemeClr>
            </a:solidFill>
            <a:prstDash val="sysDot"/>
            <a:miter lim="800000"/>
            <a:tailEnd type="triangle" w="sm" len="sm"/>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a:stCxn id="38" idx="1"/>
          </p:cNvCxnSpPr>
          <p:nvPr/>
        </p:nvCxnSpPr>
        <p:spPr>
          <a:xfrm rot="10800000" flipH="1">
            <a:off x="2829114" y="2612018"/>
            <a:ext cx="259081" cy="1588"/>
          </a:xfrm>
          <a:prstGeom prst="straightConnector1">
            <a:avLst/>
          </a:prstGeom>
          <a:ln w="12700">
            <a:solidFill>
              <a:schemeClr val="bg1">
                <a:lumMod val="50000"/>
              </a:schemeClr>
            </a:solidFill>
            <a:prstDash val="sysDot"/>
            <a:miter lim="800000"/>
            <a:tailEnd type="triangle" w="sm" len="sm"/>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a:stCxn id="60" idx="1"/>
            <a:endCxn id="50" idx="3"/>
          </p:cNvCxnSpPr>
          <p:nvPr/>
        </p:nvCxnSpPr>
        <p:spPr>
          <a:xfrm rot="10800000" flipH="1" flipV="1">
            <a:off x="2067114" y="4890078"/>
            <a:ext cx="1021081" cy="374904"/>
          </a:xfrm>
          <a:prstGeom prst="straightConnector1">
            <a:avLst/>
          </a:prstGeom>
          <a:ln w="12700">
            <a:solidFill>
              <a:schemeClr val="bg1">
                <a:lumMod val="50000"/>
              </a:schemeClr>
            </a:solidFill>
            <a:prstDash val="sysDot"/>
            <a:miter lim="800000"/>
            <a:tailEnd type="triangle" w="sm" len="sm"/>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a:stCxn id="44" idx="1"/>
          </p:cNvCxnSpPr>
          <p:nvPr/>
        </p:nvCxnSpPr>
        <p:spPr>
          <a:xfrm rot="10800000" flipH="1">
            <a:off x="2981515" y="3374018"/>
            <a:ext cx="259080" cy="1588"/>
          </a:xfrm>
          <a:prstGeom prst="straightConnector1">
            <a:avLst/>
          </a:prstGeom>
          <a:ln w="12700">
            <a:solidFill>
              <a:schemeClr val="bg1">
                <a:lumMod val="50000"/>
              </a:schemeClr>
            </a:solidFill>
            <a:prstDash val="sysDot"/>
            <a:miter lim="800000"/>
            <a:tailEnd type="triangle" w="sm" len="sm"/>
          </a:ln>
        </p:spPr>
        <p:style>
          <a:lnRef idx="2">
            <a:schemeClr val="accent1"/>
          </a:lnRef>
          <a:fillRef idx="0">
            <a:schemeClr val="accent1"/>
          </a:fillRef>
          <a:effectRef idx="1">
            <a:schemeClr val="accent1"/>
          </a:effectRef>
          <a:fontRef idx="minor">
            <a:schemeClr val="tx1"/>
          </a:fontRef>
        </p:style>
      </p:cxnSp>
    </p:spTree>
    <p:custDataLst>
      <p:tags r:id="rId1"/>
    </p:custData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Scalable VM Services</a:t>
            </a:r>
            <a:endParaRPr lang="en-US" dirty="0"/>
          </a:p>
        </p:txBody>
      </p:sp>
      <p:sp>
        <p:nvSpPr>
          <p:cNvPr id="3" name="Content Placeholder 2"/>
          <p:cNvSpPr>
            <a:spLocks noGrp="1"/>
          </p:cNvSpPr>
          <p:nvPr>
            <p:ph idx="1"/>
          </p:nvPr>
        </p:nvSpPr>
        <p:spPr>
          <a:xfrm>
            <a:off x="533400" y="1111250"/>
            <a:ext cx="8229600" cy="5441950"/>
          </a:xfrm>
        </p:spPr>
        <p:txBody>
          <a:bodyPr>
            <a:normAutofit fontScale="70000" lnSpcReduction="20000"/>
          </a:bodyPr>
          <a:lstStyle/>
          <a:p>
            <a:r>
              <a:rPr lang="en-US" b="1" dirty="0" smtClean="0"/>
              <a:t>Profiling </a:t>
            </a:r>
            <a:r>
              <a:rPr lang="en-US" sz="2400" dirty="0" smtClean="0"/>
              <a:t>(feedback directed optimization)</a:t>
            </a:r>
            <a:endParaRPr lang="en-US" dirty="0" smtClean="0"/>
          </a:p>
          <a:p>
            <a:pPr lvl="1"/>
            <a:r>
              <a:rPr lang="en-US" dirty="0" smtClean="0"/>
              <a:t>Concurrent analysis</a:t>
            </a:r>
          </a:p>
          <a:p>
            <a:pPr lvl="1"/>
            <a:r>
              <a:rPr lang="en-US" dirty="0" smtClean="0"/>
              <a:t>More invasive analysis on low-power cores</a:t>
            </a:r>
          </a:p>
          <a:p>
            <a:pPr lvl="1"/>
            <a:r>
              <a:rPr lang="en-US" sz="2286" i="1" dirty="0" smtClean="0"/>
              <a:t>J. Ha et al. OOPSLA’09, Bond et al., PLDI’10, etc.</a:t>
            </a:r>
          </a:p>
          <a:p>
            <a:r>
              <a:rPr lang="en-US" b="1" dirty="0" smtClean="0"/>
              <a:t>GC</a:t>
            </a:r>
          </a:p>
          <a:p>
            <a:pPr lvl="1"/>
            <a:r>
              <a:rPr lang="en-US" dirty="0" smtClean="0"/>
              <a:t>High performance parallel &amp; concurrent GC</a:t>
            </a:r>
          </a:p>
          <a:p>
            <a:pPr lvl="1"/>
            <a:r>
              <a:rPr lang="en-US" dirty="0" smtClean="0"/>
              <a:t>High performance mostly non-moving GC</a:t>
            </a:r>
          </a:p>
          <a:p>
            <a:pPr lvl="1"/>
            <a:r>
              <a:rPr lang="en-US" dirty="0" smtClean="0"/>
              <a:t>Reduced synchronization overheads</a:t>
            </a:r>
          </a:p>
          <a:p>
            <a:pPr lvl="1"/>
            <a:r>
              <a:rPr lang="en-US" dirty="0" smtClean="0"/>
              <a:t>Distributed &amp; scratchpad GC</a:t>
            </a:r>
          </a:p>
          <a:p>
            <a:pPr lvl="1"/>
            <a:r>
              <a:rPr lang="en-US" sz="2286" i="1" dirty="0" smtClean="0"/>
              <a:t>Blackburn et al. PLDI’10,CACM’08,PLDI’08,SIGMETRICS’04, etc. </a:t>
            </a:r>
          </a:p>
          <a:p>
            <a:r>
              <a:rPr lang="en-US" b="1" dirty="0" smtClean="0"/>
              <a:t>JIT</a:t>
            </a:r>
          </a:p>
          <a:p>
            <a:pPr lvl="1"/>
            <a:r>
              <a:rPr lang="en-US" dirty="0" smtClean="0"/>
              <a:t>Concurrent, parallel JIT</a:t>
            </a:r>
          </a:p>
          <a:p>
            <a:pPr lvl="1"/>
            <a:r>
              <a:rPr lang="en-US" dirty="0" smtClean="0"/>
              <a:t>Cost-benefit shift with low-power cores</a:t>
            </a:r>
          </a:p>
          <a:p>
            <a:pPr lvl="1"/>
            <a:r>
              <a:rPr lang="en-US" sz="2286" i="1" dirty="0" smtClean="0"/>
              <a:t>Ha et al. PESPMA’09</a:t>
            </a:r>
          </a:p>
          <a:p>
            <a:r>
              <a:rPr lang="en-US" b="1" dirty="0" smtClean="0"/>
              <a:t>Architecture</a:t>
            </a:r>
          </a:p>
          <a:p>
            <a:pPr lvl="1"/>
            <a:r>
              <a:rPr lang="en-US" dirty="0" smtClean="0"/>
              <a:t>Tuned and/or specialized cores for runtime services</a:t>
            </a:r>
          </a:p>
          <a:p>
            <a:pPr lvl="1"/>
            <a:r>
              <a:rPr lang="en-US" dirty="0" smtClean="0"/>
              <a:t>Coherence tailored for restricted, common case of GC</a:t>
            </a:r>
          </a:p>
        </p:txBody>
      </p:sp>
      <p:sp>
        <p:nvSpPr>
          <p:cNvPr id="4" name="Date Placeholder 3"/>
          <p:cNvSpPr>
            <a:spLocks noGrp="1"/>
          </p:cNvSpPr>
          <p:nvPr>
            <p:ph type="dt" sz="half" idx="10"/>
          </p:nvPr>
        </p:nvSpPr>
        <p:spPr/>
        <p:txBody>
          <a:bodyPr/>
          <a:lstStyle/>
          <a:p>
            <a:r>
              <a:rPr lang="en-US" smtClean="0"/>
              <a:t>McKinley</a:t>
            </a:r>
            <a:endParaRPr lang="en-US" dirty="0"/>
          </a:p>
        </p:txBody>
      </p:sp>
      <p:sp>
        <p:nvSpPr>
          <p:cNvPr id="6" name="Footer Placeholder 5"/>
          <p:cNvSpPr>
            <a:spLocks noGrp="1"/>
          </p:cNvSpPr>
          <p:nvPr>
            <p:ph type="ftr" sz="quarter" idx="11"/>
          </p:nvPr>
        </p:nvSpPr>
        <p:spPr/>
        <p:txBody>
          <a:bodyPr/>
          <a:lstStyle/>
          <a:p>
            <a:r>
              <a:rPr lang="en-US" smtClean="0"/>
              <a:t>How’s the Parallel Revolution Going?</a:t>
            </a:r>
            <a:endParaRPr lang="en-US"/>
          </a:p>
        </p:txBody>
      </p:sp>
      <p:sp>
        <p:nvSpPr>
          <p:cNvPr id="5" name="Slide Number Placeholder 4"/>
          <p:cNvSpPr>
            <a:spLocks noGrp="1"/>
          </p:cNvSpPr>
          <p:nvPr>
            <p:ph type="sldNum" sz="quarter" idx="12"/>
          </p:nvPr>
        </p:nvSpPr>
        <p:spPr/>
        <p:txBody>
          <a:bodyPr/>
          <a:lstStyle/>
          <a:p>
            <a:fld id="{6B6660AD-66C8-8440-A125-2DD6ED719C5D}" type="slidenum">
              <a:rPr lang="en-US" smtClean="0"/>
              <a:pPr/>
              <a:t>48</a:t>
            </a:fld>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Today</a:t>
            </a:r>
            <a:endParaRPr lang="en-US" dirty="0"/>
          </a:p>
        </p:txBody>
      </p:sp>
      <p:sp>
        <p:nvSpPr>
          <p:cNvPr id="3" name="Content Placeholder 2"/>
          <p:cNvSpPr>
            <a:spLocks noGrp="1"/>
          </p:cNvSpPr>
          <p:nvPr>
            <p:ph idx="1"/>
          </p:nvPr>
        </p:nvSpPr>
        <p:spPr>
          <a:xfrm>
            <a:off x="533400" y="914400"/>
            <a:ext cx="8229600" cy="4525963"/>
          </a:xfrm>
        </p:spPr>
        <p:txBody>
          <a:bodyPr>
            <a:normAutofit fontScale="70000" lnSpcReduction="20000"/>
          </a:bodyPr>
          <a:lstStyle/>
          <a:p>
            <a:r>
              <a:rPr lang="en-US" b="1" dirty="0" smtClean="0">
                <a:solidFill>
                  <a:schemeClr val="bg1">
                    <a:lumMod val="65000"/>
                  </a:schemeClr>
                </a:solidFill>
              </a:rPr>
              <a:t>Profiling </a:t>
            </a:r>
            <a:r>
              <a:rPr lang="en-US" sz="2400" dirty="0" smtClean="0">
                <a:solidFill>
                  <a:schemeClr val="bg1">
                    <a:lumMod val="65000"/>
                  </a:schemeClr>
                </a:solidFill>
              </a:rPr>
              <a:t>(feedback directed optimization)</a:t>
            </a:r>
            <a:endParaRPr lang="en-US" dirty="0" smtClean="0">
              <a:solidFill>
                <a:schemeClr val="bg1">
                  <a:lumMod val="65000"/>
                </a:schemeClr>
              </a:solidFill>
            </a:endParaRPr>
          </a:p>
          <a:p>
            <a:pPr lvl="1"/>
            <a:r>
              <a:rPr lang="en-US" dirty="0" smtClean="0">
                <a:solidFill>
                  <a:schemeClr val="bg1">
                    <a:lumMod val="65000"/>
                  </a:schemeClr>
                </a:solidFill>
              </a:rPr>
              <a:t>Concurrent analysis</a:t>
            </a:r>
          </a:p>
          <a:p>
            <a:pPr lvl="1"/>
            <a:r>
              <a:rPr lang="en-US" dirty="0" smtClean="0">
                <a:solidFill>
                  <a:schemeClr val="bg1">
                    <a:lumMod val="65000"/>
                  </a:schemeClr>
                </a:solidFill>
              </a:rPr>
              <a:t>More invasive analysis on low-power cores</a:t>
            </a:r>
          </a:p>
          <a:p>
            <a:pPr lvl="1"/>
            <a:r>
              <a:rPr lang="en-US" sz="2286" i="1" dirty="0" smtClean="0">
                <a:solidFill>
                  <a:schemeClr val="bg1">
                    <a:lumMod val="65000"/>
                  </a:schemeClr>
                </a:solidFill>
              </a:rPr>
              <a:t>J. Ha et al. OOPSLA’09, Bond et al., PLDI’10, etc.</a:t>
            </a:r>
          </a:p>
          <a:p>
            <a:r>
              <a:rPr lang="en-US" b="1" dirty="0" smtClean="0"/>
              <a:t>GC</a:t>
            </a:r>
          </a:p>
          <a:p>
            <a:pPr lvl="1"/>
            <a:r>
              <a:rPr lang="en-US" dirty="0" smtClean="0"/>
              <a:t>High performance parallel &amp; concurrent GC</a:t>
            </a:r>
          </a:p>
          <a:p>
            <a:pPr lvl="1"/>
            <a:r>
              <a:rPr lang="en-US" dirty="0" smtClean="0"/>
              <a:t>High performance mostly non-moving GC</a:t>
            </a:r>
          </a:p>
          <a:p>
            <a:pPr lvl="1"/>
            <a:r>
              <a:rPr lang="en-US" dirty="0" smtClean="0">
                <a:solidFill>
                  <a:srgbClr val="A6A6A6"/>
                </a:solidFill>
              </a:rPr>
              <a:t>Reduced synchronization overheads</a:t>
            </a:r>
          </a:p>
          <a:p>
            <a:pPr lvl="1"/>
            <a:r>
              <a:rPr lang="en-US" dirty="0" smtClean="0">
                <a:solidFill>
                  <a:srgbClr val="A6A6A6"/>
                </a:solidFill>
              </a:rPr>
              <a:t>Distributed &amp; scratchpad GC</a:t>
            </a:r>
          </a:p>
          <a:p>
            <a:pPr lvl="1"/>
            <a:r>
              <a:rPr lang="en-US" sz="2286" i="1" dirty="0" smtClean="0">
                <a:solidFill>
                  <a:srgbClr val="A6A6A6"/>
                </a:solidFill>
              </a:rPr>
              <a:t>Blackburn et al. PLDI’10,CACM’08,PLDI’08,SIGMETRICS’04, etc. </a:t>
            </a:r>
          </a:p>
          <a:p>
            <a:r>
              <a:rPr lang="en-US" b="1" dirty="0" smtClean="0">
                <a:solidFill>
                  <a:srgbClr val="A6A6A6"/>
                </a:solidFill>
              </a:rPr>
              <a:t>JIT</a:t>
            </a:r>
          </a:p>
          <a:p>
            <a:pPr lvl="1"/>
            <a:r>
              <a:rPr lang="en-US" dirty="0" smtClean="0">
                <a:solidFill>
                  <a:srgbClr val="A6A6A6"/>
                </a:solidFill>
              </a:rPr>
              <a:t>Concurrent, parallel JIT</a:t>
            </a:r>
          </a:p>
          <a:p>
            <a:pPr lvl="1"/>
            <a:r>
              <a:rPr lang="en-US" dirty="0" smtClean="0">
                <a:solidFill>
                  <a:srgbClr val="A6A6A6"/>
                </a:solidFill>
              </a:rPr>
              <a:t>Cost-benefit shift with low-power cores</a:t>
            </a:r>
          </a:p>
          <a:p>
            <a:pPr lvl="1"/>
            <a:r>
              <a:rPr lang="en-US" sz="2286" i="1" dirty="0" smtClean="0">
                <a:solidFill>
                  <a:srgbClr val="A6A6A6"/>
                </a:solidFill>
              </a:rPr>
              <a:t>Ha et al. PESPMA’09</a:t>
            </a:r>
          </a:p>
          <a:p>
            <a:r>
              <a:rPr lang="en-US" b="1" dirty="0" smtClean="0">
                <a:solidFill>
                  <a:srgbClr val="A6A6A6"/>
                </a:solidFill>
              </a:rPr>
              <a:t>Architecture</a:t>
            </a:r>
          </a:p>
          <a:p>
            <a:pPr lvl="1"/>
            <a:r>
              <a:rPr lang="en-US" dirty="0" smtClean="0">
                <a:solidFill>
                  <a:srgbClr val="A6A6A6"/>
                </a:solidFill>
              </a:rPr>
              <a:t>Tuned and/or specialized cores for runtime services</a:t>
            </a:r>
          </a:p>
          <a:p>
            <a:pPr lvl="1"/>
            <a:r>
              <a:rPr lang="en-US" dirty="0" smtClean="0">
                <a:solidFill>
                  <a:srgbClr val="A6A6A6"/>
                </a:solidFill>
              </a:rPr>
              <a:t>Coherence tailed for restricted, common case of GC</a:t>
            </a:r>
          </a:p>
        </p:txBody>
      </p:sp>
      <p:sp>
        <p:nvSpPr>
          <p:cNvPr id="4" name="Date Placeholder 3"/>
          <p:cNvSpPr>
            <a:spLocks noGrp="1"/>
          </p:cNvSpPr>
          <p:nvPr>
            <p:ph type="dt" sz="half" idx="10"/>
          </p:nvPr>
        </p:nvSpPr>
        <p:spPr/>
        <p:txBody>
          <a:bodyPr/>
          <a:lstStyle/>
          <a:p>
            <a:r>
              <a:rPr lang="en-US" smtClean="0"/>
              <a:t>McKinley</a:t>
            </a:r>
            <a:endParaRPr lang="en-US" dirty="0"/>
          </a:p>
        </p:txBody>
      </p:sp>
      <p:sp>
        <p:nvSpPr>
          <p:cNvPr id="6" name="Footer Placeholder 5"/>
          <p:cNvSpPr>
            <a:spLocks noGrp="1"/>
          </p:cNvSpPr>
          <p:nvPr>
            <p:ph type="ftr" sz="quarter" idx="11"/>
          </p:nvPr>
        </p:nvSpPr>
        <p:spPr/>
        <p:txBody>
          <a:bodyPr/>
          <a:lstStyle/>
          <a:p>
            <a:r>
              <a:rPr lang="en-US" smtClean="0"/>
              <a:t>How’s the Parallel Revolution Going?</a:t>
            </a:r>
            <a:endParaRPr lang="en-US"/>
          </a:p>
        </p:txBody>
      </p:sp>
      <p:sp>
        <p:nvSpPr>
          <p:cNvPr id="5" name="Slide Number Placeholder 4"/>
          <p:cNvSpPr>
            <a:spLocks noGrp="1"/>
          </p:cNvSpPr>
          <p:nvPr>
            <p:ph type="sldNum" sz="quarter" idx="12"/>
          </p:nvPr>
        </p:nvSpPr>
        <p:spPr/>
        <p:txBody>
          <a:bodyPr/>
          <a:lstStyle/>
          <a:p>
            <a:fld id="{6B6660AD-66C8-8440-A125-2DD6ED719C5D}" type="slidenum">
              <a:rPr lang="en-US" smtClean="0"/>
              <a:pPr/>
              <a:t>49</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McKinley</a:t>
            </a:r>
            <a:endParaRPr lang="en-US" dirty="0"/>
          </a:p>
        </p:txBody>
      </p:sp>
      <p:sp>
        <p:nvSpPr>
          <p:cNvPr id="17" name="Footer Placeholder 16"/>
          <p:cNvSpPr>
            <a:spLocks noGrp="1"/>
          </p:cNvSpPr>
          <p:nvPr>
            <p:ph type="ftr" sz="quarter" idx="11"/>
          </p:nvPr>
        </p:nvSpPr>
        <p:spPr/>
        <p:txBody>
          <a:bodyPr/>
          <a:lstStyle/>
          <a:p>
            <a:r>
              <a:rPr lang="en-US" smtClean="0"/>
              <a:t>How’s the Parallel Revolution Going?</a:t>
            </a:r>
            <a:endParaRPr lang="en-US"/>
          </a:p>
        </p:txBody>
      </p:sp>
      <p:sp>
        <p:nvSpPr>
          <p:cNvPr id="5" name="Slide Number Placeholder 4"/>
          <p:cNvSpPr>
            <a:spLocks noGrp="1"/>
          </p:cNvSpPr>
          <p:nvPr>
            <p:ph type="sldNum" sz="quarter" idx="12"/>
          </p:nvPr>
        </p:nvSpPr>
        <p:spPr/>
        <p:txBody>
          <a:bodyPr/>
          <a:lstStyle/>
          <a:p>
            <a:fld id="{6B6660AD-66C8-8440-A125-2DD6ED719C5D}" type="slidenum">
              <a:rPr lang="en-US" smtClean="0"/>
              <a:pPr/>
              <a:t>5</a:t>
            </a:fld>
            <a:endParaRPr lang="en-US"/>
          </a:p>
        </p:txBody>
      </p:sp>
      <p:sp>
        <p:nvSpPr>
          <p:cNvPr id="11" name="Rounded Rectangle 10"/>
          <p:cNvSpPr/>
          <p:nvPr/>
        </p:nvSpPr>
        <p:spPr>
          <a:xfrm>
            <a:off x="1066800" y="1905000"/>
            <a:ext cx="2874766" cy="19812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i="1" dirty="0"/>
          </a:p>
        </p:txBody>
      </p:sp>
      <p:sp>
        <p:nvSpPr>
          <p:cNvPr id="8" name="Rounded Rectangle 7"/>
          <p:cNvSpPr/>
          <p:nvPr/>
        </p:nvSpPr>
        <p:spPr>
          <a:xfrm>
            <a:off x="1295400" y="2438400"/>
            <a:ext cx="2362200" cy="1143000"/>
          </a:xfrm>
          <a:prstGeom prst="roundRect">
            <a:avLst/>
          </a:prstGeom>
          <a:solidFill>
            <a:schemeClr val="accent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t>Hardware Capabilities &amp;</a:t>
            </a:r>
          </a:p>
          <a:p>
            <a:pPr algn="ctr"/>
            <a:r>
              <a:rPr lang="en-US" sz="2000" b="1" dirty="0" smtClean="0"/>
              <a:t>Complexity</a:t>
            </a:r>
            <a:endParaRPr lang="en-US" i="1" dirty="0"/>
          </a:p>
        </p:txBody>
      </p:sp>
      <p:sp>
        <p:nvSpPr>
          <p:cNvPr id="9" name="Rectangle 8"/>
          <p:cNvSpPr/>
          <p:nvPr/>
        </p:nvSpPr>
        <p:spPr>
          <a:xfrm>
            <a:off x="1143000" y="1992868"/>
            <a:ext cx="2771837" cy="369332"/>
          </a:xfrm>
          <a:prstGeom prst="rect">
            <a:avLst/>
          </a:prstGeom>
        </p:spPr>
        <p:txBody>
          <a:bodyPr wrap="none">
            <a:spAutoFit/>
          </a:bodyPr>
          <a:lstStyle/>
          <a:p>
            <a:r>
              <a:rPr lang="en-US" b="1" dirty="0" smtClean="0"/>
              <a:t>sequential interface</a:t>
            </a:r>
            <a:endParaRPr lang="en-US" dirty="0"/>
          </a:p>
        </p:txBody>
      </p:sp>
      <p:sp>
        <p:nvSpPr>
          <p:cNvPr id="12" name="Rounded Rectangle 11"/>
          <p:cNvSpPr/>
          <p:nvPr/>
        </p:nvSpPr>
        <p:spPr>
          <a:xfrm>
            <a:off x="4953000" y="1905000"/>
            <a:ext cx="2971800" cy="195024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000" b="1" dirty="0" smtClean="0"/>
          </a:p>
        </p:txBody>
      </p:sp>
      <p:sp>
        <p:nvSpPr>
          <p:cNvPr id="13" name="Rectangle 12"/>
          <p:cNvSpPr/>
          <p:nvPr/>
        </p:nvSpPr>
        <p:spPr>
          <a:xfrm>
            <a:off x="5000563" y="1916668"/>
            <a:ext cx="2771837" cy="369332"/>
          </a:xfrm>
          <a:prstGeom prst="rect">
            <a:avLst/>
          </a:prstGeom>
        </p:spPr>
        <p:txBody>
          <a:bodyPr wrap="none">
            <a:spAutoFit/>
          </a:bodyPr>
          <a:lstStyle/>
          <a:p>
            <a:r>
              <a:rPr lang="en-US" b="1" dirty="0" smtClean="0"/>
              <a:t>sequential interface</a:t>
            </a:r>
            <a:endParaRPr lang="en-US" dirty="0"/>
          </a:p>
        </p:txBody>
      </p:sp>
      <p:sp>
        <p:nvSpPr>
          <p:cNvPr id="14" name="Rounded Rectangle 13"/>
          <p:cNvSpPr/>
          <p:nvPr/>
        </p:nvSpPr>
        <p:spPr>
          <a:xfrm>
            <a:off x="5105400" y="2362200"/>
            <a:ext cx="2695637" cy="1188244"/>
          </a:xfrm>
          <a:prstGeom prst="roundRect">
            <a:avLst/>
          </a:prstGeom>
          <a:solidFill>
            <a:schemeClr val="accent2">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000" b="1" dirty="0" smtClean="0">
              <a:solidFill>
                <a:srgbClr val="000000"/>
              </a:solidFill>
            </a:endParaRPr>
          </a:p>
          <a:p>
            <a:pPr algn="ctr"/>
            <a:endParaRPr lang="en-US" sz="2000" b="1" dirty="0" smtClean="0">
              <a:solidFill>
                <a:schemeClr val="bg1"/>
              </a:solidFill>
            </a:endParaRPr>
          </a:p>
          <a:p>
            <a:pPr algn="ctr"/>
            <a:r>
              <a:rPr lang="en-US" sz="2000" b="1" dirty="0" smtClean="0">
                <a:solidFill>
                  <a:schemeClr val="bg1"/>
                </a:solidFill>
              </a:rPr>
              <a:t>Software</a:t>
            </a:r>
          </a:p>
          <a:p>
            <a:pPr algn="ctr"/>
            <a:r>
              <a:rPr lang="en-US" sz="2000" b="1" dirty="0" smtClean="0"/>
              <a:t>Capabilities &amp; </a:t>
            </a:r>
            <a:r>
              <a:rPr lang="en-US" sz="2000" b="1" dirty="0" smtClean="0">
                <a:solidFill>
                  <a:schemeClr val="bg1"/>
                </a:solidFill>
              </a:rPr>
              <a:t>Complexity</a:t>
            </a:r>
          </a:p>
          <a:p>
            <a:pPr algn="ctr"/>
            <a:endParaRPr lang="en-US" sz="2000" b="1" dirty="0" smtClean="0">
              <a:solidFill>
                <a:srgbClr val="000000"/>
              </a:solidFill>
            </a:endParaRPr>
          </a:p>
          <a:p>
            <a:pPr algn="ctr"/>
            <a:endParaRPr lang="en-US" sz="2000" b="1" dirty="0" smtClean="0">
              <a:solidFill>
                <a:srgbClr val="000000"/>
              </a:solidFill>
            </a:endParaRPr>
          </a:p>
        </p:txBody>
      </p:sp>
      <p:sp>
        <p:nvSpPr>
          <p:cNvPr id="18" name="Title 1"/>
          <p:cNvSpPr>
            <a:spLocks noGrp="1"/>
          </p:cNvSpPr>
          <p:nvPr>
            <p:ph type="title"/>
          </p:nvPr>
        </p:nvSpPr>
        <p:spPr>
          <a:xfrm>
            <a:off x="457200" y="152400"/>
            <a:ext cx="8229600" cy="1143000"/>
          </a:xfrm>
        </p:spPr>
        <p:txBody>
          <a:bodyPr>
            <a:normAutofit/>
          </a:bodyPr>
          <a:lstStyle/>
          <a:p>
            <a:r>
              <a:rPr lang="en-US" sz="3200" dirty="0" smtClean="0"/>
              <a:t>Sequential interface hid explosion in capability &amp; complexity</a:t>
            </a:r>
            <a:endParaRPr lang="en-US" sz="4800" dirty="0"/>
          </a:p>
        </p:txBody>
      </p:sp>
      <p:sp>
        <p:nvSpPr>
          <p:cNvPr id="15" name="Curved Down Arrow 14"/>
          <p:cNvSpPr/>
          <p:nvPr/>
        </p:nvSpPr>
        <p:spPr>
          <a:xfrm flipV="1">
            <a:off x="2323300" y="3855244"/>
            <a:ext cx="4153700" cy="488156"/>
          </a:xfrm>
          <a:prstGeom prst="curvedDownArrow">
            <a:avLst>
              <a:gd name="adj1" fmla="val 65155"/>
              <a:gd name="adj2" fmla="val 100875"/>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Curved Down Arrow 15"/>
          <p:cNvSpPr/>
          <p:nvPr/>
        </p:nvSpPr>
        <p:spPr>
          <a:xfrm flipH="1">
            <a:off x="2247100" y="1416844"/>
            <a:ext cx="4153700" cy="488156"/>
          </a:xfrm>
          <a:prstGeom prst="curvedDownArrow">
            <a:avLst>
              <a:gd name="adj1" fmla="val 65155"/>
              <a:gd name="adj2" fmla="val 100875"/>
              <a:gd name="adj3" fmla="val 25000"/>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19" name="Title 1"/>
          <p:cNvSpPr txBox="1">
            <a:spLocks/>
          </p:cNvSpPr>
          <p:nvPr/>
        </p:nvSpPr>
        <p:spPr>
          <a:xfrm>
            <a:off x="457200" y="464820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mj-lt"/>
                <a:ea typeface="+mj-ea"/>
                <a:cs typeface="+mj-cs"/>
              </a:rPr>
              <a:t>20</a:t>
            </a:r>
            <a:r>
              <a:rPr kumimoji="0" lang="en-US" sz="3200" b="1" i="0" u="none" strike="noStrike" kern="1200" cap="none" spc="0" normalizeH="0" baseline="30000" noProof="0" dirty="0" smtClean="0">
                <a:ln>
                  <a:noFill/>
                </a:ln>
                <a:solidFill>
                  <a:schemeClr val="tx1"/>
                </a:solidFill>
                <a:effectLst/>
                <a:uLnTx/>
                <a:uFillTx/>
                <a:latin typeface="+mj-lt"/>
                <a:ea typeface="+mj-ea"/>
                <a:cs typeface="+mj-cs"/>
              </a:rPr>
              <a:t>th</a:t>
            </a:r>
            <a:r>
              <a:rPr kumimoji="0" lang="en-US" sz="3200" b="1" i="0" u="none" strike="noStrike" kern="1200" cap="none" spc="0" normalizeH="0" baseline="0" noProof="0" dirty="0" smtClean="0">
                <a:ln>
                  <a:noFill/>
                </a:ln>
                <a:solidFill>
                  <a:schemeClr val="tx1"/>
                </a:solidFill>
                <a:effectLst/>
                <a:uLnTx/>
                <a:uFillTx/>
                <a:latin typeface="+mj-lt"/>
                <a:ea typeface="+mj-ea"/>
                <a:cs typeface="+mj-cs"/>
              </a:rPr>
              <a:t> Century Virtuous</a:t>
            </a:r>
            <a:r>
              <a:rPr kumimoji="0" lang="en-US" sz="3200" b="1" i="0" u="none" strike="noStrike" kern="1200" cap="none" spc="0" normalizeH="0" noProof="0" dirty="0" smtClean="0">
                <a:ln>
                  <a:noFill/>
                </a:ln>
                <a:solidFill>
                  <a:schemeClr val="tx1"/>
                </a:solidFill>
                <a:effectLst/>
                <a:uLnTx/>
                <a:uFillTx/>
                <a:latin typeface="+mj-lt"/>
                <a:ea typeface="+mj-ea"/>
                <a:cs typeface="+mj-cs"/>
              </a:rPr>
              <a:t> Cycle</a:t>
            </a:r>
            <a:endParaRPr kumimoji="0" lang="en-US" sz="48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5" presetClass="emph" presetSubtype="0" fill="hold" grpId="1" nodeType="clickEffect">
                                  <p:stCondLst>
                                    <p:cond delay="0"/>
                                  </p:stCondLst>
                                  <p:childTnLst>
                                    <p:anim calcmode="discrete" valueType="str">
                                      <p:cBhvr>
                                        <p:cTn id="10" dur="1000" fill="hold"/>
                                        <p:tgtEl>
                                          <p:spTgt spid="15"/>
                                        </p:tgtEl>
                                        <p:attrNameLst>
                                          <p:attrName>style.visibility</p:attrName>
                                        </p:attrNameLst>
                                      </p:cBhvr>
                                      <p:tavLst>
                                        <p:tav tm="0">
                                          <p:val>
                                            <p:strVal val="hidden"/>
                                          </p:val>
                                        </p:tav>
                                        <p:tav tm="50000">
                                          <p:val>
                                            <p:strVal val="visible"/>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5" presetClass="emph" presetSubtype="0" fill="hold" grpId="1" nodeType="clickEffect">
                                  <p:stCondLst>
                                    <p:cond delay="0"/>
                                  </p:stCondLst>
                                  <p:childTnLst>
                                    <p:anim calcmode="discrete" valueType="str">
                                      <p:cBhvr>
                                        <p:cTn id="18" dur="10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19" grpId="0"/>
    </p:bld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9"/>
          <p:cNvSpPr>
            <a:spLocks noGrp="1"/>
          </p:cNvSpPr>
          <p:nvPr>
            <p:ph type="ctrTitle"/>
          </p:nvPr>
        </p:nvSpPr>
        <p:spPr>
          <a:xfrm>
            <a:off x="457200" y="2130425"/>
            <a:ext cx="8229600" cy="2289175"/>
          </a:xfrm>
        </p:spPr>
        <p:txBody>
          <a:bodyPr>
            <a:noAutofit/>
          </a:bodyPr>
          <a:lstStyle/>
          <a:p>
            <a:r>
              <a:rPr lang="en-US" sz="4000" dirty="0" smtClean="0"/>
              <a:t>Garbage Collection</a:t>
            </a:r>
            <a:endParaRPr lang="en-US" sz="3200" dirty="0"/>
          </a:p>
        </p:txBody>
      </p:sp>
      <p:sp>
        <p:nvSpPr>
          <p:cNvPr id="7" name="Date Placeholder 6"/>
          <p:cNvSpPr>
            <a:spLocks noGrp="1"/>
          </p:cNvSpPr>
          <p:nvPr>
            <p:ph type="dt" sz="half" idx="10"/>
          </p:nvPr>
        </p:nvSpPr>
        <p:spPr/>
        <p:txBody>
          <a:bodyPr/>
          <a:lstStyle/>
          <a:p>
            <a:r>
              <a:rPr lang="en-US" smtClean="0"/>
              <a:t>McKinley</a:t>
            </a:r>
            <a:endParaRPr lang="en-US"/>
          </a:p>
        </p:txBody>
      </p:sp>
      <p:sp>
        <p:nvSpPr>
          <p:cNvPr id="8" name="Footer Placeholder 7"/>
          <p:cNvSpPr>
            <a:spLocks noGrp="1"/>
          </p:cNvSpPr>
          <p:nvPr>
            <p:ph type="ftr" sz="quarter" idx="11"/>
          </p:nvPr>
        </p:nvSpPr>
        <p:spPr/>
        <p:txBody>
          <a:bodyPr/>
          <a:lstStyle/>
          <a:p>
            <a:r>
              <a:rPr lang="en-US" smtClean="0"/>
              <a:t>How’s the Parallel Revolution Going?</a:t>
            </a:r>
            <a:endParaRPr lang="en-US"/>
          </a:p>
        </p:txBody>
      </p:sp>
      <p:sp>
        <p:nvSpPr>
          <p:cNvPr id="9" name="Slide Number Placeholder 8"/>
          <p:cNvSpPr>
            <a:spLocks noGrp="1"/>
          </p:cNvSpPr>
          <p:nvPr>
            <p:ph type="sldNum" sz="quarter" idx="12"/>
          </p:nvPr>
        </p:nvSpPr>
        <p:spPr/>
        <p:txBody>
          <a:bodyPr/>
          <a:lstStyle/>
          <a:p>
            <a:fld id="{831E3114-D1FF-A44E-A8B0-52B95EB67824}" type="slidenum">
              <a:rPr lang="en-US" smtClean="0"/>
              <a:pPr/>
              <a:t>50</a:t>
            </a:fld>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Isn’t Garbage Collection retro?</a:t>
            </a:r>
            <a:endParaRPr lang="en-US" sz="3600" dirty="0"/>
          </a:p>
        </p:txBody>
      </p:sp>
      <p:sp>
        <p:nvSpPr>
          <p:cNvPr id="4" name="Date Placeholder 3"/>
          <p:cNvSpPr>
            <a:spLocks noGrp="1"/>
          </p:cNvSpPr>
          <p:nvPr>
            <p:ph type="dt" sz="half" idx="10"/>
          </p:nvPr>
        </p:nvSpPr>
        <p:spPr>
          <a:xfrm>
            <a:off x="457200" y="6356350"/>
            <a:ext cx="2133600" cy="365125"/>
          </a:xfrm>
        </p:spPr>
        <p:txBody>
          <a:bodyPr/>
          <a:lstStyle/>
          <a:p>
            <a:r>
              <a:rPr lang="en-US" smtClean="0"/>
              <a:t>McKinley</a:t>
            </a:r>
            <a:endParaRPr lang="en-US" dirty="0"/>
          </a:p>
        </p:txBody>
      </p:sp>
      <p:sp>
        <p:nvSpPr>
          <p:cNvPr id="5" name="Footer Placeholder 4"/>
          <p:cNvSpPr>
            <a:spLocks noGrp="1"/>
          </p:cNvSpPr>
          <p:nvPr>
            <p:ph type="ftr" sz="quarter" idx="11"/>
          </p:nvPr>
        </p:nvSpPr>
        <p:spPr/>
        <p:txBody>
          <a:bodyPr/>
          <a:lstStyle/>
          <a:p>
            <a:r>
              <a:rPr lang="en-US" smtClean="0"/>
              <a:t>How’s the Parallel Revolution Going?</a:t>
            </a:r>
            <a:endParaRPr lang="en-US"/>
          </a:p>
        </p:txBody>
      </p:sp>
      <p:sp>
        <p:nvSpPr>
          <p:cNvPr id="6" name="Slide Number Placeholder 5"/>
          <p:cNvSpPr>
            <a:spLocks noGrp="1"/>
          </p:cNvSpPr>
          <p:nvPr>
            <p:ph type="sldNum" sz="quarter" idx="12"/>
          </p:nvPr>
        </p:nvSpPr>
        <p:spPr/>
        <p:txBody>
          <a:bodyPr/>
          <a:lstStyle/>
          <a:p>
            <a:fld id="{831E3114-D1FF-A44E-A8B0-52B95EB67824}" type="slidenum">
              <a:rPr lang="en-US" smtClean="0"/>
              <a:pPr/>
              <a:t>51</a:t>
            </a:fld>
            <a:endParaRPr lang="en-US" dirty="0"/>
          </a:p>
        </p:txBody>
      </p:sp>
      <p:grpSp>
        <p:nvGrpSpPr>
          <p:cNvPr id="3" name="Group 126"/>
          <p:cNvGrpSpPr/>
          <p:nvPr/>
        </p:nvGrpSpPr>
        <p:grpSpPr>
          <a:xfrm>
            <a:off x="3240000" y="1501200"/>
            <a:ext cx="2664000" cy="2842200"/>
            <a:chOff x="3199185" y="1219200"/>
            <a:chExt cx="2664000" cy="2842200"/>
          </a:xfrm>
        </p:grpSpPr>
        <p:sp>
          <p:nvSpPr>
            <p:cNvPr id="118" name="Text Placeholder 6"/>
            <p:cNvSpPr txBox="1">
              <a:spLocks/>
            </p:cNvSpPr>
            <p:nvPr/>
          </p:nvSpPr>
          <p:spPr>
            <a:xfrm>
              <a:off x="3199185" y="1219200"/>
              <a:ext cx="2664000" cy="864000"/>
            </a:xfrm>
            <a:prstGeom prst="rect">
              <a:avLst/>
            </a:prstGeom>
          </p:spPr>
          <p:txBody>
            <a:bodyPr vert="horz" lIns="91440" tIns="45720" rIns="91440" bIns="45720" rtlCol="0" anchor="b">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smtClean="0">
                  <a:ln>
                    <a:noFill/>
                  </a:ln>
                  <a:effectLst/>
                  <a:uLnTx/>
                  <a:uFillTx/>
                  <a:latin typeface="+mn-lt"/>
                  <a:ea typeface="+mn-ea"/>
                  <a:cs typeface="+mn-cs"/>
                </a:rPr>
                <a:t>Mark-Compact</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b="1" dirty="0" smtClean="0"/>
                <a:t>Styger</a:t>
              </a:r>
              <a:r>
                <a:rPr kumimoji="0" lang="en-US" sz="1800" b="1" i="0" u="none" strike="noStrike" kern="1200" cap="none" spc="0" normalizeH="0" baseline="0" noProof="0" dirty="0" smtClean="0">
                  <a:ln>
                    <a:noFill/>
                  </a:ln>
                  <a:effectLst/>
                  <a:uLnTx/>
                  <a:uFillTx/>
                  <a:latin typeface="+mn-lt"/>
                  <a:ea typeface="+mn-ea"/>
                  <a:cs typeface="+mn-cs"/>
                </a:rPr>
                <a:t>, 1967</a:t>
              </a:r>
              <a:endParaRPr kumimoji="0" lang="en-US" sz="1800" b="1" i="0" u="none" strike="noStrike" kern="1200" cap="none" spc="0" normalizeH="0" baseline="0" noProof="0" dirty="0">
                <a:ln>
                  <a:noFill/>
                </a:ln>
                <a:effectLst/>
                <a:uLnTx/>
                <a:uFillTx/>
                <a:latin typeface="+mn-lt"/>
                <a:ea typeface="+mn-ea"/>
                <a:cs typeface="+mn-cs"/>
              </a:endParaRPr>
            </a:p>
          </p:txBody>
        </p:sp>
        <p:pic>
          <p:nvPicPr>
            <p:cNvPr id="121" name="Picture 120" descr="solposterx5-copy1.gif"/>
            <p:cNvPicPr>
              <a:picLocks/>
            </p:cNvPicPr>
            <p:nvPr/>
          </p:nvPicPr>
          <p:blipFill>
            <a:blip r:embed="rId3"/>
            <a:srcRect t="11474" b="39820"/>
            <a:stretch>
              <a:fillRect/>
            </a:stretch>
          </p:blipFill>
          <p:spPr>
            <a:xfrm>
              <a:off x="3202785" y="2362200"/>
              <a:ext cx="2656800" cy="1699200"/>
            </a:xfrm>
            <a:prstGeom prst="rect">
              <a:avLst/>
            </a:prstGeom>
            <a:effectLst>
              <a:outerShdw blurRad="50800" dist="38100" dir="5400000">
                <a:srgbClr val="000000">
                  <a:alpha val="43000"/>
                </a:srgbClr>
              </a:outerShdw>
            </a:effectLst>
          </p:spPr>
        </p:pic>
      </p:grpSp>
      <p:grpSp>
        <p:nvGrpSpPr>
          <p:cNvPr id="7" name="Group 130"/>
          <p:cNvGrpSpPr/>
          <p:nvPr/>
        </p:nvGrpSpPr>
        <p:grpSpPr>
          <a:xfrm>
            <a:off x="453600" y="1501200"/>
            <a:ext cx="2664000" cy="2842200"/>
            <a:chOff x="9296400" y="1093500"/>
            <a:chExt cx="2664000" cy="2842200"/>
          </a:xfrm>
        </p:grpSpPr>
        <p:pic>
          <p:nvPicPr>
            <p:cNvPr id="120" name="Picture 119" descr="3d_glasses2.jpg"/>
            <p:cNvPicPr>
              <a:picLocks noChangeAspect="1"/>
            </p:cNvPicPr>
            <p:nvPr/>
          </p:nvPicPr>
          <p:blipFill>
            <a:blip r:embed="rId4"/>
            <a:stretch>
              <a:fillRect/>
            </a:stretch>
          </p:blipFill>
          <p:spPr>
            <a:xfrm>
              <a:off x="9296400" y="2235348"/>
              <a:ext cx="2656800" cy="1700352"/>
            </a:xfrm>
            <a:prstGeom prst="rect">
              <a:avLst/>
            </a:prstGeom>
            <a:effectLst>
              <a:outerShdw blurRad="50800" dist="38100" dir="5400000" sx="102000" sy="102000">
                <a:srgbClr val="000000">
                  <a:alpha val="43000"/>
                </a:srgbClr>
              </a:outerShdw>
            </a:effectLst>
          </p:spPr>
        </p:pic>
        <p:sp>
          <p:nvSpPr>
            <p:cNvPr id="129" name="Text Placeholder 6"/>
            <p:cNvSpPr txBox="1">
              <a:spLocks/>
            </p:cNvSpPr>
            <p:nvPr/>
          </p:nvSpPr>
          <p:spPr>
            <a:xfrm>
              <a:off x="9296400" y="1093500"/>
              <a:ext cx="2664000" cy="864000"/>
            </a:xfrm>
            <a:prstGeom prst="rect">
              <a:avLst/>
            </a:prstGeom>
          </p:spPr>
          <p:txBody>
            <a:bodyPr vert="horz" lIns="91440" tIns="45720" rIns="91440" bIns="45720" rtlCol="0" anchor="b">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smtClean="0">
                  <a:ln>
                    <a:noFill/>
                  </a:ln>
                  <a:effectLst/>
                  <a:uLnTx/>
                  <a:uFillTx/>
                  <a:latin typeface="+mn-lt"/>
                  <a:ea typeface="+mn-ea"/>
                  <a:cs typeface="+mn-cs"/>
                </a:rPr>
                <a:t>Mark-Sweep</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b="1" dirty="0" smtClean="0"/>
                <a:t>McCarthy</a:t>
              </a:r>
              <a:r>
                <a:rPr kumimoji="0" lang="en-US" sz="1800" b="1" i="0" u="none" strike="noStrike" kern="1200" cap="none" spc="0" normalizeH="0" baseline="0" noProof="0" dirty="0" smtClean="0">
                  <a:ln>
                    <a:noFill/>
                  </a:ln>
                  <a:effectLst/>
                  <a:uLnTx/>
                  <a:uFillTx/>
                  <a:latin typeface="+mn-lt"/>
                  <a:ea typeface="+mn-ea"/>
                  <a:cs typeface="+mn-cs"/>
                </a:rPr>
                <a:t>, 1960</a:t>
              </a:r>
              <a:endParaRPr kumimoji="0" lang="en-US" sz="1800" b="1" i="0" u="none" strike="noStrike" kern="1200" cap="none" spc="0" normalizeH="0" baseline="0" noProof="0" dirty="0">
                <a:ln>
                  <a:noFill/>
                </a:ln>
                <a:effectLst/>
                <a:uLnTx/>
                <a:uFillTx/>
                <a:latin typeface="+mn-lt"/>
                <a:ea typeface="+mn-ea"/>
                <a:cs typeface="+mn-cs"/>
              </a:endParaRPr>
            </a:p>
          </p:txBody>
        </p:sp>
      </p:grpSp>
      <p:grpSp>
        <p:nvGrpSpPr>
          <p:cNvPr id="8" name="Group 16"/>
          <p:cNvGrpSpPr/>
          <p:nvPr/>
        </p:nvGrpSpPr>
        <p:grpSpPr>
          <a:xfrm>
            <a:off x="6026400" y="1501200"/>
            <a:ext cx="2664000" cy="2841785"/>
            <a:chOff x="6026400" y="1272600"/>
            <a:chExt cx="2664000" cy="2841785"/>
          </a:xfrm>
        </p:grpSpPr>
        <p:sp>
          <p:nvSpPr>
            <p:cNvPr id="134" name="Text Placeholder 6"/>
            <p:cNvSpPr txBox="1">
              <a:spLocks/>
            </p:cNvSpPr>
            <p:nvPr/>
          </p:nvSpPr>
          <p:spPr>
            <a:xfrm>
              <a:off x="6026400" y="1272600"/>
              <a:ext cx="2664000" cy="864000"/>
            </a:xfrm>
            <a:prstGeom prst="rect">
              <a:avLst/>
            </a:prstGeom>
          </p:spPr>
          <p:txBody>
            <a:bodyPr vert="horz" lIns="91440" tIns="45720" rIns="91440" bIns="45720" rtlCol="0" anchor="b">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smtClean="0">
                  <a:ln>
                    <a:noFill/>
                  </a:ln>
                  <a:effectLst/>
                  <a:uLnTx/>
                  <a:uFillTx/>
                  <a:latin typeface="+mn-lt"/>
                  <a:ea typeface="+mn-ea"/>
                  <a:cs typeface="+mn-cs"/>
                </a:rPr>
                <a:t>Semi-Space</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b="1" dirty="0" smtClean="0"/>
                <a:t>Cheney</a:t>
              </a:r>
              <a:r>
                <a:rPr kumimoji="0" lang="en-US" sz="1800" b="1" i="0" u="none" strike="noStrike" kern="1200" cap="none" spc="0" normalizeH="0" baseline="0" noProof="0" dirty="0" smtClean="0">
                  <a:ln>
                    <a:noFill/>
                  </a:ln>
                  <a:effectLst/>
                  <a:uLnTx/>
                  <a:uFillTx/>
                  <a:latin typeface="+mn-lt"/>
                  <a:ea typeface="+mn-ea"/>
                  <a:cs typeface="+mn-cs"/>
                </a:rPr>
                <a:t>, 1970</a:t>
              </a:r>
              <a:endParaRPr kumimoji="0" lang="en-US" sz="1800" b="1" i="0" u="none" strike="noStrike" kern="1200" cap="none" spc="0" normalizeH="0" baseline="0" noProof="0" dirty="0">
                <a:ln>
                  <a:noFill/>
                </a:ln>
                <a:effectLst/>
                <a:uLnTx/>
                <a:uFillTx/>
                <a:latin typeface="+mn-lt"/>
                <a:ea typeface="+mn-ea"/>
                <a:cs typeface="+mn-cs"/>
              </a:endParaRPr>
            </a:p>
          </p:txBody>
        </p:sp>
        <p:pic>
          <p:nvPicPr>
            <p:cNvPr id="16" name="Picture 15" descr="J5-third-album.jpg"/>
            <p:cNvPicPr>
              <a:picLocks noChangeAspect="1"/>
            </p:cNvPicPr>
            <p:nvPr/>
          </p:nvPicPr>
          <p:blipFill>
            <a:blip r:embed="rId5"/>
            <a:srcRect t="33545" b="4904"/>
            <a:stretch>
              <a:fillRect/>
            </a:stretch>
          </p:blipFill>
          <p:spPr>
            <a:xfrm>
              <a:off x="6033600" y="2414448"/>
              <a:ext cx="2656800" cy="1699937"/>
            </a:xfrm>
            <a:prstGeom prst="rect">
              <a:avLst/>
            </a:prstGeom>
            <a:effectLst>
              <a:outerShdw blurRad="50800" dist="38100" dir="5400000" sx="102000" sy="102000">
                <a:srgbClr val="000000">
                  <a:alpha val="43000"/>
                </a:srgbClr>
              </a:outerShdw>
            </a:effectLst>
          </p:spPr>
        </p:pic>
      </p:grpSp>
      <p:sp>
        <p:nvSpPr>
          <p:cNvPr id="18" name="Title 1"/>
          <p:cNvSpPr txBox="1">
            <a:spLocks/>
          </p:cNvSpPr>
          <p:nvPr/>
        </p:nvSpPr>
        <p:spPr>
          <a:xfrm>
            <a:off x="457200" y="4724400"/>
            <a:ext cx="8229600" cy="114300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b="1" dirty="0" smtClean="0">
                <a:latin typeface="+mj-lt"/>
                <a:ea typeface="+mj-ea"/>
                <a:cs typeface="+mj-cs"/>
              </a:rPr>
              <a:t>canonical algorithms </a:t>
            </a:r>
            <a:endParaRPr kumimoji="0" lang="en-US" sz="36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9"/>
          <p:cNvSpPr>
            <a:spLocks noGrp="1"/>
          </p:cNvSpPr>
          <p:nvPr>
            <p:ph type="ctrTitle"/>
          </p:nvPr>
        </p:nvSpPr>
        <p:spPr>
          <a:xfrm>
            <a:off x="457200" y="2130425"/>
            <a:ext cx="8229600" cy="2289175"/>
          </a:xfrm>
        </p:spPr>
        <p:txBody>
          <a:bodyPr>
            <a:noAutofit/>
          </a:bodyPr>
          <a:lstStyle/>
          <a:p>
            <a:r>
              <a:rPr lang="en-US" sz="4000" dirty="0" smtClean="0"/>
              <a:t>Programmer Productivity </a:t>
            </a:r>
            <a:br>
              <a:rPr lang="en-US" sz="4000" dirty="0" smtClean="0"/>
            </a:br>
            <a:endParaRPr lang="en-US" sz="3200" dirty="0"/>
          </a:p>
        </p:txBody>
      </p:sp>
      <p:sp>
        <p:nvSpPr>
          <p:cNvPr id="7" name="Date Placeholder 6"/>
          <p:cNvSpPr>
            <a:spLocks noGrp="1"/>
          </p:cNvSpPr>
          <p:nvPr>
            <p:ph type="dt" sz="half" idx="10"/>
          </p:nvPr>
        </p:nvSpPr>
        <p:spPr/>
        <p:txBody>
          <a:bodyPr/>
          <a:lstStyle/>
          <a:p>
            <a:r>
              <a:rPr lang="en-US" smtClean="0"/>
              <a:t>McKinley</a:t>
            </a:r>
            <a:endParaRPr lang="en-US"/>
          </a:p>
        </p:txBody>
      </p:sp>
      <p:sp>
        <p:nvSpPr>
          <p:cNvPr id="8" name="Footer Placeholder 7"/>
          <p:cNvSpPr>
            <a:spLocks noGrp="1"/>
          </p:cNvSpPr>
          <p:nvPr>
            <p:ph type="ftr" sz="quarter" idx="11"/>
          </p:nvPr>
        </p:nvSpPr>
        <p:spPr/>
        <p:txBody>
          <a:bodyPr/>
          <a:lstStyle/>
          <a:p>
            <a:r>
              <a:rPr lang="en-US" smtClean="0"/>
              <a:t>How’s the Parallel Revolution Going?</a:t>
            </a:r>
            <a:endParaRPr lang="en-US"/>
          </a:p>
        </p:txBody>
      </p:sp>
      <p:sp>
        <p:nvSpPr>
          <p:cNvPr id="9" name="Slide Number Placeholder 8"/>
          <p:cNvSpPr>
            <a:spLocks noGrp="1"/>
          </p:cNvSpPr>
          <p:nvPr>
            <p:ph type="sldNum" sz="quarter" idx="12"/>
          </p:nvPr>
        </p:nvSpPr>
        <p:spPr/>
        <p:txBody>
          <a:bodyPr/>
          <a:lstStyle/>
          <a:p>
            <a:fld id="{831E3114-D1FF-A44E-A8B0-52B95EB67824}" type="slidenum">
              <a:rPr lang="en-US" smtClean="0"/>
              <a:pPr/>
              <a:t>52</a:t>
            </a:fld>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9"/>
          <p:cNvSpPr>
            <a:spLocks noGrp="1"/>
          </p:cNvSpPr>
          <p:nvPr>
            <p:ph type="ctrTitle"/>
          </p:nvPr>
        </p:nvSpPr>
        <p:spPr>
          <a:xfrm>
            <a:off x="457200" y="2130425"/>
            <a:ext cx="8229600" cy="2289175"/>
          </a:xfrm>
        </p:spPr>
        <p:txBody>
          <a:bodyPr>
            <a:noAutofit/>
          </a:bodyPr>
          <a:lstStyle/>
          <a:p>
            <a:r>
              <a:rPr lang="en-US" sz="4000" dirty="0" smtClean="0"/>
              <a:t>Programmer Productivity </a:t>
            </a:r>
            <a:br>
              <a:rPr lang="en-US" sz="4000" dirty="0" smtClean="0"/>
            </a:br>
            <a:r>
              <a:rPr lang="en-US" sz="4000" dirty="0" smtClean="0"/>
              <a:t/>
            </a:r>
            <a:br>
              <a:rPr lang="en-US" sz="4000" dirty="0" smtClean="0"/>
            </a:br>
            <a:r>
              <a:rPr lang="en-US" sz="4000" dirty="0" smtClean="0"/>
              <a:t>&amp; Performance?</a:t>
            </a:r>
            <a:endParaRPr lang="en-US" sz="3200" dirty="0"/>
          </a:p>
        </p:txBody>
      </p:sp>
      <p:sp>
        <p:nvSpPr>
          <p:cNvPr id="7" name="Date Placeholder 6"/>
          <p:cNvSpPr>
            <a:spLocks noGrp="1"/>
          </p:cNvSpPr>
          <p:nvPr>
            <p:ph type="dt" sz="half" idx="10"/>
          </p:nvPr>
        </p:nvSpPr>
        <p:spPr/>
        <p:txBody>
          <a:bodyPr/>
          <a:lstStyle/>
          <a:p>
            <a:r>
              <a:rPr lang="en-US" smtClean="0"/>
              <a:t>McKinley</a:t>
            </a:r>
            <a:endParaRPr lang="en-US"/>
          </a:p>
        </p:txBody>
      </p:sp>
      <p:sp>
        <p:nvSpPr>
          <p:cNvPr id="8" name="Footer Placeholder 7"/>
          <p:cNvSpPr>
            <a:spLocks noGrp="1"/>
          </p:cNvSpPr>
          <p:nvPr>
            <p:ph type="ftr" sz="quarter" idx="11"/>
          </p:nvPr>
        </p:nvSpPr>
        <p:spPr/>
        <p:txBody>
          <a:bodyPr/>
          <a:lstStyle/>
          <a:p>
            <a:r>
              <a:rPr lang="en-US" smtClean="0"/>
              <a:t>How’s the Parallel Revolution Going?</a:t>
            </a:r>
            <a:endParaRPr lang="en-US"/>
          </a:p>
        </p:txBody>
      </p:sp>
      <p:sp>
        <p:nvSpPr>
          <p:cNvPr id="9" name="Slide Number Placeholder 8"/>
          <p:cNvSpPr>
            <a:spLocks noGrp="1"/>
          </p:cNvSpPr>
          <p:nvPr>
            <p:ph type="sldNum" sz="quarter" idx="12"/>
          </p:nvPr>
        </p:nvSpPr>
        <p:spPr/>
        <p:txBody>
          <a:bodyPr/>
          <a:lstStyle/>
          <a:p>
            <a:fld id="{831E3114-D1FF-A44E-A8B0-52B95EB67824}" type="slidenum">
              <a:rPr lang="en-US" smtClean="0"/>
              <a:pPr/>
              <a:t>53</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 name="Rectangle 35"/>
          <p:cNvSpPr/>
          <p:nvPr/>
        </p:nvSpPr>
        <p:spPr>
          <a:xfrm>
            <a:off x="389430" y="1858962"/>
            <a:ext cx="2658570" cy="4313238"/>
          </a:xfrm>
          <a:prstGeom prst="rect">
            <a:avLst/>
          </a:prstGeom>
          <a:solidFill>
            <a:schemeClr val="bg1"/>
          </a:solidFill>
          <a:ln>
            <a:noFill/>
          </a:ln>
          <a:effectLst>
            <a:outerShdw blurRad="50800" dist="38100" dir="5400000" sx="102000" sy="102000"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 name="Group 418"/>
          <p:cNvGrpSpPr/>
          <p:nvPr/>
        </p:nvGrpSpPr>
        <p:grpSpPr>
          <a:xfrm>
            <a:off x="457200" y="3251699"/>
            <a:ext cx="2508015" cy="572293"/>
            <a:chOff x="-2875208" y="4235313"/>
            <a:chExt cx="2508015" cy="572293"/>
          </a:xfrm>
        </p:grpSpPr>
        <p:sp>
          <p:nvSpPr>
            <p:cNvPr id="400" name="Rounded Rectangle 399"/>
            <p:cNvSpPr/>
            <p:nvPr/>
          </p:nvSpPr>
          <p:spPr>
            <a:xfrm>
              <a:off x="-2875208" y="4235313"/>
              <a:ext cx="2508015" cy="57229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03" name="Rounded Rectangle 402"/>
            <p:cNvSpPr/>
            <p:nvPr/>
          </p:nvSpPr>
          <p:spPr>
            <a:xfrm>
              <a:off x="-589208" y="4311513"/>
              <a:ext cx="180000" cy="360000"/>
            </a:xfrm>
            <a:prstGeom prst="roundRect">
              <a:avLst/>
            </a:prstGeom>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04" name="Rounded Rectangle 403"/>
            <p:cNvSpPr/>
            <p:nvPr/>
          </p:nvSpPr>
          <p:spPr>
            <a:xfrm>
              <a:off x="-2819400" y="4311513"/>
              <a:ext cx="450000" cy="360000"/>
            </a:xfrm>
            <a:prstGeom prst="roundRect">
              <a:avLst/>
            </a:prstGeom>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05" name="Rounded Rectangle 404"/>
            <p:cNvSpPr/>
            <p:nvPr/>
          </p:nvSpPr>
          <p:spPr>
            <a:xfrm>
              <a:off x="-1625286" y="4311513"/>
              <a:ext cx="180000" cy="360000"/>
            </a:xfrm>
            <a:prstGeom prst="roundRect">
              <a:avLst/>
            </a:prstGeom>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408" name="Straight Connector 407"/>
            <p:cNvCxnSpPr/>
            <p:nvPr/>
          </p:nvCxnSpPr>
          <p:spPr>
            <a:xfrm>
              <a:off x="-2590800" y="4771357"/>
              <a:ext cx="2092386" cy="1588"/>
            </a:xfrm>
            <a:prstGeom prst="line">
              <a:avLst/>
            </a:prstGeom>
          </p:spPr>
          <p:style>
            <a:lnRef idx="1">
              <a:schemeClr val="accent6"/>
            </a:lnRef>
            <a:fillRef idx="0">
              <a:schemeClr val="accent6"/>
            </a:fillRef>
            <a:effectRef idx="0">
              <a:schemeClr val="accent6"/>
            </a:effectRef>
            <a:fontRef idx="minor">
              <a:schemeClr val="tx1"/>
            </a:fontRef>
          </p:style>
        </p:cxnSp>
        <p:cxnSp>
          <p:nvCxnSpPr>
            <p:cNvPr id="409" name="Straight Connector 408"/>
            <p:cNvCxnSpPr/>
            <p:nvPr/>
          </p:nvCxnSpPr>
          <p:spPr>
            <a:xfrm rot="5400000" flipH="1" flipV="1">
              <a:off x="-2635412" y="4726745"/>
              <a:ext cx="90812" cy="1588"/>
            </a:xfrm>
            <a:prstGeom prst="line">
              <a:avLst/>
            </a:prstGeom>
          </p:spPr>
          <p:style>
            <a:lnRef idx="1">
              <a:schemeClr val="accent6"/>
            </a:lnRef>
            <a:fillRef idx="0">
              <a:schemeClr val="accent6"/>
            </a:fillRef>
            <a:effectRef idx="0">
              <a:schemeClr val="accent6"/>
            </a:effectRef>
            <a:fontRef idx="minor">
              <a:schemeClr val="tx1"/>
            </a:fontRef>
          </p:style>
        </p:cxnSp>
        <p:cxnSp>
          <p:nvCxnSpPr>
            <p:cNvPr id="411" name="Straight Connector 410"/>
            <p:cNvCxnSpPr/>
            <p:nvPr/>
          </p:nvCxnSpPr>
          <p:spPr>
            <a:xfrm rot="5400000" flipH="1" flipV="1">
              <a:off x="-1580692" y="4725157"/>
              <a:ext cx="90812" cy="1588"/>
            </a:xfrm>
            <a:prstGeom prst="line">
              <a:avLst/>
            </a:prstGeom>
          </p:spPr>
          <p:style>
            <a:lnRef idx="1">
              <a:schemeClr val="accent6"/>
            </a:lnRef>
            <a:fillRef idx="0">
              <a:schemeClr val="accent6"/>
            </a:fillRef>
            <a:effectRef idx="0">
              <a:schemeClr val="accent6"/>
            </a:effectRef>
            <a:fontRef idx="minor">
              <a:schemeClr val="tx1"/>
            </a:fontRef>
          </p:style>
        </p:cxnSp>
        <p:cxnSp>
          <p:nvCxnSpPr>
            <p:cNvPr id="416" name="Straight Connector 415"/>
            <p:cNvCxnSpPr/>
            <p:nvPr/>
          </p:nvCxnSpPr>
          <p:spPr>
            <a:xfrm rot="5400000" flipH="1" flipV="1">
              <a:off x="-544614" y="4726745"/>
              <a:ext cx="90812" cy="1588"/>
            </a:xfrm>
            <a:prstGeom prst="line">
              <a:avLst/>
            </a:prstGeom>
          </p:spPr>
          <p:style>
            <a:lnRef idx="1">
              <a:schemeClr val="accent6"/>
            </a:lnRef>
            <a:fillRef idx="0">
              <a:schemeClr val="accent6"/>
            </a:fillRef>
            <a:effectRef idx="0">
              <a:schemeClr val="accent6"/>
            </a:effectRef>
            <a:fontRef idx="minor">
              <a:schemeClr val="tx1"/>
            </a:fontRef>
          </p:style>
        </p:cxnSp>
      </p:grpSp>
      <p:sp>
        <p:nvSpPr>
          <p:cNvPr id="2" name="Title 1"/>
          <p:cNvSpPr>
            <a:spLocks noGrp="1"/>
          </p:cNvSpPr>
          <p:nvPr>
            <p:ph type="title"/>
          </p:nvPr>
        </p:nvSpPr>
        <p:spPr/>
        <p:txBody>
          <a:bodyPr>
            <a:normAutofit/>
          </a:bodyPr>
          <a:lstStyle/>
          <a:p>
            <a:r>
              <a:rPr lang="en-US" dirty="0" smtClean="0"/>
              <a:t>GC Fundamentals</a:t>
            </a:r>
            <a:br>
              <a:rPr lang="en-US" dirty="0" smtClean="0"/>
            </a:br>
            <a:r>
              <a:rPr lang="en-US" sz="2000" dirty="0" smtClean="0"/>
              <a:t>Algorithmic Components</a:t>
            </a:r>
            <a:endParaRPr lang="en-US" sz="4000" dirty="0"/>
          </a:p>
        </p:txBody>
      </p:sp>
      <p:sp>
        <p:nvSpPr>
          <p:cNvPr id="7" name="Text Placeholder 6"/>
          <p:cNvSpPr>
            <a:spLocks noGrp="1"/>
          </p:cNvSpPr>
          <p:nvPr>
            <p:ph type="body" idx="1"/>
          </p:nvPr>
        </p:nvSpPr>
        <p:spPr>
          <a:xfrm>
            <a:off x="457200" y="1219200"/>
            <a:ext cx="2590800" cy="639762"/>
          </a:xfrm>
        </p:spPr>
        <p:txBody>
          <a:bodyPr/>
          <a:lstStyle/>
          <a:p>
            <a:pPr algn="ctr"/>
            <a:r>
              <a:rPr lang="en-US" dirty="0" smtClean="0"/>
              <a:t>Allocation</a:t>
            </a:r>
            <a:endParaRPr lang="en-US" dirty="0"/>
          </a:p>
        </p:txBody>
      </p:sp>
      <p:sp>
        <p:nvSpPr>
          <p:cNvPr id="9" name="Text Placeholder 8"/>
          <p:cNvSpPr>
            <a:spLocks noGrp="1"/>
          </p:cNvSpPr>
          <p:nvPr>
            <p:ph type="body" sz="quarter" idx="3"/>
          </p:nvPr>
        </p:nvSpPr>
        <p:spPr>
          <a:xfrm>
            <a:off x="6019800" y="1219200"/>
            <a:ext cx="2590800" cy="639762"/>
          </a:xfrm>
        </p:spPr>
        <p:txBody>
          <a:bodyPr/>
          <a:lstStyle/>
          <a:p>
            <a:pPr algn="ctr"/>
            <a:r>
              <a:rPr lang="en-US" dirty="0" smtClean="0"/>
              <a:t>Reclamation</a:t>
            </a:r>
            <a:endParaRPr lang="en-US" dirty="0"/>
          </a:p>
        </p:txBody>
      </p:sp>
      <p:sp>
        <p:nvSpPr>
          <p:cNvPr id="4" name="Date Placeholder 3"/>
          <p:cNvSpPr>
            <a:spLocks noGrp="1"/>
          </p:cNvSpPr>
          <p:nvPr>
            <p:ph type="dt" sz="half" idx="10"/>
          </p:nvPr>
        </p:nvSpPr>
        <p:spPr>
          <a:xfrm>
            <a:off x="457200" y="6356350"/>
            <a:ext cx="2133600" cy="365125"/>
          </a:xfrm>
        </p:spPr>
        <p:txBody>
          <a:bodyPr/>
          <a:lstStyle/>
          <a:p>
            <a:r>
              <a:rPr lang="en-US" smtClean="0"/>
              <a:t>McKinley</a:t>
            </a:r>
            <a:endParaRPr lang="en-US" dirty="0"/>
          </a:p>
        </p:txBody>
      </p:sp>
      <p:sp>
        <p:nvSpPr>
          <p:cNvPr id="5" name="Footer Placeholder 4"/>
          <p:cNvSpPr>
            <a:spLocks noGrp="1"/>
          </p:cNvSpPr>
          <p:nvPr>
            <p:ph type="ftr" sz="quarter" idx="11"/>
          </p:nvPr>
        </p:nvSpPr>
        <p:spPr/>
        <p:txBody>
          <a:bodyPr/>
          <a:lstStyle/>
          <a:p>
            <a:r>
              <a:rPr lang="en-US" smtClean="0"/>
              <a:t>How’s the Parallel Revolution Going?</a:t>
            </a:r>
            <a:endParaRPr lang="en-US"/>
          </a:p>
        </p:txBody>
      </p:sp>
      <p:sp>
        <p:nvSpPr>
          <p:cNvPr id="6" name="Slide Number Placeholder 5"/>
          <p:cNvSpPr>
            <a:spLocks noGrp="1"/>
          </p:cNvSpPr>
          <p:nvPr>
            <p:ph type="sldNum" sz="quarter" idx="12"/>
          </p:nvPr>
        </p:nvSpPr>
        <p:spPr/>
        <p:txBody>
          <a:bodyPr/>
          <a:lstStyle/>
          <a:p>
            <a:fld id="{831E3114-D1FF-A44E-A8B0-52B95EB67824}" type="slidenum">
              <a:rPr lang="en-US" smtClean="0"/>
              <a:pPr/>
              <a:t>54</a:t>
            </a:fld>
            <a:endParaRPr lang="en-US"/>
          </a:p>
        </p:txBody>
      </p:sp>
      <p:sp>
        <p:nvSpPr>
          <p:cNvPr id="11" name="Text Placeholder 6"/>
          <p:cNvSpPr txBox="1">
            <a:spLocks/>
          </p:cNvSpPr>
          <p:nvPr/>
        </p:nvSpPr>
        <p:spPr>
          <a:xfrm>
            <a:off x="3276600" y="1219200"/>
            <a:ext cx="2590800" cy="639762"/>
          </a:xfrm>
          <a:prstGeom prst="rect">
            <a:avLst/>
          </a:prstGeom>
        </p:spPr>
        <p:txBody>
          <a:bodyPr vert="horz" lIns="91440" tIns="45720" rIns="91440" bIns="45720" rtlCol="0" anchor="b">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smtClean="0">
                <a:ln>
                  <a:noFill/>
                </a:ln>
                <a:solidFill>
                  <a:schemeClr val="tx1"/>
                </a:solidFill>
                <a:effectLst/>
                <a:uLnTx/>
                <a:uFillTx/>
                <a:latin typeface="+mn-lt"/>
                <a:ea typeface="+mn-ea"/>
                <a:cs typeface="+mn-cs"/>
              </a:rPr>
              <a:t>Identification</a:t>
            </a:r>
            <a:endParaRPr kumimoji="0" lang="en-US" sz="2400" b="1" i="0" u="none" strike="noStrike" kern="1200" cap="none" spc="0" normalizeH="0" baseline="0" noProof="0" dirty="0">
              <a:ln>
                <a:noFill/>
              </a:ln>
              <a:solidFill>
                <a:schemeClr val="tx1"/>
              </a:solidFill>
              <a:effectLst/>
              <a:uLnTx/>
              <a:uFillTx/>
              <a:latin typeface="+mn-lt"/>
              <a:ea typeface="+mn-ea"/>
              <a:cs typeface="+mn-cs"/>
            </a:endParaRPr>
          </a:p>
        </p:txBody>
      </p:sp>
      <p:sp>
        <p:nvSpPr>
          <p:cNvPr id="38" name="TextBox 37"/>
          <p:cNvSpPr txBox="1"/>
          <p:nvPr/>
        </p:nvSpPr>
        <p:spPr>
          <a:xfrm>
            <a:off x="694083" y="4267200"/>
            <a:ext cx="2062434" cy="369332"/>
          </a:xfrm>
          <a:prstGeom prst="rect">
            <a:avLst/>
          </a:prstGeom>
          <a:noFill/>
        </p:spPr>
        <p:txBody>
          <a:bodyPr wrap="none" rtlCol="0">
            <a:spAutoFit/>
          </a:bodyPr>
          <a:lstStyle/>
          <a:p>
            <a:r>
              <a:rPr lang="en-US" dirty="0" smtClean="0"/>
              <a:t>Bump Allocation</a:t>
            </a:r>
            <a:endParaRPr lang="en-US" dirty="0"/>
          </a:p>
        </p:txBody>
      </p:sp>
      <p:sp>
        <p:nvSpPr>
          <p:cNvPr id="39" name="TextBox 38"/>
          <p:cNvSpPr txBox="1"/>
          <p:nvPr/>
        </p:nvSpPr>
        <p:spPr>
          <a:xfrm>
            <a:off x="1131186" y="2602468"/>
            <a:ext cx="1175059" cy="369332"/>
          </a:xfrm>
          <a:prstGeom prst="rect">
            <a:avLst/>
          </a:prstGeom>
          <a:noFill/>
        </p:spPr>
        <p:txBody>
          <a:bodyPr wrap="none" rtlCol="0">
            <a:spAutoFit/>
          </a:bodyPr>
          <a:lstStyle/>
          <a:p>
            <a:r>
              <a:rPr lang="en-US" dirty="0" smtClean="0"/>
              <a:t>Free List</a:t>
            </a:r>
            <a:endParaRPr lang="en-US" dirty="0"/>
          </a:p>
        </p:txBody>
      </p:sp>
      <p:sp>
        <p:nvSpPr>
          <p:cNvPr id="42" name="Rectangle 41"/>
          <p:cNvSpPr/>
          <p:nvPr/>
        </p:nvSpPr>
        <p:spPr>
          <a:xfrm>
            <a:off x="3204615" y="1858962"/>
            <a:ext cx="2658570" cy="4313238"/>
          </a:xfrm>
          <a:prstGeom prst="rect">
            <a:avLst/>
          </a:prstGeom>
          <a:solidFill>
            <a:schemeClr val="bg1"/>
          </a:solidFill>
          <a:ln>
            <a:noFill/>
          </a:ln>
          <a:effectLst>
            <a:outerShdw blurRad="50800" dist="38100" dir="5400000" sx="102000" sy="102000"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Rectangle 42"/>
          <p:cNvSpPr/>
          <p:nvPr/>
        </p:nvSpPr>
        <p:spPr>
          <a:xfrm>
            <a:off x="6028230" y="1858962"/>
            <a:ext cx="2658570" cy="4313238"/>
          </a:xfrm>
          <a:prstGeom prst="rect">
            <a:avLst/>
          </a:prstGeom>
          <a:solidFill>
            <a:schemeClr val="bg1"/>
          </a:solidFill>
          <a:ln>
            <a:noFill/>
          </a:ln>
          <a:effectLst>
            <a:outerShdw blurRad="50800" dist="38100" dir="5400000" sx="102000" sy="102000"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
            </a:r>
            <a:endParaRPr lang="en-US" dirty="0"/>
          </a:p>
        </p:txBody>
      </p:sp>
      <p:sp>
        <p:nvSpPr>
          <p:cNvPr id="44" name="TextBox 43"/>
          <p:cNvSpPr txBox="1"/>
          <p:nvPr/>
        </p:nvSpPr>
        <p:spPr>
          <a:xfrm>
            <a:off x="3920222" y="2401669"/>
            <a:ext cx="1227357" cy="646331"/>
          </a:xfrm>
          <a:prstGeom prst="rect">
            <a:avLst/>
          </a:prstGeom>
          <a:noFill/>
        </p:spPr>
        <p:txBody>
          <a:bodyPr wrap="none" rtlCol="0">
            <a:spAutoFit/>
          </a:bodyPr>
          <a:lstStyle/>
          <a:p>
            <a:pPr algn="ctr"/>
            <a:r>
              <a:rPr lang="en-US" dirty="0" smtClean="0"/>
              <a:t>Tracing</a:t>
            </a:r>
          </a:p>
          <a:p>
            <a:pPr algn="ctr"/>
            <a:r>
              <a:rPr lang="en-US" dirty="0" smtClean="0"/>
              <a:t>(</a:t>
            </a:r>
            <a:r>
              <a:rPr lang="en-US" i="1" dirty="0" smtClean="0"/>
              <a:t>implicit</a:t>
            </a:r>
            <a:r>
              <a:rPr lang="en-US" dirty="0" smtClean="0"/>
              <a:t>)</a:t>
            </a:r>
            <a:endParaRPr lang="en-US" dirty="0"/>
          </a:p>
        </p:txBody>
      </p:sp>
      <p:sp>
        <p:nvSpPr>
          <p:cNvPr id="45" name="TextBox 44"/>
          <p:cNvSpPr txBox="1"/>
          <p:nvPr/>
        </p:nvSpPr>
        <p:spPr>
          <a:xfrm>
            <a:off x="3306735" y="4114800"/>
            <a:ext cx="2454330" cy="646331"/>
          </a:xfrm>
          <a:prstGeom prst="rect">
            <a:avLst/>
          </a:prstGeom>
          <a:noFill/>
        </p:spPr>
        <p:txBody>
          <a:bodyPr wrap="none" rtlCol="0">
            <a:spAutoFit/>
          </a:bodyPr>
          <a:lstStyle/>
          <a:p>
            <a:pPr algn="ctr"/>
            <a:r>
              <a:rPr lang="en-US" dirty="0" smtClean="0"/>
              <a:t>Reference Counting</a:t>
            </a:r>
          </a:p>
          <a:p>
            <a:pPr algn="ctr"/>
            <a:r>
              <a:rPr lang="en-US" dirty="0" smtClean="0"/>
              <a:t>(</a:t>
            </a:r>
            <a:r>
              <a:rPr lang="en-US" i="1" dirty="0" smtClean="0"/>
              <a:t>explicit</a:t>
            </a:r>
            <a:r>
              <a:rPr lang="en-US" dirty="0" smtClean="0"/>
              <a:t>)</a:t>
            </a:r>
            <a:endParaRPr lang="en-US" dirty="0"/>
          </a:p>
        </p:txBody>
      </p:sp>
      <p:sp>
        <p:nvSpPr>
          <p:cNvPr id="47" name="TextBox 46"/>
          <p:cNvSpPr txBox="1"/>
          <p:nvPr/>
        </p:nvSpPr>
        <p:spPr>
          <a:xfrm>
            <a:off x="6307814" y="1905000"/>
            <a:ext cx="1894832" cy="369332"/>
          </a:xfrm>
          <a:prstGeom prst="rect">
            <a:avLst/>
          </a:prstGeom>
          <a:noFill/>
        </p:spPr>
        <p:txBody>
          <a:bodyPr wrap="none" rtlCol="0">
            <a:spAutoFit/>
          </a:bodyPr>
          <a:lstStyle/>
          <a:p>
            <a:r>
              <a:rPr lang="en-US" dirty="0" smtClean="0"/>
              <a:t>Sweep-to-Free</a:t>
            </a:r>
            <a:endParaRPr lang="en-US" dirty="0"/>
          </a:p>
        </p:txBody>
      </p:sp>
      <p:sp>
        <p:nvSpPr>
          <p:cNvPr id="145" name="TextBox 144"/>
          <p:cNvSpPr txBox="1"/>
          <p:nvPr/>
        </p:nvSpPr>
        <p:spPr>
          <a:xfrm>
            <a:off x="6700925" y="3200400"/>
            <a:ext cx="1204138" cy="369332"/>
          </a:xfrm>
          <a:prstGeom prst="rect">
            <a:avLst/>
          </a:prstGeom>
          <a:noFill/>
        </p:spPr>
        <p:txBody>
          <a:bodyPr wrap="none" rtlCol="0">
            <a:spAutoFit/>
          </a:bodyPr>
          <a:lstStyle/>
          <a:p>
            <a:r>
              <a:rPr lang="en-US" dirty="0" smtClean="0"/>
              <a:t>Compact</a:t>
            </a:r>
            <a:endParaRPr lang="en-US" dirty="0"/>
          </a:p>
        </p:txBody>
      </p:sp>
      <p:grpSp>
        <p:nvGrpSpPr>
          <p:cNvPr id="8" name="Group 233"/>
          <p:cNvGrpSpPr/>
          <p:nvPr/>
        </p:nvGrpSpPr>
        <p:grpSpPr>
          <a:xfrm>
            <a:off x="6102585" y="2274332"/>
            <a:ext cx="2508015" cy="572293"/>
            <a:chOff x="-2817399" y="4188044"/>
            <a:chExt cx="2508015" cy="572293"/>
          </a:xfrm>
        </p:grpSpPr>
        <p:sp>
          <p:nvSpPr>
            <p:cNvPr id="210" name="Rounded Rectangle 209"/>
            <p:cNvSpPr/>
            <p:nvPr/>
          </p:nvSpPr>
          <p:spPr>
            <a:xfrm>
              <a:off x="-2817399" y="4188044"/>
              <a:ext cx="2508015" cy="57229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14" name="Rounded Rectangle 213"/>
            <p:cNvSpPr/>
            <p:nvPr/>
          </p:nvSpPr>
          <p:spPr>
            <a:xfrm>
              <a:off x="-771599" y="4264244"/>
              <a:ext cx="180000" cy="360000"/>
            </a:xfrm>
            <a:prstGeom prst="round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17" name="Rounded Rectangle 216"/>
            <p:cNvSpPr/>
            <p:nvPr/>
          </p:nvSpPr>
          <p:spPr>
            <a:xfrm>
              <a:off x="-2775399" y="4264244"/>
              <a:ext cx="720000" cy="360000"/>
            </a:xfrm>
            <a:prstGeom prst="round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18" name="Rounded Rectangle 217"/>
            <p:cNvSpPr/>
            <p:nvPr/>
          </p:nvSpPr>
          <p:spPr>
            <a:xfrm>
              <a:off x="-531399" y="4264244"/>
              <a:ext cx="180000" cy="360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19" name="Rounded Rectangle 218"/>
            <p:cNvSpPr/>
            <p:nvPr/>
          </p:nvSpPr>
          <p:spPr>
            <a:xfrm>
              <a:off x="-1281799" y="4264244"/>
              <a:ext cx="450000" cy="360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20" name="Rounded Rectangle 219"/>
            <p:cNvSpPr/>
            <p:nvPr/>
          </p:nvSpPr>
          <p:spPr>
            <a:xfrm>
              <a:off x="-1521999" y="4264244"/>
              <a:ext cx="180000" cy="360000"/>
            </a:xfrm>
            <a:prstGeom prst="round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22" name="Rounded Rectangle 221"/>
            <p:cNvSpPr/>
            <p:nvPr/>
          </p:nvSpPr>
          <p:spPr>
            <a:xfrm>
              <a:off x="-1979199" y="4264244"/>
              <a:ext cx="360000" cy="360000"/>
            </a:xfrm>
            <a:prstGeom prst="round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cxnSp>
          <p:nvCxnSpPr>
            <p:cNvPr id="223" name="Straight Connector 222"/>
            <p:cNvCxnSpPr/>
            <p:nvPr/>
          </p:nvCxnSpPr>
          <p:spPr>
            <a:xfrm>
              <a:off x="-2416193" y="4716644"/>
              <a:ext cx="173538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flipH="1" flipV="1">
              <a:off x="-2460805" y="4668856"/>
              <a:ext cx="908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flipH="1" flipV="1">
              <a:off x="-1844605" y="4672032"/>
              <a:ext cx="908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flipH="1" flipV="1">
              <a:off x="-1479787" y="4672032"/>
              <a:ext cx="908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a:endCxn id="214" idx="2"/>
            </p:cNvCxnSpPr>
            <p:nvPr/>
          </p:nvCxnSpPr>
          <p:spPr>
            <a:xfrm rot="5400000" flipH="1" flipV="1">
              <a:off x="-732315" y="4673372"/>
              <a:ext cx="99844" cy="158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 name="Group 305"/>
          <p:cNvGrpSpPr/>
          <p:nvPr/>
        </p:nvGrpSpPr>
        <p:grpSpPr>
          <a:xfrm>
            <a:off x="6102585" y="3557261"/>
            <a:ext cx="2508015" cy="572293"/>
            <a:chOff x="-2667000" y="4227513"/>
            <a:chExt cx="2508015" cy="572293"/>
          </a:xfrm>
        </p:grpSpPr>
        <p:sp>
          <p:nvSpPr>
            <p:cNvPr id="235" name="Rounded Rectangle 234"/>
            <p:cNvSpPr/>
            <p:nvPr/>
          </p:nvSpPr>
          <p:spPr>
            <a:xfrm>
              <a:off x="-2667000" y="4227513"/>
              <a:ext cx="2508015" cy="57229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38" name="Rounded Rectangle 237"/>
            <p:cNvSpPr/>
            <p:nvPr/>
          </p:nvSpPr>
          <p:spPr>
            <a:xfrm>
              <a:off x="-621200" y="4303713"/>
              <a:ext cx="180000" cy="360000"/>
            </a:xfrm>
            <a:prstGeom prst="roundRect">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47" name="Rounded Rectangle 246"/>
            <p:cNvSpPr/>
            <p:nvPr/>
          </p:nvSpPr>
          <p:spPr>
            <a:xfrm>
              <a:off x="-2625000" y="4303713"/>
              <a:ext cx="720000" cy="360000"/>
            </a:xfrm>
            <a:prstGeom prst="roundRect">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48" name="Rounded Rectangle 247"/>
            <p:cNvSpPr/>
            <p:nvPr/>
          </p:nvSpPr>
          <p:spPr>
            <a:xfrm>
              <a:off x="-381000" y="4303713"/>
              <a:ext cx="180000" cy="360000"/>
            </a:xfrm>
            <a:prstGeom prst="roundRect">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49" name="Rounded Rectangle 248"/>
            <p:cNvSpPr/>
            <p:nvPr/>
          </p:nvSpPr>
          <p:spPr>
            <a:xfrm>
              <a:off x="-1131400" y="4303713"/>
              <a:ext cx="450000" cy="360000"/>
            </a:xfrm>
            <a:prstGeom prst="roundRect">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52" name="Rounded Rectangle 251"/>
            <p:cNvSpPr/>
            <p:nvPr/>
          </p:nvSpPr>
          <p:spPr>
            <a:xfrm>
              <a:off x="-1371600" y="4303713"/>
              <a:ext cx="180000" cy="360000"/>
            </a:xfrm>
            <a:prstGeom prst="roundRect">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59" name="Rounded Rectangle 258"/>
            <p:cNvSpPr/>
            <p:nvPr/>
          </p:nvSpPr>
          <p:spPr>
            <a:xfrm>
              <a:off x="-1828800" y="4303713"/>
              <a:ext cx="360000" cy="360000"/>
            </a:xfrm>
            <a:prstGeom prst="roundRect">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71" name="Rounded Rectangle 270"/>
            <p:cNvSpPr/>
            <p:nvPr/>
          </p:nvSpPr>
          <p:spPr>
            <a:xfrm>
              <a:off x="-2625000" y="4303713"/>
              <a:ext cx="450000" cy="3600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5" name="Rounded Rectangle 274"/>
            <p:cNvSpPr/>
            <p:nvPr/>
          </p:nvSpPr>
          <p:spPr>
            <a:xfrm>
              <a:off x="-2124000" y="4303713"/>
              <a:ext cx="180000" cy="3600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05" name="Left Arrow 304"/>
            <p:cNvSpPr/>
            <p:nvPr/>
          </p:nvSpPr>
          <p:spPr>
            <a:xfrm>
              <a:off x="-1862934" y="4338085"/>
              <a:ext cx="632400" cy="259554"/>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grpSp>
        <p:nvGrpSpPr>
          <p:cNvPr id="12" name="Group 363"/>
          <p:cNvGrpSpPr/>
          <p:nvPr/>
        </p:nvGrpSpPr>
        <p:grpSpPr>
          <a:xfrm>
            <a:off x="6101790" y="4771210"/>
            <a:ext cx="2509604" cy="1232433"/>
            <a:chOff x="6101790" y="3976392"/>
            <a:chExt cx="2509604" cy="1232433"/>
          </a:xfrm>
        </p:grpSpPr>
        <p:grpSp>
          <p:nvGrpSpPr>
            <p:cNvPr id="13" name="Group 362"/>
            <p:cNvGrpSpPr/>
            <p:nvPr/>
          </p:nvGrpSpPr>
          <p:grpSpPr>
            <a:xfrm>
              <a:off x="6103379" y="4636532"/>
              <a:ext cx="2508015" cy="572293"/>
              <a:chOff x="-2818606" y="5108020"/>
              <a:chExt cx="2508015" cy="572293"/>
            </a:xfrm>
          </p:grpSpPr>
          <p:sp>
            <p:nvSpPr>
              <p:cNvPr id="334" name="Rounded Rectangle 333"/>
              <p:cNvSpPr/>
              <p:nvPr/>
            </p:nvSpPr>
            <p:spPr>
              <a:xfrm>
                <a:off x="-2818606" y="5108020"/>
                <a:ext cx="2508015" cy="57229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37" name="Rounded Rectangle 336"/>
              <p:cNvSpPr/>
              <p:nvPr/>
            </p:nvSpPr>
            <p:spPr>
              <a:xfrm>
                <a:off x="-2776606" y="5180570"/>
                <a:ext cx="180000" cy="3600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38" name="Rounded Rectangle 337"/>
              <p:cNvSpPr/>
              <p:nvPr/>
            </p:nvSpPr>
            <p:spPr>
              <a:xfrm>
                <a:off x="-2538000" y="5184220"/>
                <a:ext cx="450000" cy="3600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grpSp>
          <p:nvGrpSpPr>
            <p:cNvPr id="14" name="Group 361"/>
            <p:cNvGrpSpPr/>
            <p:nvPr/>
          </p:nvGrpSpPr>
          <p:grpSpPr>
            <a:xfrm>
              <a:off x="6101790" y="3976392"/>
              <a:ext cx="2508015" cy="572293"/>
              <a:chOff x="-2778008" y="4236878"/>
              <a:chExt cx="2508015" cy="572293"/>
            </a:xfrm>
          </p:grpSpPr>
          <p:sp>
            <p:nvSpPr>
              <p:cNvPr id="321" name="Rounded Rectangle 320"/>
              <p:cNvSpPr/>
              <p:nvPr/>
            </p:nvSpPr>
            <p:spPr>
              <a:xfrm>
                <a:off x="-2778008" y="4236878"/>
                <a:ext cx="2508015" cy="57229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22" name="Rounded Rectangle 321"/>
              <p:cNvSpPr/>
              <p:nvPr/>
            </p:nvSpPr>
            <p:spPr>
              <a:xfrm>
                <a:off x="-732208" y="4313078"/>
                <a:ext cx="180000" cy="360000"/>
              </a:xfrm>
              <a:prstGeom prst="roundRec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23" name="Rounded Rectangle 322"/>
              <p:cNvSpPr/>
              <p:nvPr/>
            </p:nvSpPr>
            <p:spPr>
              <a:xfrm>
                <a:off x="-2736008" y="4313078"/>
                <a:ext cx="720000" cy="360000"/>
              </a:xfrm>
              <a:prstGeom prst="roundRec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24" name="Rounded Rectangle 323"/>
              <p:cNvSpPr/>
              <p:nvPr/>
            </p:nvSpPr>
            <p:spPr>
              <a:xfrm>
                <a:off x="-492008" y="4313078"/>
                <a:ext cx="180000" cy="3600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25" name="Rounded Rectangle 324"/>
              <p:cNvSpPr/>
              <p:nvPr/>
            </p:nvSpPr>
            <p:spPr>
              <a:xfrm>
                <a:off x="-1242408" y="4313078"/>
                <a:ext cx="450000" cy="3600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26" name="Rounded Rectangle 325"/>
              <p:cNvSpPr/>
              <p:nvPr/>
            </p:nvSpPr>
            <p:spPr>
              <a:xfrm>
                <a:off x="-1482608" y="4313078"/>
                <a:ext cx="180000" cy="360000"/>
              </a:xfrm>
              <a:prstGeom prst="roundRec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28" name="Rounded Rectangle 327"/>
              <p:cNvSpPr/>
              <p:nvPr/>
            </p:nvSpPr>
            <p:spPr>
              <a:xfrm>
                <a:off x="-1939808" y="4313078"/>
                <a:ext cx="360000" cy="360000"/>
              </a:xfrm>
              <a:prstGeom prst="roundRec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47" name="Oval 346"/>
              <p:cNvSpPr/>
              <p:nvPr/>
            </p:nvSpPr>
            <p:spPr>
              <a:xfrm>
                <a:off x="-467700" y="4351178"/>
                <a:ext cx="76200" cy="762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48" name="Oval 347"/>
              <p:cNvSpPr/>
              <p:nvPr/>
            </p:nvSpPr>
            <p:spPr>
              <a:xfrm>
                <a:off x="-1204308" y="4351178"/>
                <a:ext cx="76200" cy="762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grpSp>
      <p:grpSp>
        <p:nvGrpSpPr>
          <p:cNvPr id="15" name="Group 440"/>
          <p:cNvGrpSpPr/>
          <p:nvPr/>
        </p:nvGrpSpPr>
        <p:grpSpPr>
          <a:xfrm>
            <a:off x="3277034" y="3251699"/>
            <a:ext cx="2508015" cy="572293"/>
            <a:chOff x="-2975715" y="2113958"/>
            <a:chExt cx="2508015" cy="572293"/>
          </a:xfrm>
        </p:grpSpPr>
        <p:sp>
          <p:nvSpPr>
            <p:cNvPr id="353" name="Rounded Rectangle 352"/>
            <p:cNvSpPr/>
            <p:nvPr/>
          </p:nvSpPr>
          <p:spPr>
            <a:xfrm>
              <a:off x="-2975715" y="2113958"/>
              <a:ext cx="2508015" cy="57229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54" name="Rounded Rectangle 353"/>
            <p:cNvSpPr/>
            <p:nvPr/>
          </p:nvSpPr>
          <p:spPr>
            <a:xfrm>
              <a:off x="-929915" y="2190158"/>
              <a:ext cx="180000" cy="360000"/>
            </a:xfrm>
            <a:prstGeom prst="roundRect">
              <a:avLst/>
            </a:prstGeom>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55" name="Rounded Rectangle 354"/>
            <p:cNvSpPr/>
            <p:nvPr/>
          </p:nvSpPr>
          <p:spPr>
            <a:xfrm>
              <a:off x="-2933715" y="2190158"/>
              <a:ext cx="720000" cy="360000"/>
            </a:xfrm>
            <a:prstGeom prst="roundRect">
              <a:avLst/>
            </a:prstGeom>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56" name="Rounded Rectangle 355"/>
            <p:cNvSpPr/>
            <p:nvPr/>
          </p:nvSpPr>
          <p:spPr>
            <a:xfrm>
              <a:off x="-689715" y="2190158"/>
              <a:ext cx="180000" cy="360000"/>
            </a:xfrm>
            <a:prstGeom prst="roundRect">
              <a:avLst/>
            </a:prstGeom>
            <a:ln w="25400" cmpd="sng"/>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57" name="Rounded Rectangle 356"/>
            <p:cNvSpPr/>
            <p:nvPr/>
          </p:nvSpPr>
          <p:spPr>
            <a:xfrm>
              <a:off x="-1440115" y="2190158"/>
              <a:ext cx="450000" cy="360000"/>
            </a:xfrm>
            <a:prstGeom prst="roundRect">
              <a:avLst/>
            </a:prstGeom>
            <a:ln w="25400" cmpd="sng"/>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58" name="Rounded Rectangle 357"/>
            <p:cNvSpPr/>
            <p:nvPr/>
          </p:nvSpPr>
          <p:spPr>
            <a:xfrm>
              <a:off x="-1680315" y="2190158"/>
              <a:ext cx="180000" cy="360000"/>
            </a:xfrm>
            <a:prstGeom prst="roundRect">
              <a:avLst/>
            </a:prstGeom>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59" name="Rounded Rectangle 358"/>
            <p:cNvSpPr/>
            <p:nvPr/>
          </p:nvSpPr>
          <p:spPr>
            <a:xfrm>
              <a:off x="-2137515" y="2190158"/>
              <a:ext cx="360000" cy="360000"/>
            </a:xfrm>
            <a:prstGeom prst="roundRect">
              <a:avLst/>
            </a:prstGeom>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sp>
        <p:nvSpPr>
          <p:cNvPr id="246" name="Rectangle 245"/>
          <p:cNvSpPr/>
          <p:nvPr/>
        </p:nvSpPr>
        <p:spPr>
          <a:xfrm>
            <a:off x="6066202" y="4689162"/>
            <a:ext cx="2582370" cy="711440"/>
          </a:xfrm>
          <a:prstGeom prst="rect">
            <a:avLst/>
          </a:prstGeom>
          <a:solidFill>
            <a:schemeClr val="bg1">
              <a:alpha val="6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1" name="Circular Arrow 250"/>
          <p:cNvSpPr/>
          <p:nvPr/>
        </p:nvSpPr>
        <p:spPr>
          <a:xfrm rot="21341194" flipH="1">
            <a:off x="6325200" y="4901599"/>
            <a:ext cx="2514600" cy="1559244"/>
          </a:xfrm>
          <a:prstGeom prst="circularArrow">
            <a:avLst>
              <a:gd name="adj1" fmla="val 8217"/>
              <a:gd name="adj2" fmla="val 548816"/>
              <a:gd name="adj3" fmla="val 20641064"/>
              <a:gd name="adj4" fmla="val 13398451"/>
              <a:gd name="adj5" fmla="val 8248"/>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schemeClr val="tx1"/>
              </a:solidFill>
            </a:endParaRPr>
          </a:p>
        </p:txBody>
      </p:sp>
      <p:sp>
        <p:nvSpPr>
          <p:cNvPr id="46" name="TextBox 45"/>
          <p:cNvSpPr txBox="1"/>
          <p:nvPr/>
        </p:nvSpPr>
        <p:spPr>
          <a:xfrm>
            <a:off x="6677788" y="4411243"/>
            <a:ext cx="1234796" cy="369332"/>
          </a:xfrm>
          <a:prstGeom prst="rect">
            <a:avLst/>
          </a:prstGeom>
          <a:noFill/>
        </p:spPr>
        <p:txBody>
          <a:bodyPr wrap="none" rtlCol="0">
            <a:spAutoFit/>
          </a:bodyPr>
          <a:lstStyle/>
          <a:p>
            <a:r>
              <a:rPr lang="en-US" dirty="0" smtClean="0"/>
              <a:t>Evacuate</a:t>
            </a:r>
            <a:endParaRPr lang="en-US" dirty="0"/>
          </a:p>
        </p:txBody>
      </p:sp>
      <p:sp>
        <p:nvSpPr>
          <p:cNvPr id="366" name="Rounded Rectangle 365"/>
          <p:cNvSpPr/>
          <p:nvPr/>
        </p:nvSpPr>
        <p:spPr>
          <a:xfrm>
            <a:off x="457200" y="4912554"/>
            <a:ext cx="2508015" cy="57229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68" name="Rounded Rectangle 367"/>
          <p:cNvSpPr/>
          <p:nvPr/>
        </p:nvSpPr>
        <p:spPr>
          <a:xfrm>
            <a:off x="499200" y="4988754"/>
            <a:ext cx="720000" cy="360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71" name="Rounded Rectangle 370"/>
          <p:cNvSpPr/>
          <p:nvPr/>
        </p:nvSpPr>
        <p:spPr>
          <a:xfrm>
            <a:off x="1752600" y="4988754"/>
            <a:ext cx="180000" cy="360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73" name="Rounded Rectangle 372"/>
          <p:cNvSpPr/>
          <p:nvPr/>
        </p:nvSpPr>
        <p:spPr>
          <a:xfrm>
            <a:off x="1295400" y="4988754"/>
            <a:ext cx="360000" cy="360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6" name="Group 429"/>
          <p:cNvGrpSpPr/>
          <p:nvPr/>
        </p:nvGrpSpPr>
        <p:grpSpPr>
          <a:xfrm>
            <a:off x="1279084" y="3327899"/>
            <a:ext cx="360000" cy="453988"/>
            <a:chOff x="-2053324" y="4311513"/>
            <a:chExt cx="360000" cy="453988"/>
          </a:xfrm>
        </p:grpSpPr>
        <p:sp>
          <p:nvSpPr>
            <p:cNvPr id="407" name="Rounded Rectangle 406"/>
            <p:cNvSpPr/>
            <p:nvPr/>
          </p:nvSpPr>
          <p:spPr>
            <a:xfrm>
              <a:off x="-2053324" y="4311513"/>
              <a:ext cx="360000" cy="360000"/>
            </a:xfrm>
            <a:prstGeom prst="roundRect">
              <a:avLst/>
            </a:prstGeom>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410" name="Straight Connector 409"/>
            <p:cNvCxnSpPr/>
            <p:nvPr/>
          </p:nvCxnSpPr>
          <p:spPr>
            <a:xfrm rot="5400000" flipH="1" flipV="1">
              <a:off x="-1918730" y="4719301"/>
              <a:ext cx="90812" cy="1588"/>
            </a:xfrm>
            <a:prstGeom prst="line">
              <a:avLst/>
            </a:prstGeom>
          </p:spPr>
          <p:style>
            <a:lnRef idx="1">
              <a:schemeClr val="accent6"/>
            </a:lnRef>
            <a:fillRef idx="0">
              <a:schemeClr val="accent6"/>
            </a:fillRef>
            <a:effectRef idx="0">
              <a:schemeClr val="accent6"/>
            </a:effectRef>
            <a:fontRef idx="minor">
              <a:schemeClr val="tx1"/>
            </a:fontRef>
          </p:style>
        </p:cxnSp>
      </p:grpSp>
      <p:grpSp>
        <p:nvGrpSpPr>
          <p:cNvPr id="17" name="Group 428"/>
          <p:cNvGrpSpPr/>
          <p:nvPr/>
        </p:nvGrpSpPr>
        <p:grpSpPr>
          <a:xfrm>
            <a:off x="1031046" y="3327899"/>
            <a:ext cx="180000" cy="459844"/>
            <a:chOff x="-2301362" y="4311513"/>
            <a:chExt cx="180000" cy="459844"/>
          </a:xfrm>
        </p:grpSpPr>
        <p:sp>
          <p:nvSpPr>
            <p:cNvPr id="401" name="Rounded Rectangle 400"/>
            <p:cNvSpPr/>
            <p:nvPr/>
          </p:nvSpPr>
          <p:spPr>
            <a:xfrm>
              <a:off x="-2301362" y="4311513"/>
              <a:ext cx="180000" cy="360000"/>
            </a:xfrm>
            <a:prstGeom prst="roundRect">
              <a:avLst/>
            </a:prstGeom>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412" name="Straight Connector 411"/>
            <p:cNvCxnSpPr>
              <a:endCxn id="401" idx="2"/>
            </p:cNvCxnSpPr>
            <p:nvPr/>
          </p:nvCxnSpPr>
          <p:spPr>
            <a:xfrm rot="5400000" flipH="1" flipV="1">
              <a:off x="-2264431" y="4720641"/>
              <a:ext cx="99844" cy="1588"/>
            </a:xfrm>
            <a:prstGeom prst="line">
              <a:avLst/>
            </a:prstGeom>
          </p:spPr>
          <p:style>
            <a:lnRef idx="1">
              <a:schemeClr val="accent6"/>
            </a:lnRef>
            <a:fillRef idx="0">
              <a:schemeClr val="accent6"/>
            </a:fillRef>
            <a:effectRef idx="0">
              <a:schemeClr val="accent6"/>
            </a:effectRef>
            <a:fontRef idx="minor">
              <a:schemeClr val="tx1"/>
            </a:fontRef>
          </p:style>
        </p:cxnSp>
      </p:grpSp>
      <p:grpSp>
        <p:nvGrpSpPr>
          <p:cNvPr id="18" name="Group 430"/>
          <p:cNvGrpSpPr/>
          <p:nvPr/>
        </p:nvGrpSpPr>
        <p:grpSpPr>
          <a:xfrm>
            <a:off x="1955160" y="3331075"/>
            <a:ext cx="720000" cy="458256"/>
            <a:chOff x="-1377248" y="4314689"/>
            <a:chExt cx="720000" cy="458256"/>
          </a:xfrm>
        </p:grpSpPr>
        <p:sp>
          <p:nvSpPr>
            <p:cNvPr id="402" name="Rounded Rectangle 401"/>
            <p:cNvSpPr/>
            <p:nvPr/>
          </p:nvSpPr>
          <p:spPr>
            <a:xfrm>
              <a:off x="-1377248" y="4314689"/>
              <a:ext cx="720000" cy="360000"/>
            </a:xfrm>
            <a:prstGeom prst="roundRect">
              <a:avLst/>
            </a:prstGeom>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415" name="Straight Connector 414"/>
            <p:cNvCxnSpPr/>
            <p:nvPr/>
          </p:nvCxnSpPr>
          <p:spPr>
            <a:xfrm rot="5400000" flipH="1" flipV="1">
              <a:off x="-1062654" y="4726745"/>
              <a:ext cx="90812" cy="1588"/>
            </a:xfrm>
            <a:prstGeom prst="line">
              <a:avLst/>
            </a:prstGeom>
          </p:spPr>
          <p:style>
            <a:lnRef idx="1">
              <a:schemeClr val="accent6"/>
            </a:lnRef>
            <a:fillRef idx="0">
              <a:schemeClr val="accent6"/>
            </a:fillRef>
            <a:effectRef idx="0">
              <a:schemeClr val="accent6"/>
            </a:effectRef>
            <a:fontRef idx="minor">
              <a:schemeClr val="tx1"/>
            </a:fontRef>
          </p:style>
        </p:cxnSp>
      </p:grpSp>
      <p:sp>
        <p:nvSpPr>
          <p:cNvPr id="426" name="Rounded Rectangle 425"/>
          <p:cNvSpPr/>
          <p:nvPr/>
        </p:nvSpPr>
        <p:spPr>
          <a:xfrm>
            <a:off x="1946245" y="3325307"/>
            <a:ext cx="720000" cy="360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27" name="Rounded Rectangle 426"/>
          <p:cNvSpPr/>
          <p:nvPr/>
        </p:nvSpPr>
        <p:spPr>
          <a:xfrm>
            <a:off x="1270169" y="3325307"/>
            <a:ext cx="360000" cy="360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28" name="Rounded Rectangle 427"/>
          <p:cNvSpPr/>
          <p:nvPr/>
        </p:nvSpPr>
        <p:spPr>
          <a:xfrm>
            <a:off x="1022131" y="3325307"/>
            <a:ext cx="180000" cy="360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9" name="Group 509"/>
          <p:cNvGrpSpPr/>
          <p:nvPr/>
        </p:nvGrpSpPr>
        <p:grpSpPr>
          <a:xfrm>
            <a:off x="3276600" y="4631285"/>
            <a:ext cx="2532905" cy="853562"/>
            <a:chOff x="3276600" y="4631285"/>
            <a:chExt cx="2532905" cy="853562"/>
          </a:xfrm>
        </p:grpSpPr>
        <p:sp>
          <p:nvSpPr>
            <p:cNvPr id="379" name="Rounded Rectangle 378"/>
            <p:cNvSpPr/>
            <p:nvPr/>
          </p:nvSpPr>
          <p:spPr>
            <a:xfrm>
              <a:off x="3276600" y="4912554"/>
              <a:ext cx="2508015" cy="57229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82" name="Rounded Rectangle 381"/>
            <p:cNvSpPr/>
            <p:nvPr/>
          </p:nvSpPr>
          <p:spPr>
            <a:xfrm>
              <a:off x="5562600" y="4988754"/>
              <a:ext cx="180000" cy="360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83" name="Rounded Rectangle 382"/>
            <p:cNvSpPr/>
            <p:nvPr/>
          </p:nvSpPr>
          <p:spPr>
            <a:xfrm>
              <a:off x="4812200" y="4988754"/>
              <a:ext cx="450000" cy="360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97" name="TextBox 396"/>
            <p:cNvSpPr txBox="1"/>
            <p:nvPr/>
          </p:nvSpPr>
          <p:spPr>
            <a:xfrm>
              <a:off x="4761195" y="4936088"/>
              <a:ext cx="312305" cy="307777"/>
            </a:xfrm>
            <a:prstGeom prst="rect">
              <a:avLst/>
            </a:prstGeom>
            <a:noFill/>
          </p:spPr>
          <p:txBody>
            <a:bodyPr wrap="none" rtlCol="0">
              <a:spAutoFit/>
            </a:bodyPr>
            <a:lstStyle/>
            <a:p>
              <a:r>
                <a:rPr lang="en-US" sz="1400" b="1" dirty="0" smtClean="0">
                  <a:solidFill>
                    <a:schemeClr val="accent6"/>
                  </a:solidFill>
                </a:rPr>
                <a:t>3</a:t>
              </a:r>
              <a:endParaRPr lang="en-US" sz="1400" b="1" dirty="0">
                <a:solidFill>
                  <a:schemeClr val="accent6"/>
                </a:solidFill>
              </a:endParaRPr>
            </a:p>
          </p:txBody>
        </p:sp>
        <p:sp>
          <p:nvSpPr>
            <p:cNvPr id="398" name="TextBox 397"/>
            <p:cNvSpPr txBox="1"/>
            <p:nvPr/>
          </p:nvSpPr>
          <p:spPr>
            <a:xfrm>
              <a:off x="5497200" y="4936088"/>
              <a:ext cx="312305" cy="307777"/>
            </a:xfrm>
            <a:prstGeom prst="rect">
              <a:avLst/>
            </a:prstGeom>
            <a:noFill/>
          </p:spPr>
          <p:txBody>
            <a:bodyPr wrap="none" rtlCol="0">
              <a:spAutoFit/>
            </a:bodyPr>
            <a:lstStyle/>
            <a:p>
              <a:r>
                <a:rPr lang="en-US" sz="1400" b="1" dirty="0" smtClean="0">
                  <a:solidFill>
                    <a:schemeClr val="accent6"/>
                  </a:solidFill>
                </a:rPr>
                <a:t>1</a:t>
              </a:r>
              <a:endParaRPr lang="en-US" sz="1400" b="1" dirty="0">
                <a:solidFill>
                  <a:schemeClr val="accent6"/>
                </a:solidFill>
              </a:endParaRPr>
            </a:p>
          </p:txBody>
        </p:sp>
        <p:grpSp>
          <p:nvGrpSpPr>
            <p:cNvPr id="20" name="Group 496"/>
            <p:cNvGrpSpPr/>
            <p:nvPr/>
          </p:nvGrpSpPr>
          <p:grpSpPr>
            <a:xfrm>
              <a:off x="5291704" y="4631285"/>
              <a:ext cx="388280" cy="632461"/>
              <a:chOff x="5281046" y="2948939"/>
              <a:chExt cx="388280" cy="632461"/>
            </a:xfrm>
          </p:grpSpPr>
          <p:sp>
            <p:nvSpPr>
              <p:cNvPr id="498" name="Oval 497"/>
              <p:cNvSpPr/>
              <p:nvPr/>
            </p:nvSpPr>
            <p:spPr>
              <a:xfrm rot="16200000">
                <a:off x="5623066" y="2948399"/>
                <a:ext cx="45719" cy="46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99" name="Oval 498"/>
              <p:cNvSpPr/>
              <p:nvPr/>
            </p:nvSpPr>
            <p:spPr>
              <a:xfrm>
                <a:off x="5617823" y="3534600"/>
                <a:ext cx="45719" cy="46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500" name="Straight Arrow Connector 499"/>
              <p:cNvCxnSpPr/>
              <p:nvPr/>
            </p:nvCxnSpPr>
            <p:spPr>
              <a:xfrm rot="10800000" flipV="1">
                <a:off x="5281046" y="3560381"/>
                <a:ext cx="382496" cy="2"/>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501" name="Straight Arrow Connector 500"/>
              <p:cNvCxnSpPr>
                <a:stCxn id="498" idx="6"/>
              </p:cNvCxnSpPr>
              <p:nvPr/>
            </p:nvCxnSpPr>
            <p:spPr>
              <a:xfrm rot="16200000" flipH="1" flipV="1">
                <a:off x="5482097" y="3112768"/>
                <a:ext cx="327658" cy="1"/>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grpSp>
      </p:grpSp>
      <p:grpSp>
        <p:nvGrpSpPr>
          <p:cNvPr id="21" name="Group 506"/>
          <p:cNvGrpSpPr/>
          <p:nvPr/>
        </p:nvGrpSpPr>
        <p:grpSpPr>
          <a:xfrm>
            <a:off x="5633184" y="2971800"/>
            <a:ext cx="46800" cy="327659"/>
            <a:chOff x="5551200" y="2078071"/>
            <a:chExt cx="46800" cy="327659"/>
          </a:xfrm>
        </p:grpSpPr>
        <p:sp>
          <p:nvSpPr>
            <p:cNvPr id="503" name="Oval 502"/>
            <p:cNvSpPr/>
            <p:nvPr/>
          </p:nvSpPr>
          <p:spPr>
            <a:xfrm rot="16200000">
              <a:off x="5551740" y="2077531"/>
              <a:ext cx="45719" cy="46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506" name="Straight Arrow Connector 505"/>
            <p:cNvCxnSpPr>
              <a:stCxn id="503" idx="6"/>
            </p:cNvCxnSpPr>
            <p:nvPr/>
          </p:nvCxnSpPr>
          <p:spPr>
            <a:xfrm rot="16200000" flipH="1" flipV="1">
              <a:off x="5410771" y="2241900"/>
              <a:ext cx="327658" cy="1"/>
            </a:xfrm>
            <a:prstGeom prst="straightConnector1">
              <a:avLst/>
            </a:prstGeom>
            <a:ln>
              <a:tailEnd type="arrow"/>
            </a:ln>
          </p:spPr>
          <p:style>
            <a:lnRef idx="2">
              <a:schemeClr val="accent6"/>
            </a:lnRef>
            <a:fillRef idx="1">
              <a:schemeClr val="lt1"/>
            </a:fillRef>
            <a:effectRef idx="0">
              <a:schemeClr val="accent6"/>
            </a:effectRef>
            <a:fontRef idx="minor">
              <a:schemeClr val="dk1"/>
            </a:fontRef>
          </p:style>
        </p:cxnSp>
      </p:grpSp>
      <p:sp>
        <p:nvSpPr>
          <p:cNvPr id="281" name="Rectangle 280"/>
          <p:cNvSpPr/>
          <p:nvPr/>
        </p:nvSpPr>
        <p:spPr>
          <a:xfrm>
            <a:off x="3208829" y="4047310"/>
            <a:ext cx="2658571" cy="151529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Rounded Rectangle 117"/>
          <p:cNvSpPr/>
          <p:nvPr/>
        </p:nvSpPr>
        <p:spPr>
          <a:xfrm>
            <a:off x="5563034" y="3325307"/>
            <a:ext cx="180000" cy="360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9" name="Rounded Rectangle 118"/>
          <p:cNvSpPr/>
          <p:nvPr/>
        </p:nvSpPr>
        <p:spPr>
          <a:xfrm>
            <a:off x="4812634" y="3325307"/>
            <a:ext cx="450000" cy="360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61" name="Oval 360"/>
          <p:cNvSpPr/>
          <p:nvPr/>
        </p:nvSpPr>
        <p:spPr>
          <a:xfrm>
            <a:off x="4850734" y="3365999"/>
            <a:ext cx="76200" cy="762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60" name="Oval 359"/>
          <p:cNvSpPr/>
          <p:nvPr/>
        </p:nvSpPr>
        <p:spPr>
          <a:xfrm>
            <a:off x="5598000" y="3365999"/>
            <a:ext cx="76200" cy="762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nvGrpSpPr>
          <p:cNvPr id="22" name="Group 131"/>
          <p:cNvGrpSpPr/>
          <p:nvPr/>
        </p:nvGrpSpPr>
        <p:grpSpPr>
          <a:xfrm>
            <a:off x="3319034" y="3331075"/>
            <a:ext cx="2183800" cy="360000"/>
            <a:chOff x="3471434" y="3480299"/>
            <a:chExt cx="2183800" cy="360000"/>
          </a:xfrm>
        </p:grpSpPr>
        <p:sp>
          <p:nvSpPr>
            <p:cNvPr id="128" name="Rounded Rectangle 127"/>
            <p:cNvSpPr/>
            <p:nvPr/>
          </p:nvSpPr>
          <p:spPr>
            <a:xfrm>
              <a:off x="5475234" y="3480299"/>
              <a:ext cx="180000" cy="360000"/>
            </a:xfrm>
            <a:prstGeom prst="roundRect">
              <a:avLst/>
            </a:prstGeom>
            <a:ln w="25400" cmpd="sng"/>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29" name="Rounded Rectangle 128"/>
            <p:cNvSpPr/>
            <p:nvPr/>
          </p:nvSpPr>
          <p:spPr>
            <a:xfrm>
              <a:off x="3471434" y="3480299"/>
              <a:ext cx="720000" cy="360000"/>
            </a:xfrm>
            <a:prstGeom prst="roundRect">
              <a:avLst/>
            </a:prstGeom>
            <a:ln w="25400" cmpd="sng"/>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30" name="Rounded Rectangle 129"/>
            <p:cNvSpPr/>
            <p:nvPr/>
          </p:nvSpPr>
          <p:spPr>
            <a:xfrm>
              <a:off x="4724834" y="3480299"/>
              <a:ext cx="180000" cy="360000"/>
            </a:xfrm>
            <a:prstGeom prst="roundRect">
              <a:avLst/>
            </a:prstGeom>
            <a:ln w="25400" cmpd="sng"/>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31" name="Rounded Rectangle 130"/>
            <p:cNvSpPr/>
            <p:nvPr/>
          </p:nvSpPr>
          <p:spPr>
            <a:xfrm>
              <a:off x="4267634" y="3480299"/>
              <a:ext cx="360000" cy="360000"/>
            </a:xfrm>
            <a:prstGeom prst="roundRect">
              <a:avLst/>
            </a:prstGeom>
            <a:ln w="25400" cmpd="sng"/>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grpSp>
        <p:nvGrpSpPr>
          <p:cNvPr id="23" name="Group 507"/>
          <p:cNvGrpSpPr/>
          <p:nvPr/>
        </p:nvGrpSpPr>
        <p:grpSpPr>
          <a:xfrm>
            <a:off x="5291704" y="3557461"/>
            <a:ext cx="382496" cy="46800"/>
            <a:chOff x="5209720" y="2663732"/>
            <a:chExt cx="382496" cy="46800"/>
          </a:xfrm>
        </p:grpSpPr>
        <p:sp>
          <p:nvSpPr>
            <p:cNvPr id="504" name="Oval 503"/>
            <p:cNvSpPr/>
            <p:nvPr/>
          </p:nvSpPr>
          <p:spPr>
            <a:xfrm>
              <a:off x="5546497" y="2663732"/>
              <a:ext cx="45719" cy="46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505" name="Straight Arrow Connector 504"/>
            <p:cNvCxnSpPr/>
            <p:nvPr/>
          </p:nvCxnSpPr>
          <p:spPr>
            <a:xfrm rot="10800000" flipV="1">
              <a:off x="5209720" y="2689513"/>
              <a:ext cx="382496" cy="2"/>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26"/>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1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7"/>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1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28"/>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1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6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6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7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7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1"/>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26" presetClass="emph" presetSubtype="0" fill="hold" nodeType="clickEffect">
                                  <p:stCondLst>
                                    <p:cond delay="0"/>
                                  </p:stCondLst>
                                  <p:childTnLst>
                                    <p:animEffect transition="out" filter="fade">
                                      <p:cBhvr>
                                        <p:cTn id="84" dur="500" tmFilter="0, 0; .2, .5; .8, .5; 1, 0"/>
                                        <p:tgtEl>
                                          <p:spTgt spid="21"/>
                                        </p:tgtEl>
                                      </p:cBhvr>
                                    </p:animEffect>
                                    <p:animScale>
                                      <p:cBhvr>
                                        <p:cTn id="85" dur="250" autoRev="1" fill="hold"/>
                                        <p:tgtEl>
                                          <p:spTgt spid="21"/>
                                        </p:tgtEl>
                                      </p:cBhvr>
                                      <p:by x="105000" y="105000"/>
                                    </p:animScale>
                                  </p:childTnLst>
                                </p:cTn>
                              </p:par>
                              <p:par>
                                <p:cTn id="86" presetID="1" presetClass="entr" presetSubtype="0" fill="hold" grpId="0" nodeType="withEffect">
                                  <p:stCondLst>
                                    <p:cond delay="0"/>
                                  </p:stCondLst>
                                  <p:childTnLst>
                                    <p:set>
                                      <p:cBhvr>
                                        <p:cTn id="87" dur="1" fill="hold">
                                          <p:stCondLst>
                                            <p:cond delay="0"/>
                                          </p:stCondLst>
                                        </p:cTn>
                                        <p:tgtEl>
                                          <p:spTgt spid="360"/>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118"/>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26" presetClass="emph" presetSubtype="0" fill="hold" nodeType="clickEffect">
                                  <p:stCondLst>
                                    <p:cond delay="0"/>
                                  </p:stCondLst>
                                  <p:childTnLst>
                                    <p:animEffect transition="out" filter="fade">
                                      <p:cBhvr>
                                        <p:cTn id="93" dur="500" tmFilter="0, 0; .2, .5; .8, .5; 1, 0"/>
                                        <p:tgtEl>
                                          <p:spTgt spid="23"/>
                                        </p:tgtEl>
                                      </p:cBhvr>
                                    </p:animEffect>
                                    <p:animScale>
                                      <p:cBhvr>
                                        <p:cTn id="94" dur="250" autoRev="1" fill="hold"/>
                                        <p:tgtEl>
                                          <p:spTgt spid="23"/>
                                        </p:tgtEl>
                                      </p:cBhvr>
                                      <p:by x="105000" y="105000"/>
                                    </p:animScale>
                                  </p:childTnLst>
                                </p:cTn>
                              </p:par>
                              <p:par>
                                <p:cTn id="95" presetID="1" presetClass="entr" presetSubtype="0" fill="hold" grpId="0" nodeType="withEffect">
                                  <p:stCondLst>
                                    <p:cond delay="0"/>
                                  </p:stCondLst>
                                  <p:childTnLst>
                                    <p:set>
                                      <p:cBhvr>
                                        <p:cTn id="96" dur="1" fill="hold">
                                          <p:stCondLst>
                                            <p:cond delay="0"/>
                                          </p:stCondLst>
                                        </p:cTn>
                                        <p:tgtEl>
                                          <p:spTgt spid="11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6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1000"/>
                                        <p:tgtEl>
                                          <p:spTgt spid="22"/>
                                        </p:tgtEl>
                                      </p:cBhvr>
                                    </p:animEffect>
                                    <p:set>
                                      <p:cBhvr>
                                        <p:cTn id="103" dur="1" fill="hold">
                                          <p:stCondLst>
                                            <p:cond delay="999"/>
                                          </p:stCondLst>
                                        </p:cTn>
                                        <p:tgtEl>
                                          <p:spTgt spid="22"/>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1000"/>
                                        <p:tgtEl>
                                          <p:spTgt spid="361"/>
                                        </p:tgtEl>
                                      </p:cBhvr>
                                    </p:animEffect>
                                    <p:set>
                                      <p:cBhvr>
                                        <p:cTn id="106" dur="1" fill="hold">
                                          <p:stCondLst>
                                            <p:cond delay="999"/>
                                          </p:stCondLst>
                                        </p:cTn>
                                        <p:tgtEl>
                                          <p:spTgt spid="361"/>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1000"/>
                                        <p:tgtEl>
                                          <p:spTgt spid="360"/>
                                        </p:tgtEl>
                                      </p:cBhvr>
                                    </p:animEffect>
                                    <p:set>
                                      <p:cBhvr>
                                        <p:cTn id="109" dur="1" fill="hold">
                                          <p:stCondLst>
                                            <p:cond delay="999"/>
                                          </p:stCondLst>
                                        </p:cTn>
                                        <p:tgtEl>
                                          <p:spTgt spid="360"/>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45"/>
                                        </p:tgtEl>
                                        <p:attrNameLst>
                                          <p:attrName>style.visibility</p:attrName>
                                        </p:attrNameLst>
                                      </p:cBhvr>
                                      <p:to>
                                        <p:strVal val="visible"/>
                                      </p:to>
                                    </p:set>
                                  </p:childTnLst>
                                </p:cTn>
                              </p:par>
                              <p:par>
                                <p:cTn id="114" presetID="1" presetClass="entr" presetSubtype="0" fill="hold" nodeType="withEffect">
                                  <p:stCondLst>
                                    <p:cond delay="0"/>
                                  </p:stCondLst>
                                  <p:childTnLst>
                                    <p:set>
                                      <p:cBhvr>
                                        <p:cTn id="115" dur="1" fill="hold">
                                          <p:stCondLst>
                                            <p:cond delay="0"/>
                                          </p:stCondLst>
                                        </p:cTn>
                                        <p:tgtEl>
                                          <p:spTgt spid="19"/>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281"/>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47"/>
                                        </p:tgtEl>
                                        <p:attrNameLst>
                                          <p:attrName>style.visibility</p:attrName>
                                        </p:attrNameLst>
                                      </p:cBhvr>
                                      <p:to>
                                        <p:strVal val="visible"/>
                                      </p:to>
                                    </p:set>
                                  </p:childTnLst>
                                </p:cTn>
                              </p:par>
                              <p:par>
                                <p:cTn id="124" presetID="1" presetClass="entr" presetSubtype="0" fill="hold" nodeType="withEffect">
                                  <p:stCondLst>
                                    <p:cond delay="0"/>
                                  </p:stCondLst>
                                  <p:childTnLst>
                                    <p:set>
                                      <p:cBhvr>
                                        <p:cTn id="125" dur="1" fill="hold">
                                          <p:stCondLst>
                                            <p:cond delay="0"/>
                                          </p:stCondLst>
                                        </p:cTn>
                                        <p:tgtEl>
                                          <p:spTgt spid="8"/>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grpId="0" nodeType="clickEffect">
                                  <p:stCondLst>
                                    <p:cond delay="0"/>
                                  </p:stCondLst>
                                  <p:childTnLst>
                                    <p:set>
                                      <p:cBhvr>
                                        <p:cTn id="129" dur="1" fill="hold">
                                          <p:stCondLst>
                                            <p:cond delay="0"/>
                                          </p:stCondLst>
                                        </p:cTn>
                                        <p:tgtEl>
                                          <p:spTgt spid="145"/>
                                        </p:tgtEl>
                                        <p:attrNameLst>
                                          <p:attrName>style.visibility</p:attrName>
                                        </p:attrNameLst>
                                      </p:cBhvr>
                                      <p:to>
                                        <p:strVal val="visible"/>
                                      </p:to>
                                    </p:set>
                                  </p:childTnLst>
                                </p:cTn>
                              </p:par>
                              <p:par>
                                <p:cTn id="130" presetID="1" presetClass="entr" presetSubtype="0" fill="hold" nodeType="withEffect">
                                  <p:stCondLst>
                                    <p:cond delay="0"/>
                                  </p:stCondLst>
                                  <p:childTnLst>
                                    <p:set>
                                      <p:cBhvr>
                                        <p:cTn id="131" dur="1" fill="hold">
                                          <p:stCondLst>
                                            <p:cond delay="0"/>
                                          </p:stCondLst>
                                        </p:cTn>
                                        <p:tgtEl>
                                          <p:spTgt spid="10"/>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grpId="0" nodeType="clickEffect">
                                  <p:stCondLst>
                                    <p:cond delay="0"/>
                                  </p:stCondLst>
                                  <p:childTnLst>
                                    <p:set>
                                      <p:cBhvr>
                                        <p:cTn id="135" dur="1" fill="hold">
                                          <p:stCondLst>
                                            <p:cond delay="0"/>
                                          </p:stCondLst>
                                        </p:cTn>
                                        <p:tgtEl>
                                          <p:spTgt spid="46"/>
                                        </p:tgtEl>
                                        <p:attrNameLst>
                                          <p:attrName>style.visibility</p:attrName>
                                        </p:attrNameLst>
                                      </p:cBhvr>
                                      <p:to>
                                        <p:strVal val="visible"/>
                                      </p:to>
                                    </p:set>
                                  </p:childTnLst>
                                </p:cTn>
                              </p:par>
                              <p:par>
                                <p:cTn id="136" presetID="1" presetClass="entr" presetSubtype="0" fill="hold" grpId="0" nodeType="withEffect">
                                  <p:stCondLst>
                                    <p:cond delay="0"/>
                                  </p:stCondLst>
                                  <p:childTnLst>
                                    <p:set>
                                      <p:cBhvr>
                                        <p:cTn id="137" dur="1" fill="hold">
                                          <p:stCondLst>
                                            <p:cond delay="0"/>
                                          </p:stCondLst>
                                        </p:cTn>
                                        <p:tgtEl>
                                          <p:spTgt spid="251"/>
                                        </p:tgtEl>
                                        <p:attrNameLst>
                                          <p:attrName>style.visibility</p:attrName>
                                        </p:attrNameLst>
                                      </p:cBhvr>
                                      <p:to>
                                        <p:strVal val="visible"/>
                                      </p:to>
                                    </p:set>
                                  </p:childTnLst>
                                </p:cTn>
                              </p:par>
                              <p:par>
                                <p:cTn id="138" presetID="1" presetClass="entr" presetSubtype="0" fill="hold" nodeType="withEffect">
                                  <p:stCondLst>
                                    <p:cond delay="0"/>
                                  </p:stCondLst>
                                  <p:childTnLst>
                                    <p:set>
                                      <p:cBhvr>
                                        <p:cTn id="139" dur="1" fill="hold">
                                          <p:stCondLst>
                                            <p:cond delay="0"/>
                                          </p:stCondLst>
                                        </p:cTn>
                                        <p:tgtEl>
                                          <p:spTgt spid="12"/>
                                        </p:tgtEl>
                                        <p:attrNameLst>
                                          <p:attrName>style.visibility</p:attrName>
                                        </p:attrNameLst>
                                      </p:cBhvr>
                                      <p:to>
                                        <p:strVal val="visible"/>
                                      </p:to>
                                    </p:set>
                                  </p:childTnLst>
                                </p:cTn>
                              </p:par>
                              <p:par>
                                <p:cTn id="140" presetID="1" presetClass="entr" presetSubtype="0" fill="hold" grpId="0" nodeType="withEffect">
                                  <p:stCondLst>
                                    <p:cond delay="0"/>
                                  </p:stCondLst>
                                  <p:childTnLst>
                                    <p:set>
                                      <p:cBhvr>
                                        <p:cTn id="141" dur="1" fill="hold">
                                          <p:stCondLst>
                                            <p:cond delay="0"/>
                                          </p:stCondLst>
                                        </p:cTn>
                                        <p:tgtEl>
                                          <p:spTgt spid="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7" grpId="0" build="p"/>
      <p:bldP spid="9" grpId="0" build="p"/>
      <p:bldP spid="11" grpId="0"/>
      <p:bldP spid="38" grpId="0"/>
      <p:bldP spid="39" grpId="0"/>
      <p:bldP spid="42" grpId="0" animBg="1"/>
      <p:bldP spid="43" grpId="0" animBg="1"/>
      <p:bldP spid="44" grpId="0"/>
      <p:bldP spid="45" grpId="0"/>
      <p:bldP spid="47" grpId="0"/>
      <p:bldP spid="145" grpId="0"/>
      <p:bldP spid="246" grpId="0" animBg="1"/>
      <p:bldP spid="251" grpId="0" animBg="1"/>
      <p:bldP spid="46" grpId="0"/>
      <p:bldP spid="366" grpId="0" animBg="1"/>
      <p:bldP spid="368" grpId="0" animBg="1"/>
      <p:bldP spid="371" grpId="0" animBg="1"/>
      <p:bldP spid="373" grpId="0" animBg="1"/>
      <p:bldP spid="426" grpId="0" animBg="1"/>
      <p:bldP spid="427" grpId="0" animBg="1"/>
      <p:bldP spid="428" grpId="0" animBg="1"/>
      <p:bldP spid="281" grpId="0" animBg="1"/>
      <p:bldP spid="118" grpId="0" animBg="1"/>
      <p:bldP spid="119" grpId="0" animBg="1"/>
      <p:bldP spid="361" grpId="0" animBg="1"/>
      <p:bldP spid="361" grpId="1" animBg="1"/>
      <p:bldP spid="360" grpId="0" animBg="1"/>
      <p:bldP spid="360" grpId="1" animBg="1"/>
    </p:bld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243"/>
          <p:cNvGrpSpPr/>
          <p:nvPr/>
        </p:nvGrpSpPr>
        <p:grpSpPr>
          <a:xfrm>
            <a:off x="405932" y="3318926"/>
            <a:ext cx="5445224" cy="1384995"/>
            <a:chOff x="401588" y="3352800"/>
            <a:chExt cx="5445224" cy="1384995"/>
          </a:xfrm>
        </p:grpSpPr>
        <p:sp>
          <p:nvSpPr>
            <p:cNvPr id="166" name="TextBox 165"/>
            <p:cNvSpPr txBox="1"/>
            <p:nvPr/>
          </p:nvSpPr>
          <p:spPr>
            <a:xfrm>
              <a:off x="401588" y="3352800"/>
              <a:ext cx="5445224" cy="1384995"/>
            </a:xfrm>
            <a:prstGeom prst="rect">
              <a:avLst/>
            </a:prstGeom>
            <a:solidFill>
              <a:schemeClr val="bg1"/>
            </a:solidFill>
            <a:effectLst>
              <a:outerShdw blurRad="50800" dist="38100" dir="5400000" sx="102000" sy="102000" rotWithShape="0">
                <a:srgbClr val="000000">
                  <a:alpha val="43000"/>
                </a:srgbClr>
              </a:outerShdw>
            </a:effectLst>
          </p:spPr>
          <p:txBody>
            <a:bodyPr wrap="square" rtlCol="0">
              <a:spAutoFit/>
            </a:bodyPr>
            <a:lstStyle/>
            <a:p>
              <a:pPr algn="ctr">
                <a:buNone/>
              </a:pPr>
              <a:r>
                <a:rPr lang="en-US" sz="2400" b="1" dirty="0" smtClean="0">
                  <a:solidFill>
                    <a:schemeClr val="accent2"/>
                  </a:solidFill>
                </a:rPr>
                <a:t>Mark-Compact </a:t>
              </a:r>
              <a:r>
                <a:rPr lang="en-US" sz="1200" dirty="0" smtClean="0"/>
                <a:t>[Styger 1967]</a:t>
              </a:r>
              <a:endParaRPr lang="en-US" sz="2000" dirty="0" smtClean="0"/>
            </a:p>
            <a:p>
              <a:pPr algn="ctr">
                <a:buNone/>
              </a:pPr>
              <a:r>
                <a:rPr lang="en-US" sz="1600" dirty="0" smtClean="0"/>
                <a:t>Bump allocation + trace + </a:t>
              </a:r>
              <a:r>
                <a:rPr lang="en-US" sz="1600" b="1" dirty="0" smtClean="0">
                  <a:solidFill>
                    <a:srgbClr val="732E9A"/>
                  </a:solidFill>
                </a:rPr>
                <a:t>compact</a:t>
              </a:r>
            </a:p>
            <a:p>
              <a:pPr algn="ctr">
                <a:buNone/>
              </a:pPr>
              <a:endParaRPr lang="en-US" sz="1400" b="1" dirty="0" smtClean="0">
                <a:solidFill>
                  <a:srgbClr val="1D86CD"/>
                </a:solidFill>
              </a:endParaRPr>
            </a:p>
            <a:p>
              <a:pPr algn="ctr">
                <a:buNone/>
              </a:pPr>
              <a:endParaRPr lang="en-US" sz="1400" b="1" dirty="0" smtClean="0">
                <a:solidFill>
                  <a:srgbClr val="1D86CD"/>
                </a:solidFill>
              </a:endParaRPr>
            </a:p>
            <a:p>
              <a:pPr algn="ctr">
                <a:buNone/>
              </a:pPr>
              <a:endParaRPr lang="en-US" sz="1600" b="1" dirty="0"/>
            </a:p>
          </p:txBody>
        </p:sp>
        <p:grpSp>
          <p:nvGrpSpPr>
            <p:cNvPr id="4" name="Group 136"/>
            <p:cNvGrpSpPr/>
            <p:nvPr/>
          </p:nvGrpSpPr>
          <p:grpSpPr>
            <a:xfrm>
              <a:off x="482190" y="3810000"/>
              <a:ext cx="5327415" cy="852192"/>
              <a:chOff x="457200" y="4634208"/>
              <a:chExt cx="5327415" cy="852192"/>
            </a:xfrm>
          </p:grpSpPr>
          <p:sp>
            <p:nvSpPr>
              <p:cNvPr id="138" name="Rounded Rectangle 137"/>
              <p:cNvSpPr/>
              <p:nvPr/>
            </p:nvSpPr>
            <p:spPr>
              <a:xfrm>
                <a:off x="457200" y="4912554"/>
                <a:ext cx="2508015" cy="57229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39" name="Rounded Rectangle 138"/>
              <p:cNvSpPr/>
              <p:nvPr/>
            </p:nvSpPr>
            <p:spPr>
              <a:xfrm>
                <a:off x="499200" y="4988754"/>
                <a:ext cx="720000" cy="3600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0" name="Rounded Rectangle 139"/>
              <p:cNvSpPr/>
              <p:nvPr/>
            </p:nvSpPr>
            <p:spPr>
              <a:xfrm>
                <a:off x="1752600" y="4988754"/>
                <a:ext cx="180000" cy="3600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1" name="Rounded Rectangle 140"/>
              <p:cNvSpPr/>
              <p:nvPr/>
            </p:nvSpPr>
            <p:spPr>
              <a:xfrm>
                <a:off x="1295400" y="4988754"/>
                <a:ext cx="360000" cy="3600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nvGrpSpPr>
              <p:cNvPr id="5" name="Group 440"/>
              <p:cNvGrpSpPr/>
              <p:nvPr/>
            </p:nvGrpSpPr>
            <p:grpSpPr>
              <a:xfrm>
                <a:off x="3276600" y="4914107"/>
                <a:ext cx="2508015" cy="572293"/>
                <a:chOff x="-2975715" y="2113958"/>
                <a:chExt cx="2508015" cy="572293"/>
              </a:xfrm>
            </p:grpSpPr>
            <p:sp>
              <p:nvSpPr>
                <p:cNvPr id="158" name="Rounded Rectangle 157"/>
                <p:cNvSpPr/>
                <p:nvPr/>
              </p:nvSpPr>
              <p:spPr>
                <a:xfrm>
                  <a:off x="-2975715" y="2113958"/>
                  <a:ext cx="2508015" cy="57229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9" name="Rounded Rectangle 158"/>
                <p:cNvSpPr/>
                <p:nvPr/>
              </p:nvSpPr>
              <p:spPr>
                <a:xfrm>
                  <a:off x="-929915" y="2190158"/>
                  <a:ext cx="180000" cy="360000"/>
                </a:xfrm>
                <a:prstGeom prst="roundRect">
                  <a:avLst/>
                </a:prstGeom>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60" name="Rounded Rectangle 159"/>
                <p:cNvSpPr/>
                <p:nvPr/>
              </p:nvSpPr>
              <p:spPr>
                <a:xfrm>
                  <a:off x="-2933715" y="2190158"/>
                  <a:ext cx="720000" cy="360000"/>
                </a:xfrm>
                <a:prstGeom prst="roundRect">
                  <a:avLst/>
                </a:prstGeom>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61" name="Rounded Rectangle 160"/>
                <p:cNvSpPr/>
                <p:nvPr/>
              </p:nvSpPr>
              <p:spPr>
                <a:xfrm>
                  <a:off x="-689715" y="2190158"/>
                  <a:ext cx="180000" cy="360000"/>
                </a:xfrm>
                <a:prstGeom prst="roundRect">
                  <a:avLst/>
                </a:prstGeom>
                <a:ln w="25400" cmpd="sng"/>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62" name="Rounded Rectangle 161"/>
                <p:cNvSpPr/>
                <p:nvPr/>
              </p:nvSpPr>
              <p:spPr>
                <a:xfrm>
                  <a:off x="-1440115" y="2190158"/>
                  <a:ext cx="450000" cy="360000"/>
                </a:xfrm>
                <a:prstGeom prst="roundRect">
                  <a:avLst/>
                </a:prstGeom>
                <a:ln w="25400" cmpd="sng"/>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63" name="Rounded Rectangle 162"/>
                <p:cNvSpPr/>
                <p:nvPr/>
              </p:nvSpPr>
              <p:spPr>
                <a:xfrm>
                  <a:off x="-1680315" y="2190158"/>
                  <a:ext cx="180000" cy="360000"/>
                </a:xfrm>
                <a:prstGeom prst="roundRect">
                  <a:avLst/>
                </a:prstGeom>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64" name="Rounded Rectangle 163"/>
                <p:cNvSpPr/>
                <p:nvPr/>
              </p:nvSpPr>
              <p:spPr>
                <a:xfrm>
                  <a:off x="-2137515" y="2190158"/>
                  <a:ext cx="360000" cy="360000"/>
                </a:xfrm>
                <a:prstGeom prst="roundRect">
                  <a:avLst/>
                </a:prstGeom>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grpSp>
            <p:nvGrpSpPr>
              <p:cNvPr id="6" name="Group 506"/>
              <p:cNvGrpSpPr/>
              <p:nvPr/>
            </p:nvGrpSpPr>
            <p:grpSpPr>
              <a:xfrm>
                <a:off x="5632750" y="4634208"/>
                <a:ext cx="46800" cy="327659"/>
                <a:chOff x="5551200" y="2078071"/>
                <a:chExt cx="46800" cy="327659"/>
              </a:xfrm>
            </p:grpSpPr>
            <p:sp>
              <p:nvSpPr>
                <p:cNvPr id="156" name="Oval 155"/>
                <p:cNvSpPr/>
                <p:nvPr/>
              </p:nvSpPr>
              <p:spPr>
                <a:xfrm rot="16200000">
                  <a:off x="5551740" y="2077531"/>
                  <a:ext cx="45719" cy="468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57" name="Straight Arrow Connector 156"/>
                <p:cNvCxnSpPr>
                  <a:stCxn id="156" idx="6"/>
                </p:cNvCxnSpPr>
                <p:nvPr/>
              </p:nvCxnSpPr>
              <p:spPr>
                <a:xfrm rot="16200000" flipH="1" flipV="1">
                  <a:off x="5410771" y="2241900"/>
                  <a:ext cx="327658" cy="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sp>
            <p:nvSpPr>
              <p:cNvPr id="144" name="Rounded Rectangle 143"/>
              <p:cNvSpPr/>
              <p:nvPr/>
            </p:nvSpPr>
            <p:spPr>
              <a:xfrm>
                <a:off x="5562600" y="4987715"/>
                <a:ext cx="180000" cy="3600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5" name="Rounded Rectangle 144"/>
              <p:cNvSpPr/>
              <p:nvPr/>
            </p:nvSpPr>
            <p:spPr>
              <a:xfrm>
                <a:off x="4812200" y="4987715"/>
                <a:ext cx="450000" cy="3600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6" name="Oval 145"/>
              <p:cNvSpPr/>
              <p:nvPr/>
            </p:nvSpPr>
            <p:spPr>
              <a:xfrm>
                <a:off x="4850300" y="5028407"/>
                <a:ext cx="76200" cy="762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47" name="Oval 146"/>
              <p:cNvSpPr/>
              <p:nvPr/>
            </p:nvSpPr>
            <p:spPr>
              <a:xfrm>
                <a:off x="5597566" y="5028407"/>
                <a:ext cx="76200" cy="762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nvGrpSpPr>
              <p:cNvPr id="11" name="Group 126"/>
              <p:cNvGrpSpPr/>
              <p:nvPr/>
            </p:nvGrpSpPr>
            <p:grpSpPr>
              <a:xfrm>
                <a:off x="3318600" y="4993483"/>
                <a:ext cx="2183800" cy="360000"/>
                <a:chOff x="3471434" y="3480299"/>
                <a:chExt cx="2183800" cy="360000"/>
              </a:xfrm>
            </p:grpSpPr>
            <p:sp>
              <p:nvSpPr>
                <p:cNvPr id="152" name="Rounded Rectangle 151"/>
                <p:cNvSpPr/>
                <p:nvPr/>
              </p:nvSpPr>
              <p:spPr>
                <a:xfrm>
                  <a:off x="5475234" y="3480299"/>
                  <a:ext cx="180000" cy="360000"/>
                </a:xfrm>
                <a:prstGeom prst="roundRect">
                  <a:avLst/>
                </a:prstGeom>
                <a:ln w="25400" cap="flat" cmpd="sng" algn="ctr">
                  <a:solidFill>
                    <a:schemeClr val="accent2">
                      <a:shade val="95000"/>
                      <a:satMod val="105000"/>
                    </a:schemeClr>
                  </a:solidFill>
                  <a:prstDash val="solid"/>
                  <a:round/>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3" name="Rounded Rectangle 152"/>
                <p:cNvSpPr/>
                <p:nvPr/>
              </p:nvSpPr>
              <p:spPr>
                <a:xfrm>
                  <a:off x="3471434" y="3480299"/>
                  <a:ext cx="720000" cy="360000"/>
                </a:xfrm>
                <a:prstGeom prst="roundRect">
                  <a:avLst/>
                </a:prstGeom>
                <a:ln w="25400" cap="flat" cmpd="sng" algn="ctr">
                  <a:solidFill>
                    <a:schemeClr val="accent2">
                      <a:shade val="95000"/>
                      <a:satMod val="105000"/>
                    </a:schemeClr>
                  </a:solidFill>
                  <a:prstDash val="solid"/>
                  <a:round/>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4" name="Rounded Rectangle 153"/>
                <p:cNvSpPr/>
                <p:nvPr/>
              </p:nvSpPr>
              <p:spPr>
                <a:xfrm>
                  <a:off x="4724834" y="3480299"/>
                  <a:ext cx="180000" cy="360000"/>
                </a:xfrm>
                <a:prstGeom prst="roundRect">
                  <a:avLst/>
                </a:prstGeom>
                <a:ln w="25400" cap="flat" cmpd="sng" algn="ctr">
                  <a:solidFill>
                    <a:schemeClr val="accent2">
                      <a:shade val="95000"/>
                      <a:satMod val="105000"/>
                    </a:schemeClr>
                  </a:solidFill>
                  <a:prstDash val="solid"/>
                  <a:round/>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5" name="Rounded Rectangle 154"/>
                <p:cNvSpPr/>
                <p:nvPr/>
              </p:nvSpPr>
              <p:spPr>
                <a:xfrm>
                  <a:off x="4267634" y="3480299"/>
                  <a:ext cx="360000" cy="360000"/>
                </a:xfrm>
                <a:prstGeom prst="roundRect">
                  <a:avLst/>
                </a:prstGeom>
                <a:ln w="25400" cap="flat" cmpd="sng" algn="ctr">
                  <a:solidFill>
                    <a:schemeClr val="accent2">
                      <a:shade val="95000"/>
                      <a:satMod val="105000"/>
                    </a:schemeClr>
                  </a:solidFill>
                  <a:prstDash val="solid"/>
                  <a:round/>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12" name="Group 507"/>
              <p:cNvGrpSpPr/>
              <p:nvPr/>
            </p:nvGrpSpPr>
            <p:grpSpPr>
              <a:xfrm>
                <a:off x="5291270" y="5219869"/>
                <a:ext cx="382496" cy="46800"/>
                <a:chOff x="5209720" y="2663732"/>
                <a:chExt cx="382496" cy="46800"/>
              </a:xfrm>
            </p:grpSpPr>
            <p:sp>
              <p:nvSpPr>
                <p:cNvPr id="150" name="Oval 149"/>
                <p:cNvSpPr/>
                <p:nvPr/>
              </p:nvSpPr>
              <p:spPr>
                <a:xfrm>
                  <a:off x="5546497" y="2663732"/>
                  <a:ext cx="45719" cy="468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51" name="Straight Arrow Connector 150"/>
                <p:cNvCxnSpPr/>
                <p:nvPr/>
              </p:nvCxnSpPr>
              <p:spPr>
                <a:xfrm rot="10800000" flipV="1">
                  <a:off x="5209720" y="2689513"/>
                  <a:ext cx="382496" cy="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grpSp>
      </p:grpSp>
      <p:sp>
        <p:nvSpPr>
          <p:cNvPr id="2" name="Title 1"/>
          <p:cNvSpPr>
            <a:spLocks noGrp="1"/>
          </p:cNvSpPr>
          <p:nvPr>
            <p:ph type="title"/>
          </p:nvPr>
        </p:nvSpPr>
        <p:spPr/>
        <p:txBody>
          <a:bodyPr>
            <a:normAutofit fontScale="90000"/>
          </a:bodyPr>
          <a:lstStyle/>
          <a:p>
            <a:r>
              <a:rPr lang="en-US" sz="4444" dirty="0" smtClean="0"/>
              <a:t>GC Fundamentals</a:t>
            </a:r>
            <a:r>
              <a:rPr lang="en-US" dirty="0" smtClean="0"/>
              <a:t/>
            </a:r>
            <a:br>
              <a:rPr lang="en-US" dirty="0" smtClean="0"/>
            </a:br>
            <a:r>
              <a:rPr lang="en-US" sz="2222" dirty="0" smtClean="0"/>
              <a:t>Canonical Garbage Collectors</a:t>
            </a:r>
            <a:endParaRPr lang="en-US" sz="3111" dirty="0"/>
          </a:p>
        </p:txBody>
      </p:sp>
      <p:sp>
        <p:nvSpPr>
          <p:cNvPr id="7" name="Date Placeholder 6"/>
          <p:cNvSpPr>
            <a:spLocks noGrp="1"/>
          </p:cNvSpPr>
          <p:nvPr>
            <p:ph type="dt" sz="half" idx="10"/>
          </p:nvPr>
        </p:nvSpPr>
        <p:spPr>
          <a:xfrm>
            <a:off x="457200" y="7178675"/>
            <a:ext cx="2133600" cy="365125"/>
          </a:xfrm>
        </p:spPr>
        <p:txBody>
          <a:bodyPr/>
          <a:lstStyle/>
          <a:p>
            <a:r>
              <a:rPr lang="en-US" smtClean="0"/>
              <a:t>McKinley</a:t>
            </a:r>
            <a:endParaRPr lang="en-US" dirty="0"/>
          </a:p>
        </p:txBody>
      </p:sp>
      <p:sp>
        <p:nvSpPr>
          <p:cNvPr id="8" name="Footer Placeholder 7"/>
          <p:cNvSpPr>
            <a:spLocks noGrp="1"/>
          </p:cNvSpPr>
          <p:nvPr>
            <p:ph type="ftr" sz="quarter" idx="11"/>
          </p:nvPr>
        </p:nvSpPr>
        <p:spPr>
          <a:xfrm>
            <a:off x="3124200" y="7178675"/>
            <a:ext cx="2895600" cy="365125"/>
          </a:xfrm>
        </p:spPr>
        <p:txBody>
          <a:bodyPr/>
          <a:lstStyle/>
          <a:p>
            <a:r>
              <a:rPr lang="en-US" smtClean="0"/>
              <a:t>How’s the Parallel Revolution Going?</a:t>
            </a:r>
            <a:endParaRPr lang="en-US"/>
          </a:p>
        </p:txBody>
      </p:sp>
      <p:sp>
        <p:nvSpPr>
          <p:cNvPr id="9" name="Slide Number Placeholder 8"/>
          <p:cNvSpPr>
            <a:spLocks noGrp="1"/>
          </p:cNvSpPr>
          <p:nvPr>
            <p:ph type="sldNum" sz="quarter" idx="12"/>
          </p:nvPr>
        </p:nvSpPr>
        <p:spPr/>
        <p:txBody>
          <a:bodyPr/>
          <a:lstStyle/>
          <a:p>
            <a:fld id="{831E3114-D1FF-A44E-A8B0-52B95EB67824}" type="slidenum">
              <a:rPr lang="en-US" smtClean="0"/>
              <a:pPr/>
              <a:t>55</a:t>
            </a:fld>
            <a:endParaRPr lang="en-US"/>
          </a:p>
        </p:txBody>
      </p:sp>
      <p:grpSp>
        <p:nvGrpSpPr>
          <p:cNvPr id="13" name="Group 59"/>
          <p:cNvGrpSpPr/>
          <p:nvPr/>
        </p:nvGrpSpPr>
        <p:grpSpPr>
          <a:xfrm>
            <a:off x="6028230" y="1858962"/>
            <a:ext cx="2810970" cy="4601881"/>
            <a:chOff x="6104430" y="1858962"/>
            <a:chExt cx="2810970" cy="4601881"/>
          </a:xfrm>
        </p:grpSpPr>
        <p:grpSp>
          <p:nvGrpSpPr>
            <p:cNvPr id="17" name="Group 57"/>
            <p:cNvGrpSpPr/>
            <p:nvPr/>
          </p:nvGrpSpPr>
          <p:grpSpPr>
            <a:xfrm>
              <a:off x="6104430" y="1858962"/>
              <a:ext cx="2658570" cy="4313238"/>
              <a:chOff x="6028230" y="1858962"/>
              <a:chExt cx="2658570" cy="4313238"/>
            </a:xfrm>
          </p:grpSpPr>
          <p:sp>
            <p:nvSpPr>
              <p:cNvPr id="14" name="Rectangle 13"/>
              <p:cNvSpPr/>
              <p:nvPr/>
            </p:nvSpPr>
            <p:spPr>
              <a:xfrm>
                <a:off x="6028230" y="1858962"/>
                <a:ext cx="2658570" cy="4313238"/>
              </a:xfrm>
              <a:prstGeom prst="rect">
                <a:avLst/>
              </a:prstGeom>
              <a:solidFill>
                <a:schemeClr val="bg1"/>
              </a:solidFill>
              <a:ln>
                <a:noFill/>
              </a:ln>
              <a:effectLst>
                <a:outerShdw blurRad="50800" dist="38100" dir="5400000" sx="102000" sy="102000"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
                </a:r>
                <a:endParaRPr lang="en-US" dirty="0"/>
              </a:p>
            </p:txBody>
          </p:sp>
          <p:sp>
            <p:nvSpPr>
              <p:cNvPr id="15" name="TextBox 14"/>
              <p:cNvSpPr txBox="1"/>
              <p:nvPr/>
            </p:nvSpPr>
            <p:spPr>
              <a:xfrm>
                <a:off x="6307814" y="1905000"/>
                <a:ext cx="1894832" cy="369332"/>
              </a:xfrm>
              <a:prstGeom prst="rect">
                <a:avLst/>
              </a:prstGeom>
              <a:noFill/>
            </p:spPr>
            <p:txBody>
              <a:bodyPr wrap="none" rtlCol="0">
                <a:spAutoFit/>
              </a:bodyPr>
              <a:lstStyle/>
              <a:p>
                <a:r>
                  <a:rPr lang="en-US" dirty="0" smtClean="0"/>
                  <a:t>Sweep-to-Free</a:t>
                </a:r>
                <a:endParaRPr lang="en-US" dirty="0"/>
              </a:p>
            </p:txBody>
          </p:sp>
          <p:sp>
            <p:nvSpPr>
              <p:cNvPr id="16" name="TextBox 15"/>
              <p:cNvSpPr txBox="1"/>
              <p:nvPr/>
            </p:nvSpPr>
            <p:spPr>
              <a:xfrm>
                <a:off x="6700925" y="3200400"/>
                <a:ext cx="1204138" cy="369332"/>
              </a:xfrm>
              <a:prstGeom prst="rect">
                <a:avLst/>
              </a:prstGeom>
              <a:noFill/>
            </p:spPr>
            <p:txBody>
              <a:bodyPr wrap="none" rtlCol="0">
                <a:spAutoFit/>
              </a:bodyPr>
              <a:lstStyle/>
              <a:p>
                <a:r>
                  <a:rPr lang="en-US" dirty="0" smtClean="0"/>
                  <a:t>Compact</a:t>
                </a:r>
                <a:endParaRPr lang="en-US" dirty="0"/>
              </a:p>
            </p:txBody>
          </p:sp>
          <p:grpSp>
            <p:nvGrpSpPr>
              <p:cNvPr id="30" name="Group 233"/>
              <p:cNvGrpSpPr/>
              <p:nvPr/>
            </p:nvGrpSpPr>
            <p:grpSpPr>
              <a:xfrm>
                <a:off x="6102585" y="2274332"/>
                <a:ext cx="2508015" cy="572293"/>
                <a:chOff x="-2817399" y="4188044"/>
                <a:chExt cx="2508015" cy="572293"/>
              </a:xfrm>
            </p:grpSpPr>
            <p:sp>
              <p:nvSpPr>
                <p:cNvPr id="18" name="Rounded Rectangle 17"/>
                <p:cNvSpPr/>
                <p:nvPr/>
              </p:nvSpPr>
              <p:spPr>
                <a:xfrm>
                  <a:off x="-2817399" y="4188044"/>
                  <a:ext cx="2508015" cy="57229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9" name="Rounded Rectangle 18"/>
                <p:cNvSpPr/>
                <p:nvPr/>
              </p:nvSpPr>
              <p:spPr>
                <a:xfrm>
                  <a:off x="-771599" y="4264244"/>
                  <a:ext cx="180000" cy="360000"/>
                </a:xfrm>
                <a:prstGeom prst="round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0" name="Rounded Rectangle 19"/>
                <p:cNvSpPr/>
                <p:nvPr/>
              </p:nvSpPr>
              <p:spPr>
                <a:xfrm>
                  <a:off x="-2775399" y="4264244"/>
                  <a:ext cx="720000" cy="360000"/>
                </a:xfrm>
                <a:prstGeom prst="round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1" name="Rounded Rectangle 20"/>
                <p:cNvSpPr/>
                <p:nvPr/>
              </p:nvSpPr>
              <p:spPr>
                <a:xfrm>
                  <a:off x="-531399" y="4264244"/>
                  <a:ext cx="180000" cy="360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2" name="Rounded Rectangle 21"/>
                <p:cNvSpPr/>
                <p:nvPr/>
              </p:nvSpPr>
              <p:spPr>
                <a:xfrm>
                  <a:off x="-1281799" y="4264244"/>
                  <a:ext cx="450000" cy="360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3" name="Rounded Rectangle 22"/>
                <p:cNvSpPr/>
                <p:nvPr/>
              </p:nvSpPr>
              <p:spPr>
                <a:xfrm>
                  <a:off x="-1521999" y="4264244"/>
                  <a:ext cx="180000" cy="360000"/>
                </a:xfrm>
                <a:prstGeom prst="round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4" name="Rounded Rectangle 23"/>
                <p:cNvSpPr/>
                <p:nvPr/>
              </p:nvSpPr>
              <p:spPr>
                <a:xfrm>
                  <a:off x="-1979199" y="4264244"/>
                  <a:ext cx="360000" cy="360000"/>
                </a:xfrm>
                <a:prstGeom prst="round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cxnSp>
              <p:nvCxnSpPr>
                <p:cNvPr id="25" name="Straight Connector 24"/>
                <p:cNvCxnSpPr/>
                <p:nvPr/>
              </p:nvCxnSpPr>
              <p:spPr>
                <a:xfrm>
                  <a:off x="-2416193" y="4716644"/>
                  <a:ext cx="173538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H="1" flipV="1">
                  <a:off x="-2460805" y="4668856"/>
                  <a:ext cx="908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flipH="1" flipV="1">
                  <a:off x="-1844605" y="4672032"/>
                  <a:ext cx="908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flipH="1" flipV="1">
                  <a:off x="-1479787" y="4672032"/>
                  <a:ext cx="908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a:endCxn id="19" idx="2"/>
                </p:cNvCxnSpPr>
                <p:nvPr/>
              </p:nvCxnSpPr>
              <p:spPr>
                <a:xfrm rot="5400000" flipH="1" flipV="1">
                  <a:off x="-732315" y="4673372"/>
                  <a:ext cx="99844" cy="158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26" name="Group 305"/>
              <p:cNvGrpSpPr/>
              <p:nvPr/>
            </p:nvGrpSpPr>
            <p:grpSpPr>
              <a:xfrm>
                <a:off x="6102585" y="3557261"/>
                <a:ext cx="2508015" cy="572293"/>
                <a:chOff x="-2667000" y="4227513"/>
                <a:chExt cx="2508015" cy="572293"/>
              </a:xfrm>
            </p:grpSpPr>
            <p:sp>
              <p:nvSpPr>
                <p:cNvPr id="31" name="Rounded Rectangle 30"/>
                <p:cNvSpPr/>
                <p:nvPr/>
              </p:nvSpPr>
              <p:spPr>
                <a:xfrm>
                  <a:off x="-2667000" y="4227513"/>
                  <a:ext cx="2508015" cy="57229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2" name="Rounded Rectangle 31"/>
                <p:cNvSpPr/>
                <p:nvPr/>
              </p:nvSpPr>
              <p:spPr>
                <a:xfrm>
                  <a:off x="-621200" y="4303713"/>
                  <a:ext cx="180000" cy="360000"/>
                </a:xfrm>
                <a:prstGeom prst="roundRect">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3" name="Rounded Rectangle 32"/>
                <p:cNvSpPr/>
                <p:nvPr/>
              </p:nvSpPr>
              <p:spPr>
                <a:xfrm>
                  <a:off x="-2625000" y="4303713"/>
                  <a:ext cx="720000" cy="360000"/>
                </a:xfrm>
                <a:prstGeom prst="roundRect">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4" name="Rounded Rectangle 33"/>
                <p:cNvSpPr/>
                <p:nvPr/>
              </p:nvSpPr>
              <p:spPr>
                <a:xfrm>
                  <a:off x="-381000" y="4303713"/>
                  <a:ext cx="180000" cy="360000"/>
                </a:xfrm>
                <a:prstGeom prst="roundRect">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5" name="Rounded Rectangle 34"/>
                <p:cNvSpPr/>
                <p:nvPr/>
              </p:nvSpPr>
              <p:spPr>
                <a:xfrm>
                  <a:off x="-1131400" y="4303713"/>
                  <a:ext cx="450000" cy="360000"/>
                </a:xfrm>
                <a:prstGeom prst="roundRect">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6" name="Rounded Rectangle 35"/>
                <p:cNvSpPr/>
                <p:nvPr/>
              </p:nvSpPr>
              <p:spPr>
                <a:xfrm>
                  <a:off x="-1371600" y="4303713"/>
                  <a:ext cx="180000" cy="360000"/>
                </a:xfrm>
                <a:prstGeom prst="roundRect">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7" name="Rounded Rectangle 36"/>
                <p:cNvSpPr/>
                <p:nvPr/>
              </p:nvSpPr>
              <p:spPr>
                <a:xfrm>
                  <a:off x="-1828800" y="4303713"/>
                  <a:ext cx="360000" cy="360000"/>
                </a:xfrm>
                <a:prstGeom prst="roundRect">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8" name="Rounded Rectangle 37"/>
                <p:cNvSpPr/>
                <p:nvPr/>
              </p:nvSpPr>
              <p:spPr>
                <a:xfrm>
                  <a:off x="-2625000" y="4303713"/>
                  <a:ext cx="450000" cy="3600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9" name="Rounded Rectangle 38"/>
                <p:cNvSpPr/>
                <p:nvPr/>
              </p:nvSpPr>
              <p:spPr>
                <a:xfrm>
                  <a:off x="-2124000" y="4303713"/>
                  <a:ext cx="180000" cy="3600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0" name="Left Arrow 39"/>
                <p:cNvSpPr/>
                <p:nvPr/>
              </p:nvSpPr>
              <p:spPr>
                <a:xfrm>
                  <a:off x="-1862934" y="4338085"/>
                  <a:ext cx="632400" cy="259554"/>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grpSp>
            <p:nvGrpSpPr>
              <p:cNvPr id="227" name="Group 363"/>
              <p:cNvGrpSpPr/>
              <p:nvPr/>
            </p:nvGrpSpPr>
            <p:grpSpPr>
              <a:xfrm>
                <a:off x="6101790" y="4771210"/>
                <a:ext cx="2509604" cy="1232433"/>
                <a:chOff x="6101790" y="3976392"/>
                <a:chExt cx="2509604" cy="1232433"/>
              </a:xfrm>
            </p:grpSpPr>
            <p:grpSp>
              <p:nvGrpSpPr>
                <p:cNvPr id="243" name="Group 362"/>
                <p:cNvGrpSpPr/>
                <p:nvPr/>
              </p:nvGrpSpPr>
              <p:grpSpPr>
                <a:xfrm>
                  <a:off x="6103379" y="4636532"/>
                  <a:ext cx="2508015" cy="572293"/>
                  <a:chOff x="-2818606" y="5108020"/>
                  <a:chExt cx="2508015" cy="572293"/>
                </a:xfrm>
              </p:grpSpPr>
              <p:sp>
                <p:nvSpPr>
                  <p:cNvPr id="53" name="Rounded Rectangle 52"/>
                  <p:cNvSpPr/>
                  <p:nvPr/>
                </p:nvSpPr>
                <p:spPr>
                  <a:xfrm>
                    <a:off x="-2818606" y="5108020"/>
                    <a:ext cx="2508015" cy="57229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4" name="Rounded Rectangle 53"/>
                  <p:cNvSpPr/>
                  <p:nvPr/>
                </p:nvSpPr>
                <p:spPr>
                  <a:xfrm>
                    <a:off x="-2776606" y="5180570"/>
                    <a:ext cx="180000" cy="3600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5" name="Rounded Rectangle 54"/>
                  <p:cNvSpPr/>
                  <p:nvPr/>
                </p:nvSpPr>
                <p:spPr>
                  <a:xfrm>
                    <a:off x="-2538000" y="5184220"/>
                    <a:ext cx="450000" cy="3600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grpSp>
              <p:nvGrpSpPr>
                <p:cNvPr id="244" name="Group 361"/>
                <p:cNvGrpSpPr/>
                <p:nvPr/>
              </p:nvGrpSpPr>
              <p:grpSpPr>
                <a:xfrm>
                  <a:off x="6101790" y="3976392"/>
                  <a:ext cx="2508015" cy="572293"/>
                  <a:chOff x="-2778008" y="4236878"/>
                  <a:chExt cx="2508015" cy="572293"/>
                </a:xfrm>
              </p:grpSpPr>
              <p:sp>
                <p:nvSpPr>
                  <p:cNvPr id="44" name="Rounded Rectangle 43"/>
                  <p:cNvSpPr/>
                  <p:nvPr/>
                </p:nvSpPr>
                <p:spPr>
                  <a:xfrm>
                    <a:off x="-2778008" y="4236878"/>
                    <a:ext cx="2508015" cy="57229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5" name="Rounded Rectangle 44"/>
                  <p:cNvSpPr/>
                  <p:nvPr/>
                </p:nvSpPr>
                <p:spPr>
                  <a:xfrm>
                    <a:off x="-732208" y="4313078"/>
                    <a:ext cx="180000" cy="360000"/>
                  </a:xfrm>
                  <a:prstGeom prst="roundRec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6" name="Rounded Rectangle 45"/>
                  <p:cNvSpPr/>
                  <p:nvPr/>
                </p:nvSpPr>
                <p:spPr>
                  <a:xfrm>
                    <a:off x="-2736008" y="4313078"/>
                    <a:ext cx="720000" cy="360000"/>
                  </a:xfrm>
                  <a:prstGeom prst="roundRec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7" name="Rounded Rectangle 46"/>
                  <p:cNvSpPr/>
                  <p:nvPr/>
                </p:nvSpPr>
                <p:spPr>
                  <a:xfrm>
                    <a:off x="-492008" y="4313078"/>
                    <a:ext cx="180000" cy="3600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8" name="Rounded Rectangle 47"/>
                  <p:cNvSpPr/>
                  <p:nvPr/>
                </p:nvSpPr>
                <p:spPr>
                  <a:xfrm>
                    <a:off x="-1242408" y="4313078"/>
                    <a:ext cx="450000" cy="3600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9" name="Rounded Rectangle 48"/>
                  <p:cNvSpPr/>
                  <p:nvPr/>
                </p:nvSpPr>
                <p:spPr>
                  <a:xfrm>
                    <a:off x="-1482608" y="4313078"/>
                    <a:ext cx="180000" cy="360000"/>
                  </a:xfrm>
                  <a:prstGeom prst="roundRec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0" name="Rounded Rectangle 49"/>
                  <p:cNvSpPr/>
                  <p:nvPr/>
                </p:nvSpPr>
                <p:spPr>
                  <a:xfrm>
                    <a:off x="-1939808" y="4313078"/>
                    <a:ext cx="360000" cy="360000"/>
                  </a:xfrm>
                  <a:prstGeom prst="roundRec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1" name="Oval 50"/>
                  <p:cNvSpPr/>
                  <p:nvPr/>
                </p:nvSpPr>
                <p:spPr>
                  <a:xfrm>
                    <a:off x="-467700" y="4351178"/>
                    <a:ext cx="76200" cy="762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2" name="Oval 51"/>
                  <p:cNvSpPr/>
                  <p:nvPr/>
                </p:nvSpPr>
                <p:spPr>
                  <a:xfrm>
                    <a:off x="-1204308" y="4351178"/>
                    <a:ext cx="76200" cy="762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grpSp>
          <p:sp>
            <p:nvSpPr>
              <p:cNvPr id="56" name="Rectangle 55"/>
              <p:cNvSpPr/>
              <p:nvPr/>
            </p:nvSpPr>
            <p:spPr>
              <a:xfrm>
                <a:off x="6066202" y="4689162"/>
                <a:ext cx="2582370" cy="711440"/>
              </a:xfrm>
              <a:prstGeom prst="rect">
                <a:avLst/>
              </a:prstGeom>
              <a:solidFill>
                <a:schemeClr val="bg1">
                  <a:alpha val="6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extBox 56"/>
              <p:cNvSpPr txBox="1"/>
              <p:nvPr/>
            </p:nvSpPr>
            <p:spPr>
              <a:xfrm>
                <a:off x="6677788" y="4411243"/>
                <a:ext cx="1234796" cy="369332"/>
              </a:xfrm>
              <a:prstGeom prst="rect">
                <a:avLst/>
              </a:prstGeom>
              <a:noFill/>
            </p:spPr>
            <p:txBody>
              <a:bodyPr wrap="none" rtlCol="0">
                <a:spAutoFit/>
              </a:bodyPr>
              <a:lstStyle/>
              <a:p>
                <a:r>
                  <a:rPr lang="en-US" dirty="0" smtClean="0"/>
                  <a:t>Evacuate</a:t>
                </a:r>
                <a:endParaRPr lang="en-US" dirty="0"/>
              </a:p>
            </p:txBody>
          </p:sp>
        </p:grpSp>
        <p:sp>
          <p:nvSpPr>
            <p:cNvPr id="59" name="Circular Arrow 58"/>
            <p:cNvSpPr/>
            <p:nvPr/>
          </p:nvSpPr>
          <p:spPr>
            <a:xfrm rot="21341194" flipH="1">
              <a:off x="6400800" y="4901599"/>
              <a:ext cx="2514600" cy="1559244"/>
            </a:xfrm>
            <a:prstGeom prst="circularArrow">
              <a:avLst>
                <a:gd name="adj1" fmla="val 8217"/>
                <a:gd name="adj2" fmla="val 548816"/>
                <a:gd name="adj3" fmla="val 20641064"/>
                <a:gd name="adj4" fmla="val 13398451"/>
                <a:gd name="adj5" fmla="val 8248"/>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schemeClr val="tx1"/>
                </a:solidFill>
              </a:endParaRPr>
            </a:p>
          </p:txBody>
        </p:sp>
      </p:grpSp>
      <p:sp>
        <p:nvSpPr>
          <p:cNvPr id="61" name="Rectangle 60"/>
          <p:cNvSpPr/>
          <p:nvPr/>
        </p:nvSpPr>
        <p:spPr>
          <a:xfrm>
            <a:off x="6028230" y="1905000"/>
            <a:ext cx="2620342" cy="1143000"/>
          </a:xfrm>
          <a:prstGeom prst="rect">
            <a:avLst/>
          </a:prstGeom>
          <a:solidFill>
            <a:schemeClr val="bg1">
              <a:alpha val="6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p:nvPr/>
        </p:nvSpPr>
        <p:spPr>
          <a:xfrm>
            <a:off x="6019800" y="3124200"/>
            <a:ext cx="2620342" cy="1143000"/>
          </a:xfrm>
          <a:prstGeom prst="rect">
            <a:avLst/>
          </a:prstGeom>
          <a:solidFill>
            <a:schemeClr val="bg1">
              <a:alpha val="6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p:nvPr/>
        </p:nvSpPr>
        <p:spPr>
          <a:xfrm>
            <a:off x="6019800" y="4343400"/>
            <a:ext cx="2620342" cy="1811300"/>
          </a:xfrm>
          <a:prstGeom prst="rect">
            <a:avLst/>
          </a:prstGeom>
          <a:solidFill>
            <a:schemeClr val="bg1">
              <a:alpha val="6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5" name="Group 244"/>
          <p:cNvGrpSpPr/>
          <p:nvPr/>
        </p:nvGrpSpPr>
        <p:grpSpPr>
          <a:xfrm>
            <a:off x="405932" y="1858962"/>
            <a:ext cx="5445224" cy="1384995"/>
            <a:chOff x="381000" y="1850648"/>
            <a:chExt cx="5445224" cy="1384995"/>
          </a:xfrm>
        </p:grpSpPr>
        <p:sp>
          <p:nvSpPr>
            <p:cNvPr id="10" name="TextBox 9"/>
            <p:cNvSpPr txBox="1"/>
            <p:nvPr/>
          </p:nvSpPr>
          <p:spPr>
            <a:xfrm>
              <a:off x="381000" y="1850648"/>
              <a:ext cx="5445224" cy="1384995"/>
            </a:xfrm>
            <a:prstGeom prst="rect">
              <a:avLst/>
            </a:prstGeom>
            <a:solidFill>
              <a:schemeClr val="bg1"/>
            </a:solidFill>
            <a:effectLst>
              <a:outerShdw blurRad="50800" dist="38100" dir="5400000" sx="102000" sy="102000" rotWithShape="0">
                <a:srgbClr val="000000">
                  <a:alpha val="43000"/>
                </a:srgbClr>
              </a:outerShdw>
            </a:effectLst>
          </p:spPr>
          <p:txBody>
            <a:bodyPr wrap="square" rtlCol="0">
              <a:spAutoFit/>
            </a:bodyPr>
            <a:lstStyle/>
            <a:p>
              <a:pPr algn="ctr">
                <a:buNone/>
              </a:pPr>
              <a:r>
                <a:rPr lang="en-US" sz="2400" b="1" dirty="0" smtClean="0">
                  <a:solidFill>
                    <a:schemeClr val="accent1"/>
                  </a:solidFill>
                </a:rPr>
                <a:t>Mark-Sweep </a:t>
              </a:r>
              <a:r>
                <a:rPr lang="en-US" sz="1200" dirty="0" smtClean="0"/>
                <a:t>[McCarthy 1960]</a:t>
              </a:r>
            </a:p>
            <a:p>
              <a:pPr algn="ctr">
                <a:buNone/>
              </a:pPr>
              <a:r>
                <a:rPr lang="en-US" sz="1600" dirty="0" smtClean="0"/>
                <a:t>Free-list + trace + </a:t>
              </a:r>
              <a:r>
                <a:rPr lang="en-US" sz="1600" b="1" dirty="0" smtClean="0">
                  <a:solidFill>
                    <a:srgbClr val="1D86CD"/>
                  </a:solidFill>
                </a:rPr>
                <a:t>sweep-to-free</a:t>
              </a:r>
            </a:p>
            <a:p>
              <a:pPr algn="ctr">
                <a:buNone/>
              </a:pPr>
              <a:endParaRPr lang="en-US" sz="1400" b="1" dirty="0" smtClean="0">
                <a:solidFill>
                  <a:srgbClr val="1D86CD"/>
                </a:solidFill>
              </a:endParaRPr>
            </a:p>
            <a:p>
              <a:pPr algn="ctr">
                <a:buNone/>
              </a:pPr>
              <a:endParaRPr lang="en-US" sz="1400" b="1" dirty="0" smtClean="0">
                <a:solidFill>
                  <a:srgbClr val="1D86CD"/>
                </a:solidFill>
              </a:endParaRPr>
            </a:p>
            <a:p>
              <a:pPr algn="ctr">
                <a:buNone/>
              </a:pPr>
              <a:endParaRPr lang="en-US" sz="1600" b="1" dirty="0"/>
            </a:p>
          </p:txBody>
        </p:sp>
        <p:grpSp>
          <p:nvGrpSpPr>
            <p:cNvPr id="248" name="Group 135"/>
            <p:cNvGrpSpPr/>
            <p:nvPr/>
          </p:nvGrpSpPr>
          <p:grpSpPr>
            <a:xfrm>
              <a:off x="439688" y="2286000"/>
              <a:ext cx="5327849" cy="852192"/>
              <a:chOff x="457200" y="2819400"/>
              <a:chExt cx="5327849" cy="852192"/>
            </a:xfrm>
          </p:grpSpPr>
          <p:grpSp>
            <p:nvGrpSpPr>
              <p:cNvPr id="249" name="Group 418"/>
              <p:cNvGrpSpPr/>
              <p:nvPr/>
            </p:nvGrpSpPr>
            <p:grpSpPr>
              <a:xfrm>
                <a:off x="457200" y="3099299"/>
                <a:ext cx="2508015" cy="572293"/>
                <a:chOff x="-2875208" y="4235313"/>
                <a:chExt cx="2508015" cy="572293"/>
              </a:xfrm>
            </p:grpSpPr>
            <p:sp>
              <p:nvSpPr>
                <p:cNvPr id="64" name="Rounded Rectangle 63"/>
                <p:cNvSpPr/>
                <p:nvPr/>
              </p:nvSpPr>
              <p:spPr>
                <a:xfrm>
                  <a:off x="-2875208" y="4235313"/>
                  <a:ext cx="2508015" cy="57229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5" name="Rounded Rectangle 64"/>
                <p:cNvSpPr/>
                <p:nvPr/>
              </p:nvSpPr>
              <p:spPr>
                <a:xfrm>
                  <a:off x="-589208" y="4311513"/>
                  <a:ext cx="180000" cy="360000"/>
                </a:xfrm>
                <a:prstGeom prst="roundRect">
                  <a:avLst/>
                </a:prstGeom>
                <a:ln w="25400" cap="flat" cmpd="sng" algn="ctr">
                  <a:solidFill>
                    <a:schemeClr val="accent1">
                      <a:shade val="95000"/>
                      <a:satMod val="105000"/>
                    </a:schemeClr>
                  </a:solidFill>
                  <a:prstDash val="solid"/>
                  <a:round/>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6" name="Rounded Rectangle 65"/>
                <p:cNvSpPr/>
                <p:nvPr/>
              </p:nvSpPr>
              <p:spPr>
                <a:xfrm>
                  <a:off x="-2819400" y="4311513"/>
                  <a:ext cx="450000" cy="360000"/>
                </a:xfrm>
                <a:prstGeom prst="roundRect">
                  <a:avLst/>
                </a:prstGeom>
                <a:ln w="25400" cap="flat" cmpd="sng" algn="ctr">
                  <a:solidFill>
                    <a:schemeClr val="accent1">
                      <a:shade val="95000"/>
                      <a:satMod val="105000"/>
                    </a:schemeClr>
                  </a:solidFill>
                  <a:prstDash val="solid"/>
                  <a:round/>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7" name="Rounded Rectangle 66"/>
                <p:cNvSpPr/>
                <p:nvPr/>
              </p:nvSpPr>
              <p:spPr>
                <a:xfrm>
                  <a:off x="-1625286" y="4311513"/>
                  <a:ext cx="180000" cy="360000"/>
                </a:xfrm>
                <a:prstGeom prst="roundRect">
                  <a:avLst/>
                </a:prstGeom>
                <a:ln w="25400" cap="flat" cmpd="sng" algn="ctr">
                  <a:solidFill>
                    <a:schemeClr val="accent1">
                      <a:shade val="95000"/>
                      <a:satMod val="105000"/>
                    </a:schemeClr>
                  </a:solidFill>
                  <a:prstDash val="solid"/>
                  <a:round/>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cxnSp>
              <p:nvCxnSpPr>
                <p:cNvPr id="68" name="Straight Connector 67"/>
                <p:cNvCxnSpPr/>
                <p:nvPr/>
              </p:nvCxnSpPr>
              <p:spPr>
                <a:xfrm>
                  <a:off x="-2590800" y="4771357"/>
                  <a:ext cx="2092386"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flipH="1" flipV="1">
                  <a:off x="-2635412" y="4726745"/>
                  <a:ext cx="908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flipH="1" flipV="1">
                  <a:off x="-1580692" y="4725157"/>
                  <a:ext cx="908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flipH="1" flipV="1">
                  <a:off x="-544614" y="4726745"/>
                  <a:ext cx="90812" cy="158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50" name="Group 440"/>
              <p:cNvGrpSpPr/>
              <p:nvPr/>
            </p:nvGrpSpPr>
            <p:grpSpPr>
              <a:xfrm>
                <a:off x="3277034" y="3099299"/>
                <a:ext cx="2508015" cy="572293"/>
                <a:chOff x="-2975715" y="2113958"/>
                <a:chExt cx="2508015" cy="572293"/>
              </a:xfrm>
            </p:grpSpPr>
            <p:sp>
              <p:nvSpPr>
                <p:cNvPr id="73" name="Rounded Rectangle 72"/>
                <p:cNvSpPr/>
                <p:nvPr/>
              </p:nvSpPr>
              <p:spPr>
                <a:xfrm>
                  <a:off x="-2975715" y="2113958"/>
                  <a:ext cx="2508015" cy="57229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4" name="Rounded Rectangle 73"/>
                <p:cNvSpPr/>
                <p:nvPr/>
              </p:nvSpPr>
              <p:spPr>
                <a:xfrm>
                  <a:off x="-929915" y="2190158"/>
                  <a:ext cx="180000" cy="360000"/>
                </a:xfrm>
                <a:prstGeom prst="roundRect">
                  <a:avLst/>
                </a:prstGeom>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75" name="Rounded Rectangle 74"/>
                <p:cNvSpPr/>
                <p:nvPr/>
              </p:nvSpPr>
              <p:spPr>
                <a:xfrm>
                  <a:off x="-2933715" y="2190158"/>
                  <a:ext cx="720000" cy="360000"/>
                </a:xfrm>
                <a:prstGeom prst="roundRect">
                  <a:avLst/>
                </a:prstGeom>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76" name="Rounded Rectangle 75"/>
                <p:cNvSpPr/>
                <p:nvPr/>
              </p:nvSpPr>
              <p:spPr>
                <a:xfrm>
                  <a:off x="-689715" y="2190158"/>
                  <a:ext cx="180000" cy="360000"/>
                </a:xfrm>
                <a:prstGeom prst="roundRect">
                  <a:avLst/>
                </a:prstGeom>
                <a:ln w="25400" cmpd="sng"/>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77" name="Rounded Rectangle 76"/>
                <p:cNvSpPr/>
                <p:nvPr/>
              </p:nvSpPr>
              <p:spPr>
                <a:xfrm>
                  <a:off x="-1440115" y="2190158"/>
                  <a:ext cx="450000" cy="360000"/>
                </a:xfrm>
                <a:prstGeom prst="roundRect">
                  <a:avLst/>
                </a:prstGeom>
                <a:ln w="25400" cmpd="sng"/>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78" name="Rounded Rectangle 77"/>
                <p:cNvSpPr/>
                <p:nvPr/>
              </p:nvSpPr>
              <p:spPr>
                <a:xfrm>
                  <a:off x="-1680315" y="2190158"/>
                  <a:ext cx="180000" cy="360000"/>
                </a:xfrm>
                <a:prstGeom prst="roundRect">
                  <a:avLst/>
                </a:prstGeom>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79" name="Rounded Rectangle 78"/>
                <p:cNvSpPr/>
                <p:nvPr/>
              </p:nvSpPr>
              <p:spPr>
                <a:xfrm>
                  <a:off x="-2137515" y="2190158"/>
                  <a:ext cx="360000" cy="360000"/>
                </a:xfrm>
                <a:prstGeom prst="roundRect">
                  <a:avLst/>
                </a:prstGeom>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grpSp>
            <p:nvGrpSpPr>
              <p:cNvPr id="251" name="Group 429"/>
              <p:cNvGrpSpPr/>
              <p:nvPr/>
            </p:nvGrpSpPr>
            <p:grpSpPr>
              <a:xfrm>
                <a:off x="1279084" y="3175499"/>
                <a:ext cx="360000" cy="453988"/>
                <a:chOff x="-2053324" y="4311513"/>
                <a:chExt cx="360000" cy="453988"/>
              </a:xfrm>
            </p:grpSpPr>
            <p:sp>
              <p:nvSpPr>
                <p:cNvPr id="81" name="Rounded Rectangle 80"/>
                <p:cNvSpPr/>
                <p:nvPr/>
              </p:nvSpPr>
              <p:spPr>
                <a:xfrm>
                  <a:off x="-2053324" y="4311513"/>
                  <a:ext cx="360000" cy="360000"/>
                </a:xfrm>
                <a:prstGeom prst="roundRect">
                  <a:avLst/>
                </a:prstGeom>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82" name="Straight Connector 81"/>
                <p:cNvCxnSpPr/>
                <p:nvPr/>
              </p:nvCxnSpPr>
              <p:spPr>
                <a:xfrm rot="5400000" flipH="1" flipV="1">
                  <a:off x="-1918730" y="4719301"/>
                  <a:ext cx="90812" cy="158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52" name="Group 428"/>
              <p:cNvGrpSpPr/>
              <p:nvPr/>
            </p:nvGrpSpPr>
            <p:grpSpPr>
              <a:xfrm>
                <a:off x="1031046" y="3175499"/>
                <a:ext cx="180000" cy="459844"/>
                <a:chOff x="-2301362" y="4311513"/>
                <a:chExt cx="180000" cy="459844"/>
              </a:xfrm>
            </p:grpSpPr>
            <p:sp>
              <p:nvSpPr>
                <p:cNvPr id="84" name="Rounded Rectangle 83"/>
                <p:cNvSpPr/>
                <p:nvPr/>
              </p:nvSpPr>
              <p:spPr>
                <a:xfrm>
                  <a:off x="-2301362" y="4311513"/>
                  <a:ext cx="180000" cy="360000"/>
                </a:xfrm>
                <a:prstGeom prst="roundRect">
                  <a:avLst/>
                </a:prstGeom>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85" name="Straight Connector 84"/>
                <p:cNvCxnSpPr>
                  <a:endCxn id="84" idx="2"/>
                </p:cNvCxnSpPr>
                <p:nvPr/>
              </p:nvCxnSpPr>
              <p:spPr>
                <a:xfrm rot="5400000" flipH="1" flipV="1">
                  <a:off x="-2264431" y="4720641"/>
                  <a:ext cx="99844" cy="158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53" name="Group 430"/>
              <p:cNvGrpSpPr/>
              <p:nvPr/>
            </p:nvGrpSpPr>
            <p:grpSpPr>
              <a:xfrm>
                <a:off x="1955160" y="3178675"/>
                <a:ext cx="720000" cy="458256"/>
                <a:chOff x="-1377248" y="4314689"/>
                <a:chExt cx="720000" cy="458256"/>
              </a:xfrm>
            </p:grpSpPr>
            <p:sp>
              <p:nvSpPr>
                <p:cNvPr id="87" name="Rounded Rectangle 86"/>
                <p:cNvSpPr/>
                <p:nvPr/>
              </p:nvSpPr>
              <p:spPr>
                <a:xfrm>
                  <a:off x="-1377248" y="4314689"/>
                  <a:ext cx="720000" cy="360000"/>
                </a:xfrm>
                <a:prstGeom prst="roundRect">
                  <a:avLst/>
                </a:prstGeom>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88" name="Straight Connector 87"/>
                <p:cNvCxnSpPr/>
                <p:nvPr/>
              </p:nvCxnSpPr>
              <p:spPr>
                <a:xfrm rot="5400000" flipH="1" flipV="1">
                  <a:off x="-1062654" y="4726745"/>
                  <a:ext cx="90812" cy="1588"/>
                </a:xfrm>
                <a:prstGeom prst="line">
                  <a:avLst/>
                </a:prstGeom>
              </p:spPr>
              <p:style>
                <a:lnRef idx="1">
                  <a:schemeClr val="accent1"/>
                </a:lnRef>
                <a:fillRef idx="0">
                  <a:schemeClr val="accent1"/>
                </a:fillRef>
                <a:effectRef idx="0">
                  <a:schemeClr val="accent1"/>
                </a:effectRef>
                <a:fontRef idx="minor">
                  <a:schemeClr val="tx1"/>
                </a:fontRef>
              </p:style>
            </p:cxnSp>
          </p:grpSp>
          <p:sp>
            <p:nvSpPr>
              <p:cNvPr id="89" name="Rounded Rectangle 88"/>
              <p:cNvSpPr/>
              <p:nvPr/>
            </p:nvSpPr>
            <p:spPr>
              <a:xfrm>
                <a:off x="1946245" y="3172907"/>
                <a:ext cx="720000" cy="360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0" name="Rounded Rectangle 89"/>
              <p:cNvSpPr/>
              <p:nvPr/>
            </p:nvSpPr>
            <p:spPr>
              <a:xfrm>
                <a:off x="1270169" y="3172907"/>
                <a:ext cx="360000" cy="360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1" name="Rounded Rectangle 90"/>
              <p:cNvSpPr/>
              <p:nvPr/>
            </p:nvSpPr>
            <p:spPr>
              <a:xfrm>
                <a:off x="1022131" y="3172907"/>
                <a:ext cx="180000" cy="360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254" name="Group 506"/>
              <p:cNvGrpSpPr/>
              <p:nvPr/>
            </p:nvGrpSpPr>
            <p:grpSpPr>
              <a:xfrm>
                <a:off x="5633184" y="2819400"/>
                <a:ext cx="46800" cy="327659"/>
                <a:chOff x="5551200" y="2078071"/>
                <a:chExt cx="46800" cy="327659"/>
              </a:xfrm>
            </p:grpSpPr>
            <p:sp>
              <p:nvSpPr>
                <p:cNvPr id="93" name="Oval 92"/>
                <p:cNvSpPr/>
                <p:nvPr/>
              </p:nvSpPr>
              <p:spPr>
                <a:xfrm rot="16200000">
                  <a:off x="5551740" y="2077531"/>
                  <a:ext cx="45719" cy="468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94" name="Straight Arrow Connector 93"/>
                <p:cNvCxnSpPr>
                  <a:stCxn id="93" idx="6"/>
                </p:cNvCxnSpPr>
                <p:nvPr/>
              </p:nvCxnSpPr>
              <p:spPr>
                <a:xfrm rot="16200000" flipH="1" flipV="1">
                  <a:off x="5410771" y="2241900"/>
                  <a:ext cx="327658"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95" name="Rounded Rectangle 94"/>
              <p:cNvSpPr/>
              <p:nvPr/>
            </p:nvSpPr>
            <p:spPr>
              <a:xfrm>
                <a:off x="5563034" y="3172907"/>
                <a:ext cx="180000" cy="360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6" name="Rounded Rectangle 95"/>
              <p:cNvSpPr/>
              <p:nvPr/>
            </p:nvSpPr>
            <p:spPr>
              <a:xfrm>
                <a:off x="4812634" y="3172907"/>
                <a:ext cx="450000" cy="360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7" name="Oval 96"/>
              <p:cNvSpPr/>
              <p:nvPr/>
            </p:nvSpPr>
            <p:spPr>
              <a:xfrm>
                <a:off x="4850734" y="3213599"/>
                <a:ext cx="76200" cy="762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8" name="Oval 97"/>
              <p:cNvSpPr/>
              <p:nvPr/>
            </p:nvSpPr>
            <p:spPr>
              <a:xfrm>
                <a:off x="5598000" y="3213599"/>
                <a:ext cx="76200" cy="762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nvGrpSpPr>
              <p:cNvPr id="255" name="Group 98"/>
              <p:cNvGrpSpPr/>
              <p:nvPr/>
            </p:nvGrpSpPr>
            <p:grpSpPr>
              <a:xfrm>
                <a:off x="3319034" y="3178675"/>
                <a:ext cx="2183800" cy="360000"/>
                <a:chOff x="3471434" y="3480299"/>
                <a:chExt cx="2183800" cy="360000"/>
              </a:xfrm>
            </p:grpSpPr>
            <p:sp>
              <p:nvSpPr>
                <p:cNvPr id="100" name="Rounded Rectangle 99"/>
                <p:cNvSpPr/>
                <p:nvPr/>
              </p:nvSpPr>
              <p:spPr>
                <a:xfrm>
                  <a:off x="5475234" y="3480299"/>
                  <a:ext cx="180000" cy="360000"/>
                </a:xfrm>
                <a:prstGeom prst="roundRect">
                  <a:avLst/>
                </a:prstGeom>
                <a:ln w="25400" cap="flat" cmpd="sng" algn="ctr">
                  <a:solidFill>
                    <a:schemeClr val="accent1">
                      <a:shade val="95000"/>
                      <a:satMod val="105000"/>
                    </a:schemeClr>
                  </a:solidFill>
                  <a:prstDash val="solid"/>
                  <a:round/>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1" name="Rounded Rectangle 100"/>
                <p:cNvSpPr/>
                <p:nvPr/>
              </p:nvSpPr>
              <p:spPr>
                <a:xfrm>
                  <a:off x="3471434" y="3480299"/>
                  <a:ext cx="720000" cy="360000"/>
                </a:xfrm>
                <a:prstGeom prst="roundRect">
                  <a:avLst/>
                </a:prstGeom>
                <a:ln w="25400" cap="flat" cmpd="sng" algn="ctr">
                  <a:solidFill>
                    <a:schemeClr val="accent1">
                      <a:shade val="95000"/>
                      <a:satMod val="105000"/>
                    </a:schemeClr>
                  </a:solidFill>
                  <a:prstDash val="solid"/>
                  <a:round/>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2" name="Rounded Rectangle 101"/>
                <p:cNvSpPr/>
                <p:nvPr/>
              </p:nvSpPr>
              <p:spPr>
                <a:xfrm>
                  <a:off x="4724834" y="3480299"/>
                  <a:ext cx="180000" cy="360000"/>
                </a:xfrm>
                <a:prstGeom prst="roundRect">
                  <a:avLst/>
                </a:prstGeom>
                <a:ln w="25400" cap="flat" cmpd="sng" algn="ctr">
                  <a:solidFill>
                    <a:schemeClr val="accent1">
                      <a:shade val="95000"/>
                      <a:satMod val="105000"/>
                    </a:schemeClr>
                  </a:solidFill>
                  <a:prstDash val="solid"/>
                  <a:round/>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3" name="Rounded Rectangle 102"/>
                <p:cNvSpPr/>
                <p:nvPr/>
              </p:nvSpPr>
              <p:spPr>
                <a:xfrm>
                  <a:off x="4267634" y="3480299"/>
                  <a:ext cx="360000" cy="360000"/>
                </a:xfrm>
                <a:prstGeom prst="roundRect">
                  <a:avLst/>
                </a:prstGeom>
                <a:ln w="25400" cap="flat" cmpd="sng" algn="ctr">
                  <a:solidFill>
                    <a:schemeClr val="accent1">
                      <a:shade val="95000"/>
                      <a:satMod val="105000"/>
                    </a:schemeClr>
                  </a:solidFill>
                  <a:prstDash val="solid"/>
                  <a:round/>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grpSp>
            <p:nvGrpSpPr>
              <p:cNvPr id="41" name="Group 507"/>
              <p:cNvGrpSpPr/>
              <p:nvPr/>
            </p:nvGrpSpPr>
            <p:grpSpPr>
              <a:xfrm>
                <a:off x="5291704" y="3405061"/>
                <a:ext cx="382496" cy="46800"/>
                <a:chOff x="5209720" y="2663732"/>
                <a:chExt cx="382496" cy="46800"/>
              </a:xfrm>
            </p:grpSpPr>
            <p:sp>
              <p:nvSpPr>
                <p:cNvPr id="105" name="Oval 104"/>
                <p:cNvSpPr/>
                <p:nvPr/>
              </p:nvSpPr>
              <p:spPr>
                <a:xfrm>
                  <a:off x="5546497" y="2663732"/>
                  <a:ext cx="45719" cy="468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106" name="Straight Arrow Connector 105"/>
                <p:cNvCxnSpPr/>
                <p:nvPr/>
              </p:nvCxnSpPr>
              <p:spPr>
                <a:xfrm rot="10800000" flipV="1">
                  <a:off x="5209720" y="2689513"/>
                  <a:ext cx="382496" cy="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grpSp>
      <p:grpSp>
        <p:nvGrpSpPr>
          <p:cNvPr id="42" name="Group 242"/>
          <p:cNvGrpSpPr/>
          <p:nvPr/>
        </p:nvGrpSpPr>
        <p:grpSpPr>
          <a:xfrm>
            <a:off x="405932" y="4787205"/>
            <a:ext cx="5445224" cy="1384995"/>
            <a:chOff x="405932" y="4787205"/>
            <a:chExt cx="5445224" cy="1384995"/>
          </a:xfrm>
        </p:grpSpPr>
        <p:sp>
          <p:nvSpPr>
            <p:cNvPr id="214" name="TextBox 213"/>
            <p:cNvSpPr txBox="1"/>
            <p:nvPr/>
          </p:nvSpPr>
          <p:spPr>
            <a:xfrm>
              <a:off x="405932" y="4787205"/>
              <a:ext cx="5445224" cy="1384995"/>
            </a:xfrm>
            <a:prstGeom prst="rect">
              <a:avLst/>
            </a:prstGeom>
            <a:solidFill>
              <a:schemeClr val="bg1"/>
            </a:solidFill>
            <a:effectLst>
              <a:outerShdw blurRad="50800" dist="38100" dir="5400000" sx="102000" sy="102000" rotWithShape="0">
                <a:srgbClr val="000000">
                  <a:alpha val="43000"/>
                </a:srgbClr>
              </a:outerShdw>
            </a:effectLst>
          </p:spPr>
          <p:txBody>
            <a:bodyPr wrap="square" rtlCol="0">
              <a:spAutoFit/>
            </a:bodyPr>
            <a:lstStyle/>
            <a:p>
              <a:pPr algn="ctr">
                <a:buNone/>
              </a:pPr>
              <a:r>
                <a:rPr lang="en-US" sz="2400" b="1" dirty="0" smtClean="0">
                  <a:solidFill>
                    <a:schemeClr val="accent3"/>
                  </a:solidFill>
                </a:rPr>
                <a:t>Semi-Space </a:t>
              </a:r>
              <a:r>
                <a:rPr lang="en-US" sz="1200" dirty="0" smtClean="0"/>
                <a:t>[Cheney 1970]</a:t>
              </a:r>
              <a:endParaRPr lang="en-US" sz="2000" dirty="0" smtClean="0"/>
            </a:p>
            <a:p>
              <a:pPr algn="ctr">
                <a:buNone/>
              </a:pPr>
              <a:r>
                <a:rPr lang="en-US" sz="1600" dirty="0" smtClean="0"/>
                <a:t>Bump allocation + trace + </a:t>
              </a:r>
              <a:r>
                <a:rPr lang="en-US" sz="1600" b="1" dirty="0" smtClean="0">
                  <a:solidFill>
                    <a:schemeClr val="accent3"/>
                  </a:solidFill>
                </a:rPr>
                <a:t>evacuate</a:t>
              </a:r>
            </a:p>
            <a:p>
              <a:pPr algn="ctr">
                <a:buNone/>
              </a:pPr>
              <a:endParaRPr lang="en-US" sz="1400" b="1" dirty="0" smtClean="0">
                <a:solidFill>
                  <a:srgbClr val="1D86CD"/>
                </a:solidFill>
              </a:endParaRPr>
            </a:p>
            <a:p>
              <a:pPr algn="ctr">
                <a:buNone/>
              </a:pPr>
              <a:endParaRPr lang="en-US" sz="1400" b="1" dirty="0" smtClean="0">
                <a:solidFill>
                  <a:srgbClr val="1D86CD"/>
                </a:solidFill>
              </a:endParaRPr>
            </a:p>
            <a:p>
              <a:pPr algn="ctr">
                <a:buNone/>
              </a:pPr>
              <a:endParaRPr lang="en-US" sz="1600" b="1" dirty="0"/>
            </a:p>
          </p:txBody>
        </p:sp>
        <p:sp>
          <p:nvSpPr>
            <p:cNvPr id="216" name="Rounded Rectangle 215"/>
            <p:cNvSpPr/>
            <p:nvPr/>
          </p:nvSpPr>
          <p:spPr>
            <a:xfrm>
              <a:off x="486534" y="5522154"/>
              <a:ext cx="2508015" cy="57229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17" name="Rounded Rectangle 216"/>
            <p:cNvSpPr/>
            <p:nvPr/>
          </p:nvSpPr>
          <p:spPr>
            <a:xfrm>
              <a:off x="528534" y="5598354"/>
              <a:ext cx="720000" cy="3600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18" name="Rounded Rectangle 217"/>
            <p:cNvSpPr/>
            <p:nvPr/>
          </p:nvSpPr>
          <p:spPr>
            <a:xfrm>
              <a:off x="1781934" y="5598354"/>
              <a:ext cx="180000" cy="3600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19" name="Rounded Rectangle 218"/>
            <p:cNvSpPr/>
            <p:nvPr/>
          </p:nvSpPr>
          <p:spPr>
            <a:xfrm>
              <a:off x="1324734" y="5598354"/>
              <a:ext cx="360000" cy="3600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nvGrpSpPr>
            <p:cNvPr id="43" name="Group 440"/>
            <p:cNvGrpSpPr/>
            <p:nvPr/>
          </p:nvGrpSpPr>
          <p:grpSpPr>
            <a:xfrm>
              <a:off x="3305934" y="5523707"/>
              <a:ext cx="2508015" cy="572293"/>
              <a:chOff x="-2975715" y="2113958"/>
              <a:chExt cx="2508015" cy="572293"/>
            </a:xfrm>
          </p:grpSpPr>
          <p:sp>
            <p:nvSpPr>
              <p:cNvPr id="236" name="Rounded Rectangle 235"/>
              <p:cNvSpPr/>
              <p:nvPr/>
            </p:nvSpPr>
            <p:spPr>
              <a:xfrm>
                <a:off x="-2975715" y="2113958"/>
                <a:ext cx="2508015" cy="57229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37" name="Rounded Rectangle 236"/>
              <p:cNvSpPr/>
              <p:nvPr/>
            </p:nvSpPr>
            <p:spPr>
              <a:xfrm>
                <a:off x="-929915" y="2190158"/>
                <a:ext cx="180000" cy="360000"/>
              </a:xfrm>
              <a:prstGeom prst="roundRect">
                <a:avLst/>
              </a:prstGeom>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38" name="Rounded Rectangle 237"/>
              <p:cNvSpPr/>
              <p:nvPr/>
            </p:nvSpPr>
            <p:spPr>
              <a:xfrm>
                <a:off x="-2933715" y="2190158"/>
                <a:ext cx="720000" cy="360000"/>
              </a:xfrm>
              <a:prstGeom prst="roundRect">
                <a:avLst/>
              </a:prstGeom>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39" name="Rounded Rectangle 238"/>
              <p:cNvSpPr/>
              <p:nvPr/>
            </p:nvSpPr>
            <p:spPr>
              <a:xfrm>
                <a:off x="-689715" y="2190158"/>
                <a:ext cx="180000" cy="360000"/>
              </a:xfrm>
              <a:prstGeom prst="roundRect">
                <a:avLst/>
              </a:prstGeom>
              <a:ln w="25400" cmpd="sng"/>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40" name="Rounded Rectangle 239"/>
              <p:cNvSpPr/>
              <p:nvPr/>
            </p:nvSpPr>
            <p:spPr>
              <a:xfrm>
                <a:off x="-1440115" y="2190158"/>
                <a:ext cx="450000" cy="360000"/>
              </a:xfrm>
              <a:prstGeom prst="roundRect">
                <a:avLst/>
              </a:prstGeom>
              <a:ln w="25400" cmpd="sng"/>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41" name="Rounded Rectangle 240"/>
              <p:cNvSpPr/>
              <p:nvPr/>
            </p:nvSpPr>
            <p:spPr>
              <a:xfrm>
                <a:off x="-1680315" y="2190158"/>
                <a:ext cx="180000" cy="360000"/>
              </a:xfrm>
              <a:prstGeom prst="roundRect">
                <a:avLst/>
              </a:prstGeom>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42" name="Rounded Rectangle 241"/>
              <p:cNvSpPr/>
              <p:nvPr/>
            </p:nvSpPr>
            <p:spPr>
              <a:xfrm>
                <a:off x="-2137515" y="2190158"/>
                <a:ext cx="360000" cy="360000"/>
              </a:xfrm>
              <a:prstGeom prst="roundRect">
                <a:avLst/>
              </a:prstGeom>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sp>
          <p:nvSpPr>
            <p:cNvPr id="234" name="Oval 233"/>
            <p:cNvSpPr/>
            <p:nvPr/>
          </p:nvSpPr>
          <p:spPr>
            <a:xfrm rot="16200000">
              <a:off x="5662624" y="5243268"/>
              <a:ext cx="45719" cy="4680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cxnSp>
          <p:nvCxnSpPr>
            <p:cNvPr id="235" name="Straight Arrow Connector 234"/>
            <p:cNvCxnSpPr>
              <a:stCxn id="234" idx="6"/>
            </p:cNvCxnSpPr>
            <p:nvPr/>
          </p:nvCxnSpPr>
          <p:spPr>
            <a:xfrm rot="16200000" flipH="1" flipV="1">
              <a:off x="5521655" y="5407637"/>
              <a:ext cx="327658" cy="1"/>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222" name="Rounded Rectangle 221"/>
            <p:cNvSpPr/>
            <p:nvPr/>
          </p:nvSpPr>
          <p:spPr>
            <a:xfrm>
              <a:off x="5591934" y="5597315"/>
              <a:ext cx="180000" cy="3600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23" name="Rounded Rectangle 222"/>
            <p:cNvSpPr/>
            <p:nvPr/>
          </p:nvSpPr>
          <p:spPr>
            <a:xfrm>
              <a:off x="4841534" y="5597315"/>
              <a:ext cx="450000" cy="3600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24" name="Oval 223"/>
            <p:cNvSpPr/>
            <p:nvPr/>
          </p:nvSpPr>
          <p:spPr>
            <a:xfrm>
              <a:off x="4879634" y="5638007"/>
              <a:ext cx="76200" cy="762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25" name="Oval 224"/>
            <p:cNvSpPr/>
            <p:nvPr/>
          </p:nvSpPr>
          <p:spPr>
            <a:xfrm>
              <a:off x="5626900" y="5638007"/>
              <a:ext cx="76200" cy="762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58" name="Group 126"/>
            <p:cNvGrpSpPr/>
            <p:nvPr/>
          </p:nvGrpSpPr>
          <p:grpSpPr>
            <a:xfrm>
              <a:off x="3347934" y="5603083"/>
              <a:ext cx="2183800" cy="360000"/>
              <a:chOff x="3471434" y="3480299"/>
              <a:chExt cx="2183800" cy="360000"/>
            </a:xfrm>
          </p:grpSpPr>
          <p:sp>
            <p:nvSpPr>
              <p:cNvPr id="230" name="Rounded Rectangle 229"/>
              <p:cNvSpPr/>
              <p:nvPr/>
            </p:nvSpPr>
            <p:spPr>
              <a:xfrm>
                <a:off x="5475234" y="3480299"/>
                <a:ext cx="180000" cy="360000"/>
              </a:xfrm>
              <a:prstGeom prst="roundRect">
                <a:avLst/>
              </a:prstGeom>
              <a:ln w="25400" cap="flat" cmpd="sng" algn="ctr">
                <a:solidFill>
                  <a:schemeClr val="accent3">
                    <a:shade val="95000"/>
                    <a:satMod val="105000"/>
                  </a:schemeClr>
                </a:solidFill>
                <a:prstDash val="solid"/>
                <a:round/>
                <a:headEnd type="none" w="med" len="med"/>
                <a:tailEnd type="none" w="med" len="med"/>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31" name="Rounded Rectangle 230"/>
              <p:cNvSpPr/>
              <p:nvPr/>
            </p:nvSpPr>
            <p:spPr>
              <a:xfrm>
                <a:off x="3471434" y="3480299"/>
                <a:ext cx="720000" cy="360000"/>
              </a:xfrm>
              <a:prstGeom prst="roundRect">
                <a:avLst/>
              </a:prstGeom>
              <a:ln w="25400" cap="flat" cmpd="sng" algn="ctr">
                <a:solidFill>
                  <a:schemeClr val="accent3">
                    <a:shade val="95000"/>
                    <a:satMod val="105000"/>
                  </a:schemeClr>
                </a:solidFill>
                <a:prstDash val="solid"/>
                <a:round/>
                <a:headEnd type="none" w="med" len="med"/>
                <a:tailEnd type="none" w="med" len="med"/>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32" name="Rounded Rectangle 231"/>
              <p:cNvSpPr/>
              <p:nvPr/>
            </p:nvSpPr>
            <p:spPr>
              <a:xfrm>
                <a:off x="4724834" y="3480299"/>
                <a:ext cx="180000" cy="360000"/>
              </a:xfrm>
              <a:prstGeom prst="roundRect">
                <a:avLst/>
              </a:prstGeom>
              <a:ln w="25400" cap="flat" cmpd="sng" algn="ctr">
                <a:solidFill>
                  <a:schemeClr val="accent3">
                    <a:shade val="95000"/>
                    <a:satMod val="105000"/>
                  </a:schemeClr>
                </a:solidFill>
                <a:prstDash val="solid"/>
                <a:round/>
                <a:headEnd type="none" w="med" len="med"/>
                <a:tailEnd type="none" w="med" len="med"/>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33" name="Rounded Rectangle 232"/>
              <p:cNvSpPr/>
              <p:nvPr/>
            </p:nvSpPr>
            <p:spPr>
              <a:xfrm>
                <a:off x="4267634" y="3480299"/>
                <a:ext cx="360000" cy="360000"/>
              </a:xfrm>
              <a:prstGeom prst="roundRect">
                <a:avLst/>
              </a:prstGeom>
              <a:ln w="25400" cap="flat" cmpd="sng" algn="ctr">
                <a:solidFill>
                  <a:schemeClr val="accent3">
                    <a:shade val="95000"/>
                    <a:satMod val="105000"/>
                  </a:schemeClr>
                </a:solidFill>
                <a:prstDash val="solid"/>
                <a:round/>
                <a:headEnd type="none" w="med" len="med"/>
                <a:tailEnd type="none" w="med" len="med"/>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
          <p:nvSpPr>
            <p:cNvPr id="228" name="Oval 227"/>
            <p:cNvSpPr/>
            <p:nvPr/>
          </p:nvSpPr>
          <p:spPr>
            <a:xfrm>
              <a:off x="5657381" y="5829469"/>
              <a:ext cx="45719" cy="4680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cxnSp>
          <p:nvCxnSpPr>
            <p:cNvPr id="229" name="Straight Arrow Connector 228"/>
            <p:cNvCxnSpPr/>
            <p:nvPr/>
          </p:nvCxnSpPr>
          <p:spPr>
            <a:xfrm rot="10800000" flipV="1">
              <a:off x="5320604" y="5855250"/>
              <a:ext cx="382496" cy="2"/>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grpSp>
      <p:sp>
        <p:nvSpPr>
          <p:cNvPr id="246" name="Rectangle 245"/>
          <p:cNvSpPr/>
          <p:nvPr/>
        </p:nvSpPr>
        <p:spPr>
          <a:xfrm>
            <a:off x="426745" y="1905000"/>
            <a:ext cx="5364455" cy="1330642"/>
          </a:xfrm>
          <a:prstGeom prst="rect">
            <a:avLst/>
          </a:prstGeom>
          <a:solidFill>
            <a:schemeClr val="bg1">
              <a:alpha val="6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7" name="Rectangle 246"/>
          <p:cNvSpPr/>
          <p:nvPr/>
        </p:nvSpPr>
        <p:spPr>
          <a:xfrm>
            <a:off x="457200" y="3352800"/>
            <a:ext cx="5364455" cy="1330642"/>
          </a:xfrm>
          <a:prstGeom prst="rect">
            <a:avLst/>
          </a:prstGeom>
          <a:solidFill>
            <a:schemeClr val="bg1">
              <a:alpha val="6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animEffect transition="in" filter="fade">
                                      <p:cBhvr>
                                        <p:cTn id="9" dur="500"/>
                                        <p:tgtEl>
                                          <p:spTgt spid="62"/>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62"/>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246"/>
                                        </p:tgtEl>
                                        <p:attrNameLst>
                                          <p:attrName>style.visibility</p:attrName>
                                        </p:attrNameLst>
                                      </p:cBhvr>
                                      <p:to>
                                        <p:strVal val="visible"/>
                                      </p:to>
                                    </p:set>
                                    <p:animEffect transition="in" filter="fade">
                                      <p:cBhvr>
                                        <p:cTn id="21" dur="500"/>
                                        <p:tgtEl>
                                          <p:spTgt spid="24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2" nodeType="with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63"/>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247"/>
                                        </p:tgtEl>
                                        <p:attrNameLst>
                                          <p:attrName>style.visibility</p:attrName>
                                        </p:attrNameLst>
                                      </p:cBhvr>
                                      <p:to>
                                        <p:strVal val="visible"/>
                                      </p:to>
                                    </p:set>
                                    <p:animEffect transition="in" filter="fade">
                                      <p:cBhvr>
                                        <p:cTn id="35" dur="500"/>
                                        <p:tgtEl>
                                          <p:spTgt spid="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2" grpId="1" animBg="1"/>
      <p:bldP spid="62" grpId="2" animBg="1"/>
      <p:bldP spid="63" grpId="0" animBg="1"/>
      <p:bldP spid="63" grpId="1" animBg="1"/>
      <p:bldP spid="246" grpId="0" animBg="1"/>
      <p:bldP spid="247" grpId="0" animBg="1"/>
    </p:bld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5" name="Chart 24"/>
          <p:cNvGraphicFramePr/>
          <p:nvPr/>
        </p:nvGraphicFramePr>
        <p:xfrm>
          <a:off x="876300" y="3886200"/>
          <a:ext cx="3619500" cy="2184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Chart 22"/>
          <p:cNvGraphicFramePr/>
          <p:nvPr/>
        </p:nvGraphicFramePr>
        <p:xfrm>
          <a:off x="4648200" y="3886200"/>
          <a:ext cx="3619500" cy="2184400"/>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p:txBody>
          <a:bodyPr>
            <a:normAutofit/>
          </a:bodyPr>
          <a:lstStyle/>
          <a:p>
            <a:r>
              <a:rPr lang="en-US" sz="4000" dirty="0" smtClean="0"/>
              <a:t>Performance Pathologies</a:t>
            </a:r>
            <a:r>
              <a:rPr lang="en-US" dirty="0" smtClean="0"/>
              <a:t/>
            </a:r>
            <a:br>
              <a:rPr lang="en-US" dirty="0" smtClean="0"/>
            </a:br>
            <a:r>
              <a:rPr lang="en-US" sz="2000" i="1" dirty="0" smtClean="0">
                <a:solidFill>
                  <a:schemeClr val="accent1"/>
                </a:solidFill>
              </a:rPr>
              <a:t>Mark-Sweep, </a:t>
            </a:r>
            <a:r>
              <a:rPr lang="en-US" sz="2000" i="1" dirty="0" smtClean="0">
                <a:solidFill>
                  <a:srgbClr val="732E9A"/>
                </a:solidFill>
              </a:rPr>
              <a:t>Mark-Compact, </a:t>
            </a:r>
            <a:r>
              <a:rPr lang="en-US" sz="2000" i="1" dirty="0" smtClean="0"/>
              <a:t>Semi-Space</a:t>
            </a:r>
            <a:endParaRPr lang="en-US" sz="2000" dirty="0">
              <a:solidFill>
                <a:schemeClr val="accent1"/>
              </a:solidFill>
            </a:endParaRPr>
          </a:p>
        </p:txBody>
      </p:sp>
      <p:sp>
        <p:nvSpPr>
          <p:cNvPr id="5" name="Slide Number Placeholder 4"/>
          <p:cNvSpPr>
            <a:spLocks noGrp="1"/>
          </p:cNvSpPr>
          <p:nvPr>
            <p:ph type="sldNum" sz="quarter" idx="12"/>
          </p:nvPr>
        </p:nvSpPr>
        <p:spPr/>
        <p:txBody>
          <a:bodyPr/>
          <a:lstStyle/>
          <a:p>
            <a:fld id="{831E3114-D1FF-A44E-A8B0-52B95EB67824}" type="slidenum">
              <a:rPr lang="en-US" smtClean="0"/>
              <a:pPr/>
              <a:t>56</a:t>
            </a:fld>
            <a:endParaRPr lang="en-US"/>
          </a:p>
        </p:txBody>
      </p:sp>
      <p:graphicFrame>
        <p:nvGraphicFramePr>
          <p:cNvPr id="6" name="Chart 5"/>
          <p:cNvGraphicFramePr/>
          <p:nvPr/>
        </p:nvGraphicFramePr>
        <p:xfrm>
          <a:off x="876300" y="1524000"/>
          <a:ext cx="3619500" cy="21844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0" name="Chart 19"/>
          <p:cNvGraphicFramePr/>
          <p:nvPr/>
        </p:nvGraphicFramePr>
        <p:xfrm>
          <a:off x="4648200" y="1524000"/>
          <a:ext cx="3619500" cy="2184400"/>
        </p:xfrm>
        <a:graphic>
          <a:graphicData uri="http://schemas.openxmlformats.org/drawingml/2006/chart">
            <c:chart xmlns:c="http://schemas.openxmlformats.org/drawingml/2006/chart" xmlns:r="http://schemas.openxmlformats.org/officeDocument/2006/relationships" r:id="rId6"/>
          </a:graphicData>
        </a:graphic>
      </p:graphicFrame>
      <p:sp>
        <p:nvSpPr>
          <p:cNvPr id="21" name="TextBox 20"/>
          <p:cNvSpPr txBox="1"/>
          <p:nvPr/>
        </p:nvSpPr>
        <p:spPr>
          <a:xfrm>
            <a:off x="609600" y="6214646"/>
            <a:ext cx="7987483" cy="338554"/>
          </a:xfrm>
          <a:prstGeom prst="rect">
            <a:avLst/>
          </a:prstGeom>
          <a:noFill/>
        </p:spPr>
        <p:txBody>
          <a:bodyPr wrap="none" rtlCol="0">
            <a:spAutoFit/>
          </a:bodyPr>
          <a:lstStyle/>
          <a:p>
            <a:r>
              <a:rPr lang="en-US" sz="1600" dirty="0" smtClean="0"/>
              <a:t>Geometric mean of DaCapo’06, jvm98, and jbb2000 on 2.4GHz Core 2 Duo</a:t>
            </a:r>
            <a:endParaRPr lang="en-US" sz="1600" dirty="0"/>
          </a:p>
        </p:txBody>
      </p:sp>
      <p:grpSp>
        <p:nvGrpSpPr>
          <p:cNvPr id="3" name="Group 29"/>
          <p:cNvGrpSpPr/>
          <p:nvPr/>
        </p:nvGrpSpPr>
        <p:grpSpPr>
          <a:xfrm>
            <a:off x="1828800" y="1981200"/>
            <a:ext cx="1981200" cy="1447800"/>
            <a:chOff x="1981200" y="2080230"/>
            <a:chExt cx="1981200" cy="1447800"/>
          </a:xfrm>
        </p:grpSpPr>
        <p:sp>
          <p:nvSpPr>
            <p:cNvPr id="35" name="Oval 34"/>
            <p:cNvSpPr/>
            <p:nvPr/>
          </p:nvSpPr>
          <p:spPr>
            <a:xfrm>
              <a:off x="1981200" y="2743200"/>
              <a:ext cx="1981200" cy="784830"/>
            </a:xfrm>
            <a:prstGeom prst="ellipse">
              <a:avLst/>
            </a:prstGeom>
            <a:noFill/>
            <a:ln w="57150" cmpd="sng">
              <a:solidFill>
                <a:srgbClr val="FF0000"/>
              </a:solidFill>
            </a:ln>
            <a:effectLst>
              <a:outerShdw blurRad="50800" dist="38100" dir="2700000" algn="tl" rotWithShape="0">
                <a:srgbClr val="000000">
                  <a:alpha val="43000"/>
                </a:srgb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6" name="TextBox 35"/>
            <p:cNvSpPr txBox="1"/>
            <p:nvPr/>
          </p:nvSpPr>
          <p:spPr>
            <a:xfrm>
              <a:off x="2047875" y="2080230"/>
              <a:ext cx="1847850" cy="646331"/>
            </a:xfrm>
            <a:prstGeom prst="rect">
              <a:avLst/>
            </a:prstGeom>
            <a:noFill/>
            <a:effectLst>
              <a:outerShdw blurRad="50800" dist="38100" dir="2700000">
                <a:srgbClr val="000000">
                  <a:alpha val="43000"/>
                </a:srgbClr>
              </a:outerShdw>
            </a:effectLst>
          </p:spPr>
          <p:txBody>
            <a:bodyPr wrap="square" rtlCol="0">
              <a:spAutoFit/>
            </a:bodyPr>
            <a:lstStyle/>
            <a:p>
              <a:pPr algn="ctr"/>
              <a:r>
                <a:rPr lang="en-US" b="1" dirty="0" smtClean="0">
                  <a:solidFill>
                    <a:schemeClr val="accent1"/>
                  </a:solidFill>
                </a:rPr>
                <a:t>Mark-Sweep</a:t>
              </a:r>
            </a:p>
            <a:p>
              <a:pPr algn="ctr"/>
              <a:r>
                <a:rPr lang="en-US" b="1" dirty="0" smtClean="0">
                  <a:solidFill>
                    <a:srgbClr val="FF0000"/>
                  </a:solidFill>
                </a:rPr>
                <a:t>Poor locality</a:t>
              </a:r>
              <a:endParaRPr lang="en-US" b="1" dirty="0">
                <a:solidFill>
                  <a:srgbClr val="FF0000"/>
                </a:solidFill>
              </a:endParaRPr>
            </a:p>
          </p:txBody>
        </p:sp>
      </p:grpSp>
      <p:grpSp>
        <p:nvGrpSpPr>
          <p:cNvPr id="7" name="Group 18"/>
          <p:cNvGrpSpPr/>
          <p:nvPr/>
        </p:nvGrpSpPr>
        <p:grpSpPr>
          <a:xfrm>
            <a:off x="6444000" y="1819870"/>
            <a:ext cx="2776200" cy="1841041"/>
            <a:chOff x="6444000" y="1819870"/>
            <a:chExt cx="2776200" cy="1841041"/>
          </a:xfrm>
        </p:grpSpPr>
        <p:sp>
          <p:nvSpPr>
            <p:cNvPr id="22" name="Oval 21"/>
            <p:cNvSpPr/>
            <p:nvPr/>
          </p:nvSpPr>
          <p:spPr>
            <a:xfrm>
              <a:off x="6444000" y="1868400"/>
              <a:ext cx="1066800" cy="1792511"/>
            </a:xfrm>
            <a:prstGeom prst="ellipse">
              <a:avLst/>
            </a:prstGeom>
            <a:noFill/>
            <a:ln w="57150" cmpd="sng">
              <a:solidFill>
                <a:srgbClr val="FF0000"/>
              </a:solidFill>
            </a:ln>
            <a:effectLst>
              <a:outerShdw blurRad="50800" dist="38100" dir="2700000" algn="tl" rotWithShape="0">
                <a:srgbClr val="000000">
                  <a:alpha val="43000"/>
                </a:srgb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4" name="TextBox 23"/>
            <p:cNvSpPr txBox="1"/>
            <p:nvPr/>
          </p:nvSpPr>
          <p:spPr>
            <a:xfrm>
              <a:off x="7239000" y="1819870"/>
              <a:ext cx="1981200" cy="923330"/>
            </a:xfrm>
            <a:prstGeom prst="rect">
              <a:avLst/>
            </a:prstGeom>
            <a:noFill/>
            <a:effectLst>
              <a:outerShdw blurRad="50800" dist="38100" dir="2700000">
                <a:srgbClr val="000000">
                  <a:alpha val="43000"/>
                </a:srgbClr>
              </a:outerShdw>
            </a:effectLst>
          </p:spPr>
          <p:txBody>
            <a:bodyPr wrap="square" rtlCol="0">
              <a:spAutoFit/>
            </a:bodyPr>
            <a:lstStyle/>
            <a:p>
              <a:pPr algn="ctr"/>
              <a:r>
                <a:rPr lang="en-US" b="1" dirty="0" smtClean="0"/>
                <a:t>Semi-Space</a:t>
              </a:r>
            </a:p>
            <a:p>
              <a:pPr algn="ctr"/>
              <a:r>
                <a:rPr lang="en-US" b="1" dirty="0" smtClean="0">
                  <a:solidFill>
                    <a:srgbClr val="FF0000"/>
                  </a:solidFill>
                </a:rPr>
                <a:t>Space inefficient</a:t>
              </a:r>
            </a:p>
          </p:txBody>
        </p:sp>
      </p:grpSp>
      <p:grpSp>
        <p:nvGrpSpPr>
          <p:cNvPr id="8" name="Group 17"/>
          <p:cNvGrpSpPr/>
          <p:nvPr/>
        </p:nvGrpSpPr>
        <p:grpSpPr>
          <a:xfrm>
            <a:off x="1600200" y="4343400"/>
            <a:ext cx="2971800" cy="1447800"/>
            <a:chOff x="1600200" y="4343400"/>
            <a:chExt cx="2971800" cy="1447800"/>
          </a:xfrm>
        </p:grpSpPr>
        <p:sp>
          <p:nvSpPr>
            <p:cNvPr id="28" name="TextBox 27"/>
            <p:cNvSpPr txBox="1"/>
            <p:nvPr/>
          </p:nvSpPr>
          <p:spPr>
            <a:xfrm>
              <a:off x="1600200" y="4343400"/>
              <a:ext cx="2971800" cy="646331"/>
            </a:xfrm>
            <a:prstGeom prst="rect">
              <a:avLst/>
            </a:prstGeom>
            <a:noFill/>
            <a:effectLst>
              <a:outerShdw blurRad="50800" dist="38100" dir="2700000">
                <a:srgbClr val="000000">
                  <a:alpha val="43000"/>
                </a:srgbClr>
              </a:outerShdw>
            </a:effectLst>
          </p:spPr>
          <p:txBody>
            <a:bodyPr wrap="square" rtlCol="0">
              <a:spAutoFit/>
            </a:bodyPr>
            <a:lstStyle/>
            <a:p>
              <a:pPr algn="ctr"/>
              <a:r>
                <a:rPr lang="en-US" b="1" dirty="0" smtClean="0">
                  <a:solidFill>
                    <a:schemeClr val="accent2"/>
                  </a:solidFill>
                </a:rPr>
                <a:t>Mark-Compact </a:t>
              </a:r>
              <a:r>
                <a:rPr lang="en-US" b="1" dirty="0" smtClean="0">
                  <a:solidFill>
                    <a:srgbClr val="FF0000"/>
                  </a:solidFill>
                </a:rPr>
                <a:t>expensive multi-pass</a:t>
              </a:r>
            </a:p>
          </p:txBody>
        </p:sp>
        <p:sp>
          <p:nvSpPr>
            <p:cNvPr id="29" name="Oval 28"/>
            <p:cNvSpPr/>
            <p:nvPr/>
          </p:nvSpPr>
          <p:spPr>
            <a:xfrm>
              <a:off x="1981200" y="5091500"/>
              <a:ext cx="2438400" cy="699700"/>
            </a:xfrm>
            <a:prstGeom prst="ellipse">
              <a:avLst/>
            </a:prstGeom>
            <a:noFill/>
            <a:ln w="57150" cmpd="sng">
              <a:solidFill>
                <a:srgbClr val="FF0000"/>
              </a:solidFill>
            </a:ln>
            <a:effectLst>
              <a:outerShdw blurRad="50800" dist="38100" dir="2700000" algn="tl" rotWithShape="0">
                <a:srgbClr val="000000">
                  <a:alpha val="43000"/>
                </a:srgb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sp>
        <p:nvSpPr>
          <p:cNvPr id="26" name="Date Placeholder 25"/>
          <p:cNvSpPr>
            <a:spLocks noGrp="1"/>
          </p:cNvSpPr>
          <p:nvPr>
            <p:ph type="dt" sz="half" idx="10"/>
          </p:nvPr>
        </p:nvSpPr>
        <p:spPr/>
        <p:txBody>
          <a:bodyPr/>
          <a:lstStyle/>
          <a:p>
            <a:r>
              <a:rPr lang="en-US" smtClean="0"/>
              <a:t>McKinley</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AsOne/>
      </p:bldGraphic>
      <p:bldGraphic spid="6" grpId="0">
        <p:bldAsOne/>
      </p:bldGraphic>
      <p:bldGraphic spid="20" grpId="0">
        <p:bldAsOne/>
      </p:bldGraphic>
    </p:bld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rmAutofit/>
          </a:bodyPr>
          <a:lstStyle/>
          <a:p>
            <a:r>
              <a:rPr lang="en-US" sz="4000" dirty="0" smtClean="0"/>
              <a:t>Can we have </a:t>
            </a:r>
            <a:br>
              <a:rPr lang="en-US" sz="4000" dirty="0" smtClean="0"/>
            </a:br>
            <a:r>
              <a:rPr lang="en-US" sz="4000" dirty="0" smtClean="0"/>
              <a:t>space and time efficiency?</a:t>
            </a:r>
            <a:endParaRPr lang="en-US" sz="4000" dirty="0"/>
          </a:p>
        </p:txBody>
      </p:sp>
      <p:sp>
        <p:nvSpPr>
          <p:cNvPr id="8" name="Subtitle 7"/>
          <p:cNvSpPr>
            <a:spLocks noGrp="1"/>
          </p:cNvSpPr>
          <p:nvPr>
            <p:ph type="subTitle" idx="1"/>
          </p:nvPr>
        </p:nvSpPr>
        <p:spPr/>
        <p:txBody>
          <a:bodyPr/>
          <a:lstStyle/>
          <a:p>
            <a:endParaRPr lang="en-US"/>
          </a:p>
        </p:txBody>
      </p:sp>
      <p:sp>
        <p:nvSpPr>
          <p:cNvPr id="4" name="Date Placeholder 3"/>
          <p:cNvSpPr>
            <a:spLocks noGrp="1"/>
          </p:cNvSpPr>
          <p:nvPr>
            <p:ph type="dt" sz="half" idx="10"/>
          </p:nvPr>
        </p:nvSpPr>
        <p:spPr/>
        <p:txBody>
          <a:bodyPr/>
          <a:lstStyle/>
          <a:p>
            <a:r>
              <a:rPr lang="en-US" smtClean="0"/>
              <a:t>McKinley</a:t>
            </a:r>
            <a:endParaRPr lang="en-US"/>
          </a:p>
        </p:txBody>
      </p:sp>
      <p:sp>
        <p:nvSpPr>
          <p:cNvPr id="5" name="Footer Placeholder 4"/>
          <p:cNvSpPr>
            <a:spLocks noGrp="1"/>
          </p:cNvSpPr>
          <p:nvPr>
            <p:ph type="ftr" sz="quarter" idx="11"/>
          </p:nvPr>
        </p:nvSpPr>
        <p:spPr/>
        <p:txBody>
          <a:bodyPr/>
          <a:lstStyle/>
          <a:p>
            <a:r>
              <a:rPr lang="en-US" smtClean="0"/>
              <a:t>How’s the Parallel Revolution Going?</a:t>
            </a:r>
            <a:endParaRPr lang="en-US"/>
          </a:p>
        </p:txBody>
      </p:sp>
      <p:sp>
        <p:nvSpPr>
          <p:cNvPr id="6" name="Slide Number Placeholder 5"/>
          <p:cNvSpPr>
            <a:spLocks noGrp="1"/>
          </p:cNvSpPr>
          <p:nvPr>
            <p:ph type="sldNum" sz="quarter" idx="12"/>
          </p:nvPr>
        </p:nvSpPr>
        <p:spPr/>
        <p:txBody>
          <a:bodyPr/>
          <a:lstStyle/>
          <a:p>
            <a:fld id="{831E3114-D1FF-A44E-A8B0-52B95EB67824}" type="slidenum">
              <a:rPr lang="en-US" smtClean="0"/>
              <a:pPr/>
              <a:t>57</a:t>
            </a:fld>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71750"/>
            <a:ext cx="8229600" cy="1714500"/>
          </a:xfrm>
        </p:spPr>
        <p:txBody>
          <a:bodyPr/>
          <a:lstStyle/>
          <a:p>
            <a:r>
              <a:rPr lang="en-US" sz="4000" dirty="0" smtClean="0"/>
              <a:t>Mark-Region</a:t>
            </a:r>
            <a:br>
              <a:rPr lang="en-US" sz="4000" dirty="0" smtClean="0"/>
            </a:br>
            <a:r>
              <a:rPr lang="en-US" sz="2400" dirty="0" smtClean="0"/>
              <a:t>PLDI 2008</a:t>
            </a:r>
            <a:r>
              <a:rPr lang="en-US" dirty="0" smtClean="0"/>
              <a:t/>
            </a:r>
            <a:br>
              <a:rPr lang="en-US" dirty="0" smtClean="0"/>
            </a:br>
            <a:r>
              <a:rPr lang="en-US" dirty="0" smtClean="0"/>
              <a:t/>
            </a:r>
            <a:br>
              <a:rPr lang="en-US" dirty="0" smtClean="0"/>
            </a:br>
            <a:endParaRPr lang="en-US" i="1" dirty="0"/>
          </a:p>
        </p:txBody>
      </p:sp>
      <p:sp>
        <p:nvSpPr>
          <p:cNvPr id="4" name="Date Placeholder 3"/>
          <p:cNvSpPr>
            <a:spLocks noGrp="1"/>
          </p:cNvSpPr>
          <p:nvPr>
            <p:ph type="dt" sz="half" idx="10"/>
          </p:nvPr>
        </p:nvSpPr>
        <p:spPr/>
        <p:txBody>
          <a:bodyPr/>
          <a:lstStyle/>
          <a:p>
            <a:r>
              <a:rPr lang="en-US" smtClean="0"/>
              <a:t>McKinley</a:t>
            </a:r>
            <a:endParaRPr lang="en-US"/>
          </a:p>
        </p:txBody>
      </p:sp>
      <p:sp>
        <p:nvSpPr>
          <p:cNvPr id="5" name="Footer Placeholder 4"/>
          <p:cNvSpPr>
            <a:spLocks noGrp="1"/>
          </p:cNvSpPr>
          <p:nvPr>
            <p:ph type="ftr" sz="quarter" idx="11"/>
          </p:nvPr>
        </p:nvSpPr>
        <p:spPr/>
        <p:txBody>
          <a:bodyPr/>
          <a:lstStyle/>
          <a:p>
            <a:r>
              <a:rPr lang="en-US" smtClean="0"/>
              <a:t>How’s the Parallel Revolution Going?</a:t>
            </a:r>
            <a:endParaRPr lang="en-US"/>
          </a:p>
        </p:txBody>
      </p:sp>
      <p:sp>
        <p:nvSpPr>
          <p:cNvPr id="6" name="Slide Number Placeholder 5"/>
          <p:cNvSpPr>
            <a:spLocks noGrp="1"/>
          </p:cNvSpPr>
          <p:nvPr>
            <p:ph type="sldNum" sz="quarter" idx="12"/>
          </p:nvPr>
        </p:nvSpPr>
        <p:spPr/>
        <p:txBody>
          <a:bodyPr/>
          <a:lstStyle/>
          <a:p>
            <a:fld id="{831E3114-D1FF-A44E-A8B0-52B95EB67824}" type="slidenum">
              <a:rPr lang="en-US" smtClean="0"/>
              <a:pPr/>
              <a:t>58</a:t>
            </a:fld>
            <a:endParaRPr lang="en-US"/>
          </a:p>
        </p:txBody>
      </p:sp>
      <p:sp>
        <p:nvSpPr>
          <p:cNvPr id="7" name="Subtitle 2"/>
          <p:cNvSpPr txBox="1">
            <a:spLocks/>
          </p:cNvSpPr>
          <p:nvPr/>
        </p:nvSpPr>
        <p:spPr>
          <a:xfrm>
            <a:off x="457200" y="3733800"/>
            <a:ext cx="8229600" cy="1752600"/>
          </a:xfrm>
          <a:prstGeom prst="rect">
            <a:avLst/>
          </a:prstGeom>
        </p:spPr>
        <p:txBody>
          <a:bodyPr vert="horz" lIns="91440" tIns="45720" rIns="91440" bIns="45720" rtlCol="0">
            <a:normAutofit/>
          </a:bodyPr>
          <a:lstStyle/>
          <a:p>
            <a:pPr algn="ctr">
              <a:spcBef>
                <a:spcPct val="20000"/>
              </a:spcBef>
              <a:defRPr/>
            </a:pPr>
            <a:r>
              <a:rPr kumimoji="0" lang="en-US" sz="2400" b="1" i="0" u="none" strike="noStrike" kern="1200" cap="none" spc="0" normalizeH="0" baseline="0" noProof="0" dirty="0" smtClean="0">
                <a:ln>
                  <a:noFill/>
                </a:ln>
                <a:solidFill>
                  <a:schemeClr val="accent5"/>
                </a:solidFill>
                <a:effectLst/>
                <a:uLnTx/>
                <a:uFillTx/>
                <a:latin typeface="+mn-lt"/>
                <a:ea typeface="+mn-ea"/>
                <a:cs typeface="+mn-cs"/>
              </a:rPr>
              <a:t>Kathryn S. McKinley    </a:t>
            </a:r>
            <a:r>
              <a:rPr lang="en-US" sz="2400" b="1" dirty="0" smtClean="0">
                <a:solidFill>
                  <a:schemeClr val="accent5"/>
                </a:solidFill>
              </a:rPr>
              <a:t>Stephen M. Blackburn</a:t>
            </a:r>
            <a:endParaRPr kumimoji="0" lang="en-US" sz="2595" b="1" i="0" u="none" strike="noStrike" kern="1200" cap="none" spc="0" normalizeH="0" baseline="0" noProof="0" dirty="0" smtClean="0">
              <a:ln>
                <a:noFill/>
              </a:ln>
              <a:solidFill>
                <a:schemeClr val="accent5"/>
              </a:solidFill>
              <a:effectLst/>
              <a:uLnTx/>
              <a:uFillTx/>
              <a:latin typeface="+mn-lt"/>
              <a:ea typeface="+mn-ea"/>
              <a:cs typeface="+mn-cs"/>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2000" dirty="0" smtClean="0">
                <a:solidFill>
                  <a:schemeClr val="accent5"/>
                </a:solidFill>
              </a:rPr>
              <a:t>University of Texas at Austin      Australian National University</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a:ln>
                <a:noFill/>
              </a:ln>
              <a:solidFill>
                <a:schemeClr val="accent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Mark-Region</a:t>
            </a:r>
            <a:br>
              <a:rPr lang="en-US" dirty="0" smtClean="0"/>
            </a:br>
            <a:r>
              <a:rPr lang="en-US" dirty="0" smtClean="0"/>
              <a:t>with Sweep-To-Region</a:t>
            </a:r>
            <a:endParaRPr lang="en-US" dirty="0"/>
          </a:p>
        </p:txBody>
      </p:sp>
      <p:sp>
        <p:nvSpPr>
          <p:cNvPr id="7" name="Date Placeholder 6"/>
          <p:cNvSpPr>
            <a:spLocks noGrp="1"/>
          </p:cNvSpPr>
          <p:nvPr>
            <p:ph type="dt" sz="half" idx="10"/>
          </p:nvPr>
        </p:nvSpPr>
        <p:spPr/>
        <p:txBody>
          <a:bodyPr/>
          <a:lstStyle/>
          <a:p>
            <a:r>
              <a:rPr lang="en-US" smtClean="0"/>
              <a:t>McKinley</a:t>
            </a:r>
            <a:endParaRPr lang="en-US" dirty="0"/>
          </a:p>
        </p:txBody>
      </p:sp>
      <p:sp>
        <p:nvSpPr>
          <p:cNvPr id="8" name="Footer Placeholder 7"/>
          <p:cNvSpPr>
            <a:spLocks noGrp="1"/>
          </p:cNvSpPr>
          <p:nvPr>
            <p:ph type="ftr" sz="quarter" idx="11"/>
          </p:nvPr>
        </p:nvSpPr>
        <p:spPr/>
        <p:txBody>
          <a:bodyPr/>
          <a:lstStyle/>
          <a:p>
            <a:r>
              <a:rPr lang="en-US" smtClean="0"/>
              <a:t>How’s the Parallel Revolution Going?</a:t>
            </a:r>
            <a:endParaRPr lang="en-US"/>
          </a:p>
        </p:txBody>
      </p:sp>
      <p:sp>
        <p:nvSpPr>
          <p:cNvPr id="9" name="Slide Number Placeholder 8"/>
          <p:cNvSpPr>
            <a:spLocks noGrp="1"/>
          </p:cNvSpPr>
          <p:nvPr>
            <p:ph type="sldNum" sz="quarter" idx="12"/>
          </p:nvPr>
        </p:nvSpPr>
        <p:spPr/>
        <p:txBody>
          <a:bodyPr/>
          <a:lstStyle/>
          <a:p>
            <a:fld id="{831E3114-D1FF-A44E-A8B0-52B95EB67824}" type="slidenum">
              <a:rPr lang="en-US" smtClean="0"/>
              <a:pPr/>
              <a:t>59</a:t>
            </a:fld>
            <a:endParaRPr lang="en-US" dirty="0"/>
          </a:p>
        </p:txBody>
      </p:sp>
      <p:sp>
        <p:nvSpPr>
          <p:cNvPr id="14" name="Rectangle 13"/>
          <p:cNvSpPr/>
          <p:nvPr/>
        </p:nvSpPr>
        <p:spPr>
          <a:xfrm>
            <a:off x="6028230" y="1858962"/>
            <a:ext cx="2658570" cy="4313238"/>
          </a:xfrm>
          <a:prstGeom prst="rect">
            <a:avLst/>
          </a:prstGeom>
          <a:solidFill>
            <a:schemeClr val="bg1"/>
          </a:solidFill>
          <a:ln>
            <a:noFill/>
          </a:ln>
          <a:effectLst>
            <a:outerShdw blurRad="50800" dist="38100" dir="5400000" sx="102000" sy="102000"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
            </a:r>
            <a:endParaRPr lang="en-US" dirty="0"/>
          </a:p>
        </p:txBody>
      </p:sp>
      <p:sp>
        <p:nvSpPr>
          <p:cNvPr id="15" name="TextBox 14"/>
          <p:cNvSpPr txBox="1"/>
          <p:nvPr/>
        </p:nvSpPr>
        <p:spPr>
          <a:xfrm>
            <a:off x="6307814" y="1801575"/>
            <a:ext cx="1894832" cy="369332"/>
          </a:xfrm>
          <a:prstGeom prst="rect">
            <a:avLst/>
          </a:prstGeom>
          <a:noFill/>
        </p:spPr>
        <p:txBody>
          <a:bodyPr wrap="none" rtlCol="0">
            <a:spAutoFit/>
          </a:bodyPr>
          <a:lstStyle/>
          <a:p>
            <a:r>
              <a:rPr lang="en-US" dirty="0" smtClean="0"/>
              <a:t>Sweep-to-Free</a:t>
            </a:r>
            <a:endParaRPr lang="en-US" dirty="0"/>
          </a:p>
        </p:txBody>
      </p:sp>
      <p:grpSp>
        <p:nvGrpSpPr>
          <p:cNvPr id="3" name="Group 233"/>
          <p:cNvGrpSpPr/>
          <p:nvPr/>
        </p:nvGrpSpPr>
        <p:grpSpPr>
          <a:xfrm>
            <a:off x="6102585" y="2170907"/>
            <a:ext cx="2508015" cy="572293"/>
            <a:chOff x="-2817399" y="4188044"/>
            <a:chExt cx="2508015" cy="572293"/>
          </a:xfrm>
        </p:grpSpPr>
        <p:sp>
          <p:nvSpPr>
            <p:cNvPr id="18" name="Rounded Rectangle 17"/>
            <p:cNvSpPr/>
            <p:nvPr/>
          </p:nvSpPr>
          <p:spPr>
            <a:xfrm>
              <a:off x="-2817399" y="4188044"/>
              <a:ext cx="2508015" cy="57229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9" name="Rounded Rectangle 18"/>
            <p:cNvSpPr/>
            <p:nvPr/>
          </p:nvSpPr>
          <p:spPr>
            <a:xfrm>
              <a:off x="-771599" y="4264244"/>
              <a:ext cx="180000" cy="360000"/>
            </a:xfrm>
            <a:prstGeom prst="round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0" name="Rounded Rectangle 19"/>
            <p:cNvSpPr/>
            <p:nvPr/>
          </p:nvSpPr>
          <p:spPr>
            <a:xfrm>
              <a:off x="-2775399" y="4264244"/>
              <a:ext cx="720000" cy="360000"/>
            </a:xfrm>
            <a:prstGeom prst="round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1" name="Rounded Rectangle 20"/>
            <p:cNvSpPr/>
            <p:nvPr/>
          </p:nvSpPr>
          <p:spPr>
            <a:xfrm>
              <a:off x="-531399" y="4264244"/>
              <a:ext cx="180000" cy="360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2" name="Rounded Rectangle 21"/>
            <p:cNvSpPr/>
            <p:nvPr/>
          </p:nvSpPr>
          <p:spPr>
            <a:xfrm>
              <a:off x="-1281799" y="4264244"/>
              <a:ext cx="450000" cy="360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3" name="Rounded Rectangle 22"/>
            <p:cNvSpPr/>
            <p:nvPr/>
          </p:nvSpPr>
          <p:spPr>
            <a:xfrm>
              <a:off x="-1521999" y="4264244"/>
              <a:ext cx="180000" cy="360000"/>
            </a:xfrm>
            <a:prstGeom prst="round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4" name="Rounded Rectangle 23"/>
            <p:cNvSpPr/>
            <p:nvPr/>
          </p:nvSpPr>
          <p:spPr>
            <a:xfrm>
              <a:off x="-1979199" y="4264244"/>
              <a:ext cx="360000" cy="360000"/>
            </a:xfrm>
            <a:prstGeom prst="round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cxnSp>
          <p:nvCxnSpPr>
            <p:cNvPr id="25" name="Straight Connector 24"/>
            <p:cNvCxnSpPr/>
            <p:nvPr/>
          </p:nvCxnSpPr>
          <p:spPr>
            <a:xfrm>
              <a:off x="-2416193" y="4716644"/>
              <a:ext cx="173538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H="1" flipV="1">
              <a:off x="-2460805" y="4668856"/>
              <a:ext cx="908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flipH="1" flipV="1">
              <a:off x="-1844605" y="4672032"/>
              <a:ext cx="908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flipH="1" flipV="1">
              <a:off x="-1479787" y="4672032"/>
              <a:ext cx="908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a:endCxn id="19" idx="2"/>
            </p:cNvCxnSpPr>
            <p:nvPr/>
          </p:nvCxnSpPr>
          <p:spPr>
            <a:xfrm rot="5400000" flipH="1" flipV="1">
              <a:off x="-732315" y="4673372"/>
              <a:ext cx="99844" cy="158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73"/>
          <p:cNvGrpSpPr/>
          <p:nvPr/>
        </p:nvGrpSpPr>
        <p:grpSpPr>
          <a:xfrm>
            <a:off x="6102585" y="2700000"/>
            <a:ext cx="2508015" cy="929154"/>
            <a:chOff x="6102585" y="2751000"/>
            <a:chExt cx="2508015" cy="929154"/>
          </a:xfrm>
        </p:grpSpPr>
        <p:sp>
          <p:nvSpPr>
            <p:cNvPr id="16" name="TextBox 15"/>
            <p:cNvSpPr txBox="1"/>
            <p:nvPr/>
          </p:nvSpPr>
          <p:spPr>
            <a:xfrm>
              <a:off x="6700925" y="2751000"/>
              <a:ext cx="1204138" cy="369332"/>
            </a:xfrm>
            <a:prstGeom prst="rect">
              <a:avLst/>
            </a:prstGeom>
            <a:noFill/>
          </p:spPr>
          <p:txBody>
            <a:bodyPr wrap="none" rtlCol="0">
              <a:spAutoFit/>
            </a:bodyPr>
            <a:lstStyle/>
            <a:p>
              <a:r>
                <a:rPr lang="en-US" dirty="0" smtClean="0"/>
                <a:t>Compact</a:t>
              </a:r>
              <a:endParaRPr lang="en-US" dirty="0"/>
            </a:p>
          </p:txBody>
        </p:sp>
        <p:grpSp>
          <p:nvGrpSpPr>
            <p:cNvPr id="5" name="Group 305"/>
            <p:cNvGrpSpPr/>
            <p:nvPr/>
          </p:nvGrpSpPr>
          <p:grpSpPr>
            <a:xfrm>
              <a:off x="6102585" y="3107861"/>
              <a:ext cx="2508015" cy="572293"/>
              <a:chOff x="-2667000" y="4227513"/>
              <a:chExt cx="2508015" cy="572293"/>
            </a:xfrm>
          </p:grpSpPr>
          <p:sp>
            <p:nvSpPr>
              <p:cNvPr id="31" name="Rounded Rectangle 30"/>
              <p:cNvSpPr/>
              <p:nvPr/>
            </p:nvSpPr>
            <p:spPr>
              <a:xfrm>
                <a:off x="-2667000" y="4227513"/>
                <a:ext cx="2508015" cy="57229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2" name="Rounded Rectangle 31"/>
              <p:cNvSpPr/>
              <p:nvPr/>
            </p:nvSpPr>
            <p:spPr>
              <a:xfrm>
                <a:off x="-621200" y="4303713"/>
                <a:ext cx="180000" cy="360000"/>
              </a:xfrm>
              <a:prstGeom prst="roundRect">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3" name="Rounded Rectangle 32"/>
              <p:cNvSpPr/>
              <p:nvPr/>
            </p:nvSpPr>
            <p:spPr>
              <a:xfrm>
                <a:off x="-2625000" y="4303713"/>
                <a:ext cx="720000" cy="360000"/>
              </a:xfrm>
              <a:prstGeom prst="roundRect">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4" name="Rounded Rectangle 33"/>
              <p:cNvSpPr/>
              <p:nvPr/>
            </p:nvSpPr>
            <p:spPr>
              <a:xfrm>
                <a:off x="-381000" y="4303713"/>
                <a:ext cx="180000" cy="360000"/>
              </a:xfrm>
              <a:prstGeom prst="roundRect">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5" name="Rounded Rectangle 34"/>
              <p:cNvSpPr/>
              <p:nvPr/>
            </p:nvSpPr>
            <p:spPr>
              <a:xfrm>
                <a:off x="-1131400" y="4303713"/>
                <a:ext cx="450000" cy="360000"/>
              </a:xfrm>
              <a:prstGeom prst="roundRect">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6" name="Rounded Rectangle 35"/>
              <p:cNvSpPr/>
              <p:nvPr/>
            </p:nvSpPr>
            <p:spPr>
              <a:xfrm>
                <a:off x="-1371600" y="4303713"/>
                <a:ext cx="180000" cy="360000"/>
              </a:xfrm>
              <a:prstGeom prst="roundRect">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7" name="Rounded Rectangle 36"/>
              <p:cNvSpPr/>
              <p:nvPr/>
            </p:nvSpPr>
            <p:spPr>
              <a:xfrm>
                <a:off x="-1828800" y="4303713"/>
                <a:ext cx="360000" cy="360000"/>
              </a:xfrm>
              <a:prstGeom prst="roundRect">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8" name="Rounded Rectangle 37"/>
              <p:cNvSpPr/>
              <p:nvPr/>
            </p:nvSpPr>
            <p:spPr>
              <a:xfrm>
                <a:off x="-2625000" y="4303713"/>
                <a:ext cx="450000" cy="3600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9" name="Rounded Rectangle 38"/>
              <p:cNvSpPr/>
              <p:nvPr/>
            </p:nvSpPr>
            <p:spPr>
              <a:xfrm>
                <a:off x="-2124000" y="4303713"/>
                <a:ext cx="180000" cy="3600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0" name="Left Arrow 39"/>
              <p:cNvSpPr/>
              <p:nvPr/>
            </p:nvSpPr>
            <p:spPr>
              <a:xfrm>
                <a:off x="-1862934" y="4338085"/>
                <a:ext cx="632400" cy="259554"/>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grpSp>
      <p:sp>
        <p:nvSpPr>
          <p:cNvPr id="56" name="Rectangle 55"/>
          <p:cNvSpPr/>
          <p:nvPr/>
        </p:nvSpPr>
        <p:spPr>
          <a:xfrm>
            <a:off x="6066202" y="3935519"/>
            <a:ext cx="2582370" cy="711440"/>
          </a:xfrm>
          <a:prstGeom prst="rect">
            <a:avLst/>
          </a:prstGeom>
          <a:solidFill>
            <a:schemeClr val="bg1">
              <a:alpha val="6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74"/>
          <p:cNvGrpSpPr/>
          <p:nvPr/>
        </p:nvGrpSpPr>
        <p:grpSpPr>
          <a:xfrm>
            <a:off x="6101790" y="3581400"/>
            <a:ext cx="2737410" cy="2125800"/>
            <a:chOff x="6101790" y="3657600"/>
            <a:chExt cx="2737410" cy="2125800"/>
          </a:xfrm>
        </p:grpSpPr>
        <p:grpSp>
          <p:nvGrpSpPr>
            <p:cNvPr id="13" name="Group 363"/>
            <p:cNvGrpSpPr/>
            <p:nvPr/>
          </p:nvGrpSpPr>
          <p:grpSpPr>
            <a:xfrm>
              <a:off x="6101790" y="4017567"/>
              <a:ext cx="2509604" cy="1232433"/>
              <a:chOff x="6101790" y="3976392"/>
              <a:chExt cx="2509604" cy="1232433"/>
            </a:xfrm>
          </p:grpSpPr>
          <p:grpSp>
            <p:nvGrpSpPr>
              <p:cNvPr id="17" name="Group 362"/>
              <p:cNvGrpSpPr/>
              <p:nvPr/>
            </p:nvGrpSpPr>
            <p:grpSpPr>
              <a:xfrm>
                <a:off x="6103379" y="4636532"/>
                <a:ext cx="2508015" cy="572293"/>
                <a:chOff x="-2818606" y="5108020"/>
                <a:chExt cx="2508015" cy="572293"/>
              </a:xfrm>
            </p:grpSpPr>
            <p:sp>
              <p:nvSpPr>
                <p:cNvPr id="53" name="Rounded Rectangle 52"/>
                <p:cNvSpPr/>
                <p:nvPr/>
              </p:nvSpPr>
              <p:spPr>
                <a:xfrm>
                  <a:off x="-2818606" y="5108020"/>
                  <a:ext cx="2508015" cy="57229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4" name="Rounded Rectangle 53"/>
                <p:cNvSpPr/>
                <p:nvPr/>
              </p:nvSpPr>
              <p:spPr>
                <a:xfrm>
                  <a:off x="-2776606" y="5180570"/>
                  <a:ext cx="180000" cy="3600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5" name="Rounded Rectangle 54"/>
                <p:cNvSpPr/>
                <p:nvPr/>
              </p:nvSpPr>
              <p:spPr>
                <a:xfrm>
                  <a:off x="-2538000" y="5184220"/>
                  <a:ext cx="450000" cy="3600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grpSp>
            <p:nvGrpSpPr>
              <p:cNvPr id="30" name="Group 361"/>
              <p:cNvGrpSpPr/>
              <p:nvPr/>
            </p:nvGrpSpPr>
            <p:grpSpPr>
              <a:xfrm>
                <a:off x="6101790" y="3976392"/>
                <a:ext cx="2508015" cy="572293"/>
                <a:chOff x="-2778008" y="4236878"/>
                <a:chExt cx="2508015" cy="572293"/>
              </a:xfrm>
            </p:grpSpPr>
            <p:sp>
              <p:nvSpPr>
                <p:cNvPr id="44" name="Rounded Rectangle 43"/>
                <p:cNvSpPr/>
                <p:nvPr/>
              </p:nvSpPr>
              <p:spPr>
                <a:xfrm>
                  <a:off x="-2778008" y="4236878"/>
                  <a:ext cx="2508015" cy="57229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5" name="Rounded Rectangle 44"/>
                <p:cNvSpPr/>
                <p:nvPr/>
              </p:nvSpPr>
              <p:spPr>
                <a:xfrm>
                  <a:off x="-732208" y="4313078"/>
                  <a:ext cx="180000" cy="360000"/>
                </a:xfrm>
                <a:prstGeom prst="roundRec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6" name="Rounded Rectangle 45"/>
                <p:cNvSpPr/>
                <p:nvPr/>
              </p:nvSpPr>
              <p:spPr>
                <a:xfrm>
                  <a:off x="-2736008" y="4313078"/>
                  <a:ext cx="720000" cy="360000"/>
                </a:xfrm>
                <a:prstGeom prst="roundRec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7" name="Rounded Rectangle 46"/>
                <p:cNvSpPr/>
                <p:nvPr/>
              </p:nvSpPr>
              <p:spPr>
                <a:xfrm>
                  <a:off x="-492008" y="4313078"/>
                  <a:ext cx="180000" cy="3600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8" name="Rounded Rectangle 47"/>
                <p:cNvSpPr/>
                <p:nvPr/>
              </p:nvSpPr>
              <p:spPr>
                <a:xfrm>
                  <a:off x="-1242408" y="4313078"/>
                  <a:ext cx="450000" cy="3600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9" name="Rounded Rectangle 48"/>
                <p:cNvSpPr/>
                <p:nvPr/>
              </p:nvSpPr>
              <p:spPr>
                <a:xfrm>
                  <a:off x="-1482608" y="4313078"/>
                  <a:ext cx="180000" cy="360000"/>
                </a:xfrm>
                <a:prstGeom prst="roundRec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0" name="Rounded Rectangle 49"/>
                <p:cNvSpPr/>
                <p:nvPr/>
              </p:nvSpPr>
              <p:spPr>
                <a:xfrm>
                  <a:off x="-1939808" y="4313078"/>
                  <a:ext cx="360000" cy="360000"/>
                </a:xfrm>
                <a:prstGeom prst="roundRec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1" name="Oval 50"/>
                <p:cNvSpPr/>
                <p:nvPr/>
              </p:nvSpPr>
              <p:spPr>
                <a:xfrm>
                  <a:off x="-467700" y="4351178"/>
                  <a:ext cx="76200" cy="762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2" name="Oval 51"/>
                <p:cNvSpPr/>
                <p:nvPr/>
              </p:nvSpPr>
              <p:spPr>
                <a:xfrm>
                  <a:off x="-1204308" y="4351178"/>
                  <a:ext cx="76200" cy="762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grpSp>
        <p:sp>
          <p:nvSpPr>
            <p:cNvPr id="57" name="TextBox 56"/>
            <p:cNvSpPr txBox="1"/>
            <p:nvPr/>
          </p:nvSpPr>
          <p:spPr>
            <a:xfrm>
              <a:off x="6677788" y="3657600"/>
              <a:ext cx="1234796" cy="369332"/>
            </a:xfrm>
            <a:prstGeom prst="rect">
              <a:avLst/>
            </a:prstGeom>
            <a:noFill/>
          </p:spPr>
          <p:txBody>
            <a:bodyPr wrap="none" rtlCol="0">
              <a:spAutoFit/>
            </a:bodyPr>
            <a:lstStyle/>
            <a:p>
              <a:r>
                <a:rPr lang="en-US" dirty="0" smtClean="0"/>
                <a:t>Evacuate</a:t>
              </a:r>
              <a:endParaRPr lang="en-US" dirty="0"/>
            </a:p>
          </p:txBody>
        </p:sp>
        <p:sp>
          <p:nvSpPr>
            <p:cNvPr id="59" name="Circular Arrow 58"/>
            <p:cNvSpPr/>
            <p:nvPr/>
          </p:nvSpPr>
          <p:spPr>
            <a:xfrm rot="21341194" flipH="1">
              <a:off x="6324600" y="4224156"/>
              <a:ext cx="2514600" cy="1559244"/>
            </a:xfrm>
            <a:prstGeom prst="circularArrow">
              <a:avLst>
                <a:gd name="adj1" fmla="val 8217"/>
                <a:gd name="adj2" fmla="val 548816"/>
                <a:gd name="adj3" fmla="val 20641064"/>
                <a:gd name="adj4" fmla="val 13398451"/>
                <a:gd name="adj5" fmla="val 8248"/>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schemeClr val="tx1"/>
                </a:solidFill>
              </a:endParaRPr>
            </a:p>
          </p:txBody>
        </p:sp>
      </p:grpSp>
      <p:sp>
        <p:nvSpPr>
          <p:cNvPr id="61" name="Rectangle 60"/>
          <p:cNvSpPr/>
          <p:nvPr/>
        </p:nvSpPr>
        <p:spPr>
          <a:xfrm>
            <a:off x="6066458" y="1905000"/>
            <a:ext cx="2620342" cy="3511036"/>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Text Placeholder 8"/>
          <p:cNvSpPr txBox="1">
            <a:spLocks/>
          </p:cNvSpPr>
          <p:nvPr/>
        </p:nvSpPr>
        <p:spPr>
          <a:xfrm>
            <a:off x="6019800" y="1219200"/>
            <a:ext cx="2590800" cy="639762"/>
          </a:xfrm>
          <a:prstGeom prst="rect">
            <a:avLst/>
          </a:prstGeom>
        </p:spPr>
        <p:txBody>
          <a:bodyPr vert="horz" lIns="91440" tIns="45720" rIns="91440" bIns="45720" rtlCol="0" anchor="b">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smtClean="0">
                <a:ln>
                  <a:noFill/>
                </a:ln>
                <a:solidFill>
                  <a:schemeClr val="tx1"/>
                </a:solidFill>
                <a:effectLst/>
                <a:uLnTx/>
                <a:uFillTx/>
                <a:latin typeface="+mn-lt"/>
                <a:ea typeface="+mn-ea"/>
                <a:cs typeface="+mn-cs"/>
              </a:rPr>
              <a:t>Reclamation</a:t>
            </a:r>
            <a:endParaRPr kumimoji="0" lang="en-US" sz="2400" b="1" i="0" u="none" strike="noStrike" kern="1200" cap="none" spc="0" normalizeH="0" baseline="0" noProof="0" dirty="0">
              <a:ln>
                <a:noFill/>
              </a:ln>
              <a:solidFill>
                <a:schemeClr val="tx1"/>
              </a:solidFill>
              <a:effectLst/>
              <a:uLnTx/>
              <a:uFillTx/>
              <a:latin typeface="+mn-lt"/>
              <a:ea typeface="+mn-ea"/>
              <a:cs typeface="+mn-cs"/>
            </a:endParaRPr>
          </a:p>
        </p:txBody>
      </p:sp>
      <p:grpSp>
        <p:nvGrpSpPr>
          <p:cNvPr id="41" name="Group 77"/>
          <p:cNvGrpSpPr/>
          <p:nvPr/>
        </p:nvGrpSpPr>
        <p:grpSpPr>
          <a:xfrm>
            <a:off x="6097005" y="5137666"/>
            <a:ext cx="2512800" cy="941625"/>
            <a:chOff x="6097005" y="5137666"/>
            <a:chExt cx="2512800" cy="941625"/>
          </a:xfrm>
        </p:grpSpPr>
        <p:sp>
          <p:nvSpPr>
            <p:cNvPr id="65" name="TextBox 64"/>
            <p:cNvSpPr txBox="1"/>
            <p:nvPr/>
          </p:nvSpPr>
          <p:spPr>
            <a:xfrm>
              <a:off x="6270337" y="5137666"/>
              <a:ext cx="2174356" cy="369332"/>
            </a:xfrm>
            <a:prstGeom prst="rect">
              <a:avLst/>
            </a:prstGeom>
            <a:noFill/>
          </p:spPr>
          <p:txBody>
            <a:bodyPr wrap="none" rtlCol="0">
              <a:spAutoFit/>
            </a:bodyPr>
            <a:lstStyle/>
            <a:p>
              <a:r>
                <a:rPr lang="en-US" dirty="0" smtClean="0"/>
                <a:t>Sweep-to-Region</a:t>
              </a:r>
              <a:endParaRPr lang="en-US" dirty="0"/>
            </a:p>
          </p:txBody>
        </p:sp>
        <p:grpSp>
          <p:nvGrpSpPr>
            <p:cNvPr id="42" name="Group 157"/>
            <p:cNvGrpSpPr/>
            <p:nvPr/>
          </p:nvGrpSpPr>
          <p:grpSpPr>
            <a:xfrm>
              <a:off x="6097005" y="5506998"/>
              <a:ext cx="2512800" cy="572293"/>
              <a:chOff x="-3110338" y="5943198"/>
              <a:chExt cx="2512800" cy="572293"/>
            </a:xfrm>
          </p:grpSpPr>
          <p:sp>
            <p:nvSpPr>
              <p:cNvPr id="67" name="Rounded Rectangle 66"/>
              <p:cNvSpPr/>
              <p:nvPr/>
            </p:nvSpPr>
            <p:spPr>
              <a:xfrm>
                <a:off x="-3110338" y="5943198"/>
                <a:ext cx="1256400" cy="57229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8" name="Rounded Rectangle 67"/>
              <p:cNvSpPr/>
              <p:nvPr/>
            </p:nvSpPr>
            <p:spPr>
              <a:xfrm>
                <a:off x="-1853938" y="5943198"/>
                <a:ext cx="1256400" cy="57229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grpSp>
            <p:nvGrpSpPr>
              <p:cNvPr id="43" name="Group 156"/>
              <p:cNvGrpSpPr/>
              <p:nvPr/>
            </p:nvGrpSpPr>
            <p:grpSpPr>
              <a:xfrm>
                <a:off x="-1810800" y="6022142"/>
                <a:ext cx="1170600" cy="360000"/>
                <a:chOff x="-1828971" y="6022142"/>
                <a:chExt cx="1170600" cy="360000"/>
              </a:xfrm>
            </p:grpSpPr>
            <p:sp>
              <p:nvSpPr>
                <p:cNvPr id="70" name="Rounded Rectangle 69"/>
                <p:cNvSpPr/>
                <p:nvPr/>
              </p:nvSpPr>
              <p:spPr>
                <a:xfrm>
                  <a:off x="-1078571" y="6022142"/>
                  <a:ext cx="180000" cy="360000"/>
                </a:xfrm>
                <a:prstGeom prst="roundRect">
                  <a:avLst/>
                </a:prstGeom>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71" name="Rounded Rectangle 70"/>
                <p:cNvSpPr/>
                <p:nvPr/>
              </p:nvSpPr>
              <p:spPr>
                <a:xfrm>
                  <a:off x="-838371" y="6022142"/>
                  <a:ext cx="180000" cy="3600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72" name="Rounded Rectangle 71"/>
                <p:cNvSpPr/>
                <p:nvPr/>
              </p:nvSpPr>
              <p:spPr>
                <a:xfrm>
                  <a:off x="-1588771" y="6022142"/>
                  <a:ext cx="450000" cy="3600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73" name="Rounded Rectangle 72"/>
                <p:cNvSpPr/>
                <p:nvPr/>
              </p:nvSpPr>
              <p:spPr>
                <a:xfrm>
                  <a:off x="-1828971" y="6022142"/>
                  <a:ext cx="180000" cy="360000"/>
                </a:xfrm>
                <a:prstGeom prst="roundRect">
                  <a:avLst/>
                </a:prstGeom>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grpSp>
        </p:grpSp>
      </p:grpSp>
      <p:grpSp>
        <p:nvGrpSpPr>
          <p:cNvPr id="58" name="Group 107"/>
          <p:cNvGrpSpPr/>
          <p:nvPr/>
        </p:nvGrpSpPr>
        <p:grpSpPr>
          <a:xfrm>
            <a:off x="344654" y="1821487"/>
            <a:ext cx="5598946" cy="4350713"/>
            <a:chOff x="344654" y="1821487"/>
            <a:chExt cx="5598946" cy="4350713"/>
          </a:xfrm>
        </p:grpSpPr>
        <p:sp>
          <p:nvSpPr>
            <p:cNvPr id="10" name="TextBox 9"/>
            <p:cNvSpPr txBox="1"/>
            <p:nvPr/>
          </p:nvSpPr>
          <p:spPr>
            <a:xfrm>
              <a:off x="382322" y="1850648"/>
              <a:ext cx="5472000" cy="769441"/>
            </a:xfrm>
            <a:prstGeom prst="rect">
              <a:avLst/>
            </a:prstGeom>
            <a:solidFill>
              <a:schemeClr val="bg1"/>
            </a:solidFill>
            <a:effectLst>
              <a:outerShdw blurRad="50800" dist="38100" dir="5400000" sx="102000" sy="102000" rotWithShape="0">
                <a:srgbClr val="000000">
                  <a:alpha val="43000"/>
                </a:srgbClr>
              </a:outerShdw>
            </a:effectLst>
          </p:spPr>
          <p:txBody>
            <a:bodyPr wrap="square" rtlCol="0">
              <a:spAutoFit/>
            </a:bodyPr>
            <a:lstStyle/>
            <a:p>
              <a:pPr algn="ctr">
                <a:buNone/>
              </a:pPr>
              <a:r>
                <a:rPr lang="en-US" sz="2400" b="1" dirty="0" smtClean="0">
                  <a:solidFill>
                    <a:schemeClr val="accent1"/>
                  </a:solidFill>
                </a:rPr>
                <a:t>Mark-Sweep</a:t>
              </a:r>
            </a:p>
            <a:p>
              <a:pPr algn="ctr">
                <a:buNone/>
              </a:pPr>
              <a:r>
                <a:rPr lang="en-US" sz="2000" dirty="0" smtClean="0"/>
                <a:t>Free-list + trace + </a:t>
              </a:r>
              <a:r>
                <a:rPr lang="en-US" sz="2000" dirty="0" smtClean="0">
                  <a:solidFill>
                    <a:srgbClr val="1D86CD"/>
                  </a:solidFill>
                </a:rPr>
                <a:t>sweep-to-free</a:t>
              </a:r>
              <a:endParaRPr lang="en-US" sz="2000" dirty="0"/>
            </a:p>
          </p:txBody>
        </p:sp>
        <p:sp>
          <p:nvSpPr>
            <p:cNvPr id="11" name="TextBox 10"/>
            <p:cNvSpPr txBox="1"/>
            <p:nvPr/>
          </p:nvSpPr>
          <p:spPr>
            <a:xfrm>
              <a:off x="382322" y="2839760"/>
              <a:ext cx="5472000" cy="769441"/>
            </a:xfrm>
            <a:prstGeom prst="rect">
              <a:avLst/>
            </a:prstGeom>
            <a:solidFill>
              <a:schemeClr val="bg1"/>
            </a:solidFill>
            <a:effectLst>
              <a:outerShdw blurRad="50800" dist="38100" dir="5400000" sx="102000" sy="102000" rotWithShape="0">
                <a:srgbClr val="000000">
                  <a:alpha val="43000"/>
                </a:srgbClr>
              </a:outerShdw>
            </a:effectLst>
          </p:spPr>
          <p:txBody>
            <a:bodyPr wrap="square" rtlCol="0">
              <a:spAutoFit/>
            </a:bodyPr>
            <a:lstStyle/>
            <a:p>
              <a:pPr algn="ctr">
                <a:buNone/>
              </a:pPr>
              <a:r>
                <a:rPr lang="en-US" sz="2400" b="1" dirty="0" smtClean="0">
                  <a:solidFill>
                    <a:schemeClr val="accent2"/>
                  </a:solidFill>
                </a:rPr>
                <a:t>Mark-Compact</a:t>
              </a:r>
            </a:p>
            <a:p>
              <a:pPr algn="ctr">
                <a:buNone/>
              </a:pPr>
              <a:r>
                <a:rPr lang="en-US" sz="2000" dirty="0" smtClean="0"/>
                <a:t>Bump allocation + trace + </a:t>
              </a:r>
              <a:r>
                <a:rPr lang="en-US" sz="2000" dirty="0" smtClean="0">
                  <a:solidFill>
                    <a:srgbClr val="732E9A"/>
                  </a:solidFill>
                </a:rPr>
                <a:t>compact</a:t>
              </a:r>
            </a:p>
          </p:txBody>
        </p:sp>
        <p:sp>
          <p:nvSpPr>
            <p:cNvPr id="12" name="TextBox 11"/>
            <p:cNvSpPr txBox="1"/>
            <p:nvPr/>
          </p:nvSpPr>
          <p:spPr>
            <a:xfrm>
              <a:off x="382322" y="3828872"/>
              <a:ext cx="5472000" cy="769441"/>
            </a:xfrm>
            <a:prstGeom prst="rect">
              <a:avLst/>
            </a:prstGeom>
            <a:solidFill>
              <a:schemeClr val="bg1"/>
            </a:solidFill>
            <a:effectLst>
              <a:outerShdw blurRad="50800" dist="38100" dir="5400000" sx="102000" sy="102000" rotWithShape="0">
                <a:srgbClr val="000000">
                  <a:alpha val="43000"/>
                </a:srgbClr>
              </a:outerShdw>
            </a:effectLst>
          </p:spPr>
          <p:txBody>
            <a:bodyPr wrap="square" rtlCol="0">
              <a:spAutoFit/>
            </a:bodyPr>
            <a:lstStyle/>
            <a:p>
              <a:pPr algn="ctr">
                <a:buNone/>
              </a:pPr>
              <a:r>
                <a:rPr lang="en-US" sz="2400" b="1" dirty="0" smtClean="0">
                  <a:solidFill>
                    <a:srgbClr val="B50B1B"/>
                  </a:solidFill>
                </a:rPr>
                <a:t>Semi-Space</a:t>
              </a:r>
            </a:p>
            <a:p>
              <a:pPr algn="ctr">
                <a:buNone/>
              </a:pPr>
              <a:r>
                <a:rPr lang="en-US" sz="2000" dirty="0" smtClean="0"/>
                <a:t>Bump allocation + trace + </a:t>
              </a:r>
              <a:r>
                <a:rPr lang="en-US" sz="2000" dirty="0" smtClean="0">
                  <a:solidFill>
                    <a:schemeClr val="accent3"/>
                  </a:solidFill>
                </a:rPr>
                <a:t>evacuate</a:t>
              </a:r>
              <a:endParaRPr lang="en-US" sz="2000" dirty="0">
                <a:solidFill>
                  <a:schemeClr val="accent3"/>
                </a:solidFill>
              </a:endParaRPr>
            </a:p>
          </p:txBody>
        </p:sp>
        <p:sp>
          <p:nvSpPr>
            <p:cNvPr id="62" name="Rectangle 61"/>
            <p:cNvSpPr/>
            <p:nvPr/>
          </p:nvSpPr>
          <p:spPr>
            <a:xfrm>
              <a:off x="344654" y="1821487"/>
              <a:ext cx="5598946" cy="2856220"/>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0" name="Group 106"/>
            <p:cNvGrpSpPr/>
            <p:nvPr/>
          </p:nvGrpSpPr>
          <p:grpSpPr>
            <a:xfrm>
              <a:off x="395710" y="4694872"/>
              <a:ext cx="5445224" cy="1477328"/>
              <a:chOff x="382322" y="4694872"/>
              <a:chExt cx="5445224" cy="1477328"/>
            </a:xfrm>
          </p:grpSpPr>
          <p:sp>
            <p:nvSpPr>
              <p:cNvPr id="77" name="TextBox 76"/>
              <p:cNvSpPr txBox="1"/>
              <p:nvPr/>
            </p:nvSpPr>
            <p:spPr>
              <a:xfrm>
                <a:off x="382322" y="4694872"/>
                <a:ext cx="5445224" cy="1477328"/>
              </a:xfrm>
              <a:prstGeom prst="rect">
                <a:avLst/>
              </a:prstGeom>
              <a:solidFill>
                <a:schemeClr val="bg1"/>
              </a:solidFill>
              <a:effectLst>
                <a:outerShdw blurRad="50800" dist="38100" dir="5400000" sx="102000" sy="102000" rotWithShape="0">
                  <a:srgbClr val="000000">
                    <a:alpha val="43000"/>
                  </a:srgbClr>
                </a:outerShdw>
              </a:effectLst>
            </p:spPr>
            <p:txBody>
              <a:bodyPr wrap="square" rtlCol="0">
                <a:spAutoFit/>
              </a:bodyPr>
              <a:lstStyle/>
              <a:p>
                <a:pPr algn="ctr">
                  <a:buNone/>
                </a:pPr>
                <a:r>
                  <a:rPr lang="en-US" sz="2400" b="1" dirty="0" smtClean="0">
                    <a:solidFill>
                      <a:schemeClr val="accent5"/>
                    </a:solidFill>
                  </a:rPr>
                  <a:t>Mark-Region</a:t>
                </a:r>
                <a:endParaRPr lang="en-US" sz="2000" dirty="0" smtClean="0">
                  <a:solidFill>
                    <a:schemeClr val="accent5"/>
                  </a:solidFill>
                </a:endParaRPr>
              </a:p>
              <a:p>
                <a:pPr algn="ctr">
                  <a:buNone/>
                </a:pPr>
                <a:r>
                  <a:rPr lang="en-US" sz="2000" dirty="0" smtClean="0"/>
                  <a:t>Bump + trace + </a:t>
                </a:r>
                <a:r>
                  <a:rPr lang="en-US" sz="2000" dirty="0" smtClean="0">
                    <a:solidFill>
                      <a:srgbClr val="55992B"/>
                    </a:solidFill>
                  </a:rPr>
                  <a:t>sweep-to-region</a:t>
                </a:r>
              </a:p>
              <a:p>
                <a:pPr algn="ctr">
                  <a:buNone/>
                </a:pPr>
                <a:endParaRPr lang="en-US" sz="2000" b="1" dirty="0" smtClean="0">
                  <a:solidFill>
                    <a:srgbClr val="1D86CD"/>
                  </a:solidFill>
                </a:endParaRPr>
              </a:p>
              <a:p>
                <a:pPr algn="ctr">
                  <a:buNone/>
                </a:pPr>
                <a:endParaRPr lang="en-US" sz="1000" b="1" dirty="0" smtClean="0">
                  <a:solidFill>
                    <a:srgbClr val="1D86CD"/>
                  </a:solidFill>
                </a:endParaRPr>
              </a:p>
              <a:p>
                <a:pPr algn="ctr">
                  <a:buNone/>
                </a:pPr>
                <a:endParaRPr lang="en-US" sz="1600" b="1" dirty="0"/>
              </a:p>
            </p:txBody>
          </p:sp>
          <p:grpSp>
            <p:nvGrpSpPr>
              <p:cNvPr id="63" name="Group 105"/>
              <p:cNvGrpSpPr/>
              <p:nvPr/>
            </p:nvGrpSpPr>
            <p:grpSpPr>
              <a:xfrm>
                <a:off x="435600" y="5240889"/>
                <a:ext cx="5327415" cy="852192"/>
                <a:chOff x="381000" y="5257800"/>
                <a:chExt cx="5327415" cy="852192"/>
              </a:xfrm>
            </p:grpSpPr>
            <p:sp>
              <p:nvSpPr>
                <p:cNvPr id="81" name="Rounded Rectangle 80"/>
                <p:cNvSpPr/>
                <p:nvPr/>
              </p:nvSpPr>
              <p:spPr>
                <a:xfrm>
                  <a:off x="381000" y="5536146"/>
                  <a:ext cx="2508015" cy="57229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82" name="Rounded Rectangle 81"/>
                <p:cNvSpPr/>
                <p:nvPr/>
              </p:nvSpPr>
              <p:spPr>
                <a:xfrm>
                  <a:off x="423000" y="5612346"/>
                  <a:ext cx="720000" cy="3600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83" name="Rounded Rectangle 82"/>
                <p:cNvSpPr/>
                <p:nvPr/>
              </p:nvSpPr>
              <p:spPr>
                <a:xfrm>
                  <a:off x="1676400" y="5612346"/>
                  <a:ext cx="180000" cy="3600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84" name="Rounded Rectangle 83"/>
                <p:cNvSpPr/>
                <p:nvPr/>
              </p:nvSpPr>
              <p:spPr>
                <a:xfrm>
                  <a:off x="1219200" y="5612346"/>
                  <a:ext cx="360000" cy="3600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66" name="Group 440"/>
                <p:cNvGrpSpPr/>
                <p:nvPr/>
              </p:nvGrpSpPr>
              <p:grpSpPr>
                <a:xfrm>
                  <a:off x="3200400" y="5537699"/>
                  <a:ext cx="2508015" cy="572293"/>
                  <a:chOff x="-2975715" y="2113958"/>
                  <a:chExt cx="2508015" cy="572293"/>
                </a:xfrm>
              </p:grpSpPr>
              <p:sp>
                <p:nvSpPr>
                  <p:cNvPr id="99" name="Rounded Rectangle 98"/>
                  <p:cNvSpPr/>
                  <p:nvPr/>
                </p:nvSpPr>
                <p:spPr>
                  <a:xfrm>
                    <a:off x="-2975715" y="2113958"/>
                    <a:ext cx="2508015" cy="57229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00" name="Rounded Rectangle 99"/>
                  <p:cNvSpPr/>
                  <p:nvPr/>
                </p:nvSpPr>
                <p:spPr>
                  <a:xfrm>
                    <a:off x="-929915" y="2190158"/>
                    <a:ext cx="180000" cy="360000"/>
                  </a:xfrm>
                  <a:prstGeom prst="roundRect">
                    <a:avLst/>
                  </a:prstGeom>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1" name="Rounded Rectangle 100"/>
                  <p:cNvSpPr/>
                  <p:nvPr/>
                </p:nvSpPr>
                <p:spPr>
                  <a:xfrm>
                    <a:off x="-2933715" y="2190158"/>
                    <a:ext cx="720000" cy="360000"/>
                  </a:xfrm>
                  <a:prstGeom prst="roundRect">
                    <a:avLst/>
                  </a:prstGeom>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2" name="Rounded Rectangle 101"/>
                  <p:cNvSpPr/>
                  <p:nvPr/>
                </p:nvSpPr>
                <p:spPr>
                  <a:xfrm>
                    <a:off x="-689715" y="2190158"/>
                    <a:ext cx="180000" cy="360000"/>
                  </a:xfrm>
                  <a:prstGeom prst="roundRect">
                    <a:avLst/>
                  </a:prstGeom>
                  <a:ln w="25400" cmpd="sng"/>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3" name="Rounded Rectangle 102"/>
                  <p:cNvSpPr/>
                  <p:nvPr/>
                </p:nvSpPr>
                <p:spPr>
                  <a:xfrm>
                    <a:off x="-1440115" y="2190158"/>
                    <a:ext cx="450000" cy="360000"/>
                  </a:xfrm>
                  <a:prstGeom prst="roundRect">
                    <a:avLst/>
                  </a:prstGeom>
                  <a:ln w="25400" cmpd="sng"/>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4" name="Rounded Rectangle 103"/>
                  <p:cNvSpPr/>
                  <p:nvPr/>
                </p:nvSpPr>
                <p:spPr>
                  <a:xfrm>
                    <a:off x="-1680315" y="2190158"/>
                    <a:ext cx="180000" cy="360000"/>
                  </a:xfrm>
                  <a:prstGeom prst="roundRect">
                    <a:avLst/>
                  </a:prstGeom>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5" name="Rounded Rectangle 104"/>
                  <p:cNvSpPr/>
                  <p:nvPr/>
                </p:nvSpPr>
                <p:spPr>
                  <a:xfrm>
                    <a:off x="-2137515" y="2190158"/>
                    <a:ext cx="360000" cy="360000"/>
                  </a:xfrm>
                  <a:prstGeom prst="roundRect">
                    <a:avLst/>
                  </a:prstGeom>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sp>
              <p:nvSpPr>
                <p:cNvPr id="86" name="Oval 85"/>
                <p:cNvSpPr/>
                <p:nvPr/>
              </p:nvSpPr>
              <p:spPr>
                <a:xfrm rot="16200000">
                  <a:off x="5557090" y="5257260"/>
                  <a:ext cx="45719" cy="4680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cxnSp>
              <p:nvCxnSpPr>
                <p:cNvPr id="87" name="Straight Arrow Connector 86"/>
                <p:cNvCxnSpPr>
                  <a:stCxn id="86" idx="6"/>
                </p:cNvCxnSpPr>
                <p:nvPr/>
              </p:nvCxnSpPr>
              <p:spPr>
                <a:xfrm rot="16200000" flipH="1" flipV="1">
                  <a:off x="5416121" y="5421629"/>
                  <a:ext cx="327658" cy="1"/>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88" name="Rounded Rectangle 87"/>
                <p:cNvSpPr/>
                <p:nvPr/>
              </p:nvSpPr>
              <p:spPr>
                <a:xfrm>
                  <a:off x="5486400" y="5611307"/>
                  <a:ext cx="180000" cy="3600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89" name="Rounded Rectangle 88"/>
                <p:cNvSpPr/>
                <p:nvPr/>
              </p:nvSpPr>
              <p:spPr>
                <a:xfrm>
                  <a:off x="4736000" y="5611307"/>
                  <a:ext cx="450000" cy="3600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90" name="Oval 89"/>
                <p:cNvSpPr/>
                <p:nvPr/>
              </p:nvSpPr>
              <p:spPr>
                <a:xfrm>
                  <a:off x="4774100" y="5651999"/>
                  <a:ext cx="76200" cy="762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91" name="Oval 90"/>
                <p:cNvSpPr/>
                <p:nvPr/>
              </p:nvSpPr>
              <p:spPr>
                <a:xfrm>
                  <a:off x="5521366" y="5651999"/>
                  <a:ext cx="76200" cy="762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grpSp>
              <p:nvGrpSpPr>
                <p:cNvPr id="69" name="Group 126"/>
                <p:cNvGrpSpPr/>
                <p:nvPr/>
              </p:nvGrpSpPr>
              <p:grpSpPr>
                <a:xfrm>
                  <a:off x="3242400" y="5617075"/>
                  <a:ext cx="2183800" cy="360000"/>
                  <a:chOff x="3471434" y="3480299"/>
                  <a:chExt cx="2183800" cy="360000"/>
                </a:xfrm>
              </p:grpSpPr>
              <p:sp>
                <p:nvSpPr>
                  <p:cNvPr id="95" name="Rounded Rectangle 94"/>
                  <p:cNvSpPr/>
                  <p:nvPr/>
                </p:nvSpPr>
                <p:spPr>
                  <a:xfrm>
                    <a:off x="5475234" y="3480299"/>
                    <a:ext cx="180000" cy="360000"/>
                  </a:xfrm>
                  <a:prstGeom prst="roundRect">
                    <a:avLst/>
                  </a:prstGeom>
                  <a:ln w="25400" cap="flat" cmpd="sng" algn="ctr">
                    <a:solidFill>
                      <a:schemeClr val="accent5">
                        <a:shade val="95000"/>
                        <a:satMod val="105000"/>
                      </a:schemeClr>
                    </a:solidFill>
                    <a:prstDash val="solid"/>
                    <a:round/>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96" name="Rounded Rectangle 95"/>
                  <p:cNvSpPr/>
                  <p:nvPr/>
                </p:nvSpPr>
                <p:spPr>
                  <a:xfrm>
                    <a:off x="3471434" y="3480299"/>
                    <a:ext cx="720000" cy="360000"/>
                  </a:xfrm>
                  <a:prstGeom prst="roundRect">
                    <a:avLst/>
                  </a:prstGeom>
                  <a:ln w="25400" cap="flat" cmpd="sng" algn="ctr">
                    <a:solidFill>
                      <a:schemeClr val="accent5">
                        <a:shade val="95000"/>
                        <a:satMod val="105000"/>
                      </a:schemeClr>
                    </a:solidFill>
                    <a:prstDash val="solid"/>
                    <a:round/>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97" name="Rounded Rectangle 96"/>
                  <p:cNvSpPr/>
                  <p:nvPr/>
                </p:nvSpPr>
                <p:spPr>
                  <a:xfrm>
                    <a:off x="4724834" y="3480299"/>
                    <a:ext cx="180000" cy="360000"/>
                  </a:xfrm>
                  <a:prstGeom prst="roundRect">
                    <a:avLst/>
                  </a:prstGeom>
                  <a:ln w="25400" cap="flat" cmpd="sng" algn="ctr">
                    <a:solidFill>
                      <a:schemeClr val="accent5">
                        <a:shade val="95000"/>
                        <a:satMod val="105000"/>
                      </a:schemeClr>
                    </a:solidFill>
                    <a:prstDash val="solid"/>
                    <a:round/>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98" name="Rounded Rectangle 97"/>
                  <p:cNvSpPr/>
                  <p:nvPr/>
                </p:nvSpPr>
                <p:spPr>
                  <a:xfrm>
                    <a:off x="4267634" y="3480299"/>
                    <a:ext cx="360000" cy="360000"/>
                  </a:xfrm>
                  <a:prstGeom prst="roundRect">
                    <a:avLst/>
                  </a:prstGeom>
                  <a:ln w="25400" cap="flat" cmpd="sng" algn="ctr">
                    <a:solidFill>
                      <a:schemeClr val="accent5">
                        <a:shade val="95000"/>
                        <a:satMod val="105000"/>
                      </a:schemeClr>
                    </a:solidFill>
                    <a:prstDash val="solid"/>
                    <a:round/>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grpSp>
            <p:sp>
              <p:nvSpPr>
                <p:cNvPr id="93" name="Oval 92"/>
                <p:cNvSpPr/>
                <p:nvPr/>
              </p:nvSpPr>
              <p:spPr>
                <a:xfrm>
                  <a:off x="5551847" y="5843461"/>
                  <a:ext cx="45719" cy="4680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cxnSp>
              <p:nvCxnSpPr>
                <p:cNvPr id="94" name="Straight Arrow Connector 93"/>
                <p:cNvCxnSpPr/>
                <p:nvPr/>
              </p:nvCxnSpPr>
              <p:spPr>
                <a:xfrm rot="10800000" flipV="1">
                  <a:off x="5215070" y="5869242"/>
                  <a:ext cx="382496" cy="2"/>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Footer Placeholder 4"/>
          <p:cNvSpPr>
            <a:spLocks noGrp="1"/>
          </p:cNvSpPr>
          <p:nvPr>
            <p:ph type="ftr" sz="quarter" idx="11"/>
          </p:nvPr>
        </p:nvSpPr>
        <p:spPr/>
        <p:txBody>
          <a:bodyPr/>
          <a:lstStyle/>
          <a:p>
            <a:pPr>
              <a:defRPr/>
            </a:pPr>
            <a:r>
              <a:rPr lang="en-US" smtClean="0"/>
              <a:t>How’s the Parallel Revolution Going?</a:t>
            </a:r>
            <a:endParaRPr lang="en-US"/>
          </a:p>
        </p:txBody>
      </p:sp>
      <p:sp>
        <p:nvSpPr>
          <p:cNvPr id="12" name="Slide Number Placeholder 5"/>
          <p:cNvSpPr>
            <a:spLocks noGrp="1"/>
          </p:cNvSpPr>
          <p:nvPr>
            <p:ph type="sldNum" sz="quarter" idx="12"/>
          </p:nvPr>
        </p:nvSpPr>
        <p:spPr/>
        <p:txBody>
          <a:bodyPr/>
          <a:lstStyle/>
          <a:p>
            <a:pPr>
              <a:defRPr/>
            </a:pPr>
            <a:fld id="{9E8E3FBC-82EB-A74D-A747-0A05EEDB757A}" type="slidenum">
              <a:rPr lang="en-US"/>
              <a:pPr>
                <a:defRPr/>
              </a:pPr>
              <a:t>6</a:t>
            </a:fld>
            <a:endParaRPr lang="en-US"/>
          </a:p>
        </p:txBody>
      </p:sp>
      <p:sp>
        <p:nvSpPr>
          <p:cNvPr id="23557" name="Rectangle 2"/>
          <p:cNvSpPr>
            <a:spLocks noGrp="1" noChangeArrowheads="1"/>
          </p:cNvSpPr>
          <p:nvPr>
            <p:ph type="title"/>
          </p:nvPr>
        </p:nvSpPr>
        <p:spPr/>
        <p:txBody>
          <a:bodyPr>
            <a:noAutofit/>
          </a:bodyPr>
          <a:lstStyle/>
          <a:p>
            <a:pPr eaLnBrk="1" hangingPunct="1"/>
            <a:r>
              <a:rPr lang="en-US" sz="3600" dirty="0" smtClean="0"/>
              <a:t>20</a:t>
            </a:r>
            <a:r>
              <a:rPr lang="en-US" sz="3600" baseline="30000" dirty="0" smtClean="0"/>
              <a:t>th</a:t>
            </a:r>
            <a:r>
              <a:rPr lang="en-US" sz="3600" dirty="0" smtClean="0"/>
              <a:t> Century Languages</a:t>
            </a:r>
            <a:r>
              <a:rPr lang="en-US" sz="3200" dirty="0" smtClean="0"/>
              <a:t/>
            </a:r>
            <a:br>
              <a:rPr lang="en-US" sz="3200" dirty="0" smtClean="0"/>
            </a:br>
            <a:r>
              <a:rPr lang="en-US" sz="2800" dirty="0" smtClean="0"/>
              <a:t>insufficient for software complexity</a:t>
            </a:r>
            <a:endParaRPr lang="en-US" sz="3200" dirty="0"/>
          </a:p>
        </p:txBody>
      </p:sp>
      <p:pic>
        <p:nvPicPr>
          <p:cNvPr id="23558" name="Picture 17" descr="CCpp"/>
          <p:cNvPicPr>
            <a:picLocks noChangeAspect="1" noChangeArrowheads="1"/>
          </p:cNvPicPr>
          <p:nvPr/>
        </p:nvPicPr>
        <p:blipFill>
          <a:blip r:embed="rId3">
            <a:clrChange>
              <a:clrFrom>
                <a:srgbClr val="FFFFFE"/>
              </a:clrFrom>
              <a:clrTo>
                <a:srgbClr val="FFFFFE">
                  <a:alpha val="0"/>
                </a:srgbClr>
              </a:clrTo>
            </a:clrChange>
          </a:blip>
          <a:srcRect/>
          <a:stretch>
            <a:fillRect/>
          </a:stretch>
        </p:blipFill>
        <p:spPr bwMode="auto">
          <a:xfrm>
            <a:off x="1524000" y="3200400"/>
            <a:ext cx="2057400" cy="1628775"/>
          </a:xfrm>
          <a:prstGeom prst="rect">
            <a:avLst/>
          </a:prstGeom>
          <a:noFill/>
          <a:ln w="9525">
            <a:noFill/>
            <a:miter lim="800000"/>
            <a:headEnd/>
            <a:tailEnd/>
          </a:ln>
        </p:spPr>
      </p:pic>
      <p:pic>
        <p:nvPicPr>
          <p:cNvPr id="23559" name="Picture 5" descr="Fortran"/>
          <p:cNvPicPr>
            <a:picLocks noChangeAspect="1" noChangeArrowheads="1"/>
          </p:cNvPicPr>
          <p:nvPr/>
        </p:nvPicPr>
        <p:blipFill>
          <a:blip r:embed="rId4"/>
          <a:srcRect/>
          <a:stretch>
            <a:fillRect/>
          </a:stretch>
        </p:blipFill>
        <p:spPr bwMode="auto">
          <a:xfrm>
            <a:off x="838200" y="2209800"/>
            <a:ext cx="1143000" cy="1143000"/>
          </a:xfrm>
          <a:prstGeom prst="rect">
            <a:avLst/>
          </a:prstGeom>
          <a:noFill/>
          <a:ln w="9525">
            <a:noFill/>
            <a:miter lim="800000"/>
            <a:headEnd/>
            <a:tailEnd/>
          </a:ln>
        </p:spPr>
      </p:pic>
      <p:sp>
        <p:nvSpPr>
          <p:cNvPr id="23563" name="Text Box 22"/>
          <p:cNvSpPr txBox="1">
            <a:spLocks noChangeArrowheads="1"/>
          </p:cNvSpPr>
          <p:nvPr/>
        </p:nvSpPr>
        <p:spPr bwMode="auto">
          <a:xfrm>
            <a:off x="762000" y="4479925"/>
            <a:ext cx="2931712" cy="1384995"/>
          </a:xfrm>
          <a:prstGeom prst="rect">
            <a:avLst/>
          </a:prstGeom>
          <a:noFill/>
          <a:ln w="9525">
            <a:noFill/>
            <a:miter lim="800000"/>
            <a:headEnd/>
            <a:tailEnd/>
          </a:ln>
        </p:spPr>
        <p:txBody>
          <a:bodyPr wrap="none">
            <a:prstTxWarp prst="textNoShape">
              <a:avLst/>
            </a:prstTxWarp>
            <a:spAutoFit/>
          </a:bodyPr>
          <a:lstStyle/>
          <a:p>
            <a:r>
              <a:rPr lang="en-US" sz="2800" b="1" dirty="0">
                <a:latin typeface="Verdana" charset="0"/>
              </a:rPr>
              <a:t>Native</a:t>
            </a:r>
          </a:p>
          <a:p>
            <a:r>
              <a:rPr lang="en-US" sz="2800" b="1" dirty="0">
                <a:latin typeface="Verdana" charset="0"/>
              </a:rPr>
              <a:t>Programming</a:t>
            </a:r>
            <a:br>
              <a:rPr lang="en-US" sz="2800" b="1" dirty="0">
                <a:latin typeface="Verdana" charset="0"/>
              </a:rPr>
            </a:br>
            <a:r>
              <a:rPr lang="en-US" sz="2800" b="1" dirty="0">
                <a:latin typeface="Verdana" charset="0"/>
              </a:rPr>
              <a:t>Languages</a:t>
            </a:r>
          </a:p>
        </p:txBody>
      </p:sp>
      <p:sp>
        <p:nvSpPr>
          <p:cNvPr id="8" name="Date Placeholder 7"/>
          <p:cNvSpPr>
            <a:spLocks noGrp="1"/>
          </p:cNvSpPr>
          <p:nvPr>
            <p:ph type="dt" sz="half" idx="10"/>
          </p:nvPr>
        </p:nvSpPr>
        <p:spPr/>
        <p:txBody>
          <a:bodyPr/>
          <a:lstStyle/>
          <a:p>
            <a:r>
              <a:rPr lang="en-US" smtClean="0"/>
              <a:t>McKinley</a:t>
            </a:r>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Naïve Mark-Region</a:t>
            </a:r>
            <a:endParaRPr lang="en-US" sz="4000" dirty="0"/>
          </a:p>
        </p:txBody>
      </p:sp>
      <p:sp>
        <p:nvSpPr>
          <p:cNvPr id="4" name="Date Placeholder 3"/>
          <p:cNvSpPr>
            <a:spLocks noGrp="1"/>
          </p:cNvSpPr>
          <p:nvPr>
            <p:ph type="dt" sz="half" idx="10"/>
          </p:nvPr>
        </p:nvSpPr>
        <p:spPr/>
        <p:txBody>
          <a:bodyPr/>
          <a:lstStyle/>
          <a:p>
            <a:r>
              <a:rPr lang="en-US" smtClean="0"/>
              <a:t>McKinley</a:t>
            </a:r>
            <a:endParaRPr lang="en-US"/>
          </a:p>
        </p:txBody>
      </p:sp>
      <p:sp>
        <p:nvSpPr>
          <p:cNvPr id="5" name="Footer Placeholder 4"/>
          <p:cNvSpPr>
            <a:spLocks noGrp="1"/>
          </p:cNvSpPr>
          <p:nvPr>
            <p:ph type="ftr" sz="quarter" idx="11"/>
          </p:nvPr>
        </p:nvSpPr>
        <p:spPr/>
        <p:txBody>
          <a:bodyPr/>
          <a:lstStyle/>
          <a:p>
            <a:r>
              <a:rPr lang="en-US" smtClean="0"/>
              <a:t>How’s the Parallel Revolution Going?</a:t>
            </a:r>
            <a:endParaRPr lang="en-US"/>
          </a:p>
        </p:txBody>
      </p:sp>
      <p:sp>
        <p:nvSpPr>
          <p:cNvPr id="6" name="Slide Number Placeholder 5"/>
          <p:cNvSpPr>
            <a:spLocks noGrp="1"/>
          </p:cNvSpPr>
          <p:nvPr>
            <p:ph type="sldNum" sz="quarter" idx="12"/>
          </p:nvPr>
        </p:nvSpPr>
        <p:spPr/>
        <p:txBody>
          <a:bodyPr/>
          <a:lstStyle/>
          <a:p>
            <a:fld id="{831E3114-D1FF-A44E-A8B0-52B95EB67824}" type="slidenum">
              <a:rPr lang="en-US" smtClean="0"/>
              <a:pPr/>
              <a:t>60</a:t>
            </a:fld>
            <a:endParaRPr lang="en-US"/>
          </a:p>
        </p:txBody>
      </p:sp>
      <p:sp>
        <p:nvSpPr>
          <p:cNvPr id="88" name="Rectangle 87"/>
          <p:cNvSpPr/>
          <p:nvPr/>
        </p:nvSpPr>
        <p:spPr>
          <a:xfrm>
            <a:off x="530718" y="1676400"/>
            <a:ext cx="8074800" cy="4190999"/>
          </a:xfrm>
          <a:prstGeom prst="rect">
            <a:avLst/>
          </a:prstGeom>
          <a:solidFill>
            <a:schemeClr val="bg1"/>
          </a:solidFill>
          <a:ln>
            <a:noFill/>
          </a:ln>
          <a:effectLst>
            <a:outerShdw blurRad="50800" dist="38100" dir="5400000" sx="102000" sy="102000"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1" name="Rounded Rectangle 90"/>
          <p:cNvSpPr/>
          <p:nvPr/>
        </p:nvSpPr>
        <p:spPr>
          <a:xfrm>
            <a:off x="609600" y="1912143"/>
            <a:ext cx="1980000" cy="57229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92" name="Rounded Rectangle 91"/>
          <p:cNvSpPr/>
          <p:nvPr/>
        </p:nvSpPr>
        <p:spPr>
          <a:xfrm>
            <a:off x="4568118" y="1912143"/>
            <a:ext cx="1980000" cy="57229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26" name="Rounded Rectangle 125"/>
          <p:cNvSpPr/>
          <p:nvPr/>
        </p:nvSpPr>
        <p:spPr>
          <a:xfrm>
            <a:off x="2588859" y="1912143"/>
            <a:ext cx="1980000" cy="57229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27" name="Oval 126"/>
          <p:cNvSpPr/>
          <p:nvPr/>
        </p:nvSpPr>
        <p:spPr>
          <a:xfrm>
            <a:off x="3509083" y="2382329"/>
            <a:ext cx="76200" cy="762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24" name="Rounded Rectangle 123"/>
          <p:cNvSpPr/>
          <p:nvPr/>
        </p:nvSpPr>
        <p:spPr>
          <a:xfrm>
            <a:off x="6547376" y="1912143"/>
            <a:ext cx="1980000" cy="57229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25" name="Oval 124"/>
          <p:cNvSpPr/>
          <p:nvPr/>
        </p:nvSpPr>
        <p:spPr>
          <a:xfrm>
            <a:off x="7467600" y="2382329"/>
            <a:ext cx="76200" cy="762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95" name="Rounded Rectangle 94"/>
          <p:cNvSpPr/>
          <p:nvPr/>
        </p:nvSpPr>
        <p:spPr>
          <a:xfrm>
            <a:off x="644862" y="1989138"/>
            <a:ext cx="45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96" name="Rounded Rectangle 95"/>
          <p:cNvSpPr/>
          <p:nvPr/>
        </p:nvSpPr>
        <p:spPr>
          <a:xfrm>
            <a:off x="1152129" y="1989138"/>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97" name="Rounded Rectangle 96"/>
          <p:cNvSpPr/>
          <p:nvPr/>
        </p:nvSpPr>
        <p:spPr>
          <a:xfrm>
            <a:off x="1806663" y="1989138"/>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98" name="Rounded Rectangle 97"/>
          <p:cNvSpPr/>
          <p:nvPr/>
        </p:nvSpPr>
        <p:spPr>
          <a:xfrm>
            <a:off x="1389396" y="1989138"/>
            <a:ext cx="36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99" name="Rounded Rectangle 98"/>
          <p:cNvSpPr/>
          <p:nvPr/>
        </p:nvSpPr>
        <p:spPr>
          <a:xfrm>
            <a:off x="2371199" y="1989138"/>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00" name="Rounded Rectangle 99"/>
          <p:cNvSpPr/>
          <p:nvPr/>
        </p:nvSpPr>
        <p:spPr>
          <a:xfrm>
            <a:off x="2857204" y="1989138"/>
            <a:ext cx="72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01" name="Rounded Rectangle 100"/>
          <p:cNvSpPr/>
          <p:nvPr/>
        </p:nvSpPr>
        <p:spPr>
          <a:xfrm>
            <a:off x="4036962" y="1989138"/>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02" name="Rounded Rectangle 101"/>
          <p:cNvSpPr/>
          <p:nvPr/>
        </p:nvSpPr>
        <p:spPr>
          <a:xfrm>
            <a:off x="3627083" y="1989138"/>
            <a:ext cx="36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03" name="Rounded Rectangle 102"/>
          <p:cNvSpPr/>
          <p:nvPr/>
        </p:nvSpPr>
        <p:spPr>
          <a:xfrm>
            <a:off x="4266843" y="1989138"/>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06" name="Rounded Rectangle 105"/>
          <p:cNvSpPr/>
          <p:nvPr/>
        </p:nvSpPr>
        <p:spPr>
          <a:xfrm>
            <a:off x="2627325" y="1989138"/>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07" name="Rounded Rectangle 106"/>
          <p:cNvSpPr/>
          <p:nvPr/>
        </p:nvSpPr>
        <p:spPr>
          <a:xfrm>
            <a:off x="5185534" y="1989138"/>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08" name="Rounded Rectangle 107"/>
          <p:cNvSpPr/>
          <p:nvPr/>
        </p:nvSpPr>
        <p:spPr>
          <a:xfrm>
            <a:off x="4614600" y="1989138"/>
            <a:ext cx="27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09" name="Rounded Rectangle 108"/>
          <p:cNvSpPr/>
          <p:nvPr/>
        </p:nvSpPr>
        <p:spPr>
          <a:xfrm>
            <a:off x="5996935" y="1989138"/>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10" name="Rounded Rectangle 109"/>
          <p:cNvSpPr/>
          <p:nvPr/>
        </p:nvSpPr>
        <p:spPr>
          <a:xfrm>
            <a:off x="5666468" y="1989138"/>
            <a:ext cx="27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11" name="Rounded Rectangle 110"/>
          <p:cNvSpPr/>
          <p:nvPr/>
        </p:nvSpPr>
        <p:spPr>
          <a:xfrm>
            <a:off x="4945067" y="1989138"/>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12" name="Rounded Rectangle 111"/>
          <p:cNvSpPr/>
          <p:nvPr/>
        </p:nvSpPr>
        <p:spPr>
          <a:xfrm>
            <a:off x="5426001" y="1989138"/>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13" name="Rounded Rectangle 112"/>
          <p:cNvSpPr/>
          <p:nvPr/>
        </p:nvSpPr>
        <p:spPr>
          <a:xfrm>
            <a:off x="6237400" y="1989138"/>
            <a:ext cx="27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14" name="Rounded Rectangle 113"/>
          <p:cNvSpPr/>
          <p:nvPr/>
        </p:nvSpPr>
        <p:spPr>
          <a:xfrm>
            <a:off x="7003279" y="1989138"/>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15" name="Rounded Rectangle 114"/>
          <p:cNvSpPr/>
          <p:nvPr/>
        </p:nvSpPr>
        <p:spPr>
          <a:xfrm>
            <a:off x="7733039" y="1989138"/>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16" name="Rounded Rectangle 115"/>
          <p:cNvSpPr/>
          <p:nvPr/>
        </p:nvSpPr>
        <p:spPr>
          <a:xfrm>
            <a:off x="7962919" y="1989138"/>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17" name="Rounded Rectangle 116"/>
          <p:cNvSpPr/>
          <p:nvPr/>
        </p:nvSpPr>
        <p:spPr>
          <a:xfrm>
            <a:off x="6593399" y="1989138"/>
            <a:ext cx="36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18" name="Rounded Rectangle 117"/>
          <p:cNvSpPr/>
          <p:nvPr/>
        </p:nvSpPr>
        <p:spPr>
          <a:xfrm>
            <a:off x="7233159" y="1989138"/>
            <a:ext cx="45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21" name="Rounded Rectangle 120"/>
          <p:cNvSpPr/>
          <p:nvPr/>
        </p:nvSpPr>
        <p:spPr>
          <a:xfrm>
            <a:off x="8192800" y="1989138"/>
            <a:ext cx="27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22" name="Rounded Rectangle 121"/>
          <p:cNvSpPr/>
          <p:nvPr/>
        </p:nvSpPr>
        <p:spPr>
          <a:xfrm>
            <a:off x="2043930" y="1989138"/>
            <a:ext cx="27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44" name="Content Placeholder 2"/>
          <p:cNvSpPr>
            <a:spLocks noGrp="1"/>
          </p:cNvSpPr>
          <p:nvPr>
            <p:ph idx="1"/>
          </p:nvPr>
        </p:nvSpPr>
        <p:spPr>
          <a:xfrm>
            <a:off x="772481" y="2711450"/>
            <a:ext cx="7533319" cy="2971799"/>
          </a:xfrm>
        </p:spPr>
        <p:txBody>
          <a:bodyPr>
            <a:normAutofit/>
          </a:bodyPr>
          <a:lstStyle/>
          <a:p>
            <a:r>
              <a:rPr lang="en-US" sz="2800" dirty="0" smtClean="0"/>
              <a:t>Contiguous allocation into regions</a:t>
            </a:r>
          </a:p>
          <a:p>
            <a:pPr lvl="1">
              <a:buClr>
                <a:srgbClr val="008000"/>
              </a:buClr>
              <a:buFont typeface="Wingdings" charset="2"/>
              <a:buChar char="ü"/>
            </a:pPr>
            <a:r>
              <a:rPr lang="en-US" sz="2400" dirty="0" smtClean="0"/>
              <a:t>Excellent locality</a:t>
            </a:r>
          </a:p>
          <a:p>
            <a:pPr lvl="1"/>
            <a:r>
              <a:rPr lang="en-US" sz="2400" dirty="0" smtClean="0"/>
              <a:t>Objects cannot span regions</a:t>
            </a:r>
          </a:p>
          <a:p>
            <a:r>
              <a:rPr lang="en-US" sz="2800" dirty="0" smtClean="0"/>
              <a:t>Simple mark phase</a:t>
            </a:r>
          </a:p>
          <a:p>
            <a:pPr lvl="1"/>
            <a:r>
              <a:rPr lang="en-US" sz="2400" dirty="0" smtClean="0"/>
              <a:t>Mark objects and their region</a:t>
            </a:r>
          </a:p>
          <a:p>
            <a:r>
              <a:rPr lang="en-US" sz="2800" dirty="0" smtClean="0"/>
              <a:t>Free unmarked region</a:t>
            </a:r>
          </a:p>
        </p:txBody>
      </p:sp>
      <p:grpSp>
        <p:nvGrpSpPr>
          <p:cNvPr id="3" name="Group 127"/>
          <p:cNvGrpSpPr/>
          <p:nvPr/>
        </p:nvGrpSpPr>
        <p:grpSpPr>
          <a:xfrm>
            <a:off x="2627325" y="1989138"/>
            <a:ext cx="1819518" cy="360000"/>
            <a:chOff x="2668263" y="1295400"/>
            <a:chExt cx="1819518" cy="360000"/>
          </a:xfrm>
        </p:grpSpPr>
        <p:sp>
          <p:nvSpPr>
            <p:cNvPr id="50" name="Rounded Rectangle 49"/>
            <p:cNvSpPr/>
            <p:nvPr/>
          </p:nvSpPr>
          <p:spPr>
            <a:xfrm>
              <a:off x="2898142" y="1295400"/>
              <a:ext cx="720000" cy="360000"/>
            </a:xfrm>
            <a:prstGeom prst="roundRect">
              <a:avLst/>
            </a:prstGeom>
            <a:ln w="25400"/>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1" name="Rounded Rectangle 50"/>
            <p:cNvSpPr/>
            <p:nvPr/>
          </p:nvSpPr>
          <p:spPr>
            <a:xfrm>
              <a:off x="4077900" y="1295400"/>
              <a:ext cx="180000" cy="360000"/>
            </a:xfrm>
            <a:prstGeom prst="roundRect">
              <a:avLst/>
            </a:prstGeom>
            <a:ln w="25400"/>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2" name="Rounded Rectangle 51"/>
            <p:cNvSpPr/>
            <p:nvPr/>
          </p:nvSpPr>
          <p:spPr>
            <a:xfrm>
              <a:off x="3668021" y="1295400"/>
              <a:ext cx="360000" cy="360000"/>
            </a:xfrm>
            <a:prstGeom prst="roundRect">
              <a:avLst/>
            </a:prstGeom>
            <a:ln w="25400"/>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3" name="Rounded Rectangle 52"/>
            <p:cNvSpPr/>
            <p:nvPr/>
          </p:nvSpPr>
          <p:spPr>
            <a:xfrm>
              <a:off x="4307781" y="1295400"/>
              <a:ext cx="180000" cy="360000"/>
            </a:xfrm>
            <a:prstGeom prst="roundRect">
              <a:avLst/>
            </a:prstGeom>
            <a:ln w="25400"/>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4" name="Rounded Rectangle 53"/>
            <p:cNvSpPr/>
            <p:nvPr/>
          </p:nvSpPr>
          <p:spPr>
            <a:xfrm>
              <a:off x="2668263" y="1295400"/>
              <a:ext cx="180000" cy="360000"/>
            </a:xfrm>
            <a:prstGeom prst="roundRect">
              <a:avLst/>
            </a:prstGeom>
            <a:ln w="25400"/>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grpSp>
      <p:grpSp>
        <p:nvGrpSpPr>
          <p:cNvPr id="7" name="Group 128"/>
          <p:cNvGrpSpPr/>
          <p:nvPr/>
        </p:nvGrpSpPr>
        <p:grpSpPr>
          <a:xfrm>
            <a:off x="4614600" y="1989138"/>
            <a:ext cx="1892800" cy="360000"/>
            <a:chOff x="4655538" y="1295400"/>
            <a:chExt cx="1892800" cy="360000"/>
          </a:xfrm>
        </p:grpSpPr>
        <p:sp>
          <p:nvSpPr>
            <p:cNvPr id="55" name="Rounded Rectangle 54"/>
            <p:cNvSpPr/>
            <p:nvPr/>
          </p:nvSpPr>
          <p:spPr>
            <a:xfrm>
              <a:off x="5226472" y="1295400"/>
              <a:ext cx="180000" cy="360000"/>
            </a:xfrm>
            <a:prstGeom prst="roundRect">
              <a:avLst/>
            </a:prstGeom>
            <a:ln w="25400"/>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6" name="Rounded Rectangle 55"/>
            <p:cNvSpPr/>
            <p:nvPr/>
          </p:nvSpPr>
          <p:spPr>
            <a:xfrm>
              <a:off x="4655538" y="1295400"/>
              <a:ext cx="270000" cy="360000"/>
            </a:xfrm>
            <a:prstGeom prst="roundRect">
              <a:avLst/>
            </a:prstGeom>
            <a:ln w="25400"/>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7" name="Rounded Rectangle 56"/>
            <p:cNvSpPr/>
            <p:nvPr/>
          </p:nvSpPr>
          <p:spPr>
            <a:xfrm>
              <a:off x="6037873" y="1295400"/>
              <a:ext cx="180000" cy="360000"/>
            </a:xfrm>
            <a:prstGeom prst="roundRect">
              <a:avLst/>
            </a:prstGeom>
            <a:ln w="25400"/>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8" name="Rounded Rectangle 57"/>
            <p:cNvSpPr/>
            <p:nvPr/>
          </p:nvSpPr>
          <p:spPr>
            <a:xfrm>
              <a:off x="5707406" y="1295400"/>
              <a:ext cx="270000" cy="360000"/>
            </a:xfrm>
            <a:prstGeom prst="roundRect">
              <a:avLst/>
            </a:prstGeom>
            <a:ln w="25400"/>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9" name="Rounded Rectangle 58"/>
            <p:cNvSpPr/>
            <p:nvPr/>
          </p:nvSpPr>
          <p:spPr>
            <a:xfrm>
              <a:off x="4986005" y="1295400"/>
              <a:ext cx="180000" cy="360000"/>
            </a:xfrm>
            <a:prstGeom prst="roundRect">
              <a:avLst/>
            </a:prstGeom>
            <a:ln w="25400"/>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0" name="Rounded Rectangle 59"/>
            <p:cNvSpPr/>
            <p:nvPr/>
          </p:nvSpPr>
          <p:spPr>
            <a:xfrm>
              <a:off x="5466939" y="1295400"/>
              <a:ext cx="180000" cy="360000"/>
            </a:xfrm>
            <a:prstGeom prst="roundRect">
              <a:avLst/>
            </a:prstGeom>
            <a:ln w="25400"/>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1" name="Rounded Rectangle 60"/>
            <p:cNvSpPr/>
            <p:nvPr/>
          </p:nvSpPr>
          <p:spPr>
            <a:xfrm>
              <a:off x="6278338" y="1295400"/>
              <a:ext cx="270000" cy="360000"/>
            </a:xfrm>
            <a:prstGeom prst="roundRect">
              <a:avLst/>
            </a:prstGeom>
            <a:ln w="25400"/>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grpSp>
      <p:grpSp>
        <p:nvGrpSpPr>
          <p:cNvPr id="8" name="Group 129"/>
          <p:cNvGrpSpPr/>
          <p:nvPr/>
        </p:nvGrpSpPr>
        <p:grpSpPr>
          <a:xfrm>
            <a:off x="6593399" y="1989138"/>
            <a:ext cx="1869401" cy="360000"/>
            <a:chOff x="6634337" y="1295400"/>
            <a:chExt cx="1869401" cy="360000"/>
          </a:xfrm>
        </p:grpSpPr>
        <p:sp>
          <p:nvSpPr>
            <p:cNvPr id="62" name="Rounded Rectangle 61"/>
            <p:cNvSpPr/>
            <p:nvPr/>
          </p:nvSpPr>
          <p:spPr>
            <a:xfrm>
              <a:off x="7044217" y="1295400"/>
              <a:ext cx="180000" cy="360000"/>
            </a:xfrm>
            <a:prstGeom prst="roundRect">
              <a:avLst/>
            </a:prstGeom>
            <a:ln w="25400"/>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3" name="Rounded Rectangle 62"/>
            <p:cNvSpPr/>
            <p:nvPr/>
          </p:nvSpPr>
          <p:spPr>
            <a:xfrm>
              <a:off x="7773977" y="1295400"/>
              <a:ext cx="180000" cy="360000"/>
            </a:xfrm>
            <a:prstGeom prst="roundRect">
              <a:avLst/>
            </a:prstGeom>
            <a:ln w="25400"/>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4" name="Rounded Rectangle 63"/>
            <p:cNvSpPr/>
            <p:nvPr/>
          </p:nvSpPr>
          <p:spPr>
            <a:xfrm>
              <a:off x="8003857" y="1295400"/>
              <a:ext cx="180000" cy="360000"/>
            </a:xfrm>
            <a:prstGeom prst="roundRect">
              <a:avLst/>
            </a:prstGeom>
            <a:ln w="25400"/>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5" name="Rounded Rectangle 64"/>
            <p:cNvSpPr/>
            <p:nvPr/>
          </p:nvSpPr>
          <p:spPr>
            <a:xfrm>
              <a:off x="6634337" y="1295400"/>
              <a:ext cx="360000" cy="360000"/>
            </a:xfrm>
            <a:prstGeom prst="roundRect">
              <a:avLst/>
            </a:prstGeom>
            <a:ln w="25400"/>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6" name="Rounded Rectangle 65"/>
            <p:cNvSpPr/>
            <p:nvPr/>
          </p:nvSpPr>
          <p:spPr>
            <a:xfrm>
              <a:off x="7274097" y="1295400"/>
              <a:ext cx="450000" cy="360000"/>
            </a:xfrm>
            <a:prstGeom prst="roundRect">
              <a:avLst/>
            </a:prstGeom>
            <a:ln w="25400"/>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7" name="Rounded Rectangle 66"/>
            <p:cNvSpPr/>
            <p:nvPr/>
          </p:nvSpPr>
          <p:spPr>
            <a:xfrm>
              <a:off x="8233738" y="1295400"/>
              <a:ext cx="270000" cy="360000"/>
            </a:xfrm>
            <a:prstGeom prst="roundRect">
              <a:avLst/>
            </a:prstGeom>
            <a:ln w="25400"/>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grpSp>
      <p:grpSp>
        <p:nvGrpSpPr>
          <p:cNvPr id="9" name="Group 93"/>
          <p:cNvGrpSpPr/>
          <p:nvPr/>
        </p:nvGrpSpPr>
        <p:grpSpPr>
          <a:xfrm>
            <a:off x="644862" y="1989138"/>
            <a:ext cx="1906337" cy="360000"/>
            <a:chOff x="685800" y="1295400"/>
            <a:chExt cx="1906337" cy="360000"/>
          </a:xfrm>
        </p:grpSpPr>
        <p:sp>
          <p:nvSpPr>
            <p:cNvPr id="45" name="Rounded Rectangle 44"/>
            <p:cNvSpPr/>
            <p:nvPr/>
          </p:nvSpPr>
          <p:spPr>
            <a:xfrm>
              <a:off x="685800" y="1295400"/>
              <a:ext cx="450000" cy="360000"/>
            </a:xfrm>
            <a:prstGeom prst="roundRect">
              <a:avLst/>
            </a:prstGeom>
            <a:ln w="25400"/>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6" name="Rounded Rectangle 45"/>
            <p:cNvSpPr/>
            <p:nvPr/>
          </p:nvSpPr>
          <p:spPr>
            <a:xfrm>
              <a:off x="1193067" y="1295400"/>
              <a:ext cx="180000" cy="360000"/>
            </a:xfrm>
            <a:prstGeom prst="roundRect">
              <a:avLst/>
            </a:prstGeom>
            <a:ln w="25400"/>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7" name="Rounded Rectangle 46"/>
            <p:cNvSpPr/>
            <p:nvPr/>
          </p:nvSpPr>
          <p:spPr>
            <a:xfrm>
              <a:off x="1847601" y="1295400"/>
              <a:ext cx="180000" cy="360000"/>
            </a:xfrm>
            <a:prstGeom prst="roundRect">
              <a:avLst/>
            </a:prstGeom>
            <a:ln w="25400"/>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8" name="Rounded Rectangle 47"/>
            <p:cNvSpPr/>
            <p:nvPr/>
          </p:nvSpPr>
          <p:spPr>
            <a:xfrm>
              <a:off x="1430334" y="1295400"/>
              <a:ext cx="360000" cy="360000"/>
            </a:xfrm>
            <a:prstGeom prst="roundRect">
              <a:avLst/>
            </a:prstGeom>
            <a:ln w="25400"/>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9" name="Rounded Rectangle 48"/>
            <p:cNvSpPr/>
            <p:nvPr/>
          </p:nvSpPr>
          <p:spPr>
            <a:xfrm>
              <a:off x="2412137" y="1295400"/>
              <a:ext cx="180000" cy="360000"/>
            </a:xfrm>
            <a:prstGeom prst="roundRect">
              <a:avLst/>
            </a:prstGeom>
            <a:ln w="25400"/>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8" name="Rounded Rectangle 67"/>
            <p:cNvSpPr/>
            <p:nvPr/>
          </p:nvSpPr>
          <p:spPr>
            <a:xfrm>
              <a:off x="2084868" y="1295400"/>
              <a:ext cx="270000" cy="360000"/>
            </a:xfrm>
            <a:prstGeom prst="roundRect">
              <a:avLst/>
            </a:prstGeom>
            <a:ln w="25400"/>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grpSp>
      <p:sp>
        <p:nvSpPr>
          <p:cNvPr id="82" name="Rounded Rectangle 81"/>
          <p:cNvSpPr/>
          <p:nvPr/>
        </p:nvSpPr>
        <p:spPr>
          <a:xfrm>
            <a:off x="7962919" y="1989138"/>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83" name="Oval 82"/>
          <p:cNvSpPr/>
          <p:nvPr/>
        </p:nvSpPr>
        <p:spPr>
          <a:xfrm>
            <a:off x="7990519" y="2019984"/>
            <a:ext cx="76200" cy="762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81" name="Rounded Rectangle 80"/>
          <p:cNvSpPr/>
          <p:nvPr/>
        </p:nvSpPr>
        <p:spPr>
          <a:xfrm>
            <a:off x="7733039" y="1989138"/>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84" name="Oval 83"/>
          <p:cNvSpPr/>
          <p:nvPr/>
        </p:nvSpPr>
        <p:spPr>
          <a:xfrm>
            <a:off x="7764462" y="2019984"/>
            <a:ext cx="76200" cy="762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0</a:t>
            </a:r>
            <a:endParaRPr lang="en-US" dirty="0"/>
          </a:p>
        </p:txBody>
      </p:sp>
      <p:sp>
        <p:nvSpPr>
          <p:cNvPr id="80" name="Rounded Rectangle 79"/>
          <p:cNvSpPr/>
          <p:nvPr/>
        </p:nvSpPr>
        <p:spPr>
          <a:xfrm>
            <a:off x="2627325" y="1989138"/>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85" name="Oval 84"/>
          <p:cNvSpPr/>
          <p:nvPr/>
        </p:nvSpPr>
        <p:spPr>
          <a:xfrm>
            <a:off x="2659662" y="2019984"/>
            <a:ext cx="76200" cy="762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7" name="Rounded Rectangle 76"/>
          <p:cNvSpPr/>
          <p:nvPr/>
        </p:nvSpPr>
        <p:spPr>
          <a:xfrm>
            <a:off x="4266843" y="1989138"/>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78" name="Oval 77"/>
          <p:cNvSpPr/>
          <p:nvPr/>
        </p:nvSpPr>
        <p:spPr>
          <a:xfrm>
            <a:off x="4301262" y="2019984"/>
            <a:ext cx="76200" cy="762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6" name="Rounded Rectangle 75"/>
          <p:cNvSpPr/>
          <p:nvPr/>
        </p:nvSpPr>
        <p:spPr>
          <a:xfrm>
            <a:off x="2857204" y="1989138"/>
            <a:ext cx="72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79" name="Oval 78"/>
          <p:cNvSpPr/>
          <p:nvPr/>
        </p:nvSpPr>
        <p:spPr>
          <a:xfrm>
            <a:off x="2890062" y="2019984"/>
            <a:ext cx="76200" cy="762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10" name="Group 152"/>
          <p:cNvGrpSpPr/>
          <p:nvPr/>
        </p:nvGrpSpPr>
        <p:grpSpPr>
          <a:xfrm>
            <a:off x="3627083" y="1989138"/>
            <a:ext cx="4835717" cy="360000"/>
            <a:chOff x="3627083" y="1989138"/>
            <a:chExt cx="4835717" cy="360000"/>
          </a:xfrm>
        </p:grpSpPr>
        <p:grpSp>
          <p:nvGrpSpPr>
            <p:cNvPr id="11" name="Group 151"/>
            <p:cNvGrpSpPr/>
            <p:nvPr/>
          </p:nvGrpSpPr>
          <p:grpSpPr>
            <a:xfrm>
              <a:off x="3627083" y="1989138"/>
              <a:ext cx="589879" cy="360000"/>
              <a:chOff x="3779483" y="2383200"/>
              <a:chExt cx="589879" cy="360000"/>
            </a:xfrm>
          </p:grpSpPr>
          <p:sp>
            <p:nvSpPr>
              <p:cNvPr id="141" name="Rounded Rectangle 140"/>
              <p:cNvSpPr/>
              <p:nvPr/>
            </p:nvSpPr>
            <p:spPr>
              <a:xfrm>
                <a:off x="4189362" y="2383200"/>
                <a:ext cx="180000" cy="360000"/>
              </a:xfrm>
              <a:prstGeom prst="roundRect">
                <a:avLst/>
              </a:prstGeom>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42" name="Rounded Rectangle 141"/>
              <p:cNvSpPr/>
              <p:nvPr/>
            </p:nvSpPr>
            <p:spPr>
              <a:xfrm>
                <a:off x="3779483" y="2383200"/>
                <a:ext cx="360000" cy="360000"/>
              </a:xfrm>
              <a:prstGeom prst="roundRect">
                <a:avLst/>
              </a:prstGeom>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grpSp>
        <p:grpSp>
          <p:nvGrpSpPr>
            <p:cNvPr id="12" name="Group 144"/>
            <p:cNvGrpSpPr/>
            <p:nvPr/>
          </p:nvGrpSpPr>
          <p:grpSpPr>
            <a:xfrm>
              <a:off x="6593399" y="1989138"/>
              <a:ext cx="1869401" cy="360000"/>
              <a:chOff x="6634337" y="1295400"/>
              <a:chExt cx="1869401" cy="360000"/>
            </a:xfrm>
            <a:effectLst/>
          </p:grpSpPr>
          <p:sp>
            <p:nvSpPr>
              <p:cNvPr id="146" name="Rounded Rectangle 145"/>
              <p:cNvSpPr/>
              <p:nvPr/>
            </p:nvSpPr>
            <p:spPr>
              <a:xfrm>
                <a:off x="7044217" y="1295400"/>
                <a:ext cx="180000" cy="360000"/>
              </a:xfrm>
              <a:prstGeom prst="roundRect">
                <a:avLst/>
              </a:prstGeom>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49" name="Rounded Rectangle 148"/>
              <p:cNvSpPr/>
              <p:nvPr/>
            </p:nvSpPr>
            <p:spPr>
              <a:xfrm>
                <a:off x="6634337" y="1295400"/>
                <a:ext cx="360000" cy="360000"/>
              </a:xfrm>
              <a:prstGeom prst="roundRect">
                <a:avLst/>
              </a:prstGeom>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0" name="Rounded Rectangle 149"/>
              <p:cNvSpPr/>
              <p:nvPr/>
            </p:nvSpPr>
            <p:spPr>
              <a:xfrm>
                <a:off x="7274097" y="1295400"/>
                <a:ext cx="450000" cy="360000"/>
              </a:xfrm>
              <a:prstGeom prst="roundRect">
                <a:avLst/>
              </a:prstGeom>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1" name="Rounded Rectangle 150"/>
              <p:cNvSpPr/>
              <p:nvPr/>
            </p:nvSpPr>
            <p:spPr>
              <a:xfrm>
                <a:off x="8233738" y="1295400"/>
                <a:ext cx="270000" cy="360000"/>
              </a:xfrm>
              <a:prstGeom prst="roundRect">
                <a:avLst/>
              </a:prstGeom>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5"/>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100"/>
                                  </p:stCondLst>
                                  <p:childTnLst>
                                    <p:set>
                                      <p:cBhvr>
                                        <p:cTn id="15" dur="1" fill="hold">
                                          <p:stCondLst>
                                            <p:cond delay="0"/>
                                          </p:stCondLst>
                                        </p:cTn>
                                        <p:tgtEl>
                                          <p:spTgt spid="96"/>
                                        </p:tgtEl>
                                        <p:attrNameLst>
                                          <p:attrName>style.visibility</p:attrName>
                                        </p:attrNameLst>
                                      </p:cBhvr>
                                      <p:to>
                                        <p:strVal val="visible"/>
                                      </p:to>
                                    </p:set>
                                  </p:childTnLst>
                                </p:cTn>
                              </p:par>
                            </p:childTnLst>
                          </p:cTn>
                        </p:par>
                        <p:par>
                          <p:cTn id="16" fill="hold">
                            <p:stCondLst>
                              <p:cond delay="100"/>
                            </p:stCondLst>
                            <p:childTnLst>
                              <p:par>
                                <p:cTn id="17" presetID="1" presetClass="entr" presetSubtype="0" fill="hold" grpId="0" nodeType="afterEffect">
                                  <p:stCondLst>
                                    <p:cond delay="100"/>
                                  </p:stCondLst>
                                  <p:childTnLst>
                                    <p:set>
                                      <p:cBhvr>
                                        <p:cTn id="18" dur="1" fill="hold">
                                          <p:stCondLst>
                                            <p:cond delay="0"/>
                                          </p:stCondLst>
                                        </p:cTn>
                                        <p:tgtEl>
                                          <p:spTgt spid="98"/>
                                        </p:tgtEl>
                                        <p:attrNameLst>
                                          <p:attrName>style.visibility</p:attrName>
                                        </p:attrNameLst>
                                      </p:cBhvr>
                                      <p:to>
                                        <p:strVal val="visible"/>
                                      </p:to>
                                    </p:set>
                                  </p:childTnLst>
                                </p:cTn>
                              </p:par>
                            </p:childTnLst>
                          </p:cTn>
                        </p:par>
                        <p:par>
                          <p:cTn id="19" fill="hold">
                            <p:stCondLst>
                              <p:cond delay="200"/>
                            </p:stCondLst>
                            <p:childTnLst>
                              <p:par>
                                <p:cTn id="20" presetID="1" presetClass="entr" presetSubtype="0" fill="hold" grpId="0" nodeType="afterEffect">
                                  <p:stCondLst>
                                    <p:cond delay="100"/>
                                  </p:stCondLst>
                                  <p:childTnLst>
                                    <p:set>
                                      <p:cBhvr>
                                        <p:cTn id="21" dur="1" fill="hold">
                                          <p:stCondLst>
                                            <p:cond delay="0"/>
                                          </p:stCondLst>
                                        </p:cTn>
                                        <p:tgtEl>
                                          <p:spTgt spid="97"/>
                                        </p:tgtEl>
                                        <p:attrNameLst>
                                          <p:attrName>style.visibility</p:attrName>
                                        </p:attrNameLst>
                                      </p:cBhvr>
                                      <p:to>
                                        <p:strVal val="visible"/>
                                      </p:to>
                                    </p:set>
                                  </p:childTnLst>
                                </p:cTn>
                              </p:par>
                            </p:childTnLst>
                          </p:cTn>
                        </p:par>
                        <p:par>
                          <p:cTn id="22" fill="hold">
                            <p:stCondLst>
                              <p:cond delay="300"/>
                            </p:stCondLst>
                            <p:childTnLst>
                              <p:par>
                                <p:cTn id="23" presetID="1" presetClass="entr" presetSubtype="0" fill="hold" grpId="0" nodeType="afterEffect">
                                  <p:stCondLst>
                                    <p:cond delay="100"/>
                                  </p:stCondLst>
                                  <p:childTnLst>
                                    <p:set>
                                      <p:cBhvr>
                                        <p:cTn id="24" dur="1" fill="hold">
                                          <p:stCondLst>
                                            <p:cond delay="0"/>
                                          </p:stCondLst>
                                        </p:cTn>
                                        <p:tgtEl>
                                          <p:spTgt spid="122"/>
                                        </p:tgtEl>
                                        <p:attrNameLst>
                                          <p:attrName>style.visibility</p:attrName>
                                        </p:attrNameLst>
                                      </p:cBhvr>
                                      <p:to>
                                        <p:strVal val="visible"/>
                                      </p:to>
                                    </p:set>
                                  </p:childTnLst>
                                </p:cTn>
                              </p:par>
                            </p:childTnLst>
                          </p:cTn>
                        </p:par>
                        <p:par>
                          <p:cTn id="25" fill="hold">
                            <p:stCondLst>
                              <p:cond delay="400"/>
                            </p:stCondLst>
                            <p:childTnLst>
                              <p:par>
                                <p:cTn id="26" presetID="1" presetClass="entr" presetSubtype="0" fill="hold" grpId="0" nodeType="afterEffect">
                                  <p:stCondLst>
                                    <p:cond delay="100"/>
                                  </p:stCondLst>
                                  <p:childTnLst>
                                    <p:set>
                                      <p:cBhvr>
                                        <p:cTn id="27" dur="1" fill="hold">
                                          <p:stCondLst>
                                            <p:cond delay="0"/>
                                          </p:stCondLst>
                                        </p:cTn>
                                        <p:tgtEl>
                                          <p:spTgt spid="99"/>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grpId="0" nodeType="afterEffect">
                                  <p:stCondLst>
                                    <p:cond delay="100"/>
                                  </p:stCondLst>
                                  <p:childTnLst>
                                    <p:set>
                                      <p:cBhvr>
                                        <p:cTn id="30" dur="1" fill="hold">
                                          <p:stCondLst>
                                            <p:cond delay="0"/>
                                          </p:stCondLst>
                                        </p:cTn>
                                        <p:tgtEl>
                                          <p:spTgt spid="106"/>
                                        </p:tgtEl>
                                        <p:attrNameLst>
                                          <p:attrName>style.visibility</p:attrName>
                                        </p:attrNameLst>
                                      </p:cBhvr>
                                      <p:to>
                                        <p:strVal val="visible"/>
                                      </p:to>
                                    </p:set>
                                  </p:childTnLst>
                                </p:cTn>
                              </p:par>
                            </p:childTnLst>
                          </p:cTn>
                        </p:par>
                        <p:par>
                          <p:cTn id="31" fill="hold">
                            <p:stCondLst>
                              <p:cond delay="600"/>
                            </p:stCondLst>
                            <p:childTnLst>
                              <p:par>
                                <p:cTn id="32" presetID="1" presetClass="entr" presetSubtype="0" fill="hold" grpId="0" nodeType="afterEffect">
                                  <p:stCondLst>
                                    <p:cond delay="100"/>
                                  </p:stCondLst>
                                  <p:childTnLst>
                                    <p:set>
                                      <p:cBhvr>
                                        <p:cTn id="33" dur="1" fill="hold">
                                          <p:stCondLst>
                                            <p:cond delay="0"/>
                                          </p:stCondLst>
                                        </p:cTn>
                                        <p:tgtEl>
                                          <p:spTgt spid="100"/>
                                        </p:tgtEl>
                                        <p:attrNameLst>
                                          <p:attrName>style.visibility</p:attrName>
                                        </p:attrNameLst>
                                      </p:cBhvr>
                                      <p:to>
                                        <p:strVal val="visible"/>
                                      </p:to>
                                    </p:set>
                                  </p:childTnLst>
                                </p:cTn>
                              </p:par>
                            </p:childTnLst>
                          </p:cTn>
                        </p:par>
                        <p:par>
                          <p:cTn id="34" fill="hold">
                            <p:stCondLst>
                              <p:cond delay="700"/>
                            </p:stCondLst>
                            <p:childTnLst>
                              <p:par>
                                <p:cTn id="35" presetID="1" presetClass="entr" presetSubtype="0" fill="hold" grpId="0" nodeType="afterEffect">
                                  <p:stCondLst>
                                    <p:cond delay="100"/>
                                  </p:stCondLst>
                                  <p:childTnLst>
                                    <p:set>
                                      <p:cBhvr>
                                        <p:cTn id="36" dur="1" fill="hold">
                                          <p:stCondLst>
                                            <p:cond delay="0"/>
                                          </p:stCondLst>
                                        </p:cTn>
                                        <p:tgtEl>
                                          <p:spTgt spid="102"/>
                                        </p:tgtEl>
                                        <p:attrNameLst>
                                          <p:attrName>style.visibility</p:attrName>
                                        </p:attrNameLst>
                                      </p:cBhvr>
                                      <p:to>
                                        <p:strVal val="visible"/>
                                      </p:to>
                                    </p:set>
                                  </p:childTnLst>
                                </p:cTn>
                              </p:par>
                            </p:childTnLst>
                          </p:cTn>
                        </p:par>
                        <p:par>
                          <p:cTn id="37" fill="hold">
                            <p:stCondLst>
                              <p:cond delay="800"/>
                            </p:stCondLst>
                            <p:childTnLst>
                              <p:par>
                                <p:cTn id="38" presetID="1" presetClass="entr" presetSubtype="0" fill="hold" grpId="0" nodeType="afterEffect">
                                  <p:stCondLst>
                                    <p:cond delay="100"/>
                                  </p:stCondLst>
                                  <p:childTnLst>
                                    <p:set>
                                      <p:cBhvr>
                                        <p:cTn id="39" dur="1" fill="hold">
                                          <p:stCondLst>
                                            <p:cond delay="0"/>
                                          </p:stCondLst>
                                        </p:cTn>
                                        <p:tgtEl>
                                          <p:spTgt spid="101"/>
                                        </p:tgtEl>
                                        <p:attrNameLst>
                                          <p:attrName>style.visibility</p:attrName>
                                        </p:attrNameLst>
                                      </p:cBhvr>
                                      <p:to>
                                        <p:strVal val="visible"/>
                                      </p:to>
                                    </p:set>
                                  </p:childTnLst>
                                </p:cTn>
                              </p:par>
                            </p:childTnLst>
                          </p:cTn>
                        </p:par>
                        <p:par>
                          <p:cTn id="40" fill="hold">
                            <p:stCondLst>
                              <p:cond delay="900"/>
                            </p:stCondLst>
                            <p:childTnLst>
                              <p:par>
                                <p:cTn id="41" presetID="1" presetClass="entr" presetSubtype="0" fill="hold" grpId="0" nodeType="afterEffect">
                                  <p:stCondLst>
                                    <p:cond delay="100"/>
                                  </p:stCondLst>
                                  <p:childTnLst>
                                    <p:set>
                                      <p:cBhvr>
                                        <p:cTn id="42" dur="1" fill="hold">
                                          <p:stCondLst>
                                            <p:cond delay="0"/>
                                          </p:stCondLst>
                                        </p:cTn>
                                        <p:tgtEl>
                                          <p:spTgt spid="103"/>
                                        </p:tgtEl>
                                        <p:attrNameLst>
                                          <p:attrName>style.visibility</p:attrName>
                                        </p:attrNameLst>
                                      </p:cBhvr>
                                      <p:to>
                                        <p:strVal val="visible"/>
                                      </p:to>
                                    </p:set>
                                  </p:childTnLst>
                                </p:cTn>
                              </p:par>
                            </p:childTnLst>
                          </p:cTn>
                        </p:par>
                        <p:par>
                          <p:cTn id="43" fill="hold">
                            <p:stCondLst>
                              <p:cond delay="1000"/>
                            </p:stCondLst>
                            <p:childTnLst>
                              <p:par>
                                <p:cTn id="44" presetID="1" presetClass="entr" presetSubtype="0" fill="hold" grpId="0" nodeType="afterEffect">
                                  <p:stCondLst>
                                    <p:cond delay="100"/>
                                  </p:stCondLst>
                                  <p:childTnLst>
                                    <p:set>
                                      <p:cBhvr>
                                        <p:cTn id="45" dur="1" fill="hold">
                                          <p:stCondLst>
                                            <p:cond delay="0"/>
                                          </p:stCondLst>
                                        </p:cTn>
                                        <p:tgtEl>
                                          <p:spTgt spid="108"/>
                                        </p:tgtEl>
                                        <p:attrNameLst>
                                          <p:attrName>style.visibility</p:attrName>
                                        </p:attrNameLst>
                                      </p:cBhvr>
                                      <p:to>
                                        <p:strVal val="visible"/>
                                      </p:to>
                                    </p:set>
                                  </p:childTnLst>
                                </p:cTn>
                              </p:par>
                            </p:childTnLst>
                          </p:cTn>
                        </p:par>
                        <p:par>
                          <p:cTn id="46" fill="hold">
                            <p:stCondLst>
                              <p:cond delay="1100"/>
                            </p:stCondLst>
                            <p:childTnLst>
                              <p:par>
                                <p:cTn id="47" presetID="1" presetClass="entr" presetSubtype="0" fill="hold" grpId="0" nodeType="afterEffect">
                                  <p:stCondLst>
                                    <p:cond delay="100"/>
                                  </p:stCondLst>
                                  <p:childTnLst>
                                    <p:set>
                                      <p:cBhvr>
                                        <p:cTn id="48" dur="1" fill="hold">
                                          <p:stCondLst>
                                            <p:cond delay="0"/>
                                          </p:stCondLst>
                                        </p:cTn>
                                        <p:tgtEl>
                                          <p:spTgt spid="111"/>
                                        </p:tgtEl>
                                        <p:attrNameLst>
                                          <p:attrName>style.visibility</p:attrName>
                                        </p:attrNameLst>
                                      </p:cBhvr>
                                      <p:to>
                                        <p:strVal val="visible"/>
                                      </p:to>
                                    </p:set>
                                  </p:childTnLst>
                                </p:cTn>
                              </p:par>
                            </p:childTnLst>
                          </p:cTn>
                        </p:par>
                        <p:par>
                          <p:cTn id="49" fill="hold">
                            <p:stCondLst>
                              <p:cond delay="1200"/>
                            </p:stCondLst>
                            <p:childTnLst>
                              <p:par>
                                <p:cTn id="50" presetID="1" presetClass="entr" presetSubtype="0" fill="hold" grpId="0" nodeType="afterEffect">
                                  <p:stCondLst>
                                    <p:cond delay="100"/>
                                  </p:stCondLst>
                                  <p:childTnLst>
                                    <p:set>
                                      <p:cBhvr>
                                        <p:cTn id="51" dur="1" fill="hold">
                                          <p:stCondLst>
                                            <p:cond delay="0"/>
                                          </p:stCondLst>
                                        </p:cTn>
                                        <p:tgtEl>
                                          <p:spTgt spid="107"/>
                                        </p:tgtEl>
                                        <p:attrNameLst>
                                          <p:attrName>style.visibility</p:attrName>
                                        </p:attrNameLst>
                                      </p:cBhvr>
                                      <p:to>
                                        <p:strVal val="visible"/>
                                      </p:to>
                                    </p:set>
                                  </p:childTnLst>
                                </p:cTn>
                              </p:par>
                            </p:childTnLst>
                          </p:cTn>
                        </p:par>
                        <p:par>
                          <p:cTn id="52" fill="hold">
                            <p:stCondLst>
                              <p:cond delay="1300"/>
                            </p:stCondLst>
                            <p:childTnLst>
                              <p:par>
                                <p:cTn id="53" presetID="1" presetClass="entr" presetSubtype="0" fill="hold" grpId="0" nodeType="afterEffect">
                                  <p:stCondLst>
                                    <p:cond delay="100"/>
                                  </p:stCondLst>
                                  <p:childTnLst>
                                    <p:set>
                                      <p:cBhvr>
                                        <p:cTn id="54" dur="1" fill="hold">
                                          <p:stCondLst>
                                            <p:cond delay="0"/>
                                          </p:stCondLst>
                                        </p:cTn>
                                        <p:tgtEl>
                                          <p:spTgt spid="112"/>
                                        </p:tgtEl>
                                        <p:attrNameLst>
                                          <p:attrName>style.visibility</p:attrName>
                                        </p:attrNameLst>
                                      </p:cBhvr>
                                      <p:to>
                                        <p:strVal val="visible"/>
                                      </p:to>
                                    </p:set>
                                  </p:childTnLst>
                                </p:cTn>
                              </p:par>
                            </p:childTnLst>
                          </p:cTn>
                        </p:par>
                        <p:par>
                          <p:cTn id="55" fill="hold">
                            <p:stCondLst>
                              <p:cond delay="1400"/>
                            </p:stCondLst>
                            <p:childTnLst>
                              <p:par>
                                <p:cTn id="56" presetID="1" presetClass="entr" presetSubtype="0" fill="hold" grpId="0" nodeType="afterEffect">
                                  <p:stCondLst>
                                    <p:cond delay="100"/>
                                  </p:stCondLst>
                                  <p:childTnLst>
                                    <p:set>
                                      <p:cBhvr>
                                        <p:cTn id="57" dur="1" fill="hold">
                                          <p:stCondLst>
                                            <p:cond delay="0"/>
                                          </p:stCondLst>
                                        </p:cTn>
                                        <p:tgtEl>
                                          <p:spTgt spid="110"/>
                                        </p:tgtEl>
                                        <p:attrNameLst>
                                          <p:attrName>style.visibility</p:attrName>
                                        </p:attrNameLst>
                                      </p:cBhvr>
                                      <p:to>
                                        <p:strVal val="visible"/>
                                      </p:to>
                                    </p:set>
                                  </p:childTnLst>
                                </p:cTn>
                              </p:par>
                            </p:childTnLst>
                          </p:cTn>
                        </p:par>
                        <p:par>
                          <p:cTn id="58" fill="hold">
                            <p:stCondLst>
                              <p:cond delay="1500"/>
                            </p:stCondLst>
                            <p:childTnLst>
                              <p:par>
                                <p:cTn id="59" presetID="1" presetClass="entr" presetSubtype="0" fill="hold" grpId="0" nodeType="afterEffect">
                                  <p:stCondLst>
                                    <p:cond delay="100"/>
                                  </p:stCondLst>
                                  <p:childTnLst>
                                    <p:set>
                                      <p:cBhvr>
                                        <p:cTn id="60" dur="1" fill="hold">
                                          <p:stCondLst>
                                            <p:cond delay="0"/>
                                          </p:stCondLst>
                                        </p:cTn>
                                        <p:tgtEl>
                                          <p:spTgt spid="109"/>
                                        </p:tgtEl>
                                        <p:attrNameLst>
                                          <p:attrName>style.visibility</p:attrName>
                                        </p:attrNameLst>
                                      </p:cBhvr>
                                      <p:to>
                                        <p:strVal val="visible"/>
                                      </p:to>
                                    </p:set>
                                  </p:childTnLst>
                                </p:cTn>
                              </p:par>
                            </p:childTnLst>
                          </p:cTn>
                        </p:par>
                        <p:par>
                          <p:cTn id="61" fill="hold">
                            <p:stCondLst>
                              <p:cond delay="1600"/>
                            </p:stCondLst>
                            <p:childTnLst>
                              <p:par>
                                <p:cTn id="62" presetID="1" presetClass="entr" presetSubtype="0" fill="hold" grpId="0" nodeType="afterEffect">
                                  <p:stCondLst>
                                    <p:cond delay="100"/>
                                  </p:stCondLst>
                                  <p:childTnLst>
                                    <p:set>
                                      <p:cBhvr>
                                        <p:cTn id="63" dur="1" fill="hold">
                                          <p:stCondLst>
                                            <p:cond delay="0"/>
                                          </p:stCondLst>
                                        </p:cTn>
                                        <p:tgtEl>
                                          <p:spTgt spid="113"/>
                                        </p:tgtEl>
                                        <p:attrNameLst>
                                          <p:attrName>style.visibility</p:attrName>
                                        </p:attrNameLst>
                                      </p:cBhvr>
                                      <p:to>
                                        <p:strVal val="visible"/>
                                      </p:to>
                                    </p:set>
                                  </p:childTnLst>
                                </p:cTn>
                              </p:par>
                            </p:childTnLst>
                          </p:cTn>
                        </p:par>
                        <p:par>
                          <p:cTn id="64" fill="hold">
                            <p:stCondLst>
                              <p:cond delay="1700"/>
                            </p:stCondLst>
                            <p:childTnLst>
                              <p:par>
                                <p:cTn id="65" presetID="1" presetClass="entr" presetSubtype="0" fill="hold" grpId="0" nodeType="afterEffect">
                                  <p:stCondLst>
                                    <p:cond delay="100"/>
                                  </p:stCondLst>
                                  <p:childTnLst>
                                    <p:set>
                                      <p:cBhvr>
                                        <p:cTn id="66" dur="1" fill="hold">
                                          <p:stCondLst>
                                            <p:cond delay="0"/>
                                          </p:stCondLst>
                                        </p:cTn>
                                        <p:tgtEl>
                                          <p:spTgt spid="117"/>
                                        </p:tgtEl>
                                        <p:attrNameLst>
                                          <p:attrName>style.visibility</p:attrName>
                                        </p:attrNameLst>
                                      </p:cBhvr>
                                      <p:to>
                                        <p:strVal val="visible"/>
                                      </p:to>
                                    </p:set>
                                  </p:childTnLst>
                                </p:cTn>
                              </p:par>
                            </p:childTnLst>
                          </p:cTn>
                        </p:par>
                        <p:par>
                          <p:cTn id="67" fill="hold">
                            <p:stCondLst>
                              <p:cond delay="1800"/>
                            </p:stCondLst>
                            <p:childTnLst>
                              <p:par>
                                <p:cTn id="68" presetID="1" presetClass="entr" presetSubtype="0" fill="hold" grpId="0" nodeType="afterEffect">
                                  <p:stCondLst>
                                    <p:cond delay="100"/>
                                  </p:stCondLst>
                                  <p:childTnLst>
                                    <p:set>
                                      <p:cBhvr>
                                        <p:cTn id="69" dur="1" fill="hold">
                                          <p:stCondLst>
                                            <p:cond delay="0"/>
                                          </p:stCondLst>
                                        </p:cTn>
                                        <p:tgtEl>
                                          <p:spTgt spid="114"/>
                                        </p:tgtEl>
                                        <p:attrNameLst>
                                          <p:attrName>style.visibility</p:attrName>
                                        </p:attrNameLst>
                                      </p:cBhvr>
                                      <p:to>
                                        <p:strVal val="visible"/>
                                      </p:to>
                                    </p:set>
                                  </p:childTnLst>
                                </p:cTn>
                              </p:par>
                            </p:childTnLst>
                          </p:cTn>
                        </p:par>
                        <p:par>
                          <p:cTn id="70" fill="hold">
                            <p:stCondLst>
                              <p:cond delay="1900"/>
                            </p:stCondLst>
                            <p:childTnLst>
                              <p:par>
                                <p:cTn id="71" presetID="1" presetClass="entr" presetSubtype="0" fill="hold" grpId="0" nodeType="afterEffect">
                                  <p:stCondLst>
                                    <p:cond delay="100"/>
                                  </p:stCondLst>
                                  <p:childTnLst>
                                    <p:set>
                                      <p:cBhvr>
                                        <p:cTn id="72" dur="1" fill="hold">
                                          <p:stCondLst>
                                            <p:cond delay="0"/>
                                          </p:stCondLst>
                                        </p:cTn>
                                        <p:tgtEl>
                                          <p:spTgt spid="118"/>
                                        </p:tgtEl>
                                        <p:attrNameLst>
                                          <p:attrName>style.visibility</p:attrName>
                                        </p:attrNameLst>
                                      </p:cBhvr>
                                      <p:to>
                                        <p:strVal val="visible"/>
                                      </p:to>
                                    </p:set>
                                  </p:childTnLst>
                                </p:cTn>
                              </p:par>
                            </p:childTnLst>
                          </p:cTn>
                        </p:par>
                        <p:par>
                          <p:cTn id="73" fill="hold">
                            <p:stCondLst>
                              <p:cond delay="2000"/>
                            </p:stCondLst>
                            <p:childTnLst>
                              <p:par>
                                <p:cTn id="74" presetID="1" presetClass="entr" presetSubtype="0" fill="hold" grpId="0" nodeType="afterEffect">
                                  <p:stCondLst>
                                    <p:cond delay="100"/>
                                  </p:stCondLst>
                                  <p:childTnLst>
                                    <p:set>
                                      <p:cBhvr>
                                        <p:cTn id="75" dur="1" fill="hold">
                                          <p:stCondLst>
                                            <p:cond delay="0"/>
                                          </p:stCondLst>
                                        </p:cTn>
                                        <p:tgtEl>
                                          <p:spTgt spid="115"/>
                                        </p:tgtEl>
                                        <p:attrNameLst>
                                          <p:attrName>style.visibility</p:attrName>
                                        </p:attrNameLst>
                                      </p:cBhvr>
                                      <p:to>
                                        <p:strVal val="visible"/>
                                      </p:to>
                                    </p:set>
                                  </p:childTnLst>
                                </p:cTn>
                              </p:par>
                            </p:childTnLst>
                          </p:cTn>
                        </p:par>
                        <p:par>
                          <p:cTn id="76" fill="hold">
                            <p:stCondLst>
                              <p:cond delay="2100"/>
                            </p:stCondLst>
                            <p:childTnLst>
                              <p:par>
                                <p:cTn id="77" presetID="1" presetClass="entr" presetSubtype="0" fill="hold" grpId="0" nodeType="afterEffect">
                                  <p:stCondLst>
                                    <p:cond delay="100"/>
                                  </p:stCondLst>
                                  <p:childTnLst>
                                    <p:set>
                                      <p:cBhvr>
                                        <p:cTn id="78" dur="1" fill="hold">
                                          <p:stCondLst>
                                            <p:cond delay="0"/>
                                          </p:stCondLst>
                                        </p:cTn>
                                        <p:tgtEl>
                                          <p:spTgt spid="116"/>
                                        </p:tgtEl>
                                        <p:attrNameLst>
                                          <p:attrName>style.visibility</p:attrName>
                                        </p:attrNameLst>
                                      </p:cBhvr>
                                      <p:to>
                                        <p:strVal val="visible"/>
                                      </p:to>
                                    </p:set>
                                  </p:childTnLst>
                                </p:cTn>
                              </p:par>
                            </p:childTnLst>
                          </p:cTn>
                        </p:par>
                        <p:par>
                          <p:cTn id="79" fill="hold">
                            <p:stCondLst>
                              <p:cond delay="2200"/>
                            </p:stCondLst>
                            <p:childTnLst>
                              <p:par>
                                <p:cTn id="80" presetID="1" presetClass="entr" presetSubtype="0" fill="hold" grpId="0" nodeType="afterEffect">
                                  <p:stCondLst>
                                    <p:cond delay="100"/>
                                  </p:stCondLst>
                                  <p:childTnLst>
                                    <p:set>
                                      <p:cBhvr>
                                        <p:cTn id="81" dur="1" fill="hold">
                                          <p:stCondLst>
                                            <p:cond delay="0"/>
                                          </p:stCondLst>
                                        </p:cTn>
                                        <p:tgtEl>
                                          <p:spTgt spid="121"/>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44">
                                            <p:txEl>
                                              <p:pRg st="3" end="3"/>
                                            </p:txEl>
                                          </p:spTgt>
                                        </p:tgtEl>
                                        <p:attrNameLst>
                                          <p:attrName>style.visibility</p:attrName>
                                        </p:attrNameLst>
                                      </p:cBhvr>
                                      <p:to>
                                        <p:strVal val="visible"/>
                                      </p:to>
                                    </p:set>
                                  </p:childTnLst>
                                </p:cTn>
                              </p:par>
                              <p:par>
                                <p:cTn id="86" presetID="10" presetClass="entr" presetSubtype="0" fill="hold" nodeType="withEffect">
                                  <p:stCondLst>
                                    <p:cond delay="0"/>
                                  </p:stCondLst>
                                  <p:childTnLst>
                                    <p:set>
                                      <p:cBhvr>
                                        <p:cTn id="87" dur="1" fill="hold">
                                          <p:stCondLst>
                                            <p:cond delay="0"/>
                                          </p:stCondLst>
                                        </p:cTn>
                                        <p:tgtEl>
                                          <p:spTgt spid="9"/>
                                        </p:tgtEl>
                                        <p:attrNameLst>
                                          <p:attrName>style.visibility</p:attrName>
                                        </p:attrNameLst>
                                      </p:cBhvr>
                                      <p:to>
                                        <p:strVal val="visible"/>
                                      </p:to>
                                    </p:set>
                                    <p:animEffect transition="in" filter="fade">
                                      <p:cBhvr>
                                        <p:cTn id="88" dur="500"/>
                                        <p:tgtEl>
                                          <p:spTgt spid="9"/>
                                        </p:tgtEl>
                                      </p:cBhvr>
                                    </p:animEffect>
                                  </p:childTnLst>
                                </p:cTn>
                              </p:par>
                              <p:par>
                                <p:cTn id="89" presetID="10" presetClass="entr" presetSubtype="0" fill="hold" nodeType="withEffect">
                                  <p:stCondLst>
                                    <p:cond delay="0"/>
                                  </p:stCondLst>
                                  <p:childTnLst>
                                    <p:set>
                                      <p:cBhvr>
                                        <p:cTn id="90" dur="1" fill="hold">
                                          <p:stCondLst>
                                            <p:cond delay="0"/>
                                          </p:stCondLst>
                                        </p:cTn>
                                        <p:tgtEl>
                                          <p:spTgt spid="3"/>
                                        </p:tgtEl>
                                        <p:attrNameLst>
                                          <p:attrName>style.visibility</p:attrName>
                                        </p:attrNameLst>
                                      </p:cBhvr>
                                      <p:to>
                                        <p:strVal val="visible"/>
                                      </p:to>
                                    </p:set>
                                    <p:animEffect transition="in" filter="fade">
                                      <p:cBhvr>
                                        <p:cTn id="91" dur="500"/>
                                        <p:tgtEl>
                                          <p:spTgt spid="3"/>
                                        </p:tgtEl>
                                      </p:cBhvr>
                                    </p:animEffect>
                                  </p:childTnLst>
                                </p:cTn>
                              </p:par>
                              <p:par>
                                <p:cTn id="92" presetID="10" presetClass="entr" presetSubtype="0" fill="hold" nodeType="withEffect">
                                  <p:stCondLst>
                                    <p:cond delay="0"/>
                                  </p:stCondLst>
                                  <p:childTnLst>
                                    <p:set>
                                      <p:cBhvr>
                                        <p:cTn id="93" dur="1" fill="hold">
                                          <p:stCondLst>
                                            <p:cond delay="0"/>
                                          </p:stCondLst>
                                        </p:cTn>
                                        <p:tgtEl>
                                          <p:spTgt spid="7"/>
                                        </p:tgtEl>
                                        <p:attrNameLst>
                                          <p:attrName>style.visibility</p:attrName>
                                        </p:attrNameLst>
                                      </p:cBhvr>
                                      <p:to>
                                        <p:strVal val="visible"/>
                                      </p:to>
                                    </p:set>
                                    <p:animEffect transition="in" filter="fade">
                                      <p:cBhvr>
                                        <p:cTn id="94" dur="500"/>
                                        <p:tgtEl>
                                          <p:spTgt spid="7"/>
                                        </p:tgtEl>
                                      </p:cBhvr>
                                    </p:animEffect>
                                  </p:childTnLst>
                                </p:cTn>
                              </p:par>
                              <p:par>
                                <p:cTn id="95" presetID="10" presetClass="entr" presetSubtype="0" fill="hold" nodeType="withEffect">
                                  <p:stCondLst>
                                    <p:cond delay="0"/>
                                  </p:stCondLst>
                                  <p:childTnLst>
                                    <p:set>
                                      <p:cBhvr>
                                        <p:cTn id="96" dur="1" fill="hold">
                                          <p:stCondLst>
                                            <p:cond delay="0"/>
                                          </p:stCondLst>
                                        </p:cTn>
                                        <p:tgtEl>
                                          <p:spTgt spid="8"/>
                                        </p:tgtEl>
                                        <p:attrNameLst>
                                          <p:attrName>style.visibility</p:attrName>
                                        </p:attrNameLst>
                                      </p:cBhvr>
                                      <p:to>
                                        <p:strVal val="visible"/>
                                      </p:to>
                                    </p:set>
                                    <p:animEffect transition="in" filter="fade">
                                      <p:cBhvr>
                                        <p:cTn id="97" dur="500"/>
                                        <p:tgtEl>
                                          <p:spTgt spid="8"/>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44">
                                            <p:txEl>
                                              <p:pRg st="4" end="4"/>
                                            </p:txEl>
                                          </p:spTgt>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79"/>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76"/>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127"/>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83"/>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82"/>
                                        </p:tgtEl>
                                        <p:attrNameLst>
                                          <p:attrName>style.visibility</p:attrName>
                                        </p:attrNameLst>
                                      </p:cBhvr>
                                      <p:to>
                                        <p:strVal val="visible"/>
                                      </p:to>
                                    </p:set>
                                  </p:childTnLst>
                                </p:cTn>
                              </p:par>
                              <p:par>
                                <p:cTn id="114" presetID="1" presetClass="entr" presetSubtype="0" fill="hold" grpId="0" nodeType="withEffect">
                                  <p:stCondLst>
                                    <p:cond delay="0"/>
                                  </p:stCondLst>
                                  <p:childTnLst>
                                    <p:set>
                                      <p:cBhvr>
                                        <p:cTn id="115" dur="1" fill="hold">
                                          <p:stCondLst>
                                            <p:cond delay="0"/>
                                          </p:stCondLst>
                                        </p:cTn>
                                        <p:tgtEl>
                                          <p:spTgt spid="125"/>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80"/>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85"/>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81"/>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0"/>
                                          </p:stCondLst>
                                        </p:cTn>
                                        <p:tgtEl>
                                          <p:spTgt spid="84"/>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78"/>
                                        </p:tgtEl>
                                        <p:attrNameLst>
                                          <p:attrName>style.visibility</p:attrName>
                                        </p:attrNameLst>
                                      </p:cBhvr>
                                      <p:to>
                                        <p:strVal val="visible"/>
                                      </p:to>
                                    </p:set>
                                  </p:childTnLst>
                                </p:cTn>
                              </p:par>
                              <p:par>
                                <p:cTn id="132" presetID="1" presetClass="entr" presetSubtype="0" fill="hold" grpId="0" nodeType="withEffect">
                                  <p:stCondLst>
                                    <p:cond delay="0"/>
                                  </p:stCondLst>
                                  <p:childTnLst>
                                    <p:set>
                                      <p:cBhvr>
                                        <p:cTn id="133" dur="1" fill="hold">
                                          <p:stCondLst>
                                            <p:cond delay="0"/>
                                          </p:stCondLst>
                                        </p:cTn>
                                        <p:tgtEl>
                                          <p:spTgt spid="77"/>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presetID="10" presetClass="exit" presetSubtype="0" fill="hold" grpId="1" nodeType="clickEffect">
                                  <p:stCondLst>
                                    <p:cond delay="0"/>
                                  </p:stCondLst>
                                  <p:childTnLst>
                                    <p:animEffect transition="out" filter="fade">
                                      <p:cBhvr>
                                        <p:cTn id="137" dur="2000"/>
                                        <p:tgtEl>
                                          <p:spTgt spid="109"/>
                                        </p:tgtEl>
                                      </p:cBhvr>
                                    </p:animEffect>
                                    <p:set>
                                      <p:cBhvr>
                                        <p:cTn id="138" dur="1" fill="hold">
                                          <p:stCondLst>
                                            <p:cond delay="1999"/>
                                          </p:stCondLst>
                                        </p:cTn>
                                        <p:tgtEl>
                                          <p:spTgt spid="109"/>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2000"/>
                                        <p:tgtEl>
                                          <p:spTgt spid="121"/>
                                        </p:tgtEl>
                                      </p:cBhvr>
                                    </p:animEffect>
                                    <p:set>
                                      <p:cBhvr>
                                        <p:cTn id="141" dur="1" fill="hold">
                                          <p:stCondLst>
                                            <p:cond delay="1999"/>
                                          </p:stCondLst>
                                        </p:cTn>
                                        <p:tgtEl>
                                          <p:spTgt spid="121"/>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2000"/>
                                        <p:tgtEl>
                                          <p:spTgt spid="112"/>
                                        </p:tgtEl>
                                      </p:cBhvr>
                                    </p:animEffect>
                                    <p:set>
                                      <p:cBhvr>
                                        <p:cTn id="144" dur="1" fill="hold">
                                          <p:stCondLst>
                                            <p:cond delay="1999"/>
                                          </p:stCondLst>
                                        </p:cTn>
                                        <p:tgtEl>
                                          <p:spTgt spid="112"/>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2000"/>
                                        <p:tgtEl>
                                          <p:spTgt spid="97"/>
                                        </p:tgtEl>
                                      </p:cBhvr>
                                    </p:animEffect>
                                    <p:set>
                                      <p:cBhvr>
                                        <p:cTn id="147" dur="1" fill="hold">
                                          <p:stCondLst>
                                            <p:cond delay="1999"/>
                                          </p:stCondLst>
                                        </p:cTn>
                                        <p:tgtEl>
                                          <p:spTgt spid="97"/>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2000"/>
                                        <p:tgtEl>
                                          <p:spTgt spid="111"/>
                                        </p:tgtEl>
                                      </p:cBhvr>
                                    </p:animEffect>
                                    <p:set>
                                      <p:cBhvr>
                                        <p:cTn id="150" dur="1" fill="hold">
                                          <p:stCondLst>
                                            <p:cond delay="1999"/>
                                          </p:stCondLst>
                                        </p:cTn>
                                        <p:tgtEl>
                                          <p:spTgt spid="111"/>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2000"/>
                                        <p:tgtEl>
                                          <p:spTgt spid="101"/>
                                        </p:tgtEl>
                                      </p:cBhvr>
                                    </p:animEffect>
                                    <p:set>
                                      <p:cBhvr>
                                        <p:cTn id="153" dur="1" fill="hold">
                                          <p:stCondLst>
                                            <p:cond delay="1999"/>
                                          </p:stCondLst>
                                        </p:cTn>
                                        <p:tgtEl>
                                          <p:spTgt spid="101"/>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2000"/>
                                        <p:tgtEl>
                                          <p:spTgt spid="122"/>
                                        </p:tgtEl>
                                      </p:cBhvr>
                                    </p:animEffect>
                                    <p:set>
                                      <p:cBhvr>
                                        <p:cTn id="156" dur="1" fill="hold">
                                          <p:stCondLst>
                                            <p:cond delay="1999"/>
                                          </p:stCondLst>
                                        </p:cTn>
                                        <p:tgtEl>
                                          <p:spTgt spid="122"/>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2000"/>
                                        <p:tgtEl>
                                          <p:spTgt spid="107"/>
                                        </p:tgtEl>
                                      </p:cBhvr>
                                    </p:animEffect>
                                    <p:set>
                                      <p:cBhvr>
                                        <p:cTn id="159" dur="1" fill="hold">
                                          <p:stCondLst>
                                            <p:cond delay="1999"/>
                                          </p:stCondLst>
                                        </p:cTn>
                                        <p:tgtEl>
                                          <p:spTgt spid="107"/>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2000"/>
                                        <p:tgtEl>
                                          <p:spTgt spid="110"/>
                                        </p:tgtEl>
                                      </p:cBhvr>
                                    </p:animEffect>
                                    <p:set>
                                      <p:cBhvr>
                                        <p:cTn id="162" dur="1" fill="hold">
                                          <p:stCondLst>
                                            <p:cond delay="1999"/>
                                          </p:stCondLst>
                                        </p:cTn>
                                        <p:tgtEl>
                                          <p:spTgt spid="110"/>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2000"/>
                                        <p:tgtEl>
                                          <p:spTgt spid="118"/>
                                        </p:tgtEl>
                                      </p:cBhvr>
                                    </p:animEffect>
                                    <p:set>
                                      <p:cBhvr>
                                        <p:cTn id="165" dur="1" fill="hold">
                                          <p:stCondLst>
                                            <p:cond delay="1999"/>
                                          </p:stCondLst>
                                        </p:cTn>
                                        <p:tgtEl>
                                          <p:spTgt spid="118"/>
                                        </p:tgtEl>
                                        <p:attrNameLst>
                                          <p:attrName>style.visibility</p:attrName>
                                        </p:attrNameLst>
                                      </p:cBhvr>
                                      <p:to>
                                        <p:strVal val="hidden"/>
                                      </p:to>
                                    </p:set>
                                  </p:childTnLst>
                                </p:cTn>
                              </p:par>
                              <p:par>
                                <p:cTn id="166" presetID="10" presetClass="exit" presetSubtype="0" fill="hold" grpId="1" nodeType="withEffect">
                                  <p:stCondLst>
                                    <p:cond delay="0"/>
                                  </p:stCondLst>
                                  <p:childTnLst>
                                    <p:animEffect transition="out" filter="fade">
                                      <p:cBhvr>
                                        <p:cTn id="167" dur="2000"/>
                                        <p:tgtEl>
                                          <p:spTgt spid="102"/>
                                        </p:tgtEl>
                                      </p:cBhvr>
                                    </p:animEffect>
                                    <p:set>
                                      <p:cBhvr>
                                        <p:cTn id="168" dur="1" fill="hold">
                                          <p:stCondLst>
                                            <p:cond delay="1999"/>
                                          </p:stCondLst>
                                        </p:cTn>
                                        <p:tgtEl>
                                          <p:spTgt spid="102"/>
                                        </p:tgtEl>
                                        <p:attrNameLst>
                                          <p:attrName>style.visibility</p:attrName>
                                        </p:attrNameLst>
                                      </p:cBhvr>
                                      <p:to>
                                        <p:strVal val="hidden"/>
                                      </p:to>
                                    </p:set>
                                  </p:childTnLst>
                                </p:cTn>
                              </p:par>
                              <p:par>
                                <p:cTn id="169" presetID="10" presetClass="exit" presetSubtype="0" fill="hold" grpId="1" nodeType="withEffect">
                                  <p:stCondLst>
                                    <p:cond delay="0"/>
                                  </p:stCondLst>
                                  <p:childTnLst>
                                    <p:animEffect transition="out" filter="fade">
                                      <p:cBhvr>
                                        <p:cTn id="170" dur="2000"/>
                                        <p:tgtEl>
                                          <p:spTgt spid="113"/>
                                        </p:tgtEl>
                                      </p:cBhvr>
                                    </p:animEffect>
                                    <p:set>
                                      <p:cBhvr>
                                        <p:cTn id="171" dur="1" fill="hold">
                                          <p:stCondLst>
                                            <p:cond delay="1999"/>
                                          </p:stCondLst>
                                        </p:cTn>
                                        <p:tgtEl>
                                          <p:spTgt spid="113"/>
                                        </p:tgtEl>
                                        <p:attrNameLst>
                                          <p:attrName>style.visibility</p:attrName>
                                        </p:attrNameLst>
                                      </p:cBhvr>
                                      <p:to>
                                        <p:strVal val="hidden"/>
                                      </p:to>
                                    </p:set>
                                  </p:childTnLst>
                                </p:cTn>
                              </p:par>
                              <p:par>
                                <p:cTn id="172" presetID="10" presetClass="exit" presetSubtype="0" fill="hold" grpId="1" nodeType="withEffect">
                                  <p:stCondLst>
                                    <p:cond delay="0"/>
                                  </p:stCondLst>
                                  <p:childTnLst>
                                    <p:animEffect transition="out" filter="fade">
                                      <p:cBhvr>
                                        <p:cTn id="173" dur="2000"/>
                                        <p:tgtEl>
                                          <p:spTgt spid="98"/>
                                        </p:tgtEl>
                                      </p:cBhvr>
                                    </p:animEffect>
                                    <p:set>
                                      <p:cBhvr>
                                        <p:cTn id="174" dur="1" fill="hold">
                                          <p:stCondLst>
                                            <p:cond delay="1999"/>
                                          </p:stCondLst>
                                        </p:cTn>
                                        <p:tgtEl>
                                          <p:spTgt spid="98"/>
                                        </p:tgtEl>
                                        <p:attrNameLst>
                                          <p:attrName>style.visibility</p:attrName>
                                        </p:attrNameLst>
                                      </p:cBhvr>
                                      <p:to>
                                        <p:strVal val="hidden"/>
                                      </p:to>
                                    </p:set>
                                  </p:childTnLst>
                                </p:cTn>
                              </p:par>
                              <p:par>
                                <p:cTn id="175" presetID="10" presetClass="exit" presetSubtype="0" fill="hold" grpId="0" nodeType="withEffect">
                                  <p:stCondLst>
                                    <p:cond delay="0"/>
                                  </p:stCondLst>
                                  <p:childTnLst>
                                    <p:animEffect transition="out" filter="fade">
                                      <p:cBhvr>
                                        <p:cTn id="176" dur="2000"/>
                                        <p:tgtEl>
                                          <p:spTgt spid="95"/>
                                        </p:tgtEl>
                                      </p:cBhvr>
                                    </p:animEffect>
                                    <p:set>
                                      <p:cBhvr>
                                        <p:cTn id="177" dur="1" fill="hold">
                                          <p:stCondLst>
                                            <p:cond delay="1999"/>
                                          </p:stCondLst>
                                        </p:cTn>
                                        <p:tgtEl>
                                          <p:spTgt spid="95"/>
                                        </p:tgtEl>
                                        <p:attrNameLst>
                                          <p:attrName>style.visibility</p:attrName>
                                        </p:attrNameLst>
                                      </p:cBhvr>
                                      <p:to>
                                        <p:strVal val="hidden"/>
                                      </p:to>
                                    </p:set>
                                  </p:childTnLst>
                                </p:cTn>
                              </p:par>
                              <p:par>
                                <p:cTn id="178" presetID="10" presetClass="exit" presetSubtype="0" fill="hold" grpId="1" nodeType="withEffect">
                                  <p:stCondLst>
                                    <p:cond delay="0"/>
                                  </p:stCondLst>
                                  <p:childTnLst>
                                    <p:animEffect transition="out" filter="fade">
                                      <p:cBhvr>
                                        <p:cTn id="179" dur="2000"/>
                                        <p:tgtEl>
                                          <p:spTgt spid="114"/>
                                        </p:tgtEl>
                                      </p:cBhvr>
                                    </p:animEffect>
                                    <p:set>
                                      <p:cBhvr>
                                        <p:cTn id="180" dur="1" fill="hold">
                                          <p:stCondLst>
                                            <p:cond delay="1999"/>
                                          </p:stCondLst>
                                        </p:cTn>
                                        <p:tgtEl>
                                          <p:spTgt spid="114"/>
                                        </p:tgtEl>
                                        <p:attrNameLst>
                                          <p:attrName>style.visibility</p:attrName>
                                        </p:attrNameLst>
                                      </p:cBhvr>
                                      <p:to>
                                        <p:strVal val="hidden"/>
                                      </p:to>
                                    </p:set>
                                  </p:childTnLst>
                                </p:cTn>
                              </p:par>
                              <p:par>
                                <p:cTn id="181" presetID="10" presetClass="exit" presetSubtype="0" fill="hold" grpId="1" nodeType="withEffect">
                                  <p:stCondLst>
                                    <p:cond delay="0"/>
                                  </p:stCondLst>
                                  <p:childTnLst>
                                    <p:animEffect transition="out" filter="fade">
                                      <p:cBhvr>
                                        <p:cTn id="182" dur="2000"/>
                                        <p:tgtEl>
                                          <p:spTgt spid="117"/>
                                        </p:tgtEl>
                                      </p:cBhvr>
                                    </p:animEffect>
                                    <p:set>
                                      <p:cBhvr>
                                        <p:cTn id="183" dur="1" fill="hold">
                                          <p:stCondLst>
                                            <p:cond delay="1999"/>
                                          </p:stCondLst>
                                        </p:cTn>
                                        <p:tgtEl>
                                          <p:spTgt spid="117"/>
                                        </p:tgtEl>
                                        <p:attrNameLst>
                                          <p:attrName>style.visibility</p:attrName>
                                        </p:attrNameLst>
                                      </p:cBhvr>
                                      <p:to>
                                        <p:strVal val="hidden"/>
                                      </p:to>
                                    </p:set>
                                  </p:childTnLst>
                                </p:cTn>
                              </p:par>
                              <p:par>
                                <p:cTn id="184" presetID="10" presetClass="exit" presetSubtype="0" fill="hold" grpId="1" nodeType="withEffect">
                                  <p:stCondLst>
                                    <p:cond delay="0"/>
                                  </p:stCondLst>
                                  <p:childTnLst>
                                    <p:animEffect transition="out" filter="fade">
                                      <p:cBhvr>
                                        <p:cTn id="185" dur="2000"/>
                                        <p:tgtEl>
                                          <p:spTgt spid="108"/>
                                        </p:tgtEl>
                                      </p:cBhvr>
                                    </p:animEffect>
                                    <p:set>
                                      <p:cBhvr>
                                        <p:cTn id="186" dur="1" fill="hold">
                                          <p:stCondLst>
                                            <p:cond delay="1999"/>
                                          </p:stCondLst>
                                        </p:cTn>
                                        <p:tgtEl>
                                          <p:spTgt spid="108"/>
                                        </p:tgtEl>
                                        <p:attrNameLst>
                                          <p:attrName>style.visibility</p:attrName>
                                        </p:attrNameLst>
                                      </p:cBhvr>
                                      <p:to>
                                        <p:strVal val="hidden"/>
                                      </p:to>
                                    </p:set>
                                  </p:childTnLst>
                                </p:cTn>
                              </p:par>
                              <p:par>
                                <p:cTn id="187" presetID="10" presetClass="exit" presetSubtype="0" fill="hold" grpId="1" nodeType="withEffect">
                                  <p:stCondLst>
                                    <p:cond delay="0"/>
                                  </p:stCondLst>
                                  <p:childTnLst>
                                    <p:animEffect transition="out" filter="fade">
                                      <p:cBhvr>
                                        <p:cTn id="188" dur="2000"/>
                                        <p:tgtEl>
                                          <p:spTgt spid="96"/>
                                        </p:tgtEl>
                                      </p:cBhvr>
                                    </p:animEffect>
                                    <p:set>
                                      <p:cBhvr>
                                        <p:cTn id="189" dur="1" fill="hold">
                                          <p:stCondLst>
                                            <p:cond delay="1999"/>
                                          </p:stCondLst>
                                        </p:cTn>
                                        <p:tgtEl>
                                          <p:spTgt spid="96"/>
                                        </p:tgtEl>
                                        <p:attrNameLst>
                                          <p:attrName>style.visibility</p:attrName>
                                        </p:attrNameLst>
                                      </p:cBhvr>
                                      <p:to>
                                        <p:strVal val="hidden"/>
                                      </p:to>
                                    </p:set>
                                  </p:childTnLst>
                                </p:cTn>
                              </p:par>
                              <p:par>
                                <p:cTn id="190" presetID="10" presetClass="exit" presetSubtype="0" fill="hold" grpId="1" nodeType="withEffect">
                                  <p:stCondLst>
                                    <p:cond delay="0"/>
                                  </p:stCondLst>
                                  <p:childTnLst>
                                    <p:animEffect transition="out" filter="fade">
                                      <p:cBhvr>
                                        <p:cTn id="191" dur="2000"/>
                                        <p:tgtEl>
                                          <p:spTgt spid="99"/>
                                        </p:tgtEl>
                                      </p:cBhvr>
                                    </p:animEffect>
                                    <p:set>
                                      <p:cBhvr>
                                        <p:cTn id="192" dur="1" fill="hold">
                                          <p:stCondLst>
                                            <p:cond delay="1999"/>
                                          </p:stCondLst>
                                        </p:cTn>
                                        <p:tgtEl>
                                          <p:spTgt spid="99"/>
                                        </p:tgtEl>
                                        <p:attrNameLst>
                                          <p:attrName>style.visibility</p:attrName>
                                        </p:attrNameLst>
                                      </p:cBhvr>
                                      <p:to>
                                        <p:strVal val="hidden"/>
                                      </p:to>
                                    </p:set>
                                  </p:childTnLst>
                                </p:cTn>
                              </p:par>
                              <p:par>
                                <p:cTn id="193" presetID="1" presetClass="entr" presetSubtype="0" fill="hold" grpId="0" nodeType="withEffect">
                                  <p:stCondLst>
                                    <p:cond delay="0"/>
                                  </p:stCondLst>
                                  <p:childTnLst>
                                    <p:set>
                                      <p:cBhvr>
                                        <p:cTn id="194" dur="1" fill="hold">
                                          <p:stCondLst>
                                            <p:cond delay="0"/>
                                          </p:stCondLst>
                                        </p:cTn>
                                        <p:tgtEl>
                                          <p:spTgt spid="44">
                                            <p:txEl>
                                              <p:pRg st="5" end="5"/>
                                            </p:txEl>
                                          </p:spTgt>
                                        </p:tgtEl>
                                        <p:attrNameLst>
                                          <p:attrName>style.visibility</p:attrName>
                                        </p:attrNameLst>
                                      </p:cBhvr>
                                      <p:to>
                                        <p:strVal val="visible"/>
                                      </p:to>
                                    </p:set>
                                  </p:childTnLst>
                                </p:cTn>
                              </p:par>
                              <p:par>
                                <p:cTn id="195" presetID="10" presetClass="exit" presetSubtype="0" fill="hold" nodeType="withEffect">
                                  <p:stCondLst>
                                    <p:cond delay="0"/>
                                  </p:stCondLst>
                                  <p:childTnLst>
                                    <p:animEffect transition="out" filter="fade">
                                      <p:cBhvr>
                                        <p:cTn id="196" dur="2000"/>
                                        <p:tgtEl>
                                          <p:spTgt spid="8"/>
                                        </p:tgtEl>
                                      </p:cBhvr>
                                    </p:animEffect>
                                    <p:set>
                                      <p:cBhvr>
                                        <p:cTn id="197" dur="1" fill="hold">
                                          <p:stCondLst>
                                            <p:cond delay="1999"/>
                                          </p:stCondLst>
                                        </p:cTn>
                                        <p:tgtEl>
                                          <p:spTgt spid="8"/>
                                        </p:tgtEl>
                                        <p:attrNameLst>
                                          <p:attrName>style.visibility</p:attrName>
                                        </p:attrNameLst>
                                      </p:cBhvr>
                                      <p:to>
                                        <p:strVal val="hidden"/>
                                      </p:to>
                                    </p:set>
                                  </p:childTnLst>
                                </p:cTn>
                              </p:par>
                              <p:par>
                                <p:cTn id="198" presetID="10" presetClass="exit" presetSubtype="0" fill="hold" nodeType="withEffect">
                                  <p:stCondLst>
                                    <p:cond delay="0"/>
                                  </p:stCondLst>
                                  <p:childTnLst>
                                    <p:animEffect transition="out" filter="fade">
                                      <p:cBhvr>
                                        <p:cTn id="199" dur="2000"/>
                                        <p:tgtEl>
                                          <p:spTgt spid="3"/>
                                        </p:tgtEl>
                                      </p:cBhvr>
                                    </p:animEffect>
                                    <p:set>
                                      <p:cBhvr>
                                        <p:cTn id="200" dur="1" fill="hold">
                                          <p:stCondLst>
                                            <p:cond delay="1999"/>
                                          </p:stCondLst>
                                        </p:cTn>
                                        <p:tgtEl>
                                          <p:spTgt spid="3"/>
                                        </p:tgtEl>
                                        <p:attrNameLst>
                                          <p:attrName>style.visibility</p:attrName>
                                        </p:attrNameLst>
                                      </p:cBhvr>
                                      <p:to>
                                        <p:strVal val="hidden"/>
                                      </p:to>
                                    </p:set>
                                  </p:childTnLst>
                                </p:cTn>
                              </p:par>
                              <p:par>
                                <p:cTn id="201" presetID="10" presetClass="exit" presetSubtype="0" fill="hold" nodeType="withEffect">
                                  <p:stCondLst>
                                    <p:cond delay="0"/>
                                  </p:stCondLst>
                                  <p:childTnLst>
                                    <p:animEffect transition="out" filter="fade">
                                      <p:cBhvr>
                                        <p:cTn id="202" dur="2000"/>
                                        <p:tgtEl>
                                          <p:spTgt spid="7"/>
                                        </p:tgtEl>
                                      </p:cBhvr>
                                    </p:animEffect>
                                    <p:set>
                                      <p:cBhvr>
                                        <p:cTn id="203" dur="1" fill="hold">
                                          <p:stCondLst>
                                            <p:cond delay="1999"/>
                                          </p:stCondLst>
                                        </p:cTn>
                                        <p:tgtEl>
                                          <p:spTgt spid="7"/>
                                        </p:tgtEl>
                                        <p:attrNameLst>
                                          <p:attrName>style.visibility</p:attrName>
                                        </p:attrNameLst>
                                      </p:cBhvr>
                                      <p:to>
                                        <p:strVal val="hidden"/>
                                      </p:to>
                                    </p:set>
                                  </p:childTnLst>
                                </p:cTn>
                              </p:par>
                              <p:par>
                                <p:cTn id="204" presetID="10" presetClass="exit" presetSubtype="0" fill="hold" nodeType="withEffect">
                                  <p:stCondLst>
                                    <p:cond delay="0"/>
                                  </p:stCondLst>
                                  <p:childTnLst>
                                    <p:animEffect transition="out" filter="fade">
                                      <p:cBhvr>
                                        <p:cTn id="205" dur="2000"/>
                                        <p:tgtEl>
                                          <p:spTgt spid="9"/>
                                        </p:tgtEl>
                                      </p:cBhvr>
                                    </p:animEffect>
                                    <p:set>
                                      <p:cBhvr>
                                        <p:cTn id="206" dur="1" fill="hold">
                                          <p:stCondLst>
                                            <p:cond delay="1999"/>
                                          </p:stCondLst>
                                        </p:cTn>
                                        <p:tgtEl>
                                          <p:spTgt spid="9"/>
                                        </p:tgtEl>
                                        <p:attrNameLst>
                                          <p:attrName>style.visibility</p:attrName>
                                        </p:attrNameLst>
                                      </p:cBhvr>
                                      <p:to>
                                        <p:strVal val="hidden"/>
                                      </p:to>
                                    </p:set>
                                  </p:childTnLst>
                                </p:cTn>
                              </p:par>
                              <p:par>
                                <p:cTn id="207" presetID="10" presetClass="exit" presetSubtype="0" fill="hold" nodeType="withEffect">
                                  <p:stCondLst>
                                    <p:cond delay="0"/>
                                  </p:stCondLst>
                                  <p:childTnLst>
                                    <p:animEffect transition="out" filter="fade">
                                      <p:cBhvr>
                                        <p:cTn id="208" dur="2000"/>
                                        <p:tgtEl>
                                          <p:spTgt spid="125"/>
                                        </p:tgtEl>
                                      </p:cBhvr>
                                    </p:animEffect>
                                    <p:set>
                                      <p:cBhvr>
                                        <p:cTn id="209" dur="1" fill="hold">
                                          <p:stCondLst>
                                            <p:cond delay="1999"/>
                                          </p:stCondLst>
                                        </p:cTn>
                                        <p:tgtEl>
                                          <p:spTgt spid="125"/>
                                        </p:tgtEl>
                                        <p:attrNameLst>
                                          <p:attrName>style.visibility</p:attrName>
                                        </p:attrNameLst>
                                      </p:cBhvr>
                                      <p:to>
                                        <p:strVal val="hidden"/>
                                      </p:to>
                                    </p:set>
                                  </p:childTnLst>
                                </p:cTn>
                              </p:par>
                              <p:par>
                                <p:cTn id="210" presetID="10" presetClass="exit" presetSubtype="0" fill="hold" nodeType="withEffect">
                                  <p:stCondLst>
                                    <p:cond delay="0"/>
                                  </p:stCondLst>
                                  <p:childTnLst>
                                    <p:animEffect transition="out" filter="fade">
                                      <p:cBhvr>
                                        <p:cTn id="211" dur="2000"/>
                                        <p:tgtEl>
                                          <p:spTgt spid="127"/>
                                        </p:tgtEl>
                                      </p:cBhvr>
                                    </p:animEffect>
                                    <p:set>
                                      <p:cBhvr>
                                        <p:cTn id="212" dur="1" fill="hold">
                                          <p:stCondLst>
                                            <p:cond delay="1999"/>
                                          </p:stCondLst>
                                        </p:cTn>
                                        <p:tgtEl>
                                          <p:spTgt spid="127"/>
                                        </p:tgtEl>
                                        <p:attrNameLst>
                                          <p:attrName>style.visibility</p:attrName>
                                        </p:attrNameLst>
                                      </p:cBhvr>
                                      <p:to>
                                        <p:strVal val="hidden"/>
                                      </p:to>
                                    </p:set>
                                  </p:childTnLst>
                                </p:cTn>
                              </p:par>
                              <p:par>
                                <p:cTn id="213" presetID="10" presetClass="exit" presetSubtype="0" fill="hold" grpId="1" nodeType="withEffect">
                                  <p:stCondLst>
                                    <p:cond delay="0"/>
                                  </p:stCondLst>
                                  <p:childTnLst>
                                    <p:animEffect transition="out" filter="fade">
                                      <p:cBhvr>
                                        <p:cTn id="214" dur="2000"/>
                                        <p:tgtEl>
                                          <p:spTgt spid="78"/>
                                        </p:tgtEl>
                                      </p:cBhvr>
                                    </p:animEffect>
                                    <p:set>
                                      <p:cBhvr>
                                        <p:cTn id="215" dur="1" fill="hold">
                                          <p:stCondLst>
                                            <p:cond delay="1999"/>
                                          </p:stCondLst>
                                        </p:cTn>
                                        <p:tgtEl>
                                          <p:spTgt spid="78"/>
                                        </p:tgtEl>
                                        <p:attrNameLst>
                                          <p:attrName>style.visibility</p:attrName>
                                        </p:attrNameLst>
                                      </p:cBhvr>
                                      <p:to>
                                        <p:strVal val="hidden"/>
                                      </p:to>
                                    </p:set>
                                  </p:childTnLst>
                                </p:cTn>
                              </p:par>
                              <p:par>
                                <p:cTn id="216" presetID="10" presetClass="exit" presetSubtype="0" fill="hold" grpId="1" nodeType="withEffect">
                                  <p:stCondLst>
                                    <p:cond delay="0"/>
                                  </p:stCondLst>
                                  <p:childTnLst>
                                    <p:animEffect transition="out" filter="fade">
                                      <p:cBhvr>
                                        <p:cTn id="217" dur="2000"/>
                                        <p:tgtEl>
                                          <p:spTgt spid="79"/>
                                        </p:tgtEl>
                                      </p:cBhvr>
                                    </p:animEffect>
                                    <p:set>
                                      <p:cBhvr>
                                        <p:cTn id="218" dur="1" fill="hold">
                                          <p:stCondLst>
                                            <p:cond delay="1999"/>
                                          </p:stCondLst>
                                        </p:cTn>
                                        <p:tgtEl>
                                          <p:spTgt spid="79"/>
                                        </p:tgtEl>
                                        <p:attrNameLst>
                                          <p:attrName>style.visibility</p:attrName>
                                        </p:attrNameLst>
                                      </p:cBhvr>
                                      <p:to>
                                        <p:strVal val="hidden"/>
                                      </p:to>
                                    </p:set>
                                  </p:childTnLst>
                                </p:cTn>
                              </p:par>
                              <p:par>
                                <p:cTn id="219" presetID="10" presetClass="exit" presetSubtype="0" fill="hold" grpId="1" nodeType="withEffect">
                                  <p:stCondLst>
                                    <p:cond delay="0"/>
                                  </p:stCondLst>
                                  <p:childTnLst>
                                    <p:animEffect transition="out" filter="fade">
                                      <p:cBhvr>
                                        <p:cTn id="220" dur="2000"/>
                                        <p:tgtEl>
                                          <p:spTgt spid="83"/>
                                        </p:tgtEl>
                                      </p:cBhvr>
                                    </p:animEffect>
                                    <p:set>
                                      <p:cBhvr>
                                        <p:cTn id="221" dur="1" fill="hold">
                                          <p:stCondLst>
                                            <p:cond delay="1999"/>
                                          </p:stCondLst>
                                        </p:cTn>
                                        <p:tgtEl>
                                          <p:spTgt spid="83"/>
                                        </p:tgtEl>
                                        <p:attrNameLst>
                                          <p:attrName>style.visibility</p:attrName>
                                        </p:attrNameLst>
                                      </p:cBhvr>
                                      <p:to>
                                        <p:strVal val="hidden"/>
                                      </p:to>
                                    </p:set>
                                  </p:childTnLst>
                                </p:cTn>
                              </p:par>
                              <p:par>
                                <p:cTn id="222" presetID="10" presetClass="exit" presetSubtype="0" fill="hold" grpId="1" nodeType="withEffect">
                                  <p:stCondLst>
                                    <p:cond delay="0"/>
                                  </p:stCondLst>
                                  <p:childTnLst>
                                    <p:animEffect transition="out" filter="fade">
                                      <p:cBhvr>
                                        <p:cTn id="223" dur="2000"/>
                                        <p:tgtEl>
                                          <p:spTgt spid="85"/>
                                        </p:tgtEl>
                                      </p:cBhvr>
                                    </p:animEffect>
                                    <p:set>
                                      <p:cBhvr>
                                        <p:cTn id="224" dur="1" fill="hold">
                                          <p:stCondLst>
                                            <p:cond delay="1999"/>
                                          </p:stCondLst>
                                        </p:cTn>
                                        <p:tgtEl>
                                          <p:spTgt spid="85"/>
                                        </p:tgtEl>
                                        <p:attrNameLst>
                                          <p:attrName>style.visibility</p:attrName>
                                        </p:attrNameLst>
                                      </p:cBhvr>
                                      <p:to>
                                        <p:strVal val="hidden"/>
                                      </p:to>
                                    </p:set>
                                  </p:childTnLst>
                                </p:cTn>
                              </p:par>
                              <p:par>
                                <p:cTn id="225" presetID="10" presetClass="exit" presetSubtype="0" fill="hold" grpId="1" nodeType="withEffect">
                                  <p:stCondLst>
                                    <p:cond delay="0"/>
                                  </p:stCondLst>
                                  <p:childTnLst>
                                    <p:animEffect transition="out" filter="fade">
                                      <p:cBhvr>
                                        <p:cTn id="226" dur="2000"/>
                                        <p:tgtEl>
                                          <p:spTgt spid="84"/>
                                        </p:tgtEl>
                                      </p:cBhvr>
                                    </p:animEffect>
                                    <p:set>
                                      <p:cBhvr>
                                        <p:cTn id="227" dur="1" fill="hold">
                                          <p:stCondLst>
                                            <p:cond delay="1999"/>
                                          </p:stCondLst>
                                        </p:cTn>
                                        <p:tgtEl>
                                          <p:spTgt spid="84"/>
                                        </p:tgtEl>
                                        <p:attrNameLst>
                                          <p:attrName>style.visibility</p:attrName>
                                        </p:attrNameLst>
                                      </p:cBhvr>
                                      <p:to>
                                        <p:strVal val="hidden"/>
                                      </p:to>
                                    </p:set>
                                  </p:childTnLst>
                                </p:cTn>
                              </p:par>
                              <p:par>
                                <p:cTn id="228" presetID="10" presetClass="entr" presetSubtype="0" fill="hold" nodeType="withEffect">
                                  <p:stCondLst>
                                    <p:cond delay="0"/>
                                  </p:stCondLst>
                                  <p:childTnLst>
                                    <p:set>
                                      <p:cBhvr>
                                        <p:cTn id="229" dur="1" fill="hold">
                                          <p:stCondLst>
                                            <p:cond delay="0"/>
                                          </p:stCondLst>
                                        </p:cTn>
                                        <p:tgtEl>
                                          <p:spTgt spid="10"/>
                                        </p:tgtEl>
                                        <p:attrNameLst>
                                          <p:attrName>style.visibility</p:attrName>
                                        </p:attrNameLst>
                                      </p:cBhvr>
                                      <p:to>
                                        <p:strVal val="visible"/>
                                      </p:to>
                                    </p:set>
                                    <p:animEffect transition="in" filter="fade">
                                      <p:cBhvr>
                                        <p:cTn id="23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125" grpId="0" animBg="1"/>
      <p:bldP spid="95" grpId="0" animBg="1"/>
      <p:bldP spid="96" grpId="0" animBg="1"/>
      <p:bldP spid="96" grpId="1" animBg="1"/>
      <p:bldP spid="97" grpId="0" animBg="1"/>
      <p:bldP spid="97" grpId="1" animBg="1"/>
      <p:bldP spid="98" grpId="0" animBg="1"/>
      <p:bldP spid="98" grpId="1" animBg="1"/>
      <p:bldP spid="99" grpId="0" animBg="1"/>
      <p:bldP spid="99" grpId="1" animBg="1"/>
      <p:bldP spid="100" grpId="0" animBg="1"/>
      <p:bldP spid="101" grpId="0" animBg="1"/>
      <p:bldP spid="101" grpId="1" animBg="1"/>
      <p:bldP spid="102" grpId="0" animBg="1"/>
      <p:bldP spid="102" grpId="1" animBg="1"/>
      <p:bldP spid="103" grpId="0" animBg="1"/>
      <p:bldP spid="106" grpId="0" animBg="1"/>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2" grpId="0" animBg="1"/>
      <p:bldP spid="112" grpId="1" animBg="1"/>
      <p:bldP spid="113" grpId="0" animBg="1"/>
      <p:bldP spid="113" grpId="1" animBg="1"/>
      <p:bldP spid="114" grpId="0" animBg="1"/>
      <p:bldP spid="114" grpId="1" animBg="1"/>
      <p:bldP spid="115" grpId="0" animBg="1"/>
      <p:bldP spid="116" grpId="0" animBg="1"/>
      <p:bldP spid="117" grpId="0" animBg="1"/>
      <p:bldP spid="117" grpId="1" animBg="1"/>
      <p:bldP spid="118" grpId="0" animBg="1"/>
      <p:bldP spid="118" grpId="1" animBg="1"/>
      <p:bldP spid="121" grpId="0" animBg="1"/>
      <p:bldP spid="121" grpId="1" animBg="1"/>
      <p:bldP spid="122" grpId="0" animBg="1"/>
      <p:bldP spid="122" grpId="1" animBg="1"/>
      <p:bldP spid="44" grpId="0" build="p"/>
      <p:bldP spid="82" grpId="0" animBg="1"/>
      <p:bldP spid="83" grpId="0" animBg="1"/>
      <p:bldP spid="83" grpId="1" animBg="1"/>
      <p:bldP spid="81" grpId="0" animBg="1"/>
      <p:bldP spid="84" grpId="0" animBg="1"/>
      <p:bldP spid="84" grpId="1" animBg="1"/>
      <p:bldP spid="80" grpId="0" animBg="1"/>
      <p:bldP spid="85" grpId="0" animBg="1"/>
      <p:bldP spid="85" grpId="1" animBg="1"/>
      <p:bldP spid="77" grpId="0" animBg="1"/>
      <p:bldP spid="78" grpId="0" animBg="1"/>
      <p:bldP spid="78" grpId="1" animBg="1"/>
      <p:bldP spid="76" grpId="0" animBg="1"/>
      <p:bldP spid="79" grpId="0" animBg="1"/>
      <p:bldP spid="79" grpId="1" animBg="1"/>
    </p:bld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Region </a:t>
            </a:r>
            <a:r>
              <a:rPr lang="en-US" dirty="0" smtClean="0"/>
              <a:t>Size?</a:t>
            </a:r>
            <a:endParaRPr lang="en-US" dirty="0"/>
          </a:p>
        </p:txBody>
      </p:sp>
      <p:sp>
        <p:nvSpPr>
          <p:cNvPr id="203"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smtClean="0">
                <a:ln>
                  <a:noFill/>
                </a:ln>
                <a:solidFill>
                  <a:schemeClr val="tx1"/>
                </a:solidFill>
                <a:effectLst/>
                <a:uLnTx/>
                <a:uFillTx/>
                <a:latin typeface="+mj-lt"/>
                <a:ea typeface="+mj-ea"/>
                <a:cs typeface="+mj-cs"/>
              </a:rPr>
              <a:t>Lines and Blocks</a:t>
            </a:r>
            <a:endParaRPr kumimoji="0" lang="en-US" sz="40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Date Placeholder 3"/>
          <p:cNvSpPr>
            <a:spLocks noGrp="1"/>
          </p:cNvSpPr>
          <p:nvPr>
            <p:ph type="dt" sz="half" idx="10"/>
          </p:nvPr>
        </p:nvSpPr>
        <p:spPr/>
        <p:txBody>
          <a:bodyPr/>
          <a:lstStyle/>
          <a:p>
            <a:r>
              <a:rPr lang="en-US" smtClean="0"/>
              <a:t>McKinley</a:t>
            </a:r>
            <a:endParaRPr lang="en-US"/>
          </a:p>
        </p:txBody>
      </p:sp>
      <p:sp>
        <p:nvSpPr>
          <p:cNvPr id="5" name="Footer Placeholder 4"/>
          <p:cNvSpPr>
            <a:spLocks noGrp="1"/>
          </p:cNvSpPr>
          <p:nvPr>
            <p:ph type="ftr" sz="quarter" idx="11"/>
          </p:nvPr>
        </p:nvSpPr>
        <p:spPr/>
        <p:txBody>
          <a:bodyPr/>
          <a:lstStyle/>
          <a:p>
            <a:r>
              <a:rPr lang="en-US" smtClean="0"/>
              <a:t>How’s the Parallel Revolution Going?</a:t>
            </a:r>
            <a:endParaRPr lang="en-US"/>
          </a:p>
        </p:txBody>
      </p:sp>
      <p:sp>
        <p:nvSpPr>
          <p:cNvPr id="6" name="Slide Number Placeholder 5"/>
          <p:cNvSpPr>
            <a:spLocks noGrp="1"/>
          </p:cNvSpPr>
          <p:nvPr>
            <p:ph type="sldNum" sz="quarter" idx="12"/>
          </p:nvPr>
        </p:nvSpPr>
        <p:spPr/>
        <p:txBody>
          <a:bodyPr/>
          <a:lstStyle/>
          <a:p>
            <a:fld id="{831E3114-D1FF-A44E-A8B0-52B95EB67824}" type="slidenum">
              <a:rPr lang="en-US" smtClean="0"/>
              <a:pPr/>
              <a:t>61</a:t>
            </a:fld>
            <a:endParaRPr lang="en-US"/>
          </a:p>
        </p:txBody>
      </p:sp>
      <p:grpSp>
        <p:nvGrpSpPr>
          <p:cNvPr id="3" name="Group 6"/>
          <p:cNvGrpSpPr/>
          <p:nvPr/>
        </p:nvGrpSpPr>
        <p:grpSpPr>
          <a:xfrm>
            <a:off x="534600" y="2743200"/>
            <a:ext cx="8074800" cy="1494626"/>
            <a:chOff x="534600" y="4724400"/>
            <a:chExt cx="8074800" cy="1494626"/>
          </a:xfrm>
        </p:grpSpPr>
        <p:grpSp>
          <p:nvGrpSpPr>
            <p:cNvPr id="7" name="Group 82"/>
            <p:cNvGrpSpPr/>
            <p:nvPr/>
          </p:nvGrpSpPr>
          <p:grpSpPr>
            <a:xfrm>
              <a:off x="534600" y="4724400"/>
              <a:ext cx="8074800" cy="1494626"/>
              <a:chOff x="534600" y="4724400"/>
              <a:chExt cx="8074800" cy="1494626"/>
            </a:xfrm>
          </p:grpSpPr>
          <p:sp>
            <p:nvSpPr>
              <p:cNvPr id="25" name="Rectangle 24"/>
              <p:cNvSpPr/>
              <p:nvPr/>
            </p:nvSpPr>
            <p:spPr>
              <a:xfrm>
                <a:off x="534600" y="4771226"/>
                <a:ext cx="8074800" cy="1447800"/>
              </a:xfrm>
              <a:prstGeom prst="rect">
                <a:avLst/>
              </a:prstGeom>
              <a:solidFill>
                <a:schemeClr val="bg1"/>
              </a:solidFill>
              <a:ln>
                <a:noFill/>
              </a:ln>
              <a:effectLst>
                <a:outerShdw blurRad="50800" dist="38100" dir="5400000" sx="102000" sy="102000"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TextBox 25"/>
              <p:cNvSpPr txBox="1"/>
              <p:nvPr/>
            </p:nvSpPr>
            <p:spPr>
              <a:xfrm>
                <a:off x="3563100" y="4724400"/>
                <a:ext cx="2017800" cy="369332"/>
              </a:xfrm>
              <a:prstGeom prst="rect">
                <a:avLst/>
              </a:prstGeom>
              <a:noFill/>
            </p:spPr>
            <p:txBody>
              <a:bodyPr wrap="none" rtlCol="0">
                <a:spAutoFit/>
              </a:bodyPr>
              <a:lstStyle/>
              <a:p>
                <a:r>
                  <a:rPr lang="en-US" b="1" dirty="0" smtClean="0"/>
                  <a:t>Small Regions</a:t>
                </a:r>
                <a:endParaRPr lang="en-US" b="1" dirty="0"/>
              </a:p>
            </p:txBody>
          </p:sp>
        </p:grpSp>
        <p:grpSp>
          <p:nvGrpSpPr>
            <p:cNvPr id="8" name="Group 37"/>
            <p:cNvGrpSpPr/>
            <p:nvPr/>
          </p:nvGrpSpPr>
          <p:grpSpPr>
            <a:xfrm>
              <a:off x="612000" y="5154375"/>
              <a:ext cx="3470268" cy="572293"/>
              <a:chOff x="609600" y="4228307"/>
              <a:chExt cx="3470268" cy="572293"/>
            </a:xfrm>
          </p:grpSpPr>
          <p:sp>
            <p:nvSpPr>
              <p:cNvPr id="10" name="Rounded Rectangle 9"/>
              <p:cNvSpPr/>
              <p:nvPr/>
            </p:nvSpPr>
            <p:spPr>
              <a:xfrm>
                <a:off x="609600" y="4228307"/>
                <a:ext cx="496800" cy="57229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1" name="Rounded Rectangle 10"/>
              <p:cNvSpPr/>
              <p:nvPr/>
            </p:nvSpPr>
            <p:spPr>
              <a:xfrm>
                <a:off x="1105178" y="4228307"/>
                <a:ext cx="496800" cy="57229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2" name="Rounded Rectangle 11"/>
              <p:cNvSpPr/>
              <p:nvPr/>
            </p:nvSpPr>
            <p:spPr>
              <a:xfrm>
                <a:off x="1600756" y="4228307"/>
                <a:ext cx="496800" cy="57229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3" name="Rounded Rectangle 12"/>
              <p:cNvSpPr/>
              <p:nvPr/>
            </p:nvSpPr>
            <p:spPr>
              <a:xfrm>
                <a:off x="2096334" y="4228307"/>
                <a:ext cx="496800" cy="57229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4" name="Rounded Rectangle 13"/>
              <p:cNvSpPr/>
              <p:nvPr/>
            </p:nvSpPr>
            <p:spPr>
              <a:xfrm>
                <a:off x="2591912" y="4228307"/>
                <a:ext cx="496800" cy="57229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Rounded Rectangle 14"/>
              <p:cNvSpPr/>
              <p:nvPr/>
            </p:nvSpPr>
            <p:spPr>
              <a:xfrm>
                <a:off x="3087490" y="4228307"/>
                <a:ext cx="496800" cy="57229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6" name="Rounded Rectangle 15"/>
              <p:cNvSpPr/>
              <p:nvPr/>
            </p:nvSpPr>
            <p:spPr>
              <a:xfrm>
                <a:off x="3583068" y="4228307"/>
                <a:ext cx="496800" cy="57229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7" name="Rounded Rectangle 16"/>
              <p:cNvSpPr/>
              <p:nvPr/>
            </p:nvSpPr>
            <p:spPr>
              <a:xfrm>
                <a:off x="640800" y="4288200"/>
                <a:ext cx="45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8" name="Rounded Rectangle 17"/>
              <p:cNvSpPr/>
              <p:nvPr/>
            </p:nvSpPr>
            <p:spPr>
              <a:xfrm>
                <a:off x="1141200" y="4288200"/>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9" name="Rounded Rectangle 18"/>
              <p:cNvSpPr/>
              <p:nvPr/>
            </p:nvSpPr>
            <p:spPr>
              <a:xfrm>
                <a:off x="2133930" y="4288200"/>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0" name="Rounded Rectangle 19"/>
              <p:cNvSpPr/>
              <p:nvPr/>
            </p:nvSpPr>
            <p:spPr>
              <a:xfrm>
                <a:off x="1638000" y="4288200"/>
                <a:ext cx="36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1" name="Rounded Rectangle 20"/>
              <p:cNvSpPr/>
              <p:nvPr/>
            </p:nvSpPr>
            <p:spPr>
              <a:xfrm>
                <a:off x="3124200" y="4288200"/>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3" name="Rounded Rectangle 22"/>
              <p:cNvSpPr/>
              <p:nvPr/>
            </p:nvSpPr>
            <p:spPr>
              <a:xfrm>
                <a:off x="3373200" y="4288200"/>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4" name="Rounded Rectangle 23"/>
              <p:cNvSpPr/>
              <p:nvPr/>
            </p:nvSpPr>
            <p:spPr>
              <a:xfrm>
                <a:off x="2641197" y="4288200"/>
                <a:ext cx="27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grpSp>
      <p:grpSp>
        <p:nvGrpSpPr>
          <p:cNvPr id="9" name="Group 27"/>
          <p:cNvGrpSpPr/>
          <p:nvPr/>
        </p:nvGrpSpPr>
        <p:grpSpPr>
          <a:xfrm>
            <a:off x="535800" y="1219200"/>
            <a:ext cx="8074800" cy="1447800"/>
            <a:chOff x="535800" y="3048000"/>
            <a:chExt cx="8074800" cy="1447800"/>
          </a:xfrm>
        </p:grpSpPr>
        <p:grpSp>
          <p:nvGrpSpPr>
            <p:cNvPr id="22" name="Group 83"/>
            <p:cNvGrpSpPr/>
            <p:nvPr/>
          </p:nvGrpSpPr>
          <p:grpSpPr>
            <a:xfrm>
              <a:off x="535800" y="3048000"/>
              <a:ext cx="8074800" cy="1447800"/>
              <a:chOff x="535800" y="3048000"/>
              <a:chExt cx="8074800" cy="1447800"/>
            </a:xfrm>
          </p:grpSpPr>
          <p:sp>
            <p:nvSpPr>
              <p:cNvPr id="61" name="Rectangle 60"/>
              <p:cNvSpPr/>
              <p:nvPr/>
            </p:nvSpPr>
            <p:spPr>
              <a:xfrm>
                <a:off x="535800" y="3048000"/>
                <a:ext cx="8074800" cy="1447800"/>
              </a:xfrm>
              <a:prstGeom prst="rect">
                <a:avLst/>
              </a:prstGeom>
              <a:solidFill>
                <a:schemeClr val="bg1"/>
              </a:solidFill>
              <a:ln>
                <a:noFill/>
              </a:ln>
              <a:effectLst>
                <a:outerShdw blurRad="50800" dist="38100" dir="5400000" sx="102000" sy="102000"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2" name="TextBox 61"/>
              <p:cNvSpPr txBox="1"/>
              <p:nvPr/>
            </p:nvSpPr>
            <p:spPr>
              <a:xfrm>
                <a:off x="3581400" y="3048000"/>
                <a:ext cx="2028282" cy="369332"/>
              </a:xfrm>
              <a:prstGeom prst="rect">
                <a:avLst/>
              </a:prstGeom>
              <a:noFill/>
            </p:spPr>
            <p:txBody>
              <a:bodyPr wrap="none" rtlCol="0">
                <a:spAutoFit/>
              </a:bodyPr>
              <a:lstStyle/>
              <a:p>
                <a:r>
                  <a:rPr lang="en-US" b="1" dirty="0" smtClean="0"/>
                  <a:t>Large Regions</a:t>
                </a:r>
                <a:endParaRPr lang="en-US" b="1" dirty="0"/>
              </a:p>
            </p:txBody>
          </p:sp>
        </p:grpSp>
        <p:grpSp>
          <p:nvGrpSpPr>
            <p:cNvPr id="27" name="Group 6"/>
            <p:cNvGrpSpPr/>
            <p:nvPr/>
          </p:nvGrpSpPr>
          <p:grpSpPr>
            <a:xfrm>
              <a:off x="612000" y="3505200"/>
              <a:ext cx="7920000" cy="572293"/>
              <a:chOff x="609600" y="1676399"/>
              <a:chExt cx="7920000" cy="572293"/>
            </a:xfrm>
          </p:grpSpPr>
          <p:grpSp>
            <p:nvGrpSpPr>
              <p:cNvPr id="28" name="Group 303"/>
              <p:cNvGrpSpPr/>
              <p:nvPr/>
            </p:nvGrpSpPr>
            <p:grpSpPr>
              <a:xfrm>
                <a:off x="4569600" y="1676399"/>
                <a:ext cx="3960000" cy="572293"/>
                <a:chOff x="613134" y="3122614"/>
                <a:chExt cx="3960000" cy="572293"/>
              </a:xfrm>
            </p:grpSpPr>
            <p:sp>
              <p:nvSpPr>
                <p:cNvPr id="59" name="Rounded Rectangle 58"/>
                <p:cNvSpPr/>
                <p:nvPr/>
              </p:nvSpPr>
              <p:spPr>
                <a:xfrm>
                  <a:off x="613134" y="3122614"/>
                  <a:ext cx="3960000" cy="57229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0" name="Oval 59"/>
                <p:cNvSpPr/>
                <p:nvPr/>
              </p:nvSpPr>
              <p:spPr>
                <a:xfrm>
                  <a:off x="651600" y="3592800"/>
                  <a:ext cx="76200" cy="762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grpSp>
            <p:nvGrpSpPr>
              <p:cNvPr id="29" name="Group 307"/>
              <p:cNvGrpSpPr/>
              <p:nvPr/>
            </p:nvGrpSpPr>
            <p:grpSpPr>
              <a:xfrm>
                <a:off x="609600" y="1676399"/>
                <a:ext cx="3960000" cy="572293"/>
                <a:chOff x="609600" y="1676399"/>
                <a:chExt cx="3960000" cy="572293"/>
              </a:xfrm>
            </p:grpSpPr>
            <p:sp>
              <p:nvSpPr>
                <p:cNvPr id="57" name="Rounded Rectangle 56"/>
                <p:cNvSpPr/>
                <p:nvPr/>
              </p:nvSpPr>
              <p:spPr>
                <a:xfrm>
                  <a:off x="609600" y="1676399"/>
                  <a:ext cx="3960000" cy="57229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8" name="Oval 57"/>
                <p:cNvSpPr/>
                <p:nvPr/>
              </p:nvSpPr>
              <p:spPr>
                <a:xfrm>
                  <a:off x="648066" y="2146585"/>
                  <a:ext cx="76200" cy="762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sp>
            <p:nvSpPr>
              <p:cNvPr id="33" name="Rounded Rectangle 32"/>
              <p:cNvSpPr/>
              <p:nvPr/>
            </p:nvSpPr>
            <p:spPr>
              <a:xfrm>
                <a:off x="644862" y="1752600"/>
                <a:ext cx="450000" cy="360000"/>
              </a:xfrm>
              <a:prstGeom prst="roundRect">
                <a:avLst/>
              </a:prstGeom>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34" name="Rounded Rectangle 33"/>
              <p:cNvSpPr/>
              <p:nvPr/>
            </p:nvSpPr>
            <p:spPr>
              <a:xfrm>
                <a:off x="1152129" y="1752600"/>
                <a:ext cx="180000" cy="360000"/>
              </a:xfrm>
              <a:prstGeom prst="roundRect">
                <a:avLst/>
              </a:prstGeom>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35" name="Rounded Rectangle 34"/>
              <p:cNvSpPr/>
              <p:nvPr/>
            </p:nvSpPr>
            <p:spPr>
              <a:xfrm>
                <a:off x="1806663" y="1752600"/>
                <a:ext cx="180000" cy="360000"/>
              </a:xfrm>
              <a:prstGeom prst="roundRect">
                <a:avLst/>
              </a:prstGeom>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36" name="Rounded Rectangle 35"/>
              <p:cNvSpPr/>
              <p:nvPr/>
            </p:nvSpPr>
            <p:spPr>
              <a:xfrm>
                <a:off x="1389396" y="1752600"/>
                <a:ext cx="360000" cy="360000"/>
              </a:xfrm>
              <a:prstGeom prst="roundRect">
                <a:avLst/>
              </a:prstGeom>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37" name="Rounded Rectangle 36"/>
              <p:cNvSpPr/>
              <p:nvPr/>
            </p:nvSpPr>
            <p:spPr>
              <a:xfrm>
                <a:off x="2371199" y="1752600"/>
                <a:ext cx="180000" cy="360000"/>
              </a:xfrm>
              <a:prstGeom prst="roundRect">
                <a:avLst/>
              </a:prstGeom>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38" name="Rounded Rectangle 37"/>
              <p:cNvSpPr/>
              <p:nvPr/>
            </p:nvSpPr>
            <p:spPr>
              <a:xfrm>
                <a:off x="2857204" y="1752600"/>
                <a:ext cx="72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9" name="Rounded Rectangle 38"/>
              <p:cNvSpPr/>
              <p:nvPr/>
            </p:nvSpPr>
            <p:spPr>
              <a:xfrm>
                <a:off x="4036962" y="1752600"/>
                <a:ext cx="180000" cy="360000"/>
              </a:xfrm>
              <a:prstGeom prst="roundRect">
                <a:avLst/>
              </a:prstGeom>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0" name="Rounded Rectangle 39"/>
              <p:cNvSpPr/>
              <p:nvPr/>
            </p:nvSpPr>
            <p:spPr>
              <a:xfrm>
                <a:off x="3627083" y="1752600"/>
                <a:ext cx="360000" cy="360000"/>
              </a:xfrm>
              <a:prstGeom prst="roundRect">
                <a:avLst/>
              </a:prstGeom>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1" name="Rounded Rectangle 40"/>
              <p:cNvSpPr/>
              <p:nvPr/>
            </p:nvSpPr>
            <p:spPr>
              <a:xfrm>
                <a:off x="4266843" y="1752600"/>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42" name="Rounded Rectangle 41"/>
              <p:cNvSpPr/>
              <p:nvPr/>
            </p:nvSpPr>
            <p:spPr>
              <a:xfrm>
                <a:off x="2627325" y="1752600"/>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43" name="Rounded Rectangle 42"/>
              <p:cNvSpPr/>
              <p:nvPr/>
            </p:nvSpPr>
            <p:spPr>
              <a:xfrm>
                <a:off x="5185534" y="1752600"/>
                <a:ext cx="180000" cy="360000"/>
              </a:xfrm>
              <a:prstGeom prst="roundRect">
                <a:avLst/>
              </a:prstGeom>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4" name="Rounded Rectangle 43"/>
              <p:cNvSpPr/>
              <p:nvPr/>
            </p:nvSpPr>
            <p:spPr>
              <a:xfrm>
                <a:off x="4614600" y="1752600"/>
                <a:ext cx="270000" cy="360000"/>
              </a:xfrm>
              <a:prstGeom prst="roundRect">
                <a:avLst/>
              </a:prstGeom>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5" name="Rounded Rectangle 44"/>
              <p:cNvSpPr/>
              <p:nvPr/>
            </p:nvSpPr>
            <p:spPr>
              <a:xfrm>
                <a:off x="5996935" y="1752600"/>
                <a:ext cx="180000" cy="360000"/>
              </a:xfrm>
              <a:prstGeom prst="roundRect">
                <a:avLst/>
              </a:prstGeom>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6" name="Rounded Rectangle 45"/>
              <p:cNvSpPr/>
              <p:nvPr/>
            </p:nvSpPr>
            <p:spPr>
              <a:xfrm>
                <a:off x="5666468" y="1752600"/>
                <a:ext cx="270000" cy="360000"/>
              </a:xfrm>
              <a:prstGeom prst="roundRect">
                <a:avLst/>
              </a:prstGeom>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7" name="Rounded Rectangle 23"/>
              <p:cNvSpPr/>
              <p:nvPr/>
            </p:nvSpPr>
            <p:spPr>
              <a:xfrm>
                <a:off x="4945067" y="1752600"/>
                <a:ext cx="180000" cy="360000"/>
              </a:xfrm>
              <a:prstGeom prst="roundRect">
                <a:avLst/>
              </a:prstGeom>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8" name="Rounded Rectangle 24"/>
              <p:cNvSpPr/>
              <p:nvPr/>
            </p:nvSpPr>
            <p:spPr>
              <a:xfrm>
                <a:off x="5426001" y="1752600"/>
                <a:ext cx="180000" cy="360000"/>
              </a:xfrm>
              <a:prstGeom prst="roundRect">
                <a:avLst/>
              </a:prstGeom>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9" name="Rounded Rectangle 25"/>
              <p:cNvSpPr/>
              <p:nvPr/>
            </p:nvSpPr>
            <p:spPr>
              <a:xfrm>
                <a:off x="6237400" y="1752600"/>
                <a:ext cx="270000" cy="360000"/>
              </a:xfrm>
              <a:prstGeom prst="roundRect">
                <a:avLst/>
              </a:prstGeom>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0" name="Rounded Rectangle 26"/>
              <p:cNvSpPr/>
              <p:nvPr/>
            </p:nvSpPr>
            <p:spPr>
              <a:xfrm>
                <a:off x="7003279" y="1752600"/>
                <a:ext cx="180000" cy="360000"/>
              </a:xfrm>
              <a:prstGeom prst="roundRect">
                <a:avLst/>
              </a:prstGeom>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1" name="Rounded Rectangle 50"/>
              <p:cNvSpPr/>
              <p:nvPr/>
            </p:nvSpPr>
            <p:spPr>
              <a:xfrm>
                <a:off x="7733039" y="1752600"/>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52" name="Rounded Rectangle 51"/>
              <p:cNvSpPr/>
              <p:nvPr/>
            </p:nvSpPr>
            <p:spPr>
              <a:xfrm>
                <a:off x="7962919" y="1752600"/>
                <a:ext cx="180000" cy="3600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53" name="Rounded Rectangle 52"/>
              <p:cNvSpPr/>
              <p:nvPr/>
            </p:nvSpPr>
            <p:spPr>
              <a:xfrm>
                <a:off x="6593399" y="1752600"/>
                <a:ext cx="360000" cy="360000"/>
              </a:xfrm>
              <a:prstGeom prst="roundRect">
                <a:avLst/>
              </a:prstGeom>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4" name="Rounded Rectangle 53"/>
              <p:cNvSpPr/>
              <p:nvPr/>
            </p:nvSpPr>
            <p:spPr>
              <a:xfrm>
                <a:off x="7233159" y="1752600"/>
                <a:ext cx="450000" cy="360000"/>
              </a:xfrm>
              <a:prstGeom prst="roundRect">
                <a:avLst/>
              </a:prstGeom>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5" name="Rounded Rectangle 54"/>
              <p:cNvSpPr/>
              <p:nvPr/>
            </p:nvSpPr>
            <p:spPr>
              <a:xfrm>
                <a:off x="8192800" y="1752600"/>
                <a:ext cx="270000" cy="360000"/>
              </a:xfrm>
              <a:prstGeom prst="roundRect">
                <a:avLst/>
              </a:prstGeom>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6" name="Rounded Rectangle 55"/>
              <p:cNvSpPr/>
              <p:nvPr/>
            </p:nvSpPr>
            <p:spPr>
              <a:xfrm>
                <a:off x="2043930" y="1752600"/>
                <a:ext cx="270000" cy="360000"/>
              </a:xfrm>
              <a:prstGeom prst="roundRect">
                <a:avLst/>
              </a:prstGeom>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grpSp>
      </p:grpSp>
      <p:grpSp>
        <p:nvGrpSpPr>
          <p:cNvPr id="30" name="Group 62"/>
          <p:cNvGrpSpPr/>
          <p:nvPr/>
        </p:nvGrpSpPr>
        <p:grpSpPr>
          <a:xfrm>
            <a:off x="643200" y="3142637"/>
            <a:ext cx="4140339" cy="1124563"/>
            <a:chOff x="643200" y="5123837"/>
            <a:chExt cx="4140339" cy="1124563"/>
          </a:xfrm>
        </p:grpSpPr>
        <p:sp>
          <p:nvSpPr>
            <p:cNvPr id="64" name="TextBox 63"/>
            <p:cNvSpPr txBox="1"/>
            <p:nvPr/>
          </p:nvSpPr>
          <p:spPr>
            <a:xfrm>
              <a:off x="643200" y="5786735"/>
              <a:ext cx="4140339" cy="461665"/>
            </a:xfrm>
            <a:prstGeom prst="rect">
              <a:avLst/>
            </a:prstGeom>
            <a:noFill/>
          </p:spPr>
          <p:txBody>
            <a:bodyPr wrap="none" rtlCol="0">
              <a:spAutoFit/>
            </a:bodyPr>
            <a:lstStyle/>
            <a:p>
              <a:r>
                <a:rPr lang="en-US" sz="2400" dirty="0" smtClean="0">
                  <a:solidFill>
                    <a:srgbClr val="FF0000"/>
                  </a:solidFill>
                  <a:latin typeface="Zapf Dingbats"/>
                  <a:ea typeface="Zapf Dingbats"/>
                  <a:cs typeface="Zapf Dingbats"/>
                </a:rPr>
                <a:t>✗</a:t>
              </a:r>
              <a:r>
                <a:rPr lang="en-US" dirty="0" smtClean="0">
                  <a:ea typeface="Zapf Dingbats"/>
                  <a:cs typeface="Zapf Dingbats"/>
                </a:rPr>
                <a:t> Fragmentation (can’t fill blocks)</a:t>
              </a:r>
              <a:endParaRPr lang="en-US" dirty="0"/>
            </a:p>
          </p:txBody>
        </p:sp>
        <p:grpSp>
          <p:nvGrpSpPr>
            <p:cNvPr id="31" name="Group 67"/>
            <p:cNvGrpSpPr/>
            <p:nvPr/>
          </p:nvGrpSpPr>
          <p:grpSpPr>
            <a:xfrm>
              <a:off x="1219200" y="5123837"/>
              <a:ext cx="1524000" cy="533400"/>
              <a:chOff x="1219200" y="5047637"/>
              <a:chExt cx="1524000" cy="533400"/>
            </a:xfrm>
          </p:grpSpPr>
          <p:sp>
            <p:nvSpPr>
              <p:cNvPr id="66" name="Oval 65"/>
              <p:cNvSpPr/>
              <p:nvPr/>
            </p:nvSpPr>
            <p:spPr>
              <a:xfrm>
                <a:off x="1219200" y="5047637"/>
                <a:ext cx="532596" cy="533400"/>
              </a:xfrm>
              <a:prstGeom prst="ellipse">
                <a:avLst/>
              </a:prstGeom>
              <a:noFill/>
              <a:ln w="57150" cmpd="sng">
                <a:solidFill>
                  <a:srgbClr val="FF0000"/>
                </a:solidFill>
              </a:ln>
              <a:effectLst>
                <a:outerShdw blurRad="50800" dist="38100" dir="2700000" algn="tl" rotWithShape="0">
                  <a:srgbClr val="000000">
                    <a:alpha val="43000"/>
                  </a:srgb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67" name="Oval 66"/>
              <p:cNvSpPr/>
              <p:nvPr/>
            </p:nvSpPr>
            <p:spPr>
              <a:xfrm>
                <a:off x="2209799" y="5047637"/>
                <a:ext cx="533401" cy="533400"/>
              </a:xfrm>
              <a:prstGeom prst="ellipse">
                <a:avLst/>
              </a:prstGeom>
              <a:noFill/>
              <a:ln w="57150" cmpd="sng">
                <a:solidFill>
                  <a:srgbClr val="FF0000"/>
                </a:solidFill>
              </a:ln>
              <a:effectLst>
                <a:outerShdw blurRad="50800" dist="38100" dir="2700000" algn="tl" rotWithShape="0">
                  <a:srgbClr val="000000">
                    <a:alpha val="43000"/>
                  </a:srgb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grpSp>
      <p:sp>
        <p:nvSpPr>
          <p:cNvPr id="69" name="TextBox 68"/>
          <p:cNvSpPr txBox="1"/>
          <p:nvPr/>
        </p:nvSpPr>
        <p:spPr>
          <a:xfrm>
            <a:off x="675871" y="2252161"/>
            <a:ext cx="3712562" cy="461665"/>
          </a:xfrm>
          <a:prstGeom prst="rect">
            <a:avLst/>
          </a:prstGeom>
          <a:noFill/>
        </p:spPr>
        <p:txBody>
          <a:bodyPr wrap="none" rtlCol="0">
            <a:spAutoFit/>
          </a:bodyPr>
          <a:lstStyle/>
          <a:p>
            <a:r>
              <a:rPr lang="en-US" sz="2400" dirty="0" smtClean="0">
                <a:solidFill>
                  <a:srgbClr val="008000"/>
                </a:solidFill>
                <a:latin typeface="Zapf Dingbats"/>
                <a:ea typeface="Zapf Dingbats"/>
                <a:cs typeface="Zapf Dingbats"/>
              </a:rPr>
              <a:t>✓</a:t>
            </a:r>
            <a:r>
              <a:rPr lang="en-US" dirty="0" smtClean="0">
                <a:latin typeface="Zapf Dingbats"/>
                <a:ea typeface="Zapf Dingbats"/>
                <a:cs typeface="Zapf Dingbats"/>
              </a:rPr>
              <a:t> </a:t>
            </a:r>
            <a:r>
              <a:rPr lang="en-US" dirty="0" smtClean="0">
                <a:ea typeface="Zapf Dingbats"/>
                <a:cs typeface="Zapf Dingbats"/>
              </a:rPr>
              <a:t>More contiguous allocation</a:t>
            </a:r>
            <a:endParaRPr lang="en-US" dirty="0"/>
          </a:p>
        </p:txBody>
      </p:sp>
      <p:grpSp>
        <p:nvGrpSpPr>
          <p:cNvPr id="32" name="Group 69"/>
          <p:cNvGrpSpPr/>
          <p:nvPr/>
        </p:nvGrpSpPr>
        <p:grpSpPr>
          <a:xfrm>
            <a:off x="609600" y="1676400"/>
            <a:ext cx="7955989" cy="1037426"/>
            <a:chOff x="609600" y="3505200"/>
            <a:chExt cx="7955989" cy="1037426"/>
          </a:xfrm>
        </p:grpSpPr>
        <p:grpSp>
          <p:nvGrpSpPr>
            <p:cNvPr id="63" name="Group 66"/>
            <p:cNvGrpSpPr/>
            <p:nvPr/>
          </p:nvGrpSpPr>
          <p:grpSpPr>
            <a:xfrm>
              <a:off x="609600" y="3505200"/>
              <a:ext cx="6573679" cy="499404"/>
              <a:chOff x="609600" y="3161507"/>
              <a:chExt cx="6573679" cy="499404"/>
            </a:xfrm>
          </p:grpSpPr>
          <p:sp>
            <p:nvSpPr>
              <p:cNvPr id="73" name="Oval 72"/>
              <p:cNvSpPr/>
              <p:nvPr/>
            </p:nvSpPr>
            <p:spPr>
              <a:xfrm>
                <a:off x="4569600" y="3161507"/>
                <a:ext cx="2613679" cy="499404"/>
              </a:xfrm>
              <a:prstGeom prst="ellipse">
                <a:avLst/>
              </a:prstGeom>
              <a:noFill/>
              <a:ln w="57150" cmpd="sng">
                <a:solidFill>
                  <a:srgbClr val="FF0000"/>
                </a:solidFill>
              </a:ln>
              <a:effectLst>
                <a:outerShdw blurRad="50800" dist="38100" dir="2700000" algn="tl" rotWithShape="0">
                  <a:srgbClr val="000000">
                    <a:alpha val="43000"/>
                  </a:srgb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74" name="Oval 73"/>
              <p:cNvSpPr/>
              <p:nvPr/>
            </p:nvSpPr>
            <p:spPr>
              <a:xfrm>
                <a:off x="609600" y="3161507"/>
                <a:ext cx="2031597" cy="499404"/>
              </a:xfrm>
              <a:prstGeom prst="ellipse">
                <a:avLst/>
              </a:prstGeom>
              <a:noFill/>
              <a:ln w="57150" cmpd="sng">
                <a:solidFill>
                  <a:srgbClr val="FF0000"/>
                </a:solidFill>
              </a:ln>
              <a:effectLst>
                <a:outerShdw blurRad="50800" dist="38100" dir="2700000" algn="tl" rotWithShape="0">
                  <a:srgbClr val="000000">
                    <a:alpha val="43000"/>
                  </a:srgb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sp>
          <p:nvSpPr>
            <p:cNvPr id="72" name="TextBox 71"/>
            <p:cNvSpPr txBox="1"/>
            <p:nvPr/>
          </p:nvSpPr>
          <p:spPr>
            <a:xfrm>
              <a:off x="4572000" y="4080961"/>
              <a:ext cx="3993589" cy="461665"/>
            </a:xfrm>
            <a:prstGeom prst="rect">
              <a:avLst/>
            </a:prstGeom>
            <a:noFill/>
          </p:spPr>
          <p:txBody>
            <a:bodyPr wrap="none" rtlCol="0">
              <a:spAutoFit/>
            </a:bodyPr>
            <a:lstStyle/>
            <a:p>
              <a:r>
                <a:rPr lang="en-US" sz="2400" dirty="0" smtClean="0">
                  <a:solidFill>
                    <a:srgbClr val="FF0000"/>
                  </a:solidFill>
                  <a:latin typeface="Zapf Dingbats"/>
                  <a:ea typeface="Zapf Dingbats"/>
                  <a:cs typeface="Zapf Dingbats"/>
                </a:rPr>
                <a:t>✗</a:t>
              </a:r>
              <a:r>
                <a:rPr lang="en-US" dirty="0" smtClean="0">
                  <a:ea typeface="Zapf Dingbats"/>
                  <a:cs typeface="Zapf Dingbats"/>
                </a:rPr>
                <a:t> Fragmentation (false marking)</a:t>
              </a:r>
              <a:endParaRPr lang="en-US" dirty="0"/>
            </a:p>
          </p:txBody>
        </p:sp>
      </p:grpSp>
      <p:grpSp>
        <p:nvGrpSpPr>
          <p:cNvPr id="65" name="Group 82"/>
          <p:cNvGrpSpPr/>
          <p:nvPr/>
        </p:nvGrpSpPr>
        <p:grpSpPr>
          <a:xfrm>
            <a:off x="535800" y="4419600"/>
            <a:ext cx="8074800" cy="1936750"/>
            <a:chOff x="534600" y="4724400"/>
            <a:chExt cx="8074800" cy="1465548"/>
          </a:xfrm>
        </p:grpSpPr>
        <p:sp>
          <p:nvSpPr>
            <p:cNvPr id="170" name="Rectangle 169"/>
            <p:cNvSpPr/>
            <p:nvPr/>
          </p:nvSpPr>
          <p:spPr>
            <a:xfrm>
              <a:off x="534600" y="4771226"/>
              <a:ext cx="8074800" cy="1418722"/>
            </a:xfrm>
            <a:prstGeom prst="rect">
              <a:avLst/>
            </a:prstGeom>
            <a:solidFill>
              <a:schemeClr val="bg1"/>
            </a:solidFill>
            <a:ln>
              <a:noFill/>
            </a:ln>
            <a:effectLst>
              <a:outerShdw blurRad="50800" dist="38100" dir="5400000" sx="102000" sy="102000"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1" name="TextBox 170"/>
            <p:cNvSpPr txBox="1"/>
            <p:nvPr/>
          </p:nvSpPr>
          <p:spPr>
            <a:xfrm>
              <a:off x="3563100" y="4724400"/>
              <a:ext cx="2062997" cy="369332"/>
            </a:xfrm>
            <a:prstGeom prst="rect">
              <a:avLst/>
            </a:prstGeom>
            <a:noFill/>
          </p:spPr>
          <p:txBody>
            <a:bodyPr wrap="none" rtlCol="0">
              <a:spAutoFit/>
            </a:bodyPr>
            <a:lstStyle/>
            <a:p>
              <a:r>
                <a:rPr lang="en-US" b="1" dirty="0" smtClean="0"/>
                <a:t>Lines &amp; Blocks</a:t>
              </a:r>
              <a:endParaRPr lang="en-US" b="1" dirty="0"/>
            </a:p>
          </p:txBody>
        </p:sp>
      </p:grpSp>
      <p:grpSp>
        <p:nvGrpSpPr>
          <p:cNvPr id="68" name="Group 84"/>
          <p:cNvGrpSpPr/>
          <p:nvPr/>
        </p:nvGrpSpPr>
        <p:grpSpPr>
          <a:xfrm>
            <a:off x="609600" y="4837114"/>
            <a:ext cx="1980000" cy="573087"/>
            <a:chOff x="613134" y="3122614"/>
            <a:chExt cx="1980000" cy="573087"/>
          </a:xfrm>
        </p:grpSpPr>
        <p:sp>
          <p:nvSpPr>
            <p:cNvPr id="89" name="Rounded Rectangle 88"/>
            <p:cNvSpPr/>
            <p:nvPr/>
          </p:nvSpPr>
          <p:spPr>
            <a:xfrm>
              <a:off x="613134" y="3122614"/>
              <a:ext cx="1980000" cy="57229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90" name="Straight Connector 89"/>
            <p:cNvCxnSpPr>
              <a:stCxn id="89" idx="0"/>
              <a:endCxn id="89" idx="2"/>
            </p:cNvCxnSpPr>
            <p:nvPr/>
          </p:nvCxnSpPr>
          <p:spPr>
            <a:xfrm rot="16200000" flipH="1">
              <a:off x="1316987" y="3408760"/>
              <a:ext cx="572293" cy="1588"/>
            </a:xfrm>
            <a:prstGeom prst="line">
              <a:avLst/>
            </a:prstGeom>
          </p:spPr>
          <p:style>
            <a:lnRef idx="1">
              <a:schemeClr val="accent5"/>
            </a:lnRef>
            <a:fillRef idx="0">
              <a:schemeClr val="accent5"/>
            </a:fillRef>
            <a:effectRef idx="0">
              <a:schemeClr val="accent5"/>
            </a:effectRef>
            <a:fontRef idx="minor">
              <a:schemeClr val="tx1"/>
            </a:fontRef>
          </p:style>
        </p:cxnSp>
        <p:cxnSp>
          <p:nvCxnSpPr>
            <p:cNvPr id="91" name="Straight Connector 90"/>
            <p:cNvCxnSpPr/>
            <p:nvPr/>
          </p:nvCxnSpPr>
          <p:spPr>
            <a:xfrm rot="16200000" flipH="1">
              <a:off x="818238" y="3408758"/>
              <a:ext cx="572293" cy="1588"/>
            </a:xfrm>
            <a:prstGeom prst="line">
              <a:avLst/>
            </a:prstGeom>
          </p:spPr>
          <p:style>
            <a:lnRef idx="1">
              <a:schemeClr val="accent5"/>
            </a:lnRef>
            <a:fillRef idx="0">
              <a:schemeClr val="accent5"/>
            </a:fillRef>
            <a:effectRef idx="0">
              <a:schemeClr val="accent5"/>
            </a:effectRef>
            <a:fontRef idx="minor">
              <a:schemeClr val="tx1"/>
            </a:fontRef>
          </p:style>
        </p:cxnSp>
        <p:cxnSp>
          <p:nvCxnSpPr>
            <p:cNvPr id="92" name="Straight Connector 91"/>
            <p:cNvCxnSpPr/>
            <p:nvPr/>
          </p:nvCxnSpPr>
          <p:spPr>
            <a:xfrm rot="16200000" flipH="1">
              <a:off x="1803998" y="3408761"/>
              <a:ext cx="572293" cy="1588"/>
            </a:xfrm>
            <a:prstGeom prst="line">
              <a:avLst/>
            </a:prstGeom>
          </p:spPr>
          <p:style>
            <a:lnRef idx="1">
              <a:schemeClr val="accent5"/>
            </a:lnRef>
            <a:fillRef idx="0">
              <a:schemeClr val="accent5"/>
            </a:fillRef>
            <a:effectRef idx="0">
              <a:schemeClr val="accent5"/>
            </a:effectRef>
            <a:fontRef idx="minor">
              <a:schemeClr val="tx1"/>
            </a:fontRef>
          </p:style>
        </p:cxnSp>
      </p:grpSp>
      <p:grpSp>
        <p:nvGrpSpPr>
          <p:cNvPr id="70" name="Group 84"/>
          <p:cNvGrpSpPr/>
          <p:nvPr/>
        </p:nvGrpSpPr>
        <p:grpSpPr>
          <a:xfrm>
            <a:off x="4568118" y="4837114"/>
            <a:ext cx="1980000" cy="573087"/>
            <a:chOff x="613134" y="3122614"/>
            <a:chExt cx="1980000" cy="573087"/>
          </a:xfrm>
        </p:grpSpPr>
        <p:sp>
          <p:nvSpPr>
            <p:cNvPr id="99" name="Rounded Rectangle 98"/>
            <p:cNvSpPr/>
            <p:nvPr/>
          </p:nvSpPr>
          <p:spPr>
            <a:xfrm>
              <a:off x="613134" y="3122614"/>
              <a:ext cx="1980000" cy="57229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100" name="Straight Connector 99"/>
            <p:cNvCxnSpPr>
              <a:stCxn id="99" idx="0"/>
              <a:endCxn id="99" idx="2"/>
            </p:cNvCxnSpPr>
            <p:nvPr/>
          </p:nvCxnSpPr>
          <p:spPr>
            <a:xfrm rot="16200000" flipH="1">
              <a:off x="1316987" y="3408760"/>
              <a:ext cx="572293" cy="1588"/>
            </a:xfrm>
            <a:prstGeom prst="line">
              <a:avLst/>
            </a:prstGeom>
          </p:spPr>
          <p:style>
            <a:lnRef idx="1">
              <a:schemeClr val="accent5"/>
            </a:lnRef>
            <a:fillRef idx="0">
              <a:schemeClr val="accent5"/>
            </a:fillRef>
            <a:effectRef idx="0">
              <a:schemeClr val="accent5"/>
            </a:effectRef>
            <a:fontRef idx="minor">
              <a:schemeClr val="tx1"/>
            </a:fontRef>
          </p:style>
        </p:cxnSp>
        <p:cxnSp>
          <p:nvCxnSpPr>
            <p:cNvPr id="101" name="Straight Connector 100"/>
            <p:cNvCxnSpPr/>
            <p:nvPr/>
          </p:nvCxnSpPr>
          <p:spPr>
            <a:xfrm rot="16200000" flipH="1">
              <a:off x="818238" y="3408758"/>
              <a:ext cx="572293" cy="1588"/>
            </a:xfrm>
            <a:prstGeom prst="line">
              <a:avLst/>
            </a:prstGeom>
          </p:spPr>
          <p:style>
            <a:lnRef idx="1">
              <a:schemeClr val="accent5"/>
            </a:lnRef>
            <a:fillRef idx="0">
              <a:schemeClr val="accent5"/>
            </a:fillRef>
            <a:effectRef idx="0">
              <a:schemeClr val="accent5"/>
            </a:effectRef>
            <a:fontRef idx="minor">
              <a:schemeClr val="tx1"/>
            </a:fontRef>
          </p:style>
        </p:cxnSp>
        <p:cxnSp>
          <p:nvCxnSpPr>
            <p:cNvPr id="102" name="Straight Connector 101"/>
            <p:cNvCxnSpPr/>
            <p:nvPr/>
          </p:nvCxnSpPr>
          <p:spPr>
            <a:xfrm rot="16200000" flipH="1">
              <a:off x="1803998" y="3408761"/>
              <a:ext cx="572293" cy="1588"/>
            </a:xfrm>
            <a:prstGeom prst="line">
              <a:avLst/>
            </a:prstGeom>
          </p:spPr>
          <p:style>
            <a:lnRef idx="1">
              <a:schemeClr val="accent5"/>
            </a:lnRef>
            <a:fillRef idx="0">
              <a:schemeClr val="accent5"/>
            </a:fillRef>
            <a:effectRef idx="0">
              <a:schemeClr val="accent5"/>
            </a:effectRef>
            <a:fontRef idx="minor">
              <a:schemeClr val="tx1"/>
            </a:fontRef>
          </p:style>
        </p:cxnSp>
      </p:grpSp>
      <p:grpSp>
        <p:nvGrpSpPr>
          <p:cNvPr id="71" name="Group 84"/>
          <p:cNvGrpSpPr/>
          <p:nvPr/>
        </p:nvGrpSpPr>
        <p:grpSpPr>
          <a:xfrm>
            <a:off x="2588859" y="4837114"/>
            <a:ext cx="1980000" cy="573087"/>
            <a:chOff x="613134" y="3122614"/>
            <a:chExt cx="1980000" cy="573087"/>
          </a:xfrm>
        </p:grpSpPr>
        <p:sp>
          <p:nvSpPr>
            <p:cNvPr id="109" name="Rounded Rectangle 108"/>
            <p:cNvSpPr/>
            <p:nvPr/>
          </p:nvSpPr>
          <p:spPr>
            <a:xfrm>
              <a:off x="613134" y="3122614"/>
              <a:ext cx="1980000" cy="57229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110" name="Straight Connector 109"/>
            <p:cNvCxnSpPr>
              <a:stCxn id="109" idx="0"/>
              <a:endCxn id="109" idx="2"/>
            </p:cNvCxnSpPr>
            <p:nvPr/>
          </p:nvCxnSpPr>
          <p:spPr>
            <a:xfrm rot="16200000" flipH="1">
              <a:off x="1316987" y="3408760"/>
              <a:ext cx="572293" cy="1588"/>
            </a:xfrm>
            <a:prstGeom prst="line">
              <a:avLst/>
            </a:prstGeom>
          </p:spPr>
          <p:style>
            <a:lnRef idx="1">
              <a:schemeClr val="accent5"/>
            </a:lnRef>
            <a:fillRef idx="0">
              <a:schemeClr val="accent5"/>
            </a:fillRef>
            <a:effectRef idx="0">
              <a:schemeClr val="accent5"/>
            </a:effectRef>
            <a:fontRef idx="minor">
              <a:schemeClr val="tx1"/>
            </a:fontRef>
          </p:style>
        </p:cxnSp>
        <p:cxnSp>
          <p:nvCxnSpPr>
            <p:cNvPr id="111" name="Straight Connector 110"/>
            <p:cNvCxnSpPr/>
            <p:nvPr/>
          </p:nvCxnSpPr>
          <p:spPr>
            <a:xfrm rot="16200000" flipH="1">
              <a:off x="818238" y="3408758"/>
              <a:ext cx="572293" cy="1588"/>
            </a:xfrm>
            <a:prstGeom prst="line">
              <a:avLst/>
            </a:prstGeom>
          </p:spPr>
          <p:style>
            <a:lnRef idx="1">
              <a:schemeClr val="accent5"/>
            </a:lnRef>
            <a:fillRef idx="0">
              <a:schemeClr val="accent5"/>
            </a:fillRef>
            <a:effectRef idx="0">
              <a:schemeClr val="accent5"/>
            </a:effectRef>
            <a:fontRef idx="minor">
              <a:schemeClr val="tx1"/>
            </a:fontRef>
          </p:style>
        </p:cxnSp>
        <p:cxnSp>
          <p:nvCxnSpPr>
            <p:cNvPr id="112" name="Straight Connector 111"/>
            <p:cNvCxnSpPr/>
            <p:nvPr/>
          </p:nvCxnSpPr>
          <p:spPr>
            <a:xfrm rot="16200000" flipH="1">
              <a:off x="1803998" y="3408761"/>
              <a:ext cx="572293" cy="1588"/>
            </a:xfrm>
            <a:prstGeom prst="line">
              <a:avLst/>
            </a:prstGeom>
          </p:spPr>
          <p:style>
            <a:lnRef idx="1">
              <a:schemeClr val="accent5"/>
            </a:lnRef>
            <a:fillRef idx="0">
              <a:schemeClr val="accent5"/>
            </a:fillRef>
            <a:effectRef idx="0">
              <a:schemeClr val="accent5"/>
            </a:effectRef>
            <a:fontRef idx="minor">
              <a:schemeClr val="tx1"/>
            </a:fontRef>
          </p:style>
        </p:cxnSp>
      </p:grpSp>
      <p:grpSp>
        <p:nvGrpSpPr>
          <p:cNvPr id="75" name="Group 84"/>
          <p:cNvGrpSpPr/>
          <p:nvPr/>
        </p:nvGrpSpPr>
        <p:grpSpPr>
          <a:xfrm>
            <a:off x="6547376" y="4837114"/>
            <a:ext cx="1980000" cy="573087"/>
            <a:chOff x="613134" y="3122614"/>
            <a:chExt cx="1980000" cy="573087"/>
          </a:xfrm>
        </p:grpSpPr>
        <p:sp>
          <p:nvSpPr>
            <p:cNvPr id="119" name="Rounded Rectangle 118"/>
            <p:cNvSpPr/>
            <p:nvPr/>
          </p:nvSpPr>
          <p:spPr>
            <a:xfrm>
              <a:off x="613134" y="3122614"/>
              <a:ext cx="1980000" cy="57229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120" name="Straight Connector 119"/>
            <p:cNvCxnSpPr>
              <a:stCxn id="119" idx="0"/>
              <a:endCxn id="119" idx="2"/>
            </p:cNvCxnSpPr>
            <p:nvPr/>
          </p:nvCxnSpPr>
          <p:spPr>
            <a:xfrm rot="16200000" flipH="1">
              <a:off x="1316987" y="3408760"/>
              <a:ext cx="572293" cy="1588"/>
            </a:xfrm>
            <a:prstGeom prst="line">
              <a:avLst/>
            </a:prstGeom>
          </p:spPr>
          <p:style>
            <a:lnRef idx="1">
              <a:schemeClr val="accent5"/>
            </a:lnRef>
            <a:fillRef idx="0">
              <a:schemeClr val="accent5"/>
            </a:fillRef>
            <a:effectRef idx="0">
              <a:schemeClr val="accent5"/>
            </a:effectRef>
            <a:fontRef idx="minor">
              <a:schemeClr val="tx1"/>
            </a:fontRef>
          </p:style>
        </p:cxnSp>
        <p:cxnSp>
          <p:nvCxnSpPr>
            <p:cNvPr id="121" name="Straight Connector 120"/>
            <p:cNvCxnSpPr/>
            <p:nvPr/>
          </p:nvCxnSpPr>
          <p:spPr>
            <a:xfrm rot="16200000" flipH="1">
              <a:off x="818238" y="3408758"/>
              <a:ext cx="572293" cy="1588"/>
            </a:xfrm>
            <a:prstGeom prst="line">
              <a:avLst/>
            </a:prstGeom>
          </p:spPr>
          <p:style>
            <a:lnRef idx="1">
              <a:schemeClr val="accent5"/>
            </a:lnRef>
            <a:fillRef idx="0">
              <a:schemeClr val="accent5"/>
            </a:fillRef>
            <a:effectRef idx="0">
              <a:schemeClr val="accent5"/>
            </a:effectRef>
            <a:fontRef idx="minor">
              <a:schemeClr val="tx1"/>
            </a:fontRef>
          </p:style>
        </p:cxnSp>
        <p:cxnSp>
          <p:nvCxnSpPr>
            <p:cNvPr id="122" name="Straight Connector 121"/>
            <p:cNvCxnSpPr/>
            <p:nvPr/>
          </p:nvCxnSpPr>
          <p:spPr>
            <a:xfrm rot="16200000" flipH="1">
              <a:off x="1803998" y="3408761"/>
              <a:ext cx="572293" cy="1588"/>
            </a:xfrm>
            <a:prstGeom prst="line">
              <a:avLst/>
            </a:prstGeom>
          </p:spPr>
          <p:style>
            <a:lnRef idx="1">
              <a:schemeClr val="accent5"/>
            </a:lnRef>
            <a:fillRef idx="0">
              <a:schemeClr val="accent5"/>
            </a:fillRef>
            <a:effectRef idx="0">
              <a:schemeClr val="accent5"/>
            </a:effectRef>
            <a:fontRef idx="minor">
              <a:schemeClr val="tx1"/>
            </a:fontRef>
          </p:style>
        </p:cxnSp>
      </p:grpSp>
      <p:sp>
        <p:nvSpPr>
          <p:cNvPr id="123" name="Rounded Rectangle 122"/>
          <p:cNvSpPr/>
          <p:nvPr/>
        </p:nvSpPr>
        <p:spPr>
          <a:xfrm>
            <a:off x="644862" y="4914109"/>
            <a:ext cx="45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24" name="Rounded Rectangle 123"/>
          <p:cNvSpPr/>
          <p:nvPr/>
        </p:nvSpPr>
        <p:spPr>
          <a:xfrm>
            <a:off x="1152129" y="4914109"/>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25" name="Rounded Rectangle 124"/>
          <p:cNvSpPr/>
          <p:nvPr/>
        </p:nvSpPr>
        <p:spPr>
          <a:xfrm>
            <a:off x="1806663" y="4914109"/>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26" name="Rounded Rectangle 125"/>
          <p:cNvSpPr/>
          <p:nvPr/>
        </p:nvSpPr>
        <p:spPr>
          <a:xfrm>
            <a:off x="1389396" y="4914109"/>
            <a:ext cx="36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27" name="Rounded Rectangle 126"/>
          <p:cNvSpPr/>
          <p:nvPr/>
        </p:nvSpPr>
        <p:spPr>
          <a:xfrm>
            <a:off x="2371199" y="4914109"/>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28" name="Rounded Rectangle 127"/>
          <p:cNvSpPr/>
          <p:nvPr/>
        </p:nvSpPr>
        <p:spPr>
          <a:xfrm>
            <a:off x="2857204" y="4914109"/>
            <a:ext cx="72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29" name="Rounded Rectangle 128"/>
          <p:cNvSpPr/>
          <p:nvPr/>
        </p:nvSpPr>
        <p:spPr>
          <a:xfrm>
            <a:off x="4036962" y="4914109"/>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30" name="Rounded Rectangle 129"/>
          <p:cNvSpPr/>
          <p:nvPr/>
        </p:nvSpPr>
        <p:spPr>
          <a:xfrm>
            <a:off x="3627083" y="4914109"/>
            <a:ext cx="36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31" name="Rounded Rectangle 130"/>
          <p:cNvSpPr/>
          <p:nvPr/>
        </p:nvSpPr>
        <p:spPr>
          <a:xfrm>
            <a:off x="4266843" y="4914109"/>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34" name="Rounded Rectangle 133"/>
          <p:cNvSpPr/>
          <p:nvPr/>
        </p:nvSpPr>
        <p:spPr>
          <a:xfrm>
            <a:off x="2627325" y="4914109"/>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35" name="Rounded Rectangle 134"/>
          <p:cNvSpPr/>
          <p:nvPr/>
        </p:nvSpPr>
        <p:spPr>
          <a:xfrm>
            <a:off x="5185534" y="4914109"/>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36" name="Rounded Rectangle 135"/>
          <p:cNvSpPr/>
          <p:nvPr/>
        </p:nvSpPr>
        <p:spPr>
          <a:xfrm>
            <a:off x="4614600" y="4914109"/>
            <a:ext cx="27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37" name="Rounded Rectangle 136"/>
          <p:cNvSpPr/>
          <p:nvPr/>
        </p:nvSpPr>
        <p:spPr>
          <a:xfrm>
            <a:off x="5996935" y="4914109"/>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38" name="Rounded Rectangle 137"/>
          <p:cNvSpPr/>
          <p:nvPr/>
        </p:nvSpPr>
        <p:spPr>
          <a:xfrm>
            <a:off x="5666468" y="4914109"/>
            <a:ext cx="27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39" name="Rounded Rectangle 138"/>
          <p:cNvSpPr/>
          <p:nvPr/>
        </p:nvSpPr>
        <p:spPr>
          <a:xfrm>
            <a:off x="4945067" y="4914109"/>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40" name="Rounded Rectangle 139"/>
          <p:cNvSpPr/>
          <p:nvPr/>
        </p:nvSpPr>
        <p:spPr>
          <a:xfrm>
            <a:off x="5426001" y="4914109"/>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41" name="Rounded Rectangle 140"/>
          <p:cNvSpPr/>
          <p:nvPr/>
        </p:nvSpPr>
        <p:spPr>
          <a:xfrm>
            <a:off x="6237400" y="4914109"/>
            <a:ext cx="27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42" name="Rounded Rectangle 141"/>
          <p:cNvSpPr/>
          <p:nvPr/>
        </p:nvSpPr>
        <p:spPr>
          <a:xfrm>
            <a:off x="7003279" y="4914109"/>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43" name="Rounded Rectangle 142"/>
          <p:cNvSpPr/>
          <p:nvPr/>
        </p:nvSpPr>
        <p:spPr>
          <a:xfrm>
            <a:off x="7733039" y="4914109"/>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44" name="Rounded Rectangle 143"/>
          <p:cNvSpPr/>
          <p:nvPr/>
        </p:nvSpPr>
        <p:spPr>
          <a:xfrm>
            <a:off x="7962919" y="4914109"/>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45" name="Rounded Rectangle 144"/>
          <p:cNvSpPr/>
          <p:nvPr/>
        </p:nvSpPr>
        <p:spPr>
          <a:xfrm>
            <a:off x="6593399" y="4914109"/>
            <a:ext cx="36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46" name="Rounded Rectangle 145"/>
          <p:cNvSpPr/>
          <p:nvPr/>
        </p:nvSpPr>
        <p:spPr>
          <a:xfrm>
            <a:off x="7233159" y="4914109"/>
            <a:ext cx="45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15" name="Oval 114"/>
          <p:cNvSpPr/>
          <p:nvPr/>
        </p:nvSpPr>
        <p:spPr>
          <a:xfrm>
            <a:off x="8259251" y="5307300"/>
            <a:ext cx="76200" cy="762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17" name="Oval 116"/>
          <p:cNvSpPr/>
          <p:nvPr/>
        </p:nvSpPr>
        <p:spPr>
          <a:xfrm>
            <a:off x="7749917" y="5307300"/>
            <a:ext cx="76200" cy="762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9" name="Rounded Rectangle 148"/>
          <p:cNvSpPr/>
          <p:nvPr/>
        </p:nvSpPr>
        <p:spPr>
          <a:xfrm>
            <a:off x="8192800" y="4914109"/>
            <a:ext cx="27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50" name="Rounded Rectangle 149"/>
          <p:cNvSpPr/>
          <p:nvPr/>
        </p:nvSpPr>
        <p:spPr>
          <a:xfrm>
            <a:off x="2043930" y="4914109"/>
            <a:ext cx="27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76" name="Group 188"/>
          <p:cNvGrpSpPr/>
          <p:nvPr/>
        </p:nvGrpSpPr>
        <p:grpSpPr>
          <a:xfrm>
            <a:off x="608806" y="4495801"/>
            <a:ext cx="1980053" cy="293926"/>
            <a:chOff x="608806" y="4800600"/>
            <a:chExt cx="1980053" cy="293926"/>
          </a:xfrm>
        </p:grpSpPr>
        <p:cxnSp>
          <p:nvCxnSpPr>
            <p:cNvPr id="174" name="Straight Connector 173"/>
            <p:cNvCxnSpPr/>
            <p:nvPr/>
          </p:nvCxnSpPr>
          <p:spPr>
            <a:xfrm rot="5400000">
              <a:off x="501134" y="4985266"/>
              <a:ext cx="216932"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rot="5400000">
              <a:off x="2479599" y="4985266"/>
              <a:ext cx="216932"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76" name="TextBox 175"/>
            <p:cNvSpPr txBox="1"/>
            <p:nvPr/>
          </p:nvSpPr>
          <p:spPr>
            <a:xfrm>
              <a:off x="1244357" y="4800600"/>
              <a:ext cx="813043" cy="276999"/>
            </a:xfrm>
            <a:prstGeom prst="rect">
              <a:avLst/>
            </a:prstGeom>
            <a:noFill/>
          </p:spPr>
          <p:txBody>
            <a:bodyPr wrap="none" rtlCol="0">
              <a:spAutoFit/>
            </a:bodyPr>
            <a:lstStyle/>
            <a:p>
              <a:r>
                <a:rPr lang="en-US" sz="1200" dirty="0" smtClean="0">
                  <a:ea typeface="ＭＳ ゴシック"/>
                  <a:cs typeface="ＭＳ ゴシック"/>
                </a:rPr>
                <a:t>N pages</a:t>
              </a:r>
              <a:endParaRPr lang="en-US" sz="1600" dirty="0"/>
            </a:p>
          </p:txBody>
        </p:sp>
        <p:cxnSp>
          <p:nvCxnSpPr>
            <p:cNvPr id="180" name="Straight Arrow Connector 179"/>
            <p:cNvCxnSpPr/>
            <p:nvPr/>
          </p:nvCxnSpPr>
          <p:spPr>
            <a:xfrm>
              <a:off x="2401199" y="4954588"/>
              <a:ext cx="1524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1" name="Straight Arrow Connector 180"/>
            <p:cNvCxnSpPr/>
            <p:nvPr/>
          </p:nvCxnSpPr>
          <p:spPr>
            <a:xfrm rot="10800000">
              <a:off x="647262" y="4954588"/>
              <a:ext cx="1524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78" name="Group 189"/>
          <p:cNvGrpSpPr/>
          <p:nvPr/>
        </p:nvGrpSpPr>
        <p:grpSpPr>
          <a:xfrm>
            <a:off x="5846935" y="4495801"/>
            <a:ext cx="2594279" cy="293926"/>
            <a:chOff x="5846935" y="4800600"/>
            <a:chExt cx="2594279" cy="293926"/>
          </a:xfrm>
        </p:grpSpPr>
        <p:cxnSp>
          <p:nvCxnSpPr>
            <p:cNvPr id="183" name="Straight Connector 182"/>
            <p:cNvCxnSpPr/>
            <p:nvPr/>
          </p:nvCxnSpPr>
          <p:spPr>
            <a:xfrm rot="5400000">
              <a:off x="6438116" y="4985266"/>
              <a:ext cx="216932"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rot="5400000">
              <a:off x="5913716" y="4985266"/>
              <a:ext cx="216932"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85" name="TextBox 184"/>
            <p:cNvSpPr txBox="1"/>
            <p:nvPr/>
          </p:nvSpPr>
          <p:spPr>
            <a:xfrm>
              <a:off x="6748248" y="4800600"/>
              <a:ext cx="1692966" cy="276999"/>
            </a:xfrm>
            <a:prstGeom prst="rect">
              <a:avLst/>
            </a:prstGeom>
            <a:noFill/>
          </p:spPr>
          <p:txBody>
            <a:bodyPr wrap="none" rtlCol="0">
              <a:spAutoFit/>
            </a:bodyPr>
            <a:lstStyle/>
            <a:p>
              <a:r>
                <a:rPr lang="en-US" sz="1200" dirty="0" smtClean="0">
                  <a:ea typeface="ＭＳ ゴシック"/>
                  <a:cs typeface="ＭＳ ゴシック"/>
                </a:rPr>
                <a:t>approx 1 cache line</a:t>
              </a:r>
              <a:endParaRPr lang="en-US" sz="1600" dirty="0"/>
            </a:p>
          </p:txBody>
        </p:sp>
        <p:cxnSp>
          <p:nvCxnSpPr>
            <p:cNvPr id="186" name="Straight Arrow Connector 185"/>
            <p:cNvCxnSpPr/>
            <p:nvPr/>
          </p:nvCxnSpPr>
          <p:spPr>
            <a:xfrm>
              <a:off x="5846935" y="4954588"/>
              <a:ext cx="1524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7" name="Straight Arrow Connector 186"/>
            <p:cNvCxnSpPr/>
            <p:nvPr/>
          </p:nvCxnSpPr>
          <p:spPr>
            <a:xfrm rot="10800000">
              <a:off x="6593399" y="4959355"/>
              <a:ext cx="1524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105" name="Oval 104"/>
          <p:cNvSpPr/>
          <p:nvPr/>
        </p:nvSpPr>
        <p:spPr>
          <a:xfrm>
            <a:off x="3294600" y="5307300"/>
            <a:ext cx="76200" cy="762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06" name="Oval 105"/>
          <p:cNvSpPr/>
          <p:nvPr/>
        </p:nvSpPr>
        <p:spPr>
          <a:xfrm>
            <a:off x="2819400" y="5307300"/>
            <a:ext cx="76200" cy="762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08" name="Oval 107"/>
          <p:cNvSpPr/>
          <p:nvPr/>
        </p:nvSpPr>
        <p:spPr>
          <a:xfrm>
            <a:off x="4277400" y="5307300"/>
            <a:ext cx="76200" cy="762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6" name="TextBox 195"/>
          <p:cNvSpPr txBox="1"/>
          <p:nvPr/>
        </p:nvSpPr>
        <p:spPr>
          <a:xfrm>
            <a:off x="665763" y="5894685"/>
            <a:ext cx="2705037" cy="461665"/>
          </a:xfrm>
          <a:prstGeom prst="rect">
            <a:avLst/>
          </a:prstGeom>
          <a:noFill/>
        </p:spPr>
        <p:txBody>
          <a:bodyPr wrap="none" rtlCol="0">
            <a:spAutoFit/>
          </a:bodyPr>
          <a:lstStyle/>
          <a:p>
            <a:r>
              <a:rPr lang="en-US" sz="2400" dirty="0" smtClean="0">
                <a:solidFill>
                  <a:srgbClr val="008000"/>
                </a:solidFill>
                <a:latin typeface="Zapf Dingbats"/>
                <a:ea typeface="Zapf Dingbats"/>
                <a:cs typeface="Zapf Dingbats"/>
              </a:rPr>
              <a:t>✓</a:t>
            </a:r>
            <a:r>
              <a:rPr lang="en-US" dirty="0" smtClean="0">
                <a:latin typeface="Zapf Dingbats"/>
                <a:ea typeface="Zapf Dingbats"/>
                <a:cs typeface="Zapf Dingbats"/>
              </a:rPr>
              <a:t> </a:t>
            </a:r>
            <a:r>
              <a:rPr lang="en-US" dirty="0" smtClean="0">
                <a:ea typeface="Zapf Dingbats"/>
                <a:cs typeface="Zapf Dingbats"/>
              </a:rPr>
              <a:t>Less fragmentation</a:t>
            </a:r>
            <a:endParaRPr lang="en-US" dirty="0"/>
          </a:p>
        </p:txBody>
      </p:sp>
      <p:sp>
        <p:nvSpPr>
          <p:cNvPr id="198" name="TextBox 197"/>
          <p:cNvSpPr txBox="1"/>
          <p:nvPr/>
        </p:nvSpPr>
        <p:spPr>
          <a:xfrm>
            <a:off x="762000" y="5671066"/>
            <a:ext cx="2487016" cy="369332"/>
          </a:xfrm>
          <a:prstGeom prst="rect">
            <a:avLst/>
          </a:prstGeom>
          <a:noFill/>
        </p:spPr>
        <p:txBody>
          <a:bodyPr wrap="none" rtlCol="0">
            <a:spAutoFit/>
          </a:bodyPr>
          <a:lstStyle/>
          <a:p>
            <a:r>
              <a:rPr lang="en-US" dirty="0" err="1" smtClean="0">
                <a:ea typeface="Wingdings"/>
                <a:cs typeface="Wingdings"/>
              </a:rPr>
              <a:t></a:t>
            </a:r>
            <a:r>
              <a:rPr lang="en-US" dirty="0" smtClean="0">
                <a:ea typeface="Wingdings"/>
                <a:cs typeface="Wingdings"/>
              </a:rPr>
              <a:t> Objects span lines</a:t>
            </a:r>
            <a:endParaRPr lang="en-US" dirty="0"/>
          </a:p>
        </p:txBody>
      </p:sp>
      <p:sp>
        <p:nvSpPr>
          <p:cNvPr id="199" name="TextBox 198"/>
          <p:cNvSpPr txBox="1"/>
          <p:nvPr/>
        </p:nvSpPr>
        <p:spPr>
          <a:xfrm>
            <a:off x="4953000" y="5894685"/>
            <a:ext cx="2626928" cy="461665"/>
          </a:xfrm>
          <a:prstGeom prst="rect">
            <a:avLst/>
          </a:prstGeom>
          <a:noFill/>
        </p:spPr>
        <p:txBody>
          <a:bodyPr wrap="none" rtlCol="0">
            <a:spAutoFit/>
          </a:bodyPr>
          <a:lstStyle/>
          <a:p>
            <a:r>
              <a:rPr lang="en-US" sz="2400" dirty="0" smtClean="0">
                <a:solidFill>
                  <a:srgbClr val="008000"/>
                </a:solidFill>
                <a:latin typeface="Zapf Dingbats"/>
                <a:ea typeface="Zapf Dingbats"/>
                <a:cs typeface="Zapf Dingbats"/>
              </a:rPr>
              <a:t>✓</a:t>
            </a:r>
            <a:r>
              <a:rPr lang="en-US" dirty="0" smtClean="0">
                <a:latin typeface="Zapf Dingbats"/>
                <a:ea typeface="Zapf Dingbats"/>
                <a:cs typeface="Zapf Dingbats"/>
              </a:rPr>
              <a:t> </a:t>
            </a:r>
            <a:r>
              <a:rPr lang="en-US" dirty="0" smtClean="0">
                <a:ea typeface="Zapf Dingbats"/>
                <a:cs typeface="Zapf Dingbats"/>
              </a:rPr>
              <a:t>Fast common case</a:t>
            </a:r>
            <a:endParaRPr lang="en-US" dirty="0"/>
          </a:p>
        </p:txBody>
      </p:sp>
      <p:sp>
        <p:nvSpPr>
          <p:cNvPr id="200" name="TextBox 199"/>
          <p:cNvSpPr txBox="1"/>
          <p:nvPr/>
        </p:nvSpPr>
        <p:spPr>
          <a:xfrm>
            <a:off x="5048643" y="5671066"/>
            <a:ext cx="3409557" cy="369332"/>
          </a:xfrm>
          <a:prstGeom prst="rect">
            <a:avLst/>
          </a:prstGeom>
          <a:noFill/>
        </p:spPr>
        <p:txBody>
          <a:bodyPr wrap="none" rtlCol="0">
            <a:spAutoFit/>
          </a:bodyPr>
          <a:lstStyle/>
          <a:p>
            <a:r>
              <a:rPr lang="en-US" dirty="0" err="1" smtClean="0">
                <a:ea typeface="Wingdings"/>
                <a:cs typeface="Wingdings"/>
              </a:rPr>
              <a:t></a:t>
            </a:r>
            <a:r>
              <a:rPr lang="en-US" dirty="0" smtClean="0">
                <a:ea typeface="Wingdings"/>
                <a:cs typeface="Wingdings"/>
              </a:rPr>
              <a:t> Lines marked with objects</a:t>
            </a:r>
            <a:endParaRPr lang="en-US" dirty="0"/>
          </a:p>
        </p:txBody>
      </p:sp>
      <p:sp>
        <p:nvSpPr>
          <p:cNvPr id="202" name="TextBox 201"/>
          <p:cNvSpPr txBox="1"/>
          <p:nvPr/>
        </p:nvSpPr>
        <p:spPr>
          <a:xfrm>
            <a:off x="5105400" y="3429000"/>
            <a:ext cx="3238199" cy="461665"/>
          </a:xfrm>
          <a:prstGeom prst="rect">
            <a:avLst/>
          </a:prstGeom>
          <a:noFill/>
        </p:spPr>
        <p:txBody>
          <a:bodyPr wrap="none" rtlCol="0">
            <a:spAutoFit/>
          </a:bodyPr>
          <a:lstStyle/>
          <a:p>
            <a:r>
              <a:rPr lang="en-US" sz="2400" dirty="0" smtClean="0">
                <a:solidFill>
                  <a:srgbClr val="FF0000"/>
                </a:solidFill>
                <a:latin typeface="Zapf Dingbats"/>
                <a:ea typeface="Zapf Dingbats"/>
                <a:cs typeface="Zapf Dingbats"/>
              </a:rPr>
              <a:t>✗</a:t>
            </a:r>
            <a:r>
              <a:rPr lang="en-US" dirty="0" smtClean="0">
                <a:ea typeface="Zapf Dingbats"/>
                <a:cs typeface="Zapf Dingbats"/>
              </a:rPr>
              <a:t> Increased metadata </a:t>
            </a:r>
            <a:r>
              <a:rPr lang="en-US" dirty="0" err="1" smtClean="0">
                <a:ea typeface="Zapf Dingbats"/>
                <a:cs typeface="Zapf Dingbats"/>
              </a:rPr>
              <a:t>o/h</a:t>
            </a:r>
            <a:endParaRPr lang="en-US" dirty="0"/>
          </a:p>
        </p:txBody>
      </p:sp>
      <p:sp>
        <p:nvSpPr>
          <p:cNvPr id="152" name="Rounded Rectangle 151"/>
          <p:cNvSpPr/>
          <p:nvPr/>
        </p:nvSpPr>
        <p:spPr>
          <a:xfrm>
            <a:off x="3612605" y="3233068"/>
            <a:ext cx="720000" cy="360000"/>
          </a:xfrm>
          <a:prstGeom prst="roundRect">
            <a:avLst/>
          </a:prstGeom>
          <a:effectLst>
            <a:glow rad="101600">
              <a:srgbClr val="FF6600">
                <a:alpha val="75000"/>
              </a:srgbClr>
            </a:glo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77" name="TextBox 76"/>
          <p:cNvSpPr txBox="1"/>
          <p:nvPr/>
        </p:nvSpPr>
        <p:spPr>
          <a:xfrm>
            <a:off x="5105400" y="3805535"/>
            <a:ext cx="3259614" cy="461665"/>
          </a:xfrm>
          <a:prstGeom prst="rect">
            <a:avLst/>
          </a:prstGeom>
          <a:noFill/>
        </p:spPr>
        <p:txBody>
          <a:bodyPr wrap="none" rtlCol="0">
            <a:spAutoFit/>
          </a:bodyPr>
          <a:lstStyle/>
          <a:p>
            <a:r>
              <a:rPr lang="en-US" sz="2400" dirty="0" smtClean="0">
                <a:solidFill>
                  <a:srgbClr val="FF0000"/>
                </a:solidFill>
                <a:latin typeface="Zapf Dingbats"/>
                <a:ea typeface="Zapf Dingbats"/>
                <a:cs typeface="Zapf Dingbats"/>
              </a:rPr>
              <a:t>✗</a:t>
            </a:r>
            <a:r>
              <a:rPr lang="en-US" dirty="0" smtClean="0">
                <a:ea typeface="Zapf Dingbats"/>
                <a:cs typeface="Zapf Dingbats"/>
              </a:rPr>
              <a:t> Constrained object sizes</a:t>
            </a:r>
            <a:endParaRPr lang="en-US" dirty="0"/>
          </a:p>
        </p:txBody>
      </p:sp>
      <p:grpSp>
        <p:nvGrpSpPr>
          <p:cNvPr id="79" name="Group 188"/>
          <p:cNvGrpSpPr/>
          <p:nvPr/>
        </p:nvGrpSpPr>
        <p:grpSpPr>
          <a:xfrm>
            <a:off x="647262" y="4914109"/>
            <a:ext cx="7817938" cy="360000"/>
            <a:chOff x="797262" y="5371308"/>
            <a:chExt cx="7817938" cy="360000"/>
          </a:xfrm>
        </p:grpSpPr>
        <p:sp>
          <p:nvSpPr>
            <p:cNvPr id="153" name="Rounded Rectangle 152"/>
            <p:cNvSpPr/>
            <p:nvPr/>
          </p:nvSpPr>
          <p:spPr>
            <a:xfrm>
              <a:off x="797262" y="5371308"/>
              <a:ext cx="450000" cy="360000"/>
            </a:xfrm>
            <a:prstGeom prst="roundRect">
              <a:avLst/>
            </a:prstGeom>
            <a:ln w="25400" cap="flat" cmpd="sng" algn="ctr">
              <a:solidFill>
                <a:schemeClr val="accent5">
                  <a:shade val="95000"/>
                  <a:satMod val="105000"/>
                </a:schemeClr>
              </a:solidFill>
              <a:prstDash val="solid"/>
              <a:round/>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4" name="Rounded Rectangle 153"/>
            <p:cNvSpPr/>
            <p:nvPr/>
          </p:nvSpPr>
          <p:spPr>
            <a:xfrm>
              <a:off x="1304529" y="5371308"/>
              <a:ext cx="180000" cy="360000"/>
            </a:xfrm>
            <a:prstGeom prst="roundRect">
              <a:avLst/>
            </a:prstGeom>
            <a:ln w="25400" cap="flat" cmpd="sng" algn="ctr">
              <a:solidFill>
                <a:schemeClr val="accent5">
                  <a:shade val="95000"/>
                  <a:satMod val="105000"/>
                </a:schemeClr>
              </a:solidFill>
              <a:prstDash val="solid"/>
              <a:round/>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5" name="Rounded Rectangle 154"/>
            <p:cNvSpPr/>
            <p:nvPr/>
          </p:nvSpPr>
          <p:spPr>
            <a:xfrm>
              <a:off x="1959063" y="5371308"/>
              <a:ext cx="180000" cy="360000"/>
            </a:xfrm>
            <a:prstGeom prst="roundRect">
              <a:avLst/>
            </a:prstGeom>
            <a:ln w="25400" cap="flat" cmpd="sng" algn="ctr">
              <a:solidFill>
                <a:schemeClr val="accent5">
                  <a:shade val="95000"/>
                  <a:satMod val="105000"/>
                </a:schemeClr>
              </a:solidFill>
              <a:prstDash val="solid"/>
              <a:round/>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6" name="Rounded Rectangle 155"/>
            <p:cNvSpPr/>
            <p:nvPr/>
          </p:nvSpPr>
          <p:spPr>
            <a:xfrm>
              <a:off x="1541796" y="5371308"/>
              <a:ext cx="360000" cy="360000"/>
            </a:xfrm>
            <a:prstGeom prst="roundRect">
              <a:avLst/>
            </a:prstGeom>
            <a:ln w="25400" cap="flat" cmpd="sng" algn="ctr">
              <a:solidFill>
                <a:schemeClr val="accent5">
                  <a:shade val="95000"/>
                  <a:satMod val="105000"/>
                </a:schemeClr>
              </a:solidFill>
              <a:prstDash val="solid"/>
              <a:round/>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7" name="Rounded Rectangle 156"/>
            <p:cNvSpPr/>
            <p:nvPr/>
          </p:nvSpPr>
          <p:spPr>
            <a:xfrm>
              <a:off x="2523599" y="5371308"/>
              <a:ext cx="180000" cy="360000"/>
            </a:xfrm>
            <a:prstGeom prst="roundRect">
              <a:avLst/>
            </a:prstGeom>
            <a:ln w="25400" cap="flat" cmpd="sng" algn="ctr">
              <a:solidFill>
                <a:schemeClr val="accent5">
                  <a:shade val="95000"/>
                  <a:satMod val="105000"/>
                </a:schemeClr>
              </a:solidFill>
              <a:prstDash val="solid"/>
              <a:round/>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8" name="Rounded Rectangle 157"/>
            <p:cNvSpPr/>
            <p:nvPr/>
          </p:nvSpPr>
          <p:spPr>
            <a:xfrm>
              <a:off x="3009604" y="5371308"/>
              <a:ext cx="720000" cy="360000"/>
            </a:xfrm>
            <a:prstGeom prst="roundRect">
              <a:avLst/>
            </a:prstGeom>
            <a:ln w="25400" cap="flat" cmpd="sng" algn="ctr">
              <a:solidFill>
                <a:schemeClr val="accent5">
                  <a:shade val="95000"/>
                  <a:satMod val="105000"/>
                </a:schemeClr>
              </a:solidFill>
              <a:prstDash val="solid"/>
              <a:round/>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9" name="Rounded Rectangle 158"/>
            <p:cNvSpPr/>
            <p:nvPr/>
          </p:nvSpPr>
          <p:spPr>
            <a:xfrm>
              <a:off x="4189362" y="5371308"/>
              <a:ext cx="180000" cy="360000"/>
            </a:xfrm>
            <a:prstGeom prst="roundRect">
              <a:avLst/>
            </a:prstGeom>
            <a:ln w="25400" cap="flat" cmpd="sng" algn="ctr">
              <a:solidFill>
                <a:schemeClr val="accent5">
                  <a:shade val="95000"/>
                  <a:satMod val="105000"/>
                </a:schemeClr>
              </a:solidFill>
              <a:prstDash val="solid"/>
              <a:round/>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60" name="Rounded Rectangle 159"/>
            <p:cNvSpPr/>
            <p:nvPr/>
          </p:nvSpPr>
          <p:spPr>
            <a:xfrm>
              <a:off x="3779483" y="5371308"/>
              <a:ext cx="360000" cy="360000"/>
            </a:xfrm>
            <a:prstGeom prst="roundRect">
              <a:avLst/>
            </a:prstGeom>
            <a:ln w="25400" cap="flat" cmpd="sng" algn="ctr">
              <a:solidFill>
                <a:schemeClr val="accent5">
                  <a:shade val="95000"/>
                  <a:satMod val="105000"/>
                </a:schemeClr>
              </a:solidFill>
              <a:prstDash val="solid"/>
              <a:round/>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61" name="Rounded Rectangle 160"/>
            <p:cNvSpPr/>
            <p:nvPr/>
          </p:nvSpPr>
          <p:spPr>
            <a:xfrm>
              <a:off x="4419243" y="5371308"/>
              <a:ext cx="180000" cy="360000"/>
            </a:xfrm>
            <a:prstGeom prst="roundRect">
              <a:avLst/>
            </a:prstGeom>
            <a:ln w="25400" cap="flat" cmpd="sng" algn="ctr">
              <a:solidFill>
                <a:schemeClr val="accent5">
                  <a:shade val="95000"/>
                  <a:satMod val="105000"/>
                </a:schemeClr>
              </a:solidFill>
              <a:prstDash val="solid"/>
              <a:round/>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62" name="Rounded Rectangle 161"/>
            <p:cNvSpPr/>
            <p:nvPr/>
          </p:nvSpPr>
          <p:spPr>
            <a:xfrm>
              <a:off x="2779725" y="5371308"/>
              <a:ext cx="180000" cy="360000"/>
            </a:xfrm>
            <a:prstGeom prst="roundRect">
              <a:avLst/>
            </a:prstGeom>
            <a:ln w="25400" cap="flat" cmpd="sng" algn="ctr">
              <a:solidFill>
                <a:schemeClr val="accent5">
                  <a:shade val="95000"/>
                  <a:satMod val="105000"/>
                </a:schemeClr>
              </a:solidFill>
              <a:prstDash val="solid"/>
              <a:round/>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63" name="Rounded Rectangle 162"/>
            <p:cNvSpPr/>
            <p:nvPr/>
          </p:nvSpPr>
          <p:spPr>
            <a:xfrm>
              <a:off x="5337934" y="5371308"/>
              <a:ext cx="180000" cy="360000"/>
            </a:xfrm>
            <a:prstGeom prst="roundRect">
              <a:avLst/>
            </a:prstGeom>
            <a:ln w="25400" cap="flat" cmpd="sng" algn="ctr">
              <a:solidFill>
                <a:schemeClr val="accent5">
                  <a:shade val="95000"/>
                  <a:satMod val="105000"/>
                </a:schemeClr>
              </a:solidFill>
              <a:prstDash val="solid"/>
              <a:round/>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64" name="Rounded Rectangle 163"/>
            <p:cNvSpPr/>
            <p:nvPr/>
          </p:nvSpPr>
          <p:spPr>
            <a:xfrm>
              <a:off x="4767000" y="5371308"/>
              <a:ext cx="270000" cy="360000"/>
            </a:xfrm>
            <a:prstGeom prst="roundRect">
              <a:avLst/>
            </a:prstGeom>
            <a:ln w="25400" cap="flat" cmpd="sng" algn="ctr">
              <a:solidFill>
                <a:schemeClr val="accent5">
                  <a:shade val="95000"/>
                  <a:satMod val="105000"/>
                </a:schemeClr>
              </a:solidFill>
              <a:prstDash val="solid"/>
              <a:round/>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65" name="Rounded Rectangle 164"/>
            <p:cNvSpPr/>
            <p:nvPr/>
          </p:nvSpPr>
          <p:spPr>
            <a:xfrm>
              <a:off x="6149335" y="5371308"/>
              <a:ext cx="180000" cy="360000"/>
            </a:xfrm>
            <a:prstGeom prst="roundRect">
              <a:avLst/>
            </a:prstGeom>
            <a:ln w="25400" cap="flat" cmpd="sng" algn="ctr">
              <a:solidFill>
                <a:schemeClr val="accent5">
                  <a:shade val="95000"/>
                  <a:satMod val="105000"/>
                </a:schemeClr>
              </a:solidFill>
              <a:prstDash val="solid"/>
              <a:round/>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66" name="Rounded Rectangle 165"/>
            <p:cNvSpPr/>
            <p:nvPr/>
          </p:nvSpPr>
          <p:spPr>
            <a:xfrm>
              <a:off x="5818868" y="5371308"/>
              <a:ext cx="270000" cy="360000"/>
            </a:xfrm>
            <a:prstGeom prst="roundRect">
              <a:avLst/>
            </a:prstGeom>
            <a:ln w="25400" cap="flat" cmpd="sng" algn="ctr">
              <a:solidFill>
                <a:schemeClr val="accent5">
                  <a:shade val="95000"/>
                  <a:satMod val="105000"/>
                </a:schemeClr>
              </a:solidFill>
              <a:prstDash val="solid"/>
              <a:round/>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67" name="Rounded Rectangle 166"/>
            <p:cNvSpPr/>
            <p:nvPr/>
          </p:nvSpPr>
          <p:spPr>
            <a:xfrm>
              <a:off x="5097467" y="5371308"/>
              <a:ext cx="180000" cy="360000"/>
            </a:xfrm>
            <a:prstGeom prst="roundRect">
              <a:avLst/>
            </a:prstGeom>
            <a:ln w="25400" cap="flat" cmpd="sng" algn="ctr">
              <a:solidFill>
                <a:schemeClr val="accent5">
                  <a:shade val="95000"/>
                  <a:satMod val="105000"/>
                </a:schemeClr>
              </a:solidFill>
              <a:prstDash val="solid"/>
              <a:round/>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68" name="Rounded Rectangle 167"/>
            <p:cNvSpPr/>
            <p:nvPr/>
          </p:nvSpPr>
          <p:spPr>
            <a:xfrm>
              <a:off x="5578401" y="5371308"/>
              <a:ext cx="180000" cy="360000"/>
            </a:xfrm>
            <a:prstGeom prst="roundRect">
              <a:avLst/>
            </a:prstGeom>
            <a:ln w="25400" cap="flat" cmpd="sng" algn="ctr">
              <a:solidFill>
                <a:schemeClr val="accent5">
                  <a:shade val="95000"/>
                  <a:satMod val="105000"/>
                </a:schemeClr>
              </a:solidFill>
              <a:prstDash val="solid"/>
              <a:round/>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69" name="Rounded Rectangle 168"/>
            <p:cNvSpPr/>
            <p:nvPr/>
          </p:nvSpPr>
          <p:spPr>
            <a:xfrm>
              <a:off x="6389800" y="5371308"/>
              <a:ext cx="270000" cy="360000"/>
            </a:xfrm>
            <a:prstGeom prst="roundRect">
              <a:avLst/>
            </a:prstGeom>
            <a:ln w="25400" cap="flat" cmpd="sng" algn="ctr">
              <a:solidFill>
                <a:schemeClr val="accent5">
                  <a:shade val="95000"/>
                  <a:satMod val="105000"/>
                </a:schemeClr>
              </a:solidFill>
              <a:prstDash val="solid"/>
              <a:round/>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72" name="Rounded Rectangle 171"/>
            <p:cNvSpPr/>
            <p:nvPr/>
          </p:nvSpPr>
          <p:spPr>
            <a:xfrm>
              <a:off x="7155679" y="5371308"/>
              <a:ext cx="180000" cy="360000"/>
            </a:xfrm>
            <a:prstGeom prst="roundRect">
              <a:avLst/>
            </a:prstGeom>
            <a:ln w="25400" cap="flat" cmpd="sng" algn="ctr">
              <a:solidFill>
                <a:schemeClr val="accent5">
                  <a:shade val="95000"/>
                  <a:satMod val="105000"/>
                </a:schemeClr>
              </a:solidFill>
              <a:prstDash val="solid"/>
              <a:round/>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73" name="Rounded Rectangle 172"/>
            <p:cNvSpPr/>
            <p:nvPr/>
          </p:nvSpPr>
          <p:spPr>
            <a:xfrm>
              <a:off x="7885439" y="5371308"/>
              <a:ext cx="180000" cy="360000"/>
            </a:xfrm>
            <a:prstGeom prst="roundRect">
              <a:avLst/>
            </a:prstGeom>
            <a:ln w="25400" cap="flat" cmpd="sng" algn="ctr">
              <a:solidFill>
                <a:schemeClr val="accent5">
                  <a:shade val="95000"/>
                  <a:satMod val="105000"/>
                </a:schemeClr>
              </a:solidFill>
              <a:prstDash val="solid"/>
              <a:round/>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77" name="Rounded Rectangle 176"/>
            <p:cNvSpPr/>
            <p:nvPr/>
          </p:nvSpPr>
          <p:spPr>
            <a:xfrm>
              <a:off x="8115319" y="5371308"/>
              <a:ext cx="180000" cy="360000"/>
            </a:xfrm>
            <a:prstGeom prst="roundRect">
              <a:avLst/>
            </a:prstGeom>
            <a:ln w="25400" cap="flat" cmpd="sng" algn="ctr">
              <a:solidFill>
                <a:schemeClr val="accent5">
                  <a:shade val="95000"/>
                  <a:satMod val="105000"/>
                </a:schemeClr>
              </a:solidFill>
              <a:prstDash val="solid"/>
              <a:round/>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78" name="Rounded Rectangle 177"/>
            <p:cNvSpPr/>
            <p:nvPr/>
          </p:nvSpPr>
          <p:spPr>
            <a:xfrm>
              <a:off x="6745799" y="5371308"/>
              <a:ext cx="360000" cy="360000"/>
            </a:xfrm>
            <a:prstGeom prst="roundRect">
              <a:avLst/>
            </a:prstGeom>
            <a:ln w="25400" cap="flat" cmpd="sng" algn="ctr">
              <a:solidFill>
                <a:schemeClr val="accent5">
                  <a:shade val="95000"/>
                  <a:satMod val="105000"/>
                </a:schemeClr>
              </a:solidFill>
              <a:prstDash val="solid"/>
              <a:round/>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79" name="Rounded Rectangle 178"/>
            <p:cNvSpPr/>
            <p:nvPr/>
          </p:nvSpPr>
          <p:spPr>
            <a:xfrm>
              <a:off x="7385559" y="5371308"/>
              <a:ext cx="450000" cy="360000"/>
            </a:xfrm>
            <a:prstGeom prst="roundRect">
              <a:avLst/>
            </a:prstGeom>
            <a:ln w="25400" cap="flat" cmpd="sng" algn="ctr">
              <a:solidFill>
                <a:schemeClr val="accent5">
                  <a:shade val="95000"/>
                  <a:satMod val="105000"/>
                </a:schemeClr>
              </a:solidFill>
              <a:prstDash val="solid"/>
              <a:round/>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82" name="Rounded Rectangle 181"/>
            <p:cNvSpPr/>
            <p:nvPr/>
          </p:nvSpPr>
          <p:spPr>
            <a:xfrm>
              <a:off x="8345200" y="5371308"/>
              <a:ext cx="270000" cy="360000"/>
            </a:xfrm>
            <a:prstGeom prst="roundRect">
              <a:avLst/>
            </a:prstGeom>
            <a:ln w="25400" cap="flat" cmpd="sng" algn="ctr">
              <a:solidFill>
                <a:schemeClr val="accent5">
                  <a:shade val="95000"/>
                  <a:satMod val="105000"/>
                </a:schemeClr>
              </a:solidFill>
              <a:prstDash val="solid"/>
              <a:round/>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88" name="Rounded Rectangle 187"/>
            <p:cNvSpPr/>
            <p:nvPr/>
          </p:nvSpPr>
          <p:spPr>
            <a:xfrm>
              <a:off x="2196330" y="5371308"/>
              <a:ext cx="270000" cy="360000"/>
            </a:xfrm>
            <a:prstGeom prst="roundRect">
              <a:avLst/>
            </a:prstGeom>
            <a:ln w="25400" cap="flat" cmpd="sng" algn="ctr">
              <a:solidFill>
                <a:schemeClr val="accent5">
                  <a:shade val="95000"/>
                  <a:satMod val="105000"/>
                </a:schemeClr>
              </a:solidFill>
              <a:prstDash val="solid"/>
              <a:round/>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grpSp>
      <p:sp>
        <p:nvSpPr>
          <p:cNvPr id="190" name="Rounded Rectangle 189"/>
          <p:cNvSpPr/>
          <p:nvPr/>
        </p:nvSpPr>
        <p:spPr>
          <a:xfrm>
            <a:off x="8189557" y="4914109"/>
            <a:ext cx="270000" cy="360000"/>
          </a:xfrm>
          <a:prstGeom prst="roundRect">
            <a:avLst/>
          </a:prstGeom>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91" name="Rounded Rectangle 190"/>
          <p:cNvSpPr/>
          <p:nvPr/>
        </p:nvSpPr>
        <p:spPr>
          <a:xfrm>
            <a:off x="2853961" y="4914109"/>
            <a:ext cx="72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92" name="Rounded Rectangle 191"/>
          <p:cNvSpPr/>
          <p:nvPr/>
        </p:nvSpPr>
        <p:spPr>
          <a:xfrm>
            <a:off x="4263600" y="4914109"/>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93" name="Rounded Rectangle 192"/>
          <p:cNvSpPr/>
          <p:nvPr/>
        </p:nvSpPr>
        <p:spPr>
          <a:xfrm>
            <a:off x="2624082" y="4914109"/>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94" name="Rounded Rectangle 193"/>
          <p:cNvSpPr/>
          <p:nvPr/>
        </p:nvSpPr>
        <p:spPr>
          <a:xfrm>
            <a:off x="7729796" y="4914109"/>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95" name="Rounded Rectangle 194"/>
          <p:cNvSpPr/>
          <p:nvPr/>
        </p:nvSpPr>
        <p:spPr>
          <a:xfrm>
            <a:off x="7959676" y="4914109"/>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47" name="Oval 146"/>
          <p:cNvSpPr/>
          <p:nvPr/>
        </p:nvSpPr>
        <p:spPr>
          <a:xfrm>
            <a:off x="7985492" y="4944955"/>
            <a:ext cx="76200" cy="762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8" name="Oval 147"/>
          <p:cNvSpPr/>
          <p:nvPr/>
        </p:nvSpPr>
        <p:spPr>
          <a:xfrm>
            <a:off x="7764462" y="4944955"/>
            <a:ext cx="76200" cy="762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0</a:t>
            </a:r>
            <a:endParaRPr lang="en-US" dirty="0"/>
          </a:p>
        </p:txBody>
      </p:sp>
      <p:sp>
        <p:nvSpPr>
          <p:cNvPr id="151" name="Oval 150"/>
          <p:cNvSpPr/>
          <p:nvPr/>
        </p:nvSpPr>
        <p:spPr>
          <a:xfrm>
            <a:off x="2659662" y="4944955"/>
            <a:ext cx="76200" cy="762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33" name="Oval 132"/>
          <p:cNvSpPr/>
          <p:nvPr/>
        </p:nvSpPr>
        <p:spPr>
          <a:xfrm>
            <a:off x="2890062" y="4944955"/>
            <a:ext cx="76200" cy="762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32" name="Oval 131"/>
          <p:cNvSpPr/>
          <p:nvPr/>
        </p:nvSpPr>
        <p:spPr>
          <a:xfrm>
            <a:off x="4301262" y="4944955"/>
            <a:ext cx="76200" cy="762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82" name="Rectangle 81"/>
          <p:cNvSpPr/>
          <p:nvPr/>
        </p:nvSpPr>
        <p:spPr>
          <a:xfrm>
            <a:off x="457200" y="1219200"/>
            <a:ext cx="8229600" cy="320040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 name="TextBox 196"/>
          <p:cNvSpPr txBox="1"/>
          <p:nvPr/>
        </p:nvSpPr>
        <p:spPr>
          <a:xfrm>
            <a:off x="762000" y="5421868"/>
            <a:ext cx="3400089" cy="369332"/>
          </a:xfrm>
          <a:prstGeom prst="rect">
            <a:avLst/>
          </a:prstGeom>
          <a:noFill/>
        </p:spPr>
        <p:txBody>
          <a:bodyPr wrap="none" rtlCol="0">
            <a:spAutoFit/>
          </a:bodyPr>
          <a:lstStyle/>
          <a:p>
            <a:r>
              <a:rPr lang="en-US" dirty="0" err="1" smtClean="0">
                <a:ea typeface="Wingdings"/>
                <a:cs typeface="Wingdings"/>
              </a:rPr>
              <a:t></a:t>
            </a:r>
            <a:r>
              <a:rPr lang="en-US" dirty="0" smtClean="0">
                <a:ea typeface="Wingdings"/>
                <a:cs typeface="Wingdings"/>
              </a:rPr>
              <a:t> TLB locality, cache locality</a:t>
            </a:r>
            <a:endParaRPr lang="en-US" dirty="0"/>
          </a:p>
        </p:txBody>
      </p:sp>
      <p:sp>
        <p:nvSpPr>
          <p:cNvPr id="201" name="TextBox 200"/>
          <p:cNvSpPr txBox="1"/>
          <p:nvPr/>
        </p:nvSpPr>
        <p:spPr>
          <a:xfrm>
            <a:off x="5029200" y="5421868"/>
            <a:ext cx="3623596" cy="369332"/>
          </a:xfrm>
          <a:prstGeom prst="rect">
            <a:avLst/>
          </a:prstGeom>
          <a:noFill/>
        </p:spPr>
        <p:txBody>
          <a:bodyPr wrap="none" rtlCol="0">
            <a:spAutoFit/>
          </a:bodyPr>
          <a:lstStyle/>
          <a:p>
            <a:r>
              <a:rPr lang="en-US" dirty="0" err="1" smtClean="0">
                <a:ea typeface="Wingdings"/>
                <a:cs typeface="Wingdings"/>
              </a:rPr>
              <a:t></a:t>
            </a:r>
            <a:r>
              <a:rPr lang="en-US" dirty="0" smtClean="0">
                <a:ea typeface="Wingdings"/>
                <a:cs typeface="Wingdings"/>
              </a:rPr>
              <a:t> Block &gt; 4 X max object size</a:t>
            </a:r>
            <a:endParaRPr lang="en-US" dirty="0"/>
          </a:p>
        </p:txBody>
      </p:sp>
      <p:sp>
        <p:nvSpPr>
          <p:cNvPr id="206" name="TextBox 205"/>
          <p:cNvSpPr txBox="1"/>
          <p:nvPr/>
        </p:nvSpPr>
        <p:spPr>
          <a:xfrm>
            <a:off x="1170604" y="4876800"/>
            <a:ext cx="946593" cy="461665"/>
          </a:xfrm>
          <a:prstGeom prst="rect">
            <a:avLst/>
          </a:prstGeom>
          <a:noFill/>
        </p:spPr>
        <p:txBody>
          <a:bodyPr wrap="none" rtlCol="0">
            <a:spAutoFit/>
          </a:bodyPr>
          <a:lstStyle/>
          <a:p>
            <a:pPr algn="ctr"/>
            <a:r>
              <a:rPr lang="en-US" sz="2400" b="1" dirty="0" smtClean="0"/>
              <a:t>Free</a:t>
            </a:r>
            <a:endParaRPr lang="en-US" sz="2400" b="1" dirty="0"/>
          </a:p>
        </p:txBody>
      </p:sp>
      <p:sp>
        <p:nvSpPr>
          <p:cNvPr id="207" name="TextBox 206"/>
          <p:cNvSpPr txBox="1"/>
          <p:nvPr/>
        </p:nvSpPr>
        <p:spPr>
          <a:xfrm>
            <a:off x="5085615" y="4876800"/>
            <a:ext cx="946593" cy="461665"/>
          </a:xfrm>
          <a:prstGeom prst="rect">
            <a:avLst/>
          </a:prstGeom>
          <a:noFill/>
        </p:spPr>
        <p:txBody>
          <a:bodyPr wrap="none" rtlCol="0">
            <a:spAutoFit/>
          </a:bodyPr>
          <a:lstStyle/>
          <a:p>
            <a:pPr algn="ctr"/>
            <a:r>
              <a:rPr lang="en-US" sz="2400" b="1" dirty="0" smtClean="0"/>
              <a:t>Free</a:t>
            </a:r>
            <a:endParaRPr lang="en-US" sz="2400" b="1" dirty="0"/>
          </a:p>
        </p:txBody>
      </p:sp>
      <p:sp>
        <p:nvSpPr>
          <p:cNvPr id="208" name="TextBox 207"/>
          <p:cNvSpPr txBox="1"/>
          <p:nvPr/>
        </p:nvSpPr>
        <p:spPr>
          <a:xfrm>
            <a:off x="2544131" y="4876800"/>
            <a:ext cx="2258438" cy="369332"/>
          </a:xfrm>
          <a:prstGeom prst="rect">
            <a:avLst/>
          </a:prstGeom>
          <a:noFill/>
        </p:spPr>
        <p:txBody>
          <a:bodyPr wrap="none" rtlCol="0">
            <a:spAutoFit/>
          </a:bodyPr>
          <a:lstStyle/>
          <a:p>
            <a:pPr algn="ctr"/>
            <a:r>
              <a:rPr lang="en-US" b="1" dirty="0" smtClean="0"/>
              <a:t>Recyclable lines</a:t>
            </a:r>
            <a:endParaRPr lang="en-US" b="1" dirty="0"/>
          </a:p>
        </p:txBody>
      </p:sp>
      <p:sp>
        <p:nvSpPr>
          <p:cNvPr id="209" name="TextBox 208"/>
          <p:cNvSpPr txBox="1"/>
          <p:nvPr/>
        </p:nvSpPr>
        <p:spPr>
          <a:xfrm>
            <a:off x="6506531" y="4876800"/>
            <a:ext cx="2258438" cy="738664"/>
          </a:xfrm>
          <a:prstGeom prst="rect">
            <a:avLst/>
          </a:prstGeom>
          <a:noFill/>
        </p:spPr>
        <p:txBody>
          <a:bodyPr wrap="none" rtlCol="0">
            <a:spAutoFit/>
          </a:bodyPr>
          <a:lstStyle/>
          <a:p>
            <a:pPr algn="ctr"/>
            <a:r>
              <a:rPr lang="en-US" b="1" dirty="0" smtClean="0"/>
              <a:t>Recyclable lines</a:t>
            </a:r>
          </a:p>
          <a:p>
            <a:pPr algn="ctr"/>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0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23"/>
                                        </p:tgtEl>
                                        <p:attrNameLst>
                                          <p:attrName>style.visibility</p:attrName>
                                        </p:attrNameLst>
                                      </p:cBhvr>
                                      <p:to>
                                        <p:strVal val="visible"/>
                                      </p:to>
                                    </p:set>
                                  </p:childTnLst>
                                </p:cTn>
                              </p:par>
                            </p:childTnLst>
                          </p:cTn>
                        </p:par>
                        <p:par>
                          <p:cTn id="69" fill="hold">
                            <p:stCondLst>
                              <p:cond delay="0"/>
                            </p:stCondLst>
                            <p:childTnLst>
                              <p:par>
                                <p:cTn id="70" presetID="1" presetClass="entr" presetSubtype="0" fill="hold" grpId="0" nodeType="afterEffect">
                                  <p:stCondLst>
                                    <p:cond delay="100"/>
                                  </p:stCondLst>
                                  <p:childTnLst>
                                    <p:set>
                                      <p:cBhvr>
                                        <p:cTn id="71" dur="1" fill="hold">
                                          <p:stCondLst>
                                            <p:cond delay="0"/>
                                          </p:stCondLst>
                                        </p:cTn>
                                        <p:tgtEl>
                                          <p:spTgt spid="124"/>
                                        </p:tgtEl>
                                        <p:attrNameLst>
                                          <p:attrName>style.visibility</p:attrName>
                                        </p:attrNameLst>
                                      </p:cBhvr>
                                      <p:to>
                                        <p:strVal val="visible"/>
                                      </p:to>
                                    </p:set>
                                  </p:childTnLst>
                                </p:cTn>
                              </p:par>
                            </p:childTnLst>
                          </p:cTn>
                        </p:par>
                        <p:par>
                          <p:cTn id="72" fill="hold">
                            <p:stCondLst>
                              <p:cond delay="100"/>
                            </p:stCondLst>
                            <p:childTnLst>
                              <p:par>
                                <p:cTn id="73" presetID="1" presetClass="entr" presetSubtype="0" fill="hold" grpId="0" nodeType="afterEffect">
                                  <p:stCondLst>
                                    <p:cond delay="100"/>
                                  </p:stCondLst>
                                  <p:childTnLst>
                                    <p:set>
                                      <p:cBhvr>
                                        <p:cTn id="74" dur="1" fill="hold">
                                          <p:stCondLst>
                                            <p:cond delay="0"/>
                                          </p:stCondLst>
                                        </p:cTn>
                                        <p:tgtEl>
                                          <p:spTgt spid="12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98"/>
                                        </p:tgtEl>
                                        <p:attrNameLst>
                                          <p:attrName>style.visibility</p:attrName>
                                        </p:attrNameLst>
                                      </p:cBhvr>
                                      <p:to>
                                        <p:strVal val="visible"/>
                                      </p:to>
                                    </p:set>
                                  </p:childTnLst>
                                </p:cTn>
                              </p:par>
                            </p:childTnLst>
                          </p:cTn>
                        </p:par>
                        <p:par>
                          <p:cTn id="77" fill="hold">
                            <p:stCondLst>
                              <p:cond delay="200"/>
                            </p:stCondLst>
                            <p:childTnLst>
                              <p:par>
                                <p:cTn id="78" presetID="1" presetClass="entr" presetSubtype="0" fill="hold" grpId="0" nodeType="afterEffect">
                                  <p:stCondLst>
                                    <p:cond delay="100"/>
                                  </p:stCondLst>
                                  <p:childTnLst>
                                    <p:set>
                                      <p:cBhvr>
                                        <p:cTn id="79" dur="1" fill="hold">
                                          <p:stCondLst>
                                            <p:cond delay="0"/>
                                          </p:stCondLst>
                                        </p:cTn>
                                        <p:tgtEl>
                                          <p:spTgt spid="125"/>
                                        </p:tgtEl>
                                        <p:attrNameLst>
                                          <p:attrName>style.visibility</p:attrName>
                                        </p:attrNameLst>
                                      </p:cBhvr>
                                      <p:to>
                                        <p:strVal val="visible"/>
                                      </p:to>
                                    </p:set>
                                  </p:childTnLst>
                                </p:cTn>
                              </p:par>
                            </p:childTnLst>
                          </p:cTn>
                        </p:par>
                        <p:par>
                          <p:cTn id="80" fill="hold">
                            <p:stCondLst>
                              <p:cond delay="300"/>
                            </p:stCondLst>
                            <p:childTnLst>
                              <p:par>
                                <p:cTn id="81" presetID="1" presetClass="entr" presetSubtype="0" fill="hold" grpId="0" nodeType="afterEffect">
                                  <p:stCondLst>
                                    <p:cond delay="100"/>
                                  </p:stCondLst>
                                  <p:childTnLst>
                                    <p:set>
                                      <p:cBhvr>
                                        <p:cTn id="82" dur="1" fill="hold">
                                          <p:stCondLst>
                                            <p:cond delay="0"/>
                                          </p:stCondLst>
                                        </p:cTn>
                                        <p:tgtEl>
                                          <p:spTgt spid="150"/>
                                        </p:tgtEl>
                                        <p:attrNameLst>
                                          <p:attrName>style.visibility</p:attrName>
                                        </p:attrNameLst>
                                      </p:cBhvr>
                                      <p:to>
                                        <p:strVal val="visible"/>
                                      </p:to>
                                    </p:set>
                                  </p:childTnLst>
                                </p:cTn>
                              </p:par>
                            </p:childTnLst>
                          </p:cTn>
                        </p:par>
                        <p:par>
                          <p:cTn id="83" fill="hold">
                            <p:stCondLst>
                              <p:cond delay="400"/>
                            </p:stCondLst>
                            <p:childTnLst>
                              <p:par>
                                <p:cTn id="84" presetID="1" presetClass="entr" presetSubtype="0" fill="hold" grpId="0" nodeType="afterEffect">
                                  <p:stCondLst>
                                    <p:cond delay="100"/>
                                  </p:stCondLst>
                                  <p:childTnLst>
                                    <p:set>
                                      <p:cBhvr>
                                        <p:cTn id="85" dur="1" fill="hold">
                                          <p:stCondLst>
                                            <p:cond delay="0"/>
                                          </p:stCondLst>
                                        </p:cTn>
                                        <p:tgtEl>
                                          <p:spTgt spid="127"/>
                                        </p:tgtEl>
                                        <p:attrNameLst>
                                          <p:attrName>style.visibility</p:attrName>
                                        </p:attrNameLst>
                                      </p:cBhvr>
                                      <p:to>
                                        <p:strVal val="visible"/>
                                      </p:to>
                                    </p:set>
                                  </p:childTnLst>
                                </p:cTn>
                              </p:par>
                            </p:childTnLst>
                          </p:cTn>
                        </p:par>
                        <p:par>
                          <p:cTn id="86" fill="hold">
                            <p:stCondLst>
                              <p:cond delay="500"/>
                            </p:stCondLst>
                            <p:childTnLst>
                              <p:par>
                                <p:cTn id="87" presetID="1" presetClass="entr" presetSubtype="0" fill="hold" grpId="0" nodeType="afterEffect">
                                  <p:stCondLst>
                                    <p:cond delay="100"/>
                                  </p:stCondLst>
                                  <p:childTnLst>
                                    <p:set>
                                      <p:cBhvr>
                                        <p:cTn id="88" dur="1" fill="hold">
                                          <p:stCondLst>
                                            <p:cond delay="0"/>
                                          </p:stCondLst>
                                        </p:cTn>
                                        <p:tgtEl>
                                          <p:spTgt spid="134"/>
                                        </p:tgtEl>
                                        <p:attrNameLst>
                                          <p:attrName>style.visibility</p:attrName>
                                        </p:attrNameLst>
                                      </p:cBhvr>
                                      <p:to>
                                        <p:strVal val="visible"/>
                                      </p:to>
                                    </p:set>
                                  </p:childTnLst>
                                </p:cTn>
                              </p:par>
                            </p:childTnLst>
                          </p:cTn>
                        </p:par>
                        <p:par>
                          <p:cTn id="89" fill="hold">
                            <p:stCondLst>
                              <p:cond delay="600"/>
                            </p:stCondLst>
                            <p:childTnLst>
                              <p:par>
                                <p:cTn id="90" presetID="1" presetClass="entr" presetSubtype="0" fill="hold" grpId="0" nodeType="afterEffect">
                                  <p:stCondLst>
                                    <p:cond delay="100"/>
                                  </p:stCondLst>
                                  <p:childTnLst>
                                    <p:set>
                                      <p:cBhvr>
                                        <p:cTn id="91" dur="1" fill="hold">
                                          <p:stCondLst>
                                            <p:cond delay="0"/>
                                          </p:stCondLst>
                                        </p:cTn>
                                        <p:tgtEl>
                                          <p:spTgt spid="128"/>
                                        </p:tgtEl>
                                        <p:attrNameLst>
                                          <p:attrName>style.visibility</p:attrName>
                                        </p:attrNameLst>
                                      </p:cBhvr>
                                      <p:to>
                                        <p:strVal val="visible"/>
                                      </p:to>
                                    </p:set>
                                  </p:childTnLst>
                                </p:cTn>
                              </p:par>
                            </p:childTnLst>
                          </p:cTn>
                        </p:par>
                        <p:par>
                          <p:cTn id="92" fill="hold">
                            <p:stCondLst>
                              <p:cond delay="700"/>
                            </p:stCondLst>
                            <p:childTnLst>
                              <p:par>
                                <p:cTn id="93" presetID="1" presetClass="entr" presetSubtype="0" fill="hold" grpId="0" nodeType="afterEffect">
                                  <p:stCondLst>
                                    <p:cond delay="100"/>
                                  </p:stCondLst>
                                  <p:childTnLst>
                                    <p:set>
                                      <p:cBhvr>
                                        <p:cTn id="94" dur="1" fill="hold">
                                          <p:stCondLst>
                                            <p:cond delay="0"/>
                                          </p:stCondLst>
                                        </p:cTn>
                                        <p:tgtEl>
                                          <p:spTgt spid="130"/>
                                        </p:tgtEl>
                                        <p:attrNameLst>
                                          <p:attrName>style.visibility</p:attrName>
                                        </p:attrNameLst>
                                      </p:cBhvr>
                                      <p:to>
                                        <p:strVal val="visible"/>
                                      </p:to>
                                    </p:set>
                                  </p:childTnLst>
                                </p:cTn>
                              </p:par>
                            </p:childTnLst>
                          </p:cTn>
                        </p:par>
                        <p:par>
                          <p:cTn id="95" fill="hold">
                            <p:stCondLst>
                              <p:cond delay="800"/>
                            </p:stCondLst>
                            <p:childTnLst>
                              <p:par>
                                <p:cTn id="96" presetID="1" presetClass="entr" presetSubtype="0" fill="hold" grpId="0" nodeType="afterEffect">
                                  <p:stCondLst>
                                    <p:cond delay="100"/>
                                  </p:stCondLst>
                                  <p:childTnLst>
                                    <p:set>
                                      <p:cBhvr>
                                        <p:cTn id="97" dur="1" fill="hold">
                                          <p:stCondLst>
                                            <p:cond delay="0"/>
                                          </p:stCondLst>
                                        </p:cTn>
                                        <p:tgtEl>
                                          <p:spTgt spid="129"/>
                                        </p:tgtEl>
                                        <p:attrNameLst>
                                          <p:attrName>style.visibility</p:attrName>
                                        </p:attrNameLst>
                                      </p:cBhvr>
                                      <p:to>
                                        <p:strVal val="visible"/>
                                      </p:to>
                                    </p:set>
                                  </p:childTnLst>
                                </p:cTn>
                              </p:par>
                            </p:childTnLst>
                          </p:cTn>
                        </p:par>
                        <p:par>
                          <p:cTn id="98" fill="hold">
                            <p:stCondLst>
                              <p:cond delay="900"/>
                            </p:stCondLst>
                            <p:childTnLst>
                              <p:par>
                                <p:cTn id="99" presetID="1" presetClass="entr" presetSubtype="0" fill="hold" grpId="0" nodeType="afterEffect">
                                  <p:stCondLst>
                                    <p:cond delay="100"/>
                                  </p:stCondLst>
                                  <p:childTnLst>
                                    <p:set>
                                      <p:cBhvr>
                                        <p:cTn id="100" dur="1" fill="hold">
                                          <p:stCondLst>
                                            <p:cond delay="0"/>
                                          </p:stCondLst>
                                        </p:cTn>
                                        <p:tgtEl>
                                          <p:spTgt spid="131"/>
                                        </p:tgtEl>
                                        <p:attrNameLst>
                                          <p:attrName>style.visibility</p:attrName>
                                        </p:attrNameLst>
                                      </p:cBhvr>
                                      <p:to>
                                        <p:strVal val="visible"/>
                                      </p:to>
                                    </p:set>
                                  </p:childTnLst>
                                </p:cTn>
                              </p:par>
                            </p:childTnLst>
                          </p:cTn>
                        </p:par>
                        <p:par>
                          <p:cTn id="101" fill="hold">
                            <p:stCondLst>
                              <p:cond delay="1000"/>
                            </p:stCondLst>
                            <p:childTnLst>
                              <p:par>
                                <p:cTn id="102" presetID="1" presetClass="entr" presetSubtype="0" fill="hold" grpId="0" nodeType="afterEffect">
                                  <p:stCondLst>
                                    <p:cond delay="100"/>
                                  </p:stCondLst>
                                  <p:childTnLst>
                                    <p:set>
                                      <p:cBhvr>
                                        <p:cTn id="103" dur="1" fill="hold">
                                          <p:stCondLst>
                                            <p:cond delay="0"/>
                                          </p:stCondLst>
                                        </p:cTn>
                                        <p:tgtEl>
                                          <p:spTgt spid="136"/>
                                        </p:tgtEl>
                                        <p:attrNameLst>
                                          <p:attrName>style.visibility</p:attrName>
                                        </p:attrNameLst>
                                      </p:cBhvr>
                                      <p:to>
                                        <p:strVal val="visible"/>
                                      </p:to>
                                    </p:set>
                                  </p:childTnLst>
                                </p:cTn>
                              </p:par>
                            </p:childTnLst>
                          </p:cTn>
                        </p:par>
                        <p:par>
                          <p:cTn id="104" fill="hold">
                            <p:stCondLst>
                              <p:cond delay="1100"/>
                            </p:stCondLst>
                            <p:childTnLst>
                              <p:par>
                                <p:cTn id="105" presetID="1" presetClass="entr" presetSubtype="0" fill="hold" grpId="0" nodeType="afterEffect">
                                  <p:stCondLst>
                                    <p:cond delay="100"/>
                                  </p:stCondLst>
                                  <p:childTnLst>
                                    <p:set>
                                      <p:cBhvr>
                                        <p:cTn id="106" dur="1" fill="hold">
                                          <p:stCondLst>
                                            <p:cond delay="0"/>
                                          </p:stCondLst>
                                        </p:cTn>
                                        <p:tgtEl>
                                          <p:spTgt spid="139"/>
                                        </p:tgtEl>
                                        <p:attrNameLst>
                                          <p:attrName>style.visibility</p:attrName>
                                        </p:attrNameLst>
                                      </p:cBhvr>
                                      <p:to>
                                        <p:strVal val="visible"/>
                                      </p:to>
                                    </p:set>
                                  </p:childTnLst>
                                </p:cTn>
                              </p:par>
                            </p:childTnLst>
                          </p:cTn>
                        </p:par>
                        <p:par>
                          <p:cTn id="107" fill="hold">
                            <p:stCondLst>
                              <p:cond delay="1200"/>
                            </p:stCondLst>
                            <p:childTnLst>
                              <p:par>
                                <p:cTn id="108" presetID="1" presetClass="entr" presetSubtype="0" fill="hold" grpId="0" nodeType="afterEffect">
                                  <p:stCondLst>
                                    <p:cond delay="100"/>
                                  </p:stCondLst>
                                  <p:childTnLst>
                                    <p:set>
                                      <p:cBhvr>
                                        <p:cTn id="109" dur="1" fill="hold">
                                          <p:stCondLst>
                                            <p:cond delay="0"/>
                                          </p:stCondLst>
                                        </p:cTn>
                                        <p:tgtEl>
                                          <p:spTgt spid="135"/>
                                        </p:tgtEl>
                                        <p:attrNameLst>
                                          <p:attrName>style.visibility</p:attrName>
                                        </p:attrNameLst>
                                      </p:cBhvr>
                                      <p:to>
                                        <p:strVal val="visible"/>
                                      </p:to>
                                    </p:set>
                                  </p:childTnLst>
                                </p:cTn>
                              </p:par>
                            </p:childTnLst>
                          </p:cTn>
                        </p:par>
                        <p:par>
                          <p:cTn id="110" fill="hold">
                            <p:stCondLst>
                              <p:cond delay="1300"/>
                            </p:stCondLst>
                            <p:childTnLst>
                              <p:par>
                                <p:cTn id="111" presetID="1" presetClass="entr" presetSubtype="0" fill="hold" grpId="0" nodeType="afterEffect">
                                  <p:stCondLst>
                                    <p:cond delay="100"/>
                                  </p:stCondLst>
                                  <p:childTnLst>
                                    <p:set>
                                      <p:cBhvr>
                                        <p:cTn id="112" dur="1" fill="hold">
                                          <p:stCondLst>
                                            <p:cond delay="0"/>
                                          </p:stCondLst>
                                        </p:cTn>
                                        <p:tgtEl>
                                          <p:spTgt spid="140"/>
                                        </p:tgtEl>
                                        <p:attrNameLst>
                                          <p:attrName>style.visibility</p:attrName>
                                        </p:attrNameLst>
                                      </p:cBhvr>
                                      <p:to>
                                        <p:strVal val="visible"/>
                                      </p:to>
                                    </p:set>
                                  </p:childTnLst>
                                </p:cTn>
                              </p:par>
                            </p:childTnLst>
                          </p:cTn>
                        </p:par>
                        <p:par>
                          <p:cTn id="113" fill="hold">
                            <p:stCondLst>
                              <p:cond delay="1400"/>
                            </p:stCondLst>
                            <p:childTnLst>
                              <p:par>
                                <p:cTn id="114" presetID="1" presetClass="entr" presetSubtype="0" fill="hold" grpId="0" nodeType="afterEffect">
                                  <p:stCondLst>
                                    <p:cond delay="100"/>
                                  </p:stCondLst>
                                  <p:childTnLst>
                                    <p:set>
                                      <p:cBhvr>
                                        <p:cTn id="115" dur="1" fill="hold">
                                          <p:stCondLst>
                                            <p:cond delay="0"/>
                                          </p:stCondLst>
                                        </p:cTn>
                                        <p:tgtEl>
                                          <p:spTgt spid="138"/>
                                        </p:tgtEl>
                                        <p:attrNameLst>
                                          <p:attrName>style.visibility</p:attrName>
                                        </p:attrNameLst>
                                      </p:cBhvr>
                                      <p:to>
                                        <p:strVal val="visible"/>
                                      </p:to>
                                    </p:set>
                                  </p:childTnLst>
                                </p:cTn>
                              </p:par>
                            </p:childTnLst>
                          </p:cTn>
                        </p:par>
                        <p:par>
                          <p:cTn id="116" fill="hold">
                            <p:stCondLst>
                              <p:cond delay="1500"/>
                            </p:stCondLst>
                            <p:childTnLst>
                              <p:par>
                                <p:cTn id="117" presetID="1" presetClass="entr" presetSubtype="0" fill="hold" grpId="0" nodeType="afterEffect">
                                  <p:stCondLst>
                                    <p:cond delay="100"/>
                                  </p:stCondLst>
                                  <p:childTnLst>
                                    <p:set>
                                      <p:cBhvr>
                                        <p:cTn id="118" dur="1" fill="hold">
                                          <p:stCondLst>
                                            <p:cond delay="0"/>
                                          </p:stCondLst>
                                        </p:cTn>
                                        <p:tgtEl>
                                          <p:spTgt spid="137"/>
                                        </p:tgtEl>
                                        <p:attrNameLst>
                                          <p:attrName>style.visibility</p:attrName>
                                        </p:attrNameLst>
                                      </p:cBhvr>
                                      <p:to>
                                        <p:strVal val="visible"/>
                                      </p:to>
                                    </p:set>
                                  </p:childTnLst>
                                </p:cTn>
                              </p:par>
                            </p:childTnLst>
                          </p:cTn>
                        </p:par>
                        <p:par>
                          <p:cTn id="119" fill="hold">
                            <p:stCondLst>
                              <p:cond delay="1600"/>
                            </p:stCondLst>
                            <p:childTnLst>
                              <p:par>
                                <p:cTn id="120" presetID="1" presetClass="entr" presetSubtype="0" fill="hold" grpId="0" nodeType="afterEffect">
                                  <p:stCondLst>
                                    <p:cond delay="100"/>
                                  </p:stCondLst>
                                  <p:childTnLst>
                                    <p:set>
                                      <p:cBhvr>
                                        <p:cTn id="121" dur="1" fill="hold">
                                          <p:stCondLst>
                                            <p:cond delay="0"/>
                                          </p:stCondLst>
                                        </p:cTn>
                                        <p:tgtEl>
                                          <p:spTgt spid="141"/>
                                        </p:tgtEl>
                                        <p:attrNameLst>
                                          <p:attrName>style.visibility</p:attrName>
                                        </p:attrNameLst>
                                      </p:cBhvr>
                                      <p:to>
                                        <p:strVal val="visible"/>
                                      </p:to>
                                    </p:set>
                                  </p:childTnLst>
                                </p:cTn>
                              </p:par>
                            </p:childTnLst>
                          </p:cTn>
                        </p:par>
                        <p:par>
                          <p:cTn id="122" fill="hold">
                            <p:stCondLst>
                              <p:cond delay="1700"/>
                            </p:stCondLst>
                            <p:childTnLst>
                              <p:par>
                                <p:cTn id="123" presetID="1" presetClass="entr" presetSubtype="0" fill="hold" grpId="0" nodeType="afterEffect">
                                  <p:stCondLst>
                                    <p:cond delay="100"/>
                                  </p:stCondLst>
                                  <p:childTnLst>
                                    <p:set>
                                      <p:cBhvr>
                                        <p:cTn id="124" dur="1" fill="hold">
                                          <p:stCondLst>
                                            <p:cond delay="0"/>
                                          </p:stCondLst>
                                        </p:cTn>
                                        <p:tgtEl>
                                          <p:spTgt spid="145"/>
                                        </p:tgtEl>
                                        <p:attrNameLst>
                                          <p:attrName>style.visibility</p:attrName>
                                        </p:attrNameLst>
                                      </p:cBhvr>
                                      <p:to>
                                        <p:strVal val="visible"/>
                                      </p:to>
                                    </p:set>
                                  </p:childTnLst>
                                </p:cTn>
                              </p:par>
                            </p:childTnLst>
                          </p:cTn>
                        </p:par>
                        <p:par>
                          <p:cTn id="125" fill="hold">
                            <p:stCondLst>
                              <p:cond delay="1800"/>
                            </p:stCondLst>
                            <p:childTnLst>
                              <p:par>
                                <p:cTn id="126" presetID="1" presetClass="entr" presetSubtype="0" fill="hold" grpId="0" nodeType="afterEffect">
                                  <p:stCondLst>
                                    <p:cond delay="100"/>
                                  </p:stCondLst>
                                  <p:childTnLst>
                                    <p:set>
                                      <p:cBhvr>
                                        <p:cTn id="127" dur="1" fill="hold">
                                          <p:stCondLst>
                                            <p:cond delay="0"/>
                                          </p:stCondLst>
                                        </p:cTn>
                                        <p:tgtEl>
                                          <p:spTgt spid="142"/>
                                        </p:tgtEl>
                                        <p:attrNameLst>
                                          <p:attrName>style.visibility</p:attrName>
                                        </p:attrNameLst>
                                      </p:cBhvr>
                                      <p:to>
                                        <p:strVal val="visible"/>
                                      </p:to>
                                    </p:set>
                                  </p:childTnLst>
                                </p:cTn>
                              </p:par>
                            </p:childTnLst>
                          </p:cTn>
                        </p:par>
                        <p:par>
                          <p:cTn id="128" fill="hold">
                            <p:stCondLst>
                              <p:cond delay="1900"/>
                            </p:stCondLst>
                            <p:childTnLst>
                              <p:par>
                                <p:cTn id="129" presetID="1" presetClass="entr" presetSubtype="0" fill="hold" grpId="0" nodeType="afterEffect">
                                  <p:stCondLst>
                                    <p:cond delay="100"/>
                                  </p:stCondLst>
                                  <p:childTnLst>
                                    <p:set>
                                      <p:cBhvr>
                                        <p:cTn id="130" dur="1" fill="hold">
                                          <p:stCondLst>
                                            <p:cond delay="0"/>
                                          </p:stCondLst>
                                        </p:cTn>
                                        <p:tgtEl>
                                          <p:spTgt spid="146"/>
                                        </p:tgtEl>
                                        <p:attrNameLst>
                                          <p:attrName>style.visibility</p:attrName>
                                        </p:attrNameLst>
                                      </p:cBhvr>
                                      <p:to>
                                        <p:strVal val="visible"/>
                                      </p:to>
                                    </p:set>
                                  </p:childTnLst>
                                </p:cTn>
                              </p:par>
                            </p:childTnLst>
                          </p:cTn>
                        </p:par>
                        <p:par>
                          <p:cTn id="131" fill="hold">
                            <p:stCondLst>
                              <p:cond delay="2000"/>
                            </p:stCondLst>
                            <p:childTnLst>
                              <p:par>
                                <p:cTn id="132" presetID="1" presetClass="entr" presetSubtype="0" fill="hold" grpId="0" nodeType="afterEffect">
                                  <p:stCondLst>
                                    <p:cond delay="100"/>
                                  </p:stCondLst>
                                  <p:childTnLst>
                                    <p:set>
                                      <p:cBhvr>
                                        <p:cTn id="133" dur="1" fill="hold">
                                          <p:stCondLst>
                                            <p:cond delay="0"/>
                                          </p:stCondLst>
                                        </p:cTn>
                                        <p:tgtEl>
                                          <p:spTgt spid="143"/>
                                        </p:tgtEl>
                                        <p:attrNameLst>
                                          <p:attrName>style.visibility</p:attrName>
                                        </p:attrNameLst>
                                      </p:cBhvr>
                                      <p:to>
                                        <p:strVal val="visible"/>
                                      </p:to>
                                    </p:set>
                                  </p:childTnLst>
                                </p:cTn>
                              </p:par>
                            </p:childTnLst>
                          </p:cTn>
                        </p:par>
                        <p:par>
                          <p:cTn id="134" fill="hold">
                            <p:stCondLst>
                              <p:cond delay="2100"/>
                            </p:stCondLst>
                            <p:childTnLst>
                              <p:par>
                                <p:cTn id="135" presetID="1" presetClass="entr" presetSubtype="0" fill="hold" grpId="0" nodeType="afterEffect">
                                  <p:stCondLst>
                                    <p:cond delay="100"/>
                                  </p:stCondLst>
                                  <p:childTnLst>
                                    <p:set>
                                      <p:cBhvr>
                                        <p:cTn id="136" dur="1" fill="hold">
                                          <p:stCondLst>
                                            <p:cond delay="0"/>
                                          </p:stCondLst>
                                        </p:cTn>
                                        <p:tgtEl>
                                          <p:spTgt spid="144"/>
                                        </p:tgtEl>
                                        <p:attrNameLst>
                                          <p:attrName>style.visibility</p:attrName>
                                        </p:attrNameLst>
                                      </p:cBhvr>
                                      <p:to>
                                        <p:strVal val="visible"/>
                                      </p:to>
                                    </p:set>
                                  </p:childTnLst>
                                </p:cTn>
                              </p:par>
                            </p:childTnLst>
                          </p:cTn>
                        </p:par>
                        <p:par>
                          <p:cTn id="137" fill="hold">
                            <p:stCondLst>
                              <p:cond delay="2200"/>
                            </p:stCondLst>
                            <p:childTnLst>
                              <p:par>
                                <p:cTn id="138" presetID="1" presetClass="entr" presetSubtype="0" fill="hold" grpId="0" nodeType="afterEffect">
                                  <p:stCondLst>
                                    <p:cond delay="100"/>
                                  </p:stCondLst>
                                  <p:childTnLst>
                                    <p:set>
                                      <p:cBhvr>
                                        <p:cTn id="139" dur="1" fill="hold">
                                          <p:stCondLst>
                                            <p:cond delay="0"/>
                                          </p:stCondLst>
                                        </p:cTn>
                                        <p:tgtEl>
                                          <p:spTgt spid="149"/>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nodeType="clickEffect">
                                  <p:stCondLst>
                                    <p:cond delay="0"/>
                                  </p:stCondLst>
                                  <p:childTnLst>
                                    <p:set>
                                      <p:cBhvr>
                                        <p:cTn id="143" dur="1" fill="hold">
                                          <p:stCondLst>
                                            <p:cond delay="0"/>
                                          </p:stCondLst>
                                        </p:cTn>
                                        <p:tgtEl>
                                          <p:spTgt spid="79"/>
                                        </p:tgtEl>
                                        <p:attrNameLst>
                                          <p:attrName>style.visibility</p:attrName>
                                        </p:attrNameLst>
                                      </p:cBhvr>
                                      <p:to>
                                        <p:strVal val="visible"/>
                                      </p:to>
                                    </p:set>
                                    <p:animEffect transition="in" filter="fade">
                                      <p:cBhvr>
                                        <p:cTn id="144" dur="1000"/>
                                        <p:tgtEl>
                                          <p:spTgt spid="79"/>
                                        </p:tgtEl>
                                      </p:cBhvr>
                                    </p:animEffect>
                                  </p:childTnLst>
                                </p:cTn>
                              </p:par>
                              <p:par>
                                <p:cTn id="145" presetID="1" presetClass="entr" presetSubtype="0" fill="hold" grpId="0" nodeType="withEffect">
                                  <p:stCondLst>
                                    <p:cond delay="0"/>
                                  </p:stCondLst>
                                  <p:childTnLst>
                                    <p:set>
                                      <p:cBhvr>
                                        <p:cTn id="146" dur="1" fill="hold">
                                          <p:stCondLst>
                                            <p:cond delay="0"/>
                                          </p:stCondLst>
                                        </p:cTn>
                                        <p:tgtEl>
                                          <p:spTgt spid="133"/>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191"/>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105"/>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200"/>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106"/>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132"/>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192"/>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108"/>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151"/>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193"/>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grpId="0" nodeType="clickEffect">
                                  <p:stCondLst>
                                    <p:cond delay="0"/>
                                  </p:stCondLst>
                                  <p:childTnLst>
                                    <p:set>
                                      <p:cBhvr>
                                        <p:cTn id="172" dur="1" fill="hold">
                                          <p:stCondLst>
                                            <p:cond delay="0"/>
                                          </p:stCondLst>
                                        </p:cTn>
                                        <p:tgtEl>
                                          <p:spTgt spid="117"/>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148"/>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194"/>
                                        </p:tgtEl>
                                        <p:attrNameLst>
                                          <p:attrName>style.visibility</p:attrName>
                                        </p:attrNameLst>
                                      </p:cBhvr>
                                      <p:to>
                                        <p:strVal val="visible"/>
                                      </p:to>
                                    </p:se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grpId="0" nodeType="clickEffect">
                                  <p:stCondLst>
                                    <p:cond delay="0"/>
                                  </p:stCondLst>
                                  <p:childTnLst>
                                    <p:set>
                                      <p:cBhvr>
                                        <p:cTn id="180" dur="1" fill="hold">
                                          <p:stCondLst>
                                            <p:cond delay="0"/>
                                          </p:stCondLst>
                                        </p:cTn>
                                        <p:tgtEl>
                                          <p:spTgt spid="115"/>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147"/>
                                        </p:tgtEl>
                                        <p:attrNameLst>
                                          <p:attrName>style.visibility</p:attrName>
                                        </p:attrNameLst>
                                      </p:cBhvr>
                                      <p:to>
                                        <p:strVal val="visible"/>
                                      </p:to>
                                    </p:set>
                                  </p:childTnLst>
                                </p:cTn>
                              </p:par>
                              <p:par>
                                <p:cTn id="183" presetID="1" presetClass="entr" presetSubtype="0" fill="hold" grpId="0" nodeType="withEffect">
                                  <p:stCondLst>
                                    <p:cond delay="0"/>
                                  </p:stCondLst>
                                  <p:childTnLst>
                                    <p:set>
                                      <p:cBhvr>
                                        <p:cTn id="184" dur="1" fill="hold">
                                          <p:stCondLst>
                                            <p:cond delay="0"/>
                                          </p:stCondLst>
                                        </p:cTn>
                                        <p:tgtEl>
                                          <p:spTgt spid="195"/>
                                        </p:tgtEl>
                                        <p:attrNameLst>
                                          <p:attrName>style.visibility</p:attrName>
                                        </p:attrNameLst>
                                      </p:cBhvr>
                                      <p:to>
                                        <p:strVal val="visible"/>
                                      </p:to>
                                    </p:set>
                                  </p:childTnLst>
                                </p:cTn>
                              </p:par>
                            </p:childTnLst>
                          </p:cTn>
                        </p:par>
                      </p:childTnLst>
                    </p:cTn>
                  </p:par>
                  <p:par>
                    <p:cTn id="185" fill="hold">
                      <p:stCondLst>
                        <p:cond delay="indefinite"/>
                      </p:stCondLst>
                      <p:childTnLst>
                        <p:par>
                          <p:cTn id="186" fill="hold">
                            <p:stCondLst>
                              <p:cond delay="0"/>
                            </p:stCondLst>
                            <p:childTnLst>
                              <p:par>
                                <p:cTn id="187" presetID="10" presetClass="exit" presetSubtype="0" fill="hold" grpId="1" nodeType="clickEffect">
                                  <p:stCondLst>
                                    <p:cond delay="0"/>
                                  </p:stCondLst>
                                  <p:childTnLst>
                                    <p:animEffect transition="out" filter="fade">
                                      <p:cBhvr>
                                        <p:cTn id="188" dur="1000"/>
                                        <p:tgtEl>
                                          <p:spTgt spid="125"/>
                                        </p:tgtEl>
                                      </p:cBhvr>
                                    </p:animEffect>
                                    <p:set>
                                      <p:cBhvr>
                                        <p:cTn id="189" dur="1" fill="hold">
                                          <p:stCondLst>
                                            <p:cond delay="999"/>
                                          </p:stCondLst>
                                        </p:cTn>
                                        <p:tgtEl>
                                          <p:spTgt spid="125"/>
                                        </p:tgtEl>
                                        <p:attrNameLst>
                                          <p:attrName>style.visibility</p:attrName>
                                        </p:attrNameLst>
                                      </p:cBhvr>
                                      <p:to>
                                        <p:strVal val="hidden"/>
                                      </p:to>
                                    </p:set>
                                  </p:childTnLst>
                                </p:cTn>
                              </p:par>
                              <p:par>
                                <p:cTn id="190" presetID="10" presetClass="exit" presetSubtype="0" fill="hold" grpId="1" nodeType="withEffect">
                                  <p:stCondLst>
                                    <p:cond delay="0"/>
                                  </p:stCondLst>
                                  <p:childTnLst>
                                    <p:animEffect transition="out" filter="fade">
                                      <p:cBhvr>
                                        <p:cTn id="191" dur="1000"/>
                                        <p:tgtEl>
                                          <p:spTgt spid="140"/>
                                        </p:tgtEl>
                                      </p:cBhvr>
                                    </p:animEffect>
                                    <p:set>
                                      <p:cBhvr>
                                        <p:cTn id="192" dur="1" fill="hold">
                                          <p:stCondLst>
                                            <p:cond delay="999"/>
                                          </p:stCondLst>
                                        </p:cTn>
                                        <p:tgtEl>
                                          <p:spTgt spid="140"/>
                                        </p:tgtEl>
                                        <p:attrNameLst>
                                          <p:attrName>style.visibility</p:attrName>
                                        </p:attrNameLst>
                                      </p:cBhvr>
                                      <p:to>
                                        <p:strVal val="hidden"/>
                                      </p:to>
                                    </p:set>
                                  </p:childTnLst>
                                </p:cTn>
                              </p:par>
                              <p:par>
                                <p:cTn id="193" presetID="10" presetClass="exit" presetSubtype="0" fill="hold" grpId="1" nodeType="withEffect">
                                  <p:stCondLst>
                                    <p:cond delay="0"/>
                                  </p:stCondLst>
                                  <p:childTnLst>
                                    <p:animEffect transition="out" filter="fade">
                                      <p:cBhvr>
                                        <p:cTn id="194" dur="1000"/>
                                        <p:tgtEl>
                                          <p:spTgt spid="132"/>
                                        </p:tgtEl>
                                      </p:cBhvr>
                                    </p:animEffect>
                                    <p:set>
                                      <p:cBhvr>
                                        <p:cTn id="195" dur="1" fill="hold">
                                          <p:stCondLst>
                                            <p:cond delay="999"/>
                                          </p:stCondLst>
                                        </p:cTn>
                                        <p:tgtEl>
                                          <p:spTgt spid="132"/>
                                        </p:tgtEl>
                                        <p:attrNameLst>
                                          <p:attrName>style.visibility</p:attrName>
                                        </p:attrNameLst>
                                      </p:cBhvr>
                                      <p:to>
                                        <p:strVal val="hidden"/>
                                      </p:to>
                                    </p:set>
                                  </p:childTnLst>
                                </p:cTn>
                              </p:par>
                              <p:par>
                                <p:cTn id="196" presetID="10" presetClass="exit" presetSubtype="0" fill="hold" grpId="1" nodeType="withEffect">
                                  <p:stCondLst>
                                    <p:cond delay="0"/>
                                  </p:stCondLst>
                                  <p:childTnLst>
                                    <p:animEffect transition="out" filter="fade">
                                      <p:cBhvr>
                                        <p:cTn id="197" dur="1000"/>
                                        <p:tgtEl>
                                          <p:spTgt spid="133"/>
                                        </p:tgtEl>
                                      </p:cBhvr>
                                    </p:animEffect>
                                    <p:set>
                                      <p:cBhvr>
                                        <p:cTn id="198" dur="1" fill="hold">
                                          <p:stCondLst>
                                            <p:cond delay="999"/>
                                          </p:stCondLst>
                                        </p:cTn>
                                        <p:tgtEl>
                                          <p:spTgt spid="133"/>
                                        </p:tgtEl>
                                        <p:attrNameLst>
                                          <p:attrName>style.visibility</p:attrName>
                                        </p:attrNameLst>
                                      </p:cBhvr>
                                      <p:to>
                                        <p:strVal val="hidden"/>
                                      </p:to>
                                    </p:set>
                                  </p:childTnLst>
                                </p:cTn>
                              </p:par>
                              <p:par>
                                <p:cTn id="199" presetID="10" presetClass="exit" presetSubtype="0" fill="hold" grpId="1" nodeType="withEffect">
                                  <p:stCondLst>
                                    <p:cond delay="0"/>
                                  </p:stCondLst>
                                  <p:childTnLst>
                                    <p:animEffect transition="out" filter="fade">
                                      <p:cBhvr>
                                        <p:cTn id="200" dur="1000"/>
                                        <p:tgtEl>
                                          <p:spTgt spid="129"/>
                                        </p:tgtEl>
                                      </p:cBhvr>
                                    </p:animEffect>
                                    <p:set>
                                      <p:cBhvr>
                                        <p:cTn id="201" dur="1" fill="hold">
                                          <p:stCondLst>
                                            <p:cond delay="999"/>
                                          </p:stCondLst>
                                        </p:cTn>
                                        <p:tgtEl>
                                          <p:spTgt spid="129"/>
                                        </p:tgtEl>
                                        <p:attrNameLst>
                                          <p:attrName>style.visibility</p:attrName>
                                        </p:attrNameLst>
                                      </p:cBhvr>
                                      <p:to>
                                        <p:strVal val="hidden"/>
                                      </p:to>
                                    </p:set>
                                  </p:childTnLst>
                                </p:cTn>
                              </p:par>
                              <p:par>
                                <p:cTn id="202" presetID="10" presetClass="exit" presetSubtype="0" fill="hold" nodeType="withEffect">
                                  <p:stCondLst>
                                    <p:cond delay="0"/>
                                  </p:stCondLst>
                                  <p:childTnLst>
                                    <p:animEffect transition="out" filter="fade">
                                      <p:cBhvr>
                                        <p:cTn id="203" dur="1000"/>
                                        <p:tgtEl>
                                          <p:spTgt spid="79"/>
                                        </p:tgtEl>
                                      </p:cBhvr>
                                    </p:animEffect>
                                    <p:set>
                                      <p:cBhvr>
                                        <p:cTn id="204" dur="1" fill="hold">
                                          <p:stCondLst>
                                            <p:cond delay="999"/>
                                          </p:stCondLst>
                                        </p:cTn>
                                        <p:tgtEl>
                                          <p:spTgt spid="79"/>
                                        </p:tgtEl>
                                        <p:attrNameLst>
                                          <p:attrName>style.visibility</p:attrName>
                                        </p:attrNameLst>
                                      </p:cBhvr>
                                      <p:to>
                                        <p:strVal val="hidden"/>
                                      </p:to>
                                    </p:set>
                                  </p:childTnLst>
                                </p:cTn>
                              </p:par>
                              <p:par>
                                <p:cTn id="205" presetID="10" presetClass="exit" presetSubtype="0" fill="hold" grpId="1" nodeType="withEffect">
                                  <p:stCondLst>
                                    <p:cond delay="0"/>
                                  </p:stCondLst>
                                  <p:childTnLst>
                                    <p:animEffect transition="out" filter="fade">
                                      <p:cBhvr>
                                        <p:cTn id="206" dur="1000"/>
                                        <p:tgtEl>
                                          <p:spTgt spid="150"/>
                                        </p:tgtEl>
                                      </p:cBhvr>
                                    </p:animEffect>
                                    <p:set>
                                      <p:cBhvr>
                                        <p:cTn id="207" dur="1" fill="hold">
                                          <p:stCondLst>
                                            <p:cond delay="999"/>
                                          </p:stCondLst>
                                        </p:cTn>
                                        <p:tgtEl>
                                          <p:spTgt spid="150"/>
                                        </p:tgtEl>
                                        <p:attrNameLst>
                                          <p:attrName>style.visibility</p:attrName>
                                        </p:attrNameLst>
                                      </p:cBhvr>
                                      <p:to>
                                        <p:strVal val="hidden"/>
                                      </p:to>
                                    </p:set>
                                  </p:childTnLst>
                                </p:cTn>
                              </p:par>
                              <p:par>
                                <p:cTn id="208" presetID="10" presetClass="exit" presetSubtype="0" fill="hold" grpId="1" nodeType="withEffect">
                                  <p:stCondLst>
                                    <p:cond delay="0"/>
                                  </p:stCondLst>
                                  <p:childTnLst>
                                    <p:animEffect transition="out" filter="fade">
                                      <p:cBhvr>
                                        <p:cTn id="209" dur="1000"/>
                                        <p:tgtEl>
                                          <p:spTgt spid="123"/>
                                        </p:tgtEl>
                                      </p:cBhvr>
                                    </p:animEffect>
                                    <p:set>
                                      <p:cBhvr>
                                        <p:cTn id="210" dur="1" fill="hold">
                                          <p:stCondLst>
                                            <p:cond delay="999"/>
                                          </p:stCondLst>
                                        </p:cTn>
                                        <p:tgtEl>
                                          <p:spTgt spid="123"/>
                                        </p:tgtEl>
                                        <p:attrNameLst>
                                          <p:attrName>style.visibility</p:attrName>
                                        </p:attrNameLst>
                                      </p:cBhvr>
                                      <p:to>
                                        <p:strVal val="hidden"/>
                                      </p:to>
                                    </p:set>
                                  </p:childTnLst>
                                </p:cTn>
                              </p:par>
                              <p:par>
                                <p:cTn id="211" presetID="10" presetClass="exit" presetSubtype="0" fill="hold" grpId="1" nodeType="withEffect">
                                  <p:stCondLst>
                                    <p:cond delay="0"/>
                                  </p:stCondLst>
                                  <p:childTnLst>
                                    <p:animEffect transition="out" filter="fade">
                                      <p:cBhvr>
                                        <p:cTn id="212" dur="1000"/>
                                        <p:tgtEl>
                                          <p:spTgt spid="151"/>
                                        </p:tgtEl>
                                      </p:cBhvr>
                                    </p:animEffect>
                                    <p:set>
                                      <p:cBhvr>
                                        <p:cTn id="213" dur="1" fill="hold">
                                          <p:stCondLst>
                                            <p:cond delay="999"/>
                                          </p:stCondLst>
                                        </p:cTn>
                                        <p:tgtEl>
                                          <p:spTgt spid="151"/>
                                        </p:tgtEl>
                                        <p:attrNameLst>
                                          <p:attrName>style.visibility</p:attrName>
                                        </p:attrNameLst>
                                      </p:cBhvr>
                                      <p:to>
                                        <p:strVal val="hidden"/>
                                      </p:to>
                                    </p:set>
                                  </p:childTnLst>
                                </p:cTn>
                              </p:par>
                              <p:par>
                                <p:cTn id="214" presetID="10" presetClass="exit" presetSubtype="0" fill="hold" grpId="1" nodeType="withEffect">
                                  <p:stCondLst>
                                    <p:cond delay="0"/>
                                  </p:stCondLst>
                                  <p:childTnLst>
                                    <p:animEffect transition="out" filter="fade">
                                      <p:cBhvr>
                                        <p:cTn id="215" dur="1000"/>
                                        <p:tgtEl>
                                          <p:spTgt spid="127"/>
                                        </p:tgtEl>
                                      </p:cBhvr>
                                    </p:animEffect>
                                    <p:set>
                                      <p:cBhvr>
                                        <p:cTn id="216" dur="1" fill="hold">
                                          <p:stCondLst>
                                            <p:cond delay="999"/>
                                          </p:stCondLst>
                                        </p:cTn>
                                        <p:tgtEl>
                                          <p:spTgt spid="127"/>
                                        </p:tgtEl>
                                        <p:attrNameLst>
                                          <p:attrName>style.visibility</p:attrName>
                                        </p:attrNameLst>
                                      </p:cBhvr>
                                      <p:to>
                                        <p:strVal val="hidden"/>
                                      </p:to>
                                    </p:set>
                                  </p:childTnLst>
                                </p:cTn>
                              </p:par>
                              <p:par>
                                <p:cTn id="217" presetID="10" presetClass="exit" presetSubtype="0" fill="hold" grpId="1" nodeType="withEffect">
                                  <p:stCondLst>
                                    <p:cond delay="0"/>
                                  </p:stCondLst>
                                  <p:childTnLst>
                                    <p:animEffect transition="out" filter="fade">
                                      <p:cBhvr>
                                        <p:cTn id="218" dur="1000"/>
                                        <p:tgtEl>
                                          <p:spTgt spid="146"/>
                                        </p:tgtEl>
                                      </p:cBhvr>
                                    </p:animEffect>
                                    <p:set>
                                      <p:cBhvr>
                                        <p:cTn id="219" dur="1" fill="hold">
                                          <p:stCondLst>
                                            <p:cond delay="999"/>
                                          </p:stCondLst>
                                        </p:cTn>
                                        <p:tgtEl>
                                          <p:spTgt spid="146"/>
                                        </p:tgtEl>
                                        <p:attrNameLst>
                                          <p:attrName>style.visibility</p:attrName>
                                        </p:attrNameLst>
                                      </p:cBhvr>
                                      <p:to>
                                        <p:strVal val="hidden"/>
                                      </p:to>
                                    </p:set>
                                  </p:childTnLst>
                                </p:cTn>
                              </p:par>
                              <p:par>
                                <p:cTn id="220" presetID="10" presetClass="exit" presetSubtype="0" fill="hold" grpId="1" nodeType="withEffect">
                                  <p:stCondLst>
                                    <p:cond delay="0"/>
                                  </p:stCondLst>
                                  <p:childTnLst>
                                    <p:animEffect transition="out" filter="fade">
                                      <p:cBhvr>
                                        <p:cTn id="221" dur="1000"/>
                                        <p:tgtEl>
                                          <p:spTgt spid="148"/>
                                        </p:tgtEl>
                                      </p:cBhvr>
                                    </p:animEffect>
                                    <p:set>
                                      <p:cBhvr>
                                        <p:cTn id="222" dur="1" fill="hold">
                                          <p:stCondLst>
                                            <p:cond delay="999"/>
                                          </p:stCondLst>
                                        </p:cTn>
                                        <p:tgtEl>
                                          <p:spTgt spid="148"/>
                                        </p:tgtEl>
                                        <p:attrNameLst>
                                          <p:attrName>style.visibility</p:attrName>
                                        </p:attrNameLst>
                                      </p:cBhvr>
                                      <p:to>
                                        <p:strVal val="hidden"/>
                                      </p:to>
                                    </p:set>
                                  </p:childTnLst>
                                </p:cTn>
                              </p:par>
                              <p:par>
                                <p:cTn id="223" presetID="10" presetClass="exit" presetSubtype="0" fill="hold" grpId="1" nodeType="withEffect">
                                  <p:stCondLst>
                                    <p:cond delay="0"/>
                                  </p:stCondLst>
                                  <p:childTnLst>
                                    <p:animEffect transition="out" filter="fade">
                                      <p:cBhvr>
                                        <p:cTn id="224" dur="1000"/>
                                        <p:tgtEl>
                                          <p:spTgt spid="135"/>
                                        </p:tgtEl>
                                      </p:cBhvr>
                                    </p:animEffect>
                                    <p:set>
                                      <p:cBhvr>
                                        <p:cTn id="225" dur="1" fill="hold">
                                          <p:stCondLst>
                                            <p:cond delay="999"/>
                                          </p:stCondLst>
                                        </p:cTn>
                                        <p:tgtEl>
                                          <p:spTgt spid="135"/>
                                        </p:tgtEl>
                                        <p:attrNameLst>
                                          <p:attrName>style.visibility</p:attrName>
                                        </p:attrNameLst>
                                      </p:cBhvr>
                                      <p:to>
                                        <p:strVal val="hidden"/>
                                      </p:to>
                                    </p:set>
                                  </p:childTnLst>
                                </p:cTn>
                              </p:par>
                              <p:par>
                                <p:cTn id="226" presetID="10" presetClass="exit" presetSubtype="0" fill="hold" grpId="1" nodeType="withEffect">
                                  <p:stCondLst>
                                    <p:cond delay="0"/>
                                  </p:stCondLst>
                                  <p:childTnLst>
                                    <p:animEffect transition="out" filter="fade">
                                      <p:cBhvr>
                                        <p:cTn id="227" dur="1000"/>
                                        <p:tgtEl>
                                          <p:spTgt spid="137"/>
                                        </p:tgtEl>
                                      </p:cBhvr>
                                    </p:animEffect>
                                    <p:set>
                                      <p:cBhvr>
                                        <p:cTn id="228" dur="1" fill="hold">
                                          <p:stCondLst>
                                            <p:cond delay="999"/>
                                          </p:stCondLst>
                                        </p:cTn>
                                        <p:tgtEl>
                                          <p:spTgt spid="137"/>
                                        </p:tgtEl>
                                        <p:attrNameLst>
                                          <p:attrName>style.visibility</p:attrName>
                                        </p:attrNameLst>
                                      </p:cBhvr>
                                      <p:to>
                                        <p:strVal val="hidden"/>
                                      </p:to>
                                    </p:set>
                                  </p:childTnLst>
                                </p:cTn>
                              </p:par>
                              <p:par>
                                <p:cTn id="229" presetID="10" presetClass="exit" presetSubtype="0" fill="hold" grpId="1" nodeType="withEffect">
                                  <p:stCondLst>
                                    <p:cond delay="0"/>
                                  </p:stCondLst>
                                  <p:childTnLst>
                                    <p:animEffect transition="out" filter="fade">
                                      <p:cBhvr>
                                        <p:cTn id="230" dur="1000"/>
                                        <p:tgtEl>
                                          <p:spTgt spid="138"/>
                                        </p:tgtEl>
                                      </p:cBhvr>
                                    </p:animEffect>
                                    <p:set>
                                      <p:cBhvr>
                                        <p:cTn id="231" dur="1" fill="hold">
                                          <p:stCondLst>
                                            <p:cond delay="999"/>
                                          </p:stCondLst>
                                        </p:cTn>
                                        <p:tgtEl>
                                          <p:spTgt spid="138"/>
                                        </p:tgtEl>
                                        <p:attrNameLst>
                                          <p:attrName>style.visibility</p:attrName>
                                        </p:attrNameLst>
                                      </p:cBhvr>
                                      <p:to>
                                        <p:strVal val="hidden"/>
                                      </p:to>
                                    </p:set>
                                  </p:childTnLst>
                                </p:cTn>
                              </p:par>
                              <p:par>
                                <p:cTn id="232" presetID="10" presetClass="exit" presetSubtype="0" fill="hold" grpId="1" nodeType="withEffect">
                                  <p:stCondLst>
                                    <p:cond delay="0"/>
                                  </p:stCondLst>
                                  <p:childTnLst>
                                    <p:animEffect transition="out" filter="fade">
                                      <p:cBhvr>
                                        <p:cTn id="233" dur="1000"/>
                                        <p:tgtEl>
                                          <p:spTgt spid="136"/>
                                        </p:tgtEl>
                                      </p:cBhvr>
                                    </p:animEffect>
                                    <p:set>
                                      <p:cBhvr>
                                        <p:cTn id="234" dur="1" fill="hold">
                                          <p:stCondLst>
                                            <p:cond delay="999"/>
                                          </p:stCondLst>
                                        </p:cTn>
                                        <p:tgtEl>
                                          <p:spTgt spid="136"/>
                                        </p:tgtEl>
                                        <p:attrNameLst>
                                          <p:attrName>style.visibility</p:attrName>
                                        </p:attrNameLst>
                                      </p:cBhvr>
                                      <p:to>
                                        <p:strVal val="hidden"/>
                                      </p:to>
                                    </p:set>
                                  </p:childTnLst>
                                </p:cTn>
                              </p:par>
                              <p:par>
                                <p:cTn id="235" presetID="10" presetClass="exit" presetSubtype="0" fill="hold" grpId="1" nodeType="withEffect">
                                  <p:stCondLst>
                                    <p:cond delay="0"/>
                                  </p:stCondLst>
                                  <p:childTnLst>
                                    <p:animEffect transition="out" filter="fade">
                                      <p:cBhvr>
                                        <p:cTn id="236" dur="1000"/>
                                        <p:tgtEl>
                                          <p:spTgt spid="139"/>
                                        </p:tgtEl>
                                      </p:cBhvr>
                                    </p:animEffect>
                                    <p:set>
                                      <p:cBhvr>
                                        <p:cTn id="237" dur="1" fill="hold">
                                          <p:stCondLst>
                                            <p:cond delay="999"/>
                                          </p:stCondLst>
                                        </p:cTn>
                                        <p:tgtEl>
                                          <p:spTgt spid="139"/>
                                        </p:tgtEl>
                                        <p:attrNameLst>
                                          <p:attrName>style.visibility</p:attrName>
                                        </p:attrNameLst>
                                      </p:cBhvr>
                                      <p:to>
                                        <p:strVal val="hidden"/>
                                      </p:to>
                                    </p:set>
                                  </p:childTnLst>
                                </p:cTn>
                              </p:par>
                              <p:par>
                                <p:cTn id="238" presetID="10" presetClass="exit" presetSubtype="0" fill="hold" grpId="1" nodeType="withEffect">
                                  <p:stCondLst>
                                    <p:cond delay="0"/>
                                  </p:stCondLst>
                                  <p:childTnLst>
                                    <p:animEffect transition="out" filter="fade">
                                      <p:cBhvr>
                                        <p:cTn id="239" dur="1000"/>
                                        <p:tgtEl>
                                          <p:spTgt spid="130"/>
                                        </p:tgtEl>
                                      </p:cBhvr>
                                    </p:animEffect>
                                    <p:set>
                                      <p:cBhvr>
                                        <p:cTn id="240" dur="1" fill="hold">
                                          <p:stCondLst>
                                            <p:cond delay="999"/>
                                          </p:stCondLst>
                                        </p:cTn>
                                        <p:tgtEl>
                                          <p:spTgt spid="130"/>
                                        </p:tgtEl>
                                        <p:attrNameLst>
                                          <p:attrName>style.visibility</p:attrName>
                                        </p:attrNameLst>
                                      </p:cBhvr>
                                      <p:to>
                                        <p:strVal val="hidden"/>
                                      </p:to>
                                    </p:set>
                                  </p:childTnLst>
                                </p:cTn>
                              </p:par>
                              <p:par>
                                <p:cTn id="241" presetID="10" presetClass="exit" presetSubtype="0" fill="hold" grpId="1" nodeType="withEffect">
                                  <p:stCondLst>
                                    <p:cond delay="0"/>
                                  </p:stCondLst>
                                  <p:childTnLst>
                                    <p:animEffect transition="out" filter="fade">
                                      <p:cBhvr>
                                        <p:cTn id="242" dur="1000"/>
                                        <p:tgtEl>
                                          <p:spTgt spid="149"/>
                                        </p:tgtEl>
                                      </p:cBhvr>
                                    </p:animEffect>
                                    <p:set>
                                      <p:cBhvr>
                                        <p:cTn id="243" dur="1" fill="hold">
                                          <p:stCondLst>
                                            <p:cond delay="999"/>
                                          </p:stCondLst>
                                        </p:cTn>
                                        <p:tgtEl>
                                          <p:spTgt spid="149"/>
                                        </p:tgtEl>
                                        <p:attrNameLst>
                                          <p:attrName>style.visibility</p:attrName>
                                        </p:attrNameLst>
                                      </p:cBhvr>
                                      <p:to>
                                        <p:strVal val="hidden"/>
                                      </p:to>
                                    </p:set>
                                  </p:childTnLst>
                                </p:cTn>
                              </p:par>
                              <p:par>
                                <p:cTn id="244" presetID="10" presetClass="exit" presetSubtype="0" fill="hold" grpId="1" nodeType="withEffect">
                                  <p:stCondLst>
                                    <p:cond delay="0"/>
                                  </p:stCondLst>
                                  <p:childTnLst>
                                    <p:animEffect transition="out" filter="fade">
                                      <p:cBhvr>
                                        <p:cTn id="245" dur="1000"/>
                                        <p:tgtEl>
                                          <p:spTgt spid="142"/>
                                        </p:tgtEl>
                                      </p:cBhvr>
                                    </p:animEffect>
                                    <p:set>
                                      <p:cBhvr>
                                        <p:cTn id="246" dur="1" fill="hold">
                                          <p:stCondLst>
                                            <p:cond delay="999"/>
                                          </p:stCondLst>
                                        </p:cTn>
                                        <p:tgtEl>
                                          <p:spTgt spid="142"/>
                                        </p:tgtEl>
                                        <p:attrNameLst>
                                          <p:attrName>style.visibility</p:attrName>
                                        </p:attrNameLst>
                                      </p:cBhvr>
                                      <p:to>
                                        <p:strVal val="hidden"/>
                                      </p:to>
                                    </p:set>
                                  </p:childTnLst>
                                </p:cTn>
                              </p:par>
                              <p:par>
                                <p:cTn id="247" presetID="10" presetClass="exit" presetSubtype="0" fill="hold" grpId="1" nodeType="withEffect">
                                  <p:stCondLst>
                                    <p:cond delay="0"/>
                                  </p:stCondLst>
                                  <p:childTnLst>
                                    <p:animEffect transition="out" filter="fade">
                                      <p:cBhvr>
                                        <p:cTn id="248" dur="1000"/>
                                        <p:tgtEl>
                                          <p:spTgt spid="147"/>
                                        </p:tgtEl>
                                      </p:cBhvr>
                                    </p:animEffect>
                                    <p:set>
                                      <p:cBhvr>
                                        <p:cTn id="249" dur="1" fill="hold">
                                          <p:stCondLst>
                                            <p:cond delay="999"/>
                                          </p:stCondLst>
                                        </p:cTn>
                                        <p:tgtEl>
                                          <p:spTgt spid="147"/>
                                        </p:tgtEl>
                                        <p:attrNameLst>
                                          <p:attrName>style.visibility</p:attrName>
                                        </p:attrNameLst>
                                      </p:cBhvr>
                                      <p:to>
                                        <p:strVal val="hidden"/>
                                      </p:to>
                                    </p:set>
                                  </p:childTnLst>
                                </p:cTn>
                              </p:par>
                              <p:par>
                                <p:cTn id="250" presetID="10" presetClass="exit" presetSubtype="0" fill="hold" grpId="1" nodeType="withEffect">
                                  <p:stCondLst>
                                    <p:cond delay="0"/>
                                  </p:stCondLst>
                                  <p:childTnLst>
                                    <p:animEffect transition="out" filter="fade">
                                      <p:cBhvr>
                                        <p:cTn id="251" dur="1000"/>
                                        <p:tgtEl>
                                          <p:spTgt spid="124"/>
                                        </p:tgtEl>
                                      </p:cBhvr>
                                    </p:animEffect>
                                    <p:set>
                                      <p:cBhvr>
                                        <p:cTn id="252" dur="1" fill="hold">
                                          <p:stCondLst>
                                            <p:cond delay="999"/>
                                          </p:stCondLst>
                                        </p:cTn>
                                        <p:tgtEl>
                                          <p:spTgt spid="124"/>
                                        </p:tgtEl>
                                        <p:attrNameLst>
                                          <p:attrName>style.visibility</p:attrName>
                                        </p:attrNameLst>
                                      </p:cBhvr>
                                      <p:to>
                                        <p:strVal val="hidden"/>
                                      </p:to>
                                    </p:set>
                                  </p:childTnLst>
                                </p:cTn>
                              </p:par>
                              <p:par>
                                <p:cTn id="253" presetID="10" presetClass="exit" presetSubtype="0" fill="hold" grpId="1" nodeType="withEffect">
                                  <p:stCondLst>
                                    <p:cond delay="0"/>
                                  </p:stCondLst>
                                  <p:childTnLst>
                                    <p:animEffect transition="out" filter="fade">
                                      <p:cBhvr>
                                        <p:cTn id="254" dur="1000"/>
                                        <p:tgtEl>
                                          <p:spTgt spid="126"/>
                                        </p:tgtEl>
                                      </p:cBhvr>
                                    </p:animEffect>
                                    <p:set>
                                      <p:cBhvr>
                                        <p:cTn id="255" dur="1" fill="hold">
                                          <p:stCondLst>
                                            <p:cond delay="999"/>
                                          </p:stCondLst>
                                        </p:cTn>
                                        <p:tgtEl>
                                          <p:spTgt spid="126"/>
                                        </p:tgtEl>
                                        <p:attrNameLst>
                                          <p:attrName>style.visibility</p:attrName>
                                        </p:attrNameLst>
                                      </p:cBhvr>
                                      <p:to>
                                        <p:strVal val="hidden"/>
                                      </p:to>
                                    </p:set>
                                  </p:childTnLst>
                                </p:cTn>
                              </p:par>
                              <p:par>
                                <p:cTn id="256" presetID="10" presetClass="exit" presetSubtype="0" fill="hold" grpId="1" nodeType="withEffect">
                                  <p:stCondLst>
                                    <p:cond delay="0"/>
                                  </p:stCondLst>
                                  <p:childTnLst>
                                    <p:animEffect transition="out" filter="fade">
                                      <p:cBhvr>
                                        <p:cTn id="257" dur="1000"/>
                                        <p:tgtEl>
                                          <p:spTgt spid="145"/>
                                        </p:tgtEl>
                                      </p:cBhvr>
                                    </p:animEffect>
                                    <p:set>
                                      <p:cBhvr>
                                        <p:cTn id="258" dur="1" fill="hold">
                                          <p:stCondLst>
                                            <p:cond delay="999"/>
                                          </p:stCondLst>
                                        </p:cTn>
                                        <p:tgtEl>
                                          <p:spTgt spid="145"/>
                                        </p:tgtEl>
                                        <p:attrNameLst>
                                          <p:attrName>style.visibility</p:attrName>
                                        </p:attrNameLst>
                                      </p:cBhvr>
                                      <p:to>
                                        <p:strVal val="hidden"/>
                                      </p:to>
                                    </p:set>
                                  </p:childTnLst>
                                </p:cTn>
                              </p:par>
                              <p:par>
                                <p:cTn id="259" presetID="10" presetClass="exit" presetSubtype="0" fill="hold" grpId="1" nodeType="withEffect">
                                  <p:stCondLst>
                                    <p:cond delay="0"/>
                                  </p:stCondLst>
                                  <p:childTnLst>
                                    <p:animEffect transition="out" filter="fade">
                                      <p:cBhvr>
                                        <p:cTn id="260" dur="1000"/>
                                        <p:tgtEl>
                                          <p:spTgt spid="141"/>
                                        </p:tgtEl>
                                      </p:cBhvr>
                                    </p:animEffect>
                                    <p:set>
                                      <p:cBhvr>
                                        <p:cTn id="261" dur="1" fill="hold">
                                          <p:stCondLst>
                                            <p:cond delay="999"/>
                                          </p:stCondLst>
                                        </p:cTn>
                                        <p:tgtEl>
                                          <p:spTgt spid="141"/>
                                        </p:tgtEl>
                                        <p:attrNameLst>
                                          <p:attrName>style.visibility</p:attrName>
                                        </p:attrNameLst>
                                      </p:cBhvr>
                                      <p:to>
                                        <p:strVal val="hidden"/>
                                      </p:to>
                                    </p:set>
                                  </p:childTnLst>
                                </p:cTn>
                              </p:par>
                              <p:par>
                                <p:cTn id="262" presetID="1" presetClass="entr" presetSubtype="0" fill="hold" grpId="0" nodeType="withEffect">
                                  <p:stCondLst>
                                    <p:cond delay="100"/>
                                  </p:stCondLst>
                                  <p:childTnLst>
                                    <p:set>
                                      <p:cBhvr>
                                        <p:cTn id="263" dur="1" fill="hold">
                                          <p:stCondLst>
                                            <p:cond delay="0"/>
                                          </p:stCondLst>
                                        </p:cTn>
                                        <p:tgtEl>
                                          <p:spTgt spid="190"/>
                                        </p:tgtEl>
                                        <p:attrNameLst>
                                          <p:attrName>style.visibility</p:attrName>
                                        </p:attrNameLst>
                                      </p:cBhvr>
                                      <p:to>
                                        <p:strVal val="visible"/>
                                      </p:to>
                                    </p:set>
                                  </p:childTnLst>
                                </p:cTn>
                              </p:par>
                            </p:childTnLst>
                          </p:cTn>
                        </p:par>
                      </p:childTnLst>
                    </p:cTn>
                  </p:par>
                  <p:par>
                    <p:cTn id="264" fill="hold">
                      <p:stCondLst>
                        <p:cond delay="indefinite"/>
                      </p:stCondLst>
                      <p:childTnLst>
                        <p:par>
                          <p:cTn id="265" fill="hold">
                            <p:stCondLst>
                              <p:cond delay="0"/>
                            </p:stCondLst>
                            <p:childTnLst>
                              <p:par>
                                <p:cTn id="266" presetID="1" presetClass="entr" presetSubtype="0" fill="hold" grpId="0" nodeType="clickEffect">
                                  <p:stCondLst>
                                    <p:cond delay="0"/>
                                  </p:stCondLst>
                                  <p:childTnLst>
                                    <p:set>
                                      <p:cBhvr>
                                        <p:cTn id="267" dur="1" fill="hold">
                                          <p:stCondLst>
                                            <p:cond delay="0"/>
                                          </p:stCondLst>
                                        </p:cTn>
                                        <p:tgtEl>
                                          <p:spTgt spid="207"/>
                                        </p:tgtEl>
                                        <p:attrNameLst>
                                          <p:attrName>style.visibility</p:attrName>
                                        </p:attrNameLst>
                                      </p:cBhvr>
                                      <p:to>
                                        <p:strVal val="visible"/>
                                      </p:to>
                                    </p:set>
                                  </p:childTnLst>
                                </p:cTn>
                              </p:par>
                              <p:par>
                                <p:cTn id="268" presetID="1" presetClass="entr" presetSubtype="0" fill="hold" grpId="0" nodeType="withEffect">
                                  <p:stCondLst>
                                    <p:cond delay="0"/>
                                  </p:stCondLst>
                                  <p:childTnLst>
                                    <p:set>
                                      <p:cBhvr>
                                        <p:cTn id="269" dur="1" fill="hold">
                                          <p:stCondLst>
                                            <p:cond delay="0"/>
                                          </p:stCondLst>
                                        </p:cTn>
                                        <p:tgtEl>
                                          <p:spTgt spid="206"/>
                                        </p:tgtEl>
                                        <p:attrNameLst>
                                          <p:attrName>style.visibility</p:attrName>
                                        </p:attrNameLst>
                                      </p:cBhvr>
                                      <p:to>
                                        <p:strVal val="visible"/>
                                      </p:to>
                                    </p:set>
                                  </p:childTnLst>
                                </p:cTn>
                              </p:par>
                            </p:childTnLst>
                          </p:cTn>
                        </p:par>
                      </p:childTnLst>
                    </p:cTn>
                  </p:par>
                  <p:par>
                    <p:cTn id="270" fill="hold">
                      <p:stCondLst>
                        <p:cond delay="indefinite"/>
                      </p:stCondLst>
                      <p:childTnLst>
                        <p:par>
                          <p:cTn id="271" fill="hold">
                            <p:stCondLst>
                              <p:cond delay="0"/>
                            </p:stCondLst>
                            <p:childTnLst>
                              <p:par>
                                <p:cTn id="272" presetID="1" presetClass="entr" presetSubtype="0" fill="hold" grpId="0" nodeType="clickEffect">
                                  <p:stCondLst>
                                    <p:cond delay="0"/>
                                  </p:stCondLst>
                                  <p:childTnLst>
                                    <p:set>
                                      <p:cBhvr>
                                        <p:cTn id="273" dur="1" fill="hold">
                                          <p:stCondLst>
                                            <p:cond delay="0"/>
                                          </p:stCondLst>
                                        </p:cTn>
                                        <p:tgtEl>
                                          <p:spTgt spid="208"/>
                                        </p:tgtEl>
                                        <p:attrNameLst>
                                          <p:attrName>style.visibility</p:attrName>
                                        </p:attrNameLst>
                                      </p:cBhvr>
                                      <p:to>
                                        <p:strVal val="visible"/>
                                      </p:to>
                                    </p:set>
                                  </p:childTnLst>
                                </p:cTn>
                              </p:par>
                              <p:par>
                                <p:cTn id="274" presetID="1" presetClass="entr" presetSubtype="0" fill="hold" grpId="0" nodeType="withEffect">
                                  <p:stCondLst>
                                    <p:cond delay="0"/>
                                  </p:stCondLst>
                                  <p:childTnLst>
                                    <p:set>
                                      <p:cBhvr>
                                        <p:cTn id="275" dur="1" fill="hold">
                                          <p:stCondLst>
                                            <p:cond delay="0"/>
                                          </p:stCondLst>
                                        </p:cTn>
                                        <p:tgtEl>
                                          <p:spTgt spid="209"/>
                                        </p:tgtEl>
                                        <p:attrNameLst>
                                          <p:attrName>style.visibility</p:attrName>
                                        </p:attrNameLst>
                                      </p:cBhvr>
                                      <p:to>
                                        <p:strVal val="visible"/>
                                      </p:to>
                                    </p:set>
                                  </p:childTnLst>
                                </p:cTn>
                              </p:par>
                              <p:par>
                                <p:cTn id="276" presetID="1" presetClass="exit" presetSubtype="0" fill="hold" grpId="1" nodeType="withEffect">
                                  <p:stCondLst>
                                    <p:cond delay="0"/>
                                  </p:stCondLst>
                                  <p:childTnLst>
                                    <p:set>
                                      <p:cBhvr>
                                        <p:cTn id="277" dur="1" fill="hold">
                                          <p:stCondLst>
                                            <p:cond delay="0"/>
                                          </p:stCondLst>
                                        </p:cTn>
                                        <p:tgtEl>
                                          <p:spTgt spid="207"/>
                                        </p:tgtEl>
                                        <p:attrNameLst>
                                          <p:attrName>style.visibility</p:attrName>
                                        </p:attrNameLst>
                                      </p:cBhvr>
                                      <p:to>
                                        <p:strVal val="hidden"/>
                                      </p:to>
                                    </p:set>
                                  </p:childTnLst>
                                </p:cTn>
                              </p:par>
                              <p:par>
                                <p:cTn id="278" presetID="1" presetClass="exit" presetSubtype="0" fill="hold" grpId="1" nodeType="withEffect">
                                  <p:stCondLst>
                                    <p:cond delay="0"/>
                                  </p:stCondLst>
                                  <p:childTnLst>
                                    <p:set>
                                      <p:cBhvr>
                                        <p:cTn id="279" dur="1" fill="hold">
                                          <p:stCondLst>
                                            <p:cond delay="0"/>
                                          </p:stCondLst>
                                        </p:cTn>
                                        <p:tgtEl>
                                          <p:spTgt spid="206"/>
                                        </p:tgtEl>
                                        <p:attrNameLst>
                                          <p:attrName>style.visibility</p:attrName>
                                        </p:attrNameLst>
                                      </p:cBhvr>
                                      <p:to>
                                        <p:strVal val="hidden"/>
                                      </p:to>
                                    </p:set>
                                  </p:childTnLst>
                                </p:cTn>
                              </p:par>
                            </p:childTnLst>
                          </p:cTn>
                        </p:par>
                      </p:childTnLst>
                    </p:cTn>
                  </p:par>
                  <p:par>
                    <p:cTn id="280" fill="hold">
                      <p:stCondLst>
                        <p:cond delay="indefinite"/>
                      </p:stCondLst>
                      <p:childTnLst>
                        <p:par>
                          <p:cTn id="281" fill="hold">
                            <p:stCondLst>
                              <p:cond delay="0"/>
                            </p:stCondLst>
                            <p:childTnLst>
                              <p:par>
                                <p:cTn id="282" presetID="1" presetClass="exit" presetSubtype="0" fill="hold" grpId="1" nodeType="clickEffect">
                                  <p:stCondLst>
                                    <p:cond delay="0"/>
                                  </p:stCondLst>
                                  <p:childTnLst>
                                    <p:set>
                                      <p:cBhvr>
                                        <p:cTn id="283" dur="1" fill="hold">
                                          <p:stCondLst>
                                            <p:cond delay="0"/>
                                          </p:stCondLst>
                                        </p:cTn>
                                        <p:tgtEl>
                                          <p:spTgt spid="208"/>
                                        </p:tgtEl>
                                        <p:attrNameLst>
                                          <p:attrName>style.visibility</p:attrName>
                                        </p:attrNameLst>
                                      </p:cBhvr>
                                      <p:to>
                                        <p:strVal val="hidden"/>
                                      </p:to>
                                    </p:set>
                                  </p:childTnLst>
                                </p:cTn>
                              </p:par>
                              <p:par>
                                <p:cTn id="284" presetID="1" presetClass="exit" presetSubtype="0" fill="hold" grpId="1" nodeType="withEffect">
                                  <p:stCondLst>
                                    <p:cond delay="0"/>
                                  </p:stCondLst>
                                  <p:childTnLst>
                                    <p:set>
                                      <p:cBhvr>
                                        <p:cTn id="285" dur="1" fill="hold">
                                          <p:stCondLst>
                                            <p:cond delay="0"/>
                                          </p:stCondLst>
                                        </p:cTn>
                                        <p:tgtEl>
                                          <p:spTgt spid="209"/>
                                        </p:tgtEl>
                                        <p:attrNameLst>
                                          <p:attrName>style.visibility</p:attrName>
                                        </p:attrNameLst>
                                      </p:cBhvr>
                                      <p:to>
                                        <p:strVal val="hidden"/>
                                      </p:to>
                                    </p:set>
                                  </p:childTnLst>
                                </p:cTn>
                              </p:par>
                            </p:childTnLst>
                          </p:cTn>
                        </p:par>
                        <p:par>
                          <p:cTn id="286" fill="hold">
                            <p:stCondLst>
                              <p:cond delay="0"/>
                            </p:stCondLst>
                            <p:childTnLst>
                              <p:par>
                                <p:cTn id="287" presetID="1" presetClass="entr" presetSubtype="0" fill="hold" grpId="0" nodeType="afterEffect">
                                  <p:stCondLst>
                                    <p:cond delay="0"/>
                                  </p:stCondLst>
                                  <p:childTnLst>
                                    <p:set>
                                      <p:cBhvr>
                                        <p:cTn id="288" dur="1" fill="hold">
                                          <p:stCondLst>
                                            <p:cond delay="0"/>
                                          </p:stCondLst>
                                        </p:cTn>
                                        <p:tgtEl>
                                          <p:spTgt spid="196"/>
                                        </p:tgtEl>
                                        <p:attrNameLst>
                                          <p:attrName>style.visibility</p:attrName>
                                        </p:attrNameLst>
                                      </p:cBhvr>
                                      <p:to>
                                        <p:strVal val="visible"/>
                                      </p:to>
                                    </p:set>
                                  </p:childTnLst>
                                </p:cTn>
                              </p:par>
                              <p:par>
                                <p:cTn id="289" presetID="1" presetClass="entr" presetSubtype="0" fill="hold" grpId="0" nodeType="withEffect">
                                  <p:stCondLst>
                                    <p:cond delay="0"/>
                                  </p:stCondLst>
                                  <p:childTnLst>
                                    <p:set>
                                      <p:cBhvr>
                                        <p:cTn id="290" dur="1" fill="hold">
                                          <p:stCondLst>
                                            <p:cond delay="0"/>
                                          </p:stCondLst>
                                        </p:cTn>
                                        <p:tgtEl>
                                          <p:spTgt spid="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3" grpId="0"/>
      <p:bldP spid="69" grpId="0"/>
      <p:bldP spid="123" grpId="0" animBg="1"/>
      <p:bldP spid="123" grpId="1" animBg="1"/>
      <p:bldP spid="124" grpId="0" animBg="1"/>
      <p:bldP spid="124" grpId="1" animBg="1"/>
      <p:bldP spid="125" grpId="0" animBg="1"/>
      <p:bldP spid="125" grpId="1" animBg="1"/>
      <p:bldP spid="126" grpId="0" animBg="1"/>
      <p:bldP spid="126" grpId="1" animBg="1"/>
      <p:bldP spid="127" grpId="0" animBg="1"/>
      <p:bldP spid="127" grpId="1" animBg="1"/>
      <p:bldP spid="128" grpId="0" animBg="1"/>
      <p:bldP spid="129" grpId="0" animBg="1"/>
      <p:bldP spid="129" grpId="1" animBg="1"/>
      <p:bldP spid="130" grpId="0" animBg="1"/>
      <p:bldP spid="130" grpId="1" animBg="1"/>
      <p:bldP spid="131" grpId="0" animBg="1"/>
      <p:bldP spid="134" grpId="0" animBg="1"/>
      <p:bldP spid="135" grpId="0" animBg="1"/>
      <p:bldP spid="135" grpId="1" animBg="1"/>
      <p:bldP spid="136" grpId="0" animBg="1"/>
      <p:bldP spid="136" grpId="1" animBg="1"/>
      <p:bldP spid="137" grpId="0" animBg="1"/>
      <p:bldP spid="137" grpId="1" animBg="1"/>
      <p:bldP spid="138" grpId="0" animBg="1"/>
      <p:bldP spid="138" grpId="1" animBg="1"/>
      <p:bldP spid="139" grpId="0" animBg="1"/>
      <p:bldP spid="139" grpId="1" animBg="1"/>
      <p:bldP spid="140" grpId="0" animBg="1"/>
      <p:bldP spid="140" grpId="1" animBg="1"/>
      <p:bldP spid="141" grpId="0" animBg="1"/>
      <p:bldP spid="141" grpId="1" animBg="1"/>
      <p:bldP spid="142" grpId="0" animBg="1"/>
      <p:bldP spid="142" grpId="1" animBg="1"/>
      <p:bldP spid="143" grpId="0" animBg="1"/>
      <p:bldP spid="144" grpId="0" animBg="1"/>
      <p:bldP spid="145" grpId="0" animBg="1"/>
      <p:bldP spid="145" grpId="1" animBg="1"/>
      <p:bldP spid="146" grpId="0" animBg="1"/>
      <p:bldP spid="146" grpId="1" animBg="1"/>
      <p:bldP spid="115" grpId="0" animBg="1"/>
      <p:bldP spid="117" grpId="0" animBg="1"/>
      <p:bldP spid="149" grpId="0" animBg="1"/>
      <p:bldP spid="149" grpId="1" animBg="1"/>
      <p:bldP spid="150" grpId="0" animBg="1"/>
      <p:bldP spid="150" grpId="1" animBg="1"/>
      <p:bldP spid="105" grpId="0" animBg="1"/>
      <p:bldP spid="106" grpId="0" animBg="1"/>
      <p:bldP spid="108" grpId="0" animBg="1"/>
      <p:bldP spid="196" grpId="0"/>
      <p:bldP spid="198" grpId="0"/>
      <p:bldP spid="199" grpId="0"/>
      <p:bldP spid="200" grpId="0"/>
      <p:bldP spid="202" grpId="0"/>
      <p:bldP spid="152" grpId="0" animBg="1"/>
      <p:bldP spid="77" grpId="0"/>
      <p:bldP spid="190" grpId="0" animBg="1"/>
      <p:bldP spid="191" grpId="0" animBg="1"/>
      <p:bldP spid="192" grpId="0" animBg="1"/>
      <p:bldP spid="193" grpId="0" animBg="1"/>
      <p:bldP spid="194" grpId="0" animBg="1"/>
      <p:bldP spid="195" grpId="0" animBg="1"/>
      <p:bldP spid="147" grpId="0" animBg="1"/>
      <p:bldP spid="147" grpId="1" animBg="1"/>
      <p:bldP spid="148" grpId="0" animBg="1"/>
      <p:bldP spid="148" grpId="1" animBg="1"/>
      <p:bldP spid="151" grpId="0" animBg="1"/>
      <p:bldP spid="151" grpId="1" animBg="1"/>
      <p:bldP spid="133" grpId="0" animBg="1"/>
      <p:bldP spid="133" grpId="1" animBg="1"/>
      <p:bldP spid="132" grpId="0" animBg="1"/>
      <p:bldP spid="132" grpId="1" animBg="1"/>
      <p:bldP spid="82" grpId="0" animBg="1"/>
      <p:bldP spid="197" grpId="0"/>
      <p:bldP spid="201" grpId="0"/>
      <p:bldP spid="206" grpId="0"/>
      <p:bldP spid="206" grpId="1"/>
      <p:bldP spid="207" grpId="0"/>
      <p:bldP spid="207" grpId="1"/>
      <p:bldP spid="208" grpId="0"/>
      <p:bldP spid="208" grpId="1"/>
      <p:bldP spid="209" grpId="0"/>
      <p:bldP spid="209" grpId="1"/>
    </p:bld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Allocation Policy</a:t>
            </a:r>
            <a:br>
              <a:rPr lang="en-US" dirty="0" smtClean="0"/>
            </a:br>
            <a:r>
              <a:rPr lang="en-US" sz="2667" dirty="0" smtClean="0"/>
              <a:t>(Recycling)</a:t>
            </a:r>
            <a:endParaRPr lang="en-US" dirty="0"/>
          </a:p>
        </p:txBody>
      </p:sp>
      <p:sp>
        <p:nvSpPr>
          <p:cNvPr id="4" name="Date Placeholder 3"/>
          <p:cNvSpPr>
            <a:spLocks noGrp="1"/>
          </p:cNvSpPr>
          <p:nvPr>
            <p:ph type="dt" sz="half" idx="10"/>
          </p:nvPr>
        </p:nvSpPr>
        <p:spPr/>
        <p:txBody>
          <a:bodyPr/>
          <a:lstStyle/>
          <a:p>
            <a:r>
              <a:rPr lang="en-US" smtClean="0"/>
              <a:t>McKinley</a:t>
            </a:r>
            <a:endParaRPr lang="en-US"/>
          </a:p>
        </p:txBody>
      </p:sp>
      <p:sp>
        <p:nvSpPr>
          <p:cNvPr id="5" name="Footer Placeholder 4"/>
          <p:cNvSpPr>
            <a:spLocks noGrp="1"/>
          </p:cNvSpPr>
          <p:nvPr>
            <p:ph type="ftr" sz="quarter" idx="11"/>
          </p:nvPr>
        </p:nvSpPr>
        <p:spPr/>
        <p:txBody>
          <a:bodyPr/>
          <a:lstStyle/>
          <a:p>
            <a:r>
              <a:rPr lang="en-US" smtClean="0"/>
              <a:t>How’s the Parallel Revolution Going?</a:t>
            </a:r>
            <a:endParaRPr lang="en-US"/>
          </a:p>
        </p:txBody>
      </p:sp>
      <p:sp>
        <p:nvSpPr>
          <p:cNvPr id="6" name="Slide Number Placeholder 5"/>
          <p:cNvSpPr>
            <a:spLocks noGrp="1"/>
          </p:cNvSpPr>
          <p:nvPr>
            <p:ph type="sldNum" sz="quarter" idx="12"/>
          </p:nvPr>
        </p:nvSpPr>
        <p:spPr/>
        <p:txBody>
          <a:bodyPr/>
          <a:lstStyle/>
          <a:p>
            <a:fld id="{831E3114-D1FF-A44E-A8B0-52B95EB67824}" type="slidenum">
              <a:rPr lang="en-US" smtClean="0"/>
              <a:pPr/>
              <a:t>62</a:t>
            </a:fld>
            <a:endParaRPr lang="en-US"/>
          </a:p>
        </p:txBody>
      </p:sp>
      <p:sp>
        <p:nvSpPr>
          <p:cNvPr id="8" name="Rectangle 7"/>
          <p:cNvSpPr/>
          <p:nvPr/>
        </p:nvSpPr>
        <p:spPr>
          <a:xfrm>
            <a:off x="535800" y="2057400"/>
            <a:ext cx="8151000" cy="2209800"/>
          </a:xfrm>
          <a:prstGeom prst="rect">
            <a:avLst/>
          </a:prstGeom>
          <a:solidFill>
            <a:schemeClr val="bg1"/>
          </a:solidFill>
          <a:ln>
            <a:noFill/>
          </a:ln>
          <a:effectLst>
            <a:outerShdw blurRad="50800" dist="38100" dir="5400000" sx="102000" sy="102000"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 name="Group 84"/>
          <p:cNvGrpSpPr/>
          <p:nvPr/>
        </p:nvGrpSpPr>
        <p:grpSpPr>
          <a:xfrm>
            <a:off x="609600" y="2275687"/>
            <a:ext cx="1980000" cy="573087"/>
            <a:chOff x="613134" y="3122614"/>
            <a:chExt cx="1980000" cy="573087"/>
          </a:xfrm>
        </p:grpSpPr>
        <p:sp>
          <p:nvSpPr>
            <p:cNvPr id="11" name="Rounded Rectangle 10"/>
            <p:cNvSpPr/>
            <p:nvPr/>
          </p:nvSpPr>
          <p:spPr>
            <a:xfrm>
              <a:off x="613134" y="3122614"/>
              <a:ext cx="1980000" cy="57229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12" name="Straight Connector 11"/>
            <p:cNvCxnSpPr>
              <a:stCxn id="11" idx="0"/>
              <a:endCxn id="11" idx="2"/>
            </p:cNvCxnSpPr>
            <p:nvPr/>
          </p:nvCxnSpPr>
          <p:spPr>
            <a:xfrm rot="16200000" flipH="1">
              <a:off x="1316987" y="3408760"/>
              <a:ext cx="572293" cy="1588"/>
            </a:xfrm>
            <a:prstGeom prst="line">
              <a:avLst/>
            </a:prstGeom>
          </p:spPr>
          <p:style>
            <a:lnRef idx="1">
              <a:schemeClr val="accent5"/>
            </a:lnRef>
            <a:fillRef idx="0">
              <a:schemeClr val="accent5"/>
            </a:fillRef>
            <a:effectRef idx="0">
              <a:schemeClr val="accent5"/>
            </a:effectRef>
            <a:fontRef idx="minor">
              <a:schemeClr val="tx1"/>
            </a:fontRef>
          </p:style>
        </p:cxnSp>
        <p:cxnSp>
          <p:nvCxnSpPr>
            <p:cNvPr id="13" name="Straight Connector 12"/>
            <p:cNvCxnSpPr/>
            <p:nvPr/>
          </p:nvCxnSpPr>
          <p:spPr>
            <a:xfrm rot="16200000" flipH="1">
              <a:off x="818238" y="3408758"/>
              <a:ext cx="572293" cy="1588"/>
            </a:xfrm>
            <a:prstGeom prst="line">
              <a:avLst/>
            </a:prstGeom>
          </p:spPr>
          <p:style>
            <a:lnRef idx="1">
              <a:schemeClr val="accent5"/>
            </a:lnRef>
            <a:fillRef idx="0">
              <a:schemeClr val="accent5"/>
            </a:fillRef>
            <a:effectRef idx="0">
              <a:schemeClr val="accent5"/>
            </a:effectRef>
            <a:fontRef idx="minor">
              <a:schemeClr val="tx1"/>
            </a:fontRef>
          </p:style>
        </p:cxnSp>
        <p:cxnSp>
          <p:nvCxnSpPr>
            <p:cNvPr id="14" name="Straight Connector 13"/>
            <p:cNvCxnSpPr/>
            <p:nvPr/>
          </p:nvCxnSpPr>
          <p:spPr>
            <a:xfrm rot="16200000" flipH="1">
              <a:off x="1803998" y="3408761"/>
              <a:ext cx="572293" cy="1588"/>
            </a:xfrm>
            <a:prstGeom prst="line">
              <a:avLst/>
            </a:prstGeom>
          </p:spPr>
          <p:style>
            <a:lnRef idx="1">
              <a:schemeClr val="accent5"/>
            </a:lnRef>
            <a:fillRef idx="0">
              <a:schemeClr val="accent5"/>
            </a:fillRef>
            <a:effectRef idx="0">
              <a:schemeClr val="accent5"/>
            </a:effectRef>
            <a:fontRef idx="minor">
              <a:schemeClr val="tx1"/>
            </a:fontRef>
          </p:style>
        </p:cxnSp>
      </p:grpSp>
      <p:grpSp>
        <p:nvGrpSpPr>
          <p:cNvPr id="7" name="Group 84"/>
          <p:cNvGrpSpPr/>
          <p:nvPr/>
        </p:nvGrpSpPr>
        <p:grpSpPr>
          <a:xfrm>
            <a:off x="4568118" y="2275687"/>
            <a:ext cx="1980000" cy="573087"/>
            <a:chOff x="613134" y="3122614"/>
            <a:chExt cx="1980000" cy="573087"/>
          </a:xfrm>
        </p:grpSpPr>
        <p:sp>
          <p:nvSpPr>
            <p:cNvPr id="16" name="Rounded Rectangle 15"/>
            <p:cNvSpPr/>
            <p:nvPr/>
          </p:nvSpPr>
          <p:spPr>
            <a:xfrm>
              <a:off x="613134" y="3122614"/>
              <a:ext cx="1980000" cy="57229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17" name="Straight Connector 16"/>
            <p:cNvCxnSpPr>
              <a:stCxn id="16" idx="0"/>
              <a:endCxn id="16" idx="2"/>
            </p:cNvCxnSpPr>
            <p:nvPr/>
          </p:nvCxnSpPr>
          <p:spPr>
            <a:xfrm rot="16200000" flipH="1">
              <a:off x="1316987" y="3408760"/>
              <a:ext cx="572293" cy="1588"/>
            </a:xfrm>
            <a:prstGeom prst="line">
              <a:avLst/>
            </a:prstGeom>
          </p:spPr>
          <p:style>
            <a:lnRef idx="1">
              <a:schemeClr val="accent5"/>
            </a:lnRef>
            <a:fillRef idx="0">
              <a:schemeClr val="accent5"/>
            </a:fillRef>
            <a:effectRef idx="0">
              <a:schemeClr val="accent5"/>
            </a:effectRef>
            <a:fontRef idx="minor">
              <a:schemeClr val="tx1"/>
            </a:fontRef>
          </p:style>
        </p:cxnSp>
        <p:cxnSp>
          <p:nvCxnSpPr>
            <p:cNvPr id="18" name="Straight Connector 17"/>
            <p:cNvCxnSpPr/>
            <p:nvPr/>
          </p:nvCxnSpPr>
          <p:spPr>
            <a:xfrm rot="16200000" flipH="1">
              <a:off x="818238" y="3408758"/>
              <a:ext cx="572293" cy="1588"/>
            </a:xfrm>
            <a:prstGeom prst="line">
              <a:avLst/>
            </a:prstGeom>
          </p:spPr>
          <p:style>
            <a:lnRef idx="1">
              <a:schemeClr val="accent5"/>
            </a:lnRef>
            <a:fillRef idx="0">
              <a:schemeClr val="accent5"/>
            </a:fillRef>
            <a:effectRef idx="0">
              <a:schemeClr val="accent5"/>
            </a:effectRef>
            <a:fontRef idx="minor">
              <a:schemeClr val="tx1"/>
            </a:fontRef>
          </p:style>
        </p:cxnSp>
        <p:cxnSp>
          <p:nvCxnSpPr>
            <p:cNvPr id="19" name="Straight Connector 18"/>
            <p:cNvCxnSpPr/>
            <p:nvPr/>
          </p:nvCxnSpPr>
          <p:spPr>
            <a:xfrm rot="16200000" flipH="1">
              <a:off x="1803998" y="3408761"/>
              <a:ext cx="572293" cy="1588"/>
            </a:xfrm>
            <a:prstGeom prst="line">
              <a:avLst/>
            </a:prstGeom>
          </p:spPr>
          <p:style>
            <a:lnRef idx="1">
              <a:schemeClr val="accent5"/>
            </a:lnRef>
            <a:fillRef idx="0">
              <a:schemeClr val="accent5"/>
            </a:fillRef>
            <a:effectRef idx="0">
              <a:schemeClr val="accent5"/>
            </a:effectRef>
            <a:fontRef idx="minor">
              <a:schemeClr val="tx1"/>
            </a:fontRef>
          </p:style>
        </p:cxnSp>
      </p:grpSp>
      <p:grpSp>
        <p:nvGrpSpPr>
          <p:cNvPr id="9" name="Group 84"/>
          <p:cNvGrpSpPr/>
          <p:nvPr/>
        </p:nvGrpSpPr>
        <p:grpSpPr>
          <a:xfrm>
            <a:off x="2588859" y="2275687"/>
            <a:ext cx="1980000" cy="573087"/>
            <a:chOff x="613134" y="3122614"/>
            <a:chExt cx="1980000" cy="573087"/>
          </a:xfrm>
        </p:grpSpPr>
        <p:sp>
          <p:nvSpPr>
            <p:cNvPr id="21" name="Rounded Rectangle 20"/>
            <p:cNvSpPr/>
            <p:nvPr/>
          </p:nvSpPr>
          <p:spPr>
            <a:xfrm>
              <a:off x="613134" y="3122614"/>
              <a:ext cx="1980000" cy="57229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22" name="Straight Connector 21"/>
            <p:cNvCxnSpPr>
              <a:stCxn id="21" idx="0"/>
              <a:endCxn id="21" idx="2"/>
            </p:cNvCxnSpPr>
            <p:nvPr/>
          </p:nvCxnSpPr>
          <p:spPr>
            <a:xfrm rot="16200000" flipH="1">
              <a:off x="1316987" y="3408760"/>
              <a:ext cx="572293" cy="1588"/>
            </a:xfrm>
            <a:prstGeom prst="line">
              <a:avLst/>
            </a:prstGeom>
          </p:spPr>
          <p:style>
            <a:lnRef idx="1">
              <a:schemeClr val="accent5"/>
            </a:lnRef>
            <a:fillRef idx="0">
              <a:schemeClr val="accent5"/>
            </a:fillRef>
            <a:effectRef idx="0">
              <a:schemeClr val="accent5"/>
            </a:effectRef>
            <a:fontRef idx="minor">
              <a:schemeClr val="tx1"/>
            </a:fontRef>
          </p:style>
        </p:cxnSp>
        <p:cxnSp>
          <p:nvCxnSpPr>
            <p:cNvPr id="23" name="Straight Connector 22"/>
            <p:cNvCxnSpPr/>
            <p:nvPr/>
          </p:nvCxnSpPr>
          <p:spPr>
            <a:xfrm rot="16200000" flipH="1">
              <a:off x="818238" y="3408758"/>
              <a:ext cx="572293" cy="1588"/>
            </a:xfrm>
            <a:prstGeom prst="line">
              <a:avLst/>
            </a:prstGeom>
          </p:spPr>
          <p:style>
            <a:lnRef idx="1">
              <a:schemeClr val="accent5"/>
            </a:lnRef>
            <a:fillRef idx="0">
              <a:schemeClr val="accent5"/>
            </a:fillRef>
            <a:effectRef idx="0">
              <a:schemeClr val="accent5"/>
            </a:effectRef>
            <a:fontRef idx="minor">
              <a:schemeClr val="tx1"/>
            </a:fontRef>
          </p:style>
        </p:cxnSp>
        <p:cxnSp>
          <p:nvCxnSpPr>
            <p:cNvPr id="24" name="Straight Connector 23"/>
            <p:cNvCxnSpPr/>
            <p:nvPr/>
          </p:nvCxnSpPr>
          <p:spPr>
            <a:xfrm rot="16200000" flipH="1">
              <a:off x="1803998" y="3408761"/>
              <a:ext cx="572293" cy="1588"/>
            </a:xfrm>
            <a:prstGeom prst="line">
              <a:avLst/>
            </a:prstGeom>
          </p:spPr>
          <p:style>
            <a:lnRef idx="1">
              <a:schemeClr val="accent5"/>
            </a:lnRef>
            <a:fillRef idx="0">
              <a:schemeClr val="accent5"/>
            </a:fillRef>
            <a:effectRef idx="0">
              <a:schemeClr val="accent5"/>
            </a:effectRef>
            <a:fontRef idx="minor">
              <a:schemeClr val="tx1"/>
            </a:fontRef>
          </p:style>
        </p:cxnSp>
      </p:grpSp>
      <p:grpSp>
        <p:nvGrpSpPr>
          <p:cNvPr id="10" name="Group 84"/>
          <p:cNvGrpSpPr/>
          <p:nvPr/>
        </p:nvGrpSpPr>
        <p:grpSpPr>
          <a:xfrm>
            <a:off x="6547376" y="2275687"/>
            <a:ext cx="1980000" cy="573087"/>
            <a:chOff x="613134" y="3122614"/>
            <a:chExt cx="1980000" cy="573087"/>
          </a:xfrm>
        </p:grpSpPr>
        <p:sp>
          <p:nvSpPr>
            <p:cNvPr id="26" name="Rounded Rectangle 25"/>
            <p:cNvSpPr/>
            <p:nvPr/>
          </p:nvSpPr>
          <p:spPr>
            <a:xfrm>
              <a:off x="613134" y="3122614"/>
              <a:ext cx="1980000" cy="57229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27" name="Straight Connector 26"/>
            <p:cNvCxnSpPr>
              <a:stCxn id="26" idx="0"/>
              <a:endCxn id="26" idx="2"/>
            </p:cNvCxnSpPr>
            <p:nvPr/>
          </p:nvCxnSpPr>
          <p:spPr>
            <a:xfrm rot="16200000" flipH="1">
              <a:off x="1316987" y="3408760"/>
              <a:ext cx="572293" cy="1588"/>
            </a:xfrm>
            <a:prstGeom prst="line">
              <a:avLst/>
            </a:prstGeom>
          </p:spPr>
          <p:style>
            <a:lnRef idx="1">
              <a:schemeClr val="accent5"/>
            </a:lnRef>
            <a:fillRef idx="0">
              <a:schemeClr val="accent5"/>
            </a:fillRef>
            <a:effectRef idx="0">
              <a:schemeClr val="accent5"/>
            </a:effectRef>
            <a:fontRef idx="minor">
              <a:schemeClr val="tx1"/>
            </a:fontRef>
          </p:style>
        </p:cxnSp>
        <p:cxnSp>
          <p:nvCxnSpPr>
            <p:cNvPr id="28" name="Straight Connector 27"/>
            <p:cNvCxnSpPr/>
            <p:nvPr/>
          </p:nvCxnSpPr>
          <p:spPr>
            <a:xfrm rot="16200000" flipH="1">
              <a:off x="818238" y="3408758"/>
              <a:ext cx="572293" cy="1588"/>
            </a:xfrm>
            <a:prstGeom prst="line">
              <a:avLst/>
            </a:prstGeom>
          </p:spPr>
          <p:style>
            <a:lnRef idx="1">
              <a:schemeClr val="accent5"/>
            </a:lnRef>
            <a:fillRef idx="0">
              <a:schemeClr val="accent5"/>
            </a:fillRef>
            <a:effectRef idx="0">
              <a:schemeClr val="accent5"/>
            </a:effectRef>
            <a:fontRef idx="minor">
              <a:schemeClr val="tx1"/>
            </a:fontRef>
          </p:style>
        </p:cxnSp>
        <p:cxnSp>
          <p:nvCxnSpPr>
            <p:cNvPr id="29" name="Straight Connector 28"/>
            <p:cNvCxnSpPr/>
            <p:nvPr/>
          </p:nvCxnSpPr>
          <p:spPr>
            <a:xfrm rot="16200000" flipH="1">
              <a:off x="1803998" y="3408761"/>
              <a:ext cx="572293" cy="1588"/>
            </a:xfrm>
            <a:prstGeom prst="line">
              <a:avLst/>
            </a:prstGeom>
          </p:spPr>
          <p:style>
            <a:lnRef idx="1">
              <a:schemeClr val="accent5"/>
            </a:lnRef>
            <a:fillRef idx="0">
              <a:schemeClr val="accent5"/>
            </a:fillRef>
            <a:effectRef idx="0">
              <a:schemeClr val="accent5"/>
            </a:effectRef>
            <a:fontRef idx="minor">
              <a:schemeClr val="tx1"/>
            </a:fontRef>
          </p:style>
        </p:cxnSp>
      </p:grpSp>
      <p:sp>
        <p:nvSpPr>
          <p:cNvPr id="30" name="Rounded Rectangle 29"/>
          <p:cNvSpPr/>
          <p:nvPr/>
        </p:nvSpPr>
        <p:spPr>
          <a:xfrm>
            <a:off x="644862" y="2352682"/>
            <a:ext cx="45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1" name="Rounded Rectangle 30"/>
          <p:cNvSpPr/>
          <p:nvPr/>
        </p:nvSpPr>
        <p:spPr>
          <a:xfrm>
            <a:off x="1152129" y="2352682"/>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2" name="Rounded Rectangle 31"/>
          <p:cNvSpPr/>
          <p:nvPr/>
        </p:nvSpPr>
        <p:spPr>
          <a:xfrm>
            <a:off x="1806663" y="2352682"/>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3" name="Rounded Rectangle 32"/>
          <p:cNvSpPr/>
          <p:nvPr/>
        </p:nvSpPr>
        <p:spPr>
          <a:xfrm>
            <a:off x="1389396" y="2352682"/>
            <a:ext cx="36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4" name="Rounded Rectangle 33"/>
          <p:cNvSpPr/>
          <p:nvPr/>
        </p:nvSpPr>
        <p:spPr>
          <a:xfrm>
            <a:off x="2371199" y="2352682"/>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5" name="Rounded Rectangle 34"/>
          <p:cNvSpPr/>
          <p:nvPr/>
        </p:nvSpPr>
        <p:spPr>
          <a:xfrm>
            <a:off x="2857204" y="2352682"/>
            <a:ext cx="72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7" name="Rounded Rectangle 36"/>
          <p:cNvSpPr/>
          <p:nvPr/>
        </p:nvSpPr>
        <p:spPr>
          <a:xfrm>
            <a:off x="3627083" y="2352682"/>
            <a:ext cx="36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8" name="Rounded Rectangle 37"/>
          <p:cNvSpPr/>
          <p:nvPr/>
        </p:nvSpPr>
        <p:spPr>
          <a:xfrm>
            <a:off x="4266843" y="2352682"/>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9" name="Rounded Rectangle 38"/>
          <p:cNvSpPr/>
          <p:nvPr/>
        </p:nvSpPr>
        <p:spPr>
          <a:xfrm>
            <a:off x="2627325" y="2352682"/>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40" name="Rounded Rectangle 39"/>
          <p:cNvSpPr/>
          <p:nvPr/>
        </p:nvSpPr>
        <p:spPr>
          <a:xfrm>
            <a:off x="5185534" y="2352682"/>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41" name="Rounded Rectangle 40"/>
          <p:cNvSpPr/>
          <p:nvPr/>
        </p:nvSpPr>
        <p:spPr>
          <a:xfrm>
            <a:off x="4614600" y="2352682"/>
            <a:ext cx="27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42" name="Rounded Rectangle 41"/>
          <p:cNvSpPr/>
          <p:nvPr/>
        </p:nvSpPr>
        <p:spPr>
          <a:xfrm>
            <a:off x="5996935" y="2352682"/>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43" name="Rounded Rectangle 42"/>
          <p:cNvSpPr/>
          <p:nvPr/>
        </p:nvSpPr>
        <p:spPr>
          <a:xfrm>
            <a:off x="5666468" y="2352682"/>
            <a:ext cx="27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44" name="Rounded Rectangle 43"/>
          <p:cNvSpPr/>
          <p:nvPr/>
        </p:nvSpPr>
        <p:spPr>
          <a:xfrm>
            <a:off x="4945067" y="2352682"/>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45" name="Rounded Rectangle 44"/>
          <p:cNvSpPr/>
          <p:nvPr/>
        </p:nvSpPr>
        <p:spPr>
          <a:xfrm>
            <a:off x="5426001" y="2352682"/>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46" name="Rounded Rectangle 45"/>
          <p:cNvSpPr/>
          <p:nvPr/>
        </p:nvSpPr>
        <p:spPr>
          <a:xfrm>
            <a:off x="6237400" y="2352682"/>
            <a:ext cx="27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48" name="Rounded Rectangle 47"/>
          <p:cNvSpPr/>
          <p:nvPr/>
        </p:nvSpPr>
        <p:spPr>
          <a:xfrm>
            <a:off x="7733039" y="2352682"/>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50" name="Rounded Rectangle 49"/>
          <p:cNvSpPr/>
          <p:nvPr/>
        </p:nvSpPr>
        <p:spPr>
          <a:xfrm>
            <a:off x="6593399" y="2352682"/>
            <a:ext cx="36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57" name="Rounded Rectangle 56"/>
          <p:cNvSpPr/>
          <p:nvPr/>
        </p:nvSpPr>
        <p:spPr>
          <a:xfrm>
            <a:off x="2043930" y="2352682"/>
            <a:ext cx="27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82" name="Content Placeholder 2"/>
          <p:cNvSpPr>
            <a:spLocks noGrp="1"/>
          </p:cNvSpPr>
          <p:nvPr>
            <p:ph idx="1"/>
          </p:nvPr>
        </p:nvSpPr>
        <p:spPr>
          <a:xfrm>
            <a:off x="1372745" y="3048000"/>
            <a:ext cx="6400910" cy="1219200"/>
          </a:xfrm>
        </p:spPr>
        <p:txBody>
          <a:bodyPr>
            <a:normAutofit fontScale="77500" lnSpcReduction="20000"/>
          </a:bodyPr>
          <a:lstStyle/>
          <a:p>
            <a:r>
              <a:rPr lang="en-US" dirty="0" smtClean="0"/>
              <a:t>Recycle partially marked blocks first</a:t>
            </a:r>
          </a:p>
          <a:p>
            <a:pPr lvl="1">
              <a:buClr>
                <a:srgbClr val="008000"/>
              </a:buClr>
              <a:buFont typeface="Wingdings" charset="2"/>
              <a:buChar char="ü"/>
            </a:pPr>
            <a:r>
              <a:rPr lang="en-US" dirty="0" smtClean="0"/>
              <a:t>Minimizes fragmentation</a:t>
            </a:r>
          </a:p>
          <a:p>
            <a:pPr lvl="1">
              <a:buClr>
                <a:srgbClr val="008000"/>
              </a:buClr>
              <a:buFont typeface="Wingdings" charset="2"/>
              <a:buChar char="ü"/>
            </a:pPr>
            <a:r>
              <a:rPr lang="en-US" dirty="0" smtClean="0"/>
              <a:t>Maximizes sharing of freed blocks</a:t>
            </a:r>
          </a:p>
          <a:p>
            <a:endParaRPr lang="en-US" dirty="0"/>
          </a:p>
        </p:txBody>
      </p:sp>
      <p:sp>
        <p:nvSpPr>
          <p:cNvPr id="65" name="Rounded Rectangle 64"/>
          <p:cNvSpPr/>
          <p:nvPr/>
        </p:nvSpPr>
        <p:spPr>
          <a:xfrm>
            <a:off x="7966800" y="2352682"/>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76" name="Rounded Rectangle 75"/>
          <p:cNvSpPr/>
          <p:nvPr/>
        </p:nvSpPr>
        <p:spPr>
          <a:xfrm>
            <a:off x="7009200" y="2352682"/>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77" name="Rounded Rectangle 76"/>
          <p:cNvSpPr/>
          <p:nvPr/>
        </p:nvSpPr>
        <p:spPr>
          <a:xfrm>
            <a:off x="7236000" y="2352682"/>
            <a:ext cx="180000" cy="360000"/>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51" name="TextBox 50"/>
          <p:cNvSpPr txBox="1"/>
          <p:nvPr/>
        </p:nvSpPr>
        <p:spPr>
          <a:xfrm>
            <a:off x="3577204" y="3581400"/>
            <a:ext cx="184666" cy="369332"/>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nodeType="afterEffect">
                                  <p:stCondLst>
                                    <p:cond delay="100"/>
                                  </p:stCondLst>
                                  <p:childTnLst>
                                    <p:set>
                                      <p:cBhvr>
                                        <p:cTn id="35" dur="1" fill="hold">
                                          <p:stCondLst>
                                            <p:cond delay="0"/>
                                          </p:stCondLst>
                                        </p:cTn>
                                        <p:tgtEl>
                                          <p:spTgt spid="31"/>
                                        </p:tgtEl>
                                        <p:attrNameLst>
                                          <p:attrName>style.visibility</p:attrName>
                                        </p:attrNameLst>
                                      </p:cBhvr>
                                      <p:to>
                                        <p:strVal val="visible"/>
                                      </p:to>
                                    </p:set>
                                  </p:childTnLst>
                                </p:cTn>
                              </p:par>
                            </p:childTnLst>
                          </p:cTn>
                        </p:par>
                        <p:par>
                          <p:cTn id="36" fill="hold">
                            <p:stCondLst>
                              <p:cond delay="100"/>
                            </p:stCondLst>
                            <p:childTnLst>
                              <p:par>
                                <p:cTn id="37" presetID="1" presetClass="entr" presetSubtype="0" fill="hold" grpId="0" nodeType="afterEffect">
                                  <p:stCondLst>
                                    <p:cond delay="100"/>
                                  </p:stCondLst>
                                  <p:childTnLst>
                                    <p:set>
                                      <p:cBhvr>
                                        <p:cTn id="38" dur="1" fill="hold">
                                          <p:stCondLst>
                                            <p:cond delay="0"/>
                                          </p:stCondLst>
                                        </p:cTn>
                                        <p:tgtEl>
                                          <p:spTgt spid="33"/>
                                        </p:tgtEl>
                                        <p:attrNameLst>
                                          <p:attrName>style.visibility</p:attrName>
                                        </p:attrNameLst>
                                      </p:cBhvr>
                                      <p:to>
                                        <p:strVal val="visible"/>
                                      </p:to>
                                    </p:set>
                                  </p:childTnLst>
                                </p:cTn>
                              </p:par>
                            </p:childTnLst>
                          </p:cTn>
                        </p:par>
                        <p:par>
                          <p:cTn id="39" fill="hold">
                            <p:stCondLst>
                              <p:cond delay="200"/>
                            </p:stCondLst>
                            <p:childTnLst>
                              <p:par>
                                <p:cTn id="40" presetID="1" presetClass="entr" presetSubtype="0" fill="hold" grpId="0" nodeType="afterEffect">
                                  <p:stCondLst>
                                    <p:cond delay="100"/>
                                  </p:stCondLst>
                                  <p:childTnLst>
                                    <p:set>
                                      <p:cBhvr>
                                        <p:cTn id="41" dur="1" fill="hold">
                                          <p:stCondLst>
                                            <p:cond delay="0"/>
                                          </p:stCondLst>
                                        </p:cTn>
                                        <p:tgtEl>
                                          <p:spTgt spid="32"/>
                                        </p:tgtEl>
                                        <p:attrNameLst>
                                          <p:attrName>style.visibility</p:attrName>
                                        </p:attrNameLst>
                                      </p:cBhvr>
                                      <p:to>
                                        <p:strVal val="visible"/>
                                      </p:to>
                                    </p:set>
                                  </p:childTnLst>
                                </p:cTn>
                              </p:par>
                            </p:childTnLst>
                          </p:cTn>
                        </p:par>
                        <p:par>
                          <p:cTn id="42" fill="hold">
                            <p:stCondLst>
                              <p:cond delay="300"/>
                            </p:stCondLst>
                            <p:childTnLst>
                              <p:par>
                                <p:cTn id="43" presetID="1" presetClass="entr" presetSubtype="0" fill="hold" grpId="0" nodeType="afterEffect">
                                  <p:stCondLst>
                                    <p:cond delay="100"/>
                                  </p:stCondLst>
                                  <p:childTnLst>
                                    <p:set>
                                      <p:cBhvr>
                                        <p:cTn id="44" dur="1" fill="hold">
                                          <p:stCondLst>
                                            <p:cond delay="0"/>
                                          </p:stCondLst>
                                        </p:cTn>
                                        <p:tgtEl>
                                          <p:spTgt spid="57"/>
                                        </p:tgtEl>
                                        <p:attrNameLst>
                                          <p:attrName>style.visibility</p:attrName>
                                        </p:attrNameLst>
                                      </p:cBhvr>
                                      <p:to>
                                        <p:strVal val="visible"/>
                                      </p:to>
                                    </p:set>
                                  </p:childTnLst>
                                </p:cTn>
                              </p:par>
                            </p:childTnLst>
                          </p:cTn>
                        </p:par>
                        <p:par>
                          <p:cTn id="45" fill="hold">
                            <p:stCondLst>
                              <p:cond delay="400"/>
                            </p:stCondLst>
                            <p:childTnLst>
                              <p:par>
                                <p:cTn id="46" presetID="1" presetClass="entr" presetSubtype="0" fill="hold" grpId="0" nodeType="afterEffect">
                                  <p:stCondLst>
                                    <p:cond delay="100"/>
                                  </p:stCondLst>
                                  <p:childTnLst>
                                    <p:set>
                                      <p:cBhvr>
                                        <p:cTn id="47" dur="1" fill="hold">
                                          <p:stCondLst>
                                            <p:cond delay="0"/>
                                          </p:stCondLst>
                                        </p:cTn>
                                        <p:tgtEl>
                                          <p:spTgt spid="34"/>
                                        </p:tgtEl>
                                        <p:attrNameLst>
                                          <p:attrName>style.visibility</p:attrName>
                                        </p:attrNameLst>
                                      </p:cBhvr>
                                      <p:to>
                                        <p:strVal val="visible"/>
                                      </p:to>
                                    </p:set>
                                  </p:childTnLst>
                                </p:cTn>
                              </p:par>
                            </p:childTnLst>
                          </p:cTn>
                        </p:par>
                        <p:par>
                          <p:cTn id="48" fill="hold">
                            <p:stCondLst>
                              <p:cond delay="500"/>
                            </p:stCondLst>
                            <p:childTnLst>
                              <p:par>
                                <p:cTn id="49" presetID="1" presetClass="entr" presetSubtype="0" fill="hold" grpId="0" nodeType="afterEffect">
                                  <p:stCondLst>
                                    <p:cond delay="300"/>
                                  </p:stCondLst>
                                  <p:childTnLst>
                                    <p:set>
                                      <p:cBhvr>
                                        <p:cTn id="50" dur="1" fill="hold">
                                          <p:stCondLst>
                                            <p:cond delay="0"/>
                                          </p:stCondLst>
                                        </p:cTn>
                                        <p:tgtEl>
                                          <p:spTgt spid="41"/>
                                        </p:tgtEl>
                                        <p:attrNameLst>
                                          <p:attrName>style.visibility</p:attrName>
                                        </p:attrNameLst>
                                      </p:cBhvr>
                                      <p:to>
                                        <p:strVal val="visible"/>
                                      </p:to>
                                    </p:set>
                                  </p:childTnLst>
                                </p:cTn>
                              </p:par>
                            </p:childTnLst>
                          </p:cTn>
                        </p:par>
                        <p:par>
                          <p:cTn id="51" fill="hold">
                            <p:stCondLst>
                              <p:cond delay="800"/>
                            </p:stCondLst>
                            <p:childTnLst>
                              <p:par>
                                <p:cTn id="52" presetID="1" presetClass="entr" presetSubtype="0" fill="hold" grpId="0" nodeType="afterEffect">
                                  <p:stCondLst>
                                    <p:cond delay="100"/>
                                  </p:stCondLst>
                                  <p:childTnLst>
                                    <p:set>
                                      <p:cBhvr>
                                        <p:cTn id="53" dur="1" fill="hold">
                                          <p:stCondLst>
                                            <p:cond delay="0"/>
                                          </p:stCondLst>
                                        </p:cTn>
                                        <p:tgtEl>
                                          <p:spTgt spid="44"/>
                                        </p:tgtEl>
                                        <p:attrNameLst>
                                          <p:attrName>style.visibility</p:attrName>
                                        </p:attrNameLst>
                                      </p:cBhvr>
                                      <p:to>
                                        <p:strVal val="visible"/>
                                      </p:to>
                                    </p:set>
                                  </p:childTnLst>
                                </p:cTn>
                              </p:par>
                            </p:childTnLst>
                          </p:cTn>
                        </p:par>
                        <p:par>
                          <p:cTn id="54" fill="hold">
                            <p:stCondLst>
                              <p:cond delay="900"/>
                            </p:stCondLst>
                            <p:childTnLst>
                              <p:par>
                                <p:cTn id="55" presetID="1" presetClass="entr" presetSubtype="0" fill="hold" grpId="0" nodeType="afterEffect">
                                  <p:stCondLst>
                                    <p:cond delay="100"/>
                                  </p:stCondLst>
                                  <p:childTnLst>
                                    <p:set>
                                      <p:cBhvr>
                                        <p:cTn id="56" dur="1" fill="hold">
                                          <p:stCondLst>
                                            <p:cond delay="0"/>
                                          </p:stCondLst>
                                        </p:cTn>
                                        <p:tgtEl>
                                          <p:spTgt spid="40"/>
                                        </p:tgtEl>
                                        <p:attrNameLst>
                                          <p:attrName>style.visibility</p:attrName>
                                        </p:attrNameLst>
                                      </p:cBhvr>
                                      <p:to>
                                        <p:strVal val="visible"/>
                                      </p:to>
                                    </p:set>
                                  </p:childTnLst>
                                </p:cTn>
                              </p:par>
                            </p:childTnLst>
                          </p:cTn>
                        </p:par>
                        <p:par>
                          <p:cTn id="57" fill="hold">
                            <p:stCondLst>
                              <p:cond delay="1000"/>
                            </p:stCondLst>
                            <p:childTnLst>
                              <p:par>
                                <p:cTn id="58" presetID="1" presetClass="entr" presetSubtype="0" fill="hold" grpId="0" nodeType="afterEffect">
                                  <p:stCondLst>
                                    <p:cond delay="100"/>
                                  </p:stCondLst>
                                  <p:childTnLst>
                                    <p:set>
                                      <p:cBhvr>
                                        <p:cTn id="59" dur="1" fill="hold">
                                          <p:stCondLst>
                                            <p:cond delay="0"/>
                                          </p:stCondLst>
                                        </p:cTn>
                                        <p:tgtEl>
                                          <p:spTgt spid="45"/>
                                        </p:tgtEl>
                                        <p:attrNameLst>
                                          <p:attrName>style.visibility</p:attrName>
                                        </p:attrNameLst>
                                      </p:cBhvr>
                                      <p:to>
                                        <p:strVal val="visible"/>
                                      </p:to>
                                    </p:set>
                                  </p:childTnLst>
                                </p:cTn>
                              </p:par>
                            </p:childTnLst>
                          </p:cTn>
                        </p:par>
                        <p:par>
                          <p:cTn id="60" fill="hold">
                            <p:stCondLst>
                              <p:cond delay="1100"/>
                            </p:stCondLst>
                            <p:childTnLst>
                              <p:par>
                                <p:cTn id="61" presetID="1" presetClass="entr" presetSubtype="0" fill="hold" grpId="0" nodeType="afterEffect">
                                  <p:stCondLst>
                                    <p:cond delay="100"/>
                                  </p:stCondLst>
                                  <p:childTnLst>
                                    <p:set>
                                      <p:cBhvr>
                                        <p:cTn id="62" dur="1" fill="hold">
                                          <p:stCondLst>
                                            <p:cond delay="0"/>
                                          </p:stCondLst>
                                        </p:cTn>
                                        <p:tgtEl>
                                          <p:spTgt spid="43"/>
                                        </p:tgtEl>
                                        <p:attrNameLst>
                                          <p:attrName>style.visibility</p:attrName>
                                        </p:attrNameLst>
                                      </p:cBhvr>
                                      <p:to>
                                        <p:strVal val="visible"/>
                                      </p:to>
                                    </p:set>
                                  </p:childTnLst>
                                </p:cTn>
                              </p:par>
                            </p:childTnLst>
                          </p:cTn>
                        </p:par>
                        <p:par>
                          <p:cTn id="63" fill="hold">
                            <p:stCondLst>
                              <p:cond delay="1200"/>
                            </p:stCondLst>
                            <p:childTnLst>
                              <p:par>
                                <p:cTn id="64" presetID="1" presetClass="entr" presetSubtype="0" fill="hold" grpId="0" nodeType="afterEffect">
                                  <p:stCondLst>
                                    <p:cond delay="100"/>
                                  </p:stCondLst>
                                  <p:childTnLst>
                                    <p:set>
                                      <p:cBhvr>
                                        <p:cTn id="65" dur="1" fill="hold">
                                          <p:stCondLst>
                                            <p:cond delay="0"/>
                                          </p:stCondLst>
                                        </p:cTn>
                                        <p:tgtEl>
                                          <p:spTgt spid="42"/>
                                        </p:tgtEl>
                                        <p:attrNameLst>
                                          <p:attrName>style.visibility</p:attrName>
                                        </p:attrNameLst>
                                      </p:cBhvr>
                                      <p:to>
                                        <p:strVal val="visible"/>
                                      </p:to>
                                    </p:set>
                                  </p:childTnLst>
                                </p:cTn>
                              </p:par>
                            </p:childTnLst>
                          </p:cTn>
                        </p:par>
                        <p:par>
                          <p:cTn id="66" fill="hold">
                            <p:stCondLst>
                              <p:cond delay="1300"/>
                            </p:stCondLst>
                            <p:childTnLst>
                              <p:par>
                                <p:cTn id="67" presetID="1" presetClass="entr" presetSubtype="0" fill="hold" grpId="0" nodeType="afterEffect">
                                  <p:stCondLst>
                                    <p:cond delay="100"/>
                                  </p:stCondLst>
                                  <p:childTnLst>
                                    <p:set>
                                      <p:cBhvr>
                                        <p:cTn id="6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33" grpId="0" animBg="1"/>
      <p:bldP spid="34" grpId="0" animBg="1"/>
      <p:bldP spid="37" grpId="0" animBg="1"/>
      <p:bldP spid="40" grpId="0" animBg="1"/>
      <p:bldP spid="41" grpId="0" animBg="1"/>
      <p:bldP spid="42" grpId="0" animBg="1"/>
      <p:bldP spid="43" grpId="0" animBg="1"/>
      <p:bldP spid="44" grpId="0" animBg="1"/>
      <p:bldP spid="45" grpId="0" animBg="1"/>
      <p:bldP spid="46" grpId="0" animBg="1"/>
      <p:bldP spid="50" grpId="0" animBg="1"/>
      <p:bldP spid="57" grpId="0" animBg="1"/>
      <p:bldP spid="76" grpId="0" animBg="1"/>
      <p:bldP spid="77" grpId="0" animBg="1"/>
    </p:bld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Immix Mark-Region</a:t>
            </a:r>
            <a:endParaRPr lang="en-US" sz="4000" dirty="0"/>
          </a:p>
        </p:txBody>
      </p:sp>
      <p:sp>
        <p:nvSpPr>
          <p:cNvPr id="133" name="Content Placeholder 132"/>
          <p:cNvSpPr>
            <a:spLocks noGrp="1"/>
          </p:cNvSpPr>
          <p:nvPr>
            <p:ph idx="1"/>
          </p:nvPr>
        </p:nvSpPr>
        <p:spPr/>
        <p:txBody>
          <a:bodyPr/>
          <a:lstStyle/>
          <a:p>
            <a:pPr algn="ctr">
              <a:buNone/>
            </a:pPr>
            <a:r>
              <a:rPr lang="en-US" b="1" dirty="0" smtClean="0">
                <a:solidFill>
                  <a:schemeClr val="accent5"/>
                </a:solidFill>
              </a:rPr>
              <a:t>Parallel</a:t>
            </a:r>
          </a:p>
          <a:p>
            <a:pPr algn="ctr">
              <a:buNone/>
            </a:pPr>
            <a:endParaRPr lang="en-US" b="1" dirty="0" smtClean="0"/>
          </a:p>
          <a:p>
            <a:pPr algn="ctr">
              <a:buNone/>
            </a:pPr>
            <a:r>
              <a:rPr lang="en-US" b="1" dirty="0" smtClean="0">
                <a:solidFill>
                  <a:schemeClr val="accent5"/>
                </a:solidFill>
              </a:rPr>
              <a:t>Opportunistic defragmentation</a:t>
            </a:r>
          </a:p>
          <a:p>
            <a:pPr algn="ctr">
              <a:buNone/>
            </a:pPr>
            <a:endParaRPr lang="en-US" b="1" dirty="0" smtClean="0">
              <a:solidFill>
                <a:schemeClr val="accent5"/>
              </a:solidFill>
            </a:endParaRPr>
          </a:p>
          <a:p>
            <a:pPr algn="ctr">
              <a:buNone/>
            </a:pPr>
            <a:r>
              <a:rPr lang="en-US" b="1" dirty="0" smtClean="0">
                <a:solidFill>
                  <a:schemeClr val="accent5"/>
                </a:solidFill>
              </a:rPr>
              <a:t>Overflow allocation</a:t>
            </a:r>
          </a:p>
          <a:p>
            <a:pPr algn="ctr">
              <a:buNone/>
            </a:pPr>
            <a:endParaRPr lang="en-US" b="1" dirty="0" smtClean="0">
              <a:solidFill>
                <a:schemeClr val="accent5"/>
              </a:solidFill>
            </a:endParaRPr>
          </a:p>
          <a:p>
            <a:pPr algn="ctr">
              <a:buNone/>
            </a:pPr>
            <a:r>
              <a:rPr lang="en-US" b="1" dirty="0" smtClean="0">
                <a:solidFill>
                  <a:schemeClr val="accent5"/>
                </a:solidFill>
              </a:rPr>
              <a:t>Implicit marking</a:t>
            </a:r>
            <a:endParaRPr lang="en-US" b="1" dirty="0">
              <a:solidFill>
                <a:schemeClr val="accent5"/>
              </a:solidFill>
            </a:endParaRPr>
          </a:p>
        </p:txBody>
      </p:sp>
      <p:sp>
        <p:nvSpPr>
          <p:cNvPr id="4" name="Date Placeholder 3"/>
          <p:cNvSpPr>
            <a:spLocks noGrp="1"/>
          </p:cNvSpPr>
          <p:nvPr>
            <p:ph type="dt" sz="half" idx="10"/>
          </p:nvPr>
        </p:nvSpPr>
        <p:spPr/>
        <p:txBody>
          <a:bodyPr/>
          <a:lstStyle/>
          <a:p>
            <a:r>
              <a:rPr lang="en-US" smtClean="0"/>
              <a:t>McKinley</a:t>
            </a:r>
            <a:endParaRPr lang="en-US" dirty="0"/>
          </a:p>
        </p:txBody>
      </p:sp>
      <p:sp>
        <p:nvSpPr>
          <p:cNvPr id="5" name="Footer Placeholder 4"/>
          <p:cNvSpPr>
            <a:spLocks noGrp="1"/>
          </p:cNvSpPr>
          <p:nvPr>
            <p:ph type="ftr" sz="quarter" idx="11"/>
          </p:nvPr>
        </p:nvSpPr>
        <p:spPr/>
        <p:txBody>
          <a:bodyPr/>
          <a:lstStyle/>
          <a:p>
            <a:r>
              <a:rPr lang="en-US" smtClean="0"/>
              <a:t>How’s the Parallel Revolution Going?</a:t>
            </a:r>
            <a:endParaRPr lang="en-US" dirty="0"/>
          </a:p>
        </p:txBody>
      </p:sp>
      <p:sp>
        <p:nvSpPr>
          <p:cNvPr id="6" name="Slide Number Placeholder 5"/>
          <p:cNvSpPr>
            <a:spLocks noGrp="1"/>
          </p:cNvSpPr>
          <p:nvPr>
            <p:ph type="sldNum" sz="quarter" idx="12"/>
          </p:nvPr>
        </p:nvSpPr>
        <p:spPr/>
        <p:txBody>
          <a:bodyPr/>
          <a:lstStyle/>
          <a:p>
            <a:fld id="{831E3114-D1FF-A44E-A8B0-52B95EB67824}" type="slidenum">
              <a:rPr lang="en-US" smtClean="0"/>
              <a:pPr/>
              <a:t>63</a:t>
            </a:fld>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5" name="Chart 24"/>
          <p:cNvGraphicFramePr/>
          <p:nvPr/>
        </p:nvGraphicFramePr>
        <p:xfrm>
          <a:off x="876300" y="3886200"/>
          <a:ext cx="3619500" cy="2184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Chart 22"/>
          <p:cNvGraphicFramePr/>
          <p:nvPr/>
        </p:nvGraphicFramePr>
        <p:xfrm>
          <a:off x="4648200" y="3886200"/>
          <a:ext cx="3619500" cy="2184400"/>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p:txBody>
          <a:bodyPr>
            <a:normAutofit/>
          </a:bodyPr>
          <a:lstStyle/>
          <a:p>
            <a:r>
              <a:rPr lang="en-US" sz="4000" dirty="0" smtClean="0"/>
              <a:t>Immix Mark-Region</a:t>
            </a:r>
            <a:r>
              <a:rPr lang="en-US" dirty="0" smtClean="0"/>
              <a:t/>
            </a:r>
            <a:br>
              <a:rPr lang="en-US" dirty="0" smtClean="0"/>
            </a:br>
            <a:r>
              <a:rPr lang="en-US" sz="2000" i="1" dirty="0" smtClean="0">
                <a:solidFill>
                  <a:schemeClr val="accent5"/>
                </a:solidFill>
              </a:rPr>
              <a:t>Bump Allocation </a:t>
            </a:r>
            <a:r>
              <a:rPr lang="en-US" sz="2000" dirty="0" smtClean="0">
                <a:solidFill>
                  <a:schemeClr val="accent5"/>
                </a:solidFill>
              </a:rPr>
              <a:t>+ </a:t>
            </a:r>
            <a:r>
              <a:rPr lang="en-US" sz="2000" i="1" dirty="0" smtClean="0">
                <a:solidFill>
                  <a:schemeClr val="accent5"/>
                </a:solidFill>
              </a:rPr>
              <a:t>Trace</a:t>
            </a:r>
            <a:r>
              <a:rPr lang="en-US" sz="2000" dirty="0" smtClean="0">
                <a:solidFill>
                  <a:schemeClr val="accent5"/>
                </a:solidFill>
              </a:rPr>
              <a:t> + </a:t>
            </a:r>
            <a:r>
              <a:rPr lang="en-US" sz="2000" i="1" dirty="0" smtClean="0">
                <a:solidFill>
                  <a:schemeClr val="accent5"/>
                </a:solidFill>
              </a:rPr>
              <a:t>Sweep-to-Region</a:t>
            </a:r>
            <a:endParaRPr lang="en-US" sz="1100" dirty="0">
              <a:solidFill>
                <a:schemeClr val="accent5"/>
              </a:solidFill>
            </a:endParaRPr>
          </a:p>
        </p:txBody>
      </p:sp>
      <p:sp>
        <p:nvSpPr>
          <p:cNvPr id="5" name="Slide Number Placeholder 4"/>
          <p:cNvSpPr>
            <a:spLocks noGrp="1"/>
          </p:cNvSpPr>
          <p:nvPr>
            <p:ph type="sldNum" sz="quarter" idx="12"/>
          </p:nvPr>
        </p:nvSpPr>
        <p:spPr/>
        <p:txBody>
          <a:bodyPr/>
          <a:lstStyle/>
          <a:p>
            <a:fld id="{831E3114-D1FF-A44E-A8B0-52B95EB67824}" type="slidenum">
              <a:rPr lang="en-US" smtClean="0"/>
              <a:pPr/>
              <a:t>64</a:t>
            </a:fld>
            <a:endParaRPr lang="en-US"/>
          </a:p>
        </p:txBody>
      </p:sp>
      <p:graphicFrame>
        <p:nvGraphicFramePr>
          <p:cNvPr id="6" name="Chart 5"/>
          <p:cNvGraphicFramePr/>
          <p:nvPr/>
        </p:nvGraphicFramePr>
        <p:xfrm>
          <a:off x="876300" y="1524000"/>
          <a:ext cx="3619500" cy="21844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0" name="Chart 19"/>
          <p:cNvGraphicFramePr/>
          <p:nvPr/>
        </p:nvGraphicFramePr>
        <p:xfrm>
          <a:off x="4648200" y="1524000"/>
          <a:ext cx="3619500" cy="2184400"/>
        </p:xfrm>
        <a:graphic>
          <a:graphicData uri="http://schemas.openxmlformats.org/drawingml/2006/chart">
            <c:chart xmlns:c="http://schemas.openxmlformats.org/drawingml/2006/chart" xmlns:r="http://schemas.openxmlformats.org/officeDocument/2006/relationships" r:id="rId6"/>
          </a:graphicData>
        </a:graphic>
      </p:graphicFrame>
      <p:grpSp>
        <p:nvGrpSpPr>
          <p:cNvPr id="3" name="Group 21"/>
          <p:cNvGrpSpPr/>
          <p:nvPr/>
        </p:nvGrpSpPr>
        <p:grpSpPr>
          <a:xfrm>
            <a:off x="2129046" y="4193570"/>
            <a:ext cx="2366754" cy="1569660"/>
            <a:chOff x="2129046" y="4193570"/>
            <a:chExt cx="2366754" cy="1569660"/>
          </a:xfrm>
        </p:grpSpPr>
        <p:sp>
          <p:nvSpPr>
            <p:cNvPr id="11" name="TextBox 10"/>
            <p:cNvSpPr txBox="1"/>
            <p:nvPr/>
          </p:nvSpPr>
          <p:spPr>
            <a:xfrm>
              <a:off x="2129046" y="4193570"/>
              <a:ext cx="1114007" cy="1569660"/>
            </a:xfrm>
            <a:prstGeom prst="rect">
              <a:avLst/>
            </a:prstGeom>
            <a:noFill/>
            <a:effectLst>
              <a:outerShdw blurRad="50800" dist="38100" dir="2700000" algn="br">
                <a:srgbClr val="000000">
                  <a:alpha val="43000"/>
                </a:srgbClr>
              </a:outerShdw>
            </a:effectLst>
          </p:spPr>
          <p:txBody>
            <a:bodyPr wrap="none" rtlCol="0">
              <a:spAutoFit/>
            </a:bodyPr>
            <a:lstStyle/>
            <a:p>
              <a:r>
                <a:rPr lang="en-US" sz="9600" dirty="0" smtClean="0">
                  <a:solidFill>
                    <a:srgbClr val="008000"/>
                  </a:solidFill>
                  <a:latin typeface="Zapf Dingbats"/>
                  <a:ea typeface="Zapf Dingbats"/>
                  <a:cs typeface="Zapf Dingbats"/>
                </a:rPr>
                <a:t>✓</a:t>
              </a:r>
              <a:endParaRPr lang="en-US" sz="9600" dirty="0">
                <a:solidFill>
                  <a:srgbClr val="008000"/>
                </a:solidFill>
              </a:endParaRPr>
            </a:p>
          </p:txBody>
        </p:sp>
        <p:sp>
          <p:nvSpPr>
            <p:cNvPr id="14" name="TextBox 13"/>
            <p:cNvSpPr txBox="1"/>
            <p:nvPr/>
          </p:nvSpPr>
          <p:spPr>
            <a:xfrm>
              <a:off x="3067050" y="4193570"/>
              <a:ext cx="1428750" cy="923330"/>
            </a:xfrm>
            <a:prstGeom prst="rect">
              <a:avLst/>
            </a:prstGeom>
            <a:noFill/>
            <a:effectLst>
              <a:outerShdw blurRad="50800" dist="38100" dir="2700000">
                <a:srgbClr val="000000">
                  <a:alpha val="43000"/>
                </a:srgbClr>
              </a:outerShdw>
            </a:effectLst>
          </p:spPr>
          <p:txBody>
            <a:bodyPr wrap="square" rtlCol="0">
              <a:spAutoFit/>
            </a:bodyPr>
            <a:lstStyle/>
            <a:p>
              <a:pPr algn="ctr"/>
              <a:r>
                <a:rPr lang="en-US" b="1" dirty="0" smtClean="0">
                  <a:solidFill>
                    <a:srgbClr val="008000"/>
                  </a:solidFill>
                </a:rPr>
                <a:t>Simple, very fast collection</a:t>
              </a:r>
              <a:endParaRPr lang="en-US" b="1" dirty="0">
                <a:solidFill>
                  <a:srgbClr val="008000"/>
                </a:solidFill>
              </a:endParaRPr>
            </a:p>
          </p:txBody>
        </p:sp>
      </p:grpSp>
      <p:grpSp>
        <p:nvGrpSpPr>
          <p:cNvPr id="7" name="Group 22"/>
          <p:cNvGrpSpPr/>
          <p:nvPr/>
        </p:nvGrpSpPr>
        <p:grpSpPr>
          <a:xfrm>
            <a:off x="5958096" y="1639669"/>
            <a:ext cx="2481054" cy="1761361"/>
            <a:chOff x="5958096" y="1639669"/>
            <a:chExt cx="2481054" cy="1761361"/>
          </a:xfrm>
        </p:grpSpPr>
        <p:sp>
          <p:nvSpPr>
            <p:cNvPr id="10" name="TextBox 9"/>
            <p:cNvSpPr txBox="1"/>
            <p:nvPr/>
          </p:nvSpPr>
          <p:spPr>
            <a:xfrm>
              <a:off x="5958096" y="1831370"/>
              <a:ext cx="1114007" cy="1569660"/>
            </a:xfrm>
            <a:prstGeom prst="rect">
              <a:avLst/>
            </a:prstGeom>
            <a:noFill/>
            <a:effectLst>
              <a:outerShdw blurRad="50800" dist="38100" dir="2700000" algn="br">
                <a:srgbClr val="000000">
                  <a:alpha val="43000"/>
                </a:srgbClr>
              </a:outerShdw>
            </a:effectLst>
          </p:spPr>
          <p:txBody>
            <a:bodyPr wrap="none" rtlCol="0">
              <a:spAutoFit/>
            </a:bodyPr>
            <a:lstStyle/>
            <a:p>
              <a:r>
                <a:rPr lang="en-US" sz="9600" dirty="0" smtClean="0">
                  <a:solidFill>
                    <a:srgbClr val="008000"/>
                  </a:solidFill>
                  <a:latin typeface="Zapf Dingbats"/>
                  <a:ea typeface="Zapf Dingbats"/>
                  <a:cs typeface="Zapf Dingbats"/>
                </a:rPr>
                <a:t>✓</a:t>
              </a:r>
              <a:endParaRPr lang="en-US" sz="9600" dirty="0">
                <a:solidFill>
                  <a:srgbClr val="008000"/>
                </a:solidFill>
              </a:endParaRPr>
            </a:p>
          </p:txBody>
        </p:sp>
        <p:sp>
          <p:nvSpPr>
            <p:cNvPr id="15" name="TextBox 14"/>
            <p:cNvSpPr txBox="1"/>
            <p:nvPr/>
          </p:nvSpPr>
          <p:spPr>
            <a:xfrm>
              <a:off x="7010400" y="1639669"/>
              <a:ext cx="1428750" cy="646331"/>
            </a:xfrm>
            <a:prstGeom prst="rect">
              <a:avLst/>
            </a:prstGeom>
            <a:noFill/>
            <a:effectLst>
              <a:outerShdw blurRad="50800" dist="38100" dir="2700000">
                <a:srgbClr val="000000">
                  <a:alpha val="43000"/>
                </a:srgbClr>
              </a:outerShdw>
            </a:effectLst>
          </p:spPr>
          <p:txBody>
            <a:bodyPr wrap="square" rtlCol="0">
              <a:spAutoFit/>
            </a:bodyPr>
            <a:lstStyle/>
            <a:p>
              <a:pPr algn="ctr"/>
              <a:r>
                <a:rPr lang="en-US" b="1" dirty="0" smtClean="0">
                  <a:solidFill>
                    <a:srgbClr val="008000"/>
                  </a:solidFill>
                </a:rPr>
                <a:t>Space efficient</a:t>
              </a:r>
              <a:endParaRPr lang="en-US" b="1" dirty="0">
                <a:solidFill>
                  <a:srgbClr val="008000"/>
                </a:solidFill>
              </a:endParaRPr>
            </a:p>
          </p:txBody>
        </p:sp>
      </p:grpSp>
      <p:grpSp>
        <p:nvGrpSpPr>
          <p:cNvPr id="8" name="Group 17"/>
          <p:cNvGrpSpPr/>
          <p:nvPr/>
        </p:nvGrpSpPr>
        <p:grpSpPr>
          <a:xfrm>
            <a:off x="2167769" y="1600200"/>
            <a:ext cx="2328031" cy="1800830"/>
            <a:chOff x="2167769" y="1600200"/>
            <a:chExt cx="2328031" cy="1800830"/>
          </a:xfrm>
        </p:grpSpPr>
        <p:sp>
          <p:nvSpPr>
            <p:cNvPr id="12" name="TextBox 11"/>
            <p:cNvSpPr txBox="1"/>
            <p:nvPr/>
          </p:nvSpPr>
          <p:spPr>
            <a:xfrm>
              <a:off x="2167769" y="1831370"/>
              <a:ext cx="1114007" cy="1569660"/>
            </a:xfrm>
            <a:prstGeom prst="rect">
              <a:avLst/>
            </a:prstGeom>
            <a:noFill/>
            <a:effectLst>
              <a:outerShdw blurRad="50800" dist="38100" dir="2700000" algn="br">
                <a:srgbClr val="000000">
                  <a:alpha val="43000"/>
                </a:srgbClr>
              </a:outerShdw>
            </a:effectLst>
          </p:spPr>
          <p:txBody>
            <a:bodyPr wrap="none" rtlCol="0">
              <a:spAutoFit/>
            </a:bodyPr>
            <a:lstStyle/>
            <a:p>
              <a:r>
                <a:rPr lang="en-US" sz="9600" dirty="0" smtClean="0">
                  <a:solidFill>
                    <a:srgbClr val="008000"/>
                  </a:solidFill>
                  <a:latin typeface="Zapf Dingbats"/>
                  <a:ea typeface="Zapf Dingbats"/>
                  <a:cs typeface="Zapf Dingbats"/>
                </a:rPr>
                <a:t>✓</a:t>
              </a:r>
              <a:endParaRPr lang="en-US" sz="9600" dirty="0">
                <a:solidFill>
                  <a:srgbClr val="008000"/>
                </a:solidFill>
              </a:endParaRPr>
            </a:p>
          </p:txBody>
        </p:sp>
        <p:sp>
          <p:nvSpPr>
            <p:cNvPr id="16" name="TextBox 15"/>
            <p:cNvSpPr txBox="1"/>
            <p:nvPr/>
          </p:nvSpPr>
          <p:spPr>
            <a:xfrm>
              <a:off x="3067050" y="1600200"/>
              <a:ext cx="1428750" cy="646331"/>
            </a:xfrm>
            <a:prstGeom prst="rect">
              <a:avLst/>
            </a:prstGeom>
            <a:noFill/>
            <a:effectLst>
              <a:outerShdw blurRad="50800" dist="38100" dir="2700000">
                <a:srgbClr val="000000">
                  <a:alpha val="43000"/>
                </a:srgbClr>
              </a:outerShdw>
            </a:effectLst>
          </p:spPr>
          <p:txBody>
            <a:bodyPr wrap="square" rtlCol="0">
              <a:spAutoFit/>
            </a:bodyPr>
            <a:lstStyle/>
            <a:p>
              <a:pPr algn="ctr"/>
              <a:r>
                <a:rPr lang="en-US" b="1" dirty="0" smtClean="0">
                  <a:solidFill>
                    <a:srgbClr val="008000"/>
                  </a:solidFill>
                </a:rPr>
                <a:t>Good locality</a:t>
              </a:r>
              <a:endParaRPr lang="en-US" b="1" dirty="0">
                <a:solidFill>
                  <a:srgbClr val="008000"/>
                </a:solidFill>
              </a:endParaRPr>
            </a:p>
          </p:txBody>
        </p:sp>
      </p:grpSp>
      <p:grpSp>
        <p:nvGrpSpPr>
          <p:cNvPr id="17" name="Group 24"/>
          <p:cNvGrpSpPr/>
          <p:nvPr/>
        </p:nvGrpSpPr>
        <p:grpSpPr>
          <a:xfrm>
            <a:off x="4876800" y="4038600"/>
            <a:ext cx="2195926" cy="1724630"/>
            <a:chOff x="4876800" y="4038600"/>
            <a:chExt cx="2195926" cy="1724630"/>
          </a:xfrm>
        </p:grpSpPr>
        <p:sp>
          <p:nvSpPr>
            <p:cNvPr id="13" name="TextBox 12"/>
            <p:cNvSpPr txBox="1"/>
            <p:nvPr/>
          </p:nvSpPr>
          <p:spPr>
            <a:xfrm>
              <a:off x="5958719" y="4193570"/>
              <a:ext cx="1114007" cy="1569660"/>
            </a:xfrm>
            <a:prstGeom prst="rect">
              <a:avLst/>
            </a:prstGeom>
            <a:noFill/>
            <a:effectLst>
              <a:outerShdw blurRad="50800" dist="38100" dir="2700000" algn="br">
                <a:srgbClr val="000000">
                  <a:alpha val="43000"/>
                </a:srgbClr>
              </a:outerShdw>
            </a:effectLst>
          </p:spPr>
          <p:txBody>
            <a:bodyPr wrap="none" rtlCol="0">
              <a:spAutoFit/>
            </a:bodyPr>
            <a:lstStyle/>
            <a:p>
              <a:r>
                <a:rPr lang="en-US" sz="9600" dirty="0" smtClean="0">
                  <a:solidFill>
                    <a:srgbClr val="008000"/>
                  </a:solidFill>
                  <a:latin typeface="Zapf Dingbats"/>
                  <a:ea typeface="Zapf Dingbats"/>
                  <a:cs typeface="Zapf Dingbats"/>
                </a:rPr>
                <a:t>✓</a:t>
              </a:r>
              <a:endParaRPr lang="en-US" sz="9600" dirty="0">
                <a:solidFill>
                  <a:srgbClr val="008000"/>
                </a:solidFill>
              </a:endParaRPr>
            </a:p>
          </p:txBody>
        </p:sp>
        <p:sp>
          <p:nvSpPr>
            <p:cNvPr id="24" name="TextBox 23"/>
            <p:cNvSpPr txBox="1"/>
            <p:nvPr/>
          </p:nvSpPr>
          <p:spPr>
            <a:xfrm>
              <a:off x="4876800" y="4038600"/>
              <a:ext cx="1981200" cy="646331"/>
            </a:xfrm>
            <a:prstGeom prst="rect">
              <a:avLst/>
            </a:prstGeom>
            <a:noFill/>
            <a:effectLst>
              <a:outerShdw blurRad="50800" dist="38100" dir="2700000">
                <a:srgbClr val="000000">
                  <a:alpha val="43000"/>
                </a:srgbClr>
              </a:outerShdw>
            </a:effectLst>
          </p:spPr>
          <p:txBody>
            <a:bodyPr wrap="square" rtlCol="0">
              <a:spAutoFit/>
            </a:bodyPr>
            <a:lstStyle/>
            <a:p>
              <a:pPr algn="ctr"/>
              <a:r>
                <a:rPr lang="en-US" b="1" dirty="0" smtClean="0">
                  <a:solidFill>
                    <a:srgbClr val="008000"/>
                  </a:solidFill>
                </a:rPr>
                <a:t>Excellent</a:t>
              </a:r>
            </a:p>
            <a:p>
              <a:pPr algn="ctr"/>
              <a:r>
                <a:rPr lang="en-US" b="1" dirty="0" smtClean="0">
                  <a:solidFill>
                    <a:srgbClr val="008000"/>
                  </a:solidFill>
                </a:rPr>
                <a:t>performance</a:t>
              </a:r>
              <a:endParaRPr lang="en-US" b="1" dirty="0">
                <a:solidFill>
                  <a:srgbClr val="008000"/>
                </a:solidFill>
              </a:endParaRPr>
            </a:p>
          </p:txBody>
        </p:sp>
      </p:grpSp>
      <p:sp>
        <p:nvSpPr>
          <p:cNvPr id="26" name="TextBox 25"/>
          <p:cNvSpPr txBox="1"/>
          <p:nvPr/>
        </p:nvSpPr>
        <p:spPr>
          <a:xfrm>
            <a:off x="609600" y="6214646"/>
            <a:ext cx="7987483" cy="338554"/>
          </a:xfrm>
          <a:prstGeom prst="rect">
            <a:avLst/>
          </a:prstGeom>
          <a:noFill/>
        </p:spPr>
        <p:txBody>
          <a:bodyPr wrap="none" rtlCol="0">
            <a:spAutoFit/>
          </a:bodyPr>
          <a:lstStyle/>
          <a:p>
            <a:r>
              <a:rPr lang="en-US" sz="1600" dirty="0" smtClean="0"/>
              <a:t>Geometric mean of DaCapo’06, jvm98, and jbb2000 on 2.4GHz Core 2 Duo</a:t>
            </a:r>
            <a:endParaRPr lang="en-US" sz="1600" dirty="0"/>
          </a:p>
        </p:txBody>
      </p:sp>
      <p:sp>
        <p:nvSpPr>
          <p:cNvPr id="27" name="Date Placeholder 26"/>
          <p:cNvSpPr>
            <a:spLocks noGrp="1"/>
          </p:cNvSpPr>
          <p:nvPr>
            <p:ph type="dt" sz="half" idx="10"/>
          </p:nvPr>
        </p:nvSpPr>
        <p:spPr/>
        <p:txBody>
          <a:bodyPr/>
          <a:lstStyle/>
          <a:p>
            <a:r>
              <a:rPr lang="en-US" smtClean="0"/>
              <a:t>McKinley</a:t>
            </a:r>
            <a:endParaRPr lang="en-US"/>
          </a:p>
        </p:txBody>
      </p:sp>
      <p:sp>
        <p:nvSpPr>
          <p:cNvPr id="28" name="Footer Placeholder 27"/>
          <p:cNvSpPr>
            <a:spLocks noGrp="1"/>
          </p:cNvSpPr>
          <p:nvPr>
            <p:ph type="ftr" sz="quarter" idx="11"/>
          </p:nvPr>
        </p:nvSpPr>
        <p:spPr/>
        <p:txBody>
          <a:bodyPr/>
          <a:lstStyle/>
          <a:p>
            <a:r>
              <a:rPr lang="en-US" smtClean="0"/>
              <a:t>How’s the Parallel Revolution Going?</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Space &amp; time efficiency Why now? </a:t>
            </a:r>
            <a:endParaRPr lang="en-US" sz="4000" dirty="0"/>
          </a:p>
        </p:txBody>
      </p:sp>
      <p:sp>
        <p:nvSpPr>
          <p:cNvPr id="7" name="Subtitle 6"/>
          <p:cNvSpPr>
            <a:spLocks noGrp="1"/>
          </p:cNvSpPr>
          <p:nvPr>
            <p:ph type="subTitle" idx="1"/>
          </p:nvPr>
        </p:nvSpPr>
        <p:spPr/>
        <p:txBody>
          <a:bodyPr/>
          <a:lstStyle/>
          <a:p>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A Better Space-Time Tradeoff</a:t>
            </a:r>
            <a:endParaRPr lang="en-US"/>
          </a:p>
        </p:txBody>
      </p:sp>
      <p:sp>
        <p:nvSpPr>
          <p:cNvPr id="6" name="Slide Number Placeholder 5"/>
          <p:cNvSpPr>
            <a:spLocks noGrp="1"/>
          </p:cNvSpPr>
          <p:nvPr>
            <p:ph type="sldNum" sz="quarter" idx="12"/>
          </p:nvPr>
        </p:nvSpPr>
        <p:spPr/>
        <p:txBody>
          <a:bodyPr/>
          <a:lstStyle/>
          <a:p>
            <a:fld id="{831E3114-D1FF-A44E-A8B0-52B95EB67824}" type="slidenum">
              <a:rPr lang="en-US" smtClean="0"/>
              <a:pPr/>
              <a:t>65</a:t>
            </a:fld>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 name="Rectangle 49"/>
          <p:cNvSpPr/>
          <p:nvPr/>
        </p:nvSpPr>
        <p:spPr>
          <a:xfrm>
            <a:off x="5852160" y="4730832"/>
            <a:ext cx="2802777" cy="52027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1400" dirty="0" smtClean="0"/>
              <a:t>8MB L3</a:t>
            </a:r>
            <a:endParaRPr lang="en-US" sz="1400" dirty="0"/>
          </a:p>
        </p:txBody>
      </p:sp>
      <p:sp>
        <p:nvSpPr>
          <p:cNvPr id="2" name="Title 1"/>
          <p:cNvSpPr>
            <a:spLocks noGrp="1"/>
          </p:cNvSpPr>
          <p:nvPr>
            <p:ph type="title"/>
          </p:nvPr>
        </p:nvSpPr>
        <p:spPr>
          <a:xfrm>
            <a:off x="457200" y="-152400"/>
            <a:ext cx="8229600" cy="1143000"/>
          </a:xfrm>
        </p:spPr>
        <p:txBody>
          <a:bodyPr>
            <a:normAutofit/>
          </a:bodyPr>
          <a:lstStyle/>
          <a:p>
            <a:r>
              <a:rPr lang="en-US" sz="4000" dirty="0" smtClean="0"/>
              <a:t>The Present</a:t>
            </a:r>
            <a:endParaRPr lang="en-US" sz="4000" dirty="0"/>
          </a:p>
        </p:txBody>
      </p:sp>
      <p:sp>
        <p:nvSpPr>
          <p:cNvPr id="3" name="Content Placeholder 2"/>
          <p:cNvSpPr>
            <a:spLocks noGrp="1"/>
          </p:cNvSpPr>
          <p:nvPr>
            <p:ph idx="1"/>
          </p:nvPr>
        </p:nvSpPr>
        <p:spPr>
          <a:xfrm>
            <a:off x="457200" y="838200"/>
            <a:ext cx="8229600" cy="1143000"/>
          </a:xfrm>
        </p:spPr>
        <p:txBody>
          <a:bodyPr>
            <a:noAutofit/>
          </a:bodyPr>
          <a:lstStyle/>
          <a:p>
            <a:pPr algn="ctr">
              <a:buNone/>
            </a:pPr>
            <a:r>
              <a:rPr lang="en-US" sz="2800" dirty="0" smtClean="0"/>
              <a:t>Parallel interface </a:t>
            </a:r>
          </a:p>
          <a:p>
            <a:pPr algn="ctr">
              <a:buNone/>
            </a:pPr>
            <a:r>
              <a:rPr lang="en-US" sz="2800" dirty="0" smtClean="0"/>
              <a:t>combines space &amp; time</a:t>
            </a:r>
          </a:p>
          <a:p>
            <a:pPr algn="ctr">
              <a:buNone/>
            </a:pPr>
            <a:r>
              <a:rPr lang="en-US" sz="2800" dirty="0" smtClean="0"/>
              <a:t>wicked to program</a:t>
            </a:r>
            <a:endParaRPr lang="en-US" sz="2800" dirty="0"/>
          </a:p>
        </p:txBody>
      </p:sp>
      <p:sp>
        <p:nvSpPr>
          <p:cNvPr id="4" name="Date Placeholder 3"/>
          <p:cNvSpPr>
            <a:spLocks noGrp="1"/>
          </p:cNvSpPr>
          <p:nvPr>
            <p:ph type="dt" sz="half" idx="10"/>
          </p:nvPr>
        </p:nvSpPr>
        <p:spPr/>
        <p:txBody>
          <a:bodyPr/>
          <a:lstStyle/>
          <a:p>
            <a:r>
              <a:rPr lang="en-US" smtClean="0"/>
              <a:t>McKinley</a:t>
            </a:r>
            <a:endParaRPr lang="en-US" dirty="0"/>
          </a:p>
        </p:txBody>
      </p:sp>
      <p:sp>
        <p:nvSpPr>
          <p:cNvPr id="55" name="Footer Placeholder 54"/>
          <p:cNvSpPr>
            <a:spLocks noGrp="1"/>
          </p:cNvSpPr>
          <p:nvPr>
            <p:ph type="ftr" sz="quarter" idx="11"/>
          </p:nvPr>
        </p:nvSpPr>
        <p:spPr/>
        <p:txBody>
          <a:bodyPr/>
          <a:lstStyle/>
          <a:p>
            <a:r>
              <a:rPr lang="en-US" smtClean="0"/>
              <a:t>How’s the Parallel Revolution Going?</a:t>
            </a:r>
            <a:endParaRPr lang="en-US"/>
          </a:p>
        </p:txBody>
      </p:sp>
      <p:sp>
        <p:nvSpPr>
          <p:cNvPr id="5" name="Slide Number Placeholder 4"/>
          <p:cNvSpPr>
            <a:spLocks noGrp="1"/>
          </p:cNvSpPr>
          <p:nvPr>
            <p:ph type="sldNum" sz="quarter" idx="12"/>
          </p:nvPr>
        </p:nvSpPr>
        <p:spPr/>
        <p:txBody>
          <a:bodyPr/>
          <a:lstStyle/>
          <a:p>
            <a:fld id="{6B6660AD-66C8-8440-A125-2DD6ED719C5D}" type="slidenum">
              <a:rPr lang="en-US" smtClean="0"/>
              <a:pPr/>
              <a:t>66</a:t>
            </a:fld>
            <a:endParaRPr lang="en-US"/>
          </a:p>
        </p:txBody>
      </p:sp>
      <p:sp>
        <p:nvSpPr>
          <p:cNvPr id="6" name="Rectangle 5"/>
          <p:cNvSpPr/>
          <p:nvPr/>
        </p:nvSpPr>
        <p:spPr>
          <a:xfrm>
            <a:off x="609600" y="2602468"/>
            <a:ext cx="762000" cy="12192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dirty="0" smtClean="0"/>
              <a:t>CPU</a:t>
            </a:r>
            <a:endParaRPr lang="en-US" b="1" dirty="0"/>
          </a:p>
        </p:txBody>
      </p:sp>
      <p:sp>
        <p:nvSpPr>
          <p:cNvPr id="7" name="Rectangle 6"/>
          <p:cNvSpPr/>
          <p:nvPr/>
        </p:nvSpPr>
        <p:spPr>
          <a:xfrm>
            <a:off x="1440597" y="2594338"/>
            <a:ext cx="762000" cy="12192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dirty="0" smtClean="0"/>
              <a:t>CPU</a:t>
            </a:r>
            <a:endParaRPr lang="en-US" b="1" dirty="0"/>
          </a:p>
        </p:txBody>
      </p:sp>
      <p:sp>
        <p:nvSpPr>
          <p:cNvPr id="8" name="Rectangle 7"/>
          <p:cNvSpPr/>
          <p:nvPr/>
        </p:nvSpPr>
        <p:spPr>
          <a:xfrm>
            <a:off x="609600" y="3821668"/>
            <a:ext cx="1592997"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smtClean="0"/>
              <a:t>8KB L1</a:t>
            </a:r>
            <a:endParaRPr lang="en-US" sz="1400" dirty="0"/>
          </a:p>
        </p:txBody>
      </p:sp>
      <p:sp>
        <p:nvSpPr>
          <p:cNvPr id="9" name="Rectangle 8"/>
          <p:cNvSpPr/>
          <p:nvPr/>
        </p:nvSpPr>
        <p:spPr>
          <a:xfrm>
            <a:off x="609600" y="4202668"/>
            <a:ext cx="1592997" cy="5334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400" dirty="0" smtClean="0"/>
              <a:t>512KB L2</a:t>
            </a:r>
            <a:endParaRPr lang="en-US" sz="1400" dirty="0"/>
          </a:p>
        </p:txBody>
      </p:sp>
      <p:sp>
        <p:nvSpPr>
          <p:cNvPr id="10" name="TextBox 9"/>
          <p:cNvSpPr txBox="1"/>
          <p:nvPr/>
        </p:nvSpPr>
        <p:spPr>
          <a:xfrm>
            <a:off x="424383" y="5251102"/>
            <a:ext cx="1507331" cy="646331"/>
          </a:xfrm>
          <a:prstGeom prst="rect">
            <a:avLst/>
          </a:prstGeom>
          <a:noFill/>
        </p:spPr>
        <p:txBody>
          <a:bodyPr wrap="none" rtlCol="0">
            <a:spAutoFit/>
          </a:bodyPr>
          <a:lstStyle/>
          <a:p>
            <a:pPr algn="ctr"/>
            <a:r>
              <a:rPr lang="en-US" b="1" dirty="0" smtClean="0"/>
              <a:t>Pentium 4</a:t>
            </a:r>
          </a:p>
          <a:p>
            <a:pPr algn="ctr"/>
            <a:r>
              <a:rPr lang="en-US" b="1" dirty="0" err="1" smtClean="0"/>
              <a:t>w</a:t>
            </a:r>
            <a:r>
              <a:rPr lang="en-US" b="1" dirty="0" smtClean="0"/>
              <a:t>/</a:t>
            </a:r>
            <a:r>
              <a:rPr lang="en-US" b="1" dirty="0" smtClean="0"/>
              <a:t> SMT</a:t>
            </a:r>
            <a:endParaRPr lang="en-US" b="1" dirty="0"/>
          </a:p>
        </p:txBody>
      </p:sp>
      <p:sp>
        <p:nvSpPr>
          <p:cNvPr id="11" name="Rectangle 10"/>
          <p:cNvSpPr/>
          <p:nvPr/>
        </p:nvSpPr>
        <p:spPr>
          <a:xfrm>
            <a:off x="2759823" y="2610598"/>
            <a:ext cx="628010" cy="12192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400" b="1" dirty="0" smtClean="0"/>
              <a:t>CPU</a:t>
            </a:r>
            <a:endParaRPr lang="en-US" sz="1400" b="1" dirty="0"/>
          </a:p>
        </p:txBody>
      </p:sp>
      <p:sp>
        <p:nvSpPr>
          <p:cNvPr id="12" name="Rectangle 11"/>
          <p:cNvSpPr/>
          <p:nvPr/>
        </p:nvSpPr>
        <p:spPr>
          <a:xfrm>
            <a:off x="3459951" y="2611425"/>
            <a:ext cx="628009" cy="12192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400" b="1" dirty="0" smtClean="0"/>
              <a:t>CPU</a:t>
            </a:r>
            <a:endParaRPr lang="en-US" dirty="0"/>
          </a:p>
        </p:txBody>
      </p:sp>
      <p:sp>
        <p:nvSpPr>
          <p:cNvPr id="13" name="Rectangle 12"/>
          <p:cNvSpPr/>
          <p:nvPr/>
        </p:nvSpPr>
        <p:spPr>
          <a:xfrm>
            <a:off x="2759824" y="3829798"/>
            <a:ext cx="628009"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32KB</a:t>
            </a:r>
            <a:endParaRPr lang="en-US" sz="1200" dirty="0"/>
          </a:p>
        </p:txBody>
      </p:sp>
      <p:sp>
        <p:nvSpPr>
          <p:cNvPr id="14" name="Rectangle 13"/>
          <p:cNvSpPr/>
          <p:nvPr/>
        </p:nvSpPr>
        <p:spPr>
          <a:xfrm>
            <a:off x="2759823" y="4210798"/>
            <a:ext cx="1328137" cy="5334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400" dirty="0" smtClean="0"/>
              <a:t>4MB L2</a:t>
            </a:r>
            <a:endParaRPr lang="en-US" sz="1400" dirty="0"/>
          </a:p>
        </p:txBody>
      </p:sp>
      <p:sp>
        <p:nvSpPr>
          <p:cNvPr id="15" name="TextBox 14"/>
          <p:cNvSpPr txBox="1"/>
          <p:nvPr/>
        </p:nvSpPr>
        <p:spPr>
          <a:xfrm>
            <a:off x="3387833" y="5574268"/>
            <a:ext cx="1776373" cy="369332"/>
          </a:xfrm>
          <a:prstGeom prst="rect">
            <a:avLst/>
          </a:prstGeom>
          <a:noFill/>
        </p:spPr>
        <p:txBody>
          <a:bodyPr wrap="none" rtlCol="0">
            <a:spAutoFit/>
          </a:bodyPr>
          <a:lstStyle/>
          <a:p>
            <a:pPr algn="ctr"/>
            <a:r>
              <a:rPr lang="en-US" b="1" dirty="0" smtClean="0"/>
              <a:t>Core 2 Quad</a:t>
            </a:r>
          </a:p>
        </p:txBody>
      </p:sp>
      <p:sp>
        <p:nvSpPr>
          <p:cNvPr id="16" name="Rectangle 15"/>
          <p:cNvSpPr/>
          <p:nvPr/>
        </p:nvSpPr>
        <p:spPr>
          <a:xfrm>
            <a:off x="3459951" y="3821668"/>
            <a:ext cx="628009"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32KB</a:t>
            </a:r>
            <a:endParaRPr lang="en-US" sz="1200" dirty="0"/>
          </a:p>
        </p:txBody>
      </p:sp>
      <p:sp>
        <p:nvSpPr>
          <p:cNvPr id="17" name="Rectangle 16"/>
          <p:cNvSpPr/>
          <p:nvPr/>
        </p:nvSpPr>
        <p:spPr>
          <a:xfrm>
            <a:off x="4158263" y="2605362"/>
            <a:ext cx="628010" cy="12192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400" b="1" dirty="0" smtClean="0"/>
              <a:t>CPU</a:t>
            </a:r>
            <a:endParaRPr lang="en-US" sz="1400" dirty="0"/>
          </a:p>
        </p:txBody>
      </p:sp>
      <p:sp>
        <p:nvSpPr>
          <p:cNvPr id="18" name="Rectangle 17"/>
          <p:cNvSpPr/>
          <p:nvPr/>
        </p:nvSpPr>
        <p:spPr>
          <a:xfrm>
            <a:off x="4858391" y="2606189"/>
            <a:ext cx="628009" cy="12192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400" b="1" dirty="0" smtClean="0"/>
              <a:t>CPU</a:t>
            </a:r>
            <a:endParaRPr lang="en-US" sz="1400" dirty="0"/>
          </a:p>
        </p:txBody>
      </p:sp>
      <p:sp>
        <p:nvSpPr>
          <p:cNvPr id="19" name="Rectangle 18"/>
          <p:cNvSpPr/>
          <p:nvPr/>
        </p:nvSpPr>
        <p:spPr>
          <a:xfrm>
            <a:off x="4158264" y="3824562"/>
            <a:ext cx="628009"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32KB</a:t>
            </a:r>
            <a:endParaRPr lang="en-US" sz="1200" dirty="0"/>
          </a:p>
        </p:txBody>
      </p:sp>
      <p:sp>
        <p:nvSpPr>
          <p:cNvPr id="20" name="Rectangle 19"/>
          <p:cNvSpPr/>
          <p:nvPr/>
        </p:nvSpPr>
        <p:spPr>
          <a:xfrm>
            <a:off x="4158263" y="4205562"/>
            <a:ext cx="1328137" cy="5334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400" dirty="0" smtClean="0"/>
              <a:t>4MB L2</a:t>
            </a:r>
            <a:endParaRPr lang="en-US" sz="1400" dirty="0"/>
          </a:p>
        </p:txBody>
      </p:sp>
      <p:sp>
        <p:nvSpPr>
          <p:cNvPr id="21" name="Rectangle 20"/>
          <p:cNvSpPr/>
          <p:nvPr/>
        </p:nvSpPr>
        <p:spPr>
          <a:xfrm>
            <a:off x="4858391" y="3816432"/>
            <a:ext cx="628009"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32KB</a:t>
            </a:r>
            <a:endParaRPr lang="en-US" sz="1200" dirty="0"/>
          </a:p>
        </p:txBody>
      </p:sp>
      <p:cxnSp>
        <p:nvCxnSpPr>
          <p:cNvPr id="24" name="Straight Arrow Connector 23"/>
          <p:cNvCxnSpPr/>
          <p:nvPr/>
        </p:nvCxnSpPr>
        <p:spPr>
          <a:xfrm>
            <a:off x="2759824" y="5040868"/>
            <a:ext cx="2726576" cy="1588"/>
          </a:xfrm>
          <a:prstGeom prst="straightConnector1">
            <a:avLst/>
          </a:prstGeom>
          <a:ln>
            <a:solidFill>
              <a:schemeClr val="tx1">
                <a:lumMod val="50000"/>
                <a:lumOff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4" idx="2"/>
          </p:cNvCxnSpPr>
          <p:nvPr/>
        </p:nvCxnSpPr>
        <p:spPr>
          <a:xfrm rot="5400000">
            <a:off x="3275557" y="4892533"/>
            <a:ext cx="296670" cy="1588"/>
          </a:xfrm>
          <a:prstGeom prst="straightConnector1">
            <a:avLst/>
          </a:prstGeom>
          <a:ln>
            <a:solidFill>
              <a:schemeClr val="tx1">
                <a:lumMod val="50000"/>
                <a:lumOff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20" idx="2"/>
          </p:cNvCxnSpPr>
          <p:nvPr/>
        </p:nvCxnSpPr>
        <p:spPr>
          <a:xfrm rot="16200000" flipH="1">
            <a:off x="4670584" y="4890709"/>
            <a:ext cx="303496" cy="1"/>
          </a:xfrm>
          <a:prstGeom prst="straightConnector1">
            <a:avLst/>
          </a:prstGeom>
          <a:ln>
            <a:solidFill>
              <a:schemeClr val="tx1">
                <a:lumMod val="50000"/>
                <a:lumOff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3459951" y="5040868"/>
            <a:ext cx="1352015" cy="369332"/>
          </a:xfrm>
          <a:prstGeom prst="rect">
            <a:avLst/>
          </a:prstGeom>
          <a:noFill/>
        </p:spPr>
        <p:txBody>
          <a:bodyPr wrap="none" rtlCol="0">
            <a:spAutoFit/>
          </a:bodyPr>
          <a:lstStyle/>
          <a:p>
            <a:r>
              <a:rPr lang="en-US" dirty="0" smtClean="0"/>
              <a:t>system bus</a:t>
            </a:r>
            <a:endParaRPr lang="en-US" dirty="0"/>
          </a:p>
        </p:txBody>
      </p:sp>
      <p:sp>
        <p:nvSpPr>
          <p:cNvPr id="34" name="Rectangle 33"/>
          <p:cNvSpPr/>
          <p:nvPr/>
        </p:nvSpPr>
        <p:spPr>
          <a:xfrm>
            <a:off x="5884025" y="3816432"/>
            <a:ext cx="628009"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32KB</a:t>
            </a:r>
            <a:endParaRPr lang="en-US" sz="1200" dirty="0"/>
          </a:p>
        </p:txBody>
      </p:sp>
      <p:sp>
        <p:nvSpPr>
          <p:cNvPr id="35" name="Rectangle 34"/>
          <p:cNvSpPr/>
          <p:nvPr/>
        </p:nvSpPr>
        <p:spPr>
          <a:xfrm>
            <a:off x="5884024" y="4197432"/>
            <a:ext cx="628009" cy="5334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00" dirty="0" smtClean="0"/>
              <a:t>256KB</a:t>
            </a:r>
            <a:endParaRPr lang="en-US" sz="1300" dirty="0"/>
          </a:p>
        </p:txBody>
      </p:sp>
      <p:sp>
        <p:nvSpPr>
          <p:cNvPr id="36" name="Rectangle 35"/>
          <p:cNvSpPr/>
          <p:nvPr/>
        </p:nvSpPr>
        <p:spPr>
          <a:xfrm>
            <a:off x="6584152" y="3808302"/>
            <a:ext cx="628009"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32KB</a:t>
            </a:r>
            <a:endParaRPr lang="en-US" sz="1200" dirty="0"/>
          </a:p>
        </p:txBody>
      </p:sp>
      <p:sp>
        <p:nvSpPr>
          <p:cNvPr id="37" name="Rectangle 36"/>
          <p:cNvSpPr/>
          <p:nvPr/>
        </p:nvSpPr>
        <p:spPr>
          <a:xfrm>
            <a:off x="7282465" y="3811196"/>
            <a:ext cx="628009"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32KB</a:t>
            </a:r>
            <a:endParaRPr lang="en-US" sz="1200" dirty="0"/>
          </a:p>
        </p:txBody>
      </p:sp>
      <p:sp>
        <p:nvSpPr>
          <p:cNvPr id="39" name="Rectangle 38"/>
          <p:cNvSpPr/>
          <p:nvPr/>
        </p:nvSpPr>
        <p:spPr>
          <a:xfrm>
            <a:off x="7982592" y="3803066"/>
            <a:ext cx="628009"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32KB</a:t>
            </a:r>
            <a:endParaRPr lang="en-US" sz="1200" dirty="0"/>
          </a:p>
        </p:txBody>
      </p:sp>
      <p:sp>
        <p:nvSpPr>
          <p:cNvPr id="40" name="Rectangle 39"/>
          <p:cNvSpPr/>
          <p:nvPr/>
        </p:nvSpPr>
        <p:spPr>
          <a:xfrm>
            <a:off x="5884023" y="2594338"/>
            <a:ext cx="288176" cy="12192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41" name="Rectangle 40"/>
          <p:cNvSpPr/>
          <p:nvPr/>
        </p:nvSpPr>
        <p:spPr>
          <a:xfrm>
            <a:off x="6230768" y="2594338"/>
            <a:ext cx="281265" cy="12192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44" name="Rectangle 43"/>
          <p:cNvSpPr/>
          <p:nvPr/>
        </p:nvSpPr>
        <p:spPr>
          <a:xfrm>
            <a:off x="6584151" y="2594338"/>
            <a:ext cx="288176" cy="12192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45" name="Rectangle 44"/>
          <p:cNvSpPr/>
          <p:nvPr/>
        </p:nvSpPr>
        <p:spPr>
          <a:xfrm>
            <a:off x="6930895" y="2594338"/>
            <a:ext cx="281265" cy="12192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46" name="Rectangle 45"/>
          <p:cNvSpPr/>
          <p:nvPr/>
        </p:nvSpPr>
        <p:spPr>
          <a:xfrm>
            <a:off x="7282465" y="2583866"/>
            <a:ext cx="288176" cy="12192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47" name="Rectangle 46"/>
          <p:cNvSpPr/>
          <p:nvPr/>
        </p:nvSpPr>
        <p:spPr>
          <a:xfrm>
            <a:off x="7629210" y="2583866"/>
            <a:ext cx="281265" cy="12192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48" name="Rectangle 47"/>
          <p:cNvSpPr/>
          <p:nvPr/>
        </p:nvSpPr>
        <p:spPr>
          <a:xfrm>
            <a:off x="7982593" y="2583866"/>
            <a:ext cx="288176" cy="12192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49" name="Rectangle 48"/>
          <p:cNvSpPr/>
          <p:nvPr/>
        </p:nvSpPr>
        <p:spPr>
          <a:xfrm>
            <a:off x="8329337" y="2583866"/>
            <a:ext cx="281265" cy="12192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51" name="Rectangle 50"/>
          <p:cNvSpPr/>
          <p:nvPr/>
        </p:nvSpPr>
        <p:spPr>
          <a:xfrm>
            <a:off x="6584151" y="4184066"/>
            <a:ext cx="628009" cy="5334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00" dirty="0" smtClean="0"/>
              <a:t>256KB</a:t>
            </a:r>
            <a:endParaRPr lang="en-US" sz="1300" dirty="0"/>
          </a:p>
        </p:txBody>
      </p:sp>
      <p:sp>
        <p:nvSpPr>
          <p:cNvPr id="52" name="Rectangle 51"/>
          <p:cNvSpPr/>
          <p:nvPr/>
        </p:nvSpPr>
        <p:spPr>
          <a:xfrm>
            <a:off x="7282465" y="4184066"/>
            <a:ext cx="628009" cy="5334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00" dirty="0" smtClean="0"/>
              <a:t>256KB</a:t>
            </a:r>
            <a:endParaRPr lang="en-US" sz="1300" dirty="0"/>
          </a:p>
        </p:txBody>
      </p:sp>
      <p:sp>
        <p:nvSpPr>
          <p:cNvPr id="53" name="Rectangle 52"/>
          <p:cNvSpPr/>
          <p:nvPr/>
        </p:nvSpPr>
        <p:spPr>
          <a:xfrm>
            <a:off x="7982593" y="4184066"/>
            <a:ext cx="628009" cy="5334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00" dirty="0" smtClean="0"/>
              <a:t>256KB</a:t>
            </a:r>
            <a:endParaRPr lang="en-US" sz="1300" dirty="0"/>
          </a:p>
        </p:txBody>
      </p:sp>
      <p:sp>
        <p:nvSpPr>
          <p:cNvPr id="54" name="TextBox 53"/>
          <p:cNvSpPr txBox="1"/>
          <p:nvPr/>
        </p:nvSpPr>
        <p:spPr>
          <a:xfrm>
            <a:off x="6765042" y="5574268"/>
            <a:ext cx="1100106" cy="369332"/>
          </a:xfrm>
          <a:prstGeom prst="rect">
            <a:avLst/>
          </a:prstGeom>
          <a:noFill/>
        </p:spPr>
        <p:txBody>
          <a:bodyPr wrap="none" rtlCol="0">
            <a:spAutoFit/>
          </a:bodyPr>
          <a:lstStyle/>
          <a:p>
            <a:pPr algn="ctr"/>
            <a:r>
              <a:rPr lang="en-US" b="1" dirty="0" smtClean="0"/>
              <a:t>Core i7</a:t>
            </a:r>
            <a:endParaRPr lang="en-US" b="1" dirty="0"/>
          </a:p>
        </p:txBody>
      </p:sp>
      <p:sp>
        <p:nvSpPr>
          <p:cNvPr id="59" name="TextBox 58"/>
          <p:cNvSpPr txBox="1"/>
          <p:nvPr/>
        </p:nvSpPr>
        <p:spPr>
          <a:xfrm>
            <a:off x="6850934" y="3059668"/>
            <a:ext cx="845266" cy="369332"/>
          </a:xfrm>
          <a:prstGeom prst="rect">
            <a:avLst/>
          </a:prstGeom>
          <a:noFill/>
        </p:spPr>
        <p:txBody>
          <a:bodyPr wrap="none" rtlCol="0">
            <a:spAutoFit/>
          </a:bodyPr>
          <a:lstStyle/>
          <a:p>
            <a:pPr algn="ctr"/>
            <a:r>
              <a:rPr lang="en-US" b="1" dirty="0" smtClean="0"/>
              <a:t>CPUs</a:t>
            </a:r>
            <a:endParaRPr lang="en-US" b="1" dirty="0"/>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The Future</a:t>
            </a:r>
            <a:endParaRPr lang="en-US" sz="4000" dirty="0"/>
          </a:p>
        </p:txBody>
      </p:sp>
      <p:sp>
        <p:nvSpPr>
          <p:cNvPr id="3" name="Content Placeholder 2"/>
          <p:cNvSpPr>
            <a:spLocks noGrp="1"/>
          </p:cNvSpPr>
          <p:nvPr>
            <p:ph idx="1"/>
          </p:nvPr>
        </p:nvSpPr>
        <p:spPr/>
        <p:txBody>
          <a:bodyPr/>
          <a:lstStyle/>
          <a:p>
            <a:pPr algn="ctr">
              <a:buNone/>
            </a:pPr>
            <a:r>
              <a:rPr lang="en-US" b="1" dirty="0" smtClean="0"/>
              <a:t>A parallel ecosystem?</a:t>
            </a:r>
          </a:p>
          <a:p>
            <a:pPr algn="ctr">
              <a:buNone/>
            </a:pPr>
            <a:r>
              <a:rPr lang="en-US" dirty="0" smtClean="0"/>
              <a:t>space </a:t>
            </a:r>
            <a:r>
              <a:rPr lang="en-US" smtClean="0"/>
              <a:t>time efficiency</a:t>
            </a:r>
          </a:p>
          <a:p>
            <a:pPr algn="ctr">
              <a:buNone/>
            </a:pPr>
            <a:endParaRPr lang="en-US" b="1" dirty="0" smtClean="0"/>
          </a:p>
          <a:p>
            <a:pPr algn="ctr">
              <a:buNone/>
            </a:pPr>
            <a:r>
              <a:rPr lang="en-US" b="1" dirty="0" smtClean="0"/>
              <a:t>Parallel software stack</a:t>
            </a:r>
            <a:endParaRPr lang="en-US" dirty="0" smtClean="0"/>
          </a:p>
          <a:p>
            <a:pPr algn="ctr">
              <a:buNone/>
            </a:pPr>
            <a:r>
              <a:rPr lang="en-US" dirty="0" smtClean="0"/>
              <a:t>runtime</a:t>
            </a:r>
          </a:p>
          <a:p>
            <a:pPr algn="ctr">
              <a:buNone/>
            </a:pPr>
            <a:r>
              <a:rPr lang="en-US" dirty="0" smtClean="0"/>
              <a:t>applications</a:t>
            </a:r>
          </a:p>
          <a:p>
            <a:pPr algn="ctr">
              <a:buNone/>
            </a:pPr>
            <a:r>
              <a:rPr lang="en-US" dirty="0" smtClean="0"/>
              <a:t>algorithms</a:t>
            </a:r>
          </a:p>
          <a:p>
            <a:pPr algn="ctr">
              <a:buNone/>
            </a:pPr>
            <a:endParaRPr lang="en-US" dirty="0" smtClean="0"/>
          </a:p>
        </p:txBody>
      </p:sp>
      <p:sp>
        <p:nvSpPr>
          <p:cNvPr id="4" name="Date Placeholder 3"/>
          <p:cNvSpPr>
            <a:spLocks noGrp="1"/>
          </p:cNvSpPr>
          <p:nvPr>
            <p:ph type="dt" sz="half" idx="10"/>
          </p:nvPr>
        </p:nvSpPr>
        <p:spPr/>
        <p:txBody>
          <a:bodyPr/>
          <a:lstStyle/>
          <a:p>
            <a:r>
              <a:rPr lang="en-US" smtClean="0"/>
              <a:t>McKinley</a:t>
            </a:r>
            <a:endParaRPr lang="en-US"/>
          </a:p>
        </p:txBody>
      </p:sp>
      <p:sp>
        <p:nvSpPr>
          <p:cNvPr id="5" name="Footer Placeholder 4"/>
          <p:cNvSpPr>
            <a:spLocks noGrp="1"/>
          </p:cNvSpPr>
          <p:nvPr>
            <p:ph type="ftr" sz="quarter" idx="11"/>
          </p:nvPr>
        </p:nvSpPr>
        <p:spPr/>
        <p:txBody>
          <a:bodyPr/>
          <a:lstStyle/>
          <a:p>
            <a:r>
              <a:rPr lang="en-US" smtClean="0"/>
              <a:t>How’s the Parallel Revolution Going?</a:t>
            </a:r>
            <a:endParaRPr lang="en-US"/>
          </a:p>
        </p:txBody>
      </p:sp>
      <p:sp>
        <p:nvSpPr>
          <p:cNvPr id="6" name="Slide Number Placeholder 5"/>
          <p:cNvSpPr>
            <a:spLocks noGrp="1"/>
          </p:cNvSpPr>
          <p:nvPr>
            <p:ph type="sldNum" sz="quarter" idx="12"/>
          </p:nvPr>
        </p:nvSpPr>
        <p:spPr/>
        <p:txBody>
          <a:bodyPr/>
          <a:lstStyle/>
          <a:p>
            <a:fld id="{831E3114-D1FF-A44E-A8B0-52B95EB67824}" type="slidenum">
              <a:rPr lang="en-US" smtClean="0"/>
              <a:pPr/>
              <a:t>67</a:t>
            </a:fld>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dirty="0" smtClean="0"/>
              <a:t>Software </a:t>
            </a:r>
            <a:br>
              <a:rPr lang="en-US" sz="3400" dirty="0" smtClean="0"/>
            </a:br>
            <a:r>
              <a:rPr lang="en-US" sz="3400" dirty="0" smtClean="0"/>
              <a:t>Challenges and Opportunities</a:t>
            </a:r>
            <a:endParaRPr lang="en-US" sz="3400" dirty="0"/>
          </a:p>
        </p:txBody>
      </p:sp>
      <p:sp>
        <p:nvSpPr>
          <p:cNvPr id="3" name="Content Placeholder 2"/>
          <p:cNvSpPr>
            <a:spLocks noGrp="1"/>
          </p:cNvSpPr>
          <p:nvPr>
            <p:ph idx="1"/>
          </p:nvPr>
        </p:nvSpPr>
        <p:spPr/>
        <p:txBody>
          <a:bodyPr>
            <a:normAutofit/>
          </a:bodyPr>
          <a:lstStyle/>
          <a:p>
            <a:pPr>
              <a:buNone/>
            </a:pPr>
            <a:r>
              <a:rPr lang="en-US" b="1" dirty="0" smtClean="0"/>
              <a:t>Communication</a:t>
            </a:r>
            <a:r>
              <a:rPr lang="en-US" dirty="0" smtClean="0"/>
              <a:t> </a:t>
            </a:r>
            <a:r>
              <a:rPr lang="en-US" sz="2400" dirty="0" smtClean="0"/>
              <a:t>(efficient coherency)</a:t>
            </a:r>
            <a:endParaRPr lang="en-US" dirty="0" smtClean="0"/>
          </a:p>
          <a:p>
            <a:pPr>
              <a:buNone/>
            </a:pPr>
            <a:r>
              <a:rPr lang="en-US" b="1" dirty="0" smtClean="0"/>
              <a:t>Analysis</a:t>
            </a:r>
            <a:r>
              <a:rPr lang="en-US" dirty="0" smtClean="0"/>
              <a:t> </a:t>
            </a:r>
            <a:r>
              <a:rPr lang="en-US" sz="2562" dirty="0" smtClean="0"/>
              <a:t>(off critical path, new analyses)</a:t>
            </a:r>
          </a:p>
          <a:p>
            <a:pPr>
              <a:buNone/>
            </a:pPr>
            <a:r>
              <a:rPr lang="en-US" b="1" dirty="0" smtClean="0"/>
              <a:t>GC</a:t>
            </a:r>
            <a:r>
              <a:rPr lang="en-US" dirty="0" smtClean="0"/>
              <a:t> </a:t>
            </a:r>
            <a:r>
              <a:rPr lang="en-US" sz="2400" dirty="0" smtClean="0"/>
              <a:t>(concurrent, parallel, high throughput)</a:t>
            </a:r>
            <a:endParaRPr lang="en-US" dirty="0" smtClean="0"/>
          </a:p>
          <a:p>
            <a:pPr>
              <a:buNone/>
            </a:pPr>
            <a:r>
              <a:rPr lang="en-US" b="1" dirty="0" smtClean="0"/>
              <a:t>JIT</a:t>
            </a:r>
            <a:r>
              <a:rPr lang="en-US" dirty="0" smtClean="0"/>
              <a:t> </a:t>
            </a:r>
            <a:r>
              <a:rPr lang="en-US" sz="2400" dirty="0" smtClean="0"/>
              <a:t>(concurrent, parallel, more aggressive)</a:t>
            </a:r>
          </a:p>
          <a:p>
            <a:pPr>
              <a:buNone/>
            </a:pPr>
            <a:r>
              <a:rPr lang="en-US" b="1" dirty="0" smtClean="0"/>
              <a:t>Heterogeneity </a:t>
            </a:r>
            <a:r>
              <a:rPr lang="en-US" sz="2400" dirty="0" smtClean="0"/>
              <a:t>(exploit it)</a:t>
            </a:r>
            <a:endParaRPr lang="en-US" dirty="0" smtClean="0"/>
          </a:p>
          <a:p>
            <a:pPr>
              <a:buNone/>
            </a:pPr>
            <a:r>
              <a:rPr lang="en-US" b="1" dirty="0" smtClean="0"/>
              <a:t>Memory </a:t>
            </a:r>
            <a:r>
              <a:rPr lang="en-US" sz="2400" dirty="0" smtClean="0"/>
              <a:t>(PCM, bandwidth limits)</a:t>
            </a:r>
          </a:p>
          <a:p>
            <a:pPr>
              <a:buNone/>
            </a:pPr>
            <a:endParaRPr lang="en-US" dirty="0" smtClean="0"/>
          </a:p>
        </p:txBody>
      </p:sp>
      <p:sp>
        <p:nvSpPr>
          <p:cNvPr id="4" name="Date Placeholder 3"/>
          <p:cNvSpPr>
            <a:spLocks noGrp="1"/>
          </p:cNvSpPr>
          <p:nvPr>
            <p:ph type="dt" sz="half" idx="10"/>
          </p:nvPr>
        </p:nvSpPr>
        <p:spPr/>
        <p:txBody>
          <a:bodyPr/>
          <a:lstStyle/>
          <a:p>
            <a:r>
              <a:rPr lang="en-US" smtClean="0"/>
              <a:t>McKinley</a:t>
            </a:r>
            <a:endParaRPr lang="en-US"/>
          </a:p>
        </p:txBody>
      </p:sp>
      <p:sp>
        <p:nvSpPr>
          <p:cNvPr id="5" name="Footer Placeholder 4"/>
          <p:cNvSpPr>
            <a:spLocks noGrp="1"/>
          </p:cNvSpPr>
          <p:nvPr>
            <p:ph type="ftr" sz="quarter" idx="11"/>
          </p:nvPr>
        </p:nvSpPr>
        <p:spPr/>
        <p:txBody>
          <a:bodyPr/>
          <a:lstStyle/>
          <a:p>
            <a:r>
              <a:rPr lang="en-US" dirty="0" smtClean="0"/>
              <a:t>How’s the Parallel Revolution Going?</a:t>
            </a:r>
            <a:endParaRPr lang="en-US" dirty="0"/>
          </a:p>
        </p:txBody>
      </p:sp>
      <p:sp>
        <p:nvSpPr>
          <p:cNvPr id="6" name="Slide Number Placeholder 5"/>
          <p:cNvSpPr>
            <a:spLocks noGrp="1"/>
          </p:cNvSpPr>
          <p:nvPr>
            <p:ph type="sldNum" sz="quarter" idx="12"/>
          </p:nvPr>
        </p:nvSpPr>
        <p:spPr/>
        <p:txBody>
          <a:bodyPr/>
          <a:lstStyle/>
          <a:p>
            <a:fld id="{831E3114-D1FF-A44E-A8B0-52B95EB67824}" type="slidenum">
              <a:rPr lang="en-US" smtClean="0"/>
              <a:pPr/>
              <a:t>68</a:t>
            </a:fld>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Hardware</a:t>
            </a:r>
            <a:br>
              <a:rPr lang="en-US" sz="3200" dirty="0" smtClean="0"/>
            </a:br>
            <a:r>
              <a:rPr lang="en-US" sz="3200" dirty="0" smtClean="0"/>
              <a:t>Challenges and Opportunities</a:t>
            </a:r>
            <a:endParaRPr lang="en-US" sz="3200" dirty="0"/>
          </a:p>
        </p:txBody>
      </p:sp>
      <p:sp>
        <p:nvSpPr>
          <p:cNvPr id="3" name="Content Placeholder 2"/>
          <p:cNvSpPr>
            <a:spLocks noGrp="1"/>
          </p:cNvSpPr>
          <p:nvPr>
            <p:ph idx="1"/>
          </p:nvPr>
        </p:nvSpPr>
        <p:spPr/>
        <p:txBody>
          <a:bodyPr>
            <a:normAutofit lnSpcReduction="10000"/>
          </a:bodyPr>
          <a:lstStyle/>
          <a:p>
            <a:pPr>
              <a:buNone/>
            </a:pPr>
            <a:r>
              <a:rPr lang="en-US" b="1" dirty="0" smtClean="0"/>
              <a:t>Heterogeneity</a:t>
            </a:r>
          </a:p>
          <a:p>
            <a:pPr lvl="1"/>
            <a:r>
              <a:rPr lang="en-US" dirty="0" smtClean="0"/>
              <a:t>Tune cores to specific workloads?</a:t>
            </a:r>
          </a:p>
          <a:p>
            <a:pPr lvl="1"/>
            <a:r>
              <a:rPr lang="en-US" dirty="0" smtClean="0"/>
              <a:t>Specialize for workloads?</a:t>
            </a:r>
          </a:p>
          <a:p>
            <a:pPr>
              <a:buNone/>
            </a:pPr>
            <a:r>
              <a:rPr lang="en-US" b="1" dirty="0" smtClean="0"/>
              <a:t>Coherence</a:t>
            </a:r>
          </a:p>
          <a:p>
            <a:pPr lvl="1"/>
            <a:r>
              <a:rPr lang="en-US" dirty="0" smtClean="0"/>
              <a:t>SMT coherency does not scale</a:t>
            </a:r>
          </a:p>
          <a:p>
            <a:pPr lvl="1"/>
            <a:r>
              <a:rPr lang="en-US" dirty="0" smtClean="0"/>
              <a:t>Software guarantees for simplified protocols?</a:t>
            </a:r>
          </a:p>
          <a:p>
            <a:pPr>
              <a:buNone/>
            </a:pPr>
            <a:r>
              <a:rPr lang="en-US" b="1" dirty="0" smtClean="0"/>
              <a:t>Memory/Cache</a:t>
            </a:r>
          </a:p>
          <a:p>
            <a:pPr lvl="1"/>
            <a:r>
              <a:rPr lang="en-US" smtClean="0"/>
              <a:t>Optimize access </a:t>
            </a:r>
            <a:r>
              <a:rPr lang="en-US" dirty="0" smtClean="0"/>
              <a:t>behavior of managed languages</a:t>
            </a:r>
          </a:p>
          <a:p>
            <a:pPr lvl="1"/>
            <a:endParaRPr lang="en-US" dirty="0" smtClean="0"/>
          </a:p>
        </p:txBody>
      </p:sp>
      <p:sp>
        <p:nvSpPr>
          <p:cNvPr id="4" name="Date Placeholder 3"/>
          <p:cNvSpPr>
            <a:spLocks noGrp="1"/>
          </p:cNvSpPr>
          <p:nvPr>
            <p:ph type="dt" sz="half" idx="10"/>
          </p:nvPr>
        </p:nvSpPr>
        <p:spPr/>
        <p:txBody>
          <a:bodyPr/>
          <a:lstStyle/>
          <a:p>
            <a:r>
              <a:rPr lang="en-US" smtClean="0"/>
              <a:t>McKinley</a:t>
            </a:r>
            <a:endParaRPr lang="en-US"/>
          </a:p>
        </p:txBody>
      </p:sp>
      <p:sp>
        <p:nvSpPr>
          <p:cNvPr id="5" name="Footer Placeholder 4"/>
          <p:cNvSpPr>
            <a:spLocks noGrp="1"/>
          </p:cNvSpPr>
          <p:nvPr>
            <p:ph type="ftr" sz="quarter" idx="11"/>
          </p:nvPr>
        </p:nvSpPr>
        <p:spPr/>
        <p:txBody>
          <a:bodyPr/>
          <a:lstStyle/>
          <a:p>
            <a:r>
              <a:rPr lang="en-US" smtClean="0"/>
              <a:t>How’s the Parallel Revolution Going?</a:t>
            </a:r>
            <a:endParaRPr lang="en-US"/>
          </a:p>
        </p:txBody>
      </p:sp>
      <p:sp>
        <p:nvSpPr>
          <p:cNvPr id="6" name="Slide Number Placeholder 5"/>
          <p:cNvSpPr>
            <a:spLocks noGrp="1"/>
          </p:cNvSpPr>
          <p:nvPr>
            <p:ph type="sldNum" sz="quarter" idx="12"/>
          </p:nvPr>
        </p:nvSpPr>
        <p:spPr/>
        <p:txBody>
          <a:bodyPr/>
          <a:lstStyle/>
          <a:p>
            <a:fld id="{831E3114-D1FF-A44E-A8B0-52B95EB67824}" type="slidenum">
              <a:rPr lang="en-US" smtClean="0"/>
              <a:pPr/>
              <a:t>69</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61" name="Picture 20" descr="Python"/>
          <p:cNvPicPr>
            <a:picLocks noChangeAspect="1" noChangeArrowheads="1"/>
          </p:cNvPicPr>
          <p:nvPr/>
        </p:nvPicPr>
        <p:blipFill>
          <a:blip r:embed="rId3"/>
          <a:srcRect/>
          <a:stretch>
            <a:fillRect/>
          </a:stretch>
        </p:blipFill>
        <p:spPr bwMode="auto">
          <a:xfrm>
            <a:off x="3124200" y="3954959"/>
            <a:ext cx="1456418" cy="1981200"/>
          </a:xfrm>
          <a:prstGeom prst="rect">
            <a:avLst/>
          </a:prstGeom>
          <a:noFill/>
          <a:ln w="9525">
            <a:noFill/>
            <a:miter lim="800000"/>
            <a:headEnd/>
            <a:tailEnd/>
          </a:ln>
        </p:spPr>
      </p:pic>
      <p:pic>
        <p:nvPicPr>
          <p:cNvPr id="23562" name="Picture 21" descr="CSharp"/>
          <p:cNvPicPr>
            <a:picLocks noChangeAspect="1" noChangeArrowheads="1"/>
          </p:cNvPicPr>
          <p:nvPr/>
        </p:nvPicPr>
        <p:blipFill>
          <a:blip r:embed="rId4"/>
          <a:srcRect/>
          <a:stretch>
            <a:fillRect/>
          </a:stretch>
        </p:blipFill>
        <p:spPr bwMode="auto">
          <a:xfrm>
            <a:off x="6400800" y="1135559"/>
            <a:ext cx="2286000" cy="2671763"/>
          </a:xfrm>
          <a:prstGeom prst="rect">
            <a:avLst/>
          </a:prstGeom>
          <a:noFill/>
          <a:ln w="9525">
            <a:noFill/>
            <a:miter lim="800000"/>
            <a:headEnd/>
            <a:tailEnd/>
          </a:ln>
        </p:spPr>
      </p:pic>
      <p:sp>
        <p:nvSpPr>
          <p:cNvPr id="11" name="Footer Placeholder 4"/>
          <p:cNvSpPr>
            <a:spLocks noGrp="1"/>
          </p:cNvSpPr>
          <p:nvPr>
            <p:ph type="ftr" sz="quarter" idx="11"/>
          </p:nvPr>
        </p:nvSpPr>
        <p:spPr/>
        <p:txBody>
          <a:bodyPr/>
          <a:lstStyle/>
          <a:p>
            <a:pPr>
              <a:defRPr/>
            </a:pPr>
            <a:r>
              <a:rPr lang="en-US" smtClean="0"/>
              <a:t>How’s the Parallel Revolution Going?</a:t>
            </a:r>
            <a:endParaRPr lang="en-US"/>
          </a:p>
        </p:txBody>
      </p:sp>
      <p:sp>
        <p:nvSpPr>
          <p:cNvPr id="12" name="Slide Number Placeholder 5"/>
          <p:cNvSpPr>
            <a:spLocks noGrp="1"/>
          </p:cNvSpPr>
          <p:nvPr>
            <p:ph type="sldNum" sz="quarter" idx="12"/>
          </p:nvPr>
        </p:nvSpPr>
        <p:spPr/>
        <p:txBody>
          <a:bodyPr/>
          <a:lstStyle/>
          <a:p>
            <a:pPr>
              <a:defRPr/>
            </a:pPr>
            <a:fld id="{9E8E3FBC-82EB-A74D-A747-0A05EEDB757A}" type="slidenum">
              <a:rPr lang="en-US"/>
              <a:pPr>
                <a:defRPr/>
              </a:pPr>
              <a:t>7</a:t>
            </a:fld>
            <a:endParaRPr lang="en-US"/>
          </a:p>
        </p:txBody>
      </p:sp>
      <p:pic>
        <p:nvPicPr>
          <p:cNvPr id="23556" name="Picture 19" descr="JavaScript"/>
          <p:cNvPicPr>
            <a:picLocks noChangeAspect="1" noChangeArrowheads="1"/>
          </p:cNvPicPr>
          <p:nvPr/>
        </p:nvPicPr>
        <p:blipFill>
          <a:blip r:embed="rId5"/>
          <a:srcRect/>
          <a:stretch>
            <a:fillRect/>
          </a:stretch>
        </p:blipFill>
        <p:spPr bwMode="auto">
          <a:xfrm>
            <a:off x="6019800" y="3954959"/>
            <a:ext cx="2209800" cy="1376278"/>
          </a:xfrm>
          <a:prstGeom prst="rect">
            <a:avLst/>
          </a:prstGeom>
          <a:noFill/>
          <a:ln w="9525">
            <a:noFill/>
            <a:miter lim="800000"/>
            <a:headEnd/>
            <a:tailEnd/>
          </a:ln>
        </p:spPr>
      </p:pic>
      <p:sp>
        <p:nvSpPr>
          <p:cNvPr id="23557" name="Rectangle 2"/>
          <p:cNvSpPr>
            <a:spLocks noGrp="1" noChangeArrowheads="1"/>
          </p:cNvSpPr>
          <p:nvPr>
            <p:ph type="title"/>
          </p:nvPr>
        </p:nvSpPr>
        <p:spPr>
          <a:xfrm>
            <a:off x="457200" y="228600"/>
            <a:ext cx="8229600" cy="1143000"/>
          </a:xfrm>
        </p:spPr>
        <p:txBody>
          <a:bodyPr>
            <a:noAutofit/>
          </a:bodyPr>
          <a:lstStyle/>
          <a:p>
            <a:r>
              <a:rPr lang="en-US" sz="3600" dirty="0" smtClean="0"/>
              <a:t>21</a:t>
            </a:r>
            <a:r>
              <a:rPr lang="en-US" sz="3600" baseline="30000" dirty="0" smtClean="0"/>
              <a:t>st</a:t>
            </a:r>
            <a:r>
              <a:rPr lang="en-US" sz="3600" dirty="0" smtClean="0"/>
              <a:t> Century </a:t>
            </a:r>
            <a:br>
              <a:rPr lang="en-US" sz="3600" dirty="0" smtClean="0"/>
            </a:br>
            <a:r>
              <a:rPr lang="en-US" sz="3600" dirty="0" smtClean="0"/>
              <a:t>Managed Language Revolution</a:t>
            </a:r>
            <a:endParaRPr lang="en-US" sz="2800" dirty="0"/>
          </a:p>
        </p:txBody>
      </p:sp>
      <p:pic>
        <p:nvPicPr>
          <p:cNvPr id="23560" name="Picture 18" descr="Java"/>
          <p:cNvPicPr>
            <a:picLocks noChangeAspect="1" noChangeArrowheads="1"/>
          </p:cNvPicPr>
          <p:nvPr/>
        </p:nvPicPr>
        <p:blipFill>
          <a:blip r:embed="rId6"/>
          <a:srcRect/>
          <a:stretch>
            <a:fillRect/>
          </a:stretch>
        </p:blipFill>
        <p:spPr bwMode="auto">
          <a:xfrm>
            <a:off x="4228788" y="2278559"/>
            <a:ext cx="2019612" cy="1993900"/>
          </a:xfrm>
          <a:prstGeom prst="rect">
            <a:avLst/>
          </a:prstGeom>
          <a:noFill/>
          <a:ln w="9525">
            <a:noFill/>
            <a:miter lim="800000"/>
            <a:headEnd/>
            <a:tailEnd/>
          </a:ln>
        </p:spPr>
      </p:pic>
      <p:sp>
        <p:nvSpPr>
          <p:cNvPr id="10" name="Date Placeholder 9"/>
          <p:cNvSpPr>
            <a:spLocks noGrp="1"/>
          </p:cNvSpPr>
          <p:nvPr>
            <p:ph type="dt" sz="half" idx="10"/>
          </p:nvPr>
        </p:nvSpPr>
        <p:spPr/>
        <p:txBody>
          <a:bodyPr/>
          <a:lstStyle/>
          <a:p>
            <a:r>
              <a:rPr lang="en-US" smtClean="0"/>
              <a:t>McKinley</a:t>
            </a:r>
            <a:endParaRPr lang="en-US"/>
          </a:p>
        </p:txBody>
      </p:sp>
      <p:sp>
        <p:nvSpPr>
          <p:cNvPr id="14" name="TextBox 13"/>
          <p:cNvSpPr txBox="1"/>
          <p:nvPr/>
        </p:nvSpPr>
        <p:spPr>
          <a:xfrm>
            <a:off x="7278724" y="5326559"/>
            <a:ext cx="1484276" cy="769441"/>
          </a:xfrm>
          <a:prstGeom prst="rect">
            <a:avLst/>
          </a:prstGeom>
          <a:noFill/>
        </p:spPr>
        <p:txBody>
          <a:bodyPr wrap="none" rtlCol="0">
            <a:spAutoFit/>
          </a:bodyPr>
          <a:lstStyle/>
          <a:p>
            <a:r>
              <a:rPr lang="en-US" sz="4400" b="1" dirty="0" smtClean="0">
                <a:solidFill>
                  <a:schemeClr val="accent1"/>
                </a:solidFill>
              </a:rPr>
              <a:t>PHP</a:t>
            </a:r>
            <a:endParaRPr lang="en-US" sz="4400" b="1" dirty="0">
              <a:solidFill>
                <a:schemeClr val="accent1"/>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229600" cy="1143000"/>
          </a:xfrm>
        </p:spPr>
        <p:txBody>
          <a:bodyPr>
            <a:normAutofit/>
          </a:bodyPr>
          <a:lstStyle/>
          <a:p>
            <a:r>
              <a:rPr lang="en-US" sz="4000" dirty="0" smtClean="0"/>
              <a:t>The Future?</a:t>
            </a:r>
            <a:endParaRPr lang="en-US" sz="4000" dirty="0"/>
          </a:p>
        </p:txBody>
      </p:sp>
      <p:sp>
        <p:nvSpPr>
          <p:cNvPr id="15" name="Content Placeholder 14"/>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McKinley</a:t>
            </a:r>
            <a:endParaRPr lang="en-US"/>
          </a:p>
        </p:txBody>
      </p:sp>
      <p:sp>
        <p:nvSpPr>
          <p:cNvPr id="5" name="Footer Placeholder 4"/>
          <p:cNvSpPr>
            <a:spLocks noGrp="1"/>
          </p:cNvSpPr>
          <p:nvPr>
            <p:ph type="ftr" sz="quarter" idx="11"/>
          </p:nvPr>
        </p:nvSpPr>
        <p:spPr/>
        <p:txBody>
          <a:bodyPr/>
          <a:lstStyle/>
          <a:p>
            <a:r>
              <a:rPr lang="en-US" smtClean="0"/>
              <a:t>How’s the Parallel Revolution Going?</a:t>
            </a:r>
            <a:endParaRPr lang="en-US"/>
          </a:p>
        </p:txBody>
      </p:sp>
      <p:sp>
        <p:nvSpPr>
          <p:cNvPr id="6" name="Slide Number Placeholder 5"/>
          <p:cNvSpPr>
            <a:spLocks noGrp="1"/>
          </p:cNvSpPr>
          <p:nvPr>
            <p:ph type="sldNum" sz="quarter" idx="12"/>
          </p:nvPr>
        </p:nvSpPr>
        <p:spPr/>
        <p:txBody>
          <a:bodyPr/>
          <a:lstStyle/>
          <a:p>
            <a:fld id="{831E3114-D1FF-A44E-A8B0-52B95EB67824}" type="slidenum">
              <a:rPr lang="en-US" smtClean="0"/>
              <a:pPr/>
              <a:t>70</a:t>
            </a:fld>
            <a:endParaRPr lang="en-US"/>
          </a:p>
        </p:txBody>
      </p:sp>
      <p:pic>
        <p:nvPicPr>
          <p:cNvPr id="8" name="Picture 7"/>
          <p:cNvPicPr>
            <a:picLocks noChangeAspect="1"/>
          </p:cNvPicPr>
          <p:nvPr/>
        </p:nvPicPr>
        <p:blipFill>
          <a:blip r:embed="rId3"/>
          <a:stretch>
            <a:fillRect/>
          </a:stretch>
        </p:blipFill>
        <p:spPr>
          <a:xfrm>
            <a:off x="5975350" y="1295400"/>
            <a:ext cx="2711450" cy="2593561"/>
          </a:xfrm>
          <a:prstGeom prst="rect">
            <a:avLst/>
          </a:prstGeom>
        </p:spPr>
      </p:pic>
      <p:pic>
        <p:nvPicPr>
          <p:cNvPr id="9" name="Picture 8"/>
          <p:cNvPicPr>
            <a:picLocks noChangeAspect="1"/>
          </p:cNvPicPr>
          <p:nvPr/>
        </p:nvPicPr>
        <p:blipFill>
          <a:blip r:embed="rId4"/>
          <a:stretch>
            <a:fillRect/>
          </a:stretch>
        </p:blipFill>
        <p:spPr>
          <a:xfrm>
            <a:off x="412750" y="329014"/>
            <a:ext cx="2330450" cy="3252386"/>
          </a:xfrm>
          <a:prstGeom prst="rect">
            <a:avLst/>
          </a:prstGeom>
        </p:spPr>
      </p:pic>
      <p:sp>
        <p:nvSpPr>
          <p:cNvPr id="16" name="Title 1"/>
          <p:cNvSpPr txBox="1">
            <a:spLocks/>
          </p:cNvSpPr>
          <p:nvPr/>
        </p:nvSpPr>
        <p:spPr>
          <a:xfrm>
            <a:off x="533400" y="495300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err="1" smtClean="0">
                <a:ln>
                  <a:noFill/>
                </a:ln>
                <a:solidFill>
                  <a:schemeClr val="tx1"/>
                </a:solidFill>
                <a:effectLst/>
                <a:uLnTx/>
                <a:uFillTx/>
                <a:latin typeface="+mj-lt"/>
                <a:ea typeface="+mj-ea"/>
                <a:cs typeface="+mj-cs"/>
              </a:rPr>
              <a:t>Th</a:t>
            </a:r>
            <a:r>
              <a:rPr lang="en-US" sz="4000" b="1" dirty="0" err="1" smtClean="0">
                <a:latin typeface="+mj-lt"/>
                <a:ea typeface="+mj-ea"/>
                <a:cs typeface="+mj-cs"/>
              </a:rPr>
              <a:t>ank</a:t>
            </a:r>
            <a:r>
              <a:rPr lang="en-US" sz="4000" b="1" dirty="0" smtClean="0">
                <a:latin typeface="+mj-lt"/>
                <a:ea typeface="+mj-ea"/>
                <a:cs typeface="+mj-cs"/>
              </a:rPr>
              <a:t> you</a:t>
            </a:r>
            <a:endParaRPr kumimoji="0" lang="en-US" sz="40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McKinley</a:t>
            </a:r>
            <a:endParaRPr lang="en-US" dirty="0"/>
          </a:p>
        </p:txBody>
      </p:sp>
      <p:sp>
        <p:nvSpPr>
          <p:cNvPr id="17" name="Footer Placeholder 16"/>
          <p:cNvSpPr>
            <a:spLocks noGrp="1"/>
          </p:cNvSpPr>
          <p:nvPr>
            <p:ph type="ftr" sz="quarter" idx="11"/>
          </p:nvPr>
        </p:nvSpPr>
        <p:spPr/>
        <p:txBody>
          <a:bodyPr/>
          <a:lstStyle/>
          <a:p>
            <a:r>
              <a:rPr lang="en-US" smtClean="0"/>
              <a:t>How’s the Parallel Revolution Going?</a:t>
            </a:r>
            <a:endParaRPr lang="en-US"/>
          </a:p>
        </p:txBody>
      </p:sp>
      <p:sp>
        <p:nvSpPr>
          <p:cNvPr id="5" name="Slide Number Placeholder 4"/>
          <p:cNvSpPr>
            <a:spLocks noGrp="1"/>
          </p:cNvSpPr>
          <p:nvPr>
            <p:ph type="sldNum" sz="quarter" idx="12"/>
          </p:nvPr>
        </p:nvSpPr>
        <p:spPr/>
        <p:txBody>
          <a:bodyPr/>
          <a:lstStyle/>
          <a:p>
            <a:fld id="{6B6660AD-66C8-8440-A125-2DD6ED719C5D}" type="slidenum">
              <a:rPr lang="en-US" smtClean="0"/>
              <a:pPr/>
              <a:t>8</a:t>
            </a:fld>
            <a:endParaRPr lang="en-US"/>
          </a:p>
        </p:txBody>
      </p:sp>
      <p:sp>
        <p:nvSpPr>
          <p:cNvPr id="11" name="Rounded Rectangle 10"/>
          <p:cNvSpPr/>
          <p:nvPr/>
        </p:nvSpPr>
        <p:spPr>
          <a:xfrm>
            <a:off x="1066800" y="1905000"/>
            <a:ext cx="2874766" cy="19812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i="1" dirty="0"/>
          </a:p>
        </p:txBody>
      </p:sp>
      <p:sp>
        <p:nvSpPr>
          <p:cNvPr id="8" name="Rounded Rectangle 7"/>
          <p:cNvSpPr/>
          <p:nvPr/>
        </p:nvSpPr>
        <p:spPr>
          <a:xfrm>
            <a:off x="1295400" y="2438400"/>
            <a:ext cx="2362200" cy="1143000"/>
          </a:xfrm>
          <a:prstGeom prst="roundRect">
            <a:avLst/>
          </a:prstGeom>
          <a:solidFill>
            <a:schemeClr val="accent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t>Hardware Capabilities &amp;</a:t>
            </a:r>
          </a:p>
          <a:p>
            <a:pPr algn="ctr"/>
            <a:r>
              <a:rPr lang="en-US" sz="2000" b="1" dirty="0" smtClean="0"/>
              <a:t>Complexity</a:t>
            </a:r>
            <a:endParaRPr lang="en-US" i="1" dirty="0"/>
          </a:p>
        </p:txBody>
      </p:sp>
      <p:sp>
        <p:nvSpPr>
          <p:cNvPr id="9" name="Rectangle 8"/>
          <p:cNvSpPr/>
          <p:nvPr/>
        </p:nvSpPr>
        <p:spPr>
          <a:xfrm>
            <a:off x="1143000" y="1992868"/>
            <a:ext cx="2771837" cy="369332"/>
          </a:xfrm>
          <a:prstGeom prst="rect">
            <a:avLst/>
          </a:prstGeom>
        </p:spPr>
        <p:txBody>
          <a:bodyPr wrap="none">
            <a:spAutoFit/>
          </a:bodyPr>
          <a:lstStyle/>
          <a:p>
            <a:r>
              <a:rPr lang="en-US" b="1" dirty="0" smtClean="0"/>
              <a:t>sequential interface</a:t>
            </a:r>
            <a:endParaRPr lang="en-US" dirty="0"/>
          </a:p>
        </p:txBody>
      </p:sp>
      <p:sp>
        <p:nvSpPr>
          <p:cNvPr id="15" name="Curved Down Arrow 14"/>
          <p:cNvSpPr/>
          <p:nvPr/>
        </p:nvSpPr>
        <p:spPr>
          <a:xfrm flipV="1">
            <a:off x="2323300" y="3855244"/>
            <a:ext cx="4153700" cy="488156"/>
          </a:xfrm>
          <a:prstGeom prst="curvedDownArrow">
            <a:avLst>
              <a:gd name="adj1" fmla="val 65155"/>
              <a:gd name="adj2" fmla="val 100875"/>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Curved Down Arrow 15"/>
          <p:cNvSpPr/>
          <p:nvPr/>
        </p:nvSpPr>
        <p:spPr>
          <a:xfrm flipH="1">
            <a:off x="2247100" y="1416844"/>
            <a:ext cx="4153700" cy="488156"/>
          </a:xfrm>
          <a:prstGeom prst="curvedDownArrow">
            <a:avLst>
              <a:gd name="adj1" fmla="val 65155"/>
              <a:gd name="adj2" fmla="val 100875"/>
              <a:gd name="adj3" fmla="val 25000"/>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19" name="Title 1"/>
          <p:cNvSpPr txBox="1">
            <a:spLocks/>
          </p:cNvSpPr>
          <p:nvPr/>
        </p:nvSpPr>
        <p:spPr>
          <a:xfrm>
            <a:off x="457200" y="464820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mj-lt"/>
                <a:ea typeface="+mj-ea"/>
                <a:cs typeface="+mj-cs"/>
              </a:rPr>
              <a:t>20</a:t>
            </a:r>
            <a:r>
              <a:rPr kumimoji="0" lang="en-US" sz="3200" b="1" i="0" u="none" strike="noStrike" kern="1200" cap="none" spc="0" normalizeH="0" baseline="30000" noProof="0" dirty="0" smtClean="0">
                <a:ln>
                  <a:noFill/>
                </a:ln>
                <a:solidFill>
                  <a:schemeClr val="tx1"/>
                </a:solidFill>
                <a:effectLst/>
                <a:uLnTx/>
                <a:uFillTx/>
                <a:latin typeface="+mj-lt"/>
                <a:ea typeface="+mj-ea"/>
                <a:cs typeface="+mj-cs"/>
              </a:rPr>
              <a:t>th</a:t>
            </a:r>
            <a:r>
              <a:rPr kumimoji="0" lang="en-US" sz="3200" b="1" i="0" u="none" strike="noStrike" kern="1200" cap="none" spc="0" normalizeH="0" baseline="0" noProof="0" dirty="0" smtClean="0">
                <a:ln>
                  <a:noFill/>
                </a:ln>
                <a:solidFill>
                  <a:schemeClr val="tx1"/>
                </a:solidFill>
                <a:effectLst/>
                <a:uLnTx/>
                <a:uFillTx/>
                <a:latin typeface="+mj-lt"/>
                <a:ea typeface="+mj-ea"/>
                <a:cs typeface="+mj-cs"/>
              </a:rPr>
              <a:t> Century Virtuous</a:t>
            </a:r>
            <a:r>
              <a:rPr kumimoji="0" lang="en-US" sz="3200" b="1" i="0" u="none" strike="noStrike" kern="1200" cap="none" spc="0" normalizeH="0" noProof="0" dirty="0" smtClean="0">
                <a:ln>
                  <a:noFill/>
                </a:ln>
                <a:solidFill>
                  <a:schemeClr val="tx1"/>
                </a:solidFill>
                <a:effectLst/>
                <a:uLnTx/>
                <a:uFillTx/>
                <a:latin typeface="+mj-lt"/>
                <a:ea typeface="+mj-ea"/>
                <a:cs typeface="+mj-cs"/>
              </a:rPr>
              <a:t> Cycle</a:t>
            </a:r>
            <a:endParaRPr kumimoji="0" lang="en-US" sz="4800" b="1" i="0" u="none" strike="noStrike" kern="1200" cap="none" spc="0" normalizeH="0" baseline="0" noProof="0" dirty="0">
              <a:ln>
                <a:noFill/>
              </a:ln>
              <a:solidFill>
                <a:schemeClr val="tx1"/>
              </a:solidFill>
              <a:effectLst/>
              <a:uLnTx/>
              <a:uFillTx/>
              <a:latin typeface="+mj-lt"/>
              <a:ea typeface="+mj-ea"/>
              <a:cs typeface="+mj-cs"/>
            </a:endParaRPr>
          </a:p>
        </p:txBody>
      </p:sp>
      <p:sp>
        <p:nvSpPr>
          <p:cNvPr id="21" name="Rounded Rectangle 20"/>
          <p:cNvSpPr/>
          <p:nvPr/>
        </p:nvSpPr>
        <p:spPr>
          <a:xfrm>
            <a:off x="4724400" y="1935956"/>
            <a:ext cx="3200400" cy="195024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i="1" dirty="0"/>
          </a:p>
        </p:txBody>
      </p:sp>
      <p:sp>
        <p:nvSpPr>
          <p:cNvPr id="22" name="Rectangle 21"/>
          <p:cNvSpPr/>
          <p:nvPr/>
        </p:nvSpPr>
        <p:spPr>
          <a:xfrm>
            <a:off x="5000563" y="1992868"/>
            <a:ext cx="2771837" cy="369332"/>
          </a:xfrm>
          <a:prstGeom prst="rect">
            <a:avLst/>
          </a:prstGeom>
        </p:spPr>
        <p:txBody>
          <a:bodyPr wrap="none">
            <a:spAutoFit/>
          </a:bodyPr>
          <a:lstStyle/>
          <a:p>
            <a:r>
              <a:rPr lang="en-US" b="1" dirty="0" smtClean="0"/>
              <a:t>sequential interface</a:t>
            </a:r>
            <a:endParaRPr lang="en-US" dirty="0"/>
          </a:p>
        </p:txBody>
      </p:sp>
      <p:sp>
        <p:nvSpPr>
          <p:cNvPr id="23" name="Rounded Rectangle 22"/>
          <p:cNvSpPr/>
          <p:nvPr/>
        </p:nvSpPr>
        <p:spPr>
          <a:xfrm>
            <a:off x="5000563" y="2393156"/>
            <a:ext cx="2695637" cy="1416844"/>
          </a:xfrm>
          <a:prstGeom prst="roundRect">
            <a:avLst/>
          </a:prstGeom>
          <a:solidFill>
            <a:schemeClr val="accent2">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b="1" dirty="0" smtClean="0">
                <a:solidFill>
                  <a:srgbClr val="FFFFFF"/>
                </a:solidFill>
              </a:rPr>
              <a:t>Managed Languages</a:t>
            </a:r>
          </a:p>
          <a:p>
            <a:pPr algn="ctr"/>
            <a:endParaRPr lang="en-US" sz="2000" b="1" dirty="0" smtClean="0">
              <a:solidFill>
                <a:srgbClr val="000000"/>
              </a:solidFill>
            </a:endParaRPr>
          </a:p>
          <a:p>
            <a:pPr algn="ctr"/>
            <a:endParaRPr lang="en-US" sz="2000" b="1" dirty="0" smtClean="0">
              <a:solidFill>
                <a:srgbClr val="000000"/>
              </a:solidFill>
            </a:endParaRPr>
          </a:p>
        </p:txBody>
      </p:sp>
      <p:sp>
        <p:nvSpPr>
          <p:cNvPr id="24" name="Rounded Rectangle 23"/>
          <p:cNvSpPr/>
          <p:nvPr/>
        </p:nvSpPr>
        <p:spPr>
          <a:xfrm>
            <a:off x="5181600" y="3200400"/>
            <a:ext cx="2286000" cy="533400"/>
          </a:xfrm>
          <a:prstGeom prst="roundRect">
            <a:avLst/>
          </a:prstGeom>
          <a:solidFill>
            <a:schemeClr val="accent2">
              <a:lumMod val="50000"/>
            </a:schemeClr>
          </a:solidFill>
          <a:ln>
            <a:solidFill>
              <a:schemeClr val="tx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dirty="0" smtClean="0"/>
              <a:t>Software</a:t>
            </a:r>
          </a:p>
          <a:p>
            <a:pPr algn="ctr"/>
            <a:r>
              <a:rPr lang="en-US" b="1" dirty="0" smtClean="0"/>
              <a:t>Capabilities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 name="Footer Placeholder 4"/>
          <p:cNvSpPr>
            <a:spLocks noGrp="1"/>
          </p:cNvSpPr>
          <p:nvPr>
            <p:ph type="ftr" sz="quarter" idx="11"/>
          </p:nvPr>
        </p:nvSpPr>
        <p:spPr>
          <a:xfrm>
            <a:off x="2971800" y="6350000"/>
            <a:ext cx="3200400" cy="365125"/>
          </a:xfrm>
        </p:spPr>
        <p:txBody>
          <a:bodyPr/>
          <a:lstStyle/>
          <a:p>
            <a:pPr>
              <a:defRPr/>
            </a:pPr>
            <a:r>
              <a:rPr lang="en-US" smtClean="0"/>
              <a:t>How’s the Parallel Revolution Going?</a:t>
            </a:r>
            <a:endParaRPr lang="en-US"/>
          </a:p>
        </p:txBody>
      </p:sp>
      <p:sp>
        <p:nvSpPr>
          <p:cNvPr id="18" name="Slide Number Placeholder 5"/>
          <p:cNvSpPr>
            <a:spLocks noGrp="1"/>
          </p:cNvSpPr>
          <p:nvPr>
            <p:ph type="sldNum" sz="quarter" idx="12"/>
          </p:nvPr>
        </p:nvSpPr>
        <p:spPr>
          <a:xfrm>
            <a:off x="6629400" y="6350000"/>
            <a:ext cx="2133600" cy="365125"/>
          </a:xfrm>
        </p:spPr>
        <p:txBody>
          <a:bodyPr/>
          <a:lstStyle/>
          <a:p>
            <a:pPr>
              <a:defRPr/>
            </a:pPr>
            <a:fld id="{9671F2B0-5B7D-1646-8322-4B6DC2CBFC9F}" type="slidenum">
              <a:rPr lang="en-US"/>
              <a:pPr>
                <a:defRPr/>
              </a:pPr>
              <a:t>9</a:t>
            </a:fld>
            <a:endParaRPr lang="en-US"/>
          </a:p>
        </p:txBody>
      </p:sp>
      <p:sp>
        <p:nvSpPr>
          <p:cNvPr id="21508" name="Rectangle 2"/>
          <p:cNvSpPr>
            <a:spLocks noGrp="1" noChangeArrowheads="1"/>
          </p:cNvSpPr>
          <p:nvPr>
            <p:ph type="title"/>
          </p:nvPr>
        </p:nvSpPr>
        <p:spPr>
          <a:xfrm>
            <a:off x="457200" y="76200"/>
            <a:ext cx="8229600" cy="1143000"/>
          </a:xfrm>
        </p:spPr>
        <p:txBody>
          <a:bodyPr/>
          <a:lstStyle/>
          <a:p>
            <a:pPr eaLnBrk="1" hangingPunct="1"/>
            <a:r>
              <a:rPr lang="en-US" dirty="0"/>
              <a:t>Processor</a:t>
            </a:r>
            <a:r>
              <a:rPr lang="en-US" dirty="0" smtClean="0"/>
              <a:t> Evolution</a:t>
            </a:r>
            <a:endParaRPr lang="en-US" dirty="0"/>
          </a:p>
        </p:txBody>
      </p:sp>
      <p:pic>
        <p:nvPicPr>
          <p:cNvPr id="24" name="Picture 23"/>
          <p:cNvPicPr>
            <a:picLocks noChangeAspect="1"/>
          </p:cNvPicPr>
          <p:nvPr/>
        </p:nvPicPr>
        <p:blipFill>
          <a:blip r:embed="rId3"/>
          <a:stretch>
            <a:fillRect/>
          </a:stretch>
        </p:blipFill>
        <p:spPr>
          <a:xfrm>
            <a:off x="304800" y="1905000"/>
            <a:ext cx="2021588" cy="1456245"/>
          </a:xfrm>
          <a:prstGeom prst="rect">
            <a:avLst/>
          </a:prstGeom>
        </p:spPr>
      </p:pic>
      <p:sp>
        <p:nvSpPr>
          <p:cNvPr id="25" name="Text Box 15"/>
          <p:cNvSpPr txBox="1">
            <a:spLocks noChangeArrowheads="1"/>
          </p:cNvSpPr>
          <p:nvPr/>
        </p:nvSpPr>
        <p:spPr bwMode="auto">
          <a:xfrm>
            <a:off x="685800" y="3732073"/>
            <a:ext cx="1252942" cy="2031325"/>
          </a:xfrm>
          <a:prstGeom prst="rect">
            <a:avLst/>
          </a:prstGeom>
          <a:noFill/>
          <a:ln w="9525">
            <a:noFill/>
            <a:miter lim="800000"/>
            <a:headEnd/>
            <a:tailEnd/>
          </a:ln>
        </p:spPr>
        <p:txBody>
          <a:bodyPr wrap="none">
            <a:prstTxWarp prst="textNoShape">
              <a:avLst/>
            </a:prstTxWarp>
            <a:spAutoFit/>
          </a:bodyPr>
          <a:lstStyle/>
          <a:p>
            <a:pPr algn="ctr"/>
            <a:r>
              <a:rPr lang="en-US" dirty="0" smtClean="0">
                <a:latin typeface="Verdana" charset="0"/>
              </a:rPr>
              <a:t>Power </a:t>
            </a:r>
            <a:r>
              <a:rPr lang="en-US" dirty="0" smtClean="0">
                <a:latin typeface="Verdana" charset="0"/>
              </a:rPr>
              <a:t>4</a:t>
            </a:r>
          </a:p>
          <a:p>
            <a:pPr algn="ctr"/>
            <a:r>
              <a:rPr lang="en-US" dirty="0" smtClean="0"/>
              <a:t>1.3 </a:t>
            </a:r>
            <a:r>
              <a:rPr lang="en-US" dirty="0" smtClean="0"/>
              <a:t>GHz</a:t>
            </a:r>
            <a:endParaRPr lang="en-US" dirty="0" smtClean="0">
              <a:latin typeface="Verdana" charset="0"/>
            </a:endParaRPr>
          </a:p>
          <a:p>
            <a:pPr algn="ctr"/>
            <a:r>
              <a:rPr lang="en-US" dirty="0" smtClean="0">
                <a:latin typeface="Verdana" charset="0"/>
              </a:rPr>
              <a:t>130nm </a:t>
            </a:r>
            <a:endParaRPr lang="en-US" dirty="0" smtClean="0">
              <a:latin typeface="Verdana" charset="0"/>
            </a:endParaRPr>
          </a:p>
          <a:p>
            <a:pPr algn="ctr"/>
            <a:r>
              <a:rPr lang="en-US" dirty="0" smtClean="0">
                <a:latin typeface="Verdana" charset="0"/>
              </a:rPr>
              <a:t>174M Tr</a:t>
            </a:r>
            <a:r>
              <a:rPr lang="en-US" dirty="0" smtClean="0">
                <a:latin typeface="Verdana" charset="0"/>
              </a:rPr>
              <a:t>.</a:t>
            </a:r>
            <a:endParaRPr lang="en-US" dirty="0" smtClean="0">
              <a:latin typeface="Verdana" charset="0"/>
            </a:endParaRPr>
          </a:p>
          <a:p>
            <a:pPr algn="ctr"/>
            <a:r>
              <a:rPr lang="en-US" dirty="0" smtClean="0"/>
              <a:t>267 mm</a:t>
            </a:r>
            <a:r>
              <a:rPr lang="en-US" baseline="30000" dirty="0" smtClean="0"/>
              <a:t>2</a:t>
            </a:r>
            <a:endParaRPr lang="en-US" dirty="0" smtClean="0">
              <a:latin typeface="Verdana" charset="0"/>
            </a:endParaRPr>
          </a:p>
          <a:p>
            <a:pPr algn="ctr"/>
            <a:r>
              <a:rPr lang="en-US" i="1" dirty="0" smtClean="0">
                <a:latin typeface="Verdana" charset="0"/>
              </a:rPr>
              <a:t>2</a:t>
            </a:r>
            <a:r>
              <a:rPr lang="en-US" i="1" dirty="0" smtClean="0">
                <a:latin typeface="Verdana" charset="0"/>
              </a:rPr>
              <a:t> Cores</a:t>
            </a:r>
            <a:endParaRPr lang="en-US" i="1" dirty="0" smtClean="0">
              <a:latin typeface="Verdana" charset="0"/>
            </a:endParaRPr>
          </a:p>
          <a:p>
            <a:pPr algn="ctr"/>
            <a:r>
              <a:rPr lang="en-US" dirty="0" smtClean="0">
                <a:latin typeface="Verdana" charset="0"/>
              </a:rPr>
              <a:t>2001</a:t>
            </a:r>
            <a:endParaRPr lang="en-US" dirty="0">
              <a:latin typeface="Verdana" charset="0"/>
            </a:endParaRPr>
          </a:p>
        </p:txBody>
      </p:sp>
      <p:pic>
        <p:nvPicPr>
          <p:cNvPr id="26" name="Picture 25" descr="die-bloomfield-scale.png"/>
          <p:cNvPicPr>
            <a:picLocks noChangeAspect="1"/>
          </p:cNvPicPr>
          <p:nvPr/>
        </p:nvPicPr>
        <p:blipFill>
          <a:blip r:embed="rId4"/>
          <a:stretch>
            <a:fillRect/>
          </a:stretch>
        </p:blipFill>
        <p:spPr>
          <a:xfrm>
            <a:off x="5410200" y="1905000"/>
            <a:ext cx="1924050" cy="1328738"/>
          </a:xfrm>
          <a:prstGeom prst="rect">
            <a:avLst/>
          </a:prstGeom>
          <a:effectLst>
            <a:outerShdw blurRad="254000" dist="63500" dir="2700000">
              <a:srgbClr val="000000">
                <a:alpha val="72000"/>
              </a:srgbClr>
            </a:outerShdw>
          </a:effectLst>
        </p:spPr>
      </p:pic>
      <p:sp>
        <p:nvSpPr>
          <p:cNvPr id="27" name="TextBox 26"/>
          <p:cNvSpPr txBox="1"/>
          <p:nvPr/>
        </p:nvSpPr>
        <p:spPr>
          <a:xfrm>
            <a:off x="5334000" y="3732073"/>
            <a:ext cx="2108269" cy="2031325"/>
          </a:xfrm>
          <a:prstGeom prst="rect">
            <a:avLst/>
          </a:prstGeom>
          <a:noFill/>
        </p:spPr>
        <p:txBody>
          <a:bodyPr wrap="none" rtlCol="0">
            <a:spAutoFit/>
          </a:bodyPr>
          <a:lstStyle/>
          <a:p>
            <a:pPr algn="ctr"/>
            <a:r>
              <a:rPr lang="en-US" dirty="0" smtClean="0"/>
              <a:t>i7</a:t>
            </a:r>
          </a:p>
          <a:p>
            <a:pPr algn="ctr"/>
            <a:r>
              <a:rPr lang="en-US" dirty="0" smtClean="0"/>
              <a:t>2.7 GHz</a:t>
            </a:r>
            <a:endParaRPr lang="en-US" dirty="0" smtClean="0"/>
          </a:p>
          <a:p>
            <a:pPr algn="ctr"/>
            <a:r>
              <a:rPr lang="en-US" dirty="0" smtClean="0"/>
              <a:t>45nm</a:t>
            </a:r>
          </a:p>
          <a:p>
            <a:pPr algn="ctr"/>
            <a:r>
              <a:rPr lang="en-US" dirty="0" smtClean="0"/>
              <a:t>731M Tr.</a:t>
            </a:r>
          </a:p>
          <a:p>
            <a:pPr algn="ctr"/>
            <a:r>
              <a:rPr lang="en-US" dirty="0" smtClean="0"/>
              <a:t>263mm</a:t>
            </a:r>
            <a:r>
              <a:rPr lang="en-US" baseline="30000" dirty="0" smtClean="0"/>
              <a:t>2</a:t>
            </a:r>
            <a:endParaRPr lang="en-US" dirty="0" smtClean="0"/>
          </a:p>
          <a:p>
            <a:pPr algn="ctr"/>
            <a:r>
              <a:rPr lang="en-US" dirty="0" smtClean="0"/>
              <a:t>4</a:t>
            </a:r>
            <a:r>
              <a:rPr lang="en-US" dirty="0" smtClean="0"/>
              <a:t> </a:t>
            </a:r>
            <a:r>
              <a:rPr lang="en-US" dirty="0" smtClean="0"/>
              <a:t>C</a:t>
            </a:r>
            <a:r>
              <a:rPr lang="en-US" dirty="0" smtClean="0"/>
              <a:t>ores </a:t>
            </a:r>
            <a:r>
              <a:rPr lang="en-US" dirty="0" err="1" smtClean="0"/>
              <a:t>x</a:t>
            </a:r>
            <a:r>
              <a:rPr lang="en-US" dirty="0" smtClean="0"/>
              <a:t> 2 SMT</a:t>
            </a:r>
          </a:p>
          <a:p>
            <a:pPr algn="ctr"/>
            <a:r>
              <a:rPr lang="en-US" dirty="0" smtClean="0"/>
              <a:t>2008</a:t>
            </a:r>
            <a:endParaRPr lang="en-US" baseline="30000" dirty="0"/>
          </a:p>
        </p:txBody>
      </p:sp>
      <p:pic>
        <p:nvPicPr>
          <p:cNvPr id="28" name="Picture 27" descr="die-clarkdale-scale.png"/>
          <p:cNvPicPr>
            <a:picLocks noChangeAspect="1"/>
          </p:cNvPicPr>
          <p:nvPr/>
        </p:nvPicPr>
        <p:blipFill>
          <a:blip r:embed="rId5"/>
          <a:stretch>
            <a:fillRect/>
          </a:stretch>
        </p:blipFill>
        <p:spPr>
          <a:xfrm>
            <a:off x="7934325" y="2057400"/>
            <a:ext cx="828675" cy="923925"/>
          </a:xfrm>
          <a:prstGeom prst="rect">
            <a:avLst/>
          </a:prstGeom>
          <a:effectLst>
            <a:outerShdw blurRad="254000" dist="63500" dir="2700000">
              <a:srgbClr val="000000">
                <a:alpha val="72000"/>
              </a:srgbClr>
            </a:outerShdw>
          </a:effectLst>
        </p:spPr>
      </p:pic>
      <p:sp>
        <p:nvSpPr>
          <p:cNvPr id="29" name="TextBox 28"/>
          <p:cNvSpPr txBox="1"/>
          <p:nvPr/>
        </p:nvSpPr>
        <p:spPr>
          <a:xfrm>
            <a:off x="7821501" y="3732073"/>
            <a:ext cx="1170099" cy="2031325"/>
          </a:xfrm>
          <a:prstGeom prst="rect">
            <a:avLst/>
          </a:prstGeom>
          <a:noFill/>
        </p:spPr>
        <p:txBody>
          <a:bodyPr wrap="none" rtlCol="0">
            <a:spAutoFit/>
          </a:bodyPr>
          <a:lstStyle/>
          <a:p>
            <a:pPr algn="ctr"/>
            <a:r>
              <a:rPr lang="en-US" dirty="0" smtClean="0"/>
              <a:t>i5</a:t>
            </a:r>
          </a:p>
          <a:p>
            <a:pPr algn="ctr"/>
            <a:r>
              <a:rPr lang="en-US" dirty="0" smtClean="0"/>
              <a:t>3.4 GHz</a:t>
            </a:r>
            <a:endParaRPr lang="en-US" dirty="0" smtClean="0"/>
          </a:p>
          <a:p>
            <a:pPr algn="ctr"/>
            <a:r>
              <a:rPr lang="en-US" dirty="0" smtClean="0"/>
              <a:t>32nm</a:t>
            </a:r>
          </a:p>
          <a:p>
            <a:pPr algn="ctr"/>
            <a:r>
              <a:rPr lang="en-US" dirty="0" smtClean="0"/>
              <a:t>382M Tr.</a:t>
            </a:r>
          </a:p>
          <a:p>
            <a:pPr algn="ctr"/>
            <a:r>
              <a:rPr lang="en-US" dirty="0" smtClean="0"/>
              <a:t>81mm</a:t>
            </a:r>
            <a:r>
              <a:rPr lang="en-US" baseline="30000" dirty="0" smtClean="0"/>
              <a:t>2</a:t>
            </a:r>
            <a:endParaRPr lang="en-US" dirty="0" smtClean="0"/>
          </a:p>
          <a:p>
            <a:pPr algn="ctr"/>
            <a:r>
              <a:rPr lang="en-US" dirty="0" smtClean="0"/>
              <a:t>2C </a:t>
            </a:r>
            <a:r>
              <a:rPr lang="en-US" dirty="0" err="1" smtClean="0"/>
              <a:t>x</a:t>
            </a:r>
            <a:r>
              <a:rPr lang="en-US" dirty="0" smtClean="0"/>
              <a:t> 2T</a:t>
            </a:r>
          </a:p>
          <a:p>
            <a:pPr algn="ctr"/>
            <a:r>
              <a:rPr lang="en-US" dirty="0" smtClean="0"/>
              <a:t>2010</a:t>
            </a:r>
            <a:endParaRPr lang="en-US" baseline="30000" dirty="0"/>
          </a:p>
        </p:txBody>
      </p:sp>
      <p:sp>
        <p:nvSpPr>
          <p:cNvPr id="30" name="Text Box 15"/>
          <p:cNvSpPr txBox="1">
            <a:spLocks noChangeArrowheads="1"/>
          </p:cNvSpPr>
          <p:nvPr/>
        </p:nvSpPr>
        <p:spPr bwMode="auto">
          <a:xfrm>
            <a:off x="3276600" y="3732073"/>
            <a:ext cx="1252942" cy="2031325"/>
          </a:xfrm>
          <a:prstGeom prst="rect">
            <a:avLst/>
          </a:prstGeom>
          <a:noFill/>
          <a:ln w="9525">
            <a:noFill/>
            <a:miter lim="800000"/>
            <a:headEnd/>
            <a:tailEnd/>
          </a:ln>
        </p:spPr>
        <p:txBody>
          <a:bodyPr wrap="none">
            <a:prstTxWarp prst="textNoShape">
              <a:avLst/>
            </a:prstTxWarp>
            <a:spAutoFit/>
          </a:bodyPr>
          <a:lstStyle/>
          <a:p>
            <a:pPr algn="ctr"/>
            <a:r>
              <a:rPr lang="en-US" dirty="0" smtClean="0">
                <a:latin typeface="Verdana" charset="0"/>
              </a:rPr>
              <a:t>Power</a:t>
            </a:r>
            <a:r>
              <a:rPr lang="en-US" dirty="0" smtClean="0">
                <a:latin typeface="Verdana" charset="0"/>
              </a:rPr>
              <a:t> 5</a:t>
            </a:r>
          </a:p>
          <a:p>
            <a:pPr algn="ctr"/>
            <a:r>
              <a:rPr lang="en-US" dirty="0" smtClean="0"/>
              <a:t>2.3 GHz</a:t>
            </a:r>
            <a:endParaRPr lang="en-US" dirty="0" smtClean="0">
              <a:latin typeface="Verdana" charset="0"/>
            </a:endParaRPr>
          </a:p>
          <a:p>
            <a:pPr algn="ctr"/>
            <a:r>
              <a:rPr lang="en-US" dirty="0" smtClean="0">
                <a:latin typeface="Verdana" charset="0"/>
              </a:rPr>
              <a:t>90nm </a:t>
            </a:r>
          </a:p>
          <a:p>
            <a:pPr algn="ctr"/>
            <a:r>
              <a:rPr lang="en-US" dirty="0" smtClean="0"/>
              <a:t>276M </a:t>
            </a:r>
            <a:r>
              <a:rPr lang="en-US" dirty="0" smtClean="0">
                <a:latin typeface="Verdana" charset="0"/>
              </a:rPr>
              <a:t>Tr</a:t>
            </a:r>
            <a:r>
              <a:rPr lang="en-US" dirty="0" smtClean="0">
                <a:latin typeface="Verdana" charset="0"/>
              </a:rPr>
              <a:t>.</a:t>
            </a:r>
            <a:endParaRPr lang="en-US" dirty="0" smtClean="0">
              <a:latin typeface="Verdana" charset="0"/>
            </a:endParaRPr>
          </a:p>
          <a:p>
            <a:pPr algn="ctr"/>
            <a:r>
              <a:rPr lang="en-US" dirty="0" smtClean="0"/>
              <a:t>389 mm</a:t>
            </a:r>
            <a:r>
              <a:rPr lang="en-US" baseline="30000" dirty="0" smtClean="0"/>
              <a:t>2</a:t>
            </a:r>
            <a:endParaRPr lang="en-US" dirty="0" smtClean="0">
              <a:latin typeface="Verdana" charset="0"/>
            </a:endParaRPr>
          </a:p>
          <a:p>
            <a:pPr algn="ctr"/>
            <a:r>
              <a:rPr lang="en-US" i="1" dirty="0" smtClean="0">
                <a:latin typeface="Verdana" charset="0"/>
              </a:rPr>
              <a:t>2</a:t>
            </a:r>
            <a:r>
              <a:rPr lang="en-US" i="1" dirty="0" smtClean="0">
                <a:latin typeface="Verdana" charset="0"/>
              </a:rPr>
              <a:t> Cores</a:t>
            </a:r>
            <a:endParaRPr lang="en-US" i="1" dirty="0" smtClean="0">
              <a:latin typeface="Verdana" charset="0"/>
            </a:endParaRPr>
          </a:p>
          <a:p>
            <a:pPr algn="ctr"/>
            <a:r>
              <a:rPr lang="en-US" dirty="0" smtClean="0">
                <a:latin typeface="Verdana" charset="0"/>
              </a:rPr>
              <a:t>2005</a:t>
            </a:r>
            <a:endParaRPr lang="en-US" dirty="0">
              <a:latin typeface="Verdana" charset="0"/>
            </a:endParaRPr>
          </a:p>
        </p:txBody>
      </p:sp>
      <p:pic>
        <p:nvPicPr>
          <p:cNvPr id="31" name="Content Placeholder 6" descr="power5.jpg"/>
          <p:cNvPicPr>
            <a:picLocks noGrp="1" noChangeAspect="1"/>
          </p:cNvPicPr>
          <p:nvPr>
            <p:ph idx="1"/>
          </p:nvPr>
        </p:nvPicPr>
        <p:blipFill>
          <a:blip r:embed="rId6"/>
          <a:srcRect l="-43102" r="-43102"/>
          <a:stretch>
            <a:fillRect/>
          </a:stretch>
        </p:blipFill>
        <p:spPr>
          <a:xfrm>
            <a:off x="2057400" y="1653675"/>
            <a:ext cx="3505200" cy="1927725"/>
          </a:xfrm>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0.5|1.1|0.6"/>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0.5|1.1|0.6"/>
</p:tagLst>
</file>

<file path=ppt/tags/tag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0.5|1.1|0.6"/>
</p:tagLst>
</file>

<file path=ppt/tags/tag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0.5|1.1|0.6"/>
</p:tagLst>
</file>

<file path=ppt/tags/tag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0.5|1.1|0.6"/>
</p:tagLst>
</file>

<file path=ppt/theme/theme1.xml><?xml version="1.0" encoding="utf-8"?>
<a:theme xmlns:a="http://schemas.openxmlformats.org/drawingml/2006/main" name="Office Theme">
  <a:themeElements>
    <a:clrScheme name="Custom 1">
      <a:dk1>
        <a:sysClr val="windowText" lastClr="000000"/>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000000"/>
      </a:accent6>
      <a:hlink>
        <a:srgbClr val="EC4D4D"/>
      </a:hlink>
      <a:folHlink>
        <a:srgbClr val="F8CE8A"/>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25787</TotalTime>
  <Words>3083</Words>
  <Application>Microsoft Macintosh PowerPoint</Application>
  <PresentationFormat>On-screen Show (4:3)</PresentationFormat>
  <Paragraphs>892</Paragraphs>
  <Slides>70</Slides>
  <Notes>40</Notes>
  <HiddenSlides>0</HiddenSlides>
  <MMClips>0</MMClips>
  <ScaleCrop>false</ScaleCrop>
  <HeadingPairs>
    <vt:vector size="4" baseType="variant">
      <vt:variant>
        <vt:lpstr>Design Template</vt:lpstr>
      </vt:variant>
      <vt:variant>
        <vt:i4>1</vt:i4>
      </vt:variant>
      <vt:variant>
        <vt:lpstr>Slide Titles</vt:lpstr>
      </vt:variant>
      <vt:variant>
        <vt:i4>70</vt:i4>
      </vt:variant>
    </vt:vector>
  </HeadingPairs>
  <TitlesOfParts>
    <vt:vector size="71" baseType="lpstr">
      <vt:lpstr>Office Theme</vt:lpstr>
      <vt:lpstr> How’s the  Parallel Computing Revolution  Going? </vt:lpstr>
      <vt:lpstr>20th Century Simplicity</vt:lpstr>
      <vt:lpstr>20th Century Simplicity</vt:lpstr>
      <vt:lpstr>How could they pretend?</vt:lpstr>
      <vt:lpstr>Sequential interface hid explosion in capability &amp; complexity</vt:lpstr>
      <vt:lpstr>20th Century Languages insufficient for software complexity</vt:lpstr>
      <vt:lpstr>21st Century  Managed Language Revolution</vt:lpstr>
      <vt:lpstr>Slide 8</vt:lpstr>
      <vt:lpstr>Processor Evolution</vt:lpstr>
      <vt:lpstr>Processor Evolution</vt:lpstr>
      <vt:lpstr>Processor Evolution</vt:lpstr>
      <vt:lpstr>Slide 12</vt:lpstr>
      <vt:lpstr>Slide 13</vt:lpstr>
      <vt:lpstr>21st Century Virtuous Cycle ?</vt:lpstr>
      <vt:lpstr>How is this new virtuous cycle going?   </vt:lpstr>
      <vt:lpstr>What should we measure?   </vt:lpstr>
      <vt:lpstr>performance power energy  native languages managed languages sequential &amp; parallel programs </vt:lpstr>
      <vt:lpstr>How do we measure power?   </vt:lpstr>
      <vt:lpstr>Slide 19</vt:lpstr>
      <vt:lpstr>Looking Back on the Language &amp; Hardware Revolutions:   Measured Power, Performance, and Scaling ASPLOS 2011  </vt:lpstr>
      <vt:lpstr>Workload 4 groups weighed equally  61 benchmarks from 6 suites </vt:lpstr>
      <vt:lpstr>Intel Processors 5 technology generations from similar price points</vt:lpstr>
      <vt:lpstr>TDP &amp; Measured Power</vt:lpstr>
      <vt:lpstr>Measured Power vs Performance</vt:lpstr>
      <vt:lpstr>How is this new virtuous cycle going   for native non-scalable?</vt:lpstr>
      <vt:lpstr>Native Non-Scalable Performance</vt:lpstr>
      <vt:lpstr>Native Non-Scalable Energy</vt:lpstr>
      <vt:lpstr>How is this new virtuous cycle going   for Java single threaded?</vt:lpstr>
      <vt:lpstr>Java Single Threaded Performance</vt:lpstr>
      <vt:lpstr>Java Single Threaded Energy</vt:lpstr>
      <vt:lpstr>How is this new virtuous cycle going   for native scalable?</vt:lpstr>
      <vt:lpstr>Native Scalable Performance</vt:lpstr>
      <vt:lpstr>Native Scalable Energy</vt:lpstr>
      <vt:lpstr>How is this new virtuous cycle going   for Java scalable?</vt:lpstr>
      <vt:lpstr>Java Multithreaded Performance</vt:lpstr>
      <vt:lpstr>Java Multithreaded Energy</vt:lpstr>
      <vt:lpstr>Is there hope?</vt:lpstr>
      <vt:lpstr>Slide 38</vt:lpstr>
      <vt:lpstr>Vision</vt:lpstr>
      <vt:lpstr>Managed Languages   Challenges &amp; Opportunities</vt:lpstr>
      <vt:lpstr>Must start with a   scalable  managed runtime </vt:lpstr>
      <vt:lpstr>Sequential Managed Programs</vt:lpstr>
      <vt:lpstr>Steps towards scalability</vt:lpstr>
      <vt:lpstr>Steps towards scalability</vt:lpstr>
      <vt:lpstr>Steps towards scalability</vt:lpstr>
      <vt:lpstr>Steps towards scalability Ideal model</vt:lpstr>
      <vt:lpstr>Steps towards scalability Ideal model</vt:lpstr>
      <vt:lpstr>Scalable VM Services</vt:lpstr>
      <vt:lpstr>Today</vt:lpstr>
      <vt:lpstr>Garbage Collection</vt:lpstr>
      <vt:lpstr>Isn’t Garbage Collection retro?</vt:lpstr>
      <vt:lpstr>Programmer Productivity  </vt:lpstr>
      <vt:lpstr>Programmer Productivity   &amp; Performance?</vt:lpstr>
      <vt:lpstr>GC Fundamentals Algorithmic Components</vt:lpstr>
      <vt:lpstr>GC Fundamentals Canonical Garbage Collectors</vt:lpstr>
      <vt:lpstr>Performance Pathologies Mark-Sweep, Mark-Compact, Semi-Space</vt:lpstr>
      <vt:lpstr>Can we have  space and time efficiency?</vt:lpstr>
      <vt:lpstr>Mark-Region PLDI 2008  </vt:lpstr>
      <vt:lpstr>Mark-Region with Sweep-To-Region</vt:lpstr>
      <vt:lpstr>Naïve Mark-Region</vt:lpstr>
      <vt:lpstr>Region Size?</vt:lpstr>
      <vt:lpstr>Allocation Policy (Recycling)</vt:lpstr>
      <vt:lpstr>Immix Mark-Region</vt:lpstr>
      <vt:lpstr>Immix Mark-Region Bump Allocation + Trace + Sweep-to-Region</vt:lpstr>
      <vt:lpstr>Space &amp; time efficiency Why now? </vt:lpstr>
      <vt:lpstr>The Present</vt:lpstr>
      <vt:lpstr>The Future</vt:lpstr>
      <vt:lpstr>Software  Challenges and Opportunities</vt:lpstr>
      <vt:lpstr>Hardware Challenges and Opportunities</vt:lpstr>
      <vt:lpstr>The Future?</vt:lpstr>
    </vt:vector>
  </TitlesOfParts>
  <Company>Australian National University</Company>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Steve Blackburn</dc:creator>
  <cp:lastModifiedBy>Kathryn McKinley</cp:lastModifiedBy>
  <cp:revision>565</cp:revision>
  <dcterms:created xsi:type="dcterms:W3CDTF">2011-02-14T22:36:00Z</dcterms:created>
  <dcterms:modified xsi:type="dcterms:W3CDTF">2011-02-15T19:35:26Z</dcterms:modified>
</cp:coreProperties>
</file>