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D5D70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 vertBarState="minimized">
    <p:restoredLeft sz="15620"/>
    <p:restoredTop sz="95660" autoAdjust="0"/>
  </p:normalViewPr>
  <p:slideViewPr>
    <p:cSldViewPr snapToObjects="1">
      <p:cViewPr varScale="1">
        <p:scale>
          <a:sx n="19" d="100"/>
          <a:sy n="19" d="100"/>
        </p:scale>
        <p:origin x="-1392" y="-136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74" d="100"/>
          <a:sy n="74" d="100"/>
        </p:scale>
        <p:origin x="-2456" y="-11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B3764-81E8-134D-BB32-14D7DDB3B65E}" type="datetimeFigureOut">
              <a:rPr lang="en-US" smtClean="0"/>
              <a:pPr/>
              <a:t>6/24/11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162F0-712B-8B41-A564-205DD0FA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162F0-712B-8B41-A564-205DD0FAD3D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E3A-145E-F345-9E58-0A7AA32745E3}" type="datetimeFigureOut">
              <a:rPr lang="en-US" smtClean="0"/>
              <a:pPr/>
              <a:t>6/24/11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5FBA-D1F8-0245-86F8-9A433D371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E3A-145E-F345-9E58-0A7AA32745E3}" type="datetimeFigureOut">
              <a:rPr lang="en-US" smtClean="0"/>
              <a:pPr/>
              <a:t>6/24/11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5FBA-D1F8-0245-86F8-9A433D371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E3A-145E-F345-9E58-0A7AA32745E3}" type="datetimeFigureOut">
              <a:rPr lang="en-US" smtClean="0"/>
              <a:pPr/>
              <a:t>6/24/11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5FBA-D1F8-0245-86F8-9A433D371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E3A-145E-F345-9E58-0A7AA32745E3}" type="datetimeFigureOut">
              <a:rPr lang="en-US" smtClean="0"/>
              <a:pPr/>
              <a:t>6/24/11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5FBA-D1F8-0245-86F8-9A433D371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E3A-145E-F345-9E58-0A7AA32745E3}" type="datetimeFigureOut">
              <a:rPr lang="en-US" smtClean="0"/>
              <a:pPr/>
              <a:t>6/24/11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5FBA-D1F8-0245-86F8-9A433D371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E3A-145E-F345-9E58-0A7AA32745E3}" type="datetimeFigureOut">
              <a:rPr lang="en-US" smtClean="0"/>
              <a:pPr/>
              <a:t>6/24/11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5FBA-D1F8-0245-86F8-9A433D371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E3A-145E-F345-9E58-0A7AA32745E3}" type="datetimeFigureOut">
              <a:rPr lang="en-US" smtClean="0"/>
              <a:pPr/>
              <a:t>6/24/11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5FBA-D1F8-0245-86F8-9A433D371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E3A-145E-F345-9E58-0A7AA32745E3}" type="datetimeFigureOut">
              <a:rPr lang="en-US" smtClean="0"/>
              <a:pPr/>
              <a:t>6/24/11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5FBA-D1F8-0245-86F8-9A433D371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E3A-145E-F345-9E58-0A7AA32745E3}" type="datetimeFigureOut">
              <a:rPr lang="en-US" smtClean="0"/>
              <a:pPr/>
              <a:t>6/24/11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5FBA-D1F8-0245-86F8-9A433D371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E3A-145E-F345-9E58-0A7AA32745E3}" type="datetimeFigureOut">
              <a:rPr lang="en-US" smtClean="0"/>
              <a:pPr/>
              <a:t>6/24/11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5FBA-D1F8-0245-86F8-9A433D371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E3A-145E-F345-9E58-0A7AA32745E3}" type="datetimeFigureOut">
              <a:rPr lang="en-US" smtClean="0"/>
              <a:pPr/>
              <a:t>6/24/11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5FBA-D1F8-0245-86F8-9A433D371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F8E3A-145E-F345-9E58-0A7AA32745E3}" type="datetimeFigureOut">
              <a:rPr lang="en-US" smtClean="0"/>
              <a:pPr/>
              <a:t>6/24/11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45FBA-D1F8-0245-86F8-9A433D371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jpeg"/><Relationship Id="rId12" Type="http://schemas.openxmlformats.org/officeDocument/2006/relationships/image" Target="../media/image10.jpeg"/><Relationship Id="rId13" Type="http://schemas.openxmlformats.org/officeDocument/2006/relationships/image" Target="../media/image11.jpeg"/><Relationship Id="rId14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gif"/><Relationship Id="rId5" Type="http://schemas.openxmlformats.org/officeDocument/2006/relationships/image" Target="../media/image3.gif"/><Relationship Id="rId6" Type="http://schemas.openxmlformats.org/officeDocument/2006/relationships/image" Target="../media/image4.gif"/><Relationship Id="rId7" Type="http://schemas.openxmlformats.org/officeDocument/2006/relationships/image" Target="../media/image5.gif"/><Relationship Id="rId8" Type="http://schemas.openxmlformats.org/officeDocument/2006/relationships/image" Target="../media/image6.jpeg"/><Relationship Id="rId9" Type="http://schemas.openxmlformats.org/officeDocument/2006/relationships/image" Target="../media/image7.jpeg"/><Relationship Id="rId10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90600"/>
            <a:ext cx="438912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 smtClean="0"/>
              <a:t>Panning for Gold: Finding Relevant Semantic Content for Grounded Language Learning</a:t>
            </a:r>
            <a:endParaRPr lang="en-US" sz="8800" b="1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743200"/>
            <a:ext cx="43891200" cy="1554301"/>
          </a:xfrm>
        </p:spPr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en-US" sz="6000" kern="0" dirty="0">
                <a:solidFill>
                  <a:srgbClr val="000000"/>
                </a:solidFill>
              </a:rPr>
              <a:t>David</a:t>
            </a:r>
            <a:r>
              <a:rPr lang="en-US" sz="6000" kern="0" dirty="0" smtClean="0">
                <a:solidFill>
                  <a:srgbClr val="000000"/>
                </a:solidFill>
              </a:rPr>
              <a:t> L. Chen and </a:t>
            </a:r>
            <a:r>
              <a:rPr lang="en-US" sz="6000" kern="0" dirty="0">
                <a:solidFill>
                  <a:srgbClr val="000000"/>
                </a:solidFill>
              </a:rPr>
              <a:t>Raymond</a:t>
            </a:r>
            <a:r>
              <a:rPr lang="en-US" sz="6000" kern="0" dirty="0" smtClean="0">
                <a:solidFill>
                  <a:srgbClr val="000000"/>
                </a:solidFill>
              </a:rPr>
              <a:t> J. Mooney</a:t>
            </a:r>
          </a:p>
          <a:p>
            <a:pPr>
              <a:spcBef>
                <a:spcPts val="0"/>
              </a:spcBef>
            </a:pPr>
            <a:r>
              <a:rPr lang="en-US" sz="6000" kern="0" dirty="0" smtClean="0">
                <a:solidFill>
                  <a:srgbClr val="000000"/>
                </a:solidFill>
              </a:rPr>
              <a:t>The University </a:t>
            </a:r>
            <a:r>
              <a:rPr lang="en-US" sz="6000" kern="0" dirty="0">
                <a:solidFill>
                  <a:srgbClr val="000000"/>
                </a:solidFill>
              </a:rPr>
              <a:t>of Texas at Austin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13105926" y="7391400"/>
            <a:ext cx="4115274" cy="8894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H – Hat Rack</a:t>
            </a:r>
          </a:p>
          <a:p>
            <a:endParaRPr lang="en-US" sz="4400" dirty="0" smtClean="0"/>
          </a:p>
          <a:p>
            <a:r>
              <a:rPr lang="en-US" sz="4400" dirty="0" smtClean="0"/>
              <a:t>L – Lamp</a:t>
            </a:r>
          </a:p>
          <a:p>
            <a:endParaRPr lang="en-US" sz="4400" dirty="0" smtClean="0"/>
          </a:p>
          <a:p>
            <a:r>
              <a:rPr lang="en-US" sz="4400" dirty="0" smtClean="0"/>
              <a:t>E – Easel</a:t>
            </a:r>
          </a:p>
          <a:p>
            <a:endParaRPr lang="en-US" sz="4400" dirty="0" smtClean="0"/>
          </a:p>
          <a:p>
            <a:r>
              <a:rPr lang="en-US" sz="4400" dirty="0" smtClean="0"/>
              <a:t>S – Sofa</a:t>
            </a:r>
          </a:p>
          <a:p>
            <a:endParaRPr lang="en-US" sz="4400" dirty="0" smtClean="0"/>
          </a:p>
          <a:p>
            <a:r>
              <a:rPr lang="en-US" sz="4400" dirty="0" smtClean="0"/>
              <a:t>B – Barstool</a:t>
            </a:r>
          </a:p>
          <a:p>
            <a:endParaRPr lang="en-US" sz="4400" dirty="0" smtClean="0"/>
          </a:p>
          <a:p>
            <a:r>
              <a:rPr lang="en-US" sz="4400" dirty="0" smtClean="0"/>
              <a:t>C - Chair</a:t>
            </a:r>
          </a:p>
          <a:p>
            <a:endParaRPr lang="en-US" sz="4400" dirty="0" smtClean="0"/>
          </a:p>
          <a:p>
            <a:endParaRPr lang="en-US" sz="4400" dirty="0"/>
          </a:p>
          <a:p>
            <a:endParaRPr lang="en-US" sz="4400" dirty="0"/>
          </a:p>
        </p:txBody>
      </p:sp>
      <p:sp>
        <p:nvSpPr>
          <p:cNvPr id="224" name="TextBox 223"/>
          <p:cNvSpPr txBox="1"/>
          <p:nvPr/>
        </p:nvSpPr>
        <p:spPr>
          <a:xfrm>
            <a:off x="1447800" y="16648867"/>
            <a:ext cx="1578206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400" u="sng" dirty="0" smtClean="0">
                <a:latin typeface="Times New Roman"/>
                <a:cs typeface="Times New Roman"/>
              </a:rPr>
              <a:t>Sample Instructions</a:t>
            </a:r>
          </a:p>
          <a:p>
            <a:pPr marL="406400" indent="-406400">
              <a:spcAft>
                <a:spcPts val="1200"/>
              </a:spcAft>
              <a:buFont typeface="Arial"/>
              <a:buChar char="•"/>
            </a:pPr>
            <a:r>
              <a:rPr lang="en-US" sz="4400" dirty="0" smtClean="0">
                <a:latin typeface="Times New Roman"/>
                <a:cs typeface="Times New Roman"/>
              </a:rPr>
              <a:t>Take your first left.  Go all the way down until you hit a dead end.</a:t>
            </a:r>
          </a:p>
          <a:p>
            <a:pPr marL="406400" indent="-406400">
              <a:spcAft>
                <a:spcPts val="1200"/>
              </a:spcAft>
              <a:buFont typeface="Arial"/>
              <a:buChar char="•"/>
            </a:pPr>
            <a:r>
              <a:rPr lang="en-US" sz="4400" dirty="0" smtClean="0">
                <a:latin typeface="Times New Roman"/>
                <a:cs typeface="Times New Roman"/>
              </a:rPr>
              <a:t>Go towards the coat hanger and turn left at it.  Go straight down the hallway and the dead end is position 4.</a:t>
            </a:r>
          </a:p>
          <a:p>
            <a:pPr marL="406400" indent="-406400">
              <a:spcAft>
                <a:spcPts val="1200"/>
              </a:spcAft>
              <a:buFont typeface="Arial"/>
              <a:buChar char="•"/>
            </a:pPr>
            <a:r>
              <a:rPr lang="en-US" sz="4400" dirty="0" smtClean="0">
                <a:latin typeface="Times New Roman"/>
                <a:cs typeface="Times New Roman"/>
              </a:rPr>
              <a:t>Walk to the hat rack.  Turn left.  The carpet should have green octagons.  Go to the end of this alley. This is p-4.</a:t>
            </a:r>
          </a:p>
          <a:p>
            <a:pPr marL="406400" indent="-406400">
              <a:spcAft>
                <a:spcPts val="1200"/>
              </a:spcAft>
              <a:buFont typeface="Arial"/>
              <a:buChar char="•"/>
            </a:pPr>
            <a:r>
              <a:rPr lang="en-US" sz="4400" dirty="0" smtClean="0">
                <a:latin typeface="Times New Roman"/>
                <a:cs typeface="Times New Roman"/>
              </a:rPr>
              <a:t>Walk forward once.  Turn left.   Walk forward twice.</a:t>
            </a:r>
          </a:p>
        </p:txBody>
      </p:sp>
      <p:sp>
        <p:nvSpPr>
          <p:cNvPr id="225" name="Content Placeholder 2"/>
          <p:cNvSpPr txBox="1">
            <a:spLocks/>
          </p:cNvSpPr>
          <p:nvPr/>
        </p:nvSpPr>
        <p:spPr>
          <a:xfrm>
            <a:off x="1447800" y="24993600"/>
            <a:ext cx="15782061" cy="670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defTabSz="457200">
              <a:spcBef>
                <a:spcPct val="20000"/>
              </a:spcBef>
            </a:pPr>
            <a:r>
              <a:rPr lang="en-US" sz="5400" u="sng" dirty="0" smtClean="0">
                <a:latin typeface="Times New Roman"/>
                <a:cs typeface="Times New Roman"/>
              </a:rPr>
              <a:t>Formal Definition</a:t>
            </a:r>
            <a:endParaRPr kumimoji="0" lang="en-US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Given: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		{ (e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1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, a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1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, w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1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), (e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, a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, w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), … , (e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, a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,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w</a:t>
            </a:r>
            <a:r>
              <a:rPr kumimoji="0" lang="en-US" sz="4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) }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			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e</a:t>
            </a:r>
            <a:r>
              <a:rPr kumimoji="0" lang="en-US" sz="4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– A natural language instruction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			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</a:t>
            </a:r>
            <a:r>
              <a:rPr kumimoji="0" lang="en-US" sz="4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– An observed action sequence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			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w</a:t>
            </a:r>
            <a:r>
              <a:rPr kumimoji="0" lang="en-US" sz="4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–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A world state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Goal:</a:t>
            </a:r>
          </a:p>
          <a:p>
            <a:pPr marL="342900" lvl="0" indent="-342900" defTabSz="457200">
              <a:spcBef>
                <a:spcPct val="2000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	Find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the correct plan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</a:t>
            </a:r>
            <a:r>
              <a:rPr lang="en-US" sz="4400" baseline="-25000" dirty="0" err="1" smtClean="0">
                <a:latin typeface="Times New Roman"/>
                <a:cs typeface="Times New Roman"/>
              </a:rPr>
              <a:t>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corresponding to </a:t>
            </a:r>
            <a:r>
              <a:rPr lang="en-US" sz="4400" dirty="0" smtClean="0">
                <a:latin typeface="Times New Roman"/>
                <a:cs typeface="Times New Roman"/>
              </a:rPr>
              <a:t>the instruction </a:t>
            </a:r>
            <a:r>
              <a:rPr lang="en-US" sz="4400" dirty="0" err="1" smtClean="0">
                <a:latin typeface="Times New Roman"/>
                <a:cs typeface="Times New Roman"/>
              </a:rPr>
              <a:t>e</a:t>
            </a:r>
            <a:r>
              <a:rPr lang="en-US" sz="4400" baseline="-25000" dirty="0" err="1" smtClean="0">
                <a:latin typeface="Times New Roman"/>
                <a:cs typeface="Times New Roman"/>
              </a:rPr>
              <a:t>i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284" name="TextBox 283"/>
          <p:cNvSpPr txBox="1"/>
          <p:nvPr/>
        </p:nvSpPr>
        <p:spPr>
          <a:xfrm>
            <a:off x="30517407" y="7315200"/>
            <a:ext cx="117735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Landmarks </a:t>
            </a:r>
            <a:r>
              <a:rPr lang="en-US" sz="4400" dirty="0" smtClean="0">
                <a:solidFill>
                  <a:srgbClr val="FF0000"/>
                </a:solidFill>
              </a:rPr>
              <a:t>plan</a:t>
            </a:r>
            <a:r>
              <a:rPr lang="en-US" sz="4400" dirty="0" smtClean="0"/>
              <a:t>:</a:t>
            </a:r>
            <a:r>
              <a:rPr lang="en-US" sz="4400" dirty="0" smtClean="0"/>
              <a:t> </a:t>
            </a:r>
            <a:r>
              <a:rPr lang="en-US" sz="4400" dirty="0" smtClean="0"/>
              <a:t>Add </a:t>
            </a:r>
            <a:r>
              <a:rPr lang="en-US" sz="4400" dirty="0" smtClean="0"/>
              <a:t>interleaving verification </a:t>
            </a:r>
            <a:r>
              <a:rPr lang="en-US" sz="4400" dirty="0" smtClean="0"/>
              <a:t>steps</a:t>
            </a:r>
          </a:p>
        </p:txBody>
      </p:sp>
      <p:sp>
        <p:nvSpPr>
          <p:cNvPr id="285" name="TextBox 284"/>
          <p:cNvSpPr txBox="1"/>
          <p:nvPr/>
        </p:nvSpPr>
        <p:spPr>
          <a:xfrm>
            <a:off x="19202400" y="7315200"/>
            <a:ext cx="109973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Basic </a:t>
            </a:r>
            <a:r>
              <a:rPr lang="en-US" sz="4400" dirty="0" smtClean="0">
                <a:solidFill>
                  <a:srgbClr val="FF0000"/>
                </a:solidFill>
              </a:rPr>
              <a:t>plan</a:t>
            </a:r>
            <a:r>
              <a:rPr lang="en-US" sz="4400" dirty="0" smtClean="0"/>
              <a:t>:</a:t>
            </a:r>
            <a:r>
              <a:rPr lang="en-US" sz="4400" dirty="0" smtClean="0"/>
              <a:t> </a:t>
            </a:r>
            <a:r>
              <a:rPr lang="en-US" sz="4400" dirty="0" smtClean="0"/>
              <a:t>Directly </a:t>
            </a:r>
            <a:r>
              <a:rPr lang="en-US" sz="4400" dirty="0" smtClean="0"/>
              <a:t>model the observed </a:t>
            </a:r>
            <a:r>
              <a:rPr lang="en-US" sz="4400" dirty="0" smtClean="0"/>
              <a:t>actions</a:t>
            </a:r>
          </a:p>
        </p:txBody>
      </p:sp>
      <p:sp>
        <p:nvSpPr>
          <p:cNvPr id="286" name="Rounded Rectangle 285"/>
          <p:cNvSpPr/>
          <p:nvPr/>
        </p:nvSpPr>
        <p:spPr>
          <a:xfrm>
            <a:off x="34290000" y="8546120"/>
            <a:ext cx="1828800" cy="69494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Times New Roman"/>
                <a:cs typeface="Times New Roman"/>
              </a:rPr>
              <a:t>Verify</a:t>
            </a:r>
          </a:p>
        </p:txBody>
      </p:sp>
      <p:sp>
        <p:nvSpPr>
          <p:cNvPr id="287" name="Rounded Rectangle 286"/>
          <p:cNvSpPr/>
          <p:nvPr/>
        </p:nvSpPr>
        <p:spPr>
          <a:xfrm>
            <a:off x="37871400" y="8548240"/>
            <a:ext cx="1828800" cy="69282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Times New Roman"/>
                <a:cs typeface="Times New Roman"/>
              </a:rPr>
              <a:t>Travel</a:t>
            </a:r>
          </a:p>
        </p:txBody>
      </p:sp>
      <p:sp>
        <p:nvSpPr>
          <p:cNvPr id="288" name="Rounded Rectangle 287"/>
          <p:cNvSpPr/>
          <p:nvPr/>
        </p:nvSpPr>
        <p:spPr>
          <a:xfrm>
            <a:off x="30627974" y="8546121"/>
            <a:ext cx="1828800" cy="69494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Times New Roman"/>
                <a:cs typeface="Times New Roman"/>
              </a:rPr>
              <a:t>Turn</a:t>
            </a:r>
          </a:p>
        </p:txBody>
      </p:sp>
      <p:sp>
        <p:nvSpPr>
          <p:cNvPr id="289" name="Rounded Rectangle 288"/>
          <p:cNvSpPr/>
          <p:nvPr/>
        </p:nvSpPr>
        <p:spPr>
          <a:xfrm>
            <a:off x="40690800" y="8548240"/>
            <a:ext cx="1828800" cy="69282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Times New Roman"/>
                <a:cs typeface="Times New Roman"/>
              </a:rPr>
              <a:t>Verify</a:t>
            </a:r>
          </a:p>
        </p:txBody>
      </p:sp>
      <p:sp>
        <p:nvSpPr>
          <p:cNvPr id="290" name="Oval 289"/>
          <p:cNvSpPr/>
          <p:nvPr/>
        </p:nvSpPr>
        <p:spPr>
          <a:xfrm>
            <a:off x="30632400" y="10058400"/>
            <a:ext cx="1828800" cy="128016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Times New Roman"/>
                <a:cs typeface="Times New Roman"/>
              </a:rPr>
              <a:t>LEFT</a:t>
            </a:r>
          </a:p>
        </p:txBody>
      </p:sp>
      <p:sp>
        <p:nvSpPr>
          <p:cNvPr id="291" name="Oval 290"/>
          <p:cNvSpPr/>
          <p:nvPr/>
        </p:nvSpPr>
        <p:spPr>
          <a:xfrm>
            <a:off x="37871400" y="10058400"/>
            <a:ext cx="1828800" cy="128016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Times New Roman"/>
                <a:cs typeface="Times New Roman"/>
              </a:rPr>
              <a:t>steps: 2</a:t>
            </a:r>
          </a:p>
        </p:txBody>
      </p:sp>
      <p:sp>
        <p:nvSpPr>
          <p:cNvPr id="292" name="Oval 291"/>
          <p:cNvSpPr/>
          <p:nvPr/>
        </p:nvSpPr>
        <p:spPr>
          <a:xfrm>
            <a:off x="40690800" y="10058400"/>
            <a:ext cx="1828800" cy="12801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Times New Roman"/>
                <a:cs typeface="Times New Roman"/>
              </a:rPr>
              <a:t>at: SOFA</a:t>
            </a:r>
          </a:p>
        </p:txBody>
      </p:sp>
      <p:sp>
        <p:nvSpPr>
          <p:cNvPr id="293" name="Oval 292"/>
          <p:cNvSpPr/>
          <p:nvPr/>
        </p:nvSpPr>
        <p:spPr>
          <a:xfrm>
            <a:off x="35433000" y="10058400"/>
            <a:ext cx="1828800" cy="128016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Times New Roman"/>
                <a:ea typeface="Arial" charset="0"/>
                <a:cs typeface="Times New Roman"/>
              </a:rPr>
              <a:t>front: SOFA</a:t>
            </a:r>
          </a:p>
        </p:txBody>
      </p:sp>
      <p:cxnSp>
        <p:nvCxnSpPr>
          <p:cNvPr id="294" name="Straight Arrow Connector 293"/>
          <p:cNvCxnSpPr>
            <a:stCxn id="288" idx="3"/>
            <a:endCxn id="286" idx="1"/>
          </p:cNvCxnSpPr>
          <p:nvPr/>
        </p:nvCxnSpPr>
        <p:spPr>
          <a:xfrm flipV="1">
            <a:off x="32456774" y="8893592"/>
            <a:ext cx="1833226" cy="1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Arrow Connector 294"/>
          <p:cNvCxnSpPr>
            <a:stCxn id="286" idx="3"/>
            <a:endCxn id="287" idx="1"/>
          </p:cNvCxnSpPr>
          <p:nvPr/>
        </p:nvCxnSpPr>
        <p:spPr>
          <a:xfrm>
            <a:off x="36118800" y="8893592"/>
            <a:ext cx="1752600" cy="1061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Arrow Connector 295"/>
          <p:cNvCxnSpPr>
            <a:stCxn id="287" idx="3"/>
            <a:endCxn id="289" idx="1"/>
          </p:cNvCxnSpPr>
          <p:nvPr/>
        </p:nvCxnSpPr>
        <p:spPr>
          <a:xfrm>
            <a:off x="39700200" y="8894653"/>
            <a:ext cx="990600" cy="15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7" name="Oval 296"/>
          <p:cNvSpPr/>
          <p:nvPr/>
        </p:nvSpPr>
        <p:spPr>
          <a:xfrm>
            <a:off x="33070800" y="10058400"/>
            <a:ext cx="1828800" cy="128016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Times New Roman"/>
                <a:ea typeface="Arial" charset="0"/>
                <a:cs typeface="Times New Roman"/>
              </a:rPr>
              <a:t>front: </a:t>
            </a:r>
            <a:r>
              <a:rPr lang="en-US" sz="2800" dirty="0" smtClean="0">
                <a:solidFill>
                  <a:schemeClr val="tx1"/>
                </a:solidFill>
                <a:latin typeface="Times New Roman"/>
                <a:ea typeface="Arial" charset="0"/>
                <a:cs typeface="Times New Roman"/>
              </a:rPr>
              <a:t>BLUE</a:t>
            </a:r>
          </a:p>
          <a:p>
            <a:pPr algn="ctr">
              <a:defRPr/>
            </a:pPr>
            <a:r>
              <a:rPr lang="en-US" sz="2800" dirty="0" smtClean="0">
                <a:solidFill>
                  <a:schemeClr val="tx1"/>
                </a:solidFill>
                <a:latin typeface="Times New Roman"/>
                <a:ea typeface="Arial" charset="0"/>
                <a:cs typeface="Times New Roman"/>
              </a:rPr>
              <a:t>HALL</a:t>
            </a:r>
            <a:endParaRPr lang="en-US" sz="2800" dirty="0">
              <a:solidFill>
                <a:schemeClr val="tx1"/>
              </a:solidFill>
              <a:latin typeface="Times New Roman"/>
              <a:ea typeface="Arial" charset="0"/>
              <a:cs typeface="Times New Roman"/>
            </a:endParaRPr>
          </a:p>
        </p:txBody>
      </p:sp>
      <p:cxnSp>
        <p:nvCxnSpPr>
          <p:cNvPr id="298" name="Straight Connector 297"/>
          <p:cNvCxnSpPr>
            <a:stCxn id="288" idx="2"/>
            <a:endCxn id="290" idx="0"/>
          </p:cNvCxnSpPr>
          <p:nvPr/>
        </p:nvCxnSpPr>
        <p:spPr>
          <a:xfrm rot="16200000" flipH="1">
            <a:off x="31135920" y="9647519"/>
            <a:ext cx="817335" cy="442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>
            <a:stCxn id="286" idx="2"/>
            <a:endCxn id="297" idx="0"/>
          </p:cNvCxnSpPr>
          <p:nvPr/>
        </p:nvCxnSpPr>
        <p:spPr>
          <a:xfrm rot="5400000">
            <a:off x="34186132" y="9040132"/>
            <a:ext cx="817336" cy="12192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/>
          <p:cNvCxnSpPr>
            <a:stCxn id="286" idx="2"/>
            <a:endCxn id="293" idx="0"/>
          </p:cNvCxnSpPr>
          <p:nvPr/>
        </p:nvCxnSpPr>
        <p:spPr>
          <a:xfrm rot="16200000" flipH="1">
            <a:off x="35367232" y="9078232"/>
            <a:ext cx="817336" cy="1143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/>
          <p:cNvCxnSpPr>
            <a:stCxn id="287" idx="2"/>
            <a:endCxn id="291" idx="0"/>
          </p:cNvCxnSpPr>
          <p:nvPr/>
        </p:nvCxnSpPr>
        <p:spPr>
          <a:xfrm rot="5400000">
            <a:off x="38377133" y="9649733"/>
            <a:ext cx="81733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>
            <a:stCxn id="289" idx="2"/>
            <a:endCxn id="292" idx="0"/>
          </p:cNvCxnSpPr>
          <p:nvPr/>
        </p:nvCxnSpPr>
        <p:spPr>
          <a:xfrm rot="5400000">
            <a:off x="41196533" y="9649733"/>
            <a:ext cx="81733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5" name="Rectangle 344"/>
          <p:cNvSpPr/>
          <p:nvPr/>
        </p:nvSpPr>
        <p:spPr>
          <a:xfrm>
            <a:off x="914401" y="5521404"/>
            <a:ext cx="1709554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Problem</a:t>
            </a:r>
            <a:endParaRPr lang="en-US" sz="66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46" name="Rectangle 345"/>
          <p:cNvSpPr/>
          <p:nvPr/>
        </p:nvSpPr>
        <p:spPr>
          <a:xfrm>
            <a:off x="18287999" y="5445204"/>
            <a:ext cx="24688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Algorithm</a:t>
            </a:r>
            <a:endParaRPr lang="en-US" sz="66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47" name="Rectangle 346"/>
          <p:cNvSpPr/>
          <p:nvPr/>
        </p:nvSpPr>
        <p:spPr>
          <a:xfrm>
            <a:off x="18647049" y="6400800"/>
            <a:ext cx="84545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u="sng" dirty="0" smtClean="0">
                <a:latin typeface="Times New Roman"/>
                <a:cs typeface="Times New Roman"/>
              </a:rPr>
              <a:t>Plan Construction</a:t>
            </a:r>
            <a:endParaRPr lang="en-US" sz="5400" u="sng" dirty="0">
              <a:latin typeface="Times New Roman"/>
              <a:cs typeface="Times New Roman"/>
            </a:endParaRPr>
          </a:p>
        </p:txBody>
      </p:sp>
      <p:sp>
        <p:nvSpPr>
          <p:cNvPr id="348" name="Rectangle 347"/>
          <p:cNvSpPr/>
          <p:nvPr/>
        </p:nvSpPr>
        <p:spPr>
          <a:xfrm>
            <a:off x="18647049" y="11421070"/>
            <a:ext cx="84545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u="sng" dirty="0" smtClean="0">
                <a:latin typeface="Times New Roman"/>
                <a:cs typeface="Times New Roman"/>
              </a:rPr>
              <a:t>Plan Refinement</a:t>
            </a:r>
            <a:endParaRPr lang="en-US" sz="5400" u="sng" dirty="0">
              <a:latin typeface="Times New Roman"/>
              <a:cs typeface="Times New Roman"/>
            </a:endParaRPr>
          </a:p>
        </p:txBody>
      </p:sp>
      <p:sp>
        <p:nvSpPr>
          <p:cNvPr id="350" name="Rectangle 349"/>
          <p:cNvSpPr/>
          <p:nvPr/>
        </p:nvSpPr>
        <p:spPr>
          <a:xfrm>
            <a:off x="18287999" y="22936200"/>
            <a:ext cx="24688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Experiments</a:t>
            </a:r>
            <a:endParaRPr lang="en-US" sz="66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52" name="Rectangle 351"/>
          <p:cNvSpPr/>
          <p:nvPr/>
        </p:nvSpPr>
        <p:spPr>
          <a:xfrm>
            <a:off x="1447800" y="22936200"/>
            <a:ext cx="1578206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u="sng" dirty="0" smtClean="0">
                <a:latin typeface="Times New Roman"/>
                <a:cs typeface="Times New Roman"/>
              </a:rPr>
              <a:t>Observed Action Sequence</a:t>
            </a:r>
          </a:p>
          <a:p>
            <a:pPr algn="ctr"/>
            <a:r>
              <a:rPr lang="en-US" sz="4400" dirty="0" smtClean="0">
                <a:latin typeface="Times New Roman"/>
                <a:cs typeface="Times New Roman"/>
              </a:rPr>
              <a:t>Forward, Left, Forward, Forward</a:t>
            </a:r>
            <a:endParaRPr lang="en-US" sz="4400" dirty="0">
              <a:latin typeface="Times New Roman"/>
              <a:cs typeface="Times New Roman"/>
            </a:endParaRPr>
          </a:p>
        </p:txBody>
      </p:sp>
      <p:sp>
        <p:nvSpPr>
          <p:cNvPr id="355" name="Rectangle 354"/>
          <p:cNvSpPr/>
          <p:nvPr/>
        </p:nvSpPr>
        <p:spPr>
          <a:xfrm>
            <a:off x="914400" y="5486400"/>
            <a:ext cx="16459200" cy="26517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Rectangle 355"/>
          <p:cNvSpPr/>
          <p:nvPr/>
        </p:nvSpPr>
        <p:spPr>
          <a:xfrm>
            <a:off x="18287999" y="5486400"/>
            <a:ext cx="24688800" cy="1645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7" name="Group 356"/>
          <p:cNvGrpSpPr/>
          <p:nvPr/>
        </p:nvGrpSpPr>
        <p:grpSpPr>
          <a:xfrm>
            <a:off x="3048000" y="6858000"/>
            <a:ext cx="9144000" cy="9220200"/>
            <a:chOff x="945952" y="1616391"/>
            <a:chExt cx="5545241" cy="4894447"/>
          </a:xfrm>
        </p:grpSpPr>
        <p:cxnSp>
          <p:nvCxnSpPr>
            <p:cNvPr id="358" name="Straight Connector 357"/>
            <p:cNvCxnSpPr/>
            <p:nvPr/>
          </p:nvCxnSpPr>
          <p:spPr>
            <a:xfrm>
              <a:off x="945953" y="1659090"/>
              <a:ext cx="5532716" cy="112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359" name="Picture 358" descr="bluetile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04364" y="3372205"/>
              <a:ext cx="173492" cy="350564"/>
            </a:xfrm>
            <a:prstGeom prst="rect">
              <a:avLst/>
            </a:prstGeom>
          </p:spPr>
        </p:pic>
        <p:pic>
          <p:nvPicPr>
            <p:cNvPr id="360" name="Picture 359" descr="floral10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6200000">
              <a:off x="3523122" y="3572455"/>
              <a:ext cx="136932" cy="444164"/>
            </a:xfrm>
            <a:prstGeom prst="rect">
              <a:avLst/>
            </a:prstGeom>
          </p:spPr>
        </p:pic>
        <p:pic>
          <p:nvPicPr>
            <p:cNvPr id="361" name="Picture 360" descr="honeycomb.gi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6200000">
              <a:off x="2901292" y="5532320"/>
              <a:ext cx="136933" cy="444164"/>
            </a:xfrm>
            <a:prstGeom prst="rect">
              <a:avLst/>
            </a:prstGeom>
          </p:spPr>
        </p:pic>
        <p:pic>
          <p:nvPicPr>
            <p:cNvPr id="362" name="Picture 361" descr="rock14.gif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78358" y="4357972"/>
              <a:ext cx="173492" cy="350564"/>
            </a:xfrm>
            <a:prstGeom prst="rect">
              <a:avLst/>
            </a:prstGeom>
          </p:spPr>
        </p:pic>
        <p:sp>
          <p:nvSpPr>
            <p:cNvPr id="363" name="Rectangle 362"/>
            <p:cNvSpPr/>
            <p:nvPr/>
          </p:nvSpPr>
          <p:spPr>
            <a:xfrm>
              <a:off x="1338869" y="1765832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64" name="Picture 363" descr="grass14.gif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338869" y="1906058"/>
              <a:ext cx="177667" cy="350566"/>
            </a:xfrm>
            <a:prstGeom prst="rect">
              <a:avLst/>
            </a:prstGeom>
          </p:spPr>
        </p:pic>
        <p:pic>
          <p:nvPicPr>
            <p:cNvPr id="365" name="Picture 364" descr="Cement1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6200000">
              <a:off x="1668505" y="1613862"/>
              <a:ext cx="140226" cy="444165"/>
            </a:xfrm>
            <a:prstGeom prst="rect">
              <a:avLst/>
            </a:prstGeom>
          </p:spPr>
        </p:pic>
        <p:sp>
          <p:nvSpPr>
            <p:cNvPr id="366" name="Rectangle 365"/>
            <p:cNvSpPr/>
            <p:nvPr/>
          </p:nvSpPr>
          <p:spPr>
            <a:xfrm>
              <a:off x="1338869" y="2256625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67" name="Picture 366" descr="grass14.gif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338869" y="2396851"/>
              <a:ext cx="177667" cy="350566"/>
            </a:xfrm>
            <a:prstGeom prst="rect">
              <a:avLst/>
            </a:prstGeom>
          </p:spPr>
        </p:pic>
        <p:sp>
          <p:nvSpPr>
            <p:cNvPr id="368" name="Rectangle 367"/>
            <p:cNvSpPr/>
            <p:nvPr/>
          </p:nvSpPr>
          <p:spPr>
            <a:xfrm>
              <a:off x="1338869" y="2747418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69" name="Picture 368" descr="grass14.gif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338869" y="2887644"/>
              <a:ext cx="177667" cy="350566"/>
            </a:xfrm>
            <a:prstGeom prst="rect">
              <a:avLst/>
            </a:prstGeom>
          </p:spPr>
        </p:pic>
        <p:sp>
          <p:nvSpPr>
            <p:cNvPr id="370" name="Rectangle 369"/>
            <p:cNvSpPr/>
            <p:nvPr/>
          </p:nvSpPr>
          <p:spPr>
            <a:xfrm>
              <a:off x="1338869" y="3231981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1" name="Picture 370" descr="grass14.gif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338869" y="3372208"/>
              <a:ext cx="177667" cy="350566"/>
            </a:xfrm>
            <a:prstGeom prst="rect">
              <a:avLst/>
            </a:prstGeom>
          </p:spPr>
        </p:pic>
        <p:sp>
          <p:nvSpPr>
            <p:cNvPr id="372" name="Rectangle 371"/>
            <p:cNvSpPr/>
            <p:nvPr/>
          </p:nvSpPr>
          <p:spPr>
            <a:xfrm>
              <a:off x="1338869" y="3722774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3" name="Picture 372" descr="grass14.gif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338869" y="3863001"/>
              <a:ext cx="177667" cy="350566"/>
            </a:xfrm>
            <a:prstGeom prst="rect">
              <a:avLst/>
            </a:prstGeom>
          </p:spPr>
        </p:pic>
        <p:sp>
          <p:nvSpPr>
            <p:cNvPr id="374" name="Rectangle 373"/>
            <p:cNvSpPr/>
            <p:nvPr/>
          </p:nvSpPr>
          <p:spPr>
            <a:xfrm>
              <a:off x="1338869" y="4213567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5" name="Picture 374" descr="Cement1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960700" y="1906059"/>
              <a:ext cx="177666" cy="350564"/>
            </a:xfrm>
            <a:prstGeom prst="rect">
              <a:avLst/>
            </a:prstGeom>
          </p:spPr>
        </p:pic>
        <p:sp>
          <p:nvSpPr>
            <p:cNvPr id="376" name="Rectangle 375"/>
            <p:cNvSpPr/>
            <p:nvPr/>
          </p:nvSpPr>
          <p:spPr>
            <a:xfrm>
              <a:off x="1960700" y="1765834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7" name="Picture 376" descr="Cement1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6200000">
              <a:off x="2290336" y="2104654"/>
              <a:ext cx="140226" cy="444165"/>
            </a:xfrm>
            <a:prstGeom prst="rect">
              <a:avLst/>
            </a:prstGeom>
          </p:spPr>
        </p:pic>
        <p:sp>
          <p:nvSpPr>
            <p:cNvPr id="378" name="Rectangle 377"/>
            <p:cNvSpPr/>
            <p:nvPr/>
          </p:nvSpPr>
          <p:spPr>
            <a:xfrm>
              <a:off x="1960700" y="2256624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2582532" y="2256624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0" name="Picture 379" descr="wood018.jp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586707" y="2396850"/>
              <a:ext cx="173492" cy="350564"/>
            </a:xfrm>
            <a:prstGeom prst="rect">
              <a:avLst/>
            </a:prstGeom>
          </p:spPr>
        </p:pic>
        <p:sp>
          <p:nvSpPr>
            <p:cNvPr id="381" name="Rectangle 380"/>
            <p:cNvSpPr/>
            <p:nvPr/>
          </p:nvSpPr>
          <p:spPr>
            <a:xfrm>
              <a:off x="2578358" y="2741192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2" name="Picture 381" descr="wood018.jp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582532" y="2881417"/>
              <a:ext cx="173492" cy="350564"/>
            </a:xfrm>
            <a:prstGeom prst="rect">
              <a:avLst/>
            </a:prstGeom>
          </p:spPr>
        </p:pic>
        <p:sp>
          <p:nvSpPr>
            <p:cNvPr id="383" name="Rectangle 382"/>
            <p:cNvSpPr/>
            <p:nvPr/>
          </p:nvSpPr>
          <p:spPr>
            <a:xfrm>
              <a:off x="2582532" y="3231985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4" name="Picture 383" descr="wood018.jp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586707" y="3372210"/>
              <a:ext cx="173492" cy="350564"/>
            </a:xfrm>
            <a:prstGeom prst="rect">
              <a:avLst/>
            </a:prstGeom>
          </p:spPr>
        </p:pic>
        <p:sp>
          <p:nvSpPr>
            <p:cNvPr id="385" name="Rectangle 384"/>
            <p:cNvSpPr/>
            <p:nvPr/>
          </p:nvSpPr>
          <p:spPr>
            <a:xfrm>
              <a:off x="2578358" y="3722776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Rectangle 385"/>
            <p:cNvSpPr/>
            <p:nvPr/>
          </p:nvSpPr>
          <p:spPr>
            <a:xfrm>
              <a:off x="1964874" y="3231981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7" name="Picture 386" descr="Cement1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6200000">
              <a:off x="2294511" y="3080011"/>
              <a:ext cx="140226" cy="444165"/>
            </a:xfrm>
            <a:prstGeom prst="rect">
              <a:avLst/>
            </a:prstGeom>
          </p:spPr>
        </p:pic>
        <p:pic>
          <p:nvPicPr>
            <p:cNvPr id="388" name="Picture 387" descr="Cement1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6200000">
              <a:off x="2920519" y="3080014"/>
              <a:ext cx="140226" cy="444165"/>
            </a:xfrm>
            <a:prstGeom prst="rect">
              <a:avLst/>
            </a:prstGeom>
          </p:spPr>
        </p:pic>
        <p:sp>
          <p:nvSpPr>
            <p:cNvPr id="389" name="Rectangle 388"/>
            <p:cNvSpPr/>
            <p:nvPr/>
          </p:nvSpPr>
          <p:spPr>
            <a:xfrm>
              <a:off x="3204364" y="3231981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0" name="Picture 389" descr="brick001.jp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964875" y="3372210"/>
              <a:ext cx="177666" cy="350564"/>
            </a:xfrm>
            <a:prstGeom prst="rect">
              <a:avLst/>
            </a:prstGeom>
          </p:spPr>
        </p:pic>
        <p:sp>
          <p:nvSpPr>
            <p:cNvPr id="391" name="Rectangle 390"/>
            <p:cNvSpPr/>
            <p:nvPr/>
          </p:nvSpPr>
          <p:spPr>
            <a:xfrm>
              <a:off x="1960699" y="3722770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2" name="Picture 391" descr="brick001.jp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960700" y="3863000"/>
              <a:ext cx="177666" cy="350564"/>
            </a:xfrm>
            <a:prstGeom prst="rect">
              <a:avLst/>
            </a:prstGeom>
          </p:spPr>
        </p:pic>
        <p:sp>
          <p:nvSpPr>
            <p:cNvPr id="393" name="Rectangle 392"/>
            <p:cNvSpPr/>
            <p:nvPr/>
          </p:nvSpPr>
          <p:spPr>
            <a:xfrm>
              <a:off x="1960698" y="4213563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4" name="Picture 393" descr="brick001.jp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960699" y="4353793"/>
              <a:ext cx="177666" cy="350564"/>
            </a:xfrm>
            <a:prstGeom prst="rect">
              <a:avLst/>
            </a:prstGeom>
          </p:spPr>
        </p:pic>
        <p:sp>
          <p:nvSpPr>
            <p:cNvPr id="395" name="Rectangle 394"/>
            <p:cNvSpPr/>
            <p:nvPr/>
          </p:nvSpPr>
          <p:spPr>
            <a:xfrm>
              <a:off x="1960698" y="4704358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6" name="Picture 395" descr="Cement1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6200000">
              <a:off x="1672678" y="3570806"/>
              <a:ext cx="140226" cy="444165"/>
            </a:xfrm>
            <a:prstGeom prst="rect">
              <a:avLst/>
            </a:prstGeom>
          </p:spPr>
        </p:pic>
        <p:pic>
          <p:nvPicPr>
            <p:cNvPr id="397" name="Picture 396" descr="bluetile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00189" y="3863002"/>
              <a:ext cx="173492" cy="350564"/>
            </a:xfrm>
            <a:prstGeom prst="rect">
              <a:avLst/>
            </a:prstGeom>
          </p:spPr>
        </p:pic>
        <p:sp>
          <p:nvSpPr>
            <p:cNvPr id="398" name="Rectangle 397"/>
            <p:cNvSpPr/>
            <p:nvPr/>
          </p:nvSpPr>
          <p:spPr>
            <a:xfrm>
              <a:off x="3200189" y="3722779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9" name="Picture 398" descr="bluetile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12713" y="4357963"/>
              <a:ext cx="173492" cy="350564"/>
            </a:xfrm>
            <a:prstGeom prst="rect">
              <a:avLst/>
            </a:prstGeom>
          </p:spPr>
        </p:pic>
        <p:sp>
          <p:nvSpPr>
            <p:cNvPr id="400" name="Rectangle 399"/>
            <p:cNvSpPr/>
            <p:nvPr/>
          </p:nvSpPr>
          <p:spPr>
            <a:xfrm>
              <a:off x="3212713" y="4217739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01" name="Picture 400" descr="bluetile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08539" y="4848761"/>
              <a:ext cx="173492" cy="350564"/>
            </a:xfrm>
            <a:prstGeom prst="rect">
              <a:avLst/>
            </a:prstGeom>
          </p:spPr>
        </p:pic>
        <p:sp>
          <p:nvSpPr>
            <p:cNvPr id="402" name="Rectangle 401"/>
            <p:cNvSpPr/>
            <p:nvPr/>
          </p:nvSpPr>
          <p:spPr>
            <a:xfrm>
              <a:off x="3208539" y="4708536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03" name="Picture 402" descr="bluetile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00189" y="5339549"/>
              <a:ext cx="173492" cy="350564"/>
            </a:xfrm>
            <a:prstGeom prst="rect">
              <a:avLst/>
            </a:prstGeom>
          </p:spPr>
        </p:pic>
        <p:sp>
          <p:nvSpPr>
            <p:cNvPr id="404" name="Rectangle 403"/>
            <p:cNvSpPr/>
            <p:nvPr/>
          </p:nvSpPr>
          <p:spPr>
            <a:xfrm>
              <a:off x="3200189" y="5199326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05" name="Picture 404" descr="bluetile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96015" y="5830347"/>
              <a:ext cx="173492" cy="350564"/>
            </a:xfrm>
            <a:prstGeom prst="rect">
              <a:avLst/>
            </a:prstGeom>
          </p:spPr>
        </p:pic>
        <p:sp>
          <p:nvSpPr>
            <p:cNvPr id="406" name="Rectangle 405"/>
            <p:cNvSpPr/>
            <p:nvPr/>
          </p:nvSpPr>
          <p:spPr>
            <a:xfrm>
              <a:off x="3196015" y="5690123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Rectangle 406"/>
            <p:cNvSpPr/>
            <p:nvPr/>
          </p:nvSpPr>
          <p:spPr>
            <a:xfrm>
              <a:off x="3191841" y="6180912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08" name="Picture 407" descr="Cement1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6200000">
              <a:off x="2294511" y="4065769"/>
              <a:ext cx="140226" cy="444165"/>
            </a:xfrm>
            <a:prstGeom prst="rect">
              <a:avLst/>
            </a:prstGeom>
          </p:spPr>
        </p:pic>
        <p:sp>
          <p:nvSpPr>
            <p:cNvPr id="409" name="Rectangle 408"/>
            <p:cNvSpPr/>
            <p:nvPr/>
          </p:nvSpPr>
          <p:spPr>
            <a:xfrm>
              <a:off x="2590883" y="4213563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0" name="Picture 409" descr="rock14.gif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78357" y="4852061"/>
              <a:ext cx="173492" cy="350564"/>
            </a:xfrm>
            <a:prstGeom prst="rect">
              <a:avLst/>
            </a:prstGeom>
          </p:spPr>
        </p:pic>
        <p:sp>
          <p:nvSpPr>
            <p:cNvPr id="411" name="Rectangle 410"/>
            <p:cNvSpPr/>
            <p:nvPr/>
          </p:nvSpPr>
          <p:spPr>
            <a:xfrm>
              <a:off x="2590883" y="4711835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2" name="Picture 411" descr="rock14.gif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74183" y="5335372"/>
              <a:ext cx="173492" cy="350564"/>
            </a:xfrm>
            <a:prstGeom prst="rect">
              <a:avLst/>
            </a:prstGeom>
          </p:spPr>
        </p:pic>
        <p:sp>
          <p:nvSpPr>
            <p:cNvPr id="413" name="Rectangle 412"/>
            <p:cNvSpPr/>
            <p:nvPr/>
          </p:nvSpPr>
          <p:spPr>
            <a:xfrm>
              <a:off x="2590883" y="5202626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Rectangle 413"/>
            <p:cNvSpPr/>
            <p:nvPr/>
          </p:nvSpPr>
          <p:spPr>
            <a:xfrm>
              <a:off x="2578357" y="5690123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5" name="Picture 414" descr="honeycomb.gi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6200000">
              <a:off x="3543995" y="5539799"/>
              <a:ext cx="136933" cy="444164"/>
            </a:xfrm>
            <a:prstGeom prst="rect">
              <a:avLst/>
            </a:prstGeom>
          </p:spPr>
        </p:pic>
        <p:sp>
          <p:nvSpPr>
            <p:cNvPr id="416" name="Rectangle 415"/>
            <p:cNvSpPr/>
            <p:nvPr/>
          </p:nvSpPr>
          <p:spPr>
            <a:xfrm>
              <a:off x="3838719" y="5697603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7" name="Picture 416" descr="honeycomb.gi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6200000">
              <a:off x="4174177" y="5547278"/>
              <a:ext cx="136933" cy="444164"/>
            </a:xfrm>
            <a:prstGeom prst="rect">
              <a:avLst/>
            </a:prstGeom>
          </p:spPr>
        </p:pic>
        <p:sp>
          <p:nvSpPr>
            <p:cNvPr id="418" name="Rectangle 417"/>
            <p:cNvSpPr/>
            <p:nvPr/>
          </p:nvSpPr>
          <p:spPr>
            <a:xfrm>
              <a:off x="4464726" y="5700894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9" name="Picture 418" descr="Cement1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842895" y="5841120"/>
              <a:ext cx="177666" cy="350564"/>
            </a:xfrm>
            <a:prstGeom prst="rect">
              <a:avLst/>
            </a:prstGeom>
          </p:spPr>
        </p:pic>
        <p:pic>
          <p:nvPicPr>
            <p:cNvPr id="420" name="Picture 419" descr="Cement1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6200000">
              <a:off x="4172531" y="6039714"/>
              <a:ext cx="140226" cy="444165"/>
            </a:xfrm>
            <a:prstGeom prst="rect">
              <a:avLst/>
            </a:prstGeom>
          </p:spPr>
        </p:pic>
        <p:sp>
          <p:nvSpPr>
            <p:cNvPr id="421" name="Rectangle 420"/>
            <p:cNvSpPr/>
            <p:nvPr/>
          </p:nvSpPr>
          <p:spPr>
            <a:xfrm>
              <a:off x="3842895" y="6191682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Rectangle 421"/>
            <p:cNvSpPr/>
            <p:nvPr/>
          </p:nvSpPr>
          <p:spPr>
            <a:xfrm>
              <a:off x="4464727" y="6191682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23" name="Picture 422" descr="Cement1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6200000">
              <a:off x="3546524" y="4559865"/>
              <a:ext cx="140226" cy="444165"/>
            </a:xfrm>
            <a:prstGeom prst="rect">
              <a:avLst/>
            </a:prstGeom>
          </p:spPr>
        </p:pic>
        <p:pic>
          <p:nvPicPr>
            <p:cNvPr id="424" name="Picture 423" descr="Cement1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838719" y="4852063"/>
              <a:ext cx="177666" cy="350564"/>
            </a:xfrm>
            <a:prstGeom prst="rect">
              <a:avLst/>
            </a:prstGeom>
          </p:spPr>
        </p:pic>
        <p:sp>
          <p:nvSpPr>
            <p:cNvPr id="425" name="Rectangle 424"/>
            <p:cNvSpPr/>
            <p:nvPr/>
          </p:nvSpPr>
          <p:spPr>
            <a:xfrm>
              <a:off x="3838719" y="4711838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Rectangle 425"/>
            <p:cNvSpPr/>
            <p:nvPr/>
          </p:nvSpPr>
          <p:spPr>
            <a:xfrm>
              <a:off x="3838719" y="5202627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27" name="Picture 426" descr="Cement1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6200000">
              <a:off x="3550700" y="5050658"/>
              <a:ext cx="140226" cy="444165"/>
            </a:xfrm>
            <a:prstGeom prst="rect">
              <a:avLst/>
            </a:prstGeom>
          </p:spPr>
        </p:pic>
        <p:pic>
          <p:nvPicPr>
            <p:cNvPr id="428" name="Picture 427" descr="Cement1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842896" y="3862995"/>
              <a:ext cx="177666" cy="350564"/>
            </a:xfrm>
            <a:prstGeom prst="rect">
              <a:avLst/>
            </a:prstGeom>
          </p:spPr>
        </p:pic>
        <p:sp>
          <p:nvSpPr>
            <p:cNvPr id="429" name="Rectangle 428"/>
            <p:cNvSpPr/>
            <p:nvPr/>
          </p:nvSpPr>
          <p:spPr>
            <a:xfrm>
              <a:off x="3842896" y="3722769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Rectangle 429"/>
            <p:cNvSpPr/>
            <p:nvPr/>
          </p:nvSpPr>
          <p:spPr>
            <a:xfrm>
              <a:off x="3842896" y="4213559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31" name="Picture 430" descr="floral10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6200000">
              <a:off x="4174179" y="3572446"/>
              <a:ext cx="136932" cy="444164"/>
            </a:xfrm>
            <a:prstGeom prst="rect">
              <a:avLst/>
            </a:prstGeom>
          </p:spPr>
        </p:pic>
        <p:sp>
          <p:nvSpPr>
            <p:cNvPr id="432" name="Rectangle 431"/>
            <p:cNvSpPr/>
            <p:nvPr/>
          </p:nvSpPr>
          <p:spPr>
            <a:xfrm>
              <a:off x="4493953" y="3722760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33" name="Picture 432" descr="floral10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6200000">
              <a:off x="4825237" y="3569145"/>
              <a:ext cx="136932" cy="444164"/>
            </a:xfrm>
            <a:prstGeom prst="rect">
              <a:avLst/>
            </a:prstGeom>
          </p:spPr>
        </p:pic>
        <p:sp>
          <p:nvSpPr>
            <p:cNvPr id="434" name="Rectangle 433"/>
            <p:cNvSpPr/>
            <p:nvPr/>
          </p:nvSpPr>
          <p:spPr>
            <a:xfrm>
              <a:off x="5145010" y="3719459"/>
              <a:ext cx="177667" cy="140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35" name="Picture 434" descr="fish.jpg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127462" y="5383052"/>
              <a:ext cx="1253491" cy="879635"/>
            </a:xfrm>
            <a:prstGeom prst="rect">
              <a:avLst/>
            </a:prstGeom>
          </p:spPr>
        </p:pic>
        <p:pic>
          <p:nvPicPr>
            <p:cNvPr id="436" name="Picture 435" descr="eiffel.jp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400518" y="3165169"/>
              <a:ext cx="954387" cy="1121803"/>
            </a:xfrm>
            <a:prstGeom prst="rect">
              <a:avLst/>
            </a:prstGeom>
          </p:spPr>
        </p:pic>
        <p:pic>
          <p:nvPicPr>
            <p:cNvPr id="437" name="Picture 436" descr="butterfly.jp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983597" y="1765832"/>
              <a:ext cx="1481128" cy="828654"/>
            </a:xfrm>
            <a:prstGeom prst="rect">
              <a:avLst/>
            </a:prstGeom>
          </p:spPr>
        </p:pic>
        <p:cxnSp>
          <p:nvCxnSpPr>
            <p:cNvPr id="438" name="Straight Connector 437"/>
            <p:cNvCxnSpPr/>
            <p:nvPr/>
          </p:nvCxnSpPr>
          <p:spPr>
            <a:xfrm>
              <a:off x="945953" y="6507467"/>
              <a:ext cx="5532716" cy="337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Straight Connector 438"/>
            <p:cNvCxnSpPr/>
            <p:nvPr/>
          </p:nvCxnSpPr>
          <p:spPr>
            <a:xfrm rot="5400000">
              <a:off x="-1479359" y="4082153"/>
              <a:ext cx="4850625" cy="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/>
            <p:cNvCxnSpPr/>
            <p:nvPr/>
          </p:nvCxnSpPr>
          <p:spPr>
            <a:xfrm rot="5400000">
              <a:off x="4053355" y="4082153"/>
              <a:ext cx="4850625" cy="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Connector 440"/>
            <p:cNvCxnSpPr/>
            <p:nvPr/>
          </p:nvCxnSpPr>
          <p:spPr>
            <a:xfrm>
              <a:off x="945952" y="4852063"/>
              <a:ext cx="2245889" cy="112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/>
            <p:cNvCxnSpPr/>
            <p:nvPr/>
          </p:nvCxnSpPr>
          <p:spPr>
            <a:xfrm>
              <a:off x="3386206" y="4711838"/>
              <a:ext cx="3092463" cy="112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/>
            <p:cNvCxnSpPr/>
            <p:nvPr/>
          </p:nvCxnSpPr>
          <p:spPr>
            <a:xfrm flipV="1">
              <a:off x="3191841" y="4704358"/>
              <a:ext cx="206890" cy="14882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Connector 443"/>
            <p:cNvCxnSpPr/>
            <p:nvPr/>
          </p:nvCxnSpPr>
          <p:spPr>
            <a:xfrm flipV="1">
              <a:off x="3212714" y="2888768"/>
              <a:ext cx="3278479" cy="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Connector 444"/>
            <p:cNvCxnSpPr/>
            <p:nvPr/>
          </p:nvCxnSpPr>
          <p:spPr>
            <a:xfrm flipV="1">
              <a:off x="1765952" y="2888768"/>
              <a:ext cx="1446761" cy="114113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Connector 445"/>
            <p:cNvCxnSpPr/>
            <p:nvPr/>
          </p:nvCxnSpPr>
          <p:spPr>
            <a:xfrm rot="5400000" flipH="1" flipV="1">
              <a:off x="1357191" y="4436532"/>
              <a:ext cx="814676" cy="142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447" name="Picture 446" descr="Cement1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6200000">
              <a:off x="2920520" y="4552387"/>
              <a:ext cx="140226" cy="444165"/>
            </a:xfrm>
            <a:prstGeom prst="rect">
              <a:avLst/>
            </a:prstGeom>
          </p:spPr>
        </p:pic>
        <p:sp>
          <p:nvSpPr>
            <p:cNvPr id="448" name="TextBox 447"/>
            <p:cNvSpPr txBox="1"/>
            <p:nvPr/>
          </p:nvSpPr>
          <p:spPr>
            <a:xfrm>
              <a:off x="1073268" y="1616391"/>
              <a:ext cx="288577" cy="3430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/>
                <a:t>H</a:t>
              </a:r>
            </a:p>
          </p:txBody>
        </p:sp>
        <p:sp>
          <p:nvSpPr>
            <p:cNvPr id="449" name="TextBox 448"/>
            <p:cNvSpPr txBox="1"/>
            <p:nvPr/>
          </p:nvSpPr>
          <p:spPr>
            <a:xfrm>
              <a:off x="1050292" y="3568743"/>
              <a:ext cx="288577" cy="3430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/>
                <a:t>C</a:t>
              </a:r>
              <a:endParaRPr lang="en-US" sz="3600" b="1" dirty="0"/>
            </a:p>
          </p:txBody>
        </p:sp>
        <p:sp>
          <p:nvSpPr>
            <p:cNvPr id="450" name="TextBox 449"/>
            <p:cNvSpPr txBox="1"/>
            <p:nvPr/>
          </p:nvSpPr>
          <p:spPr>
            <a:xfrm>
              <a:off x="1731528" y="2122742"/>
              <a:ext cx="288577" cy="3430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/>
                <a:t>L</a:t>
              </a:r>
              <a:endParaRPr lang="en-US" sz="3600" b="1" dirty="0"/>
            </a:p>
          </p:txBody>
        </p:sp>
        <p:sp>
          <p:nvSpPr>
            <p:cNvPr id="451" name="TextBox 450"/>
            <p:cNvSpPr txBox="1"/>
            <p:nvPr/>
          </p:nvSpPr>
          <p:spPr>
            <a:xfrm>
              <a:off x="1763817" y="4043314"/>
              <a:ext cx="288577" cy="3430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/>
                <a:t>S</a:t>
              </a:r>
              <a:endParaRPr lang="en-US" sz="3600" b="1" dirty="0"/>
            </a:p>
          </p:txBody>
        </p:sp>
        <p:sp>
          <p:nvSpPr>
            <p:cNvPr id="452" name="TextBox 451"/>
            <p:cNvSpPr txBox="1"/>
            <p:nvPr/>
          </p:nvSpPr>
          <p:spPr>
            <a:xfrm>
              <a:off x="2551999" y="3922040"/>
              <a:ext cx="288577" cy="3430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/>
                <a:t>S</a:t>
              </a:r>
              <a:endParaRPr lang="en-US" sz="3600" b="1" dirty="0"/>
            </a:p>
          </p:txBody>
        </p:sp>
        <p:sp>
          <p:nvSpPr>
            <p:cNvPr id="453" name="TextBox 452"/>
            <p:cNvSpPr txBox="1"/>
            <p:nvPr/>
          </p:nvSpPr>
          <p:spPr>
            <a:xfrm>
              <a:off x="2332262" y="4555632"/>
              <a:ext cx="288577" cy="3430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/>
                <a:t>B</a:t>
              </a:r>
              <a:endParaRPr lang="en-US" sz="3600" b="1" dirty="0"/>
            </a:p>
          </p:txBody>
        </p:sp>
        <p:sp>
          <p:nvSpPr>
            <p:cNvPr id="454" name="TextBox 453"/>
            <p:cNvSpPr txBox="1"/>
            <p:nvPr/>
          </p:nvSpPr>
          <p:spPr>
            <a:xfrm>
              <a:off x="2983597" y="4398303"/>
              <a:ext cx="288577" cy="3430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/>
                <a:t>C</a:t>
              </a:r>
            </a:p>
          </p:txBody>
        </p:sp>
        <p:sp>
          <p:nvSpPr>
            <p:cNvPr id="455" name="TextBox 454"/>
            <p:cNvSpPr txBox="1"/>
            <p:nvPr/>
          </p:nvSpPr>
          <p:spPr>
            <a:xfrm>
              <a:off x="2967892" y="5386236"/>
              <a:ext cx="288577" cy="3430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/>
                <a:t>H</a:t>
              </a:r>
            </a:p>
          </p:txBody>
        </p:sp>
        <p:sp>
          <p:nvSpPr>
            <p:cNvPr id="456" name="TextBox 455"/>
            <p:cNvSpPr txBox="1"/>
            <p:nvPr/>
          </p:nvSpPr>
          <p:spPr>
            <a:xfrm>
              <a:off x="2380953" y="2923553"/>
              <a:ext cx="288577" cy="3430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/>
                <a:t>E</a:t>
              </a:r>
              <a:endParaRPr lang="en-US" sz="3600" b="1" dirty="0"/>
            </a:p>
          </p:txBody>
        </p:sp>
        <p:sp>
          <p:nvSpPr>
            <p:cNvPr id="457" name="TextBox 456"/>
            <p:cNvSpPr txBox="1"/>
            <p:nvPr/>
          </p:nvSpPr>
          <p:spPr>
            <a:xfrm>
              <a:off x="3626152" y="6046390"/>
              <a:ext cx="288577" cy="3430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/>
                <a:t>L</a:t>
              </a:r>
              <a:endParaRPr lang="en-US" sz="3600" b="1" dirty="0"/>
            </a:p>
          </p:txBody>
        </p:sp>
        <p:sp>
          <p:nvSpPr>
            <p:cNvPr id="458" name="TextBox 457"/>
            <p:cNvSpPr txBox="1"/>
            <p:nvPr/>
          </p:nvSpPr>
          <p:spPr>
            <a:xfrm>
              <a:off x="4457938" y="3411413"/>
              <a:ext cx="288577" cy="3430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/>
                <a:t>E</a:t>
              </a:r>
              <a:endParaRPr lang="en-US" sz="3600" b="1" dirty="0"/>
            </a:p>
          </p:txBody>
        </p:sp>
      </p:grpSp>
      <p:graphicFrame>
        <p:nvGraphicFramePr>
          <p:cNvPr id="462" name="Table 461"/>
          <p:cNvGraphicFramePr>
            <a:graphicFrameLocks noGrp="1"/>
          </p:cNvGraphicFramePr>
          <p:nvPr/>
        </p:nvGraphicFramePr>
        <p:xfrm>
          <a:off x="27575328" y="24460200"/>
          <a:ext cx="14868072" cy="635960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562272"/>
                <a:gridCol w="3200400"/>
                <a:gridCol w="2667000"/>
                <a:gridCol w="2438400"/>
              </a:tblGrid>
              <a:tr h="972684">
                <a:tc>
                  <a:txBody>
                    <a:bodyPr/>
                    <a:lstStyle/>
                    <a:p>
                      <a:pPr algn="l"/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Precision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Recall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F1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2684">
                <a:tc>
                  <a:txBody>
                    <a:bodyPr/>
                    <a:lstStyle/>
                    <a:p>
                      <a:pPr algn="l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Basic plans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81.47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56.04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66.40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2684">
                <a:tc>
                  <a:txBody>
                    <a:bodyPr/>
                    <a:lstStyle/>
                    <a:p>
                      <a:pPr algn="l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Landmarks plans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45.39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85.56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59.31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9499">
                <a:tc>
                  <a:txBody>
                    <a:bodyPr/>
                    <a:lstStyle/>
                    <a:p>
                      <a:pPr algn="l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Refined landmarks plans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80.59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77.49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79.01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42052">
                <a:tc>
                  <a:txBody>
                    <a:bodyPr/>
                    <a:lstStyle/>
                    <a:p>
                      <a:pPr algn="l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Refined</a:t>
                      </a:r>
                      <a:r>
                        <a:rPr lang="en-US" sz="4400" b="0" baseline="0" dirty="0" smtClean="0">
                          <a:latin typeface="Times New Roman"/>
                          <a:cs typeface="Times New Roman"/>
                        </a:rPr>
                        <a:t> landmarks plans (no temporal links)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80.54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68.87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latin typeface="Times New Roman"/>
                          <a:cs typeface="Times New Roman"/>
                        </a:rPr>
                        <a:t>74.25</a:t>
                      </a:r>
                      <a:endParaRPr lang="en-US" sz="4400" b="0" dirty="0">
                        <a:latin typeface="Times New Roman"/>
                        <a:cs typeface="Times New Roman"/>
                      </a:endParaRPr>
                    </a:p>
                  </a:txBody>
                  <a:tcPr marL="457200" marR="4572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63" name="Rectangle 462"/>
          <p:cNvSpPr/>
          <p:nvPr/>
        </p:nvSpPr>
        <p:spPr>
          <a:xfrm>
            <a:off x="18287999" y="22860000"/>
            <a:ext cx="24688800" cy="914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Rectangle 463"/>
          <p:cNvSpPr/>
          <p:nvPr/>
        </p:nvSpPr>
        <p:spPr>
          <a:xfrm>
            <a:off x="18973800" y="24536400"/>
            <a:ext cx="8056475" cy="6909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0"/>
              </a:spcAft>
            </a:pPr>
            <a:r>
              <a:rPr lang="en-US" sz="5400" u="sng" dirty="0" smtClean="0">
                <a:latin typeface="Times New Roman"/>
                <a:cs typeface="Times New Roman"/>
              </a:rPr>
              <a:t>Data</a:t>
            </a:r>
          </a:p>
          <a:p>
            <a:pPr>
              <a:spcAft>
                <a:spcPts val="3000"/>
              </a:spcAft>
            </a:pPr>
            <a:r>
              <a:rPr lang="en-US" sz="4400" dirty="0" smtClean="0">
                <a:latin typeface="Times New Roman"/>
                <a:cs typeface="Times New Roman"/>
              </a:rPr>
              <a:t>Adapted from data collected by </a:t>
            </a:r>
            <a:r>
              <a:rPr lang="en-US" sz="4400" dirty="0" err="1" smtClean="0">
                <a:solidFill>
                  <a:srgbClr val="008000"/>
                </a:solidFill>
                <a:latin typeface="Times New Roman"/>
                <a:cs typeface="Times New Roman"/>
              </a:rPr>
              <a:t>MacMahon</a:t>
            </a:r>
            <a:r>
              <a:rPr lang="en-US" sz="4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et al. (2006)</a:t>
            </a:r>
          </a:p>
          <a:p>
            <a:pPr>
              <a:spcAft>
                <a:spcPts val="3000"/>
              </a:spcAft>
            </a:pPr>
            <a:r>
              <a:rPr lang="en-US" sz="4400" dirty="0" smtClean="0">
                <a:latin typeface="Times New Roman"/>
                <a:cs typeface="Times New Roman"/>
              </a:rPr>
              <a:t># instructions: 3236</a:t>
            </a:r>
          </a:p>
          <a:p>
            <a:pPr>
              <a:spcAft>
                <a:spcPts val="3000"/>
              </a:spcAft>
            </a:pPr>
            <a:r>
              <a:rPr lang="en-US" sz="4400" dirty="0" smtClean="0">
                <a:latin typeface="Times New Roman"/>
                <a:cs typeface="Times New Roman"/>
              </a:rPr>
              <a:t>Vocabulary size: 629</a:t>
            </a:r>
          </a:p>
          <a:p>
            <a:pPr>
              <a:spcAft>
                <a:spcPts val="3000"/>
              </a:spcAft>
            </a:pPr>
            <a:r>
              <a:rPr lang="en-US" sz="4400" dirty="0" smtClean="0">
                <a:latin typeface="Times New Roman"/>
                <a:cs typeface="Times New Roman"/>
              </a:rPr>
              <a:t>Avg. # words: 7.8 (Std. Dev. 5.1)</a:t>
            </a:r>
          </a:p>
          <a:p>
            <a:pPr>
              <a:spcAft>
                <a:spcPts val="3000"/>
              </a:spcAft>
            </a:pPr>
            <a:r>
              <a:rPr lang="en-US" sz="4400" dirty="0" smtClean="0">
                <a:latin typeface="Times New Roman"/>
                <a:cs typeface="Times New Roman"/>
              </a:rPr>
              <a:t>Avg. # actions: 2.1 (Std. Dev. 2.4)</a:t>
            </a:r>
            <a:endParaRPr lang="en-US" sz="4400" dirty="0">
              <a:latin typeface="Times New Roman"/>
              <a:cs typeface="Times New Roman"/>
            </a:endParaRPr>
          </a:p>
        </p:txBody>
      </p:sp>
      <p:sp>
        <p:nvSpPr>
          <p:cNvPr id="465" name="Rectangle 3"/>
          <p:cNvSpPr txBox="1">
            <a:spLocks noChangeArrowheads="1"/>
          </p:cNvSpPr>
          <p:nvPr/>
        </p:nvSpPr>
        <p:spPr>
          <a:xfrm>
            <a:off x="19431000" y="12420600"/>
            <a:ext cx="22860000" cy="52897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First learn a lexicon.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To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learn the meaning of the word/short phrase </a:t>
            </a: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w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:</a:t>
            </a:r>
          </a:p>
          <a:p>
            <a:pPr marL="1371600" lvl="0" indent="-787400" defTabSz="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4400" dirty="0" smtClean="0">
                <a:latin typeface="Times New Roman"/>
                <a:cs typeface="Times New Roman"/>
              </a:rPr>
              <a:t>Collect all plans that co-occur with </a:t>
            </a:r>
            <a:r>
              <a:rPr lang="en-US" sz="4400" i="1" dirty="0" err="1" smtClean="0">
                <a:latin typeface="Times New Roman"/>
                <a:cs typeface="Times New Roman"/>
              </a:rPr>
              <a:t>w</a:t>
            </a:r>
            <a:r>
              <a:rPr lang="en-US" sz="4400" i="1" dirty="0" smtClean="0">
                <a:latin typeface="Times New Roman"/>
                <a:cs typeface="Times New Roman"/>
              </a:rPr>
              <a:t> </a:t>
            </a:r>
            <a:r>
              <a:rPr lang="en-US" sz="4400" dirty="0" smtClean="0">
                <a:latin typeface="Times New Roman"/>
                <a:cs typeface="Times New Roman"/>
              </a:rPr>
              <a:t>and add them </a:t>
            </a:r>
            <a:r>
              <a:rPr lang="en-US" sz="4400" dirty="0" smtClean="0">
                <a:latin typeface="Times New Roman"/>
                <a:cs typeface="Times New Roman"/>
              </a:rPr>
              <a:t>to </a:t>
            </a:r>
            <a:r>
              <a:rPr lang="en-US" sz="4400" i="1" dirty="0" err="1" smtClean="0">
                <a:latin typeface="Times New Roman"/>
                <a:cs typeface="Times New Roman"/>
              </a:rPr>
              <a:t>MeaningSet</a:t>
            </a:r>
            <a:r>
              <a:rPr lang="en-US" sz="4400" i="1" dirty="0" err="1" smtClean="0">
                <a:latin typeface="Times New Roman"/>
                <a:cs typeface="Times New Roman"/>
              </a:rPr>
              <a:t>(w</a:t>
            </a:r>
            <a:r>
              <a:rPr lang="en-US" sz="4400" i="1" dirty="0" smtClean="0">
                <a:latin typeface="Times New Roman"/>
                <a:cs typeface="Times New Roman"/>
              </a:rPr>
              <a:t>)</a:t>
            </a:r>
          </a:p>
          <a:p>
            <a:pPr marL="1371600" lvl="0" indent="-787400" defTabSz="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4400" dirty="0" smtClean="0">
                <a:latin typeface="Times New Roman"/>
                <a:cs typeface="Times New Roman"/>
              </a:rPr>
              <a:t>Repeatedly take intersections of all possible pairs of members of </a:t>
            </a:r>
            <a:r>
              <a:rPr lang="en-US" sz="4400" i="1" dirty="0" err="1" smtClean="0">
                <a:latin typeface="Times New Roman"/>
                <a:cs typeface="Times New Roman"/>
              </a:rPr>
              <a:t>MeaningSet(w</a:t>
            </a:r>
            <a:r>
              <a:rPr lang="en-US" sz="4400" i="1" dirty="0" smtClean="0">
                <a:latin typeface="Times New Roman"/>
                <a:cs typeface="Times New Roman"/>
              </a:rPr>
              <a:t>)</a:t>
            </a:r>
            <a:r>
              <a:rPr lang="en-US" sz="4400" dirty="0" smtClean="0">
                <a:latin typeface="Times New Roman"/>
                <a:cs typeface="Times New Roman"/>
              </a:rPr>
              <a:t> and add any new entries to </a:t>
            </a:r>
            <a:r>
              <a:rPr lang="en-US" sz="4400" i="1" dirty="0" err="1" smtClean="0">
                <a:latin typeface="Times New Roman"/>
                <a:cs typeface="Times New Roman"/>
              </a:rPr>
              <a:t>MeaningSet(w</a:t>
            </a:r>
            <a:r>
              <a:rPr lang="en-US" sz="4400" i="1" dirty="0" smtClean="0">
                <a:latin typeface="Times New Roman"/>
                <a:cs typeface="Times New Roman"/>
              </a:rPr>
              <a:t>)</a:t>
            </a:r>
          </a:p>
          <a:p>
            <a:pPr marL="1371600" lvl="0" indent="-787400" defTabSz="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4400" dirty="0" smtClean="0">
                <a:latin typeface="Times New Roman"/>
                <a:cs typeface="Times New Roman"/>
              </a:rPr>
              <a:t>Rank the entries by the scoring function</a:t>
            </a:r>
            <a:r>
              <a:rPr lang="en-US" sz="4400" dirty="0" smtClean="0">
                <a:latin typeface="Times New Roman"/>
                <a:cs typeface="Times New Roman"/>
              </a:rPr>
              <a:t>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0"/>
              </a:spcBef>
              <a:buClrTx/>
              <a:buSzTx/>
              <a:buFont typeface="Arial"/>
              <a:buChar char="•"/>
              <a:tabLst/>
              <a:defRPr/>
            </a:pPr>
            <a:r>
              <a:rPr lang="en-US" sz="4400" dirty="0" smtClean="0">
                <a:latin typeface="Times New Roman"/>
                <a:cs typeface="Times New Roman"/>
              </a:rPr>
              <a:t>Use </a:t>
            </a:r>
            <a:r>
              <a:rPr lang="en-US" sz="4400" dirty="0" smtClean="0">
                <a:latin typeface="Times New Roman"/>
                <a:cs typeface="Times New Roman"/>
              </a:rPr>
              <a:t>the</a:t>
            </a:r>
            <a:r>
              <a:rPr lang="en-US" sz="4400" dirty="0" smtClean="0">
                <a:latin typeface="Times New Roman"/>
                <a:cs typeface="Times New Roman"/>
              </a:rPr>
              <a:t> learned lexicon </a:t>
            </a:r>
            <a:r>
              <a:rPr lang="en-US" sz="4400" dirty="0" smtClean="0">
                <a:latin typeface="Times New Roman"/>
                <a:cs typeface="Times New Roman"/>
              </a:rPr>
              <a:t>to help remove extraneous components of the </a:t>
            </a:r>
            <a:r>
              <a:rPr lang="en-US" sz="4400" dirty="0" smtClean="0">
                <a:latin typeface="Times New Roman"/>
                <a:cs typeface="Times New Roman"/>
              </a:rPr>
              <a:t>graph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27575328" y="30861000"/>
            <a:ext cx="1486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Times New Roman"/>
                <a:cs typeface="Times New Roman"/>
              </a:rPr>
              <a:t>Partial matching accuracy compared to human annotated plans</a:t>
            </a:r>
            <a:endParaRPr lang="en-US" sz="4400" dirty="0">
              <a:latin typeface="Times New Roman"/>
              <a:cs typeface="Times New Roman"/>
            </a:endParaRPr>
          </a:p>
        </p:txBody>
      </p:sp>
      <p:sp>
        <p:nvSpPr>
          <p:cNvPr id="185" name="Frame 184"/>
          <p:cNvSpPr/>
          <p:nvPr/>
        </p:nvSpPr>
        <p:spPr>
          <a:xfrm>
            <a:off x="6705600" y="13571696"/>
            <a:ext cx="386987" cy="332904"/>
          </a:xfrm>
          <a:prstGeom prst="fram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6" name="Frame 185"/>
          <p:cNvSpPr/>
          <p:nvPr/>
        </p:nvSpPr>
        <p:spPr>
          <a:xfrm>
            <a:off x="8804571" y="14524241"/>
            <a:ext cx="386987" cy="332904"/>
          </a:xfrm>
          <a:prstGeom prst="fram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7" name="Down Arrow 186"/>
          <p:cNvSpPr/>
          <p:nvPr/>
        </p:nvSpPr>
        <p:spPr>
          <a:xfrm>
            <a:off x="6781800" y="14020800"/>
            <a:ext cx="274320" cy="44790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Down Arrow 187"/>
          <p:cNvSpPr/>
          <p:nvPr/>
        </p:nvSpPr>
        <p:spPr>
          <a:xfrm rot="16200000">
            <a:off x="7330440" y="14421084"/>
            <a:ext cx="274320" cy="44790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Down Arrow 188"/>
          <p:cNvSpPr/>
          <p:nvPr/>
        </p:nvSpPr>
        <p:spPr>
          <a:xfrm rot="16200000">
            <a:off x="8316393" y="14455467"/>
            <a:ext cx="274320" cy="44790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TextBox 189"/>
          <p:cNvSpPr txBox="1"/>
          <p:nvPr/>
        </p:nvSpPr>
        <p:spPr>
          <a:xfrm>
            <a:off x="5943600" y="12801600"/>
            <a:ext cx="2043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Start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8763000" y="14173200"/>
            <a:ext cx="2043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End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269" name="Rounded Rectangle 268"/>
          <p:cNvSpPr/>
          <p:nvPr/>
        </p:nvSpPr>
        <p:spPr>
          <a:xfrm>
            <a:off x="25069800" y="8546119"/>
            <a:ext cx="1828800" cy="69282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Times New Roman"/>
                <a:cs typeface="Times New Roman"/>
              </a:rPr>
              <a:t>Travel</a:t>
            </a:r>
          </a:p>
        </p:txBody>
      </p:sp>
      <p:sp>
        <p:nvSpPr>
          <p:cNvPr id="270" name="Rounded Rectangle 269"/>
          <p:cNvSpPr/>
          <p:nvPr/>
        </p:nvSpPr>
        <p:spPr>
          <a:xfrm>
            <a:off x="20802600" y="8546119"/>
            <a:ext cx="1828800" cy="69494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Times New Roman"/>
                <a:cs typeface="Times New Roman"/>
              </a:rPr>
              <a:t>Turn</a:t>
            </a:r>
          </a:p>
        </p:txBody>
      </p:sp>
      <p:sp>
        <p:nvSpPr>
          <p:cNvPr id="272" name="Oval 271"/>
          <p:cNvSpPr/>
          <p:nvPr/>
        </p:nvSpPr>
        <p:spPr>
          <a:xfrm>
            <a:off x="20802600" y="10058399"/>
            <a:ext cx="1828800" cy="128016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Times New Roman"/>
                <a:cs typeface="Times New Roman"/>
              </a:rPr>
              <a:t>LEFT</a:t>
            </a:r>
          </a:p>
        </p:txBody>
      </p:sp>
      <p:sp>
        <p:nvSpPr>
          <p:cNvPr id="273" name="Oval 272"/>
          <p:cNvSpPr/>
          <p:nvPr/>
        </p:nvSpPr>
        <p:spPr>
          <a:xfrm>
            <a:off x="25069800" y="10058399"/>
            <a:ext cx="1828800" cy="128016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Times New Roman"/>
                <a:cs typeface="Times New Roman"/>
              </a:rPr>
              <a:t>steps: 2</a:t>
            </a:r>
          </a:p>
        </p:txBody>
      </p:sp>
      <p:cxnSp>
        <p:nvCxnSpPr>
          <p:cNvPr id="276" name="Straight Arrow Connector 275"/>
          <p:cNvCxnSpPr>
            <a:stCxn id="270" idx="3"/>
            <a:endCxn id="269" idx="1"/>
          </p:cNvCxnSpPr>
          <p:nvPr/>
        </p:nvCxnSpPr>
        <p:spPr>
          <a:xfrm flipV="1">
            <a:off x="22631400" y="8892532"/>
            <a:ext cx="2438400" cy="1059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>
            <a:stCxn id="270" idx="2"/>
            <a:endCxn id="272" idx="0"/>
          </p:cNvCxnSpPr>
          <p:nvPr/>
        </p:nvCxnSpPr>
        <p:spPr>
          <a:xfrm rot="5400000">
            <a:off x="21308332" y="9649731"/>
            <a:ext cx="817336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stCxn id="269" idx="2"/>
            <a:endCxn id="273" idx="0"/>
          </p:cNvCxnSpPr>
          <p:nvPr/>
        </p:nvCxnSpPr>
        <p:spPr>
          <a:xfrm rot="5400000">
            <a:off x="25574473" y="9648672"/>
            <a:ext cx="81945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20" name="Group 519"/>
          <p:cNvGrpSpPr/>
          <p:nvPr/>
        </p:nvGrpSpPr>
        <p:grpSpPr>
          <a:xfrm>
            <a:off x="19502774" y="18772160"/>
            <a:ext cx="11891626" cy="2792440"/>
            <a:chOff x="19202400" y="18739298"/>
            <a:chExt cx="11891626" cy="2792440"/>
          </a:xfrm>
        </p:grpSpPr>
        <p:sp>
          <p:nvSpPr>
            <p:cNvPr id="342" name="Rounded Rectangle 341"/>
            <p:cNvSpPr/>
            <p:nvPr/>
          </p:nvSpPr>
          <p:spPr>
            <a:xfrm>
              <a:off x="22864426" y="18739298"/>
              <a:ext cx="1828800" cy="69494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Verify</a:t>
              </a:r>
            </a:p>
          </p:txBody>
        </p:sp>
        <p:sp>
          <p:nvSpPr>
            <p:cNvPr id="343" name="Rounded Rectangle 342"/>
            <p:cNvSpPr/>
            <p:nvPr/>
          </p:nvSpPr>
          <p:spPr>
            <a:xfrm>
              <a:off x="26445826" y="18741418"/>
              <a:ext cx="1828800" cy="69282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Travel</a:t>
              </a:r>
            </a:p>
          </p:txBody>
        </p:sp>
        <p:sp>
          <p:nvSpPr>
            <p:cNvPr id="344" name="Rounded Rectangle 343"/>
            <p:cNvSpPr/>
            <p:nvPr/>
          </p:nvSpPr>
          <p:spPr>
            <a:xfrm>
              <a:off x="19202400" y="18739299"/>
              <a:ext cx="1828800" cy="69494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Turn</a:t>
              </a:r>
            </a:p>
          </p:txBody>
        </p:sp>
        <p:sp>
          <p:nvSpPr>
            <p:cNvPr id="349" name="Rounded Rectangle 348"/>
            <p:cNvSpPr/>
            <p:nvPr/>
          </p:nvSpPr>
          <p:spPr>
            <a:xfrm>
              <a:off x="29265226" y="18741418"/>
              <a:ext cx="1828800" cy="69282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Verify</a:t>
              </a:r>
            </a:p>
          </p:txBody>
        </p:sp>
        <p:sp>
          <p:nvSpPr>
            <p:cNvPr id="351" name="Oval 350"/>
            <p:cNvSpPr/>
            <p:nvPr/>
          </p:nvSpPr>
          <p:spPr>
            <a:xfrm>
              <a:off x="19206826" y="20251578"/>
              <a:ext cx="1828800" cy="128016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LEFT</a:t>
              </a:r>
            </a:p>
          </p:txBody>
        </p:sp>
        <p:sp>
          <p:nvSpPr>
            <p:cNvPr id="353" name="Oval 352"/>
            <p:cNvSpPr/>
            <p:nvPr/>
          </p:nvSpPr>
          <p:spPr>
            <a:xfrm>
              <a:off x="26445826" y="20251578"/>
              <a:ext cx="1828800" cy="128016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steps: 2</a:t>
              </a:r>
            </a:p>
          </p:txBody>
        </p:sp>
        <p:sp>
          <p:nvSpPr>
            <p:cNvPr id="354" name="Oval 353"/>
            <p:cNvSpPr/>
            <p:nvPr/>
          </p:nvSpPr>
          <p:spPr>
            <a:xfrm>
              <a:off x="29265226" y="20251578"/>
              <a:ext cx="1828800" cy="12801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at: SOFA</a:t>
              </a:r>
            </a:p>
          </p:txBody>
        </p:sp>
        <p:sp>
          <p:nvSpPr>
            <p:cNvPr id="459" name="Oval 458"/>
            <p:cNvSpPr/>
            <p:nvPr/>
          </p:nvSpPr>
          <p:spPr>
            <a:xfrm>
              <a:off x="24007426" y="20251578"/>
              <a:ext cx="1828800" cy="128016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chemeClr val="tx1"/>
                  </a:solidFill>
                  <a:latin typeface="Times New Roman"/>
                  <a:ea typeface="Arial" charset="0"/>
                  <a:cs typeface="Times New Roman"/>
                </a:rPr>
                <a:t>front: SOFA</a:t>
              </a:r>
            </a:p>
          </p:txBody>
        </p:sp>
        <p:cxnSp>
          <p:nvCxnSpPr>
            <p:cNvPr id="460" name="Straight Arrow Connector 459"/>
            <p:cNvCxnSpPr>
              <a:stCxn id="344" idx="3"/>
              <a:endCxn id="342" idx="1"/>
            </p:cNvCxnSpPr>
            <p:nvPr/>
          </p:nvCxnSpPr>
          <p:spPr>
            <a:xfrm flipV="1">
              <a:off x="21031200" y="19086770"/>
              <a:ext cx="1833226" cy="1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Straight Arrow Connector 460"/>
            <p:cNvCxnSpPr>
              <a:stCxn id="342" idx="3"/>
              <a:endCxn id="343" idx="1"/>
            </p:cNvCxnSpPr>
            <p:nvPr/>
          </p:nvCxnSpPr>
          <p:spPr>
            <a:xfrm>
              <a:off x="24693226" y="19086770"/>
              <a:ext cx="1752600" cy="1061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Straight Arrow Connector 475"/>
            <p:cNvCxnSpPr>
              <a:stCxn id="343" idx="3"/>
              <a:endCxn id="349" idx="1"/>
            </p:cNvCxnSpPr>
            <p:nvPr/>
          </p:nvCxnSpPr>
          <p:spPr>
            <a:xfrm>
              <a:off x="28274626" y="19087831"/>
              <a:ext cx="990600" cy="1588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7" name="Oval 476"/>
            <p:cNvSpPr/>
            <p:nvPr/>
          </p:nvSpPr>
          <p:spPr>
            <a:xfrm>
              <a:off x="21645226" y="20251578"/>
              <a:ext cx="1828800" cy="128016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chemeClr val="tx1"/>
                  </a:solidFill>
                  <a:latin typeface="Times New Roman"/>
                  <a:ea typeface="Arial" charset="0"/>
                  <a:cs typeface="Times New Roman"/>
                </a:rPr>
                <a:t>front: 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/>
                  <a:ea typeface="Arial" charset="0"/>
                  <a:cs typeface="Times New Roman"/>
                </a:rPr>
                <a:t>BLUE</a:t>
              </a:r>
            </a:p>
            <a:p>
              <a:pPr algn="ctr">
                <a:defRPr/>
              </a:pPr>
              <a:r>
                <a:rPr lang="en-US" sz="2800" dirty="0" smtClean="0">
                  <a:solidFill>
                    <a:schemeClr val="tx1"/>
                  </a:solidFill>
                  <a:latin typeface="Times New Roman"/>
                  <a:ea typeface="Arial" charset="0"/>
                  <a:cs typeface="Times New Roman"/>
                </a:rPr>
                <a:t>HALL</a:t>
              </a:r>
              <a:endParaRPr lang="en-US" sz="2800" dirty="0">
                <a:solidFill>
                  <a:schemeClr val="tx1"/>
                </a:solidFill>
                <a:latin typeface="Times New Roman"/>
                <a:ea typeface="Arial" charset="0"/>
                <a:cs typeface="Times New Roman"/>
              </a:endParaRPr>
            </a:p>
          </p:txBody>
        </p:sp>
        <p:cxnSp>
          <p:nvCxnSpPr>
            <p:cNvPr id="478" name="Straight Connector 477"/>
            <p:cNvCxnSpPr>
              <a:stCxn id="344" idx="2"/>
              <a:endCxn id="351" idx="0"/>
            </p:cNvCxnSpPr>
            <p:nvPr/>
          </p:nvCxnSpPr>
          <p:spPr>
            <a:xfrm rot="16200000" flipH="1">
              <a:off x="19710346" y="19840697"/>
              <a:ext cx="817335" cy="442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Straight Connector 478"/>
            <p:cNvCxnSpPr>
              <a:stCxn id="342" idx="2"/>
              <a:endCxn id="477" idx="0"/>
            </p:cNvCxnSpPr>
            <p:nvPr/>
          </p:nvCxnSpPr>
          <p:spPr>
            <a:xfrm rot="5400000">
              <a:off x="22760558" y="19233310"/>
              <a:ext cx="817336" cy="1219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Straight Connector 479"/>
            <p:cNvCxnSpPr>
              <a:stCxn id="342" idx="2"/>
              <a:endCxn id="459" idx="0"/>
            </p:cNvCxnSpPr>
            <p:nvPr/>
          </p:nvCxnSpPr>
          <p:spPr>
            <a:xfrm rot="16200000" flipH="1">
              <a:off x="23941658" y="19271410"/>
              <a:ext cx="817336" cy="11430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Straight Connector 480"/>
            <p:cNvCxnSpPr>
              <a:stCxn id="343" idx="2"/>
              <a:endCxn id="353" idx="0"/>
            </p:cNvCxnSpPr>
            <p:nvPr/>
          </p:nvCxnSpPr>
          <p:spPr>
            <a:xfrm rot="5400000">
              <a:off x="26951559" y="19842911"/>
              <a:ext cx="817334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Straight Connector 481"/>
            <p:cNvCxnSpPr>
              <a:stCxn id="349" idx="2"/>
              <a:endCxn id="354" idx="0"/>
            </p:cNvCxnSpPr>
            <p:nvPr/>
          </p:nvCxnSpPr>
          <p:spPr>
            <a:xfrm rot="5400000">
              <a:off x="29770959" y="19842911"/>
              <a:ext cx="817334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9" name="Group 518"/>
          <p:cNvGrpSpPr/>
          <p:nvPr/>
        </p:nvGrpSpPr>
        <p:grpSpPr>
          <a:xfrm>
            <a:off x="34137600" y="18739299"/>
            <a:ext cx="7696200" cy="2792439"/>
            <a:chOff x="35509200" y="18739299"/>
            <a:chExt cx="7696200" cy="2792439"/>
          </a:xfrm>
        </p:grpSpPr>
        <p:sp>
          <p:nvSpPr>
            <p:cNvPr id="501" name="Rounded Rectangle 500"/>
            <p:cNvSpPr/>
            <p:nvPr/>
          </p:nvSpPr>
          <p:spPr>
            <a:xfrm>
              <a:off x="38557200" y="18741418"/>
              <a:ext cx="1828800" cy="69282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Travel</a:t>
              </a:r>
            </a:p>
          </p:txBody>
        </p:sp>
        <p:sp>
          <p:nvSpPr>
            <p:cNvPr id="502" name="Rounded Rectangle 501"/>
            <p:cNvSpPr/>
            <p:nvPr/>
          </p:nvSpPr>
          <p:spPr>
            <a:xfrm>
              <a:off x="35509200" y="18739299"/>
              <a:ext cx="1828800" cy="69494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Turn</a:t>
              </a:r>
            </a:p>
          </p:txBody>
        </p:sp>
        <p:sp>
          <p:nvSpPr>
            <p:cNvPr id="503" name="Rounded Rectangle 502"/>
            <p:cNvSpPr/>
            <p:nvPr/>
          </p:nvSpPr>
          <p:spPr>
            <a:xfrm>
              <a:off x="41376600" y="18741418"/>
              <a:ext cx="1828800" cy="69282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Verify</a:t>
              </a:r>
            </a:p>
          </p:txBody>
        </p:sp>
        <p:sp>
          <p:nvSpPr>
            <p:cNvPr id="504" name="Oval 503"/>
            <p:cNvSpPr/>
            <p:nvPr/>
          </p:nvSpPr>
          <p:spPr>
            <a:xfrm>
              <a:off x="35509200" y="20251578"/>
              <a:ext cx="1828800" cy="128016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LEFT</a:t>
              </a:r>
            </a:p>
          </p:txBody>
        </p:sp>
        <p:sp>
          <p:nvSpPr>
            <p:cNvPr id="506" name="Oval 505"/>
            <p:cNvSpPr/>
            <p:nvPr/>
          </p:nvSpPr>
          <p:spPr>
            <a:xfrm>
              <a:off x="41376600" y="20251578"/>
              <a:ext cx="1828800" cy="12801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at: SOFA</a:t>
              </a:r>
            </a:p>
          </p:txBody>
        </p:sp>
        <p:cxnSp>
          <p:nvCxnSpPr>
            <p:cNvPr id="508" name="Straight Arrow Connector 507"/>
            <p:cNvCxnSpPr>
              <a:stCxn id="502" idx="3"/>
              <a:endCxn id="501" idx="1"/>
            </p:cNvCxnSpPr>
            <p:nvPr/>
          </p:nvCxnSpPr>
          <p:spPr>
            <a:xfrm>
              <a:off x="37338000" y="19086771"/>
              <a:ext cx="1219200" cy="106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Straight Arrow Connector 509"/>
            <p:cNvCxnSpPr>
              <a:stCxn id="501" idx="3"/>
              <a:endCxn id="503" idx="1"/>
            </p:cNvCxnSpPr>
            <p:nvPr/>
          </p:nvCxnSpPr>
          <p:spPr>
            <a:xfrm>
              <a:off x="40386000" y="19087831"/>
              <a:ext cx="990600" cy="1588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Straight Connector 511"/>
            <p:cNvCxnSpPr>
              <a:stCxn id="502" idx="2"/>
              <a:endCxn id="504" idx="0"/>
            </p:cNvCxnSpPr>
            <p:nvPr/>
          </p:nvCxnSpPr>
          <p:spPr>
            <a:xfrm rot="5400000">
              <a:off x="36014933" y="19842910"/>
              <a:ext cx="817335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" name="Straight Connector 515"/>
            <p:cNvCxnSpPr>
              <a:stCxn id="503" idx="2"/>
              <a:endCxn id="506" idx="0"/>
            </p:cNvCxnSpPr>
            <p:nvPr/>
          </p:nvCxnSpPr>
          <p:spPr>
            <a:xfrm rot="5400000">
              <a:off x="41882333" y="19842911"/>
              <a:ext cx="817334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22" name="Picture 5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0251400" y="15602608"/>
            <a:ext cx="9689703" cy="704192"/>
          </a:xfrm>
          <a:prstGeom prst="rect">
            <a:avLst/>
          </a:prstGeom>
        </p:spPr>
      </p:pic>
      <p:sp>
        <p:nvSpPr>
          <p:cNvPr id="523" name="TextBox 522"/>
          <p:cNvSpPr txBox="1"/>
          <p:nvPr/>
        </p:nvSpPr>
        <p:spPr>
          <a:xfrm>
            <a:off x="19354006" y="17710330"/>
            <a:ext cx="1112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/>
                <a:cs typeface="Times New Roman"/>
              </a:rPr>
              <a:t>Instruction: </a:t>
            </a:r>
            <a:r>
              <a:rPr lang="en-US" sz="4400" i="1" dirty="0" smtClean="0">
                <a:latin typeface="Times New Roman"/>
                <a:cs typeface="Times New Roman"/>
              </a:rPr>
              <a:t>Turn left and walk to the sofa</a:t>
            </a:r>
            <a:endParaRPr lang="en-US" sz="4400" i="1" dirty="0" smtClean="0"/>
          </a:p>
          <a:p>
            <a:endParaRPr lang="en-US" sz="4400" dirty="0"/>
          </a:p>
        </p:txBody>
      </p:sp>
      <p:sp>
        <p:nvSpPr>
          <p:cNvPr id="524" name="Right Arrow 523"/>
          <p:cNvSpPr/>
          <p:nvPr/>
        </p:nvSpPr>
        <p:spPr>
          <a:xfrm>
            <a:off x="32004000" y="19467900"/>
            <a:ext cx="1600200" cy="11823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TextBox 524"/>
          <p:cNvSpPr txBox="1"/>
          <p:nvPr/>
        </p:nvSpPr>
        <p:spPr>
          <a:xfrm>
            <a:off x="34137600" y="17710330"/>
            <a:ext cx="69535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Refined l</a:t>
            </a:r>
            <a:r>
              <a:rPr lang="en-US" sz="4400" dirty="0" smtClean="0">
                <a:solidFill>
                  <a:srgbClr val="FF0000"/>
                </a:solidFill>
              </a:rPr>
              <a:t>andmarks plan</a:t>
            </a:r>
            <a:r>
              <a:rPr lang="en-US" sz="4400" dirty="0" smtClean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473</Words>
  <Application>Microsoft Macintosh PowerPoint</Application>
  <PresentationFormat>Custom</PresentationFormat>
  <Paragraphs>115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Chen</dc:creator>
  <cp:lastModifiedBy>David Chen</cp:lastModifiedBy>
  <cp:revision>51</cp:revision>
  <cp:lastPrinted>2011-06-24T07:41:50Z</cp:lastPrinted>
  <dcterms:created xsi:type="dcterms:W3CDTF">2011-06-24T12:32:08Z</dcterms:created>
  <dcterms:modified xsi:type="dcterms:W3CDTF">2011-06-24T14:27:12Z</dcterms:modified>
</cp:coreProperties>
</file>