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316" r:id="rId68"/>
    <p:sldId id="317" r:id="rId69"/>
    <p:sldId id="318" r:id="rId70"/>
    <p:sldId id="319" r:id="rId71"/>
    <p:sldId id="320" r:id="rId72"/>
    <p:sldId id="321" r:id="rId73"/>
    <p:sldId id="322" r:id="rId74"/>
    <p:sldId id="323" r:id="rId75"/>
    <p:sldId id="324" r:id="rId76"/>
    <p:sldId id="325" r:id="rId77"/>
    <p:sldId id="326" r:id="rId78"/>
    <p:sldId id="327" r:id="rId79"/>
    <p:sldId id="328" r:id="rId80"/>
    <p:sldId id="329" r:id="rId81"/>
    <p:sldId id="330" r:id="rId82"/>
    <p:sldId id="331" r:id="rId83"/>
    <p:sldId id="332" r:id="rId84"/>
    <p:sldId id="333" r:id="rId85"/>
    <p:sldId id="334" r:id="rId86"/>
    <p:sldId id="335" r:id="rId87"/>
    <p:sldId id="336" r:id="rId88"/>
    <p:sldId id="337" r:id="rId89"/>
    <p:sldId id="338" r:id="rId90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 b="def" i="def"/>
      <a:tcStyle>
        <a:tcBdr/>
        <a:fill>
          <a:solidFill>
            <a:srgbClr val="F3F9FA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Relationship Id="rId63" Type="http://schemas.openxmlformats.org/officeDocument/2006/relationships/slide" Target="slides/slide56.xml"/><Relationship Id="rId64" Type="http://schemas.openxmlformats.org/officeDocument/2006/relationships/slide" Target="slides/slide57.xml"/><Relationship Id="rId65" Type="http://schemas.openxmlformats.org/officeDocument/2006/relationships/slide" Target="slides/slide58.xml"/><Relationship Id="rId66" Type="http://schemas.openxmlformats.org/officeDocument/2006/relationships/slide" Target="slides/slide59.xml"/><Relationship Id="rId67" Type="http://schemas.openxmlformats.org/officeDocument/2006/relationships/slide" Target="slides/slide60.xml"/><Relationship Id="rId68" Type="http://schemas.openxmlformats.org/officeDocument/2006/relationships/slide" Target="slides/slide61.xml"/><Relationship Id="rId69" Type="http://schemas.openxmlformats.org/officeDocument/2006/relationships/slide" Target="slides/slide62.xml"/><Relationship Id="rId70" Type="http://schemas.openxmlformats.org/officeDocument/2006/relationships/slide" Target="slides/slide63.xml"/><Relationship Id="rId71" Type="http://schemas.openxmlformats.org/officeDocument/2006/relationships/slide" Target="slides/slide64.xml"/><Relationship Id="rId72" Type="http://schemas.openxmlformats.org/officeDocument/2006/relationships/slide" Target="slides/slide65.xml"/><Relationship Id="rId73" Type="http://schemas.openxmlformats.org/officeDocument/2006/relationships/slide" Target="slides/slide66.xml"/><Relationship Id="rId74" Type="http://schemas.openxmlformats.org/officeDocument/2006/relationships/slide" Target="slides/slide67.xml"/><Relationship Id="rId75" Type="http://schemas.openxmlformats.org/officeDocument/2006/relationships/slide" Target="slides/slide68.xml"/><Relationship Id="rId76" Type="http://schemas.openxmlformats.org/officeDocument/2006/relationships/slide" Target="slides/slide69.xml"/><Relationship Id="rId77" Type="http://schemas.openxmlformats.org/officeDocument/2006/relationships/slide" Target="slides/slide70.xml"/><Relationship Id="rId78" Type="http://schemas.openxmlformats.org/officeDocument/2006/relationships/slide" Target="slides/slide71.xml"/><Relationship Id="rId79" Type="http://schemas.openxmlformats.org/officeDocument/2006/relationships/slide" Target="slides/slide72.xml"/><Relationship Id="rId80" Type="http://schemas.openxmlformats.org/officeDocument/2006/relationships/slide" Target="slides/slide73.xml"/><Relationship Id="rId81" Type="http://schemas.openxmlformats.org/officeDocument/2006/relationships/slide" Target="slides/slide74.xml"/><Relationship Id="rId82" Type="http://schemas.openxmlformats.org/officeDocument/2006/relationships/slide" Target="slides/slide75.xml"/><Relationship Id="rId83" Type="http://schemas.openxmlformats.org/officeDocument/2006/relationships/slide" Target="slides/slide76.xml"/><Relationship Id="rId84" Type="http://schemas.openxmlformats.org/officeDocument/2006/relationships/slide" Target="slides/slide77.xml"/><Relationship Id="rId85" Type="http://schemas.openxmlformats.org/officeDocument/2006/relationships/slide" Target="slides/slide78.xml"/><Relationship Id="rId86" Type="http://schemas.openxmlformats.org/officeDocument/2006/relationships/slide" Target="slides/slide79.xml"/><Relationship Id="rId87" Type="http://schemas.openxmlformats.org/officeDocument/2006/relationships/slide" Target="slides/slide80.xml"/><Relationship Id="rId88" Type="http://schemas.openxmlformats.org/officeDocument/2006/relationships/slide" Target="slides/slide81.xml"/><Relationship Id="rId89" Type="http://schemas.openxmlformats.org/officeDocument/2006/relationships/slide" Target="slides/slide82.xml"/><Relationship Id="rId90" Type="http://schemas.openxmlformats.org/officeDocument/2006/relationships/slide" Target="slides/slide83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6" name="Shape 5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defTabSz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defTabSz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defTabSz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defTabSz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defTabSz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defTabSz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defTabSz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defTabSz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_rels/notesSlide10.xml.rels><?xml version="1.0" encoding="UTF-8" standalone="yes"?>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</Relationships>

</file>

<file path=ppt/notesSlides/_rels/notesSlide11.xml.rels><?xml version="1.0" encoding="UTF-8" standalone="yes"?><Relationships xmlns="http://schemas.openxmlformats.org/package/2006/relationships"><Relationship Id="rId1" Type="http://schemas.openxmlformats.org/officeDocument/2006/relationships/slide" Target="../slides/slide30.xml"/><Relationship Id="rId2" Type="http://schemas.openxmlformats.org/officeDocument/2006/relationships/notesMaster" Target="../notesMasters/notesMaster1.xml"/></Relationships>

</file>

<file path=ppt/notesSlides/_rels/notesSlide12.xml.rels><?xml version="1.0" encoding="UTF-8" standalone="yes"?><Relationships xmlns="http://schemas.openxmlformats.org/package/2006/relationships"><Relationship Id="rId1" Type="http://schemas.openxmlformats.org/officeDocument/2006/relationships/slide" Target="../slides/slide32.xml"/><Relationship Id="rId2" Type="http://schemas.openxmlformats.org/officeDocument/2006/relationships/notesMaster" Target="../notesMasters/notesMaster1.xml"/></Relationships>

</file>

<file path=ppt/notesSlides/_rels/notesSlide13.xml.rels><?xml version="1.0" encoding="UTF-8" standalone="yes"?><Relationships xmlns="http://schemas.openxmlformats.org/package/2006/relationships"><Relationship Id="rId1" Type="http://schemas.openxmlformats.org/officeDocument/2006/relationships/slide" Target="../slides/slide39.xml"/><Relationship Id="rId2" Type="http://schemas.openxmlformats.org/officeDocument/2006/relationships/notesMaster" Target="../notesMasters/notesMaster1.xml"/></Relationships>

</file>

<file path=ppt/notesSlides/_rels/notesSlide14.xml.rels><?xml version="1.0" encoding="UTF-8" standalone="yes"?><Relationships xmlns="http://schemas.openxmlformats.org/package/2006/relationships"><Relationship Id="rId1" Type="http://schemas.openxmlformats.org/officeDocument/2006/relationships/slide" Target="../slides/slide40.xml"/><Relationship Id="rId2" Type="http://schemas.openxmlformats.org/officeDocument/2006/relationships/notesMaster" Target="../notesMasters/notesMaster1.xml"/></Relationships>

</file>

<file path=ppt/notesSlides/_rels/notesSlide15.xml.rels><?xml version="1.0" encoding="UTF-8" standalone="yes"?><Relationships xmlns="http://schemas.openxmlformats.org/package/2006/relationships"><Relationship Id="rId1" Type="http://schemas.openxmlformats.org/officeDocument/2006/relationships/slide" Target="../slides/slide41.xml"/><Relationship Id="rId2" Type="http://schemas.openxmlformats.org/officeDocument/2006/relationships/notesMaster" Target="../notesMasters/notesMaster1.xml"/></Relationships>

</file>

<file path=ppt/notesSlides/_rels/notesSlide16.xml.rels><?xml version="1.0" encoding="UTF-8" standalone="yes"?><Relationships xmlns="http://schemas.openxmlformats.org/package/2006/relationships"><Relationship Id="rId1" Type="http://schemas.openxmlformats.org/officeDocument/2006/relationships/slide" Target="../slides/slide42.xml"/><Relationship Id="rId2" Type="http://schemas.openxmlformats.org/officeDocument/2006/relationships/notesMaster" Target="../notesMasters/notesMaster1.xml"/></Relationships>

</file>

<file path=ppt/notesSlides/_rels/notesSlide17.xml.rels><?xml version="1.0" encoding="UTF-8" standalone="yes"?><Relationships xmlns="http://schemas.openxmlformats.org/package/2006/relationships"><Relationship Id="rId1" Type="http://schemas.openxmlformats.org/officeDocument/2006/relationships/slide" Target="../slides/slide43.xml"/><Relationship Id="rId2" Type="http://schemas.openxmlformats.org/officeDocument/2006/relationships/notesMaster" Target="../notesMasters/notesMaster1.xml"/></Relationships>

</file>

<file path=ppt/notesSlides/_rels/notesSlide18.xml.rels><?xml version="1.0" encoding="UTF-8" standalone="yes"?><Relationships xmlns="http://schemas.openxmlformats.org/package/2006/relationships"><Relationship Id="rId1" Type="http://schemas.openxmlformats.org/officeDocument/2006/relationships/slide" Target="../slides/slide46.xml"/><Relationship Id="rId2" Type="http://schemas.openxmlformats.org/officeDocument/2006/relationships/notesMaster" Target="../notesMasters/notesMaster1.xml"/></Relationships>

</file>

<file path=ppt/notesSlides/_rels/notesSlide19.xml.rels><?xml version="1.0" encoding="UTF-8" standalone="yes"?><Relationships xmlns="http://schemas.openxmlformats.org/package/2006/relationships"><Relationship Id="rId1" Type="http://schemas.openxmlformats.org/officeDocument/2006/relationships/slide" Target="../slides/slide53.xml"/><Relationship Id="rId2" Type="http://schemas.openxmlformats.org/officeDocument/2006/relationships/notesMaster" Target="../notesMasters/notesMaster1.xml"/></Relationships>

</file>

<file path=ppt/notesSlides/_rels/notesSlide2.xml.rels><?xml version="1.0" encoding="UTF-8" standalone="yes"?>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
</file>

<file path=ppt/notesSlides/_rels/notesSlide20.xml.rels><?xml version="1.0" encoding="UTF-8" standalone="yes"?><Relationships xmlns="http://schemas.openxmlformats.org/package/2006/relationships"><Relationship Id="rId1" Type="http://schemas.openxmlformats.org/officeDocument/2006/relationships/slide" Target="../slides/slide59.xml"/><Relationship Id="rId2" Type="http://schemas.openxmlformats.org/officeDocument/2006/relationships/notesMaster" Target="../notesMasters/notesMaster1.xml"/></Relationships>

</file>

<file path=ppt/notesSlides/_rels/notesSlide21.xml.rels><?xml version="1.0" encoding="UTF-8" standalone="yes"?><Relationships xmlns="http://schemas.openxmlformats.org/package/2006/relationships"><Relationship Id="rId1" Type="http://schemas.openxmlformats.org/officeDocument/2006/relationships/slide" Target="../slides/slide62.xml"/><Relationship Id="rId2" Type="http://schemas.openxmlformats.org/officeDocument/2006/relationships/notesMaster" Target="../notesMasters/notesMaster1.xml"/></Relationships>

</file>

<file path=ppt/notesSlides/_rels/notesSlide22.xml.rels><?xml version="1.0" encoding="UTF-8" standalone="yes"?><Relationships xmlns="http://schemas.openxmlformats.org/package/2006/relationships"><Relationship Id="rId1" Type="http://schemas.openxmlformats.org/officeDocument/2006/relationships/slide" Target="../slides/slide65.xml"/><Relationship Id="rId2" Type="http://schemas.openxmlformats.org/officeDocument/2006/relationships/notesMaster" Target="../notesMasters/notesMaster1.xml"/></Relationships>

</file>

<file path=ppt/notesSlides/_rels/notesSlide23.xml.rels><?xml version="1.0" encoding="UTF-8" standalone="yes"?><Relationships xmlns="http://schemas.openxmlformats.org/package/2006/relationships"><Relationship Id="rId1" Type="http://schemas.openxmlformats.org/officeDocument/2006/relationships/slide" Target="../slides/slide66.xml"/><Relationship Id="rId2" Type="http://schemas.openxmlformats.org/officeDocument/2006/relationships/notesMaster" Target="../notesMasters/notesMaster1.xml"/></Relationships>

</file>

<file path=ppt/notesSlides/_rels/notesSlide24.xml.rels><?xml version="1.0" encoding="UTF-8" standalone="yes"?><Relationships xmlns="http://schemas.openxmlformats.org/package/2006/relationships"><Relationship Id="rId1" Type="http://schemas.openxmlformats.org/officeDocument/2006/relationships/slide" Target="../slides/slide69.xml"/><Relationship Id="rId2" Type="http://schemas.openxmlformats.org/officeDocument/2006/relationships/notesMaster" Target="../notesMasters/notesMaster1.xml"/></Relationships>

</file>

<file path=ppt/notesSlides/_rels/notesSlide25.xml.rels><?xml version="1.0" encoding="UTF-8" standalone="yes"?><Relationships xmlns="http://schemas.openxmlformats.org/package/2006/relationships"><Relationship Id="rId1" Type="http://schemas.openxmlformats.org/officeDocument/2006/relationships/slide" Target="../slides/slide72.xml"/><Relationship Id="rId2" Type="http://schemas.openxmlformats.org/officeDocument/2006/relationships/notesMaster" Target="../notesMasters/notesMaster1.xml"/></Relationships>

</file>

<file path=ppt/notesSlides/_rels/notesSlide26.xml.rels><?xml version="1.0" encoding="UTF-8" standalone="yes"?><Relationships xmlns="http://schemas.openxmlformats.org/package/2006/relationships"><Relationship Id="rId1" Type="http://schemas.openxmlformats.org/officeDocument/2006/relationships/slide" Target="../slides/slide76.xml"/><Relationship Id="rId2" Type="http://schemas.openxmlformats.org/officeDocument/2006/relationships/notesMaster" Target="../notesMasters/notesMaster1.xml"/></Relationships>

</file>

<file path=ppt/notesSlides/_rels/notesSlide27.xml.rels><?xml version="1.0" encoding="UTF-8" standalone="yes"?><Relationships xmlns="http://schemas.openxmlformats.org/package/2006/relationships"><Relationship Id="rId1" Type="http://schemas.openxmlformats.org/officeDocument/2006/relationships/slide" Target="../slides/slide79.xml"/><Relationship Id="rId2" Type="http://schemas.openxmlformats.org/officeDocument/2006/relationships/notesMaster" Target="../notesMasters/notesMaster1.xml"/></Relationships>

</file>

<file path=ppt/notesSlides/_rels/notesSlide3.xml.rels><?xml version="1.0" encoding="UTF-8" standalone="yes"?>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
</file>

<file path=ppt/notesSlides/_rels/notesSlide4.xml.rels><?xml version="1.0" encoding="UTF-8" standalone="yes"?>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_rels/notesSlide5.xml.rels><?xml version="1.0" encoding="UTF-8" standalone="yes"?>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
</file>

<file path=ppt/notesSlides/_rels/notesSlide6.xml.rels><?xml version="1.0" encoding="UTF-8" standalone="yes"?>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</Relationships>

</file>

<file path=ppt/notesSlides/_rels/notesSlide7.xml.rels><?xml version="1.0" encoding="UTF-8" standalone="yes"?>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</Relationships>

</file>

<file path=ppt/notesSlides/_rels/notesSlide8.xml.rels><?xml version="1.0" encoding="UTF-8" standalone="yes"?>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</Relationships>

</file>

<file path=ppt/notesSlides/_rels/notesSlide9.xml.rels><?xml version="1.0" encoding="UTF-8" standalone="yes"?>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66" name="Shape 6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NOTES</a:t>
            </a:r>
          </a:p>
          <a:p>
            <a:pPr/>
            <a:r>
              <a:t>What is the semantic representation used ? bag of words will not work, we need something more expressive</a:t>
            </a:r>
          </a:p>
          <a:p>
            <a:pPr/>
            <a:r>
              <a:t>In this example, it needs to: </a:t>
            </a:r>
          </a:p>
          <a:p>
            <a:pPr/>
            <a:r>
              <a:t>-capture lexical variations (born at =&gt; birthplace of)</a:t>
            </a:r>
          </a:p>
          <a:p>
            <a:pPr/>
            <a:r>
              <a:t>-combine evidence from multiple sentences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36" name="Shape 23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Redo - copy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02" name="Shape 30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Redo - copy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13" name="Shape 31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Logic handles sentence structure and quantifier</a:t>
            </a:r>
          </a:p>
          <a:p>
            <a:pPr/>
            <a:r>
              <a:t>+</a:t>
            </a:r>
          </a:p>
          <a:p>
            <a:pPr/>
            <a:r>
              <a:t>Learned rules handle lexical variations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Shape 36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65" name="Shape 36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 lexical entailment dataset (good chance to evaluate different lexical entailment systems)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Shape 37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72" name="Shape 37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 lexical entailment dataset (good chance to evaluate different lexical entailment systems)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Shape 37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78" name="Shape 37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 lexical entailment dataset (good chance to evaluate different lexical entailment systems)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Shape 40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01" name="Shape 40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 lexical entailment dataset (good chance to evaluate different lexical entailment systems)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Shape 40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07" name="Shape 40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 lexical entailment dataset (good chance to evaluate different lexical entailment systems)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Shape 42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21" name="Shape 42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Layout:</a:t>
            </a:r>
          </a:p>
          <a:p>
            <a:pPr/>
            <a:r>
              <a:t>-efficient inference </a:t>
            </a:r>
          </a:p>
          <a:p>
            <a:pPr/>
            <a:r>
              <a:t>-adapting inference to new tasks 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Shape 45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60" name="Shape 46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System	Accuracy	CPU Time	Timeouts(30 min)</a:t>
            </a:r>
          </a:p>
          <a:p>
            <a:pPr/>
            <a:r>
              <a:t>mln		57%		2min 27sec 	96%</a:t>
            </a:r>
          </a:p>
          <a:p>
            <a:pPr/>
            <a:r>
              <a:t>mln+qf	69%		1min 51sec	30%</a:t>
            </a:r>
          </a:p>
          <a:p>
            <a:pPr/>
            <a:r>
              <a:t>mln+cwa	66%		10sec		2.5%</a:t>
            </a:r>
          </a:p>
          <a:p>
            <a:pPr/>
            <a:r>
              <a:t>mln+qf+cwa	72%		7sec		2.1%</a:t>
            </a:r>
          </a:p>
          <a:p>
            <a:pPr/>
          </a:p>
          <a:p>
            <a:pPr/>
            <a:r>
              <a:t>Alchemy implementation will be released soon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2" name="Shape 7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Redo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Shape 48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90" name="Shape 49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Redo - copy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Shape 50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05" name="Shape 50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Redo - copy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20" name="Shape 52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Redo - copy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Shape 52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26" name="Shape 52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only works for short sentences with relatively similar structure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Shape 58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90" name="Shape 59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X expected to give official bless =&gt; X bless</a:t>
            </a:r>
          </a:p>
          <a:p>
            <a:pPr/>
            <a:r>
              <a:t>official bless military operation =&gt; bless military action</a:t>
            </a:r>
          </a:p>
          <a:p>
            <a:pPr/>
            <a:r>
              <a:t>official bless clear way ground invasion =&gt; bless set stage ground invasion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Shape 60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605" name="Shape 60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Redo - copy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Shape 67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675" name="Shape 67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Redo - copy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Shape 68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689" name="Shape 68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Redo - copy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8" name="Shape 7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Redo - copy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4" name="Shape 8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Redo - copy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7" name="Shape 10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Combines advantages of symbolic and continuous representations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3" name="Shape 12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Draw the spectrum of related work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2" name="Shape 13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Combines advantages of symbolic and continuous representations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7" name="Shape 14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Combines advantages of symbolic and continuous representations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1" name="Shape 18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MLN + PSL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Fir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Shape 12"/>
          <p:cNvSpPr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anchor="t"/>
          <a:lstStyle>
            <a:lvl1pPr algn="ctr"/>
            <a:lvl2pPr marL="0" indent="457200" algn="ctr">
              <a:buSzTx/>
              <a:buNone/>
              <a:defRPr sz="2400"/>
            </a:lvl2pPr>
            <a:lvl3pPr marL="0" indent="914400" algn="ctr">
              <a:buSzTx/>
              <a:buNone/>
              <a:defRPr sz="2400"/>
            </a:lvl3pPr>
            <a:lvl4pPr marL="0" indent="1371600" algn="ctr">
              <a:buSzTx/>
              <a:buNone/>
              <a:defRPr sz="2400"/>
            </a:lvl4pPr>
            <a:lvl5pPr marL="0" indent="1828800" algn="ctr">
              <a:buSz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Shape 2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body" idx="1"/>
          </p:nvPr>
        </p:nvSpPr>
        <p:spPr>
          <a:xfrm>
            <a:off x="457200" y="731837"/>
            <a:ext cx="8229600" cy="5394326"/>
          </a:xfrm>
          <a:prstGeom prst="rect">
            <a:avLst/>
          </a:prstGeom>
        </p:spPr>
        <p:txBody>
          <a:bodyPr/>
          <a:lstStyle>
            <a:lvl2pPr marL="406400" indent="-34290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" name="Shape 3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8" name="Shape 3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9" name="Shape 3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7" name="Shape 4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8" name="Shape 48"/>
          <p:cNvSpPr/>
          <p:nvPr>
            <p:ph type="body" sz="half" idx="1"/>
          </p:nvPr>
        </p:nvSpPr>
        <p:spPr>
          <a:xfrm>
            <a:off x="4572000" y="1219200"/>
            <a:ext cx="4114800" cy="490696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hape 49"/>
          <p:cNvSpPr/>
          <p:nvPr/>
        </p:nvSpPr>
        <p:spPr>
          <a:xfrm>
            <a:off x="457200" y="1219200"/>
            <a:ext cx="4114800" cy="4906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>
            <a:lvl1pPr defTabSz="914400">
              <a:spcBef>
                <a:spcPts val="500"/>
              </a:spcBef>
              <a:defRPr sz="2400"/>
            </a:lvl1pPr>
            <a:lvl2pPr marL="406399" indent="-342899" defTabSz="914400">
              <a:spcBef>
                <a:spcPts val="500"/>
              </a:spcBef>
              <a:buSzPct val="100000"/>
              <a:buChar char="–"/>
            </a:lvl2pPr>
            <a:lvl3pPr marL="762000" indent="-304800" defTabSz="914400">
              <a:spcBef>
                <a:spcPts val="500"/>
              </a:spcBef>
              <a:buSzPct val="100000"/>
              <a:buChar char="•"/>
            </a:lvl3pPr>
            <a:lvl4pPr marL="1257300" indent="-342900" defTabSz="914400">
              <a:spcBef>
                <a:spcPts val="500"/>
              </a:spcBef>
              <a:buSzPct val="100000"/>
              <a:buChar char="–"/>
            </a:lvl4pPr>
            <a:lvl5pPr marL="1676400" indent="-304800" defTabSz="914400">
              <a:spcBef>
                <a:spcPts val="500"/>
              </a:spcBef>
              <a:buSzPct val="100000"/>
              <a:buChar char="»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457200" y="274637"/>
            <a:ext cx="8229600" cy="792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Shape 3"/>
          <p:cNvSpPr/>
          <p:nvPr>
            <p:ph type="sldNum" sz="quarter" idx="2"/>
          </p:nvPr>
        </p:nvSpPr>
        <p:spPr>
          <a:xfrm>
            <a:off x="8384892" y="6245225"/>
            <a:ext cx="301909" cy="288824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defRPr sz="1400"/>
            </a:lvl1pPr>
          </a:lstStyle>
          <a:p>
            <a:pPr/>
            <a:fld id="{86CB4B4D-7CA3-9044-876B-883B54F8677D}" type="slidenum"/>
          </a:p>
        </p:txBody>
      </p:sp>
      <p:sp>
        <p:nvSpPr>
          <p:cNvPr id="4" name="Shape 4"/>
          <p:cNvSpPr/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>
            <a:lvl2pPr marL="406399" indent="-342899">
              <a:defRPr sz="2000"/>
            </a:lvl2pPr>
            <a:lvl3pPr marL="762000">
              <a:defRPr sz="2000"/>
            </a:lvl3pPr>
            <a:lvl4pPr marL="1257300">
              <a:defRPr sz="2000"/>
            </a:lvl4pPr>
            <a:lvl5pPr marL="1676400">
              <a:defRPr sz="2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rgbClr val="00008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rgbClr val="00008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rgbClr val="00008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rgbClr val="00008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rgbClr val="000080"/>
          </a:solidFill>
          <a:uFillTx/>
          <a:latin typeface="Arial"/>
          <a:ea typeface="Arial"/>
          <a:cs typeface="Arial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rgbClr val="000080"/>
          </a:solidFill>
          <a:uFillTx/>
          <a:latin typeface="Arial"/>
          <a:ea typeface="Arial"/>
          <a:cs typeface="Arial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rgbClr val="000080"/>
          </a:solidFill>
          <a:uFillTx/>
          <a:latin typeface="Arial"/>
          <a:ea typeface="Arial"/>
          <a:cs typeface="Arial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rgbClr val="000080"/>
          </a:solidFill>
          <a:uFillTx/>
          <a:latin typeface="Arial"/>
          <a:ea typeface="Arial"/>
          <a:cs typeface="Arial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rgbClr val="00008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800100" marR="0" indent="-3429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714500" marR="0" indent="-3429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133600" marR="0" indent="-3048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590800" marR="0" indent="-3048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048000" marR="0" indent="-3048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505200" marR="0" indent="-3048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3962400" marR="0" indent="-3048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
</file>

<file path=ppt/slides/_rels/slide3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
</file>

<file path=ppt/slides/_rels/slide3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
</file>

<file path=ppt/slides/_rels/slide3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
</file>

<file path=ppt/slides/_rels/slide4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7.png"/></Relationships>

</file>

<file path=ppt/slides/_rels/slide4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
</file>

<file path=ppt/slides/_rels/slide4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
</file>

<file path=ppt/slides/_rels/slide4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
</file>

<file path=ppt/slides/_rels/slide4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
</file>

<file path=ppt/slides/_rels/slide4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
</file>

<file path=ppt/slides/_rels/slide5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
</file>

<file path=ppt/slides/_rels/slide5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
</file>

<file path=ppt/slides/_rels/slide5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
</file>

<file path=ppt/slides/_rels/slide6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
</file>

<file path=ppt/slides/_rels/slide6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
</file>

<file path=ppt/slides/_rels/slide6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
</file>

<file path=ppt/slides/_rels/slide6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
</file>

<file path=ppt/slides/_rels/slide6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
</file>

<file path=ppt/slides/_rels/slide7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
</file>

<file path=ppt/slides/_rels/slide7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
</file>

<file path=ppt/slides/_rels/slide7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
</file>

<file path=ppt/slides/_rels/slide8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Natural Language Semantics using Probabilistic Logic</a:t>
            </a:r>
          </a:p>
        </p:txBody>
      </p:sp>
      <p:sp>
        <p:nvSpPr>
          <p:cNvPr id="59" name="Shape 59"/>
          <p:cNvSpPr/>
          <p:nvPr>
            <p:ph type="subTitle" sz="half" idx="1"/>
          </p:nvPr>
        </p:nvSpPr>
        <p:spPr>
          <a:xfrm>
            <a:off x="685799" y="3887081"/>
            <a:ext cx="7772401" cy="1752601"/>
          </a:xfrm>
          <a:prstGeom prst="rect">
            <a:avLst/>
          </a:prstGeom>
        </p:spPr>
        <p:txBody>
          <a:bodyPr/>
          <a:lstStyle/>
          <a:p>
            <a:pPr/>
            <a:r>
              <a:t>Islam Beltagy</a:t>
            </a:r>
          </a:p>
          <a:p>
            <a:pPr/>
            <a:r>
              <a:t>Doctoral Dissertation Defense</a:t>
            </a:r>
          </a:p>
          <a:p>
            <a:pPr/>
            <a:r>
              <a:t>Supervising Professors: Raymond J. Mooney, Katrin Erk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Proposal: Probabilistic Logic Semantics</a:t>
            </a:r>
          </a:p>
        </p:txBody>
      </p:sp>
      <p:sp>
        <p:nvSpPr>
          <p:cNvPr id="126" name="Shape 126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27" name="Shape 127"/>
          <p:cNvSpPr/>
          <p:nvPr>
            <p:ph type="body" idx="1"/>
          </p:nvPr>
        </p:nvSpPr>
        <p:spPr>
          <a:xfrm>
            <a:off x="457200" y="1141606"/>
            <a:ext cx="8229600" cy="5028813"/>
          </a:xfrm>
          <a:prstGeom prst="rect">
            <a:avLst/>
          </a:prstGeom>
        </p:spPr>
        <p:txBody>
          <a:bodyPr/>
          <a:lstStyle/>
          <a:p>
            <a:pPr/>
            <a:r>
              <a:t>Logic + Statistics</a:t>
            </a:r>
            <a:r>
              <a:rPr sz="1600"/>
              <a:t> [Nilsson, 1986][Getoor and Taskar, 2007]</a:t>
            </a:r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  <a:r>
              <a:t>Implementations</a:t>
            </a:r>
          </a:p>
          <a:p>
            <a:pPr lvl="1"/>
            <a:r>
              <a:t>Markov Logic Networks (MLNs)</a:t>
            </a:r>
            <a:r>
              <a:rPr sz="1600"/>
              <a:t> [Richardson and Domingos, 2006]</a:t>
            </a:r>
          </a:p>
          <a:p>
            <a:pPr lvl="1"/>
            <a:r>
              <a:t>Probabilistic Soft Logic (PSL) </a:t>
            </a:r>
            <a:r>
              <a:rPr sz="1600"/>
              <a:t>[Kimmig et al., NIPS 2012]</a:t>
            </a:r>
          </a:p>
        </p:txBody>
      </p:sp>
      <p:grpSp>
        <p:nvGrpSpPr>
          <p:cNvPr id="130" name="Group 130"/>
          <p:cNvGrpSpPr/>
          <p:nvPr/>
        </p:nvGrpSpPr>
        <p:grpSpPr>
          <a:xfrm>
            <a:off x="1251277" y="2801284"/>
            <a:ext cx="6641446" cy="1255432"/>
            <a:chOff x="723708" y="396967"/>
            <a:chExt cx="6641444" cy="1255431"/>
          </a:xfrm>
        </p:grpSpPr>
        <p:sp>
          <p:nvSpPr>
            <p:cNvPr id="128" name="Shape 128"/>
            <p:cNvSpPr/>
            <p:nvPr/>
          </p:nvSpPr>
          <p:spPr>
            <a:xfrm>
              <a:off x="2288138" y="396967"/>
              <a:ext cx="5077016" cy="1242733"/>
            </a:xfrm>
            <a:prstGeom prst="roundRect">
              <a:avLst>
                <a:gd name="adj" fmla="val 13291"/>
              </a:avLst>
            </a:prstGeom>
            <a:noFill/>
            <a:ln w="25400" cap="flat">
              <a:solidFill>
                <a:schemeClr val="accent1"/>
              </a:solidFill>
              <a:prstDash val="solid"/>
              <a:round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914400">
                <a:spcBef>
                  <a:spcPts val="500"/>
                </a:spcBef>
                <a:defRPr sz="2400">
                  <a:latin typeface="CMU Serif Upright Italic"/>
                  <a:ea typeface="CMU Serif Upright Italic"/>
                  <a:cs typeface="CMU Serif Upright Italic"/>
                  <a:sym typeface="CMU Serif Upright Italic"/>
                </a:defRPr>
              </a:pPr>
              <a:r>
                <a:t>∀x. slice(x)  → cut(x)        | 2.3</a:t>
              </a:r>
            </a:p>
            <a:p>
              <a:pPr algn="ctr" defTabSz="914400">
                <a:spcBef>
                  <a:spcPts val="500"/>
                </a:spcBef>
                <a:defRPr sz="2400">
                  <a:latin typeface="CMU Serif Upright Italic"/>
                  <a:ea typeface="CMU Serif Upright Italic"/>
                  <a:cs typeface="CMU Serif Upright Italic"/>
                  <a:sym typeface="CMU Serif Upright Italic"/>
                </a:defRPr>
              </a:pPr>
              <a:r>
                <a:t>∀x. apple(x) → company(x) | 1.6</a:t>
              </a:r>
            </a:p>
          </p:txBody>
        </p:sp>
        <p:sp>
          <p:nvSpPr>
            <p:cNvPr id="129" name="Shape 129"/>
            <p:cNvSpPr/>
            <p:nvPr/>
          </p:nvSpPr>
          <p:spPr>
            <a:xfrm>
              <a:off x="723708" y="409667"/>
              <a:ext cx="1506151" cy="1242733"/>
            </a:xfrm>
            <a:prstGeom prst="roundRect">
              <a:avLst>
                <a:gd name="adj" fmla="val 13291"/>
              </a:avLst>
            </a:prstGeom>
            <a:noFill/>
            <a:ln w="25400" cap="flat">
              <a:solidFill>
                <a:schemeClr val="accent1"/>
              </a:solidFill>
              <a:prstDash val="solid"/>
              <a:round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r>
                <a:rPr b="1"/>
                <a:t>Weighted</a:t>
              </a:r>
              <a:r>
                <a:t> first-order logic rules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 p14:dur="1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Proposal: Probabilistic Logic Semantics</a:t>
            </a:r>
          </a:p>
        </p:txBody>
      </p:sp>
      <p:sp>
        <p:nvSpPr>
          <p:cNvPr id="135" name="Shape 135"/>
          <p:cNvSpPr/>
          <p:nvPr>
            <p:ph type="sldNum" sz="quarter" idx="2"/>
          </p:nvPr>
        </p:nvSpPr>
        <p:spPr>
          <a:xfrm>
            <a:off x="8398088" y="6245225"/>
            <a:ext cx="288713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36" name="Shape 136"/>
          <p:cNvSpPr/>
          <p:nvPr>
            <p:ph type="body" idx="1"/>
          </p:nvPr>
        </p:nvSpPr>
        <p:spPr>
          <a:xfrm>
            <a:off x="457200" y="1141606"/>
            <a:ext cx="8229600" cy="5028813"/>
          </a:xfrm>
          <a:prstGeom prst="rect">
            <a:avLst/>
          </a:prstGeom>
        </p:spPr>
        <p:txBody>
          <a:bodyPr/>
          <a:lstStyle/>
          <a:p>
            <a:pPr/>
            <a:r>
              <a:t>Logic + Statistics</a:t>
            </a:r>
            <a:r>
              <a:rPr sz="1600"/>
              <a:t> [Nilsson, 1986][Getoor and Taskar, 2007]</a:t>
            </a:r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  <a:r>
              <a:t>Implementations</a:t>
            </a:r>
          </a:p>
          <a:p>
            <a:pPr lvl="1"/>
            <a:r>
              <a:t>Markov Logic Networks (MLNs)</a:t>
            </a:r>
            <a:r>
              <a:rPr sz="1600"/>
              <a:t> [Richardson and Domingos, 2006]</a:t>
            </a:r>
          </a:p>
          <a:p>
            <a:pPr lvl="1"/>
            <a:r>
              <a:t>Probabilistic Soft Logic (PSL) </a:t>
            </a:r>
            <a:r>
              <a:rPr sz="1600"/>
              <a:t>[Kimmig et al., NIPS 2012]</a:t>
            </a:r>
          </a:p>
        </p:txBody>
      </p:sp>
      <p:grpSp>
        <p:nvGrpSpPr>
          <p:cNvPr id="145" name="Group 145"/>
          <p:cNvGrpSpPr/>
          <p:nvPr/>
        </p:nvGrpSpPr>
        <p:grpSpPr>
          <a:xfrm>
            <a:off x="494463" y="2451765"/>
            <a:ext cx="8167775" cy="1970089"/>
            <a:chOff x="0" y="0"/>
            <a:chExt cx="8167774" cy="1970087"/>
          </a:xfrm>
        </p:grpSpPr>
        <p:sp>
          <p:nvSpPr>
            <p:cNvPr id="137" name="Shape 137"/>
            <p:cNvSpPr/>
            <p:nvPr/>
          </p:nvSpPr>
          <p:spPr>
            <a:xfrm>
              <a:off x="1564429" y="305068"/>
              <a:ext cx="5077016" cy="1242732"/>
            </a:xfrm>
            <a:prstGeom prst="roundRect">
              <a:avLst>
                <a:gd name="adj" fmla="val 13291"/>
              </a:avLst>
            </a:prstGeom>
            <a:noFill/>
            <a:ln w="25400" cap="flat">
              <a:solidFill>
                <a:schemeClr val="accent1"/>
              </a:solidFill>
              <a:prstDash val="solid"/>
              <a:round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914400">
                <a:spcBef>
                  <a:spcPts val="500"/>
                </a:spcBef>
                <a:defRPr sz="2400">
                  <a:latin typeface="CMU Serif Upright Italic"/>
                  <a:ea typeface="CMU Serif Upright Italic"/>
                  <a:cs typeface="CMU Serif Upright Italic"/>
                  <a:sym typeface="CMU Serif Upright Italic"/>
                </a:defRPr>
              </a:pPr>
              <a:r>
                <a:t>∀x. slice(x)  → cut(x)        | 2.3</a:t>
              </a:r>
            </a:p>
            <a:p>
              <a:pPr algn="ctr" defTabSz="914400">
                <a:spcBef>
                  <a:spcPts val="500"/>
                </a:spcBef>
                <a:defRPr sz="2400">
                  <a:latin typeface="CMU Serif Upright Italic"/>
                  <a:ea typeface="CMU Serif Upright Italic"/>
                  <a:cs typeface="CMU Serif Upright Italic"/>
                  <a:sym typeface="CMU Serif Upright Italic"/>
                </a:defRPr>
              </a:pPr>
              <a:r>
                <a:t>∀x. apple(x) → company(x) | 1.6</a:t>
              </a:r>
            </a:p>
          </p:txBody>
        </p:sp>
        <p:sp>
          <p:nvSpPr>
            <p:cNvPr id="138" name="Shape 138"/>
            <p:cNvSpPr/>
            <p:nvPr/>
          </p:nvSpPr>
          <p:spPr>
            <a:xfrm>
              <a:off x="5926383" y="434870"/>
              <a:ext cx="620028" cy="431733"/>
            </a:xfrm>
            <a:prstGeom prst="ellipse">
              <a:avLst/>
            </a:prstGeom>
            <a:noFill/>
            <a:ln w="25560" cap="flat">
              <a:solidFill>
                <a:schemeClr val="accent6"/>
              </a:solidFill>
              <a:prstDash val="solid"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defRPr sz="1800"/>
              </a:pPr>
            </a:p>
          </p:txBody>
        </p:sp>
        <p:sp>
          <p:nvSpPr>
            <p:cNvPr id="139" name="Shape 139"/>
            <p:cNvSpPr/>
            <p:nvPr/>
          </p:nvSpPr>
          <p:spPr>
            <a:xfrm>
              <a:off x="5913683" y="917471"/>
              <a:ext cx="620028" cy="431732"/>
            </a:xfrm>
            <a:prstGeom prst="ellipse">
              <a:avLst/>
            </a:prstGeom>
            <a:noFill/>
            <a:ln w="25560" cap="flat">
              <a:solidFill>
                <a:schemeClr val="accent6"/>
              </a:solidFill>
              <a:prstDash val="solid"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defRPr sz="1800"/>
              </a:pPr>
            </a:p>
          </p:txBody>
        </p:sp>
        <p:sp>
          <p:nvSpPr>
            <p:cNvPr id="140" name="Shape 140"/>
            <p:cNvSpPr/>
            <p:nvPr/>
          </p:nvSpPr>
          <p:spPr>
            <a:xfrm>
              <a:off x="0" y="317768"/>
              <a:ext cx="1506150" cy="1242732"/>
            </a:xfrm>
            <a:prstGeom prst="roundRect">
              <a:avLst>
                <a:gd name="adj" fmla="val 13291"/>
              </a:avLst>
            </a:prstGeom>
            <a:noFill/>
            <a:ln w="25400" cap="flat">
              <a:solidFill>
                <a:schemeClr val="accent1"/>
              </a:solidFill>
              <a:prstDash val="solid"/>
              <a:round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r>
                <a:rPr b="1"/>
                <a:t>Weighted</a:t>
              </a:r>
              <a:r>
                <a:t> first-order logic rules</a:t>
              </a:r>
            </a:p>
          </p:txBody>
        </p:sp>
        <p:sp>
          <p:nvSpPr>
            <p:cNvPr id="141" name="Shape 141"/>
            <p:cNvSpPr/>
            <p:nvPr/>
          </p:nvSpPr>
          <p:spPr>
            <a:xfrm flipV="1">
              <a:off x="6432800" y="164743"/>
              <a:ext cx="332016" cy="332015"/>
            </a:xfrm>
            <a:prstGeom prst="line">
              <a:avLst/>
            </a:prstGeom>
            <a:noFill/>
            <a:ln w="25560" cap="flat">
              <a:solidFill>
                <a:schemeClr val="accent6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defRPr sz="1800"/>
              </a:pPr>
            </a:p>
          </p:txBody>
        </p:sp>
        <p:sp>
          <p:nvSpPr>
            <p:cNvPr id="142" name="Shape 142"/>
            <p:cNvSpPr/>
            <p:nvPr/>
          </p:nvSpPr>
          <p:spPr>
            <a:xfrm>
              <a:off x="6766035" y="0"/>
              <a:ext cx="1401740" cy="766763"/>
            </a:xfrm>
            <a:prstGeom prst="roundRect">
              <a:avLst>
                <a:gd name="adj" fmla="val 21542"/>
              </a:avLst>
            </a:prstGeom>
            <a:noFill/>
            <a:ln w="25400" cap="flat">
              <a:solidFill>
                <a:schemeClr val="accent6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>
              <a:lvl1pPr algn="ctr">
                <a:defRPr sz="1700"/>
              </a:lvl1pPr>
            </a:lstStyle>
            <a:p>
              <a:pPr/>
              <a:r>
                <a:t>Distributional similarity</a:t>
              </a:r>
            </a:p>
          </p:txBody>
        </p:sp>
        <p:sp>
          <p:nvSpPr>
            <p:cNvPr id="143" name="Shape 143"/>
            <p:cNvSpPr/>
            <p:nvPr/>
          </p:nvSpPr>
          <p:spPr>
            <a:xfrm>
              <a:off x="6420428" y="1300758"/>
              <a:ext cx="356760" cy="356760"/>
            </a:xfrm>
            <a:prstGeom prst="line">
              <a:avLst/>
            </a:prstGeom>
            <a:noFill/>
            <a:ln w="25560" cap="flat">
              <a:solidFill>
                <a:schemeClr val="accent6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defRPr sz="1800"/>
              </a:pPr>
            </a:p>
          </p:txBody>
        </p:sp>
        <p:sp>
          <p:nvSpPr>
            <p:cNvPr id="144" name="Shape 144"/>
            <p:cNvSpPr/>
            <p:nvPr/>
          </p:nvSpPr>
          <p:spPr>
            <a:xfrm>
              <a:off x="6766035" y="1203325"/>
              <a:ext cx="1401740" cy="766763"/>
            </a:xfrm>
            <a:prstGeom prst="roundRect">
              <a:avLst>
                <a:gd name="adj" fmla="val 21542"/>
              </a:avLst>
            </a:prstGeom>
            <a:noFill/>
            <a:ln w="25400" cap="flat">
              <a:solidFill>
                <a:schemeClr val="accent6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>
              <a:lvl1pPr algn="ctr">
                <a:defRPr sz="1700"/>
              </a:lvl1pPr>
            </a:lstStyle>
            <a:p>
              <a:pPr/>
              <a:r>
                <a:t>WSD confidence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 p14:dur="1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/>
          <p:nvPr/>
        </p:nvSpPr>
        <p:spPr>
          <a:xfrm>
            <a:off x="1673284" y="5878545"/>
            <a:ext cx="7372233" cy="766763"/>
          </a:xfrm>
          <a:prstGeom prst="roundRect">
            <a:avLst>
              <a:gd name="adj" fmla="val 24845"/>
            </a:avLst>
          </a:prstGeom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>
                <a:latin typeface="CMU Serif Upright Italic"/>
                <a:ea typeface="CMU Serif Upright Italic"/>
                <a:cs typeface="CMU Serif Upright Italic"/>
                <a:sym typeface="CMU Serif Upright Italic"/>
              </a:defRPr>
            </a:lvl1pPr>
          </a:lstStyle>
          <a:p>
            <a:pPr/>
            <a:r>
              <a:t>P(grumpy(Shrek) | friend(Shrek, Fiona), ogre(Fiona))</a:t>
            </a:r>
          </a:p>
        </p:txBody>
      </p:sp>
      <p:sp>
        <p:nvSpPr>
          <p:cNvPr id="150" name="Shape 150"/>
          <p:cNvSpPr/>
          <p:nvPr/>
        </p:nvSpPr>
        <p:spPr>
          <a:xfrm>
            <a:off x="1673284" y="1355789"/>
            <a:ext cx="7372233" cy="1270001"/>
          </a:xfrm>
          <a:prstGeom prst="roundRect">
            <a:avLst>
              <a:gd name="adj" fmla="val 15000"/>
            </a:avLst>
          </a:prstGeom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lvl="1">
              <a:defRPr>
                <a:latin typeface="CMU Serif Upright Italic"/>
                <a:ea typeface="CMU Serif Upright Italic"/>
                <a:cs typeface="CMU Serif Upright Italic"/>
                <a:sym typeface="CMU Serif Upright Italic"/>
              </a:defRPr>
            </a:pPr>
            <a:r>
              <a:t>∀x,y. ogre(x) ∧ friend(x,y) → ogre(y)   | 1.1</a:t>
            </a:r>
          </a:p>
          <a:p>
            <a:pPr lvl="1" defTabSz="914400">
              <a:spcBef>
                <a:spcPts val="500"/>
              </a:spcBef>
              <a:defRPr>
                <a:latin typeface="CMU Serif Upright Italic"/>
                <a:ea typeface="CMU Serif Upright Italic"/>
                <a:cs typeface="CMU Serif Upright Italic"/>
                <a:sym typeface="CMU Serif Upright Italic"/>
              </a:defRPr>
            </a:pPr>
            <a:r>
              <a:t>∀x.   ogre(x) → grumpy(x)                | 1.5</a:t>
            </a:r>
          </a:p>
        </p:txBody>
      </p:sp>
      <p:sp>
        <p:nvSpPr>
          <p:cNvPr id="151" name="Shape 15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77240">
              <a:defRPr sz="3060"/>
            </a:pPr>
            <a:r>
              <a:t>Markov Logic Networks</a:t>
            </a:r>
            <a:br/>
            <a:r>
              <a:rPr sz="1700"/>
              <a:t>[Richardson and Domingos, 2006]</a:t>
            </a:r>
          </a:p>
        </p:txBody>
      </p:sp>
      <p:grpSp>
        <p:nvGrpSpPr>
          <p:cNvPr id="155" name="Group 155"/>
          <p:cNvGrpSpPr/>
          <p:nvPr/>
        </p:nvGrpSpPr>
        <p:grpSpPr>
          <a:xfrm>
            <a:off x="3491463" y="2214103"/>
            <a:ext cx="5030238" cy="2720888"/>
            <a:chOff x="0" y="0"/>
            <a:chExt cx="5030236" cy="2720886"/>
          </a:xfrm>
        </p:grpSpPr>
        <p:sp>
          <p:nvSpPr>
            <p:cNvPr id="152" name="Shape 152"/>
            <p:cNvSpPr/>
            <p:nvPr/>
          </p:nvSpPr>
          <p:spPr>
            <a:xfrm>
              <a:off x="4268236" y="-1"/>
              <a:ext cx="762001" cy="1589"/>
            </a:xfrm>
            <a:prstGeom prst="line">
              <a:avLst/>
            </a:prstGeom>
            <a:noFill/>
            <a:ln w="38160" cap="flat">
              <a:solidFill>
                <a:srgbClr val="00CC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53" name="Shape 153"/>
            <p:cNvSpPr/>
            <p:nvPr/>
          </p:nvSpPr>
          <p:spPr>
            <a:xfrm flipV="1">
              <a:off x="-1" y="2290317"/>
              <a:ext cx="473636" cy="417219"/>
            </a:xfrm>
            <a:prstGeom prst="line">
              <a:avLst/>
            </a:prstGeom>
            <a:noFill/>
            <a:ln w="38160" cap="flat">
              <a:solidFill>
                <a:srgbClr val="00CC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54" name="Shape 154"/>
            <p:cNvSpPr/>
            <p:nvPr/>
          </p:nvSpPr>
          <p:spPr>
            <a:xfrm flipH="1" flipV="1">
              <a:off x="3252869" y="2291446"/>
              <a:ext cx="514109" cy="429441"/>
            </a:xfrm>
            <a:prstGeom prst="line">
              <a:avLst/>
            </a:prstGeom>
            <a:noFill/>
            <a:ln w="38160" cap="flat">
              <a:solidFill>
                <a:srgbClr val="00CC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165" name="Group 165"/>
          <p:cNvGrpSpPr/>
          <p:nvPr/>
        </p:nvGrpSpPr>
        <p:grpSpPr>
          <a:xfrm>
            <a:off x="3282333" y="1763080"/>
            <a:ext cx="5239368" cy="3172555"/>
            <a:chOff x="0" y="0"/>
            <a:chExt cx="5239366" cy="3172553"/>
          </a:xfrm>
        </p:grpSpPr>
        <p:sp>
          <p:nvSpPr>
            <p:cNvPr id="156" name="Shape 156"/>
            <p:cNvSpPr/>
            <p:nvPr/>
          </p:nvSpPr>
          <p:spPr>
            <a:xfrm>
              <a:off x="4477366" y="-1"/>
              <a:ext cx="762001" cy="1589"/>
            </a:xfrm>
            <a:prstGeom prst="line">
              <a:avLst/>
            </a:prstGeom>
            <a:noFill/>
            <a:ln w="25400" cap="flat">
              <a:solidFill>
                <a:schemeClr val="accent2"/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57" name="Shape 157"/>
            <p:cNvSpPr/>
            <p:nvPr/>
          </p:nvSpPr>
          <p:spPr>
            <a:xfrm flipV="1">
              <a:off x="2076137" y="2750541"/>
              <a:ext cx="538202" cy="422013"/>
            </a:xfrm>
            <a:prstGeom prst="line">
              <a:avLst/>
            </a:prstGeom>
            <a:noFill/>
            <a:ln w="25400" cap="flat">
              <a:solidFill>
                <a:schemeClr val="accent2"/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58" name="Shape 158"/>
            <p:cNvSpPr/>
            <p:nvPr/>
          </p:nvSpPr>
          <p:spPr>
            <a:xfrm flipH="1" flipV="1">
              <a:off x="1569298" y="2752166"/>
              <a:ext cx="503472" cy="407378"/>
            </a:xfrm>
            <a:prstGeom prst="line">
              <a:avLst/>
            </a:prstGeom>
            <a:noFill/>
            <a:ln w="25400" cap="flat">
              <a:solidFill>
                <a:schemeClr val="accent2"/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59" name="Shape 159"/>
            <p:cNvSpPr/>
            <p:nvPr/>
          </p:nvSpPr>
          <p:spPr>
            <a:xfrm>
              <a:off x="1913423" y="2660447"/>
              <a:ext cx="378087" cy="1"/>
            </a:xfrm>
            <a:prstGeom prst="line">
              <a:avLst/>
            </a:prstGeom>
            <a:noFill/>
            <a:ln w="25400" cap="flat">
              <a:solidFill>
                <a:schemeClr val="accent2"/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0" name="Shape 160"/>
            <p:cNvSpPr/>
            <p:nvPr/>
          </p:nvSpPr>
          <p:spPr>
            <a:xfrm>
              <a:off x="1913423" y="2331917"/>
              <a:ext cx="378087" cy="1"/>
            </a:xfrm>
            <a:prstGeom prst="line">
              <a:avLst/>
            </a:prstGeom>
            <a:noFill/>
            <a:ln w="25400" cap="flat">
              <a:solidFill>
                <a:schemeClr val="accent2"/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1" name="Shape 161"/>
            <p:cNvSpPr/>
            <p:nvPr/>
          </p:nvSpPr>
          <p:spPr>
            <a:xfrm>
              <a:off x="2067550" y="1805623"/>
              <a:ext cx="539100" cy="418014"/>
            </a:xfrm>
            <a:prstGeom prst="line">
              <a:avLst/>
            </a:prstGeom>
            <a:noFill/>
            <a:ln w="25400" cap="flat">
              <a:solidFill>
                <a:schemeClr val="accent2"/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2" name="Shape 162"/>
            <p:cNvSpPr/>
            <p:nvPr/>
          </p:nvSpPr>
          <p:spPr>
            <a:xfrm flipH="1">
              <a:off x="1588396" y="1813922"/>
              <a:ext cx="471525" cy="405434"/>
            </a:xfrm>
            <a:prstGeom prst="line">
              <a:avLst/>
            </a:prstGeom>
            <a:noFill/>
            <a:ln w="25400" cap="flat">
              <a:solidFill>
                <a:schemeClr val="accent2"/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3" name="Shape 163"/>
            <p:cNvSpPr/>
            <p:nvPr/>
          </p:nvSpPr>
          <p:spPr>
            <a:xfrm>
              <a:off x="0" y="2489086"/>
              <a:ext cx="378086" cy="1"/>
            </a:xfrm>
            <a:prstGeom prst="line">
              <a:avLst/>
            </a:prstGeom>
            <a:noFill/>
            <a:ln w="25400" cap="flat">
              <a:solidFill>
                <a:schemeClr val="accent2"/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4" name="Shape 164"/>
            <p:cNvSpPr/>
            <p:nvPr/>
          </p:nvSpPr>
          <p:spPr>
            <a:xfrm>
              <a:off x="3824254" y="2489086"/>
              <a:ext cx="301909" cy="1"/>
            </a:xfrm>
            <a:prstGeom prst="line">
              <a:avLst/>
            </a:prstGeom>
            <a:noFill/>
            <a:ln w="25400" cap="flat">
              <a:solidFill>
                <a:schemeClr val="accent2"/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174" name="Group 174"/>
          <p:cNvGrpSpPr/>
          <p:nvPr/>
        </p:nvGrpSpPr>
        <p:grpSpPr>
          <a:xfrm>
            <a:off x="1740418" y="3042816"/>
            <a:ext cx="7263364" cy="2418703"/>
            <a:chOff x="0" y="0"/>
            <a:chExt cx="7263363" cy="2418701"/>
          </a:xfrm>
        </p:grpSpPr>
        <p:sp>
          <p:nvSpPr>
            <p:cNvPr id="166" name="Shape 166"/>
            <p:cNvSpPr/>
            <p:nvPr/>
          </p:nvSpPr>
          <p:spPr>
            <a:xfrm>
              <a:off x="2855685" y="0"/>
              <a:ext cx="1587501" cy="528217"/>
            </a:xfrm>
            <a:prstGeom prst="roundRect">
              <a:avLst>
                <a:gd name="adj" fmla="val 36065"/>
              </a:avLst>
            </a:prstGeom>
            <a:solidFill>
              <a:srgbClr val="FFFFFF"/>
            </a:solidFill>
            <a:ln w="25400" cap="flat">
              <a:solidFill>
                <a:schemeClr val="accent6"/>
              </a:solidFill>
              <a:prstDash val="solid"/>
              <a:round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>
              <a:lvl1pPr algn="ctr">
                <a:defRPr sz="1800">
                  <a:latin typeface="CMU Serif Upright Italic"/>
                  <a:ea typeface="CMU Serif Upright Italic"/>
                  <a:cs typeface="CMU Serif Upright Italic"/>
                  <a:sym typeface="CMU Serif Upright Italic"/>
                </a:defRPr>
              </a:lvl1pPr>
            </a:lstStyle>
            <a:p>
              <a:pPr/>
              <a:r>
                <a:t>friend(S,F)</a:t>
              </a:r>
            </a:p>
          </p:txBody>
        </p:sp>
        <p:sp>
          <p:nvSpPr>
            <p:cNvPr id="167" name="Shape 167"/>
            <p:cNvSpPr/>
            <p:nvPr/>
          </p:nvSpPr>
          <p:spPr>
            <a:xfrm>
              <a:off x="2855685" y="1890485"/>
              <a:ext cx="1587501" cy="528217"/>
            </a:xfrm>
            <a:prstGeom prst="roundRect">
              <a:avLst>
                <a:gd name="adj" fmla="val 36065"/>
              </a:avLst>
            </a:prstGeom>
            <a:solidFill>
              <a:srgbClr val="FFFFFF"/>
            </a:solidFill>
            <a:ln w="25400" cap="flat">
              <a:solidFill>
                <a:schemeClr val="accent6"/>
              </a:solidFill>
              <a:prstDash val="solid"/>
              <a:round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>
              <a:lvl1pPr algn="ctr">
                <a:defRPr sz="1800">
                  <a:latin typeface="CMU Serif Upright Italic"/>
                  <a:ea typeface="CMU Serif Upright Italic"/>
                  <a:cs typeface="CMU Serif Upright Italic"/>
                  <a:sym typeface="CMU Serif Upright Italic"/>
                </a:defRPr>
              </a:lvl1pPr>
            </a:lstStyle>
            <a:p>
              <a:pPr/>
              <a:r>
                <a:t>friend(F,S)</a:t>
              </a:r>
            </a:p>
          </p:txBody>
        </p:sp>
        <p:sp>
          <p:nvSpPr>
            <p:cNvPr id="168" name="Shape 168"/>
            <p:cNvSpPr/>
            <p:nvPr/>
          </p:nvSpPr>
          <p:spPr>
            <a:xfrm>
              <a:off x="1890485" y="945242"/>
              <a:ext cx="1587501" cy="528218"/>
            </a:xfrm>
            <a:prstGeom prst="roundRect">
              <a:avLst>
                <a:gd name="adj" fmla="val 36065"/>
              </a:avLst>
            </a:prstGeom>
            <a:solidFill>
              <a:srgbClr val="FFFFFF"/>
            </a:solidFill>
            <a:ln w="25400" cap="flat">
              <a:solidFill>
                <a:schemeClr val="accent6"/>
              </a:solidFill>
              <a:prstDash val="solid"/>
              <a:round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>
              <a:lvl1pPr algn="ctr">
                <a:defRPr sz="1800">
                  <a:latin typeface="CMU Serif Upright Italic"/>
                  <a:ea typeface="CMU Serif Upright Italic"/>
                  <a:cs typeface="CMU Serif Upright Italic"/>
                  <a:sym typeface="CMU Serif Upright Italic"/>
                </a:defRPr>
              </a:lvl1pPr>
            </a:lstStyle>
            <a:p>
              <a:pPr/>
              <a:r>
                <a:t>ogre(S)</a:t>
              </a:r>
            </a:p>
          </p:txBody>
        </p:sp>
        <p:sp>
          <p:nvSpPr>
            <p:cNvPr id="169" name="Shape 169"/>
            <p:cNvSpPr/>
            <p:nvPr/>
          </p:nvSpPr>
          <p:spPr>
            <a:xfrm>
              <a:off x="0" y="945242"/>
              <a:ext cx="1587500" cy="528218"/>
            </a:xfrm>
            <a:prstGeom prst="roundRect">
              <a:avLst>
                <a:gd name="adj" fmla="val 36065"/>
              </a:avLst>
            </a:prstGeom>
            <a:solidFill>
              <a:srgbClr val="FFFFFF"/>
            </a:solidFill>
            <a:ln w="25400" cap="flat">
              <a:solidFill>
                <a:schemeClr val="accent6"/>
              </a:solidFill>
              <a:prstDash val="solid"/>
              <a:round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>
              <a:lvl1pPr algn="ctr">
                <a:defRPr sz="1800">
                  <a:latin typeface="CMU Serif Upright Italic"/>
                  <a:ea typeface="CMU Serif Upright Italic"/>
                  <a:cs typeface="CMU Serif Upright Italic"/>
                  <a:sym typeface="CMU Serif Upright Italic"/>
                </a:defRPr>
              </a:lvl1pPr>
            </a:lstStyle>
            <a:p>
              <a:pPr/>
              <a:r>
                <a:t>friend(S,S)</a:t>
              </a:r>
            </a:p>
          </p:txBody>
        </p:sp>
        <p:sp>
          <p:nvSpPr>
            <p:cNvPr id="170" name="Shape 170"/>
            <p:cNvSpPr/>
            <p:nvPr/>
          </p:nvSpPr>
          <p:spPr>
            <a:xfrm>
              <a:off x="3780971" y="945242"/>
              <a:ext cx="1591907" cy="528218"/>
            </a:xfrm>
            <a:prstGeom prst="roundRect">
              <a:avLst>
                <a:gd name="adj" fmla="val 36065"/>
              </a:avLst>
            </a:prstGeom>
            <a:solidFill>
              <a:srgbClr val="FFFFFF"/>
            </a:solidFill>
            <a:ln w="25400" cap="flat">
              <a:solidFill>
                <a:schemeClr val="accent6"/>
              </a:solidFill>
              <a:prstDash val="solid"/>
              <a:round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>
              <a:lvl1pPr algn="ctr">
                <a:defRPr sz="1800">
                  <a:latin typeface="CMU Serif Upright Italic"/>
                  <a:ea typeface="CMU Serif Upright Italic"/>
                  <a:cs typeface="CMU Serif Upright Italic"/>
                  <a:sym typeface="CMU Serif Upright Italic"/>
                </a:defRPr>
              </a:lvl1pPr>
            </a:lstStyle>
            <a:p>
              <a:pPr/>
              <a:r>
                <a:t>ogre(F)</a:t>
              </a:r>
            </a:p>
          </p:txBody>
        </p:sp>
        <p:sp>
          <p:nvSpPr>
            <p:cNvPr id="171" name="Shape 171"/>
            <p:cNvSpPr/>
            <p:nvPr/>
          </p:nvSpPr>
          <p:spPr>
            <a:xfrm>
              <a:off x="5671456" y="945242"/>
              <a:ext cx="1591908" cy="528218"/>
            </a:xfrm>
            <a:prstGeom prst="roundRect">
              <a:avLst>
                <a:gd name="adj" fmla="val 36065"/>
              </a:avLst>
            </a:prstGeom>
            <a:solidFill>
              <a:srgbClr val="FFFFFF"/>
            </a:solidFill>
            <a:ln w="25400" cap="flat">
              <a:solidFill>
                <a:schemeClr val="accent6"/>
              </a:solidFill>
              <a:prstDash val="solid"/>
              <a:round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>
              <a:lvl1pPr algn="ctr">
                <a:defRPr sz="1800">
                  <a:latin typeface="CMU Serif Upright Italic"/>
                  <a:ea typeface="CMU Serif Upright Italic"/>
                  <a:cs typeface="CMU Serif Upright Italic"/>
                  <a:sym typeface="CMU Serif Upright Italic"/>
                </a:defRPr>
              </a:lvl1pPr>
            </a:lstStyle>
            <a:p>
              <a:pPr/>
              <a:r>
                <a:t>friend(F,F)</a:t>
              </a:r>
            </a:p>
          </p:txBody>
        </p:sp>
        <p:sp>
          <p:nvSpPr>
            <p:cNvPr id="172" name="Shape 172"/>
            <p:cNvSpPr/>
            <p:nvPr/>
          </p:nvSpPr>
          <p:spPr>
            <a:xfrm>
              <a:off x="4774162" y="1890485"/>
              <a:ext cx="1587501" cy="528217"/>
            </a:xfrm>
            <a:prstGeom prst="roundRect">
              <a:avLst>
                <a:gd name="adj" fmla="val 36065"/>
              </a:avLst>
            </a:prstGeom>
            <a:solidFill>
              <a:srgbClr val="FFFFFF"/>
            </a:solidFill>
            <a:ln w="25400" cap="flat">
              <a:solidFill>
                <a:schemeClr val="accent6"/>
              </a:solidFill>
              <a:prstDash val="solid"/>
              <a:round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>
              <a:lvl1pPr algn="ctr">
                <a:defRPr sz="1800">
                  <a:latin typeface="CMU Serif Upright Italic"/>
                  <a:ea typeface="CMU Serif Upright Italic"/>
                  <a:cs typeface="CMU Serif Upright Italic"/>
                  <a:sym typeface="CMU Serif Upright Italic"/>
                </a:defRPr>
              </a:lvl1pPr>
            </a:lstStyle>
            <a:p>
              <a:pPr/>
              <a:r>
                <a:t>grumpy(F)</a:t>
              </a:r>
            </a:p>
          </p:txBody>
        </p:sp>
        <p:sp>
          <p:nvSpPr>
            <p:cNvPr id="173" name="Shape 173"/>
            <p:cNvSpPr/>
            <p:nvPr/>
          </p:nvSpPr>
          <p:spPr>
            <a:xfrm>
              <a:off x="937208" y="1890485"/>
              <a:ext cx="1587501" cy="528217"/>
            </a:xfrm>
            <a:prstGeom prst="roundRect">
              <a:avLst>
                <a:gd name="adj" fmla="val 36065"/>
              </a:avLst>
            </a:prstGeom>
            <a:solidFill>
              <a:srgbClr val="FFFFFF"/>
            </a:solidFill>
            <a:ln w="25400" cap="flat">
              <a:solidFill>
                <a:schemeClr val="accent6"/>
              </a:solidFill>
              <a:prstDash val="solid"/>
              <a:round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>
              <a:lvl1pPr algn="ctr">
                <a:defRPr sz="1800">
                  <a:latin typeface="CMU Serif Upright Italic"/>
                  <a:ea typeface="CMU Serif Upright Italic"/>
                  <a:cs typeface="CMU Serif Upright Italic"/>
                  <a:sym typeface="CMU Serif Upright Italic"/>
                </a:defRPr>
              </a:lvl1pPr>
            </a:lstStyle>
            <a:p>
              <a:pPr/>
              <a:r>
                <a:t>grumpy(S)</a:t>
              </a:r>
            </a:p>
          </p:txBody>
        </p:sp>
      </p:grpSp>
      <p:sp>
        <p:nvSpPr>
          <p:cNvPr id="175" name="Shape 175"/>
          <p:cNvSpPr/>
          <p:nvPr/>
        </p:nvSpPr>
        <p:spPr>
          <a:xfrm>
            <a:off x="147841" y="1355789"/>
            <a:ext cx="1416944" cy="1270001"/>
          </a:xfrm>
          <a:prstGeom prst="roundRect">
            <a:avLst>
              <a:gd name="adj" fmla="val 15000"/>
            </a:avLst>
          </a:prstGeom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algn="ctr"/>
            <a:r>
              <a:rPr u="sng"/>
              <a:t>Weighted</a:t>
            </a:r>
            <a:r>
              <a:t> first-order logic rules</a:t>
            </a:r>
          </a:p>
        </p:txBody>
      </p:sp>
      <p:sp>
        <p:nvSpPr>
          <p:cNvPr id="176" name="Shape 176"/>
          <p:cNvSpPr/>
          <p:nvPr/>
        </p:nvSpPr>
        <p:spPr>
          <a:xfrm>
            <a:off x="147841" y="2803691"/>
            <a:ext cx="1416944" cy="2870220"/>
          </a:xfrm>
          <a:prstGeom prst="roundRect">
            <a:avLst>
              <a:gd name="adj" fmla="val 13444"/>
            </a:avLst>
          </a:prstGeom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algn="ctr"/>
            <a:r>
              <a:rPr u="sng"/>
              <a:t>Graphical model:</a:t>
            </a:r>
            <a:r>
              <a:t> Probability distribution over possible worlds</a:t>
            </a:r>
          </a:p>
        </p:txBody>
      </p:sp>
      <p:sp>
        <p:nvSpPr>
          <p:cNvPr id="177" name="Shape 177"/>
          <p:cNvSpPr/>
          <p:nvPr/>
        </p:nvSpPr>
        <p:spPr>
          <a:xfrm>
            <a:off x="147841" y="5851812"/>
            <a:ext cx="1416944" cy="766763"/>
          </a:xfrm>
          <a:prstGeom prst="roundRect">
            <a:avLst>
              <a:gd name="adj" fmla="val 24845"/>
            </a:avLst>
          </a:prstGeom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algn="ctr"/>
            <a:r>
              <a:t>Inference</a:t>
            </a:r>
          </a:p>
          <a:p>
            <a:pPr algn="ctr">
              <a:defRPr sz="1800">
                <a:latin typeface="CMU Serif Upright Italic"/>
                <a:ea typeface="CMU Serif Upright Italic"/>
                <a:cs typeface="CMU Serif Upright Italic"/>
                <a:sym typeface="CMU Serif Upright Italic"/>
              </a:defRPr>
            </a:pPr>
            <a:r>
              <a:t>P(Q|E,KB)</a:t>
            </a:r>
          </a:p>
        </p:txBody>
      </p:sp>
      <p:sp>
        <p:nvSpPr>
          <p:cNvPr id="178" name="Shape 178"/>
          <p:cNvSpPr/>
          <p:nvPr/>
        </p:nvSpPr>
        <p:spPr>
          <a:xfrm>
            <a:off x="7113664" y="2929451"/>
            <a:ext cx="1413337" cy="9016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914400">
              <a:lnSpc>
                <a:spcPct val="60000"/>
              </a:lnSpc>
              <a:spcBef>
                <a:spcPts val="500"/>
              </a:spcBef>
              <a:defRPr sz="1800"/>
            </a:pPr>
            <a:r>
              <a:t>Constants</a:t>
            </a:r>
          </a:p>
          <a:p>
            <a:pPr algn="ctr" defTabSz="914400">
              <a:lnSpc>
                <a:spcPct val="60000"/>
              </a:lnSpc>
              <a:spcBef>
                <a:spcPts val="500"/>
              </a:spcBef>
              <a:defRPr sz="1800">
                <a:latin typeface="CMU Serif Upright Italic"/>
                <a:ea typeface="CMU Serif Upright Italic"/>
                <a:cs typeface="CMU Serif Upright Italic"/>
                <a:sym typeface="CMU Serif Upright Italic"/>
              </a:defRPr>
            </a:pPr>
            <a:r>
              <a:t>S: Shrek</a:t>
            </a:r>
          </a:p>
          <a:p>
            <a:pPr algn="ctr" defTabSz="914400">
              <a:lnSpc>
                <a:spcPct val="60000"/>
              </a:lnSpc>
              <a:spcBef>
                <a:spcPts val="500"/>
              </a:spcBef>
              <a:defRPr sz="1800">
                <a:latin typeface="CMU Serif Upright Italic"/>
                <a:ea typeface="CMU Serif Upright Italic"/>
                <a:cs typeface="CMU Serif Upright Italic"/>
                <a:sym typeface="CMU Serif Upright Italic"/>
              </a:defRPr>
            </a:pPr>
            <a:r>
              <a:t>F: Fiona</a:t>
            </a:r>
          </a:p>
        </p:txBody>
      </p:sp>
      <p:sp>
        <p:nvSpPr>
          <p:cNvPr id="179" name="Shape 179"/>
          <p:cNvSpPr/>
          <p:nvPr/>
        </p:nvSpPr>
        <p:spPr>
          <a:xfrm>
            <a:off x="1673284" y="2817057"/>
            <a:ext cx="7372233" cy="2870221"/>
          </a:xfrm>
          <a:prstGeom prst="roundRect">
            <a:avLst>
              <a:gd name="adj" fmla="val 6637"/>
            </a:avLst>
          </a:prstGeom>
          <a:ln w="25400">
            <a:solidFill>
              <a:schemeClr val="accent1"/>
            </a:solidFill>
          </a:ln>
        </p:spPr>
        <p:txBody>
          <a:bodyPr lIns="45719" rIns="45719" anchor="ctr"/>
          <a:lstStyle/>
          <a:p>
            <a:pPr algn="ctr"/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5" grpId="6"/>
      <p:bldP build="whole" bldLvl="1" animBg="1" rev="0" advAuto="0" spid="178" grpId="2"/>
      <p:bldP build="whole" bldLvl="1" animBg="1" rev="0" advAuto="0" spid="176" grpId="1"/>
      <p:bldP build="whole" bldLvl="1" animBg="1" rev="0" advAuto="0" spid="179" grpId="4"/>
      <p:bldP build="whole" bldLvl="1" animBg="1" rev="0" advAuto="0" spid="165" grpId="5"/>
      <p:bldP build="whole" bldLvl="1" animBg="1" rev="0" advAuto="0" spid="177" grpId="7"/>
      <p:bldP build="whole" bldLvl="1" animBg="1" rev="0" advAuto="0" spid="149" grpId="8"/>
      <p:bldP build="whole" bldLvl="1" animBg="1" rev="0" advAuto="0" spid="174" grpId="3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/>
          <p:nvPr>
            <p:ph type="body" sz="quarter" idx="1"/>
          </p:nvPr>
        </p:nvSpPr>
        <p:spPr>
          <a:xfrm>
            <a:off x="457200" y="1727200"/>
            <a:ext cx="8229600" cy="1483931"/>
          </a:xfrm>
          <a:prstGeom prst="rect">
            <a:avLst/>
          </a:prstGeom>
        </p:spPr>
        <p:txBody>
          <a:bodyPr/>
          <a:lstStyle/>
          <a:p>
            <a:pPr/>
            <a:r>
              <a:t>Probability Mass Function (PMF)</a:t>
            </a:r>
          </a:p>
        </p:txBody>
      </p:sp>
      <p:sp>
        <p:nvSpPr>
          <p:cNvPr id="184" name="Shape 18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77240">
              <a:defRPr sz="3060"/>
            </a:pPr>
            <a:r>
              <a:t>Markov Logic Networks</a:t>
            </a:r>
            <a:br/>
            <a:r>
              <a:rPr sz="1700"/>
              <a:t>[Richardson and Domingos, 2006]</a:t>
            </a:r>
          </a:p>
        </p:txBody>
      </p:sp>
      <p:sp>
        <p:nvSpPr>
          <p:cNvPr id="185" name="Shape 185"/>
          <p:cNvSpPr/>
          <p:nvPr/>
        </p:nvSpPr>
        <p:spPr>
          <a:xfrm flipH="1" flipV="1">
            <a:off x="6172697" y="3689847"/>
            <a:ext cx="917079" cy="917078"/>
          </a:xfrm>
          <a:prstGeom prst="line">
            <a:avLst/>
          </a:pr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186" name="Shape 186"/>
          <p:cNvSpPr/>
          <p:nvPr/>
        </p:nvSpPr>
        <p:spPr>
          <a:xfrm flipV="1">
            <a:off x="1727200" y="3640137"/>
            <a:ext cx="476760" cy="827088"/>
          </a:xfrm>
          <a:prstGeom prst="line">
            <a:avLst/>
          </a:pr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187" name="Shape 187"/>
          <p:cNvSpPr/>
          <p:nvPr/>
        </p:nvSpPr>
        <p:spPr>
          <a:xfrm flipV="1">
            <a:off x="2717799" y="3971235"/>
            <a:ext cx="548006" cy="578540"/>
          </a:xfrm>
          <a:prstGeom prst="line">
            <a:avLst/>
          </a:pr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188" name="Shape 188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89" name="Shape 189"/>
          <p:cNvSpPr/>
          <p:nvPr/>
        </p:nvSpPr>
        <p:spPr>
          <a:xfrm flipV="1">
            <a:off x="5040537" y="3761285"/>
            <a:ext cx="774203" cy="833490"/>
          </a:xfrm>
          <a:prstGeom prst="line">
            <a:avLst/>
          </a:pr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190" name="Shape 190"/>
          <p:cNvSpPr/>
          <p:nvPr/>
        </p:nvSpPr>
        <p:spPr>
          <a:xfrm>
            <a:off x="4033837" y="4600149"/>
            <a:ext cx="2108201" cy="401482"/>
          </a:xfrm>
          <a:prstGeom prst="rect">
            <a:avLst/>
          </a:prstGeom>
          <a:solidFill>
            <a:srgbClr val="FFFFFF"/>
          </a:solidFill>
          <a:ln w="25560">
            <a:solidFill>
              <a:schemeClr val="accent1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>
              <a:defRPr sz="1800"/>
            </a:pPr>
            <a:r>
              <a:t>Weight of formula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i</a:t>
            </a:r>
          </a:p>
        </p:txBody>
      </p:sp>
      <p:sp>
        <p:nvSpPr>
          <p:cNvPr id="191" name="Shape 191"/>
          <p:cNvSpPr/>
          <p:nvPr/>
        </p:nvSpPr>
        <p:spPr>
          <a:xfrm>
            <a:off x="6991350" y="4220737"/>
            <a:ext cx="1646238" cy="934882"/>
          </a:xfrm>
          <a:prstGeom prst="rect">
            <a:avLst/>
          </a:prstGeom>
          <a:solidFill>
            <a:srgbClr val="FFFFFF"/>
          </a:solidFill>
          <a:ln w="25560">
            <a:solidFill>
              <a:schemeClr val="accent1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>
              <a:defRPr sz="1800"/>
            </a:pPr>
            <a:r>
              <a:t>No. of true groundings of formula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i</a:t>
            </a:r>
            <a:r>
              <a:t> in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x</a:t>
            </a:r>
          </a:p>
        </p:txBody>
      </p:sp>
      <p:sp>
        <p:nvSpPr>
          <p:cNvPr id="192" name="Shape 192"/>
          <p:cNvSpPr/>
          <p:nvPr/>
        </p:nvSpPr>
        <p:spPr>
          <a:xfrm>
            <a:off x="2260600" y="4479421"/>
            <a:ext cx="1646238" cy="642922"/>
          </a:xfrm>
          <a:prstGeom prst="rect">
            <a:avLst/>
          </a:prstGeom>
          <a:solidFill>
            <a:srgbClr val="FFFFFF"/>
          </a:solidFill>
          <a:ln w="25560">
            <a:solidFill>
              <a:schemeClr val="accent1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800"/>
            </a:lvl1pPr>
          </a:lstStyle>
          <a:p>
            <a:pPr/>
            <a:r>
              <a:t>Normalization constant</a:t>
            </a:r>
          </a:p>
        </p:txBody>
      </p:sp>
      <p:sp>
        <p:nvSpPr>
          <p:cNvPr id="193" name="Shape 193"/>
          <p:cNvSpPr/>
          <p:nvPr/>
        </p:nvSpPr>
        <p:spPr>
          <a:xfrm>
            <a:off x="173037" y="4479421"/>
            <a:ext cx="1933576" cy="642922"/>
          </a:xfrm>
          <a:prstGeom prst="rect">
            <a:avLst/>
          </a:prstGeom>
          <a:solidFill>
            <a:srgbClr val="FFFFFF"/>
          </a:solidFill>
          <a:ln w="25560">
            <a:solidFill>
              <a:schemeClr val="accent1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800"/>
            </a:lvl1pPr>
          </a:lstStyle>
          <a:p>
            <a:pPr/>
            <a:r>
              <a:t>a possible truth assignment</a:t>
            </a:r>
          </a:p>
        </p:txBody>
      </p:sp>
      <p:pic>
        <p:nvPicPr>
          <p:cNvPr id="194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71085" y="2729643"/>
            <a:ext cx="5816601" cy="13843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2" grpId="1"/>
      <p:bldP build="whole" bldLvl="1" animBg="1" rev="0" advAuto="0" spid="187" grpId="2"/>
      <p:bldP build="whole" bldLvl="1" animBg="1" rev="0" advAuto="0" spid="189" grpId="4"/>
      <p:bldP build="whole" bldLvl="1" animBg="1" rev="0" advAuto="0" spid="190" grpId="3"/>
      <p:bldP build="whole" bldLvl="1" animBg="1" rev="0" advAuto="0" spid="191" grpId="5"/>
      <p:bldP build="whole" bldLvl="1" animBg="1" rev="0" advAuto="0" spid="185" grpId="6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77240">
              <a:defRPr sz="3060"/>
            </a:pPr>
            <a:r>
              <a:t>PSL: Probabilistic Soft Logic</a:t>
            </a:r>
            <a:br/>
            <a:r>
              <a:rPr sz="1700"/>
              <a:t>[Kimmig et al., NIPS 2012]</a:t>
            </a:r>
          </a:p>
        </p:txBody>
      </p:sp>
      <p:sp>
        <p:nvSpPr>
          <p:cNvPr id="197" name="Shape 197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98" name="Shape 19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2100"/>
            </a:pPr>
            <a:r>
              <a:t>Designed with focus on efficient inference</a:t>
            </a:r>
          </a:p>
          <a:p>
            <a:pPr>
              <a:defRPr sz="2100"/>
            </a:pPr>
          </a:p>
          <a:p>
            <a:pPr>
              <a:defRPr sz="2100"/>
            </a:pPr>
            <a:r>
              <a:t>Atoms have continuous truth values ∈ [0,1] (MLN: Boolean atoms)</a:t>
            </a:r>
          </a:p>
          <a:p>
            <a:pPr>
              <a:defRPr sz="2100"/>
            </a:pPr>
          </a:p>
          <a:p>
            <a:pPr>
              <a:defRPr sz="2100"/>
            </a:pPr>
            <a:r>
              <a:t>Łukasiewicz relaxation of AND, OR, NOT</a:t>
            </a:r>
          </a:p>
          <a:p>
            <a:pPr lvl="1" marL="406399" indent="-342899">
              <a:defRPr sz="2100">
                <a:latin typeface="CMU Serif Upright Italic"/>
                <a:ea typeface="CMU Serif Upright Italic"/>
                <a:cs typeface="CMU Serif Upright Italic"/>
                <a:sym typeface="CMU Serif Upright Italic"/>
              </a:defRPr>
            </a:pPr>
            <a:r>
              <a:t>I(ℓ1 ∧ ℓ2) = max {0, I(ℓ1) + I(ℓ2) – 1}</a:t>
            </a:r>
          </a:p>
          <a:p>
            <a:pPr lvl="1" marL="406399" indent="-342899">
              <a:defRPr sz="2100">
                <a:latin typeface="CMU Serif Upright Italic"/>
                <a:ea typeface="CMU Serif Upright Italic"/>
                <a:cs typeface="CMU Serif Upright Italic"/>
                <a:sym typeface="CMU Serif Upright Italic"/>
              </a:defRPr>
            </a:pPr>
            <a:r>
              <a:t>I(ℓ1 ∨ ℓ2) = min {1, I(ℓ1) + I(ℓ2) }</a:t>
            </a:r>
          </a:p>
          <a:p>
            <a:pPr lvl="1" marL="406399" indent="-342899">
              <a:defRPr sz="2100">
                <a:latin typeface="CMU Serif Upright Italic"/>
                <a:ea typeface="CMU Serif Upright Italic"/>
                <a:cs typeface="CMU Serif Upright Italic"/>
                <a:sym typeface="CMU Serif Upright Italic"/>
              </a:defRPr>
            </a:pPr>
            <a:r>
              <a:t>I(¬ ℓ1)      = 1 – I(ℓ1)</a:t>
            </a:r>
          </a:p>
          <a:p>
            <a:pPr>
              <a:defRPr sz="2100"/>
            </a:pPr>
          </a:p>
          <a:p>
            <a:pPr>
              <a:defRPr sz="2100"/>
            </a:pPr>
            <a:r>
              <a:t>Inference: linear program (MLN: combinatorial counting problem)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98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77240">
              <a:defRPr sz="3060"/>
            </a:pPr>
            <a:r>
              <a:t>PSL: Probabilistic Soft Logic</a:t>
            </a:r>
            <a:br/>
            <a:r>
              <a:rPr sz="1700"/>
              <a:t>[Kimmig et al., NIPS 2012]</a:t>
            </a:r>
          </a:p>
        </p:txBody>
      </p:sp>
      <p:sp>
        <p:nvSpPr>
          <p:cNvPr id="201" name="Shape 201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02" name="Shape 20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  <a:p>
            <a:pPr/>
            <a:r>
              <a:t>PDF: </a:t>
            </a:r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  <a:r>
              <a:t>Inference: Most Probable Explanation (MPE)</a:t>
            </a:r>
          </a:p>
          <a:p>
            <a:pPr lvl="1"/>
            <a:r>
              <a:t>Linear program </a:t>
            </a:r>
          </a:p>
        </p:txBody>
      </p:sp>
      <p:pic>
        <p:nvPicPr>
          <p:cNvPr id="203" name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06612" y="1955800"/>
            <a:ext cx="5172076" cy="1108075"/>
          </a:xfrm>
          <a:prstGeom prst="rect">
            <a:avLst/>
          </a:prstGeom>
          <a:ln w="12700">
            <a:miter lim="400000"/>
          </a:ln>
        </p:spPr>
      </p:pic>
      <p:sp>
        <p:nvSpPr>
          <p:cNvPr id="204" name="Shape 204"/>
          <p:cNvSpPr/>
          <p:nvPr/>
        </p:nvSpPr>
        <p:spPr>
          <a:xfrm>
            <a:off x="5662612" y="3526631"/>
            <a:ext cx="1279526" cy="642922"/>
          </a:xfrm>
          <a:prstGeom prst="rect">
            <a:avLst/>
          </a:prstGeom>
          <a:solidFill>
            <a:srgbClr val="FFFFFF"/>
          </a:solidFill>
          <a:ln w="25560">
            <a:solidFill>
              <a:schemeClr val="accent1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800"/>
            </a:lvl1pPr>
          </a:lstStyle>
          <a:p>
            <a:pPr/>
            <a:r>
              <a:t>Weight of formula r</a:t>
            </a:r>
          </a:p>
        </p:txBody>
      </p:sp>
      <p:sp>
        <p:nvSpPr>
          <p:cNvPr id="205" name="Shape 205"/>
          <p:cNvSpPr/>
          <p:nvPr/>
        </p:nvSpPr>
        <p:spPr>
          <a:xfrm>
            <a:off x="7156450" y="3132939"/>
            <a:ext cx="1492250" cy="909622"/>
          </a:xfrm>
          <a:prstGeom prst="rect">
            <a:avLst/>
          </a:prstGeom>
          <a:solidFill>
            <a:srgbClr val="FFFFFF"/>
          </a:solidFill>
          <a:ln w="25560">
            <a:solidFill>
              <a:schemeClr val="accent1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800"/>
            </a:lvl1pPr>
          </a:lstStyle>
          <a:p>
            <a:pPr/>
            <a:r>
              <a:t>Distance to satisfaction of rule r</a:t>
            </a:r>
          </a:p>
        </p:txBody>
      </p:sp>
      <p:sp>
        <p:nvSpPr>
          <p:cNvPr id="206" name="Shape 206"/>
          <p:cNvSpPr/>
          <p:nvPr/>
        </p:nvSpPr>
        <p:spPr>
          <a:xfrm flipH="1" flipV="1">
            <a:off x="5586412" y="2649537"/>
            <a:ext cx="492126" cy="796926"/>
          </a:xfrm>
          <a:prstGeom prst="line">
            <a:avLst/>
          </a:pr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207" name="Shape 207"/>
          <p:cNvSpPr/>
          <p:nvPr/>
        </p:nvSpPr>
        <p:spPr>
          <a:xfrm flipH="1" flipV="1">
            <a:off x="6192837" y="2689225"/>
            <a:ext cx="1019176" cy="847725"/>
          </a:xfrm>
          <a:prstGeom prst="line">
            <a:avLst/>
          </a:pr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208" name="Shape 208"/>
          <p:cNvSpPr/>
          <p:nvPr/>
        </p:nvSpPr>
        <p:spPr>
          <a:xfrm flipV="1">
            <a:off x="1795462" y="2673349"/>
            <a:ext cx="952501" cy="728664"/>
          </a:xfrm>
          <a:prstGeom prst="line">
            <a:avLst/>
          </a:pr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209" name="Shape 209"/>
          <p:cNvSpPr/>
          <p:nvPr/>
        </p:nvSpPr>
        <p:spPr>
          <a:xfrm>
            <a:off x="2795587" y="3526631"/>
            <a:ext cx="1646238" cy="642922"/>
          </a:xfrm>
          <a:prstGeom prst="rect">
            <a:avLst/>
          </a:prstGeom>
          <a:solidFill>
            <a:srgbClr val="FFFFFF"/>
          </a:solidFill>
          <a:ln w="25560">
            <a:solidFill>
              <a:schemeClr val="accent1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800"/>
            </a:lvl1pPr>
          </a:lstStyle>
          <a:p>
            <a:pPr/>
            <a:r>
              <a:t>Normalization constant</a:t>
            </a:r>
          </a:p>
        </p:txBody>
      </p:sp>
      <p:sp>
        <p:nvSpPr>
          <p:cNvPr id="210" name="Shape 210"/>
          <p:cNvSpPr/>
          <p:nvPr/>
        </p:nvSpPr>
        <p:spPr>
          <a:xfrm flipV="1">
            <a:off x="3179762" y="2774949"/>
            <a:ext cx="327026" cy="692152"/>
          </a:xfrm>
          <a:prstGeom prst="line">
            <a:avLst/>
          </a:pr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211" name="Shape 211"/>
          <p:cNvSpPr/>
          <p:nvPr/>
        </p:nvSpPr>
        <p:spPr>
          <a:xfrm>
            <a:off x="312737" y="3526639"/>
            <a:ext cx="2393951" cy="642922"/>
          </a:xfrm>
          <a:prstGeom prst="rect">
            <a:avLst/>
          </a:prstGeom>
          <a:solidFill>
            <a:srgbClr val="FFFFFF"/>
          </a:solidFill>
          <a:ln w="25560">
            <a:solidFill>
              <a:schemeClr val="accent1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800"/>
            </a:lvl1pPr>
          </a:lstStyle>
          <a:p>
            <a:pPr/>
            <a:r>
              <a:t>a possible continuous truth assignment</a:t>
            </a:r>
          </a:p>
        </p:txBody>
      </p:sp>
      <p:sp>
        <p:nvSpPr>
          <p:cNvPr id="212" name="Shape 212"/>
          <p:cNvSpPr/>
          <p:nvPr/>
        </p:nvSpPr>
        <p:spPr>
          <a:xfrm>
            <a:off x="4533900" y="3526631"/>
            <a:ext cx="841375" cy="642922"/>
          </a:xfrm>
          <a:prstGeom prst="rect">
            <a:avLst/>
          </a:prstGeom>
          <a:solidFill>
            <a:srgbClr val="FFFFFF"/>
          </a:solidFill>
          <a:ln w="25560">
            <a:solidFill>
              <a:schemeClr val="accent1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800"/>
            </a:lvl1pPr>
          </a:lstStyle>
          <a:p>
            <a:pPr/>
            <a:r>
              <a:t>For all rules</a:t>
            </a:r>
          </a:p>
        </p:txBody>
      </p:sp>
      <p:sp>
        <p:nvSpPr>
          <p:cNvPr id="213" name="Shape 213"/>
          <p:cNvSpPr/>
          <p:nvPr/>
        </p:nvSpPr>
        <p:spPr>
          <a:xfrm flipV="1">
            <a:off x="4695824" y="3014662"/>
            <a:ext cx="495301" cy="468313"/>
          </a:xfrm>
          <a:prstGeom prst="line">
            <a:avLst/>
          </a:pr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214" name="Shape 214"/>
          <p:cNvSpPr/>
          <p:nvPr/>
        </p:nvSpPr>
        <p:spPr>
          <a:xfrm>
            <a:off x="6942137" y="2214562"/>
            <a:ext cx="152401" cy="223838"/>
          </a:xfrm>
          <a:prstGeom prst="rect">
            <a:avLst/>
          </a:prstGeom>
          <a:solidFill>
            <a:srgbClr val="FFFFFF"/>
          </a:solidFill>
          <a:ln w="25400">
            <a:solidFill>
              <a:srgbClr val="FFFFFF"/>
            </a:solidFill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Tasks</a:t>
            </a:r>
          </a:p>
        </p:txBody>
      </p:sp>
      <p:sp>
        <p:nvSpPr>
          <p:cNvPr id="217" name="Shape 217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18" name="Shape 21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Require deep semantic understanding</a:t>
            </a:r>
          </a:p>
          <a:p>
            <a:pPr/>
          </a:p>
          <a:p>
            <a:pPr lvl="1"/>
            <a:r>
              <a:t>Textual Entailment (RTE)</a:t>
            </a:r>
            <a:r>
              <a:rPr sz="1700"/>
              <a:t> [Beltagy et al., 2013,2015,2016]</a:t>
            </a:r>
            <a:endParaRPr sz="1700"/>
          </a:p>
          <a:p>
            <a:pPr lvl="1"/>
            <a:r>
              <a:t>Textual Similarity (STS)</a:t>
            </a:r>
            <a:r>
              <a:rPr sz="1700"/>
              <a:t> [Beltagy et al., 2014] </a:t>
            </a:r>
            <a:r>
              <a:rPr>
                <a:solidFill>
                  <a:srgbClr val="FF2600"/>
                </a:solidFill>
              </a:rPr>
              <a:t>(proposal work)</a:t>
            </a:r>
          </a:p>
          <a:p>
            <a:pPr lvl="1"/>
            <a:r>
              <a:t>Question Answering (QA)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Pipeline for an Entailment</a:t>
            </a:r>
          </a:p>
        </p:txBody>
      </p:sp>
      <p:sp>
        <p:nvSpPr>
          <p:cNvPr id="221" name="Shape 221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22" name="Shape 222"/>
          <p:cNvSpPr/>
          <p:nvPr>
            <p:ph type="body" sz="quarter" idx="1"/>
          </p:nvPr>
        </p:nvSpPr>
        <p:spPr>
          <a:xfrm>
            <a:off x="457200" y="1219200"/>
            <a:ext cx="8229600" cy="1096526"/>
          </a:xfrm>
          <a:prstGeom prst="rect">
            <a:avLst/>
          </a:prstGeom>
        </p:spPr>
        <p:txBody>
          <a:bodyPr/>
          <a:lstStyle/>
          <a:p>
            <a:pPr lvl="1"/>
            <a:r>
              <a:t>T: A person is driving a car</a:t>
            </a:r>
          </a:p>
          <a:p>
            <a:pPr lvl="1"/>
            <a:r>
              <a:t>H: A person is driving a vehicle</a:t>
            </a:r>
          </a:p>
        </p:txBody>
      </p:sp>
      <p:sp>
        <p:nvSpPr>
          <p:cNvPr id="223" name="Shape 223"/>
          <p:cNvSpPr/>
          <p:nvPr/>
        </p:nvSpPr>
        <p:spPr>
          <a:xfrm>
            <a:off x="366801" y="2290067"/>
            <a:ext cx="8271534" cy="1535880"/>
          </a:xfrm>
          <a:prstGeom prst="roundRect">
            <a:avLst>
              <a:gd name="adj" fmla="val 16924"/>
            </a:avLst>
          </a:prstGeom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defTabSz="914400">
              <a:spcBef>
                <a:spcPts val="500"/>
              </a:spcBef>
              <a:defRPr sz="2400"/>
            </a:pPr>
            <a:r>
              <a:t>Logical form</a:t>
            </a:r>
          </a:p>
          <a:p>
            <a:pPr lvl="1" marL="406400" indent="-342900" defTabSz="914400">
              <a:spcBef>
                <a:spcPts val="500"/>
              </a:spcBef>
              <a:buSzPct val="100000"/>
              <a:buChar char="–"/>
              <a:defRPr sz="1800"/>
            </a:pP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∃x,y,z.  person(x) ∧ agent(y, x) ∧ drive(y) ∧ patient(y, z) ∧ car(z)</a:t>
            </a:r>
            <a:endParaRPr>
              <a:latin typeface="CMU Serif Upright Italic"/>
              <a:ea typeface="CMU Serif Upright Italic"/>
              <a:cs typeface="CMU Serif Upright Italic"/>
              <a:sym typeface="CMU Serif Upright Italic"/>
            </a:endParaRPr>
          </a:p>
          <a:p>
            <a:pPr lvl="1" marL="406400" indent="-342900" defTabSz="914400">
              <a:spcBef>
                <a:spcPts val="500"/>
              </a:spcBef>
              <a:buSzPct val="100000"/>
              <a:buChar char="–"/>
              <a:defRPr sz="1800"/>
            </a:pP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∃x,y,z.  person(x) ∧ agent(y, x) ∧ drive(y) ∧ patient(y, z) ∧ vehicle(z)</a:t>
            </a:r>
          </a:p>
        </p:txBody>
      </p:sp>
      <p:sp>
        <p:nvSpPr>
          <p:cNvPr id="224" name="Shape 224"/>
          <p:cNvSpPr/>
          <p:nvPr/>
        </p:nvSpPr>
        <p:spPr>
          <a:xfrm>
            <a:off x="366801" y="3979756"/>
            <a:ext cx="8271534" cy="1071127"/>
          </a:xfrm>
          <a:prstGeom prst="roundRect">
            <a:avLst>
              <a:gd name="adj" fmla="val 24267"/>
            </a:avLst>
          </a:prstGeom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defTabSz="914400">
              <a:spcBef>
                <a:spcPts val="500"/>
              </a:spcBef>
              <a:defRPr sz="2400"/>
            </a:pPr>
            <a:r>
              <a:t>Knowledge base</a:t>
            </a:r>
          </a:p>
          <a:p>
            <a:pPr lvl="1" marL="406399" indent="-342899" defTabSz="914400">
              <a:spcBef>
                <a:spcPts val="500"/>
              </a:spcBef>
              <a:buSzPct val="100000"/>
              <a:buChar char="–"/>
            </a:pPr>
            <a:r>
              <a:t>KB: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∀x. car(x) → vehicle(x) | w</a:t>
            </a:r>
          </a:p>
        </p:txBody>
      </p:sp>
      <p:sp>
        <p:nvSpPr>
          <p:cNvPr id="225" name="Shape 225"/>
          <p:cNvSpPr/>
          <p:nvPr/>
        </p:nvSpPr>
        <p:spPr>
          <a:xfrm>
            <a:off x="366801" y="5204691"/>
            <a:ext cx="8271534" cy="1071126"/>
          </a:xfrm>
          <a:prstGeom prst="roundRect">
            <a:avLst>
              <a:gd name="adj" fmla="val 24267"/>
            </a:avLst>
          </a:prstGeom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defTabSz="914400">
              <a:spcBef>
                <a:spcPts val="500"/>
              </a:spcBef>
              <a:defRPr sz="2400"/>
            </a:pPr>
            <a:r>
              <a:t>Inference</a:t>
            </a:r>
          </a:p>
          <a:p>
            <a:pPr lvl="1" marL="406399" indent="-342899" defTabSz="914400">
              <a:spcBef>
                <a:spcPts val="500"/>
              </a:spcBef>
              <a:buSzPct val="100000"/>
              <a:buChar char="–"/>
            </a:pPr>
            <a:r>
              <a:t>Calculating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P(H|T, KB) </a:t>
            </a:r>
          </a:p>
        </p:txBody>
      </p:sp>
      <p:sp>
        <p:nvSpPr>
          <p:cNvPr id="226" name="Shape 226"/>
          <p:cNvSpPr/>
          <p:nvPr/>
        </p:nvSpPr>
        <p:spPr>
          <a:xfrm>
            <a:off x="4578711" y="1384081"/>
            <a:ext cx="2549249" cy="766763"/>
          </a:xfrm>
          <a:prstGeom prst="roundRect">
            <a:avLst>
              <a:gd name="adj" fmla="val 33900"/>
            </a:avLst>
          </a:prstGeom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algn="ctr" defTabSz="914400">
              <a:spcBef>
                <a:spcPts val="500"/>
              </a:spcBef>
              <a:defRPr sz="2400"/>
            </a:pPr>
            <a:r>
              <a:t>Does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T </a:t>
            </a:r>
            <a:r>
              <a:rPr sz="3200"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⊨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 H</a:t>
            </a:r>
            <a:r>
              <a:t> ?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3" grpId="1"/>
      <p:bldP build="whole" bldLvl="1" animBg="1" rev="0" advAuto="0" spid="224" grpId="2"/>
      <p:bldP build="whole" bldLvl="1" animBg="1" rev="0" advAuto="0" spid="225" grpId="3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Summery of proposal work</a:t>
            </a:r>
          </a:p>
        </p:txBody>
      </p:sp>
      <p:sp>
        <p:nvSpPr>
          <p:cNvPr id="229" name="Shape 229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30" name="Shape 23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/>
            <a:r>
              <a:t>Efficient MLN inference for the RTE task </a:t>
            </a:r>
            <a:r>
              <a:rPr sz="1700"/>
              <a:t>[Beltagy et al., 2014]</a:t>
            </a:r>
          </a:p>
          <a:p>
            <a:pPr lvl="1"/>
            <a:r>
              <a:t>MLNs and PSL inference for the STS task </a:t>
            </a:r>
            <a:r>
              <a:rPr sz="1700"/>
              <a:t>[Beltagy et al., 2013]</a:t>
            </a:r>
          </a:p>
          <a:p>
            <a:pPr lvl="1"/>
            <a:r>
              <a:t>Reasons why MLNs fit RTE and PSL fits STS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Outline</a:t>
            </a:r>
          </a:p>
        </p:txBody>
      </p:sp>
      <p:sp>
        <p:nvSpPr>
          <p:cNvPr id="233" name="Shape 233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34" name="Shape 23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>
              <a:defRPr>
                <a:solidFill>
                  <a:srgbClr val="A7A7A7"/>
                </a:solidFill>
              </a:defRPr>
            </a:pPr>
            <a:r>
              <a:t>ّIntroduction</a:t>
            </a:r>
          </a:p>
          <a:p>
            <a:pPr lvl="1"/>
            <a:r>
              <a:t>Logical form adaptations</a:t>
            </a:r>
          </a:p>
          <a:p>
            <a:pPr lvl="1">
              <a:defRPr>
                <a:solidFill>
                  <a:srgbClr val="A7A7A7"/>
                </a:solidFill>
              </a:defRPr>
            </a:pPr>
            <a:r>
              <a:t>Knowledge base</a:t>
            </a:r>
          </a:p>
          <a:p>
            <a:pPr lvl="1">
              <a:defRPr>
                <a:solidFill>
                  <a:srgbClr val="A7A7A7"/>
                </a:solidFill>
              </a:defRPr>
            </a:pPr>
            <a:r>
              <a:t>Question Answering</a:t>
            </a:r>
          </a:p>
          <a:p>
            <a:pPr lvl="1">
              <a:defRPr>
                <a:solidFill>
                  <a:srgbClr val="A7A7A7"/>
                </a:solidFill>
              </a:defRPr>
            </a:pPr>
            <a:r>
              <a:t>Future work</a:t>
            </a:r>
          </a:p>
          <a:p>
            <a:pPr lvl="1">
              <a:defRPr>
                <a:solidFill>
                  <a:srgbClr val="A7A7A7"/>
                </a:solidFill>
              </a:defRPr>
            </a:pPr>
            <a:r>
              <a:t>Conclusion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ctr"/>
            <a:r>
              <a:t>Who is the first president of the United States ?</a:t>
            </a:r>
          </a:p>
          <a:p>
            <a:pPr lvl="1"/>
            <a:r>
              <a:t>George Washington</a:t>
            </a:r>
          </a:p>
          <a:p>
            <a:pPr lvl="1"/>
            <a:r>
              <a:t>“</a:t>
            </a:r>
            <a:r>
              <a:rPr i="1"/>
              <a:t>George Washington was the first President of the United States, the Commander-in-Chief of the Continental Army and one of the Founding Fathers of the United States”</a:t>
            </a:r>
          </a:p>
          <a:p>
            <a:pPr/>
          </a:p>
          <a:p>
            <a:pPr algn="ctr"/>
            <a:r>
              <a:t>Where was George Washington born ?</a:t>
            </a:r>
          </a:p>
          <a:p>
            <a:pPr lvl="1"/>
            <a:r>
              <a:t>Westmoreland County, Virginia</a:t>
            </a:r>
          </a:p>
          <a:p>
            <a:pPr lvl="1"/>
            <a:r>
              <a:t>“</a:t>
            </a:r>
            <a:r>
              <a:rPr i="1"/>
              <a:t>George Washington was born at his father's plantation on Pope's Creek in Westmoreland County, Virginia</a:t>
            </a:r>
            <a:r>
              <a:t>”</a:t>
            </a:r>
          </a:p>
          <a:p>
            <a:pPr/>
          </a:p>
          <a:p>
            <a:pPr algn="ctr"/>
            <a:r>
              <a:t>What is the birthplace of the first president of the United States ?</a:t>
            </a:r>
          </a:p>
          <a:p>
            <a:pPr lvl="1"/>
            <a:r>
              <a:t>…. ???</a:t>
            </a:r>
          </a:p>
        </p:txBody>
      </p:sp>
      <p:sp>
        <p:nvSpPr>
          <p:cNvPr id="62" name="Shape 62"/>
          <p:cNvSpPr/>
          <p:nvPr>
            <p:ph type="sldNum" sz="quarter" idx="2"/>
          </p:nvPr>
        </p:nvSpPr>
        <p:spPr>
          <a:xfrm>
            <a:off x="8483776" y="6245225"/>
            <a:ext cx="203024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3" name="Shape 63"/>
          <p:cNvSpPr/>
          <p:nvPr/>
        </p:nvSpPr>
        <p:spPr>
          <a:xfrm>
            <a:off x="3772445" y="3740695"/>
            <a:ext cx="926010" cy="456655"/>
          </a:xfrm>
          <a:prstGeom prst="roundRect">
            <a:avLst>
              <a:gd name="adj" fmla="val 41716"/>
            </a:avLst>
          </a:prstGeom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64" name="Shape 64"/>
          <p:cNvSpPr/>
          <p:nvPr/>
        </p:nvSpPr>
        <p:spPr>
          <a:xfrm>
            <a:off x="2336800" y="4870995"/>
            <a:ext cx="1841500" cy="456655"/>
          </a:xfrm>
          <a:prstGeom prst="roundRect">
            <a:avLst>
              <a:gd name="adj" fmla="val 41716"/>
            </a:avLst>
          </a:prstGeom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3" grpId="2"/>
      <p:bldP build="whole" bldLvl="1" animBg="1" rev="0" advAuto="0" spid="64" grpId="3"/>
      <p:bldP build="p" bldLvl="5" animBg="1" rev="0" advAuto="0" spid="61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Logical form</a:t>
            </a:r>
          </a:p>
        </p:txBody>
      </p:sp>
      <p:sp>
        <p:nvSpPr>
          <p:cNvPr id="239" name="Shape 239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40" name="Shape 24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 marL="361695" indent="-305180" defTabSz="813816">
              <a:defRPr sz="1779"/>
            </a:pPr>
            <a:r>
              <a:t>T: A person is driving a car</a:t>
            </a:r>
          </a:p>
          <a:p>
            <a:pPr lvl="1" marL="361695" indent="-305180" defTabSz="813816">
              <a:defRPr sz="1779"/>
            </a:pPr>
            <a:r>
              <a:t>H: A person is driving a vehicle</a:t>
            </a:r>
          </a:p>
          <a:p>
            <a:pPr defTabSz="813816">
              <a:defRPr sz="2136"/>
            </a:pPr>
          </a:p>
          <a:p>
            <a:pPr defTabSz="813816">
              <a:defRPr sz="2136"/>
            </a:pPr>
            <a:r>
              <a:rPr b="1" u="sng">
                <a:solidFill>
                  <a:schemeClr val="accent2"/>
                </a:solidFill>
              </a:rPr>
              <a:t>Parsing</a:t>
            </a:r>
          </a:p>
          <a:p>
            <a:pPr lvl="1" marL="361695" indent="-305180" defTabSz="813816">
              <a:defRPr sz="1779"/>
            </a:pPr>
            <a:r>
              <a:t>T: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∃x,y,z.  person(x) ∧ agent(y, x) ∧ drive(y) ∧ patient(y, z) ∧ car(z)</a:t>
            </a:r>
            <a:endParaRPr>
              <a:latin typeface="CMU Serif Upright Italic"/>
              <a:ea typeface="CMU Serif Upright Italic"/>
              <a:cs typeface="CMU Serif Upright Italic"/>
              <a:sym typeface="CMU Serif Upright Italic"/>
            </a:endParaRPr>
          </a:p>
          <a:p>
            <a:pPr lvl="1" marL="361695" indent="-305180" defTabSz="813816">
              <a:defRPr sz="1779"/>
            </a:pPr>
            <a:r>
              <a:t>H: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∃x,y,z.  person(x) ∧ agent(y, x) ∧ drive(y) ∧ patient(y, z) ∧ vehicle(z)</a:t>
            </a:r>
            <a:endParaRPr>
              <a:latin typeface="CMU Serif Upright Italic"/>
              <a:ea typeface="CMU Serif Upright Italic"/>
              <a:cs typeface="CMU Serif Upright Italic"/>
              <a:sym typeface="CMU Serif Upright Italic"/>
            </a:endParaRPr>
          </a:p>
          <a:p>
            <a:pPr lvl="1" marL="361695" indent="-305180" defTabSz="813816">
              <a:defRPr sz="1779"/>
            </a:pPr>
            <a:r>
              <a:t>Formulate the probabilistic logic problem based on the task, e.g.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P(H|T,KB)</a:t>
            </a:r>
            <a:endParaRPr>
              <a:latin typeface="CMU Serif Upright Italic"/>
              <a:ea typeface="CMU Serif Upright Italic"/>
              <a:cs typeface="CMU Serif Upright Italic"/>
              <a:sym typeface="CMU Serif Upright Italic"/>
            </a:endParaRPr>
          </a:p>
          <a:p>
            <a:pPr lvl="1" marL="361695" indent="-305180" defTabSz="813816">
              <a:defRPr sz="1779"/>
            </a:pPr>
          </a:p>
          <a:p>
            <a:pPr defTabSz="813816">
              <a:defRPr sz="2136"/>
            </a:pPr>
            <a:r>
              <a:t>Knowledge base construction</a:t>
            </a:r>
          </a:p>
          <a:p>
            <a:pPr lvl="1" marL="361695" indent="-305180" defTabSz="813816">
              <a:defRPr sz="1779"/>
            </a:pPr>
            <a:r>
              <a:t>KB: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∀x. car(x) → vehicle(x) | w</a:t>
            </a:r>
            <a:endParaRPr>
              <a:latin typeface="CMU Serif Upright Italic"/>
              <a:ea typeface="CMU Serif Upright Italic"/>
              <a:cs typeface="CMU Serif Upright Italic"/>
              <a:sym typeface="CMU Serif Upright Italic"/>
            </a:endParaRPr>
          </a:p>
          <a:p>
            <a:pPr lvl="1" marL="361695" indent="-305180" defTabSz="813816">
              <a:defRPr sz="1779"/>
            </a:pPr>
          </a:p>
          <a:p>
            <a:pPr defTabSz="813816">
              <a:defRPr sz="2136"/>
            </a:pPr>
            <a:r>
              <a:t>Inference: calculating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P(H|T, KB) </a:t>
            </a:r>
          </a:p>
        </p:txBody>
      </p:sp>
      <p:pic>
        <p:nvPicPr>
          <p:cNvPr id="243" name="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756887" y="1643360"/>
            <a:ext cx="1171735" cy="1220479"/>
          </a:xfrm>
          <a:prstGeom prst="rect">
            <a:avLst/>
          </a:prstGeom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pic>
      <p:sp>
        <p:nvSpPr>
          <p:cNvPr id="242" name="Shape 242"/>
          <p:cNvSpPr/>
          <p:nvPr/>
        </p:nvSpPr>
        <p:spPr>
          <a:xfrm>
            <a:off x="469900" y="3724861"/>
            <a:ext cx="8204200" cy="2333079"/>
          </a:xfrm>
          <a:prstGeom prst="roundRect">
            <a:avLst>
              <a:gd name="adj" fmla="val 23317"/>
            </a:avLst>
          </a:prstGeom>
          <a:solidFill>
            <a:srgbClr val="FFFFFF"/>
          </a:solidFill>
          <a:ln w="25400">
            <a:solidFill>
              <a:srgbClr val="25257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algn="ctr" defTabSz="914400">
              <a:spcBef>
                <a:spcPts val="500"/>
              </a:spcBef>
              <a:defRPr sz="2400"/>
            </a:pPr>
            <a:r>
              <a:t>Using </a:t>
            </a:r>
            <a:r>
              <a:rPr b="1">
                <a:solidFill>
                  <a:srgbClr val="FF0000"/>
                </a:solidFill>
              </a:rPr>
              <a:t>Boxer</a:t>
            </a:r>
            <a:r>
              <a:t>, a rule based system on top of a CCG parser </a:t>
            </a:r>
            <a:r>
              <a:rPr sz="2000">
                <a:solidFill>
                  <a:srgbClr val="333333"/>
                </a:solidFill>
              </a:rPr>
              <a:t>[Bos, 2008]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Adapting logical form</a:t>
            </a:r>
          </a:p>
        </p:txBody>
      </p:sp>
      <p:sp>
        <p:nvSpPr>
          <p:cNvPr id="246" name="Shape 246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47" name="Shape 24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Theorem proving: 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T ∧ KB ⊨ H</a:t>
            </a:r>
          </a:p>
          <a:p>
            <a:pPr/>
          </a:p>
          <a:p>
            <a:pPr/>
            <a:r>
              <a:t>Probabilistic logic: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P(H|T,KB)</a:t>
            </a:r>
            <a:endParaRPr>
              <a:latin typeface="CMU Serif Upright Italic"/>
              <a:ea typeface="CMU Serif Upright Italic"/>
              <a:cs typeface="CMU Serif Upright Italic"/>
              <a:sym typeface="CMU Serif Upright Italic"/>
            </a:endParaRPr>
          </a:p>
          <a:p>
            <a:pPr lvl="1"/>
            <a:r>
              <a:t>Finite domain: explicitly introduce needed constants </a:t>
            </a:r>
          </a:p>
          <a:p>
            <a:pPr lvl="1"/>
            <a:r>
              <a:t>Prior probabilities: results are sensitive to prior probabilities </a:t>
            </a:r>
          </a:p>
          <a:p>
            <a:pPr/>
          </a:p>
          <a:p>
            <a:pPr/>
            <a:r>
              <a:t>Adapt logical form to probabilistic logic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47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77240">
              <a:defRPr sz="3060"/>
            </a:pPr>
            <a:r>
              <a:t>Adapting logical form</a:t>
            </a:r>
          </a:p>
          <a:p>
            <a:pPr defTabSz="777240">
              <a:defRPr sz="1700"/>
            </a:pPr>
            <a:r>
              <a:t>[Beltagy and Erk, IWCS 2015] </a:t>
            </a:r>
          </a:p>
        </p:txBody>
      </p:sp>
      <p:sp>
        <p:nvSpPr>
          <p:cNvPr id="250" name="Shape 250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51" name="Shape 25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Finite domain    </a:t>
            </a:r>
            <a:r>
              <a:rPr>
                <a:solidFill>
                  <a:srgbClr val="FF2600"/>
                </a:solidFill>
              </a:rPr>
              <a:t>(proposal work)</a:t>
            </a:r>
            <a:endParaRPr>
              <a:solidFill>
                <a:srgbClr val="FF2600"/>
              </a:solidFill>
            </a:endParaRPr>
          </a:p>
          <a:p>
            <a:pPr lvl="1"/>
            <a:r>
              <a:rPr b="1"/>
              <a:t>Quantifiers</a:t>
            </a:r>
            <a:r>
              <a:t> don’t work properly </a:t>
            </a:r>
            <a:endParaRPr>
              <a:latin typeface="CMU Serif Upright Italic"/>
              <a:ea typeface="CMU Serif Upright Italic"/>
              <a:cs typeface="CMU Serif Upright Italic"/>
              <a:sym typeface="CMU Serif Upright Italic"/>
            </a:endParaRPr>
          </a:p>
          <a:p>
            <a:pPr/>
            <a:endParaRPr>
              <a:latin typeface="CMU Serif Upright Italic"/>
              <a:ea typeface="CMU Serif Upright Italic"/>
              <a:cs typeface="CMU Serif Upright Italic"/>
              <a:sym typeface="CMU Serif Upright Italic"/>
            </a:endParaRPr>
          </a:p>
          <a:p>
            <a:pPr lvl="1" marL="0" indent="63500">
              <a:buSzTx/>
              <a:buNone/>
              <a:defRPr sz="1900"/>
            </a:pPr>
            <a:r>
              <a:t>T: Tweety is a bird. Tweety flies         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bird(🐤) ∧ agent(F, 🐤) ∧ fly(F)</a:t>
            </a:r>
          </a:p>
          <a:p>
            <a:pPr lvl="1" marL="0" indent="63500">
              <a:buSzTx/>
              <a:buNone/>
              <a:defRPr sz="1900"/>
            </a:pPr>
            <a:r>
              <a:t>H: All birds fly                            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∀x. bird(x) → ∃y. agent(y, x) ∧ fly(y)</a:t>
            </a:r>
            <a:endParaRPr>
              <a:latin typeface="CMU Serif Upright Italic"/>
              <a:ea typeface="CMU Serif Upright Italic"/>
              <a:cs typeface="CMU Serif Upright Italic"/>
              <a:sym typeface="CMU Serif Upright Italic"/>
            </a:endParaRPr>
          </a:p>
          <a:p>
            <a:pPr lvl="1"/>
          </a:p>
          <a:p>
            <a:pPr/>
            <a:r>
              <a:t>Solution: additional entities</a:t>
            </a:r>
          </a:p>
        </p:txBody>
      </p:sp>
      <p:sp>
        <p:nvSpPr>
          <p:cNvPr id="252" name="Shape 252"/>
          <p:cNvSpPr/>
          <p:nvPr/>
        </p:nvSpPr>
        <p:spPr>
          <a:xfrm>
            <a:off x="5715346" y="4641587"/>
            <a:ext cx="1907969" cy="929102"/>
          </a:xfrm>
          <a:prstGeom prst="roundRect">
            <a:avLst>
              <a:gd name="adj" fmla="val 20504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algn="ctr" defTabSz="914400">
              <a:spcBef>
                <a:spcPts val="500"/>
              </a:spcBef>
              <a:defRPr>
                <a:latin typeface="CMU Serif Upright Italic"/>
                <a:ea typeface="CMU Serif Upright Italic"/>
                <a:cs typeface="CMU Serif Upright Italic"/>
                <a:sym typeface="CMU Serif Upright Italic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Add an extra </a:t>
            </a:r>
            <a:r>
              <a:t>bird(🐧)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51" grpId="1"/>
      <p:bldP build="whole" bldLvl="1" animBg="1" rev="0" advAuto="0" spid="252" grpId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77240">
              <a:defRPr sz="3060"/>
            </a:pPr>
            <a:r>
              <a:t>Adapting logical form</a:t>
            </a:r>
          </a:p>
          <a:p>
            <a:pPr defTabSz="777240">
              <a:defRPr sz="1700"/>
            </a:pPr>
            <a:r>
              <a:t>[Beltagy and Erk, IWCS 2015] </a:t>
            </a:r>
          </a:p>
        </p:txBody>
      </p:sp>
      <p:sp>
        <p:nvSpPr>
          <p:cNvPr id="255" name="Shape 255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56" name="Shape 25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Prior probabilities</a:t>
            </a:r>
          </a:p>
          <a:p>
            <a:pPr lvl="1"/>
            <a:r>
              <a:t>Ground atoms have prior probability 0.5</a:t>
            </a:r>
          </a:p>
          <a:p>
            <a:pPr lvl="1"/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P(H|KB)</a:t>
            </a:r>
            <a:r>
              <a:t> determines how useful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P(H|T,KB)</a:t>
            </a:r>
            <a:r>
              <a:t> is </a:t>
            </a:r>
          </a:p>
          <a:p>
            <a:pPr lvl="1"/>
            <a:r>
              <a:t>If both values are high</a:t>
            </a:r>
          </a:p>
          <a:p>
            <a:pPr lvl="2"/>
            <a:r>
              <a:t>T entails H</a:t>
            </a:r>
          </a:p>
          <a:p>
            <a:pPr lvl="2"/>
            <a:r>
              <a:t>Prior probability of H is high</a:t>
            </a:r>
          </a:p>
          <a:p>
            <a:pPr lvl="1"/>
            <a:r>
              <a:t>Example</a:t>
            </a:r>
          </a:p>
          <a:p>
            <a:pPr lvl="2"/>
            <a:r>
              <a:t>T: My car is green</a:t>
            </a:r>
          </a:p>
          <a:p>
            <a:pPr lvl="2"/>
            <a:r>
              <a:t>H: There is a bird</a:t>
            </a:r>
          </a:p>
          <a:p>
            <a:pPr lvl="1"/>
            <a:r>
              <a:t>Goal: Make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P(H|T,KB)</a:t>
            </a:r>
            <a:r>
              <a:t> less sensitive to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P(H|KB)</a:t>
            </a: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2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56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Prior probabilities</a:t>
            </a:r>
          </a:p>
          <a:p>
            <a:pPr lvl="1"/>
          </a:p>
          <a:p>
            <a:pPr lvl="1"/>
            <a:r>
              <a:t>Solution 1: use the ratio</a:t>
            </a:r>
          </a:p>
          <a:p>
            <a:pPr lvl="1"/>
          </a:p>
          <a:p>
            <a:pPr lvl="1"/>
            <a:r>
              <a:t>Not a good fit for the Entailment task</a:t>
            </a:r>
          </a:p>
          <a:p>
            <a:pPr lvl="2"/>
            <a:r>
              <a:t>T: A person is driving a car</a:t>
            </a:r>
          </a:p>
          <a:p>
            <a:pPr lvl="2"/>
            <a:r>
              <a:t>H: A person is driving a green car</a:t>
            </a:r>
          </a:p>
          <a:p>
            <a:pPr lvl="2"/>
            <a:r>
              <a:t>The ratio is high but</a:t>
            </a:r>
          </a:p>
        </p:txBody>
      </p:sp>
      <p:sp>
        <p:nvSpPr>
          <p:cNvPr id="259" name="Shape 25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77240">
              <a:defRPr sz="3060"/>
            </a:pPr>
            <a:r>
              <a:t>Adapting logical form</a:t>
            </a:r>
          </a:p>
          <a:p>
            <a:pPr defTabSz="777240">
              <a:defRPr sz="1700"/>
            </a:pPr>
            <a:r>
              <a:t>[Beltagy and Erk, IWCS 2015] </a:t>
            </a:r>
          </a:p>
        </p:txBody>
      </p:sp>
      <p:sp>
        <p:nvSpPr>
          <p:cNvPr id="260" name="Shape 260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261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719898" y="2831686"/>
            <a:ext cx="1704204" cy="660188"/>
          </a:xfrm>
          <a:prstGeom prst="rect">
            <a:avLst/>
          </a:prstGeom>
          <a:ln w="12700">
            <a:miter lim="400000"/>
          </a:ln>
        </p:spPr>
      </p:pic>
      <p:pic>
        <p:nvPicPr>
          <p:cNvPr id="262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693114" y="4877750"/>
            <a:ext cx="769529" cy="25884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2" grpId="2"/>
      <p:bldP build="p" bldLvl="5" animBg="1" rev="0" advAuto="0" spid="258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Prior probabilities</a:t>
            </a:r>
          </a:p>
          <a:p>
            <a:pPr lvl="1"/>
          </a:p>
          <a:p>
            <a:pPr lvl="1"/>
            <a:r>
              <a:t>Solution 2: set ground atom priors such that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P(H|KB) ≈ 0</a:t>
            </a:r>
            <a:endParaRPr>
              <a:latin typeface="CMU Serif Upright Italic"/>
              <a:ea typeface="CMU Serif Upright Italic"/>
              <a:cs typeface="CMU Serif Upright Italic"/>
              <a:sym typeface="CMU Serif Upright Italic"/>
            </a:endParaRPr>
          </a:p>
          <a:p>
            <a:pPr lvl="1"/>
          </a:p>
          <a:p>
            <a:pPr lvl="1"/>
            <a:r>
              <a:t>Matches the definition of the Entailment task</a:t>
            </a:r>
          </a:p>
          <a:p>
            <a:pPr lvl="2"/>
            <a:r>
              <a:t>T: Obama is the president of the USA</a:t>
            </a:r>
          </a:p>
          <a:p>
            <a:pPr lvl="2"/>
            <a:r>
              <a:t>H: Austin is in Texas</a:t>
            </a:r>
          </a:p>
          <a:p>
            <a:pPr lvl="2"/>
            <a:r>
              <a:t>Even though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H</a:t>
            </a:r>
            <a:r>
              <a:t> is true in the real world, </a:t>
            </a:r>
          </a:p>
        </p:txBody>
      </p:sp>
      <p:sp>
        <p:nvSpPr>
          <p:cNvPr id="265" name="Shape 26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77240">
              <a:defRPr sz="3060"/>
            </a:pPr>
            <a:r>
              <a:t>Adapting logical form</a:t>
            </a:r>
          </a:p>
          <a:p>
            <a:pPr defTabSz="777240">
              <a:defRPr sz="1700"/>
            </a:pPr>
            <a:r>
              <a:t>[Beltagy and Erk, IWCS 2015] </a:t>
            </a:r>
          </a:p>
        </p:txBody>
      </p:sp>
      <p:sp>
        <p:nvSpPr>
          <p:cNvPr id="266" name="Shape 266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267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735570" y="4703855"/>
            <a:ext cx="769528" cy="25884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7" grpId="2"/>
      <p:bldP build="p" bldLvl="5" animBg="1" rev="0" advAuto="0" spid="264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Prior probabilities</a:t>
            </a:r>
          </a:p>
          <a:p>
            <a:pPr lvl="1"/>
          </a:p>
          <a:p>
            <a:pPr lvl="1"/>
            <a:r>
              <a:t>Solution 2: set ground atom priors such that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P(H|KB) ≈ 0</a:t>
            </a:r>
            <a:endParaRPr>
              <a:latin typeface="CMU Serif Upright Italic"/>
              <a:ea typeface="CMU Serif Upright Italic"/>
              <a:cs typeface="CMU Serif Upright Italic"/>
              <a:sym typeface="CMU Serif Upright Italic"/>
            </a:endParaRPr>
          </a:p>
          <a:p>
            <a:pPr lvl="2"/>
            <a:r>
              <a:t>Ground atoms not entailed by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T ∧ KB</a:t>
            </a:r>
            <a:r>
              <a:t> are set to false </a:t>
            </a:r>
          </a:p>
          <a:p>
            <a:pPr lvl="3"/>
            <a:r>
              <a:t>(everything is false by default)</a:t>
            </a:r>
          </a:p>
          <a:p>
            <a:pPr lvl="2"/>
          </a:p>
          <a:p>
            <a:pPr lvl="2"/>
            <a:r>
              <a:t>Prior probability of </a:t>
            </a:r>
            <a:r>
              <a:rPr u="sng"/>
              <a:t>negated predicates of </a:t>
            </a:r>
            <a:r>
              <a:rPr u="sng"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H</a:t>
            </a:r>
            <a:r>
              <a:t> is set to high value</a:t>
            </a:r>
          </a:p>
          <a:p>
            <a:pPr lvl="3"/>
            <a:r>
              <a:t>T: A dog is eating</a:t>
            </a:r>
          </a:p>
          <a:p>
            <a:pPr lvl="3"/>
            <a:r>
              <a:t>H: A dog does </a:t>
            </a:r>
            <a:r>
              <a:rPr u="sng"/>
              <a:t>not fly</a:t>
            </a:r>
          </a:p>
        </p:txBody>
      </p:sp>
      <p:sp>
        <p:nvSpPr>
          <p:cNvPr id="270" name="Shape 27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77240">
              <a:defRPr sz="3060"/>
            </a:pPr>
            <a:r>
              <a:t>Adapting logical form</a:t>
            </a:r>
          </a:p>
          <a:p>
            <a:pPr defTabSz="777240">
              <a:defRPr sz="1700"/>
            </a:pPr>
            <a:r>
              <a:t>[Beltagy and Erk, IWCS 2015] </a:t>
            </a:r>
          </a:p>
        </p:txBody>
      </p:sp>
      <p:sp>
        <p:nvSpPr>
          <p:cNvPr id="271" name="Shape 271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69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Evaluation — Entailment datasets</a:t>
            </a:r>
          </a:p>
          <a:p>
            <a:pPr/>
          </a:p>
          <a:p>
            <a:pPr/>
          </a:p>
          <a:p>
            <a:pPr lvl="2"/>
            <a:r>
              <a:t>Synthetic </a:t>
            </a:r>
          </a:p>
          <a:p>
            <a:pPr lvl="3"/>
            <a:r>
              <a:t>T:    No              man            eats      all      delicious food</a:t>
            </a:r>
          </a:p>
          <a:p>
            <a:pPr lvl="3"/>
            <a:r>
              <a:t>H: Some      hungry men      eat    not all        food</a:t>
            </a:r>
          </a:p>
        </p:txBody>
      </p:sp>
      <p:sp>
        <p:nvSpPr>
          <p:cNvPr id="274" name="Shape 27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77240">
              <a:defRPr sz="3060"/>
            </a:pPr>
            <a:r>
              <a:t>Adapting logical form</a:t>
            </a:r>
          </a:p>
          <a:p>
            <a:pPr defTabSz="777240">
              <a:defRPr sz="1700"/>
            </a:pPr>
            <a:r>
              <a:t>[Beltagy and Erk, IWCS 2015] </a:t>
            </a:r>
          </a:p>
        </p:txBody>
      </p:sp>
      <p:sp>
        <p:nvSpPr>
          <p:cNvPr id="275" name="Shape 275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grpSp>
        <p:nvGrpSpPr>
          <p:cNvPr id="286" name="Group 286"/>
          <p:cNvGrpSpPr/>
          <p:nvPr/>
        </p:nvGrpSpPr>
        <p:grpSpPr>
          <a:xfrm>
            <a:off x="2035671" y="3097975"/>
            <a:ext cx="6209118" cy="1896943"/>
            <a:chOff x="0" y="712694"/>
            <a:chExt cx="6209116" cy="1896941"/>
          </a:xfrm>
        </p:grpSpPr>
        <p:sp>
          <p:nvSpPr>
            <p:cNvPr id="276" name="Shape 276"/>
            <p:cNvSpPr/>
            <p:nvPr/>
          </p:nvSpPr>
          <p:spPr>
            <a:xfrm>
              <a:off x="4389648" y="1732651"/>
              <a:ext cx="1819469" cy="876986"/>
            </a:xfrm>
            <a:prstGeom prst="roundRect">
              <a:avLst>
                <a:gd name="adj" fmla="val 19279"/>
              </a:avLst>
            </a:prstGeom>
            <a:noFill/>
            <a:ln w="254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77" name="Shape 277"/>
            <p:cNvSpPr/>
            <p:nvPr/>
          </p:nvSpPr>
          <p:spPr>
            <a:xfrm>
              <a:off x="3420697" y="1732651"/>
              <a:ext cx="878349" cy="876986"/>
            </a:xfrm>
            <a:prstGeom prst="roundRect">
              <a:avLst>
                <a:gd name="adj" fmla="val 19279"/>
              </a:avLst>
            </a:prstGeom>
            <a:noFill/>
            <a:ln w="254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78" name="Shape 278"/>
            <p:cNvSpPr/>
            <p:nvPr/>
          </p:nvSpPr>
          <p:spPr>
            <a:xfrm>
              <a:off x="946503" y="1732651"/>
              <a:ext cx="1819469" cy="876986"/>
            </a:xfrm>
            <a:prstGeom prst="roundRect">
              <a:avLst>
                <a:gd name="adj" fmla="val 19279"/>
              </a:avLst>
            </a:prstGeom>
            <a:noFill/>
            <a:ln w="254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79" name="Shape 279"/>
            <p:cNvSpPr/>
            <p:nvPr/>
          </p:nvSpPr>
          <p:spPr>
            <a:xfrm>
              <a:off x="0" y="1732651"/>
              <a:ext cx="878348" cy="876986"/>
            </a:xfrm>
            <a:prstGeom prst="roundRect">
              <a:avLst>
                <a:gd name="adj" fmla="val 19279"/>
              </a:avLst>
            </a:prstGeom>
            <a:noFill/>
            <a:ln w="254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80" name="Shape 280"/>
            <p:cNvSpPr/>
            <p:nvPr/>
          </p:nvSpPr>
          <p:spPr>
            <a:xfrm flipH="1">
              <a:off x="668258" y="1057293"/>
              <a:ext cx="631973" cy="631973"/>
            </a:xfrm>
            <a:prstGeom prst="line">
              <a:avLst/>
            </a:prstGeom>
            <a:noFill/>
            <a:ln w="25400" cap="flat">
              <a:solidFill>
                <a:schemeClr val="accent1"/>
              </a:solidFill>
              <a:prstDash val="solid"/>
              <a:round/>
              <a:tailEnd type="triangle" w="med" len="med"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81" name="Shape 281"/>
            <p:cNvSpPr/>
            <p:nvPr/>
          </p:nvSpPr>
          <p:spPr>
            <a:xfrm>
              <a:off x="2859060" y="1060497"/>
              <a:ext cx="1184776" cy="628769"/>
            </a:xfrm>
            <a:prstGeom prst="line">
              <a:avLst/>
            </a:prstGeom>
            <a:noFill/>
            <a:ln w="25400" cap="flat">
              <a:solidFill>
                <a:schemeClr val="accent1"/>
              </a:solidFill>
              <a:prstDash val="solid"/>
              <a:round/>
              <a:tailEnd type="triangle" w="med" len="med"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82" name="Shape 282"/>
            <p:cNvSpPr/>
            <p:nvPr/>
          </p:nvSpPr>
          <p:spPr>
            <a:xfrm flipH="1">
              <a:off x="2547858" y="1042533"/>
              <a:ext cx="1190535" cy="659433"/>
            </a:xfrm>
            <a:prstGeom prst="line">
              <a:avLst/>
            </a:prstGeom>
            <a:noFill/>
            <a:ln w="25400" cap="flat">
              <a:solidFill>
                <a:schemeClr val="accent1"/>
              </a:solidFill>
              <a:prstDash val="solid"/>
              <a:round/>
              <a:tailEnd type="triangle" w="med" len="med"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83" name="Shape 283"/>
            <p:cNvSpPr/>
            <p:nvPr/>
          </p:nvSpPr>
          <p:spPr>
            <a:xfrm>
              <a:off x="5701963" y="1064051"/>
              <a:ext cx="221473" cy="637915"/>
            </a:xfrm>
            <a:prstGeom prst="line">
              <a:avLst/>
            </a:prstGeom>
            <a:noFill/>
            <a:ln w="25400" cap="flat">
              <a:solidFill>
                <a:schemeClr val="accent1"/>
              </a:solidFill>
              <a:prstDash val="solid"/>
              <a:round/>
              <a:tailEnd type="triangle" w="med" len="med"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84" name="Shape 284"/>
            <p:cNvSpPr/>
            <p:nvPr/>
          </p:nvSpPr>
          <p:spPr>
            <a:xfrm>
              <a:off x="1312234" y="712694"/>
              <a:ext cx="1552618" cy="692732"/>
            </a:xfrm>
            <a:prstGeom prst="rect">
              <a:avLst/>
            </a:prstGeom>
            <a:noFill/>
            <a:ln w="25400" cap="flat">
              <a:solidFill>
                <a:schemeClr val="accent1"/>
              </a:solidFill>
              <a:prstDash val="solid"/>
              <a:round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/>
            </a:lstStyle>
            <a:p>
              <a:pPr/>
              <a:r>
                <a:t>some, all, no, not all</a:t>
              </a:r>
            </a:p>
          </p:txBody>
        </p:sp>
        <p:sp>
          <p:nvSpPr>
            <p:cNvPr id="285" name="Shape 285"/>
            <p:cNvSpPr/>
            <p:nvPr/>
          </p:nvSpPr>
          <p:spPr>
            <a:xfrm>
              <a:off x="3753984" y="712694"/>
              <a:ext cx="1935448" cy="692732"/>
            </a:xfrm>
            <a:prstGeom prst="rect">
              <a:avLst/>
            </a:prstGeom>
            <a:noFill/>
            <a:ln w="25400" cap="flat">
              <a:solidFill>
                <a:schemeClr val="accent1"/>
              </a:solidFill>
              <a:prstDash val="solid"/>
              <a:round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/>
            </a:lstStyle>
            <a:p>
              <a:pPr/>
              <a:r>
                <a:t>all monotonicity directions 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73" grpId="1"/>
      <p:bldP build="whole" bldLvl="1" animBg="1" rev="0" advAuto="0" spid="286" grpId="2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77240">
              <a:defRPr sz="3060"/>
            </a:pPr>
            <a:r>
              <a:t>Adapting logical form</a:t>
            </a:r>
          </a:p>
          <a:p>
            <a:pPr defTabSz="777240">
              <a:defRPr sz="1700"/>
            </a:pPr>
            <a:r>
              <a:t>[Beltagy and Erk, IWCS 2015] </a:t>
            </a:r>
          </a:p>
        </p:txBody>
      </p:sp>
      <p:sp>
        <p:nvSpPr>
          <p:cNvPr id="289" name="Shape 289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90" name="Shape 29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Evaluation — Entailment datasets</a:t>
            </a:r>
          </a:p>
          <a:p>
            <a:pPr lvl="2"/>
            <a:r>
              <a:t>SICK </a:t>
            </a:r>
            <a:r>
              <a:rPr sz="1700"/>
              <a:t>[SemEval 2014]  (5K training, 5K testing)</a:t>
            </a:r>
          </a:p>
          <a:p>
            <a:pPr lvl="3"/>
            <a:r>
              <a:t>Short video description sentences</a:t>
            </a:r>
          </a:p>
          <a:p>
            <a:pPr lvl="3"/>
            <a:r>
              <a:t>Example</a:t>
            </a:r>
          </a:p>
          <a:p>
            <a:pPr lvl="4"/>
            <a:r>
              <a:t>T: A young girl is dancing</a:t>
            </a:r>
          </a:p>
          <a:p>
            <a:pPr lvl="4"/>
            <a:r>
              <a:t>H: A young girl is standing on one leg</a:t>
            </a:r>
          </a:p>
          <a:p>
            <a:pPr lvl="2"/>
            <a:r>
              <a:t>FraCas </a:t>
            </a:r>
            <a:r>
              <a:rPr sz="1700"/>
              <a:t>[Cooper et al., 1996]</a:t>
            </a:r>
            <a:endParaRPr sz="1700"/>
          </a:p>
          <a:p>
            <a:pPr lvl="3" marL="1205864" indent="-291464"/>
            <a:r>
              <a:rPr sz="1700"/>
              <a:t>46 manually constructed entailments to evaluate quantifiers</a:t>
            </a:r>
            <a:endParaRPr sz="1700"/>
          </a:p>
          <a:p>
            <a:pPr lvl="3" marL="1205864" indent="-291464"/>
            <a:r>
              <a:rPr sz="1700"/>
              <a:t>Example:</a:t>
            </a:r>
            <a:endParaRPr sz="1700"/>
          </a:p>
          <a:p>
            <a:pPr lvl="4" marL="1630679" indent="-259079"/>
            <a:r>
              <a:rPr sz="1700"/>
              <a:t>T: A Swede won a Nobel prize. Every Swede is a Scandinavian</a:t>
            </a:r>
            <a:endParaRPr sz="1700"/>
          </a:p>
          <a:p>
            <a:pPr lvl="4" marL="1630679" indent="-259079"/>
            <a:r>
              <a:rPr sz="1700"/>
              <a:t>H: A Scandinavian win a Nobel prize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/>
          <p:nvPr>
            <p:ph type="body" sz="half" idx="1"/>
          </p:nvPr>
        </p:nvSpPr>
        <p:spPr>
          <a:xfrm>
            <a:off x="457200" y="1219200"/>
            <a:ext cx="8229600" cy="2075301"/>
          </a:xfrm>
          <a:prstGeom prst="rect">
            <a:avLst/>
          </a:prstGeom>
        </p:spPr>
        <p:txBody>
          <a:bodyPr/>
          <a:lstStyle/>
          <a:p>
            <a:pPr/>
            <a:r>
              <a:t>Evaluation — Results</a:t>
            </a:r>
          </a:p>
        </p:txBody>
      </p:sp>
      <p:sp>
        <p:nvSpPr>
          <p:cNvPr id="293" name="Shape 29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77240">
              <a:defRPr sz="3060"/>
            </a:pPr>
            <a:r>
              <a:t>Adapting logical form</a:t>
            </a:r>
          </a:p>
          <a:p>
            <a:pPr defTabSz="777240">
              <a:defRPr sz="1700"/>
            </a:pPr>
            <a:r>
              <a:t>[Beltagy and Erk, IWCS 2015] </a:t>
            </a:r>
          </a:p>
        </p:txBody>
      </p:sp>
      <p:sp>
        <p:nvSpPr>
          <p:cNvPr id="294" name="Shape 294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295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74765" y="3037988"/>
            <a:ext cx="8229601" cy="1620079"/>
          </a:xfrm>
          <a:prstGeom prst="rect">
            <a:avLst/>
          </a:prstGeom>
          <a:ln w="12700">
            <a:miter lim="400000"/>
          </a:ln>
        </p:spPr>
      </p:pic>
      <p:sp>
        <p:nvSpPr>
          <p:cNvPr id="296" name="Shape 296"/>
          <p:cNvSpPr/>
          <p:nvPr/>
        </p:nvSpPr>
        <p:spPr>
          <a:xfrm>
            <a:off x="4240785" y="4205452"/>
            <a:ext cx="4306505" cy="417681"/>
          </a:xfrm>
          <a:prstGeom prst="roundRect">
            <a:avLst>
              <a:gd name="adj" fmla="val 45609"/>
            </a:avLst>
          </a:prstGeom>
          <a:ln w="25400">
            <a:solidFill>
              <a:srgbClr val="FF2600"/>
            </a:solidFill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Objective</a:t>
            </a:r>
          </a:p>
        </p:txBody>
      </p:sp>
      <p:sp>
        <p:nvSpPr>
          <p:cNvPr id="69" name="Shape 69"/>
          <p:cNvSpPr/>
          <p:nvPr>
            <p:ph type="sldNum" sz="quarter" idx="2"/>
          </p:nvPr>
        </p:nvSpPr>
        <p:spPr>
          <a:xfrm>
            <a:off x="8483776" y="6245225"/>
            <a:ext cx="203024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70" name="Shape 7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Develop a new </a:t>
            </a:r>
            <a:r>
              <a:rPr b="1"/>
              <a:t>semantic representation</a:t>
            </a:r>
          </a:p>
          <a:p>
            <a:pPr lvl="1"/>
          </a:p>
          <a:p>
            <a:pPr lvl="1"/>
          </a:p>
          <a:p>
            <a:pPr/>
            <a:r>
              <a:t>With better semantic representations, more NLP applications can be done better</a:t>
            </a:r>
          </a:p>
          <a:p>
            <a:pPr lvl="1"/>
            <a:r>
              <a:t>Automated Grading, Machine Translation, Summarization, Question Answering …</a:t>
            </a:r>
          </a:p>
        </p:txBody>
      </p:sp>
    </p:spTree>
  </p:cSld>
  <p:clrMapOvr>
    <a:masterClrMapping/>
  </p:clrMapOvr>
  <p:transition xmlns:p14="http://schemas.microsoft.com/office/powerpoint/2010/main" spd="slow" advClick="1" p14:dur="1500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Outline</a:t>
            </a:r>
          </a:p>
        </p:txBody>
      </p:sp>
      <p:sp>
        <p:nvSpPr>
          <p:cNvPr id="299" name="Shape 299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00" name="Shape 30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>
              <a:defRPr>
                <a:solidFill>
                  <a:srgbClr val="A7A7A7"/>
                </a:solidFill>
              </a:defRPr>
            </a:pPr>
            <a:r>
              <a:t>ّIntroduction</a:t>
            </a:r>
          </a:p>
          <a:p>
            <a:pPr lvl="1">
              <a:defRPr>
                <a:solidFill>
                  <a:srgbClr val="A7A7A7"/>
                </a:solidFill>
              </a:defRPr>
            </a:pPr>
            <a:r>
              <a:t>Logical form adaptations</a:t>
            </a:r>
          </a:p>
          <a:p>
            <a:pPr lvl="1"/>
            <a:r>
              <a:t>Knowledge base</a:t>
            </a:r>
          </a:p>
          <a:p>
            <a:pPr lvl="1">
              <a:defRPr>
                <a:solidFill>
                  <a:srgbClr val="A7A7A7"/>
                </a:solidFill>
              </a:defRPr>
            </a:pPr>
            <a:r>
              <a:t>Question Answering</a:t>
            </a:r>
          </a:p>
          <a:p>
            <a:pPr lvl="1">
              <a:defRPr>
                <a:solidFill>
                  <a:srgbClr val="A7A7A7"/>
                </a:solidFill>
              </a:defRPr>
            </a:pPr>
            <a:r>
              <a:t>Future work</a:t>
            </a:r>
          </a:p>
          <a:p>
            <a:pPr lvl="1">
              <a:defRPr>
                <a:solidFill>
                  <a:srgbClr val="A7A7A7"/>
                </a:solidFill>
              </a:defRPr>
            </a:pPr>
            <a:r>
              <a:t>Conclusion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Knowledge Base</a:t>
            </a:r>
          </a:p>
        </p:txBody>
      </p:sp>
      <p:sp>
        <p:nvSpPr>
          <p:cNvPr id="305" name="Shape 305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06" name="Shape 30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ctr"/>
            <a:r>
              <a:t>Logic handles sentence structure and quantifier</a:t>
            </a:r>
          </a:p>
          <a:p>
            <a:pPr algn="ctr"/>
            <a:r>
              <a:t>+</a:t>
            </a:r>
          </a:p>
          <a:p>
            <a:pPr algn="ctr"/>
            <a:r>
              <a:t>Knowledge base encodes lexical information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77240">
              <a:defRPr sz="3060"/>
            </a:pPr>
            <a:r>
              <a:t>Knowledge Base</a:t>
            </a:r>
          </a:p>
          <a:p>
            <a:pPr defTabSz="777240">
              <a:defRPr sz="1700"/>
            </a:pPr>
            <a:r>
              <a:t>[Beltagy et al., CompLing 2016]</a:t>
            </a:r>
          </a:p>
        </p:txBody>
      </p:sp>
      <p:sp>
        <p:nvSpPr>
          <p:cNvPr id="309" name="Shape 309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10" name="Shape 31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ctr"/>
            <a:r>
              <a:t>Collect the relevant </a:t>
            </a:r>
            <a:r>
              <a:rPr b="1" u="sng"/>
              <a:t>weighted</a:t>
            </a:r>
            <a:r>
              <a:t> KB from different resources</a:t>
            </a:r>
          </a:p>
          <a:p>
            <a:pPr/>
          </a:p>
          <a:p>
            <a:pPr/>
            <a:r>
              <a:t>Precompiled rules</a:t>
            </a:r>
          </a:p>
          <a:p>
            <a:pPr lvl="1"/>
            <a:r>
              <a:t>WordNet rules: map semantic relations to logical rules</a:t>
            </a:r>
          </a:p>
          <a:p>
            <a:pPr lvl="1"/>
            <a:r>
              <a:t>Paraphrase rules: translate PPDB to weighted logical rules</a:t>
            </a:r>
          </a:p>
          <a:p>
            <a:pPr lvl="1"/>
          </a:p>
          <a:p>
            <a:pPr/>
            <a:r>
              <a:t>Generate on-the-fly rules for a specific dataset/task</a:t>
            </a:r>
          </a:p>
          <a:p>
            <a:pPr lvl="1"/>
            <a:r>
              <a:t>Lexical resources are never complete</a:t>
            </a:r>
          </a:p>
        </p:txBody>
      </p:sp>
      <p:sp>
        <p:nvSpPr>
          <p:cNvPr id="311" name="Shape 311"/>
          <p:cNvSpPr/>
          <p:nvPr/>
        </p:nvSpPr>
        <p:spPr>
          <a:xfrm>
            <a:off x="247696" y="4488162"/>
            <a:ext cx="7457999" cy="766764"/>
          </a:xfrm>
          <a:prstGeom prst="roundRect">
            <a:avLst>
              <a:gd name="adj" fmla="val 24845"/>
            </a:avLst>
          </a:prstGeom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1" grpId="2"/>
      <p:bldP build="p" bldLvl="1" animBg="1" rev="0" advAuto="0" spid="310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77240">
              <a:defRPr sz="3060"/>
            </a:pPr>
            <a:r>
              <a:t>On-the-fly rules</a:t>
            </a:r>
          </a:p>
          <a:p>
            <a:pPr defTabSz="777240">
              <a:defRPr sz="1700"/>
            </a:pPr>
            <a:r>
              <a:t>[Beltagy et al., CompLing 2016]</a:t>
            </a:r>
          </a:p>
        </p:txBody>
      </p:sp>
      <p:sp>
        <p:nvSpPr>
          <p:cNvPr id="316" name="Shape 316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17" name="Shape 31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/>
          </a:p>
          <a:p>
            <a:pPr/>
            <a:r>
              <a:t>Simple solution: </a:t>
            </a:r>
            <a:r>
              <a:rPr>
                <a:solidFill>
                  <a:srgbClr val="FF2600"/>
                </a:solidFill>
              </a:rPr>
              <a:t>(proposal work)</a:t>
            </a:r>
          </a:p>
          <a:p>
            <a:pPr lvl="1"/>
            <a:r>
              <a:t>Generate rules between all pairs of words</a:t>
            </a:r>
          </a:p>
          <a:p>
            <a:pPr lvl="1"/>
            <a:r>
              <a:t>Use distributional similarity to evaluate the rules</a:t>
            </a:r>
          </a:p>
          <a:p>
            <a:pPr/>
          </a:p>
          <a:p>
            <a:pPr/>
          </a:p>
          <a:p>
            <a:pPr/>
          </a:p>
          <a:p>
            <a:pPr/>
          </a:p>
          <a:p>
            <a:pPr lvl="1"/>
            <a:r>
              <a:t>Generating a lot of useless rules</a:t>
            </a:r>
          </a:p>
          <a:p>
            <a:pPr lvl="1"/>
            <a:r>
              <a:t>Generated rules have limited predefined forms</a:t>
            </a:r>
          </a:p>
        </p:txBody>
      </p:sp>
      <p:sp>
        <p:nvSpPr>
          <p:cNvPr id="318" name="Shape 318"/>
          <p:cNvSpPr/>
          <p:nvPr/>
        </p:nvSpPr>
        <p:spPr>
          <a:xfrm>
            <a:off x="2123897" y="3395372"/>
            <a:ext cx="5060418" cy="1288149"/>
          </a:xfrm>
          <a:prstGeom prst="roundRect">
            <a:avLst>
              <a:gd name="adj" fmla="val 14789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lvl="1" indent="63500" defTabSz="914400">
              <a:spcBef>
                <a:spcPts val="500"/>
              </a:spcBef>
            </a:pPr>
            <a:r>
              <a:t>T: A person is driving a car</a:t>
            </a:r>
          </a:p>
          <a:p>
            <a:pPr lvl="1" indent="63500" defTabSz="914400">
              <a:spcBef>
                <a:spcPts val="500"/>
              </a:spcBef>
            </a:pPr>
          </a:p>
          <a:p>
            <a:pPr lvl="1" indent="63500" defTabSz="914400">
              <a:spcBef>
                <a:spcPts val="500"/>
              </a:spcBef>
            </a:pPr>
            <a:r>
              <a:t>H: A person is driving a vehicle</a:t>
            </a:r>
          </a:p>
        </p:txBody>
      </p:sp>
      <p:sp>
        <p:nvSpPr>
          <p:cNvPr id="319" name="Shape 319"/>
          <p:cNvSpPr/>
          <p:nvPr/>
        </p:nvSpPr>
        <p:spPr>
          <a:xfrm flipV="1">
            <a:off x="3389024" y="3826600"/>
            <a:ext cx="1054456" cy="488448"/>
          </a:xfrm>
          <a:prstGeom prst="line">
            <a:avLst/>
          </a:prstGeom>
          <a:ln w="25400">
            <a:solidFill>
              <a:schemeClr val="accent2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320" name="Shape 320"/>
          <p:cNvSpPr/>
          <p:nvPr/>
        </p:nvSpPr>
        <p:spPr>
          <a:xfrm flipH="1" flipV="1">
            <a:off x="4472068" y="3835515"/>
            <a:ext cx="1009037" cy="421016"/>
          </a:xfrm>
          <a:prstGeom prst="line">
            <a:avLst/>
          </a:prstGeom>
          <a:ln w="25400">
            <a:solidFill>
              <a:schemeClr val="accent2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321" name="Shape 321"/>
          <p:cNvSpPr/>
          <p:nvPr/>
        </p:nvSpPr>
        <p:spPr>
          <a:xfrm flipV="1">
            <a:off x="4592128" y="3807531"/>
            <a:ext cx="738036" cy="464167"/>
          </a:xfrm>
          <a:prstGeom prst="line">
            <a:avLst/>
          </a:prstGeom>
          <a:ln w="25400">
            <a:solidFill>
              <a:schemeClr val="accent2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322" name="Shape 322"/>
          <p:cNvSpPr/>
          <p:nvPr/>
        </p:nvSpPr>
        <p:spPr>
          <a:xfrm flipH="1" flipV="1">
            <a:off x="5343076" y="3808239"/>
            <a:ext cx="140445" cy="435508"/>
          </a:xfrm>
          <a:prstGeom prst="line">
            <a:avLst/>
          </a:prstGeom>
          <a:ln w="25400">
            <a:solidFill>
              <a:schemeClr val="accent2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323" name="Shape 323"/>
          <p:cNvSpPr/>
          <p:nvPr/>
        </p:nvSpPr>
        <p:spPr>
          <a:xfrm flipV="1">
            <a:off x="3402865" y="3810429"/>
            <a:ext cx="1895805" cy="501973"/>
          </a:xfrm>
          <a:prstGeom prst="line">
            <a:avLst/>
          </a:prstGeom>
          <a:ln w="25400">
            <a:solidFill>
              <a:schemeClr val="accent2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324" name="Shape 324"/>
          <p:cNvSpPr/>
          <p:nvPr/>
        </p:nvSpPr>
        <p:spPr>
          <a:xfrm flipH="1" flipV="1">
            <a:off x="3395900" y="3790367"/>
            <a:ext cx="1177970" cy="466583"/>
          </a:xfrm>
          <a:prstGeom prst="line">
            <a:avLst/>
          </a:prstGeom>
          <a:ln w="25400">
            <a:solidFill>
              <a:schemeClr val="accent2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325" name="Shape 325"/>
          <p:cNvSpPr/>
          <p:nvPr/>
        </p:nvSpPr>
        <p:spPr>
          <a:xfrm flipH="1" flipV="1">
            <a:off x="3411261" y="3797129"/>
            <a:ext cx="2077927" cy="444428"/>
          </a:xfrm>
          <a:prstGeom prst="line">
            <a:avLst/>
          </a:prstGeom>
          <a:ln w="25400">
            <a:solidFill>
              <a:schemeClr val="accent2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326" name="Shape 326"/>
          <p:cNvSpPr/>
          <p:nvPr/>
        </p:nvSpPr>
        <p:spPr>
          <a:xfrm flipH="1" flipV="1">
            <a:off x="5343076" y="3808239"/>
            <a:ext cx="140445" cy="435508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3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26" grpId="1"/>
      <p:bldP build="p" bldLvl="5" animBg="1" rev="0" advAuto="0" spid="317" grpId="2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Shape 328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29" name="Shape 32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Better solution: </a:t>
            </a:r>
          </a:p>
          <a:p>
            <a:pPr lvl="1"/>
            <a:r>
              <a:t>Use the logic to </a:t>
            </a:r>
            <a:r>
              <a:rPr u="sng"/>
              <a:t>propose</a:t>
            </a:r>
            <a:r>
              <a:t> relevant lexical rules</a:t>
            </a:r>
          </a:p>
          <a:p>
            <a:pPr lvl="1"/>
            <a:r>
              <a:t>Use the training set to learn rule weights</a:t>
            </a:r>
          </a:p>
        </p:txBody>
      </p:sp>
      <p:sp>
        <p:nvSpPr>
          <p:cNvPr id="330" name="Shape 33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77240">
              <a:defRPr sz="3060"/>
            </a:pPr>
            <a:r>
              <a:t>On-the-fly rules</a:t>
            </a:r>
          </a:p>
          <a:p>
            <a:pPr defTabSz="777240">
              <a:defRPr sz="1700"/>
            </a:pPr>
            <a:r>
              <a:t>[Beltagy et al., CompLing 2016]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77240">
              <a:defRPr sz="3060"/>
            </a:pPr>
            <a:r>
              <a:t>On-the-fly rules</a:t>
            </a:r>
          </a:p>
          <a:p>
            <a:pPr defTabSz="777240">
              <a:defRPr sz="1700"/>
            </a:pPr>
            <a:r>
              <a:t>[Beltagy et al., CompLing 2016]</a:t>
            </a:r>
          </a:p>
        </p:txBody>
      </p:sp>
      <p:sp>
        <p:nvSpPr>
          <p:cNvPr id="333" name="Shape 333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34" name="Shape 334"/>
          <p:cNvSpPr/>
          <p:nvPr>
            <p:ph type="body" sz="quarter" idx="1"/>
          </p:nvPr>
        </p:nvSpPr>
        <p:spPr>
          <a:xfrm>
            <a:off x="457200" y="1219200"/>
            <a:ext cx="8229600" cy="1077765"/>
          </a:xfrm>
          <a:prstGeom prst="rect">
            <a:avLst/>
          </a:prstGeom>
        </p:spPr>
        <p:txBody>
          <a:bodyPr/>
          <a:lstStyle/>
          <a:p>
            <a:pPr/>
            <a:r>
              <a:t>1) Rules proposal: using Robinson resolution</a:t>
            </a:r>
          </a:p>
        </p:txBody>
      </p:sp>
      <p:sp>
        <p:nvSpPr>
          <p:cNvPr id="335" name="Shape 335"/>
          <p:cNvSpPr/>
          <p:nvPr/>
        </p:nvSpPr>
        <p:spPr>
          <a:xfrm>
            <a:off x="2657297" y="5487231"/>
            <a:ext cx="4185006" cy="1052366"/>
          </a:xfrm>
          <a:prstGeom prst="roundRect">
            <a:avLst>
              <a:gd name="adj" fmla="val 18102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lvl="1" indent="63500" defTabSz="914400">
              <a:spcBef>
                <a:spcPts val="500"/>
              </a:spcBef>
              <a:defRPr sz="1900">
                <a:latin typeface="CMU Serif Upright Italic"/>
                <a:ea typeface="CMU Serif Upright Italic"/>
                <a:cs typeface="CMU Serif Upright Italic"/>
                <a:sym typeface="CMU Serif Upright Italic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KB:</a:t>
            </a:r>
            <a:r>
              <a:t> ∀x. car(x) →  vehicle(x)</a:t>
            </a:r>
          </a:p>
        </p:txBody>
      </p:sp>
      <p:sp>
        <p:nvSpPr>
          <p:cNvPr id="336" name="Shape 336"/>
          <p:cNvSpPr/>
          <p:nvPr/>
        </p:nvSpPr>
        <p:spPr>
          <a:xfrm>
            <a:off x="408268" y="2307157"/>
            <a:ext cx="8327464" cy="1467546"/>
          </a:xfrm>
          <a:prstGeom prst="roundRect">
            <a:avLst>
              <a:gd name="adj" fmla="val 12981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defTabSz="914400">
              <a:spcBef>
                <a:spcPts val="500"/>
              </a:spcBef>
              <a:defRPr sz="1900"/>
            </a:pPr>
            <a:r>
              <a:t>T: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person(P) ∧ agent(D, P) ∧ drive(D) ∧ patient(D, C) ∧ car(C)</a:t>
            </a:r>
            <a:endParaRPr>
              <a:latin typeface="CMU Serif Upright Italic"/>
              <a:ea typeface="CMU Serif Upright Italic"/>
              <a:cs typeface="CMU Serif Upright Italic"/>
              <a:sym typeface="CMU Serif Upright Italic"/>
            </a:endParaRPr>
          </a:p>
          <a:p>
            <a:pPr defTabSz="914400">
              <a:spcBef>
                <a:spcPts val="500"/>
              </a:spcBef>
              <a:defRPr sz="1900"/>
            </a:pPr>
            <a:r>
              <a:t>H: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∃x,y,z. person(x) ∧ agent(y, x) ∧ drive(y) ∧ patient(y, z) ∧ vehicle(z)</a:t>
            </a:r>
          </a:p>
        </p:txBody>
      </p:sp>
      <p:sp>
        <p:nvSpPr>
          <p:cNvPr id="337" name="Shape 337"/>
          <p:cNvSpPr/>
          <p:nvPr/>
        </p:nvSpPr>
        <p:spPr>
          <a:xfrm>
            <a:off x="408268" y="3843857"/>
            <a:ext cx="8327464" cy="1467546"/>
          </a:xfrm>
          <a:prstGeom prst="roundRect">
            <a:avLst>
              <a:gd name="adj" fmla="val 12981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defTabSz="914400">
              <a:spcBef>
                <a:spcPts val="500"/>
              </a:spcBef>
              <a:defRPr sz="1900"/>
            </a:pPr>
            <a:r>
              <a:t>T: </a:t>
            </a:r>
            <a:r>
              <a:rPr u="sng"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person(P)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 ∧ agent(D, P) ∧ </a:t>
            </a:r>
            <a:r>
              <a:rPr u="sng"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drive(D)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 ∧ patient(D, C) ∧ car(C)</a:t>
            </a:r>
            <a:endParaRPr>
              <a:latin typeface="CMU Serif Upright Italic"/>
              <a:ea typeface="CMU Serif Upright Italic"/>
              <a:cs typeface="CMU Serif Upright Italic"/>
              <a:sym typeface="CMU Serif Upright Italic"/>
            </a:endParaRPr>
          </a:p>
          <a:p>
            <a:pPr defTabSz="914400">
              <a:spcBef>
                <a:spcPts val="500"/>
              </a:spcBef>
              <a:defRPr sz="1900"/>
            </a:pPr>
            <a:r>
              <a:t>H: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∃x,y,z. </a:t>
            </a:r>
            <a:r>
              <a:rPr u="sng"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person(x)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 ∧ agent(y, x) ∧ </a:t>
            </a:r>
            <a:r>
              <a:rPr u="sng"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drive(y)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 ∧ patient(y, z) ∧ vehicle(z)</a:t>
            </a:r>
          </a:p>
        </p:txBody>
      </p:sp>
      <p:sp>
        <p:nvSpPr>
          <p:cNvPr id="338" name="Shape 338"/>
          <p:cNvSpPr/>
          <p:nvPr/>
        </p:nvSpPr>
        <p:spPr>
          <a:xfrm>
            <a:off x="408268" y="3843857"/>
            <a:ext cx="8327464" cy="1467546"/>
          </a:xfrm>
          <a:prstGeom prst="roundRect">
            <a:avLst>
              <a:gd name="adj" fmla="val 12981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defTabSz="914400">
              <a:spcBef>
                <a:spcPts val="500"/>
              </a:spcBef>
              <a:defRPr sz="1900"/>
            </a:pPr>
            <a:r>
              <a:t>T: </a:t>
            </a:r>
            <a:r>
              <a:rPr u="sng"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agent(D, P)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 ∧ </a:t>
            </a:r>
            <a:r>
              <a:rPr u="sng"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patient(D, C)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 ∧ car(C)</a:t>
            </a:r>
            <a:endParaRPr>
              <a:latin typeface="CMU Serif Upright Italic"/>
              <a:ea typeface="CMU Serif Upright Italic"/>
              <a:cs typeface="CMU Serif Upright Italic"/>
              <a:sym typeface="CMU Serif Upright Italic"/>
            </a:endParaRPr>
          </a:p>
          <a:p>
            <a:pPr defTabSz="914400">
              <a:spcBef>
                <a:spcPts val="500"/>
              </a:spcBef>
              <a:defRPr sz="1900"/>
            </a:pPr>
            <a:r>
              <a:t>H: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∃z. </a:t>
            </a:r>
            <a:r>
              <a:rPr u="sng"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agent(D, P)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 ∧ </a:t>
            </a:r>
            <a:r>
              <a:rPr u="sng"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patient(D, z)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 ∧ vehicle(z)</a:t>
            </a:r>
          </a:p>
        </p:txBody>
      </p:sp>
      <p:sp>
        <p:nvSpPr>
          <p:cNvPr id="339" name="Shape 339"/>
          <p:cNvSpPr/>
          <p:nvPr/>
        </p:nvSpPr>
        <p:spPr>
          <a:xfrm>
            <a:off x="408268" y="3843857"/>
            <a:ext cx="8327464" cy="1467546"/>
          </a:xfrm>
          <a:prstGeom prst="roundRect">
            <a:avLst>
              <a:gd name="adj" fmla="val 12981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defTabSz="914400">
              <a:spcBef>
                <a:spcPts val="500"/>
              </a:spcBef>
              <a:defRPr sz="1900"/>
            </a:pPr>
            <a:r>
              <a:t>T: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car(C)</a:t>
            </a:r>
            <a:endParaRPr>
              <a:latin typeface="CMU Serif Upright Italic"/>
              <a:ea typeface="CMU Serif Upright Italic"/>
              <a:cs typeface="CMU Serif Upright Italic"/>
              <a:sym typeface="CMU Serif Upright Italic"/>
            </a:endParaRPr>
          </a:p>
          <a:p>
            <a:pPr defTabSz="914400">
              <a:spcBef>
                <a:spcPts val="500"/>
              </a:spcBef>
              <a:defRPr sz="1900"/>
            </a:pPr>
            <a:r>
              <a:t>H: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vehicle(C)</a:t>
            </a:r>
          </a:p>
        </p:txBody>
      </p:sp>
      <p:sp>
        <p:nvSpPr>
          <p:cNvPr id="340" name="Shape 340"/>
          <p:cNvSpPr/>
          <p:nvPr/>
        </p:nvSpPr>
        <p:spPr>
          <a:xfrm>
            <a:off x="382937" y="5474531"/>
            <a:ext cx="2386147" cy="10777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>
            <a:lvl1pPr defTabSz="914400">
              <a:spcBef>
                <a:spcPts val="500"/>
              </a:spcBef>
              <a:defRPr sz="2400"/>
            </a:lvl1pPr>
          </a:lstStyle>
          <a:p>
            <a:pPr/>
            <a:r>
              <a:t>Proposed rules: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36" grpId="1"/>
      <p:bldP build="whole" bldLvl="1" animBg="1" rev="0" advAuto="0" spid="337" grpId="2"/>
      <p:bldP build="whole" bldLvl="1" animBg="1" rev="0" advAuto="0" spid="339" grpId="4"/>
      <p:bldP build="whole" bldLvl="1" animBg="1" rev="0" advAuto="0" spid="338" grpId="3"/>
      <p:bldP build="whole" bldLvl="1" animBg="1" rev="0" advAuto="0" spid="340" grpId="5"/>
      <p:bldP build="whole" bldLvl="1" animBg="1" rev="0" advAuto="0" spid="335" grpId="6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77240">
              <a:defRPr sz="3060"/>
            </a:pPr>
            <a:r>
              <a:t>On-the-fly rules</a:t>
            </a:r>
          </a:p>
          <a:p>
            <a:pPr defTabSz="777240">
              <a:defRPr sz="1700"/>
            </a:pPr>
            <a:r>
              <a:t>[Beltagy et al., CompLing 2016]</a:t>
            </a:r>
          </a:p>
        </p:txBody>
      </p:sp>
      <p:sp>
        <p:nvSpPr>
          <p:cNvPr id="343" name="Shape 343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44" name="Shape 34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Example: complex rule</a:t>
            </a:r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</a:p>
        </p:txBody>
      </p:sp>
      <p:sp>
        <p:nvSpPr>
          <p:cNvPr id="345" name="Shape 345"/>
          <p:cNvSpPr/>
          <p:nvPr/>
        </p:nvSpPr>
        <p:spPr>
          <a:xfrm>
            <a:off x="1650208" y="2851064"/>
            <a:ext cx="5843584" cy="1052366"/>
          </a:xfrm>
          <a:prstGeom prst="roundRect">
            <a:avLst>
              <a:gd name="adj" fmla="val 18102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lvl="1" indent="63500" defTabSz="914400">
              <a:spcBef>
                <a:spcPts val="500"/>
              </a:spcBef>
            </a:pPr>
            <a:r>
              <a:t>T: A person is solving a problem</a:t>
            </a:r>
          </a:p>
          <a:p>
            <a:pPr lvl="1" indent="63500" defTabSz="914400">
              <a:spcBef>
                <a:spcPts val="500"/>
              </a:spcBef>
            </a:pPr>
            <a:r>
              <a:t>H: A person is finding a solution to a problem</a:t>
            </a:r>
          </a:p>
        </p:txBody>
      </p:sp>
      <p:sp>
        <p:nvSpPr>
          <p:cNvPr id="346" name="Shape 346"/>
          <p:cNvSpPr/>
          <p:nvPr/>
        </p:nvSpPr>
        <p:spPr>
          <a:xfrm>
            <a:off x="1699073" y="4066411"/>
            <a:ext cx="5745854" cy="1052365"/>
          </a:xfrm>
          <a:prstGeom prst="roundRect">
            <a:avLst>
              <a:gd name="adj" fmla="val 18102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algn="ctr" defTabSz="914400">
              <a:spcBef>
                <a:spcPts val="500"/>
              </a:spcBef>
              <a:defRPr>
                <a:latin typeface="CMU Serif Upright Italic"/>
                <a:ea typeface="CMU Serif Upright Italic"/>
                <a:cs typeface="CMU Serif Upright Italic"/>
                <a:sym typeface="CMU Serif Upright Italic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KB: </a:t>
            </a:r>
            <a:r>
              <a:t>∀e,x. solve(e) ∧ patient(e,x) → ∃s. find(e) ∧ patient(e,s) ∧ solution(s) ∧ to(t,x)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77240">
              <a:defRPr sz="3060"/>
            </a:pPr>
            <a:r>
              <a:t>On-the-fly rules</a:t>
            </a:r>
          </a:p>
          <a:p>
            <a:pPr defTabSz="777240">
              <a:defRPr sz="1700"/>
            </a:pPr>
            <a:r>
              <a:t>[Beltagy et al., CompLing 2016]</a:t>
            </a:r>
          </a:p>
        </p:txBody>
      </p:sp>
      <p:sp>
        <p:nvSpPr>
          <p:cNvPr id="349" name="Shape 349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50" name="Shape 35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Example: negative rule</a:t>
            </a:r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</a:p>
        </p:txBody>
      </p:sp>
      <p:sp>
        <p:nvSpPr>
          <p:cNvPr id="351" name="Shape 351"/>
          <p:cNvSpPr/>
          <p:nvPr/>
        </p:nvSpPr>
        <p:spPr>
          <a:xfrm>
            <a:off x="1650208" y="2851064"/>
            <a:ext cx="5843584" cy="1052366"/>
          </a:xfrm>
          <a:prstGeom prst="roundRect">
            <a:avLst>
              <a:gd name="adj" fmla="val 18102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lvl="1" indent="63500" defTabSz="914400">
              <a:spcBef>
                <a:spcPts val="500"/>
              </a:spcBef>
            </a:pPr>
            <a:r>
              <a:t>T: A person is driving</a:t>
            </a:r>
          </a:p>
          <a:p>
            <a:pPr lvl="1" indent="63500" defTabSz="914400">
              <a:spcBef>
                <a:spcPts val="500"/>
              </a:spcBef>
            </a:pPr>
            <a:r>
              <a:t>H: A person is walking</a:t>
            </a:r>
          </a:p>
        </p:txBody>
      </p:sp>
      <p:sp>
        <p:nvSpPr>
          <p:cNvPr id="352" name="Shape 352"/>
          <p:cNvSpPr/>
          <p:nvPr/>
        </p:nvSpPr>
        <p:spPr>
          <a:xfrm>
            <a:off x="1699073" y="4066411"/>
            <a:ext cx="5745854" cy="1052365"/>
          </a:xfrm>
          <a:prstGeom prst="roundRect">
            <a:avLst>
              <a:gd name="adj" fmla="val 18102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algn="ctr" defTabSz="914400">
              <a:spcBef>
                <a:spcPts val="500"/>
              </a:spcBef>
              <a:defRPr>
                <a:latin typeface="CMU Serif Upright Italic"/>
                <a:ea typeface="CMU Serif Upright Italic"/>
                <a:cs typeface="CMU Serif Upright Italic"/>
                <a:sym typeface="CMU Serif Upright Italic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KB: </a:t>
            </a:r>
            <a:r>
              <a:t>∀x. drive(x) →  walk(x)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hape 35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77240">
              <a:defRPr sz="3060"/>
            </a:pPr>
            <a:r>
              <a:t>On-the-fly rules — Robinson resolution</a:t>
            </a:r>
          </a:p>
          <a:p>
            <a:pPr defTabSz="777240">
              <a:defRPr sz="1700"/>
            </a:pPr>
            <a:r>
              <a:t>[Beltagy et al., CompLing 2016]</a:t>
            </a:r>
          </a:p>
        </p:txBody>
      </p:sp>
      <p:sp>
        <p:nvSpPr>
          <p:cNvPr id="355" name="Shape 355"/>
          <p:cNvSpPr/>
          <p:nvPr>
            <p:ph type="sldNum" sz="quarter" idx="2"/>
          </p:nvPr>
        </p:nvSpPr>
        <p:spPr>
          <a:xfrm>
            <a:off x="8464068" y="6245225"/>
            <a:ext cx="222733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56" name="Shape 35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Automated and respects structure</a:t>
            </a:r>
          </a:p>
          <a:p>
            <a:pPr/>
          </a:p>
          <a:p>
            <a:pPr/>
          </a:p>
          <a:p>
            <a:pPr/>
          </a:p>
          <a:p>
            <a:pPr/>
            <a:r>
              <a:t>Takes care of variable binding</a:t>
            </a:r>
          </a:p>
          <a:p>
            <a:pPr/>
          </a:p>
          <a:p>
            <a:pPr/>
          </a:p>
          <a:p>
            <a:pPr/>
          </a:p>
        </p:txBody>
      </p:sp>
      <p:sp>
        <p:nvSpPr>
          <p:cNvPr id="357" name="Shape 357"/>
          <p:cNvSpPr/>
          <p:nvPr/>
        </p:nvSpPr>
        <p:spPr>
          <a:xfrm>
            <a:off x="1650208" y="3994064"/>
            <a:ext cx="5843584" cy="1052366"/>
          </a:xfrm>
          <a:prstGeom prst="roundRect">
            <a:avLst>
              <a:gd name="adj" fmla="val 18102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lvl="1" indent="63500" defTabSz="914400">
              <a:spcBef>
                <a:spcPts val="500"/>
              </a:spcBef>
            </a:pPr>
            <a:r>
              <a:t>T: A person is solving a problem</a:t>
            </a:r>
          </a:p>
          <a:p>
            <a:pPr lvl="1" indent="63500" defTabSz="914400">
              <a:spcBef>
                <a:spcPts val="500"/>
              </a:spcBef>
            </a:pPr>
            <a:r>
              <a:t>H: A person is finding a solution to a problem</a:t>
            </a:r>
          </a:p>
        </p:txBody>
      </p:sp>
      <p:sp>
        <p:nvSpPr>
          <p:cNvPr id="358" name="Shape 358"/>
          <p:cNvSpPr/>
          <p:nvPr/>
        </p:nvSpPr>
        <p:spPr>
          <a:xfrm>
            <a:off x="1699073" y="5209411"/>
            <a:ext cx="5745854" cy="1052365"/>
          </a:xfrm>
          <a:prstGeom prst="roundRect">
            <a:avLst>
              <a:gd name="adj" fmla="val 18102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algn="ctr" defTabSz="914400">
              <a:spcBef>
                <a:spcPts val="500"/>
              </a:spcBef>
              <a:defRPr>
                <a:latin typeface="CMU Serif Upright Italic"/>
                <a:ea typeface="CMU Serif Upright Italic"/>
                <a:cs typeface="CMU Serif Upright Italic"/>
                <a:sym typeface="CMU Serif Upright Italic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KB: </a:t>
            </a:r>
            <a:r>
              <a:t>∀e,x. solve(e) ∧ patient(e,x) → ∃s. find(e) ∧ patient(e,s) ∧ solution(s) ∧ to(t,x)</a:t>
            </a:r>
          </a:p>
        </p:txBody>
      </p:sp>
      <p:sp>
        <p:nvSpPr>
          <p:cNvPr id="359" name="Shape 359"/>
          <p:cNvSpPr/>
          <p:nvPr/>
        </p:nvSpPr>
        <p:spPr>
          <a:xfrm>
            <a:off x="2833799" y="2321093"/>
            <a:ext cx="3476402" cy="1052366"/>
          </a:xfrm>
          <a:prstGeom prst="roundRect">
            <a:avLst>
              <a:gd name="adj" fmla="val 18102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lvl="1" indent="63500" defTabSz="914400">
              <a:spcBef>
                <a:spcPts val="500"/>
              </a:spcBef>
            </a:pPr>
            <a:r>
              <a:t>T: A man is biting a dog</a:t>
            </a:r>
          </a:p>
          <a:p>
            <a:pPr lvl="1" indent="63500" defTabSz="914400">
              <a:spcBef>
                <a:spcPts val="500"/>
              </a:spcBef>
            </a:pPr>
            <a:r>
              <a:t>H: A dog is biting a man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56" grpId="1"/>
      <p:bldP build="whole" bldLvl="1" animBg="1" rev="0" advAuto="0" spid="357" grpId="2"/>
      <p:bldP build="whole" bldLvl="1" animBg="1" rev="0" advAuto="0" spid="358" grpId="3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77240">
              <a:defRPr sz="3060"/>
            </a:pPr>
            <a:r>
              <a:t>On-the-fly rules</a:t>
            </a:r>
          </a:p>
          <a:p>
            <a:pPr defTabSz="777240">
              <a:defRPr sz="1700"/>
            </a:pPr>
            <a:r>
              <a:t>[Beltagy et al., CompLing 2016]</a:t>
            </a:r>
          </a:p>
        </p:txBody>
      </p:sp>
      <p:sp>
        <p:nvSpPr>
          <p:cNvPr id="362" name="Shape 362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63" name="Shape 36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Automatically annotating rules</a:t>
            </a:r>
          </a:p>
          <a:p>
            <a:pPr lvl="1"/>
            <a:r>
              <a:t>proposed rules of</a:t>
            </a:r>
          </a:p>
          <a:p>
            <a:pPr lvl="2"/>
            <a:r>
              <a:t>entailing examples: positive rules</a:t>
            </a:r>
          </a:p>
          <a:p>
            <a:pPr lvl="2"/>
            <a:r>
              <a:t>non-entailing examples: negative rules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6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Outline</a:t>
            </a:r>
          </a:p>
        </p:txBody>
      </p:sp>
      <p:sp>
        <p:nvSpPr>
          <p:cNvPr id="75" name="Shape 75"/>
          <p:cNvSpPr/>
          <p:nvPr>
            <p:ph type="sldNum" sz="quarter" idx="2"/>
          </p:nvPr>
        </p:nvSpPr>
        <p:spPr>
          <a:xfrm>
            <a:off x="8483776" y="6245225"/>
            <a:ext cx="203024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76" name="Shape 7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/>
            <a:r>
              <a:t>ّIntroduction</a:t>
            </a:r>
          </a:p>
          <a:p>
            <a:pPr lvl="1"/>
            <a:r>
              <a:t>Logical form adaptations</a:t>
            </a:r>
          </a:p>
          <a:p>
            <a:pPr lvl="1"/>
            <a:r>
              <a:t>Knowledge base</a:t>
            </a:r>
          </a:p>
          <a:p>
            <a:pPr lvl="1"/>
            <a:r>
              <a:t>Question Answering</a:t>
            </a:r>
          </a:p>
          <a:p>
            <a:pPr lvl="1"/>
            <a:r>
              <a:t>Future work</a:t>
            </a:r>
          </a:p>
          <a:p>
            <a:pPr lvl="1"/>
            <a:r>
              <a:t>Conclusion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Shape 36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77240">
              <a:defRPr sz="3060"/>
            </a:pPr>
            <a:r>
              <a:t>On-the-fly rules</a:t>
            </a:r>
          </a:p>
          <a:p>
            <a:pPr defTabSz="777240">
              <a:defRPr sz="1700"/>
            </a:pPr>
            <a:r>
              <a:t>[Beltagy et al., CompLing 2016]</a:t>
            </a:r>
          </a:p>
        </p:txBody>
      </p:sp>
      <p:sp>
        <p:nvSpPr>
          <p:cNvPr id="368" name="Shape 368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69" name="Shape 36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>
              <a:lnSpc>
                <a:spcPct val="120000"/>
              </a:lnSpc>
            </a:pPr>
            <a:r>
              <a:t>T: A man is walking  </a:t>
            </a:r>
            <a:r>
              <a:rPr sz="2800"/>
              <a:t>⊨</a:t>
            </a:r>
            <a:r>
              <a:t>  H: A person is walking</a:t>
            </a:r>
          </a:p>
          <a:p>
            <a:pPr lvl="2">
              <a:lnSpc>
                <a:spcPct val="120000"/>
              </a:lnSpc>
            </a:pP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∀x. man(x) →  person(x)</a:t>
            </a:r>
            <a:r>
              <a:t>    positive rule</a:t>
            </a:r>
          </a:p>
          <a:p>
            <a:pPr lvl="2">
              <a:lnSpc>
                <a:spcPct val="120000"/>
              </a:lnSpc>
            </a:pPr>
          </a:p>
          <a:p>
            <a:pPr lvl="1">
              <a:lnSpc>
                <a:spcPct val="120000"/>
              </a:lnSpc>
            </a:pPr>
            <a:r>
              <a:t>T: I have a green car        H: I have a green bike</a:t>
            </a:r>
          </a:p>
          <a:p>
            <a:pPr lvl="2">
              <a:lnSpc>
                <a:spcPct val="120000"/>
              </a:lnSpc>
            </a:pP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∀x. car(x) →  bike(x)</a:t>
            </a:r>
            <a:r>
              <a:t>    negative rule</a:t>
            </a:r>
          </a:p>
        </p:txBody>
      </p:sp>
      <p:pic>
        <p:nvPicPr>
          <p:cNvPr id="370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473628" y="3983775"/>
            <a:ext cx="202958" cy="2888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69" grpId="1"/>
      <p:bldP build="whole" bldLvl="1" animBg="1" rev="0" advAuto="0" spid="370" grpId="2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77240">
              <a:defRPr sz="3060"/>
            </a:pPr>
            <a:r>
              <a:t>On-the-fly rules</a:t>
            </a:r>
          </a:p>
          <a:p>
            <a:pPr defTabSz="777240">
              <a:defRPr sz="1700"/>
            </a:pPr>
            <a:r>
              <a:t>[Beltagy et al., CompLing 2016]</a:t>
            </a:r>
          </a:p>
        </p:txBody>
      </p:sp>
      <p:sp>
        <p:nvSpPr>
          <p:cNvPr id="375" name="Shape 375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76" name="Shape 37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</a:pPr>
            <a:r>
              <a:t>2) Weight learning</a:t>
            </a:r>
          </a:p>
          <a:p>
            <a:pPr lvl="1">
              <a:lnSpc>
                <a:spcPct val="120000"/>
              </a:lnSpc>
            </a:pPr>
            <a:r>
              <a:t>The task of evaluating the lexical rules is called “lexical entailment”</a:t>
            </a:r>
          </a:p>
          <a:p>
            <a:pPr lvl="1">
              <a:lnSpc>
                <a:spcPct val="120000"/>
              </a:lnSpc>
            </a:pPr>
            <a:r>
              <a:t>Usually viewed as a classification task (positive/negative rules)</a:t>
            </a:r>
          </a:p>
          <a:p>
            <a:pPr lvl="2">
              <a:lnSpc>
                <a:spcPct val="120000"/>
              </a:lnSpc>
            </a:pPr>
            <a:r>
              <a:t>We use the “lexical entailment classifier” by Roller and         Cheng </a:t>
            </a:r>
            <a:r>
              <a:rPr sz="1500"/>
              <a:t>[Beltagy et al., CompLing 2016]</a:t>
            </a:r>
          </a:p>
          <a:p>
            <a:pPr lvl="2">
              <a:lnSpc>
                <a:spcPct val="120000"/>
              </a:lnSpc>
            </a:pPr>
            <a:r>
              <a:t>It uses various linguistic features to learn how to evaluate unseen rules</a:t>
            </a:r>
          </a:p>
          <a:p>
            <a:pPr lvl="1">
              <a:lnSpc>
                <a:spcPct val="120000"/>
              </a:lnSpc>
            </a:pPr>
            <a:r>
              <a:t>Use the annotated rules of the training set to train the classifier</a:t>
            </a:r>
          </a:p>
          <a:p>
            <a:pPr lvl="1">
              <a:lnSpc>
                <a:spcPct val="120000"/>
              </a:lnSpc>
            </a:pPr>
            <a:r>
              <a:t>Use the classifier to evaluate the rules of the test set</a:t>
            </a:r>
          </a:p>
          <a:p>
            <a:pPr lvl="1">
              <a:lnSpc>
                <a:spcPct val="120000"/>
              </a:lnSpc>
            </a:pPr>
            <a:r>
              <a:t>Use classifier confidence as a rule weight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76" grpId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Shape 38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77240">
              <a:defRPr sz="3060"/>
            </a:pPr>
            <a:r>
              <a:t>On-the-fly rules</a:t>
            </a:r>
          </a:p>
          <a:p>
            <a:pPr defTabSz="777240">
              <a:defRPr sz="1700"/>
            </a:pPr>
            <a:r>
              <a:t>[Beltagy et al., CompLing 2016]</a:t>
            </a:r>
          </a:p>
        </p:txBody>
      </p:sp>
      <p:sp>
        <p:nvSpPr>
          <p:cNvPr id="381" name="Shape 381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82" name="Shape 382"/>
          <p:cNvSpPr/>
          <p:nvPr/>
        </p:nvSpPr>
        <p:spPr>
          <a:xfrm>
            <a:off x="1729414" y="1803860"/>
            <a:ext cx="1926884" cy="1356335"/>
          </a:xfrm>
          <a:prstGeom prst="roundRect">
            <a:avLst>
              <a:gd name="adj" fmla="val 15847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/>
          </a:lstStyle>
          <a:p>
            <a:pPr/>
            <a:r>
              <a:t>Rules proposal using Robinson resolution</a:t>
            </a:r>
          </a:p>
        </p:txBody>
      </p:sp>
      <p:sp>
        <p:nvSpPr>
          <p:cNvPr id="383" name="Shape 383"/>
          <p:cNvSpPr/>
          <p:nvPr/>
        </p:nvSpPr>
        <p:spPr>
          <a:xfrm>
            <a:off x="5214687" y="1803860"/>
            <a:ext cx="1926884" cy="1356335"/>
          </a:xfrm>
          <a:prstGeom prst="roundRect">
            <a:avLst>
              <a:gd name="adj" fmla="val 15847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/>
          </a:lstStyle>
          <a:p>
            <a:pPr/>
            <a:r>
              <a:t>Automatically annotating rules</a:t>
            </a:r>
          </a:p>
        </p:txBody>
      </p:sp>
      <p:sp>
        <p:nvSpPr>
          <p:cNvPr id="384" name="Shape 384"/>
          <p:cNvSpPr/>
          <p:nvPr/>
        </p:nvSpPr>
        <p:spPr>
          <a:xfrm>
            <a:off x="5214687" y="4603794"/>
            <a:ext cx="1926884" cy="1356336"/>
          </a:xfrm>
          <a:prstGeom prst="roundRect">
            <a:avLst>
              <a:gd name="adj" fmla="val 15847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/>
          </a:lstStyle>
          <a:p>
            <a:pPr/>
            <a:r>
              <a:t>lexical entailment classifier</a:t>
            </a:r>
          </a:p>
        </p:txBody>
      </p:sp>
      <p:grpSp>
        <p:nvGrpSpPr>
          <p:cNvPr id="387" name="Group 387"/>
          <p:cNvGrpSpPr/>
          <p:nvPr/>
        </p:nvGrpSpPr>
        <p:grpSpPr>
          <a:xfrm>
            <a:off x="250251" y="1803455"/>
            <a:ext cx="1474537" cy="678573"/>
            <a:chOff x="0" y="0"/>
            <a:chExt cx="1474535" cy="678571"/>
          </a:xfrm>
        </p:grpSpPr>
        <p:sp>
          <p:nvSpPr>
            <p:cNvPr id="385" name="Shape 385"/>
            <p:cNvSpPr/>
            <p:nvPr/>
          </p:nvSpPr>
          <p:spPr>
            <a:xfrm>
              <a:off x="3414" y="678571"/>
              <a:ext cx="1471122" cy="1"/>
            </a:xfrm>
            <a:prstGeom prst="line">
              <a:avLst/>
            </a:prstGeom>
            <a:noFill/>
            <a:ln w="25400" cap="flat">
              <a:solidFill>
                <a:schemeClr val="accent1"/>
              </a:solidFill>
              <a:prstDash val="solid"/>
              <a:round/>
              <a:tailEnd type="triangle" w="med" len="med"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86" name="Shape 386"/>
            <p:cNvSpPr/>
            <p:nvPr/>
          </p:nvSpPr>
          <p:spPr>
            <a:xfrm>
              <a:off x="0" y="0"/>
              <a:ext cx="1372477" cy="6673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/>
            </a:lstStyle>
            <a:p>
              <a:pPr/>
              <a:r>
                <a:t>Entailment training set</a:t>
              </a:r>
            </a:p>
          </p:txBody>
        </p:sp>
      </p:grpSp>
      <p:cxnSp>
        <p:nvCxnSpPr>
          <p:cNvPr id="388" name="Connector 388"/>
          <p:cNvCxnSpPr>
            <a:stCxn id="382" idx="0"/>
            <a:endCxn id="383" idx="0"/>
          </p:cNvCxnSpPr>
          <p:nvPr/>
        </p:nvCxnSpPr>
        <p:spPr>
          <a:xfrm>
            <a:off x="2692855" y="2482027"/>
            <a:ext cx="3485275" cy="1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cxnSp>
        <p:nvCxnSpPr>
          <p:cNvPr id="389" name="Connector 389"/>
          <p:cNvCxnSpPr>
            <a:stCxn id="384" idx="0"/>
            <a:endCxn id="383" idx="0"/>
          </p:cNvCxnSpPr>
          <p:nvPr/>
        </p:nvCxnSpPr>
        <p:spPr>
          <a:xfrm flipV="1">
            <a:off x="6178129" y="2482027"/>
            <a:ext cx="1" cy="2799935"/>
          </a:xfrm>
          <a:prstGeom prst="straightConnector1">
            <a:avLst/>
          </a:prstGeom>
          <a:ln w="25400">
            <a:solidFill>
              <a:schemeClr val="accent1"/>
            </a:solidFill>
            <a:head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sp>
        <p:nvSpPr>
          <p:cNvPr id="390" name="Shape 390"/>
          <p:cNvSpPr/>
          <p:nvPr/>
        </p:nvSpPr>
        <p:spPr>
          <a:xfrm>
            <a:off x="6235088" y="3338779"/>
            <a:ext cx="1372477" cy="9594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/>
            <a:r>
              <a:t>Lexical entailment training set</a:t>
            </a:r>
          </a:p>
        </p:txBody>
      </p:sp>
      <p:sp>
        <p:nvSpPr>
          <p:cNvPr id="391" name="Shape 391"/>
          <p:cNvSpPr/>
          <p:nvPr/>
        </p:nvSpPr>
        <p:spPr>
          <a:xfrm>
            <a:off x="1729414" y="4619970"/>
            <a:ext cx="1926884" cy="1356336"/>
          </a:xfrm>
          <a:prstGeom prst="roundRect">
            <a:avLst>
              <a:gd name="adj" fmla="val 15847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/>
          </a:lstStyle>
          <a:p>
            <a:pPr/>
            <a:r>
              <a:t>Rules proposal using Robinson resolution</a:t>
            </a:r>
          </a:p>
        </p:txBody>
      </p:sp>
      <p:cxnSp>
        <p:nvCxnSpPr>
          <p:cNvPr id="392" name="Connector 392"/>
          <p:cNvCxnSpPr>
            <a:stCxn id="391" idx="0"/>
            <a:endCxn id="384" idx="0"/>
          </p:cNvCxnSpPr>
          <p:nvPr/>
        </p:nvCxnSpPr>
        <p:spPr>
          <a:xfrm flipV="1">
            <a:off x="2692855" y="5281961"/>
            <a:ext cx="3485275" cy="16178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sp>
        <p:nvSpPr>
          <p:cNvPr id="393" name="Shape 393"/>
          <p:cNvSpPr/>
          <p:nvPr/>
        </p:nvSpPr>
        <p:spPr>
          <a:xfrm>
            <a:off x="3622165" y="4607270"/>
            <a:ext cx="1569471" cy="667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/>
          </a:lstStyle>
          <a:p>
            <a:pPr/>
            <a:r>
              <a:t>unseen lexical rules</a:t>
            </a:r>
          </a:p>
        </p:txBody>
      </p:sp>
      <p:grpSp>
        <p:nvGrpSpPr>
          <p:cNvPr id="396" name="Group 396"/>
          <p:cNvGrpSpPr/>
          <p:nvPr/>
        </p:nvGrpSpPr>
        <p:grpSpPr>
          <a:xfrm>
            <a:off x="7100234" y="4569092"/>
            <a:ext cx="1801881" cy="712870"/>
            <a:chOff x="0" y="0"/>
            <a:chExt cx="1801879" cy="712869"/>
          </a:xfrm>
        </p:grpSpPr>
        <p:sp>
          <p:nvSpPr>
            <p:cNvPr id="394" name="Shape 394"/>
            <p:cNvSpPr/>
            <p:nvPr/>
          </p:nvSpPr>
          <p:spPr>
            <a:xfrm>
              <a:off x="38100" y="712869"/>
              <a:ext cx="1372477" cy="1"/>
            </a:xfrm>
            <a:prstGeom prst="line">
              <a:avLst/>
            </a:prstGeom>
            <a:noFill/>
            <a:ln w="25400" cap="flat">
              <a:solidFill>
                <a:schemeClr val="accent1"/>
              </a:solidFill>
              <a:prstDash val="solid"/>
              <a:round/>
              <a:tailEnd type="triangle" w="med" len="med"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95" name="Shape 395"/>
            <p:cNvSpPr/>
            <p:nvPr/>
          </p:nvSpPr>
          <p:spPr>
            <a:xfrm>
              <a:off x="0" y="0"/>
              <a:ext cx="1801880" cy="6673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/>
            </a:lstStyle>
            <a:p>
              <a:pPr/>
              <a:r>
                <a:t>weighted rules of the test set</a:t>
              </a:r>
            </a:p>
          </p:txBody>
        </p:sp>
      </p:grpSp>
      <p:grpSp>
        <p:nvGrpSpPr>
          <p:cNvPr id="399" name="Group 399"/>
          <p:cNvGrpSpPr/>
          <p:nvPr/>
        </p:nvGrpSpPr>
        <p:grpSpPr>
          <a:xfrm>
            <a:off x="245593" y="4607192"/>
            <a:ext cx="1471121" cy="674770"/>
            <a:chOff x="0" y="0"/>
            <a:chExt cx="1471120" cy="674769"/>
          </a:xfrm>
        </p:grpSpPr>
        <p:sp>
          <p:nvSpPr>
            <p:cNvPr id="397" name="Shape 397"/>
            <p:cNvSpPr/>
            <p:nvPr/>
          </p:nvSpPr>
          <p:spPr>
            <a:xfrm>
              <a:off x="4658" y="0"/>
              <a:ext cx="1372477" cy="6673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/>
            </a:lstStyle>
            <a:p>
              <a:pPr/>
              <a:r>
                <a:t>Entailment testing set</a:t>
              </a:r>
            </a:p>
          </p:txBody>
        </p:sp>
        <p:sp>
          <p:nvSpPr>
            <p:cNvPr id="398" name="Shape 398"/>
            <p:cNvSpPr/>
            <p:nvPr/>
          </p:nvSpPr>
          <p:spPr>
            <a:xfrm>
              <a:off x="0" y="674769"/>
              <a:ext cx="1471121" cy="1"/>
            </a:xfrm>
            <a:prstGeom prst="line">
              <a:avLst/>
            </a:prstGeom>
            <a:noFill/>
            <a:ln w="25400" cap="flat">
              <a:solidFill>
                <a:schemeClr val="accent1"/>
              </a:solidFill>
              <a:prstDash val="solid"/>
              <a:round/>
              <a:tailEnd type="triangle" w="med" len="med"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90" grpId="4"/>
      <p:bldP build="whole" bldLvl="1" animBg="1" rev="0" advAuto="0" spid="393" grpId="9"/>
      <p:bldP build="whole" bldLvl="1" animBg="1" rev="0" advAuto="0" spid="388" grpId="2"/>
      <p:bldP build="whole" bldLvl="1" animBg="1" rev="0" advAuto="0" spid="383" grpId="3"/>
      <p:bldP build="whole" bldLvl="1" animBg="1" rev="0" advAuto="0" spid="384" grpId="6"/>
      <p:bldP build="whole" bldLvl="1" animBg="1" rev="0" advAuto="0" spid="389" grpId="5"/>
      <p:bldP build="whole" bldLvl="1" animBg="1" rev="0" advAuto="0" spid="382" grpId="1"/>
      <p:bldP build="whole" bldLvl="1" animBg="1" rev="0" advAuto="0" spid="391" grpId="8"/>
      <p:bldP build="whole" bldLvl="1" animBg="1" rev="0" advAuto="0" spid="392" grpId="10"/>
      <p:bldP build="whole" bldLvl="1" animBg="1" rev="0" advAuto="0" spid="396" grpId="11"/>
      <p:bldP build="whole" bldLvl="1" animBg="1" rev="0" advAuto="0" spid="399" grpId="7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Shape 40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77240">
              <a:defRPr sz="3060"/>
            </a:pPr>
            <a:r>
              <a:t>On-the-fly rules</a:t>
            </a:r>
          </a:p>
          <a:p>
            <a:pPr defTabSz="777240">
              <a:defRPr sz="1700"/>
            </a:pPr>
            <a:r>
              <a:t>[Beltagy et al., CompLing 2016]</a:t>
            </a:r>
          </a:p>
        </p:txBody>
      </p:sp>
      <p:sp>
        <p:nvSpPr>
          <p:cNvPr id="404" name="Shape 404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05" name="Shape 40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algn="ctr">
              <a:lnSpc>
                <a:spcPct val="120000"/>
              </a:lnSpc>
              <a:defRPr sz="2200"/>
            </a:lvl1pPr>
          </a:lstStyle>
          <a:p>
            <a:pPr/>
            <a:r>
              <a:t>Entailment  = Lexical Entailment + Probabilistic Logic Inference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Shape 40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77240">
              <a:defRPr sz="3060"/>
            </a:pPr>
            <a:r>
              <a:t>On-the-fly rules — Evaluation</a:t>
            </a:r>
          </a:p>
          <a:p>
            <a:pPr defTabSz="777240">
              <a:defRPr sz="1700"/>
            </a:pPr>
            <a:r>
              <a:t>[Beltagy et al., CompLing 2016]</a:t>
            </a:r>
          </a:p>
        </p:txBody>
      </p:sp>
      <p:sp>
        <p:nvSpPr>
          <p:cNvPr id="410" name="Shape 410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11" name="Shape 41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Recognizing Textual Entailment (RTE)</a:t>
            </a:r>
            <a:r>
              <a:rPr sz="1700"/>
              <a:t> [Dagan et al., 2013]</a:t>
            </a:r>
            <a:endParaRPr sz="1700"/>
          </a:p>
          <a:p>
            <a:pPr lvl="1"/>
            <a:r>
              <a:t>Given two sentences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T </a:t>
            </a:r>
            <a:r>
              <a:t>and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H</a:t>
            </a:r>
          </a:p>
          <a:p>
            <a:pPr lvl="1"/>
            <a:r>
              <a:t>Find if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T</a:t>
            </a:r>
            <a:r>
              <a:t> Entails, Contradicts or not related (Neutral) to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H</a:t>
            </a:r>
            <a:endParaRPr>
              <a:latin typeface="CMU Serif Upright Italic"/>
              <a:ea typeface="CMU Serif Upright Italic"/>
              <a:cs typeface="CMU Serif Upright Italic"/>
              <a:sym typeface="CMU Serif Upright Italic"/>
            </a:endParaRPr>
          </a:p>
          <a:p>
            <a:pPr lvl="1"/>
          </a:p>
          <a:p>
            <a:pPr/>
            <a:r>
              <a:t>Examples</a:t>
            </a:r>
          </a:p>
          <a:p>
            <a:pPr lvl="1"/>
            <a:r>
              <a:t>Entailment:   T: A man is walking through the woods.</a:t>
            </a:r>
          </a:p>
          <a:p>
            <a:pPr lvl="4" marL="0" indent="1371600">
              <a:buSzTx/>
              <a:buNone/>
            </a:pPr>
            <a:r>
              <a:t>H: A man is walking through a wooded area.</a:t>
            </a:r>
          </a:p>
          <a:p>
            <a:pPr lvl="1"/>
            <a:r>
              <a:t>Contradiction:  T: A man is jumping into an empty pool.</a:t>
            </a:r>
          </a:p>
          <a:p>
            <a:pPr lvl="4" marL="0" indent="1371600">
              <a:buSzTx/>
              <a:buNone/>
            </a:pPr>
            <a:r>
              <a:t>   H: The man is jumping into a full pool.</a:t>
            </a:r>
          </a:p>
          <a:p>
            <a:pPr lvl="1"/>
            <a:r>
              <a:t>Neutral: T:  A young girl is dancing.</a:t>
            </a:r>
          </a:p>
          <a:p>
            <a:pPr lvl="2" marL="0" indent="457200">
              <a:buSzTx/>
              <a:buNone/>
            </a:pPr>
            <a:r>
              <a:t>        H: A young girl is standing on one leg.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Shape 41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Textual Entailment — Settings</a:t>
            </a:r>
          </a:p>
        </p:txBody>
      </p:sp>
      <p:sp>
        <p:nvSpPr>
          <p:cNvPr id="414" name="Shape 414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15" name="Shape 41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defTabSz="868680">
              <a:defRPr sz="2280"/>
            </a:pPr>
            <a:r>
              <a:t>Logical form</a:t>
            </a:r>
          </a:p>
          <a:p>
            <a:pPr lvl="1" marL="386079" indent="-325754" defTabSz="868680">
              <a:defRPr sz="1900"/>
            </a:pPr>
            <a:r>
              <a:t>CCG parser + Boxer + </a:t>
            </a:r>
            <a:r>
              <a:rPr u="sng"/>
              <a:t>Multiple parses</a:t>
            </a:r>
          </a:p>
          <a:p>
            <a:pPr lvl="1" marL="386079" indent="-325754" defTabSz="868680">
              <a:defRPr sz="1900"/>
            </a:pPr>
            <a:r>
              <a:t>Logical form adaptations</a:t>
            </a:r>
          </a:p>
          <a:p>
            <a:pPr lvl="1" marL="386079" indent="-325754" defTabSz="868680">
              <a:defRPr sz="1900" u="sng"/>
            </a:pPr>
            <a:r>
              <a:t>Special entity coreference assumption for the detection of contradictions</a:t>
            </a:r>
          </a:p>
          <a:p>
            <a:pPr lvl="1" marL="386079" indent="-325754" defTabSz="868680">
              <a:defRPr sz="1900"/>
            </a:pPr>
          </a:p>
          <a:p>
            <a:pPr defTabSz="868680">
              <a:defRPr sz="2280"/>
            </a:pPr>
            <a:r>
              <a:t>Knowledge base</a:t>
            </a:r>
          </a:p>
          <a:p>
            <a:pPr lvl="1" marL="386079" indent="-325754" defTabSz="868680">
              <a:defRPr sz="1900"/>
            </a:pPr>
            <a:r>
              <a:t>Precompiled rules: WordNet + PPDB</a:t>
            </a:r>
          </a:p>
          <a:p>
            <a:pPr lvl="1" marL="386079" indent="-325754" defTabSz="868680">
              <a:defRPr sz="1900"/>
            </a:pPr>
            <a:r>
              <a:t>On-the-fly rules using Robinson resolution alignment </a:t>
            </a:r>
          </a:p>
          <a:p>
            <a:pPr defTabSz="868680">
              <a:defRPr sz="2280"/>
            </a:pPr>
          </a:p>
          <a:p>
            <a:pPr defTabSz="868680">
              <a:defRPr sz="2280"/>
            </a:pPr>
            <a:r>
              <a:t>Inference</a:t>
            </a:r>
          </a:p>
          <a:p>
            <a:pPr lvl="1" marL="386079" indent="-325754" defTabSz="868680">
              <a:defRPr sz="1900" u="sng"/>
            </a:pP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P(H|T, KB), P(¬H|T, KB)</a:t>
            </a:r>
            <a:endParaRPr>
              <a:latin typeface="CMU Serif Upright Italic"/>
              <a:ea typeface="CMU Serif Upright Italic"/>
              <a:cs typeface="CMU Serif Upright Italic"/>
              <a:sym typeface="CMU Serif Upright Italic"/>
            </a:endParaRPr>
          </a:p>
          <a:p>
            <a:pPr lvl="1" marL="386079" indent="-325754" defTabSz="868680">
              <a:defRPr sz="1900"/>
            </a:pPr>
            <a:r>
              <a:t>Efficient MLN inference for RTE </a:t>
            </a:r>
            <a:r>
              <a:rPr>
                <a:solidFill>
                  <a:srgbClr val="FF2600"/>
                </a:solidFill>
              </a:rPr>
              <a:t>(proposal work)</a:t>
            </a:r>
          </a:p>
          <a:p>
            <a:pPr lvl="1" marL="386079" indent="-325754" defTabSz="868680">
              <a:defRPr sz="1900"/>
            </a:pPr>
            <a:r>
              <a:rPr u="sng"/>
              <a:t>Simple rule weights mapping from [0-1] to MLN weights</a:t>
            </a: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4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4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4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4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4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4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4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4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4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15" grpId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Shape 41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Efficient MLN Inference for RTE</a:t>
            </a:r>
          </a:p>
        </p:txBody>
      </p:sp>
      <p:sp>
        <p:nvSpPr>
          <p:cNvPr id="418" name="Shape 418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19" name="Shape 4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Inference problem: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P(H|T, KB)</a:t>
            </a:r>
            <a:endParaRPr>
              <a:latin typeface="CMU Serif Upright Italic"/>
              <a:ea typeface="CMU Serif Upright Italic"/>
              <a:cs typeface="CMU Serif Upright Italic"/>
              <a:sym typeface="CMU Serif Upright Italic"/>
            </a:endParaRPr>
          </a:p>
          <a:p>
            <a:pPr/>
          </a:p>
          <a:p>
            <a:pPr/>
            <a:r>
              <a:t>Speeding up inference</a:t>
            </a:r>
          </a:p>
          <a:p>
            <a:pPr lvl="1"/>
          </a:p>
          <a:p>
            <a:pPr/>
            <a:r>
              <a:t>Calculate probability of a complex query formula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Shape 42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77240">
              <a:defRPr sz="3060"/>
            </a:pPr>
            <a:r>
              <a:t>Speeding up Inference</a:t>
            </a:r>
            <a:br/>
            <a:r>
              <a:rPr sz="1700"/>
              <a:t> [Beltagy and Mooney, StarAI 2014]</a:t>
            </a:r>
          </a:p>
        </p:txBody>
      </p:sp>
      <p:sp>
        <p:nvSpPr>
          <p:cNvPr id="424" name="Shape 424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25" name="Shape 42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MLN’s grounding generates very large graphical models, especially in NLP applications</a:t>
            </a:r>
          </a:p>
          <a:p>
            <a:pPr/>
          </a:p>
          <a:p>
            <a:pPr/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H</a:t>
            </a:r>
            <a:r>
              <a:t> has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O(c</a:t>
            </a:r>
            <a:r>
              <a:rPr baseline="31999"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v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) </a:t>
            </a:r>
            <a:r>
              <a:t>ground clauses</a:t>
            </a:r>
          </a:p>
          <a:p>
            <a:pPr lvl="1"/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v</a:t>
            </a:r>
            <a:r>
              <a:t>: number of variables in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H</a:t>
            </a:r>
            <a:endParaRPr>
              <a:latin typeface="CMU Serif Upright Italic"/>
              <a:ea typeface="CMU Serif Upright Italic"/>
              <a:cs typeface="CMU Serif Upright Italic"/>
              <a:sym typeface="CMU Serif Upright Italic"/>
            </a:endParaRPr>
          </a:p>
          <a:p>
            <a:pPr lvl="1"/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c</a:t>
            </a:r>
            <a:r>
              <a:t>: number of constants in the domain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Shape 42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77240">
              <a:defRPr sz="3060"/>
            </a:pPr>
            <a:r>
              <a:t>Speeding up Inference</a:t>
            </a:r>
            <a:br/>
            <a:r>
              <a:rPr sz="1700"/>
              <a:t> [Beltagy and Mooney, StarAI 2014]</a:t>
            </a:r>
          </a:p>
        </p:txBody>
      </p:sp>
      <p:sp>
        <p:nvSpPr>
          <p:cNvPr id="428" name="Shape 428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29" name="Shape 42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 marL="0" indent="0" algn="ctr" defTabSz="896111">
              <a:buSzTx/>
              <a:buNone/>
              <a:defRPr sz="1960"/>
            </a:pPr>
            <a:r>
              <a:t>H: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∃x,y. guy(x) ∧ agent(y, x) ∧ drive(y)</a:t>
            </a:r>
            <a:endParaRPr>
              <a:latin typeface="CMU Serif Upright Italic"/>
              <a:ea typeface="CMU Serif Upright Italic"/>
              <a:cs typeface="CMU Serif Upright Italic"/>
              <a:sym typeface="CMU Serif Upright Italic"/>
            </a:endParaRPr>
          </a:p>
          <a:p>
            <a:pPr lvl="1" marL="0" indent="0" algn="ctr" defTabSz="896111">
              <a:buSzTx/>
              <a:buNone/>
              <a:defRPr sz="1960"/>
            </a:pPr>
            <a:r>
              <a:t>Constants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 {A, B, C}</a:t>
            </a:r>
            <a:endParaRPr>
              <a:latin typeface="CMU Serif Upright Italic"/>
              <a:ea typeface="CMU Serif Upright Italic"/>
              <a:cs typeface="CMU Serif Upright Italic"/>
              <a:sym typeface="CMU Serif Upright Italic"/>
            </a:endParaRPr>
          </a:p>
          <a:p>
            <a:pPr lvl="1" marL="0" indent="0" algn="ctr" defTabSz="896111">
              <a:buSzTx/>
              <a:buNone/>
              <a:defRPr sz="1960"/>
            </a:pPr>
            <a:r>
              <a:t>Ground clauses</a:t>
            </a:r>
          </a:p>
          <a:p>
            <a:pPr lvl="1" marL="0" indent="0" algn="ctr" defTabSz="896111">
              <a:buSzTx/>
              <a:buNone/>
              <a:defRPr sz="1960"/>
            </a:pP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guy(A) ∧ agent(A, A) ∧ drive(A)</a:t>
            </a:r>
            <a:endParaRPr>
              <a:latin typeface="CMU Serif Upright Italic"/>
              <a:ea typeface="CMU Serif Upright Italic"/>
              <a:cs typeface="CMU Serif Upright Italic"/>
              <a:sym typeface="CMU Serif Upright Italic"/>
            </a:endParaRPr>
          </a:p>
          <a:p>
            <a:pPr lvl="1" marL="0" indent="0" algn="ctr" defTabSz="896111">
              <a:buSzTx/>
              <a:buNone/>
              <a:defRPr sz="1960"/>
            </a:pP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guy(A) ∧ agent(B, A) ∧ drive(B)</a:t>
            </a:r>
            <a:endParaRPr>
              <a:latin typeface="CMU Serif Upright Italic"/>
              <a:ea typeface="CMU Serif Upright Italic"/>
              <a:cs typeface="CMU Serif Upright Italic"/>
              <a:sym typeface="CMU Serif Upright Italic"/>
            </a:endParaRPr>
          </a:p>
          <a:p>
            <a:pPr lvl="1" marL="0" indent="0" algn="ctr" defTabSz="896111">
              <a:buSzTx/>
              <a:buNone/>
              <a:defRPr sz="1960"/>
            </a:pP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guy(A) ∧ agent(C, A) ∧ drive(C)</a:t>
            </a:r>
            <a:endParaRPr>
              <a:latin typeface="CMU Serif Upright Italic"/>
              <a:ea typeface="CMU Serif Upright Italic"/>
              <a:cs typeface="CMU Serif Upright Italic"/>
              <a:sym typeface="CMU Serif Upright Italic"/>
            </a:endParaRPr>
          </a:p>
          <a:p>
            <a:pPr lvl="1" marL="0" indent="0" algn="ctr" defTabSz="896111">
              <a:buSzTx/>
              <a:buNone/>
              <a:defRPr sz="1960"/>
            </a:pP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guy(B) ∧ agent(A, B) ∧ drive(A)</a:t>
            </a:r>
            <a:endParaRPr>
              <a:latin typeface="CMU Serif Upright Italic"/>
              <a:ea typeface="CMU Serif Upright Italic"/>
              <a:cs typeface="CMU Serif Upright Italic"/>
              <a:sym typeface="CMU Serif Upright Italic"/>
            </a:endParaRPr>
          </a:p>
          <a:p>
            <a:pPr lvl="1" marL="0" indent="0" algn="ctr" defTabSz="896111">
              <a:buSzTx/>
              <a:buNone/>
              <a:defRPr sz="1960"/>
            </a:pP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guy(B) ∧ agent(B, B) ∧ drive(B)</a:t>
            </a:r>
            <a:endParaRPr>
              <a:latin typeface="CMU Serif Upright Italic"/>
              <a:ea typeface="CMU Serif Upright Italic"/>
              <a:cs typeface="CMU Serif Upright Italic"/>
              <a:sym typeface="CMU Serif Upright Italic"/>
            </a:endParaRPr>
          </a:p>
          <a:p>
            <a:pPr lvl="1" marL="0" indent="0" algn="ctr" defTabSz="896111">
              <a:buSzTx/>
              <a:buNone/>
              <a:defRPr sz="1960"/>
            </a:pP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guy(B) ∧ agent(C, B) ∧ drive(C)</a:t>
            </a:r>
            <a:endParaRPr>
              <a:latin typeface="CMU Serif Upright Italic"/>
              <a:ea typeface="CMU Serif Upright Italic"/>
              <a:cs typeface="CMU Serif Upright Italic"/>
              <a:sym typeface="CMU Serif Upright Italic"/>
            </a:endParaRPr>
          </a:p>
          <a:p>
            <a:pPr lvl="1" marL="0" indent="0" algn="ctr" defTabSz="896111">
              <a:buSzTx/>
              <a:buNone/>
              <a:defRPr sz="1960"/>
            </a:pP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guy(C) ∧ agent(A, C) ∧ drive(A)</a:t>
            </a:r>
            <a:endParaRPr>
              <a:latin typeface="CMU Serif Upright Italic"/>
              <a:ea typeface="CMU Serif Upright Italic"/>
              <a:cs typeface="CMU Serif Upright Italic"/>
              <a:sym typeface="CMU Serif Upright Italic"/>
            </a:endParaRPr>
          </a:p>
          <a:p>
            <a:pPr lvl="1" marL="0" indent="0" algn="ctr" defTabSz="896111">
              <a:buSzTx/>
              <a:buNone/>
              <a:defRPr sz="1960"/>
            </a:pP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guy(C) ∧ agent(B, C) ∧ drive(B)</a:t>
            </a:r>
            <a:endParaRPr>
              <a:latin typeface="CMU Serif Upright Italic"/>
              <a:ea typeface="CMU Serif Upright Italic"/>
              <a:cs typeface="CMU Serif Upright Italic"/>
              <a:sym typeface="CMU Serif Upright Italic"/>
            </a:endParaRPr>
          </a:p>
          <a:p>
            <a:pPr lvl="1" marL="0" indent="0" algn="ctr" defTabSz="896111">
              <a:buSzTx/>
              <a:buNone/>
              <a:defRPr sz="1960"/>
            </a:pP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guy(C) ∧ agent(C, C) ∧ drive(C)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4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4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4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4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42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2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29" grpId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Shape 43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77240">
              <a:defRPr sz="3060"/>
            </a:pPr>
            <a:r>
              <a:t>Speeding up Inference</a:t>
            </a:r>
            <a:br/>
            <a:r>
              <a:rPr sz="1700"/>
              <a:t> [Beltagy and Mooney, StarAI 2014]</a:t>
            </a:r>
          </a:p>
        </p:txBody>
      </p:sp>
      <p:sp>
        <p:nvSpPr>
          <p:cNvPr id="432" name="Shape 432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33" name="Shape 43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ctr"/>
            <a:r>
              <a:t>Closed-world assumption: assume everything is false by default</a:t>
            </a:r>
          </a:p>
          <a:p>
            <a:pPr lvl="1"/>
            <a:r>
              <a:t>In the world, most things are false</a:t>
            </a:r>
          </a:p>
          <a:p>
            <a:pPr/>
          </a:p>
          <a:p>
            <a:pPr/>
            <a:r>
              <a:t>Enables inference speeding up</a:t>
            </a:r>
          </a:p>
          <a:p>
            <a:pPr lvl="1"/>
            <a:r>
              <a:t>Large number of ground atoms are trivially false</a:t>
            </a:r>
          </a:p>
          <a:p>
            <a:pPr lvl="1"/>
            <a:r>
              <a:t>Removing them simplifies the inference problem</a:t>
            </a:r>
          </a:p>
          <a:p>
            <a:pPr lvl="1"/>
            <a:r>
              <a:t>Find these ground atoms using “evidence propagation”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43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Outline</a:t>
            </a:r>
          </a:p>
        </p:txBody>
      </p:sp>
      <p:sp>
        <p:nvSpPr>
          <p:cNvPr id="81" name="Shape 81"/>
          <p:cNvSpPr/>
          <p:nvPr>
            <p:ph type="sldNum" sz="quarter" idx="2"/>
          </p:nvPr>
        </p:nvSpPr>
        <p:spPr>
          <a:xfrm>
            <a:off x="8483776" y="6245225"/>
            <a:ext cx="203024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82" name="Shape 8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>
              <a:defRPr>
                <a:solidFill>
                  <a:srgbClr val="A7A7A7"/>
                </a:solidFill>
              </a:defRPr>
            </a:pPr>
            <a:r>
              <a:t>ّ</a:t>
            </a:r>
            <a:r>
              <a:rPr>
                <a:solidFill>
                  <a:srgbClr val="000000"/>
                </a:solidFill>
              </a:rPr>
              <a:t>Introduction</a:t>
            </a:r>
          </a:p>
          <a:p>
            <a:pPr lvl="1">
              <a:defRPr>
                <a:solidFill>
                  <a:srgbClr val="A7A7A7"/>
                </a:solidFill>
              </a:defRPr>
            </a:pPr>
            <a:r>
              <a:t>Logical form adaptations</a:t>
            </a:r>
          </a:p>
          <a:p>
            <a:pPr lvl="1">
              <a:defRPr>
                <a:solidFill>
                  <a:srgbClr val="A7A7A7"/>
                </a:solidFill>
              </a:defRPr>
            </a:pPr>
            <a:r>
              <a:t>Knowledge base</a:t>
            </a:r>
          </a:p>
          <a:p>
            <a:pPr lvl="1">
              <a:defRPr>
                <a:solidFill>
                  <a:srgbClr val="A7A7A7"/>
                </a:solidFill>
              </a:defRPr>
            </a:pPr>
            <a:r>
              <a:t>Question Answering</a:t>
            </a:r>
          </a:p>
          <a:p>
            <a:pPr lvl="1">
              <a:defRPr>
                <a:solidFill>
                  <a:srgbClr val="A7A7A7"/>
                </a:solidFill>
              </a:defRPr>
            </a:pPr>
            <a:r>
              <a:t>Future work</a:t>
            </a:r>
          </a:p>
          <a:p>
            <a:pPr lvl="1">
              <a:defRPr>
                <a:solidFill>
                  <a:srgbClr val="A7A7A7"/>
                </a:solidFill>
              </a:defRPr>
            </a:pPr>
            <a:r>
              <a:t>Conclusion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Shape 43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77240">
              <a:defRPr sz="3060"/>
            </a:pPr>
            <a:r>
              <a:t>Speeding up Inference</a:t>
            </a:r>
            <a:br/>
            <a:r>
              <a:rPr sz="1700"/>
              <a:t> [Beltagy and Mooney, StarAI 2014]</a:t>
            </a:r>
          </a:p>
        </p:txBody>
      </p:sp>
      <p:sp>
        <p:nvSpPr>
          <p:cNvPr id="436" name="Shape 436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37" name="Shape 43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 marL="0" indent="63500">
              <a:buSzTx/>
              <a:buNone/>
            </a:pPr>
            <a:r>
              <a:t>T:                     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man(M) ∧ agent(D, M) ∧ drive(D)</a:t>
            </a:r>
            <a:endParaRPr>
              <a:latin typeface="CMU Serif Upright Italic"/>
              <a:ea typeface="CMU Serif Upright Italic"/>
              <a:cs typeface="CMU Serif Upright Italic"/>
              <a:sym typeface="CMU Serif Upright Italic"/>
            </a:endParaRPr>
          </a:p>
          <a:p>
            <a:pPr lvl="1" marL="0" indent="63500">
              <a:buSzTx/>
              <a:buNone/>
            </a:pPr>
          </a:p>
          <a:p>
            <a:pPr lvl="1" marL="0" indent="63500">
              <a:buSzTx/>
              <a:buNone/>
            </a:pPr>
            <a:r>
              <a:t>KB:                       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∀x. man( x ) → guy( x ) | 1.8</a:t>
            </a:r>
            <a:endParaRPr>
              <a:latin typeface="CMU Serif Upright Italic"/>
              <a:ea typeface="CMU Serif Upright Italic"/>
              <a:cs typeface="CMU Serif Upright Italic"/>
              <a:sym typeface="CMU Serif Upright Italic"/>
            </a:endParaRPr>
          </a:p>
          <a:p>
            <a:pPr lvl="1" marL="0" indent="63500">
              <a:buSzTx/>
              <a:buNone/>
            </a:pPr>
            <a:endParaRPr>
              <a:latin typeface="CMU Serif Upright Italic"/>
              <a:ea typeface="CMU Serif Upright Italic"/>
              <a:cs typeface="CMU Serif Upright Italic"/>
              <a:sym typeface="CMU Serif Upright Italic"/>
            </a:endParaRPr>
          </a:p>
          <a:p>
            <a:pPr lvl="1" marL="0" indent="63500">
              <a:buSzTx/>
              <a:buNone/>
            </a:pPr>
            <a:r>
              <a:t>Ground Atoms: </a:t>
            </a:r>
          </a:p>
          <a:p>
            <a:pPr lvl="1" marL="0" indent="63500">
              <a:buSzTx/>
              <a:buNone/>
            </a:pPr>
          </a:p>
          <a:p>
            <a:pPr lvl="1" marL="0" indent="63500">
              <a:buSzTx/>
              <a:buNone/>
            </a:pPr>
          </a:p>
          <a:p>
            <a:pPr lvl="1" marL="0" indent="63500">
              <a:buSzTx/>
              <a:buNone/>
            </a:pPr>
          </a:p>
          <a:p>
            <a:pPr lvl="1" marL="0" indent="63500">
              <a:buSzTx/>
              <a:buNone/>
            </a:pPr>
            <a:r>
              <a:t>  </a:t>
            </a:r>
          </a:p>
          <a:p>
            <a:pPr lvl="1" marL="0" indent="63500">
              <a:buSzTx/>
              <a:buNone/>
            </a:pPr>
            <a:r>
              <a:t>H:                       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∃x,y. guy(x) ∧ agent(y, x) ∧ drive(y)</a:t>
            </a:r>
            <a:endParaRPr>
              <a:latin typeface="CMU Serif Upright Italic"/>
              <a:ea typeface="CMU Serif Upright Italic"/>
              <a:cs typeface="CMU Serif Upright Italic"/>
              <a:sym typeface="CMU Serif Upright Italic"/>
            </a:endParaRPr>
          </a:p>
          <a:p>
            <a:pPr lvl="1" marL="0" indent="63500">
              <a:buSzTx/>
              <a:buNone/>
            </a:pPr>
            <a:endParaRPr>
              <a:latin typeface="CMU Serif Upright Italic"/>
              <a:ea typeface="CMU Serif Upright Italic"/>
              <a:cs typeface="CMU Serif Upright Italic"/>
              <a:sym typeface="CMU Serif Upright Italic"/>
            </a:endParaRPr>
          </a:p>
          <a:p>
            <a:pPr lvl="1" marL="0" indent="63500">
              <a:buSzTx/>
              <a:buNone/>
            </a:pPr>
            <a:r>
              <a:t>Ground clauses: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   guy(M) ∧ agent(D, M) ∧ drive(D)</a:t>
            </a:r>
          </a:p>
        </p:txBody>
      </p:sp>
      <p:sp>
        <p:nvSpPr>
          <p:cNvPr id="438" name="Shape 438"/>
          <p:cNvSpPr/>
          <p:nvPr/>
        </p:nvSpPr>
        <p:spPr>
          <a:xfrm>
            <a:off x="907446" y="3372284"/>
            <a:ext cx="7329108" cy="1256627"/>
          </a:xfrm>
          <a:prstGeom prst="roundRect">
            <a:avLst>
              <a:gd name="adj" fmla="val 15160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lvl="1" indent="63500" algn="ctr" defTabSz="914400">
              <a:spcBef>
                <a:spcPts val="500"/>
              </a:spcBef>
              <a:defRPr>
                <a:solidFill>
                  <a:srgbClr val="A7A7A7"/>
                </a:solidFill>
              </a:defRPr>
            </a:pP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man(M), man(D), guy(M), guy(D), drive(M), drive(D), agent(D, D), agent(D, M), agent(M, D), agent(M, M)</a:t>
            </a:r>
          </a:p>
        </p:txBody>
      </p:sp>
      <p:sp>
        <p:nvSpPr>
          <p:cNvPr id="439" name="Shape 439"/>
          <p:cNvSpPr/>
          <p:nvPr/>
        </p:nvSpPr>
        <p:spPr>
          <a:xfrm>
            <a:off x="907446" y="3372284"/>
            <a:ext cx="7329108" cy="1256627"/>
          </a:xfrm>
          <a:prstGeom prst="roundRect">
            <a:avLst>
              <a:gd name="adj" fmla="val 15160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lvl="1" indent="63500" algn="ctr" defTabSz="914400">
              <a:spcBef>
                <a:spcPts val="500"/>
              </a:spcBef>
              <a:defRPr>
                <a:solidFill>
                  <a:srgbClr val="A7A7A7"/>
                </a:solidFill>
              </a:defRPr>
            </a:pPr>
            <a:r>
              <a:rPr>
                <a:solidFill>
                  <a:srgbClr val="000000"/>
                </a:solidFill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man(M)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, man(D), guy(M), guy(D), drive(M), </a:t>
            </a:r>
            <a:r>
              <a:rPr>
                <a:solidFill>
                  <a:srgbClr val="000000"/>
                </a:solidFill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drive(D)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, agent(D, D), </a:t>
            </a:r>
            <a:r>
              <a:rPr>
                <a:solidFill>
                  <a:srgbClr val="000000"/>
                </a:solidFill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agent(D, M)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, agent(M, D), agent(M, M)</a:t>
            </a:r>
          </a:p>
        </p:txBody>
      </p:sp>
      <p:sp>
        <p:nvSpPr>
          <p:cNvPr id="440" name="Shape 440"/>
          <p:cNvSpPr/>
          <p:nvPr/>
        </p:nvSpPr>
        <p:spPr>
          <a:xfrm>
            <a:off x="907446" y="3372284"/>
            <a:ext cx="7329108" cy="1256627"/>
          </a:xfrm>
          <a:prstGeom prst="roundRect">
            <a:avLst>
              <a:gd name="adj" fmla="val 15160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lvl="1" indent="63500" algn="ctr" defTabSz="914400">
              <a:spcBef>
                <a:spcPts val="500"/>
              </a:spcBef>
              <a:defRPr>
                <a:solidFill>
                  <a:srgbClr val="A7A7A7"/>
                </a:solidFill>
              </a:defRPr>
            </a:pPr>
            <a:r>
              <a:rPr>
                <a:solidFill>
                  <a:srgbClr val="000000"/>
                </a:solidFill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man(M)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, man(D), </a:t>
            </a:r>
            <a:r>
              <a:rPr>
                <a:solidFill>
                  <a:srgbClr val="000000"/>
                </a:solidFill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guy(M)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, guy(D), drive(M), </a:t>
            </a:r>
            <a:r>
              <a:rPr>
                <a:solidFill>
                  <a:srgbClr val="000000"/>
                </a:solidFill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drive(D)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, agent(D, D), </a:t>
            </a:r>
            <a:r>
              <a:rPr>
                <a:solidFill>
                  <a:srgbClr val="000000"/>
                </a:solidFill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agent(D, M)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, agent(M, D), agent(M, M)</a:t>
            </a:r>
          </a:p>
        </p:txBody>
      </p:sp>
      <p:sp>
        <p:nvSpPr>
          <p:cNvPr id="441" name="Shape 441"/>
          <p:cNvSpPr/>
          <p:nvPr/>
        </p:nvSpPr>
        <p:spPr>
          <a:xfrm>
            <a:off x="3257731" y="1321293"/>
            <a:ext cx="326340" cy="37592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>
                <a:latin typeface="CMU Serif Upright Italic"/>
                <a:ea typeface="CMU Serif Upright Italic"/>
                <a:cs typeface="CMU Serif Upright Italic"/>
                <a:sym typeface="CMU Serif Upright Italic"/>
              </a:defRPr>
            </a:lvl1pPr>
          </a:lstStyle>
          <a:p>
            <a:pPr/>
            <a:r>
              <a:t>M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path" nodeType="clickEffect" presetSubtype="0" presetID="-1" grpId="2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092325 0.116871" origin="layout" pathEditMode="relative">
                                      <p:cBhvr>
                                        <p:cTn id="10" dur="499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path" nodeType="clickEffect" presetSubtype="0" presetID="-1" grpId="3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92325 0.116871 L 0.251833 0.118665" origin="layout" pathEditMode="relative">
                                      <p:cBhvr>
                                        <p:cTn id="14" dur="499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path" nodeType="clickEffect" presetSubtype="0" presetID="-1" grpId="4" fill="hold">
                                  <p:stCondLst>
                                    <p:cond delay="0"/>
                                  </p:stCondLst>
                                  <p:childTnLst>
                                    <p:animMotion path="M 0.251833 0.118665 L 0.101459 0.334546" origin="layout" pathEditMode="relative">
                                      <p:cBhvr>
                                        <p:cTn id="18" dur="499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37" grpId="6"/>
      <p:bldP build="whole" bldLvl="1" animBg="1" rev="0" advAuto="0" spid="440" grpId="5"/>
      <p:bldP build="whole" bldLvl="1" animBg="1" rev="0" advAuto="0" spid="439" grpId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Shape 44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77240">
              <a:defRPr sz="3060"/>
            </a:pPr>
            <a:r>
              <a:t>Query Formula</a:t>
            </a:r>
            <a:br/>
            <a:r>
              <a:rPr sz="1700"/>
              <a:t> [Beltagy and Mooney, StarAI 2014]</a:t>
            </a:r>
          </a:p>
        </p:txBody>
      </p:sp>
      <p:sp>
        <p:nvSpPr>
          <p:cNvPr id="444" name="Shape 444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45" name="Shape 44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ctr">
              <a:defRPr sz="2100"/>
            </a:pPr>
            <a:r>
              <a:t>MLN’s implementations calculates probabilities of ground atoms only</a:t>
            </a:r>
          </a:p>
          <a:p>
            <a:pPr algn="ctr">
              <a:defRPr sz="2100"/>
            </a:pPr>
          </a:p>
          <a:p>
            <a:pPr>
              <a:defRPr sz="2100"/>
            </a:pPr>
            <a:r>
              <a:t>How to calculate probability of a complex query formula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H</a:t>
            </a:r>
            <a:r>
              <a:t> ?</a:t>
            </a:r>
          </a:p>
          <a:p>
            <a:pPr lvl="1"/>
            <a:r>
              <a:t>Workaround</a:t>
            </a:r>
          </a:p>
        </p:txBody>
      </p:sp>
      <p:sp>
        <p:nvSpPr>
          <p:cNvPr id="446" name="Shape 446"/>
          <p:cNvSpPr/>
          <p:nvPr/>
        </p:nvSpPr>
        <p:spPr>
          <a:xfrm>
            <a:off x="2698242" y="4229854"/>
            <a:ext cx="4594063" cy="1000217"/>
          </a:xfrm>
          <a:prstGeom prst="roundRect">
            <a:avLst>
              <a:gd name="adj" fmla="val 19046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algn="ctr" defTabSz="914400">
              <a:spcBef>
                <a:spcPts val="500"/>
              </a:spcBef>
            </a:pP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H ↔ result() | w = ∞</a:t>
            </a:r>
            <a:endParaRPr>
              <a:latin typeface="CMU Serif Upright Italic"/>
              <a:ea typeface="CMU Serif Upright Italic"/>
              <a:cs typeface="CMU Serif Upright Italic"/>
              <a:sym typeface="CMU Serif Upright Italic"/>
            </a:endParaRPr>
          </a:p>
          <a:p>
            <a:pPr algn="ctr" defTabSz="914400">
              <a:spcBef>
                <a:spcPts val="500"/>
              </a:spcBef>
            </a:pP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P(result())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Shape 44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77240">
              <a:defRPr sz="3060"/>
            </a:pPr>
            <a:r>
              <a:t>Query Formula</a:t>
            </a:r>
            <a:br/>
            <a:r>
              <a:rPr sz="1700"/>
              <a:t> [Beltagy and Mooney, StarAI 2014]</a:t>
            </a:r>
          </a:p>
        </p:txBody>
      </p:sp>
      <p:sp>
        <p:nvSpPr>
          <p:cNvPr id="449" name="Shape 449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50" name="Shape 45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Inference algorithm supports query formulas</a:t>
            </a:r>
          </a:p>
          <a:p>
            <a:pPr/>
          </a:p>
          <a:p>
            <a:pPr/>
          </a:p>
          <a:p>
            <a:pPr algn="ctr">
              <a:defRPr sz="1700"/>
            </a:pPr>
          </a:p>
          <a:p>
            <a:pPr algn="ctr">
              <a:defRPr sz="1500"/>
            </a:pPr>
            <a:r>
              <a:t>[Gogate and Domingos, 2011]</a:t>
            </a:r>
          </a:p>
          <a:p>
            <a:pPr algn="ctr">
              <a:defRPr sz="300"/>
            </a:pPr>
          </a:p>
          <a:p>
            <a:pPr lvl="1"/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Z:</a:t>
            </a:r>
            <a:r>
              <a:t> normalization constant of the probability distribution</a:t>
            </a:r>
          </a:p>
          <a:p>
            <a:pPr lvl="1"/>
          </a:p>
          <a:p>
            <a:pPr/>
            <a:r>
              <a:t>Calculate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Z</a:t>
            </a:r>
            <a:r>
              <a:t>: use SampleSearch </a:t>
            </a:r>
            <a:r>
              <a:rPr sz="1500"/>
              <a:t>[Gogate and Dechter, 2011]</a:t>
            </a:r>
          </a:p>
          <a:p>
            <a:pPr lvl="1"/>
            <a:r>
              <a:t>Works with mixed graphical models (probabilistic and deterministic)</a:t>
            </a:r>
          </a:p>
        </p:txBody>
      </p:sp>
      <p:pic>
        <p:nvPicPr>
          <p:cNvPr id="451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16034" y="2502096"/>
            <a:ext cx="4511932" cy="72528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450" grpId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Shape 45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77240">
              <a:defRPr sz="3060"/>
            </a:pPr>
            <a:r>
              <a:t>Evaluation</a:t>
            </a:r>
            <a:br/>
            <a:r>
              <a:rPr sz="1700"/>
              <a:t> [Beltagy and Mooney, StarAI 2014]</a:t>
            </a:r>
          </a:p>
        </p:txBody>
      </p:sp>
      <p:sp>
        <p:nvSpPr>
          <p:cNvPr id="454" name="Shape 454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55" name="Shape 455"/>
          <p:cNvSpPr/>
          <p:nvPr>
            <p:ph type="body" sz="quarter" idx="1"/>
          </p:nvPr>
        </p:nvSpPr>
        <p:spPr>
          <a:xfrm>
            <a:off x="457200" y="1219200"/>
            <a:ext cx="8229600" cy="792163"/>
          </a:xfrm>
          <a:prstGeom prst="rect">
            <a:avLst/>
          </a:prstGeom>
        </p:spPr>
        <p:txBody>
          <a:bodyPr/>
          <a:lstStyle/>
          <a:p>
            <a:pPr/>
            <a:r>
              <a:t>Dataset: SICK - RTE  </a:t>
            </a:r>
            <a:r>
              <a:rPr sz="1800"/>
              <a:t>[SemEval, 2014]</a:t>
            </a:r>
          </a:p>
        </p:txBody>
      </p:sp>
      <p:graphicFrame>
        <p:nvGraphicFramePr>
          <p:cNvPr id="456" name="Table 456"/>
          <p:cNvGraphicFramePr/>
          <p:nvPr/>
        </p:nvGraphicFramePr>
        <p:xfrm>
          <a:off x="993277" y="2387851"/>
          <a:ext cx="7170146" cy="4005863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1789361"/>
                <a:gridCol w="1789361"/>
                <a:gridCol w="1789361"/>
                <a:gridCol w="1789361"/>
              </a:tblGrid>
              <a:tr h="789940"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/>
                        <a:t>CPU Time (sec)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/>
                        <a:t>Timeouts       (30 min)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/>
                        <a:t>Accuracy</a:t>
                      </a:r>
                    </a:p>
                  </a:txBody>
                  <a:tcPr marL="0" marR="0" marT="0" marB="0" anchor="ctr" anchorCtr="0" horzOverflow="overflow"/>
                </a:tc>
              </a:tr>
              <a:tr h="789940">
                <a:tc>
                  <a:txBody>
                    <a:bodyPr/>
                    <a:lstStyle/>
                    <a:p>
                      <a:pPr algn="ctr"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/>
                        <a:t>MLN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r>
                        <a:t>147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r>
                        <a:t>96%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r>
                        <a:t>57%</a:t>
                      </a:r>
                    </a:p>
                  </a:txBody>
                  <a:tcPr marL="0" marR="0" marT="0" marB="0" anchor="ctr" anchorCtr="0" horzOverflow="overflow"/>
                </a:tc>
              </a:tr>
              <a:tr h="789940">
                <a:tc>
                  <a:txBody>
                    <a:bodyPr/>
                    <a:lstStyle/>
                    <a:p>
                      <a:pPr algn="ctr"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/>
                        <a:t>MLN + Query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r>
                        <a:t>111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r>
                        <a:t>30%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r>
                        <a:t>69%</a:t>
                      </a:r>
                    </a:p>
                  </a:txBody>
                  <a:tcPr marL="0" marR="0" marT="0" marB="0" anchor="ctr" anchorCtr="0" horzOverflow="overflow"/>
                </a:tc>
              </a:tr>
              <a:tr h="789940">
                <a:tc>
                  <a:txBody>
                    <a:bodyPr/>
                    <a:lstStyle/>
                    <a:p>
                      <a:pPr algn="ctr"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/>
                        <a:t>MLN + Speed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r>
                        <a:t>10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r>
                        <a:t>2.5%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r>
                        <a:t>66%</a:t>
                      </a:r>
                    </a:p>
                  </a:txBody>
                  <a:tcPr marL="0" marR="0" marT="0" marB="0" anchor="ctr" anchorCtr="0" horzOverflow="overflow"/>
                </a:tc>
              </a:tr>
              <a:tr h="789940">
                <a:tc>
                  <a:txBody>
                    <a:bodyPr/>
                    <a:lstStyle/>
                    <a:p>
                      <a:pPr algn="ctr"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/>
                        <a:t>MLN + Query + Speed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r>
                        <a:t>7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r>
                        <a:t>2.1%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r>
                        <a:t>72%</a:t>
                      </a:r>
                    </a:p>
                  </a:txBody>
                  <a:tcPr marL="0" marR="0" marT="0" marB="0" anchor="ctr" anchorCtr="0" horzOverflow="overflow"/>
                </a:tc>
              </a:tr>
            </a:tbl>
          </a:graphicData>
        </a:graphic>
      </p:graphicFrame>
      <p:sp>
        <p:nvSpPr>
          <p:cNvPr id="457" name="Shape 457"/>
          <p:cNvSpPr/>
          <p:nvPr/>
        </p:nvSpPr>
        <p:spPr>
          <a:xfrm>
            <a:off x="3111368" y="5597315"/>
            <a:ext cx="4686986" cy="6089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342" y="21600"/>
                </a:moveTo>
                <a:lnTo>
                  <a:pt x="20258" y="21600"/>
                </a:lnTo>
                <a:cubicBezTo>
                  <a:pt x="20643" y="21600"/>
                  <a:pt x="20838" y="21600"/>
                  <a:pt x="21046" y="21094"/>
                </a:cubicBezTo>
                <a:cubicBezTo>
                  <a:pt x="21273" y="20458"/>
                  <a:pt x="21452" y="19081"/>
                  <a:pt x="21534" y="17333"/>
                </a:cubicBezTo>
                <a:cubicBezTo>
                  <a:pt x="21600" y="15735"/>
                  <a:pt x="21600" y="14232"/>
                  <a:pt x="21600" y="11224"/>
                </a:cubicBezTo>
                <a:lnTo>
                  <a:pt x="21600" y="10330"/>
                </a:lnTo>
                <a:cubicBezTo>
                  <a:pt x="21600" y="7368"/>
                  <a:pt x="21600" y="5865"/>
                  <a:pt x="21534" y="4267"/>
                </a:cubicBezTo>
                <a:cubicBezTo>
                  <a:pt x="21452" y="2519"/>
                  <a:pt x="21273" y="1142"/>
                  <a:pt x="21046" y="506"/>
                </a:cubicBezTo>
                <a:cubicBezTo>
                  <a:pt x="20838" y="0"/>
                  <a:pt x="20643" y="0"/>
                  <a:pt x="20252" y="0"/>
                </a:cubicBezTo>
                <a:lnTo>
                  <a:pt x="1342" y="0"/>
                </a:lnTo>
                <a:cubicBezTo>
                  <a:pt x="957" y="0"/>
                  <a:pt x="762" y="0"/>
                  <a:pt x="554" y="506"/>
                </a:cubicBezTo>
                <a:cubicBezTo>
                  <a:pt x="327" y="1142"/>
                  <a:pt x="148" y="2519"/>
                  <a:pt x="66" y="4267"/>
                </a:cubicBezTo>
                <a:cubicBezTo>
                  <a:pt x="0" y="5865"/>
                  <a:pt x="0" y="7368"/>
                  <a:pt x="0" y="10376"/>
                </a:cubicBezTo>
                <a:lnTo>
                  <a:pt x="0" y="11270"/>
                </a:lnTo>
                <a:cubicBezTo>
                  <a:pt x="0" y="14232"/>
                  <a:pt x="0" y="15735"/>
                  <a:pt x="66" y="17333"/>
                </a:cubicBezTo>
                <a:cubicBezTo>
                  <a:pt x="148" y="19081"/>
                  <a:pt x="327" y="20458"/>
                  <a:pt x="554" y="21094"/>
                </a:cubicBezTo>
                <a:cubicBezTo>
                  <a:pt x="762" y="21600"/>
                  <a:pt x="957" y="21600"/>
                  <a:pt x="1348" y="21600"/>
                </a:cubicBezTo>
                <a:close/>
              </a:path>
            </a:pathLst>
          </a:custGeom>
          <a:ln w="25400">
            <a:solidFill>
              <a:schemeClr val="accent6"/>
            </a:solidFill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458" name="Shape 458"/>
          <p:cNvSpPr/>
          <p:nvPr/>
        </p:nvSpPr>
        <p:spPr>
          <a:xfrm>
            <a:off x="1306538" y="4066942"/>
            <a:ext cx="6530924" cy="1405201"/>
          </a:xfrm>
          <a:prstGeom prst="roundRect">
            <a:avLst>
              <a:gd name="adj" fmla="val 13557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sz="2500"/>
            </a:lvl1pPr>
          </a:lstStyle>
          <a:p>
            <a:pPr/>
            <a:r>
              <a:t>MLNs inference can be fast and efficient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58" grpId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77240">
              <a:defRPr sz="3060"/>
            </a:pPr>
            <a:r>
              <a:t>Textual Entailment</a:t>
            </a:r>
          </a:p>
          <a:p>
            <a:pPr defTabSz="777240">
              <a:defRPr sz="1700"/>
            </a:pPr>
            <a:r>
              <a:t>[Beltagy et al., CompLing 2016]</a:t>
            </a:r>
          </a:p>
        </p:txBody>
      </p:sp>
      <p:sp>
        <p:nvSpPr>
          <p:cNvPr id="463" name="Shape 463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64" name="Shape 464"/>
          <p:cNvSpPr/>
          <p:nvPr>
            <p:ph type="body" sz="quarter" idx="1"/>
          </p:nvPr>
        </p:nvSpPr>
        <p:spPr>
          <a:xfrm>
            <a:off x="457200" y="1219200"/>
            <a:ext cx="8229600" cy="1141102"/>
          </a:xfrm>
          <a:prstGeom prst="rect">
            <a:avLst/>
          </a:prstGeom>
        </p:spPr>
        <p:txBody>
          <a:bodyPr/>
          <a:lstStyle/>
          <a:p>
            <a:pPr/>
            <a:r>
              <a:t>Dataset: SICK - RTE  </a:t>
            </a:r>
            <a:r>
              <a:rPr sz="1800"/>
              <a:t>[SemEval, 2014]</a:t>
            </a:r>
          </a:p>
        </p:txBody>
      </p:sp>
      <p:graphicFrame>
        <p:nvGraphicFramePr>
          <p:cNvPr id="465" name="Table 465"/>
          <p:cNvGraphicFramePr/>
          <p:nvPr/>
        </p:nvGraphicFramePr>
        <p:xfrm>
          <a:off x="457200" y="2495817"/>
          <a:ext cx="8242300" cy="3528004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0" rtl="0">
                <a:tableStyleId>{8F44A2F1-9E1F-4B54-A3A2-5F16C0AD49E2}</a:tableStyleId>
              </a:tblPr>
              <a:tblGrid>
                <a:gridCol w="6911071"/>
                <a:gridCol w="1318529"/>
              </a:tblGrid>
              <a:tr h="585883">
                <a:tc>
                  <a:txBody>
                    <a:bodyPr/>
                    <a:lstStyle/>
                    <a:p>
                      <a:pPr algn="ctr" defTabSz="914400">
                        <a:defRPr b="0" sz="1800"/>
                      </a:pPr>
                      <a:r>
                        <a:t>System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defRPr b="0" sz="1800"/>
                      </a:pPr>
                      <a:r>
                        <a:t>Accuracy</a:t>
                      </a:r>
                    </a:p>
                  </a:txBody>
                  <a:tcPr marL="0" marR="0" marT="0" marB="0" anchor="ctr" anchorCtr="0" horzOverflow="overflow"/>
                </a:tc>
              </a:tr>
              <a:tr h="585883">
                <a:tc>
                  <a:txBody>
                    <a:bodyPr/>
                    <a:lstStyle/>
                    <a:p>
                      <a:pPr algn="l" defTabSz="914400">
                        <a:defRPr b="0" sz="1800"/>
                      </a:pPr>
                      <a:r>
                        <a:t>Logic</a:t>
                      </a:r>
                    </a:p>
                  </a:txBody>
                  <a:tcPr marL="0" marR="0" marT="0" marB="0" anchor="ctr" anchorCtr="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r>
                        <a:t>73.4%</a:t>
                      </a:r>
                    </a:p>
                  </a:txBody>
                  <a:tcPr marL="0" marR="0" marT="0" marB="0" anchor="ctr" anchorCtr="0" horzOverflow="overflow">
                    <a:noFill/>
                  </a:tcPr>
                </a:tc>
              </a:tr>
              <a:tr h="585883">
                <a:tc>
                  <a:txBody>
                    <a:bodyPr/>
                    <a:lstStyle/>
                    <a:p>
                      <a:pPr algn="l" defTabSz="914400">
                        <a:defRPr b="0" sz="1800"/>
                      </a:pPr>
                      <a:r>
                        <a:t>Logic + precompiled rules + weight mapping + multiple parses</a:t>
                      </a:r>
                    </a:p>
                  </a:txBody>
                  <a:tcPr marL="0" marR="0" marT="0" marB="0" anchor="ctr" anchorCtr="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r>
                        <a:t>80.4%</a:t>
                      </a:r>
                    </a:p>
                  </a:txBody>
                  <a:tcPr marL="0" marR="0" marT="0" marB="0" anchor="ctr" anchorCtr="0" horzOverflow="overflow">
                    <a:noFill/>
                  </a:tcPr>
                </a:tc>
              </a:tr>
              <a:tr h="585883">
                <a:tc>
                  <a:txBody>
                    <a:bodyPr/>
                    <a:lstStyle/>
                    <a:p>
                      <a:pPr algn="l" defTabSz="914400">
                        <a:defRPr b="0" sz="1800"/>
                      </a:pPr>
                      <a:r>
                        <a:t>Logic + Robinson resolution rules</a:t>
                      </a:r>
                    </a:p>
                  </a:txBody>
                  <a:tcPr marL="0" marR="0" marT="0" marB="0" anchor="ctr" anchorCtr="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r>
                        <a:t>83.0%</a:t>
                      </a:r>
                    </a:p>
                  </a:txBody>
                  <a:tcPr marL="0" marR="0" marT="0" marB="0" anchor="ctr" anchorCtr="0" horzOverflow="overflow">
                    <a:noFill/>
                  </a:tcPr>
                </a:tc>
              </a:tr>
              <a:tr h="585883">
                <a:tc>
                  <a:txBody>
                    <a:bodyPr/>
                    <a:lstStyle/>
                    <a:p>
                      <a:pPr algn="l" defTabSz="914400">
                        <a:defRPr b="0" sz="1800"/>
                      </a:pPr>
                      <a:r>
                        <a:t>Logic + Robinson resolution rules + precompiled rules + weight mapping + multiple parses</a:t>
                      </a:r>
                    </a:p>
                  </a:txBody>
                  <a:tcPr marL="0" marR="0" marT="0" marB="0" anchor="ctr" anchorCtr="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r>
                        <a:t>85.1%</a:t>
                      </a:r>
                    </a:p>
                  </a:txBody>
                  <a:tcPr marL="0" marR="0" marT="0" marB="0" anchor="ctr" anchorCtr="0" horzOverflow="overflow">
                    <a:noFill/>
                  </a:tcPr>
                </a:tc>
              </a:tr>
              <a:tr h="585883">
                <a:tc>
                  <a:txBody>
                    <a:bodyPr/>
                    <a:lstStyle/>
                    <a:p>
                      <a:pPr algn="l" defTabSz="914400">
                        <a:defRPr b="0" sz="1800"/>
                      </a:pPr>
                      <a:r>
                        <a:t>Current state of the art (Lai and Hockenmaier 2014) </a:t>
                      </a:r>
                    </a:p>
                  </a:txBody>
                  <a:tcPr marL="0" marR="0" marT="0" marB="0" anchor="ctr" anchorCtr="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r>
                        <a:t>84.6%</a:t>
                      </a:r>
                    </a:p>
                  </a:txBody>
                  <a:tcPr marL="0" marR="0" marT="0" marB="0" anchor="ctr" anchorCtr="0" horzOverflow="overflow">
                    <a:noFill/>
                  </a:tcPr>
                </a:tc>
              </a:tr>
            </a:tbl>
          </a:graphicData>
        </a:graphic>
      </p:graphicFrame>
      <p:sp>
        <p:nvSpPr>
          <p:cNvPr id="466" name="Shape 466"/>
          <p:cNvSpPr/>
          <p:nvPr/>
        </p:nvSpPr>
        <p:spPr>
          <a:xfrm>
            <a:off x="305322" y="4753428"/>
            <a:ext cx="8533356" cy="766763"/>
          </a:xfrm>
          <a:prstGeom prst="roundRect">
            <a:avLst>
              <a:gd name="adj" fmla="val 24845"/>
            </a:avLst>
          </a:prstGeom>
          <a:ln w="25400">
            <a:solidFill>
              <a:srgbClr val="FF2600"/>
            </a:solidFill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66" grpId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Shape 46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Textual Similarity</a:t>
            </a:r>
          </a:p>
        </p:txBody>
      </p:sp>
      <p:sp>
        <p:nvSpPr>
          <p:cNvPr id="469" name="Shape 469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70" name="Shape 47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defTabSz="859536">
              <a:defRPr sz="2256"/>
            </a:pPr>
          </a:p>
          <a:p>
            <a:pPr defTabSz="859536">
              <a:defRPr sz="2256"/>
            </a:pPr>
            <a:r>
              <a:t>Semantic Textual Similarity (STS) </a:t>
            </a:r>
            <a:r>
              <a:rPr sz="1692"/>
              <a:t>[Agirre et al., 2012]</a:t>
            </a:r>
          </a:p>
          <a:p>
            <a:pPr lvl="1" marL="382015" indent="-322325" defTabSz="859536">
              <a:defRPr sz="1879"/>
            </a:pPr>
            <a:r>
              <a:t>Given two sentences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S</a:t>
            </a:r>
            <a:r>
              <a:rPr baseline="-5999"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1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, S</a:t>
            </a:r>
            <a:r>
              <a:rPr baseline="-5999"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2</a:t>
            </a:r>
          </a:p>
          <a:p>
            <a:pPr lvl="1" marL="382015" indent="-322325" defTabSz="859536">
              <a:defRPr sz="1879"/>
            </a:pPr>
            <a:r>
              <a:t>Evaluate their semantic similarity on a scale from 1 to 5</a:t>
            </a:r>
          </a:p>
          <a:p>
            <a:pPr defTabSz="859536">
              <a:defRPr sz="2256"/>
            </a:pPr>
          </a:p>
          <a:p>
            <a:pPr defTabSz="859536">
              <a:defRPr sz="2256"/>
            </a:pPr>
            <a:r>
              <a:t>Example</a:t>
            </a:r>
          </a:p>
          <a:p>
            <a:pPr lvl="1" marL="382015" indent="-322325" defTabSz="859536">
              <a:defRPr sz="1879"/>
            </a:pPr>
            <a:r>
              <a:t>S</a:t>
            </a:r>
            <a:r>
              <a:rPr baseline="-5999"/>
              <a:t>1</a:t>
            </a:r>
            <a:r>
              <a:t>: “A man is playing a guitar.”</a:t>
            </a:r>
          </a:p>
          <a:p>
            <a:pPr lvl="1" marL="382015" indent="-322325" defTabSz="859536">
              <a:defRPr sz="1879"/>
            </a:pPr>
            <a:r>
              <a:t>S</a:t>
            </a:r>
            <a:r>
              <a:rPr baseline="-5999"/>
              <a:t>2</a:t>
            </a:r>
            <a:r>
              <a:t>: “A woman is playing the guitar.”</a:t>
            </a:r>
          </a:p>
          <a:p>
            <a:pPr lvl="1" marL="382015" indent="-322325" defTabSz="859536">
              <a:defRPr sz="1879"/>
            </a:pPr>
            <a:r>
              <a:t>score: 2.75</a:t>
            </a:r>
          </a:p>
          <a:p>
            <a:pPr defTabSz="859536">
              <a:defRPr sz="2256"/>
            </a:pPr>
            <a:r>
              <a:t>Example</a:t>
            </a:r>
          </a:p>
          <a:p>
            <a:pPr lvl="1" marL="382015" indent="-322325" defTabSz="859536">
              <a:defRPr sz="1879"/>
            </a:pPr>
            <a:r>
              <a:t>S</a:t>
            </a:r>
            <a:r>
              <a:rPr baseline="-5999"/>
              <a:t>1</a:t>
            </a:r>
            <a:r>
              <a:t>: “A car is parking.”</a:t>
            </a:r>
          </a:p>
          <a:p>
            <a:pPr lvl="1" marL="382015" indent="-322325" defTabSz="859536">
              <a:defRPr sz="1879"/>
            </a:pPr>
            <a:r>
              <a:t>S</a:t>
            </a:r>
            <a:r>
              <a:rPr baseline="-5999"/>
              <a:t>2</a:t>
            </a:r>
            <a:r>
              <a:t>: “A cat is playing.” </a:t>
            </a:r>
          </a:p>
          <a:p>
            <a:pPr lvl="1" marL="382015" indent="-322325" defTabSz="859536">
              <a:defRPr sz="1879"/>
            </a:pPr>
            <a:r>
              <a:t>score: 0.00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4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4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4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47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470" grpId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Shape 47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77240">
              <a:defRPr sz="3060"/>
            </a:pPr>
            <a:r>
              <a:t>Textual Similarity — Settings</a:t>
            </a:r>
          </a:p>
          <a:p>
            <a:pPr defTabSz="777240">
              <a:defRPr sz="1700"/>
            </a:pPr>
            <a:r>
              <a:t>[Beltagy, Erk and Mooney, ACL 2014]</a:t>
            </a:r>
          </a:p>
        </p:txBody>
      </p:sp>
      <p:sp>
        <p:nvSpPr>
          <p:cNvPr id="473" name="Shape 473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74" name="Shape 47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ctr">
              <a:defRPr>
                <a:solidFill>
                  <a:srgbClr val="FF2600"/>
                </a:solidFill>
              </a:defRPr>
            </a:pPr>
            <a:r>
              <a:t>(proposal work)</a:t>
            </a:r>
          </a:p>
          <a:p>
            <a:pPr/>
            <a:r>
              <a:t>Logical form</a:t>
            </a:r>
          </a:p>
          <a:p>
            <a:pPr lvl="1"/>
            <a:r>
              <a:t>CCG parser + Boxer</a:t>
            </a:r>
          </a:p>
          <a:p>
            <a:pPr lvl="1"/>
          </a:p>
          <a:p>
            <a:pPr/>
            <a:r>
              <a:t>Knowledge base</a:t>
            </a:r>
          </a:p>
          <a:p>
            <a:pPr lvl="1"/>
            <a:r>
              <a:t>Precompiled rules: WordNet</a:t>
            </a:r>
          </a:p>
          <a:p>
            <a:pPr lvl="1"/>
            <a:r>
              <a:t>On-the-fly rules between all pairs of words </a:t>
            </a:r>
          </a:p>
          <a:p>
            <a:pPr/>
          </a:p>
          <a:p>
            <a:pPr/>
            <a:r>
              <a:t>Inference</a:t>
            </a:r>
          </a:p>
          <a:p>
            <a:pPr lvl="1"/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P(S</a:t>
            </a:r>
            <a:r>
              <a:rPr baseline="-5999"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1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|S</a:t>
            </a:r>
            <a:r>
              <a:rPr baseline="-5999"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2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, KB), P(S</a:t>
            </a:r>
            <a:r>
              <a:rPr baseline="-5999"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2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|S</a:t>
            </a:r>
            <a:r>
              <a:rPr baseline="-5999"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1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, KB)</a:t>
            </a:r>
            <a:endParaRPr>
              <a:latin typeface="CMU Serif Upright Italic"/>
              <a:ea typeface="CMU Serif Upright Italic"/>
              <a:cs typeface="CMU Serif Upright Italic"/>
              <a:sym typeface="CMU Serif Upright Italic"/>
            </a:endParaRPr>
          </a:p>
          <a:p>
            <a:pPr lvl="1"/>
            <a:r>
              <a:t>MLN and PSL inference algorithms suited for the task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7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4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4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4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4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4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4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474" grpId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Shape 47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77240">
              <a:defRPr sz="3060"/>
            </a:pPr>
            <a:r>
              <a:t>PSL Relaxed Conjunction (for STS)</a:t>
            </a:r>
            <a:br/>
            <a:r>
              <a:rPr sz="1700"/>
              <a:t>[Beltagy, Erk and Mooney, ACL 2014]</a:t>
            </a:r>
          </a:p>
        </p:txBody>
      </p:sp>
      <p:sp>
        <p:nvSpPr>
          <p:cNvPr id="477" name="Shape 477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78" name="Shape 47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Conjunction in PSL (and MLN) does not fit STS</a:t>
            </a:r>
          </a:p>
          <a:p>
            <a:pPr lvl="1"/>
            <a:r>
              <a:t>T: A man is playing a guitar.</a:t>
            </a:r>
          </a:p>
          <a:p>
            <a:pPr lvl="1"/>
            <a:r>
              <a:t>H: A woman is playing the guitar.</a:t>
            </a:r>
          </a:p>
          <a:p>
            <a:pPr lvl="1"/>
            <a:r>
              <a:t>(score: 2.75)</a:t>
            </a:r>
          </a:p>
          <a:p>
            <a:pPr/>
          </a:p>
          <a:p>
            <a:pPr/>
            <a:r>
              <a:t>Introduce a new “average operator” (instead of conjunction)</a:t>
            </a:r>
          </a:p>
          <a:p>
            <a:pPr lvl="1">
              <a:defRPr>
                <a:latin typeface="CMU Serif Upright Italic"/>
                <a:ea typeface="CMU Serif Upright Italic"/>
                <a:cs typeface="CMU Serif Upright Italic"/>
                <a:sym typeface="CMU Serif Upright Italic"/>
              </a:defRPr>
            </a:pPr>
            <a:r>
              <a:t>I(ℓ1 ∧ … ∧ ℓn) = avg( I(ℓ1), …, I(ℓn))</a:t>
            </a:r>
          </a:p>
          <a:p>
            <a:pPr lvl="1"/>
          </a:p>
          <a:p>
            <a:pPr/>
            <a:r>
              <a:t>Inference</a:t>
            </a:r>
          </a:p>
          <a:p>
            <a:pPr lvl="1"/>
            <a:r>
              <a:t>“average” is a linear function</a:t>
            </a:r>
          </a:p>
          <a:p>
            <a:pPr lvl="1"/>
            <a:r>
              <a:t> No changes in the optimization problem</a:t>
            </a:r>
          </a:p>
          <a:p>
            <a:pPr lvl="1"/>
            <a:r>
              <a:t> Heuristic grounding (details omitted)</a:t>
            </a:r>
          </a:p>
        </p:txBody>
      </p:sp>
      <p:sp>
        <p:nvSpPr>
          <p:cNvPr id="479" name="Shape 479"/>
          <p:cNvSpPr/>
          <p:nvPr/>
        </p:nvSpPr>
        <p:spPr>
          <a:xfrm>
            <a:off x="5780191" y="3953451"/>
            <a:ext cx="2410060" cy="1563449"/>
          </a:xfrm>
          <a:prstGeom prst="roundRect">
            <a:avLst>
              <a:gd name="adj" fmla="val 15000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/>
          </a:lstStyle>
          <a:p>
            <a:pPr/>
            <a:r>
              <a:t>Integrated into the official release of PSL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4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478" grpId="1"/>
      <p:bldP build="whole" bldLvl="1" animBg="1" rev="0" advAuto="0" spid="479" grpId="2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Shape 48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859536">
              <a:defRPr sz="3008"/>
            </a:pPr>
            <a:r>
              <a:t>Evaluation – STS inference</a:t>
            </a:r>
            <a:br/>
            <a:r>
              <a:rPr sz="1879"/>
              <a:t> [Beltagy, Erk and Mooney, ACL 2014]</a:t>
            </a:r>
          </a:p>
        </p:txBody>
      </p:sp>
      <p:sp>
        <p:nvSpPr>
          <p:cNvPr id="482" name="Shape 482"/>
          <p:cNvSpPr/>
          <p:nvPr>
            <p:ph type="sldNum" sz="quarter" idx="2"/>
          </p:nvPr>
        </p:nvSpPr>
        <p:spPr>
          <a:xfrm>
            <a:off x="8563384" y="6400800"/>
            <a:ext cx="275817" cy="26641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/>
            </a:lvl1pPr>
          </a:lstStyle>
          <a:p>
            <a:pPr/>
            <a:fld id="{86CB4B4D-7CA3-9044-876B-883B54F8677D}" type="slidenum"/>
          </a:p>
        </p:txBody>
      </p:sp>
      <p:sp>
        <p:nvSpPr>
          <p:cNvPr id="483" name="Shape 483"/>
          <p:cNvSpPr/>
          <p:nvPr>
            <p:ph type="body" idx="1"/>
          </p:nvPr>
        </p:nvSpPr>
        <p:spPr>
          <a:xfrm>
            <a:off x="457200" y="1219200"/>
            <a:ext cx="8534400" cy="4906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 sz="2000"/>
            </a:pPr>
          </a:p>
          <a:p>
            <a:pPr>
              <a:lnSpc>
                <a:spcPct val="90000"/>
              </a:lnSpc>
            </a:pPr>
            <a:r>
              <a:t>Compare MLN with PSL on the STS task</a:t>
            </a:r>
          </a:p>
          <a:p>
            <a:pPr>
              <a:lnSpc>
                <a:spcPct val="90000"/>
              </a:lnSpc>
            </a:pPr>
          </a:p>
          <a:p>
            <a:pPr marL="342900" indent="-342900">
              <a:lnSpc>
                <a:spcPct val="90000"/>
              </a:lnSpc>
              <a:spcBef>
                <a:spcPts val="400"/>
              </a:spcBef>
              <a:defRPr b="1" sz="2000"/>
            </a:pPr>
            <a:r>
              <a:t>			PSL time	MLN time	</a:t>
            </a:r>
            <a:r>
              <a:rPr u="sng"/>
              <a:t>MLN timeouts (10 min)</a:t>
            </a:r>
            <a:endParaRPr u="sng"/>
          </a:p>
          <a:p>
            <a:pPr marL="342900" indent="-342900">
              <a:lnSpc>
                <a:spcPct val="90000"/>
              </a:lnSpc>
              <a:spcBef>
                <a:spcPts val="400"/>
              </a:spcBef>
              <a:defRPr b="1" sz="2000"/>
            </a:pPr>
            <a:r>
              <a:t>msr-vid	  </a:t>
            </a:r>
            <a:r>
              <a:rPr b="0"/>
              <a:t>8s		  1m 31s		9</a:t>
            </a:r>
            <a:r>
              <a:rPr b="0"/>
              <a:t>%</a:t>
            </a:r>
          </a:p>
          <a:p>
            <a:pPr marL="342900" indent="-342900">
              <a:lnSpc>
                <a:spcPct val="90000"/>
              </a:lnSpc>
              <a:spcBef>
                <a:spcPts val="400"/>
              </a:spcBef>
              <a:defRPr b="1" sz="2000"/>
            </a:pPr>
            <a:r>
              <a:t>msr-par	  </a:t>
            </a:r>
            <a:r>
              <a:rPr b="0"/>
              <a:t>30s		  11m 49s		97%</a:t>
            </a:r>
          </a:p>
          <a:p>
            <a:pPr marL="342900" indent="-342900">
              <a:lnSpc>
                <a:spcPct val="90000"/>
              </a:lnSpc>
              <a:spcBef>
                <a:spcPts val="400"/>
              </a:spcBef>
              <a:defRPr b="1" sz="2000"/>
            </a:pPr>
            <a:r>
              <a:t>SICK		  </a:t>
            </a:r>
            <a:r>
              <a:rPr b="0"/>
              <a:t>10s		  4m 24s		36%</a:t>
            </a:r>
          </a:p>
          <a:p>
            <a:pPr marL="342900" indent="-342900">
              <a:lnSpc>
                <a:spcPct val="90000"/>
              </a:lnSpc>
              <a:defRPr sz="2000"/>
            </a:pPr>
          </a:p>
          <a:p>
            <a:pPr marL="342900" indent="-342900">
              <a:lnSpc>
                <a:spcPct val="90000"/>
              </a:lnSpc>
              <a:defRPr sz="2000"/>
            </a:pPr>
          </a:p>
          <a:p>
            <a:pPr>
              <a:lnSpc>
                <a:spcPct val="90000"/>
              </a:lnSpc>
            </a:pPr>
            <a:r>
              <a:t>Apply MCW to MLN for a fairer comparison because PSL already has a </a:t>
            </a:r>
            <a:r>
              <a:rPr b="1">
                <a:solidFill>
                  <a:srgbClr val="FF0000"/>
                </a:solidFill>
              </a:rPr>
              <a:t>lazy grounding</a:t>
            </a:r>
          </a:p>
        </p:txBody>
      </p:sp>
      <p:sp>
        <p:nvSpPr>
          <p:cNvPr id="484" name="Shape 484"/>
          <p:cNvSpPr/>
          <p:nvPr/>
        </p:nvSpPr>
        <p:spPr>
          <a:xfrm>
            <a:off x="2286000" y="3231057"/>
            <a:ext cx="762000" cy="1219201"/>
          </a:xfrm>
          <a:prstGeom prst="roundRect">
            <a:avLst>
              <a:gd name="adj" fmla="val 16667"/>
            </a:avLst>
          </a:prstGeom>
          <a:ln w="25400">
            <a:solidFill>
              <a:srgbClr val="FF0000"/>
            </a:solidFill>
          </a:ln>
        </p:spPr>
        <p:txBody>
          <a:bodyPr lIns="45719" rIns="45719" anchor="ctr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Shape 48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Outline</a:t>
            </a:r>
          </a:p>
        </p:txBody>
      </p:sp>
      <p:sp>
        <p:nvSpPr>
          <p:cNvPr id="487" name="Shape 487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88" name="Shape 48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>
              <a:defRPr>
                <a:solidFill>
                  <a:srgbClr val="A7A7A7"/>
                </a:solidFill>
              </a:defRPr>
            </a:pPr>
            <a:r>
              <a:t>ّIntroduction</a:t>
            </a:r>
          </a:p>
          <a:p>
            <a:pPr lvl="1">
              <a:defRPr>
                <a:solidFill>
                  <a:srgbClr val="A7A7A7"/>
                </a:solidFill>
              </a:defRPr>
            </a:pPr>
            <a:r>
              <a:t>Logical form adaptations</a:t>
            </a:r>
          </a:p>
          <a:p>
            <a:pPr lvl="1">
              <a:defRPr>
                <a:solidFill>
                  <a:srgbClr val="A7A7A7"/>
                </a:solidFill>
              </a:defRPr>
            </a:pPr>
            <a:r>
              <a:t>Knowledge base</a:t>
            </a:r>
          </a:p>
          <a:p>
            <a:pPr lvl="1"/>
            <a:r>
              <a:t>Question Answering</a:t>
            </a:r>
          </a:p>
          <a:p>
            <a:pPr lvl="1">
              <a:defRPr>
                <a:solidFill>
                  <a:srgbClr val="A7A7A7"/>
                </a:solidFill>
              </a:defRPr>
            </a:pPr>
            <a:r>
              <a:t>Future work</a:t>
            </a:r>
          </a:p>
          <a:p>
            <a:pPr lvl="1">
              <a:defRPr>
                <a:solidFill>
                  <a:srgbClr val="A7A7A7"/>
                </a:solidFill>
              </a:defRPr>
            </a:pPr>
            <a:r>
              <a:t>Conclusion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Formal Semantics</a:t>
            </a:r>
          </a:p>
        </p:txBody>
      </p:sp>
      <p:sp>
        <p:nvSpPr>
          <p:cNvPr id="87" name="Shape 87"/>
          <p:cNvSpPr/>
          <p:nvPr>
            <p:ph type="sldNum" sz="quarter" idx="2"/>
          </p:nvPr>
        </p:nvSpPr>
        <p:spPr>
          <a:xfrm>
            <a:off x="8483776" y="6245225"/>
            <a:ext cx="203024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88" name="Shape 8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ctr">
              <a:defRPr sz="2100"/>
            </a:pPr>
            <a:r>
              <a:t>Natural language   ➜   Formal language</a:t>
            </a:r>
          </a:p>
          <a:p>
            <a:pPr algn="ctr">
              <a:defRPr sz="1600"/>
            </a:pPr>
            <a:r>
              <a:t>[Montague, 1970]</a:t>
            </a:r>
          </a:p>
          <a:p>
            <a:pPr algn="ctr">
              <a:defRPr sz="2100"/>
            </a:pPr>
          </a:p>
          <a:p>
            <a:pPr algn="ctr">
              <a:defRPr sz="2100"/>
            </a:pPr>
            <a:r>
              <a:t>A person is driving a car</a:t>
            </a:r>
          </a:p>
          <a:p>
            <a:pPr algn="ctr">
              <a:defRPr sz="2100">
                <a:latin typeface="CMU Serif Upright Italic"/>
                <a:ea typeface="CMU Serif Upright Italic"/>
                <a:cs typeface="CMU Serif Upright Italic"/>
                <a:sym typeface="CMU Serif Upright Italic"/>
              </a:defRPr>
            </a:pPr>
            <a:r>
              <a:t>∃x,y,z. person(x) ∧ agent(y,x) ∧ drive(y) ∧ patient(y,z) ∧ car(z)</a:t>
            </a:r>
          </a:p>
          <a:p>
            <a:pPr>
              <a:defRPr sz="2100"/>
            </a:pPr>
          </a:p>
          <a:p>
            <a:pPr>
              <a:defRPr sz="1800"/>
            </a:pPr>
            <a:r>
              <a:t>✅  Expressive: entities, events, relations, negations, disjunctions, quantifiers …</a:t>
            </a:r>
          </a:p>
          <a:p>
            <a:pPr>
              <a:defRPr sz="1800"/>
            </a:pPr>
            <a:r>
              <a:t>✅  Automated inference: theorem proving</a:t>
            </a:r>
          </a:p>
          <a:p>
            <a:pPr>
              <a:defRPr sz="1800"/>
            </a:pPr>
            <a:r>
              <a:t>❌  Brittle: unable to handle uncertain knowledge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88" grpId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Shape 49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Open-domain Question Answering</a:t>
            </a:r>
          </a:p>
          <a:p>
            <a:pPr lvl="1"/>
            <a:r>
              <a:t>Given a document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T</a:t>
            </a:r>
            <a:r>
              <a:t> and a query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H(x)</a:t>
            </a:r>
          </a:p>
          <a:p>
            <a:pPr lvl="1"/>
            <a:r>
              <a:t>Find the named entity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e</a:t>
            </a:r>
            <a:r>
              <a:t> from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T</a:t>
            </a:r>
            <a:r>
              <a:t> that best fills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x</a:t>
            </a:r>
            <a:r>
              <a:t> in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H(x)</a:t>
            </a:r>
            <a:endParaRPr>
              <a:latin typeface="CMU Serif Upright Italic"/>
              <a:ea typeface="CMU Serif Upright Italic"/>
              <a:cs typeface="CMU Serif Upright Italic"/>
              <a:sym typeface="CMU Serif Upright Italic"/>
            </a:endParaRPr>
          </a:p>
          <a:p>
            <a:pPr lvl="2"/>
            <a:endParaRPr>
              <a:latin typeface="CMU Serif Upright Italic"/>
              <a:ea typeface="CMU Serif Upright Italic"/>
              <a:cs typeface="CMU Serif Upright Italic"/>
              <a:sym typeface="CMU Serif Upright Italic"/>
            </a:endParaRPr>
          </a:p>
          <a:p>
            <a:pPr lvl="1"/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T</a:t>
            </a:r>
            <a:r>
              <a:t>: …. </a:t>
            </a:r>
            <a:r>
              <a:rPr u="sng"/>
              <a:t>The Arab League</a:t>
            </a:r>
            <a:r>
              <a:t> is expected to give its official blessing to the military operation on Saturday, which could clear the way for a ground invasion, </a:t>
            </a:r>
            <a:r>
              <a:rPr u="sng"/>
              <a:t>CNN</a:t>
            </a:r>
            <a:r>
              <a:t>'s </a:t>
            </a:r>
            <a:r>
              <a:rPr u="sng"/>
              <a:t>Becky Anderson</a:t>
            </a:r>
            <a:r>
              <a:t> reported. </a:t>
            </a:r>
            <a:r>
              <a:rPr u="sng"/>
              <a:t>The Arab League</a:t>
            </a:r>
            <a:r>
              <a:t> actions are …</a:t>
            </a:r>
          </a:p>
          <a:p>
            <a:pPr lvl="1"/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H(x)</a:t>
            </a:r>
            <a:r>
              <a:t>: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X</a:t>
            </a:r>
            <a:r>
              <a:t> blessing of military action may set the stage for a ground invasion</a:t>
            </a:r>
          </a:p>
          <a:p>
            <a:pPr/>
          </a:p>
          <a:p>
            <a:pPr/>
            <a:r>
              <a:t>Inference:</a:t>
            </a:r>
          </a:p>
        </p:txBody>
      </p:sp>
      <p:sp>
        <p:nvSpPr>
          <p:cNvPr id="493" name="Shape 49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Question Answering</a:t>
            </a:r>
          </a:p>
        </p:txBody>
      </p:sp>
      <p:sp>
        <p:nvSpPr>
          <p:cNvPr id="494" name="Shape 494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495" name="pasted-image.pdf"/>
          <p:cNvPicPr>
            <a:picLocks noChangeAspect="1"/>
          </p:cNvPicPr>
          <p:nvPr/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1939006" y="5628425"/>
            <a:ext cx="2919581" cy="39031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4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92" grpId="1"/>
      <p:bldP build="whole" bldLvl="1" animBg="1" rev="0" advAuto="0" spid="495" grpId="2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Shape 49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Question Answering</a:t>
            </a:r>
          </a:p>
        </p:txBody>
      </p:sp>
      <p:sp>
        <p:nvSpPr>
          <p:cNvPr id="498" name="Shape 498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99" name="Shape 49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New challenges</a:t>
            </a:r>
          </a:p>
          <a:p>
            <a:pPr lvl="1"/>
            <a:r>
              <a:t>Long and diverse text</a:t>
            </a:r>
          </a:p>
          <a:p>
            <a:pPr lvl="1"/>
            <a:r>
              <a:t>Different inference objective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Shape 50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Outline</a:t>
            </a:r>
          </a:p>
        </p:txBody>
      </p:sp>
      <p:sp>
        <p:nvSpPr>
          <p:cNvPr id="502" name="Shape 502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03" name="Shape 50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>
              <a:defRPr>
                <a:solidFill>
                  <a:srgbClr val="A7A7A7"/>
                </a:solidFill>
              </a:defRPr>
            </a:pPr>
            <a:r>
              <a:t>ّIntroduction</a:t>
            </a:r>
          </a:p>
          <a:p>
            <a:pPr lvl="1">
              <a:defRPr>
                <a:solidFill>
                  <a:srgbClr val="A7A7A7"/>
                </a:solidFill>
              </a:defRPr>
            </a:pPr>
            <a:r>
              <a:t>Logical form adaptations</a:t>
            </a:r>
          </a:p>
          <a:p>
            <a:pPr lvl="1">
              <a:defRPr>
                <a:solidFill>
                  <a:srgbClr val="A7A7A7"/>
                </a:solidFill>
              </a:defRPr>
            </a:pPr>
            <a:r>
              <a:t>Knowledge base</a:t>
            </a:r>
          </a:p>
          <a:p>
            <a:pPr lvl="1"/>
            <a:r>
              <a:t>Question Answering</a:t>
            </a:r>
          </a:p>
          <a:p>
            <a:pPr lvl="2"/>
            <a:r>
              <a:t>Logical form</a:t>
            </a:r>
          </a:p>
          <a:p>
            <a:pPr lvl="2">
              <a:defRPr>
                <a:solidFill>
                  <a:srgbClr val="A7A7A7"/>
                </a:solidFill>
              </a:defRPr>
            </a:pPr>
            <a:r>
              <a:t>Knowledge base</a:t>
            </a:r>
          </a:p>
          <a:p>
            <a:pPr lvl="2">
              <a:defRPr>
                <a:solidFill>
                  <a:srgbClr val="A7A7A7"/>
                </a:solidFill>
              </a:defRPr>
            </a:pPr>
            <a:r>
              <a:t>Inference</a:t>
            </a:r>
          </a:p>
          <a:p>
            <a:pPr lvl="1">
              <a:defRPr>
                <a:solidFill>
                  <a:srgbClr val="A7A7A7"/>
                </a:solidFill>
              </a:defRPr>
            </a:pPr>
            <a:r>
              <a:t>Future work</a:t>
            </a:r>
          </a:p>
          <a:p>
            <a:pPr lvl="1">
              <a:defRPr>
                <a:solidFill>
                  <a:srgbClr val="A7A7A7"/>
                </a:solidFill>
              </a:defRPr>
            </a:pPr>
            <a:r>
              <a:t>Conclusion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Shape 50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Question Answering — Logical form</a:t>
            </a:r>
          </a:p>
        </p:txBody>
      </p:sp>
      <p:sp>
        <p:nvSpPr>
          <p:cNvPr id="508" name="Shape 508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09" name="Shape 50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  <a:p>
            <a:pPr/>
            <a:r>
              <a:t>Translating dependency trees to Boxer-like output</a:t>
            </a:r>
          </a:p>
          <a:p>
            <a:pPr lvl="1"/>
            <a:r>
              <a:t>Rule-based translation</a:t>
            </a:r>
          </a:p>
          <a:p>
            <a:pPr lvl="1"/>
            <a:r>
              <a:t>More accurate</a:t>
            </a:r>
          </a:p>
          <a:p>
            <a:pPr lvl="1"/>
            <a:r>
              <a:t>Less expressive: no negation or quantifiers</a:t>
            </a:r>
          </a:p>
          <a:p>
            <a:pPr lvl="1"/>
          </a:p>
          <a:p>
            <a:pPr lvl="1"/>
          </a:p>
          <a:p>
            <a:pPr lvl="1"/>
          </a:p>
          <a:p>
            <a:pPr lvl="1"/>
          </a:p>
          <a:p>
            <a:pPr lvl="1"/>
          </a:p>
          <a:p>
            <a:pPr lvl="1"/>
          </a:p>
          <a:p>
            <a:pPr algn="ctr">
              <a:defRPr sz="1900">
                <a:latin typeface="CMU Serif Upright Italic"/>
                <a:ea typeface="CMU Serif Upright Italic"/>
                <a:cs typeface="CMU Serif Upright Italic"/>
                <a:sym typeface="CMU Serif Upright Italic"/>
              </a:defRPr>
            </a:pPr>
            <a:r>
              <a:t>∃x,y,z,t. move(x) ∧ tmod(x, y) ∧ time(y) ∧ around(y) ∧ nsubj(x, z) ∧ they(z) ∧ adjmod(x, t)∧ faster(t) ∧ even(t)</a:t>
            </a:r>
          </a:p>
        </p:txBody>
      </p:sp>
      <p:pic>
        <p:nvPicPr>
          <p:cNvPr id="510" name="dep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32743" y="3761709"/>
            <a:ext cx="5678514" cy="128681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5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5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5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50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50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10" grpId="2"/>
      <p:bldP build="p" bldLvl="5" animBg="1" rev="0" advAuto="0" spid="509" grpId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Shape 51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Question Answering — Logical form</a:t>
            </a:r>
          </a:p>
        </p:txBody>
      </p:sp>
      <p:sp>
        <p:nvSpPr>
          <p:cNvPr id="513" name="Shape 513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14" name="Shape 51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defTabSz="841247">
              <a:defRPr sz="2208"/>
            </a:pPr>
            <a:r>
              <a:t>Algorithm: </a:t>
            </a:r>
          </a:p>
          <a:p>
            <a:pPr lvl="1" marL="373887" indent="-315467" defTabSz="841247">
              <a:defRPr sz="1840"/>
            </a:pPr>
            <a:r>
              <a:t>Start from root, then iteratively for every relation do one of the following:</a:t>
            </a:r>
          </a:p>
          <a:p>
            <a:pPr lvl="2" marL="701040" indent="-280415" defTabSz="841247">
              <a:defRPr sz="1840"/>
            </a:pPr>
            <a:r>
              <a:t>introduce new entity</a:t>
            </a:r>
          </a:p>
          <a:p>
            <a:pPr lvl="2" marL="701040" indent="-280415" defTabSz="841247">
              <a:defRPr sz="1840"/>
            </a:pPr>
            <a:r>
              <a:t>merge with existing entity </a:t>
            </a:r>
          </a:p>
          <a:p>
            <a:pPr lvl="2" marL="701040" indent="-280415" defTabSz="841247">
              <a:defRPr sz="1840"/>
            </a:pPr>
            <a:r>
              <a:t>ignore</a:t>
            </a:r>
          </a:p>
          <a:p>
            <a:pPr lvl="2" marL="701040" indent="-280415" defTabSz="841247">
              <a:defRPr sz="1840"/>
            </a:pPr>
          </a:p>
          <a:p>
            <a:pPr defTabSz="841247">
              <a:defRPr sz="2208"/>
            </a:pPr>
            <a:r>
              <a:t>Resulting logical form is a conjunction of predicates and relations</a:t>
            </a:r>
          </a:p>
          <a:p>
            <a:pPr defTabSz="841247">
              <a:defRPr sz="2208"/>
            </a:pPr>
          </a:p>
          <a:p>
            <a:pPr defTabSz="841247">
              <a:defRPr sz="2208"/>
            </a:pPr>
            <a:r>
              <a:t>Limitation</a:t>
            </a:r>
          </a:p>
          <a:p>
            <a:pPr lvl="1" marL="373887" indent="-315467" defTabSz="841247">
              <a:defRPr sz="1840"/>
            </a:pPr>
            <a:r>
              <a:t>Does not represent any construct that requires “scope”</a:t>
            </a:r>
          </a:p>
          <a:p>
            <a:pPr lvl="2" marL="701040" indent="-280415" defTabSz="841247">
              <a:defRPr sz="1840"/>
            </a:pPr>
            <a:r>
              <a:t>Negation</a:t>
            </a:r>
          </a:p>
          <a:p>
            <a:pPr lvl="2" marL="701040" indent="-280415" defTabSz="841247">
              <a:defRPr sz="1840"/>
            </a:pPr>
            <a:r>
              <a:t>Quantifiers</a:t>
            </a:r>
          </a:p>
          <a:p>
            <a:pPr lvl="2" marL="701040" indent="-280415" defTabSz="841247">
              <a:defRPr sz="1840"/>
            </a:pPr>
            <a:r>
              <a:t>Relative clauses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Shape 5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Outline</a:t>
            </a:r>
          </a:p>
        </p:txBody>
      </p:sp>
      <p:sp>
        <p:nvSpPr>
          <p:cNvPr id="517" name="Shape 517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18" name="Shape 51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>
              <a:defRPr>
                <a:solidFill>
                  <a:srgbClr val="A7A7A7"/>
                </a:solidFill>
              </a:defRPr>
            </a:pPr>
            <a:r>
              <a:t>ّIntroduction</a:t>
            </a:r>
          </a:p>
          <a:p>
            <a:pPr lvl="1">
              <a:defRPr>
                <a:solidFill>
                  <a:srgbClr val="A7A7A7"/>
                </a:solidFill>
              </a:defRPr>
            </a:pPr>
            <a:r>
              <a:t>Logical form adaptations</a:t>
            </a:r>
          </a:p>
          <a:p>
            <a:pPr lvl="1">
              <a:defRPr>
                <a:solidFill>
                  <a:srgbClr val="A7A7A7"/>
                </a:solidFill>
              </a:defRPr>
            </a:pPr>
            <a:r>
              <a:t>Knowledge base</a:t>
            </a:r>
          </a:p>
          <a:p>
            <a:pPr lvl="1"/>
            <a:r>
              <a:t>Question Answering</a:t>
            </a:r>
          </a:p>
          <a:p>
            <a:pPr lvl="2">
              <a:defRPr>
                <a:solidFill>
                  <a:srgbClr val="A7A7A7"/>
                </a:solidFill>
              </a:defRPr>
            </a:pPr>
            <a:r>
              <a:t>Logical form</a:t>
            </a:r>
          </a:p>
          <a:p>
            <a:pPr lvl="2"/>
            <a:r>
              <a:t>Knowledge base</a:t>
            </a:r>
          </a:p>
          <a:p>
            <a:pPr lvl="2">
              <a:defRPr>
                <a:solidFill>
                  <a:srgbClr val="A7A7A7"/>
                </a:solidFill>
              </a:defRPr>
            </a:pPr>
            <a:r>
              <a:t>Inference</a:t>
            </a:r>
          </a:p>
          <a:p>
            <a:pPr lvl="1">
              <a:defRPr>
                <a:solidFill>
                  <a:srgbClr val="A7A7A7"/>
                </a:solidFill>
              </a:defRPr>
            </a:pPr>
            <a:r>
              <a:t>Future work</a:t>
            </a:r>
          </a:p>
          <a:p>
            <a:pPr lvl="1">
              <a:defRPr>
                <a:solidFill>
                  <a:srgbClr val="A7A7A7"/>
                </a:solidFill>
              </a:defRPr>
            </a:pPr>
            <a:r>
              <a:t>Conclusion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Shape 52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905255">
              <a:defRPr sz="3564"/>
            </a:lvl1pPr>
          </a:lstStyle>
          <a:p>
            <a:pPr/>
            <a:r>
              <a:t>Question Answering — Knowledge base</a:t>
            </a:r>
          </a:p>
        </p:txBody>
      </p:sp>
      <p:sp>
        <p:nvSpPr>
          <p:cNvPr id="523" name="Shape 523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24" name="Shape 52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On-the-fly rules — Robinson resolution rules</a:t>
            </a:r>
          </a:p>
          <a:p>
            <a:pPr lvl="1"/>
            <a:r>
              <a:t>assumes there is only one way to align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 T </a:t>
            </a:r>
            <a:r>
              <a:t>and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 H</a:t>
            </a:r>
            <a:endParaRPr>
              <a:latin typeface="CMU Serif Upright Italic"/>
              <a:ea typeface="CMU Serif Upright Italic"/>
              <a:cs typeface="CMU Serif Upright Italic"/>
              <a:sym typeface="CMU Serif Upright Italic"/>
            </a:endParaRPr>
          </a:p>
          <a:p>
            <a:pPr lvl="1">
              <a:defRPr u="sng"/>
            </a:pPr>
            <a:r>
              <a:t>not suitable for QA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Shape 52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905255">
              <a:defRPr sz="3564"/>
            </a:lvl1pPr>
          </a:lstStyle>
          <a:p>
            <a:pPr/>
            <a:r>
              <a:t>Question Answering — Knowledge base</a:t>
            </a:r>
          </a:p>
        </p:txBody>
      </p:sp>
      <p:sp>
        <p:nvSpPr>
          <p:cNvPr id="529" name="Shape 529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30" name="Shape 53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On-the-fly rules — Graph-based alignment</a:t>
            </a:r>
          </a:p>
          <a:p>
            <a:pPr lvl="1"/>
            <a:r>
              <a:t>view T and H as graphs</a:t>
            </a:r>
          </a:p>
          <a:p>
            <a:pPr lvl="1"/>
            <a:r>
              <a:t>align T and H based on a set of potentially matching entities</a:t>
            </a:r>
          </a:p>
          <a:p>
            <a:pPr lvl="1"/>
            <a:r>
              <a:t>extract rules from the alignment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Shape 53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905255">
              <a:defRPr sz="3564"/>
            </a:lvl1pPr>
          </a:lstStyle>
          <a:p>
            <a:pPr/>
            <a:r>
              <a:t>Question Answering — Knowledge base</a:t>
            </a:r>
          </a:p>
        </p:txBody>
      </p:sp>
      <p:sp>
        <p:nvSpPr>
          <p:cNvPr id="533" name="Shape 533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34" name="Shape 53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T</a:t>
            </a:r>
            <a:r>
              <a:t>: …. The Arab League is expected to give its official blessing to the military operation on Saturday, which could clear the way for a ground invasion, CNN's Becky Anderson reported. The Arab League actions are …</a:t>
            </a:r>
          </a:p>
          <a:p>
            <a:pPr/>
            <a:r>
              <a:t> </a:t>
            </a:r>
          </a:p>
          <a:p>
            <a:pPr/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H</a:t>
            </a:r>
            <a:r>
              <a:t>: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X</a:t>
            </a:r>
            <a:r>
              <a:t> blessing of military action may set the stage for a ground invasion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36" name="Connector 536"/>
          <p:cNvCxnSpPr>
            <a:stCxn id="545" idx="0"/>
            <a:endCxn id="573" idx="0"/>
          </p:cNvCxnSpPr>
          <p:nvPr/>
        </p:nvCxnSpPr>
        <p:spPr>
          <a:xfrm flipV="1">
            <a:off x="1219638" y="1736961"/>
            <a:ext cx="1" cy="1143001"/>
          </a:xfrm>
          <a:prstGeom prst="straightConnector1">
            <a:avLst/>
          </a:pr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sp>
        <p:nvSpPr>
          <p:cNvPr id="537" name="Shape 53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905255">
              <a:defRPr sz="3564"/>
            </a:lvl1pPr>
          </a:lstStyle>
          <a:p>
            <a:pPr/>
            <a:r>
              <a:t>Question Answering — Knowledge base</a:t>
            </a:r>
          </a:p>
        </p:txBody>
      </p:sp>
      <p:sp>
        <p:nvSpPr>
          <p:cNvPr id="538" name="Shape 538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39" name="Shape 539"/>
          <p:cNvSpPr/>
          <p:nvPr/>
        </p:nvSpPr>
        <p:spPr>
          <a:xfrm>
            <a:off x="768937" y="5482218"/>
            <a:ext cx="1207406" cy="766763"/>
          </a:xfrm>
          <a:prstGeom prst="roundRect">
            <a:avLst>
              <a:gd name="adj" fmla="val 17198"/>
            </a:avLst>
          </a:prstGeom>
          <a:solidFill>
            <a:srgbClr val="FFFC79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/>
          </a:lstStyle>
          <a:p>
            <a:pPr/>
            <a:r>
              <a:t>X</a:t>
            </a:r>
          </a:p>
        </p:txBody>
      </p:sp>
      <p:sp>
        <p:nvSpPr>
          <p:cNvPr id="540" name="Shape 540"/>
          <p:cNvSpPr/>
          <p:nvPr/>
        </p:nvSpPr>
        <p:spPr>
          <a:xfrm>
            <a:off x="2503919" y="5482218"/>
            <a:ext cx="1207407" cy="766763"/>
          </a:xfrm>
          <a:prstGeom prst="roundRect">
            <a:avLst>
              <a:gd name="adj" fmla="val 23620"/>
            </a:avLst>
          </a:prstGeom>
          <a:solidFill>
            <a:srgbClr val="7A81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/>
          </a:lstStyle>
          <a:p>
            <a:pPr/>
            <a:r>
              <a:t>bless</a:t>
            </a:r>
          </a:p>
        </p:txBody>
      </p:sp>
      <p:sp>
        <p:nvSpPr>
          <p:cNvPr id="541" name="Shape 541"/>
          <p:cNvSpPr/>
          <p:nvPr/>
        </p:nvSpPr>
        <p:spPr>
          <a:xfrm>
            <a:off x="2503919" y="4491571"/>
            <a:ext cx="1207407" cy="766764"/>
          </a:xfrm>
          <a:prstGeom prst="roundRect">
            <a:avLst>
              <a:gd name="adj" fmla="val 23620"/>
            </a:avLst>
          </a:prstGeom>
          <a:solidFill>
            <a:srgbClr val="00FD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/>
          </a:lstStyle>
          <a:p>
            <a:pPr/>
            <a:r>
              <a:t>military action</a:t>
            </a:r>
          </a:p>
        </p:txBody>
      </p:sp>
      <p:sp>
        <p:nvSpPr>
          <p:cNvPr id="542" name="Shape 542"/>
          <p:cNvSpPr/>
          <p:nvPr/>
        </p:nvSpPr>
        <p:spPr>
          <a:xfrm>
            <a:off x="4095297" y="5482218"/>
            <a:ext cx="1207406" cy="766763"/>
          </a:xfrm>
          <a:prstGeom prst="roundRect">
            <a:avLst>
              <a:gd name="adj" fmla="val 23620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/>
          </a:lstStyle>
          <a:p>
            <a:pPr/>
            <a:r>
              <a:t>set</a:t>
            </a:r>
          </a:p>
        </p:txBody>
      </p:sp>
      <p:sp>
        <p:nvSpPr>
          <p:cNvPr id="543" name="Shape 543"/>
          <p:cNvSpPr/>
          <p:nvPr/>
        </p:nvSpPr>
        <p:spPr>
          <a:xfrm>
            <a:off x="5686674" y="5482218"/>
            <a:ext cx="1207407" cy="766763"/>
          </a:xfrm>
          <a:prstGeom prst="roundRect">
            <a:avLst>
              <a:gd name="adj" fmla="val 23620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/>
          </a:lstStyle>
          <a:p>
            <a:pPr/>
            <a:r>
              <a:t>stage</a:t>
            </a:r>
          </a:p>
        </p:txBody>
      </p:sp>
      <p:sp>
        <p:nvSpPr>
          <p:cNvPr id="544" name="Shape 544"/>
          <p:cNvSpPr/>
          <p:nvPr/>
        </p:nvSpPr>
        <p:spPr>
          <a:xfrm>
            <a:off x="7278051" y="5482218"/>
            <a:ext cx="1207407" cy="766763"/>
          </a:xfrm>
          <a:prstGeom prst="roundRect">
            <a:avLst>
              <a:gd name="adj" fmla="val 23620"/>
            </a:avLst>
          </a:prstGeom>
          <a:solidFill>
            <a:srgbClr val="FF2F92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/>
          </a:lstStyle>
          <a:p>
            <a:pPr/>
            <a:r>
              <a:t>ground invasion</a:t>
            </a:r>
          </a:p>
        </p:txBody>
      </p:sp>
      <p:sp>
        <p:nvSpPr>
          <p:cNvPr id="545" name="Shape 545"/>
          <p:cNvSpPr/>
          <p:nvPr/>
        </p:nvSpPr>
        <p:spPr>
          <a:xfrm>
            <a:off x="615936" y="2496580"/>
            <a:ext cx="1207406" cy="766764"/>
          </a:xfrm>
          <a:prstGeom prst="roundRect">
            <a:avLst>
              <a:gd name="adj" fmla="val 17198"/>
            </a:avLst>
          </a:prstGeom>
          <a:solidFill>
            <a:srgbClr val="FFFC79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/>
          </a:lstStyle>
          <a:p>
            <a:pPr/>
            <a:r>
              <a:t>Arab League</a:t>
            </a:r>
          </a:p>
        </p:txBody>
      </p:sp>
      <p:sp>
        <p:nvSpPr>
          <p:cNvPr id="546" name="Shape 546"/>
          <p:cNvSpPr/>
          <p:nvPr/>
        </p:nvSpPr>
        <p:spPr>
          <a:xfrm>
            <a:off x="4757220" y="2537420"/>
            <a:ext cx="1207407" cy="766763"/>
          </a:xfrm>
          <a:prstGeom prst="roundRect">
            <a:avLst>
              <a:gd name="adj" fmla="val 23620"/>
            </a:avLst>
          </a:prstGeom>
          <a:solidFill>
            <a:srgbClr val="7A81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/>
          </a:lstStyle>
          <a:p>
            <a:pPr/>
            <a:r>
              <a:t>official bless</a:t>
            </a:r>
          </a:p>
        </p:txBody>
      </p:sp>
      <p:sp>
        <p:nvSpPr>
          <p:cNvPr id="547" name="Shape 547"/>
          <p:cNvSpPr/>
          <p:nvPr/>
        </p:nvSpPr>
        <p:spPr>
          <a:xfrm>
            <a:off x="4757220" y="3526631"/>
            <a:ext cx="1207407" cy="766763"/>
          </a:xfrm>
          <a:prstGeom prst="roundRect">
            <a:avLst>
              <a:gd name="adj" fmla="val 23620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/>
          </a:lstStyle>
          <a:p>
            <a:pPr/>
            <a:r>
              <a:t>clear</a:t>
            </a:r>
          </a:p>
        </p:txBody>
      </p:sp>
      <p:sp>
        <p:nvSpPr>
          <p:cNvPr id="548" name="Shape 548"/>
          <p:cNvSpPr/>
          <p:nvPr/>
        </p:nvSpPr>
        <p:spPr>
          <a:xfrm>
            <a:off x="6137649" y="2496580"/>
            <a:ext cx="1207406" cy="766764"/>
          </a:xfrm>
          <a:prstGeom prst="roundRect">
            <a:avLst>
              <a:gd name="adj" fmla="val 23620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/>
          </a:lstStyle>
          <a:p>
            <a:pPr/>
            <a:r>
              <a:t>Saturday</a:t>
            </a:r>
          </a:p>
        </p:txBody>
      </p:sp>
      <p:sp>
        <p:nvSpPr>
          <p:cNvPr id="549" name="Shape 549"/>
          <p:cNvSpPr/>
          <p:nvPr/>
        </p:nvSpPr>
        <p:spPr>
          <a:xfrm>
            <a:off x="4757220" y="1353580"/>
            <a:ext cx="1207407" cy="766764"/>
          </a:xfrm>
          <a:prstGeom prst="roundRect">
            <a:avLst>
              <a:gd name="adj" fmla="val 23620"/>
            </a:avLst>
          </a:prstGeom>
          <a:solidFill>
            <a:srgbClr val="00FD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/>
          </a:lstStyle>
          <a:p>
            <a:pPr/>
            <a:r>
              <a:t>military operation</a:t>
            </a:r>
          </a:p>
        </p:txBody>
      </p:sp>
      <p:sp>
        <p:nvSpPr>
          <p:cNvPr id="550" name="Shape 550"/>
          <p:cNvSpPr/>
          <p:nvPr/>
        </p:nvSpPr>
        <p:spPr>
          <a:xfrm>
            <a:off x="7582751" y="3526631"/>
            <a:ext cx="1207406" cy="766763"/>
          </a:xfrm>
          <a:prstGeom prst="roundRect">
            <a:avLst>
              <a:gd name="adj" fmla="val 23620"/>
            </a:avLst>
          </a:prstGeom>
          <a:solidFill>
            <a:srgbClr val="FF2F92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/>
          </a:lstStyle>
          <a:p>
            <a:pPr/>
            <a:r>
              <a:t>ground invasion</a:t>
            </a:r>
          </a:p>
        </p:txBody>
      </p:sp>
      <p:sp>
        <p:nvSpPr>
          <p:cNvPr id="551" name="Shape 551"/>
          <p:cNvSpPr/>
          <p:nvPr/>
        </p:nvSpPr>
        <p:spPr>
          <a:xfrm>
            <a:off x="3376792" y="2496580"/>
            <a:ext cx="1207406" cy="766764"/>
          </a:xfrm>
          <a:prstGeom prst="roundRect">
            <a:avLst>
              <a:gd name="adj" fmla="val 23620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/>
          </a:lstStyle>
          <a:p>
            <a:pPr/>
            <a:r>
              <a:t>give</a:t>
            </a:r>
          </a:p>
        </p:txBody>
      </p:sp>
      <p:sp>
        <p:nvSpPr>
          <p:cNvPr id="552" name="Shape 552"/>
          <p:cNvSpPr/>
          <p:nvPr/>
        </p:nvSpPr>
        <p:spPr>
          <a:xfrm>
            <a:off x="1996364" y="2496580"/>
            <a:ext cx="1207407" cy="766764"/>
          </a:xfrm>
          <a:prstGeom prst="roundRect">
            <a:avLst>
              <a:gd name="adj" fmla="val 23620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/>
          </a:lstStyle>
          <a:p>
            <a:pPr/>
            <a:r>
              <a:t>expected</a:t>
            </a:r>
          </a:p>
        </p:txBody>
      </p:sp>
      <p:sp>
        <p:nvSpPr>
          <p:cNvPr id="553" name="Shape 553"/>
          <p:cNvSpPr/>
          <p:nvPr/>
        </p:nvSpPr>
        <p:spPr>
          <a:xfrm>
            <a:off x="6137649" y="3474202"/>
            <a:ext cx="1207406" cy="766763"/>
          </a:xfrm>
          <a:prstGeom prst="roundRect">
            <a:avLst>
              <a:gd name="adj" fmla="val 23620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/>
          </a:lstStyle>
          <a:p>
            <a:pPr/>
            <a:r>
              <a:t>way</a:t>
            </a:r>
          </a:p>
        </p:txBody>
      </p:sp>
      <p:cxnSp>
        <p:nvCxnSpPr>
          <p:cNvPr id="554" name="Connector 554"/>
          <p:cNvCxnSpPr>
            <a:stCxn id="539" idx="0"/>
            <a:endCxn id="540" idx="0"/>
          </p:cNvCxnSpPr>
          <p:nvPr/>
        </p:nvCxnSpPr>
        <p:spPr>
          <a:xfrm>
            <a:off x="1372639" y="5865599"/>
            <a:ext cx="1734984" cy="1"/>
          </a:xfrm>
          <a:prstGeom prst="straightConnector1">
            <a:avLst/>
          </a:pr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cxnSp>
        <p:nvCxnSpPr>
          <p:cNvPr id="555" name="Connector 555"/>
          <p:cNvCxnSpPr>
            <a:stCxn id="541" idx="0"/>
            <a:endCxn id="540" idx="0"/>
          </p:cNvCxnSpPr>
          <p:nvPr/>
        </p:nvCxnSpPr>
        <p:spPr>
          <a:xfrm>
            <a:off x="3107622" y="4874953"/>
            <a:ext cx="1" cy="990647"/>
          </a:xfrm>
          <a:prstGeom prst="straightConnector1">
            <a:avLst/>
          </a:pr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cxnSp>
        <p:nvCxnSpPr>
          <p:cNvPr id="556" name="Connector 556"/>
          <p:cNvCxnSpPr>
            <a:stCxn id="540" idx="0"/>
            <a:endCxn id="542" idx="0"/>
          </p:cNvCxnSpPr>
          <p:nvPr/>
        </p:nvCxnSpPr>
        <p:spPr>
          <a:xfrm>
            <a:off x="3107622" y="5865599"/>
            <a:ext cx="1591379" cy="1"/>
          </a:xfrm>
          <a:prstGeom prst="straightConnector1">
            <a:avLst/>
          </a:pr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cxnSp>
        <p:nvCxnSpPr>
          <p:cNvPr id="557" name="Connector 557"/>
          <p:cNvCxnSpPr>
            <a:stCxn id="542" idx="0"/>
            <a:endCxn id="543" idx="0"/>
          </p:cNvCxnSpPr>
          <p:nvPr/>
        </p:nvCxnSpPr>
        <p:spPr>
          <a:xfrm>
            <a:off x="4699000" y="5865599"/>
            <a:ext cx="1591378" cy="1"/>
          </a:xfrm>
          <a:prstGeom prst="straightConnector1">
            <a:avLst/>
          </a:pr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cxnSp>
        <p:nvCxnSpPr>
          <p:cNvPr id="558" name="Connector 558"/>
          <p:cNvCxnSpPr>
            <a:stCxn id="543" idx="0"/>
            <a:endCxn id="544" idx="0"/>
          </p:cNvCxnSpPr>
          <p:nvPr/>
        </p:nvCxnSpPr>
        <p:spPr>
          <a:xfrm>
            <a:off x="6290377" y="5865599"/>
            <a:ext cx="1591378" cy="1"/>
          </a:xfrm>
          <a:prstGeom prst="straightConnector1">
            <a:avLst/>
          </a:pr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cxnSp>
        <p:nvCxnSpPr>
          <p:cNvPr id="559" name="Connector 559"/>
          <p:cNvCxnSpPr>
            <a:stCxn id="545" idx="0"/>
            <a:endCxn id="552" idx="0"/>
          </p:cNvCxnSpPr>
          <p:nvPr/>
        </p:nvCxnSpPr>
        <p:spPr>
          <a:xfrm>
            <a:off x="1219638" y="2879961"/>
            <a:ext cx="1380430" cy="1"/>
          </a:xfrm>
          <a:prstGeom prst="straightConnector1">
            <a:avLst/>
          </a:pr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cxnSp>
        <p:nvCxnSpPr>
          <p:cNvPr id="560" name="Connector 560"/>
          <p:cNvCxnSpPr>
            <a:stCxn id="552" idx="0"/>
            <a:endCxn id="551" idx="0"/>
          </p:cNvCxnSpPr>
          <p:nvPr/>
        </p:nvCxnSpPr>
        <p:spPr>
          <a:xfrm>
            <a:off x="2600067" y="2879961"/>
            <a:ext cx="1380429" cy="1"/>
          </a:xfrm>
          <a:prstGeom prst="straightConnector1">
            <a:avLst/>
          </a:pr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cxnSp>
        <p:nvCxnSpPr>
          <p:cNvPr id="561" name="Connector 561"/>
          <p:cNvCxnSpPr>
            <a:stCxn id="551" idx="0"/>
            <a:endCxn id="546" idx="0"/>
          </p:cNvCxnSpPr>
          <p:nvPr/>
        </p:nvCxnSpPr>
        <p:spPr>
          <a:xfrm>
            <a:off x="3980495" y="2879961"/>
            <a:ext cx="1380429" cy="40841"/>
          </a:xfrm>
          <a:prstGeom prst="straightConnector1">
            <a:avLst/>
          </a:pr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cxnSp>
        <p:nvCxnSpPr>
          <p:cNvPr id="562" name="Connector 562"/>
          <p:cNvCxnSpPr>
            <a:stCxn id="546" idx="0"/>
            <a:endCxn id="548" idx="0"/>
          </p:cNvCxnSpPr>
          <p:nvPr/>
        </p:nvCxnSpPr>
        <p:spPr>
          <a:xfrm flipV="1">
            <a:off x="5360923" y="2879961"/>
            <a:ext cx="1380429" cy="40841"/>
          </a:xfrm>
          <a:prstGeom prst="straightConnector1">
            <a:avLst/>
          </a:pr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cxnSp>
        <p:nvCxnSpPr>
          <p:cNvPr id="563" name="Connector 563"/>
          <p:cNvCxnSpPr>
            <a:stCxn id="546" idx="0"/>
            <a:endCxn id="549" idx="0"/>
          </p:cNvCxnSpPr>
          <p:nvPr/>
        </p:nvCxnSpPr>
        <p:spPr>
          <a:xfrm flipV="1">
            <a:off x="5360923" y="1736961"/>
            <a:ext cx="1" cy="1183841"/>
          </a:xfrm>
          <a:prstGeom prst="straightConnector1">
            <a:avLst/>
          </a:pr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cxnSp>
        <p:nvCxnSpPr>
          <p:cNvPr id="564" name="Connector 564"/>
          <p:cNvCxnSpPr>
            <a:stCxn id="546" idx="0"/>
            <a:endCxn id="547" idx="0"/>
          </p:cNvCxnSpPr>
          <p:nvPr/>
        </p:nvCxnSpPr>
        <p:spPr>
          <a:xfrm>
            <a:off x="5360923" y="2920801"/>
            <a:ext cx="1" cy="989212"/>
          </a:xfrm>
          <a:prstGeom prst="straightConnector1">
            <a:avLst/>
          </a:pr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cxnSp>
        <p:nvCxnSpPr>
          <p:cNvPr id="565" name="Connector 565"/>
          <p:cNvCxnSpPr>
            <a:stCxn id="547" idx="0"/>
            <a:endCxn id="553" idx="0"/>
          </p:cNvCxnSpPr>
          <p:nvPr/>
        </p:nvCxnSpPr>
        <p:spPr>
          <a:xfrm flipV="1">
            <a:off x="5360923" y="3857583"/>
            <a:ext cx="1380429" cy="52430"/>
          </a:xfrm>
          <a:prstGeom prst="straightConnector1">
            <a:avLst/>
          </a:pr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cxnSp>
        <p:nvCxnSpPr>
          <p:cNvPr id="566" name="Connector 566"/>
          <p:cNvCxnSpPr>
            <a:stCxn id="553" idx="0"/>
            <a:endCxn id="550" idx="0"/>
          </p:cNvCxnSpPr>
          <p:nvPr/>
        </p:nvCxnSpPr>
        <p:spPr>
          <a:xfrm>
            <a:off x="6741351" y="3857583"/>
            <a:ext cx="1445103" cy="52430"/>
          </a:xfrm>
          <a:prstGeom prst="straightConnector1">
            <a:avLst/>
          </a:pr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grpSp>
        <p:nvGrpSpPr>
          <p:cNvPr id="569" name="Group 569"/>
          <p:cNvGrpSpPr/>
          <p:nvPr/>
        </p:nvGrpSpPr>
        <p:grpSpPr>
          <a:xfrm>
            <a:off x="2440419" y="1086403"/>
            <a:ext cx="3623238" cy="5362499"/>
            <a:chOff x="0" y="0"/>
            <a:chExt cx="3623236" cy="5362498"/>
          </a:xfrm>
        </p:grpSpPr>
        <p:sp>
          <p:nvSpPr>
            <p:cNvPr id="567" name="Shape 567"/>
            <p:cNvSpPr/>
            <p:nvPr/>
          </p:nvSpPr>
          <p:spPr>
            <a:xfrm rot="16200000">
              <a:off x="1714799" y="502972"/>
              <a:ext cx="2411410" cy="1405465"/>
            </a:xfrm>
            <a:prstGeom prst="roundRect">
              <a:avLst>
                <a:gd name="adj" fmla="val 15896"/>
              </a:avLst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68" name="Shape 568"/>
            <p:cNvSpPr/>
            <p:nvPr/>
          </p:nvSpPr>
          <p:spPr>
            <a:xfrm rot="16200000">
              <a:off x="-421809" y="3602341"/>
              <a:ext cx="2181967" cy="1338350"/>
            </a:xfrm>
            <a:prstGeom prst="roundRect">
              <a:avLst>
                <a:gd name="adj" fmla="val 16693"/>
              </a:avLst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572" name="Group 572"/>
          <p:cNvGrpSpPr/>
          <p:nvPr/>
        </p:nvGrpSpPr>
        <p:grpSpPr>
          <a:xfrm>
            <a:off x="2440419" y="2261428"/>
            <a:ext cx="6421209" cy="4245025"/>
            <a:chOff x="0" y="0"/>
            <a:chExt cx="6421207" cy="4245024"/>
          </a:xfrm>
        </p:grpSpPr>
        <p:sp>
          <p:nvSpPr>
            <p:cNvPr id="570" name="Shape 570"/>
            <p:cNvSpPr/>
            <p:nvPr/>
          </p:nvSpPr>
          <p:spPr>
            <a:xfrm>
              <a:off x="0" y="3039517"/>
              <a:ext cx="6219361" cy="1205508"/>
            </a:xfrm>
            <a:prstGeom prst="roundRect">
              <a:avLst>
                <a:gd name="adj" fmla="val 18532"/>
              </a:avLst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71" name="Shape 571"/>
            <p:cNvSpPr/>
            <p:nvPr/>
          </p:nvSpPr>
          <p:spPr>
            <a:xfrm>
              <a:off x="2225931" y="0"/>
              <a:ext cx="4195277" cy="2181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0"/>
                  </a:moveTo>
                  <a:lnTo>
                    <a:pt x="7017" y="0"/>
                  </a:lnTo>
                  <a:lnTo>
                    <a:pt x="7059" y="11356"/>
                  </a:lnTo>
                  <a:lnTo>
                    <a:pt x="21560" y="11306"/>
                  </a:lnTo>
                  <a:lnTo>
                    <a:pt x="21600" y="21600"/>
                  </a:lnTo>
                  <a:lnTo>
                    <a:pt x="101" y="21251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573" name="Shape 573"/>
          <p:cNvSpPr/>
          <p:nvPr/>
        </p:nvSpPr>
        <p:spPr>
          <a:xfrm>
            <a:off x="615936" y="1353580"/>
            <a:ext cx="1207406" cy="766764"/>
          </a:xfrm>
          <a:prstGeom prst="roundRect">
            <a:avLst>
              <a:gd name="adj" fmla="val 23620"/>
            </a:avLst>
          </a:prstGeom>
          <a:solidFill>
            <a:srgbClr val="00FC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/>
          </a:lstStyle>
          <a:p>
            <a:pPr/>
            <a:r>
              <a:t>actions</a:t>
            </a:r>
          </a:p>
        </p:txBody>
      </p:sp>
      <p:sp>
        <p:nvSpPr>
          <p:cNvPr id="574" name="Shape 574"/>
          <p:cNvSpPr/>
          <p:nvPr/>
        </p:nvSpPr>
        <p:spPr>
          <a:xfrm>
            <a:off x="1996364" y="1353580"/>
            <a:ext cx="1207407" cy="766764"/>
          </a:xfrm>
          <a:prstGeom prst="roundRect">
            <a:avLst>
              <a:gd name="adj" fmla="val 17198"/>
            </a:avLst>
          </a:prstGeom>
          <a:solidFill>
            <a:srgbClr val="FFFC79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sz="1900"/>
            </a:lvl1pPr>
          </a:lstStyle>
          <a:p>
            <a:pPr/>
            <a:r>
              <a:t>Becky Anderson </a:t>
            </a:r>
          </a:p>
        </p:txBody>
      </p:sp>
      <p:sp>
        <p:nvSpPr>
          <p:cNvPr id="575" name="Shape 575"/>
          <p:cNvSpPr/>
          <p:nvPr/>
        </p:nvSpPr>
        <p:spPr>
          <a:xfrm>
            <a:off x="3376792" y="1353580"/>
            <a:ext cx="1207407" cy="766764"/>
          </a:xfrm>
          <a:prstGeom prst="roundRect">
            <a:avLst>
              <a:gd name="adj" fmla="val 23620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/>
          </a:lstStyle>
          <a:p>
            <a:pPr/>
            <a:r>
              <a:t>report</a:t>
            </a:r>
          </a:p>
        </p:txBody>
      </p:sp>
      <p:cxnSp>
        <p:nvCxnSpPr>
          <p:cNvPr id="576" name="Connector 576"/>
          <p:cNvCxnSpPr>
            <a:stCxn id="551" idx="0"/>
            <a:endCxn id="575" idx="0"/>
          </p:cNvCxnSpPr>
          <p:nvPr/>
        </p:nvCxnSpPr>
        <p:spPr>
          <a:xfrm flipV="1">
            <a:off x="3980495" y="1736961"/>
            <a:ext cx="1" cy="1143001"/>
          </a:xfrm>
          <a:prstGeom prst="straightConnector1">
            <a:avLst/>
          </a:pr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cxnSp>
        <p:nvCxnSpPr>
          <p:cNvPr id="577" name="Connector 577"/>
          <p:cNvCxnSpPr>
            <a:stCxn id="575" idx="0"/>
            <a:endCxn id="574" idx="0"/>
          </p:cNvCxnSpPr>
          <p:nvPr/>
        </p:nvCxnSpPr>
        <p:spPr>
          <a:xfrm flipH="1">
            <a:off x="2600067" y="1736961"/>
            <a:ext cx="1380429" cy="1"/>
          </a:xfrm>
          <a:prstGeom prst="straightConnector1">
            <a:avLst/>
          </a:pr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grpSp>
        <p:nvGrpSpPr>
          <p:cNvPr id="580" name="Group 580"/>
          <p:cNvGrpSpPr/>
          <p:nvPr/>
        </p:nvGrpSpPr>
        <p:grpSpPr>
          <a:xfrm>
            <a:off x="513159" y="1086403"/>
            <a:ext cx="3309938" cy="5429094"/>
            <a:chOff x="0" y="0"/>
            <a:chExt cx="3309937" cy="5429093"/>
          </a:xfrm>
        </p:grpSpPr>
        <p:sp>
          <p:nvSpPr>
            <p:cNvPr id="578" name="Shape 578"/>
            <p:cNvSpPr/>
            <p:nvPr/>
          </p:nvSpPr>
          <p:spPr>
            <a:xfrm rot="16200000">
              <a:off x="-485441" y="502972"/>
              <a:ext cx="2411411" cy="1405465"/>
            </a:xfrm>
            <a:prstGeom prst="roundRect">
              <a:avLst>
                <a:gd name="adj" fmla="val 15896"/>
              </a:avLst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79" name="Shape 579"/>
            <p:cNvSpPr/>
            <p:nvPr/>
          </p:nvSpPr>
          <p:spPr>
            <a:xfrm>
              <a:off x="0" y="3247074"/>
              <a:ext cx="3309938" cy="2182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9" h="21599" fill="norm" stroke="1" extrusionOk="0">
                  <a:moveTo>
                    <a:pt x="15104" y="0"/>
                  </a:moveTo>
                  <a:cubicBezTo>
                    <a:pt x="14455" y="0"/>
                    <a:pt x="14131" y="-1"/>
                    <a:pt x="13786" y="165"/>
                  </a:cubicBezTo>
                  <a:cubicBezTo>
                    <a:pt x="13409" y="373"/>
                    <a:pt x="13113" y="822"/>
                    <a:pt x="12975" y="1394"/>
                  </a:cubicBezTo>
                  <a:cubicBezTo>
                    <a:pt x="12866" y="1917"/>
                    <a:pt x="12867" y="2409"/>
                    <a:pt x="12867" y="3378"/>
                  </a:cubicBezTo>
                  <a:lnTo>
                    <a:pt x="12867" y="9578"/>
                  </a:lnTo>
                  <a:lnTo>
                    <a:pt x="2238" y="9578"/>
                  </a:lnTo>
                  <a:lnTo>
                    <a:pt x="2228" y="9578"/>
                  </a:lnTo>
                  <a:cubicBezTo>
                    <a:pt x="1588" y="9578"/>
                    <a:pt x="1262" y="9578"/>
                    <a:pt x="920" y="9743"/>
                  </a:cubicBezTo>
                  <a:cubicBezTo>
                    <a:pt x="543" y="9951"/>
                    <a:pt x="246" y="10400"/>
                    <a:pt x="109" y="10972"/>
                  </a:cubicBezTo>
                  <a:cubicBezTo>
                    <a:pt x="0" y="11495"/>
                    <a:pt x="0" y="11987"/>
                    <a:pt x="0" y="12956"/>
                  </a:cubicBezTo>
                  <a:lnTo>
                    <a:pt x="0" y="18114"/>
                  </a:lnTo>
                  <a:cubicBezTo>
                    <a:pt x="0" y="19099"/>
                    <a:pt x="0" y="19591"/>
                    <a:pt x="109" y="20114"/>
                  </a:cubicBezTo>
                  <a:cubicBezTo>
                    <a:pt x="246" y="20686"/>
                    <a:pt x="543" y="21135"/>
                    <a:pt x="920" y="21344"/>
                  </a:cubicBezTo>
                  <a:cubicBezTo>
                    <a:pt x="1264" y="21509"/>
                    <a:pt x="1589" y="21509"/>
                    <a:pt x="2228" y="21509"/>
                  </a:cubicBezTo>
                  <a:lnTo>
                    <a:pt x="14081" y="21509"/>
                  </a:lnTo>
                  <a:cubicBezTo>
                    <a:pt x="14342" y="21573"/>
                    <a:pt x="14628" y="21599"/>
                    <a:pt x="15094" y="21599"/>
                  </a:cubicBezTo>
                  <a:lnTo>
                    <a:pt x="19362" y="21599"/>
                  </a:lnTo>
                  <a:cubicBezTo>
                    <a:pt x="20011" y="21599"/>
                    <a:pt x="20336" y="21596"/>
                    <a:pt x="20680" y="21430"/>
                  </a:cubicBezTo>
                  <a:cubicBezTo>
                    <a:pt x="21057" y="21222"/>
                    <a:pt x="21354" y="20772"/>
                    <a:pt x="21491" y="20200"/>
                  </a:cubicBezTo>
                  <a:cubicBezTo>
                    <a:pt x="21600" y="19678"/>
                    <a:pt x="21600" y="19186"/>
                    <a:pt x="21600" y="18216"/>
                  </a:cubicBezTo>
                  <a:lnTo>
                    <a:pt x="21600" y="3394"/>
                  </a:lnTo>
                  <a:cubicBezTo>
                    <a:pt x="21600" y="2410"/>
                    <a:pt x="21600" y="1917"/>
                    <a:pt x="21491" y="1394"/>
                  </a:cubicBezTo>
                  <a:cubicBezTo>
                    <a:pt x="21354" y="822"/>
                    <a:pt x="21057" y="373"/>
                    <a:pt x="20680" y="165"/>
                  </a:cubicBezTo>
                  <a:cubicBezTo>
                    <a:pt x="20336" y="-1"/>
                    <a:pt x="20011" y="0"/>
                    <a:pt x="19372" y="0"/>
                  </a:cubicBezTo>
                  <a:lnTo>
                    <a:pt x="15104" y="0"/>
                  </a:lnTo>
                  <a:close/>
                </a:path>
              </a:pathLst>
            </a:cu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583" name="Group 583"/>
          <p:cNvGrpSpPr/>
          <p:nvPr/>
        </p:nvGrpSpPr>
        <p:grpSpPr>
          <a:xfrm>
            <a:off x="518964" y="2277208"/>
            <a:ext cx="5532251" cy="4229245"/>
            <a:chOff x="0" y="0"/>
            <a:chExt cx="5532249" cy="4229244"/>
          </a:xfrm>
        </p:grpSpPr>
        <p:sp>
          <p:nvSpPr>
            <p:cNvPr id="581" name="Shape 581"/>
            <p:cNvSpPr/>
            <p:nvPr/>
          </p:nvSpPr>
          <p:spPr>
            <a:xfrm>
              <a:off x="0" y="0"/>
              <a:ext cx="5532250" cy="1205507"/>
            </a:xfrm>
            <a:prstGeom prst="roundRect">
              <a:avLst>
                <a:gd name="adj" fmla="val 18532"/>
              </a:avLst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82" name="Shape 582"/>
            <p:cNvSpPr/>
            <p:nvPr/>
          </p:nvSpPr>
          <p:spPr>
            <a:xfrm>
              <a:off x="19526" y="3023737"/>
              <a:ext cx="3308434" cy="1205508"/>
            </a:xfrm>
            <a:prstGeom prst="roundRect">
              <a:avLst>
                <a:gd name="adj" fmla="val 18532"/>
              </a:avLst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586" name="Group 586"/>
          <p:cNvGrpSpPr/>
          <p:nvPr/>
        </p:nvGrpSpPr>
        <p:grpSpPr>
          <a:xfrm>
            <a:off x="538491" y="1084659"/>
            <a:ext cx="5530919" cy="5421794"/>
            <a:chOff x="0" y="0"/>
            <a:chExt cx="5530918" cy="5421793"/>
          </a:xfrm>
        </p:grpSpPr>
        <p:sp>
          <p:nvSpPr>
            <p:cNvPr id="584" name="Shape 584"/>
            <p:cNvSpPr/>
            <p:nvPr/>
          </p:nvSpPr>
          <p:spPr>
            <a:xfrm>
              <a:off x="0" y="4216286"/>
              <a:ext cx="3308434" cy="1205508"/>
            </a:xfrm>
            <a:prstGeom prst="roundRect">
              <a:avLst>
                <a:gd name="adj" fmla="val 18532"/>
              </a:avLst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85" name="Shape 585"/>
            <p:cNvSpPr/>
            <p:nvPr/>
          </p:nvSpPr>
          <p:spPr>
            <a:xfrm>
              <a:off x="1359364" y="-1"/>
              <a:ext cx="4171555" cy="2413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9" h="21599" fill="norm" stroke="1" extrusionOk="0">
                  <a:moveTo>
                    <a:pt x="1768" y="0"/>
                  </a:moveTo>
                  <a:cubicBezTo>
                    <a:pt x="1260" y="0"/>
                    <a:pt x="1001" y="0"/>
                    <a:pt x="730" y="149"/>
                  </a:cubicBezTo>
                  <a:cubicBezTo>
                    <a:pt x="431" y="337"/>
                    <a:pt x="196" y="743"/>
                    <a:pt x="87" y="1261"/>
                  </a:cubicBezTo>
                  <a:cubicBezTo>
                    <a:pt x="0" y="1733"/>
                    <a:pt x="0" y="2178"/>
                    <a:pt x="0" y="3055"/>
                  </a:cubicBezTo>
                  <a:lnTo>
                    <a:pt x="0" y="7719"/>
                  </a:lnTo>
                  <a:cubicBezTo>
                    <a:pt x="0" y="8609"/>
                    <a:pt x="0" y="9055"/>
                    <a:pt x="87" y="9527"/>
                  </a:cubicBezTo>
                  <a:cubicBezTo>
                    <a:pt x="196" y="10044"/>
                    <a:pt x="431" y="10451"/>
                    <a:pt x="730" y="10639"/>
                  </a:cubicBezTo>
                  <a:cubicBezTo>
                    <a:pt x="1003" y="10789"/>
                    <a:pt x="1261" y="10788"/>
                    <a:pt x="1768" y="10788"/>
                  </a:cubicBezTo>
                  <a:lnTo>
                    <a:pt x="7125" y="10788"/>
                  </a:lnTo>
                  <a:lnTo>
                    <a:pt x="7125" y="18543"/>
                  </a:lnTo>
                  <a:cubicBezTo>
                    <a:pt x="7125" y="19421"/>
                    <a:pt x="7125" y="19868"/>
                    <a:pt x="7211" y="20337"/>
                  </a:cubicBezTo>
                  <a:cubicBezTo>
                    <a:pt x="7320" y="20855"/>
                    <a:pt x="7557" y="21261"/>
                    <a:pt x="7856" y="21449"/>
                  </a:cubicBezTo>
                  <a:cubicBezTo>
                    <a:pt x="8130" y="21599"/>
                    <a:pt x="8387" y="21598"/>
                    <a:pt x="8894" y="21598"/>
                  </a:cubicBezTo>
                  <a:lnTo>
                    <a:pt x="12626" y="21598"/>
                  </a:lnTo>
                  <a:cubicBezTo>
                    <a:pt x="13092" y="21598"/>
                    <a:pt x="13343" y="21585"/>
                    <a:pt x="13590" y="21474"/>
                  </a:cubicBezTo>
                  <a:lnTo>
                    <a:pt x="19824" y="21474"/>
                  </a:lnTo>
                  <a:cubicBezTo>
                    <a:pt x="20339" y="21474"/>
                    <a:pt x="20597" y="21475"/>
                    <a:pt x="20870" y="21325"/>
                  </a:cubicBezTo>
                  <a:cubicBezTo>
                    <a:pt x="21169" y="21137"/>
                    <a:pt x="21404" y="20730"/>
                    <a:pt x="21513" y="20213"/>
                  </a:cubicBezTo>
                  <a:cubicBezTo>
                    <a:pt x="21600" y="19740"/>
                    <a:pt x="21600" y="19295"/>
                    <a:pt x="21600" y="18419"/>
                  </a:cubicBezTo>
                  <a:lnTo>
                    <a:pt x="21600" y="13755"/>
                  </a:lnTo>
                  <a:cubicBezTo>
                    <a:pt x="21600" y="12865"/>
                    <a:pt x="21600" y="12419"/>
                    <a:pt x="21513" y="11946"/>
                  </a:cubicBezTo>
                  <a:cubicBezTo>
                    <a:pt x="21404" y="11429"/>
                    <a:pt x="21169" y="11023"/>
                    <a:pt x="20870" y="10835"/>
                  </a:cubicBezTo>
                  <a:cubicBezTo>
                    <a:pt x="20597" y="10685"/>
                    <a:pt x="20339" y="10685"/>
                    <a:pt x="19832" y="10685"/>
                  </a:cubicBezTo>
                  <a:lnTo>
                    <a:pt x="14403" y="10685"/>
                  </a:lnTo>
                  <a:lnTo>
                    <a:pt x="14403" y="3087"/>
                  </a:lnTo>
                  <a:cubicBezTo>
                    <a:pt x="14403" y="2197"/>
                    <a:pt x="14402" y="1751"/>
                    <a:pt x="14315" y="1278"/>
                  </a:cubicBezTo>
                  <a:cubicBezTo>
                    <a:pt x="14206" y="761"/>
                    <a:pt x="13971" y="355"/>
                    <a:pt x="13672" y="167"/>
                  </a:cubicBezTo>
                  <a:cubicBezTo>
                    <a:pt x="13665" y="163"/>
                    <a:pt x="13656" y="163"/>
                    <a:pt x="13649" y="159"/>
                  </a:cubicBezTo>
                  <a:cubicBezTo>
                    <a:pt x="13645" y="157"/>
                    <a:pt x="13641" y="152"/>
                    <a:pt x="13637" y="149"/>
                  </a:cubicBezTo>
                  <a:cubicBezTo>
                    <a:pt x="13363" y="-1"/>
                    <a:pt x="13106" y="0"/>
                    <a:pt x="12599" y="0"/>
                  </a:cubicBezTo>
                  <a:lnTo>
                    <a:pt x="1776" y="0"/>
                  </a:lnTo>
                  <a:lnTo>
                    <a:pt x="1768" y="0"/>
                  </a:lnTo>
                  <a:close/>
                </a:path>
              </a:pathLst>
            </a:cu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587" name="Shape 587"/>
          <p:cNvSpPr/>
          <p:nvPr/>
        </p:nvSpPr>
        <p:spPr>
          <a:xfrm>
            <a:off x="65016" y="2012590"/>
            <a:ext cx="546570" cy="560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300"/>
            </a:lvl1pPr>
          </a:lstStyle>
          <a:p>
            <a:pPr/>
            <a:r>
              <a:t>T: </a:t>
            </a:r>
          </a:p>
        </p:txBody>
      </p:sp>
      <p:sp>
        <p:nvSpPr>
          <p:cNvPr id="588" name="Shape 588"/>
          <p:cNvSpPr/>
          <p:nvPr/>
        </p:nvSpPr>
        <p:spPr>
          <a:xfrm>
            <a:off x="18460" y="5585434"/>
            <a:ext cx="639681" cy="560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300"/>
            </a:lvl1pPr>
          </a:lstStyle>
          <a:p>
            <a:pPr/>
            <a:r>
              <a:t>H: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xit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xit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69" grpId="3"/>
      <p:bldP build="whole" bldLvl="1" animBg="1" rev="0" advAuto="0" spid="569" grpId="4"/>
      <p:bldP build="whole" bldLvl="1" animBg="1" rev="0" advAuto="0" spid="572" grpId="5"/>
      <p:bldP build="whole" bldLvl="1" animBg="1" rev="0" advAuto="0" spid="572" grpId="6"/>
      <p:bldP build="whole" bldLvl="1" animBg="1" rev="0" advAuto="0" spid="583" grpId="1"/>
      <p:bldP build="whole" bldLvl="1" animBg="1" rev="0" advAuto="0" spid="583" grpId="2"/>
      <p:bldP build="whole" bldLvl="1" animBg="1" rev="0" advAuto="0" spid="586" grpId="9"/>
      <p:bldP build="whole" bldLvl="1" animBg="1" rev="0" advAuto="0" spid="580" grpId="7"/>
      <p:bldP build="whole" bldLvl="1" animBg="1" rev="0" advAuto="0" spid="580" grpId="8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Distributional Semantics </a:t>
            </a:r>
          </a:p>
        </p:txBody>
      </p:sp>
      <p:sp>
        <p:nvSpPr>
          <p:cNvPr id="91" name="Shape 91"/>
          <p:cNvSpPr/>
          <p:nvPr>
            <p:ph type="sldNum" sz="quarter" idx="2"/>
          </p:nvPr>
        </p:nvSpPr>
        <p:spPr>
          <a:xfrm>
            <a:off x="8483776" y="6245225"/>
            <a:ext cx="203024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92" name="Shape 9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ctr">
              <a:defRPr sz="2100"/>
            </a:pPr>
            <a:r>
              <a:t>“You shall know a word by the company it keeps” </a:t>
            </a:r>
            <a:r>
              <a:rPr sz="1700"/>
              <a:t>[John Firth, 1957]</a:t>
            </a:r>
            <a:endParaRPr sz="1700"/>
          </a:p>
          <a:p>
            <a:pPr algn="ctr">
              <a:defRPr sz="2100"/>
            </a:pPr>
          </a:p>
          <a:p>
            <a:pPr>
              <a:defRPr sz="2100"/>
            </a:pPr>
            <a:r>
              <a:t>Word as vectors in high dimensional space</a:t>
            </a:r>
          </a:p>
          <a:p>
            <a:pPr>
              <a:defRPr sz="2100"/>
            </a:pPr>
          </a:p>
          <a:p>
            <a:pPr>
              <a:defRPr sz="2000"/>
            </a:pPr>
            <a:r>
              <a:t>✅  Captures graded similarity</a:t>
            </a:r>
          </a:p>
          <a:p>
            <a:pPr>
              <a:defRPr sz="2000"/>
            </a:pPr>
            <a:r>
              <a:t>❌  Does not capture structure of the sentence</a:t>
            </a:r>
          </a:p>
        </p:txBody>
      </p:sp>
      <p:grpSp>
        <p:nvGrpSpPr>
          <p:cNvPr id="101" name="Group 101"/>
          <p:cNvGrpSpPr/>
          <p:nvPr/>
        </p:nvGrpSpPr>
        <p:grpSpPr>
          <a:xfrm>
            <a:off x="5804712" y="3033712"/>
            <a:ext cx="2578683" cy="2497139"/>
            <a:chOff x="0" y="0"/>
            <a:chExt cx="2578681" cy="2497137"/>
          </a:xfrm>
        </p:grpSpPr>
        <p:sp>
          <p:nvSpPr>
            <p:cNvPr id="93" name="Shape 93"/>
            <p:cNvSpPr/>
            <p:nvPr/>
          </p:nvSpPr>
          <p:spPr>
            <a:xfrm flipV="1">
              <a:off x="100787" y="1138237"/>
              <a:ext cx="559843" cy="1244601"/>
            </a:xfrm>
            <a:prstGeom prst="line">
              <a:avLst/>
            </a:prstGeom>
            <a:noFill/>
            <a:ln w="25400" cap="flat">
              <a:solidFill>
                <a:schemeClr val="accent1"/>
              </a:solidFill>
              <a:prstDash val="solid"/>
              <a:round/>
              <a:tailEnd type="triangle" w="med" len="med"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4" name="Shape 94"/>
            <p:cNvSpPr/>
            <p:nvPr/>
          </p:nvSpPr>
          <p:spPr>
            <a:xfrm flipV="1">
              <a:off x="100787" y="501352"/>
              <a:ext cx="1358901" cy="1892301"/>
            </a:xfrm>
            <a:prstGeom prst="line">
              <a:avLst/>
            </a:prstGeom>
            <a:noFill/>
            <a:ln w="25400" cap="flat">
              <a:solidFill>
                <a:schemeClr val="accent1"/>
              </a:solidFill>
              <a:prstDash val="solid"/>
              <a:round/>
              <a:tailEnd type="triangle" w="med" len="med"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5" name="Shape 95"/>
            <p:cNvSpPr/>
            <p:nvPr/>
          </p:nvSpPr>
          <p:spPr>
            <a:xfrm flipV="1">
              <a:off x="104880" y="1925637"/>
              <a:ext cx="1931990" cy="457201"/>
            </a:xfrm>
            <a:prstGeom prst="line">
              <a:avLst/>
            </a:prstGeom>
            <a:noFill/>
            <a:ln w="25400" cap="flat">
              <a:solidFill>
                <a:schemeClr val="accent1"/>
              </a:solidFill>
              <a:prstDash val="solid"/>
              <a:round/>
              <a:tailEnd type="triangle" w="med" len="med"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6" name="Shape 96"/>
            <p:cNvSpPr/>
            <p:nvPr/>
          </p:nvSpPr>
          <p:spPr>
            <a:xfrm>
              <a:off x="384821" y="894224"/>
              <a:ext cx="442973" cy="3752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/>
              <a:r>
                <a:t>cut</a:t>
              </a:r>
            </a:p>
          </p:txBody>
        </p:sp>
        <p:sp>
          <p:nvSpPr>
            <p:cNvPr id="97" name="Shape 97"/>
            <p:cNvSpPr/>
            <p:nvPr/>
          </p:nvSpPr>
          <p:spPr>
            <a:xfrm>
              <a:off x="1144280" y="271172"/>
              <a:ext cx="612265" cy="3752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/>
              <a:r>
                <a:t>slice</a:t>
              </a:r>
            </a:p>
          </p:txBody>
        </p:sp>
        <p:sp>
          <p:nvSpPr>
            <p:cNvPr id="98" name="Shape 98"/>
            <p:cNvSpPr/>
            <p:nvPr/>
          </p:nvSpPr>
          <p:spPr>
            <a:xfrm>
              <a:off x="1924001" y="1814222"/>
              <a:ext cx="654681" cy="3752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/>
              <a:r>
                <a:t>drive</a:t>
              </a:r>
            </a:p>
          </p:txBody>
        </p:sp>
        <p:sp>
          <p:nvSpPr>
            <p:cNvPr id="99" name="Shape 99"/>
            <p:cNvSpPr/>
            <p:nvPr/>
          </p:nvSpPr>
          <p:spPr>
            <a:xfrm flipH="1" flipV="1">
              <a:off x="-1" y="2382837"/>
              <a:ext cx="2565257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0" name="Shape 100"/>
            <p:cNvSpPr/>
            <p:nvPr/>
          </p:nvSpPr>
          <p:spPr>
            <a:xfrm flipV="1">
              <a:off x="101332" y="0"/>
              <a:ext cx="1" cy="2497138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92" grpId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Shape 59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905255">
              <a:defRPr sz="3564"/>
            </a:lvl1pPr>
          </a:lstStyle>
          <a:p>
            <a:pPr/>
            <a:r>
              <a:t>Question Answering — Knowledge base</a:t>
            </a:r>
          </a:p>
        </p:txBody>
      </p:sp>
      <p:sp>
        <p:nvSpPr>
          <p:cNvPr id="593" name="Shape 593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94" name="Shape 594"/>
          <p:cNvSpPr/>
          <p:nvPr>
            <p:ph type="body" idx="1"/>
          </p:nvPr>
        </p:nvSpPr>
        <p:spPr>
          <a:xfrm>
            <a:off x="457200" y="1219200"/>
            <a:ext cx="8502113" cy="4906963"/>
          </a:xfrm>
          <a:prstGeom prst="rect">
            <a:avLst/>
          </a:prstGeom>
        </p:spPr>
        <p:txBody>
          <a:bodyPr/>
          <a:lstStyle/>
          <a:p>
            <a:pPr>
              <a:defRPr sz="1600"/>
            </a:pPr>
            <a:r>
              <a:t>KB: </a:t>
            </a:r>
          </a:p>
          <a:p>
            <a:pPr>
              <a:defRPr sz="1600"/>
            </a:pPr>
            <a:r>
              <a:t>r1: Arab League expected to give official blessing ⇒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X</a:t>
            </a:r>
            <a:r>
              <a:t> blessing</a:t>
            </a:r>
          </a:p>
          <a:p>
            <a:pPr>
              <a:defRPr sz="1600"/>
            </a:pPr>
            <a:r>
              <a:t>r2: official blessing to military operation ⇒ blessing of military action</a:t>
            </a:r>
          </a:p>
          <a:p>
            <a:pPr>
              <a:defRPr sz="1600"/>
            </a:pPr>
            <a:r>
              <a:t>r3: official blessing clear way for ground invasion ⇒ blessing set stage for ground invasion</a:t>
            </a:r>
          </a:p>
          <a:p>
            <a:pPr>
              <a:defRPr sz="1600"/>
            </a:pPr>
            <a:r>
              <a:t>r4: Arab League actions ⇒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X</a:t>
            </a:r>
            <a:r>
              <a:t> blessing of military action</a:t>
            </a:r>
          </a:p>
          <a:p>
            <a:pPr>
              <a:defRPr sz="1600"/>
            </a:pPr>
            <a:r>
              <a:t>r5: Becky Anderson reported give official blessing ⇒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X</a:t>
            </a:r>
            <a:r>
              <a:t> blessing</a:t>
            </a:r>
          </a:p>
          <a:p>
            <a:pPr>
              <a:defRPr sz="1600"/>
            </a:pPr>
          </a:p>
          <a:p>
            <a:pPr>
              <a:defRPr sz="1800"/>
            </a:pPr>
            <a:r>
              <a:t>Notes:</a:t>
            </a:r>
          </a:p>
          <a:p>
            <a:pPr lvl="1" marL="337819" indent="-274319">
              <a:defRPr sz="1800"/>
            </a:pPr>
            <a:r>
              <a:t>Rules correspond to multiple possible alignments </a:t>
            </a:r>
          </a:p>
          <a:p>
            <a:pPr lvl="1" marL="337819" indent="-274319">
              <a:defRPr sz="1800"/>
            </a:pPr>
            <a:r>
              <a:t>We have a procedure to automatically annotate the rules as positive and negative</a:t>
            </a:r>
          </a:p>
        </p:txBody>
      </p:sp>
      <p:sp>
        <p:nvSpPr>
          <p:cNvPr id="595" name="Shape 595"/>
          <p:cNvSpPr/>
          <p:nvPr/>
        </p:nvSpPr>
        <p:spPr>
          <a:xfrm>
            <a:off x="359044" y="1979853"/>
            <a:ext cx="8587890" cy="1258325"/>
          </a:xfrm>
          <a:prstGeom prst="roundRect">
            <a:avLst>
              <a:gd name="adj" fmla="val 15139"/>
            </a:avLst>
          </a:prstGeom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5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5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95" grpId="2"/>
      <p:bldP build="p" bldLvl="5" animBg="1" rev="0" advAuto="0" spid="594" grpId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Shape 59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905255">
              <a:defRPr sz="3564"/>
            </a:lvl1pPr>
          </a:lstStyle>
          <a:p>
            <a:pPr/>
            <a:r>
              <a:t>Question Answering — Knowledge base</a:t>
            </a:r>
          </a:p>
        </p:txBody>
      </p:sp>
      <p:sp>
        <p:nvSpPr>
          <p:cNvPr id="598" name="Shape 598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99" name="Shape 59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Annotating rules</a:t>
            </a:r>
          </a:p>
          <a:p>
            <a:pPr lvl="1"/>
            <a:r>
              <a:t>Run inference to find rules relevant to the right answer (positive rules). Remaining rules are negative rules</a:t>
            </a:r>
          </a:p>
          <a:p>
            <a:pPr lvl="1"/>
            <a:r>
              <a:t>Use the annotated rules to train a classifier to weight rules</a:t>
            </a:r>
          </a:p>
          <a:p>
            <a:pPr lvl="1"/>
            <a:r>
              <a:t>Repeat (Expectation Maximization)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599" grpId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" name="Shape 60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Outline</a:t>
            </a:r>
          </a:p>
        </p:txBody>
      </p:sp>
      <p:sp>
        <p:nvSpPr>
          <p:cNvPr id="602" name="Shape 602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03" name="Shape 60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>
              <a:defRPr>
                <a:solidFill>
                  <a:srgbClr val="A7A7A7"/>
                </a:solidFill>
              </a:defRPr>
            </a:pPr>
            <a:r>
              <a:t>ّIntroduction</a:t>
            </a:r>
          </a:p>
          <a:p>
            <a:pPr lvl="1">
              <a:defRPr>
                <a:solidFill>
                  <a:srgbClr val="A7A7A7"/>
                </a:solidFill>
              </a:defRPr>
            </a:pPr>
            <a:r>
              <a:t>Logical form adaptations</a:t>
            </a:r>
          </a:p>
          <a:p>
            <a:pPr lvl="1">
              <a:defRPr>
                <a:solidFill>
                  <a:srgbClr val="A7A7A7"/>
                </a:solidFill>
              </a:defRPr>
            </a:pPr>
            <a:r>
              <a:t>Knowledge base</a:t>
            </a:r>
          </a:p>
          <a:p>
            <a:pPr lvl="1"/>
            <a:r>
              <a:t>Question Answering</a:t>
            </a:r>
          </a:p>
          <a:p>
            <a:pPr lvl="2">
              <a:defRPr>
                <a:solidFill>
                  <a:srgbClr val="A7A7A7"/>
                </a:solidFill>
              </a:defRPr>
            </a:pPr>
            <a:r>
              <a:t>Logical form</a:t>
            </a:r>
          </a:p>
          <a:p>
            <a:pPr lvl="2">
              <a:defRPr>
                <a:solidFill>
                  <a:srgbClr val="A7A7A7"/>
                </a:solidFill>
              </a:defRPr>
            </a:pPr>
            <a:r>
              <a:t>Knowledge base</a:t>
            </a:r>
          </a:p>
          <a:p>
            <a:pPr lvl="2"/>
            <a:r>
              <a:t>Inference</a:t>
            </a:r>
          </a:p>
          <a:p>
            <a:pPr lvl="1">
              <a:defRPr>
                <a:solidFill>
                  <a:srgbClr val="A7A7A7"/>
                </a:solidFill>
              </a:defRPr>
            </a:pPr>
            <a:r>
              <a:t>Future work</a:t>
            </a:r>
          </a:p>
          <a:p>
            <a:pPr lvl="1">
              <a:defRPr>
                <a:solidFill>
                  <a:srgbClr val="A7A7A7"/>
                </a:solidFill>
              </a:defRPr>
            </a:pPr>
            <a:r>
              <a:t>Conclusion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Shape 60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Question Answering — Inference</a:t>
            </a:r>
          </a:p>
        </p:txBody>
      </p:sp>
      <p:sp>
        <p:nvSpPr>
          <p:cNvPr id="608" name="Shape 608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09" name="Shape 60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Inference problem: </a:t>
            </a:r>
          </a:p>
          <a:p>
            <a:pPr/>
          </a:p>
          <a:p>
            <a:pPr/>
            <a:r>
              <a:t>Can be solved using MLNs or PSL but they are not the most efficient</a:t>
            </a:r>
          </a:p>
          <a:p>
            <a:pPr/>
          </a:p>
          <a:p>
            <a:pPr/>
            <a:r>
              <a:t>Define our own graphic model and its inference algorithm</a:t>
            </a:r>
          </a:p>
          <a:p>
            <a:pPr lvl="1"/>
            <a:r>
              <a:t>Encodes all possible ways of aligning the document and question</a:t>
            </a:r>
          </a:p>
          <a:p>
            <a:pPr lvl="1"/>
            <a:r>
              <a:t>Inference finds the best one</a:t>
            </a:r>
          </a:p>
        </p:txBody>
      </p:sp>
      <p:pic>
        <p:nvPicPr>
          <p:cNvPr id="610" name="pasted-image.pdf"/>
          <p:cNvPicPr>
            <a:picLocks noChangeAspect="1"/>
          </p:cNvPicPr>
          <p:nvPr/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3131453" y="2140383"/>
            <a:ext cx="2919581" cy="39032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6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6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6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609" grpId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8" name="Group 618"/>
          <p:cNvGrpSpPr/>
          <p:nvPr/>
        </p:nvGrpSpPr>
        <p:grpSpPr>
          <a:xfrm>
            <a:off x="1174743" y="2303758"/>
            <a:ext cx="6794509" cy="4028362"/>
            <a:chOff x="0" y="0"/>
            <a:chExt cx="6794507" cy="4028360"/>
          </a:xfrm>
        </p:grpSpPr>
        <p:sp>
          <p:nvSpPr>
            <p:cNvPr id="612" name="Shape 612"/>
            <p:cNvSpPr/>
            <p:nvPr/>
          </p:nvSpPr>
          <p:spPr>
            <a:xfrm flipV="1">
              <a:off x="1739902" y="0"/>
              <a:ext cx="1" cy="4028361"/>
            </a:xfrm>
            <a:prstGeom prst="line">
              <a:avLst/>
            </a:prstGeom>
            <a:noFill/>
            <a:ln w="25400" cap="flat">
              <a:solidFill>
                <a:schemeClr val="accent1">
                  <a:lumOff val="4705"/>
                </a:schemeClr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13" name="Shape 613"/>
            <p:cNvSpPr/>
            <p:nvPr/>
          </p:nvSpPr>
          <p:spPr>
            <a:xfrm flipV="1">
              <a:off x="-1" y="0"/>
              <a:ext cx="2" cy="4028361"/>
            </a:xfrm>
            <a:prstGeom prst="line">
              <a:avLst/>
            </a:prstGeom>
            <a:noFill/>
            <a:ln w="25400" cap="flat">
              <a:solidFill>
                <a:schemeClr val="accent1">
                  <a:lumOff val="4705"/>
                </a:schemeClr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14" name="Shape 614"/>
            <p:cNvSpPr/>
            <p:nvPr/>
          </p:nvSpPr>
          <p:spPr>
            <a:xfrm flipV="1">
              <a:off x="4656311" y="0"/>
              <a:ext cx="1" cy="4028361"/>
            </a:xfrm>
            <a:prstGeom prst="line">
              <a:avLst/>
            </a:prstGeom>
            <a:noFill/>
            <a:ln w="25400" cap="flat">
              <a:solidFill>
                <a:schemeClr val="accent1">
                  <a:lumOff val="4705"/>
                </a:schemeClr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15" name="Shape 615"/>
            <p:cNvSpPr/>
            <p:nvPr/>
          </p:nvSpPr>
          <p:spPr>
            <a:xfrm flipV="1">
              <a:off x="5618006" y="0"/>
              <a:ext cx="1" cy="4028361"/>
            </a:xfrm>
            <a:prstGeom prst="line">
              <a:avLst/>
            </a:prstGeom>
            <a:noFill/>
            <a:ln w="25400" cap="flat">
              <a:solidFill>
                <a:schemeClr val="accent1">
                  <a:lumOff val="4705"/>
                </a:schemeClr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16" name="Shape 616"/>
            <p:cNvSpPr/>
            <p:nvPr/>
          </p:nvSpPr>
          <p:spPr>
            <a:xfrm flipV="1">
              <a:off x="6794507" y="0"/>
              <a:ext cx="1" cy="4028361"/>
            </a:xfrm>
            <a:prstGeom prst="line">
              <a:avLst/>
            </a:prstGeom>
            <a:noFill/>
            <a:ln w="25400" cap="flat">
              <a:solidFill>
                <a:schemeClr val="accent1">
                  <a:lumOff val="4705"/>
                </a:schemeClr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17" name="Shape 617"/>
            <p:cNvSpPr/>
            <p:nvPr/>
          </p:nvSpPr>
          <p:spPr>
            <a:xfrm flipV="1">
              <a:off x="3473681" y="0"/>
              <a:ext cx="1" cy="4028361"/>
            </a:xfrm>
            <a:prstGeom prst="line">
              <a:avLst/>
            </a:prstGeom>
            <a:noFill/>
            <a:ln w="25400" cap="flat">
              <a:solidFill>
                <a:schemeClr val="accent1">
                  <a:lumOff val="4705"/>
                </a:schemeClr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619" name="Shape 61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Question Answering — Inference</a:t>
            </a:r>
          </a:p>
        </p:txBody>
      </p:sp>
      <p:sp>
        <p:nvSpPr>
          <p:cNvPr id="620" name="Shape 620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21" name="Shape 621"/>
          <p:cNvSpPr/>
          <p:nvPr/>
        </p:nvSpPr>
        <p:spPr>
          <a:xfrm>
            <a:off x="571040" y="1548600"/>
            <a:ext cx="1207407" cy="766764"/>
          </a:xfrm>
          <a:prstGeom prst="roundRect">
            <a:avLst>
              <a:gd name="adj" fmla="val 17198"/>
            </a:avLst>
          </a:prstGeom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/>
          </a:lstStyle>
          <a:p>
            <a:pPr/>
            <a:r>
              <a:t>X</a:t>
            </a:r>
          </a:p>
        </p:txBody>
      </p:sp>
      <p:sp>
        <p:nvSpPr>
          <p:cNvPr id="622" name="Shape 622"/>
          <p:cNvSpPr/>
          <p:nvPr/>
        </p:nvSpPr>
        <p:spPr>
          <a:xfrm>
            <a:off x="2310943" y="1548600"/>
            <a:ext cx="1207406" cy="766764"/>
          </a:xfrm>
          <a:prstGeom prst="roundRect">
            <a:avLst>
              <a:gd name="adj" fmla="val 23620"/>
            </a:avLst>
          </a:prstGeom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/>
          </a:lstStyle>
          <a:p>
            <a:pPr/>
            <a:r>
              <a:t>bless</a:t>
            </a:r>
          </a:p>
        </p:txBody>
      </p:sp>
      <p:sp>
        <p:nvSpPr>
          <p:cNvPr id="623" name="Shape 623"/>
          <p:cNvSpPr/>
          <p:nvPr/>
        </p:nvSpPr>
        <p:spPr>
          <a:xfrm>
            <a:off x="4044722" y="1548600"/>
            <a:ext cx="1207406" cy="766764"/>
          </a:xfrm>
          <a:prstGeom prst="roundRect">
            <a:avLst>
              <a:gd name="adj" fmla="val 23620"/>
            </a:avLst>
          </a:prstGeom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/>
          </a:lstStyle>
          <a:p>
            <a:pPr/>
            <a:r>
              <a:t>military action</a:t>
            </a:r>
          </a:p>
        </p:txBody>
      </p:sp>
      <p:sp>
        <p:nvSpPr>
          <p:cNvPr id="624" name="Shape 624"/>
          <p:cNvSpPr/>
          <p:nvPr/>
        </p:nvSpPr>
        <p:spPr>
          <a:xfrm>
            <a:off x="5409748" y="1548600"/>
            <a:ext cx="842614" cy="766764"/>
          </a:xfrm>
          <a:prstGeom prst="roundRect">
            <a:avLst>
              <a:gd name="adj" fmla="val 23620"/>
            </a:avLst>
          </a:prstGeom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/>
          </a:lstStyle>
          <a:p>
            <a:pPr/>
            <a:r>
              <a:t>set</a:t>
            </a:r>
          </a:p>
        </p:txBody>
      </p:sp>
      <p:sp>
        <p:nvSpPr>
          <p:cNvPr id="625" name="Shape 625"/>
          <p:cNvSpPr/>
          <p:nvPr/>
        </p:nvSpPr>
        <p:spPr>
          <a:xfrm>
            <a:off x="6371443" y="1548600"/>
            <a:ext cx="842614" cy="766764"/>
          </a:xfrm>
          <a:prstGeom prst="roundRect">
            <a:avLst>
              <a:gd name="adj" fmla="val 23620"/>
            </a:avLst>
          </a:prstGeom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/>
          </a:lstStyle>
          <a:p>
            <a:pPr/>
            <a:r>
              <a:t>stage</a:t>
            </a:r>
          </a:p>
        </p:txBody>
      </p:sp>
      <p:sp>
        <p:nvSpPr>
          <p:cNvPr id="626" name="Shape 626"/>
          <p:cNvSpPr/>
          <p:nvPr/>
        </p:nvSpPr>
        <p:spPr>
          <a:xfrm>
            <a:off x="7365554" y="1548600"/>
            <a:ext cx="1207406" cy="766764"/>
          </a:xfrm>
          <a:prstGeom prst="roundRect">
            <a:avLst>
              <a:gd name="adj" fmla="val 23620"/>
            </a:avLst>
          </a:prstGeom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/>
          </a:lstStyle>
          <a:p>
            <a:pPr/>
            <a:r>
              <a:t>ground invasion</a:t>
            </a:r>
          </a:p>
        </p:txBody>
      </p:sp>
      <p:sp>
        <p:nvSpPr>
          <p:cNvPr id="627" name="Shape 627"/>
          <p:cNvSpPr/>
          <p:nvPr/>
        </p:nvSpPr>
        <p:spPr>
          <a:xfrm>
            <a:off x="618373" y="2264238"/>
            <a:ext cx="7907254" cy="667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/>
            <a:r>
              <a:t>multivalued random variable for each entity in the question</a:t>
            </a:r>
          </a:p>
          <a:p>
            <a:pPr algn="ctr"/>
            <a:r>
              <a:t>instead of large number of binary random variables</a:t>
            </a:r>
          </a:p>
        </p:txBody>
      </p:sp>
      <p:grpSp>
        <p:nvGrpSpPr>
          <p:cNvPr id="634" name="Group 634"/>
          <p:cNvGrpSpPr/>
          <p:nvPr/>
        </p:nvGrpSpPr>
        <p:grpSpPr>
          <a:xfrm>
            <a:off x="2914645" y="3720559"/>
            <a:ext cx="5054612" cy="1300582"/>
            <a:chOff x="0" y="0"/>
            <a:chExt cx="5054611" cy="1300581"/>
          </a:xfrm>
        </p:grpSpPr>
        <p:sp>
          <p:nvSpPr>
            <p:cNvPr id="628" name="Shape 628"/>
            <p:cNvSpPr/>
            <p:nvPr/>
          </p:nvSpPr>
          <p:spPr>
            <a:xfrm>
              <a:off x="2520832" y="-1"/>
              <a:ext cx="1771791" cy="44205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 defTabSz="914400">
                <a:spcBef>
                  <a:spcPts val="500"/>
                </a:spcBef>
                <a:defRPr sz="1200">
                  <a:solidFill>
                    <a:schemeClr val="accent6"/>
                  </a:solidFill>
                </a:defRPr>
              </a:lvl1pPr>
            </a:lstStyle>
            <a:p>
              <a:pPr/>
              <a:r>
                <a:t>r3: official blessing clear way for ground invasion</a:t>
              </a:r>
            </a:p>
          </p:txBody>
        </p:sp>
        <p:sp>
          <p:nvSpPr>
            <p:cNvPr id="658" name="Shape 658"/>
            <p:cNvSpPr/>
            <p:nvPr/>
          </p:nvSpPr>
          <p:spPr>
            <a:xfrm>
              <a:off x="0" y="622040"/>
              <a:ext cx="2802083" cy="678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34" fill="norm" stroke="1" extrusionOk="0">
                  <a:moveTo>
                    <a:pt x="0" y="0"/>
                  </a:moveTo>
                  <a:cubicBezTo>
                    <a:pt x="8251" y="20651"/>
                    <a:pt x="15451" y="21600"/>
                    <a:pt x="21600" y="2847"/>
                  </a:cubicBezTo>
                </a:path>
              </a:pathLst>
            </a:custGeom>
            <a:noFill/>
            <a:ln w="76200" cap="flat">
              <a:solidFill>
                <a:schemeClr val="accent6"/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/>
            <a:lstStyle/>
            <a:p>
              <a:pPr/>
            </a:p>
          </p:txBody>
        </p:sp>
        <p:sp>
          <p:nvSpPr>
            <p:cNvPr id="630" name="Shape 630"/>
            <p:cNvSpPr/>
            <p:nvPr/>
          </p:nvSpPr>
          <p:spPr>
            <a:xfrm>
              <a:off x="3751104" y="495040"/>
              <a:ext cx="254001" cy="254001"/>
            </a:xfrm>
            <a:prstGeom prst="ellipse">
              <a:avLst/>
            </a:prstGeom>
            <a:solidFill>
              <a:schemeClr val="accent6"/>
            </a:solidFill>
            <a:ln w="76200" cap="flat">
              <a:solidFill>
                <a:schemeClr val="accent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31" name="Shape 631"/>
            <p:cNvSpPr/>
            <p:nvPr/>
          </p:nvSpPr>
          <p:spPr>
            <a:xfrm>
              <a:off x="2789409" y="495040"/>
              <a:ext cx="254001" cy="254001"/>
            </a:xfrm>
            <a:prstGeom prst="ellipse">
              <a:avLst/>
            </a:prstGeom>
            <a:solidFill>
              <a:schemeClr val="accent6"/>
            </a:solidFill>
            <a:ln w="76200" cap="flat">
              <a:solidFill>
                <a:schemeClr val="accent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cxnSp>
          <p:nvCxnSpPr>
            <p:cNvPr id="632" name="Connector 632"/>
            <p:cNvCxnSpPr>
              <a:stCxn id="631" idx="0"/>
              <a:endCxn id="630" idx="0"/>
            </p:cNvCxnSpPr>
            <p:nvPr/>
          </p:nvCxnSpPr>
          <p:spPr>
            <a:xfrm>
              <a:off x="2916409" y="622040"/>
              <a:ext cx="961696" cy="1"/>
            </a:xfrm>
            <a:prstGeom prst="straightConnector1">
              <a:avLst/>
            </a:prstGeom>
            <a:ln w="76200" cap="flat">
              <a:solidFill>
                <a:schemeClr val="accent6"/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</p:cxnSp>
        <p:sp>
          <p:nvSpPr>
            <p:cNvPr id="659" name="Shape 659"/>
            <p:cNvSpPr/>
            <p:nvPr/>
          </p:nvSpPr>
          <p:spPr>
            <a:xfrm>
              <a:off x="4042903" y="622040"/>
              <a:ext cx="1011709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76200" cap="flat">
              <a:solidFill>
                <a:schemeClr val="accent6"/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/>
            <a:lstStyle/>
            <a:p>
              <a:pPr/>
            </a:p>
          </p:txBody>
        </p:sp>
      </p:grpSp>
      <p:grpSp>
        <p:nvGrpSpPr>
          <p:cNvPr id="637" name="Group 637"/>
          <p:cNvGrpSpPr/>
          <p:nvPr/>
        </p:nvGrpSpPr>
        <p:grpSpPr>
          <a:xfrm>
            <a:off x="1174743" y="4342600"/>
            <a:ext cx="2097092" cy="1535620"/>
            <a:chOff x="0" y="0"/>
            <a:chExt cx="2097091" cy="1535618"/>
          </a:xfrm>
        </p:grpSpPr>
        <p:sp>
          <p:nvSpPr>
            <p:cNvPr id="660" name="Shape 660"/>
            <p:cNvSpPr/>
            <p:nvPr/>
          </p:nvSpPr>
          <p:spPr>
            <a:xfrm>
              <a:off x="0" y="0"/>
              <a:ext cx="1739903" cy="1535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1" fill="norm" stroke="1" extrusionOk="0">
                  <a:moveTo>
                    <a:pt x="0" y="21006"/>
                  </a:moveTo>
                  <a:cubicBezTo>
                    <a:pt x="11608" y="21600"/>
                    <a:pt x="18808" y="14598"/>
                    <a:pt x="21600" y="0"/>
                  </a:cubicBezTo>
                </a:path>
              </a:pathLst>
            </a:custGeom>
            <a:noFill/>
            <a:ln w="76200" cap="flat">
              <a:solidFill>
                <a:srgbClr val="535353"/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/>
            <a:lstStyle/>
            <a:p>
              <a:pPr/>
            </a:p>
          </p:txBody>
        </p:sp>
        <p:sp>
          <p:nvSpPr>
            <p:cNvPr id="636" name="Shape 636"/>
            <p:cNvSpPr/>
            <p:nvPr/>
          </p:nvSpPr>
          <p:spPr>
            <a:xfrm>
              <a:off x="452815" y="707908"/>
              <a:ext cx="1644277" cy="61985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 defTabSz="914400">
                <a:spcBef>
                  <a:spcPts val="500"/>
                </a:spcBef>
                <a:defRPr sz="1200">
                  <a:solidFill>
                    <a:srgbClr val="535353"/>
                  </a:solidFill>
                </a:defRPr>
              </a:lvl1pPr>
            </a:lstStyle>
            <a:p>
              <a:pPr/>
              <a:r>
                <a:t>r5: Becky Anderson reported give official blessing</a:t>
              </a:r>
            </a:p>
          </p:txBody>
        </p:sp>
      </p:grpSp>
      <p:grpSp>
        <p:nvGrpSpPr>
          <p:cNvPr id="640" name="Group 640"/>
          <p:cNvGrpSpPr/>
          <p:nvPr/>
        </p:nvGrpSpPr>
        <p:grpSpPr>
          <a:xfrm>
            <a:off x="1174743" y="3580859"/>
            <a:ext cx="1739903" cy="761742"/>
            <a:chOff x="0" y="0"/>
            <a:chExt cx="1739902" cy="761740"/>
          </a:xfrm>
        </p:grpSpPr>
        <p:sp>
          <p:nvSpPr>
            <p:cNvPr id="661" name="Shape 661"/>
            <p:cNvSpPr/>
            <p:nvPr/>
          </p:nvSpPr>
          <p:spPr>
            <a:xfrm>
              <a:off x="0" y="761740"/>
              <a:ext cx="1739903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76200" cap="flat">
              <a:solidFill>
                <a:schemeClr val="accent3">
                  <a:lumOff val="11470"/>
                </a:schemeClr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/>
            <a:lstStyle/>
            <a:p>
              <a:pPr/>
            </a:p>
          </p:txBody>
        </p:sp>
        <p:sp>
          <p:nvSpPr>
            <p:cNvPr id="639" name="Shape 639"/>
            <p:cNvSpPr/>
            <p:nvPr/>
          </p:nvSpPr>
          <p:spPr>
            <a:xfrm>
              <a:off x="29822" y="0"/>
              <a:ext cx="1644276" cy="61985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 defTabSz="914400">
                <a:spcBef>
                  <a:spcPts val="500"/>
                </a:spcBef>
                <a:defRPr sz="1200">
                  <a:solidFill>
                    <a:schemeClr val="accent3"/>
                  </a:solidFill>
                </a:defRPr>
              </a:lvl1pPr>
            </a:lstStyle>
            <a:p>
              <a:pPr/>
              <a:r>
                <a:t>r1: Arab League expected to give official blessing</a:t>
              </a:r>
            </a:p>
          </p:txBody>
        </p:sp>
      </p:grpSp>
      <p:grpSp>
        <p:nvGrpSpPr>
          <p:cNvPr id="645" name="Group 645"/>
          <p:cNvGrpSpPr/>
          <p:nvPr/>
        </p:nvGrpSpPr>
        <p:grpSpPr>
          <a:xfrm>
            <a:off x="1174743" y="2838942"/>
            <a:ext cx="3473683" cy="1503659"/>
            <a:chOff x="0" y="0"/>
            <a:chExt cx="3473681" cy="1503657"/>
          </a:xfrm>
        </p:grpSpPr>
        <p:sp>
          <p:nvSpPr>
            <p:cNvPr id="662" name="Shape 662"/>
            <p:cNvSpPr/>
            <p:nvPr/>
          </p:nvSpPr>
          <p:spPr>
            <a:xfrm>
              <a:off x="0" y="334719"/>
              <a:ext cx="1575110" cy="1168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40" y="7469"/>
                    <a:pt x="9140" y="269"/>
                    <a:pt x="21600" y="0"/>
                  </a:cubicBezTo>
                </a:path>
              </a:pathLst>
            </a:custGeom>
            <a:noFill/>
            <a:ln w="76200" cap="flat">
              <a:solidFill>
                <a:schemeClr val="accent2">
                  <a:satOff val="-16666"/>
                  <a:lumOff val="15000"/>
                </a:schemeClr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/>
            <a:lstStyle/>
            <a:p>
              <a:pPr/>
            </a:p>
          </p:txBody>
        </p:sp>
        <p:sp>
          <p:nvSpPr>
            <p:cNvPr id="642" name="Shape 642"/>
            <p:cNvSpPr/>
            <p:nvPr/>
          </p:nvSpPr>
          <p:spPr>
            <a:xfrm>
              <a:off x="1612902" y="209057"/>
              <a:ext cx="254001" cy="254001"/>
            </a:xfrm>
            <a:prstGeom prst="ellipse">
              <a:avLst/>
            </a:prstGeom>
            <a:solidFill>
              <a:schemeClr val="accent2">
                <a:satOff val="-16666"/>
                <a:lumOff val="15000"/>
              </a:schemeClr>
            </a:solidFill>
            <a:ln w="76200" cap="flat">
              <a:solidFill>
                <a:schemeClr val="accent2">
                  <a:satOff val="-16666"/>
                  <a:lumOff val="15000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63" name="Shape 663"/>
            <p:cNvSpPr/>
            <p:nvPr/>
          </p:nvSpPr>
          <p:spPr>
            <a:xfrm>
              <a:off x="1904701" y="336057"/>
              <a:ext cx="156898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76200" cap="flat">
              <a:solidFill>
                <a:schemeClr val="accent2">
                  <a:satOff val="-16666"/>
                  <a:lumOff val="15000"/>
                </a:schemeClr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/>
            <a:lstStyle/>
            <a:p>
              <a:pPr/>
            </a:p>
          </p:txBody>
        </p:sp>
        <p:sp>
          <p:nvSpPr>
            <p:cNvPr id="644" name="Shape 644"/>
            <p:cNvSpPr/>
            <p:nvPr/>
          </p:nvSpPr>
          <p:spPr>
            <a:xfrm>
              <a:off x="268987" y="0"/>
              <a:ext cx="1225470" cy="43942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>
              <a:lvl1pPr algn="ctr" defTabSz="914400">
                <a:spcBef>
                  <a:spcPts val="500"/>
                </a:spcBef>
                <a:defRPr sz="1200">
                  <a:solidFill>
                    <a:schemeClr val="accent2"/>
                  </a:solidFill>
                </a:defRPr>
              </a:lvl1pPr>
            </a:lstStyle>
            <a:p>
              <a:pPr/>
              <a:r>
                <a:t>r4: Arab League actions</a:t>
              </a:r>
            </a:p>
          </p:txBody>
        </p:sp>
      </p:grpSp>
      <p:grpSp>
        <p:nvGrpSpPr>
          <p:cNvPr id="648" name="Group 648"/>
          <p:cNvGrpSpPr/>
          <p:nvPr/>
        </p:nvGrpSpPr>
        <p:grpSpPr>
          <a:xfrm>
            <a:off x="2914645" y="3504659"/>
            <a:ext cx="1733780" cy="837942"/>
            <a:chOff x="0" y="0"/>
            <a:chExt cx="1733779" cy="837940"/>
          </a:xfrm>
        </p:grpSpPr>
        <p:sp>
          <p:nvSpPr>
            <p:cNvPr id="664" name="Shape 664"/>
            <p:cNvSpPr/>
            <p:nvPr/>
          </p:nvSpPr>
          <p:spPr>
            <a:xfrm>
              <a:off x="0" y="837940"/>
              <a:ext cx="173378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76200" cap="flat">
              <a:solidFill>
                <a:schemeClr val="accent4">
                  <a:lumOff val="12156"/>
                </a:schemeClr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/>
            <a:lstStyle/>
            <a:p>
              <a:pPr/>
            </a:p>
          </p:txBody>
        </p:sp>
        <p:sp>
          <p:nvSpPr>
            <p:cNvPr id="647" name="Shape 647"/>
            <p:cNvSpPr/>
            <p:nvPr/>
          </p:nvSpPr>
          <p:spPr>
            <a:xfrm>
              <a:off x="225336" y="-1"/>
              <a:ext cx="1194222" cy="79765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 defTabSz="914400">
                <a:spcBef>
                  <a:spcPts val="500"/>
                </a:spcBef>
                <a:defRPr sz="1200">
                  <a:solidFill>
                    <a:schemeClr val="accent4"/>
                  </a:solidFill>
                </a:defRPr>
              </a:lvl1pPr>
            </a:lstStyle>
            <a:p>
              <a:pPr/>
              <a:r>
                <a:t>r2: official blessing to military operation</a:t>
              </a:r>
            </a:p>
          </p:txBody>
        </p:sp>
      </p:grpSp>
      <p:grpSp>
        <p:nvGrpSpPr>
          <p:cNvPr id="653" name="Group 653"/>
          <p:cNvGrpSpPr/>
          <p:nvPr/>
        </p:nvGrpSpPr>
        <p:grpSpPr>
          <a:xfrm>
            <a:off x="698493" y="4088600"/>
            <a:ext cx="7747015" cy="508001"/>
            <a:chOff x="0" y="0"/>
            <a:chExt cx="7747013" cy="508000"/>
          </a:xfrm>
        </p:grpSpPr>
        <p:sp>
          <p:nvSpPr>
            <p:cNvPr id="649" name="Shape 649"/>
            <p:cNvSpPr/>
            <p:nvPr/>
          </p:nvSpPr>
          <p:spPr>
            <a:xfrm>
              <a:off x="1739902" y="0"/>
              <a:ext cx="952501" cy="508000"/>
            </a:xfrm>
            <a:prstGeom prst="roundRect">
              <a:avLst>
                <a:gd name="adj" fmla="val 35652"/>
              </a:avLst>
            </a:prstGeom>
            <a:solidFill>
              <a:schemeClr val="accent1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>
              <a:lvl1pPr algn="ctr">
                <a:defRPr sz="1200"/>
              </a:lvl1pPr>
            </a:lstStyle>
            <a:p>
              <a:pPr/>
              <a:r>
                <a:t>official blessing</a:t>
              </a:r>
            </a:p>
          </p:txBody>
        </p:sp>
        <p:sp>
          <p:nvSpPr>
            <p:cNvPr id="650" name="Shape 650"/>
            <p:cNvSpPr/>
            <p:nvPr/>
          </p:nvSpPr>
          <p:spPr>
            <a:xfrm>
              <a:off x="6794513" y="0"/>
              <a:ext cx="952501" cy="508000"/>
            </a:xfrm>
            <a:prstGeom prst="roundRect">
              <a:avLst>
                <a:gd name="adj" fmla="val 35652"/>
              </a:avLst>
            </a:prstGeom>
            <a:solidFill>
              <a:schemeClr val="accent1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>
              <a:lvl1pPr algn="ctr">
                <a:defRPr sz="1200"/>
              </a:lvl1pPr>
            </a:lstStyle>
            <a:p>
              <a:pPr/>
              <a:r>
                <a:t>ground invasion</a:t>
              </a:r>
            </a:p>
          </p:txBody>
        </p:sp>
        <p:sp>
          <p:nvSpPr>
            <p:cNvPr id="651" name="Shape 651"/>
            <p:cNvSpPr/>
            <p:nvPr/>
          </p:nvSpPr>
          <p:spPr>
            <a:xfrm>
              <a:off x="3473682" y="0"/>
              <a:ext cx="952501" cy="508000"/>
            </a:xfrm>
            <a:prstGeom prst="roundRect">
              <a:avLst>
                <a:gd name="adj" fmla="val 35652"/>
              </a:avLst>
            </a:prstGeom>
            <a:solidFill>
              <a:schemeClr val="accent1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>
              <a:lvl1pPr algn="ctr">
                <a:defRPr sz="1200"/>
              </a:lvl1pPr>
            </a:lstStyle>
            <a:p>
              <a:pPr/>
              <a:r>
                <a:t>military operation</a:t>
              </a:r>
            </a:p>
          </p:txBody>
        </p:sp>
        <p:sp>
          <p:nvSpPr>
            <p:cNvPr id="652" name="Shape 652"/>
            <p:cNvSpPr/>
            <p:nvPr/>
          </p:nvSpPr>
          <p:spPr>
            <a:xfrm>
              <a:off x="0" y="0"/>
              <a:ext cx="952500" cy="508000"/>
            </a:xfrm>
            <a:prstGeom prst="roundRect">
              <a:avLst>
                <a:gd name="adj" fmla="val 25958"/>
              </a:avLst>
            </a:prstGeom>
            <a:solidFill>
              <a:schemeClr val="accent1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>
              <a:lvl1pPr algn="ctr">
                <a:defRPr sz="1200"/>
              </a:lvl1pPr>
            </a:lstStyle>
            <a:p>
              <a:pPr/>
              <a:r>
                <a:t>Arab League</a:t>
              </a:r>
            </a:p>
          </p:txBody>
        </p:sp>
      </p:grpSp>
      <p:grpSp>
        <p:nvGrpSpPr>
          <p:cNvPr id="656" name="Group 656"/>
          <p:cNvGrpSpPr/>
          <p:nvPr/>
        </p:nvGrpSpPr>
        <p:grpSpPr>
          <a:xfrm>
            <a:off x="698493" y="2921000"/>
            <a:ext cx="4426182" cy="3208676"/>
            <a:chOff x="0" y="0"/>
            <a:chExt cx="4426181" cy="3208675"/>
          </a:xfrm>
        </p:grpSpPr>
        <p:sp>
          <p:nvSpPr>
            <p:cNvPr id="654" name="Shape 654"/>
            <p:cNvSpPr/>
            <p:nvPr/>
          </p:nvSpPr>
          <p:spPr>
            <a:xfrm>
              <a:off x="0" y="2700675"/>
              <a:ext cx="952500" cy="508001"/>
            </a:xfrm>
            <a:prstGeom prst="roundRect">
              <a:avLst>
                <a:gd name="adj" fmla="val 25958"/>
              </a:avLst>
            </a:prstGeom>
            <a:solidFill>
              <a:schemeClr val="accent1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>
              <a:lvl1pPr algn="ctr">
                <a:defRPr sz="1200"/>
              </a:lvl1pPr>
            </a:lstStyle>
            <a:p>
              <a:pPr/>
              <a:r>
                <a:t>Becky Anderson</a:t>
              </a:r>
            </a:p>
          </p:txBody>
        </p:sp>
        <p:sp>
          <p:nvSpPr>
            <p:cNvPr id="655" name="Shape 655"/>
            <p:cNvSpPr/>
            <p:nvPr/>
          </p:nvSpPr>
          <p:spPr>
            <a:xfrm>
              <a:off x="3473681" y="0"/>
              <a:ext cx="952501" cy="508000"/>
            </a:xfrm>
            <a:prstGeom prst="roundRect">
              <a:avLst>
                <a:gd name="adj" fmla="val 35652"/>
              </a:avLst>
            </a:prstGeom>
            <a:solidFill>
              <a:schemeClr val="accent1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>
              <a:lvl1pPr algn="ctr">
                <a:defRPr sz="1200"/>
              </a:lvl1pPr>
            </a:lstStyle>
            <a:p>
              <a:pPr/>
              <a:r>
                <a:t>actions</a:t>
              </a:r>
            </a:p>
          </p:txBody>
        </p:sp>
      </p:grpSp>
      <p:sp>
        <p:nvSpPr>
          <p:cNvPr id="657" name="Shape 657"/>
          <p:cNvSpPr/>
          <p:nvPr/>
        </p:nvSpPr>
        <p:spPr>
          <a:xfrm>
            <a:off x="5042248" y="5331764"/>
            <a:ext cx="3012964" cy="1048331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/>
            <a:r>
              <a:t>Exact inference starts from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X</a:t>
            </a:r>
            <a:r>
              <a:t> and exhaustively scans the search space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Class="exit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xit" nodeType="after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Class="exit" nodeType="after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18" grpId="3"/>
      <p:bldP build="whole" bldLvl="1" animBg="1" rev="0" advAuto="0" spid="656" grpId="5"/>
      <p:bldP build="whole" bldLvl="1" animBg="1" rev="0" advAuto="0" spid="645" grpId="9"/>
      <p:bldP build="whole" bldLvl="1" animBg="1" rev="0" advAuto="0" spid="634" grpId="8"/>
      <p:bldP build="whole" bldLvl="1" animBg="1" rev="0" advAuto="0" spid="657" grpId="11"/>
      <p:bldP build="whole" bldLvl="1" animBg="1" rev="0" advAuto="0" spid="627" grpId="1"/>
      <p:bldP build="whole" bldLvl="1" animBg="1" rev="0" advAuto="0" spid="640" grpId="6"/>
      <p:bldP build="whole" bldLvl="1" animBg="1" rev="0" advAuto="0" spid="627" grpId="2"/>
      <p:bldP build="whole" bldLvl="1" animBg="1" rev="0" advAuto="0" spid="648" grpId="7"/>
      <p:bldP build="whole" bldLvl="1" animBg="1" rev="0" advAuto="0" spid="645" grpId="13"/>
      <p:bldP build="whole" bldLvl="1" animBg="1" rev="0" advAuto="0" spid="656" grpId="14"/>
      <p:bldP build="whole" bldLvl="1" animBg="1" rev="0" advAuto="0" spid="637" grpId="10"/>
      <p:bldP build="whole" bldLvl="1" animBg="1" rev="0" advAuto="0" spid="653" grpId="4"/>
      <p:bldP build="whole" bldLvl="1" animBg="1" rev="0" advAuto="0" spid="637" grpId="12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" name="Shape 66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Question Answering — Evaluation</a:t>
            </a:r>
          </a:p>
        </p:txBody>
      </p:sp>
      <p:sp>
        <p:nvSpPr>
          <p:cNvPr id="667" name="Shape 667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68" name="Shape 668"/>
          <p:cNvSpPr/>
          <p:nvPr>
            <p:ph type="body" sz="quarter" idx="1"/>
          </p:nvPr>
        </p:nvSpPr>
        <p:spPr>
          <a:xfrm>
            <a:off x="457200" y="1219200"/>
            <a:ext cx="8229600" cy="1141102"/>
          </a:xfrm>
          <a:prstGeom prst="rect">
            <a:avLst/>
          </a:prstGeom>
        </p:spPr>
        <p:txBody>
          <a:bodyPr/>
          <a:lstStyle>
            <a:lvl1pPr defTabSz="877823">
              <a:defRPr sz="2304"/>
            </a:lvl1pPr>
            <a:lvl2pPr marL="390143" indent="-329183" defTabSz="877823">
              <a:defRPr sz="1919"/>
            </a:lvl2pPr>
            <a:lvl3pPr marL="731519" indent="-292607" defTabSz="877823">
              <a:defRPr sz="1919"/>
            </a:lvl3pPr>
          </a:lstStyle>
          <a:p>
            <a:pPr/>
            <a:r>
              <a:t>Dataset: </a:t>
            </a:r>
          </a:p>
          <a:p>
            <a:pPr lvl="1"/>
            <a:r>
              <a:t>Collected from CNN (Hermann et al., 2015)</a:t>
            </a:r>
          </a:p>
          <a:p>
            <a:pPr lvl="2"/>
            <a:r>
              <a:t>380K training, 4K validation, 3K testing </a:t>
            </a:r>
          </a:p>
        </p:txBody>
      </p:sp>
      <p:graphicFrame>
        <p:nvGraphicFramePr>
          <p:cNvPr id="669" name="Table 669"/>
          <p:cNvGraphicFramePr/>
          <p:nvPr/>
        </p:nvGraphicFramePr>
        <p:xfrm>
          <a:off x="457200" y="2495817"/>
          <a:ext cx="8242300" cy="3528004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0" rtl="0">
                <a:tableStyleId>{8F44A2F1-9E1F-4B54-A3A2-5F16C0AD49E2}</a:tableStyleId>
              </a:tblPr>
              <a:tblGrid>
                <a:gridCol w="5571553"/>
                <a:gridCol w="1078660"/>
                <a:gridCol w="1551587"/>
              </a:tblGrid>
              <a:tr h="585883">
                <a:tc>
                  <a:txBody>
                    <a:bodyPr/>
                    <a:lstStyle/>
                    <a:p>
                      <a:pPr algn="ctr" defTabSz="914400">
                        <a:defRPr b="0" sz="1800"/>
                      </a:pPr>
                      <a:r>
                        <a:t>System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defRPr b="0" sz="1800"/>
                      </a:pPr>
                      <a:r>
                        <a:t>Accuracy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defRPr b="0" sz="1800"/>
                      </a:pPr>
                      <a:r>
                        <a:t>Runtime</a:t>
                      </a:r>
                    </a:p>
                  </a:txBody>
                  <a:tcPr marL="0" marR="0" marT="0" marB="0" anchor="ctr" anchorCtr="0" horzOverflow="overflow"/>
                </a:tc>
              </a:tr>
              <a:tr h="585883">
                <a:tc>
                  <a:txBody>
                    <a:bodyPr/>
                    <a:lstStyle/>
                    <a:p>
                      <a:pPr algn="l" defTabSz="914400">
                        <a:defRPr b="0" sz="1800"/>
                      </a:pPr>
                      <a:r>
                        <a:t>Preliminary PSL implementation</a:t>
                      </a:r>
                    </a:p>
                  </a:txBody>
                  <a:tcPr marL="0" marR="0" marT="0" marB="0" anchor="ctr" anchorCtr="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r>
                        <a:t>33%</a:t>
                      </a:r>
                    </a:p>
                  </a:txBody>
                  <a:tcPr marL="0" marR="0" marT="0" marB="0" anchor="ctr" anchorCtr="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r>
                        <a:t>4 seconds</a:t>
                      </a:r>
                    </a:p>
                  </a:txBody>
                  <a:tcPr marL="0" marR="0" marT="0" marB="0" anchor="ctr" anchorCtr="0" horzOverflow="overflow">
                    <a:noFill/>
                  </a:tcPr>
                </a:tc>
              </a:tr>
              <a:tr h="585883">
                <a:tc>
                  <a:txBody>
                    <a:bodyPr/>
                    <a:lstStyle/>
                    <a:p>
                      <a:pPr algn="l" defTabSz="914400">
                        <a:defRPr b="0" sz="1800"/>
                      </a:pPr>
                      <a:r>
                        <a:t>This work</a:t>
                      </a:r>
                    </a:p>
                  </a:txBody>
                  <a:tcPr marL="0" marR="0" marT="0" marB="0" anchor="ctr" anchorCtr="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r>
                        <a:t>43%</a:t>
                      </a:r>
                    </a:p>
                  </a:txBody>
                  <a:tcPr marL="0" marR="0" marT="0" marB="0" anchor="ctr" anchorCtr="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r>
                        <a:t>9 milliseconds</a:t>
                      </a:r>
                    </a:p>
                  </a:txBody>
                  <a:tcPr marL="0" marR="0" marT="0" marB="0" anchor="ctr" anchorCtr="0" horzOverflow="overflow">
                    <a:noFill/>
                  </a:tcPr>
                </a:tc>
              </a:tr>
              <a:tr h="585883">
                <a:tc>
                  <a:txBody>
                    <a:bodyPr/>
                    <a:lstStyle/>
                    <a:p>
                      <a:pPr algn="l" defTabSz="914400">
                        <a:defRPr b="0" sz="1800"/>
                      </a:pPr>
                      <a:r>
                        <a:t>This work + lexical entailment classifier </a:t>
                      </a:r>
                    </a:p>
                  </a:txBody>
                  <a:tcPr marL="0" marR="0" marT="0" marB="0" anchor="ctr" anchorCtr="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r>
                        <a:t>48%</a:t>
                      </a:r>
                    </a:p>
                  </a:txBody>
                  <a:tcPr marL="0" marR="0" marT="0" marB="0" anchor="ctr" anchorCtr="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</a:p>
                  </a:txBody>
                  <a:tcPr marL="0" marR="0" marT="0" marB="0" anchor="ctr" anchorCtr="0" horzOverflow="overflow">
                    <a:lnR w="12700">
                      <a:solidFill>
                        <a:srgbClr val="FFFFFF"/>
                      </a:solidFill>
                    </a:lnR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</a:tr>
              <a:tr h="585883">
                <a:tc>
                  <a:txBody>
                    <a:bodyPr/>
                    <a:lstStyle/>
                    <a:p>
                      <a:pPr algn="l" defTabSz="914400">
                        <a:defRPr b="0" sz="1800"/>
                      </a:pPr>
                      <a:r>
                        <a:t>This work + alignment classifier</a:t>
                      </a:r>
                    </a:p>
                  </a:txBody>
                  <a:tcPr marL="0" marR="0" marT="0" marB="0" anchor="ctr" anchorCtr="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r>
                        <a:t>63%</a:t>
                      </a:r>
                    </a:p>
                  </a:txBody>
                  <a:tcPr marL="0" marR="0" marT="0" marB="0" anchor="ctr" anchorCtr="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</a:p>
                  </a:txBody>
                  <a:tcPr marL="0" marR="0" marT="0" marB="0" anchor="ctr" anchorCtr="0" horzOverflow="overflow"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</a:tr>
              <a:tr h="585883">
                <a:tc>
                  <a:txBody>
                    <a:bodyPr/>
                    <a:lstStyle/>
                    <a:p>
                      <a:pPr algn="l" defTabSz="914400">
                        <a:defRPr b="0" sz="1800"/>
                      </a:pPr>
                      <a:r>
                        <a:t>State of the art (Chen et al., 2016) — Neural Network </a:t>
                      </a:r>
                    </a:p>
                  </a:txBody>
                  <a:tcPr marL="0" marR="0" marT="0" marB="0" anchor="ctr" anchorCtr="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r>
                        <a:t>72%</a:t>
                      </a:r>
                    </a:p>
                  </a:txBody>
                  <a:tcPr marL="0" marR="0" marT="0" marB="0" anchor="ctr" anchorCtr="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</a:p>
                  </a:txBody>
                  <a:tcPr marL="0" marR="0" marT="0" marB="0" anchor="ctr" anchorCtr="0" horzOverflow="overflow"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69" grpId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" name="Shape 67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Outline</a:t>
            </a:r>
          </a:p>
        </p:txBody>
      </p:sp>
      <p:sp>
        <p:nvSpPr>
          <p:cNvPr id="672" name="Shape 672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73" name="Shape 67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>
              <a:defRPr>
                <a:solidFill>
                  <a:srgbClr val="A7A7A7"/>
                </a:solidFill>
              </a:defRPr>
            </a:pPr>
            <a:r>
              <a:t>ّIntroduction</a:t>
            </a:r>
          </a:p>
          <a:p>
            <a:pPr lvl="1">
              <a:defRPr>
                <a:solidFill>
                  <a:srgbClr val="A7A7A7"/>
                </a:solidFill>
              </a:defRPr>
            </a:pPr>
            <a:r>
              <a:t>Logical form adaptations</a:t>
            </a:r>
          </a:p>
          <a:p>
            <a:pPr lvl="1">
              <a:defRPr>
                <a:solidFill>
                  <a:srgbClr val="A7A7A7"/>
                </a:solidFill>
              </a:defRPr>
            </a:pPr>
            <a:r>
              <a:t>Knowledge base</a:t>
            </a:r>
          </a:p>
          <a:p>
            <a:pPr lvl="1">
              <a:defRPr>
                <a:solidFill>
                  <a:srgbClr val="A7A7A7"/>
                </a:solidFill>
              </a:defRPr>
            </a:pPr>
            <a:r>
              <a:t>Question Answering</a:t>
            </a:r>
          </a:p>
          <a:p>
            <a:pPr lvl="1"/>
            <a:r>
              <a:t>Future work</a:t>
            </a:r>
          </a:p>
          <a:p>
            <a:pPr lvl="1">
              <a:defRPr>
                <a:solidFill>
                  <a:srgbClr val="A7A7A7"/>
                </a:solidFill>
              </a:defRPr>
            </a:pPr>
            <a:r>
              <a:t>Conclusion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Shape 67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Future Work</a:t>
            </a:r>
          </a:p>
        </p:txBody>
      </p:sp>
      <p:sp>
        <p:nvSpPr>
          <p:cNvPr id="678" name="Shape 678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79" name="Shape 67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Generalize QA implementation: inference as an alignment </a:t>
            </a:r>
          </a:p>
          <a:p>
            <a:pPr lvl="1"/>
          </a:p>
          <a:p>
            <a:pPr lvl="1"/>
            <a:r>
              <a:t>Logical form: learn the transformation of dependency tree to logical form to recover scope and other phenomena that dependency parsers do not support</a:t>
            </a:r>
          </a:p>
          <a:p>
            <a:pPr lvl="1"/>
          </a:p>
          <a:p>
            <a:pPr lvl="1"/>
            <a:r>
              <a:t>Generalize our graphic model formulation to other tasks</a:t>
            </a:r>
          </a:p>
          <a:p>
            <a:pPr lvl="1"/>
          </a:p>
          <a:p>
            <a:pPr lvl="1"/>
            <a:r>
              <a:t>Extend it to support negation and quantifiers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" name="Shape 68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Future Work</a:t>
            </a:r>
          </a:p>
        </p:txBody>
      </p:sp>
      <p:sp>
        <p:nvSpPr>
          <p:cNvPr id="682" name="Shape 682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83" name="Shape 68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Deep learning to integrate symbolic and continuous   representations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Shape 68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Outline</a:t>
            </a:r>
          </a:p>
        </p:txBody>
      </p:sp>
      <p:sp>
        <p:nvSpPr>
          <p:cNvPr id="686" name="Shape 686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87" name="Shape 68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>
              <a:defRPr>
                <a:solidFill>
                  <a:srgbClr val="A7A7A7"/>
                </a:solidFill>
              </a:defRPr>
            </a:pPr>
            <a:r>
              <a:t>ّIntroduction</a:t>
            </a:r>
          </a:p>
          <a:p>
            <a:pPr lvl="1">
              <a:defRPr>
                <a:solidFill>
                  <a:srgbClr val="A7A7A7"/>
                </a:solidFill>
              </a:defRPr>
            </a:pPr>
            <a:r>
              <a:t>Logical form adaptations</a:t>
            </a:r>
          </a:p>
          <a:p>
            <a:pPr lvl="1">
              <a:defRPr>
                <a:solidFill>
                  <a:srgbClr val="A7A7A7"/>
                </a:solidFill>
              </a:defRPr>
            </a:pPr>
            <a:r>
              <a:t>Knowledge base</a:t>
            </a:r>
          </a:p>
          <a:p>
            <a:pPr lvl="1">
              <a:defRPr>
                <a:solidFill>
                  <a:srgbClr val="A7A7A7"/>
                </a:solidFill>
              </a:defRPr>
            </a:pPr>
            <a:r>
              <a:t>Question Answering</a:t>
            </a:r>
          </a:p>
          <a:p>
            <a:pPr lvl="1">
              <a:defRPr>
                <a:solidFill>
                  <a:srgbClr val="A7A7A7"/>
                </a:solidFill>
              </a:defRPr>
            </a:pPr>
            <a:r>
              <a:t>Future work</a:t>
            </a:r>
          </a:p>
          <a:p>
            <a:pPr lvl="1"/>
            <a:r>
              <a:t>Conclusion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77240">
              <a:defRPr sz="3060"/>
            </a:pPr>
            <a:r>
              <a:t>Proposal: Probabilistic Logic Semantics</a:t>
            </a:r>
          </a:p>
          <a:p>
            <a:pPr defTabSz="777240">
              <a:defRPr sz="1700"/>
            </a:pPr>
            <a:r>
              <a:t>[Beltagy et al., *SEM 2013]</a:t>
            </a:r>
          </a:p>
        </p:txBody>
      </p:sp>
      <p:sp>
        <p:nvSpPr>
          <p:cNvPr id="104" name="Shape 104"/>
          <p:cNvSpPr/>
          <p:nvPr>
            <p:ph type="sldNum" sz="quarter" idx="2"/>
          </p:nvPr>
        </p:nvSpPr>
        <p:spPr>
          <a:xfrm>
            <a:off x="8483776" y="6245225"/>
            <a:ext cx="203024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05" name="Shape 10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Probabilistic Logic</a:t>
            </a:r>
          </a:p>
          <a:p>
            <a:pPr lvl="1"/>
            <a:r>
              <a:t>Logic: expressivity of formal semantics</a:t>
            </a:r>
          </a:p>
          <a:p>
            <a:pPr lvl="1"/>
            <a:r>
              <a:t>Reasoning with uncertainty: </a:t>
            </a:r>
          </a:p>
          <a:p>
            <a:pPr lvl="2"/>
            <a:r>
              <a:t>encode linguistic resources</a:t>
            </a:r>
          </a:p>
          <a:p>
            <a:pPr lvl="3"/>
            <a:r>
              <a:t>e.g: distributional semantics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" name="Shape 69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Conclusion</a:t>
            </a:r>
          </a:p>
        </p:txBody>
      </p:sp>
      <p:sp>
        <p:nvSpPr>
          <p:cNvPr id="692" name="Shape 692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93" name="Shape 69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Probabilistic logic is a powerful representation that can effectively integrate symbolic and continuous aspects of meaning.</a:t>
            </a:r>
          </a:p>
          <a:p>
            <a:pPr/>
          </a:p>
          <a:p>
            <a:pPr/>
            <a:r>
              <a:t>Our contributions include adaptations of the logical form, various ways of collecting lexical knowledge and several inference algorithms for three natural language understanding tasks.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" name="Shape 695"/>
          <p:cNvSpPr/>
          <p:nvPr>
            <p:ph type="ctrTitle"/>
          </p:nvPr>
        </p:nvSpPr>
        <p:spPr>
          <a:xfrm>
            <a:off x="1302848" y="1872943"/>
            <a:ext cx="6538304" cy="3112114"/>
          </a:xfrm>
          <a:prstGeom prst="rect">
            <a:avLst/>
          </a:prstGeom>
        </p:spPr>
        <p:txBody>
          <a:bodyPr/>
          <a:lstStyle>
            <a:lvl1pPr defTabSz="448055">
              <a:spcBef>
                <a:spcPts val="200"/>
              </a:spcBef>
              <a:defRPr spc="236" sz="23618">
                <a:solidFill>
                  <a:srgbClr val="00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☺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" name="Shape 69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Multiple Parses</a:t>
            </a:r>
          </a:p>
        </p:txBody>
      </p:sp>
      <p:sp>
        <p:nvSpPr>
          <p:cNvPr id="698" name="Shape 698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99" name="Shape 69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Reduce effect of mis-parses</a:t>
            </a:r>
          </a:p>
          <a:p>
            <a:pPr/>
            <a:r>
              <a:t>Use the top CCG parse from</a:t>
            </a:r>
          </a:p>
          <a:p>
            <a:pPr lvl="1"/>
            <a:r>
              <a:t>C&amp;C </a:t>
            </a:r>
            <a:r>
              <a:t>[Clark and Curran 2004]</a:t>
            </a:r>
          </a:p>
          <a:p>
            <a:pPr lvl="1"/>
            <a:r>
              <a:t>EasyCCG</a:t>
            </a:r>
            <a:r>
              <a:t> [Lewis and Steedman 2014]</a:t>
            </a:r>
          </a:p>
          <a:p>
            <a:pPr/>
            <a:r>
              <a:t>Each sentence has two parses:</a:t>
            </a:r>
          </a:p>
          <a:p>
            <a:pPr lvl="1" marL="349250" indent="-285750">
              <a:buChar char="•"/>
            </a:pPr>
            <a:r>
              <a:t>Text: T1, T2</a:t>
            </a:r>
          </a:p>
          <a:p>
            <a:pPr lvl="1" marL="349250" indent="-285750">
              <a:buChar char="•"/>
            </a:pPr>
            <a:r>
              <a:t>Query: H1, H2</a:t>
            </a:r>
          </a:p>
          <a:p>
            <a:pPr/>
            <a:r>
              <a:t>Run our system with all combinations and use the highest probability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Shape 70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Precompiled rules: WordNet</a:t>
            </a:r>
          </a:p>
        </p:txBody>
      </p:sp>
      <p:sp>
        <p:nvSpPr>
          <p:cNvPr id="702" name="Shape 702"/>
          <p:cNvSpPr/>
          <p:nvPr>
            <p:ph type="sldNum" sz="quarter" idx="2"/>
          </p:nvPr>
        </p:nvSpPr>
        <p:spPr>
          <a:xfrm>
            <a:off x="8563384" y="6400800"/>
            <a:ext cx="275817" cy="26641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/>
            </a:lvl1pPr>
          </a:lstStyle>
          <a:p>
            <a:pPr/>
            <a:fld id="{86CB4B4D-7CA3-9044-876B-883B54F8677D}" type="slidenum"/>
          </a:p>
        </p:txBody>
      </p:sp>
      <p:sp>
        <p:nvSpPr>
          <p:cNvPr id="703" name="Shape 70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  <a:p>
            <a:pPr marL="342900" indent="-342900"/>
            <a:r>
              <a:t>1) WordNet rules</a:t>
            </a:r>
          </a:p>
          <a:p>
            <a:pPr lvl="1">
              <a:spcBef>
                <a:spcPts val="0"/>
              </a:spcBef>
            </a:pPr>
            <a:r>
              <a:t>WordNet: lexical database of word and their semantic relations</a:t>
            </a:r>
          </a:p>
          <a:p>
            <a:pPr lvl="1">
              <a:spcBef>
                <a:spcPts val="0"/>
              </a:spcBef>
            </a:pPr>
            <a:r>
              <a:t>Synonyms: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∀</a:t>
            </a:r>
            <a:r>
              <a:rPr>
                <a:latin typeface="Cambria Math"/>
                <a:ea typeface="Cambria Math"/>
                <a:cs typeface="Cambria Math"/>
                <a:sym typeface="Cambria Math"/>
              </a:rPr>
              <a:t>x. man(x) </a:t>
            </a:r>
            <a:r>
              <a:rPr>
                <a:latin typeface="CMU Serif Upright Italic"/>
                <a:ea typeface="CMU Serif Upright Italic"/>
                <a:cs typeface="CMU Serif Upright Italic"/>
                <a:sym typeface="CMU Serif Upright Italic"/>
              </a:rPr>
              <a:t>↔</a:t>
            </a:r>
            <a:r>
              <a:rPr>
                <a:latin typeface="Cambria Math"/>
                <a:ea typeface="Cambria Math"/>
                <a:cs typeface="Cambria Math"/>
                <a:sym typeface="Cambria Math"/>
              </a:rPr>
              <a:t> guy(x)   ⎮ w = ∞</a:t>
            </a:r>
            <a:endParaRPr>
              <a:latin typeface="Cambria Math"/>
              <a:ea typeface="Cambria Math"/>
              <a:cs typeface="Cambria Math"/>
              <a:sym typeface="Cambria Math"/>
            </a:endParaRPr>
          </a:p>
          <a:p>
            <a:pPr lvl="1">
              <a:spcBef>
                <a:spcPts val="0"/>
              </a:spcBef>
              <a:defRPr>
                <a:latin typeface="CMU Serif Upright Italic"/>
                <a:ea typeface="CMU Serif Upright Italic"/>
                <a:cs typeface="CMU Serif Upright Italic"/>
                <a:sym typeface="CMU Serif Upright Italic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Hyponym: </a:t>
            </a:r>
            <a:r>
              <a:t>∀</a:t>
            </a:r>
            <a:r>
              <a:rPr>
                <a:latin typeface="Cambria Math"/>
                <a:ea typeface="Cambria Math"/>
                <a:cs typeface="Cambria Math"/>
                <a:sym typeface="Cambria Math"/>
              </a:rPr>
              <a:t>x. car(x) </a:t>
            </a:r>
            <a:r>
              <a:t>→</a:t>
            </a:r>
            <a:r>
              <a:rPr>
                <a:latin typeface="Cambria Math"/>
                <a:ea typeface="Cambria Math"/>
                <a:cs typeface="Cambria Math"/>
                <a:sym typeface="Cambria Math"/>
              </a:rPr>
              <a:t> vehicle(x) ⎮ w = ∞</a:t>
            </a:r>
            <a:endParaRPr>
              <a:latin typeface="Cambria Math"/>
              <a:ea typeface="Cambria Math"/>
              <a:cs typeface="Cambria Math"/>
              <a:sym typeface="Cambria Math"/>
            </a:endParaRPr>
          </a:p>
          <a:p>
            <a:pPr lvl="1">
              <a:spcBef>
                <a:spcPts val="0"/>
              </a:spcBef>
              <a:defRPr>
                <a:latin typeface="CMU Serif Upright Italic"/>
                <a:ea typeface="CMU Serif Upright Italic"/>
                <a:cs typeface="CMU Serif Upright Italic"/>
                <a:sym typeface="CMU Serif Upright Italic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Antonyms:</a:t>
            </a:r>
            <a:r>
              <a:t> ∀</a:t>
            </a:r>
            <a:r>
              <a:rPr>
                <a:latin typeface="Cambria Math"/>
                <a:ea typeface="Cambria Math"/>
                <a:cs typeface="Cambria Math"/>
                <a:sym typeface="Cambria Math"/>
              </a:rPr>
              <a:t>x. tall(x) </a:t>
            </a:r>
            <a:r>
              <a:t>↔</a:t>
            </a:r>
            <a:r>
              <a:rPr>
                <a:latin typeface="Cambria Math"/>
                <a:ea typeface="Cambria Math"/>
                <a:cs typeface="Cambria Math"/>
                <a:sym typeface="Cambria Math"/>
              </a:rPr>
              <a:t> </a:t>
            </a:r>
            <a:r>
              <a:t>¬</a:t>
            </a:r>
            <a:r>
              <a:rPr>
                <a:latin typeface="Cambria Math"/>
                <a:ea typeface="Cambria Math"/>
                <a:cs typeface="Cambria Math"/>
                <a:sym typeface="Cambria Math"/>
              </a:rPr>
              <a:t>short(x) ⎮ w = ∞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Related Work</a:t>
            </a:r>
          </a:p>
        </p:txBody>
      </p:sp>
      <p:sp>
        <p:nvSpPr>
          <p:cNvPr id="110" name="Shape 110"/>
          <p:cNvSpPr/>
          <p:nvPr>
            <p:ph type="sldNum" sz="quarter" idx="2"/>
          </p:nvPr>
        </p:nvSpPr>
        <p:spPr>
          <a:xfrm>
            <a:off x="8483776" y="6245225"/>
            <a:ext cx="203024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11" name="Shape 111"/>
          <p:cNvSpPr/>
          <p:nvPr/>
        </p:nvSpPr>
        <p:spPr>
          <a:xfrm>
            <a:off x="144117" y="6139408"/>
            <a:ext cx="8855766" cy="1"/>
          </a:xfrm>
          <a:prstGeom prst="line">
            <a:avLst/>
          </a:prstGeom>
          <a:ln w="25400">
            <a:solidFill>
              <a:schemeClr val="accent2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112" name="Shape 112"/>
          <p:cNvSpPr/>
          <p:nvPr/>
        </p:nvSpPr>
        <p:spPr>
          <a:xfrm>
            <a:off x="778852" y="1623197"/>
            <a:ext cx="1561690" cy="766764"/>
          </a:xfrm>
          <a:prstGeom prst="roundRect">
            <a:avLst>
              <a:gd name="adj" fmla="val 24845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sz="1800"/>
            </a:lvl1pPr>
          </a:lstStyle>
          <a:p>
            <a:pPr/>
            <a:r>
              <a:t>Distributional semantics</a:t>
            </a:r>
          </a:p>
        </p:txBody>
      </p:sp>
      <p:sp>
        <p:nvSpPr>
          <p:cNvPr id="113" name="Shape 113"/>
          <p:cNvSpPr/>
          <p:nvPr/>
        </p:nvSpPr>
        <p:spPr>
          <a:xfrm>
            <a:off x="6609409" y="3914283"/>
            <a:ext cx="1962886" cy="766764"/>
          </a:xfrm>
          <a:prstGeom prst="roundRect">
            <a:avLst>
              <a:gd name="adj" fmla="val 24845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sz="1800"/>
            </a:lvl1pPr>
          </a:lstStyle>
          <a:p>
            <a:pPr/>
            <a:r>
              <a:t>[Lewis and Steedman 2013]</a:t>
            </a:r>
          </a:p>
        </p:txBody>
      </p:sp>
      <p:sp>
        <p:nvSpPr>
          <p:cNvPr id="114" name="Shape 114"/>
          <p:cNvSpPr/>
          <p:nvPr/>
        </p:nvSpPr>
        <p:spPr>
          <a:xfrm>
            <a:off x="6703647" y="5059826"/>
            <a:ext cx="1774410" cy="766763"/>
          </a:xfrm>
          <a:prstGeom prst="roundRect">
            <a:avLst>
              <a:gd name="adj" fmla="val 24845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sz="1800"/>
            </a:lvl1pPr>
          </a:lstStyle>
          <a:p>
            <a:pPr/>
            <a:r>
              <a:t>Formal semantics</a:t>
            </a:r>
          </a:p>
        </p:txBody>
      </p:sp>
      <p:sp>
        <p:nvSpPr>
          <p:cNvPr id="115" name="Shape 115"/>
          <p:cNvSpPr/>
          <p:nvPr/>
        </p:nvSpPr>
        <p:spPr>
          <a:xfrm>
            <a:off x="4492351" y="1583488"/>
            <a:ext cx="1774410" cy="4265536"/>
          </a:xfrm>
          <a:prstGeom prst="roundRect">
            <a:avLst>
              <a:gd name="adj" fmla="val 10736"/>
            </a:avLst>
          </a:prstGeom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algn="ctr">
              <a:defRPr sz="1800"/>
            </a:pPr>
            <a:r>
              <a:t>Natural Logic</a:t>
            </a:r>
          </a:p>
          <a:p>
            <a:pPr algn="ctr">
              <a:defRPr sz="1800"/>
            </a:pPr>
          </a:p>
          <a:p>
            <a:pPr algn="ctr">
              <a:defRPr sz="1800"/>
            </a:pPr>
            <a:r>
              <a:t>[Angeli and Manning 2014]</a:t>
            </a:r>
          </a:p>
          <a:p>
            <a:pPr algn="ctr">
              <a:defRPr sz="1800"/>
            </a:pPr>
            <a:r>
              <a:t>[MacCartney and Manning 2007,2008]</a:t>
            </a:r>
          </a:p>
        </p:txBody>
      </p:sp>
      <p:sp>
        <p:nvSpPr>
          <p:cNvPr id="116" name="Shape 116"/>
          <p:cNvSpPr/>
          <p:nvPr/>
        </p:nvSpPr>
        <p:spPr>
          <a:xfrm>
            <a:off x="2574229" y="1623197"/>
            <a:ext cx="1684436" cy="766764"/>
          </a:xfrm>
          <a:prstGeom prst="roundRect">
            <a:avLst>
              <a:gd name="adj" fmla="val 24845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sz="1800"/>
            </a:lvl1pPr>
          </a:lstStyle>
          <a:p>
            <a:pPr/>
            <a:r>
              <a:t>Compositional distributional</a:t>
            </a:r>
          </a:p>
        </p:txBody>
      </p:sp>
      <p:sp>
        <p:nvSpPr>
          <p:cNvPr id="117" name="Shape 117"/>
          <p:cNvSpPr/>
          <p:nvPr/>
        </p:nvSpPr>
        <p:spPr>
          <a:xfrm>
            <a:off x="6507070" y="2768741"/>
            <a:ext cx="2167563" cy="766763"/>
          </a:xfrm>
          <a:prstGeom prst="roundRect">
            <a:avLst>
              <a:gd name="adj" fmla="val 24845"/>
            </a:avLst>
          </a:prstGeom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algn="ctr">
              <a:defRPr sz="1800"/>
            </a:pPr>
            <a:r>
              <a:t>Semantic parsing</a:t>
            </a:r>
          </a:p>
          <a:p>
            <a:pPr algn="ctr">
              <a:defRPr sz="1800"/>
            </a:pPr>
            <a:r>
              <a:t>(fixed ontology)</a:t>
            </a:r>
          </a:p>
        </p:txBody>
      </p:sp>
      <p:sp>
        <p:nvSpPr>
          <p:cNvPr id="118" name="Shape 118"/>
          <p:cNvSpPr/>
          <p:nvPr/>
        </p:nvSpPr>
        <p:spPr>
          <a:xfrm>
            <a:off x="6703647" y="1623197"/>
            <a:ext cx="1774410" cy="766764"/>
          </a:xfrm>
          <a:prstGeom prst="roundRect">
            <a:avLst>
              <a:gd name="adj" fmla="val 24845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sz="1800"/>
            </a:lvl1pPr>
          </a:lstStyle>
          <a:p>
            <a:pPr/>
            <a:r>
              <a:t>Our work</a:t>
            </a:r>
          </a:p>
        </p:txBody>
      </p:sp>
      <p:sp>
        <p:nvSpPr>
          <p:cNvPr id="119" name="Shape 119"/>
          <p:cNvSpPr/>
          <p:nvPr/>
        </p:nvSpPr>
        <p:spPr>
          <a:xfrm>
            <a:off x="3315988" y="6217714"/>
            <a:ext cx="2512024" cy="492526"/>
          </a:xfrm>
          <a:prstGeom prst="roundRect">
            <a:avLst>
              <a:gd name="adj" fmla="val 38678"/>
            </a:avLst>
          </a:prstGeom>
          <a:solidFill>
            <a:schemeClr val="accent2"/>
          </a:solidFill>
          <a:ln w="25400">
            <a:solidFill>
              <a:srgbClr val="25257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b="1">
                <a:solidFill>
                  <a:srgbClr val="FFFFFF"/>
                </a:solidFill>
              </a:defRPr>
            </a:lvl1pPr>
          </a:lstStyle>
          <a:p>
            <a:pPr/>
            <a:r>
              <a:t>Logical structure</a:t>
            </a:r>
          </a:p>
        </p:txBody>
      </p:sp>
      <p:sp>
        <p:nvSpPr>
          <p:cNvPr id="120" name="Shape 120"/>
          <p:cNvSpPr/>
          <p:nvPr/>
        </p:nvSpPr>
        <p:spPr>
          <a:xfrm flipV="1">
            <a:off x="687743" y="1166103"/>
            <a:ext cx="1" cy="5367772"/>
          </a:xfrm>
          <a:prstGeom prst="line">
            <a:avLst/>
          </a:prstGeom>
          <a:ln w="25400">
            <a:solidFill>
              <a:schemeClr val="accent2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121" name="Shape 121"/>
          <p:cNvSpPr/>
          <p:nvPr/>
        </p:nvSpPr>
        <p:spPr>
          <a:xfrm rot="16200000">
            <a:off x="-526459" y="3469993"/>
            <a:ext cx="1774409" cy="492526"/>
          </a:xfrm>
          <a:prstGeom prst="roundRect">
            <a:avLst>
              <a:gd name="adj" fmla="val 38678"/>
            </a:avLst>
          </a:prstGeom>
          <a:solidFill>
            <a:schemeClr val="accent2"/>
          </a:solidFill>
          <a:ln w="25400">
            <a:solidFill>
              <a:srgbClr val="25257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b="1">
                <a:solidFill>
                  <a:srgbClr val="FFFFFF"/>
                </a:solidFill>
              </a:defRPr>
            </a:lvl1pPr>
          </a:lstStyle>
          <a:p>
            <a:pPr/>
            <a:r>
              <a:t>Uncertainty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17" grpId="5"/>
      <p:bldP build="whole" bldLvl="1" animBg="1" rev="0" advAuto="0" spid="116" grpId="3"/>
      <p:bldP build="whole" bldLvl="1" animBg="1" rev="0" advAuto="0" spid="112" grpId="1"/>
      <p:bldP build="whole" bldLvl="1" animBg="1" rev="0" advAuto="0" spid="118" grpId="7"/>
      <p:bldP build="whole" bldLvl="1" animBg="1" rev="0" advAuto="0" spid="115" grpId="6"/>
      <p:bldP build="whole" bldLvl="1" animBg="1" rev="0" advAuto="0" spid="113" grpId="4"/>
      <p:bldP build="whole" bldLvl="1" animBg="1" rev="0" advAuto="0" spid="114" grpId="2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Custom Design">
  <a:themeElements>
    <a:clrScheme name="Custom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ustom Design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Custom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Custom Design">
  <a:themeElements>
    <a:clrScheme name="Custom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ustom Design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Custom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