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notesMasterIdLst>
    <p:notesMasterId r:id="rId39"/>
  </p:notesMasterIdLst>
  <p:handoutMasterIdLst>
    <p:handoutMasterId r:id="rId40"/>
  </p:handoutMasterIdLst>
  <p:sldIdLst>
    <p:sldId id="256" r:id="rId5"/>
    <p:sldId id="302" r:id="rId6"/>
    <p:sldId id="320" r:id="rId7"/>
    <p:sldId id="303" r:id="rId8"/>
    <p:sldId id="304" r:id="rId9"/>
    <p:sldId id="324" r:id="rId10"/>
    <p:sldId id="325" r:id="rId11"/>
    <p:sldId id="321" r:id="rId12"/>
    <p:sldId id="259" r:id="rId13"/>
    <p:sldId id="280" r:id="rId14"/>
    <p:sldId id="322" r:id="rId15"/>
    <p:sldId id="313" r:id="rId16"/>
    <p:sldId id="261" r:id="rId17"/>
    <p:sldId id="262" r:id="rId18"/>
    <p:sldId id="283" r:id="rId19"/>
    <p:sldId id="317" r:id="rId20"/>
    <p:sldId id="326" r:id="rId21"/>
    <p:sldId id="284" r:id="rId22"/>
    <p:sldId id="285" r:id="rId23"/>
    <p:sldId id="291" r:id="rId24"/>
    <p:sldId id="316" r:id="rId25"/>
    <p:sldId id="269" r:id="rId26"/>
    <p:sldId id="293" r:id="rId27"/>
    <p:sldId id="294" r:id="rId28"/>
    <p:sldId id="295" r:id="rId29"/>
    <p:sldId id="323" r:id="rId30"/>
    <p:sldId id="270" r:id="rId31"/>
    <p:sldId id="271" r:id="rId32"/>
    <p:sldId id="273" r:id="rId33"/>
    <p:sldId id="319" r:id="rId34"/>
    <p:sldId id="309" r:id="rId35"/>
    <p:sldId id="310" r:id="rId36"/>
    <p:sldId id="311" r:id="rId37"/>
    <p:sldId id="312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C0000"/>
    <a:srgbClr val="691D46"/>
    <a:srgbClr val="2259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718" autoAdjust="0"/>
    <p:restoredTop sz="81034" autoAdjust="0"/>
  </p:normalViewPr>
  <p:slideViewPr>
    <p:cSldViewPr snapToGrid="0" snapToObjects="1">
      <p:cViewPr>
        <p:scale>
          <a:sx n="85" d="100"/>
          <a:sy n="85" d="100"/>
        </p:scale>
        <p:origin x="-848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00"/>
    </p:cViewPr>
  </p:outlineViewPr>
  <p:notesTextViewPr>
    <p:cViewPr>
      <p:scale>
        <a:sx n="140" d="100"/>
        <a:sy n="14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30" Type="http://schemas.openxmlformats.org/officeDocument/2006/relationships/slide" Target="slides/slide26.xml"/><Relationship Id="rId31" Type="http://schemas.openxmlformats.org/officeDocument/2006/relationships/slide" Target="slides/slide27.xml"/><Relationship Id="rId32" Type="http://schemas.openxmlformats.org/officeDocument/2006/relationships/slide" Target="slides/slide28.xml"/><Relationship Id="rId9" Type="http://schemas.openxmlformats.org/officeDocument/2006/relationships/slide" Target="slides/slide5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3" Type="http://schemas.openxmlformats.org/officeDocument/2006/relationships/slide" Target="slides/slide29.xml"/><Relationship Id="rId34" Type="http://schemas.openxmlformats.org/officeDocument/2006/relationships/slide" Target="slides/slide30.xml"/><Relationship Id="rId35" Type="http://schemas.openxmlformats.org/officeDocument/2006/relationships/slide" Target="slides/slide31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37" Type="http://schemas.openxmlformats.org/officeDocument/2006/relationships/slide" Target="slides/slide33.xml"/><Relationship Id="rId38" Type="http://schemas.openxmlformats.org/officeDocument/2006/relationships/slide" Target="slides/slide34.xml"/><Relationship Id="rId39" Type="http://schemas.openxmlformats.org/officeDocument/2006/relationships/notesMaster" Target="notesMasters/notesMaster1.xml"/><Relationship Id="rId40" Type="http://schemas.openxmlformats.org/officeDocument/2006/relationships/handoutMaster" Target="handoutMasters/handoutMaster1.xml"/><Relationship Id="rId41" Type="http://schemas.openxmlformats.org/officeDocument/2006/relationships/printerSettings" Target="printerSettings/printerSettings1.bin"/><Relationship Id="rId42" Type="http://schemas.openxmlformats.org/officeDocument/2006/relationships/presProps" Target="presProps.xml"/><Relationship Id="rId43" Type="http://schemas.openxmlformats.org/officeDocument/2006/relationships/viewProps" Target="viewProps.xml"/><Relationship Id="rId44" Type="http://schemas.openxmlformats.org/officeDocument/2006/relationships/theme" Target="theme/theme1.xml"/><Relationship Id="rId45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D9AB7B-0000-1F4E-BD3D-D754C8BED12C}" type="doc">
      <dgm:prSet loTypeId="urn:microsoft.com/office/officeart/2005/8/layout/radial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CB1CBA7-AC3C-B242-A65F-40E2A0B58960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3500" dirty="0" smtClean="0"/>
            <a:t>Can be edited by anyone</a:t>
          </a:r>
          <a:endParaRPr lang="en-US" sz="3500" dirty="0"/>
        </a:p>
      </dgm:t>
    </dgm:pt>
    <dgm:pt modelId="{6C8AD4F6-C805-A04C-A6EC-4538EA009E7F}" type="parTrans" cxnId="{E53C5B75-3161-B04B-A974-8C365D67AE25}">
      <dgm:prSet/>
      <dgm:spPr/>
      <dgm:t>
        <a:bodyPr/>
        <a:lstStyle/>
        <a:p>
          <a:endParaRPr lang="en-US"/>
        </a:p>
      </dgm:t>
    </dgm:pt>
    <dgm:pt modelId="{683E8F36-4121-144E-85B8-D3712D304325}" type="sibTrans" cxnId="{E53C5B75-3161-B04B-A974-8C365D67AE25}">
      <dgm:prSet/>
      <dgm:spPr/>
      <dgm:t>
        <a:bodyPr/>
        <a:lstStyle/>
        <a:p>
          <a:endParaRPr lang="en-US"/>
        </a:p>
      </dgm:t>
    </dgm:pt>
    <dgm:pt modelId="{8302CBC5-4439-0241-B3E9-0DC354BB6438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3500" dirty="0" smtClean="0"/>
            <a:t>Neutral-point-of-view</a:t>
          </a:r>
          <a:endParaRPr lang="en-US" sz="3500" dirty="0"/>
        </a:p>
      </dgm:t>
    </dgm:pt>
    <dgm:pt modelId="{89DE68DC-9C12-CC4D-A0F8-EA8CA00C810B}" type="parTrans" cxnId="{614081E6-224B-F740-8D3B-39B3D5340996}">
      <dgm:prSet/>
      <dgm:spPr/>
      <dgm:t>
        <a:bodyPr/>
        <a:lstStyle/>
        <a:p>
          <a:endParaRPr lang="en-US"/>
        </a:p>
      </dgm:t>
    </dgm:pt>
    <dgm:pt modelId="{D350AC95-4FA6-634B-AC76-49E6E5F46642}" type="sibTrans" cxnId="{614081E6-224B-F740-8D3B-39B3D5340996}">
      <dgm:prSet/>
      <dgm:spPr/>
      <dgm:t>
        <a:bodyPr/>
        <a:lstStyle/>
        <a:p>
          <a:endParaRPr lang="en-US"/>
        </a:p>
      </dgm:t>
    </dgm:pt>
    <dgm:pt modelId="{9FC6950E-891F-384E-A37A-2972A37E15F3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3500" dirty="0" smtClean="0"/>
            <a:t>Verifiability</a:t>
          </a:r>
          <a:endParaRPr lang="en-US" sz="3500" dirty="0"/>
        </a:p>
      </dgm:t>
    </dgm:pt>
    <dgm:pt modelId="{AC81906F-6944-7240-AD50-EB657C86D06C}" type="parTrans" cxnId="{44CE818B-C3CD-FC41-AD6A-44CE3830800D}">
      <dgm:prSet/>
      <dgm:spPr/>
      <dgm:t>
        <a:bodyPr/>
        <a:lstStyle/>
        <a:p>
          <a:endParaRPr lang="en-US"/>
        </a:p>
      </dgm:t>
    </dgm:pt>
    <dgm:pt modelId="{98A080DB-4512-1746-AEC1-71FEF477C3BE}" type="sibTrans" cxnId="{44CE818B-C3CD-FC41-AD6A-44CE3830800D}">
      <dgm:prSet/>
      <dgm:spPr/>
      <dgm:t>
        <a:bodyPr/>
        <a:lstStyle/>
        <a:p>
          <a:endParaRPr lang="en-US"/>
        </a:p>
      </dgm:t>
    </dgm:pt>
    <dgm:pt modelId="{00A92416-8EA1-6149-BDE3-118B7B3579E2}" type="pres">
      <dgm:prSet presAssocID="{64D9AB7B-0000-1F4E-BD3D-D754C8BED12C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2FD1262-4937-2D4F-A6B1-FBA0025370D0}" type="pres">
      <dgm:prSet presAssocID="{64D9AB7B-0000-1F4E-BD3D-D754C8BED12C}" presName="cycle" presStyleCnt="0"/>
      <dgm:spPr/>
    </dgm:pt>
    <dgm:pt modelId="{4F46CD8D-053D-7048-A6BC-457F63C89A08}" type="pres">
      <dgm:prSet presAssocID="{64D9AB7B-0000-1F4E-BD3D-D754C8BED12C}" presName="centerShape" presStyleCnt="0"/>
      <dgm:spPr/>
    </dgm:pt>
    <dgm:pt modelId="{8188B694-8C50-554B-8261-39655BC53427}" type="pres">
      <dgm:prSet presAssocID="{64D9AB7B-0000-1F4E-BD3D-D754C8BED12C}" presName="connSite" presStyleLbl="node1" presStyleIdx="0" presStyleCnt="4"/>
      <dgm:spPr/>
    </dgm:pt>
    <dgm:pt modelId="{DC08D2EC-FEAA-BA46-9F1C-276C834E0C45}" type="pres">
      <dgm:prSet presAssocID="{64D9AB7B-0000-1F4E-BD3D-D754C8BED12C}" presName="visible" presStyleLbl="node1" presStyleIdx="0" presStyleCnt="4" custScaleX="157914" custScaleY="141825" custLinFactNeighborX="-25226" custLinFactNeighborY="-1328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</dgm:spPr>
    </dgm:pt>
    <dgm:pt modelId="{46067D74-75D1-CA4C-B805-B8B7D35EA1BE}" type="pres">
      <dgm:prSet presAssocID="{6C8AD4F6-C805-A04C-A6EC-4538EA009E7F}" presName="Name25" presStyleLbl="parChTrans1D1" presStyleIdx="0" presStyleCnt="3"/>
      <dgm:spPr/>
      <dgm:t>
        <a:bodyPr/>
        <a:lstStyle/>
        <a:p>
          <a:endParaRPr lang="en-US"/>
        </a:p>
      </dgm:t>
    </dgm:pt>
    <dgm:pt modelId="{FA8D6741-42C2-834C-BA85-1CF34215008B}" type="pres">
      <dgm:prSet presAssocID="{8CB1CBA7-AC3C-B242-A65F-40E2A0B58960}" presName="node" presStyleCnt="0"/>
      <dgm:spPr/>
    </dgm:pt>
    <dgm:pt modelId="{E4325842-1EE1-034F-A3CC-16655F617B23}" type="pres">
      <dgm:prSet presAssocID="{8CB1CBA7-AC3C-B242-A65F-40E2A0B58960}" presName="parentNode" presStyleLbl="node1" presStyleIdx="1" presStyleCnt="4" custScaleX="294559" custLinFactX="100000" custLinFactNeighborX="142915" custLinFactNeighborY="-11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BEA544-F7F4-F54F-B124-3DC0349EF279}" type="pres">
      <dgm:prSet presAssocID="{8CB1CBA7-AC3C-B242-A65F-40E2A0B58960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3E5C6C-FFE7-0545-8EC7-D0382BA5E090}" type="pres">
      <dgm:prSet presAssocID="{89DE68DC-9C12-CC4D-A0F8-EA8CA00C810B}" presName="Name25" presStyleLbl="parChTrans1D1" presStyleIdx="1" presStyleCnt="3"/>
      <dgm:spPr/>
      <dgm:t>
        <a:bodyPr/>
        <a:lstStyle/>
        <a:p>
          <a:endParaRPr lang="en-US"/>
        </a:p>
      </dgm:t>
    </dgm:pt>
    <dgm:pt modelId="{F978111F-336D-4E49-9322-7AE89EAB54EB}" type="pres">
      <dgm:prSet presAssocID="{8302CBC5-4439-0241-B3E9-0DC354BB6438}" presName="node" presStyleCnt="0"/>
      <dgm:spPr/>
    </dgm:pt>
    <dgm:pt modelId="{BD23CD4F-C7CD-434B-836E-A30C518FD589}" type="pres">
      <dgm:prSet presAssocID="{8302CBC5-4439-0241-B3E9-0DC354BB6438}" presName="parentNode" presStyleLbl="node1" presStyleIdx="2" presStyleCnt="4" custScaleX="298618" custLinFactX="100000" custLinFactNeighborX="107961" custLinFactNeighborY="-1348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BA8939-DB84-7D41-8876-8D3995797DE7}" type="pres">
      <dgm:prSet presAssocID="{8302CBC5-4439-0241-B3E9-0DC354BB6438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687D7C-E8B6-E445-B03A-0C89EA634651}" type="pres">
      <dgm:prSet presAssocID="{AC81906F-6944-7240-AD50-EB657C86D06C}" presName="Name25" presStyleLbl="parChTrans1D1" presStyleIdx="2" presStyleCnt="3"/>
      <dgm:spPr/>
      <dgm:t>
        <a:bodyPr/>
        <a:lstStyle/>
        <a:p>
          <a:endParaRPr lang="en-US"/>
        </a:p>
      </dgm:t>
    </dgm:pt>
    <dgm:pt modelId="{64D39880-B439-7D4F-A8E4-E3D29B1CB9E8}" type="pres">
      <dgm:prSet presAssocID="{9FC6950E-891F-384E-A37A-2972A37E15F3}" presName="node" presStyleCnt="0"/>
      <dgm:spPr/>
    </dgm:pt>
    <dgm:pt modelId="{D9ED0985-F643-BA4D-A2DF-22CA4965D755}" type="pres">
      <dgm:prSet presAssocID="{9FC6950E-891F-384E-A37A-2972A37E15F3}" presName="parentNode" presStyleLbl="node1" presStyleIdx="3" presStyleCnt="4" custScaleX="274178" custScaleY="75222" custLinFactX="100000" custLinFactNeighborX="134554" custLinFactNeighborY="-1659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077144-BDDA-A24D-A311-D7FD7F5E55FC}" type="pres">
      <dgm:prSet presAssocID="{9FC6950E-891F-384E-A37A-2972A37E15F3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C1C6335-6DB7-C44C-A821-520FAF45379B}" type="presOf" srcId="{6C8AD4F6-C805-A04C-A6EC-4538EA009E7F}" destId="{46067D74-75D1-CA4C-B805-B8B7D35EA1BE}" srcOrd="0" destOrd="0" presId="urn:microsoft.com/office/officeart/2005/8/layout/radial2"/>
    <dgm:cxn modelId="{74610F67-1E6E-9B4B-AFF0-991619BEC51B}" type="presOf" srcId="{8302CBC5-4439-0241-B3E9-0DC354BB6438}" destId="{BD23CD4F-C7CD-434B-836E-A30C518FD589}" srcOrd="0" destOrd="0" presId="urn:microsoft.com/office/officeart/2005/8/layout/radial2"/>
    <dgm:cxn modelId="{9557F389-9B33-8245-ADD7-0A61163F169A}" type="presOf" srcId="{89DE68DC-9C12-CC4D-A0F8-EA8CA00C810B}" destId="{8A3E5C6C-FFE7-0545-8EC7-D0382BA5E090}" srcOrd="0" destOrd="0" presId="urn:microsoft.com/office/officeart/2005/8/layout/radial2"/>
    <dgm:cxn modelId="{614081E6-224B-F740-8D3B-39B3D5340996}" srcId="{64D9AB7B-0000-1F4E-BD3D-D754C8BED12C}" destId="{8302CBC5-4439-0241-B3E9-0DC354BB6438}" srcOrd="1" destOrd="0" parTransId="{89DE68DC-9C12-CC4D-A0F8-EA8CA00C810B}" sibTransId="{D350AC95-4FA6-634B-AC76-49E6E5F46642}"/>
    <dgm:cxn modelId="{E53C5B75-3161-B04B-A974-8C365D67AE25}" srcId="{64D9AB7B-0000-1F4E-BD3D-D754C8BED12C}" destId="{8CB1CBA7-AC3C-B242-A65F-40E2A0B58960}" srcOrd="0" destOrd="0" parTransId="{6C8AD4F6-C805-A04C-A6EC-4538EA009E7F}" sibTransId="{683E8F36-4121-144E-85B8-D3712D304325}"/>
    <dgm:cxn modelId="{38AF4FE5-3400-1D43-8883-AF9602226D43}" type="presOf" srcId="{AC81906F-6944-7240-AD50-EB657C86D06C}" destId="{54687D7C-E8B6-E445-B03A-0C89EA634651}" srcOrd="0" destOrd="0" presId="urn:microsoft.com/office/officeart/2005/8/layout/radial2"/>
    <dgm:cxn modelId="{A3BA0A05-BF73-7549-B4A9-5AED45A7EA59}" type="presOf" srcId="{9FC6950E-891F-384E-A37A-2972A37E15F3}" destId="{D9ED0985-F643-BA4D-A2DF-22CA4965D755}" srcOrd="0" destOrd="0" presId="urn:microsoft.com/office/officeart/2005/8/layout/radial2"/>
    <dgm:cxn modelId="{5F000BA8-DB76-FD4B-8253-68BA8FE36EE9}" type="presOf" srcId="{8CB1CBA7-AC3C-B242-A65F-40E2A0B58960}" destId="{E4325842-1EE1-034F-A3CC-16655F617B23}" srcOrd="0" destOrd="0" presId="urn:microsoft.com/office/officeart/2005/8/layout/radial2"/>
    <dgm:cxn modelId="{44CE818B-C3CD-FC41-AD6A-44CE3830800D}" srcId="{64D9AB7B-0000-1F4E-BD3D-D754C8BED12C}" destId="{9FC6950E-891F-384E-A37A-2972A37E15F3}" srcOrd="2" destOrd="0" parTransId="{AC81906F-6944-7240-AD50-EB657C86D06C}" sibTransId="{98A080DB-4512-1746-AEC1-71FEF477C3BE}"/>
    <dgm:cxn modelId="{C7FB6560-22A9-664F-846A-B7C0EFEFF340}" type="presOf" srcId="{64D9AB7B-0000-1F4E-BD3D-D754C8BED12C}" destId="{00A92416-8EA1-6149-BDE3-118B7B3579E2}" srcOrd="0" destOrd="0" presId="urn:microsoft.com/office/officeart/2005/8/layout/radial2"/>
    <dgm:cxn modelId="{685BFE46-EC95-0D41-8BA0-605E1C8C369A}" type="presParOf" srcId="{00A92416-8EA1-6149-BDE3-118B7B3579E2}" destId="{B2FD1262-4937-2D4F-A6B1-FBA0025370D0}" srcOrd="0" destOrd="0" presId="urn:microsoft.com/office/officeart/2005/8/layout/radial2"/>
    <dgm:cxn modelId="{2E7E0B55-45C8-3E44-8CAA-897E371B3A32}" type="presParOf" srcId="{B2FD1262-4937-2D4F-A6B1-FBA0025370D0}" destId="{4F46CD8D-053D-7048-A6BC-457F63C89A08}" srcOrd="0" destOrd="0" presId="urn:microsoft.com/office/officeart/2005/8/layout/radial2"/>
    <dgm:cxn modelId="{CDDE1F14-41C9-894F-8593-F55EE4869C55}" type="presParOf" srcId="{4F46CD8D-053D-7048-A6BC-457F63C89A08}" destId="{8188B694-8C50-554B-8261-39655BC53427}" srcOrd="0" destOrd="0" presId="urn:microsoft.com/office/officeart/2005/8/layout/radial2"/>
    <dgm:cxn modelId="{89AB5DFF-735B-994B-98A8-5717047C3F5F}" type="presParOf" srcId="{4F46CD8D-053D-7048-A6BC-457F63C89A08}" destId="{DC08D2EC-FEAA-BA46-9F1C-276C834E0C45}" srcOrd="1" destOrd="0" presId="urn:microsoft.com/office/officeart/2005/8/layout/radial2"/>
    <dgm:cxn modelId="{58933B9E-07A8-9245-8923-A0D8F7C6D626}" type="presParOf" srcId="{B2FD1262-4937-2D4F-A6B1-FBA0025370D0}" destId="{46067D74-75D1-CA4C-B805-B8B7D35EA1BE}" srcOrd="1" destOrd="0" presId="urn:microsoft.com/office/officeart/2005/8/layout/radial2"/>
    <dgm:cxn modelId="{CF333B28-A177-F44D-8461-1F0F6EB91C5F}" type="presParOf" srcId="{B2FD1262-4937-2D4F-A6B1-FBA0025370D0}" destId="{FA8D6741-42C2-834C-BA85-1CF34215008B}" srcOrd="2" destOrd="0" presId="urn:microsoft.com/office/officeart/2005/8/layout/radial2"/>
    <dgm:cxn modelId="{C969CD67-F034-4144-8F32-1EA321F5E51E}" type="presParOf" srcId="{FA8D6741-42C2-834C-BA85-1CF34215008B}" destId="{E4325842-1EE1-034F-A3CC-16655F617B23}" srcOrd="0" destOrd="0" presId="urn:microsoft.com/office/officeart/2005/8/layout/radial2"/>
    <dgm:cxn modelId="{C4D20182-47BB-B043-98B0-5EAF67111F96}" type="presParOf" srcId="{FA8D6741-42C2-834C-BA85-1CF34215008B}" destId="{F8BEA544-F7F4-F54F-B124-3DC0349EF279}" srcOrd="1" destOrd="0" presId="urn:microsoft.com/office/officeart/2005/8/layout/radial2"/>
    <dgm:cxn modelId="{2D91CB97-8176-3B46-A9DA-0286AC6EA7CE}" type="presParOf" srcId="{B2FD1262-4937-2D4F-A6B1-FBA0025370D0}" destId="{8A3E5C6C-FFE7-0545-8EC7-D0382BA5E090}" srcOrd="3" destOrd="0" presId="urn:microsoft.com/office/officeart/2005/8/layout/radial2"/>
    <dgm:cxn modelId="{42912ED8-D44C-E644-87F8-6A6031198322}" type="presParOf" srcId="{B2FD1262-4937-2D4F-A6B1-FBA0025370D0}" destId="{F978111F-336D-4E49-9322-7AE89EAB54EB}" srcOrd="4" destOrd="0" presId="urn:microsoft.com/office/officeart/2005/8/layout/radial2"/>
    <dgm:cxn modelId="{B2D27AA5-ED17-494E-A5FA-6C66AEF2C6A1}" type="presParOf" srcId="{F978111F-336D-4E49-9322-7AE89EAB54EB}" destId="{BD23CD4F-C7CD-434B-836E-A30C518FD589}" srcOrd="0" destOrd="0" presId="urn:microsoft.com/office/officeart/2005/8/layout/radial2"/>
    <dgm:cxn modelId="{BAD69C22-8886-FC4D-BC92-1DA676955B30}" type="presParOf" srcId="{F978111F-336D-4E49-9322-7AE89EAB54EB}" destId="{D7BA8939-DB84-7D41-8876-8D3995797DE7}" srcOrd="1" destOrd="0" presId="urn:microsoft.com/office/officeart/2005/8/layout/radial2"/>
    <dgm:cxn modelId="{35924A71-BFA2-A344-A03D-242AD1EDB33E}" type="presParOf" srcId="{B2FD1262-4937-2D4F-A6B1-FBA0025370D0}" destId="{54687D7C-E8B6-E445-B03A-0C89EA634651}" srcOrd="5" destOrd="0" presId="urn:microsoft.com/office/officeart/2005/8/layout/radial2"/>
    <dgm:cxn modelId="{AFD5D770-7C07-7944-BA99-5505AD868BF1}" type="presParOf" srcId="{B2FD1262-4937-2D4F-A6B1-FBA0025370D0}" destId="{64D39880-B439-7D4F-A8E4-E3D29B1CB9E8}" srcOrd="6" destOrd="0" presId="urn:microsoft.com/office/officeart/2005/8/layout/radial2"/>
    <dgm:cxn modelId="{7AC1712F-B450-2543-AFCB-FB80D34F9405}" type="presParOf" srcId="{64D39880-B439-7D4F-A8E4-E3D29B1CB9E8}" destId="{D9ED0985-F643-BA4D-A2DF-22CA4965D755}" srcOrd="0" destOrd="0" presId="urn:microsoft.com/office/officeart/2005/8/layout/radial2"/>
    <dgm:cxn modelId="{947CCE81-95BC-1747-A57F-BB70D6D5D0BE}" type="presParOf" srcId="{64D39880-B439-7D4F-A8E4-E3D29B1CB9E8}" destId="{DB077144-BDDA-A24D-A311-D7FD7F5E55FC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5D048C1-E7CB-4642-9F62-28F588DCCB1E}" type="doc">
      <dgm:prSet loTypeId="urn:microsoft.com/office/officeart/2005/8/layout/vList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466E5A2-D29E-8440-8124-D4723FDEAE3B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n-US" dirty="0" smtClean="0"/>
            <a:t>Content-based features </a:t>
          </a:r>
          <a:endParaRPr lang="en-US" dirty="0"/>
        </a:p>
      </dgm:t>
    </dgm:pt>
    <dgm:pt modelId="{AA2575D8-02FB-BD4B-822B-F3712DB5AFE3}" type="parTrans" cxnId="{B8B16AE8-E30B-8340-8875-679C9E1CD6BB}">
      <dgm:prSet/>
      <dgm:spPr/>
      <dgm:t>
        <a:bodyPr/>
        <a:lstStyle/>
        <a:p>
          <a:endParaRPr lang="en-US"/>
        </a:p>
      </dgm:t>
    </dgm:pt>
    <dgm:pt modelId="{43303A1B-33A1-E542-BD0C-72F8F4B83FB0}" type="sibTrans" cxnId="{B8B16AE8-E30B-8340-8875-679C9E1CD6BB}">
      <dgm:prSet/>
      <dgm:spPr/>
      <dgm:t>
        <a:bodyPr/>
        <a:lstStyle/>
        <a:p>
          <a:endParaRPr lang="en-US"/>
        </a:p>
      </dgm:t>
    </dgm:pt>
    <dgm:pt modelId="{BA8D7A13-924E-8F4A-8FD4-ABFF1587FAD9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n-US" dirty="0" smtClean="0"/>
            <a:t>Structure features</a:t>
          </a:r>
          <a:endParaRPr lang="en-US" dirty="0"/>
        </a:p>
      </dgm:t>
    </dgm:pt>
    <dgm:pt modelId="{2ACF3300-2D9D-B249-BABA-0928884A260B}" type="parTrans" cxnId="{7153D22B-C3F5-7B49-B930-38DD29C02F2D}">
      <dgm:prSet/>
      <dgm:spPr/>
      <dgm:t>
        <a:bodyPr/>
        <a:lstStyle/>
        <a:p>
          <a:endParaRPr lang="en-US"/>
        </a:p>
      </dgm:t>
    </dgm:pt>
    <dgm:pt modelId="{F8DE7F6B-15FC-8E46-8A2F-3BF9F618048C}" type="sibTrans" cxnId="{7153D22B-C3F5-7B49-B930-38DD29C02F2D}">
      <dgm:prSet/>
      <dgm:spPr/>
      <dgm:t>
        <a:bodyPr/>
        <a:lstStyle/>
        <a:p>
          <a:endParaRPr lang="en-US"/>
        </a:p>
      </dgm:t>
    </dgm:pt>
    <dgm:pt modelId="{596722A5-B964-2E49-91D5-44F29C7595D3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n-US" dirty="0" smtClean="0"/>
            <a:t>Network features </a:t>
          </a:r>
          <a:endParaRPr lang="en-US" dirty="0"/>
        </a:p>
      </dgm:t>
    </dgm:pt>
    <dgm:pt modelId="{3C2EF4F8-510B-C947-9B29-698E66A2FDAE}" type="parTrans" cxnId="{B09DB656-5BB4-6F4E-A9A4-D9A4D81587B8}">
      <dgm:prSet/>
      <dgm:spPr/>
      <dgm:t>
        <a:bodyPr/>
        <a:lstStyle/>
        <a:p>
          <a:endParaRPr lang="en-US"/>
        </a:p>
      </dgm:t>
    </dgm:pt>
    <dgm:pt modelId="{53DCF67D-C237-A34C-B6F0-435E64CE760C}" type="sibTrans" cxnId="{B09DB656-5BB4-6F4E-A9A4-D9A4D81587B8}">
      <dgm:prSet/>
      <dgm:spPr/>
      <dgm:t>
        <a:bodyPr/>
        <a:lstStyle/>
        <a:p>
          <a:endParaRPr lang="en-US"/>
        </a:p>
      </dgm:t>
    </dgm:pt>
    <dgm:pt modelId="{76F6DAD3-A29D-3D4B-A7E5-EA728B2D829D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n-US" smtClean="0"/>
            <a:t>Edit history features </a:t>
          </a:r>
          <a:endParaRPr lang="en-US"/>
        </a:p>
      </dgm:t>
    </dgm:pt>
    <dgm:pt modelId="{1DFE7C23-3152-BF42-9E7E-FD84DC1835A0}" type="parTrans" cxnId="{67528C5D-DA5C-034C-A6C4-DC4FAC67BC43}">
      <dgm:prSet/>
      <dgm:spPr/>
      <dgm:t>
        <a:bodyPr/>
        <a:lstStyle/>
        <a:p>
          <a:endParaRPr lang="en-US"/>
        </a:p>
      </dgm:t>
    </dgm:pt>
    <dgm:pt modelId="{2115AEF0-7B21-DD4F-B38F-5204EC5E21BC}" type="sibTrans" cxnId="{67528C5D-DA5C-034C-A6C4-DC4FAC67BC43}">
      <dgm:prSet/>
      <dgm:spPr/>
      <dgm:t>
        <a:bodyPr/>
        <a:lstStyle/>
        <a:p>
          <a:endParaRPr lang="en-US"/>
        </a:p>
      </dgm:t>
    </dgm:pt>
    <dgm:pt modelId="{E801355B-AFB7-3541-9734-6F08BBA854E7}" type="pres">
      <dgm:prSet presAssocID="{15D048C1-E7CB-4642-9F62-28F588DCCB1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9C27749-85EE-E840-A49B-FD5901A9D76A}" type="pres">
      <dgm:prSet presAssocID="{4466E5A2-D29E-8440-8124-D4723FDEAE3B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050FAE-D621-FD44-A656-1EC0BE2B9FFF}" type="pres">
      <dgm:prSet presAssocID="{43303A1B-33A1-E542-BD0C-72F8F4B83FB0}" presName="spacer" presStyleCnt="0"/>
      <dgm:spPr/>
    </dgm:pt>
    <dgm:pt modelId="{5F9F73BA-F8A6-094F-9C31-71468737F05B}" type="pres">
      <dgm:prSet presAssocID="{BA8D7A13-924E-8F4A-8FD4-ABFF1587FAD9}" presName="parentText" presStyleLbl="node1" presStyleIdx="1" presStyleCnt="4" custScaleY="10000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03866D-4733-0940-A694-EA604DAEB79F}" type="pres">
      <dgm:prSet presAssocID="{F8DE7F6B-15FC-8E46-8A2F-3BF9F618048C}" presName="spacer" presStyleCnt="0"/>
      <dgm:spPr/>
    </dgm:pt>
    <dgm:pt modelId="{247121DF-0A9E-2346-9BEF-DD95C21F1922}" type="pres">
      <dgm:prSet presAssocID="{596722A5-B964-2E49-91D5-44F29C7595D3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93C1FE-1B40-514C-8CA3-462709DC62C5}" type="pres">
      <dgm:prSet presAssocID="{53DCF67D-C237-A34C-B6F0-435E64CE760C}" presName="spacer" presStyleCnt="0"/>
      <dgm:spPr/>
    </dgm:pt>
    <dgm:pt modelId="{D47EEA61-59B6-6445-9366-799656EE9358}" type="pres">
      <dgm:prSet presAssocID="{76F6DAD3-A29D-3D4B-A7E5-EA728B2D829D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8B16AE8-E30B-8340-8875-679C9E1CD6BB}" srcId="{15D048C1-E7CB-4642-9F62-28F588DCCB1E}" destId="{4466E5A2-D29E-8440-8124-D4723FDEAE3B}" srcOrd="0" destOrd="0" parTransId="{AA2575D8-02FB-BD4B-822B-F3712DB5AFE3}" sibTransId="{43303A1B-33A1-E542-BD0C-72F8F4B83FB0}"/>
    <dgm:cxn modelId="{B09DB656-5BB4-6F4E-A9A4-D9A4D81587B8}" srcId="{15D048C1-E7CB-4642-9F62-28F588DCCB1E}" destId="{596722A5-B964-2E49-91D5-44F29C7595D3}" srcOrd="2" destOrd="0" parTransId="{3C2EF4F8-510B-C947-9B29-698E66A2FDAE}" sibTransId="{53DCF67D-C237-A34C-B6F0-435E64CE760C}"/>
    <dgm:cxn modelId="{50BEF898-4C0A-9C44-951F-BC2C5883B54D}" type="presOf" srcId="{596722A5-B964-2E49-91D5-44F29C7595D3}" destId="{247121DF-0A9E-2346-9BEF-DD95C21F1922}" srcOrd="0" destOrd="0" presId="urn:microsoft.com/office/officeart/2005/8/layout/vList2"/>
    <dgm:cxn modelId="{83544910-352F-334A-AAD1-45A4FE727FFC}" type="presOf" srcId="{15D048C1-E7CB-4642-9F62-28F588DCCB1E}" destId="{E801355B-AFB7-3541-9734-6F08BBA854E7}" srcOrd="0" destOrd="0" presId="urn:microsoft.com/office/officeart/2005/8/layout/vList2"/>
    <dgm:cxn modelId="{7153D22B-C3F5-7B49-B930-38DD29C02F2D}" srcId="{15D048C1-E7CB-4642-9F62-28F588DCCB1E}" destId="{BA8D7A13-924E-8F4A-8FD4-ABFF1587FAD9}" srcOrd="1" destOrd="0" parTransId="{2ACF3300-2D9D-B249-BABA-0928884A260B}" sibTransId="{F8DE7F6B-15FC-8E46-8A2F-3BF9F618048C}"/>
    <dgm:cxn modelId="{67528C5D-DA5C-034C-A6C4-DC4FAC67BC43}" srcId="{15D048C1-E7CB-4642-9F62-28F588DCCB1E}" destId="{76F6DAD3-A29D-3D4B-A7E5-EA728B2D829D}" srcOrd="3" destOrd="0" parTransId="{1DFE7C23-3152-BF42-9E7E-FD84DC1835A0}" sibTransId="{2115AEF0-7B21-DD4F-B38F-5204EC5E21BC}"/>
    <dgm:cxn modelId="{EDEBDDAD-1465-2444-A601-2FBB1985C0C2}" type="presOf" srcId="{BA8D7A13-924E-8F4A-8FD4-ABFF1587FAD9}" destId="{5F9F73BA-F8A6-094F-9C31-71468737F05B}" srcOrd="0" destOrd="0" presId="urn:microsoft.com/office/officeart/2005/8/layout/vList2"/>
    <dgm:cxn modelId="{35F16E84-A3BC-0B47-9D9F-56FF48F7DA8E}" type="presOf" srcId="{4466E5A2-D29E-8440-8124-D4723FDEAE3B}" destId="{69C27749-85EE-E840-A49B-FD5901A9D76A}" srcOrd="0" destOrd="0" presId="urn:microsoft.com/office/officeart/2005/8/layout/vList2"/>
    <dgm:cxn modelId="{32B9257D-5F72-C841-9211-180318A396C9}" type="presOf" srcId="{76F6DAD3-A29D-3D4B-A7E5-EA728B2D829D}" destId="{D47EEA61-59B6-6445-9366-799656EE9358}" srcOrd="0" destOrd="0" presId="urn:microsoft.com/office/officeart/2005/8/layout/vList2"/>
    <dgm:cxn modelId="{56BC039E-8E82-0D48-B06A-557E4F6C0940}" type="presParOf" srcId="{E801355B-AFB7-3541-9734-6F08BBA854E7}" destId="{69C27749-85EE-E840-A49B-FD5901A9D76A}" srcOrd="0" destOrd="0" presId="urn:microsoft.com/office/officeart/2005/8/layout/vList2"/>
    <dgm:cxn modelId="{22711A6D-6407-214C-A549-4551EFAACB9E}" type="presParOf" srcId="{E801355B-AFB7-3541-9734-6F08BBA854E7}" destId="{6B050FAE-D621-FD44-A656-1EC0BE2B9FFF}" srcOrd="1" destOrd="0" presId="urn:microsoft.com/office/officeart/2005/8/layout/vList2"/>
    <dgm:cxn modelId="{5287E998-5EF0-B54D-A9D5-461F94267FC4}" type="presParOf" srcId="{E801355B-AFB7-3541-9734-6F08BBA854E7}" destId="{5F9F73BA-F8A6-094F-9C31-71468737F05B}" srcOrd="2" destOrd="0" presId="urn:microsoft.com/office/officeart/2005/8/layout/vList2"/>
    <dgm:cxn modelId="{7E296861-D770-AF4F-8488-BA5B8D378D11}" type="presParOf" srcId="{E801355B-AFB7-3541-9734-6F08BBA854E7}" destId="{4B03866D-4733-0940-A694-EA604DAEB79F}" srcOrd="3" destOrd="0" presId="urn:microsoft.com/office/officeart/2005/8/layout/vList2"/>
    <dgm:cxn modelId="{9CCF7690-AA1D-E74A-927F-E559F5409482}" type="presParOf" srcId="{E801355B-AFB7-3541-9734-6F08BBA854E7}" destId="{247121DF-0A9E-2346-9BEF-DD95C21F1922}" srcOrd="4" destOrd="0" presId="urn:microsoft.com/office/officeart/2005/8/layout/vList2"/>
    <dgm:cxn modelId="{64BC0346-CD94-494E-B466-2EEDB5CB9632}" type="presParOf" srcId="{E801355B-AFB7-3541-9734-6F08BBA854E7}" destId="{BA93C1FE-1B40-514C-8CA3-462709DC62C5}" srcOrd="5" destOrd="0" presId="urn:microsoft.com/office/officeart/2005/8/layout/vList2"/>
    <dgm:cxn modelId="{580E6299-CC42-BA44-907A-C0C6296A3F65}" type="presParOf" srcId="{E801355B-AFB7-3541-9734-6F08BBA854E7}" destId="{D47EEA61-59B6-6445-9366-799656EE9358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687D7C-E8B6-E445-B03A-0C89EA634651}">
      <dsp:nvSpPr>
        <dsp:cNvPr id="0" name=""/>
        <dsp:cNvSpPr/>
      </dsp:nvSpPr>
      <dsp:spPr>
        <a:xfrm rot="1027704">
          <a:off x="2407689" y="2950398"/>
          <a:ext cx="2688518" cy="47548"/>
        </a:xfrm>
        <a:custGeom>
          <a:avLst/>
          <a:gdLst/>
          <a:ahLst/>
          <a:cxnLst/>
          <a:rect l="0" t="0" r="0" b="0"/>
          <a:pathLst>
            <a:path>
              <a:moveTo>
                <a:pt x="0" y="23774"/>
              </a:moveTo>
              <a:lnTo>
                <a:pt x="2688518" y="23774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3E5C6C-FFE7-0545-8EC7-D0382BA5E090}">
      <dsp:nvSpPr>
        <dsp:cNvPr id="0" name=""/>
        <dsp:cNvSpPr/>
      </dsp:nvSpPr>
      <dsp:spPr>
        <a:xfrm rot="21467595">
          <a:off x="2466618" y="2254696"/>
          <a:ext cx="1869337" cy="47548"/>
        </a:xfrm>
        <a:custGeom>
          <a:avLst/>
          <a:gdLst/>
          <a:ahLst/>
          <a:cxnLst/>
          <a:rect l="0" t="0" r="0" b="0"/>
          <a:pathLst>
            <a:path>
              <a:moveTo>
                <a:pt x="0" y="23774"/>
              </a:moveTo>
              <a:lnTo>
                <a:pt x="1869337" y="23774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067D74-75D1-CA4C-B805-B8B7D35EA1BE}">
      <dsp:nvSpPr>
        <dsp:cNvPr id="0" name=""/>
        <dsp:cNvSpPr/>
      </dsp:nvSpPr>
      <dsp:spPr>
        <a:xfrm rot="20441013">
          <a:off x="2392819" y="1615585"/>
          <a:ext cx="2646549" cy="47548"/>
        </a:xfrm>
        <a:custGeom>
          <a:avLst/>
          <a:gdLst/>
          <a:ahLst/>
          <a:cxnLst/>
          <a:rect l="0" t="0" r="0" b="0"/>
          <a:pathLst>
            <a:path>
              <a:moveTo>
                <a:pt x="0" y="23774"/>
              </a:moveTo>
              <a:lnTo>
                <a:pt x="2646549" y="23774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08D2EC-FEAA-BA46-9F1C-276C834E0C45}">
      <dsp:nvSpPr>
        <dsp:cNvPr id="0" name=""/>
        <dsp:cNvSpPr/>
      </dsp:nvSpPr>
      <dsp:spPr>
        <a:xfrm>
          <a:off x="-10036" y="773320"/>
          <a:ext cx="3432943" cy="308317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E4325842-1EE1-034F-A3CC-16655F617B23}">
      <dsp:nvSpPr>
        <dsp:cNvPr id="0" name=""/>
        <dsp:cNvSpPr/>
      </dsp:nvSpPr>
      <dsp:spPr>
        <a:xfrm>
          <a:off x="4380333" y="80989"/>
          <a:ext cx="3842108" cy="1304359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Can be edited by anyone</a:t>
          </a:r>
          <a:endParaRPr lang="en-US" sz="3500" kern="1200" dirty="0"/>
        </a:p>
      </dsp:txBody>
      <dsp:txXfrm>
        <a:off x="4942997" y="272008"/>
        <a:ext cx="2716780" cy="922321"/>
      </dsp:txXfrm>
    </dsp:sp>
    <dsp:sp modelId="{BD23CD4F-C7CD-434B-836E-A30C518FD589}">
      <dsp:nvSpPr>
        <dsp:cNvPr id="0" name=""/>
        <dsp:cNvSpPr/>
      </dsp:nvSpPr>
      <dsp:spPr>
        <a:xfrm>
          <a:off x="4322495" y="1515746"/>
          <a:ext cx="3895052" cy="1304359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Neutral-point-of-view</a:t>
          </a:r>
          <a:endParaRPr lang="en-US" sz="3500" kern="1200" dirty="0"/>
        </a:p>
      </dsp:txBody>
      <dsp:txXfrm>
        <a:off x="4892912" y="1706765"/>
        <a:ext cx="2754218" cy="922321"/>
      </dsp:txXfrm>
    </dsp:sp>
    <dsp:sp modelId="{D9ED0985-F643-BA4D-A2DF-22CA4965D755}">
      <dsp:nvSpPr>
        <dsp:cNvPr id="0" name=""/>
        <dsp:cNvSpPr/>
      </dsp:nvSpPr>
      <dsp:spPr>
        <a:xfrm>
          <a:off x="4437427" y="3245914"/>
          <a:ext cx="3576266" cy="981165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Verifiability</a:t>
          </a:r>
          <a:endParaRPr lang="en-US" sz="3500" kern="1200" dirty="0"/>
        </a:p>
      </dsp:txBody>
      <dsp:txXfrm>
        <a:off x="4961159" y="3389602"/>
        <a:ext cx="2528802" cy="6937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C27749-85EE-E840-A49B-FD5901A9D76A}">
      <dsp:nvSpPr>
        <dsp:cNvPr id="0" name=""/>
        <dsp:cNvSpPr/>
      </dsp:nvSpPr>
      <dsp:spPr>
        <a:xfrm>
          <a:off x="0" y="14506"/>
          <a:ext cx="8229600" cy="1031354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l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300" kern="1200" dirty="0" smtClean="0"/>
            <a:t>Content-based features </a:t>
          </a:r>
          <a:endParaRPr lang="en-US" sz="4300" kern="1200" dirty="0"/>
        </a:p>
      </dsp:txBody>
      <dsp:txXfrm>
        <a:off x="50347" y="64853"/>
        <a:ext cx="8128906" cy="930660"/>
      </dsp:txXfrm>
    </dsp:sp>
    <dsp:sp modelId="{5F9F73BA-F8A6-094F-9C31-71468737F05B}">
      <dsp:nvSpPr>
        <dsp:cNvPr id="0" name=""/>
        <dsp:cNvSpPr/>
      </dsp:nvSpPr>
      <dsp:spPr>
        <a:xfrm>
          <a:off x="0" y="1169701"/>
          <a:ext cx="8229600" cy="1031365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l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300" kern="1200" dirty="0" smtClean="0"/>
            <a:t>Structure features</a:t>
          </a:r>
          <a:endParaRPr lang="en-US" sz="4300" kern="1200" dirty="0"/>
        </a:p>
      </dsp:txBody>
      <dsp:txXfrm>
        <a:off x="50347" y="1220048"/>
        <a:ext cx="8128906" cy="930671"/>
      </dsp:txXfrm>
    </dsp:sp>
    <dsp:sp modelId="{247121DF-0A9E-2346-9BEF-DD95C21F1922}">
      <dsp:nvSpPr>
        <dsp:cNvPr id="0" name=""/>
        <dsp:cNvSpPr/>
      </dsp:nvSpPr>
      <dsp:spPr>
        <a:xfrm>
          <a:off x="0" y="2324906"/>
          <a:ext cx="8229600" cy="1031354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l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300" kern="1200" dirty="0" smtClean="0"/>
            <a:t>Network features </a:t>
          </a:r>
          <a:endParaRPr lang="en-US" sz="4300" kern="1200" dirty="0"/>
        </a:p>
      </dsp:txBody>
      <dsp:txXfrm>
        <a:off x="50347" y="2375253"/>
        <a:ext cx="8128906" cy="930660"/>
      </dsp:txXfrm>
    </dsp:sp>
    <dsp:sp modelId="{D47EEA61-59B6-6445-9366-799656EE9358}">
      <dsp:nvSpPr>
        <dsp:cNvPr id="0" name=""/>
        <dsp:cNvSpPr/>
      </dsp:nvSpPr>
      <dsp:spPr>
        <a:xfrm>
          <a:off x="0" y="3480101"/>
          <a:ext cx="8229600" cy="1031354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l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300" kern="1200" smtClean="0"/>
            <a:t>Edit history features </a:t>
          </a:r>
          <a:endParaRPr lang="en-US" sz="4300" kern="1200"/>
        </a:p>
      </dsp:txBody>
      <dsp:txXfrm>
        <a:off x="50347" y="3530448"/>
        <a:ext cx="8128906" cy="9306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F9320C-0DA7-004C-806B-6DAB071AC2CB}" type="datetimeFigureOut">
              <a:rPr lang="en-US" smtClean="0"/>
              <a:t>30/10/2013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6F4EFF-FFB6-BC4E-85B8-29B20EE52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0352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E9426E-F1EF-8F45-A96C-12E4E4A47A2F}" type="datetimeFigureOut">
              <a:rPr lang="en-US" smtClean="0"/>
              <a:t>30/10/2013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C95B1A-6776-524B-A7D5-995C08536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93187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95B1A-6776-524B-A7D5-995C0853657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7026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95B1A-6776-524B-A7D5-995C0853657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0095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95B1A-6776-524B-A7D5-995C0853657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6361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95B1A-6776-524B-A7D5-995C0853657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6659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95B1A-6776-524B-A7D5-995C0853657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7028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95B1A-6776-524B-A7D5-995C0853657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7984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95B1A-6776-524B-A7D5-995C0853657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6743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95B1A-6776-524B-A7D5-995C0853657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96322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95B1A-6776-524B-A7D5-995C0853657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4276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95B1A-6776-524B-A7D5-995C0853657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7820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95B1A-6776-524B-A7D5-995C0853657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6934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95B1A-6776-524B-A7D5-995C0853657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62487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95B1A-6776-524B-A7D5-995C0853657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74330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95B1A-6776-524B-A7D5-995C0853657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77889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95B1A-6776-524B-A7D5-995C0853657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08286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95B1A-6776-524B-A7D5-995C0853657D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08286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95B1A-6776-524B-A7D5-995C0853657D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08286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95B1A-6776-524B-A7D5-995C0853657D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08286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95B1A-6776-524B-A7D5-995C0853657D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08286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95B1A-6776-524B-A7D5-995C0853657D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99066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95B1A-6776-524B-A7D5-995C0853657D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49886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95B1A-6776-524B-A7D5-995C0853657D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376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95B1A-6776-524B-A7D5-995C0853657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8199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95B1A-6776-524B-A7D5-995C0853657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2269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95B1A-6776-524B-A7D5-995C0853657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8437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95B1A-6776-524B-A7D5-995C0853657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3705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95B1A-6776-524B-A7D5-995C0853657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2818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95B1A-6776-524B-A7D5-995C0853657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8442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95B1A-6776-524B-A7D5-995C0853657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342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CBB4B-EE9B-8E4A-BBD2-0E8F119F4299}" type="datetime1">
              <a:rPr lang="en-GB" smtClean="0"/>
              <a:t>30/10/2013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F4773-88F2-AA4E-9106-5BBF6AA75968}" type="datetime1">
              <a:rPr lang="en-GB" smtClean="0"/>
              <a:t>30/10/2013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7A136-5120-214C-9E08-53EF6CBB54BD}" type="datetime1">
              <a:rPr lang="en-GB" smtClean="0"/>
              <a:t>30/10/2013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E63BC-2B07-CB49-8FCF-B31DBBA549F0}" type="datetime1">
              <a:rPr lang="en-GB" smtClean="0"/>
              <a:t>30/10/2013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75155-0EC5-3E4E-AE5C-47A8C52C5F5B}" type="datetime1">
              <a:rPr lang="en-GB" smtClean="0"/>
              <a:t>30/10/2013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1132B-552C-AD4F-8463-9C89F1FD50DF}" type="datetime1">
              <a:rPr lang="en-GB" smtClean="0"/>
              <a:t>30/10/2013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49BA8-CFBD-EB40-A4B0-5B1BCC095E3A}" type="datetime1">
              <a:rPr lang="en-GB" smtClean="0"/>
              <a:t>30/10/2013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3AAD9-957D-4149-BE25-205C285E099F}" type="datetime1">
              <a:rPr lang="en-GB" smtClean="0"/>
              <a:t>30/10/2013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60AA7-53C7-B142-8D4A-5662A3EFE69E}" type="datetime1">
              <a:rPr lang="en-GB" smtClean="0"/>
              <a:t>30/10/2013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03113-8F61-7E4D-95E7-CF71CB16BDEF}" type="datetime1">
              <a:rPr lang="en-GB" smtClean="0"/>
              <a:t>30/10/2013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A69C2-633A-004F-95D9-3FB82101AD64}" type="datetime1">
              <a:rPr lang="en-GB" smtClean="0"/>
              <a:t>30/10/2013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1910E-4C31-D346-8802-2C8ABF72E794}" type="datetime1">
              <a:rPr lang="en-GB" smtClean="0"/>
              <a:t>30/10/2013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21765"/>
            <a:ext cx="7772400" cy="2778685"/>
          </a:xfrm>
        </p:spPr>
        <p:txBody>
          <a:bodyPr>
            <a:noAutofit/>
          </a:bodyPr>
          <a:lstStyle/>
          <a:p>
            <a:r>
              <a:rPr lang="en-US" sz="4500" dirty="0" smtClean="0"/>
              <a:t>Detecting Promotional Content </a:t>
            </a:r>
            <a:br>
              <a:rPr lang="en-US" sz="4500" dirty="0" smtClean="0"/>
            </a:br>
            <a:r>
              <a:rPr lang="en-US" sz="4500" dirty="0" smtClean="0"/>
              <a:t>in Wikipedia</a:t>
            </a:r>
            <a:endParaRPr lang="en-US" sz="4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00450"/>
            <a:ext cx="6400800" cy="2038350"/>
          </a:xfrm>
        </p:spPr>
        <p:txBody>
          <a:bodyPr>
            <a:noAutofit/>
          </a:bodyPr>
          <a:lstStyle/>
          <a:p>
            <a:r>
              <a:rPr lang="en-US" sz="3500" dirty="0" smtClean="0">
                <a:solidFill>
                  <a:schemeClr val="accent5"/>
                </a:solidFill>
              </a:rPr>
              <a:t>Shruti Bhosale</a:t>
            </a:r>
          </a:p>
          <a:p>
            <a:r>
              <a:rPr lang="en-US" sz="3500" dirty="0" smtClean="0">
                <a:solidFill>
                  <a:schemeClr val="accent5"/>
                </a:solidFill>
              </a:rPr>
              <a:t>Heath </a:t>
            </a:r>
            <a:r>
              <a:rPr lang="en-US" sz="3500" dirty="0" err="1" smtClean="0">
                <a:solidFill>
                  <a:schemeClr val="accent5"/>
                </a:solidFill>
              </a:rPr>
              <a:t>Vinicombe</a:t>
            </a:r>
            <a:endParaRPr lang="en-US" sz="3500" dirty="0" smtClean="0">
              <a:solidFill>
                <a:schemeClr val="accent5"/>
              </a:solidFill>
            </a:endParaRPr>
          </a:p>
          <a:p>
            <a:r>
              <a:rPr lang="en-US" sz="3500" dirty="0" smtClean="0">
                <a:solidFill>
                  <a:schemeClr val="accent5"/>
                </a:solidFill>
              </a:rPr>
              <a:t>Ray Mooney</a:t>
            </a:r>
          </a:p>
          <a:p>
            <a:r>
              <a:rPr lang="en-US" sz="3500" dirty="0" smtClean="0">
                <a:solidFill>
                  <a:schemeClr val="accent4"/>
                </a:solidFill>
              </a:rPr>
              <a:t>University of Texas at Austin</a:t>
            </a:r>
            <a:endParaRPr lang="en-US" sz="3500" dirty="0">
              <a:solidFill>
                <a:schemeClr val="accent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7406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Features Used in </a:t>
            </a:r>
            <a:r>
              <a:rPr lang="en-US" dirty="0"/>
              <a:t>Classification</a:t>
            </a:r>
            <a:br>
              <a:rPr lang="en-US" dirty="0"/>
            </a:br>
            <a:r>
              <a:rPr lang="en-US" i="1" dirty="0"/>
              <a:t>(</a:t>
            </a:r>
            <a:r>
              <a:rPr lang="en-US" i="1" dirty="0" err="1" smtClean="0"/>
              <a:t>Anderka</a:t>
            </a:r>
            <a:r>
              <a:rPr lang="en-US" i="1" dirty="0" smtClean="0"/>
              <a:t> </a:t>
            </a:r>
            <a:r>
              <a:rPr lang="en-US" i="1" dirty="0"/>
              <a:t>et al., </a:t>
            </a:r>
            <a:r>
              <a:rPr lang="en-US" i="1" dirty="0" smtClean="0"/>
              <a:t>2012)</a:t>
            </a:r>
            <a:endParaRPr lang="en-US" i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105023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4861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500" dirty="0" smtClean="0"/>
              <a:t>Outline</a:t>
            </a:r>
            <a:endParaRPr lang="en-US" sz="5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4500" dirty="0" smtClean="0">
                <a:solidFill>
                  <a:srgbClr val="969696"/>
                </a:solidFill>
              </a:rPr>
              <a:t>Introduction</a:t>
            </a:r>
          </a:p>
          <a:p>
            <a:r>
              <a:rPr lang="en-US" sz="4500" dirty="0" smtClean="0">
                <a:solidFill>
                  <a:srgbClr val="969696"/>
                </a:solidFill>
              </a:rPr>
              <a:t>Related Work</a:t>
            </a:r>
          </a:p>
          <a:p>
            <a:r>
              <a:rPr lang="en-US" sz="4500" dirty="0" smtClean="0"/>
              <a:t>Our Approach</a:t>
            </a:r>
          </a:p>
          <a:p>
            <a:pPr lvl="1"/>
            <a:r>
              <a:rPr lang="en-US" sz="4100" dirty="0" smtClean="0"/>
              <a:t>Motivation</a:t>
            </a:r>
          </a:p>
          <a:p>
            <a:pPr lvl="1"/>
            <a:r>
              <a:rPr lang="en-US" sz="4100" dirty="0" smtClean="0"/>
              <a:t>Dataset Collection</a:t>
            </a:r>
          </a:p>
          <a:p>
            <a:pPr lvl="1"/>
            <a:r>
              <a:rPr lang="en-US" sz="4100" dirty="0" smtClean="0"/>
              <a:t>Features</a:t>
            </a:r>
          </a:p>
          <a:p>
            <a:pPr lvl="1"/>
            <a:r>
              <a:rPr lang="en-US" sz="4100" dirty="0" smtClean="0"/>
              <a:t>Classification</a:t>
            </a:r>
            <a:endParaRPr lang="en-US" sz="4100" dirty="0"/>
          </a:p>
          <a:p>
            <a:r>
              <a:rPr lang="en-US" sz="4500" dirty="0" smtClean="0">
                <a:solidFill>
                  <a:srgbClr val="969696"/>
                </a:solidFill>
              </a:rPr>
              <a:t>Evaluation</a:t>
            </a:r>
          </a:p>
          <a:p>
            <a:r>
              <a:rPr lang="en-US" sz="4500" dirty="0" smtClean="0">
                <a:solidFill>
                  <a:srgbClr val="969696"/>
                </a:solidFill>
              </a:rPr>
              <a:t>Conclusion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8299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Style of 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Our hypothesis - Promotional Articles could contain a distinct style of writing.</a:t>
            </a:r>
            <a:br>
              <a:rPr lang="en-US" dirty="0" smtClean="0"/>
            </a:br>
            <a:endParaRPr lang="en-US" dirty="0" smtClean="0"/>
          </a:p>
          <a:p>
            <a:r>
              <a:rPr lang="en-US" b="1" dirty="0" smtClean="0">
                <a:solidFill>
                  <a:srgbClr val="000000"/>
                </a:solidFill>
              </a:rPr>
              <a:t>Style of writing could be captured using </a:t>
            </a:r>
          </a:p>
          <a:p>
            <a:pPr lvl="1"/>
            <a:r>
              <a:rPr lang="en-US" sz="3200" b="1" dirty="0" smtClean="0">
                <a:solidFill>
                  <a:srgbClr val="000000"/>
                </a:solidFill>
              </a:rPr>
              <a:t>PCFG models</a:t>
            </a:r>
          </a:p>
          <a:p>
            <a:pPr lvl="1"/>
            <a:r>
              <a:rPr lang="en-US" sz="3200" b="1" dirty="0" smtClean="0">
                <a:solidFill>
                  <a:srgbClr val="000000"/>
                </a:solidFill>
              </a:rPr>
              <a:t>n</a:t>
            </a:r>
            <a:r>
              <a:rPr lang="en-US" sz="3200" b="1" dirty="0">
                <a:solidFill>
                  <a:srgbClr val="000000"/>
                </a:solidFill>
              </a:rPr>
              <a:t>-gram models </a:t>
            </a:r>
            <a:endParaRPr lang="en-US" dirty="0" smtClean="0">
              <a:solidFill>
                <a:srgbClr val="000000"/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784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00"/>
                </a:solidFill>
              </a:rPr>
              <a:t>Training PCFG </a:t>
            </a:r>
            <a:r>
              <a:rPr lang="en-US" dirty="0" smtClean="0"/>
              <a:t>models, </a:t>
            </a:r>
            <a:r>
              <a:rPr lang="en-US" b="1" dirty="0" smtClean="0">
                <a:solidFill>
                  <a:srgbClr val="000000"/>
                </a:solidFill>
              </a:rPr>
              <a:t>character trigram </a:t>
            </a:r>
            <a:r>
              <a:rPr lang="en-US" dirty="0" smtClean="0"/>
              <a:t>models and </a:t>
            </a:r>
            <a:r>
              <a:rPr lang="en-US" b="1" dirty="0" smtClean="0">
                <a:solidFill>
                  <a:srgbClr val="000000"/>
                </a:solidFill>
              </a:rPr>
              <a:t>word trigram</a:t>
            </a:r>
            <a:r>
              <a:rPr lang="en-US" dirty="0" smtClean="0"/>
              <a:t> models for the sets of promotional and non-promotional Wikipedia articles</a:t>
            </a:r>
            <a:br>
              <a:rPr lang="en-US" dirty="0" smtClean="0"/>
            </a:br>
            <a:endParaRPr lang="en-US" dirty="0" smtClean="0"/>
          </a:p>
          <a:p>
            <a:r>
              <a:rPr lang="en-US" b="1" dirty="0" smtClean="0">
                <a:solidFill>
                  <a:srgbClr val="000000"/>
                </a:solidFill>
              </a:rPr>
              <a:t>Compute </a:t>
            </a:r>
            <a:r>
              <a:rPr lang="en-US" b="1" dirty="0" smtClean="0"/>
              <a:t>features</a:t>
            </a:r>
            <a:r>
              <a:rPr lang="en-US" dirty="0" smtClean="0"/>
              <a:t> based on these models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6274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Dataset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Positive Examples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	13,000 </a:t>
            </a:r>
            <a:r>
              <a:rPr lang="en-US" dirty="0"/>
              <a:t>articles from English Wikipedia’s category, </a:t>
            </a:r>
            <a:r>
              <a:rPr lang="en-US" b="1" dirty="0"/>
              <a:t>“</a:t>
            </a:r>
            <a:r>
              <a:rPr lang="en-US" b="1" dirty="0" err="1"/>
              <a:t>Category:All</a:t>
            </a:r>
            <a:r>
              <a:rPr lang="en-US" b="1" dirty="0"/>
              <a:t> </a:t>
            </a:r>
            <a:r>
              <a:rPr lang="en-US" b="1" dirty="0" smtClean="0"/>
              <a:t>arti</a:t>
            </a:r>
            <a:r>
              <a:rPr lang="en-US" b="1" dirty="0"/>
              <a:t>cles with a promotional tone</a:t>
            </a:r>
            <a:r>
              <a:rPr lang="en-US" b="1" dirty="0" smtClean="0"/>
              <a:t>”</a:t>
            </a:r>
            <a:r>
              <a:rPr lang="en-US" dirty="0"/>
              <a:t> </a:t>
            </a:r>
            <a:r>
              <a:rPr lang="en-US" dirty="0" smtClean="0"/>
              <a:t>(April 2013)</a:t>
            </a:r>
          </a:p>
          <a:p>
            <a:r>
              <a:rPr lang="en-US" b="1" dirty="0" smtClean="0"/>
              <a:t>Negative Examples:</a:t>
            </a:r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dirty="0" smtClean="0"/>
              <a:t>Randomly selected </a:t>
            </a:r>
            <a:r>
              <a:rPr lang="en-US" dirty="0" smtClean="0">
                <a:solidFill>
                  <a:srgbClr val="000000"/>
                </a:solidFill>
              </a:rPr>
              <a:t>untagged articles</a:t>
            </a:r>
            <a:r>
              <a:rPr lang="en-US" dirty="0" smtClean="0"/>
              <a:t> (April 2013)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4891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and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00"/>
                </a:solidFill>
              </a:rPr>
              <a:t>70%</a:t>
            </a:r>
            <a:r>
              <a:rPr lang="en-US" dirty="0" smtClean="0"/>
              <a:t> of the data is used to </a:t>
            </a:r>
            <a:r>
              <a:rPr lang="en-US" b="1" dirty="0" smtClean="0">
                <a:solidFill>
                  <a:srgbClr val="000000"/>
                </a:solidFill>
              </a:rPr>
              <a:t>train language models</a:t>
            </a:r>
            <a:r>
              <a:rPr lang="en-US" dirty="0" smtClean="0"/>
              <a:t> for each category of articles</a:t>
            </a:r>
            <a:br>
              <a:rPr lang="en-US" dirty="0" smtClean="0"/>
            </a:br>
            <a:endParaRPr lang="en-US" dirty="0" smtClean="0"/>
          </a:p>
          <a:p>
            <a:r>
              <a:rPr lang="en-US" b="1" dirty="0" smtClean="0">
                <a:solidFill>
                  <a:srgbClr val="000000"/>
                </a:solidFill>
              </a:rPr>
              <a:t>30%</a:t>
            </a:r>
            <a:r>
              <a:rPr lang="en-US" dirty="0" smtClean="0"/>
              <a:t> of the data is used  to </a:t>
            </a:r>
            <a:r>
              <a:rPr lang="en-US" b="1" dirty="0" smtClean="0">
                <a:solidFill>
                  <a:srgbClr val="000000"/>
                </a:solidFill>
              </a:rPr>
              <a:t>train and test the classifiers</a:t>
            </a:r>
            <a:r>
              <a:rPr lang="en-US" dirty="0" smtClean="0"/>
              <a:t> for detecting promotional articles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3864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</a:t>
            </a:r>
            <a:r>
              <a:rPr lang="en-US" dirty="0" smtClean="0"/>
              <a:t>N-gram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each categories of articles, we </a:t>
            </a:r>
            <a:r>
              <a:rPr lang="en-US" dirty="0" smtClean="0"/>
              <a:t>train </a:t>
            </a:r>
          </a:p>
          <a:p>
            <a:pPr lvl="1"/>
            <a:r>
              <a:rPr lang="en-US" b="1" dirty="0"/>
              <a:t>Word Trigram </a:t>
            </a:r>
            <a:r>
              <a:rPr lang="en-US" dirty="0"/>
              <a:t>language models and </a:t>
            </a:r>
          </a:p>
          <a:p>
            <a:pPr lvl="1"/>
            <a:r>
              <a:rPr lang="en-US" b="1" dirty="0">
                <a:solidFill>
                  <a:srgbClr val="000000"/>
                </a:solidFill>
              </a:rPr>
              <a:t>Character Trigram </a:t>
            </a:r>
            <a:r>
              <a:rPr lang="en-US" dirty="0"/>
              <a:t>language models </a:t>
            </a:r>
          </a:p>
          <a:p>
            <a:pPr lvl="1"/>
            <a:endParaRPr lang="en-US" dirty="0" smtClean="0"/>
          </a:p>
          <a:p>
            <a:r>
              <a:rPr lang="en-US" dirty="0"/>
              <a:t>We also train a unigram word (</a:t>
            </a:r>
            <a:r>
              <a:rPr lang="en-US" b="1" dirty="0">
                <a:solidFill>
                  <a:srgbClr val="000000"/>
                </a:solidFill>
              </a:rPr>
              <a:t>BOW</a:t>
            </a:r>
            <a:r>
              <a:rPr lang="en-US" dirty="0"/>
              <a:t>) model as a </a:t>
            </a:r>
            <a:r>
              <a:rPr lang="en-US" b="1" dirty="0">
                <a:solidFill>
                  <a:srgbClr val="000000"/>
                </a:solidFill>
              </a:rPr>
              <a:t>baseline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/>
              <a:t>for evaluation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6276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57362"/>
          </a:xfrm>
        </p:spPr>
        <p:txBody>
          <a:bodyPr>
            <a:normAutofit/>
          </a:bodyPr>
          <a:lstStyle/>
          <a:p>
            <a:r>
              <a:rPr lang="en-US" dirty="0" smtClean="0"/>
              <a:t>N-gram Model Features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81412"/>
            <a:ext cx="8229600" cy="3944751"/>
          </a:xfrm>
        </p:spPr>
        <p:txBody>
          <a:bodyPr/>
          <a:lstStyle/>
          <a:p>
            <a:r>
              <a:rPr lang="en-US" dirty="0"/>
              <a:t>Difference in the </a:t>
            </a:r>
            <a:r>
              <a:rPr lang="en-US" b="1" dirty="0">
                <a:solidFill>
                  <a:srgbClr val="000000"/>
                </a:solidFill>
              </a:rPr>
              <a:t>probabilities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/>
              <a:t>assigned to an article by the positive and the negative class </a:t>
            </a:r>
            <a:r>
              <a:rPr lang="en-US" b="1" i="1" dirty="0">
                <a:solidFill>
                  <a:srgbClr val="000000"/>
                </a:solidFill>
              </a:rPr>
              <a:t>character trigram language models </a:t>
            </a:r>
            <a:endParaRPr lang="en-US" b="1" dirty="0">
              <a:solidFill>
                <a:srgbClr val="000000"/>
              </a:solidFill>
            </a:endParaRPr>
          </a:p>
          <a:p>
            <a:r>
              <a:rPr lang="en-US" dirty="0"/>
              <a:t>Difference in the </a:t>
            </a:r>
            <a:r>
              <a:rPr lang="en-US" b="1" dirty="0">
                <a:solidFill>
                  <a:srgbClr val="000000"/>
                </a:solidFill>
              </a:rPr>
              <a:t>probabilities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/>
              <a:t>assigned to an article by the positive and the negative class </a:t>
            </a:r>
            <a:r>
              <a:rPr lang="en-US" b="1" i="1" dirty="0">
                <a:solidFill>
                  <a:srgbClr val="000000"/>
                </a:solidFill>
              </a:rPr>
              <a:t>word trigram language models </a:t>
            </a:r>
            <a:endParaRPr lang="en-US" b="1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3317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3588"/>
            <a:ext cx="8229600" cy="1368122"/>
          </a:xfrm>
        </p:spPr>
        <p:txBody>
          <a:bodyPr>
            <a:normAutofit/>
          </a:bodyPr>
          <a:lstStyle/>
          <a:p>
            <a:r>
              <a:rPr lang="en-US" dirty="0" smtClean="0"/>
              <a:t>Training PCFG models</a:t>
            </a:r>
            <a:br>
              <a:rPr lang="en-US" dirty="0" smtClean="0"/>
            </a:br>
            <a:r>
              <a:rPr lang="en-US" sz="3000" i="1" dirty="0"/>
              <a:t>(</a:t>
            </a:r>
            <a:r>
              <a:rPr lang="en-US" sz="3000" i="1" dirty="0" err="1"/>
              <a:t>Raghavan</a:t>
            </a:r>
            <a:r>
              <a:rPr lang="en-US" sz="3000" i="1" dirty="0"/>
              <a:t> et al., 2010; </a:t>
            </a:r>
            <a:r>
              <a:rPr lang="en-US" sz="3000" i="1" dirty="0" err="1"/>
              <a:t>Harpalani</a:t>
            </a:r>
            <a:r>
              <a:rPr lang="en-US" sz="3000" i="1" dirty="0"/>
              <a:t> et al., 2011</a:t>
            </a:r>
            <a:r>
              <a:rPr lang="en-US" sz="3000" i="1" dirty="0" smtClean="0"/>
              <a:t>)</a:t>
            </a:r>
            <a:endParaRPr lang="en-US" sz="3000" i="1" dirty="0"/>
          </a:p>
        </p:txBody>
      </p:sp>
      <p:sp>
        <p:nvSpPr>
          <p:cNvPr id="6" name="Rectangle 5"/>
          <p:cNvSpPr/>
          <p:nvPr/>
        </p:nvSpPr>
        <p:spPr>
          <a:xfrm>
            <a:off x="457200" y="2458146"/>
            <a:ext cx="1873624" cy="126220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dirty="0" smtClean="0"/>
              <a:t>Promotional Articles</a:t>
            </a:r>
            <a:endParaRPr lang="en-US" sz="2500" dirty="0"/>
          </a:p>
        </p:txBody>
      </p:sp>
      <p:sp>
        <p:nvSpPr>
          <p:cNvPr id="8" name="Rectangle 7"/>
          <p:cNvSpPr/>
          <p:nvPr/>
        </p:nvSpPr>
        <p:spPr>
          <a:xfrm>
            <a:off x="457200" y="4183530"/>
            <a:ext cx="1873624" cy="158376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dirty="0" smtClean="0"/>
              <a:t>Non-</a:t>
            </a:r>
            <a:r>
              <a:rPr lang="en-US" sz="2500" dirty="0" err="1" smtClean="0"/>
              <a:t>PromotionalArticles</a:t>
            </a:r>
            <a:endParaRPr lang="en-US" sz="2500" dirty="0"/>
          </a:p>
        </p:txBody>
      </p:sp>
      <p:sp>
        <p:nvSpPr>
          <p:cNvPr id="10" name="Rectangle 9"/>
          <p:cNvSpPr/>
          <p:nvPr/>
        </p:nvSpPr>
        <p:spPr>
          <a:xfrm>
            <a:off x="3704437" y="2458145"/>
            <a:ext cx="1857509" cy="126220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dirty="0" smtClean="0"/>
              <a:t>Promotional Category Treebank</a:t>
            </a:r>
            <a:endParaRPr lang="en-US" sz="2500" dirty="0"/>
          </a:p>
        </p:txBody>
      </p:sp>
      <p:sp>
        <p:nvSpPr>
          <p:cNvPr id="12" name="Rectangle 11"/>
          <p:cNvSpPr/>
          <p:nvPr/>
        </p:nvSpPr>
        <p:spPr>
          <a:xfrm>
            <a:off x="3704437" y="4183532"/>
            <a:ext cx="1857509" cy="158376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dirty="0" smtClean="0"/>
              <a:t>Non-promotional Category Treebank</a:t>
            </a:r>
            <a:endParaRPr lang="en-US" sz="2500" dirty="0"/>
          </a:p>
        </p:txBody>
      </p:sp>
      <p:sp>
        <p:nvSpPr>
          <p:cNvPr id="14" name="Rectangle 13"/>
          <p:cNvSpPr/>
          <p:nvPr/>
        </p:nvSpPr>
        <p:spPr>
          <a:xfrm>
            <a:off x="7022353" y="2458147"/>
            <a:ext cx="1911797" cy="126220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dirty="0" smtClean="0"/>
              <a:t>Promotional PCFG model</a:t>
            </a:r>
            <a:endParaRPr lang="en-US" sz="2500" dirty="0"/>
          </a:p>
        </p:txBody>
      </p:sp>
      <p:sp>
        <p:nvSpPr>
          <p:cNvPr id="16" name="Rectangle 15"/>
          <p:cNvSpPr/>
          <p:nvPr/>
        </p:nvSpPr>
        <p:spPr>
          <a:xfrm>
            <a:off x="7022353" y="4183530"/>
            <a:ext cx="1911797" cy="15837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dirty="0" smtClean="0"/>
              <a:t>Non-Promotional Articles </a:t>
            </a:r>
          </a:p>
          <a:p>
            <a:pPr algn="ctr"/>
            <a:r>
              <a:rPr lang="en-US" sz="2500" dirty="0" smtClean="0"/>
              <a:t>PCFG model</a:t>
            </a:r>
            <a:endParaRPr lang="en-US" sz="25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18</a:t>
            </a:fld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2495176" y="2808941"/>
            <a:ext cx="1060824" cy="463177"/>
          </a:xfrm>
          <a:prstGeom prst="right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500" dirty="0"/>
          </a:p>
        </p:txBody>
      </p:sp>
      <p:sp>
        <p:nvSpPr>
          <p:cNvPr id="19" name="Right Arrow 18"/>
          <p:cNvSpPr/>
          <p:nvPr/>
        </p:nvSpPr>
        <p:spPr>
          <a:xfrm>
            <a:off x="2495176" y="4769224"/>
            <a:ext cx="1060824" cy="463177"/>
          </a:xfrm>
          <a:prstGeom prst="right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>
            <a:off x="5768788" y="2808941"/>
            <a:ext cx="1074271" cy="463177"/>
          </a:xfrm>
          <a:prstGeom prst="right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Arrow 20"/>
          <p:cNvSpPr/>
          <p:nvPr/>
        </p:nvSpPr>
        <p:spPr>
          <a:xfrm>
            <a:off x="5768788" y="4769224"/>
            <a:ext cx="1074271" cy="463177"/>
          </a:xfrm>
          <a:prstGeom prst="right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2330824" y="1733176"/>
            <a:ext cx="1373613" cy="6125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PCFG PARSING</a:t>
            </a:r>
            <a:endParaRPr lang="en-US" dirty="0"/>
          </a:p>
        </p:txBody>
      </p:sp>
      <p:sp>
        <p:nvSpPr>
          <p:cNvPr id="25" name="Rounded Rectangle 24"/>
          <p:cNvSpPr/>
          <p:nvPr/>
        </p:nvSpPr>
        <p:spPr>
          <a:xfrm>
            <a:off x="5352770" y="1733176"/>
            <a:ext cx="1818995" cy="6125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PCFG MODEL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661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PCFG Model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Calculate probabilities assigned to all sentences of an article by each of the two PCFG models</a:t>
            </a:r>
          </a:p>
          <a:p>
            <a:r>
              <a:rPr lang="en-US" dirty="0" smtClean="0"/>
              <a:t>Compute </a:t>
            </a:r>
            <a:r>
              <a:rPr lang="en-US" b="1" dirty="0" smtClean="0"/>
              <a:t>Mean, Maximum, Minimum and Standard Deviation</a:t>
            </a:r>
            <a:r>
              <a:rPr lang="en-US" dirty="0" smtClean="0"/>
              <a:t> of all probabilities, per PCFG model.</a:t>
            </a:r>
          </a:p>
          <a:p>
            <a:r>
              <a:rPr lang="en-US" dirty="0" smtClean="0"/>
              <a:t>Compute the </a:t>
            </a:r>
            <a:r>
              <a:rPr lang="en-US" dirty="0"/>
              <a:t>d</a:t>
            </a:r>
            <a:r>
              <a:rPr lang="en-US" dirty="0" smtClean="0"/>
              <a:t>ifference </a:t>
            </a:r>
            <a:r>
              <a:rPr lang="en-US" dirty="0"/>
              <a:t>in </a:t>
            </a:r>
            <a:r>
              <a:rPr lang="en-US" dirty="0" smtClean="0"/>
              <a:t>the values for these statistics assigned by the </a:t>
            </a:r>
            <a:r>
              <a:rPr lang="en-US" dirty="0"/>
              <a:t>positive and negative class </a:t>
            </a:r>
            <a:r>
              <a:rPr lang="en-US" b="1" i="1" dirty="0">
                <a:solidFill>
                  <a:srgbClr val="000000"/>
                </a:solidFill>
              </a:rPr>
              <a:t>PCFG </a:t>
            </a:r>
            <a:r>
              <a:rPr lang="en-US" b="1" i="1" dirty="0" smtClean="0">
                <a:solidFill>
                  <a:srgbClr val="000000"/>
                </a:solidFill>
              </a:rPr>
              <a:t>models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3170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500" dirty="0" smtClean="0"/>
              <a:t>Outline</a:t>
            </a:r>
            <a:endParaRPr lang="en-US" sz="5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500" dirty="0" smtClean="0"/>
              <a:t>Introduction</a:t>
            </a:r>
          </a:p>
          <a:p>
            <a:r>
              <a:rPr lang="en-US" sz="4500" dirty="0" smtClean="0"/>
              <a:t>Related Work</a:t>
            </a:r>
          </a:p>
          <a:p>
            <a:r>
              <a:rPr lang="en-US" sz="4500" dirty="0" smtClean="0"/>
              <a:t>Our contribution</a:t>
            </a:r>
          </a:p>
          <a:p>
            <a:r>
              <a:rPr lang="en-US" sz="4500" dirty="0" smtClean="0"/>
              <a:t>Evaluation</a:t>
            </a:r>
          </a:p>
          <a:p>
            <a:r>
              <a:rPr lang="en-US" sz="4500" dirty="0" smtClean="0"/>
              <a:t>Conclusion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6084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500" dirty="0" err="1" smtClean="0"/>
              <a:t>LogitBoost</a:t>
            </a:r>
            <a:r>
              <a:rPr lang="en-US" sz="3500" dirty="0" smtClean="0"/>
              <a:t> with Decision Stumps </a:t>
            </a:r>
            <a:br>
              <a:rPr lang="en-US" sz="3500" dirty="0" smtClean="0"/>
            </a:br>
            <a:r>
              <a:rPr lang="en-US" sz="3500" i="1" dirty="0" smtClean="0"/>
              <a:t>(</a:t>
            </a:r>
            <a:r>
              <a:rPr lang="en-US" sz="3500" i="1" dirty="0"/>
              <a:t>Friedman et al., 2000) </a:t>
            </a:r>
            <a:br>
              <a:rPr lang="en-US" sz="3500" i="1" dirty="0"/>
            </a:br>
            <a:endParaRPr lang="en-US" sz="3500" i="1" dirty="0" smtClean="0"/>
          </a:p>
          <a:p>
            <a:r>
              <a:rPr lang="en-US" sz="3500" dirty="0" smtClean="0"/>
              <a:t>10</a:t>
            </a:r>
            <a:r>
              <a:rPr lang="en-US" sz="3500" dirty="0"/>
              <a:t>-fold cross-</a:t>
            </a:r>
            <a:r>
              <a:rPr lang="en-US" sz="3500" dirty="0" smtClean="0"/>
              <a:t>validation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925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2B2B2"/>
                </a:solidFill>
              </a:rPr>
              <a:t>Introduction</a:t>
            </a:r>
          </a:p>
          <a:p>
            <a:r>
              <a:rPr lang="en-US" dirty="0" smtClean="0">
                <a:solidFill>
                  <a:srgbClr val="B2B2B2"/>
                </a:solidFill>
              </a:rPr>
              <a:t>Related Work</a:t>
            </a:r>
          </a:p>
          <a:p>
            <a:r>
              <a:rPr lang="en-US" dirty="0" smtClean="0">
                <a:solidFill>
                  <a:srgbClr val="B2B2B2"/>
                </a:solidFill>
              </a:rPr>
              <a:t>Our contribution</a:t>
            </a:r>
            <a:endParaRPr lang="en-US" dirty="0">
              <a:solidFill>
                <a:srgbClr val="B2B2B2"/>
              </a:solidFill>
            </a:endParaRPr>
          </a:p>
          <a:p>
            <a:r>
              <a:rPr lang="en-US" dirty="0" smtClean="0"/>
              <a:t>Evaluation</a:t>
            </a:r>
          </a:p>
          <a:p>
            <a:r>
              <a:rPr lang="en-US" dirty="0" smtClean="0">
                <a:solidFill>
                  <a:srgbClr val="B2B2B2"/>
                </a:solidFill>
              </a:rPr>
              <a:t>Conclusion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6893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3501178"/>
              </p:ext>
            </p:extLst>
          </p:nvPr>
        </p:nvGraphicFramePr>
        <p:xfrm>
          <a:off x="457200" y="1455718"/>
          <a:ext cx="8229600" cy="4693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42447"/>
                <a:gridCol w="1494118"/>
                <a:gridCol w="1014882"/>
                <a:gridCol w="1182461"/>
                <a:gridCol w="109569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/>
                        <a:t>Features</a:t>
                      </a:r>
                      <a:endParaRPr lang="en-US" sz="2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/>
                        <a:t>Precision</a:t>
                      </a:r>
                      <a:endParaRPr lang="en-US" sz="2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/>
                        <a:t>Recall</a:t>
                      </a:r>
                      <a:endParaRPr lang="en-US" sz="2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/>
                        <a:t>F1</a:t>
                      </a:r>
                      <a:endParaRPr lang="en-US" sz="2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/>
                        <a:t>AUC</a:t>
                      </a:r>
                      <a:endParaRPr lang="en-US" sz="2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rgbClr val="BC0000"/>
                          </a:solidFill>
                        </a:rPr>
                        <a:t>Bag-of-words Baseline</a:t>
                      </a:r>
                      <a:endParaRPr lang="en-US" sz="2600" b="1" dirty="0">
                        <a:solidFill>
                          <a:srgbClr val="BC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BC0000"/>
                          </a:solidFill>
                        </a:rPr>
                        <a:t>0.82</a:t>
                      </a:r>
                      <a:endParaRPr lang="en-US" sz="2600" b="1" dirty="0">
                        <a:solidFill>
                          <a:srgbClr val="BC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BC0000"/>
                          </a:solidFill>
                        </a:rPr>
                        <a:t>0.82</a:t>
                      </a:r>
                      <a:endParaRPr lang="en-US" sz="2600" b="1" dirty="0">
                        <a:solidFill>
                          <a:srgbClr val="BC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BC0000"/>
                          </a:solidFill>
                        </a:rPr>
                        <a:t>0.82</a:t>
                      </a:r>
                      <a:endParaRPr lang="en-US" sz="2600" b="1" dirty="0">
                        <a:solidFill>
                          <a:srgbClr val="BC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BC0000"/>
                          </a:solidFill>
                        </a:rPr>
                        <a:t>0.89</a:t>
                      </a:r>
                      <a:endParaRPr lang="en-US" sz="2600" b="1" dirty="0">
                        <a:solidFill>
                          <a:srgbClr val="BC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b="0" dirty="0" smtClean="0"/>
                        <a:t>PCFG</a:t>
                      </a:r>
                      <a:endParaRPr lang="en-US" sz="2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0.88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0.87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0.87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0.94</a:t>
                      </a:r>
                      <a:endParaRPr lang="en-US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b="0" dirty="0" smtClean="0"/>
                        <a:t>Char. Trigram</a:t>
                      </a:r>
                      <a:endParaRPr lang="en-US" sz="2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0.89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0.89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0.89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0.95</a:t>
                      </a:r>
                      <a:endParaRPr lang="en-US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b="0" dirty="0" smtClean="0"/>
                        <a:t>Word Trigram</a:t>
                      </a:r>
                      <a:endParaRPr lang="en-US" sz="2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0.86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0.86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0.86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0.93</a:t>
                      </a:r>
                      <a:endParaRPr lang="en-US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b="0" dirty="0" smtClean="0"/>
                        <a:t>PCFG</a:t>
                      </a:r>
                      <a:r>
                        <a:rPr lang="en-US" sz="2600" b="0" baseline="0" dirty="0" smtClean="0"/>
                        <a:t> + Char. Trigram + Word Trigram</a:t>
                      </a:r>
                      <a:endParaRPr lang="en-US" sz="2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0.91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0.92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0.91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0.97</a:t>
                      </a:r>
                      <a:endParaRPr lang="en-US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b="0" dirty="0" smtClean="0"/>
                        <a:t>Content and Meta Features </a:t>
                      </a:r>
                      <a:r>
                        <a:rPr lang="en-US" sz="2400" b="0" i="1" dirty="0" smtClean="0"/>
                        <a:t>(</a:t>
                      </a:r>
                      <a:r>
                        <a:rPr lang="en-US" sz="2400" b="0" i="1" dirty="0" err="1" smtClean="0"/>
                        <a:t>Anderka</a:t>
                      </a:r>
                      <a:r>
                        <a:rPr lang="en-US" sz="2400" b="0" i="1" dirty="0" smtClean="0"/>
                        <a:t> et al.)</a:t>
                      </a:r>
                      <a:endParaRPr lang="en-US" sz="24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0.87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0.87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0.87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0.94</a:t>
                      </a:r>
                      <a:endParaRPr lang="en-US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b="0" dirty="0" smtClean="0"/>
                        <a:t>All Features</a:t>
                      </a:r>
                      <a:endParaRPr lang="en-US" sz="2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0.94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0.94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0.94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0.99</a:t>
                      </a:r>
                      <a:endParaRPr lang="en-US" sz="2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3453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9093555"/>
              </p:ext>
            </p:extLst>
          </p:nvPr>
        </p:nvGraphicFramePr>
        <p:xfrm>
          <a:off x="326112" y="1455718"/>
          <a:ext cx="8360688" cy="4693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96450"/>
                <a:gridCol w="1532820"/>
                <a:gridCol w="1153265"/>
                <a:gridCol w="1182461"/>
                <a:gridCol w="109569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/>
                        <a:t>Features</a:t>
                      </a:r>
                      <a:endParaRPr lang="en-US" sz="2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/>
                        <a:t>Precision</a:t>
                      </a:r>
                      <a:endParaRPr lang="en-US" sz="2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/>
                        <a:t>Recall</a:t>
                      </a:r>
                      <a:endParaRPr lang="en-US" sz="2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/>
                        <a:t>F1</a:t>
                      </a:r>
                      <a:endParaRPr lang="en-US" sz="2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/>
                        <a:t>AUC</a:t>
                      </a:r>
                      <a:endParaRPr lang="en-US" sz="2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b="0" dirty="0" smtClean="0"/>
                        <a:t>Bag-of-words Baseline</a:t>
                      </a:r>
                      <a:endParaRPr lang="en-US" sz="2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0.82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0.82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0.82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0.89</a:t>
                      </a:r>
                      <a:endParaRPr lang="en-US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rgbClr val="BC0000"/>
                          </a:solidFill>
                        </a:rPr>
                        <a:t>PCFG</a:t>
                      </a:r>
                      <a:endParaRPr lang="en-US" sz="2600" b="1" dirty="0">
                        <a:solidFill>
                          <a:srgbClr val="BC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BC0000"/>
                          </a:solidFill>
                        </a:rPr>
                        <a:t>0.88</a:t>
                      </a:r>
                      <a:endParaRPr lang="en-US" sz="2600" b="1" dirty="0">
                        <a:solidFill>
                          <a:srgbClr val="BC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BC0000"/>
                          </a:solidFill>
                        </a:rPr>
                        <a:t>0.87</a:t>
                      </a:r>
                      <a:endParaRPr lang="en-US" sz="2600" b="1" dirty="0">
                        <a:solidFill>
                          <a:srgbClr val="BC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BC0000"/>
                          </a:solidFill>
                        </a:rPr>
                        <a:t>0.87</a:t>
                      </a:r>
                      <a:endParaRPr lang="en-US" sz="2600" b="1" dirty="0">
                        <a:solidFill>
                          <a:srgbClr val="BC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BC0000"/>
                          </a:solidFill>
                        </a:rPr>
                        <a:t>0.94</a:t>
                      </a:r>
                      <a:endParaRPr lang="en-US" sz="2600" b="1" dirty="0">
                        <a:solidFill>
                          <a:srgbClr val="BC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b="1" i="0" u="none" dirty="0" smtClean="0">
                          <a:solidFill>
                            <a:srgbClr val="BC0000"/>
                          </a:solidFill>
                        </a:rPr>
                        <a:t>Char. Trigram</a:t>
                      </a:r>
                      <a:endParaRPr lang="en-US" sz="2600" b="1" i="0" u="none" dirty="0">
                        <a:solidFill>
                          <a:srgbClr val="BC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u="none" dirty="0" smtClean="0">
                          <a:solidFill>
                            <a:srgbClr val="BC0000"/>
                          </a:solidFill>
                        </a:rPr>
                        <a:t>0.89</a:t>
                      </a:r>
                      <a:endParaRPr lang="en-US" sz="2600" b="1" i="0" u="none" dirty="0">
                        <a:solidFill>
                          <a:srgbClr val="BC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u="none" dirty="0" smtClean="0">
                          <a:solidFill>
                            <a:srgbClr val="BC0000"/>
                          </a:solidFill>
                        </a:rPr>
                        <a:t>0.89</a:t>
                      </a:r>
                      <a:endParaRPr lang="en-US" sz="2600" b="1" i="0" u="none" dirty="0">
                        <a:solidFill>
                          <a:srgbClr val="BC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u="none" dirty="0" smtClean="0">
                          <a:solidFill>
                            <a:srgbClr val="BC0000"/>
                          </a:solidFill>
                        </a:rPr>
                        <a:t>0.89</a:t>
                      </a:r>
                      <a:endParaRPr lang="en-US" sz="2600" b="1" i="0" u="none" dirty="0">
                        <a:solidFill>
                          <a:srgbClr val="BC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u="none" dirty="0" smtClean="0">
                          <a:solidFill>
                            <a:srgbClr val="BC0000"/>
                          </a:solidFill>
                        </a:rPr>
                        <a:t>0.95</a:t>
                      </a:r>
                      <a:endParaRPr lang="en-US" sz="2600" b="1" i="0" u="none" dirty="0">
                        <a:solidFill>
                          <a:srgbClr val="BC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rgbClr val="BC0000"/>
                          </a:solidFill>
                        </a:rPr>
                        <a:t>Word Trigram</a:t>
                      </a:r>
                      <a:endParaRPr lang="en-US" sz="2600" b="1" dirty="0">
                        <a:solidFill>
                          <a:srgbClr val="BC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BC0000"/>
                          </a:solidFill>
                        </a:rPr>
                        <a:t>0.86</a:t>
                      </a:r>
                      <a:endParaRPr lang="en-US" sz="2600" b="1" dirty="0">
                        <a:solidFill>
                          <a:srgbClr val="BC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BC0000"/>
                          </a:solidFill>
                        </a:rPr>
                        <a:t>0.86</a:t>
                      </a:r>
                      <a:endParaRPr lang="en-US" sz="2600" b="1" dirty="0">
                        <a:solidFill>
                          <a:srgbClr val="BC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BC0000"/>
                          </a:solidFill>
                        </a:rPr>
                        <a:t>0.86</a:t>
                      </a:r>
                      <a:endParaRPr lang="en-US" sz="2600" b="1" dirty="0">
                        <a:solidFill>
                          <a:srgbClr val="BC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BC0000"/>
                          </a:solidFill>
                        </a:rPr>
                        <a:t>0.93</a:t>
                      </a:r>
                      <a:endParaRPr lang="en-US" sz="2600" b="1" dirty="0">
                        <a:solidFill>
                          <a:srgbClr val="BC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b="0" dirty="0" smtClean="0"/>
                        <a:t>PCFG</a:t>
                      </a:r>
                      <a:r>
                        <a:rPr lang="en-US" sz="2600" b="0" baseline="0" dirty="0" smtClean="0"/>
                        <a:t> + Char. Trigram + Word Trigram</a:t>
                      </a:r>
                      <a:endParaRPr lang="en-US" sz="2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0.91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0.92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0.91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0.97</a:t>
                      </a:r>
                      <a:endParaRPr lang="en-US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b="0" dirty="0" smtClean="0"/>
                        <a:t>Content and Meta Features </a:t>
                      </a:r>
                      <a:r>
                        <a:rPr lang="en-US" sz="2400" b="0" i="1" dirty="0" smtClean="0"/>
                        <a:t>(</a:t>
                      </a:r>
                      <a:r>
                        <a:rPr lang="en-US" sz="2400" b="0" i="1" dirty="0" err="1" smtClean="0"/>
                        <a:t>Anderka</a:t>
                      </a:r>
                      <a:r>
                        <a:rPr lang="en-US" sz="2400" b="0" i="1" dirty="0" smtClean="0"/>
                        <a:t> et al.)</a:t>
                      </a:r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0.87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0.87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0.87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0.94</a:t>
                      </a:r>
                      <a:endParaRPr lang="en-US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b="0" dirty="0" smtClean="0"/>
                        <a:t>All Features</a:t>
                      </a:r>
                      <a:endParaRPr lang="en-US" sz="2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0.94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0.94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0.94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0.99</a:t>
                      </a:r>
                      <a:endParaRPr lang="en-US" sz="2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623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7264190"/>
              </p:ext>
            </p:extLst>
          </p:nvPr>
        </p:nvGraphicFramePr>
        <p:xfrm>
          <a:off x="457200" y="1455718"/>
          <a:ext cx="8229600" cy="4693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65362"/>
                <a:gridCol w="1532820"/>
                <a:gridCol w="1153265"/>
                <a:gridCol w="1182461"/>
                <a:gridCol w="109569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/>
                        <a:t>Features</a:t>
                      </a:r>
                      <a:endParaRPr lang="en-US" sz="2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/>
                        <a:t>Precision</a:t>
                      </a:r>
                      <a:endParaRPr lang="en-US" sz="2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/>
                        <a:t>Recall</a:t>
                      </a:r>
                      <a:endParaRPr lang="en-US" sz="2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/>
                        <a:t>F1</a:t>
                      </a:r>
                      <a:endParaRPr lang="en-US" sz="2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/>
                        <a:t>AUC</a:t>
                      </a:r>
                      <a:endParaRPr lang="en-US" sz="2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b="0" dirty="0" smtClean="0"/>
                        <a:t>Bag-of-words</a:t>
                      </a:r>
                      <a:endParaRPr lang="en-US" sz="2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0.82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0.82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0.82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0.89</a:t>
                      </a:r>
                      <a:endParaRPr lang="en-US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b="0" dirty="0" smtClean="0"/>
                        <a:t>PCFG</a:t>
                      </a:r>
                      <a:endParaRPr lang="en-US" sz="2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0.88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0.87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0.87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0.94</a:t>
                      </a:r>
                      <a:endParaRPr lang="en-US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b="0" dirty="0" smtClean="0"/>
                        <a:t>Char. Trigram</a:t>
                      </a:r>
                      <a:endParaRPr lang="en-US" sz="2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0.89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0.89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0.89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0.95</a:t>
                      </a:r>
                      <a:endParaRPr lang="en-US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b="0" dirty="0" smtClean="0"/>
                        <a:t>Word Trigram</a:t>
                      </a:r>
                      <a:endParaRPr lang="en-US" sz="2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0.86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0.86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0.86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0.93</a:t>
                      </a:r>
                      <a:endParaRPr lang="en-US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rgbClr val="BC0000"/>
                          </a:solidFill>
                        </a:rPr>
                        <a:t>PCFG</a:t>
                      </a:r>
                      <a:r>
                        <a:rPr lang="en-US" sz="2600" b="1" baseline="0" dirty="0" smtClean="0">
                          <a:solidFill>
                            <a:srgbClr val="BC0000"/>
                          </a:solidFill>
                        </a:rPr>
                        <a:t> + Char. Trigram + Word Trigram</a:t>
                      </a:r>
                      <a:endParaRPr lang="en-US" sz="2600" b="1" dirty="0">
                        <a:solidFill>
                          <a:srgbClr val="BC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BC0000"/>
                          </a:solidFill>
                        </a:rPr>
                        <a:t>0.91</a:t>
                      </a:r>
                      <a:endParaRPr lang="en-US" sz="2600" b="1" dirty="0">
                        <a:solidFill>
                          <a:srgbClr val="BC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BC0000"/>
                          </a:solidFill>
                        </a:rPr>
                        <a:t>0.92</a:t>
                      </a:r>
                      <a:endParaRPr lang="en-US" sz="2600" b="1" dirty="0">
                        <a:solidFill>
                          <a:srgbClr val="BC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BC0000"/>
                          </a:solidFill>
                        </a:rPr>
                        <a:t>0.91</a:t>
                      </a:r>
                      <a:endParaRPr lang="en-US" sz="2600" b="1" dirty="0">
                        <a:solidFill>
                          <a:srgbClr val="BC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BC0000"/>
                          </a:solidFill>
                        </a:rPr>
                        <a:t>0.97</a:t>
                      </a:r>
                      <a:endParaRPr lang="en-US" sz="2600" b="1" dirty="0">
                        <a:solidFill>
                          <a:srgbClr val="BC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b="0" dirty="0" smtClean="0"/>
                        <a:t>Content and Meta Features </a:t>
                      </a:r>
                      <a:r>
                        <a:rPr lang="en-US" sz="2200" b="0" i="1" dirty="0" smtClean="0"/>
                        <a:t>(</a:t>
                      </a:r>
                      <a:r>
                        <a:rPr lang="en-US" sz="2200" b="0" i="1" dirty="0" err="1" smtClean="0"/>
                        <a:t>Anderka</a:t>
                      </a:r>
                      <a:r>
                        <a:rPr lang="en-US" sz="2200" b="0" i="1" dirty="0" smtClean="0"/>
                        <a:t> et al.)</a:t>
                      </a:r>
                      <a:endParaRPr lang="en-US" sz="2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0.87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0.87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0.87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0.94</a:t>
                      </a:r>
                      <a:endParaRPr lang="en-US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b="0" dirty="0" smtClean="0"/>
                        <a:t>All Features</a:t>
                      </a:r>
                      <a:endParaRPr lang="en-US" sz="2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0.94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0.94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0.94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0.99</a:t>
                      </a:r>
                      <a:endParaRPr lang="en-US" sz="2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623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7494673"/>
              </p:ext>
            </p:extLst>
          </p:nvPr>
        </p:nvGraphicFramePr>
        <p:xfrm>
          <a:off x="457200" y="1455718"/>
          <a:ext cx="8229600" cy="4693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65362"/>
                <a:gridCol w="1532820"/>
                <a:gridCol w="1153265"/>
                <a:gridCol w="1182461"/>
                <a:gridCol w="109569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/>
                        <a:t>Features</a:t>
                      </a:r>
                      <a:endParaRPr lang="en-US" sz="2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/>
                        <a:t>Precision</a:t>
                      </a:r>
                      <a:endParaRPr lang="en-US" sz="2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/>
                        <a:t>Recall</a:t>
                      </a:r>
                      <a:endParaRPr lang="en-US" sz="2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/>
                        <a:t>F1</a:t>
                      </a:r>
                      <a:endParaRPr lang="en-US" sz="2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/>
                        <a:t>AUC</a:t>
                      </a:r>
                      <a:endParaRPr lang="en-US" sz="2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b="0" dirty="0" smtClean="0"/>
                        <a:t>Bag-of-words</a:t>
                      </a:r>
                      <a:endParaRPr lang="en-US" sz="2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0.82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0.82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0.82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0.89</a:t>
                      </a:r>
                      <a:endParaRPr lang="en-US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b="0" dirty="0" smtClean="0"/>
                        <a:t>PCFG</a:t>
                      </a:r>
                      <a:endParaRPr lang="en-US" sz="2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0.88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0.87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0.87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0.94</a:t>
                      </a:r>
                      <a:endParaRPr lang="en-US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b="0" dirty="0" smtClean="0"/>
                        <a:t>Char. Trigram</a:t>
                      </a:r>
                      <a:endParaRPr lang="en-US" sz="2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0.89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0.89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0.89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0.95</a:t>
                      </a:r>
                      <a:endParaRPr lang="en-US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b="0" dirty="0" smtClean="0"/>
                        <a:t>Word Trigram</a:t>
                      </a:r>
                      <a:endParaRPr lang="en-US" sz="2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0.86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0.86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0.86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0.93</a:t>
                      </a:r>
                      <a:endParaRPr lang="en-US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rgbClr val="BC0000"/>
                          </a:solidFill>
                        </a:rPr>
                        <a:t>PCFG</a:t>
                      </a:r>
                      <a:r>
                        <a:rPr lang="en-US" sz="2600" b="1" baseline="0" dirty="0" smtClean="0">
                          <a:solidFill>
                            <a:srgbClr val="BC0000"/>
                          </a:solidFill>
                        </a:rPr>
                        <a:t> + Char. Trigram + Word Trigram</a:t>
                      </a:r>
                      <a:endParaRPr lang="en-US" sz="2600" b="1" dirty="0">
                        <a:solidFill>
                          <a:srgbClr val="BC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BC0000"/>
                          </a:solidFill>
                        </a:rPr>
                        <a:t>0.91</a:t>
                      </a:r>
                      <a:endParaRPr lang="en-US" sz="2600" b="1" dirty="0">
                        <a:solidFill>
                          <a:srgbClr val="BC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BC0000"/>
                          </a:solidFill>
                        </a:rPr>
                        <a:t>0.92</a:t>
                      </a:r>
                      <a:endParaRPr lang="en-US" sz="2600" b="1" dirty="0">
                        <a:solidFill>
                          <a:srgbClr val="BC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BC0000"/>
                          </a:solidFill>
                        </a:rPr>
                        <a:t>0.91</a:t>
                      </a:r>
                      <a:endParaRPr lang="en-US" sz="2600" b="1" dirty="0">
                        <a:solidFill>
                          <a:srgbClr val="BC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BC0000"/>
                          </a:solidFill>
                        </a:rPr>
                        <a:t>0.97</a:t>
                      </a:r>
                      <a:endParaRPr lang="en-US" sz="2600" b="1" dirty="0">
                        <a:solidFill>
                          <a:srgbClr val="BC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rgbClr val="BC0000"/>
                          </a:solidFill>
                        </a:rPr>
                        <a:t>Content and Meta Features </a:t>
                      </a:r>
                      <a:r>
                        <a:rPr lang="en-US" sz="2200" b="1" i="1" dirty="0" smtClean="0">
                          <a:solidFill>
                            <a:srgbClr val="BC0000"/>
                          </a:solidFill>
                        </a:rPr>
                        <a:t>(</a:t>
                      </a:r>
                      <a:r>
                        <a:rPr lang="en-US" sz="2200" b="1" i="1" dirty="0" err="1" smtClean="0">
                          <a:solidFill>
                            <a:srgbClr val="BC0000"/>
                          </a:solidFill>
                        </a:rPr>
                        <a:t>Anderka</a:t>
                      </a:r>
                      <a:r>
                        <a:rPr lang="en-US" sz="2200" b="1" i="1" dirty="0" smtClean="0">
                          <a:solidFill>
                            <a:srgbClr val="BC0000"/>
                          </a:solidFill>
                        </a:rPr>
                        <a:t> et al.)</a:t>
                      </a:r>
                      <a:endParaRPr lang="en-US" sz="2200" b="1" dirty="0">
                        <a:solidFill>
                          <a:srgbClr val="BC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BC0000"/>
                          </a:solidFill>
                        </a:rPr>
                        <a:t>0.87</a:t>
                      </a:r>
                      <a:endParaRPr lang="en-US" sz="2600" b="1" dirty="0">
                        <a:solidFill>
                          <a:srgbClr val="BC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BC0000"/>
                          </a:solidFill>
                        </a:rPr>
                        <a:t>0.87</a:t>
                      </a:r>
                      <a:endParaRPr lang="en-US" sz="2600" b="1" dirty="0">
                        <a:solidFill>
                          <a:srgbClr val="BC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BC0000"/>
                          </a:solidFill>
                        </a:rPr>
                        <a:t>0.87</a:t>
                      </a:r>
                      <a:endParaRPr lang="en-US" sz="2600" b="1" dirty="0">
                        <a:solidFill>
                          <a:srgbClr val="BC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BC0000"/>
                          </a:solidFill>
                        </a:rPr>
                        <a:t>0.94</a:t>
                      </a:r>
                      <a:endParaRPr lang="en-US" sz="2600" b="1" dirty="0">
                        <a:solidFill>
                          <a:srgbClr val="BC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b="0" dirty="0" smtClean="0"/>
                        <a:t>All Features</a:t>
                      </a:r>
                      <a:endParaRPr lang="en-US" sz="2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0.94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0.94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0.94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0.99</a:t>
                      </a:r>
                      <a:endParaRPr lang="en-US" sz="2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16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6502528"/>
              </p:ext>
            </p:extLst>
          </p:nvPr>
        </p:nvGraphicFramePr>
        <p:xfrm>
          <a:off x="457200" y="1455718"/>
          <a:ext cx="8229600" cy="4693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65362"/>
                <a:gridCol w="1532820"/>
                <a:gridCol w="1153265"/>
                <a:gridCol w="1182461"/>
                <a:gridCol w="109569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/>
                        <a:t>Features</a:t>
                      </a:r>
                      <a:endParaRPr lang="en-US" sz="2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/>
                        <a:t>Precision</a:t>
                      </a:r>
                      <a:endParaRPr lang="en-US" sz="2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/>
                        <a:t>Recall</a:t>
                      </a:r>
                      <a:endParaRPr lang="en-US" sz="2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/>
                        <a:t>F1</a:t>
                      </a:r>
                      <a:endParaRPr lang="en-US" sz="2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/>
                        <a:t>AUC</a:t>
                      </a:r>
                      <a:endParaRPr lang="en-US" sz="2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b="0" dirty="0" smtClean="0"/>
                        <a:t>Bag-of-words</a:t>
                      </a:r>
                      <a:endParaRPr lang="en-US" sz="2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0.82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0.82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0.82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0.89</a:t>
                      </a:r>
                      <a:endParaRPr lang="en-US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b="0" dirty="0" smtClean="0"/>
                        <a:t>PCFG</a:t>
                      </a:r>
                      <a:endParaRPr lang="en-US" sz="2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0.88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0.87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0.87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0.94</a:t>
                      </a:r>
                      <a:endParaRPr lang="en-US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b="0" dirty="0" smtClean="0"/>
                        <a:t>Char. Trigram</a:t>
                      </a:r>
                      <a:endParaRPr lang="en-US" sz="2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0.89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0.89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0.89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0.95</a:t>
                      </a:r>
                      <a:endParaRPr lang="en-US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b="0" dirty="0" smtClean="0"/>
                        <a:t>Word Trigram</a:t>
                      </a:r>
                      <a:endParaRPr lang="en-US" sz="2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0.86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0.86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0.86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0.93</a:t>
                      </a:r>
                      <a:endParaRPr lang="en-US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b="0" dirty="0" smtClean="0">
                          <a:solidFill>
                            <a:schemeClr val="tx1"/>
                          </a:solidFill>
                        </a:rPr>
                        <a:t>PCFG</a:t>
                      </a:r>
                      <a:r>
                        <a:rPr lang="en-US" sz="2600" b="0" baseline="0" dirty="0" smtClean="0">
                          <a:solidFill>
                            <a:schemeClr val="tx1"/>
                          </a:solidFill>
                        </a:rPr>
                        <a:t> + Char. Trigram + Word Trigram</a:t>
                      </a:r>
                      <a:endParaRPr lang="en-US" sz="2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0" dirty="0" smtClean="0">
                          <a:solidFill>
                            <a:schemeClr val="tx1"/>
                          </a:solidFill>
                        </a:rPr>
                        <a:t>0.91</a:t>
                      </a:r>
                      <a:endParaRPr lang="en-US" sz="2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0" dirty="0" smtClean="0">
                          <a:solidFill>
                            <a:schemeClr val="tx1"/>
                          </a:solidFill>
                        </a:rPr>
                        <a:t>0.92</a:t>
                      </a:r>
                      <a:endParaRPr lang="en-US" sz="2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0" dirty="0" smtClean="0">
                          <a:solidFill>
                            <a:schemeClr val="tx1"/>
                          </a:solidFill>
                        </a:rPr>
                        <a:t>0.91</a:t>
                      </a:r>
                      <a:endParaRPr lang="en-US" sz="2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0" dirty="0" smtClean="0">
                          <a:solidFill>
                            <a:schemeClr val="tx1"/>
                          </a:solidFill>
                        </a:rPr>
                        <a:t>0.97</a:t>
                      </a:r>
                      <a:endParaRPr lang="en-US" sz="2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b="0" dirty="0" smtClean="0">
                          <a:solidFill>
                            <a:schemeClr val="tx1"/>
                          </a:solidFill>
                        </a:rPr>
                        <a:t>Content and Meta Features </a:t>
                      </a:r>
                      <a:r>
                        <a:rPr lang="en-US" sz="2200" b="0" i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2200" b="0" i="1" dirty="0" err="1" smtClean="0">
                          <a:solidFill>
                            <a:schemeClr val="tx1"/>
                          </a:solidFill>
                        </a:rPr>
                        <a:t>Anderka</a:t>
                      </a:r>
                      <a:r>
                        <a:rPr lang="en-US" sz="2200" b="0" i="1" dirty="0" smtClean="0">
                          <a:solidFill>
                            <a:schemeClr val="tx1"/>
                          </a:solidFill>
                        </a:rPr>
                        <a:t> et al.)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0" dirty="0" smtClean="0">
                          <a:solidFill>
                            <a:schemeClr val="tx1"/>
                          </a:solidFill>
                        </a:rPr>
                        <a:t>0.87</a:t>
                      </a:r>
                      <a:endParaRPr lang="en-US" sz="2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0" dirty="0" smtClean="0">
                          <a:solidFill>
                            <a:schemeClr val="tx1"/>
                          </a:solidFill>
                        </a:rPr>
                        <a:t>0.87</a:t>
                      </a:r>
                      <a:endParaRPr lang="en-US" sz="2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0" dirty="0" smtClean="0">
                          <a:solidFill>
                            <a:schemeClr val="tx1"/>
                          </a:solidFill>
                        </a:rPr>
                        <a:t>0.87</a:t>
                      </a:r>
                      <a:endParaRPr lang="en-US" sz="2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0" dirty="0" smtClean="0">
                          <a:solidFill>
                            <a:schemeClr val="tx1"/>
                          </a:solidFill>
                        </a:rPr>
                        <a:t>0.94</a:t>
                      </a:r>
                      <a:endParaRPr lang="en-US" sz="2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b="1" dirty="0" smtClean="0">
                          <a:solidFill>
                            <a:srgbClr val="BC0000"/>
                          </a:solidFill>
                        </a:rPr>
                        <a:t>All Features</a:t>
                      </a:r>
                      <a:endParaRPr lang="en-US" sz="2600" b="1" dirty="0">
                        <a:solidFill>
                          <a:srgbClr val="BC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BC0000"/>
                          </a:solidFill>
                        </a:rPr>
                        <a:t>0.94</a:t>
                      </a:r>
                      <a:endParaRPr lang="en-US" sz="2600" b="1" dirty="0">
                        <a:solidFill>
                          <a:srgbClr val="BC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BC0000"/>
                          </a:solidFill>
                        </a:rPr>
                        <a:t>0.94</a:t>
                      </a:r>
                      <a:endParaRPr lang="en-US" sz="2600" b="1" dirty="0">
                        <a:solidFill>
                          <a:srgbClr val="BC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BC0000"/>
                          </a:solidFill>
                        </a:rPr>
                        <a:t>0.94</a:t>
                      </a:r>
                      <a:endParaRPr lang="en-US" sz="2600" b="1" dirty="0">
                        <a:solidFill>
                          <a:srgbClr val="BC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BC0000"/>
                          </a:solidFill>
                        </a:rPr>
                        <a:t>0.99</a:t>
                      </a:r>
                      <a:endParaRPr lang="en-US" sz="2600" b="1" dirty="0">
                        <a:solidFill>
                          <a:srgbClr val="BC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622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Top 10 Features</a:t>
            </a:r>
            <a:br>
              <a:rPr lang="en-US" dirty="0" smtClean="0"/>
            </a:br>
            <a:r>
              <a:rPr lang="en-US" sz="3600" dirty="0" smtClean="0"/>
              <a:t>(Based on Information Gain)</a:t>
            </a:r>
            <a:endParaRPr lang="en-US" sz="3600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51308" y="1621580"/>
            <a:ext cx="3988217" cy="4525963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BC0000"/>
                </a:solidFill>
              </a:rPr>
              <a:t>LM char trigram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BC0000"/>
                </a:solidFill>
              </a:rPr>
              <a:t>LM </a:t>
            </a:r>
            <a:r>
              <a:rPr lang="en-US" dirty="0">
                <a:solidFill>
                  <a:srgbClr val="BC0000"/>
                </a:solidFill>
              </a:rPr>
              <a:t>word trigram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BC0000"/>
                </a:solidFill>
              </a:rPr>
              <a:t>PCFG </a:t>
            </a:r>
            <a:r>
              <a:rPr lang="en-US" dirty="0">
                <a:solidFill>
                  <a:srgbClr val="BC0000"/>
                </a:solidFill>
              </a:rPr>
              <a:t>min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BC0000"/>
                </a:solidFill>
              </a:rPr>
              <a:t>PCFG </a:t>
            </a:r>
            <a:r>
              <a:rPr lang="en-US" dirty="0">
                <a:solidFill>
                  <a:srgbClr val="BC0000"/>
                </a:solidFill>
              </a:rPr>
              <a:t>max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BC0000"/>
                </a:solidFill>
              </a:rPr>
              <a:t>PCFG </a:t>
            </a:r>
            <a:r>
              <a:rPr lang="en-US" dirty="0">
                <a:solidFill>
                  <a:srgbClr val="BC0000"/>
                </a:solidFill>
              </a:rPr>
              <a:t>mean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BC0000"/>
                </a:solidFill>
              </a:rPr>
              <a:t>PCFG std. </a:t>
            </a:r>
            <a:r>
              <a:rPr lang="en-US" dirty="0">
                <a:solidFill>
                  <a:srgbClr val="BC0000"/>
                </a:solidFill>
              </a:rPr>
              <a:t>deviation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Number </a:t>
            </a:r>
            <a:r>
              <a:rPr lang="en-US" dirty="0"/>
              <a:t>of Characters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Number </a:t>
            </a:r>
            <a:r>
              <a:rPr lang="en-US" dirty="0"/>
              <a:t>of Words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Number </a:t>
            </a:r>
            <a:r>
              <a:rPr lang="en-US" dirty="0"/>
              <a:t>of Categories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Number </a:t>
            </a:r>
            <a:r>
              <a:rPr lang="en-US" dirty="0"/>
              <a:t>of </a:t>
            </a:r>
            <a:r>
              <a:rPr lang="en-US" dirty="0" smtClean="0"/>
              <a:t>Sentences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512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Average Sentiment Score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97919"/>
          </a:xfrm>
        </p:spPr>
        <p:txBody>
          <a:bodyPr>
            <a:normAutofit/>
          </a:bodyPr>
          <a:lstStyle/>
          <a:p>
            <a:r>
              <a:rPr lang="en-US" dirty="0" smtClean="0"/>
              <a:t>Average sentiment of all words in an article using </a:t>
            </a:r>
            <a:r>
              <a:rPr lang="en-US" dirty="0" err="1" smtClean="0"/>
              <a:t>SentiWordNet</a:t>
            </a:r>
            <a:r>
              <a:rPr lang="en-US" dirty="0"/>
              <a:t> </a:t>
            </a:r>
            <a:r>
              <a:rPr lang="en-US" i="1" dirty="0" smtClean="0"/>
              <a:t>(</a:t>
            </a:r>
            <a:r>
              <a:rPr lang="en-US" i="1" dirty="0" err="1" smtClean="0"/>
              <a:t>Baccianella</a:t>
            </a:r>
            <a:r>
              <a:rPr lang="en-US" i="1" dirty="0" smtClean="0"/>
              <a:t> </a:t>
            </a:r>
            <a:r>
              <a:rPr lang="en-US" i="1" dirty="0"/>
              <a:t>et al., </a:t>
            </a:r>
            <a:r>
              <a:rPr lang="en-US" i="1" dirty="0" smtClean="0"/>
              <a:t>2010)</a:t>
            </a:r>
            <a:endParaRPr lang="en-US" i="1" dirty="0"/>
          </a:p>
          <a:p>
            <a:r>
              <a:rPr lang="en-US" dirty="0" smtClean="0"/>
              <a:t>Intuitively seems like a discriminative feature</a:t>
            </a:r>
          </a:p>
          <a:p>
            <a:r>
              <a:rPr lang="en-US" b="1" dirty="0" smtClean="0"/>
              <a:t>18th </a:t>
            </a:r>
            <a:r>
              <a:rPr lang="en-US" b="1" dirty="0"/>
              <a:t>most informative </a:t>
            </a:r>
            <a:r>
              <a:rPr lang="en-US" b="1" dirty="0" smtClean="0"/>
              <a:t>feature</a:t>
            </a:r>
            <a:endParaRPr lang="en-US" dirty="0"/>
          </a:p>
          <a:p>
            <a:r>
              <a:rPr lang="en-US" dirty="0" smtClean="0"/>
              <a:t>Reinforces our hypothesis that surface level features are insufficient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8826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500" dirty="0"/>
              <a:t>F</a:t>
            </a:r>
            <a:r>
              <a:rPr lang="en-US" sz="3500" dirty="0" smtClean="0"/>
              <a:t>eatures </a:t>
            </a:r>
            <a:r>
              <a:rPr lang="en-US" sz="3500" dirty="0"/>
              <a:t>based on </a:t>
            </a:r>
            <a:r>
              <a:rPr lang="en-US" sz="3500" b="1" dirty="0"/>
              <a:t>n-gram language models</a:t>
            </a:r>
            <a:r>
              <a:rPr lang="en-US" sz="3500" dirty="0"/>
              <a:t> and </a:t>
            </a:r>
            <a:r>
              <a:rPr lang="en-US" sz="3500" b="1" dirty="0" smtClean="0"/>
              <a:t>PCFG </a:t>
            </a:r>
            <a:r>
              <a:rPr lang="en-US" sz="3500" b="1" dirty="0"/>
              <a:t>models </a:t>
            </a:r>
            <a:r>
              <a:rPr lang="en-US" sz="3500" dirty="0"/>
              <a:t>work very well </a:t>
            </a:r>
            <a:r>
              <a:rPr lang="en-US" sz="3500" dirty="0" smtClean="0"/>
              <a:t>in detecting </a:t>
            </a:r>
            <a:r>
              <a:rPr lang="en-US" sz="3500" dirty="0"/>
              <a:t>promotional articles in Wikipedia. </a:t>
            </a:r>
            <a:r>
              <a:rPr lang="en-US" sz="3500" dirty="0" smtClean="0"/>
              <a:t/>
            </a:r>
            <a:br>
              <a:rPr lang="en-US" sz="3500" dirty="0" smtClean="0"/>
            </a:br>
            <a:endParaRPr lang="en-US" sz="3500" dirty="0"/>
          </a:p>
          <a:p>
            <a:r>
              <a:rPr lang="en-US" sz="3700" dirty="0" smtClean="0"/>
              <a:t>Main advantages – </a:t>
            </a:r>
          </a:p>
          <a:p>
            <a:pPr lvl="1"/>
            <a:r>
              <a:rPr lang="en-US" sz="3700" dirty="0" smtClean="0"/>
              <a:t>Depend on the </a:t>
            </a:r>
            <a:r>
              <a:rPr lang="en-US" sz="3700" b="1" dirty="0" smtClean="0"/>
              <a:t>article’s content only </a:t>
            </a:r>
            <a:r>
              <a:rPr lang="en-US" sz="3700" dirty="0" smtClean="0"/>
              <a:t>and not on external meta-data </a:t>
            </a:r>
          </a:p>
          <a:p>
            <a:pPr lvl="1"/>
            <a:r>
              <a:rPr lang="en-US" sz="3700" dirty="0" smtClean="0"/>
              <a:t>Perform with </a:t>
            </a:r>
            <a:r>
              <a:rPr lang="en-US" sz="3700" b="1" dirty="0" smtClean="0">
                <a:solidFill>
                  <a:srgbClr val="000000"/>
                </a:solidFill>
              </a:rPr>
              <a:t>high accuracy</a:t>
            </a:r>
            <a:endParaRPr lang="en-US" sz="3700" b="1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6432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500" dirty="0" smtClean="0"/>
              <a:t>Outline</a:t>
            </a:r>
            <a:endParaRPr lang="en-US" sz="5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500" dirty="0" smtClean="0"/>
              <a:t>Introduction</a:t>
            </a:r>
          </a:p>
          <a:p>
            <a:r>
              <a:rPr lang="en-US" sz="4500" dirty="0" smtClean="0">
                <a:solidFill>
                  <a:schemeClr val="accent3"/>
                </a:solidFill>
              </a:rPr>
              <a:t>Related Work</a:t>
            </a:r>
          </a:p>
          <a:p>
            <a:r>
              <a:rPr lang="en-US" sz="4500" dirty="0" smtClean="0">
                <a:solidFill>
                  <a:schemeClr val="accent3"/>
                </a:solidFill>
              </a:rPr>
              <a:t>Our contribution</a:t>
            </a:r>
            <a:endParaRPr lang="en-US" sz="4500" dirty="0">
              <a:solidFill>
                <a:schemeClr val="accent3"/>
              </a:solidFill>
            </a:endParaRPr>
          </a:p>
          <a:p>
            <a:r>
              <a:rPr lang="en-US" sz="4500" dirty="0" smtClean="0">
                <a:solidFill>
                  <a:schemeClr val="accent3"/>
                </a:solidFill>
              </a:rPr>
              <a:t>Evaluation</a:t>
            </a:r>
          </a:p>
          <a:p>
            <a:r>
              <a:rPr lang="en-US" sz="4500" dirty="0" smtClean="0">
                <a:solidFill>
                  <a:schemeClr val="accent3"/>
                </a:solidFill>
              </a:rPr>
              <a:t>Conclusion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8299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20403"/>
            <a:ext cx="8229600" cy="1143000"/>
          </a:xfrm>
        </p:spPr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2887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Content-based Features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Number of </a:t>
            </a:r>
            <a:r>
              <a:rPr lang="en-US" dirty="0" smtClean="0"/>
              <a:t>characters, words, sentences</a:t>
            </a:r>
          </a:p>
          <a:p>
            <a:r>
              <a:rPr lang="en-US" dirty="0" smtClean="0"/>
              <a:t>Avg. </a:t>
            </a:r>
            <a:r>
              <a:rPr lang="en-US" dirty="0"/>
              <a:t>Word Length </a:t>
            </a:r>
          </a:p>
          <a:p>
            <a:r>
              <a:rPr lang="en-US" dirty="0" smtClean="0"/>
              <a:t>Avg., min., max. Sentence </a:t>
            </a:r>
            <a:r>
              <a:rPr lang="en-US" dirty="0"/>
              <a:t>Lengths, Ratio of </a:t>
            </a:r>
            <a:r>
              <a:rPr lang="en-US" dirty="0" smtClean="0"/>
              <a:t>max. to min. sentence </a:t>
            </a:r>
            <a:r>
              <a:rPr lang="en-US" dirty="0"/>
              <a:t>lengths </a:t>
            </a:r>
          </a:p>
          <a:p>
            <a:r>
              <a:rPr lang="en-US" dirty="0"/>
              <a:t>Ratio of long sentences (&gt;48 words) to Short </a:t>
            </a:r>
            <a:r>
              <a:rPr lang="en-US" dirty="0" smtClean="0"/>
              <a:t>Sentences </a:t>
            </a:r>
            <a:r>
              <a:rPr lang="en-US" dirty="0"/>
              <a:t>(&lt;33 words) </a:t>
            </a:r>
          </a:p>
          <a:p>
            <a:r>
              <a:rPr lang="en-US" dirty="0" smtClean="0"/>
              <a:t>% of </a:t>
            </a:r>
            <a:r>
              <a:rPr lang="en-US" dirty="0"/>
              <a:t>Sentences in the passive voice </a:t>
            </a:r>
            <a:endParaRPr lang="en-US" dirty="0" smtClean="0"/>
          </a:p>
          <a:p>
            <a:r>
              <a:rPr lang="en-US" dirty="0"/>
              <a:t>Relative Frequencies of POS tags 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% of </a:t>
            </a:r>
            <a:r>
              <a:rPr lang="en-US" dirty="0"/>
              <a:t>sentences beginning with </a:t>
            </a:r>
            <a:r>
              <a:rPr lang="en-US" dirty="0" smtClean="0"/>
              <a:t>selected POS tags</a:t>
            </a:r>
          </a:p>
          <a:p>
            <a:r>
              <a:rPr lang="en-US" dirty="0" smtClean="0"/>
              <a:t>% of </a:t>
            </a:r>
            <a:r>
              <a:rPr lang="en-US" dirty="0"/>
              <a:t>special </a:t>
            </a:r>
            <a:r>
              <a:rPr lang="en-US" dirty="0" smtClean="0"/>
              <a:t>phrases (e.g. editorializing </a:t>
            </a:r>
            <a:r>
              <a:rPr lang="en-US" dirty="0"/>
              <a:t>terms </a:t>
            </a:r>
            <a:r>
              <a:rPr lang="en-US" dirty="0" smtClean="0"/>
              <a:t>like ‘without </a:t>
            </a:r>
            <a:r>
              <a:rPr lang="en-US" dirty="0"/>
              <a:t>a doubt’, ‘of course</a:t>
            </a:r>
            <a:r>
              <a:rPr lang="en-US" dirty="0" smtClean="0"/>
              <a:t>’ )</a:t>
            </a:r>
          </a:p>
          <a:p>
            <a:r>
              <a:rPr lang="en-US" dirty="0" smtClean="0"/>
              <a:t>% of </a:t>
            </a:r>
            <a:r>
              <a:rPr lang="en-US" dirty="0"/>
              <a:t>easy words, difficult </a:t>
            </a:r>
            <a:r>
              <a:rPr lang="en-US" dirty="0" smtClean="0"/>
              <a:t>words, </a:t>
            </a:r>
            <a:r>
              <a:rPr lang="en-US" dirty="0"/>
              <a:t>long words and stop words </a:t>
            </a:r>
          </a:p>
          <a:p>
            <a:r>
              <a:rPr lang="en-US" dirty="0">
                <a:solidFill>
                  <a:srgbClr val="2259B5"/>
                </a:solidFill>
              </a:rPr>
              <a:t>Overall Sentiment Score based on </a:t>
            </a:r>
            <a:r>
              <a:rPr lang="en-US" dirty="0" err="1" smtClean="0">
                <a:solidFill>
                  <a:srgbClr val="2259B5"/>
                </a:solidFill>
              </a:rPr>
              <a:t>SentiWordNet</a:t>
            </a:r>
            <a:r>
              <a:rPr lang="en-US" baseline="30000" dirty="0" smtClean="0">
                <a:solidFill>
                  <a:srgbClr val="2259B5"/>
                </a:solidFill>
              </a:rPr>
              <a:t>*</a:t>
            </a:r>
            <a:r>
              <a:rPr lang="en-US" baseline="30000" dirty="0" smtClean="0"/>
              <a:t/>
            </a:r>
            <a:br>
              <a:rPr lang="en-US" baseline="30000" dirty="0" smtClean="0"/>
            </a:br>
            <a:endParaRPr lang="en-US" baseline="30000" dirty="0" smtClean="0"/>
          </a:p>
          <a:p>
            <a:pPr marL="0" indent="0">
              <a:buNone/>
            </a:pPr>
            <a:r>
              <a:rPr lang="en-US" dirty="0"/>
              <a:t>*</a:t>
            </a:r>
            <a:r>
              <a:rPr lang="en-US" dirty="0" smtClean="0"/>
              <a:t> </a:t>
            </a:r>
            <a:r>
              <a:rPr lang="en-US" dirty="0" err="1"/>
              <a:t>Baccianella</a:t>
            </a:r>
            <a:r>
              <a:rPr lang="en-US" dirty="0"/>
              <a:t> et al., 2010 </a:t>
            </a:r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5190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Features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Number of Sections </a:t>
            </a:r>
          </a:p>
          <a:p>
            <a:r>
              <a:rPr lang="en-US" dirty="0"/>
              <a:t>Number of Images </a:t>
            </a:r>
          </a:p>
          <a:p>
            <a:r>
              <a:rPr lang="en-US" dirty="0"/>
              <a:t>Number of Categories </a:t>
            </a:r>
          </a:p>
          <a:p>
            <a:r>
              <a:rPr lang="en-US" dirty="0"/>
              <a:t>Number of Wikipedia Templates used </a:t>
            </a:r>
          </a:p>
          <a:p>
            <a:r>
              <a:rPr lang="en-US" dirty="0"/>
              <a:t>Number of References, Number of References per sentence and Number of references per section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7399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Wikipedia Network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Number of Internal </a:t>
            </a:r>
            <a:r>
              <a:rPr lang="en-US" dirty="0" err="1"/>
              <a:t>Wikilinks</a:t>
            </a:r>
            <a:r>
              <a:rPr lang="en-US" dirty="0"/>
              <a:t> (to other Wikipedia pages) </a:t>
            </a:r>
          </a:p>
          <a:p>
            <a:r>
              <a:rPr lang="en-US" dirty="0"/>
              <a:t>Number of External Links (to other websites) </a:t>
            </a:r>
          </a:p>
          <a:p>
            <a:r>
              <a:rPr lang="en-US" dirty="0"/>
              <a:t>Number of Backlinks (i.e. Number of </a:t>
            </a:r>
            <a:r>
              <a:rPr lang="en-US" dirty="0" err="1"/>
              <a:t>wikilinks</a:t>
            </a:r>
            <a:r>
              <a:rPr lang="en-US" dirty="0"/>
              <a:t> from other Wikipedia articles to an article) </a:t>
            </a:r>
          </a:p>
          <a:p>
            <a:r>
              <a:rPr lang="en-US" dirty="0"/>
              <a:t>Number of Language Links (i.e. Number of links to the same article in other languages)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2965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 History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Age of the article </a:t>
            </a:r>
          </a:p>
          <a:p>
            <a:r>
              <a:rPr lang="en-US" dirty="0"/>
              <a:t>Days since last revision of the article </a:t>
            </a:r>
          </a:p>
          <a:p>
            <a:r>
              <a:rPr lang="en-US" dirty="0"/>
              <a:t>Number of edits to the article </a:t>
            </a:r>
          </a:p>
          <a:p>
            <a:r>
              <a:rPr lang="en-US" dirty="0"/>
              <a:t>Number of unique editors </a:t>
            </a:r>
          </a:p>
          <a:p>
            <a:r>
              <a:rPr lang="en-US" dirty="0"/>
              <a:t>Number of edits made by registered users and by anonymous IP addresses </a:t>
            </a:r>
          </a:p>
          <a:p>
            <a:r>
              <a:rPr lang="en-US" dirty="0"/>
              <a:t>Number of edits per editor </a:t>
            </a:r>
          </a:p>
          <a:p>
            <a:r>
              <a:rPr lang="en-US" dirty="0"/>
              <a:t>Percentage of edits by top 5% of the top contributors to the article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1567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Wikipedia’s Core Policies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300072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8568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Control in Wikipedia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Wikipedia </a:t>
            </a:r>
            <a:r>
              <a:rPr lang="en-US" dirty="0"/>
              <a:t>editors and </a:t>
            </a:r>
            <a:r>
              <a:rPr lang="en-US" dirty="0" smtClean="0"/>
              <a:t>administrators</a:t>
            </a:r>
          </a:p>
          <a:p>
            <a:r>
              <a:rPr lang="en-US" dirty="0" smtClean="0"/>
              <a:t>Clean-up Tags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5</a:t>
            </a:fld>
            <a:endParaRPr lang="en-US"/>
          </a:p>
        </p:txBody>
      </p:sp>
      <p:pic>
        <p:nvPicPr>
          <p:cNvPr id="6" name="Picture 5" descr="Screen Shot 2013-10-19 at 14.31.09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9992" y="2793412"/>
            <a:ext cx="7293297" cy="1616049"/>
          </a:xfrm>
          <a:prstGeom prst="rect">
            <a:avLst/>
          </a:prstGeom>
        </p:spPr>
      </p:pic>
      <p:pic>
        <p:nvPicPr>
          <p:cNvPr id="7" name="Picture 6" descr="Screen Shot 2013-10-19 at 14.33.29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9995" y="4749600"/>
            <a:ext cx="7365253" cy="124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5817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Wikipedia Articles </a:t>
            </a:r>
            <a:br>
              <a:rPr lang="en-US" dirty="0" smtClean="0"/>
            </a:br>
            <a:r>
              <a:rPr lang="en-US" dirty="0" smtClean="0"/>
              <a:t>with a promotional tone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Wikipedia Article on Steve </a:t>
            </a:r>
            <a:r>
              <a:rPr lang="en-US" b="1" dirty="0" err="1"/>
              <a:t>Angello</a:t>
            </a:r>
            <a:endParaRPr lang="en-US" b="1" dirty="0"/>
          </a:p>
          <a:p>
            <a:pPr lvl="1"/>
            <a:r>
              <a:rPr lang="en-US" dirty="0"/>
              <a:t>…Since then, he has </a:t>
            </a:r>
            <a:r>
              <a:rPr lang="en-US" b="1" dirty="0">
                <a:solidFill>
                  <a:srgbClr val="000000"/>
                </a:solidFill>
              </a:rPr>
              <a:t>exploded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/>
              <a:t>onto the house music </a:t>
            </a:r>
            <a:r>
              <a:rPr lang="en-US" dirty="0" smtClean="0"/>
              <a:t>scene…</a:t>
            </a:r>
          </a:p>
          <a:p>
            <a:pPr lvl="1"/>
            <a:r>
              <a:rPr lang="en-US" dirty="0" smtClean="0"/>
              <a:t>…Steve </a:t>
            </a:r>
            <a:r>
              <a:rPr lang="en-US" dirty="0" err="1"/>
              <a:t>Angello</a:t>
            </a:r>
            <a:r>
              <a:rPr lang="en-US" dirty="0"/>
              <a:t> </a:t>
            </a:r>
            <a:r>
              <a:rPr lang="en-US" b="1" dirty="0">
                <a:solidFill>
                  <a:srgbClr val="000000"/>
                </a:solidFill>
              </a:rPr>
              <a:t>encompasses enough fame as a stand alone </a:t>
            </a:r>
            <a:r>
              <a:rPr lang="en-US" b="1" dirty="0" smtClean="0">
                <a:solidFill>
                  <a:srgbClr val="000000"/>
                </a:solidFill>
              </a:rPr>
              <a:t>producer. </a:t>
            </a:r>
            <a:r>
              <a:rPr lang="en-US" dirty="0"/>
              <a:t>Add </a:t>
            </a:r>
            <a:r>
              <a:rPr lang="en-US" b="1" dirty="0">
                <a:solidFill>
                  <a:srgbClr val="000000"/>
                </a:solidFill>
              </a:rPr>
              <a:t>astounding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/>
              <a:t>remixes </a:t>
            </a:r>
            <a:r>
              <a:rPr lang="en-US" dirty="0" smtClean="0"/>
              <a:t>for….his </a:t>
            </a:r>
            <a:r>
              <a:rPr lang="en-US" b="1" dirty="0">
                <a:solidFill>
                  <a:srgbClr val="000000"/>
                </a:solidFill>
              </a:rPr>
              <a:t>unassailable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/>
              <a:t>musical sights have truly made for an </a:t>
            </a:r>
            <a:r>
              <a:rPr lang="en-US" dirty="0">
                <a:solidFill>
                  <a:srgbClr val="000000"/>
                </a:solidFill>
              </a:rPr>
              <a:t>intense </a:t>
            </a:r>
            <a:r>
              <a:rPr lang="en-US" dirty="0" smtClean="0"/>
              <a:t>discography…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4210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Wikipedia Articles </a:t>
            </a:r>
            <a:br>
              <a:rPr lang="en-US" dirty="0" smtClean="0"/>
            </a:br>
            <a:r>
              <a:rPr lang="en-US" dirty="0" smtClean="0"/>
              <a:t>with a promotional tone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4897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7</a:t>
            </a:fld>
            <a:endParaRPr lang="en-US"/>
          </a:p>
        </p:txBody>
      </p:sp>
      <p:pic>
        <p:nvPicPr>
          <p:cNvPr id="9" name="Picture 8" descr="Screen Shot 2013-10-19 at 14.42.36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555" y="1882588"/>
            <a:ext cx="6774885" cy="192741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187555" y="4295760"/>
            <a:ext cx="6768891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/>
              <a:t>Identified manually </a:t>
            </a:r>
            <a:r>
              <a:rPr lang="en-US" sz="3500" dirty="0"/>
              <a:t>and tagged with an Cleanup message by Wikipedia editors</a:t>
            </a:r>
          </a:p>
        </p:txBody>
      </p:sp>
    </p:spTree>
    <p:extLst>
      <p:ext uri="{BB962C8B-B14F-4D97-AF65-F5344CB8AC3E}">
        <p14:creationId xmlns:p14="http://schemas.microsoft.com/office/powerpoint/2010/main" val="37597043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500" dirty="0" smtClean="0"/>
              <a:t>Outline</a:t>
            </a:r>
            <a:endParaRPr lang="en-US" sz="5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500" dirty="0" smtClean="0">
                <a:solidFill>
                  <a:srgbClr val="969696"/>
                </a:solidFill>
              </a:rPr>
              <a:t>Introduction</a:t>
            </a:r>
          </a:p>
          <a:p>
            <a:r>
              <a:rPr lang="en-US" sz="4500" dirty="0" smtClean="0"/>
              <a:t>Related Work</a:t>
            </a:r>
          </a:p>
          <a:p>
            <a:r>
              <a:rPr lang="en-US" sz="4500" dirty="0" smtClean="0">
                <a:solidFill>
                  <a:srgbClr val="969696"/>
                </a:solidFill>
              </a:rPr>
              <a:t>Our contribution</a:t>
            </a:r>
            <a:endParaRPr lang="en-US" sz="4500" dirty="0">
              <a:solidFill>
                <a:srgbClr val="969696"/>
              </a:solidFill>
            </a:endParaRPr>
          </a:p>
          <a:p>
            <a:r>
              <a:rPr lang="en-US" sz="4500" dirty="0" smtClean="0">
                <a:solidFill>
                  <a:srgbClr val="969696"/>
                </a:solidFill>
              </a:rPr>
              <a:t>Evaluation</a:t>
            </a:r>
          </a:p>
          <a:p>
            <a:r>
              <a:rPr lang="en-US" sz="4500" dirty="0" smtClean="0">
                <a:solidFill>
                  <a:srgbClr val="969696"/>
                </a:solidFill>
              </a:rPr>
              <a:t>Conclusion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8299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Quality Flaw Prediction in Wikipedia</a:t>
            </a:r>
            <a:br>
              <a:rPr lang="en-US" dirty="0" smtClean="0"/>
            </a:br>
            <a:r>
              <a:rPr lang="en-US" i="1" dirty="0" smtClean="0"/>
              <a:t>(</a:t>
            </a:r>
            <a:r>
              <a:rPr lang="en-US" i="1" dirty="0" err="1" smtClean="0"/>
              <a:t>Anderka</a:t>
            </a:r>
            <a:r>
              <a:rPr lang="en-US" i="1" dirty="0" smtClean="0"/>
              <a:t> et al., 2012)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2842"/>
            <a:ext cx="8229600" cy="457948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Classifiers for </a:t>
            </a:r>
            <a:r>
              <a:rPr lang="en-US" dirty="0" smtClean="0">
                <a:solidFill>
                  <a:srgbClr val="000000"/>
                </a:solidFill>
              </a:rPr>
              <a:t>ten most frequent quality flaws in Wikipedia</a:t>
            </a:r>
            <a:br>
              <a:rPr lang="en-US" dirty="0" smtClean="0">
                <a:solidFill>
                  <a:srgbClr val="000000"/>
                </a:solidFill>
              </a:rPr>
            </a:b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One of the ten flaws is “Advert” =&gt; </a:t>
            </a:r>
            <a:r>
              <a:rPr lang="en-US" dirty="0"/>
              <a:t>Written like an </a:t>
            </a:r>
            <a:r>
              <a:rPr lang="en-US" dirty="0" smtClean="0"/>
              <a:t>advertisement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/>
              <a:t>Majority of promotional </a:t>
            </a:r>
            <a:r>
              <a:rPr lang="en-US" dirty="0" smtClean="0"/>
              <a:t>Wikipedia articles </a:t>
            </a:r>
            <a:br>
              <a:rPr lang="en-US" dirty="0" smtClean="0"/>
            </a:br>
            <a:r>
              <a:rPr lang="en-US" dirty="0" smtClean="0"/>
              <a:t>								</a:t>
            </a:r>
            <a:br>
              <a:rPr lang="en-US" dirty="0" smtClean="0"/>
            </a:br>
            <a:r>
              <a:rPr lang="en-US" dirty="0" smtClean="0"/>
              <a:t>						 “</a:t>
            </a:r>
            <a:r>
              <a:rPr lang="en-US" b="1" i="1" dirty="0"/>
              <a:t>Advert</a:t>
            </a:r>
            <a:r>
              <a:rPr lang="en-US" dirty="0" smtClean="0"/>
              <a:t>”</a:t>
            </a:r>
          </a:p>
          <a:p>
            <a:endParaRPr lang="en-US" dirty="0" smtClean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endParaRPr lang="en-US" dirty="0" smtClean="0">
              <a:solidFill>
                <a:srgbClr val="000000"/>
              </a:solidFill>
            </a:endParaRPr>
          </a:p>
          <a:p>
            <a:pPr lvl="1"/>
            <a:endParaRPr lang="en-US" dirty="0" smtClean="0">
              <a:solidFill>
                <a:srgbClr val="000000"/>
              </a:solidFill>
            </a:endParaRPr>
          </a:p>
          <a:p>
            <a:pPr lvl="1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9</a:t>
            </a:fld>
            <a:endParaRPr lang="en-US"/>
          </a:p>
        </p:txBody>
      </p:sp>
      <p:sp>
        <p:nvSpPr>
          <p:cNvPr id="8" name="Down Arrow 7"/>
          <p:cNvSpPr/>
          <p:nvPr/>
        </p:nvSpPr>
        <p:spPr>
          <a:xfrm>
            <a:off x="3914588" y="5244352"/>
            <a:ext cx="388471" cy="358589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9750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Props1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schemas.microsoft.com/office/2006/metadata/properties"/>
    <ds:schemaRef ds:uri="http://schemas.microsoft.com/office/infopath/2007/PartnerControls"/>
    <ds:schemaRef ds:uri="http://schemas.microsoft.com/sharepoint/v3/field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5118</TotalTime>
  <Words>1153</Words>
  <Application>Microsoft Macintosh PowerPoint</Application>
  <PresentationFormat>On-screen Show (4:3)</PresentationFormat>
  <Paragraphs>425</Paragraphs>
  <Slides>34</Slides>
  <Notes>29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Detecting Promotional Content  in Wikipedia</vt:lpstr>
      <vt:lpstr>Outline</vt:lpstr>
      <vt:lpstr>Outline</vt:lpstr>
      <vt:lpstr>Wikipedia’s Core Policies</vt:lpstr>
      <vt:lpstr>Quality Control in Wikipedia</vt:lpstr>
      <vt:lpstr>Wikipedia Articles  with a promotional tone</vt:lpstr>
      <vt:lpstr>Wikipedia Articles  with a promotional tone</vt:lpstr>
      <vt:lpstr>Outline</vt:lpstr>
      <vt:lpstr>Quality Flaw Prediction in Wikipedia (Anderka et al., 2012)</vt:lpstr>
      <vt:lpstr>Features Used in Classification (Anderka et al., 2012)</vt:lpstr>
      <vt:lpstr>Outline</vt:lpstr>
      <vt:lpstr>Style of Writing</vt:lpstr>
      <vt:lpstr>Our Approach</vt:lpstr>
      <vt:lpstr>Dataset Collection</vt:lpstr>
      <vt:lpstr>Training and Testing</vt:lpstr>
      <vt:lpstr>Training N-gram Models</vt:lpstr>
      <vt:lpstr>N-gram Model Features</vt:lpstr>
      <vt:lpstr>Training PCFG models (Raghavan et al., 2010; Harpalani et al., 2011)</vt:lpstr>
      <vt:lpstr>PCFG Model Features</vt:lpstr>
      <vt:lpstr>Classification</vt:lpstr>
      <vt:lpstr>Outline</vt:lpstr>
      <vt:lpstr>Evaluation</vt:lpstr>
      <vt:lpstr>Evaluation</vt:lpstr>
      <vt:lpstr>Evaluation</vt:lpstr>
      <vt:lpstr>Evaluation</vt:lpstr>
      <vt:lpstr>Evaluation</vt:lpstr>
      <vt:lpstr>Top 10 Features (Based on Information Gain)</vt:lpstr>
      <vt:lpstr>Average Sentiment Score</vt:lpstr>
      <vt:lpstr>Conclusion</vt:lpstr>
      <vt:lpstr>Questions?</vt:lpstr>
      <vt:lpstr>Content-based Features</vt:lpstr>
      <vt:lpstr>Structure Features</vt:lpstr>
      <vt:lpstr>Wikipedia Network Features</vt:lpstr>
      <vt:lpstr>Edit History Features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Shruti Bhosale</cp:lastModifiedBy>
  <cp:revision>355</cp:revision>
  <dcterms:created xsi:type="dcterms:W3CDTF">2010-04-12T23:12:02Z</dcterms:created>
  <dcterms:modified xsi:type="dcterms:W3CDTF">2013-10-31T02:14:22Z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