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60" r:id="rId2"/>
    <p:sldId id="325" r:id="rId3"/>
    <p:sldId id="288" r:id="rId4"/>
    <p:sldId id="283" r:id="rId5"/>
    <p:sldId id="285" r:id="rId6"/>
    <p:sldId id="327" r:id="rId7"/>
    <p:sldId id="286" r:id="rId8"/>
    <p:sldId id="326" r:id="rId9"/>
    <p:sldId id="349" r:id="rId10"/>
    <p:sldId id="351" r:id="rId11"/>
    <p:sldId id="350" r:id="rId12"/>
    <p:sldId id="352" r:id="rId13"/>
    <p:sldId id="348" r:id="rId14"/>
    <p:sldId id="353" r:id="rId15"/>
    <p:sldId id="261" r:id="rId16"/>
    <p:sldId id="293" r:id="rId17"/>
    <p:sldId id="359" r:id="rId18"/>
    <p:sldId id="354" r:id="rId19"/>
    <p:sldId id="291" r:id="rId20"/>
    <p:sldId id="334" r:id="rId21"/>
    <p:sldId id="337" r:id="rId22"/>
    <p:sldId id="347" r:id="rId23"/>
    <p:sldId id="346" r:id="rId24"/>
    <p:sldId id="345" r:id="rId25"/>
    <p:sldId id="343" r:id="rId26"/>
    <p:sldId id="344" r:id="rId27"/>
    <p:sldId id="307" r:id="rId28"/>
    <p:sldId id="306" r:id="rId29"/>
    <p:sldId id="308" r:id="rId30"/>
    <p:sldId id="310" r:id="rId31"/>
    <p:sldId id="309" r:id="rId32"/>
    <p:sldId id="311" r:id="rId33"/>
    <p:sldId id="301" r:id="rId34"/>
    <p:sldId id="297" r:id="rId35"/>
    <p:sldId id="303" r:id="rId36"/>
    <p:sldId id="299" r:id="rId37"/>
    <p:sldId id="355" r:id="rId38"/>
    <p:sldId id="305" r:id="rId39"/>
    <p:sldId id="356" r:id="rId40"/>
    <p:sldId id="357" r:id="rId41"/>
    <p:sldId id="358" r:id="rId42"/>
    <p:sldId id="300" r:id="rId43"/>
    <p:sldId id="29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1BD5C-49AA-E944-B368-A37B7D5B66C5}" type="datetimeFigureOut">
              <a:rPr lang="en-US" smtClean="0"/>
              <a:pPr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4C3D-52AE-464C-9A48-1D4B9F387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5" Type="http://schemas.openxmlformats.org/officeDocument/2006/relationships/image" Target="../media/image4.gif"/><Relationship Id="rId6" Type="http://schemas.openxmlformats.org/officeDocument/2006/relationships/image" Target="../media/image5.gif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utexas.edu/~ml/clamp/navigatio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50000">
              <a:srgbClr val="0000FF"/>
            </a:gs>
            <a:gs pos="0">
              <a:schemeClr val="tx2">
                <a:lumMod val="50000"/>
              </a:schemeClr>
            </a:gs>
            <a:gs pos="100000">
              <a:schemeClr val="tx2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1"/>
                </a:solidFill>
              </a:rPr>
              <a:t>David</a:t>
            </a:r>
            <a:r>
              <a:rPr lang="en-US" dirty="0" smtClean="0">
                <a:solidFill>
                  <a:schemeClr val="bg1"/>
                </a:solidFill>
              </a:rPr>
              <a:t> L. Chen and </a:t>
            </a:r>
            <a:r>
              <a:rPr lang="en-US" dirty="0">
                <a:solidFill>
                  <a:schemeClr val="bg1"/>
                </a:solidFill>
              </a:rPr>
              <a:t>Raymond</a:t>
            </a:r>
            <a:r>
              <a:rPr lang="en-US" dirty="0" smtClean="0">
                <a:solidFill>
                  <a:schemeClr val="bg1"/>
                </a:solidFill>
              </a:rPr>
              <a:t> J. Mooney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Department of Computer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Science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University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of Texas at Austin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981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Learning to</a:t>
            </a:r>
            <a:r>
              <a:rPr lang="en-US" dirty="0" smtClean="0">
                <a:solidFill>
                  <a:srgbClr val="FFFF00"/>
                </a:solidFill>
              </a:rPr>
              <a:t> Interpret Natural Language Navigation Instructions from Observations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5468034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dirty="0" smtClean="0">
                <a:solidFill>
                  <a:srgbClr val="CCFFCC"/>
                </a:solidFill>
              </a:rPr>
              <a:t>Twenty-Fifth Conference on Artificial Intelligence (AAAI-11)</a:t>
            </a:r>
            <a:endParaRPr lang="en-US" dirty="0" smtClean="0">
              <a:solidFill>
                <a:srgbClr val="CCFFCC"/>
              </a:solidFill>
            </a:endParaRPr>
          </a:p>
          <a:p>
            <a:pPr algn="ctr"/>
            <a:r>
              <a:rPr lang="en-US" dirty="0" smtClean="0">
                <a:solidFill>
                  <a:srgbClr val="CCFFCC"/>
                </a:solidFill>
              </a:rPr>
              <a:t>August 9, 2011</a:t>
            </a:r>
            <a:endParaRPr lang="en-US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5" idx="0"/>
            </p:cNvCxnSpPr>
            <p:nvPr/>
          </p:nvCxnSpPr>
          <p:spPr>
            <a:xfrm rot="5400000">
              <a:off x="5448300" y="2590761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267200" y="4495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45" idx="2"/>
              <a:endCxn id="147" idx="0"/>
            </p:cNvCxnSpPr>
            <p:nvPr/>
          </p:nvCxnSpPr>
          <p:spPr>
            <a:xfrm rot="5400000">
              <a:off x="5753101" y="4114800"/>
              <a:ext cx="762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28" idx="3"/>
              <a:endCxn id="147" idx="1"/>
            </p:cNvCxnSpPr>
            <p:nvPr/>
          </p:nvCxnSpPr>
          <p:spPr>
            <a:xfrm>
              <a:off x="2971800" y="47244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267200" y="53340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Execution Module (MARCO)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267200" y="4495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45" idx="2"/>
              <a:endCxn id="147" idx="0"/>
            </p:cNvCxnSpPr>
            <p:nvPr/>
          </p:nvCxnSpPr>
          <p:spPr>
            <a:xfrm rot="5400000">
              <a:off x="5753101" y="4114800"/>
              <a:ext cx="762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28" idx="3"/>
              <a:endCxn id="147" idx="1"/>
            </p:cNvCxnSpPr>
            <p:nvPr/>
          </p:nvCxnSpPr>
          <p:spPr>
            <a:xfrm>
              <a:off x="2971800" y="47244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>
              <a:stCxn id="41" idx="3"/>
              <a:endCxn id="11" idx="1"/>
            </p:cNvCxnSpPr>
            <p:nvPr/>
          </p:nvCxnSpPr>
          <p:spPr>
            <a:xfrm>
              <a:off x="2971800" y="5334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stCxn id="147" idx="2"/>
              <a:endCxn id="11" idx="0"/>
            </p:cNvCxnSpPr>
            <p:nvPr/>
          </p:nvCxnSpPr>
          <p:spPr>
            <a:xfrm rot="5400000">
              <a:off x="5943601" y="5143500"/>
              <a:ext cx="381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1143000" y="5715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cxnSp>
          <p:nvCxnSpPr>
            <p:cNvPr id="29" name="Straight Arrow Connector 28"/>
            <p:cNvCxnSpPr>
              <a:endCxn id="26" idx="3"/>
            </p:cNvCxnSpPr>
            <p:nvPr/>
          </p:nvCxnSpPr>
          <p:spPr>
            <a:xfrm rot="10800000" flipV="1">
              <a:off x="2971800" y="5715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267200" y="53340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Execution Module (MARCO)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0000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267200" y="4495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45" idx="2"/>
              <a:endCxn id="147" idx="0"/>
            </p:cNvCxnSpPr>
            <p:nvPr/>
          </p:nvCxnSpPr>
          <p:spPr>
            <a:xfrm rot="5400000">
              <a:off x="5753101" y="4114800"/>
              <a:ext cx="762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28" idx="3"/>
              <a:endCxn id="147" idx="1"/>
            </p:cNvCxnSpPr>
            <p:nvPr/>
          </p:nvCxnSpPr>
          <p:spPr>
            <a:xfrm>
              <a:off x="2971800" y="47244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>
              <a:stCxn id="41" idx="3"/>
              <a:endCxn id="11" idx="1"/>
            </p:cNvCxnSpPr>
            <p:nvPr/>
          </p:nvCxnSpPr>
          <p:spPr>
            <a:xfrm>
              <a:off x="2971800" y="5334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stCxn id="147" idx="2"/>
              <a:endCxn id="11" idx="0"/>
            </p:cNvCxnSpPr>
            <p:nvPr/>
          </p:nvCxnSpPr>
          <p:spPr>
            <a:xfrm rot="5400000">
              <a:off x="5943601" y="5143500"/>
              <a:ext cx="381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1143000" y="5715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cxnSp>
          <p:nvCxnSpPr>
            <p:cNvPr id="29" name="Straight Arrow Connector 28"/>
            <p:cNvCxnSpPr>
              <a:endCxn id="26" idx="3"/>
            </p:cNvCxnSpPr>
            <p:nvPr/>
          </p:nvCxnSpPr>
          <p:spPr>
            <a:xfrm rot="10800000" flipV="1">
              <a:off x="2971800" y="5715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Constructing Navigation Plans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244858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Basic plan</a:t>
            </a:r>
            <a:r>
              <a:rPr lang="en-US" sz="2800" dirty="0" smtClean="0"/>
              <a:t>: Directly model the observed actions </a:t>
            </a:r>
            <a:endParaRPr lang="en-US" sz="2800" dirty="0"/>
          </a:p>
        </p:txBody>
      </p:sp>
      <p:grpSp>
        <p:nvGrpSpPr>
          <p:cNvPr id="3" name="Group 40"/>
          <p:cNvGrpSpPr/>
          <p:nvPr/>
        </p:nvGrpSpPr>
        <p:grpSpPr>
          <a:xfrm>
            <a:off x="2514600" y="3039788"/>
            <a:ext cx="3517526" cy="1151212"/>
            <a:chOff x="761998" y="2659987"/>
            <a:chExt cx="3517526" cy="1151212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761998" y="2659987"/>
              <a:ext cx="1321724" cy="3833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957800" y="2661185"/>
              <a:ext cx="1321724" cy="3833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cxnSp>
          <p:nvCxnSpPr>
            <p:cNvPr id="30" name="Straight Arrow Connector 29"/>
            <p:cNvCxnSpPr>
              <a:stCxn id="26" idx="3"/>
              <a:endCxn id="27" idx="1"/>
            </p:cNvCxnSpPr>
            <p:nvPr/>
          </p:nvCxnSpPr>
          <p:spPr bwMode="auto">
            <a:xfrm>
              <a:off x="2083722" y="2851656"/>
              <a:ext cx="874078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 bwMode="auto">
            <a:xfrm>
              <a:off x="908856" y="3213431"/>
              <a:ext cx="1028007" cy="5965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104658" y="3214629"/>
              <a:ext cx="1028007" cy="5965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36" name="Straight Connector 35"/>
            <p:cNvCxnSpPr>
              <a:stCxn id="26" idx="2"/>
              <a:endCxn id="33" idx="0"/>
            </p:cNvCxnSpPr>
            <p:nvPr/>
          </p:nvCxnSpPr>
          <p:spPr bwMode="auto">
            <a:xfrm rot="5400000">
              <a:off x="1337208" y="3127447"/>
              <a:ext cx="171305" cy="3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7" idx="2"/>
              <a:endCxn id="35" idx="0"/>
            </p:cNvCxnSpPr>
            <p:nvPr/>
          </p:nvCxnSpPr>
          <p:spPr bwMode="auto">
            <a:xfrm rot="5400000">
              <a:off x="3533010" y="3128645"/>
              <a:ext cx="171305" cy="3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85800" y="144780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Instruction: Walk to the couch and turn left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800" y="191518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Action Trace: Forward, Left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Constructing Navigation Plans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201180"/>
            <a:ext cx="778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Landmarks plan</a:t>
            </a:r>
            <a:r>
              <a:rPr lang="en-US" sz="2800" dirty="0" smtClean="0"/>
              <a:t>: Add interleaving verification steps 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5800" y="244858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Basic plan</a:t>
            </a:r>
            <a:r>
              <a:rPr lang="en-US" sz="2800" dirty="0" smtClean="0"/>
              <a:t>: Directly model the observed actions </a:t>
            </a:r>
            <a:endParaRPr lang="en-US" sz="2800" dirty="0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756457" y="4793586"/>
            <a:ext cx="7783484" cy="1378614"/>
            <a:chOff x="533400" y="2971800"/>
            <a:chExt cx="8077200" cy="2057400"/>
          </a:xfrm>
        </p:grpSpPr>
        <p:sp>
          <p:nvSpPr>
            <p:cNvPr id="8" name="Rounded Rectangle 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73914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14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" name="Straight Arrow Connector 12"/>
            <p:cNvCxnSpPr>
              <a:stCxn id="9" idx="3"/>
              <a:endCxn id="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3"/>
              <a:endCxn id="1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0" idx="3"/>
              <a:endCxn id="1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9" name="Straight Connector 18"/>
            <p:cNvCxnSpPr>
              <a:stCxn id="9" idx="2"/>
              <a:endCxn id="1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2"/>
              <a:endCxn id="1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0" idx="2"/>
              <a:endCxn id="1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0"/>
          <p:cNvGrpSpPr/>
          <p:nvPr/>
        </p:nvGrpSpPr>
        <p:grpSpPr>
          <a:xfrm>
            <a:off x="2514600" y="3039788"/>
            <a:ext cx="3517526" cy="1151212"/>
            <a:chOff x="761998" y="2659987"/>
            <a:chExt cx="3517526" cy="1151212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761998" y="2659987"/>
              <a:ext cx="1321724" cy="3833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957800" y="2661185"/>
              <a:ext cx="1321724" cy="3833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cxnSp>
          <p:nvCxnSpPr>
            <p:cNvPr id="30" name="Straight Arrow Connector 29"/>
            <p:cNvCxnSpPr>
              <a:stCxn id="26" idx="3"/>
              <a:endCxn id="27" idx="1"/>
            </p:cNvCxnSpPr>
            <p:nvPr/>
          </p:nvCxnSpPr>
          <p:spPr bwMode="auto">
            <a:xfrm>
              <a:off x="2083722" y="2851656"/>
              <a:ext cx="874078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 bwMode="auto">
            <a:xfrm>
              <a:off x="908856" y="3213431"/>
              <a:ext cx="1028007" cy="5965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104658" y="3214629"/>
              <a:ext cx="1028007" cy="59657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36" name="Straight Connector 35"/>
            <p:cNvCxnSpPr>
              <a:stCxn id="26" idx="2"/>
              <a:endCxn id="33" idx="0"/>
            </p:cNvCxnSpPr>
            <p:nvPr/>
          </p:nvCxnSpPr>
          <p:spPr bwMode="auto">
            <a:xfrm rot="5400000">
              <a:off x="1337208" y="3127447"/>
              <a:ext cx="171305" cy="3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7" idx="2"/>
              <a:endCxn id="35" idx="0"/>
            </p:cNvCxnSpPr>
            <p:nvPr/>
          </p:nvCxnSpPr>
          <p:spPr bwMode="auto">
            <a:xfrm rot="5400000">
              <a:off x="3533010" y="3128645"/>
              <a:ext cx="171305" cy="3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685800" y="144780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Instruction: Walk to the couch and turn left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800" y="1915180"/>
            <a:ext cx="7783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Action Trace: Forward, Left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Plan Refinement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Remove extraneous details in the plans</a:t>
            </a:r>
          </a:p>
          <a:p>
            <a:r>
              <a:rPr lang="en-US" dirty="0" smtClean="0"/>
              <a:t>First learn the meaning of words and short phrases</a:t>
            </a:r>
          </a:p>
          <a:p>
            <a:r>
              <a:rPr lang="en-US" dirty="0" smtClean="0"/>
              <a:t>Use the learned lexicon to remove parts of the plans unrelated to the instructions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Navigation Task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Learn to interpret and follow free-form navigation instructions 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e.g. </a:t>
            </a:r>
            <a:r>
              <a:rPr lang="en-US" i="1" dirty="0" smtClean="0">
                <a:solidFill>
                  <a:srgbClr val="008000"/>
                </a:solidFill>
              </a:rPr>
              <a:t>Go down this hall and make a right when you see an elevator to your left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</a:p>
          <a:p>
            <a:r>
              <a:rPr lang="en-US" dirty="0" smtClean="0"/>
              <a:t>Assume no prior linguistic knowledge</a:t>
            </a:r>
          </a:p>
          <a:p>
            <a:r>
              <a:rPr lang="en-US" dirty="0" smtClean="0"/>
              <a:t>Learn by observing how humans follow instructions</a:t>
            </a:r>
          </a:p>
          <a:p>
            <a:r>
              <a:rPr lang="en-US" dirty="0" smtClean="0"/>
              <a:t>Use virtual worlds and instructor/follower data from </a:t>
            </a:r>
            <a:r>
              <a:rPr lang="en-US" dirty="0" err="1" smtClean="0"/>
              <a:t>MacMahon</a:t>
            </a:r>
            <a:r>
              <a:rPr lang="en-US" dirty="0" smtClean="0"/>
              <a:t> et al. (2006)</a:t>
            </a:r>
          </a:p>
          <a:p>
            <a:endParaRPr lang="en-US" dirty="0" smtClean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447800" y="2895600"/>
            <a:ext cx="6629400" cy="822960"/>
            <a:chOff x="903316" y="1724542"/>
            <a:chExt cx="7783484" cy="1207516"/>
          </a:xfrm>
        </p:grpSpPr>
        <p:sp>
          <p:nvSpPr>
            <p:cNvPr id="2" name="Rounded Rectangle 1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25" name="Straight Arrow Connector 24"/>
            <p:cNvCxnSpPr>
              <a:stCxn id="5" idx="3"/>
              <a:endCxn id="2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" idx="3"/>
              <a:endCxn id="3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3" idx="3"/>
              <a:endCxn id="6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45" name="Straight Connector 44"/>
            <p:cNvCxnSpPr>
              <a:stCxn id="5" idx="2"/>
              <a:endCxn id="10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" idx="2"/>
              <a:endCxn id="42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2" idx="2"/>
              <a:endCxn id="15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3" idx="2"/>
              <a:endCxn id="11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6" idx="2"/>
              <a:endCxn id="14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89"/>
          <p:cNvGrpSpPr>
            <a:grpSpLocks/>
          </p:cNvGrpSpPr>
          <p:nvPr/>
        </p:nvGrpSpPr>
        <p:grpSpPr bwMode="auto">
          <a:xfrm>
            <a:off x="1447800" y="4118896"/>
            <a:ext cx="6629400" cy="829640"/>
            <a:chOff x="533400" y="2971800"/>
            <a:chExt cx="8077200" cy="2057400"/>
          </a:xfrm>
        </p:grpSpPr>
        <p:sp>
          <p:nvSpPr>
            <p:cNvPr id="4" name="Rounded Rectangle 3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7" name="Straight Arrow Connector 16"/>
            <p:cNvCxnSpPr>
              <a:stCxn id="7" idx="3"/>
              <a:endCxn id="4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" idx="3"/>
              <a:endCxn id="8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3"/>
              <a:endCxn id="9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58" name="Straight Connector 57"/>
            <p:cNvCxnSpPr>
              <a:stCxn id="7" idx="2"/>
              <a:endCxn id="40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" idx="2"/>
              <a:endCxn id="41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8" idx="2"/>
              <a:endCxn id="43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9" idx="2"/>
              <a:endCxn id="13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1447800" y="5410200"/>
            <a:ext cx="6629400" cy="835033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69138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5400000">
              <a:off x="6579997" y="4651919"/>
              <a:ext cx="87916" cy="195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2433935"/>
            <a:ext cx="419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Turn and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84207" y="3653135"/>
            <a:ext cx="419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Walk to the couch </a:t>
            </a:r>
            <a:r>
              <a:rPr lang="en-US" sz="2400" dirty="0" smtClean="0"/>
              <a:t>and turn left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884208" y="4948535"/>
            <a:ext cx="7602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Walk to the couch </a:t>
            </a:r>
            <a:r>
              <a:rPr lang="en-US" sz="2400" dirty="0" smtClean="0"/>
              <a:t>and head down the brick hallway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884207" y="1295400"/>
            <a:ext cx="7469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1. Collect all plans </a:t>
            </a:r>
            <a:r>
              <a:rPr lang="en-US" sz="2800" i="1" dirty="0" err="1" smtClean="0"/>
              <a:t>g</a:t>
            </a:r>
            <a:r>
              <a:rPr lang="en-US" sz="2800" dirty="0" smtClean="0"/>
              <a:t> that co-occur with a word or short phrase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w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8"/>
          <p:cNvGrpSpPr/>
          <p:nvPr/>
        </p:nvGrpSpPr>
        <p:grpSpPr>
          <a:xfrm>
            <a:off x="1524000" y="2971800"/>
            <a:ext cx="6400800" cy="908304"/>
            <a:chOff x="903316" y="1724542"/>
            <a:chExt cx="7783484" cy="1207516"/>
          </a:xfrm>
        </p:grpSpPr>
        <p:sp>
          <p:nvSpPr>
            <p:cNvPr id="2" name="Rounded Rectangle 1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25" name="Straight Arrow Connector 24"/>
            <p:cNvCxnSpPr>
              <a:stCxn id="5" idx="3"/>
              <a:endCxn id="2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" idx="3"/>
              <a:endCxn id="3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3" idx="3"/>
              <a:endCxn id="6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45" name="Straight Connector 44"/>
            <p:cNvCxnSpPr>
              <a:stCxn id="5" idx="2"/>
              <a:endCxn id="10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" idx="2"/>
              <a:endCxn id="42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2" idx="2"/>
              <a:endCxn id="15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3" idx="2"/>
              <a:endCxn id="11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6" idx="2"/>
              <a:endCxn id="14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89"/>
          <p:cNvGrpSpPr>
            <a:grpSpLocks/>
          </p:cNvGrpSpPr>
          <p:nvPr/>
        </p:nvGrpSpPr>
        <p:grpSpPr bwMode="auto">
          <a:xfrm>
            <a:off x="1524000" y="4038600"/>
            <a:ext cx="6400800" cy="914400"/>
            <a:chOff x="533400" y="2971800"/>
            <a:chExt cx="8077200" cy="2057400"/>
          </a:xfrm>
        </p:grpSpPr>
        <p:sp>
          <p:nvSpPr>
            <p:cNvPr id="4" name="Rounded Rectangle 3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7" name="Straight Arrow Connector 16"/>
            <p:cNvCxnSpPr>
              <a:stCxn id="7" idx="3"/>
              <a:endCxn id="4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" idx="3"/>
              <a:endCxn id="8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3"/>
              <a:endCxn id="9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58" name="Straight Connector 57"/>
            <p:cNvCxnSpPr>
              <a:stCxn id="7" idx="2"/>
              <a:endCxn id="40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" idx="2"/>
              <a:endCxn id="41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8" idx="2"/>
              <a:endCxn id="43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9" idx="2"/>
              <a:endCxn id="13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76"/>
          <p:cNvGrpSpPr/>
          <p:nvPr/>
        </p:nvGrpSpPr>
        <p:grpSpPr>
          <a:xfrm>
            <a:off x="1524000" y="5105400"/>
            <a:ext cx="6400800" cy="914400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69138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5400000">
              <a:off x="6579997" y="4651919"/>
              <a:ext cx="87916" cy="195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2433935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84207" y="1295400"/>
            <a:ext cx="7469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1. Collect all plans </a:t>
            </a:r>
            <a:r>
              <a:rPr lang="en-US" sz="2800" i="1" dirty="0" err="1" smtClean="0"/>
              <a:t>g</a:t>
            </a:r>
            <a:r>
              <a:rPr lang="en-US" sz="2800" dirty="0" smtClean="0"/>
              <a:t> that co-occur with a word or short phrase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w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6"/>
          <p:cNvGrpSpPr/>
          <p:nvPr/>
        </p:nvGrpSpPr>
        <p:grpSpPr>
          <a:xfrm>
            <a:off x="1371600" y="3916680"/>
            <a:ext cx="6858000" cy="731520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91243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16200000" flipH="1">
              <a:off x="6591048" y="4660385"/>
              <a:ext cx="87916" cy="2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1752600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1219200"/>
            <a:ext cx="7802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2. Take intersections of all possible pairs of meanings</a:t>
            </a:r>
            <a:endParaRPr lang="en-US" sz="2800" dirty="0"/>
          </a:p>
        </p:txBody>
      </p:sp>
      <p:sp>
        <p:nvSpPr>
          <p:cNvPr id="73" name="Rectangle 72"/>
          <p:cNvSpPr/>
          <p:nvPr/>
        </p:nvSpPr>
        <p:spPr>
          <a:xfrm>
            <a:off x="1163095" y="2148840"/>
            <a:ext cx="7401498" cy="17373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8"/>
          <p:cNvGrpSpPr/>
          <p:nvPr/>
        </p:nvGrpSpPr>
        <p:grpSpPr>
          <a:xfrm>
            <a:off x="1371600" y="2209800"/>
            <a:ext cx="6400800" cy="731520"/>
            <a:chOff x="903316" y="1724542"/>
            <a:chExt cx="7783484" cy="1207516"/>
          </a:xfrm>
          <a:solidFill>
            <a:schemeClr val="bg1"/>
          </a:solidFill>
        </p:grpSpPr>
        <p:sp>
          <p:nvSpPr>
            <p:cNvPr id="67" name="Rounded Rectangle 66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17" name="Oval 116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118" name="Straight Arrow Connector 117"/>
            <p:cNvCxnSpPr>
              <a:stCxn id="94" idx="3"/>
              <a:endCxn id="67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67" idx="3"/>
              <a:endCxn id="71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71" idx="3"/>
              <a:endCxn id="110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22" name="Straight Connector 121"/>
            <p:cNvCxnSpPr>
              <a:stCxn id="94" idx="2"/>
              <a:endCxn id="114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67" idx="2"/>
              <a:endCxn id="121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67" idx="2"/>
              <a:endCxn id="117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71" idx="2"/>
              <a:endCxn id="115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0" idx="2"/>
              <a:endCxn id="116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371600" y="3078480"/>
            <a:ext cx="6400800" cy="731520"/>
            <a:chOff x="533400" y="2971800"/>
            <a:chExt cx="8077200" cy="2057400"/>
          </a:xfrm>
          <a:solidFill>
            <a:srgbClr val="FFFFFF"/>
          </a:solidFill>
        </p:grpSpPr>
        <p:sp>
          <p:nvSpPr>
            <p:cNvPr id="128" name="Rounded Rectangle 12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3" name="Straight Arrow Connector 132"/>
            <p:cNvCxnSpPr>
              <a:stCxn id="129" idx="3"/>
              <a:endCxn id="12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3"/>
              <a:endCxn id="13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0" idx="3"/>
              <a:endCxn id="13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39" name="Straight Connector 138"/>
            <p:cNvCxnSpPr>
              <a:stCxn id="129" idx="2"/>
              <a:endCxn id="13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28" idx="2"/>
              <a:endCxn id="13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0" idx="2"/>
              <a:endCxn id="13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1" idx="2"/>
              <a:endCxn id="13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6"/>
          <p:cNvGrpSpPr/>
          <p:nvPr/>
        </p:nvGrpSpPr>
        <p:grpSpPr>
          <a:xfrm>
            <a:off x="1371600" y="3916680"/>
            <a:ext cx="6858000" cy="731520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91243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16200000" flipH="1">
              <a:off x="6591048" y="4660385"/>
              <a:ext cx="87916" cy="2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1752600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1219200"/>
            <a:ext cx="7802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2. Take intersections of all possible pairs of meanings</a:t>
            </a:r>
            <a:endParaRPr lang="en-US" sz="2800" dirty="0"/>
          </a:p>
        </p:txBody>
      </p:sp>
      <p:sp>
        <p:nvSpPr>
          <p:cNvPr id="73" name="Rectangle 72"/>
          <p:cNvSpPr/>
          <p:nvPr/>
        </p:nvSpPr>
        <p:spPr>
          <a:xfrm>
            <a:off x="1163095" y="2148840"/>
            <a:ext cx="7401498" cy="17373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09"/>
          <p:cNvGrpSpPr/>
          <p:nvPr/>
        </p:nvGrpSpPr>
        <p:grpSpPr>
          <a:xfrm>
            <a:off x="1371599" y="4800600"/>
            <a:ext cx="1086929" cy="594360"/>
            <a:chOff x="1676400" y="5410200"/>
            <a:chExt cx="776378" cy="594360"/>
          </a:xfrm>
          <a:solidFill>
            <a:srgbClr val="FFFF00"/>
          </a:solidFill>
        </p:grpSpPr>
        <p:sp>
          <p:nvSpPr>
            <p:cNvPr id="111" name="Rounded Rectangle 110"/>
            <p:cNvSpPr/>
            <p:nvPr/>
          </p:nvSpPr>
          <p:spPr>
            <a:xfrm>
              <a:off x="1676400" y="5410200"/>
              <a:ext cx="776378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1762665" y="5696177"/>
              <a:ext cx="603849" cy="30838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13" name="Straight Connector 112"/>
            <p:cNvCxnSpPr>
              <a:stCxn id="111" idx="2"/>
              <a:endCxn id="112" idx="0"/>
            </p:cNvCxnSpPr>
            <p:nvPr/>
          </p:nvCxnSpPr>
          <p:spPr>
            <a:xfrm rot="16200000" flipH="1">
              <a:off x="2020661" y="5652247"/>
              <a:ext cx="87857" cy="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8"/>
          <p:cNvGrpSpPr/>
          <p:nvPr/>
        </p:nvGrpSpPr>
        <p:grpSpPr>
          <a:xfrm>
            <a:off x="1371600" y="2209800"/>
            <a:ext cx="6400800" cy="731520"/>
            <a:chOff x="903316" y="1724542"/>
            <a:chExt cx="7783484" cy="1207516"/>
          </a:xfrm>
          <a:solidFill>
            <a:schemeClr val="bg1"/>
          </a:solidFill>
        </p:grpSpPr>
        <p:sp>
          <p:nvSpPr>
            <p:cNvPr id="67" name="Rounded Rectangle 66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17" name="Oval 116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118" name="Straight Arrow Connector 117"/>
            <p:cNvCxnSpPr>
              <a:stCxn id="94" idx="3"/>
              <a:endCxn id="67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67" idx="3"/>
              <a:endCxn id="71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71" idx="3"/>
              <a:endCxn id="110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22" name="Straight Connector 121"/>
            <p:cNvCxnSpPr>
              <a:stCxn id="94" idx="2"/>
              <a:endCxn id="114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67" idx="2"/>
              <a:endCxn id="121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67" idx="2"/>
              <a:endCxn id="117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71" idx="2"/>
              <a:endCxn id="115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0" idx="2"/>
              <a:endCxn id="116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371600" y="3078480"/>
            <a:ext cx="6400800" cy="731520"/>
            <a:chOff x="533400" y="2971800"/>
            <a:chExt cx="8077200" cy="2057400"/>
          </a:xfrm>
          <a:solidFill>
            <a:srgbClr val="FFFFFF"/>
          </a:solidFill>
        </p:grpSpPr>
        <p:sp>
          <p:nvSpPr>
            <p:cNvPr id="128" name="Rounded Rectangle 12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3" name="Straight Arrow Connector 132"/>
            <p:cNvCxnSpPr>
              <a:stCxn id="129" idx="3"/>
              <a:endCxn id="12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3"/>
              <a:endCxn id="13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0" idx="3"/>
              <a:endCxn id="13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39" name="Straight Connector 138"/>
            <p:cNvCxnSpPr>
              <a:stCxn id="129" idx="2"/>
              <a:endCxn id="13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28" idx="2"/>
              <a:endCxn id="13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0" idx="2"/>
              <a:endCxn id="13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1" idx="2"/>
              <a:endCxn id="13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6"/>
          <p:cNvGrpSpPr/>
          <p:nvPr/>
        </p:nvGrpSpPr>
        <p:grpSpPr>
          <a:xfrm>
            <a:off x="1371600" y="3916680"/>
            <a:ext cx="6858000" cy="731520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91243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16200000" flipH="1">
              <a:off x="6591048" y="4660385"/>
              <a:ext cx="87916" cy="2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1752600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1219200"/>
            <a:ext cx="7802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2. Take intersections of all possible pairs of meanings</a:t>
            </a:r>
            <a:endParaRPr lang="en-US" sz="2800" dirty="0"/>
          </a:p>
        </p:txBody>
      </p:sp>
      <p:sp>
        <p:nvSpPr>
          <p:cNvPr id="73" name="Rectangle 72"/>
          <p:cNvSpPr/>
          <p:nvPr/>
        </p:nvSpPr>
        <p:spPr>
          <a:xfrm>
            <a:off x="1163095" y="2148840"/>
            <a:ext cx="7401498" cy="17373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09"/>
          <p:cNvGrpSpPr/>
          <p:nvPr/>
        </p:nvGrpSpPr>
        <p:grpSpPr>
          <a:xfrm>
            <a:off x="1371599" y="4800600"/>
            <a:ext cx="1086929" cy="594360"/>
            <a:chOff x="1676400" y="5410200"/>
            <a:chExt cx="776378" cy="594360"/>
          </a:xfrm>
        </p:grpSpPr>
        <p:sp>
          <p:nvSpPr>
            <p:cNvPr id="111" name="Rounded Rectangle 110"/>
            <p:cNvSpPr/>
            <p:nvPr/>
          </p:nvSpPr>
          <p:spPr>
            <a:xfrm>
              <a:off x="1676400" y="5410200"/>
              <a:ext cx="776378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1762665" y="5696177"/>
              <a:ext cx="603849" cy="3083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13" name="Straight Connector 112"/>
            <p:cNvCxnSpPr>
              <a:stCxn id="111" idx="2"/>
              <a:endCxn id="112" idx="0"/>
            </p:cNvCxnSpPr>
            <p:nvPr/>
          </p:nvCxnSpPr>
          <p:spPr>
            <a:xfrm rot="16200000" flipH="1">
              <a:off x="2020661" y="5652247"/>
              <a:ext cx="8785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8"/>
          <p:cNvGrpSpPr/>
          <p:nvPr/>
        </p:nvGrpSpPr>
        <p:grpSpPr>
          <a:xfrm>
            <a:off x="1371600" y="2209800"/>
            <a:ext cx="6400800" cy="731520"/>
            <a:chOff x="903316" y="1724542"/>
            <a:chExt cx="7783484" cy="1207516"/>
          </a:xfrm>
          <a:solidFill>
            <a:schemeClr val="bg1"/>
          </a:solidFill>
        </p:grpSpPr>
        <p:sp>
          <p:nvSpPr>
            <p:cNvPr id="67" name="Rounded Rectangle 66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17" name="Oval 116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118" name="Straight Arrow Connector 117"/>
            <p:cNvCxnSpPr>
              <a:stCxn id="94" idx="3"/>
              <a:endCxn id="67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67" idx="3"/>
              <a:endCxn id="71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71" idx="3"/>
              <a:endCxn id="110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22" name="Straight Connector 121"/>
            <p:cNvCxnSpPr>
              <a:stCxn id="94" idx="2"/>
              <a:endCxn id="114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67" idx="2"/>
              <a:endCxn id="121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67" idx="2"/>
              <a:endCxn id="117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71" idx="2"/>
              <a:endCxn id="115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0" idx="2"/>
              <a:endCxn id="116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371600" y="3078480"/>
            <a:ext cx="6400800" cy="731520"/>
            <a:chOff x="533400" y="2971800"/>
            <a:chExt cx="8077200" cy="2057400"/>
          </a:xfrm>
          <a:solidFill>
            <a:schemeClr val="bg1"/>
          </a:solidFill>
        </p:grpSpPr>
        <p:sp>
          <p:nvSpPr>
            <p:cNvPr id="128" name="Rounded Rectangle 12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3" name="Straight Arrow Connector 132"/>
            <p:cNvCxnSpPr>
              <a:stCxn id="129" idx="3"/>
              <a:endCxn id="12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3"/>
              <a:endCxn id="13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0" idx="3"/>
              <a:endCxn id="13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39" name="Straight Connector 138"/>
            <p:cNvCxnSpPr>
              <a:stCxn id="129" idx="2"/>
              <a:endCxn id="13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28" idx="2"/>
              <a:endCxn id="13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0" idx="2"/>
              <a:endCxn id="13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1" idx="2"/>
              <a:endCxn id="13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42"/>
          <p:cNvGrpSpPr/>
          <p:nvPr/>
        </p:nvGrpSpPr>
        <p:grpSpPr>
          <a:xfrm>
            <a:off x="1371600" y="5577840"/>
            <a:ext cx="2898475" cy="594360"/>
            <a:chOff x="3503766" y="5498056"/>
            <a:chExt cx="2070339" cy="594360"/>
          </a:xfrm>
          <a:solidFill>
            <a:srgbClr val="FFFF00"/>
          </a:solidFill>
        </p:grpSpPr>
        <p:sp>
          <p:nvSpPr>
            <p:cNvPr id="144" name="Rounded Rectangle 143"/>
            <p:cNvSpPr/>
            <p:nvPr/>
          </p:nvSpPr>
          <p:spPr bwMode="auto">
            <a:xfrm>
              <a:off x="4797728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3503766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cxnSp>
          <p:nvCxnSpPr>
            <p:cNvPr id="146" name="Straight Arrow Connector 145"/>
            <p:cNvCxnSpPr>
              <a:stCxn id="145" idx="3"/>
              <a:endCxn id="144" idx="1"/>
            </p:cNvCxnSpPr>
            <p:nvPr/>
          </p:nvCxnSpPr>
          <p:spPr bwMode="auto">
            <a:xfrm>
              <a:off x="4280143" y="5597116"/>
              <a:ext cx="517585" cy="619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 bwMode="auto">
            <a:xfrm>
              <a:off x="4883992" y="5784092"/>
              <a:ext cx="603849" cy="3083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cxnSp>
          <p:nvCxnSpPr>
            <p:cNvPr id="148" name="Straight Connector 147"/>
            <p:cNvCxnSpPr>
              <a:stCxn id="144" idx="2"/>
              <a:endCxn id="147" idx="0"/>
            </p:cNvCxnSpPr>
            <p:nvPr/>
          </p:nvCxnSpPr>
          <p:spPr bwMode="auto">
            <a:xfrm rot="5400000">
              <a:off x="5141959" y="5740134"/>
              <a:ext cx="87916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6"/>
          <p:cNvGrpSpPr/>
          <p:nvPr/>
        </p:nvGrpSpPr>
        <p:grpSpPr>
          <a:xfrm>
            <a:off x="1371600" y="3916680"/>
            <a:ext cx="6858000" cy="731520"/>
            <a:chOff x="3657600" y="4419600"/>
            <a:chExt cx="4938081" cy="594979"/>
          </a:xfrm>
        </p:grpSpPr>
        <p:sp>
          <p:nvSpPr>
            <p:cNvPr id="47" name="Rounded Rectangle 46"/>
            <p:cNvSpPr/>
            <p:nvPr/>
          </p:nvSpPr>
          <p:spPr bwMode="auto">
            <a:xfrm>
              <a:off x="4951562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3657600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6245525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453223" y="4419600"/>
              <a:ext cx="776377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7238461" y="4706255"/>
              <a:ext cx="60385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BRICK 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>
              <a:stCxn id="48" idx="3"/>
              <a:endCxn id="47" idx="1"/>
            </p:cNvCxnSpPr>
            <p:nvPr/>
          </p:nvCxnSpPr>
          <p:spPr bwMode="auto">
            <a:xfrm>
              <a:off x="4433977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7" idx="3"/>
              <a:endCxn id="50" idx="1"/>
            </p:cNvCxnSpPr>
            <p:nvPr/>
          </p:nvCxnSpPr>
          <p:spPr bwMode="auto">
            <a:xfrm>
              <a:off x="5727940" y="4518660"/>
              <a:ext cx="517585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0" idx="3"/>
              <a:endCxn id="51" idx="1"/>
            </p:cNvCxnSpPr>
            <p:nvPr/>
          </p:nvCxnSpPr>
          <p:spPr bwMode="auto">
            <a:xfrm>
              <a:off x="7021902" y="4518660"/>
              <a:ext cx="431321" cy="6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3743864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</a:t>
              </a:r>
              <a:r>
                <a:rPr lang="en-US" sz="800" dirty="0" smtClean="0">
                  <a:solidFill>
                    <a:schemeClr val="tx1"/>
                  </a:solidFill>
                </a:rPr>
                <a:t> 5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5037826" y="4705636"/>
              <a:ext cx="603849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291243" y="4705636"/>
              <a:ext cx="690113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</a:rPr>
                <a:t>RIGHT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Connector 65"/>
            <p:cNvCxnSpPr>
              <a:stCxn id="48" idx="2"/>
              <a:endCxn id="62" idx="0"/>
            </p:cNvCxnSpPr>
            <p:nvPr/>
          </p:nvCxnSpPr>
          <p:spPr bwMode="auto">
            <a:xfrm rot="5400000">
              <a:off x="4001522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7" idx="2"/>
              <a:endCxn id="63" idx="0"/>
            </p:cNvCxnSpPr>
            <p:nvPr/>
          </p:nvCxnSpPr>
          <p:spPr bwMode="auto">
            <a:xfrm rot="5400000">
              <a:off x="5295484" y="4661089"/>
              <a:ext cx="88535" cy="1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65" idx="0"/>
            </p:cNvCxnSpPr>
            <p:nvPr/>
          </p:nvCxnSpPr>
          <p:spPr bwMode="auto">
            <a:xfrm rot="16200000" flipH="1">
              <a:off x="6591048" y="4660385"/>
              <a:ext cx="87916" cy="2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1" idx="2"/>
              <a:endCxn id="53" idx="0"/>
            </p:cNvCxnSpPr>
            <p:nvPr/>
          </p:nvCxnSpPr>
          <p:spPr bwMode="auto">
            <a:xfrm rot="5400000">
              <a:off x="7646632" y="4511474"/>
              <a:ext cx="88535" cy="301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 bwMode="auto">
            <a:xfrm>
              <a:off x="7955601" y="4706255"/>
              <a:ext cx="640080" cy="30832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 CHAIR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74" name="Straight Connector 73"/>
            <p:cNvCxnSpPr>
              <a:stCxn id="51" idx="2"/>
              <a:endCxn id="72" idx="0"/>
            </p:cNvCxnSpPr>
            <p:nvPr/>
          </p:nvCxnSpPr>
          <p:spPr bwMode="auto">
            <a:xfrm rot="16200000" flipH="1">
              <a:off x="8014259" y="4444872"/>
              <a:ext cx="88535" cy="434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884208" y="1752600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1219200"/>
            <a:ext cx="7802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2. Take intersections of all possible pairs of meanings</a:t>
            </a:r>
            <a:endParaRPr lang="en-US" sz="2800" dirty="0"/>
          </a:p>
        </p:txBody>
      </p:sp>
      <p:sp>
        <p:nvSpPr>
          <p:cNvPr id="73" name="Rectangle 72"/>
          <p:cNvSpPr/>
          <p:nvPr/>
        </p:nvSpPr>
        <p:spPr>
          <a:xfrm>
            <a:off x="1163095" y="2987040"/>
            <a:ext cx="7401498" cy="173736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09"/>
          <p:cNvGrpSpPr/>
          <p:nvPr/>
        </p:nvGrpSpPr>
        <p:grpSpPr>
          <a:xfrm>
            <a:off x="1371599" y="4800600"/>
            <a:ext cx="1086929" cy="594360"/>
            <a:chOff x="1676400" y="5410200"/>
            <a:chExt cx="776378" cy="594360"/>
          </a:xfrm>
        </p:grpSpPr>
        <p:sp>
          <p:nvSpPr>
            <p:cNvPr id="111" name="Rounded Rectangle 110"/>
            <p:cNvSpPr/>
            <p:nvPr/>
          </p:nvSpPr>
          <p:spPr>
            <a:xfrm>
              <a:off x="1676400" y="5410200"/>
              <a:ext cx="776378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1762665" y="5696177"/>
              <a:ext cx="603849" cy="3083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13" name="Straight Connector 112"/>
            <p:cNvCxnSpPr>
              <a:stCxn id="111" idx="2"/>
              <a:endCxn id="112" idx="0"/>
            </p:cNvCxnSpPr>
            <p:nvPr/>
          </p:nvCxnSpPr>
          <p:spPr>
            <a:xfrm rot="16200000" flipH="1">
              <a:off x="2020661" y="5652247"/>
              <a:ext cx="8785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8"/>
          <p:cNvGrpSpPr/>
          <p:nvPr/>
        </p:nvGrpSpPr>
        <p:grpSpPr>
          <a:xfrm>
            <a:off x="1371600" y="2209800"/>
            <a:ext cx="6400800" cy="731520"/>
            <a:chOff x="903316" y="1724542"/>
            <a:chExt cx="7783484" cy="1207516"/>
          </a:xfrm>
          <a:solidFill>
            <a:schemeClr val="bg1"/>
          </a:solidFill>
        </p:grpSpPr>
        <p:sp>
          <p:nvSpPr>
            <p:cNvPr id="67" name="Rounded Rectangle 66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17" name="Oval 116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118" name="Straight Arrow Connector 117"/>
            <p:cNvCxnSpPr>
              <a:stCxn id="94" idx="3"/>
              <a:endCxn id="67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67" idx="3"/>
              <a:endCxn id="71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71" idx="3"/>
              <a:endCxn id="110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22" name="Straight Connector 121"/>
            <p:cNvCxnSpPr>
              <a:stCxn id="94" idx="2"/>
              <a:endCxn id="114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67" idx="2"/>
              <a:endCxn id="121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67" idx="2"/>
              <a:endCxn id="117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71" idx="2"/>
              <a:endCxn id="115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0" idx="2"/>
              <a:endCxn id="116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371600" y="3078480"/>
            <a:ext cx="6400800" cy="731520"/>
            <a:chOff x="533400" y="2971800"/>
            <a:chExt cx="8077200" cy="2057400"/>
          </a:xfrm>
          <a:solidFill>
            <a:schemeClr val="bg1"/>
          </a:solidFill>
        </p:grpSpPr>
        <p:sp>
          <p:nvSpPr>
            <p:cNvPr id="128" name="Rounded Rectangle 12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3" name="Straight Arrow Connector 132"/>
            <p:cNvCxnSpPr>
              <a:stCxn id="129" idx="3"/>
              <a:endCxn id="12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3"/>
              <a:endCxn id="13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0" idx="3"/>
              <a:endCxn id="13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39" name="Straight Connector 138"/>
            <p:cNvCxnSpPr>
              <a:stCxn id="129" idx="2"/>
              <a:endCxn id="13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28" idx="2"/>
              <a:endCxn id="13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0" idx="2"/>
              <a:endCxn id="13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1" idx="2"/>
              <a:endCxn id="13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42"/>
          <p:cNvGrpSpPr/>
          <p:nvPr/>
        </p:nvGrpSpPr>
        <p:grpSpPr>
          <a:xfrm>
            <a:off x="1371600" y="5577840"/>
            <a:ext cx="2898475" cy="594360"/>
            <a:chOff x="3503766" y="5498056"/>
            <a:chExt cx="2070339" cy="594360"/>
          </a:xfrm>
          <a:solidFill>
            <a:schemeClr val="bg1"/>
          </a:solidFill>
        </p:grpSpPr>
        <p:sp>
          <p:nvSpPr>
            <p:cNvPr id="144" name="Rounded Rectangle 143"/>
            <p:cNvSpPr/>
            <p:nvPr/>
          </p:nvSpPr>
          <p:spPr bwMode="auto">
            <a:xfrm>
              <a:off x="4797728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3503766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cxnSp>
          <p:nvCxnSpPr>
            <p:cNvPr id="146" name="Straight Arrow Connector 145"/>
            <p:cNvCxnSpPr>
              <a:stCxn id="145" idx="3"/>
              <a:endCxn id="144" idx="1"/>
            </p:cNvCxnSpPr>
            <p:nvPr/>
          </p:nvCxnSpPr>
          <p:spPr bwMode="auto">
            <a:xfrm>
              <a:off x="4280143" y="5597116"/>
              <a:ext cx="517585" cy="619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 bwMode="auto">
            <a:xfrm>
              <a:off x="4883992" y="5784092"/>
              <a:ext cx="603849" cy="3083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cxnSp>
          <p:nvCxnSpPr>
            <p:cNvPr id="148" name="Straight Connector 147"/>
            <p:cNvCxnSpPr>
              <a:stCxn id="144" idx="2"/>
              <a:endCxn id="147" idx="0"/>
            </p:cNvCxnSpPr>
            <p:nvPr/>
          </p:nvCxnSpPr>
          <p:spPr bwMode="auto">
            <a:xfrm rot="5400000">
              <a:off x="5141959" y="5740134"/>
              <a:ext cx="87916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371600" y="6096000"/>
            <a:ext cx="257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Lexicon 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884208" y="2586335"/>
            <a:ext cx="620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Possible meanings of </a:t>
            </a:r>
            <a:r>
              <a:rPr lang="en-US" sz="2400" dirty="0" smtClean="0">
                <a:solidFill>
                  <a:srgbClr val="FF0000"/>
                </a:solidFill>
              </a:rPr>
              <a:t>walk to the couch</a:t>
            </a:r>
            <a:r>
              <a:rPr lang="en-US" sz="2400" dirty="0" smtClean="0">
                <a:solidFill>
                  <a:srgbClr val="000000"/>
                </a:solidFill>
              </a:rPr>
              <a:t>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2000" y="1295400"/>
            <a:ext cx="7802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/>
            <a:r>
              <a:rPr lang="en-US" sz="2800" dirty="0" smtClean="0"/>
              <a:t>3. Rank the entries by the scoring function</a:t>
            </a:r>
          </a:p>
          <a:p>
            <a:pPr marL="339725" indent="-339725"/>
            <a:endParaRPr lang="en-US" sz="2800" dirty="0"/>
          </a:p>
        </p:txBody>
      </p:sp>
      <p:grpSp>
        <p:nvGrpSpPr>
          <p:cNvPr id="3" name="Group 109"/>
          <p:cNvGrpSpPr/>
          <p:nvPr/>
        </p:nvGrpSpPr>
        <p:grpSpPr>
          <a:xfrm>
            <a:off x="1676399" y="5501640"/>
            <a:ext cx="1086929" cy="594360"/>
            <a:chOff x="1676400" y="5410200"/>
            <a:chExt cx="776378" cy="594360"/>
          </a:xfrm>
        </p:grpSpPr>
        <p:sp>
          <p:nvSpPr>
            <p:cNvPr id="111" name="Rounded Rectangle 110"/>
            <p:cNvSpPr/>
            <p:nvPr/>
          </p:nvSpPr>
          <p:spPr>
            <a:xfrm>
              <a:off x="1676400" y="5410200"/>
              <a:ext cx="776378" cy="1981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2" name="Oval 111"/>
            <p:cNvSpPr/>
            <p:nvPr/>
          </p:nvSpPr>
          <p:spPr>
            <a:xfrm>
              <a:off x="1762665" y="5696177"/>
              <a:ext cx="603849" cy="3083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13" name="Straight Connector 112"/>
            <p:cNvCxnSpPr>
              <a:stCxn id="111" idx="2"/>
              <a:endCxn id="112" idx="0"/>
            </p:cNvCxnSpPr>
            <p:nvPr/>
          </p:nvCxnSpPr>
          <p:spPr>
            <a:xfrm rot="16200000" flipH="1">
              <a:off x="2020661" y="5652247"/>
              <a:ext cx="8785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8"/>
          <p:cNvGrpSpPr/>
          <p:nvPr/>
        </p:nvGrpSpPr>
        <p:grpSpPr>
          <a:xfrm>
            <a:off x="1676400" y="4602480"/>
            <a:ext cx="6400800" cy="731520"/>
            <a:chOff x="903316" y="1724542"/>
            <a:chExt cx="7783484" cy="1207516"/>
          </a:xfrm>
          <a:solidFill>
            <a:schemeClr val="bg1"/>
          </a:solidFill>
        </p:grpSpPr>
        <p:sp>
          <p:nvSpPr>
            <p:cNvPr id="67" name="Rounded Rectangle 66"/>
            <p:cNvSpPr/>
            <p:nvPr/>
          </p:nvSpPr>
          <p:spPr>
            <a:xfrm>
              <a:off x="3106189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09062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90331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365076" y="1724542"/>
              <a:ext cx="1321724" cy="40250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105017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5455920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2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7511935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17" name="Oval 116"/>
            <p:cNvSpPr/>
            <p:nvPr/>
          </p:nvSpPr>
          <p:spPr>
            <a:xfrm>
              <a:off x="3913909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SOFA</a:t>
              </a:r>
            </a:p>
          </p:txBody>
        </p:sp>
        <p:cxnSp>
          <p:nvCxnSpPr>
            <p:cNvPr id="118" name="Straight Arrow Connector 117"/>
            <p:cNvCxnSpPr>
              <a:stCxn id="94" idx="3"/>
              <a:endCxn id="67" idx="1"/>
            </p:cNvCxnSpPr>
            <p:nvPr/>
          </p:nvCxnSpPr>
          <p:spPr>
            <a:xfrm>
              <a:off x="2225040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67" idx="3"/>
              <a:endCxn id="71" idx="1"/>
            </p:cNvCxnSpPr>
            <p:nvPr/>
          </p:nvCxnSpPr>
          <p:spPr>
            <a:xfrm>
              <a:off x="4427913" y="1925795"/>
              <a:ext cx="881149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71" idx="3"/>
              <a:endCxn id="110" idx="1"/>
            </p:cNvCxnSpPr>
            <p:nvPr/>
          </p:nvCxnSpPr>
          <p:spPr>
            <a:xfrm>
              <a:off x="6630785" y="1925795"/>
              <a:ext cx="734291" cy="1198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2518756" y="2305540"/>
              <a:ext cx="1028007" cy="626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22" name="Straight Connector 121"/>
            <p:cNvCxnSpPr>
              <a:stCxn id="94" idx="2"/>
              <a:endCxn id="114" idx="0"/>
            </p:cNvCxnSpPr>
            <p:nvPr/>
          </p:nvCxnSpPr>
          <p:spPr>
            <a:xfrm rot="5400000">
              <a:off x="147509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67" idx="2"/>
              <a:endCxn id="121" idx="0"/>
            </p:cNvCxnSpPr>
            <p:nvPr/>
          </p:nvCxnSpPr>
          <p:spPr>
            <a:xfrm rot="5400000">
              <a:off x="3310659" y="1849148"/>
              <a:ext cx="178492" cy="734291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67" idx="2"/>
              <a:endCxn id="117" idx="0"/>
            </p:cNvCxnSpPr>
            <p:nvPr/>
          </p:nvCxnSpPr>
          <p:spPr>
            <a:xfrm rot="16200000" flipH="1">
              <a:off x="4008236" y="1885863"/>
              <a:ext cx="178492" cy="66086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71" idx="2"/>
              <a:endCxn id="115" idx="0"/>
            </p:cNvCxnSpPr>
            <p:nvPr/>
          </p:nvCxnSpPr>
          <p:spPr>
            <a:xfrm rot="5400000">
              <a:off x="5880843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0" idx="2"/>
              <a:endCxn id="116" idx="0"/>
            </p:cNvCxnSpPr>
            <p:nvPr/>
          </p:nvCxnSpPr>
          <p:spPr>
            <a:xfrm rot="5400000">
              <a:off x="7936858" y="2216127"/>
              <a:ext cx="179690" cy="15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1676400" y="3764280"/>
            <a:ext cx="6400800" cy="731520"/>
            <a:chOff x="533400" y="2971800"/>
            <a:chExt cx="8077200" cy="2057400"/>
          </a:xfrm>
          <a:solidFill>
            <a:schemeClr val="bg1"/>
          </a:solidFill>
        </p:grpSpPr>
        <p:sp>
          <p:nvSpPr>
            <p:cNvPr id="128" name="Rounded Rectangle 127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7391401" y="3961924"/>
              <a:ext cx="1066801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8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8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133" name="Straight Arrow Connector 132"/>
            <p:cNvCxnSpPr>
              <a:stCxn id="129" idx="3"/>
              <a:endCxn id="128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8" idx="3"/>
              <a:endCxn id="130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0" idx="3"/>
              <a:endCxn id="131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137" name="Oval 136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138" name="Oval 137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139" name="Straight Connector 138"/>
            <p:cNvCxnSpPr>
              <a:stCxn id="129" idx="2"/>
              <a:endCxn id="136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28" idx="2"/>
              <a:endCxn id="137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0" idx="2"/>
              <a:endCxn id="138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31" idx="2"/>
              <a:endCxn id="132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42"/>
          <p:cNvGrpSpPr/>
          <p:nvPr/>
        </p:nvGrpSpPr>
        <p:grpSpPr>
          <a:xfrm>
            <a:off x="1663461" y="3048000"/>
            <a:ext cx="2911415" cy="594360"/>
            <a:chOff x="3503766" y="5498056"/>
            <a:chExt cx="2070339" cy="594360"/>
          </a:xfrm>
          <a:solidFill>
            <a:schemeClr val="bg1"/>
          </a:solidFill>
        </p:grpSpPr>
        <p:sp>
          <p:nvSpPr>
            <p:cNvPr id="144" name="Rounded Rectangle 143"/>
            <p:cNvSpPr/>
            <p:nvPr/>
          </p:nvSpPr>
          <p:spPr bwMode="auto">
            <a:xfrm>
              <a:off x="4797728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3503766" y="5498056"/>
              <a:ext cx="776377" cy="19812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Travel</a:t>
              </a:r>
            </a:p>
          </p:txBody>
        </p:sp>
        <p:cxnSp>
          <p:nvCxnSpPr>
            <p:cNvPr id="146" name="Straight Arrow Connector 145"/>
            <p:cNvCxnSpPr>
              <a:stCxn id="145" idx="3"/>
              <a:endCxn id="144" idx="1"/>
            </p:cNvCxnSpPr>
            <p:nvPr/>
          </p:nvCxnSpPr>
          <p:spPr bwMode="auto">
            <a:xfrm>
              <a:off x="4280143" y="5597116"/>
              <a:ext cx="517585" cy="619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 bwMode="auto">
            <a:xfrm>
              <a:off x="4883992" y="5784092"/>
              <a:ext cx="603849" cy="30832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at: SOFA</a:t>
              </a:r>
            </a:p>
          </p:txBody>
        </p:sp>
        <p:cxnSp>
          <p:nvCxnSpPr>
            <p:cNvPr id="148" name="Straight Connector 147"/>
            <p:cNvCxnSpPr>
              <a:stCxn id="144" idx="2"/>
              <a:endCxn id="147" idx="0"/>
            </p:cNvCxnSpPr>
            <p:nvPr/>
          </p:nvCxnSpPr>
          <p:spPr bwMode="auto">
            <a:xfrm rot="5400000">
              <a:off x="5141959" y="5740134"/>
              <a:ext cx="87916" cy="158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371600" y="6029980"/>
            <a:ext cx="2573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8800"/>
            <a:ext cx="6604000" cy="814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903316" y="2433718"/>
            <a:ext cx="7783484" cy="1376282"/>
            <a:chOff x="533400" y="2971800"/>
            <a:chExt cx="8077200" cy="2057400"/>
          </a:xfrm>
        </p:grpSpPr>
        <p:sp>
          <p:nvSpPr>
            <p:cNvPr id="44" name="Rounded Rectangle 43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73914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14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53" name="Straight Arrow Connector 52"/>
            <p:cNvCxnSpPr>
              <a:stCxn id="47" idx="3"/>
              <a:endCxn id="44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44" idx="3"/>
              <a:endCxn id="48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8" idx="3"/>
              <a:endCxn id="50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62" name="Oval 61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63" name="Oval 62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65" name="Straight Connector 64"/>
            <p:cNvCxnSpPr>
              <a:stCxn id="47" idx="2"/>
              <a:endCxn id="60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4" idx="2"/>
              <a:endCxn id="62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8" idx="2"/>
              <a:endCxn id="63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0" idx="2"/>
              <a:endCxn id="51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1050173" y="1414790"/>
            <a:ext cx="5433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Walk to the couch and turn left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50174" y="1414790"/>
            <a:ext cx="557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Walk to the couch and </a:t>
            </a:r>
            <a:r>
              <a:rPr lang="en-US" sz="2800" dirty="0" smtClean="0">
                <a:solidFill>
                  <a:srgbClr val="FF0000"/>
                </a:solidFill>
              </a:rPr>
              <a:t>turn left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9600" y="4262735"/>
            <a:ext cx="491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Lexicon entry:</a:t>
            </a:r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1681942" y="5148590"/>
            <a:ext cx="14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turn left</a:t>
            </a:r>
            <a:endParaRPr lang="en-US" sz="2800" dirty="0"/>
          </a:p>
        </p:txBody>
      </p:sp>
      <p:sp>
        <p:nvSpPr>
          <p:cNvPr id="73" name="Rounded Rectangle 72"/>
          <p:cNvSpPr/>
          <p:nvPr/>
        </p:nvSpPr>
        <p:spPr bwMode="auto">
          <a:xfrm>
            <a:off x="5307532" y="4821280"/>
            <a:ext cx="1321724" cy="3833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Turn</a:t>
            </a:r>
          </a:p>
        </p:txBody>
      </p:sp>
      <p:sp>
        <p:nvSpPr>
          <p:cNvPr id="74" name="Oval 73"/>
          <p:cNvSpPr/>
          <p:nvPr/>
        </p:nvSpPr>
        <p:spPr bwMode="auto">
          <a:xfrm>
            <a:off x="5454390" y="5374724"/>
            <a:ext cx="1028007" cy="5965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LEFT</a:t>
            </a:r>
          </a:p>
        </p:txBody>
      </p:sp>
      <p:cxnSp>
        <p:nvCxnSpPr>
          <p:cNvPr id="75" name="Straight Connector 74"/>
          <p:cNvCxnSpPr>
            <a:stCxn id="73" idx="2"/>
            <a:endCxn id="74" idx="0"/>
          </p:cNvCxnSpPr>
          <p:nvPr/>
        </p:nvCxnSpPr>
        <p:spPr bwMode="auto">
          <a:xfrm rot="5400000">
            <a:off x="5882742" y="5288740"/>
            <a:ext cx="171305" cy="3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89"/>
          <p:cNvGrpSpPr>
            <a:grpSpLocks/>
          </p:cNvGrpSpPr>
          <p:nvPr/>
        </p:nvGrpSpPr>
        <p:grpSpPr bwMode="auto">
          <a:xfrm>
            <a:off x="903316" y="2433718"/>
            <a:ext cx="7783484" cy="1376282"/>
            <a:chOff x="533400" y="2971800"/>
            <a:chExt cx="8077200" cy="2057400"/>
          </a:xfrm>
        </p:grpSpPr>
        <p:sp>
          <p:nvSpPr>
            <p:cNvPr id="26" name="Rounded Rectangle 25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73914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14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31" name="Straight Arrow Connector 30"/>
            <p:cNvCxnSpPr>
              <a:stCxn id="27" idx="3"/>
              <a:endCxn id="26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3"/>
              <a:endCxn id="28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8" idx="3"/>
              <a:endCxn id="29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37" name="Straight Connector 36"/>
            <p:cNvCxnSpPr>
              <a:stCxn id="27" idx="2"/>
              <a:endCxn id="34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6" idx="2"/>
              <a:endCxn id="35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8" idx="2"/>
              <a:endCxn id="36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9" idx="2"/>
              <a:endCxn id="30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50174" y="1414790"/>
            <a:ext cx="440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Walk to the couch </a:t>
            </a:r>
            <a:r>
              <a:rPr lang="en-US" sz="2800" dirty="0" smtClean="0"/>
              <a:t>and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9600" y="4262735"/>
            <a:ext cx="491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Lexicon entry:</a:t>
            </a:r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1219200" y="5134677"/>
            <a:ext cx="2862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walk to the couch</a:t>
            </a:r>
            <a:endParaRPr lang="en-US" sz="2800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6851072" y="5012949"/>
            <a:ext cx="1321724" cy="3833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Verify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4648199" y="5012949"/>
            <a:ext cx="1321724" cy="3833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Travel</a:t>
            </a:r>
          </a:p>
        </p:txBody>
      </p:sp>
      <p:cxnSp>
        <p:nvCxnSpPr>
          <p:cNvPr id="27" name="Straight Arrow Connector 26"/>
          <p:cNvCxnSpPr>
            <a:stCxn id="26" idx="3"/>
            <a:endCxn id="25" idx="1"/>
          </p:cNvCxnSpPr>
          <p:nvPr/>
        </p:nvCxnSpPr>
        <p:spPr bwMode="auto">
          <a:xfrm>
            <a:off x="5969923" y="5204618"/>
            <a:ext cx="881149" cy="11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6997930" y="5566393"/>
            <a:ext cx="1028007" cy="59657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at: SOFA</a:t>
            </a:r>
          </a:p>
        </p:txBody>
      </p:sp>
      <p:cxnSp>
        <p:nvCxnSpPr>
          <p:cNvPr id="31" name="Straight Connector 30"/>
          <p:cNvCxnSpPr>
            <a:stCxn id="25" idx="2"/>
            <a:endCxn id="29" idx="0"/>
          </p:cNvCxnSpPr>
          <p:nvPr/>
        </p:nvCxnSpPr>
        <p:spPr bwMode="auto">
          <a:xfrm rot="5400000">
            <a:off x="7426282" y="5480409"/>
            <a:ext cx="171305" cy="30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89"/>
          <p:cNvGrpSpPr>
            <a:grpSpLocks/>
          </p:cNvGrpSpPr>
          <p:nvPr/>
        </p:nvGrpSpPr>
        <p:grpSpPr bwMode="auto">
          <a:xfrm>
            <a:off x="903316" y="2433718"/>
            <a:ext cx="7783484" cy="1376282"/>
            <a:chOff x="533400" y="2971800"/>
            <a:chExt cx="8077200" cy="2057400"/>
          </a:xfrm>
        </p:grpSpPr>
        <p:sp>
          <p:nvSpPr>
            <p:cNvPr id="30" name="Rounded Rectangle 29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73914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14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36" name="Straight Arrow Connector 35"/>
            <p:cNvCxnSpPr>
              <a:stCxn id="32" idx="3"/>
              <a:endCxn id="30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0" idx="3"/>
              <a:endCxn id="33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3" idx="3"/>
              <a:endCxn id="34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42" name="Straight Connector 41"/>
            <p:cNvCxnSpPr>
              <a:stCxn id="32" idx="2"/>
              <a:endCxn id="39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0" idx="2"/>
              <a:endCxn id="40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3" idx="2"/>
              <a:endCxn id="41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4" idx="2"/>
              <a:endCxn id="35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945953" y="1659090"/>
            <a:ext cx="5532716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4364" y="3372205"/>
            <a:ext cx="173492" cy="350564"/>
          </a:xfrm>
          <a:prstGeom prst="rect">
            <a:avLst/>
          </a:prstGeom>
        </p:spPr>
      </p:pic>
      <p:pic>
        <p:nvPicPr>
          <p:cNvPr id="36" name="Picture 35" descr="floral1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523122" y="3572455"/>
            <a:ext cx="136932" cy="444164"/>
          </a:xfrm>
          <a:prstGeom prst="rect">
            <a:avLst/>
          </a:prstGeom>
        </p:spPr>
      </p:pic>
      <p:pic>
        <p:nvPicPr>
          <p:cNvPr id="37" name="Picture 36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901292" y="5532320"/>
            <a:ext cx="136933" cy="444164"/>
          </a:xfrm>
          <a:prstGeom prst="rect">
            <a:avLst/>
          </a:prstGeom>
        </p:spPr>
      </p:pic>
      <p:pic>
        <p:nvPicPr>
          <p:cNvPr id="38" name="Picture 37" descr="rock14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8358" y="4357972"/>
            <a:ext cx="173492" cy="350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38869" y="176583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grass1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8869" y="1906058"/>
            <a:ext cx="177667" cy="350566"/>
          </a:xfrm>
          <a:prstGeom prst="rect">
            <a:avLst/>
          </a:prstGeom>
        </p:spPr>
      </p:pic>
      <p:pic>
        <p:nvPicPr>
          <p:cNvPr id="50" name="Picture 49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668505" y="1613862"/>
            <a:ext cx="140226" cy="444165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1338869" y="225662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 descr="grass1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8869" y="2396851"/>
            <a:ext cx="177667" cy="350566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1338869" y="274741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 descr="grass1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8869" y="2887644"/>
            <a:ext cx="177667" cy="350566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1338869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 descr="grass1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8869" y="3372208"/>
            <a:ext cx="177667" cy="35056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1338869" y="372277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 descr="grass1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8869" y="3863001"/>
            <a:ext cx="177667" cy="350566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1338869" y="4213567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0700" y="1906059"/>
            <a:ext cx="177666" cy="350564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1960700" y="176583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290336" y="2104654"/>
            <a:ext cx="140226" cy="444165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1960700" y="225662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82532" y="225662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 descr="wood018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86707" y="2396850"/>
            <a:ext cx="173492" cy="350564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2578358" y="274119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67" descr="wood018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82532" y="2881417"/>
            <a:ext cx="173492" cy="350564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582532" y="323198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69" descr="wood018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86707" y="3372210"/>
            <a:ext cx="173492" cy="350564"/>
          </a:xfrm>
          <a:prstGeom prst="rect">
            <a:avLst/>
          </a:prstGeom>
        </p:spPr>
      </p:pic>
      <p:sp>
        <p:nvSpPr>
          <p:cNvPr id="71" name="Rectangle 70"/>
          <p:cNvSpPr/>
          <p:nvPr/>
        </p:nvSpPr>
        <p:spPr>
          <a:xfrm>
            <a:off x="2578358" y="372277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964874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294511" y="3080011"/>
            <a:ext cx="140226" cy="444165"/>
          </a:xfrm>
          <a:prstGeom prst="rect">
            <a:avLst/>
          </a:prstGeom>
        </p:spPr>
      </p:pic>
      <p:pic>
        <p:nvPicPr>
          <p:cNvPr id="74" name="Picture 73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920519" y="3080014"/>
            <a:ext cx="140226" cy="444165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3204364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 descr="brick001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4875" y="3372210"/>
            <a:ext cx="177666" cy="350564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1960699" y="3722770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77" descr="brick001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0700" y="3863000"/>
            <a:ext cx="177666" cy="350564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1960698" y="421356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79" descr="brick001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0699" y="4353793"/>
            <a:ext cx="177666" cy="350564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1960698" y="470435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81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672678" y="3570806"/>
            <a:ext cx="140226" cy="444165"/>
          </a:xfrm>
          <a:prstGeom prst="rect">
            <a:avLst/>
          </a:prstGeom>
        </p:spPr>
      </p:pic>
      <p:pic>
        <p:nvPicPr>
          <p:cNvPr id="86" name="Picture 85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189" y="3863002"/>
            <a:ext cx="173492" cy="350564"/>
          </a:xfrm>
          <a:prstGeom prst="rect">
            <a:avLst/>
          </a:prstGeom>
        </p:spPr>
      </p:pic>
      <p:sp>
        <p:nvSpPr>
          <p:cNvPr id="87" name="Rectangle 86"/>
          <p:cNvSpPr/>
          <p:nvPr/>
        </p:nvSpPr>
        <p:spPr>
          <a:xfrm>
            <a:off x="3200189" y="372277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8" name="Picture 87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713" y="4357963"/>
            <a:ext cx="173492" cy="350564"/>
          </a:xfrm>
          <a:prstGeom prst="rect">
            <a:avLst/>
          </a:prstGeom>
        </p:spPr>
      </p:pic>
      <p:sp>
        <p:nvSpPr>
          <p:cNvPr id="89" name="Rectangle 88"/>
          <p:cNvSpPr/>
          <p:nvPr/>
        </p:nvSpPr>
        <p:spPr>
          <a:xfrm>
            <a:off x="3212713" y="421773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0" name="Picture 89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539" y="4848761"/>
            <a:ext cx="173492" cy="350564"/>
          </a:xfrm>
          <a:prstGeom prst="rect">
            <a:avLst/>
          </a:prstGeom>
        </p:spPr>
      </p:pic>
      <p:sp>
        <p:nvSpPr>
          <p:cNvPr id="91" name="Rectangle 90"/>
          <p:cNvSpPr/>
          <p:nvPr/>
        </p:nvSpPr>
        <p:spPr>
          <a:xfrm>
            <a:off x="3208539" y="470853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" name="Picture 91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189" y="5339549"/>
            <a:ext cx="173492" cy="350564"/>
          </a:xfrm>
          <a:prstGeom prst="rect">
            <a:avLst/>
          </a:prstGeom>
        </p:spPr>
      </p:pic>
      <p:sp>
        <p:nvSpPr>
          <p:cNvPr id="93" name="Rectangle 92"/>
          <p:cNvSpPr/>
          <p:nvPr/>
        </p:nvSpPr>
        <p:spPr>
          <a:xfrm>
            <a:off x="3200189" y="519932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" name="Picture 93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015" y="5830347"/>
            <a:ext cx="173492" cy="350564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3196015" y="569012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3191841" y="618091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" name="Picture 96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294511" y="4065769"/>
            <a:ext cx="140226" cy="444165"/>
          </a:xfrm>
          <a:prstGeom prst="rect">
            <a:avLst/>
          </a:prstGeom>
        </p:spPr>
      </p:pic>
      <p:sp>
        <p:nvSpPr>
          <p:cNvPr id="98" name="Rectangle 97"/>
          <p:cNvSpPr/>
          <p:nvPr/>
        </p:nvSpPr>
        <p:spPr>
          <a:xfrm>
            <a:off x="2590883" y="421356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9" name="Picture 98" descr="rock14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8357" y="4852061"/>
            <a:ext cx="173492" cy="350564"/>
          </a:xfrm>
          <a:prstGeom prst="rect">
            <a:avLst/>
          </a:prstGeom>
        </p:spPr>
      </p:pic>
      <p:sp>
        <p:nvSpPr>
          <p:cNvPr id="100" name="Rectangle 99"/>
          <p:cNvSpPr/>
          <p:nvPr/>
        </p:nvSpPr>
        <p:spPr>
          <a:xfrm>
            <a:off x="2590883" y="471183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0" descr="rock14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4183" y="5335372"/>
            <a:ext cx="173492" cy="350564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>
          <a:xfrm>
            <a:off x="2590883" y="520262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578357" y="569012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" name="Picture 103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543995" y="5539799"/>
            <a:ext cx="136933" cy="444164"/>
          </a:xfrm>
          <a:prstGeom prst="rect">
            <a:avLst/>
          </a:prstGeom>
        </p:spPr>
      </p:pic>
      <p:sp>
        <p:nvSpPr>
          <p:cNvPr id="105" name="Rectangle 104"/>
          <p:cNvSpPr/>
          <p:nvPr/>
        </p:nvSpPr>
        <p:spPr>
          <a:xfrm>
            <a:off x="3838719" y="569760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" name="Picture 105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174177" y="5547278"/>
            <a:ext cx="136933" cy="444164"/>
          </a:xfrm>
          <a:prstGeom prst="rect">
            <a:avLst/>
          </a:prstGeom>
        </p:spPr>
      </p:pic>
      <p:sp>
        <p:nvSpPr>
          <p:cNvPr id="107" name="Rectangle 106"/>
          <p:cNvSpPr/>
          <p:nvPr/>
        </p:nvSpPr>
        <p:spPr>
          <a:xfrm>
            <a:off x="4464726" y="570089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8" name="Picture 107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42895" y="5841120"/>
            <a:ext cx="177666" cy="350564"/>
          </a:xfrm>
          <a:prstGeom prst="rect">
            <a:avLst/>
          </a:prstGeom>
        </p:spPr>
      </p:pic>
      <p:pic>
        <p:nvPicPr>
          <p:cNvPr id="110" name="Picture 109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172531" y="6039714"/>
            <a:ext cx="140226" cy="444165"/>
          </a:xfrm>
          <a:prstGeom prst="rect">
            <a:avLst/>
          </a:prstGeom>
        </p:spPr>
      </p:pic>
      <p:sp>
        <p:nvSpPr>
          <p:cNvPr id="111" name="Rectangle 110"/>
          <p:cNvSpPr/>
          <p:nvPr/>
        </p:nvSpPr>
        <p:spPr>
          <a:xfrm>
            <a:off x="3842895" y="619168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4464727" y="619168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3" name="Picture 112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3546524" y="4559865"/>
            <a:ext cx="140226" cy="444165"/>
          </a:xfrm>
          <a:prstGeom prst="rect">
            <a:avLst/>
          </a:prstGeom>
        </p:spPr>
      </p:pic>
      <p:pic>
        <p:nvPicPr>
          <p:cNvPr id="114" name="Picture 113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8719" y="4852063"/>
            <a:ext cx="177666" cy="350564"/>
          </a:xfrm>
          <a:prstGeom prst="rect">
            <a:avLst/>
          </a:prstGeom>
        </p:spPr>
      </p:pic>
      <p:sp>
        <p:nvSpPr>
          <p:cNvPr id="115" name="Rectangle 114"/>
          <p:cNvSpPr/>
          <p:nvPr/>
        </p:nvSpPr>
        <p:spPr>
          <a:xfrm>
            <a:off x="3838719" y="471183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838719" y="5202627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7" name="Picture 116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3550700" y="5050658"/>
            <a:ext cx="140226" cy="444165"/>
          </a:xfrm>
          <a:prstGeom prst="rect">
            <a:avLst/>
          </a:prstGeom>
        </p:spPr>
      </p:pic>
      <p:pic>
        <p:nvPicPr>
          <p:cNvPr id="118" name="Picture 117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42896" y="3862995"/>
            <a:ext cx="177666" cy="350564"/>
          </a:xfrm>
          <a:prstGeom prst="rect">
            <a:avLst/>
          </a:prstGeom>
        </p:spPr>
      </p:pic>
      <p:sp>
        <p:nvSpPr>
          <p:cNvPr id="119" name="Rectangle 118"/>
          <p:cNvSpPr/>
          <p:nvPr/>
        </p:nvSpPr>
        <p:spPr>
          <a:xfrm>
            <a:off x="3842896" y="372276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3842896" y="421355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1" name="Picture 120" descr="floral1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174179" y="3572446"/>
            <a:ext cx="136932" cy="444164"/>
          </a:xfrm>
          <a:prstGeom prst="rect">
            <a:avLst/>
          </a:prstGeom>
        </p:spPr>
      </p:pic>
      <p:sp>
        <p:nvSpPr>
          <p:cNvPr id="122" name="Rectangle 121"/>
          <p:cNvSpPr/>
          <p:nvPr/>
        </p:nvSpPr>
        <p:spPr>
          <a:xfrm>
            <a:off x="4493953" y="3722760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3" name="Picture 122" descr="floral1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825237" y="3569145"/>
            <a:ext cx="136932" cy="444164"/>
          </a:xfrm>
          <a:prstGeom prst="rect">
            <a:avLst/>
          </a:prstGeom>
        </p:spPr>
      </p:pic>
      <p:sp>
        <p:nvSpPr>
          <p:cNvPr id="124" name="Rectangle 123"/>
          <p:cNvSpPr/>
          <p:nvPr/>
        </p:nvSpPr>
        <p:spPr>
          <a:xfrm>
            <a:off x="5145010" y="371945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5" name="Picture 124" descr="fish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7462" y="5383052"/>
            <a:ext cx="1253491" cy="879635"/>
          </a:xfrm>
          <a:prstGeom prst="rect">
            <a:avLst/>
          </a:prstGeom>
        </p:spPr>
      </p:pic>
      <p:pic>
        <p:nvPicPr>
          <p:cNvPr id="126" name="Picture 125" descr="eiffel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00518" y="3165169"/>
            <a:ext cx="954387" cy="1121803"/>
          </a:xfrm>
          <a:prstGeom prst="rect">
            <a:avLst/>
          </a:prstGeom>
        </p:spPr>
      </p:pic>
      <p:pic>
        <p:nvPicPr>
          <p:cNvPr id="127" name="Picture 126" descr="butterfly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83597" y="1765832"/>
            <a:ext cx="1481128" cy="828654"/>
          </a:xfrm>
          <a:prstGeom prst="rect">
            <a:avLst/>
          </a:prstGeom>
        </p:spPr>
      </p:pic>
      <p:cxnSp>
        <p:nvCxnSpPr>
          <p:cNvPr id="128" name="Straight Connector 127"/>
          <p:cNvCxnSpPr/>
          <p:nvPr/>
        </p:nvCxnSpPr>
        <p:spPr>
          <a:xfrm>
            <a:off x="945953" y="6507467"/>
            <a:ext cx="5532716" cy="33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-1479359" y="4082153"/>
            <a:ext cx="4850625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4053355" y="4082153"/>
            <a:ext cx="4850625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945952" y="4852063"/>
            <a:ext cx="2245889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386206" y="4711838"/>
            <a:ext cx="3092463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V="1">
            <a:off x="3191841" y="4704358"/>
            <a:ext cx="206890" cy="14882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3212714" y="2888768"/>
            <a:ext cx="3278479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1765952" y="2888768"/>
            <a:ext cx="1446761" cy="11411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 flipH="1" flipV="1">
            <a:off x="1357191" y="4436532"/>
            <a:ext cx="814676" cy="14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9" name="Picture 168" descr="Cement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920520" y="4552387"/>
            <a:ext cx="140226" cy="444165"/>
          </a:xfrm>
          <a:prstGeom prst="rect">
            <a:avLst/>
          </a:prstGeom>
        </p:spPr>
      </p:pic>
      <p:sp>
        <p:nvSpPr>
          <p:cNvPr id="171" name="TextBox 170"/>
          <p:cNvSpPr txBox="1"/>
          <p:nvPr/>
        </p:nvSpPr>
        <p:spPr>
          <a:xfrm>
            <a:off x="1050292" y="166021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H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050292" y="356874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1765952" y="2099295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</a:t>
            </a:r>
            <a:endParaRPr lang="en-US" sz="2000" b="1" dirty="0"/>
          </a:p>
        </p:txBody>
      </p:sp>
      <p:sp>
        <p:nvSpPr>
          <p:cNvPr id="175" name="TextBox 174"/>
          <p:cNvSpPr txBox="1"/>
          <p:nvPr/>
        </p:nvSpPr>
        <p:spPr>
          <a:xfrm>
            <a:off x="1763817" y="4043314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2459099" y="3972315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2380953" y="4555632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</a:t>
            </a:r>
            <a:endParaRPr lang="en-US" sz="2000" b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2983597" y="439830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2983597" y="5386236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H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380953" y="292355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3669382" y="602358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</a:t>
            </a:r>
            <a:endParaRPr lang="en-US" sz="2000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4383044" y="341141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30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Environment</a:t>
            </a:r>
            <a:endParaRPr lang="en-US" sz="3556" dirty="0">
              <a:solidFill>
                <a:srgbClr val="0000FF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781800" y="1671125"/>
            <a:ext cx="1905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 – Hat Rack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L – Lamp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E – Easel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S – Sofa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 – Barstool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 - Chair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135" name="Slide Number Placehold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50174" y="1414790"/>
            <a:ext cx="440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65708" y="5134677"/>
            <a:ext cx="646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Lexicon exhausted</a:t>
            </a:r>
            <a:endParaRPr lang="en-US" sz="2800" dirty="0"/>
          </a:p>
        </p:txBody>
      </p: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903316" y="2433718"/>
            <a:ext cx="7783484" cy="1376282"/>
            <a:chOff x="533400" y="2971800"/>
            <a:chExt cx="8077200" cy="2057400"/>
          </a:xfrm>
        </p:grpSpPr>
        <p:sp>
          <p:nvSpPr>
            <p:cNvPr id="22" name="Rounded Rectangle 21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72390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73914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front: </a:t>
              </a: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BLUE</a:t>
              </a:r>
            </a:p>
            <a:p>
              <a:pPr algn="ctr">
                <a:defRPr/>
              </a:pPr>
              <a:r>
                <a:rPr lang="en-US" sz="1400" dirty="0" smtClean="0">
                  <a:solidFill>
                    <a:schemeClr val="tx1"/>
                  </a:solidFill>
                  <a:ea typeface="Arial" charset="0"/>
                  <a:cs typeface="Arial" charset="0"/>
                </a:rPr>
                <a:t>HALL</a:t>
              </a:r>
              <a:endParaRPr lang="en-US" sz="1400" dirty="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stCxn id="23" idx="3"/>
              <a:endCxn id="22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2" idx="3"/>
              <a:endCxn id="24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4" idx="3"/>
              <a:endCxn id="25" idx="1"/>
            </p:cNvCxnSpPr>
            <p:nvPr/>
          </p:nvCxnSpPr>
          <p:spPr>
            <a:xfrm>
              <a:off x="6477000" y="3314700"/>
              <a:ext cx="7620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685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steps: 1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33" name="Straight Connector 32"/>
            <p:cNvCxnSpPr>
              <a:stCxn id="23" idx="2"/>
              <a:endCxn id="30" idx="0"/>
            </p:cNvCxnSpPr>
            <p:nvPr/>
          </p:nvCxnSpPr>
          <p:spPr>
            <a:xfrm rot="5400000">
              <a:off x="1065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2" idx="2"/>
              <a:endCxn id="31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4" idx="2"/>
              <a:endCxn id="32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5" idx="2"/>
              <a:endCxn id="26" idx="0"/>
            </p:cNvCxnSpPr>
            <p:nvPr/>
          </p:nvCxnSpPr>
          <p:spPr>
            <a:xfrm rot="5400000">
              <a:off x="77715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50174" y="1414790"/>
            <a:ext cx="440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65708" y="5134677"/>
            <a:ext cx="6461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Remove all unmarked nodes</a:t>
            </a:r>
            <a:endParaRPr lang="en-US" sz="2800" dirty="0"/>
          </a:p>
        </p:txBody>
      </p:sp>
      <p:grpSp>
        <p:nvGrpSpPr>
          <p:cNvPr id="31" name="Group 89"/>
          <p:cNvGrpSpPr>
            <a:grpSpLocks/>
          </p:cNvGrpSpPr>
          <p:nvPr/>
        </p:nvGrpSpPr>
        <p:grpSpPr bwMode="auto">
          <a:xfrm>
            <a:off x="903316" y="2433718"/>
            <a:ext cx="5727470" cy="1376282"/>
            <a:chOff x="533400" y="2971800"/>
            <a:chExt cx="5943600" cy="2057400"/>
          </a:xfrm>
          <a:solidFill>
            <a:srgbClr val="FFFF00"/>
          </a:solidFill>
        </p:grpSpPr>
        <p:sp>
          <p:nvSpPr>
            <p:cNvPr id="32" name="Rounded Rectangle 31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cxnSp>
          <p:nvCxnSpPr>
            <p:cNvPr id="37" name="Straight Arrow Connector 36"/>
            <p:cNvCxnSpPr>
              <a:stCxn id="33" idx="3"/>
              <a:endCxn id="32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2" idx="3"/>
              <a:endCxn id="34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45" name="Straight Connector 44"/>
            <p:cNvCxnSpPr>
              <a:stCxn id="32" idx="2"/>
              <a:endCxn id="41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4" idx="2"/>
              <a:endCxn id="42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26"/>
          <p:cNvSpPr txBox="1">
            <a:spLocks noChangeArrowheads="1"/>
          </p:cNvSpPr>
          <p:nvPr/>
        </p:nvSpPr>
        <p:spPr>
          <a:xfrm>
            <a:off x="457200" y="228600"/>
            <a:ext cx="8229600" cy="861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0000FF"/>
                </a:solidFill>
              </a:rPr>
              <a:t>Refining Plans Using A Lexicon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>
            <a:off x="609600" y="1089819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1050174" y="1414790"/>
            <a:ext cx="603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Walk to the couch and turn left</a:t>
            </a:r>
            <a:endParaRPr lang="en-US" sz="2800" dirty="0"/>
          </a:p>
        </p:txBody>
      </p:sp>
      <p:grpSp>
        <p:nvGrpSpPr>
          <p:cNvPr id="30" name="Group 89"/>
          <p:cNvGrpSpPr>
            <a:grpSpLocks/>
          </p:cNvGrpSpPr>
          <p:nvPr/>
        </p:nvGrpSpPr>
        <p:grpSpPr bwMode="auto">
          <a:xfrm>
            <a:off x="903316" y="2433718"/>
            <a:ext cx="5727470" cy="1376282"/>
            <a:chOff x="533400" y="2971800"/>
            <a:chExt cx="5943600" cy="2057400"/>
          </a:xfrm>
        </p:grpSpPr>
        <p:sp>
          <p:nvSpPr>
            <p:cNvPr id="31" name="Rounded Rectangle 30"/>
            <p:cNvSpPr/>
            <p:nvPr/>
          </p:nvSpPr>
          <p:spPr>
            <a:xfrm>
              <a:off x="2819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Verify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33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Travel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105400" y="2971800"/>
              <a:ext cx="1371600" cy="685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Turn</a:t>
              </a:r>
            </a:p>
          </p:txBody>
        </p:sp>
        <p:cxnSp>
          <p:nvCxnSpPr>
            <p:cNvPr id="34" name="Straight Arrow Connector 33"/>
            <p:cNvCxnSpPr>
              <a:stCxn id="32" idx="3"/>
              <a:endCxn id="31" idx="1"/>
            </p:cNvCxnSpPr>
            <p:nvPr/>
          </p:nvCxnSpPr>
          <p:spPr>
            <a:xfrm>
              <a:off x="1905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33" idx="1"/>
            </p:cNvCxnSpPr>
            <p:nvPr/>
          </p:nvCxnSpPr>
          <p:spPr>
            <a:xfrm>
              <a:off x="4191000" y="3314700"/>
              <a:ext cx="914400" cy="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2971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at: SOFA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5257800" y="3961924"/>
              <a:ext cx="1066800" cy="10672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LEFT</a:t>
              </a:r>
            </a:p>
          </p:txBody>
        </p:sp>
        <p:cxnSp>
          <p:nvCxnSpPr>
            <p:cNvPr id="38" name="Straight Connector 37"/>
            <p:cNvCxnSpPr>
              <a:stCxn id="31" idx="2"/>
              <a:endCxn id="36" idx="0"/>
            </p:cNvCxnSpPr>
            <p:nvPr/>
          </p:nvCxnSpPr>
          <p:spPr>
            <a:xfrm rot="5400000">
              <a:off x="3351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2"/>
              <a:endCxn id="37" idx="0"/>
            </p:cNvCxnSpPr>
            <p:nvPr/>
          </p:nvCxnSpPr>
          <p:spPr>
            <a:xfrm rot="5400000">
              <a:off x="5637967" y="3809246"/>
              <a:ext cx="306468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Experiments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895600"/>
          <a:ext cx="7772400" cy="313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5714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Sentences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Paragraphs</a:t>
                      </a:r>
                      <a:endParaRPr lang="en-US" sz="2400" dirty="0"/>
                    </a:p>
                  </a:txBody>
                  <a:tcPr/>
                </a:tc>
              </a:tr>
              <a:tr h="34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 Instructions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706</a:t>
                      </a:r>
                      <a:endParaRPr lang="en-US" sz="2400" dirty="0"/>
                    </a:p>
                  </a:txBody>
                  <a:tcPr/>
                </a:tc>
              </a:tr>
              <a:tr h="5714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Vocabulary Size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660</a:t>
                      </a:r>
                      <a:endParaRPr lang="en-US" sz="2400" dirty="0"/>
                    </a:p>
                  </a:txBody>
                  <a:tcPr/>
                </a:tc>
              </a:tr>
              <a:tr h="57142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sentences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</a:t>
                      </a:r>
                      <a:endParaRPr lang="en-US" sz="2400" dirty="0"/>
                    </a:p>
                  </a:txBody>
                  <a:tcPr/>
                </a:tc>
              </a:tr>
              <a:tr h="34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words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37.6</a:t>
                      </a:r>
                      <a:endParaRPr lang="en-US" sz="2400" dirty="0"/>
                    </a:p>
                  </a:txBody>
                  <a:tcPr/>
                </a:tc>
              </a:tr>
              <a:tr h="3480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actions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/>
              <a:t>Three different virtual worlds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/>
              <a:t>Hand-segmented original data to single sentences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Plan Construction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Test how well the system infers the correct navigation plans</a:t>
            </a:r>
          </a:p>
          <a:p>
            <a:r>
              <a:rPr lang="en-US" dirty="0" smtClean="0"/>
              <a:t>Gold-standard plans annotated manually</a:t>
            </a:r>
          </a:p>
          <a:p>
            <a:r>
              <a:rPr lang="en-US" dirty="0" smtClean="0"/>
              <a:t>Use partial parse accuracy as metric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Credit for the correct action type (e.g. Turn)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Additional credit for correct arguments (e.g. LEFT)</a:t>
            </a:r>
          </a:p>
          <a:p>
            <a:r>
              <a:rPr lang="en-US" dirty="0" smtClean="0"/>
              <a:t>Lexicon learned and tested on the same data from two maps out of three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Plan Construction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981200"/>
          <a:ext cx="8077200" cy="4433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752600"/>
                <a:gridCol w="1600200"/>
                <a:gridCol w="1600200"/>
              </a:tblGrid>
              <a:tr h="83820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Precision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Recall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F1</a:t>
                      </a:r>
                      <a:endParaRPr lang="en-US" sz="2800" dirty="0"/>
                    </a:p>
                  </a:txBody>
                  <a:tcPr anchor="ctr"/>
                </a:tc>
              </a:tr>
              <a:tr h="86953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Basic Plans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81.46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55.88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66.27</a:t>
                      </a:r>
                      <a:endParaRPr lang="en-US" sz="2800" dirty="0"/>
                    </a:p>
                  </a:txBody>
                  <a:tcPr anchor="ctr"/>
                </a:tc>
              </a:tr>
              <a:tr h="10532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Landmarks Plans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45.42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85.46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59.29</a:t>
                      </a:r>
                      <a:endParaRPr lang="en-US" sz="2800" dirty="0"/>
                    </a:p>
                  </a:txBody>
                  <a:tcPr anchor="ctr"/>
                </a:tc>
              </a:tr>
              <a:tr h="167252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Refined Landmarks</a:t>
                      </a:r>
                      <a:r>
                        <a:rPr lang="en-US" sz="2800" baseline="0" dirty="0" smtClean="0"/>
                        <a:t> Plans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78.54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78.10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78.32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Test how well the system can perform the overall navigation task</a:t>
            </a:r>
          </a:p>
          <a:p>
            <a:r>
              <a:rPr lang="en-US" dirty="0" smtClean="0"/>
              <a:t>Leave-one-map-out approach</a:t>
            </a:r>
          </a:p>
          <a:p>
            <a:r>
              <a:rPr lang="en-US" dirty="0" smtClean="0"/>
              <a:t>Strict metric: Only successful if the final position matches exactly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Lower baseline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 simple generative model based on the frequency of actions alone</a:t>
            </a:r>
          </a:p>
          <a:p>
            <a:r>
              <a:rPr lang="en-US" dirty="0" smtClean="0"/>
              <a:t>Upper baselines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Training with human annotated gold plans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Complete MARCO system (</a:t>
            </a:r>
            <a:r>
              <a:rPr lang="en-US" dirty="0" err="1" smtClean="0">
                <a:solidFill>
                  <a:srgbClr val="008000"/>
                </a:solidFill>
              </a:rPr>
              <a:t>MacMahon</a:t>
            </a:r>
            <a:r>
              <a:rPr lang="en-US" dirty="0" smtClean="0">
                <a:solidFill>
                  <a:srgbClr val="008000"/>
                </a:solidFill>
              </a:rPr>
              <a:t>, 2006)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Humans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057400"/>
          <a:ext cx="8000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/>
                <a:gridCol w="2362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Sentences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 Generative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11.08%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Basic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56.99%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13.99%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2.66%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Refined 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54.40%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16.18%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Annotated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58.29%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MARCO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77.87%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55.69%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Followers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69.64%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057400"/>
          <a:ext cx="8000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/>
                <a:gridCol w="2362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Sentences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Simple Generative Model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11.08%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2.15%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Basic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56.99%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13.99%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2.66%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Refined 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54.40%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16.18%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Annotated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58.29%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MARCO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77.87%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55.69%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Followers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69.64%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Environment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1419612" y="1790699"/>
            <a:ext cx="6230868" cy="4775205"/>
            <a:chOff x="1419612" y="1600200"/>
            <a:chExt cx="6230868" cy="4775205"/>
          </a:xfrm>
        </p:grpSpPr>
        <p:pic>
          <p:nvPicPr>
            <p:cNvPr id="6" name="Picture 5" descr="DirectionDemo_11_11_18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9613" y="1600200"/>
              <a:ext cx="2926080" cy="2197103"/>
            </a:xfrm>
            <a:prstGeom prst="rect">
              <a:avLst/>
            </a:prstGeom>
          </p:spPr>
        </p:pic>
        <p:pic>
          <p:nvPicPr>
            <p:cNvPr id="10" name="Picture 9" descr="DirectionDemo_13_12_27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4400" y="1600200"/>
              <a:ext cx="2926080" cy="2197103"/>
            </a:xfrm>
            <a:prstGeom prst="rect">
              <a:avLst/>
            </a:prstGeom>
          </p:spPr>
        </p:pic>
        <p:pic>
          <p:nvPicPr>
            <p:cNvPr id="11" name="Picture 10" descr="DirectionDemo_10_10_180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19612" y="4178302"/>
              <a:ext cx="2926080" cy="2197103"/>
            </a:xfrm>
            <a:prstGeom prst="rect">
              <a:avLst/>
            </a:prstGeom>
          </p:spPr>
        </p:pic>
        <p:pic>
          <p:nvPicPr>
            <p:cNvPr id="12" name="Picture 11" descr="DirectionDemo_9_11_180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24400" y="4178302"/>
              <a:ext cx="2926080" cy="2197103"/>
            </a:xfrm>
            <a:prstGeom prst="rect">
              <a:avLst/>
            </a:prstGeom>
          </p:spPr>
        </p:pic>
      </p:grp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057400"/>
          <a:ext cx="8000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/>
                <a:gridCol w="2362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Sentences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 Generative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11.08%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Basic Plans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56.99%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13.99%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Landmarks Plans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21.95%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2.66%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Refined Landmarks Plans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54.40%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16.18%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Annotated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58.29%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MARCO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77.87%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55.69%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Followers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69.64%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057400"/>
          <a:ext cx="8000999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/>
                <a:gridCol w="2362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Sentences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 Generative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11.08%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2.15%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Basic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56.99%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13.99%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2.66%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Refined 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54.40%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16.18%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Human Annotated Plans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58.29%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26.15%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MARCO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77.87%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55.69%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Human Followers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N/A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69.64%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Example Parse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表格 4"/>
          <p:cNvGraphicFramePr>
            <a:graphicFrameLocks noGrp="1"/>
          </p:cNvGraphicFramePr>
          <p:nvPr/>
        </p:nvGraphicFramePr>
        <p:xfrm>
          <a:off x="609600" y="1600200"/>
          <a:ext cx="8001000" cy="4475480"/>
        </p:xfrm>
        <a:graphic>
          <a:graphicData uri="http://schemas.openxmlformats.org/drawingml/2006/table">
            <a:tbl>
              <a:tblPr/>
              <a:tblGrid>
                <a:gridCol w="1543754"/>
                <a:gridCol w="6457246"/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Instruction: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“Place your back against the wall of the ‘T’ intersection.  Turn left.  Go forward along the pink-flowered carpet hall two segments to the intersection with the brick hall.  This intersection contains 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hatrack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  Turn left.  Go forward three segments to an intersection with a bare concrete hall, passing a lamp.  This is Position 5.”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Parse: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back: WALL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LEFT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Travel (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side: BRICK HALLWAY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LEFT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Travel ( steps: 3 ),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side: CONCRETE HALLWAY 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Conclusion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Presented an end-to-end system that learns to interpret free-form navigation instructions</a:t>
            </a:r>
          </a:p>
          <a:p>
            <a:r>
              <a:rPr lang="en-US" dirty="0" smtClean="0"/>
              <a:t>Learn by observing how humans follow instructions</a:t>
            </a:r>
          </a:p>
          <a:p>
            <a:r>
              <a:rPr lang="en-US" dirty="0" smtClean="0"/>
              <a:t>No prior linguistic knowledge</a:t>
            </a:r>
          </a:p>
          <a:p>
            <a:r>
              <a:rPr lang="en-US" dirty="0" smtClean="0"/>
              <a:t>More details and data/code at:</a:t>
            </a:r>
          </a:p>
          <a:p>
            <a:pPr>
              <a:buNone/>
            </a:pPr>
            <a:r>
              <a:rPr lang="en-US" sz="2800" dirty="0" smtClean="0">
                <a:hlinkClick r:id="rId2"/>
              </a:rPr>
              <a:t>http://</a:t>
            </a:r>
            <a:r>
              <a:rPr lang="en-US" sz="2800" dirty="0" err="1" smtClean="0">
                <a:hlinkClick r:id="rId2"/>
              </a:rPr>
              <a:t>www.cs.utexas.edu</a:t>
            </a:r>
            <a:r>
              <a:rPr lang="en-US" sz="2800" dirty="0" smtClean="0">
                <a:hlinkClick r:id="rId2"/>
              </a:rPr>
              <a:t>/~ml/clamp/navigation/ 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Example Task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3" name="Line 5"/>
          <p:cNvSpPr>
            <a:spLocks noChangeShapeType="1"/>
          </p:cNvSpPr>
          <p:nvPr/>
        </p:nvSpPr>
        <p:spPr bwMode="auto">
          <a:xfrm>
            <a:off x="533400" y="13716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90600" y="1600200"/>
            <a:ext cx="7620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Task: Navigate from location 3 to location 4</a:t>
            </a:r>
            <a:endParaRPr lang="en-US" sz="3200" dirty="0">
              <a:solidFill>
                <a:srgbClr val="008000"/>
              </a:solidFill>
            </a:endParaRPr>
          </a:p>
        </p:txBody>
      </p:sp>
      <p:pic>
        <p:nvPicPr>
          <p:cNvPr id="58" name="Picture 57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781" y="2264330"/>
            <a:ext cx="447592" cy="904440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3583780" y="3168770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60" name="Picture 59" descr="Cemen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157813" y="3042329"/>
            <a:ext cx="440102" cy="692984"/>
          </a:xfrm>
          <a:prstGeom prst="rect">
            <a:avLst/>
          </a:prstGeom>
        </p:spPr>
      </p:pic>
      <p:pic>
        <p:nvPicPr>
          <p:cNvPr id="61" name="Picture 60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781" y="3608872"/>
            <a:ext cx="447592" cy="904440"/>
          </a:xfrm>
          <a:prstGeom prst="rect">
            <a:avLst/>
          </a:prstGeom>
        </p:spPr>
      </p:pic>
      <p:pic>
        <p:nvPicPr>
          <p:cNvPr id="62" name="Picture 61" descr="bluet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781" y="4961368"/>
            <a:ext cx="447592" cy="904440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3563738" y="4521266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</a:t>
            </a:r>
          </a:p>
        </p:txBody>
      </p:sp>
      <p:pic>
        <p:nvPicPr>
          <p:cNvPr id="64" name="Picture 63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153837" y="4390384"/>
            <a:ext cx="448056" cy="678003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5842463" y="4505357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66" name="Picture 65" descr="Cemen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716867" y="4961366"/>
            <a:ext cx="455082" cy="904442"/>
          </a:xfrm>
          <a:prstGeom prst="rect">
            <a:avLst/>
          </a:prstGeom>
        </p:spPr>
      </p:pic>
      <p:pic>
        <p:nvPicPr>
          <p:cNvPr id="67" name="Picture 66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020752" y="4390384"/>
            <a:ext cx="448056" cy="678003"/>
          </a:xfrm>
          <a:prstGeom prst="rect">
            <a:avLst/>
          </a:prstGeom>
        </p:spPr>
      </p:pic>
      <p:pic>
        <p:nvPicPr>
          <p:cNvPr id="68" name="Picture 67" descr="honeycom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279433" y="4390384"/>
            <a:ext cx="448056" cy="678003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4724356" y="4505357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Example Task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" y="1600200"/>
            <a:ext cx="8077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1200"/>
              </a:spcAft>
              <a:buFont typeface="Arial"/>
              <a:buChar char="•"/>
            </a:pPr>
            <a:r>
              <a:rPr lang="en-US" sz="2600" dirty="0" smtClean="0"/>
              <a:t>“Take your first left.  Go all the way down until you hit a dead end.”</a:t>
            </a:r>
          </a:p>
          <a:p>
            <a:pPr marL="177800" indent="-177800">
              <a:spcAft>
                <a:spcPts val="1200"/>
              </a:spcAft>
              <a:buFont typeface="Arial"/>
              <a:buChar char="•"/>
            </a:pPr>
            <a:r>
              <a:rPr lang="en-US" sz="2600" dirty="0" smtClean="0"/>
              <a:t> “Go towards the coat hanger and turn left at it.  Go straight down the hallway and the dead end is position 4.”</a:t>
            </a:r>
          </a:p>
          <a:p>
            <a:pPr marL="177800" indent="-177800">
              <a:spcAft>
                <a:spcPts val="1200"/>
              </a:spcAft>
              <a:buFont typeface="Arial"/>
              <a:buChar char="•"/>
            </a:pPr>
            <a:r>
              <a:rPr lang="en-US" sz="2600" dirty="0" smtClean="0"/>
              <a:t>“Walk to the hat rack.  Turn left.  The carpet should have green octagons.  Go to the end of this alley. This is p-4.”</a:t>
            </a:r>
          </a:p>
          <a:p>
            <a:pPr marL="177800" indent="-177800">
              <a:spcAft>
                <a:spcPts val="1200"/>
              </a:spcAft>
              <a:buFont typeface="Arial"/>
              <a:buChar char="•"/>
            </a:pPr>
            <a:r>
              <a:rPr lang="en-US" sz="2600" dirty="0" smtClean="0"/>
              <a:t>“Walk forward once.  Turn left.   Walk forward twice.”</a:t>
            </a:r>
          </a:p>
        </p:txBody>
      </p:sp>
      <p:sp>
        <p:nvSpPr>
          <p:cNvPr id="53" name="Line 5"/>
          <p:cNvSpPr>
            <a:spLocks noChangeShapeType="1"/>
          </p:cNvSpPr>
          <p:nvPr/>
        </p:nvSpPr>
        <p:spPr bwMode="auto">
          <a:xfrm>
            <a:off x="533400" y="13716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Example Task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3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838200" y="2265922"/>
            <a:ext cx="3384278" cy="3601478"/>
            <a:chOff x="1263922" y="2256376"/>
            <a:chExt cx="3384278" cy="3601478"/>
          </a:xfrm>
        </p:grpSpPr>
        <p:pic>
          <p:nvPicPr>
            <p:cNvPr id="6" name="Picture 5" descr="bluetil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1925" y="2256376"/>
              <a:ext cx="447592" cy="90444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1941924" y="3160816"/>
              <a:ext cx="447593" cy="440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3</a:t>
              </a:r>
            </a:p>
          </p:txBody>
        </p:sp>
        <p:pic>
          <p:nvPicPr>
            <p:cNvPr id="30" name="Picture 29" descr="Cement1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2515957" y="3034375"/>
              <a:ext cx="440102" cy="692984"/>
            </a:xfrm>
            <a:prstGeom prst="rect">
              <a:avLst/>
            </a:prstGeom>
          </p:spPr>
        </p:pic>
        <p:pic>
          <p:nvPicPr>
            <p:cNvPr id="43" name="Picture 42" descr="bluetil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1925" y="3600918"/>
              <a:ext cx="447592" cy="904440"/>
            </a:xfrm>
            <a:prstGeom prst="rect">
              <a:avLst/>
            </a:prstGeom>
          </p:spPr>
        </p:pic>
        <p:pic>
          <p:nvPicPr>
            <p:cNvPr id="45" name="Picture 44" descr="bluetil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1925" y="4953414"/>
              <a:ext cx="447592" cy="904440"/>
            </a:xfrm>
            <a:prstGeom prst="rect">
              <a:avLst/>
            </a:prstGeom>
          </p:spPr>
        </p:pic>
        <p:sp>
          <p:nvSpPr>
            <p:cNvPr id="46" name="Rectangle 45"/>
            <p:cNvSpPr/>
            <p:nvPr/>
          </p:nvSpPr>
          <p:spPr>
            <a:xfrm>
              <a:off x="1921882" y="4513312"/>
              <a:ext cx="447593" cy="440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000000"/>
                  </a:solidFill>
                </a:rPr>
                <a:t>H</a:t>
              </a:r>
            </a:p>
          </p:txBody>
        </p:sp>
        <p:pic>
          <p:nvPicPr>
            <p:cNvPr id="47" name="Picture 46" descr="honeycomb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2511981" y="4382430"/>
              <a:ext cx="448056" cy="678003"/>
            </a:xfrm>
            <a:prstGeom prst="rect">
              <a:avLst/>
            </a:prstGeom>
          </p:spPr>
        </p:pic>
        <p:sp>
          <p:nvSpPr>
            <p:cNvPr id="48" name="Rectangle 47"/>
            <p:cNvSpPr/>
            <p:nvPr/>
          </p:nvSpPr>
          <p:spPr>
            <a:xfrm>
              <a:off x="4200607" y="4497403"/>
              <a:ext cx="447593" cy="432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000000"/>
                  </a:solidFill>
                </a:rPr>
                <a:t>4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pic>
          <p:nvPicPr>
            <p:cNvPr id="51" name="Picture 50" descr="Cement1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800000">
              <a:off x="3075011" y="4953412"/>
              <a:ext cx="455082" cy="904442"/>
            </a:xfrm>
            <a:prstGeom prst="rect">
              <a:avLst/>
            </a:prstGeom>
          </p:spPr>
        </p:pic>
        <p:pic>
          <p:nvPicPr>
            <p:cNvPr id="54" name="Picture 53" descr="honeycomb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1378896" y="4382430"/>
              <a:ext cx="448056" cy="678003"/>
            </a:xfrm>
            <a:prstGeom prst="rect">
              <a:avLst/>
            </a:prstGeom>
          </p:spPr>
        </p:pic>
        <p:pic>
          <p:nvPicPr>
            <p:cNvPr id="55" name="Picture 54" descr="honeycomb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3637577" y="4382430"/>
              <a:ext cx="448056" cy="678003"/>
            </a:xfrm>
            <a:prstGeom prst="rect">
              <a:avLst/>
            </a:prstGeom>
          </p:spPr>
        </p:pic>
        <p:sp>
          <p:nvSpPr>
            <p:cNvPr id="56" name="Rectangle 55"/>
            <p:cNvSpPr/>
            <p:nvPr/>
          </p:nvSpPr>
          <p:spPr>
            <a:xfrm>
              <a:off x="3082500" y="4497403"/>
              <a:ext cx="447593" cy="432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1941926" y="3600918"/>
              <a:ext cx="297870" cy="755233"/>
            </a:xfrm>
            <a:prstGeom prst="down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ent-Up Arrow 18"/>
            <p:cNvSpPr/>
            <p:nvPr/>
          </p:nvSpPr>
          <p:spPr>
            <a:xfrm rot="5400000">
              <a:off x="2034349" y="4397229"/>
              <a:ext cx="573402" cy="538972"/>
            </a:xfrm>
            <a:prstGeom prst="bentUpArrow">
              <a:avLst/>
            </a:prstGeom>
            <a:solidFill>
              <a:srgbClr val="FF000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ight Arrow 19"/>
            <p:cNvSpPr/>
            <p:nvPr/>
          </p:nvSpPr>
          <p:spPr>
            <a:xfrm>
              <a:off x="2711392" y="4687235"/>
              <a:ext cx="727237" cy="242316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3470173" y="4703144"/>
              <a:ext cx="727237" cy="242316"/>
            </a:xfrm>
            <a:prstGeom prst="righ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572000" y="3154740"/>
            <a:ext cx="3810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Observed primitive actions:</a:t>
            </a:r>
          </a:p>
          <a:p>
            <a:endParaRPr lang="en-US" sz="2400" dirty="0" smtClean="0"/>
          </a:p>
          <a:p>
            <a:r>
              <a:rPr lang="en-US" sz="2400" dirty="0" smtClean="0"/>
              <a:t>Forward, Left, Forward, Forward</a:t>
            </a:r>
            <a:endParaRPr lang="en-US" sz="24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90600" y="1600200"/>
            <a:ext cx="7620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Task: Navigate from location 3 to location 4</a:t>
            </a:r>
            <a:endParaRPr lang="en-US" sz="3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Related Work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Simpler worlds, no prior linguistic knowledge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Shimizu and Haas 2009</a:t>
            </a:r>
          </a:p>
          <a:p>
            <a:pPr lvl="1"/>
            <a:r>
              <a:rPr lang="en-US" dirty="0" err="1" smtClean="0">
                <a:solidFill>
                  <a:srgbClr val="008000"/>
                </a:solidFill>
              </a:rPr>
              <a:t>Matuszek</a:t>
            </a:r>
            <a:r>
              <a:rPr lang="en-US" dirty="0" smtClean="0">
                <a:solidFill>
                  <a:srgbClr val="008000"/>
                </a:solidFill>
              </a:rPr>
              <a:t> et al. 2010</a:t>
            </a:r>
          </a:p>
          <a:p>
            <a:r>
              <a:rPr lang="en-US" dirty="0" smtClean="0"/>
              <a:t>More complex environments with prior linguistic knowledge</a:t>
            </a:r>
          </a:p>
          <a:p>
            <a:pPr lvl="1"/>
            <a:r>
              <a:rPr lang="en-US" dirty="0" err="1" smtClean="0">
                <a:solidFill>
                  <a:srgbClr val="008000"/>
                </a:solidFill>
              </a:rPr>
              <a:t>MacMahon</a:t>
            </a:r>
            <a:r>
              <a:rPr lang="en-US" dirty="0" smtClean="0">
                <a:solidFill>
                  <a:srgbClr val="008000"/>
                </a:solidFill>
              </a:rPr>
              <a:t> et al. 2006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Vogel and </a:t>
            </a:r>
            <a:r>
              <a:rPr lang="en-US" dirty="0" err="1" smtClean="0">
                <a:solidFill>
                  <a:srgbClr val="008000"/>
                </a:solidFill>
              </a:rPr>
              <a:t>Jurafsky</a:t>
            </a:r>
            <a:r>
              <a:rPr lang="en-US" dirty="0" smtClean="0">
                <a:solidFill>
                  <a:srgbClr val="008000"/>
                </a:solidFill>
              </a:rPr>
              <a:t> 2010</a:t>
            </a:r>
          </a:p>
          <a:p>
            <a:pPr lvl="1"/>
            <a:r>
              <a:rPr lang="en-US" dirty="0" err="1" smtClean="0">
                <a:solidFill>
                  <a:srgbClr val="008000"/>
                </a:solidFill>
              </a:rPr>
              <a:t>Kollar</a:t>
            </a:r>
            <a:r>
              <a:rPr lang="en-US" dirty="0" smtClean="0">
                <a:solidFill>
                  <a:srgbClr val="008000"/>
                </a:solidFill>
              </a:rPr>
              <a:t> et al. 2010</a:t>
            </a: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541317"/>
            <a:ext cx="8153400" cy="3528642"/>
            <a:chOff x="228600" y="533400"/>
            <a:chExt cx="8153400" cy="3354388"/>
          </a:xfrm>
        </p:grpSpPr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1881</Words>
  <Application>Microsoft Macintosh PowerPoint</Application>
  <PresentationFormat>On-screen Show (4:3)</PresentationFormat>
  <Paragraphs>678</Paragraphs>
  <Slides>43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Learning to Interpret Natural Language Navigation Instructions from Observations</vt:lpstr>
      <vt:lpstr>Navigation Task</vt:lpstr>
      <vt:lpstr>Environment</vt:lpstr>
      <vt:lpstr>Environment</vt:lpstr>
      <vt:lpstr>Example Task</vt:lpstr>
      <vt:lpstr>Example Task</vt:lpstr>
      <vt:lpstr>Example Task</vt:lpstr>
      <vt:lpstr>Related Work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Constructing Navigation Plans</vt:lpstr>
      <vt:lpstr>Constructing Navigation Plans</vt:lpstr>
      <vt:lpstr>Plan Refinement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Experiments</vt:lpstr>
      <vt:lpstr>Plan Construction</vt:lpstr>
      <vt:lpstr>Plan Construction</vt:lpstr>
      <vt:lpstr>End-to-end Execution</vt:lpstr>
      <vt:lpstr>End-to-end Execution</vt:lpstr>
      <vt:lpstr>End-to-end Execution</vt:lpstr>
      <vt:lpstr>End-to-end Execution</vt:lpstr>
      <vt:lpstr>End-to-end Execution</vt:lpstr>
      <vt:lpstr>End-to-end Execution</vt:lpstr>
      <vt:lpstr>Example Parse</vt:lpstr>
      <vt:lpstr>Conclusion</vt:lpstr>
    </vt:vector>
  </TitlesOfParts>
  <Company>UT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Chen</dc:creator>
  <cp:lastModifiedBy>David Chen</cp:lastModifiedBy>
  <cp:revision>106</cp:revision>
  <dcterms:created xsi:type="dcterms:W3CDTF">2011-08-10T18:36:03Z</dcterms:created>
  <dcterms:modified xsi:type="dcterms:W3CDTF">2011-08-10T18:36:55Z</dcterms:modified>
</cp:coreProperties>
</file>