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44"/>
  </p:notesMasterIdLst>
  <p:sldIdLst>
    <p:sldId id="256" r:id="rId2"/>
    <p:sldId id="329" r:id="rId3"/>
    <p:sldId id="330" r:id="rId4"/>
    <p:sldId id="279" r:id="rId5"/>
    <p:sldId id="327" r:id="rId6"/>
    <p:sldId id="369" r:id="rId7"/>
    <p:sldId id="328" r:id="rId8"/>
    <p:sldId id="352" r:id="rId9"/>
    <p:sldId id="353" r:id="rId10"/>
    <p:sldId id="354" r:id="rId11"/>
    <p:sldId id="350" r:id="rId12"/>
    <p:sldId id="320" r:id="rId13"/>
    <p:sldId id="322" r:id="rId14"/>
    <p:sldId id="321" r:id="rId15"/>
    <p:sldId id="348" r:id="rId16"/>
    <p:sldId id="360" r:id="rId17"/>
    <p:sldId id="357" r:id="rId18"/>
    <p:sldId id="358" r:id="rId19"/>
    <p:sldId id="362" r:id="rId20"/>
    <p:sldId id="359" r:id="rId21"/>
    <p:sldId id="371" r:id="rId22"/>
    <p:sldId id="363" r:id="rId23"/>
    <p:sldId id="364" r:id="rId24"/>
    <p:sldId id="365" r:id="rId25"/>
    <p:sldId id="366" r:id="rId26"/>
    <p:sldId id="367" r:id="rId27"/>
    <p:sldId id="361" r:id="rId28"/>
    <p:sldId id="326" r:id="rId29"/>
    <p:sldId id="318" r:id="rId30"/>
    <p:sldId id="339" r:id="rId31"/>
    <p:sldId id="333" r:id="rId32"/>
    <p:sldId id="374" r:id="rId33"/>
    <p:sldId id="334" r:id="rId34"/>
    <p:sldId id="338" r:id="rId35"/>
    <p:sldId id="368" r:id="rId36"/>
    <p:sldId id="346" r:id="rId37"/>
    <p:sldId id="347" r:id="rId38"/>
    <p:sldId id="355" r:id="rId39"/>
    <p:sldId id="370" r:id="rId40"/>
    <p:sldId id="372" r:id="rId41"/>
    <p:sldId id="373" r:id="rId42"/>
    <p:sldId id="34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291"/>
    <a:srgbClr val="011B7F"/>
    <a:srgbClr val="FF9437"/>
    <a:srgbClr val="5C1B7B"/>
    <a:srgbClr val="B74A7E"/>
    <a:srgbClr val="983580"/>
    <a:srgbClr val="00FF17"/>
    <a:srgbClr val="F7EEE2"/>
    <a:srgbClr val="211B80"/>
    <a:srgbClr val="021B8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00" y="-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Total number of descriptions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Tier-1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51052.0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Tier-2</c:v>
                </c:pt>
              </c:strCache>
            </c:strRef>
          </c:tx>
          <c:spPr>
            <a:solidFill>
              <a:srgbClr val="FF4343"/>
            </a:solidFill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33825.0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Non-English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36450.0</c:v>
                </c:pt>
              </c:numCache>
            </c:numRef>
          </c:val>
        </c:ser>
        <c:axId val="665149960"/>
        <c:axId val="665152824"/>
      </c:barChart>
      <c:catAx>
        <c:axId val="665149960"/>
        <c:scaling>
          <c:orientation val="minMax"/>
        </c:scaling>
        <c:axPos val="b"/>
        <c:numFmt formatCode="General" sourceLinked="1"/>
        <c:tickLblPos val="nextTo"/>
        <c:crossAx val="665152824"/>
        <c:crosses val="autoZero"/>
        <c:auto val="1"/>
        <c:lblAlgn val="ctr"/>
        <c:lblOffset val="100"/>
      </c:catAx>
      <c:valAx>
        <c:axId val="665152824"/>
        <c:scaling>
          <c:orientation val="minMax"/>
        </c:scaling>
        <c:axPos val="l"/>
        <c:majorGridlines/>
        <c:numFmt formatCode="General" sourceLinked="1"/>
        <c:tickLblPos val="nextTo"/>
        <c:crossAx val="665149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Average number of descriptions per video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Tier-1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Tier-2</c:v>
                </c:pt>
              </c:strCache>
            </c:strRef>
          </c:tx>
          <c:spPr>
            <a:solidFill>
              <a:srgbClr val="FF4343"/>
            </a:solidFill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Non-English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17.0</c:v>
                </c:pt>
              </c:numCache>
            </c:numRef>
          </c:val>
        </c:ser>
        <c:axId val="665189304"/>
        <c:axId val="665192232"/>
      </c:barChart>
      <c:catAx>
        <c:axId val="665189304"/>
        <c:scaling>
          <c:orientation val="minMax"/>
        </c:scaling>
        <c:axPos val="b"/>
        <c:numFmt formatCode="General" sourceLinked="1"/>
        <c:tickLblPos val="nextTo"/>
        <c:crossAx val="665192232"/>
        <c:crosses val="autoZero"/>
        <c:auto val="1"/>
        <c:lblAlgn val="ctr"/>
        <c:lblOffset val="100"/>
      </c:catAx>
      <c:valAx>
        <c:axId val="665192232"/>
        <c:scaling>
          <c:orientation val="minMax"/>
        </c:scaling>
        <c:axPos val="l"/>
        <c:majorGridlines/>
        <c:numFmt formatCode="General" sourceLinked="1"/>
        <c:tickLblPos val="nextTo"/>
        <c:crossAx val="665189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BLEU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200" smtClean="0"/>
                      <a:t>1</a:t>
                    </a:r>
                    <a:endParaRPr lang="en-US" sz="2200" dirty="0"/>
                  </a:p>
                </c:rich>
              </c:tx>
              <c:dLblPos val="r"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200" smtClean="0"/>
                      <a:t>5</a:t>
                    </a:r>
                    <a:endParaRPr lang="en-US" sz="2200" dirty="0"/>
                  </a:p>
                </c:rich>
              </c:tx>
              <c:dLblPos val="r"/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200" smtClean="0"/>
                      <a:t>10</a:t>
                    </a:r>
                    <a:endParaRPr lang="en-US" sz="2200" dirty="0"/>
                  </a:p>
                </c:rich>
              </c:tx>
              <c:dLblPos val="r"/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200" smtClean="0"/>
                      <a:t>all</a:t>
                    </a:r>
                    <a:endParaRPr lang="en-US" sz="2200" dirty="0"/>
                  </a:p>
                </c:rich>
              </c:tx>
              <c:dLblPos val="r"/>
              <c:showVal val="1"/>
              <c:showCatName val="1"/>
            </c:dLbl>
            <c:txPr>
              <a:bodyPr/>
              <a:lstStyle/>
              <a:p>
                <a:pPr>
                  <a:defRPr sz="2200"/>
                </a:pPr>
                <a:endParaRPr lang="en-US"/>
              </a:p>
            </c:txPr>
            <c:dLblPos val="r"/>
            <c:showVal val="1"/>
            <c:showCatName val="1"/>
          </c:dLbls>
          <c:xVal>
            <c:numRef>
              <c:f>Sheet1!$A$2:$A$5</c:f>
              <c:numCache>
                <c:formatCode>General</c:formatCode>
                <c:ptCount val="4"/>
                <c:pt idx="0">
                  <c:v>44.8</c:v>
                </c:pt>
                <c:pt idx="1">
                  <c:v>46.6</c:v>
                </c:pt>
                <c:pt idx="2">
                  <c:v>47.2</c:v>
                </c:pt>
                <c:pt idx="3">
                  <c:v>48.1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69.79</c:v>
                </c:pt>
                <c:pt idx="1">
                  <c:v>69.61</c:v>
                </c:pt>
                <c:pt idx="2">
                  <c:v>69.15000000000001</c:v>
                </c:pt>
                <c:pt idx="3">
                  <c:v>68.97</c:v>
                </c:pt>
              </c:numCache>
            </c:numRef>
          </c:yVal>
        </c:ser>
        <c:dLbls>
          <c:showVal val="1"/>
          <c:showCatName val="1"/>
        </c:dLbls>
        <c:axId val="690746792"/>
        <c:axId val="690752680"/>
      </c:scatterChart>
      <c:valAx>
        <c:axId val="690746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dirty="0" smtClean="0"/>
                  <a:t>PINC</a:t>
                </a:r>
                <a:endParaRPr lang="en-US" sz="2200" dirty="0"/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90752680"/>
        <c:crosses val="autoZero"/>
        <c:crossBetween val="midCat"/>
      </c:valAx>
      <c:valAx>
        <c:axId val="6907526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dirty="0" smtClean="0"/>
                  <a:t>BLEU</a:t>
                </a:r>
                <a:endParaRPr lang="en-US" sz="2200" dirty="0"/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90746792"/>
        <c:crosses val="autoZero"/>
        <c:crossBetween val="midCat"/>
      </c:valAx>
      <c:spPr>
        <a:solidFill>
          <a:schemeClr val="bg1"/>
        </a:solidFill>
        <a:ln w="12700" cmpd="sng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Number of workers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4343"/>
              </a:solidFill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.089654378429969"/>
                  <c:y val="0.0372145669291338"/>
                </c:manualLayout>
              </c:layout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Sheet1!$A$2:$A$4</c:f>
              <c:strCache>
                <c:ptCount val="3"/>
                <c:pt idx="0">
                  <c:v>Tier-1</c:v>
                </c:pt>
                <c:pt idx="1">
                  <c:v>Tier-2</c:v>
                </c:pt>
                <c:pt idx="2">
                  <c:v>Non-English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633.0</c:v>
                </c:pt>
                <c:pt idx="1">
                  <c:v>50.0</c:v>
                </c:pt>
                <c:pt idx="2">
                  <c:v>152.0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Money spent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4343"/>
              </a:solidFill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0.0682921405657626"/>
                  <c:y val="0.14097612798400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$510</a:t>
                    </a:r>
                  </a:p>
                </c:rich>
              </c:tx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Tier-1</c:v>
                </c:pt>
                <c:pt idx="1">
                  <c:v>Tier-2</c:v>
                </c:pt>
                <c:pt idx="2">
                  <c:v>Non-English</c:v>
                </c:pt>
                <c:pt idx="3">
                  <c:v>Misc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510.0</c:v>
                </c:pt>
                <c:pt idx="1">
                  <c:v>1691.0</c:v>
                </c:pt>
                <c:pt idx="2">
                  <c:v>1260.0</c:v>
                </c:pt>
                <c:pt idx="3">
                  <c:v>1539.0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153732926241363"/>
          <c:y val="0.312404445538058"/>
          <c:w val="0.825858910493331"/>
          <c:h val="0.4982878116797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BLEU with source vs. Semantic</c:v>
                </c:pt>
              </c:strCache>
            </c:strRef>
          </c:tx>
          <c:spPr>
            <a:ln cap="rnd">
              <a:solidFill>
                <a:schemeClr val="tx1"/>
              </a:solidFill>
              <a:prstDash val="solid"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All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0.3478</c:v>
                </c:pt>
                <c:pt idx="1">
                  <c:v>0.3586</c:v>
                </c:pt>
                <c:pt idx="2">
                  <c:v>0.3857</c:v>
                </c:pt>
                <c:pt idx="3">
                  <c:v>0.4111</c:v>
                </c:pt>
                <c:pt idx="4">
                  <c:v>0.4396</c:v>
                </c:pt>
                <c:pt idx="5">
                  <c:v>0.4499</c:v>
                </c:pt>
                <c:pt idx="6">
                  <c:v>0.4483</c:v>
                </c:pt>
                <c:pt idx="7">
                  <c:v>0.4653</c:v>
                </c:pt>
                <c:pt idx="8">
                  <c:v>0.4809</c:v>
                </c:pt>
                <c:pt idx="9">
                  <c:v>0.4926</c:v>
                </c:pt>
                <c:pt idx="10">
                  <c:v>0.4854</c:v>
                </c:pt>
                <c:pt idx="11">
                  <c:v>0.5096</c:v>
                </c:pt>
                <c:pt idx="12">
                  <c:v>0.5095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BLEU without source vs. Semantic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All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0.1382</c:v>
                </c:pt>
                <c:pt idx="1">
                  <c:v>0.2059</c:v>
                </c:pt>
                <c:pt idx="2">
                  <c:v>0.2783</c:v>
                </c:pt>
                <c:pt idx="3">
                  <c:v>0.3126</c:v>
                </c:pt>
                <c:pt idx="4">
                  <c:v>0.3311</c:v>
                </c:pt>
                <c:pt idx="5">
                  <c:v>0.3432</c:v>
                </c:pt>
                <c:pt idx="6">
                  <c:v>0.3536</c:v>
                </c:pt>
                <c:pt idx="7">
                  <c:v>0.3685</c:v>
                </c:pt>
                <c:pt idx="8">
                  <c:v>0.3807</c:v>
                </c:pt>
                <c:pt idx="9">
                  <c:v>0.39</c:v>
                </c:pt>
                <c:pt idx="10">
                  <c:v>0.3904</c:v>
                </c:pt>
                <c:pt idx="11">
                  <c:v>0.405</c:v>
                </c:pt>
                <c:pt idx="12">
                  <c:v>0.4139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BLEU with source vs. Overall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square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All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-0.0251</c:v>
                </c:pt>
                <c:pt idx="1">
                  <c:v>0.0012</c:v>
                </c:pt>
                <c:pt idx="2">
                  <c:v>0.0466</c:v>
                </c:pt>
                <c:pt idx="3">
                  <c:v>0.0568</c:v>
                </c:pt>
                <c:pt idx="4">
                  <c:v>0.1023</c:v>
                </c:pt>
                <c:pt idx="5">
                  <c:v>0.1122</c:v>
                </c:pt>
                <c:pt idx="6">
                  <c:v>0.1187</c:v>
                </c:pt>
                <c:pt idx="7">
                  <c:v>0.1378</c:v>
                </c:pt>
                <c:pt idx="8">
                  <c:v>0.1598</c:v>
                </c:pt>
                <c:pt idx="9">
                  <c:v>0.1645</c:v>
                </c:pt>
                <c:pt idx="10">
                  <c:v>0.1645</c:v>
                </c:pt>
                <c:pt idx="11">
                  <c:v>0.1945</c:v>
                </c:pt>
                <c:pt idx="12">
                  <c:v>0.2127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BLEU without source vs. Overall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All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0.0989</c:v>
                </c:pt>
                <c:pt idx="1">
                  <c:v>0.1365</c:v>
                </c:pt>
                <c:pt idx="2">
                  <c:v>0.1472</c:v>
                </c:pt>
                <c:pt idx="3">
                  <c:v>0.1563</c:v>
                </c:pt>
                <c:pt idx="4">
                  <c:v>0.2019</c:v>
                </c:pt>
                <c:pt idx="5">
                  <c:v>0.2054</c:v>
                </c:pt>
                <c:pt idx="6">
                  <c:v>0.1919</c:v>
                </c:pt>
                <c:pt idx="7">
                  <c:v>0.2067</c:v>
                </c:pt>
                <c:pt idx="8">
                  <c:v>0.2247</c:v>
                </c:pt>
                <c:pt idx="9">
                  <c:v>0.2276</c:v>
                </c:pt>
                <c:pt idx="10">
                  <c:v>0.2297</c:v>
                </c:pt>
                <c:pt idx="11">
                  <c:v>0.2475</c:v>
                </c:pt>
                <c:pt idx="12">
                  <c:v>0.2703</c:v>
                </c:pt>
              </c:numCache>
            </c:numRef>
          </c:val>
        </c:ser>
        <c:marker val="1"/>
        <c:axId val="689776856"/>
        <c:axId val="689784888"/>
      </c:lineChart>
      <c:catAx>
        <c:axId val="689776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dirty="0"/>
                  <a:t>Number of </a:t>
                </a:r>
                <a:r>
                  <a:rPr lang="en-US" sz="2200" dirty="0" smtClean="0"/>
                  <a:t>references for BLEU</a:t>
                </a:r>
                <a:endParaRPr lang="en-US" sz="2200" dirty="0"/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 rot="0" vert="horz" anchor="b" anchorCtr="1"/>
          <a:lstStyle/>
          <a:p>
            <a:pPr>
              <a:defRPr/>
            </a:pPr>
            <a:endParaRPr lang="en-US"/>
          </a:p>
        </c:txPr>
        <c:crossAx val="689784888"/>
        <c:crossesAt val="-0.1"/>
        <c:auto val="1"/>
        <c:lblAlgn val="ctr"/>
        <c:lblOffset val="100"/>
        <c:tickLblSkip val="1"/>
        <c:tickMarkSkip val="999"/>
      </c:catAx>
      <c:valAx>
        <c:axId val="689784888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/>
                  <a:t>Pearson's Correlation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8977685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12038405913547"/>
          <c:y val="0.0329861794619423"/>
          <c:w val="0.858968066491688"/>
          <c:h val="0.228554180727409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7BFBB-0B39-409D-A46B-2919BB17201D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704D2-7B20-4717-8BE6-44383F8D1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651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704D2-7B20-4717-8BE6-44383F8D11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484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140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801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662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384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898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162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95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921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618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16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000082">
                <a:lumMod val="88000"/>
              </a:srgbClr>
            </a:gs>
            <a:gs pos="100000">
              <a:srgbClr val="000082">
                <a:lumMod val="8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DC86-F911-4AAB-8977-A0761B41E34A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168D-288F-48FE-821A-4D2315C0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916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lcc/Desktop/MSR/spaghetti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lcc/Desktop/Breading%20pork.m4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Collecting Highly Parallel Data for Paraphrase Evaluation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41910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David L. Chen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The University of Texas at Austin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43400" y="3505200"/>
            <a:ext cx="4191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William B. Dolan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6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56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Research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56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200471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9E66F"/>
                </a:solidFill>
              </a:rPr>
              <a:t>The 49th Annual Meeting of the Association for Computational Linguistics: Human Language Technologies (ACL)</a:t>
            </a:r>
          </a:p>
          <a:p>
            <a:pPr algn="ctr"/>
            <a:r>
              <a:rPr lang="en-US" sz="2000" dirty="0" smtClean="0">
                <a:solidFill>
                  <a:srgbClr val="69E66F"/>
                </a:solidFill>
              </a:rPr>
              <a:t>June 20, 2011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07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Quality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4290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Tier 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$0.01 per description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240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Tier 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$0.05 per description 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3124200"/>
            <a:ext cx="57912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181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The two tiers have identical tasks but have different pay rates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24" name="Picture 23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76800" y="1752600"/>
            <a:ext cx="781050" cy="743857"/>
          </a:xfrm>
          <a:prstGeom prst="rect">
            <a:avLst/>
          </a:prstGeom>
        </p:spPr>
      </p:pic>
      <p:pic>
        <p:nvPicPr>
          <p:cNvPr id="25" name="Picture 24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3429000"/>
            <a:ext cx="781050" cy="743857"/>
          </a:xfrm>
          <a:prstGeom prst="rect">
            <a:avLst/>
          </a:prstGeom>
        </p:spPr>
      </p:pic>
      <p:pic>
        <p:nvPicPr>
          <p:cNvPr id="26" name="Picture 25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3429000"/>
            <a:ext cx="781050" cy="743857"/>
          </a:xfrm>
          <a:prstGeom prst="rect">
            <a:avLst/>
          </a:prstGeom>
        </p:spPr>
      </p:pic>
      <p:pic>
        <p:nvPicPr>
          <p:cNvPr id="27" name="Picture 26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1752600"/>
            <a:ext cx="781050" cy="743857"/>
          </a:xfrm>
          <a:prstGeom prst="rect">
            <a:avLst/>
          </a:prstGeom>
        </p:spPr>
      </p:pic>
      <p:pic>
        <p:nvPicPr>
          <p:cNvPr id="28" name="Picture 27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4191000"/>
            <a:ext cx="781050" cy="743857"/>
          </a:xfrm>
          <a:prstGeom prst="rect">
            <a:avLst/>
          </a:prstGeom>
        </p:spPr>
      </p:pic>
      <p:pic>
        <p:nvPicPr>
          <p:cNvPr id="29" name="Picture 28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43600" y="1752600"/>
            <a:ext cx="781050" cy="743857"/>
          </a:xfrm>
          <a:prstGeom prst="rect">
            <a:avLst/>
          </a:prstGeom>
        </p:spPr>
      </p:pic>
      <p:pic>
        <p:nvPicPr>
          <p:cNvPr id="30" name="Picture 29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4191000"/>
            <a:ext cx="781050" cy="743857"/>
          </a:xfrm>
          <a:prstGeom prst="rect">
            <a:avLst/>
          </a:prstGeom>
        </p:spPr>
      </p:pic>
      <p:pic>
        <p:nvPicPr>
          <p:cNvPr id="31" name="Picture 30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191000"/>
            <a:ext cx="781050" cy="743857"/>
          </a:xfrm>
          <a:prstGeom prst="rect">
            <a:avLst/>
          </a:prstGeom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362200"/>
            <a:ext cx="1074842" cy="609600"/>
          </a:xfrm>
          <a:prstGeom prst="rect">
            <a:avLst/>
          </a:prstGeom>
        </p:spPr>
      </p:pic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1"/>
            <a:ext cx="1082758" cy="6096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143000" y="3886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43000" y="4267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43000" y="4648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2" idx="3"/>
            <a:endCxn id="7" idx="1"/>
          </p:cNvCxnSpPr>
          <p:nvPr/>
        </p:nvCxnSpPr>
        <p:spPr>
          <a:xfrm flipV="1">
            <a:off x="1760642" y="2216498"/>
            <a:ext cx="677758" cy="450502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6" idx="1"/>
          </p:cNvCxnSpPr>
          <p:nvPr/>
        </p:nvCxnSpPr>
        <p:spPr>
          <a:xfrm>
            <a:off x="1760642" y="2667000"/>
            <a:ext cx="677758" cy="1454498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3"/>
            <a:endCxn id="7" idx="1"/>
          </p:cNvCxnSpPr>
          <p:nvPr/>
        </p:nvCxnSpPr>
        <p:spPr>
          <a:xfrm flipV="1">
            <a:off x="1768558" y="2216498"/>
            <a:ext cx="669842" cy="1212503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3"/>
            <a:endCxn id="6" idx="1"/>
          </p:cNvCxnSpPr>
          <p:nvPr/>
        </p:nvCxnSpPr>
        <p:spPr>
          <a:xfrm>
            <a:off x="1768558" y="3429001"/>
            <a:ext cx="669842" cy="692497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Statistics of data collected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609600" y="2667000"/>
          <a:ext cx="4038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648200" y="2667000"/>
          <a:ext cx="4038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122K descriptions for 2089 videos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Spent around $5,000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89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Paraphrase Evaluations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judges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ParaMetric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69E66F"/>
                </a:solidFill>
              </a:rPr>
              <a:t>(</a:t>
            </a:r>
            <a:r>
              <a:rPr lang="en-US" sz="2400" dirty="0" err="1" smtClean="0">
                <a:solidFill>
                  <a:srgbClr val="69E66F"/>
                </a:solidFill>
              </a:rPr>
              <a:t>Callison</a:t>
            </a:r>
            <a:r>
              <a:rPr lang="en-US" sz="2400" dirty="0" smtClean="0">
                <a:solidFill>
                  <a:srgbClr val="69E66F"/>
                </a:solidFill>
              </a:rPr>
              <a:t>-Burch 2005</a:t>
            </a:r>
            <a:r>
              <a:rPr lang="en-US" sz="2400" dirty="0" smtClean="0">
                <a:solidFill>
                  <a:srgbClr val="69E66F"/>
                </a:solidFill>
              </a:rPr>
              <a:t>)</a:t>
            </a:r>
          </a:p>
          <a:p>
            <a:pPr lvl="1"/>
            <a:r>
              <a:rPr lang="en-US" sz="3200" dirty="0" smtClean="0">
                <a:solidFill>
                  <a:srgbClr val="69E66F"/>
                </a:solidFill>
              </a:rPr>
              <a:t>Precision/recall of paraphrases discovered between two parallel documents </a:t>
            </a:r>
            <a:endParaRPr lang="en-US" sz="3200" dirty="0" smtClean="0">
              <a:solidFill>
                <a:srgbClr val="69E66F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Paraphrase </a:t>
            </a:r>
            <a:r>
              <a:rPr lang="en-US" dirty="0" smtClean="0">
                <a:solidFill>
                  <a:schemeClr val="bg1"/>
                </a:solidFill>
              </a:rPr>
              <a:t>Evaluation Metric (PEM) </a:t>
            </a:r>
            <a:r>
              <a:rPr lang="en-US" sz="2400" dirty="0" smtClean="0">
                <a:solidFill>
                  <a:srgbClr val="69E66F"/>
                </a:solidFill>
              </a:rPr>
              <a:t>(Liu et al. 2010)</a:t>
            </a:r>
            <a:endParaRPr lang="en-US" sz="2400" dirty="0" smtClean="0">
              <a:solidFill>
                <a:srgbClr val="69E66F"/>
              </a:solidFill>
            </a:endParaRPr>
          </a:p>
          <a:p>
            <a:pPr lvl="1"/>
            <a:r>
              <a:rPr lang="en-US" sz="3200" dirty="0" smtClean="0">
                <a:solidFill>
                  <a:srgbClr val="69E66F"/>
                </a:solidFill>
              </a:rPr>
              <a:t>P</a:t>
            </a:r>
            <a:r>
              <a:rPr lang="en-US" sz="3200" dirty="0" smtClean="0">
                <a:solidFill>
                  <a:srgbClr val="69E66F"/>
                </a:solidFill>
              </a:rPr>
              <a:t>ivot </a:t>
            </a:r>
            <a:r>
              <a:rPr lang="en-US" sz="3200" dirty="0" smtClean="0">
                <a:solidFill>
                  <a:srgbClr val="69E66F"/>
                </a:solidFill>
              </a:rPr>
              <a:t>language</a:t>
            </a:r>
            <a:r>
              <a:rPr lang="en-US" sz="3200" dirty="0" smtClean="0">
                <a:solidFill>
                  <a:srgbClr val="69E66F"/>
                </a:solidFill>
              </a:rPr>
              <a:t> for semantic equivalence</a:t>
            </a:r>
          </a:p>
          <a:p>
            <a:pPr lvl="1"/>
            <a:r>
              <a:rPr lang="en-US" sz="3200" dirty="0" smtClean="0">
                <a:solidFill>
                  <a:srgbClr val="69E66F"/>
                </a:solidFill>
              </a:rPr>
              <a:t>SVM trained on human ratings </a:t>
            </a:r>
            <a:r>
              <a:rPr lang="en-US" sz="3200" dirty="0" smtClean="0">
                <a:solidFill>
                  <a:srgbClr val="69E66F"/>
                </a:solidFill>
              </a:rPr>
              <a:t>to combine semantic adequacy, fluency and lexical dissimilarity scores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11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Semantic Adequacy and Fluency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676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BLEU</a:t>
            </a:r>
            <a:r>
              <a:rPr lang="en-US" dirty="0" smtClean="0">
                <a:solidFill>
                  <a:schemeClr val="bg1"/>
                </a:solidFill>
              </a:rPr>
              <a:t> score with multiple references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Highly parallel data captures a wide space of equivalent sentences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Natural distribution of descriptions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11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Lexical Dissimilarity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467600" cy="381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Paraphrase In N-gram Changes (</a:t>
            </a:r>
            <a:r>
              <a:rPr lang="en-US" dirty="0" smtClean="0">
                <a:solidFill>
                  <a:srgbClr val="FF9999"/>
                </a:solidFill>
              </a:rPr>
              <a:t>PINC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en-US" dirty="0" err="1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-grams that differ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source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candidate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14800"/>
            <a:ext cx="6629400" cy="116822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11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PINC Example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523998"/>
          <a:ext cx="7391400" cy="4415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50"/>
                <a:gridCol w="1847850"/>
              </a:tblGrid>
              <a:tr h="6184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Source: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rgbClr val="FF9437"/>
                          </a:solidFill>
                        </a:rPr>
                        <a:t>   </a:t>
                      </a:r>
                      <a:r>
                        <a:rPr lang="en-US" sz="2400" dirty="0" smtClean="0">
                          <a:solidFill>
                            <a:srgbClr val="FF9437"/>
                          </a:solidFill>
                        </a:rPr>
                        <a:t>a man fires a revolver at a practice range.</a:t>
                      </a:r>
                    </a:p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442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Candidates:</a:t>
                      </a:r>
                      <a:endParaRPr lang="en-US" sz="2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9999"/>
                          </a:solidFill>
                        </a:rPr>
                        <a:t>PINC</a:t>
                      </a:r>
                    </a:p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440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00FF17"/>
                          </a:solidFill>
                        </a:rPr>
                        <a:t>   </a:t>
                      </a:r>
                      <a:r>
                        <a:rPr lang="en-US" sz="2400" b="0" dirty="0" smtClean="0">
                          <a:solidFill>
                            <a:srgbClr val="00FF17"/>
                          </a:solidFill>
                        </a:rPr>
                        <a:t>a </a:t>
                      </a:r>
                      <a:r>
                        <a:rPr lang="en-US" sz="2400" b="0" dirty="0" smtClean="0">
                          <a:solidFill>
                            <a:srgbClr val="00FF17"/>
                          </a:solidFill>
                        </a:rPr>
                        <a:t>man fires a gun at a practice range</a:t>
                      </a:r>
                    </a:p>
                    <a:p>
                      <a:endParaRPr lang="en-US" sz="2400" b="0" dirty="0">
                        <a:solidFill>
                          <a:srgbClr val="00FF17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9291"/>
                          </a:solidFill>
                        </a:rPr>
                        <a:t>36.41</a:t>
                      </a:r>
                      <a:endParaRPr lang="en-US" sz="2400" b="0" dirty="0">
                        <a:solidFill>
                          <a:srgbClr val="FF929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4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FF17"/>
                          </a:solidFill>
                        </a:rPr>
                        <a:t>   a man shoots a gun at a practice range</a:t>
                      </a:r>
                      <a:endParaRPr lang="en-US" sz="2400" b="0" dirty="0">
                        <a:solidFill>
                          <a:srgbClr val="00FF17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9291"/>
                          </a:solidFill>
                        </a:rPr>
                        <a:t>56.75</a:t>
                      </a:r>
                      <a:endParaRPr lang="en-US" sz="2400" b="0" dirty="0">
                        <a:solidFill>
                          <a:srgbClr val="FF929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440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00FF17"/>
                          </a:solidFill>
                        </a:rPr>
                        <a:t>   someone is practice shooting at a gun  </a:t>
                      </a:r>
                    </a:p>
                    <a:p>
                      <a:r>
                        <a:rPr lang="en-US" sz="2400" b="0" baseline="0" dirty="0" smtClean="0">
                          <a:solidFill>
                            <a:srgbClr val="00FF17"/>
                          </a:solidFill>
                        </a:rPr>
                        <a:t>   range</a:t>
                      </a:r>
                      <a:endParaRPr lang="en-US" sz="2400" b="0" dirty="0">
                        <a:solidFill>
                          <a:srgbClr val="00FF17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9291"/>
                          </a:solidFill>
                        </a:rPr>
                        <a:t>87.05</a:t>
                      </a:r>
                      <a:endParaRPr lang="en-US" sz="2400" b="0" dirty="0">
                        <a:solidFill>
                          <a:srgbClr val="FF929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11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Building Paraphrase Model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66800" y="1397000"/>
          <a:ext cx="7162800" cy="15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1081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Source Sentence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Paraphrase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9437"/>
                          </a:solidFill>
                        </a:rPr>
                        <a:t>A person breads a pork chop.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FF17"/>
                          </a:solidFill>
                        </a:rPr>
                        <a:t>A woman is adding flour to meat.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569">
                <a:tc>
                  <a:txBody>
                    <a:bodyPr/>
                    <a:lstStyle/>
                    <a:p>
                      <a:pPr marL="285750" indent="-285750" fontAlgn="b"/>
                      <a:r>
                        <a:rPr lang="en-US" dirty="0" smtClean="0">
                          <a:solidFill>
                            <a:srgbClr val="FF9437"/>
                          </a:solidFill>
                        </a:rPr>
                        <a:t>A chef seasons a slice of meat.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FF17"/>
                          </a:solidFill>
                        </a:rPr>
                        <a:t>A person breads a piece of meat.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9437"/>
                          </a:solidFill>
                        </a:rPr>
                        <a:t>A woman is adding flour to meat.</a:t>
                      </a:r>
                      <a:endParaRPr lang="en-US" dirty="0">
                        <a:solidFill>
                          <a:srgbClr val="FF9437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FF17"/>
                          </a:solidFill>
                        </a:rPr>
                        <a:t>A woman is breading some meat.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Group 8"/>
          <p:cNvGrpSpPr/>
          <p:nvPr/>
        </p:nvGrpSpPr>
        <p:grpSpPr>
          <a:xfrm>
            <a:off x="2667000" y="3124200"/>
            <a:ext cx="91440" cy="548640"/>
            <a:chOff x="3124200" y="5562600"/>
            <a:chExt cx="91440" cy="548640"/>
          </a:xfrm>
          <a:solidFill>
            <a:srgbClr val="FF6600"/>
          </a:solidFill>
        </p:grpSpPr>
        <p:sp>
          <p:nvSpPr>
            <p:cNvPr id="15" name="Oval 1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8"/>
          <p:cNvGrpSpPr/>
          <p:nvPr/>
        </p:nvGrpSpPr>
        <p:grpSpPr>
          <a:xfrm>
            <a:off x="6248400" y="3200400"/>
            <a:ext cx="91440" cy="548640"/>
            <a:chOff x="3124200" y="5562600"/>
            <a:chExt cx="91440" cy="54864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52600" y="5029200"/>
            <a:ext cx="5791200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Moses</a:t>
            </a:r>
          </a:p>
          <a:p>
            <a:pPr algn="ctr"/>
            <a:r>
              <a:rPr lang="en-US" sz="2400" dirty="0" smtClean="0"/>
              <a:t>(English to English) 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19400" y="3810000"/>
            <a:ext cx="1676400" cy="11430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4800600" y="3962400"/>
            <a:ext cx="1447800" cy="9906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3800" y="3962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Training data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Constructing Training Pairs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adding flour to </a:t>
            </a:r>
            <a:r>
              <a:rPr lang="en-US" dirty="0" smtClean="0">
                <a:solidFill>
                  <a:schemeClr val="bg1"/>
                </a:solidFill>
              </a:rPr>
              <a:t>meat.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4958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For each source sentence, randomly select </a:t>
            </a:r>
            <a:r>
              <a:rPr lang="en-US" sz="2800" dirty="0" err="1" smtClean="0">
                <a:solidFill>
                  <a:srgbClr val="FFFFFF"/>
                </a:solidFill>
              </a:rPr>
              <a:t>n</a:t>
            </a:r>
            <a:r>
              <a:rPr lang="en-US" sz="2800" dirty="0" smtClean="0">
                <a:solidFill>
                  <a:srgbClr val="FFFFFF"/>
                </a:solidFill>
              </a:rPr>
              <a:t> descriptions of the same video as target paraphrases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Constructing Training Pairs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00FF17"/>
                </a:solidFill>
              </a:rPr>
              <a:t>A woman is adding flour to </a:t>
            </a:r>
            <a:r>
              <a:rPr lang="en-US" dirty="0" smtClean="0">
                <a:solidFill>
                  <a:srgbClr val="00FF17"/>
                </a:solidFill>
              </a:rPr>
              <a:t>meat.</a:t>
            </a:r>
            <a:endParaRPr lang="en-US" dirty="0" smtClean="0">
              <a:solidFill>
                <a:srgbClr val="00FF17"/>
              </a:solidFill>
            </a:endParaRP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00FF17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4958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5400" y="5410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For </a:t>
            </a:r>
            <a:r>
              <a:rPr lang="en-US" sz="2800" dirty="0" err="1" smtClean="0">
                <a:solidFill>
                  <a:srgbClr val="FFFFFF"/>
                </a:solidFill>
              </a:rPr>
              <a:t>n</a:t>
            </a:r>
            <a:r>
              <a:rPr lang="en-US" sz="2800" dirty="0" smtClean="0">
                <a:solidFill>
                  <a:srgbClr val="FFFFFF"/>
                </a:solidFill>
              </a:rPr>
              <a:t> =</a:t>
            </a:r>
            <a:r>
              <a:rPr lang="en-US" sz="2800" dirty="0" smtClean="0">
                <a:solidFill>
                  <a:srgbClr val="FFFFFF"/>
                </a:solidFill>
              </a:rPr>
              <a:t> 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828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woman is adding flour to meat..</a:t>
            </a:r>
          </a:p>
          <a:p>
            <a:pPr marL="285750" indent="-285750" fontAlgn="b"/>
            <a:r>
              <a:rPr lang="en-US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person breads a piece of meat</a:t>
            </a:r>
            <a:r>
              <a:rPr lang="en-US" dirty="0" smtClean="0">
                <a:solidFill>
                  <a:srgbClr val="00FF17"/>
                </a:solidFill>
              </a:rPr>
              <a:t>.</a:t>
            </a:r>
            <a:endParaRPr lang="en-US" dirty="0" smtClean="0">
              <a:solidFill>
                <a:srgbClr val="00FF1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144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Training pairs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Constructing Training Pairs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adding flour to </a:t>
            </a:r>
            <a:r>
              <a:rPr lang="en-US" dirty="0" smtClean="0">
                <a:solidFill>
                  <a:schemeClr val="bg1"/>
                </a:solidFill>
              </a:rPr>
              <a:t>meat.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4958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5400" y="5410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Move to the next sentence as the source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828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woman is adding flour to meat..</a:t>
            </a:r>
          </a:p>
          <a:p>
            <a:pPr marL="285750" indent="-285750" fontAlgn="b"/>
            <a:r>
              <a:rPr lang="en-US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person breads a piece of meat</a:t>
            </a:r>
            <a:r>
              <a:rPr lang="en-US" dirty="0" smtClean="0">
                <a:solidFill>
                  <a:srgbClr val="00FF17"/>
                </a:solidFill>
              </a:rPr>
              <a:t>.</a:t>
            </a:r>
            <a:endParaRPr lang="en-US" dirty="0" smtClean="0">
              <a:solidFill>
                <a:srgbClr val="00FF1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144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Training pairs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Machine </a:t>
            </a:r>
            <a:r>
              <a:rPr lang="en-US" dirty="0" smtClean="0">
                <a:solidFill>
                  <a:srgbClr val="FFFF00"/>
                </a:solidFill>
              </a:rPr>
              <a:t>Paraphrasing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200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Goal: Semantically equivalent content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applications: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Machine </a:t>
            </a:r>
            <a:r>
              <a:rPr lang="en-US" dirty="0" smtClean="0">
                <a:solidFill>
                  <a:srgbClr val="69E66F"/>
                </a:solidFill>
              </a:rPr>
              <a:t>Translation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Query </a:t>
            </a:r>
            <a:r>
              <a:rPr lang="en-US" dirty="0" smtClean="0">
                <a:solidFill>
                  <a:srgbClr val="69E66F"/>
                </a:solidFill>
              </a:rPr>
              <a:t>Expansion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Summary Generation</a:t>
            </a:r>
            <a:endParaRPr lang="en-US" dirty="0" smtClean="0">
              <a:solidFill>
                <a:srgbClr val="69E66F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Lack </a:t>
            </a:r>
            <a:r>
              <a:rPr lang="en-US" dirty="0" smtClean="0">
                <a:solidFill>
                  <a:schemeClr val="bg1"/>
                </a:solidFill>
              </a:rPr>
              <a:t>of standard datasets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No “professional </a:t>
            </a:r>
            <a:r>
              <a:rPr lang="en-US" dirty="0" err="1" smtClean="0">
                <a:solidFill>
                  <a:srgbClr val="69E66F"/>
                </a:solidFill>
              </a:rPr>
              <a:t>paraphrasers</a:t>
            </a:r>
            <a:r>
              <a:rPr lang="en-US" dirty="0" smtClean="0">
                <a:solidFill>
                  <a:srgbClr val="69E66F"/>
                </a:solidFill>
              </a:rPr>
              <a:t>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Lack of standard </a:t>
            </a:r>
            <a:r>
              <a:rPr lang="en-US" dirty="0" smtClean="0">
                <a:solidFill>
                  <a:schemeClr val="bg1"/>
                </a:solidFill>
              </a:rPr>
              <a:t>metric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BLEU</a:t>
            </a:r>
            <a:r>
              <a:rPr lang="en-US" dirty="0" smtClean="0">
                <a:solidFill>
                  <a:srgbClr val="69E66F"/>
                </a:solidFill>
              </a:rPr>
              <a:t> does not account for sentence novelty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47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Constructing Training Pairs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00FF17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00FF17"/>
                </a:solidFill>
              </a:rPr>
              <a:t>A woman is adding flour to meat</a:t>
            </a:r>
            <a:r>
              <a:rPr lang="en-US" dirty="0" smtClean="0">
                <a:solidFill>
                  <a:srgbClr val="00FF17"/>
                </a:solidFill>
              </a:rPr>
              <a:t>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4958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05400" y="1828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woman is adding flour to meat..</a:t>
            </a:r>
          </a:p>
          <a:p>
            <a:pPr marL="285750" indent="-285750" fontAlgn="b"/>
            <a:r>
              <a:rPr lang="en-US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person breads a piece of meat</a:t>
            </a:r>
            <a:r>
              <a:rPr lang="en-US" dirty="0" smtClean="0">
                <a:solidFill>
                  <a:srgbClr val="00FF17"/>
                </a:solidFill>
              </a:rPr>
              <a:t>.</a:t>
            </a:r>
          </a:p>
          <a:p>
            <a:pPr marL="285750" indent="-285750" fontAlgn="b"/>
            <a:r>
              <a:rPr lang="en-US" dirty="0" smtClean="0">
                <a:solidFill>
                  <a:srgbClr val="FF9437"/>
                </a:solidFill>
              </a:rPr>
              <a:t>A chef seasons a slice of meat.</a:t>
            </a:r>
          </a:p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dirty="0" smtClean="0">
                <a:solidFill>
                  <a:srgbClr val="FF9437"/>
                </a:solidFill>
              </a:rPr>
              <a:t>A chef seasons a slice of meat.</a:t>
            </a:r>
          </a:p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woman is adding flour to </a:t>
            </a:r>
            <a:r>
              <a:rPr lang="en-US" dirty="0" smtClean="0">
                <a:solidFill>
                  <a:srgbClr val="00FF17"/>
                </a:solidFill>
              </a:rPr>
              <a:t>meat.</a:t>
            </a:r>
          </a:p>
          <a:p>
            <a:pPr marL="285750" indent="-285750" fontAlgn="b"/>
            <a:endParaRPr lang="en-US" dirty="0" smtClean="0">
              <a:solidFill>
                <a:srgbClr val="00FF1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144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Training pairs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5410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Move to the next sentence as the source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Constructing Training Pairs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adding flour to meat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4958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5400" y="5410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Repeat so each sentence</a:t>
            </a:r>
            <a:r>
              <a:rPr lang="en-US" sz="2800" dirty="0" smtClean="0">
                <a:solidFill>
                  <a:srgbClr val="FFFFFF"/>
                </a:solidFill>
              </a:rPr>
              <a:t> as </a:t>
            </a:r>
            <a:r>
              <a:rPr lang="en-US" sz="2800" dirty="0" smtClean="0">
                <a:solidFill>
                  <a:srgbClr val="FFFFFF"/>
                </a:solidFill>
              </a:rPr>
              <a:t>the source once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144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Training pairs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  <p:grpSp>
        <p:nvGrpSpPr>
          <p:cNvPr id="15" name="Group 8"/>
          <p:cNvGrpSpPr/>
          <p:nvPr/>
        </p:nvGrpSpPr>
        <p:grpSpPr>
          <a:xfrm>
            <a:off x="6400800" y="4495800"/>
            <a:ext cx="91440" cy="548640"/>
            <a:chOff x="3124200" y="5562600"/>
            <a:chExt cx="91440" cy="548640"/>
          </a:xfrm>
        </p:grpSpPr>
        <p:sp>
          <p:nvSpPr>
            <p:cNvPr id="16" name="Oval 15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05400" y="1828800"/>
            <a:ext cx="3657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1400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sz="1400" dirty="0" smtClean="0">
                <a:solidFill>
                  <a:srgbClr val="00FF17"/>
                </a:solidFill>
              </a:rPr>
              <a:t>A woman is adding flour to meat..</a:t>
            </a:r>
          </a:p>
          <a:p>
            <a:pPr marL="285750" indent="-285750" fontAlgn="b"/>
            <a:r>
              <a:rPr lang="en-US" sz="1400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sz="1400" dirty="0" smtClean="0">
                <a:solidFill>
                  <a:srgbClr val="00FF17"/>
                </a:solidFill>
              </a:rPr>
              <a:t>A person breads a piece of meat</a:t>
            </a:r>
            <a:r>
              <a:rPr lang="en-US" sz="1400" dirty="0" smtClean="0">
                <a:solidFill>
                  <a:srgbClr val="00FF17"/>
                </a:solidFill>
              </a:rPr>
              <a:t>.</a:t>
            </a:r>
          </a:p>
          <a:p>
            <a:pPr marL="285750" indent="-285750" fontAlgn="b"/>
            <a:r>
              <a:rPr lang="en-US" sz="1400" dirty="0" smtClean="0">
                <a:solidFill>
                  <a:srgbClr val="FF9437"/>
                </a:solidFill>
              </a:rPr>
              <a:t>A chef seasons a slice of meat.</a:t>
            </a:r>
          </a:p>
          <a:p>
            <a:pPr marL="285750" indent="-285750" fontAlgn="b"/>
            <a:r>
              <a:rPr lang="en-US" sz="1400" dirty="0" smtClean="0">
                <a:solidFill>
                  <a:srgbClr val="00FF17"/>
                </a:solidFill>
              </a:rPr>
              <a:t>A person breads a pork chop.</a:t>
            </a:r>
          </a:p>
          <a:p>
            <a:pPr marL="285750" indent="-285750" fontAlgn="b"/>
            <a:r>
              <a:rPr lang="en-US" sz="1400" dirty="0" smtClean="0">
                <a:solidFill>
                  <a:srgbClr val="FF9437"/>
                </a:solidFill>
              </a:rPr>
              <a:t>A chef seasons a slice of meat.</a:t>
            </a:r>
          </a:p>
          <a:p>
            <a:pPr marL="285750" indent="-285750" fontAlgn="b"/>
            <a:r>
              <a:rPr lang="en-US" sz="1400" dirty="0" smtClean="0">
                <a:solidFill>
                  <a:srgbClr val="00FF17"/>
                </a:solidFill>
              </a:rPr>
              <a:t>A woman is adding flour to </a:t>
            </a:r>
            <a:r>
              <a:rPr lang="en-US" sz="1400" dirty="0" smtClean="0">
                <a:solidFill>
                  <a:srgbClr val="00FF17"/>
                </a:solidFill>
              </a:rPr>
              <a:t>meat.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 fontAlgn="b"/>
            <a:r>
              <a:rPr lang="en-US" sz="1400" dirty="0" smtClean="0">
                <a:solidFill>
                  <a:srgbClr val="FF9437"/>
                </a:solidFill>
              </a:rPr>
              <a:t>Someone </a:t>
            </a:r>
            <a:r>
              <a:rPr lang="en-US" sz="1400" dirty="0" smtClean="0">
                <a:solidFill>
                  <a:srgbClr val="FF9437"/>
                </a:solidFill>
              </a:rPr>
              <a:t>is putting flour on a </a:t>
            </a:r>
            <a:r>
              <a:rPr lang="en-US" sz="1400" dirty="0" smtClean="0">
                <a:solidFill>
                  <a:srgbClr val="FF9437"/>
                </a:solidFill>
              </a:rPr>
              <a:t>piece of </a:t>
            </a:r>
            <a:r>
              <a:rPr lang="en-US" sz="1400" dirty="0" smtClean="0">
                <a:solidFill>
                  <a:srgbClr val="FF9437"/>
                </a:solidFill>
              </a:rPr>
              <a:t>meat</a:t>
            </a:r>
            <a:r>
              <a:rPr lang="en-US" sz="1400" dirty="0" smtClean="0">
                <a:solidFill>
                  <a:srgbClr val="FF9437"/>
                </a:solidFill>
              </a:rPr>
              <a:t>.</a:t>
            </a:r>
          </a:p>
          <a:p>
            <a:pPr marL="285750" indent="-285750" fontAlgn="b"/>
            <a:r>
              <a:rPr lang="en-US" sz="1400" dirty="0" smtClean="0">
                <a:solidFill>
                  <a:srgbClr val="00FF17"/>
                </a:solidFill>
              </a:rPr>
              <a:t>A person breads a pork chop</a:t>
            </a:r>
            <a:r>
              <a:rPr lang="en-US" sz="1400" dirty="0" smtClean="0">
                <a:solidFill>
                  <a:srgbClr val="00FF17"/>
                </a:solidFill>
              </a:rPr>
              <a:t>.</a:t>
            </a:r>
            <a:endParaRPr lang="en-US" sz="1400" dirty="0" smtClean="0">
              <a:solidFill>
                <a:srgbClr val="FF9437"/>
              </a:solidFill>
            </a:endParaRPr>
          </a:p>
          <a:p>
            <a:pPr marL="285750" indent="-285750" fontAlgn="b"/>
            <a:r>
              <a:rPr lang="en-US" sz="1400" dirty="0" smtClean="0">
                <a:solidFill>
                  <a:srgbClr val="FF9437"/>
                </a:solidFill>
              </a:rPr>
              <a:t>Someone is putting flour on a piece of </a:t>
            </a:r>
            <a:r>
              <a:rPr lang="en-US" sz="1400" dirty="0" smtClean="0">
                <a:solidFill>
                  <a:srgbClr val="FF9437"/>
                </a:solidFill>
              </a:rPr>
              <a:t>meat.</a:t>
            </a:r>
          </a:p>
          <a:p>
            <a:pPr marL="285750" indent="-285750" fontAlgn="b"/>
            <a:r>
              <a:rPr lang="en-US" sz="1400" dirty="0" smtClean="0">
                <a:solidFill>
                  <a:srgbClr val="00FF17"/>
                </a:solidFill>
              </a:rPr>
              <a:t>A person breads a piece of meat</a:t>
            </a:r>
            <a:r>
              <a:rPr lang="en-US" sz="1400" dirty="0" smtClean="0">
                <a:solidFill>
                  <a:srgbClr val="00FF17"/>
                </a:solidFill>
              </a:rPr>
              <a:t>.</a:t>
            </a:r>
          </a:p>
          <a:p>
            <a:pPr marL="285750" indent="-285750" fontAlgn="b"/>
            <a:endParaRPr lang="en-US" sz="1400" dirty="0" smtClean="0">
              <a:solidFill>
                <a:srgbClr val="00FF17"/>
              </a:solidFill>
            </a:endParaRPr>
          </a:p>
          <a:p>
            <a:pPr marL="285750" indent="-285750" fontAlgn="b"/>
            <a:endParaRPr lang="en-US" sz="1400" dirty="0" smtClean="0">
              <a:solidFill>
                <a:srgbClr val="00FF17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adding flour to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4958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53000" y="3657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person breads a piece of meat.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988403"/>
            <a:ext cx="2971800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Moses</a:t>
            </a:r>
          </a:p>
          <a:p>
            <a:pPr algn="ctr"/>
            <a:r>
              <a:rPr lang="en-US" sz="2400" dirty="0" smtClean="0"/>
              <a:t>(English to English) 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4191000" y="1981200"/>
            <a:ext cx="762000" cy="42270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rot="16200000" flipH="1">
            <a:off x="6038850" y="3219450"/>
            <a:ext cx="838200" cy="381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00" y="5410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Use each sentence in the test set once as the source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adding flour to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4958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53000" y="3657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person seasons some pork.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988403"/>
            <a:ext cx="2971800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Moses</a:t>
            </a:r>
          </a:p>
          <a:p>
            <a:pPr algn="ctr"/>
            <a:r>
              <a:rPr lang="en-US" sz="2400" dirty="0" smtClean="0"/>
              <a:t>(English to English) 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4191000" y="1981200"/>
            <a:ext cx="762000" cy="42270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rot="16200000" flipH="1">
            <a:off x="6038850" y="3219450"/>
            <a:ext cx="838200" cy="381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5400" y="5410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Use each sentence in the test set once as </a:t>
            </a:r>
            <a:r>
              <a:rPr lang="en-US" sz="2800" smtClean="0">
                <a:solidFill>
                  <a:srgbClr val="FFFFFF"/>
                </a:solidFill>
              </a:rPr>
              <a:t>the source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adding flour to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4958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53000" y="3657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person breads meat.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988403"/>
            <a:ext cx="2971800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Moses</a:t>
            </a:r>
          </a:p>
          <a:p>
            <a:pPr algn="ctr"/>
            <a:r>
              <a:rPr lang="en-US" sz="2400" dirty="0" smtClean="0"/>
              <a:t>(English to English) 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4191000" y="1981200"/>
            <a:ext cx="762000" cy="42270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rot="16200000" flipH="1">
            <a:off x="6038850" y="3219450"/>
            <a:ext cx="838200" cy="381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5400" y="5410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Use each sentence in the test set once as </a:t>
            </a:r>
            <a:r>
              <a:rPr lang="en-US" sz="2800" smtClean="0">
                <a:solidFill>
                  <a:srgbClr val="FFFFFF"/>
                </a:solidFill>
              </a:rPr>
              <a:t>the source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adding flour to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4958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53000" y="3657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person breads meat.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988403"/>
            <a:ext cx="2971800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Moses</a:t>
            </a:r>
          </a:p>
          <a:p>
            <a:pPr algn="ctr"/>
            <a:r>
              <a:rPr lang="en-US" sz="2400" dirty="0" smtClean="0"/>
              <a:t>(English to English) 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4191000" y="1981200"/>
            <a:ext cx="762000" cy="42270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rot="16200000" flipH="1">
            <a:off x="6038850" y="3219450"/>
            <a:ext cx="838200" cy="381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200" y="1828800"/>
            <a:ext cx="3733800" cy="35052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5486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FF00"/>
                </a:solidFill>
              </a:rPr>
              <a:t>Reference sentences for BLEU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5943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Use all sentences in the same set as references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woman is adding flour to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FF9437"/>
                </a:solidFill>
              </a:rPr>
              <a:t>A woman is breading some meat.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590800" y="4953000"/>
            <a:ext cx="91440" cy="548640"/>
            <a:chOff x="3124200" y="5562600"/>
            <a:chExt cx="91440" cy="548640"/>
          </a:xfrm>
        </p:grpSpPr>
        <p:sp>
          <p:nvSpPr>
            <p:cNvPr id="5" name="Oval 4"/>
            <p:cNvSpPr/>
            <p:nvPr/>
          </p:nvSpPr>
          <p:spPr>
            <a:xfrm>
              <a:off x="3124200" y="55626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57912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6019800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53000" y="3657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dirty="0" smtClean="0">
                <a:solidFill>
                  <a:srgbClr val="00FF17"/>
                </a:solidFill>
              </a:rPr>
              <a:t>A person breads meat.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988403"/>
            <a:ext cx="2971800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Moses</a:t>
            </a:r>
          </a:p>
          <a:p>
            <a:pPr algn="ctr"/>
            <a:r>
              <a:rPr lang="en-US" sz="2400" dirty="0" smtClean="0"/>
              <a:t>(English to English) 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4191000" y="1981200"/>
            <a:ext cx="762000" cy="42270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rot="16200000" flipH="1">
            <a:off x="6038850" y="3219450"/>
            <a:ext cx="838200" cy="381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200" y="3962400"/>
            <a:ext cx="3733800" cy="3810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4419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FF00"/>
                </a:solidFill>
              </a:rPr>
              <a:t>Source sentences for PINC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00" y="5562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Compute PINC with just the selected source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44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/>
            <a:r>
              <a:rPr lang="en-US" sz="2400" b="1" dirty="0" smtClean="0">
                <a:solidFill>
                  <a:srgbClr val="FF5651"/>
                </a:solidFill>
              </a:rPr>
              <a:t>Descriptions of the same video</a:t>
            </a:r>
            <a:endParaRPr lang="en-US" sz="2400" b="1" dirty="0" smtClean="0">
              <a:solidFill>
                <a:srgbClr val="FF565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Paraphrase experiment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Split videos into 90% for training, 10% for testing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Use only Tier-2 sentences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Train</a:t>
            </a:r>
            <a:r>
              <a:rPr lang="en-US" dirty="0" smtClean="0">
                <a:solidFill>
                  <a:schemeClr val="bg1"/>
                </a:solidFill>
              </a:rPr>
              <a:t>: 28785 source sentences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Test: 3367 source sentences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Train on different number of pairs</a:t>
            </a:r>
          </a:p>
          <a:p>
            <a:pPr lvl="1"/>
            <a:r>
              <a:rPr lang="en-US" dirty="0" err="1" smtClean="0">
                <a:solidFill>
                  <a:srgbClr val="69E66F"/>
                </a:solidFill>
              </a:rPr>
              <a:t>n</a:t>
            </a:r>
            <a:r>
              <a:rPr lang="en-US" dirty="0" smtClean="0">
                <a:solidFill>
                  <a:srgbClr val="69E66F"/>
                </a:solidFill>
              </a:rPr>
              <a:t>=1: 28,758 pairs</a:t>
            </a:r>
          </a:p>
          <a:p>
            <a:pPr lvl="1"/>
            <a:r>
              <a:rPr lang="en-US" dirty="0" err="1" smtClean="0">
                <a:solidFill>
                  <a:srgbClr val="69E66F"/>
                </a:solidFill>
              </a:rPr>
              <a:t>n</a:t>
            </a:r>
            <a:r>
              <a:rPr lang="en-US" dirty="0" smtClean="0">
                <a:solidFill>
                  <a:srgbClr val="69E66F"/>
                </a:solidFill>
              </a:rPr>
              <a:t>=5: 143,776 pairs</a:t>
            </a:r>
          </a:p>
          <a:p>
            <a:pPr lvl="1"/>
            <a:r>
              <a:rPr lang="en-US" dirty="0" err="1" smtClean="0">
                <a:solidFill>
                  <a:srgbClr val="69E66F"/>
                </a:solidFill>
              </a:rPr>
              <a:t>n</a:t>
            </a:r>
            <a:r>
              <a:rPr lang="en-US" dirty="0" smtClean="0">
                <a:solidFill>
                  <a:srgbClr val="69E66F"/>
                </a:solidFill>
              </a:rPr>
              <a:t>=10: 287,198 pairs</a:t>
            </a:r>
          </a:p>
          <a:p>
            <a:pPr lvl="1"/>
            <a:r>
              <a:rPr lang="en-US" dirty="0" err="1" smtClean="0">
                <a:solidFill>
                  <a:srgbClr val="69E66F"/>
                </a:solidFill>
              </a:rPr>
              <a:t>n</a:t>
            </a:r>
            <a:r>
              <a:rPr lang="en-US" dirty="0" smtClean="0">
                <a:solidFill>
                  <a:srgbClr val="69E66F"/>
                </a:solidFill>
              </a:rPr>
              <a:t>=all: 449,026 pairs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7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Example paraphrase output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9508622"/>
              </p:ext>
            </p:extLst>
          </p:nvPr>
        </p:nvGraphicFramePr>
        <p:xfrm>
          <a:off x="457200" y="1447800"/>
          <a:ext cx="8458200" cy="488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467"/>
                <a:gridCol w="118533"/>
                <a:gridCol w="4267200"/>
              </a:tblGrid>
              <a:tr h="3488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=all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878">
                <a:tc gridSpan="3"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US" sz="2400" dirty="0" smtClean="0">
                          <a:solidFill>
                            <a:srgbClr val="FF9437"/>
                          </a:solidFill>
                        </a:rPr>
                        <a:t> a bunny is cleaning its paw</a:t>
                      </a:r>
                      <a:endParaRPr lang="en-US" sz="2400" dirty="0">
                        <a:solidFill>
                          <a:srgbClr val="FF9437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17"/>
                          </a:solidFill>
                        </a:rPr>
                        <a:t>  a rabbit is licking its paw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17"/>
                          </a:solidFill>
                        </a:rPr>
                        <a:t>a rabbit is cleaning itself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87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9437"/>
                          </a:solidFill>
                        </a:rPr>
                        <a:t> a boy is doing karate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17"/>
                          </a:solidFill>
                        </a:rPr>
                        <a:t>  a man</a:t>
                      </a:r>
                      <a:r>
                        <a:rPr lang="en-US" sz="2400" baseline="0" dirty="0" smtClean="0">
                          <a:solidFill>
                            <a:srgbClr val="00FF17"/>
                          </a:solidFill>
                        </a:rPr>
                        <a:t> is doing karate</a:t>
                      </a:r>
                      <a:endParaRPr lang="en-US" sz="2400" dirty="0" smtClean="0">
                        <a:solidFill>
                          <a:srgbClr val="00FF17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17"/>
                          </a:solidFill>
                        </a:rPr>
                        <a:t>a boy is doing martial arts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87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9437"/>
                          </a:solidFill>
                        </a:rPr>
                        <a:t> a big turtle</a:t>
                      </a:r>
                      <a:r>
                        <a:rPr lang="en-US" sz="2400" baseline="0" dirty="0" smtClean="0">
                          <a:solidFill>
                            <a:srgbClr val="FF9437"/>
                          </a:solidFill>
                        </a:rPr>
                        <a:t> is walking</a:t>
                      </a:r>
                      <a:endParaRPr lang="en-US" sz="2400" dirty="0" smtClean="0">
                        <a:solidFill>
                          <a:srgbClr val="FF9437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17"/>
                          </a:solidFill>
                        </a:rPr>
                        <a:t>  a huge turtle is walking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FF17"/>
                          </a:solidFill>
                        </a:rPr>
                        <a:t>a large tortoise is walking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878">
                <a:tc gridSpan="3"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US" sz="2400" dirty="0" smtClean="0">
                          <a:solidFill>
                            <a:srgbClr val="FF9437"/>
                          </a:solidFill>
                        </a:rPr>
                        <a:t> a guy is doing a flip over a park bench</a:t>
                      </a:r>
                      <a:endParaRPr lang="en-US" sz="2400" dirty="0">
                        <a:solidFill>
                          <a:srgbClr val="FF9437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778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FF17"/>
                          </a:solidFill>
                        </a:rPr>
                        <a:t>  a man does a flip over a bench</a:t>
                      </a:r>
                      <a:endParaRPr lang="en-US" sz="2400" dirty="0">
                        <a:solidFill>
                          <a:srgbClr val="00FF17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0FF17"/>
                          </a:solidFill>
                        </a:rPr>
                        <a:t>a man is doing stunts on a bench</a:t>
                      </a:r>
                      <a:endParaRPr lang="en-US" sz="2400" dirty="0">
                        <a:solidFill>
                          <a:srgbClr val="00FF17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5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Paraphrase Evaluation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9636465"/>
              </p:ext>
            </p:extLst>
          </p:nvPr>
        </p:nvGraphicFramePr>
        <p:xfrm>
          <a:off x="1371600" y="1524000"/>
          <a:ext cx="6400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74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Two-pronged Solution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696200" cy="3886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Crowdsourced</a:t>
            </a:r>
            <a:r>
              <a:rPr lang="en-US" dirty="0" smtClean="0">
                <a:solidFill>
                  <a:schemeClr val="bg1"/>
                </a:solidFill>
              </a:rPr>
              <a:t> paraphrase collection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Highly </a:t>
            </a:r>
            <a:r>
              <a:rPr lang="en-US" dirty="0" smtClean="0">
                <a:solidFill>
                  <a:srgbClr val="69E66F"/>
                </a:solidFill>
              </a:rPr>
              <a:t>parallel data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Corpus released for community use</a:t>
            </a:r>
            <a:endParaRPr lang="en-US" dirty="0" smtClean="0">
              <a:solidFill>
                <a:srgbClr val="69E66F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Simple </a:t>
            </a:r>
            <a:r>
              <a:rPr lang="en-US" dirty="0" err="1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-gram based metric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BLEU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rgbClr val="69E66F"/>
                </a:solidFill>
              </a:rPr>
              <a:t>for semantic </a:t>
            </a:r>
            <a:r>
              <a:rPr lang="en-US" dirty="0" smtClean="0">
                <a:solidFill>
                  <a:srgbClr val="69E66F"/>
                </a:solidFill>
              </a:rPr>
              <a:t>adequacy and fluency</a:t>
            </a:r>
            <a:endParaRPr lang="en-US" dirty="0" smtClean="0">
              <a:solidFill>
                <a:srgbClr val="69E66F"/>
              </a:solidFill>
            </a:endParaRP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N</a:t>
            </a:r>
            <a:r>
              <a:rPr lang="en-US" dirty="0" smtClean="0">
                <a:solidFill>
                  <a:srgbClr val="69E66F"/>
                </a:solidFill>
              </a:rPr>
              <a:t>ew </a:t>
            </a:r>
            <a:r>
              <a:rPr lang="en-US" dirty="0" smtClean="0">
                <a:solidFill>
                  <a:srgbClr val="69E66F"/>
                </a:solidFill>
              </a:rPr>
              <a:t>metric </a:t>
            </a:r>
            <a:r>
              <a:rPr lang="en-US" dirty="0" smtClean="0">
                <a:solidFill>
                  <a:srgbClr val="FF9999"/>
                </a:solidFill>
              </a:rPr>
              <a:t>PINC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rgbClr val="69E66F"/>
                </a:solidFill>
              </a:rPr>
              <a:t>for lexical dissimilarity </a:t>
            </a:r>
          </a:p>
          <a:p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47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Human Judgments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fluent English speakers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200 randomly selected sentences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Candidates from two systems: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n=1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n=all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Rated 1 to 4 on the following categories:</a:t>
            </a:r>
            <a:endParaRPr lang="en-US" dirty="0" smtClean="0">
              <a:solidFill>
                <a:srgbClr val="00FF00"/>
              </a:solidFill>
            </a:endParaRP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Semantic Equivalence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Lexical Dissimilarity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Overall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Measure correlation using Pearson’s coefficient</a:t>
            </a:r>
            <a:endParaRPr lang="en-US" dirty="0" smtClean="0">
              <a:solidFill>
                <a:srgbClr val="00FF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47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Correlation with Human Judgments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371600"/>
          <a:ext cx="8001001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083"/>
                <a:gridCol w="2144598"/>
                <a:gridCol w="2227083"/>
                <a:gridCol w="1402237"/>
              </a:tblGrid>
              <a:tr h="7772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Semantic</a:t>
                      </a:r>
                    </a:p>
                    <a:p>
                      <a:pPr algn="ctr"/>
                      <a:r>
                        <a:rPr lang="en-US" sz="2400" dirty="0" smtClean="0"/>
                        <a:t>Equivalence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Lexical Dissimilarity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Overall</a:t>
                      </a:r>
                      <a:endParaRPr lang="en-US" sz="2400" dirty="0"/>
                    </a:p>
                  </a:txBody>
                  <a:tcPr anchor="ctr"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Judge A vs. 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0.7135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0.6319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0.4920</a:t>
                      </a:r>
                      <a:endParaRPr lang="en-US" sz="2400" b="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BLEU vs. Human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0.5095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0.2127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PINC vs. Human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0.6672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0.0775</a:t>
                      </a:r>
                      <a:endParaRPr lang="en-US" sz="2400" dirty="0"/>
                    </a:p>
                  </a:txBody>
                  <a:tcPr anchor="ctr"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PEM (Liu et al. 2010) vs.</a:t>
                      </a:r>
                      <a:r>
                        <a:rPr lang="en-US" sz="2400" baseline="0" dirty="0" smtClean="0"/>
                        <a:t> Human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0.0654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5943600"/>
            <a:ext cx="76962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Correlation strength:   </a:t>
            </a:r>
            <a:r>
              <a:rPr lang="en-US" sz="2400" b="1" dirty="0" smtClean="0">
                <a:solidFill>
                  <a:srgbClr val="FF0000"/>
                </a:solidFill>
              </a:rPr>
              <a:t>Strong   </a:t>
            </a:r>
            <a:r>
              <a:rPr lang="en-US" sz="2400" dirty="0" smtClean="0">
                <a:solidFill>
                  <a:srgbClr val="FF6600"/>
                </a:solidFill>
              </a:rPr>
              <a:t>Medium   </a:t>
            </a:r>
            <a:r>
              <a:rPr lang="en-US" sz="2400" dirty="0" smtClean="0">
                <a:solidFill>
                  <a:srgbClr val="008000"/>
                </a:solidFill>
              </a:rPr>
              <a:t>Weak    </a:t>
            </a:r>
            <a:r>
              <a:rPr lang="en-US" sz="2400" dirty="0" smtClean="0"/>
              <a:t>None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5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Combined BLEU/PINC vs. Human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676400"/>
          <a:ext cx="70104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873"/>
                <a:gridCol w="3147527"/>
              </a:tblGrid>
              <a:tr h="81915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 anchor="ctr"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Arithmetic Mean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</a:rPr>
                        <a:t>0.3173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Geometric Mean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</a:rPr>
                        <a:t>0.3003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Harmonic Mean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</a:rPr>
                        <a:t>0.3036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5410200"/>
            <a:ext cx="76962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Correlation strength:   </a:t>
            </a:r>
            <a:r>
              <a:rPr lang="en-US" sz="2400" b="1" dirty="0" smtClean="0">
                <a:solidFill>
                  <a:srgbClr val="FF0000"/>
                </a:solidFill>
              </a:rPr>
              <a:t>Strong   </a:t>
            </a:r>
            <a:r>
              <a:rPr lang="en-US" sz="2400" dirty="0" smtClean="0">
                <a:solidFill>
                  <a:srgbClr val="FF6600"/>
                </a:solidFill>
              </a:rPr>
              <a:t>Medium   </a:t>
            </a:r>
            <a:r>
              <a:rPr lang="en-US" sz="2400" dirty="0" smtClean="0">
                <a:solidFill>
                  <a:srgbClr val="008000"/>
                </a:solidFill>
              </a:rPr>
              <a:t>Weak    </a:t>
            </a:r>
            <a:r>
              <a:rPr lang="en-US" sz="2400" dirty="0" smtClean="0"/>
              <a:t>None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5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Introduced a novel paraphrase collection framework using </a:t>
            </a:r>
            <a:r>
              <a:rPr lang="en-US" dirty="0" err="1" smtClean="0">
                <a:solidFill>
                  <a:schemeClr val="bg1"/>
                </a:solidFill>
              </a:rPr>
              <a:t>crowdsourcing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Data available for download at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   	</a:t>
            </a:r>
            <a:r>
              <a:rPr lang="en-US" sz="2400" dirty="0" smtClean="0">
                <a:solidFill>
                  <a:schemeClr val="bg1"/>
                </a:solidFill>
              </a:rPr>
              <a:t>http://www.cs.utexas.edu/users/ml/clamp/videoDescription/</a:t>
            </a:r>
          </a:p>
          <a:p>
            <a:pPr lvl="1"/>
            <a:r>
              <a:rPr lang="en-US" sz="2400" dirty="0" smtClean="0">
                <a:solidFill>
                  <a:srgbClr val="69E66F"/>
                </a:solidFill>
              </a:rPr>
              <a:t>Or search for “Microsoft Research Video Description Corpus”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Described a way of utilizing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BLEU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a new metric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9999"/>
                </a:solidFill>
              </a:rPr>
              <a:t>PINC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evaluate paraphrases</a:t>
            </a:r>
            <a:endParaRPr lang="en-US" dirty="0" smtClean="0">
              <a:solidFill>
                <a:srgbClr val="00FF00"/>
              </a:solidFill>
            </a:endParaRPr>
          </a:p>
          <a:p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47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Backup Slides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47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Video Description vs. Direct Paraphrasing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Randomly selected 1000 sentences and asked the same pool of workers to paraphrase them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92% found video descriptions more enjoyable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75% found them easier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50% preferred the video description task versus only 16% that preferred direct paraphrasing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divergence, PINC 78.75 vs. 70.08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Only drawback is the time to load the videos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47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 video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spaghetti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600200"/>
            <a:ext cx="8263467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86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English Descriptions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600200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eats </a:t>
            </a:r>
            <a:r>
              <a:rPr lang="en-US" sz="2000" dirty="0" err="1">
                <a:solidFill>
                  <a:schemeClr val="bg1"/>
                </a:solidFill>
              </a:rPr>
              <a:t>sphagetti</a:t>
            </a:r>
            <a:r>
              <a:rPr lang="en-US" sz="2000" dirty="0">
                <a:solidFill>
                  <a:schemeClr val="bg1"/>
                </a:solidFill>
              </a:rPr>
              <a:t> sauce.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 food.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 from a plate.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 something.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 spaghetti from a large bowl while standing.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 spaghetti out of a large bowl.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 spaghetti.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 spaghetti.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is eating.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man tasting some food in the kitchen is expressing his satisfaction.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man ate some pasta from a bowl.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man is eating.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man tried his pasta and sauce.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Statistics of data collected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money spent: $5000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Total number of workers: 835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419600" y="2819400"/>
          <a:ext cx="4191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7200" y="28194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89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Quality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Worker has </a:t>
            </a:r>
            <a:r>
              <a:rPr lang="en-US" dirty="0" smtClean="0">
                <a:solidFill>
                  <a:schemeClr val="bg1"/>
                </a:solidFill>
              </a:rPr>
              <a:t>to prove</a:t>
            </a:r>
            <a:r>
              <a:rPr lang="en-US" dirty="0" smtClean="0">
                <a:solidFill>
                  <a:schemeClr val="bg1"/>
                </a:solidFill>
              </a:rPr>
              <a:t> actual task competence</a:t>
            </a:r>
          </a:p>
          <a:p>
            <a:pPr lvl="1"/>
            <a:r>
              <a:rPr lang="en-US" sz="2400" dirty="0" err="1" smtClean="0">
                <a:solidFill>
                  <a:srgbClr val="69E66F"/>
                </a:solidFill>
              </a:rPr>
              <a:t>Novotney</a:t>
            </a:r>
            <a:r>
              <a:rPr lang="en-US" sz="2400" dirty="0" smtClean="0">
                <a:solidFill>
                  <a:srgbClr val="69E66F"/>
                </a:solidFill>
              </a:rPr>
              <a:t> and </a:t>
            </a:r>
            <a:r>
              <a:rPr lang="en-US" sz="2400" dirty="0" err="1" smtClean="0">
                <a:solidFill>
                  <a:srgbClr val="69E66F"/>
                </a:solidFill>
              </a:rPr>
              <a:t>Callison</a:t>
            </a:r>
            <a:r>
              <a:rPr lang="en-US" sz="2400" dirty="0" smtClean="0">
                <a:solidFill>
                  <a:srgbClr val="69E66F"/>
                </a:solidFill>
              </a:rPr>
              <a:t>-Burch, NAACL 2010 AMT workshop</a:t>
            </a:r>
            <a:endParaRPr lang="en-US" sz="2400" dirty="0" smtClean="0">
              <a:solidFill>
                <a:srgbClr val="69E66F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Promote </a:t>
            </a:r>
            <a:r>
              <a:rPr lang="en-US" dirty="0" smtClean="0">
                <a:solidFill>
                  <a:schemeClr val="bg1"/>
                </a:solidFill>
              </a:rPr>
              <a:t>workers </a:t>
            </a:r>
            <a:r>
              <a:rPr lang="en-US" dirty="0" smtClean="0">
                <a:solidFill>
                  <a:schemeClr val="bg1"/>
                </a:solidFill>
              </a:rPr>
              <a:t>based on work submitted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# submissions</a:t>
            </a:r>
            <a:endParaRPr lang="en-US" dirty="0" smtClean="0">
              <a:solidFill>
                <a:srgbClr val="69E66F"/>
              </a:solidFill>
            </a:endParaRP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English fluency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Describing the videos well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rgbClr val="00FF00"/>
              </a:solidFill>
            </a:endParaRPr>
          </a:p>
          <a:p>
            <a:pPr lvl="1"/>
            <a:endParaRPr lang="en-US" sz="1800" dirty="0" smtClean="0">
              <a:solidFill>
                <a:srgbClr val="00FF00"/>
              </a:solidFill>
            </a:endParaRPr>
          </a:p>
          <a:p>
            <a:pPr lvl="1"/>
            <a:endParaRPr lang="en-US" sz="1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1"/>
            <a:ext cx="7848600" cy="3276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collection through Mechanical Turk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New metric for evaluating paraphrases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Correlation with human judgments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0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PINC vs. Human (BLEU &gt; threshold)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676400"/>
          <a:ext cx="7391399" cy="358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82"/>
                <a:gridCol w="2594332"/>
                <a:gridCol w="2153785"/>
              </a:tblGrid>
              <a:tr h="9004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Threshold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Lexical Dissimilarity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 anchor="ctr"/>
                </a:tc>
              </a:tr>
              <a:tr h="6511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00"/>
                          </a:solidFill>
                        </a:rPr>
                        <a:t>0.6541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8000"/>
                          </a:solidFill>
                        </a:rPr>
                        <a:t>0.1817</a:t>
                      </a:r>
                      <a:endParaRPr lang="en-US" sz="28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6511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00"/>
                          </a:solidFill>
                        </a:rPr>
                        <a:t>0.6493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8000"/>
                          </a:solidFill>
                        </a:rPr>
                        <a:t>0.1984</a:t>
                      </a:r>
                      <a:endParaRPr lang="en-US" sz="28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6511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00"/>
                          </a:solidFill>
                        </a:rPr>
                        <a:t>0.6815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</a:rPr>
                        <a:t>0.3986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6511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00"/>
                          </a:solidFill>
                        </a:rPr>
                        <a:t>0.7922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</a:rPr>
                        <a:t>0.4350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5562600"/>
            <a:ext cx="76962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Correlation strength:   </a:t>
            </a:r>
            <a:r>
              <a:rPr lang="en-US" sz="2400" b="1" dirty="0" smtClean="0">
                <a:solidFill>
                  <a:srgbClr val="FF0000"/>
                </a:solidFill>
              </a:rPr>
              <a:t>Strong   </a:t>
            </a:r>
            <a:r>
              <a:rPr lang="en-US" sz="2400" dirty="0" smtClean="0">
                <a:solidFill>
                  <a:srgbClr val="FF6600"/>
                </a:solidFill>
              </a:rPr>
              <a:t>Medium   </a:t>
            </a:r>
            <a:r>
              <a:rPr lang="en-US" sz="2400" dirty="0" smtClean="0">
                <a:solidFill>
                  <a:srgbClr val="008000"/>
                </a:solidFill>
              </a:rPr>
              <a:t>Weak    </a:t>
            </a:r>
            <a:r>
              <a:rPr lang="en-US" sz="2400" dirty="0" smtClean="0"/>
              <a:t>None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5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Combined BLEU/PINC vs. Human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676400"/>
          <a:ext cx="7010400" cy="387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873"/>
                <a:gridCol w="3147527"/>
              </a:tblGrid>
              <a:tr h="72601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 anchor="ctr"/>
                </a:tc>
              </a:tr>
              <a:tr h="7260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Arithmetic Mean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</a:rPr>
                        <a:t>0.3173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7260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Geometric Mean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</a:rPr>
                        <a:t>0.3003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7260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Harmonic Mean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</a:rPr>
                        <a:t>0.3036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PINC × Oracle </a:t>
                      </a:r>
                      <a:r>
                        <a:rPr lang="en-US" sz="2800" dirty="0" err="1" smtClean="0"/>
                        <a:t>Sigmoid(BLEU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</a:rPr>
                        <a:t>0.3532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5867400"/>
            <a:ext cx="76962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Correlation strength:   </a:t>
            </a:r>
            <a:r>
              <a:rPr lang="en-US" sz="2400" b="1" dirty="0" smtClean="0">
                <a:solidFill>
                  <a:srgbClr val="FF0000"/>
                </a:solidFill>
              </a:rPr>
              <a:t>Strong   </a:t>
            </a:r>
            <a:r>
              <a:rPr lang="en-US" sz="2400" dirty="0" smtClean="0">
                <a:solidFill>
                  <a:srgbClr val="FF6600"/>
                </a:solidFill>
              </a:rPr>
              <a:t>Medium   </a:t>
            </a:r>
            <a:r>
              <a:rPr lang="en-US" sz="2400" dirty="0" smtClean="0">
                <a:solidFill>
                  <a:srgbClr val="008000"/>
                </a:solidFill>
              </a:rPr>
              <a:t>Weak    </a:t>
            </a:r>
            <a:r>
              <a:rPr lang="en-US" sz="2400" dirty="0" smtClean="0"/>
              <a:t>None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5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914400" y="14478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Correlation with Human Judgments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Annotation Task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Breading pork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371600"/>
            <a:ext cx="72390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867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Describe video in a single </a:t>
            </a:r>
            <a:r>
              <a:rPr lang="en-US" sz="2800" dirty="0" smtClean="0">
                <a:solidFill>
                  <a:schemeClr val="bg1"/>
                </a:solidFill>
              </a:rPr>
              <a:t>sentence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86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Data Collection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848600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Descriptions of the same video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</a:t>
            </a:r>
            <a:r>
              <a:rPr lang="en-US" dirty="0" smtClean="0">
                <a:solidFill>
                  <a:schemeClr val="bg1"/>
                </a:solidFill>
              </a:rPr>
              <a:t>   natural paraphrases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YouTube</a:t>
            </a:r>
            <a:r>
              <a:rPr lang="en-US" dirty="0" smtClean="0">
                <a:solidFill>
                  <a:schemeClr val="bg1"/>
                </a:solidFill>
              </a:rPr>
              <a:t> videos submitted by workers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Short</a:t>
            </a:r>
          </a:p>
          <a:p>
            <a:pPr lvl="1"/>
            <a:r>
              <a:rPr lang="en-US" dirty="0" smtClean="0">
                <a:solidFill>
                  <a:srgbClr val="69E66F"/>
                </a:solidFill>
              </a:rPr>
              <a:t>Single, unambiguous action/</a:t>
            </a:r>
            <a:r>
              <a:rPr lang="en-US" dirty="0" smtClean="0">
                <a:solidFill>
                  <a:srgbClr val="69E66F"/>
                </a:solidFill>
              </a:rPr>
              <a:t>event</a:t>
            </a:r>
            <a:endParaRPr lang="en-US" dirty="0" smtClean="0">
              <a:solidFill>
                <a:srgbClr val="69E66F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Bonus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Descriptions </a:t>
            </a:r>
            <a:r>
              <a:rPr lang="en-US" dirty="0" smtClean="0">
                <a:solidFill>
                  <a:schemeClr val="bg1"/>
                </a:solidFill>
              </a:rPr>
              <a:t>in different </a:t>
            </a:r>
            <a:r>
              <a:rPr lang="en-US" dirty="0" smtClean="0">
                <a:solidFill>
                  <a:schemeClr val="bg1"/>
                </a:solidFill>
              </a:rPr>
              <a:t>languages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</a:t>
            </a:r>
            <a:r>
              <a:rPr lang="en-US" dirty="0" smtClean="0">
                <a:solidFill>
                  <a:schemeClr val="bg1"/>
                </a:solidFill>
              </a:rPr>
              <a:t>translations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Bent-Up Arrow 3"/>
          <p:cNvSpPr/>
          <p:nvPr/>
        </p:nvSpPr>
        <p:spPr>
          <a:xfrm>
            <a:off x="1600200" y="2286000"/>
            <a:ext cx="533400" cy="762000"/>
          </a:xfrm>
          <a:prstGeom prst="bent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>
            <a:off x="2743200" y="5105400"/>
            <a:ext cx="533400" cy="762000"/>
          </a:xfrm>
          <a:prstGeom prst="bent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0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Example Descriptions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6002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Someone is coating a pork chop in a glass bowl of flour.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Someone is breading a piece of meat with a white powdery substance.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woman is adding flour to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woman is coating a piece of pork with breadcrumbs.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woman is breading some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woman coats a meat cutlet in a dish.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Quality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4290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Tier 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$0.01 per description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240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Tier 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$0.05 per description 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3124200"/>
            <a:ext cx="57912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410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Initially everyone only has access to Tier-1 tasks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24" name="Picture 23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3429000"/>
            <a:ext cx="781050" cy="743857"/>
          </a:xfrm>
          <a:prstGeom prst="rect">
            <a:avLst/>
          </a:prstGeom>
        </p:spPr>
      </p:pic>
      <p:pic>
        <p:nvPicPr>
          <p:cNvPr id="25" name="Picture 24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3429000"/>
            <a:ext cx="781050" cy="743857"/>
          </a:xfrm>
          <a:prstGeom prst="rect">
            <a:avLst/>
          </a:prstGeom>
        </p:spPr>
      </p:pic>
      <p:pic>
        <p:nvPicPr>
          <p:cNvPr id="26" name="Picture 25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3429000"/>
            <a:ext cx="781050" cy="743857"/>
          </a:xfrm>
          <a:prstGeom prst="rect">
            <a:avLst/>
          </a:prstGeom>
        </p:spPr>
      </p:pic>
      <p:pic>
        <p:nvPicPr>
          <p:cNvPr id="27" name="Picture 26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3429000"/>
            <a:ext cx="781050" cy="743857"/>
          </a:xfrm>
          <a:prstGeom prst="rect">
            <a:avLst/>
          </a:prstGeom>
        </p:spPr>
      </p:pic>
      <p:pic>
        <p:nvPicPr>
          <p:cNvPr id="28" name="Picture 27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4191000"/>
            <a:ext cx="781050" cy="743857"/>
          </a:xfrm>
          <a:prstGeom prst="rect">
            <a:avLst/>
          </a:prstGeom>
        </p:spPr>
      </p:pic>
      <p:pic>
        <p:nvPicPr>
          <p:cNvPr id="29" name="Picture 28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4191000"/>
            <a:ext cx="781050" cy="743857"/>
          </a:xfrm>
          <a:prstGeom prst="rect">
            <a:avLst/>
          </a:prstGeom>
        </p:spPr>
      </p:pic>
      <p:pic>
        <p:nvPicPr>
          <p:cNvPr id="30" name="Picture 29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4191000"/>
            <a:ext cx="781050" cy="743857"/>
          </a:xfrm>
          <a:prstGeom prst="rect">
            <a:avLst/>
          </a:prstGeom>
        </p:spPr>
      </p:pic>
      <p:pic>
        <p:nvPicPr>
          <p:cNvPr id="31" name="Picture 30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191000"/>
            <a:ext cx="781050" cy="743857"/>
          </a:xfrm>
          <a:prstGeom prst="rect">
            <a:avLst/>
          </a:prstGeom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362200"/>
            <a:ext cx="1074842" cy="609600"/>
          </a:xfrm>
          <a:prstGeom prst="rect">
            <a:avLst/>
          </a:prstGeom>
        </p:spPr>
      </p:pic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1"/>
            <a:ext cx="1082758" cy="6096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143000" y="3886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43000" y="4267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43000" y="4648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2" idx="3"/>
            <a:endCxn id="7" idx="1"/>
          </p:cNvCxnSpPr>
          <p:nvPr/>
        </p:nvCxnSpPr>
        <p:spPr>
          <a:xfrm flipV="1">
            <a:off x="1760642" y="2216498"/>
            <a:ext cx="677758" cy="450502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6" idx="1"/>
          </p:cNvCxnSpPr>
          <p:nvPr/>
        </p:nvCxnSpPr>
        <p:spPr>
          <a:xfrm>
            <a:off x="1760642" y="2667000"/>
            <a:ext cx="677758" cy="1454498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3"/>
            <a:endCxn id="7" idx="1"/>
          </p:cNvCxnSpPr>
          <p:nvPr/>
        </p:nvCxnSpPr>
        <p:spPr>
          <a:xfrm flipV="1">
            <a:off x="1768558" y="2216498"/>
            <a:ext cx="669842" cy="1212503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3"/>
            <a:endCxn id="6" idx="1"/>
          </p:cNvCxnSpPr>
          <p:nvPr/>
        </p:nvCxnSpPr>
        <p:spPr>
          <a:xfrm>
            <a:off x="1768558" y="3429001"/>
            <a:ext cx="669842" cy="692497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Quality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4290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Tier 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$0.01 per description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240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Tier 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$0.05 per description 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3124200"/>
            <a:ext cx="57912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3429000"/>
            <a:ext cx="781050" cy="743857"/>
          </a:xfrm>
          <a:prstGeom prst="rect">
            <a:avLst/>
          </a:prstGeom>
        </p:spPr>
      </p:pic>
      <p:pic>
        <p:nvPicPr>
          <p:cNvPr id="25" name="Picture 24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3429000"/>
            <a:ext cx="781050" cy="743857"/>
          </a:xfrm>
          <a:prstGeom prst="rect">
            <a:avLst/>
          </a:prstGeom>
        </p:spPr>
      </p:pic>
      <p:pic>
        <p:nvPicPr>
          <p:cNvPr id="26" name="Picture 25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3429000"/>
            <a:ext cx="781050" cy="743857"/>
          </a:xfrm>
          <a:prstGeom prst="rect">
            <a:avLst/>
          </a:prstGeom>
        </p:spPr>
      </p:pic>
      <p:pic>
        <p:nvPicPr>
          <p:cNvPr id="27" name="Picture 26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3429000"/>
            <a:ext cx="781050" cy="743857"/>
          </a:xfrm>
          <a:prstGeom prst="rect">
            <a:avLst/>
          </a:prstGeom>
        </p:spPr>
      </p:pic>
      <p:pic>
        <p:nvPicPr>
          <p:cNvPr id="28" name="Picture 27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4191000"/>
            <a:ext cx="781050" cy="743857"/>
          </a:xfrm>
          <a:prstGeom prst="rect">
            <a:avLst/>
          </a:prstGeom>
        </p:spPr>
      </p:pic>
      <p:pic>
        <p:nvPicPr>
          <p:cNvPr id="29" name="Picture 28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4191000"/>
            <a:ext cx="781050" cy="743857"/>
          </a:xfrm>
          <a:prstGeom prst="rect">
            <a:avLst/>
          </a:prstGeom>
        </p:spPr>
      </p:pic>
      <p:pic>
        <p:nvPicPr>
          <p:cNvPr id="30" name="Picture 29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4191000"/>
            <a:ext cx="781050" cy="743857"/>
          </a:xfrm>
          <a:prstGeom prst="rect">
            <a:avLst/>
          </a:prstGeom>
        </p:spPr>
      </p:pic>
      <p:pic>
        <p:nvPicPr>
          <p:cNvPr id="31" name="Picture 30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191000"/>
            <a:ext cx="781050" cy="743857"/>
          </a:xfrm>
          <a:prstGeom prst="rect">
            <a:avLst/>
          </a:prstGeom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362200"/>
            <a:ext cx="1074842" cy="609600"/>
          </a:xfrm>
          <a:prstGeom prst="rect">
            <a:avLst/>
          </a:prstGeom>
        </p:spPr>
      </p:pic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1"/>
            <a:ext cx="1082758" cy="6096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143000" y="3886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43000" y="4267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43000" y="4648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2" idx="3"/>
            <a:endCxn id="7" idx="1"/>
          </p:cNvCxnSpPr>
          <p:nvPr/>
        </p:nvCxnSpPr>
        <p:spPr>
          <a:xfrm flipV="1">
            <a:off x="1760642" y="2216498"/>
            <a:ext cx="677758" cy="450502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6" idx="1"/>
          </p:cNvCxnSpPr>
          <p:nvPr/>
        </p:nvCxnSpPr>
        <p:spPr>
          <a:xfrm>
            <a:off x="1760642" y="2667000"/>
            <a:ext cx="677758" cy="1454498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3"/>
            <a:endCxn id="7" idx="1"/>
          </p:cNvCxnSpPr>
          <p:nvPr/>
        </p:nvCxnSpPr>
        <p:spPr>
          <a:xfrm flipV="1">
            <a:off x="1768558" y="2216498"/>
            <a:ext cx="669842" cy="1212503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3"/>
            <a:endCxn id="6" idx="1"/>
          </p:cNvCxnSpPr>
          <p:nvPr/>
        </p:nvCxnSpPr>
        <p:spPr>
          <a:xfrm>
            <a:off x="1768558" y="3429001"/>
            <a:ext cx="669842" cy="692497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4" idx="0"/>
          </p:cNvCxnSpPr>
          <p:nvPr/>
        </p:nvCxnSpPr>
        <p:spPr>
          <a:xfrm rot="5400000" flipH="1" flipV="1">
            <a:off x="4729163" y="2290762"/>
            <a:ext cx="1295400" cy="981077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5" idx="2"/>
          </p:cNvCxnSpPr>
          <p:nvPr/>
        </p:nvCxnSpPr>
        <p:spPr>
          <a:xfrm rot="5400000" flipH="1" flipV="1">
            <a:off x="4966834" y="2891290"/>
            <a:ext cx="2039257" cy="523877"/>
          </a:xfrm>
          <a:prstGeom prst="curvedConnector3">
            <a:avLst>
              <a:gd name="adj1" fmla="val 43594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16200000" flipV="1">
            <a:off x="6362700" y="2171700"/>
            <a:ext cx="1371602" cy="838202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4400" y="5410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Good workers are promoted to Tier-</a:t>
            </a:r>
            <a:r>
              <a:rPr lang="en-US" sz="2800" dirty="0" smtClean="0">
                <a:solidFill>
                  <a:srgbClr val="FFFFFF"/>
                </a:solidFill>
              </a:rPr>
              <a:t>2 based on # descriptions, English fluency, quality of descriptions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2264</Words>
  <Application>Microsoft Office PowerPoint</Application>
  <PresentationFormat>On-screen Show (4:3)</PresentationFormat>
  <Paragraphs>421</Paragraphs>
  <Slides>42</Slides>
  <Notes>1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Collecting Highly Parallel Data for Paraphrase Evaluation</vt:lpstr>
      <vt:lpstr>Machine Paraphrasing</vt:lpstr>
      <vt:lpstr>Two-pronged Solution</vt:lpstr>
      <vt:lpstr>Outline</vt:lpstr>
      <vt:lpstr>Annotation Task</vt:lpstr>
      <vt:lpstr>Data Collection</vt:lpstr>
      <vt:lpstr>Example Descriptions</vt:lpstr>
      <vt:lpstr>Quality Control</vt:lpstr>
      <vt:lpstr>Quality Control</vt:lpstr>
      <vt:lpstr>Quality Control</vt:lpstr>
      <vt:lpstr>Statistics of data collected</vt:lpstr>
      <vt:lpstr>Paraphrase Evaluations</vt:lpstr>
      <vt:lpstr>Semantic Adequacy and Fluency</vt:lpstr>
      <vt:lpstr>Lexical Dissimilarity</vt:lpstr>
      <vt:lpstr>PINC Example</vt:lpstr>
      <vt:lpstr>Building Paraphrase Model</vt:lpstr>
      <vt:lpstr>Constructing Training Pairs</vt:lpstr>
      <vt:lpstr>Constructing Training Pairs</vt:lpstr>
      <vt:lpstr>Constructing Training Pairs</vt:lpstr>
      <vt:lpstr>Constructing Training Pairs</vt:lpstr>
      <vt:lpstr>Constructing Training Pairs</vt:lpstr>
      <vt:lpstr>Testing</vt:lpstr>
      <vt:lpstr>Testing</vt:lpstr>
      <vt:lpstr>Testing</vt:lpstr>
      <vt:lpstr>Testing</vt:lpstr>
      <vt:lpstr>Testing</vt:lpstr>
      <vt:lpstr>Paraphrase experiment</vt:lpstr>
      <vt:lpstr>Example paraphrase output</vt:lpstr>
      <vt:lpstr>Paraphrase Evaluation</vt:lpstr>
      <vt:lpstr>Human Judgments</vt:lpstr>
      <vt:lpstr>Correlation with Human Judgments</vt:lpstr>
      <vt:lpstr>Combined BLEU/PINC vs. Human</vt:lpstr>
      <vt:lpstr>Conclusion</vt:lpstr>
      <vt:lpstr>Backup Slides</vt:lpstr>
      <vt:lpstr>Video Description vs. Direct Paraphrasing</vt:lpstr>
      <vt:lpstr>Example video</vt:lpstr>
      <vt:lpstr>English Descriptions</vt:lpstr>
      <vt:lpstr>Statistics of data collected</vt:lpstr>
      <vt:lpstr>Quality Control</vt:lpstr>
      <vt:lpstr>PINC vs. Human (BLEU &gt; threshold)</vt:lpstr>
      <vt:lpstr>Combined BLEU/PINC vs. Human</vt:lpstr>
      <vt:lpstr>Correlation with Human Judgments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Chen</dc:creator>
  <cp:lastModifiedBy>David Chen</cp:lastModifiedBy>
  <cp:revision>241</cp:revision>
  <dcterms:created xsi:type="dcterms:W3CDTF">2011-06-19T13:31:32Z</dcterms:created>
  <dcterms:modified xsi:type="dcterms:W3CDTF">2011-06-20T05:51:39Z</dcterms:modified>
</cp:coreProperties>
</file>