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9" r:id="rId2"/>
    <p:sldMasterId id="2147483679" r:id="rId3"/>
    <p:sldMasterId id="2147483686" r:id="rId4"/>
  </p:sldMasterIdLst>
  <p:notesMasterIdLst>
    <p:notesMasterId r:id="rId57"/>
  </p:notesMasterIdLst>
  <p:sldIdLst>
    <p:sldId id="707" r:id="rId5"/>
    <p:sldId id="747" r:id="rId6"/>
    <p:sldId id="748" r:id="rId7"/>
    <p:sldId id="708" r:id="rId8"/>
    <p:sldId id="754" r:id="rId9"/>
    <p:sldId id="755" r:id="rId10"/>
    <p:sldId id="709" r:id="rId11"/>
    <p:sldId id="710" r:id="rId12"/>
    <p:sldId id="711" r:id="rId13"/>
    <p:sldId id="712" r:id="rId14"/>
    <p:sldId id="713" r:id="rId15"/>
    <p:sldId id="714" r:id="rId16"/>
    <p:sldId id="715" r:id="rId17"/>
    <p:sldId id="750" r:id="rId18"/>
    <p:sldId id="752" r:id="rId19"/>
    <p:sldId id="756" r:id="rId20"/>
    <p:sldId id="720" r:id="rId21"/>
    <p:sldId id="722" r:id="rId22"/>
    <p:sldId id="718" r:id="rId23"/>
    <p:sldId id="724" r:id="rId24"/>
    <p:sldId id="757" r:id="rId25"/>
    <p:sldId id="749" r:id="rId26"/>
    <p:sldId id="716" r:id="rId27"/>
    <p:sldId id="717" r:id="rId28"/>
    <p:sldId id="725" r:id="rId29"/>
    <p:sldId id="726" r:id="rId30"/>
    <p:sldId id="727" r:id="rId31"/>
    <p:sldId id="728" r:id="rId32"/>
    <p:sldId id="729" r:id="rId33"/>
    <p:sldId id="758" r:id="rId34"/>
    <p:sldId id="730" r:id="rId35"/>
    <p:sldId id="763" r:id="rId36"/>
    <p:sldId id="762" r:id="rId37"/>
    <p:sldId id="761" r:id="rId38"/>
    <p:sldId id="760" r:id="rId39"/>
    <p:sldId id="759" r:id="rId40"/>
    <p:sldId id="732" r:id="rId41"/>
    <p:sldId id="733" r:id="rId42"/>
    <p:sldId id="764" r:id="rId43"/>
    <p:sldId id="765" r:id="rId44"/>
    <p:sldId id="735" r:id="rId45"/>
    <p:sldId id="736" r:id="rId46"/>
    <p:sldId id="766" r:id="rId47"/>
    <p:sldId id="737" r:id="rId48"/>
    <p:sldId id="751" r:id="rId49"/>
    <p:sldId id="741" r:id="rId50"/>
    <p:sldId id="742" r:id="rId51"/>
    <p:sldId id="767" r:id="rId52"/>
    <p:sldId id="743" r:id="rId53"/>
    <p:sldId id="744" r:id="rId54"/>
    <p:sldId id="753" r:id="rId55"/>
    <p:sldId id="746" r:id="rId56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fo Corona Rodriguez" initials="RCR" lastIdx="1" clrIdx="0">
    <p:extLst>
      <p:ext uri="{19B8F6BF-5375-455C-9EA6-DF929625EA0E}">
        <p15:presenceInfo xmlns:p15="http://schemas.microsoft.com/office/powerpoint/2012/main" userId="7f245f66b4724d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90965" autoAdjust="0"/>
  </p:normalViewPr>
  <p:slideViewPr>
    <p:cSldViewPr>
      <p:cViewPr>
        <p:scale>
          <a:sx n="125" d="100"/>
          <a:sy n="125" d="100"/>
        </p:scale>
        <p:origin x="402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6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3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Jesse about his comments on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05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use word “might”. Use declarative statements.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2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“grounded” to “executable form”.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8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Explicitly talk about beta, make new slide for beta.</a:t>
            </a:r>
          </a:p>
          <a:p>
            <a:endParaRPr lang="en-US" dirty="0"/>
          </a:p>
          <a:p>
            <a:r>
              <a:rPr lang="en-US" dirty="0"/>
              <a:t>Explicitly mention log likelihood scores (i.e. equation). </a:t>
            </a:r>
          </a:p>
          <a:p>
            <a:endParaRPr lang="en-US" dirty="0"/>
          </a:p>
          <a:p>
            <a:r>
              <a:rPr lang="en-US" dirty="0"/>
              <a:t>Check math for correctness.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0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Explicitly talk about beta, make new slide for beta.</a:t>
            </a:r>
          </a:p>
          <a:p>
            <a:endParaRPr lang="en-US" dirty="0"/>
          </a:p>
          <a:p>
            <a:r>
              <a:rPr lang="en-US" dirty="0"/>
              <a:t>Explicitly mention log likelihood scores (i.e. equation). </a:t>
            </a:r>
          </a:p>
          <a:p>
            <a:endParaRPr lang="en-US" dirty="0"/>
          </a:p>
          <a:p>
            <a:r>
              <a:rPr lang="en-US" dirty="0"/>
              <a:t>Check math for correctness.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7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92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Explicitly indicate speech signal on animation for pair.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2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Explicitly indicate speech signal on animation for pair.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9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1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1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2 examples per template (with … ) to show diversity. Also, move to slide 20 to introduce it immediately. </a:t>
            </a:r>
          </a:p>
          <a:p>
            <a:endParaRPr lang="en-US" dirty="0"/>
          </a:p>
          <a:p>
            <a:r>
              <a:rPr lang="en-US" dirty="0"/>
              <a:t>Change “phrase” to transcription and “recording” to “utterance”.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34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42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42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less about WER . </a:t>
            </a:r>
          </a:p>
          <a:p>
            <a:r>
              <a:rPr lang="en-US" dirty="0"/>
              <a:t>Define s, d, I, and N.</a:t>
            </a:r>
          </a:p>
          <a:p>
            <a:r>
              <a:rPr lang="en-US" dirty="0"/>
              <a:t>Change “Top N” to “recall @ N”.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6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Swap precision and recall (definitions backwards). </a:t>
            </a:r>
          </a:p>
          <a:p>
            <a:endParaRPr lang="en-US" dirty="0"/>
          </a:p>
          <a:p>
            <a:r>
              <a:rPr lang="en-US" dirty="0"/>
              <a:t>Talk less about R &amp; P, just talk about tradeoff between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slide 26 and 27 add animation to elucidate re-training.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9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3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slide 26 and 27 add animation to elucidate re-training.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4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CKY to more meaningful name. (</a:t>
            </a:r>
            <a:r>
              <a:rPr lang="en-US" dirty="0" err="1"/>
              <a:t>Sem</a:t>
            </a:r>
            <a:r>
              <a:rPr lang="en-US" dirty="0"/>
              <a:t> P)</a:t>
            </a:r>
          </a:p>
          <a:p>
            <a:endParaRPr lang="en-US" dirty="0"/>
          </a:p>
          <a:p>
            <a:r>
              <a:rPr lang="en-US" dirty="0"/>
              <a:t>Pull up row by row and talk about it as you bring it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1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CKY to more meaningful name. (</a:t>
            </a:r>
            <a:r>
              <a:rPr lang="en-US" dirty="0" err="1"/>
              <a:t>Sem</a:t>
            </a:r>
            <a:r>
              <a:rPr lang="en-US" dirty="0"/>
              <a:t> P)</a:t>
            </a:r>
          </a:p>
          <a:p>
            <a:endParaRPr lang="en-US" dirty="0"/>
          </a:p>
          <a:p>
            <a:r>
              <a:rPr lang="en-US" dirty="0"/>
              <a:t>Pull up row by row and talk about it as you bring it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52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CKY to more meaningful name. (</a:t>
            </a:r>
            <a:r>
              <a:rPr lang="en-US" dirty="0" err="1"/>
              <a:t>Sem</a:t>
            </a:r>
            <a:r>
              <a:rPr lang="en-US" dirty="0"/>
              <a:t> P)</a:t>
            </a:r>
          </a:p>
          <a:p>
            <a:endParaRPr lang="en-US" dirty="0"/>
          </a:p>
          <a:p>
            <a:r>
              <a:rPr lang="en-US" dirty="0"/>
              <a:t>Pull up row by row and talk about it as you bring it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13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CKY to more meaningful name. (</a:t>
            </a:r>
            <a:r>
              <a:rPr lang="en-US" dirty="0" err="1"/>
              <a:t>Sem</a:t>
            </a:r>
            <a:r>
              <a:rPr lang="en-US" dirty="0"/>
              <a:t> P)</a:t>
            </a:r>
          </a:p>
          <a:p>
            <a:endParaRPr lang="en-US" dirty="0"/>
          </a:p>
          <a:p>
            <a:r>
              <a:rPr lang="en-US" dirty="0"/>
              <a:t>Pull up row by row and talk about it as you bring it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0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CKY to more meaningful name. (</a:t>
            </a:r>
            <a:r>
              <a:rPr lang="en-US" dirty="0" err="1"/>
              <a:t>Sem</a:t>
            </a:r>
            <a:r>
              <a:rPr lang="en-US" dirty="0"/>
              <a:t> P)</a:t>
            </a:r>
          </a:p>
          <a:p>
            <a:endParaRPr lang="en-US" dirty="0"/>
          </a:p>
          <a:p>
            <a:r>
              <a:rPr lang="en-US" dirty="0"/>
              <a:t>Pull up row by row and talk about it as you bring it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51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CKY to more meaningful name. (</a:t>
            </a:r>
            <a:r>
              <a:rPr lang="en-US" dirty="0" err="1"/>
              <a:t>Sem</a:t>
            </a:r>
            <a:r>
              <a:rPr lang="en-US" dirty="0"/>
              <a:t> P)</a:t>
            </a:r>
          </a:p>
          <a:p>
            <a:endParaRPr lang="en-US" dirty="0"/>
          </a:p>
          <a:p>
            <a:r>
              <a:rPr lang="en-US" dirty="0"/>
              <a:t>Pull up row by row and talk about it as you bring it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2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6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example of partial semantic form going up when discussing robot dialogue.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3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example of partial semantic form going up when discussing robot dialogue.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1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1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example of partial semantic form going up when discussing robot dialogue.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4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65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on two different slides. </a:t>
            </a:r>
          </a:p>
          <a:p>
            <a:endParaRPr lang="en-US" dirty="0"/>
          </a:p>
          <a:p>
            <a:r>
              <a:rPr lang="en-US" dirty="0"/>
              <a:t>Add beta = 0.8 to compare validation and test set.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2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on two different slides. </a:t>
            </a:r>
          </a:p>
          <a:p>
            <a:endParaRPr lang="en-US" dirty="0"/>
          </a:p>
          <a:p>
            <a:r>
              <a:rPr lang="en-US" dirty="0"/>
              <a:t>Add beta = 0.8 to compare validation and test set.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6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beta = 0.8and not 0.505. Show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378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72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ASR &amp; parser by mentioning backpropagation through entire pipeline. Pre-training plus fine-tuning.</a:t>
            </a:r>
          </a:p>
          <a:p>
            <a:endParaRPr lang="en-US" dirty="0"/>
          </a:p>
          <a:p>
            <a:r>
              <a:rPr lang="en-US" dirty="0"/>
              <a:t>Change #operations to “computation time”</a:t>
            </a:r>
          </a:p>
          <a:p>
            <a:endParaRPr lang="en-US" dirty="0"/>
          </a:p>
          <a:p>
            <a:r>
              <a:rPr lang="en-US" dirty="0"/>
              <a:t>Remove LSTM cell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50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years to citations.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95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years to citations.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2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70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891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39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27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in beginning to motivate BWI &amp; why we want to add speech to it. </a:t>
            </a:r>
          </a:p>
          <a:p>
            <a:endParaRPr lang="en-US" dirty="0"/>
          </a:p>
          <a:p>
            <a:r>
              <a:rPr lang="en-US" dirty="0"/>
              <a:t>Maybe use a GIF from Jesse’s talk.</a:t>
            </a:r>
          </a:p>
          <a:p>
            <a:endParaRPr lang="en-US" dirty="0"/>
          </a:p>
          <a:p>
            <a:r>
              <a:rPr lang="en-US" dirty="0"/>
              <a:t>Re-word: True hypothesis might also be most “meaningful” to parser </a:t>
            </a:r>
            <a:r>
              <a:rPr lang="en-US" dirty="0">
                <a:sym typeface="Wingdings" panose="05000000000000000000" pitchFamily="2" charset="2"/>
              </a:rPr>
              <a:t> Most meaningful parse likely to be correct hypothesis.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Include slide to define terminology (DO NOT use “phrase”, define “hypothesis”, “utterance”, and “transcription”)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Re-word: Improves understanding despite decreasing transcription accuracy.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U and 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36618" y="-131364"/>
            <a:ext cx="2571750" cy="683498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90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61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51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19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6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31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9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30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85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07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9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3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8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5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552D-77E3-4395-876D-3F5537ED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5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552D-77E3-4395-876D-3F5537ED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365D-1351-4822-BCEE-27CA945E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04775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An Analysis of Using Semantic Parsing </a:t>
            </a:r>
            <a:br>
              <a:rPr lang="en-US" sz="2800" dirty="0"/>
            </a:br>
            <a:r>
              <a:rPr lang="en-US" sz="2800" dirty="0"/>
              <a:t>for </a:t>
            </a:r>
            <a:br>
              <a:rPr lang="en-US" sz="2800" dirty="0"/>
            </a:br>
            <a:r>
              <a:rPr lang="en-US" sz="2800" dirty="0"/>
              <a:t>Speech Recognition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87138" y="3105150"/>
            <a:ext cx="2417323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Rodolfo Corona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789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2483"/>
            <a:ext cx="8229600" cy="857250"/>
          </a:xfrm>
        </p:spPr>
        <p:txBody>
          <a:bodyPr/>
          <a:lstStyle/>
          <a:p>
            <a:r>
              <a:rPr lang="en-US" dirty="0"/>
              <a:t>ASR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10</a:t>
            </a:fld>
            <a:endParaRPr lang="en-US"/>
          </a:p>
        </p:txBody>
      </p:sp>
      <p:sp>
        <p:nvSpPr>
          <p:cNvPr id="28" name="Rectangle: Rounded Corners 27"/>
          <p:cNvSpPr/>
          <p:nvPr/>
        </p:nvSpPr>
        <p:spPr>
          <a:xfrm>
            <a:off x="1905000" y="2866154"/>
            <a:ext cx="838382" cy="10967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64884" y="3023455"/>
            <a:ext cx="71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take the tea to Dan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57834"/>
              </p:ext>
            </p:extLst>
          </p:nvPr>
        </p:nvGraphicFramePr>
        <p:xfrm>
          <a:off x="3733800" y="2809550"/>
          <a:ext cx="1676400" cy="1210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</a:tblGrid>
              <a:tr h="23074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Hypothesis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23074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Please take the pizza Dan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23074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Please take the tea</a:t>
                      </a:r>
                      <a:r>
                        <a:rPr lang="en-US" sz="1000" baseline="0" dirty="0"/>
                        <a:t> to Dan</a:t>
                      </a:r>
                      <a:endParaRPr lang="en-US" sz="1000" dirty="0"/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23074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Please take the Peter Dan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  <a:tr h="28701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Please</a:t>
                      </a:r>
                      <a:r>
                        <a:rPr lang="en-US" sz="1000" baseline="0" dirty="0"/>
                        <a:t> take the tea to Dan a</a:t>
                      </a:r>
                      <a:endParaRPr lang="en-US" sz="1000" dirty="0"/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589425871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>
            <a:stCxn id="28" idx="3"/>
            <a:endCxn id="30" idx="1"/>
          </p:cNvCxnSpPr>
          <p:nvPr/>
        </p:nvCxnSpPr>
        <p:spPr>
          <a:xfrm>
            <a:off x="2743382" y="3414550"/>
            <a:ext cx="9904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11769"/>
              </p:ext>
            </p:extLst>
          </p:nvPr>
        </p:nvGraphicFramePr>
        <p:xfrm>
          <a:off x="6096000" y="3277390"/>
          <a:ext cx="2514600" cy="27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447023829"/>
                    </a:ext>
                  </a:extLst>
                </a:gridCol>
              </a:tblGrid>
              <a:tr h="213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Please</a:t>
                      </a:r>
                      <a:r>
                        <a:rPr lang="en-US" sz="1200" baseline="0" dirty="0"/>
                        <a:t> take the tea to Dan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111579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828800" y="183957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Utterance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828800" y="2171992"/>
            <a:ext cx="1143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48100" y="183957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Hypotheses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96100" y="183343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848100" y="2171992"/>
            <a:ext cx="144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896100" y="2171992"/>
            <a:ext cx="914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45" grpId="0"/>
      <p:bldP spid="48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Derive computer-interpretable representation of user transcript.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 formalisms such as first order logic and typed lambda calculus.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Output referred to as </a:t>
            </a:r>
            <a:r>
              <a:rPr lang="en-US" sz="2000" i="1" dirty="0"/>
              <a:t>semantic form</a:t>
            </a:r>
            <a:r>
              <a:rPr lang="en-US" sz="2000" dirty="0"/>
              <a:t>. 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2483"/>
            <a:ext cx="8229600" cy="857250"/>
          </a:xfrm>
        </p:spPr>
        <p:txBody>
          <a:bodyPr/>
          <a:lstStyle/>
          <a:p>
            <a:r>
              <a:rPr lang="en-US" dirty="0"/>
              <a:t>Semantic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890" y="1885950"/>
            <a:ext cx="388422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Zechner</a:t>
            </a:r>
            <a:r>
              <a:rPr lang="en-US" sz="2000" dirty="0"/>
              <a:t> et al. uses part-of-speech (POS) tagging with a chunk-based parser for re-ranking (</a:t>
            </a:r>
            <a:r>
              <a:rPr lang="en-US" sz="2000" dirty="0" err="1"/>
              <a:t>Zechner</a:t>
            </a:r>
            <a:r>
              <a:rPr lang="en-US" sz="2000" dirty="0"/>
              <a:t> et al. 1998)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Erdogan et al. uses semantic parsing to re-rank. Does not produce forms that may be immediately executed by system. (Erdogan et al. 2005).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Peng et al. use Google search on n-best list and extract features from results for re-ranking (Peng et al. 2013)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Methodology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Experimental Set-up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Experiments &amp; Results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Concluding Remarks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Use ASR to generate list of </a:t>
            </a:r>
            <a:r>
              <a:rPr lang="en-US" sz="2000" i="1" dirty="0"/>
              <a:t>n </a:t>
            </a:r>
            <a:r>
              <a:rPr lang="en-US" sz="2000" dirty="0"/>
              <a:t>hypotheses for a given utterance.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 parser to compute a parse for each hypothesis on list.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 confidence scores from ASR and parser to assign a new score to each hypothesis.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Re-rank (i.e. sort) based on new scores.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Re-ranking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50"/>
                <a:ext cx="8229600" cy="291465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Given hypothesis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with ASR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and parse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Normalize scores over other hypotheses: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     										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ba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Re-score hypotheses by linearly interpolating ASR and parser confidence scores with a weight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b="0" dirty="0"/>
                  <a:t>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𝑠𝑐𝑜𝑟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bar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50"/>
                <a:ext cx="8229600" cy="2914650"/>
              </a:xfrm>
              <a:blipFill>
                <a:blip r:embed="rId3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6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05043"/>
              </p:ext>
            </p:extLst>
          </p:nvPr>
        </p:nvGraphicFramePr>
        <p:xfrm>
          <a:off x="1820837" y="2115073"/>
          <a:ext cx="1981200" cy="169936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00545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838432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Hypothesis</a:t>
                      </a:r>
                    </a:p>
                  </a:txBody>
                  <a:tcPr marL="74322" marR="74322" marT="37161" marB="37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ASR Score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pizza Dan</a:t>
                      </a:r>
                    </a:p>
                  </a:txBody>
                  <a:tcPr marL="74322" marR="74322" marT="37161" marB="37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-1242160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tea</a:t>
                      </a:r>
                      <a:r>
                        <a:rPr lang="en-US" sz="900" baseline="0" dirty="0"/>
                        <a:t> to Dan</a:t>
                      </a:r>
                      <a:endParaRPr lang="en-US" sz="900" dirty="0"/>
                    </a:p>
                  </a:txBody>
                  <a:tcPr marL="74322" marR="74322" marT="37161" marB="37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-1242202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Peter Dan</a:t>
                      </a:r>
                    </a:p>
                  </a:txBody>
                  <a:tcPr marL="74322" marR="74322" marT="37161" marB="37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-1242431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</a:t>
                      </a:r>
                      <a:r>
                        <a:rPr lang="en-US" sz="900" baseline="0" dirty="0"/>
                        <a:t> take the tea to Dan a</a:t>
                      </a:r>
                      <a:endParaRPr lang="en-US" sz="900" dirty="0"/>
                    </a:p>
                  </a:txBody>
                  <a:tcPr marL="74322" marR="74322" marT="37161" marB="371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-1242544</a:t>
                      </a:r>
                    </a:p>
                  </a:txBody>
                  <a:tcPr marL="74322" marR="74322" marT="37161" marB="37161"/>
                </a:tc>
                <a:extLst>
                  <a:ext uri="{0D108BD9-81ED-4DB2-BD59-A6C34878D82A}">
                    <a16:rowId xmlns:a16="http://schemas.microsoft.com/office/drawing/2014/main" val="35894258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152260"/>
                  </p:ext>
                </p:extLst>
              </p:nvPr>
            </p:nvGraphicFramePr>
            <p:xfrm>
              <a:off x="5105400" y="2266950"/>
              <a:ext cx="3657600" cy="1395613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756744">
                      <a:extLst>
                        <a:ext uri="{9D8B030D-6E8A-4147-A177-3AD203B41FA5}">
                          <a16:colId xmlns:a16="http://schemas.microsoft.com/office/drawing/2014/main" val="2558427076"/>
                        </a:ext>
                      </a:extLst>
                    </a:gridCol>
                    <a:gridCol w="2585545">
                      <a:extLst>
                        <a:ext uri="{9D8B030D-6E8A-4147-A177-3AD203B41FA5}">
                          <a16:colId xmlns:a16="http://schemas.microsoft.com/office/drawing/2014/main" val="283843203"/>
                        </a:ext>
                      </a:extLst>
                    </a:gridCol>
                    <a:gridCol w="315311">
                      <a:extLst>
                        <a:ext uri="{9D8B030D-6E8A-4147-A177-3AD203B41FA5}">
                          <a16:colId xmlns:a16="http://schemas.microsoft.com/office/drawing/2014/main" val="2668381013"/>
                        </a:ext>
                      </a:extLst>
                    </a:gridCol>
                  </a:tblGrid>
                  <a:tr h="252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Hypothesis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 Score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700852487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pizza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700" dirty="0"/>
                            <a:t>1:l.(and(possesses(1,jane),office(1))))) 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-62.30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1785590876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tea</a:t>
                          </a:r>
                          <a:r>
                            <a:rPr lang="en-US" sz="700" baseline="0" dirty="0"/>
                            <a:t> to Dan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Bring(</a:t>
                          </a:r>
                          <a:r>
                            <a:rPr lang="en-US" sz="700" dirty="0" err="1"/>
                            <a:t>tea,dan</a:t>
                          </a:r>
                          <a:r>
                            <a:rPr lang="en-US" sz="700" dirty="0"/>
                            <a:t>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-32.18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60033978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Peter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walk(the(𝜆1:l.(and(possesses(1,jane),office(1)))))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-62.29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17571427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the tea to Dan a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None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700" b="0" dirty="0"/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589425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152260"/>
                  </p:ext>
                </p:extLst>
              </p:nvPr>
            </p:nvGraphicFramePr>
            <p:xfrm>
              <a:off x="5105400" y="2266950"/>
              <a:ext cx="3657600" cy="1395613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756744">
                      <a:extLst>
                        <a:ext uri="{9D8B030D-6E8A-4147-A177-3AD203B41FA5}">
                          <a16:colId xmlns:a16="http://schemas.microsoft.com/office/drawing/2014/main" val="2558427076"/>
                        </a:ext>
                      </a:extLst>
                    </a:gridCol>
                    <a:gridCol w="2585545">
                      <a:extLst>
                        <a:ext uri="{9D8B030D-6E8A-4147-A177-3AD203B41FA5}">
                          <a16:colId xmlns:a16="http://schemas.microsoft.com/office/drawing/2014/main" val="283843203"/>
                        </a:ext>
                      </a:extLst>
                    </a:gridCol>
                    <a:gridCol w="315311">
                      <a:extLst>
                        <a:ext uri="{9D8B030D-6E8A-4147-A177-3AD203B41FA5}">
                          <a16:colId xmlns:a16="http://schemas.microsoft.com/office/drawing/2014/main" val="2668381013"/>
                        </a:ext>
                      </a:extLst>
                    </a:gridCol>
                  </a:tblGrid>
                  <a:tr h="252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Hypothesis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 Score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700852487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pizza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645" marR="25645" marT="12823" marB="12823">
                        <a:blipFill>
                          <a:blip r:embed="rId3"/>
                          <a:stretch>
                            <a:fillRect l="-29412" t="-93617" r="-12706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-62.30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1785590876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tea</a:t>
                          </a:r>
                          <a:r>
                            <a:rPr lang="en-US" sz="700" baseline="0" dirty="0"/>
                            <a:t> to Dan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Bring(</a:t>
                          </a:r>
                          <a:r>
                            <a:rPr lang="en-US" sz="700" dirty="0" err="1"/>
                            <a:t>tea,dan</a:t>
                          </a:r>
                          <a:r>
                            <a:rPr lang="en-US" sz="700" dirty="0"/>
                            <a:t>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-32.18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60033978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Peter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walk(the(𝜆1:l.(and(possesses(1,jane),office(1)))))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-62.29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17571427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the tea to Dan a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None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645" marR="25645" marT="12823" marB="12823">
                        <a:blipFill>
                          <a:blip r:embed="rId3"/>
                          <a:stretch>
                            <a:fillRect l="-1057692" t="-393617" r="-3846" b="-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42587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3808615" y="2964756"/>
            <a:ext cx="129678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2218" y="256577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Parser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51129" y="2416360"/>
            <a:ext cx="838382" cy="10967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013" y="2573661"/>
            <a:ext cx="71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take the tea to Dan</a:t>
            </a:r>
          </a:p>
        </p:txBody>
      </p:sp>
      <p:cxnSp>
        <p:nvCxnSpPr>
          <p:cNvPr id="9" name="Straight Arrow Connector 8"/>
          <p:cNvCxnSpPr>
            <a:stCxn id="3" idx="3"/>
            <a:endCxn id="6" idx="1"/>
          </p:cNvCxnSpPr>
          <p:nvPr/>
        </p:nvCxnSpPr>
        <p:spPr>
          <a:xfrm>
            <a:off x="989511" y="2964756"/>
            <a:ext cx="83132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7866" y="2596548"/>
            <a:ext cx="78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ASR</a:t>
            </a:r>
          </a:p>
        </p:txBody>
      </p:sp>
    </p:spTree>
    <p:extLst>
      <p:ext uri="{BB962C8B-B14F-4D97-AF65-F5344CB8AC3E}">
        <p14:creationId xmlns:p14="http://schemas.microsoft.com/office/powerpoint/2010/main" val="13866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Re-ranking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664714"/>
                  </p:ext>
                </p:extLst>
              </p:nvPr>
            </p:nvGraphicFramePr>
            <p:xfrm>
              <a:off x="457200" y="2266950"/>
              <a:ext cx="3657600" cy="1395613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756744">
                      <a:extLst>
                        <a:ext uri="{9D8B030D-6E8A-4147-A177-3AD203B41FA5}">
                          <a16:colId xmlns:a16="http://schemas.microsoft.com/office/drawing/2014/main" val="2558427076"/>
                        </a:ext>
                      </a:extLst>
                    </a:gridCol>
                    <a:gridCol w="2585545">
                      <a:extLst>
                        <a:ext uri="{9D8B030D-6E8A-4147-A177-3AD203B41FA5}">
                          <a16:colId xmlns:a16="http://schemas.microsoft.com/office/drawing/2014/main" val="283843203"/>
                        </a:ext>
                      </a:extLst>
                    </a:gridCol>
                    <a:gridCol w="315311">
                      <a:extLst>
                        <a:ext uri="{9D8B030D-6E8A-4147-A177-3AD203B41FA5}">
                          <a16:colId xmlns:a16="http://schemas.microsoft.com/office/drawing/2014/main" val="2668381013"/>
                        </a:ext>
                      </a:extLst>
                    </a:gridCol>
                  </a:tblGrid>
                  <a:tr h="252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Hypothesis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 Score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700852487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pizza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700" dirty="0"/>
                            <a:t>1:l.(and(possesses(1,jane),office(1))))) 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-62.30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1785590876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tea</a:t>
                          </a:r>
                          <a:r>
                            <a:rPr lang="en-US" sz="700" baseline="0" dirty="0"/>
                            <a:t> to Dan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Bring(</a:t>
                          </a:r>
                          <a:r>
                            <a:rPr lang="en-US" sz="700" dirty="0" err="1"/>
                            <a:t>tea,dan</a:t>
                          </a:r>
                          <a:r>
                            <a:rPr lang="en-US" sz="700" dirty="0"/>
                            <a:t>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-32.18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60033978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Peter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walk(the(𝜆1:l.(and(possesses(1,jane),office(1)))))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-62.29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17571427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the tea to Dan a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None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700" b="0" dirty="0"/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589425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664714"/>
                  </p:ext>
                </p:extLst>
              </p:nvPr>
            </p:nvGraphicFramePr>
            <p:xfrm>
              <a:off x="457200" y="2266950"/>
              <a:ext cx="3657600" cy="1395613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756744">
                      <a:extLst>
                        <a:ext uri="{9D8B030D-6E8A-4147-A177-3AD203B41FA5}">
                          <a16:colId xmlns:a16="http://schemas.microsoft.com/office/drawing/2014/main" val="2558427076"/>
                        </a:ext>
                      </a:extLst>
                    </a:gridCol>
                    <a:gridCol w="2585545">
                      <a:extLst>
                        <a:ext uri="{9D8B030D-6E8A-4147-A177-3AD203B41FA5}">
                          <a16:colId xmlns:a16="http://schemas.microsoft.com/office/drawing/2014/main" val="283843203"/>
                        </a:ext>
                      </a:extLst>
                    </a:gridCol>
                    <a:gridCol w="315311">
                      <a:extLst>
                        <a:ext uri="{9D8B030D-6E8A-4147-A177-3AD203B41FA5}">
                          <a16:colId xmlns:a16="http://schemas.microsoft.com/office/drawing/2014/main" val="2668381013"/>
                        </a:ext>
                      </a:extLst>
                    </a:gridCol>
                  </a:tblGrid>
                  <a:tr h="252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Hypothesis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 Score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700852487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pizza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645" marR="25645" marT="12823" marB="12823">
                        <a:blipFill>
                          <a:blip r:embed="rId3"/>
                          <a:stretch>
                            <a:fillRect l="-29717" t="-93617" r="-1297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-62.30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1785590876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tea</a:t>
                          </a:r>
                          <a:r>
                            <a:rPr lang="en-US" sz="700" baseline="0" dirty="0"/>
                            <a:t> to Dan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Bring(</a:t>
                          </a:r>
                          <a:r>
                            <a:rPr lang="en-US" sz="700" dirty="0" err="1"/>
                            <a:t>tea,dan</a:t>
                          </a:r>
                          <a:r>
                            <a:rPr lang="en-US" sz="700" dirty="0"/>
                            <a:t>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-32.18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60033978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Peter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walk(the(𝜆1:l.(and(possesses(1,jane),office(1)))))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-62.29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17571427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the tea to Dan a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None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645" marR="25645" marT="12823" marB="12823">
                        <a:blipFill>
                          <a:blip r:embed="rId3"/>
                          <a:stretch>
                            <a:fillRect l="-1057692" t="-393617" r="-5769" b="-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425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427477"/>
                  </p:ext>
                </p:extLst>
              </p:nvPr>
            </p:nvGraphicFramePr>
            <p:xfrm>
              <a:off x="5029200" y="2266949"/>
              <a:ext cx="3657600" cy="1395613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756744">
                      <a:extLst>
                        <a:ext uri="{9D8B030D-6E8A-4147-A177-3AD203B41FA5}">
                          <a16:colId xmlns:a16="http://schemas.microsoft.com/office/drawing/2014/main" val="2558427076"/>
                        </a:ext>
                      </a:extLst>
                    </a:gridCol>
                    <a:gridCol w="2585545">
                      <a:extLst>
                        <a:ext uri="{9D8B030D-6E8A-4147-A177-3AD203B41FA5}">
                          <a16:colId xmlns:a16="http://schemas.microsoft.com/office/drawing/2014/main" val="283843203"/>
                        </a:ext>
                      </a:extLst>
                    </a:gridCol>
                    <a:gridCol w="315311">
                      <a:extLst>
                        <a:ext uri="{9D8B030D-6E8A-4147-A177-3AD203B41FA5}">
                          <a16:colId xmlns:a16="http://schemas.microsoft.com/office/drawing/2014/main" val="2668381013"/>
                        </a:ext>
                      </a:extLst>
                    </a:gridCol>
                  </a:tblGrid>
                  <a:tr h="252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Hypothesis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 Score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700852487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tea</a:t>
                          </a:r>
                          <a:r>
                            <a:rPr lang="en-US" sz="700" baseline="0" dirty="0"/>
                            <a:t> to Dan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Bring(</a:t>
                          </a:r>
                          <a:r>
                            <a:rPr lang="en-US" sz="700" dirty="0" err="1"/>
                            <a:t>tea,dan</a:t>
                          </a:r>
                          <a:r>
                            <a:rPr lang="en-US" sz="700" dirty="0"/>
                            <a:t>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-32.18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4188823459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Peter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walk(the(𝜆1:l.(and(possesses(1,jane),office(1)))))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-62.29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06659339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pizza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700" dirty="0"/>
                            <a:t>1:l.(and(possesses(1,jane),office(1))))) 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-62.30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1785590876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the tea to Dan a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None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700" b="0" dirty="0"/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589425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427477"/>
                  </p:ext>
                </p:extLst>
              </p:nvPr>
            </p:nvGraphicFramePr>
            <p:xfrm>
              <a:off x="5029200" y="2266949"/>
              <a:ext cx="3657600" cy="1395613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756744">
                      <a:extLst>
                        <a:ext uri="{9D8B030D-6E8A-4147-A177-3AD203B41FA5}">
                          <a16:colId xmlns:a16="http://schemas.microsoft.com/office/drawing/2014/main" val="2558427076"/>
                        </a:ext>
                      </a:extLst>
                    </a:gridCol>
                    <a:gridCol w="2585545">
                      <a:extLst>
                        <a:ext uri="{9D8B030D-6E8A-4147-A177-3AD203B41FA5}">
                          <a16:colId xmlns:a16="http://schemas.microsoft.com/office/drawing/2014/main" val="283843203"/>
                        </a:ext>
                      </a:extLst>
                    </a:gridCol>
                    <a:gridCol w="315311">
                      <a:extLst>
                        <a:ext uri="{9D8B030D-6E8A-4147-A177-3AD203B41FA5}">
                          <a16:colId xmlns:a16="http://schemas.microsoft.com/office/drawing/2014/main" val="2668381013"/>
                        </a:ext>
                      </a:extLst>
                    </a:gridCol>
                  </a:tblGrid>
                  <a:tr h="2526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Hypothesis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Parse Score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700852487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tea</a:t>
                          </a:r>
                          <a:r>
                            <a:rPr lang="en-US" sz="700" baseline="0" dirty="0"/>
                            <a:t> to Dan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Bring(</a:t>
                          </a:r>
                          <a:r>
                            <a:rPr lang="en-US" sz="700" dirty="0" err="1"/>
                            <a:t>tea,dan</a:t>
                          </a:r>
                          <a:r>
                            <a:rPr lang="en-US" sz="700" dirty="0"/>
                            <a:t>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-32.18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4188823459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Peter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walk(the(𝜆1:l.(and(possesses(1,jane),office(1)))))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-62.29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3066593394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 take the pizza Dan</a:t>
                          </a:r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645" marR="25645" marT="12823" marB="12823">
                        <a:blipFill>
                          <a:blip r:embed="rId4"/>
                          <a:stretch>
                            <a:fillRect l="-29717" t="-293617" r="-12972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-62.30</a:t>
                          </a:r>
                        </a:p>
                      </a:txBody>
                      <a:tcPr marL="25645" marR="25645" marT="12823" marB="12823"/>
                    </a:tc>
                    <a:extLst>
                      <a:ext uri="{0D108BD9-81ED-4DB2-BD59-A6C34878D82A}">
                        <a16:rowId xmlns:a16="http://schemas.microsoft.com/office/drawing/2014/main" val="1785590876"/>
                      </a:ext>
                    </a:extLst>
                  </a:tr>
                  <a:tr h="285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the tea to Dan a</a:t>
                          </a:r>
                          <a:endParaRPr lang="en-US" sz="700" dirty="0"/>
                        </a:p>
                      </a:txBody>
                      <a:tcPr marL="58711" marR="58711" marT="29356" marB="2935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None</a:t>
                          </a:r>
                        </a:p>
                      </a:txBody>
                      <a:tcPr marL="25645" marR="25645" marT="12823" marB="1282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645" marR="25645" marT="12823" marB="12823">
                        <a:blipFill>
                          <a:blip r:embed="rId4"/>
                          <a:stretch>
                            <a:fillRect l="-1057692" t="-393617" r="-5769" b="-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42587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/>
          <p:cNvCxnSpPr>
            <a:endCxn id="9" idx="1"/>
          </p:cNvCxnSpPr>
          <p:nvPr/>
        </p:nvCxnSpPr>
        <p:spPr>
          <a:xfrm>
            <a:off x="4114800" y="296475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0196" y="258506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Sort</a:t>
            </a:r>
          </a:p>
        </p:txBody>
      </p:sp>
    </p:spTree>
    <p:extLst>
      <p:ext uri="{BB962C8B-B14F-4D97-AF65-F5344CB8AC3E}">
        <p14:creationId xmlns:p14="http://schemas.microsoft.com/office/powerpoint/2010/main" val="12681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/>
              <a:t>Compute a hypothesis list for an utterance and re-rank. 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Generate new training pair consisting of utterance and top hypothesis transcription. 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Use set of new examples to adapt ASR acoustic model.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Introduction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Background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Related Work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Methodology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000" dirty="0"/>
              <a:t>Experiment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Dataset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Experimental Set-up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Experiments &amp; Results</a:t>
            </a:r>
          </a:p>
          <a:p>
            <a:pPr>
              <a:lnSpc>
                <a:spcPct val="120000"/>
              </a:lnSpc>
            </a:pPr>
            <a:r>
              <a:rPr lang="en-US" sz="2000"/>
              <a:t>Conclusion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Future Work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Concluding Remarks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9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38077"/>
              </p:ext>
            </p:extLst>
          </p:nvPr>
        </p:nvGraphicFramePr>
        <p:xfrm>
          <a:off x="1543050" y="2419350"/>
          <a:ext cx="1524000" cy="12953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</a:tblGrid>
              <a:tr h="2345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Hypothesis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pizza Dan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tea</a:t>
                      </a:r>
                      <a:r>
                        <a:rPr lang="en-US" sz="900" baseline="0" dirty="0"/>
                        <a:t> to Dan</a:t>
                      </a:r>
                      <a:endParaRPr lang="en-US" sz="900" dirty="0"/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Peter Dan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</a:t>
                      </a:r>
                      <a:r>
                        <a:rPr lang="en-US" sz="900" baseline="0" dirty="0"/>
                        <a:t> take the tea to Dan a</a:t>
                      </a:r>
                      <a:endParaRPr lang="en-US" sz="900" dirty="0"/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58942587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13289"/>
              </p:ext>
            </p:extLst>
          </p:nvPr>
        </p:nvGraphicFramePr>
        <p:xfrm>
          <a:off x="4114800" y="2419350"/>
          <a:ext cx="1447800" cy="12953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</a:tblGrid>
              <a:tr h="2345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Hypothesis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tea</a:t>
                      </a:r>
                      <a:r>
                        <a:rPr lang="en-US" sz="900" baseline="0" dirty="0"/>
                        <a:t> to Dan</a:t>
                      </a:r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Peter Dan</a:t>
                      </a:r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pizza Dan</a:t>
                      </a:r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</a:t>
                      </a:r>
                      <a:r>
                        <a:rPr lang="en-US" sz="900" baseline="0" dirty="0"/>
                        <a:t> take the tea to Dan a</a:t>
                      </a:r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589425871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stCxn id="8" idx="3"/>
            <a:endCxn id="10" idx="1"/>
          </p:cNvCxnSpPr>
          <p:nvPr/>
        </p:nvCxnSpPr>
        <p:spPr>
          <a:xfrm>
            <a:off x="3067050" y="3067049"/>
            <a:ext cx="10477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92379"/>
              </p:ext>
            </p:extLst>
          </p:nvPr>
        </p:nvGraphicFramePr>
        <p:xfrm>
          <a:off x="6115050" y="2419350"/>
          <a:ext cx="2495550" cy="10301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74519304"/>
                    </a:ext>
                  </a:extLst>
                </a:gridCol>
              </a:tblGrid>
              <a:tr h="2345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Re-training Set</a:t>
                      </a:r>
                    </a:p>
                  </a:txBody>
                  <a:tcPr marL="79433" marR="79433" marT="39717" marB="39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Utterances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___________</a:t>
                      </a:r>
                    </a:p>
                  </a:txBody>
                  <a:tcPr marL="58711" marR="58711" marT="29356" marB="29356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___________</a:t>
                      </a:r>
                    </a:p>
                  </a:txBody>
                  <a:tcPr marL="58711" marR="58711" marT="29356" marB="29356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___________</a:t>
                      </a:r>
                    </a:p>
                  </a:txBody>
                  <a:tcPr marL="58711" marR="58711" marT="29356" marB="29356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</a:tbl>
          </a:graphicData>
        </a:graphic>
      </p:graphicFrame>
      <p:sp>
        <p:nvSpPr>
          <p:cNvPr id="20" name="Speech Bubble: Oval 19"/>
          <p:cNvSpPr/>
          <p:nvPr/>
        </p:nvSpPr>
        <p:spPr>
          <a:xfrm>
            <a:off x="8001000" y="2673289"/>
            <a:ext cx="228600" cy="20597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Oval 21"/>
          <p:cNvSpPr/>
          <p:nvPr/>
        </p:nvSpPr>
        <p:spPr>
          <a:xfrm>
            <a:off x="7996066" y="2941891"/>
            <a:ext cx="228600" cy="20597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Oval 22"/>
          <p:cNvSpPr/>
          <p:nvPr/>
        </p:nvSpPr>
        <p:spPr>
          <a:xfrm>
            <a:off x="8001000" y="3212523"/>
            <a:ext cx="223666" cy="20153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peech Bubble: Oval 23"/>
          <p:cNvSpPr/>
          <p:nvPr/>
        </p:nvSpPr>
        <p:spPr>
          <a:xfrm>
            <a:off x="228158" y="2792820"/>
            <a:ext cx="610484" cy="550071"/>
          </a:xfrm>
          <a:prstGeom prst="wedgeEllipseCallou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6"/>
            <a:endCxn id="8" idx="1"/>
          </p:cNvCxnSpPr>
          <p:nvPr/>
        </p:nvCxnSpPr>
        <p:spPr>
          <a:xfrm flipV="1">
            <a:off x="838642" y="3067049"/>
            <a:ext cx="704408" cy="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5604" y="2788002"/>
            <a:ext cx="61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72702" y="2780551"/>
            <a:ext cx="82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Re-rank</a:t>
            </a:r>
          </a:p>
        </p:txBody>
      </p:sp>
    </p:spTree>
    <p:extLst>
      <p:ext uri="{BB962C8B-B14F-4D97-AF65-F5344CB8AC3E}">
        <p14:creationId xmlns:p14="http://schemas.microsoft.com/office/powerpoint/2010/main" val="39143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43050" y="2419350"/>
          <a:ext cx="1524000" cy="12953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</a:tblGrid>
              <a:tr h="2345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Hypothesis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pizza Dan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tea</a:t>
                      </a:r>
                      <a:r>
                        <a:rPr lang="en-US" sz="900" baseline="0" dirty="0"/>
                        <a:t> to Dan</a:t>
                      </a:r>
                      <a:endParaRPr lang="en-US" sz="900" dirty="0"/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Peter Dan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</a:t>
                      </a:r>
                      <a:r>
                        <a:rPr lang="en-US" sz="900" baseline="0" dirty="0"/>
                        <a:t> take the tea to Dan a</a:t>
                      </a:r>
                      <a:endParaRPr lang="en-US" sz="900" dirty="0"/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58942587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14800" y="2419350"/>
          <a:ext cx="1447800" cy="12953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</a:tblGrid>
              <a:tr h="2345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Hypothesis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tea</a:t>
                      </a:r>
                      <a:r>
                        <a:rPr lang="en-US" sz="900" baseline="0" dirty="0"/>
                        <a:t> to Dan</a:t>
                      </a:r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Peter Dan</a:t>
                      </a:r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pizza Dan</a:t>
                      </a:r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</a:t>
                      </a:r>
                      <a:r>
                        <a:rPr lang="en-US" sz="900" baseline="0" dirty="0"/>
                        <a:t> take the tea to Dan a</a:t>
                      </a:r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589425871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stCxn id="8" idx="3"/>
            <a:endCxn id="10" idx="1"/>
          </p:cNvCxnSpPr>
          <p:nvPr/>
        </p:nvCxnSpPr>
        <p:spPr>
          <a:xfrm>
            <a:off x="3067050" y="3067049"/>
            <a:ext cx="10477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89820"/>
              </p:ext>
            </p:extLst>
          </p:nvPr>
        </p:nvGraphicFramePr>
        <p:xfrm>
          <a:off x="6115050" y="2419350"/>
          <a:ext cx="2495550" cy="12953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55842707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74519304"/>
                    </a:ext>
                  </a:extLst>
                </a:gridCol>
              </a:tblGrid>
              <a:tr h="2345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Re-training Set</a:t>
                      </a:r>
                    </a:p>
                  </a:txBody>
                  <a:tcPr marL="79433" marR="79433" marT="39717" marB="39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Utterances</a:t>
                      </a:r>
                    </a:p>
                  </a:txBody>
                  <a:tcPr marL="79433" marR="79433" marT="39717" marB="39717"/>
                </a:tc>
                <a:extLst>
                  <a:ext uri="{0D108BD9-81ED-4DB2-BD59-A6C34878D82A}">
                    <a16:rowId xmlns:a16="http://schemas.microsoft.com/office/drawing/2014/main" val="3700852487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___________</a:t>
                      </a:r>
                    </a:p>
                  </a:txBody>
                  <a:tcPr marL="58711" marR="58711" marT="29356" marB="29356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1785590876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___________</a:t>
                      </a:r>
                    </a:p>
                  </a:txBody>
                  <a:tcPr marL="58711" marR="58711" marT="29356" marB="29356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60033978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___________</a:t>
                      </a:r>
                    </a:p>
                  </a:txBody>
                  <a:tcPr marL="58711" marR="58711" marT="29356" marB="29356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175714274"/>
                  </a:ext>
                </a:extLst>
              </a:tr>
              <a:tr h="26521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Please take the tea to Dan</a:t>
                      </a:r>
                    </a:p>
                  </a:txBody>
                  <a:tcPr marL="58711" marR="58711" marT="29356" marB="29356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58711" marR="58711" marT="29356" marB="29356"/>
                </a:tc>
                <a:extLst>
                  <a:ext uri="{0D108BD9-81ED-4DB2-BD59-A6C34878D82A}">
                    <a16:rowId xmlns:a16="http://schemas.microsoft.com/office/drawing/2014/main" val="3134644026"/>
                  </a:ext>
                </a:extLst>
              </a:tr>
            </a:tbl>
          </a:graphicData>
        </a:graphic>
      </p:graphicFrame>
      <p:sp>
        <p:nvSpPr>
          <p:cNvPr id="20" name="Speech Bubble: Oval 19"/>
          <p:cNvSpPr/>
          <p:nvPr/>
        </p:nvSpPr>
        <p:spPr>
          <a:xfrm>
            <a:off x="8001000" y="2673289"/>
            <a:ext cx="228600" cy="20597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Oval 21"/>
          <p:cNvSpPr/>
          <p:nvPr/>
        </p:nvSpPr>
        <p:spPr>
          <a:xfrm>
            <a:off x="7996066" y="2941891"/>
            <a:ext cx="228600" cy="20597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Oval 22"/>
          <p:cNvSpPr/>
          <p:nvPr/>
        </p:nvSpPr>
        <p:spPr>
          <a:xfrm>
            <a:off x="8001000" y="3212523"/>
            <a:ext cx="223666" cy="20153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peech Bubble: Oval 23"/>
          <p:cNvSpPr/>
          <p:nvPr/>
        </p:nvSpPr>
        <p:spPr>
          <a:xfrm>
            <a:off x="228158" y="2792820"/>
            <a:ext cx="610484" cy="550071"/>
          </a:xfrm>
          <a:prstGeom prst="wedgeEllipseCallou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6"/>
            <a:endCxn id="8" idx="1"/>
          </p:cNvCxnSpPr>
          <p:nvPr/>
        </p:nvCxnSpPr>
        <p:spPr>
          <a:xfrm flipV="1">
            <a:off x="838642" y="3067049"/>
            <a:ext cx="704408" cy="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5604" y="2788002"/>
            <a:ext cx="61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72702" y="2780551"/>
            <a:ext cx="82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Re-rank</a:t>
            </a:r>
          </a:p>
        </p:txBody>
      </p:sp>
      <p:sp>
        <p:nvSpPr>
          <p:cNvPr id="15" name="Speech Bubble: Oval 14"/>
          <p:cNvSpPr/>
          <p:nvPr/>
        </p:nvSpPr>
        <p:spPr>
          <a:xfrm>
            <a:off x="7996066" y="3478709"/>
            <a:ext cx="223666" cy="201532"/>
          </a:xfrm>
          <a:prstGeom prst="wedgeEllipseCallou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62600" y="2776278"/>
            <a:ext cx="552450" cy="803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4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Experiment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Dataset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Experimental Set-up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Experiments &amp; Results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Concluding Remarks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4648200" cy="29146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Collected corpus from 32 participants.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Tuples of </a:t>
            </a:r>
            <a:r>
              <a:rPr lang="en-US" sz="2000" i="1" dirty="0"/>
              <a:t>utterance, transcription, </a:t>
            </a:r>
            <a:r>
              <a:rPr lang="en-US" sz="2000" dirty="0"/>
              <a:t>and </a:t>
            </a:r>
            <a:r>
              <a:rPr lang="en-US" sz="2000" i="1" dirty="0"/>
              <a:t>semantic form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Read randomly generated transcriptions for 25 minutes.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150 tuples contributed on average.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10 word average transcript length. 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82" y="1715691"/>
            <a:ext cx="2360012" cy="994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08688"/>
                  </p:ext>
                </p:extLst>
              </p:nvPr>
            </p:nvGraphicFramePr>
            <p:xfrm>
              <a:off x="5334000" y="2828863"/>
              <a:ext cx="3380577" cy="185743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89777">
                      <a:extLst>
                        <a:ext uri="{9D8B030D-6E8A-4147-A177-3AD203B41FA5}">
                          <a16:colId xmlns:a16="http://schemas.microsoft.com/office/drawing/2014/main" val="1877950222"/>
                        </a:ext>
                      </a:extLst>
                    </a:gridCol>
                    <a:gridCol w="1877223">
                      <a:extLst>
                        <a:ext uri="{9D8B030D-6E8A-4147-A177-3AD203B41FA5}">
                          <a16:colId xmlns:a16="http://schemas.microsoft.com/office/drawing/2014/main" val="2771866668"/>
                        </a:ext>
                      </a:extLst>
                    </a:gridCol>
                    <a:gridCol w="713577">
                      <a:extLst>
                        <a:ext uri="{9D8B030D-6E8A-4147-A177-3AD203B41FA5}">
                          <a16:colId xmlns:a16="http://schemas.microsoft.com/office/drawing/2014/main" val="510128577"/>
                        </a:ext>
                      </a:extLst>
                    </a:gridCol>
                  </a:tblGrid>
                  <a:tr h="249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Action</a:t>
                          </a:r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Template Examples</a:t>
                          </a:r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Number</a:t>
                          </a:r>
                          <a:r>
                            <a:rPr lang="en-US" sz="700" baseline="0" dirty="0"/>
                            <a:t> of Templates</a:t>
                          </a:r>
                          <a:endParaRPr lang="en-US" sz="700" dirty="0"/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3820694337"/>
                      </a:ext>
                    </a:extLst>
                  </a:tr>
                  <a:tr h="4449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𝑏𝑟𝑖𝑛𝑔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700" i="1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I would like</a:t>
                          </a:r>
                          <a:r>
                            <a:rPr lang="en-US" sz="700" baseline="0" dirty="0"/>
                            <a:t> you to please bring </a:t>
                          </a:r>
                          <a:r>
                            <a:rPr lang="en-US" sz="700" i="1" baseline="0" dirty="0"/>
                            <a:t>x </a:t>
                          </a:r>
                          <a:r>
                            <a:rPr lang="en-US" sz="700" i="0" baseline="0" dirty="0"/>
                            <a:t>to </a:t>
                          </a:r>
                          <a:r>
                            <a:rPr lang="en-US" sz="700" i="1" baseline="0" dirty="0"/>
                            <a:t>y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</a:t>
                          </a:r>
                          <a:r>
                            <a:rPr lang="en-US" sz="700" i="1" baseline="0" dirty="0"/>
                            <a:t>y </a:t>
                          </a:r>
                          <a:r>
                            <a:rPr lang="en-US" sz="700" i="0" baseline="0" dirty="0"/>
                            <a:t>the </a:t>
                          </a:r>
                          <a:r>
                            <a:rPr lang="en-US" sz="700" i="1" baseline="0" dirty="0"/>
                            <a:t>x</a:t>
                          </a:r>
                          <a:endParaRPr lang="en-US" sz="70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74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404860162"/>
                      </a:ext>
                    </a:extLst>
                  </a:tr>
                  <a:tr h="35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𝑠𝑒𝑎𝑟𝑐h𝑟𝑜𝑜𝑚</m:t>
                                </m:r>
                                <m:d>
                                  <m:dPr>
                                    <m:ctrlPr>
                                      <a:rPr lang="en-US" sz="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7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700" i="1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Find out</a:t>
                          </a:r>
                          <a:r>
                            <a:rPr lang="en-US" sz="700" baseline="0" dirty="0"/>
                            <a:t> if </a:t>
                          </a:r>
                          <a:r>
                            <a:rPr lang="en-US" sz="700" i="1" baseline="0" dirty="0"/>
                            <a:t>x </a:t>
                          </a:r>
                          <a:r>
                            <a:rPr lang="en-US" sz="700" b="0" i="0" baseline="0" dirty="0"/>
                            <a:t>is in </a:t>
                          </a:r>
                          <a:r>
                            <a:rPr lang="en-US" sz="700" b="0" i="1" baseline="0" dirty="0"/>
                            <a:t>y</a:t>
                          </a:r>
                        </a:p>
                        <a:p>
                          <a:pPr algn="ctr"/>
                          <a:r>
                            <a:rPr lang="en-US" sz="700" b="0" i="0" baseline="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b="0" i="0" baseline="0" dirty="0"/>
                            <a:t>Look for </a:t>
                          </a:r>
                          <a:r>
                            <a:rPr lang="en-US" sz="700" b="0" i="1" baseline="0" dirty="0"/>
                            <a:t>x</a:t>
                          </a:r>
                          <a:r>
                            <a:rPr lang="en-US" sz="700" b="0" i="0" baseline="0" dirty="0"/>
                            <a:t> in </a:t>
                          </a:r>
                          <a:r>
                            <a:rPr lang="en-US" sz="700" b="0" i="1" baseline="0" dirty="0"/>
                            <a:t>y</a:t>
                          </a:r>
                          <a:endParaRPr lang="en-US" sz="700" i="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43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630991024"/>
                      </a:ext>
                    </a:extLst>
                  </a:tr>
                  <a:tr h="35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𝑤𝑎𝑙𝑘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700" i="1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Would you please</a:t>
                          </a:r>
                          <a:r>
                            <a:rPr lang="en-US" sz="700" baseline="0" dirty="0"/>
                            <a:t> go to </a:t>
                          </a:r>
                          <a:r>
                            <a:rPr lang="en-US" sz="700" i="1" baseline="0" dirty="0"/>
                            <a:t>x</a:t>
                          </a:r>
                        </a:p>
                        <a:p>
                          <a:pPr algn="ctr"/>
                          <a:r>
                            <a:rPr lang="en-US" sz="700" i="0" baseline="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i="0" dirty="0"/>
                            <a:t>Run</a:t>
                          </a:r>
                          <a:r>
                            <a:rPr lang="en-US" sz="700" i="0" baseline="0" dirty="0"/>
                            <a:t> over to </a:t>
                          </a:r>
                          <a:r>
                            <a:rPr lang="en-US" sz="700" i="1" baseline="0" dirty="0"/>
                            <a:t>x</a:t>
                          </a:r>
                          <a:endParaRPr lang="en-US" sz="700" i="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39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1579963694"/>
                      </a:ext>
                    </a:extLst>
                  </a:tr>
                  <a:tr h="406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700" b="0" i="1" smtClean="0">
                                    <a:latin typeface="Cambria Math" panose="02040503050406030204" pitchFamily="18" charset="0"/>
                                  </a:rPr>
                                  <m:t>𝑤𝑎𝑙</m:t>
                                </m:r>
                                <m:sSub>
                                  <m:sSubPr>
                                    <m:ctrlPr>
                                      <a:rPr lang="en-US" sz="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7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7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b>
                                </m:sSub>
                              </m:oMath>
                            </m:oMathPara>
                          </a14:m>
                          <a:endParaRPr lang="en-US" sz="700" i="1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Hurry and walk to </a:t>
                          </a:r>
                          <a:r>
                            <a:rPr lang="en-US" sz="700" i="1" dirty="0"/>
                            <a:t>x</a:t>
                          </a:r>
                          <a:r>
                            <a:rPr lang="en-US" sz="700" i="0" dirty="0"/>
                            <a:t>’s</a:t>
                          </a:r>
                          <a:r>
                            <a:rPr lang="en-US" sz="700" i="0" baseline="0" dirty="0"/>
                            <a:t> office</a:t>
                          </a:r>
                        </a:p>
                        <a:p>
                          <a:pPr algn="ctr"/>
                          <a:r>
                            <a:rPr lang="en-US" sz="700" i="0" baseline="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i="0" baseline="0" dirty="0"/>
                            <a:t>Please go to </a:t>
                          </a:r>
                          <a:r>
                            <a:rPr lang="en-US" sz="700" i="1" baseline="0" dirty="0"/>
                            <a:t>x</a:t>
                          </a:r>
                          <a:r>
                            <a:rPr lang="en-US" sz="700" i="0" baseline="0" dirty="0"/>
                            <a:t>’s office</a:t>
                          </a:r>
                          <a:endParaRPr lang="en-US" sz="70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39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2042003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08688"/>
                  </p:ext>
                </p:extLst>
              </p:nvPr>
            </p:nvGraphicFramePr>
            <p:xfrm>
              <a:off x="5334000" y="2828863"/>
              <a:ext cx="3380577" cy="185743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89777">
                      <a:extLst>
                        <a:ext uri="{9D8B030D-6E8A-4147-A177-3AD203B41FA5}">
                          <a16:colId xmlns:a16="http://schemas.microsoft.com/office/drawing/2014/main" val="1877950222"/>
                        </a:ext>
                      </a:extLst>
                    </a:gridCol>
                    <a:gridCol w="1877223">
                      <a:extLst>
                        <a:ext uri="{9D8B030D-6E8A-4147-A177-3AD203B41FA5}">
                          <a16:colId xmlns:a16="http://schemas.microsoft.com/office/drawing/2014/main" val="2771866668"/>
                        </a:ext>
                      </a:extLst>
                    </a:gridCol>
                    <a:gridCol w="713577">
                      <a:extLst>
                        <a:ext uri="{9D8B030D-6E8A-4147-A177-3AD203B41FA5}">
                          <a16:colId xmlns:a16="http://schemas.microsoft.com/office/drawing/2014/main" val="510128577"/>
                        </a:ext>
                      </a:extLst>
                    </a:gridCol>
                  </a:tblGrid>
                  <a:tr h="264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Action</a:t>
                          </a:r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Template Examples</a:t>
                          </a:r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Number</a:t>
                          </a:r>
                          <a:r>
                            <a:rPr lang="en-US" sz="700" baseline="0" dirty="0"/>
                            <a:t> of Templates</a:t>
                          </a:r>
                          <a:endParaRPr lang="en-US" sz="700" dirty="0"/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3820694337"/>
                      </a:ext>
                    </a:extLst>
                  </a:tr>
                  <a:tr h="444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709" marR="50709" marT="25354" marB="25354">
                        <a:blipFill>
                          <a:blip r:embed="rId4"/>
                          <a:stretch>
                            <a:fillRect l="-1538" t="-60274" r="-330000" b="-26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I would like</a:t>
                          </a:r>
                          <a:r>
                            <a:rPr lang="en-US" sz="700" baseline="0" dirty="0"/>
                            <a:t> you to please bring </a:t>
                          </a:r>
                          <a:r>
                            <a:rPr lang="en-US" sz="700" i="1" baseline="0" dirty="0"/>
                            <a:t>x </a:t>
                          </a:r>
                          <a:r>
                            <a:rPr lang="en-US" sz="700" i="0" baseline="0" dirty="0"/>
                            <a:t>to </a:t>
                          </a:r>
                          <a:r>
                            <a:rPr lang="en-US" sz="700" i="1" baseline="0" dirty="0"/>
                            <a:t>y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dirty="0"/>
                            <a:t>Please</a:t>
                          </a:r>
                          <a:r>
                            <a:rPr lang="en-US" sz="700" baseline="0" dirty="0"/>
                            <a:t> take </a:t>
                          </a:r>
                          <a:r>
                            <a:rPr lang="en-US" sz="700" i="1" baseline="0" dirty="0"/>
                            <a:t>y </a:t>
                          </a:r>
                          <a:r>
                            <a:rPr lang="en-US" sz="700" i="0" baseline="0" dirty="0"/>
                            <a:t>the </a:t>
                          </a:r>
                          <a:r>
                            <a:rPr lang="en-US" sz="700" i="1" baseline="0" dirty="0"/>
                            <a:t>x</a:t>
                          </a:r>
                          <a:endParaRPr lang="en-US" sz="70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74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404860162"/>
                      </a:ext>
                    </a:extLst>
                  </a:tr>
                  <a:tr h="3707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709" marR="50709" marT="25354" marB="25354">
                        <a:blipFill>
                          <a:blip r:embed="rId4"/>
                          <a:stretch>
                            <a:fillRect l="-1538" t="-191803" r="-330000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Find out</a:t>
                          </a:r>
                          <a:r>
                            <a:rPr lang="en-US" sz="700" baseline="0" dirty="0"/>
                            <a:t> if </a:t>
                          </a:r>
                          <a:r>
                            <a:rPr lang="en-US" sz="700" i="1" baseline="0" dirty="0"/>
                            <a:t>x </a:t>
                          </a:r>
                          <a:r>
                            <a:rPr lang="en-US" sz="700" b="0" i="0" baseline="0" dirty="0"/>
                            <a:t>is in </a:t>
                          </a:r>
                          <a:r>
                            <a:rPr lang="en-US" sz="700" b="0" i="1" baseline="0" dirty="0"/>
                            <a:t>y</a:t>
                          </a:r>
                        </a:p>
                        <a:p>
                          <a:pPr algn="ctr"/>
                          <a:r>
                            <a:rPr lang="en-US" sz="700" b="0" i="0" baseline="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b="0" i="0" baseline="0" dirty="0"/>
                            <a:t>Look for </a:t>
                          </a:r>
                          <a:r>
                            <a:rPr lang="en-US" sz="700" b="0" i="1" baseline="0" dirty="0"/>
                            <a:t>x</a:t>
                          </a:r>
                          <a:r>
                            <a:rPr lang="en-US" sz="700" b="0" i="0" baseline="0" dirty="0"/>
                            <a:t> in </a:t>
                          </a:r>
                          <a:r>
                            <a:rPr lang="en-US" sz="700" b="0" i="1" baseline="0" dirty="0"/>
                            <a:t>y</a:t>
                          </a:r>
                          <a:endParaRPr lang="en-US" sz="700" i="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43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630991024"/>
                      </a:ext>
                    </a:extLst>
                  </a:tr>
                  <a:tr h="3707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709" marR="50709" marT="25354" marB="25354">
                        <a:blipFill>
                          <a:blip r:embed="rId4"/>
                          <a:stretch>
                            <a:fillRect l="-1538" t="-291803" r="-33000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Would you please</a:t>
                          </a:r>
                          <a:r>
                            <a:rPr lang="en-US" sz="700" baseline="0" dirty="0"/>
                            <a:t> go to </a:t>
                          </a:r>
                          <a:r>
                            <a:rPr lang="en-US" sz="700" i="1" baseline="0" dirty="0"/>
                            <a:t>x</a:t>
                          </a:r>
                        </a:p>
                        <a:p>
                          <a:pPr algn="ctr"/>
                          <a:r>
                            <a:rPr lang="en-US" sz="700" i="0" baseline="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i="0" dirty="0"/>
                            <a:t>Run</a:t>
                          </a:r>
                          <a:r>
                            <a:rPr lang="en-US" sz="700" i="0" baseline="0" dirty="0"/>
                            <a:t> over to </a:t>
                          </a:r>
                          <a:r>
                            <a:rPr lang="en-US" sz="700" i="1" baseline="0" dirty="0"/>
                            <a:t>x</a:t>
                          </a:r>
                          <a:endParaRPr lang="en-US" sz="700" i="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39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1579963694"/>
                      </a:ext>
                    </a:extLst>
                  </a:tr>
                  <a:tr h="406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709" marR="50709" marT="25354" marB="25354">
                        <a:blipFill>
                          <a:blip r:embed="rId4"/>
                          <a:stretch>
                            <a:fillRect l="-1538" t="-356716" r="-330000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Hurry and walk to </a:t>
                          </a:r>
                          <a:r>
                            <a:rPr lang="en-US" sz="700" i="1" dirty="0"/>
                            <a:t>x</a:t>
                          </a:r>
                          <a:r>
                            <a:rPr lang="en-US" sz="700" i="0" dirty="0"/>
                            <a:t>’s</a:t>
                          </a:r>
                          <a:r>
                            <a:rPr lang="en-US" sz="700" i="0" baseline="0" dirty="0"/>
                            <a:t> office</a:t>
                          </a:r>
                        </a:p>
                        <a:p>
                          <a:pPr algn="ctr"/>
                          <a:r>
                            <a:rPr lang="en-US" sz="700" i="0" baseline="0" dirty="0"/>
                            <a:t>…</a:t>
                          </a:r>
                        </a:p>
                        <a:p>
                          <a:pPr algn="ctr"/>
                          <a:r>
                            <a:rPr lang="en-US" sz="700" i="0" baseline="0" dirty="0"/>
                            <a:t>Please go to </a:t>
                          </a:r>
                          <a:r>
                            <a:rPr lang="en-US" sz="700" i="1" baseline="0" dirty="0"/>
                            <a:t>x</a:t>
                          </a:r>
                          <a:r>
                            <a:rPr lang="en-US" sz="700" i="0" baseline="0" dirty="0"/>
                            <a:t>’s office</a:t>
                          </a:r>
                          <a:endParaRPr lang="en-US" sz="700" dirty="0"/>
                        </a:p>
                      </a:txBody>
                      <a:tcPr marL="50709" marR="50709" marT="25354" marB="2535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/>
                            <a:t>39</a:t>
                          </a:r>
                        </a:p>
                      </a:txBody>
                      <a:tcPr marL="50709" marR="50709" marT="25354" marB="25354"/>
                    </a:tc>
                    <a:extLst>
                      <a:ext uri="{0D108BD9-81ED-4DB2-BD59-A6C34878D82A}">
                        <a16:rowId xmlns:a16="http://schemas.microsoft.com/office/drawing/2014/main" val="20420031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995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34370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11 people, 12 location, and 30 item atoms.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42 noun and 72 adjective predicates allowed for 110K more items (Noun + up to 2 adjectives).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698258"/>
            <a:ext cx="4875155" cy="1061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724928"/>
            <a:ext cx="1219200" cy="178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2724928"/>
            <a:ext cx="1219200" cy="178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2683269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Transcript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2690963"/>
            <a:ext cx="136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Semantic Form</a:t>
            </a:r>
          </a:p>
        </p:txBody>
      </p:sp>
    </p:spTree>
    <p:extLst>
      <p:ext uri="{BB962C8B-B14F-4D97-AF65-F5344CB8AC3E}">
        <p14:creationId xmlns:p14="http://schemas.microsoft.com/office/powerpoint/2010/main" val="2001264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0" dirty="0"/>
              <a:t>Used CMU Sphinx-4 for ASR (</a:t>
            </a:r>
            <a:r>
              <a:rPr lang="en-US" sz="2000" b="0" dirty="0" err="1"/>
              <a:t>Lamere</a:t>
            </a:r>
            <a:r>
              <a:rPr lang="en-US" sz="2000" b="0" dirty="0"/>
              <a:t> et al.).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Created in-domain language model and adapted Sphinx acoustic model with our data. Additionally added corpus-specific entries to dictionary. </a:t>
            </a:r>
            <a:endParaRPr lang="en-US" sz="2000" b="0" dirty="0"/>
          </a:p>
          <a:p>
            <a:pPr>
              <a:lnSpc>
                <a:spcPct val="150000"/>
              </a:lnSpc>
            </a:pPr>
            <a:r>
              <a:rPr lang="en-US" sz="2000" dirty="0"/>
              <a:t>Used a CCG-based CKY parser (Liang &amp; Potts, 2015), (</a:t>
            </a:r>
            <a:r>
              <a:rPr lang="en-US" sz="2000" dirty="0" err="1"/>
              <a:t>Artzi</a:t>
            </a:r>
            <a:r>
              <a:rPr lang="en-US" sz="2000" dirty="0"/>
              <a:t> &amp; </a:t>
            </a:r>
            <a:r>
              <a:rPr lang="en-US" sz="2000" dirty="0" err="1"/>
              <a:t>Zettlemoyer</a:t>
            </a:r>
            <a:r>
              <a:rPr lang="en-US" sz="2000" dirty="0"/>
              <a:t>, 2013). 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Split data set into 8 folds by participant in corpus (32 participants).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(28, 2, 2) dataset split for training, validation, and test sets. </a:t>
            </a:r>
            <a:endParaRPr lang="en-US" sz="2000" b="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0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4419600" cy="29146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Originally generated 1K hypotheses per utterance. 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Correct hypotheses lay in top 10 results in 92% of lists. 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Set consequent list lengths to 10.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Used only transcriptions with fewer than 8 words due to computational cost of parsing. </a:t>
            </a:r>
            <a:endParaRPr lang="en-US" sz="2000" b="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50294"/>
            <a:ext cx="3810000" cy="31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27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 Evaluation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Word error rate (WER)</a:t>
                </a:r>
                <a:r>
                  <a:rPr lang="en-US" sz="2000" dirty="0"/>
                  <a:t>: Measure of alignment between transcripts. Combines </a:t>
                </a:r>
                <a:r>
                  <a:rPr lang="en-US" sz="2000" i="1" dirty="0"/>
                  <a:t>substitutions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i="1" dirty="0"/>
                  <a:t>, deletions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i="1" dirty="0"/>
                  <a:t>, and insertions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to measure accuracy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𝑡𝑟𝑎𝑛𝑠𝑐𝑟𝑖𝑝𝑡𝑖𝑜𝑛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𝑊𝐸𝑅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Recall@1:</a:t>
                </a:r>
                <a:r>
                  <a:rPr lang="en-US" sz="2000" dirty="0"/>
                  <a:t> Top hypothesis correct. </a:t>
                </a:r>
                <a:endParaRPr lang="en-US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Recall@5:</a:t>
                </a:r>
                <a:r>
                  <a:rPr lang="en-US" sz="2000" dirty="0"/>
                  <a:t>  One of top 5 hypotheses correct. </a:t>
                </a:r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:endParaRPr lang="en-US" sz="20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  <a:blipFill>
                <a:blip r:embed="rId3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59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Evaluation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Full Semantic Form</a:t>
                </a:r>
                <a:r>
                  <a:rPr lang="en-US" sz="2000" dirty="0"/>
                  <a:t>: Exact match of predicates in ground truth form. </a:t>
                </a:r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Recall:</a:t>
                </a: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𝐶𝑜𝑟𝑟𝑒𝑐𝑡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𝑝𝑟𝑒𝑑𝑖𝑐𝑎𝑡𝑒𝑠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h𝑦𝑝𝑜𝑡h𝑒𝑠𝑖𝑠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𝐶𝑜𝑟𝑟𝑒𝑐𝑡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𝑃𝑟𝑒𝑑𝑖𝑐𝑎𝑡𝑒𝑠</m:t>
                        </m:r>
                      </m:den>
                    </m:f>
                  </m:oMath>
                </a14:m>
                <a:endParaRPr lang="en-US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Precision: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𝐶𝑜𝑟𝑟𝑒𝑐𝑡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𝑝𝑟𝑒𝑑𝑖𝑐𝑎𝑡𝑒𝑠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h𝑦𝑝𝑜𝑡h𝑒𝑠𝑖𝑠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𝑃𝑟𝑒𝑑𝑖𝑐𝑎𝑡𝑒𝑠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h𝑦𝑝𝑜𝑡h𝑒𝑠𝑖𝑠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/>
                  <a:t>F1:</a:t>
                </a:r>
                <a:r>
                  <a:rPr lang="en-US" sz="2000" dirty="0"/>
                  <a:t>  Harmonic mean of precision and recall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  <a:blipFill>
                <a:blip r:embed="rId3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Baseline with no re-ranking (i.e.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), denoted ASR.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Main system with no interpolation (i.e.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), denoted </a:t>
                </a:r>
                <a:r>
                  <a:rPr lang="en-US" sz="2000" dirty="0" err="1"/>
                  <a:t>SemP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Re-trained using validation set over different combinations of conditions.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Ran experiments with 8-fold cross validation.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  <a:blipFill>
                <a:blip r:embed="rId3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Introduction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Background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Related Work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Experimental Set-up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Experiments &amp; Results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Concluding Remarks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2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457200" y="2378830"/>
            <a:ext cx="13716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292464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Validation Set</a:t>
            </a:r>
          </a:p>
        </p:txBody>
      </p:sp>
      <p:sp>
        <p:nvSpPr>
          <p:cNvPr id="8" name="Oval 7"/>
          <p:cNvSpPr/>
          <p:nvPr/>
        </p:nvSpPr>
        <p:spPr>
          <a:xfrm>
            <a:off x="2590800" y="1611292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797929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0800" y="3987273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3"/>
            <a:endCxn id="8" idx="2"/>
          </p:cNvCxnSpPr>
          <p:nvPr/>
        </p:nvCxnSpPr>
        <p:spPr>
          <a:xfrm flipV="1">
            <a:off x="1828800" y="2030392"/>
            <a:ext cx="762000" cy="1186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9" idx="2"/>
          </p:cNvCxnSpPr>
          <p:nvPr/>
        </p:nvCxnSpPr>
        <p:spPr>
          <a:xfrm flipV="1">
            <a:off x="1828800" y="3217029"/>
            <a:ext cx="7620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7000" y="179955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5100" y="298619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417554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 rot="18159658">
            <a:off x="1625965" y="2180361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SemP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15546" y="287717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ASR</a:t>
            </a:r>
            <a:endParaRPr lang="en-US" dirty="0"/>
          </a:p>
        </p:txBody>
      </p:sp>
      <p:sp>
        <p:nvSpPr>
          <p:cNvPr id="22" name="Rectangle: Rounded Corners 21"/>
          <p:cNvSpPr/>
          <p:nvPr/>
        </p:nvSpPr>
        <p:spPr>
          <a:xfrm>
            <a:off x="4555280" y="2378830"/>
            <a:ext cx="13716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69580" y="292464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Test </a:t>
            </a:r>
          </a:p>
          <a:p>
            <a:pPr algn="ctr"/>
            <a:r>
              <a:rPr lang="en-US" sz="1600" dirty="0"/>
              <a:t>Set</a:t>
            </a:r>
          </a:p>
        </p:txBody>
      </p:sp>
      <p:cxnSp>
        <p:nvCxnSpPr>
          <p:cNvPr id="25" name="Straight Arrow Connector 24"/>
          <p:cNvCxnSpPr>
            <a:stCxn id="8" idx="6"/>
            <a:endCxn id="22" idx="1"/>
          </p:cNvCxnSpPr>
          <p:nvPr/>
        </p:nvCxnSpPr>
        <p:spPr>
          <a:xfrm>
            <a:off x="3429000" y="2030392"/>
            <a:ext cx="1126280" cy="1186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22" idx="1"/>
          </p:cNvCxnSpPr>
          <p:nvPr/>
        </p:nvCxnSpPr>
        <p:spPr>
          <a:xfrm>
            <a:off x="3429000" y="3217029"/>
            <a:ext cx="112628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6"/>
            <a:endCxn id="22" idx="1"/>
          </p:cNvCxnSpPr>
          <p:nvPr/>
        </p:nvCxnSpPr>
        <p:spPr>
          <a:xfrm flipV="1">
            <a:off x="3429000" y="3217030"/>
            <a:ext cx="1126280" cy="118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0" idx="2"/>
          </p:cNvCxnSpPr>
          <p:nvPr/>
        </p:nvCxnSpPr>
        <p:spPr>
          <a:xfrm>
            <a:off x="0" y="4406373"/>
            <a:ext cx="2590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800" y="404293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Training Set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7053160" y="2378830"/>
            <a:ext cx="13716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85002" y="3047751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Results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926880" y="2724150"/>
            <a:ext cx="1126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26880" y="3714750"/>
            <a:ext cx="1126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70920" y="3375045"/>
            <a:ext cx="88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SemP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70920" y="237883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362200" y="687041"/>
            <a:ext cx="142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Re-training Condition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330034" y="1338717"/>
            <a:ext cx="144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12580" y="687041"/>
            <a:ext cx="142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Re-ranking Condition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780414" y="1338717"/>
            <a:ext cx="144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35" grpId="0"/>
      <p:bldP spid="36" grpId="0" animBg="1"/>
      <p:bldP spid="37" grpId="0"/>
      <p:bldP spid="42" grpId="0"/>
      <p:bldP spid="43" grpId="0"/>
      <p:bldP spid="45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97986"/>
              </p:ext>
            </p:extLst>
          </p:nvPr>
        </p:nvGraphicFramePr>
        <p:xfrm>
          <a:off x="304798" y="1885950"/>
          <a:ext cx="8534403" cy="66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26886738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8816581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1049373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59035163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6847418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9858000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6155998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6090231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598853091"/>
                    </a:ext>
                  </a:extLst>
                </a:gridCol>
              </a:tblGrid>
              <a:tr h="3817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Re-training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Re-ranking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R@5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SF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210264102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14.55*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55.31*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72.47*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0.334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671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036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47038"/>
              </p:ext>
            </p:extLst>
          </p:nvPr>
        </p:nvGraphicFramePr>
        <p:xfrm>
          <a:off x="304798" y="1885950"/>
          <a:ext cx="8534403" cy="93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26886738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8816581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1049373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59035163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6847418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9858000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6155998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6090231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598853091"/>
                    </a:ext>
                  </a:extLst>
                </a:gridCol>
              </a:tblGrid>
              <a:tr h="3817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Re-training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Re-ranking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R@5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SF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210264102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14.55*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55.31*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72.47*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0.334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6714371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18.46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38.42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65.33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0.299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0.557*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0.564*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0.598*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375233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23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09552"/>
              </p:ext>
            </p:extLst>
          </p:nvPr>
        </p:nvGraphicFramePr>
        <p:xfrm>
          <a:off x="304798" y="1885950"/>
          <a:ext cx="8534403" cy="121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26886738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8816581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1049373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59035163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6847418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9858000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6155998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6090231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598853091"/>
                    </a:ext>
                  </a:extLst>
                </a:gridCol>
              </a:tblGrid>
              <a:tr h="3817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Re-training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Re-ranking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R@5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SF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210264102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14.55*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55.31*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72.47*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0.334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6714371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18.46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38.42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65.33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0.299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0.557*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0.564*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0.598*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3752338894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22.00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45.86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59.12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0.276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0.457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0.478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196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746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00601"/>
              </p:ext>
            </p:extLst>
          </p:nvPr>
        </p:nvGraphicFramePr>
        <p:xfrm>
          <a:off x="304798" y="1885950"/>
          <a:ext cx="8534403" cy="149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26886738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8816581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1049373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59035163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6847418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9858000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6155998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6090231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598853091"/>
                    </a:ext>
                  </a:extLst>
                </a:gridCol>
              </a:tblGrid>
              <a:tr h="3817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Re-training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Re-ranking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R@5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SF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210264102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14.55*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55.31*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72.47*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0.334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6714371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18.46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38.42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65.33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0.299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0.557*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0.564*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0.598*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3752338894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22.00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45.86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59.12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0.276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0.457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0.478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1962926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22.22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45.92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59.58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0.283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0.440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0.443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0.455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67015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31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11810"/>
              </p:ext>
            </p:extLst>
          </p:nvPr>
        </p:nvGraphicFramePr>
        <p:xfrm>
          <a:off x="304798" y="1885950"/>
          <a:ext cx="8534403" cy="177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26886738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8816581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1049373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59035163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6847418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9858000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6155998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6090231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598853091"/>
                    </a:ext>
                  </a:extLst>
                </a:gridCol>
              </a:tblGrid>
              <a:tr h="3817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Re-training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Re-ranking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R@5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SF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210264102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14.55*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55.31*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72.47*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0.334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6714371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18.46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38.42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65.33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0.299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0.557*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0.564*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0.598*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3752338894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22.00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45.86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59.12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0.276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0.457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0.478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1962926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22.22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45.92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59.58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0.283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0.440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0.443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0.455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67015071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25.57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30.46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52.42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0.302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0.569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0.581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0.604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510032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94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798" y="1885950"/>
          <a:ext cx="8534403" cy="205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26886738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88165810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10493732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359035163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6847418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98580008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61559983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6090231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598853091"/>
                    </a:ext>
                  </a:extLst>
                </a:gridCol>
              </a:tblGrid>
              <a:tr h="3817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Re-training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Re-ranking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R@5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SF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210264102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14.55*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55.31*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72.47*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0.334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0.484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6714371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None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18.46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38.42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65.33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0.299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0.557*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0.564*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0.598*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3752338894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22.00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45.86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59.12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0.276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0.457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0.478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131962926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22.22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45.92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59.58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0.283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0.440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0.443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0.455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67015071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ASR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25.57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30.46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52.42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0.302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0.569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0.581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0.604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1510032342"/>
                  </a:ext>
                </a:extLst>
              </a:tr>
              <a:tr h="2790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SemP</a:t>
                      </a:r>
                      <a:endParaRPr lang="en-US" sz="1300" dirty="0"/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25.79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29.54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52.55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0.311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0.566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0.573</a:t>
                      </a:r>
                    </a:p>
                  </a:txBody>
                  <a:tcPr marL="72114" marR="72114" marT="36058" marB="36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0.600</a:t>
                      </a:r>
                    </a:p>
                  </a:txBody>
                  <a:tcPr marL="72114" marR="72114" marT="36058" marB="36058"/>
                </a:tc>
                <a:extLst>
                  <a:ext uri="{0D108BD9-81ED-4DB2-BD59-A6C34878D82A}">
                    <a16:rowId xmlns:a16="http://schemas.microsoft.com/office/drawing/2014/main" val="354002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02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7467600" cy="2914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Ran paired Student’s t-tests on results.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Statistically significant increase in partial semantic performance (P, R, F1) over baseline (p &lt; 0.05).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No significant difference in full semantic performance (p = 0.12)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Significant decrease in transcription performance (WER, T1, T5).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Re-training has significant adverse effect on transcription.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No significant difference in partial semantic form performance for re-ranking under different re-training conditions.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1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74676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Ultimately interested in semantic parsing performance of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0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500670"/>
                  </p:ext>
                </p:extLst>
              </p:nvPr>
            </p:nvGraphicFramePr>
            <p:xfrm>
              <a:off x="990600" y="2114550"/>
              <a:ext cx="6934201" cy="139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892">
                      <a:extLst>
                        <a:ext uri="{9D8B030D-6E8A-4147-A177-3AD203B41FA5}">
                          <a16:colId xmlns:a16="http://schemas.microsoft.com/office/drawing/2014/main" val="3569741320"/>
                        </a:ext>
                      </a:extLst>
                    </a:gridCol>
                    <a:gridCol w="2825733">
                      <a:extLst>
                        <a:ext uri="{9D8B030D-6E8A-4147-A177-3AD203B41FA5}">
                          <a16:colId xmlns:a16="http://schemas.microsoft.com/office/drawing/2014/main" val="1679927235"/>
                        </a:ext>
                      </a:extLst>
                    </a:gridCol>
                    <a:gridCol w="520530">
                      <a:extLst>
                        <a:ext uri="{9D8B030D-6E8A-4147-A177-3AD203B41FA5}">
                          <a16:colId xmlns:a16="http://schemas.microsoft.com/office/drawing/2014/main" val="3714260852"/>
                        </a:ext>
                      </a:extLst>
                    </a:gridCol>
                    <a:gridCol w="629046">
                      <a:extLst>
                        <a:ext uri="{9D8B030D-6E8A-4147-A177-3AD203B41FA5}">
                          <a16:colId xmlns:a16="http://schemas.microsoft.com/office/drawing/2014/main" val="4215732909"/>
                        </a:ext>
                      </a:extLst>
                    </a:gridCol>
                  </a:tblGrid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Hypothesis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Semantic</a:t>
                          </a:r>
                          <a:r>
                            <a:rPr lang="en-US" sz="1100" baseline="0" dirty="0"/>
                            <a:t> Form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Parse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ASR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604459494"/>
                      </a:ext>
                    </a:extLst>
                  </a:tr>
                  <a:tr h="222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Please</a:t>
                          </a:r>
                          <a:r>
                            <a:rPr lang="en-US" sz="1100" baseline="0" dirty="0"/>
                            <a:t> walk to professor smith a coffee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Walk(l3_516)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-45.40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-476184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430297583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i="1" dirty="0"/>
                            <a:t>Please walk to  professor</a:t>
                          </a:r>
                          <a:r>
                            <a:rPr lang="en-US" sz="1100" b="1" i="1" baseline="0" dirty="0"/>
                            <a:t> smith’s office</a:t>
                          </a:r>
                          <a:endParaRPr lang="en-US" sz="1100" b="1" i="1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walk(the(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1100" dirty="0"/>
                            <a:t>x:l.(and(possesses(x,tom),office(x)))))</a:t>
                          </a:r>
                        </a:p>
                        <a:p>
                          <a:pPr algn="ctr"/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-38.55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-476359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3738608883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Please walk</a:t>
                          </a:r>
                          <a:r>
                            <a:rPr lang="en-US" sz="1100" baseline="0" dirty="0"/>
                            <a:t> to professor smith the coffee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Walk(l3_516)</a:t>
                          </a:r>
                        </a:p>
                        <a:p>
                          <a:pPr algn="ctr"/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-46.54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-476378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665716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500670"/>
                  </p:ext>
                </p:extLst>
              </p:nvPr>
            </p:nvGraphicFramePr>
            <p:xfrm>
              <a:off x="990600" y="2114550"/>
              <a:ext cx="6934201" cy="139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892">
                      <a:extLst>
                        <a:ext uri="{9D8B030D-6E8A-4147-A177-3AD203B41FA5}">
                          <a16:colId xmlns:a16="http://schemas.microsoft.com/office/drawing/2014/main" val="3569741320"/>
                        </a:ext>
                      </a:extLst>
                    </a:gridCol>
                    <a:gridCol w="2825733">
                      <a:extLst>
                        <a:ext uri="{9D8B030D-6E8A-4147-A177-3AD203B41FA5}">
                          <a16:colId xmlns:a16="http://schemas.microsoft.com/office/drawing/2014/main" val="1679927235"/>
                        </a:ext>
                      </a:extLst>
                    </a:gridCol>
                    <a:gridCol w="520530">
                      <a:extLst>
                        <a:ext uri="{9D8B030D-6E8A-4147-A177-3AD203B41FA5}">
                          <a16:colId xmlns:a16="http://schemas.microsoft.com/office/drawing/2014/main" val="3714260852"/>
                        </a:ext>
                      </a:extLst>
                    </a:gridCol>
                    <a:gridCol w="629046">
                      <a:extLst>
                        <a:ext uri="{9D8B030D-6E8A-4147-A177-3AD203B41FA5}">
                          <a16:colId xmlns:a16="http://schemas.microsoft.com/office/drawing/2014/main" val="4215732909"/>
                        </a:ext>
                      </a:extLst>
                    </a:gridCol>
                  </a:tblGrid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Hypothesis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Semantic</a:t>
                          </a:r>
                          <a:r>
                            <a:rPr lang="en-US" sz="1100" baseline="0" dirty="0"/>
                            <a:t> Form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Parse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ASR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604459494"/>
                      </a:ext>
                    </a:extLst>
                  </a:tr>
                  <a:tr h="222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Please</a:t>
                          </a:r>
                          <a:r>
                            <a:rPr lang="en-US" sz="1100" baseline="0" dirty="0"/>
                            <a:t> walk to professor smith a coffee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Walk(l3_516)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-45.40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-476184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430297583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i="1" dirty="0"/>
                            <a:t>Please walk to  professor</a:t>
                          </a:r>
                          <a:r>
                            <a:rPr lang="en-US" sz="1100" b="1" i="1" baseline="0" dirty="0"/>
                            <a:t> smith’s office</a:t>
                          </a:r>
                          <a:endParaRPr lang="en-US" sz="1100" b="1" i="1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7" marR="54357" marT="27178" marB="27178">
                        <a:blipFill>
                          <a:blip r:embed="rId3"/>
                          <a:stretch>
                            <a:fillRect l="-104957" t="-160000" r="-41595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-38.55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-476359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3738608883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Please walk</a:t>
                          </a:r>
                          <a:r>
                            <a:rPr lang="en-US" sz="1100" baseline="0" dirty="0"/>
                            <a:t> to professor smith the coffee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Walk(l3_516)</a:t>
                          </a:r>
                        </a:p>
                        <a:p>
                          <a:pPr algn="ctr"/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-46.54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-476378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6657165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949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Automatic Speech Recognition (ASR) becoming more prominent.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Performance beginning to allow wider adoption.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There is still room to grow.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2631406"/>
            <a:ext cx="2381250" cy="11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95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785372"/>
                  </p:ext>
                </p:extLst>
              </p:nvPr>
            </p:nvGraphicFramePr>
            <p:xfrm>
              <a:off x="990599" y="2114550"/>
              <a:ext cx="6934201" cy="139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892">
                      <a:extLst>
                        <a:ext uri="{9D8B030D-6E8A-4147-A177-3AD203B41FA5}">
                          <a16:colId xmlns:a16="http://schemas.microsoft.com/office/drawing/2014/main" val="3569741320"/>
                        </a:ext>
                      </a:extLst>
                    </a:gridCol>
                    <a:gridCol w="2825733">
                      <a:extLst>
                        <a:ext uri="{9D8B030D-6E8A-4147-A177-3AD203B41FA5}">
                          <a16:colId xmlns:a16="http://schemas.microsoft.com/office/drawing/2014/main" val="1679927235"/>
                        </a:ext>
                      </a:extLst>
                    </a:gridCol>
                    <a:gridCol w="520530">
                      <a:extLst>
                        <a:ext uri="{9D8B030D-6E8A-4147-A177-3AD203B41FA5}">
                          <a16:colId xmlns:a16="http://schemas.microsoft.com/office/drawing/2014/main" val="3714260852"/>
                        </a:ext>
                      </a:extLst>
                    </a:gridCol>
                    <a:gridCol w="629046">
                      <a:extLst>
                        <a:ext uri="{9D8B030D-6E8A-4147-A177-3AD203B41FA5}">
                          <a16:colId xmlns:a16="http://schemas.microsoft.com/office/drawing/2014/main" val="4215732909"/>
                        </a:ext>
                      </a:extLst>
                    </a:gridCol>
                  </a:tblGrid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Hypothesis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Semantic</a:t>
                          </a:r>
                          <a:r>
                            <a:rPr lang="en-US" sz="1100" baseline="0" dirty="0"/>
                            <a:t> Form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Parse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ASR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604459494"/>
                      </a:ext>
                    </a:extLst>
                  </a:tr>
                  <a:tr h="222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i="1" dirty="0"/>
                            <a:t>Please walk to  professor</a:t>
                          </a:r>
                          <a:r>
                            <a:rPr lang="en-US" sz="1100" b="1" i="1" baseline="0" dirty="0"/>
                            <a:t> smith’s office</a:t>
                          </a:r>
                          <a:endParaRPr lang="en-US" sz="1100" b="1" i="1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walk(the(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1100" dirty="0"/>
                            <a:t>x:l.(and(possesses(x,tom),office(x)))))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-38.55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-476359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430297583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Please</a:t>
                          </a:r>
                          <a:r>
                            <a:rPr lang="en-US" sz="1100" baseline="0" dirty="0"/>
                            <a:t> walk to professor smith a coffee</a:t>
                          </a:r>
                          <a:endParaRPr lang="en-US" sz="1100" dirty="0"/>
                        </a:p>
                        <a:p>
                          <a:pPr algn="ctr"/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Walk(l3_516)</a:t>
                          </a:r>
                        </a:p>
                        <a:p>
                          <a:pPr algn="ctr"/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-45.40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-476254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788659370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Please walk</a:t>
                          </a:r>
                          <a:r>
                            <a:rPr lang="en-US" sz="1100" baseline="0" dirty="0"/>
                            <a:t> to professor smith the coffee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Walk(l3_516)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-46.54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-476378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4579193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785372"/>
                  </p:ext>
                </p:extLst>
              </p:nvPr>
            </p:nvGraphicFramePr>
            <p:xfrm>
              <a:off x="990599" y="2114550"/>
              <a:ext cx="6934201" cy="139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8892">
                      <a:extLst>
                        <a:ext uri="{9D8B030D-6E8A-4147-A177-3AD203B41FA5}">
                          <a16:colId xmlns:a16="http://schemas.microsoft.com/office/drawing/2014/main" val="3569741320"/>
                        </a:ext>
                      </a:extLst>
                    </a:gridCol>
                    <a:gridCol w="2825733">
                      <a:extLst>
                        <a:ext uri="{9D8B030D-6E8A-4147-A177-3AD203B41FA5}">
                          <a16:colId xmlns:a16="http://schemas.microsoft.com/office/drawing/2014/main" val="1679927235"/>
                        </a:ext>
                      </a:extLst>
                    </a:gridCol>
                    <a:gridCol w="520530">
                      <a:extLst>
                        <a:ext uri="{9D8B030D-6E8A-4147-A177-3AD203B41FA5}">
                          <a16:colId xmlns:a16="http://schemas.microsoft.com/office/drawing/2014/main" val="3714260852"/>
                        </a:ext>
                      </a:extLst>
                    </a:gridCol>
                    <a:gridCol w="629046">
                      <a:extLst>
                        <a:ext uri="{9D8B030D-6E8A-4147-A177-3AD203B41FA5}">
                          <a16:colId xmlns:a16="http://schemas.microsoft.com/office/drawing/2014/main" val="4215732909"/>
                        </a:ext>
                      </a:extLst>
                    </a:gridCol>
                  </a:tblGrid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Hypothesis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Semantic</a:t>
                          </a:r>
                          <a:r>
                            <a:rPr lang="en-US" sz="1100" baseline="0" dirty="0"/>
                            <a:t> Form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Parse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ASR</a:t>
                          </a:r>
                          <a:r>
                            <a:rPr lang="en-US" sz="1100" baseline="0" dirty="0"/>
                            <a:t> Score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604459494"/>
                      </a:ext>
                    </a:extLst>
                  </a:tr>
                  <a:tr h="222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i="1" dirty="0"/>
                            <a:t>Please walk to  professor</a:t>
                          </a:r>
                          <a:r>
                            <a:rPr lang="en-US" sz="1100" b="1" i="1" baseline="0" dirty="0"/>
                            <a:t> smith’s office</a:t>
                          </a:r>
                          <a:endParaRPr lang="en-US" sz="1100" b="1" i="1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357" marR="54357" marT="27178" marB="27178">
                        <a:blipFill>
                          <a:blip r:embed="rId3"/>
                          <a:stretch>
                            <a:fillRect l="-105184" t="-181081" r="-41901" b="-35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-38.55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-476359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1430297583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Please</a:t>
                          </a:r>
                          <a:r>
                            <a:rPr lang="en-US" sz="1100" baseline="0" dirty="0"/>
                            <a:t> walk to professor smith a coffee</a:t>
                          </a:r>
                          <a:endParaRPr lang="en-US" sz="1100" dirty="0"/>
                        </a:p>
                        <a:p>
                          <a:pPr algn="ctr"/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Walk(l3_516)</a:t>
                          </a:r>
                        </a:p>
                        <a:p>
                          <a:pPr algn="ctr"/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-45.40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-476254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788659370"/>
                      </a:ext>
                    </a:extLst>
                  </a:tr>
                  <a:tr h="39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Please walk</a:t>
                          </a:r>
                          <a:r>
                            <a:rPr lang="en-US" sz="1100" baseline="0" dirty="0"/>
                            <a:t> to professor smith the coffee</a:t>
                          </a:r>
                          <a:endParaRPr lang="en-US" sz="1100" dirty="0"/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Walk(l3_516)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-46.54</a:t>
                          </a:r>
                        </a:p>
                      </a:txBody>
                      <a:tcPr marL="54357" marR="54357" marT="27178" marB="271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-476378</a:t>
                          </a:r>
                        </a:p>
                      </a:txBody>
                      <a:tcPr marL="54357" marR="54357" marT="27178" marB="27178"/>
                    </a:tc>
                    <a:extLst>
                      <a:ext uri="{0D108BD9-81ED-4DB2-BD59-A6C34878D82A}">
                        <a16:rowId xmlns:a16="http://schemas.microsoft.com/office/drawing/2014/main" val="457919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7254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Additional experiments run with interpolation of ASR and parse confidence scores.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Tested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000" dirty="0"/>
                  <a:t> at 0.005 intervals on validation set.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  <a:blipFill>
                <a:blip r:embed="rId3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2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4682542"/>
            <a:ext cx="2057400" cy="274637"/>
          </a:xfrm>
        </p:spPr>
        <p:txBody>
          <a:bodyPr/>
          <a:lstStyle/>
          <a:p>
            <a:fld id="{168E552D-77E3-4395-876D-3F5537EDEB80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0" y="1684314"/>
            <a:ext cx="5611144" cy="2209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76" y="1795179"/>
            <a:ext cx="2644978" cy="21481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25902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625902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R@1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61662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R@5</a:t>
            </a:r>
          </a:p>
        </p:txBody>
      </p:sp>
    </p:spTree>
    <p:extLst>
      <p:ext uri="{BB962C8B-B14F-4D97-AF65-F5344CB8AC3E}">
        <p14:creationId xmlns:p14="http://schemas.microsoft.com/office/powerpoint/2010/main" val="4035062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4735513"/>
            <a:ext cx="2057400" cy="274637"/>
          </a:xfrm>
        </p:spPr>
        <p:txBody>
          <a:bodyPr/>
          <a:lstStyle/>
          <a:p>
            <a:fld id="{168E552D-77E3-4395-876D-3F5537EDEB80}" type="slidenum">
              <a:rPr lang="en-US" smtClean="0"/>
              <a:t>43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08" y="663576"/>
            <a:ext cx="2433987" cy="19688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03" y="2727377"/>
            <a:ext cx="5245005" cy="2032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789" y="2757888"/>
            <a:ext cx="2582611" cy="2023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28470" y="2739600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4422" y="2739600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99914" y="2762019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3977" y="2554458"/>
            <a:ext cx="22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Precision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9833" y="2536205"/>
            <a:ext cx="22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Recall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362" y="2517798"/>
            <a:ext cx="22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F1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3804" y="672712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64704" y="461458"/>
            <a:ext cx="22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Full Semantic Form</a:t>
            </a:r>
          </a:p>
        </p:txBody>
      </p:sp>
    </p:spTree>
    <p:extLst>
      <p:ext uri="{BB962C8B-B14F-4D97-AF65-F5344CB8AC3E}">
        <p14:creationId xmlns:p14="http://schemas.microsoft.com/office/powerpoint/2010/main" val="400706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Experiments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=0.865</m:t>
                    </m:r>
                  </m:oMath>
                </a14:m>
                <a:r>
                  <a:rPr lang="en-US" sz="2000" dirty="0"/>
                  <a:t> Maximized F1 performance.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Implies signal from both ASR and parser is useful.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No statistical significance between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=0.865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=1.0 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Statistical significance results identical to no interpolation case.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Re-training not pursued due to statistical analysis results.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50"/>
                <a:ext cx="7467600" cy="2914650"/>
              </a:xfrm>
              <a:blipFill>
                <a:blip r:embed="rId3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16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Related Work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Experimental Set-up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Experiments &amp; Results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Conclusion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Future Work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Concluding Remarks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79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Deep learning approaches allow for end-to-end ASR (Graves et al. 2014, </a:t>
            </a:r>
            <a:r>
              <a:rPr lang="en-US" sz="2000" dirty="0" err="1"/>
              <a:t>Xiong</a:t>
            </a:r>
            <a:r>
              <a:rPr lang="en-US" sz="2000" dirty="0"/>
              <a:t> et al. 2016)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Neural parsing technique claims to require less computation time than CKY algorithm (</a:t>
            </a:r>
            <a:r>
              <a:rPr lang="en-US" sz="2000" dirty="0" err="1"/>
              <a:t>Misra</a:t>
            </a:r>
            <a:r>
              <a:rPr lang="en-US" sz="2000" dirty="0"/>
              <a:t> et al. 2016)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Could replace components in pipeline, train jointly.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 pre-trained models with our dataset for fine-tuning.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1054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Current results motivate pursuit of dialogue-based pipeline (Thomason et al. 2015)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959846"/>
            <a:ext cx="1809750" cy="27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71628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Improved F1 scores could result in shorter disambiguation dialogs.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971092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/>
              <a:t>SemP</a:t>
            </a:r>
            <a:r>
              <a:rPr lang="en-US" sz="1600" b="1" u="sng" dirty="0"/>
              <a:t>:</a:t>
            </a:r>
            <a:r>
              <a:rPr lang="en-US" sz="1600" dirty="0"/>
              <a:t> walk(the(𝜆</a:t>
            </a:r>
            <a:r>
              <a:rPr lang="en-US" sz="1600" dirty="0" err="1"/>
              <a:t>x:l</a:t>
            </a:r>
            <a:r>
              <a:rPr lang="en-US" sz="1600" dirty="0"/>
              <a:t>.(and(possesses(</a:t>
            </a:r>
            <a:r>
              <a:rPr lang="en-US" sz="1600" dirty="0" err="1"/>
              <a:t>x,tom</a:t>
            </a:r>
            <a:r>
              <a:rPr lang="en-US" sz="1600" dirty="0"/>
              <a:t>),office(x)))))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515395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ASR:</a:t>
            </a:r>
            <a:r>
              <a:rPr lang="en-US" sz="1600" dirty="0"/>
              <a:t> walk(l3_516)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59698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Correct:</a:t>
            </a:r>
            <a:r>
              <a:rPr lang="en-US" sz="1600" dirty="0"/>
              <a:t> walk(the(𝜆</a:t>
            </a:r>
            <a:r>
              <a:rPr lang="en-US" sz="1600" dirty="0" err="1"/>
              <a:t>x:l</a:t>
            </a:r>
            <a:r>
              <a:rPr lang="en-US" sz="1600" dirty="0"/>
              <a:t>.(and(possesses(</a:t>
            </a:r>
            <a:r>
              <a:rPr lang="en-US" sz="1600" dirty="0" err="1"/>
              <a:t>x,smith</a:t>
            </a:r>
            <a:r>
              <a:rPr lang="en-US" sz="1600" dirty="0"/>
              <a:t>),office(x))))) </a:t>
            </a:r>
          </a:p>
        </p:txBody>
      </p:sp>
    </p:spTree>
    <p:extLst>
      <p:ext uri="{BB962C8B-B14F-4D97-AF65-F5344CB8AC3E}">
        <p14:creationId xmlns:p14="http://schemas.microsoft.com/office/powerpoint/2010/main" val="914880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105400" cy="29146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Re-ranking significantly improves partial semantic performance.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Decrease  in transcription performance significant.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Current results encouraging for dialogue pipeline potential.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2691756"/>
            <a:ext cx="2743200" cy="10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016"/>
            <a:ext cx="8229600" cy="85725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Motivation</a:t>
            </a:r>
            <a:r>
              <a:rPr lang="en-US" sz="2000" dirty="0"/>
              <a:t>: Would like a language-understanding pipeline in BWI lab. </a:t>
            </a:r>
            <a:endParaRPr lang="en-US" sz="2000" b="1" u="sng" dirty="0"/>
          </a:p>
          <a:p>
            <a:pPr>
              <a:lnSpc>
                <a:spcPct val="150000"/>
              </a:lnSpc>
            </a:pPr>
            <a:r>
              <a:rPr lang="en-US" sz="2000" dirty="0"/>
              <a:t>Speech would allow for greater user-friendliness.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6215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0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190750"/>
            <a:ext cx="1276350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190750"/>
            <a:ext cx="1600200" cy="1278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190750"/>
            <a:ext cx="1075576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3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04775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An Analysis of Using Semantic Parsing </a:t>
            </a:r>
            <a:br>
              <a:rPr lang="en-US" sz="2800" dirty="0"/>
            </a:br>
            <a:r>
              <a:rPr lang="en-US" sz="2800" dirty="0"/>
              <a:t>for </a:t>
            </a:r>
            <a:br>
              <a:rPr lang="en-US" sz="2800" dirty="0"/>
            </a:br>
            <a:r>
              <a:rPr lang="en-US" sz="2800" dirty="0"/>
              <a:t>Speech Recognition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87138" y="3105150"/>
            <a:ext cx="2417323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Rodolfo Corona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4761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728"/>
            <a:ext cx="8458200" cy="32816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00" dirty="0" err="1"/>
              <a:t>Artzi</a:t>
            </a:r>
            <a:r>
              <a:rPr lang="en-US" sz="800" dirty="0"/>
              <a:t>, Y., &amp; </a:t>
            </a:r>
            <a:r>
              <a:rPr lang="en-US" sz="800" dirty="0" err="1"/>
              <a:t>Zettlemoyer</a:t>
            </a:r>
            <a:r>
              <a:rPr lang="en-US" sz="800" dirty="0"/>
              <a:t>, L. (2013a). UW SPF: The University of Washington Semantic Parsing Framework. </a:t>
            </a:r>
            <a:r>
              <a:rPr lang="en-US" sz="800" dirty="0" err="1"/>
              <a:t>arXiv</a:t>
            </a:r>
            <a:r>
              <a:rPr lang="en-US" sz="800" dirty="0"/>
              <a:t> preprint arXiv:1311.3011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/>
              <a:t>Erdogan, H., </a:t>
            </a:r>
            <a:r>
              <a:rPr lang="en-US" sz="800" dirty="0" err="1"/>
              <a:t>Sarikaya</a:t>
            </a:r>
            <a:r>
              <a:rPr lang="en-US" sz="800" dirty="0"/>
              <a:t>, R., Chen, S. F., Gao, Y., &amp; </a:t>
            </a:r>
            <a:r>
              <a:rPr lang="en-US" sz="800" dirty="0" err="1"/>
              <a:t>Picheny</a:t>
            </a:r>
            <a:r>
              <a:rPr lang="en-US" sz="800" dirty="0"/>
              <a:t>, M. (2005). Using Semantic Analysis to Improve Speech Recognition Performance. Computer Speech &amp; Language, 19(3), 321–343.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/>
              <a:t>Graves, A., &amp; </a:t>
            </a:r>
            <a:r>
              <a:rPr lang="en-US" sz="800" dirty="0" err="1"/>
              <a:t>Jaitly</a:t>
            </a:r>
            <a:r>
              <a:rPr lang="en-US" sz="800" dirty="0"/>
              <a:t>, N. (2014). Towards End-To-End Speech Recognition with Recurrent Neural Networks. In ICML (Vol. 14, pp. 1764–1772).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/>
              <a:t>Liang, P., &amp; Potts, C. (2015). Bringing Machine Learning and Compositional Semantics Together. </a:t>
            </a:r>
            <a:r>
              <a:rPr lang="en-US" sz="800" dirty="0" err="1"/>
              <a:t>Annu</a:t>
            </a:r>
            <a:r>
              <a:rPr lang="en-US" sz="800" dirty="0"/>
              <a:t>. Rev. Linguist., 1(1), 355–376.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 err="1"/>
              <a:t>Misra</a:t>
            </a:r>
            <a:r>
              <a:rPr lang="en-US" sz="800" dirty="0"/>
              <a:t>, D. K., &amp; </a:t>
            </a:r>
            <a:r>
              <a:rPr lang="en-US" sz="800" dirty="0" err="1"/>
              <a:t>Artzi</a:t>
            </a:r>
            <a:r>
              <a:rPr lang="en-US" sz="800" dirty="0"/>
              <a:t>, Y. (2016). Neural Shift-Reduce CCG Semantic Parsing. In Proceedings of the Conference on Empirical Methods in Natural Language Processing.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/>
              <a:t>Peng, F., Roy, S., </a:t>
            </a:r>
            <a:r>
              <a:rPr lang="en-US" sz="800" dirty="0" err="1"/>
              <a:t>Shahshahani</a:t>
            </a:r>
            <a:r>
              <a:rPr lang="en-US" sz="800" dirty="0"/>
              <a:t>, B., &amp; </a:t>
            </a:r>
            <a:r>
              <a:rPr lang="en-US" sz="800" dirty="0" err="1"/>
              <a:t>Beaufays</a:t>
            </a:r>
            <a:r>
              <a:rPr lang="en-US" sz="800" dirty="0"/>
              <a:t>, F. (2013). Search Results Based N-best Hypothesis Rescoring with Maximum Entropy Classification. In ASRU (pp. 422–427).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/>
              <a:t>Thomason, J., Zhang, S., Mooney, R., &amp; Stone, P. (2015). Learning to Interpret Natural Language Commands Through Human-Robot Dialog. In Proceedings of the Twenty-Fourth International Joint Conference on Artificial Intelligence (IJCAI)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 err="1"/>
              <a:t>Xiong</a:t>
            </a:r>
            <a:r>
              <a:rPr lang="en-US" sz="800" dirty="0"/>
              <a:t>, W., </a:t>
            </a:r>
            <a:r>
              <a:rPr lang="en-US" sz="800" dirty="0" err="1"/>
              <a:t>Droppo</a:t>
            </a:r>
            <a:r>
              <a:rPr lang="en-US" sz="800" dirty="0"/>
              <a:t>, J., Huang, X., </a:t>
            </a:r>
            <a:r>
              <a:rPr lang="en-US" sz="800" dirty="0" err="1"/>
              <a:t>Seide</a:t>
            </a:r>
            <a:r>
              <a:rPr lang="en-US" sz="800" dirty="0"/>
              <a:t>, F., Seltzer, M., </a:t>
            </a:r>
            <a:r>
              <a:rPr lang="en-US" sz="800" dirty="0" err="1"/>
              <a:t>Stolcke</a:t>
            </a:r>
            <a:r>
              <a:rPr lang="en-US" sz="800" dirty="0"/>
              <a:t>, A., . . . Zweig, G. (2016). Achieving Human Parity in Conversational Speech Recognition. </a:t>
            </a:r>
            <a:r>
              <a:rPr lang="en-US" sz="800" dirty="0" err="1"/>
              <a:t>arXiv</a:t>
            </a:r>
            <a:r>
              <a:rPr lang="en-US" sz="800" dirty="0"/>
              <a:t> preprint arXiv:1610.05256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 err="1"/>
              <a:t>Zechner</a:t>
            </a:r>
            <a:r>
              <a:rPr lang="en-US" sz="800" dirty="0"/>
              <a:t>, K., &amp; </a:t>
            </a:r>
            <a:r>
              <a:rPr lang="en-US" sz="800" dirty="0" err="1"/>
              <a:t>Waibel</a:t>
            </a:r>
            <a:r>
              <a:rPr lang="en-US" sz="800" dirty="0"/>
              <a:t>, A. (1998). Using Chunk Based Partial Parsing of Spontaneous Speech in Unrestricted Domains for Reducing Word Error Rate in Speech Recognition. In Proceedings of the 17th International Conference on Computational Linguistics-Volume 2 (pp. 1453–1459).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7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5334000" cy="29146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Utterance</a:t>
            </a:r>
            <a:r>
              <a:rPr lang="en-US" sz="2000" dirty="0"/>
              <a:t>: The speech signal given by the user. </a:t>
            </a:r>
          </a:p>
          <a:p>
            <a:pPr>
              <a:lnSpc>
                <a:spcPct val="150000"/>
              </a:lnSpc>
            </a:pPr>
            <a:r>
              <a:rPr lang="en-US" sz="2000" b="1" u="sng" dirty="0"/>
              <a:t>Transcription</a:t>
            </a:r>
            <a:r>
              <a:rPr lang="en-US" sz="2000" dirty="0"/>
              <a:t>: The correct text representation of the utterance. </a:t>
            </a:r>
          </a:p>
          <a:p>
            <a:pPr>
              <a:lnSpc>
                <a:spcPct val="150000"/>
              </a:lnSpc>
            </a:pPr>
            <a:r>
              <a:rPr lang="en-US" sz="2000" b="1" u="sng" dirty="0"/>
              <a:t>Hypothesis</a:t>
            </a:r>
            <a:r>
              <a:rPr lang="en-US" sz="2000" dirty="0"/>
              <a:t>: The ASR approximation of the transcription. 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Our approach</a:t>
            </a:r>
            <a:r>
              <a:rPr lang="en-US" sz="2000" dirty="0"/>
              <a:t>: Use semantic parsing to re-rank the n-best list from ASR.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Additionally, use re-ranking scheme to generate new training examples for re-training system. </a:t>
            </a:r>
            <a:endParaRPr lang="en-US" sz="2000" b="1" u="sng" dirty="0"/>
          </a:p>
          <a:p>
            <a:pPr>
              <a:lnSpc>
                <a:spcPct val="150000"/>
              </a:lnSpc>
            </a:pPr>
            <a:r>
              <a:rPr lang="en-US" sz="2000" dirty="0"/>
              <a:t>Most “meaningful” parse likely to be correct hypothesis.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Results</a:t>
            </a:r>
            <a:r>
              <a:rPr lang="en-US" sz="2000" dirty="0"/>
              <a:t>: We show that language understanding is improved despite decrease in transcription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1650"/>
                <a:ext cx="8229600" cy="29146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Process user utterance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and compute a hypothesis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of it from candidates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in our language (i.e. English).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Uses </a:t>
                </a:r>
                <a:r>
                  <a:rPr lang="en-US" sz="2000" i="1" dirty="0"/>
                  <a:t>language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acoustic </a:t>
                </a:r>
                <a:r>
                  <a:rPr lang="en-US" sz="2000" dirty="0"/>
                  <a:t>models in tandem.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Formally: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1650"/>
                <a:ext cx="8229600" cy="2914650"/>
              </a:xfrm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552D-77E3-4395-876D-3F5537EDEB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1132"/>
      </p:ext>
    </p:extLst>
  </p:cSld>
  <p:clrMapOvr>
    <a:masterClrMapping/>
  </p:clrMapOvr>
</p:sld>
</file>

<file path=ppt/theme/theme1.xml><?xml version="1.0" encoding="utf-8"?>
<a:theme xmlns:a="http://schemas.openxmlformats.org/drawingml/2006/main" name="4-3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16-9_UT_Primary_powerpoint</Template>
  <TotalTime>6805</TotalTime>
  <Words>2932</Words>
  <Application>Microsoft Office PowerPoint</Application>
  <PresentationFormat>On-screen Show (16:9)</PresentationFormat>
  <Paragraphs>805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Wingdings</vt:lpstr>
      <vt:lpstr>ヒラギノ角ゴ Pro W3</vt:lpstr>
      <vt:lpstr>4-3 Light Background</vt:lpstr>
      <vt:lpstr>4-3 White Backgroud</vt:lpstr>
      <vt:lpstr>1_4-3 White Backgroud</vt:lpstr>
      <vt:lpstr>Custom Design</vt:lpstr>
      <vt:lpstr>An Analysis of Using Semantic Parsing  for  Speech Recognition</vt:lpstr>
      <vt:lpstr>Outline</vt:lpstr>
      <vt:lpstr>Outline</vt:lpstr>
      <vt:lpstr>Introduction</vt:lpstr>
      <vt:lpstr>Introduction</vt:lpstr>
      <vt:lpstr>Introduction</vt:lpstr>
      <vt:lpstr>Introduction</vt:lpstr>
      <vt:lpstr>Introduction</vt:lpstr>
      <vt:lpstr>ASR</vt:lpstr>
      <vt:lpstr>ASR</vt:lpstr>
      <vt:lpstr>Semantic Parsing</vt:lpstr>
      <vt:lpstr>Semantic Parsing</vt:lpstr>
      <vt:lpstr>Related Work</vt:lpstr>
      <vt:lpstr>Outline</vt:lpstr>
      <vt:lpstr>Re-ranking</vt:lpstr>
      <vt:lpstr>Re-ranking</vt:lpstr>
      <vt:lpstr>Re-ranking</vt:lpstr>
      <vt:lpstr>Re-ranking</vt:lpstr>
      <vt:lpstr>Re-training</vt:lpstr>
      <vt:lpstr>Re-training</vt:lpstr>
      <vt:lpstr>Re-training</vt:lpstr>
      <vt:lpstr>Outline</vt:lpstr>
      <vt:lpstr>Dataset</vt:lpstr>
      <vt:lpstr>Dataset</vt:lpstr>
      <vt:lpstr>Experiment Set-up</vt:lpstr>
      <vt:lpstr>Experiment Set-up</vt:lpstr>
      <vt:lpstr>Transcription Evaluation Metrics</vt:lpstr>
      <vt:lpstr>Semantic Evaluation Metrics</vt:lpstr>
      <vt:lpstr>Main Experiment</vt:lpstr>
      <vt:lpstr>PowerPoint Presentation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Presentation</vt:lpstr>
      <vt:lpstr>PowerPoint Presentation</vt:lpstr>
      <vt:lpstr>Interpolation Experiments</vt:lpstr>
      <vt:lpstr>PowerPoint Presentation</vt:lpstr>
      <vt:lpstr>PowerPoint Presentation</vt:lpstr>
      <vt:lpstr>Interpolation Experiments</vt:lpstr>
      <vt:lpstr>Outline</vt:lpstr>
      <vt:lpstr>Future Work</vt:lpstr>
      <vt:lpstr>Future Work</vt:lpstr>
      <vt:lpstr>Future Work</vt:lpstr>
      <vt:lpstr>Conclusion</vt:lpstr>
      <vt:lpstr>Acknowledgements</vt:lpstr>
      <vt:lpstr>An Analysis of Using Semantic Parsing  for  Speech Recognition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Rolando Fernandez</dc:creator>
  <cp:keywords/>
  <dc:description/>
  <cp:lastModifiedBy>Rodolfo Corona Rodriguez</cp:lastModifiedBy>
  <cp:revision>210</cp:revision>
  <cp:lastPrinted>2011-01-24T02:49:42Z</cp:lastPrinted>
  <dcterms:created xsi:type="dcterms:W3CDTF">2016-11-25T19:19:50Z</dcterms:created>
  <dcterms:modified xsi:type="dcterms:W3CDTF">2016-12-13T05:07:11Z</dcterms:modified>
  <cp:category/>
</cp:coreProperties>
</file>