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37" r:id="rId1"/>
  </p:sldMasterIdLst>
  <p:notesMasterIdLst>
    <p:notesMasterId r:id="rId70"/>
  </p:notesMasterIdLst>
  <p:handoutMasterIdLst>
    <p:handoutMasterId r:id="rId71"/>
  </p:handoutMasterIdLst>
  <p:sldIdLst>
    <p:sldId id="540" r:id="rId2"/>
    <p:sldId id="541" r:id="rId3"/>
    <p:sldId id="542" r:id="rId4"/>
    <p:sldId id="543" r:id="rId5"/>
    <p:sldId id="594" r:id="rId6"/>
    <p:sldId id="309" r:id="rId7"/>
    <p:sldId id="481" r:id="rId8"/>
    <p:sldId id="593" r:id="rId9"/>
    <p:sldId id="538" r:id="rId10"/>
    <p:sldId id="361" r:id="rId11"/>
    <p:sldId id="373" r:id="rId12"/>
    <p:sldId id="427" r:id="rId13"/>
    <p:sldId id="336" r:id="rId14"/>
    <p:sldId id="321" r:id="rId15"/>
    <p:sldId id="322" r:id="rId16"/>
    <p:sldId id="323" r:id="rId17"/>
    <p:sldId id="434" r:id="rId18"/>
    <p:sldId id="426" r:id="rId19"/>
    <p:sldId id="587" r:id="rId20"/>
    <p:sldId id="545" r:id="rId21"/>
    <p:sldId id="549" r:id="rId22"/>
    <p:sldId id="550" r:id="rId23"/>
    <p:sldId id="551" r:id="rId24"/>
    <p:sldId id="552" r:id="rId25"/>
    <p:sldId id="554" r:id="rId26"/>
    <p:sldId id="555" r:id="rId27"/>
    <p:sldId id="556" r:id="rId28"/>
    <p:sldId id="557" r:id="rId29"/>
    <p:sldId id="590" r:id="rId30"/>
    <p:sldId id="558" r:id="rId31"/>
    <p:sldId id="559" r:id="rId32"/>
    <p:sldId id="561" r:id="rId33"/>
    <p:sldId id="562" r:id="rId34"/>
    <p:sldId id="563" r:id="rId35"/>
    <p:sldId id="564" r:id="rId36"/>
    <p:sldId id="565" r:id="rId37"/>
    <p:sldId id="566" r:id="rId38"/>
    <p:sldId id="567" r:id="rId39"/>
    <p:sldId id="568" r:id="rId40"/>
    <p:sldId id="569" r:id="rId41"/>
    <p:sldId id="571" r:id="rId42"/>
    <p:sldId id="572" r:id="rId43"/>
    <p:sldId id="483" r:id="rId44"/>
    <p:sldId id="484" r:id="rId45"/>
    <p:sldId id="486" r:id="rId46"/>
    <p:sldId id="507" r:id="rId47"/>
    <p:sldId id="575" r:id="rId48"/>
    <p:sldId id="533" r:id="rId49"/>
    <p:sldId id="574" r:id="rId50"/>
    <p:sldId id="591" r:id="rId51"/>
    <p:sldId id="598" r:id="rId52"/>
    <p:sldId id="597" r:id="rId53"/>
    <p:sldId id="580" r:id="rId54"/>
    <p:sldId id="509" r:id="rId55"/>
    <p:sldId id="582" r:id="rId56"/>
    <p:sldId id="511" r:id="rId57"/>
    <p:sldId id="584" r:id="rId58"/>
    <p:sldId id="527" r:id="rId59"/>
    <p:sldId id="585" r:id="rId60"/>
    <p:sldId id="513" r:id="rId61"/>
    <p:sldId id="514" r:id="rId62"/>
    <p:sldId id="524" r:id="rId63"/>
    <p:sldId id="595" r:id="rId64"/>
    <p:sldId id="596" r:id="rId65"/>
    <p:sldId id="525" r:id="rId66"/>
    <p:sldId id="589" r:id="rId67"/>
    <p:sldId id="523" r:id="rId68"/>
    <p:sldId id="599" r:id="rId69"/>
  </p:sldIdLst>
  <p:sldSz cx="9144000" cy="6858000" type="screen4x3"/>
  <p:notesSz cx="9601200" cy="7315200"/>
  <p:custDataLst>
    <p:tags r:id="rId7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C88E4B-34A9-4277-8DA1-E64E15DB296C}">
          <p14:sldIdLst>
            <p14:sldId id="540"/>
            <p14:sldId id="541"/>
            <p14:sldId id="542"/>
            <p14:sldId id="543"/>
            <p14:sldId id="594"/>
            <p14:sldId id="309"/>
            <p14:sldId id="481"/>
            <p14:sldId id="593"/>
            <p14:sldId id="538"/>
            <p14:sldId id="361"/>
            <p14:sldId id="373"/>
            <p14:sldId id="427"/>
            <p14:sldId id="336"/>
            <p14:sldId id="321"/>
            <p14:sldId id="322"/>
            <p14:sldId id="323"/>
            <p14:sldId id="434"/>
            <p14:sldId id="426"/>
            <p14:sldId id="587"/>
            <p14:sldId id="545"/>
            <p14:sldId id="549"/>
            <p14:sldId id="550"/>
            <p14:sldId id="551"/>
            <p14:sldId id="552"/>
            <p14:sldId id="554"/>
            <p14:sldId id="555"/>
            <p14:sldId id="556"/>
            <p14:sldId id="557"/>
            <p14:sldId id="590"/>
            <p14:sldId id="558"/>
            <p14:sldId id="559"/>
            <p14:sldId id="561"/>
            <p14:sldId id="562"/>
            <p14:sldId id="563"/>
            <p14:sldId id="564"/>
            <p14:sldId id="565"/>
            <p14:sldId id="566"/>
            <p14:sldId id="567"/>
            <p14:sldId id="568"/>
            <p14:sldId id="569"/>
            <p14:sldId id="571"/>
            <p14:sldId id="572"/>
            <p14:sldId id="483"/>
            <p14:sldId id="484"/>
            <p14:sldId id="486"/>
            <p14:sldId id="507"/>
            <p14:sldId id="575"/>
            <p14:sldId id="533"/>
            <p14:sldId id="574"/>
            <p14:sldId id="591"/>
            <p14:sldId id="598"/>
            <p14:sldId id="597"/>
            <p14:sldId id="580"/>
            <p14:sldId id="509"/>
            <p14:sldId id="582"/>
            <p14:sldId id="511"/>
            <p14:sldId id="584"/>
            <p14:sldId id="527"/>
            <p14:sldId id="585"/>
            <p14:sldId id="513"/>
            <p14:sldId id="514"/>
            <p14:sldId id="524"/>
            <p14:sldId id="595"/>
            <p14:sldId id="596"/>
            <p14:sldId id="525"/>
            <p14:sldId id="589"/>
            <p14:sldId id="523"/>
            <p14:sldId id="59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800000"/>
    <a:srgbClr val="FF9933"/>
    <a:srgbClr val="FF3300"/>
    <a:srgbClr val="FF0000"/>
    <a:srgbClr val="00CC00"/>
    <a:srgbClr val="66FFFF"/>
    <a:srgbClr val="FFCC6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8" autoAdjust="0"/>
    <p:restoredTop sz="90409" autoAdjust="0"/>
  </p:normalViewPr>
  <p:slideViewPr>
    <p:cSldViewPr>
      <p:cViewPr>
        <p:scale>
          <a:sx n="80" d="100"/>
          <a:sy n="80" d="100"/>
        </p:scale>
        <p:origin x="-972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gs" Target="tags/tag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F1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pattFill prst="pct90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Sheet1!$A$2:$A$6</c:f>
              <c:strCache>
                <c:ptCount val="5"/>
                <c:pt idx="0">
                  <c:v>MM</c:v>
                </c:pt>
                <c:pt idx="1">
                  <c:v>1-best-MIRA</c:v>
                </c:pt>
                <c:pt idx="2">
                  <c:v>Subgradient</c:v>
                </c:pt>
                <c:pt idx="3">
                  <c:v>CDA-PL</c:v>
                </c:pt>
                <c:pt idx="4">
                  <c:v>CDA-ML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93.433000000000007</c:v>
                </c:pt>
                <c:pt idx="1">
                  <c:v>93.055999999999997</c:v>
                </c:pt>
                <c:pt idx="2">
                  <c:v>91.91</c:v>
                </c:pt>
                <c:pt idx="3">
                  <c:v>92.835999999999999</c:v>
                </c:pt>
                <c:pt idx="4">
                  <c:v>94.375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325440"/>
        <c:axId val="79335424"/>
      </c:barChart>
      <c:catAx>
        <c:axId val="79325440"/>
        <c:scaling>
          <c:orientation val="minMax"/>
        </c:scaling>
        <c:delete val="0"/>
        <c:axPos val="b"/>
        <c:majorTickMark val="out"/>
        <c:minorTickMark val="none"/>
        <c:tickLblPos val="nextTo"/>
        <c:crossAx val="79335424"/>
        <c:crosses val="autoZero"/>
        <c:auto val="1"/>
        <c:lblAlgn val="ctr"/>
        <c:lblOffset val="100"/>
        <c:noMultiLvlLbl val="0"/>
      </c:catAx>
      <c:valAx>
        <c:axId val="7933542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F</a:t>
                </a:r>
                <a:r>
                  <a:rPr lang="en-US" baseline="-25000" dirty="0" smtClean="0"/>
                  <a:t>1</a:t>
                </a:r>
                <a:endParaRPr lang="en-US" baseline="-250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79325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training time in minutes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pattFill prst="pct90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Sheet1!$A$2:$A$6</c:f>
              <c:strCache>
                <c:ptCount val="5"/>
                <c:pt idx="0">
                  <c:v>MM</c:v>
                </c:pt>
                <c:pt idx="1">
                  <c:v>1-best-MIRA</c:v>
                </c:pt>
                <c:pt idx="2">
                  <c:v>Subgradient</c:v>
                </c:pt>
                <c:pt idx="3">
                  <c:v>CDA-PL</c:v>
                </c:pt>
                <c:pt idx="4">
                  <c:v>CDA-ML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90.281999999999996</c:v>
                </c:pt>
                <c:pt idx="1">
                  <c:v>11.772</c:v>
                </c:pt>
                <c:pt idx="2">
                  <c:v>12.654999999999999</c:v>
                </c:pt>
                <c:pt idx="3">
                  <c:v>11.869</c:v>
                </c:pt>
                <c:pt idx="4">
                  <c:v>12.887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912832"/>
        <c:axId val="91922816"/>
      </c:barChart>
      <c:catAx>
        <c:axId val="91912832"/>
        <c:scaling>
          <c:orientation val="minMax"/>
        </c:scaling>
        <c:delete val="0"/>
        <c:axPos val="b"/>
        <c:majorTickMark val="out"/>
        <c:minorTickMark val="none"/>
        <c:tickLblPos val="nextTo"/>
        <c:crossAx val="91922816"/>
        <c:crosses val="autoZero"/>
        <c:auto val="1"/>
        <c:lblAlgn val="ctr"/>
        <c:lblOffset val="100"/>
        <c:noMultiLvlLbl val="0"/>
      </c:catAx>
      <c:valAx>
        <c:axId val="9192281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Minutes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1912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MLN1</c:v>
                </c:pt>
                <c:pt idx="1">
                  <c:v>MLN2</c:v>
                </c:pt>
                <c:pt idx="2">
                  <c:v>MLN3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0.375</c:v>
                </c:pt>
                <c:pt idx="1">
                  <c:v>0.38600000000000001</c:v>
                </c:pt>
                <c:pt idx="2">
                  <c:v>0.36599999999999999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1-best-MIRA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MLN1</c:v>
                </c:pt>
                <c:pt idx="1">
                  <c:v>MLN2</c:v>
                </c:pt>
                <c:pt idx="2">
                  <c:v>MLN3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0.36599999999999999</c:v>
                </c:pt>
                <c:pt idx="1">
                  <c:v>0.375</c:v>
                </c:pt>
                <c:pt idx="2">
                  <c:v>0.379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Subgradient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MLN1</c:v>
                </c:pt>
                <c:pt idx="1">
                  <c:v>MLN2</c:v>
                </c:pt>
                <c:pt idx="2">
                  <c:v>MLN3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0.374</c:v>
                </c:pt>
                <c:pt idx="1">
                  <c:v>0.39700000000000002</c:v>
                </c:pt>
                <c:pt idx="2">
                  <c:v>0.39600000000000002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CDA-PL</c:v>
                </c:pt>
              </c:strCache>
            </c:strRef>
          </c:tx>
          <c:spPr>
            <a:pattFill prst="pct90">
              <a:fgClr>
                <a:schemeClr val="accent1">
                  <a:lumMod val="60000"/>
                  <a:lumOff val="40000"/>
                </a:schemeClr>
              </a:fgClr>
              <a:bgClr>
                <a:schemeClr val="bg1"/>
              </a:bgClr>
            </a:pattFill>
          </c:spPr>
          <c:invertIfNegative val="0"/>
          <c:cat>
            <c:strRef>
              <c:f>Sheet1!$A$2:$A$4</c:f>
              <c:strCache>
                <c:ptCount val="3"/>
                <c:pt idx="0">
                  <c:v>MLN1</c:v>
                </c:pt>
                <c:pt idx="1">
                  <c:v>MLN2</c:v>
                </c:pt>
                <c:pt idx="2">
                  <c:v>MLN3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0.38200000000000001</c:v>
                </c:pt>
                <c:pt idx="1">
                  <c:v>0.39700000000000002</c:v>
                </c:pt>
                <c:pt idx="2">
                  <c:v>0.39800000000000002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CDA-ML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MLN1</c:v>
                </c:pt>
                <c:pt idx="1">
                  <c:v>MLN2</c:v>
                </c:pt>
                <c:pt idx="2">
                  <c:v>MLN3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0.38</c:v>
                </c:pt>
                <c:pt idx="1">
                  <c:v>0.39700000000000002</c:v>
                </c:pt>
                <c:pt idx="2">
                  <c:v>0.39700000000000002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252736"/>
        <c:axId val="81254272"/>
      </c:barChart>
      <c:catAx>
        <c:axId val="81252736"/>
        <c:scaling>
          <c:orientation val="minMax"/>
        </c:scaling>
        <c:delete val="0"/>
        <c:axPos val="b"/>
        <c:majorTickMark val="none"/>
        <c:minorTickMark val="none"/>
        <c:tickLblPos val="nextTo"/>
        <c:crossAx val="81254272"/>
        <c:crosses val="autoZero"/>
        <c:auto val="1"/>
        <c:lblAlgn val="ctr"/>
        <c:lblOffset val="100"/>
        <c:noMultiLvlLbl val="0"/>
      </c:catAx>
      <c:valAx>
        <c:axId val="8125427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MAP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812527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1-best-MIRA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50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0.73499999999999999</c:v>
                </c:pt>
                <c:pt idx="1">
                  <c:v>0.72499999999999998</c:v>
                </c:pt>
                <c:pt idx="2">
                  <c:v>0.70799999999999996</c:v>
                </c:pt>
                <c:pt idx="3">
                  <c:v>0.70199999999999996</c:v>
                </c:pt>
                <c:pt idx="4">
                  <c:v>0.68200000000000005</c:v>
                </c:pt>
                <c:pt idx="5">
                  <c:v>0.67500000000000004</c:v>
                </c:pt>
                <c:pt idx="6">
                  <c:v>0.67300000000000004</c:v>
                </c:pt>
                <c:pt idx="7">
                  <c:v>0.622</c:v>
                </c:pt>
                <c:pt idx="8">
                  <c:v>0.58299999999999996</c:v>
                </c:pt>
                <c:pt idx="9">
                  <c:v>0.55900000000000005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Subgradient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triangle"/>
            <c:size val="7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50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0.67900000000000005</c:v>
                </c:pt>
                <c:pt idx="1">
                  <c:v>0.67</c:v>
                </c:pt>
                <c:pt idx="2">
                  <c:v>0.65400000000000003</c:v>
                </c:pt>
                <c:pt idx="3">
                  <c:v>0.64700000000000002</c:v>
                </c:pt>
                <c:pt idx="4">
                  <c:v>0.64500000000000002</c:v>
                </c:pt>
                <c:pt idx="5">
                  <c:v>0.63200000000000001</c:v>
                </c:pt>
                <c:pt idx="6">
                  <c:v>0.60899999999999999</c:v>
                </c:pt>
                <c:pt idx="7">
                  <c:v>0.59</c:v>
                </c:pt>
                <c:pt idx="8">
                  <c:v>0.56000000000000005</c:v>
                </c:pt>
                <c:pt idx="9">
                  <c:v>0.51800000000000002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CDA-ML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50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0.72799999999999998</c:v>
                </c:pt>
                <c:pt idx="1">
                  <c:v>0.72399999999999998</c:v>
                </c:pt>
                <c:pt idx="2">
                  <c:v>0.72099999999999997</c:v>
                </c:pt>
                <c:pt idx="3">
                  <c:v>0.71399999999999997</c:v>
                </c:pt>
                <c:pt idx="4">
                  <c:v>0.71099999999999997</c:v>
                </c:pt>
                <c:pt idx="5">
                  <c:v>0.70099999999999996</c:v>
                </c:pt>
                <c:pt idx="6">
                  <c:v>0.69399999999999995</c:v>
                </c:pt>
                <c:pt idx="7">
                  <c:v>0.68200000000000005</c:v>
                </c:pt>
                <c:pt idx="8">
                  <c:v>0.67200000000000004</c:v>
                </c:pt>
                <c:pt idx="9">
                  <c:v>0.64400000000000002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1808"/>
        <c:axId val="21442560"/>
      </c:lineChart>
      <c:catAx>
        <c:axId val="21431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Percentage</a:t>
                </a:r>
                <a:r>
                  <a:rPr lang="en-US" baseline="0" dirty="0" smtClean="0"/>
                  <a:t> of noise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1442560"/>
        <c:crosses val="autoZero"/>
        <c:auto val="1"/>
        <c:lblAlgn val="ctr"/>
        <c:lblOffset val="100"/>
        <c:noMultiLvlLbl val="0"/>
      </c:catAx>
      <c:valAx>
        <c:axId val="21442560"/>
        <c:scaling>
          <c:orientation val="minMax"/>
          <c:min val="0.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F</a:t>
                </a:r>
                <a:r>
                  <a:rPr lang="en-US" baseline="-25000" dirty="0" smtClean="0"/>
                  <a:t>1</a:t>
                </a:r>
                <a:endParaRPr lang="en-US" baseline="-25000" dirty="0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14318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ADAGRAD_FB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Empty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82.62</c:v>
                </c:pt>
                <c:pt idx="1">
                  <c:v>91.18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OSL-M2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Empty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92.05</c:v>
                </c:pt>
                <c:pt idx="1">
                  <c:v>95.51</c:v>
                </c:pt>
                <c:pt idx="2">
                  <c:v>88.94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OSL-M1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Empty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94.47</c:v>
                </c:pt>
                <c:pt idx="1">
                  <c:v>96.48</c:v>
                </c:pt>
                <c:pt idx="2">
                  <c:v>94.03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741184"/>
        <c:axId val="97805056"/>
      </c:barChart>
      <c:catAx>
        <c:axId val="9174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7805056"/>
        <c:crosses val="autoZero"/>
        <c:auto val="1"/>
        <c:lblAlgn val="ctr"/>
        <c:lblOffset val="100"/>
        <c:noMultiLvlLbl val="0"/>
      </c:catAx>
      <c:valAx>
        <c:axId val="9780505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F1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17411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ADAGRAD_FB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Emtpy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10.4</c:v>
                </c:pt>
                <c:pt idx="1">
                  <c:v>11.2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OSL-M2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Emtpy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14.16</c:v>
                </c:pt>
                <c:pt idx="1">
                  <c:v>12.93</c:v>
                </c:pt>
                <c:pt idx="2">
                  <c:v>23.18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OSL-M1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Emtpy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163.16999999999999</c:v>
                </c:pt>
                <c:pt idx="1">
                  <c:v>148.97999999999999</c:v>
                </c:pt>
                <c:pt idx="2">
                  <c:v>257.26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196352"/>
        <c:axId val="106202240"/>
      </c:barChart>
      <c:catAx>
        <c:axId val="106196352"/>
        <c:scaling>
          <c:orientation val="minMax"/>
        </c:scaling>
        <c:delete val="0"/>
        <c:axPos val="b"/>
        <c:majorTickMark val="out"/>
        <c:minorTickMark val="none"/>
        <c:tickLblPos val="nextTo"/>
        <c:crossAx val="106202240"/>
        <c:crosses val="autoZero"/>
        <c:auto val="1"/>
        <c:lblAlgn val="ctr"/>
        <c:lblOffset val="100"/>
        <c:noMultiLvlLbl val="0"/>
      </c:catAx>
      <c:valAx>
        <c:axId val="10620224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Minutes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061963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ADAGRAG_FB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Empty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2896</c:v>
                </c:pt>
                <c:pt idx="1">
                  <c:v>1250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OSL-M2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Empty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2150</c:v>
                </c:pt>
                <c:pt idx="1">
                  <c:v>1548</c:v>
                </c:pt>
                <c:pt idx="2">
                  <c:v>650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OSL-M1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LC_0</c:v>
                </c:pt>
                <c:pt idx="1">
                  <c:v>ISM</c:v>
                </c:pt>
                <c:pt idx="2">
                  <c:v>Empty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9395</c:v>
                </c:pt>
                <c:pt idx="1">
                  <c:v>8746</c:v>
                </c:pt>
                <c:pt idx="2">
                  <c:v>15212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996288"/>
        <c:axId val="105997824"/>
      </c:barChart>
      <c:catAx>
        <c:axId val="105996288"/>
        <c:scaling>
          <c:orientation val="minMax"/>
        </c:scaling>
        <c:delete val="0"/>
        <c:axPos val="b"/>
        <c:majorTickMark val="out"/>
        <c:minorTickMark val="none"/>
        <c:tickLblPos val="nextTo"/>
        <c:crossAx val="105997824"/>
        <c:crosses val="autoZero"/>
        <c:auto val="1"/>
        <c:lblAlgn val="ctr"/>
        <c:lblOffset val="100"/>
        <c:noMultiLvlLbl val="0"/>
      </c:catAx>
      <c:valAx>
        <c:axId val="10599782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Num. of </a:t>
                </a:r>
              </a:p>
              <a:p>
                <a:pPr>
                  <a:defRPr/>
                </a:pPr>
                <a:r>
                  <a:rPr lang="en-US"/>
                  <a:t>non-zero</a:t>
                </a:r>
              </a:p>
              <a:p>
                <a:pPr>
                  <a:defRPr/>
                </a:pPr>
                <a:r>
                  <a:rPr lang="en-US"/>
                  <a:t>clauses 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0599628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681" y="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694944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1" rIns="96662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681" y="694944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1" rIns="96662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03E7676-7044-4114-BD99-C6DF5BAEF9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03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681" y="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7688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80163" y="3474721"/>
            <a:ext cx="7040880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1" rIns="96662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94944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1" rIns="96662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681" y="694944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1" rIns="96662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B8293F87-83C2-4DFC-80DC-13B42DA8FC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58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2A447B-2D63-458B-AAB6-E21E4273C56D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>
                <a:solidFill>
                  <a:prstClr val="black"/>
                </a:solidFill>
              </a:rPr>
              <a:pPr/>
              <a:t>43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86635" indent="-302552">
              <a:defRPr>
                <a:solidFill>
                  <a:schemeClr val="tx1"/>
                </a:solidFill>
                <a:latin typeface="Arial" charset="0"/>
              </a:defRPr>
            </a:lvl2pPr>
            <a:lvl3pPr marL="1210208" indent="-242042">
              <a:defRPr>
                <a:solidFill>
                  <a:schemeClr val="tx1"/>
                </a:solidFill>
                <a:latin typeface="Arial" charset="0"/>
              </a:defRPr>
            </a:lvl3pPr>
            <a:lvl4pPr marL="1694292" indent="-242042">
              <a:defRPr>
                <a:solidFill>
                  <a:schemeClr val="tx1"/>
                </a:solidFill>
                <a:latin typeface="Arial" charset="0"/>
              </a:defRPr>
            </a:lvl4pPr>
            <a:lvl5pPr marL="2178375" indent="-242042">
              <a:defRPr>
                <a:solidFill>
                  <a:schemeClr val="tx1"/>
                </a:solidFill>
                <a:latin typeface="Arial" charset="0"/>
              </a:defRPr>
            </a:lvl5pPr>
            <a:lvl6pPr marL="2662458" indent="-2420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46542" indent="-2420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30625" indent="-2420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709" indent="-2420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1E52C97-3A0A-443D-960B-A68F84E35D41}" type="slidenum">
              <a:rPr lang="en-US">
                <a:solidFill>
                  <a:prstClr val="black"/>
                </a:solidFill>
                <a:latin typeface="Times New Roman" pitchFamily="18" charset="0"/>
              </a:rPr>
              <a:pPr/>
              <a:t>47</a:t>
            </a:fld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 atom</a:t>
            </a:r>
            <a:r>
              <a:rPr lang="en-US" baseline="0" dirty="0" smtClean="0"/>
              <a:t> containing an input argument can only be added to the current path if that argument has been appeared in some previous atoms in the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67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79188-0B16-4B51-A2DC-7A371D30BB96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23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94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loss function is a function to measure the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5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79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93F87-83C2-4DFC-80DC-13B42DA8FC1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C7ADAC-4C60-41CE-82CD-E3E369B34D5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20F7C-CA91-40DF-8B6E-E16B705292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0A8F333-7C88-4E57-B0D6-603500BD88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3F13E797-64BF-405A-B8A8-3EE96E1E749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00EA48F-3447-4D22-A0B5-1CBB05D1F7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3F13E797-64BF-405A-B8A8-3EE96E1E7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3F13E797-64BF-405A-B8A8-3EE96E1E7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3F13E797-64BF-405A-B8A8-3EE96E1E7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3F13E797-64BF-405A-B8A8-3EE96E1E7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fld id="{3F13E797-64BF-405A-B8A8-3EE96E1E74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5268F91-6332-470E-9E98-EE12FBC7F9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86800" y="6400800"/>
            <a:ext cx="457200" cy="4572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just" eaLnBrk="1" latinLnBrk="0" hangingPunct="1">
              <a:defRPr kumimoji="0" sz="1400" b="1">
                <a:solidFill>
                  <a:schemeClr val="accent1"/>
                </a:solidFill>
              </a:defRPr>
            </a:lvl1pPr>
          </a:lstStyle>
          <a:p>
            <a:pPr algn="r"/>
            <a:fld id="{948C100F-9512-44A3-9A19-BD0B3667E5DE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8" r:id="rId1"/>
    <p:sldLayoutId id="2147484539" r:id="rId2"/>
    <p:sldLayoutId id="2147484540" r:id="rId3"/>
    <p:sldLayoutId id="2147484541" r:id="rId4"/>
    <p:sldLayoutId id="2147484542" r:id="rId5"/>
    <p:sldLayoutId id="2147484543" r:id="rId6"/>
    <p:sldLayoutId id="2147484544" r:id="rId7"/>
    <p:sldLayoutId id="2147484545" r:id="rId8"/>
    <p:sldLayoutId id="2147484546" r:id="rId9"/>
    <p:sldLayoutId id="2147484547" r:id="rId10"/>
    <p:sldLayoutId id="214748454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4.xml"/><Relationship Id="rId7" Type="http://schemas.openxmlformats.org/officeDocument/2006/relationships/image" Target="../media/image8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notesSlide" Target="../notesSlides/notesSlide7.xml"/><Relationship Id="rId11" Type="http://schemas.openxmlformats.org/officeDocument/2006/relationships/image" Target="../media/image14.emf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3.emf"/><Relationship Id="rId4" Type="http://schemas.openxmlformats.org/officeDocument/2006/relationships/tags" Target="../tags/tag5.xml"/><Relationship Id="rId9" Type="http://schemas.openxmlformats.org/officeDocument/2006/relationships/image" Target="../media/image12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18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924800" cy="1828800"/>
          </a:xfrm>
        </p:spPr>
        <p:txBody>
          <a:bodyPr>
            <a:normAutofit/>
          </a:bodyPr>
          <a:lstStyle/>
          <a:p>
            <a:pPr algn="ctr"/>
            <a:r>
              <a:rPr lang="en-US" sz="3200" b="1" cap="none" dirty="0" smtClean="0"/>
              <a:t>Improving the Accuracy and Scalability</a:t>
            </a:r>
            <a:br>
              <a:rPr lang="en-US" sz="3200" b="1" cap="none" dirty="0" smtClean="0"/>
            </a:br>
            <a:r>
              <a:rPr lang="en-US" sz="3200" b="1" cap="none" dirty="0" smtClean="0"/>
              <a:t>of Discriminative Learning Methods</a:t>
            </a:r>
            <a:br>
              <a:rPr lang="en-US" sz="3200" b="1" cap="none" dirty="0" smtClean="0"/>
            </a:br>
            <a:r>
              <a:rPr lang="en-US" sz="3200" b="1" cap="none" dirty="0" smtClean="0"/>
              <a:t>for Markov Logic Networks</a:t>
            </a:r>
            <a:endParaRPr lang="en-US" sz="3600" cap="none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705600" cy="685800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 err="1" smtClean="0">
                <a:solidFill>
                  <a:schemeClr val="accent1"/>
                </a:solidFill>
              </a:rPr>
              <a:t>Tuyen</a:t>
            </a:r>
            <a:r>
              <a:rPr lang="en-US" sz="2000" b="1" dirty="0" smtClean="0">
                <a:solidFill>
                  <a:schemeClr val="accent1"/>
                </a:solidFill>
              </a:rPr>
              <a:t> N. Huynh </a:t>
            </a:r>
          </a:p>
          <a:p>
            <a:pPr algn="ctr"/>
            <a:r>
              <a:rPr lang="en-US" sz="2000" b="1" dirty="0" smtClean="0">
                <a:solidFill>
                  <a:schemeClr val="accent1"/>
                </a:solidFill>
              </a:rPr>
              <a:t>Adviser:  Prof. Raymond J. Mooney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733800" y="4419600"/>
            <a:ext cx="18694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0F6FC6"/>
                </a:solidFill>
              </a:rPr>
              <a:t>PhD Defense</a:t>
            </a:r>
            <a:endParaRPr lang="en-US" altLang="zh-CN" b="1" dirty="0">
              <a:solidFill>
                <a:srgbClr val="0F6FC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69329" y="5345668"/>
            <a:ext cx="1540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F6FC6"/>
                </a:solidFill>
              </a:rPr>
              <a:t>May 2</a:t>
            </a:r>
            <a:r>
              <a:rPr lang="en-US" sz="1800" b="1" baseline="30000" dirty="0" smtClean="0">
                <a:solidFill>
                  <a:srgbClr val="0F6FC6"/>
                </a:solidFill>
              </a:rPr>
              <a:t>nd</a:t>
            </a:r>
            <a:r>
              <a:rPr lang="en-US" sz="1800" b="1" dirty="0" smtClean="0">
                <a:solidFill>
                  <a:srgbClr val="0F6FC6"/>
                </a:solidFill>
              </a:rPr>
              <a:t>, 2011</a:t>
            </a:r>
            <a:endParaRPr lang="en-US" sz="1800" b="1" dirty="0">
              <a:solidFill>
                <a:srgbClr val="0F6F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02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First-order logic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Constants</a:t>
            </a:r>
            <a:r>
              <a:rPr lang="en-US" dirty="0" smtClean="0"/>
              <a:t>: objects. </a:t>
            </a:r>
            <a:r>
              <a:rPr lang="en-US" dirty="0" smtClean="0">
                <a:solidFill>
                  <a:srgbClr val="0070C0"/>
                </a:solidFill>
              </a:rPr>
              <a:t>E.g</a:t>
            </a:r>
            <a:r>
              <a:rPr lang="en-US" dirty="0">
                <a:solidFill>
                  <a:srgbClr val="0070C0"/>
                </a:solidFill>
              </a:rPr>
              <a:t>.: Anna, Bob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b="1" dirty="0" smtClean="0"/>
              <a:t>Variables</a:t>
            </a:r>
            <a:r>
              <a:rPr lang="en-US" dirty="0" smtClean="0"/>
              <a:t>: range over objects. </a:t>
            </a:r>
            <a:r>
              <a:rPr lang="en-US" dirty="0" smtClean="0">
                <a:solidFill>
                  <a:schemeClr val="accent1"/>
                </a:solidFill>
              </a:rPr>
              <a:t>E.g.: </a:t>
            </a:r>
            <a:r>
              <a:rPr lang="en-US" dirty="0" err="1" smtClean="0">
                <a:solidFill>
                  <a:schemeClr val="accent1"/>
                </a:solidFill>
              </a:rPr>
              <a:t>x,y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b="1" dirty="0" smtClean="0"/>
              <a:t>Predicates</a:t>
            </a:r>
            <a:r>
              <a:rPr lang="en-US" dirty="0" smtClean="0"/>
              <a:t>: properties or relations. </a:t>
            </a:r>
            <a:r>
              <a:rPr lang="en-US" dirty="0" smtClean="0">
                <a:solidFill>
                  <a:srgbClr val="0070C0"/>
                </a:solidFill>
              </a:rPr>
              <a:t>E.g.:</a:t>
            </a:r>
            <a:r>
              <a:rPr lang="en-US" dirty="0" smtClean="0"/>
              <a:t> </a:t>
            </a:r>
            <a:r>
              <a:rPr lang="en-US" sz="2900" dirty="0" smtClean="0">
                <a:solidFill>
                  <a:schemeClr val="accent1"/>
                </a:solidFill>
              </a:rPr>
              <a:t>Smoke(person), Friends(</a:t>
            </a:r>
            <a:r>
              <a:rPr lang="en-US" sz="2900" dirty="0" err="1" smtClean="0">
                <a:solidFill>
                  <a:schemeClr val="accent1"/>
                </a:solidFill>
              </a:rPr>
              <a:t>person,person</a:t>
            </a:r>
            <a:r>
              <a:rPr lang="en-US" sz="2900" dirty="0" smtClean="0">
                <a:solidFill>
                  <a:schemeClr val="accent1"/>
                </a:solidFill>
              </a:rPr>
              <a:t>)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Atoms: </a:t>
            </a:r>
            <a:r>
              <a:rPr lang="en-US" dirty="0" smtClean="0"/>
              <a:t>predicates applied to constants or variables.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E.g.: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Smoke(x), Friends(</a:t>
            </a:r>
            <a:r>
              <a:rPr lang="en-US" dirty="0" err="1" smtClean="0">
                <a:solidFill>
                  <a:schemeClr val="accent1"/>
                </a:solidFill>
              </a:rPr>
              <a:t>x,y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  <a:endParaRPr lang="en-US" b="1" dirty="0" smtClean="0"/>
          </a:p>
          <a:p>
            <a:r>
              <a:rPr lang="en-US" b="1" dirty="0" smtClean="0"/>
              <a:t>Literals</a:t>
            </a:r>
            <a:r>
              <a:rPr lang="en-US" dirty="0" smtClean="0"/>
              <a:t>: Atoms or negated atoms. </a:t>
            </a:r>
            <a:r>
              <a:rPr lang="en-US" dirty="0" smtClean="0">
                <a:solidFill>
                  <a:srgbClr val="0070C0"/>
                </a:solidFill>
              </a:rPr>
              <a:t>E.g.:</a:t>
            </a:r>
            <a:r>
              <a:rPr lang="en-US" dirty="0" smtClean="0"/>
              <a:t> </a:t>
            </a:r>
            <a:r>
              <a:rPr lang="en-US" sz="3200" dirty="0">
                <a:solidFill>
                  <a:schemeClr val="accent1"/>
                </a:solidFill>
                <a:latin typeface="Times New Roman"/>
                <a:cs typeface="Times New Roman"/>
              </a:rPr>
              <a:t>¬</a:t>
            </a:r>
            <a:r>
              <a:rPr lang="en-US" sz="3200" dirty="0">
                <a:solidFill>
                  <a:schemeClr val="accent1"/>
                </a:solidFill>
              </a:rPr>
              <a:t>Smoke(x)</a:t>
            </a:r>
            <a:endParaRPr lang="en-US" dirty="0" smtClean="0"/>
          </a:p>
          <a:p>
            <a:r>
              <a:rPr lang="en-US" b="1" dirty="0" smtClean="0"/>
              <a:t>Grounding: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E.g.: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Smoke(Bob),</a:t>
            </a:r>
            <a:r>
              <a:rPr lang="en-US" dirty="0" smtClean="0">
                <a:solidFill>
                  <a:schemeClr val="accent1"/>
                </a:solidFill>
              </a:rPr>
              <a:t> Friends (Anna, Bob)</a:t>
            </a:r>
          </a:p>
          <a:p>
            <a:r>
              <a:rPr lang="en-US" b="1" dirty="0" smtClean="0"/>
              <a:t>(Possible) world</a:t>
            </a:r>
            <a:r>
              <a:rPr lang="en-US" dirty="0" smtClean="0"/>
              <a:t> : Assignment of truth values to all ground atoms</a:t>
            </a:r>
          </a:p>
          <a:p>
            <a:r>
              <a:rPr lang="en-US" b="1" dirty="0" smtClean="0"/>
              <a:t>Formula: </a:t>
            </a:r>
            <a:r>
              <a:rPr lang="en-US" dirty="0" smtClean="0"/>
              <a:t>literals connected by logical connectives</a:t>
            </a:r>
            <a:endParaRPr lang="en-US" b="1" dirty="0" smtClean="0"/>
          </a:p>
          <a:p>
            <a:r>
              <a:rPr lang="en-US" b="1" dirty="0" smtClean="0"/>
              <a:t>Clause</a:t>
            </a:r>
            <a:r>
              <a:rPr lang="en-US" dirty="0"/>
              <a:t>: </a:t>
            </a:r>
            <a:r>
              <a:rPr lang="en-US" dirty="0" smtClean="0"/>
              <a:t>a </a:t>
            </a:r>
            <a:r>
              <a:rPr lang="en-US" dirty="0"/>
              <a:t>disjunction of </a:t>
            </a:r>
            <a:r>
              <a:rPr lang="en-US" dirty="0" smtClean="0"/>
              <a:t>literals. </a:t>
            </a:r>
            <a:r>
              <a:rPr lang="en-US" dirty="0" err="1" smtClean="0">
                <a:solidFill>
                  <a:srgbClr val="0070C0"/>
                </a:solidFill>
              </a:rPr>
              <a:t>E.g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1"/>
                </a:solidFill>
                <a:latin typeface="Times New Roman"/>
                <a:cs typeface="Times New Roman"/>
              </a:rPr>
              <a:t>¬</a:t>
            </a:r>
            <a:r>
              <a:rPr lang="en-US" dirty="0">
                <a:solidFill>
                  <a:schemeClr val="accent1"/>
                </a:solidFill>
              </a:rPr>
              <a:t>Smoke(x) v Cancer(x</a:t>
            </a:r>
            <a:r>
              <a:rPr lang="en-US" dirty="0" smtClean="0">
                <a:solidFill>
                  <a:schemeClr val="accent1"/>
                </a:solidFill>
              </a:rPr>
              <a:t>)</a:t>
            </a:r>
          </a:p>
          <a:p>
            <a:r>
              <a:rPr lang="en-US" b="1" dirty="0" smtClean="0"/>
              <a:t>Definite clause</a:t>
            </a:r>
            <a:r>
              <a:rPr lang="en-US" dirty="0" smtClean="0"/>
              <a:t>: a clause with exactly one positive literal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endParaRPr lang="en-US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752117" y="6416869"/>
            <a:ext cx="391883" cy="441131"/>
          </a:xfrm>
          <a:noFill/>
        </p:spPr>
        <p:txBody>
          <a:bodyPr/>
          <a:lstStyle/>
          <a:p>
            <a:fld id="{48F696CA-B609-471B-AC32-DDF8F9D817EA}" type="slidenum">
              <a:rPr lang="en-US" b="1" smtClean="0"/>
              <a:pPr/>
              <a:t>11</a:t>
            </a:fld>
            <a:endParaRPr lang="en-US" b="1" dirty="0" smtClean="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99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600" dirty="0" smtClean="0"/>
              <a:t>Markov Logic Networks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1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700" dirty="0" smtClean="0">
                <a:solidFill>
                  <a:schemeClr val="accent5">
                    <a:lumMod val="50000"/>
                  </a:schemeClr>
                </a:solidFill>
              </a:rPr>
              <a:t>Richardson &amp; </a:t>
            </a:r>
            <a:r>
              <a:rPr lang="en-US" sz="2700" dirty="0" err="1" smtClean="0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700" dirty="0" smtClean="0">
                <a:solidFill>
                  <a:schemeClr val="accent5">
                    <a:lumMod val="50000"/>
                  </a:schemeClr>
                </a:solidFill>
              </a:rPr>
              <a:t>, 2006]</a:t>
            </a:r>
            <a:endParaRPr lang="en-US" sz="2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24384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Set of weighted first-order formulas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Larger weight indicates stronger belief that the formula should hold.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formulas are called the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b="1" i="1" dirty="0" smtClean="0">
                <a:solidFill>
                  <a:srgbClr val="CC0000"/>
                </a:solidFill>
              </a:rPr>
              <a:t>structure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smtClean="0"/>
              <a:t>of the MLN.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MLNs are templates for constructing Markov networks for a given set of constants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1524000" y="51054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1593850" y="5181600"/>
          <a:ext cx="60198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02" name="Equation" r:id="rId3" imgW="3047760" imgH="431640" progId="Equation.3">
                  <p:embed/>
                </p:oleObj>
              </mc:Choice>
              <mc:Fallback>
                <p:oleObj name="Equation" r:id="rId3" imgW="304776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5181600"/>
                        <a:ext cx="601980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51054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977900" y="51720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803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51720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762000" y="4191000"/>
            <a:ext cx="7543800" cy="65563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MLN Example: Friends &amp; Smokers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45789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*Slide from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[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Domingos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2007]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r>
              <a:rPr lang="en-US" sz="3500" dirty="0"/>
              <a:t>Example: Friends &amp; Smokers</a:t>
            </a:r>
          </a:p>
        </p:txBody>
      </p:sp>
      <p:graphicFrame>
        <p:nvGraphicFramePr>
          <p:cNvPr id="78234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398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890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2341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2342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891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2353" name="Text Box 17"/>
          <p:cNvSpPr txBox="1">
            <a:spLocks noChangeArrowheads="1"/>
          </p:cNvSpPr>
          <p:nvPr/>
        </p:nvSpPr>
        <p:spPr bwMode="auto">
          <a:xfrm>
            <a:off x="533400" y="2401888"/>
            <a:ext cx="533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Two constants: </a:t>
            </a:r>
            <a:r>
              <a:rPr lang="en-US" sz="2400" b="1" dirty="0"/>
              <a:t>Anna</a:t>
            </a:r>
            <a:r>
              <a:rPr lang="en-US" sz="2400" dirty="0"/>
              <a:t> (A) and </a:t>
            </a:r>
            <a:r>
              <a:rPr lang="en-US" sz="2400" b="1" dirty="0"/>
              <a:t>Bob</a:t>
            </a:r>
            <a:r>
              <a:rPr lang="en-US" sz="2400" dirty="0"/>
              <a:t> (B)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45789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*Slide from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[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Domingos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2007]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r>
              <a:rPr lang="en-US" sz="3500" dirty="0"/>
              <a:t>Example: Friends &amp; Smokers</a:t>
            </a:r>
          </a:p>
        </p:txBody>
      </p:sp>
      <p:graphicFrame>
        <p:nvGraphicFramePr>
          <p:cNvPr id="78234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3398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595" name="Equation" r:id="rId3" imgW="3085920" imgH="431640" progId="Equation.3">
                  <p:embed/>
                </p:oleObj>
              </mc:Choice>
              <mc:Fallback>
                <p:oleObj name="Equation" r:id="rId3" imgW="308592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2341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2342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596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2343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Cancer(A)</a:t>
            </a:r>
          </a:p>
        </p:txBody>
      </p:sp>
      <p:sp>
        <p:nvSpPr>
          <p:cNvPr id="782344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Smokes(A)</a:t>
            </a:r>
          </a:p>
        </p:txBody>
      </p:sp>
      <p:sp>
        <p:nvSpPr>
          <p:cNvPr id="782345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Friends(A,A)</a:t>
            </a:r>
          </a:p>
        </p:txBody>
      </p:sp>
      <p:sp>
        <p:nvSpPr>
          <p:cNvPr id="782346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Friends(B,A)</a:t>
            </a:r>
          </a:p>
        </p:txBody>
      </p:sp>
      <p:sp>
        <p:nvSpPr>
          <p:cNvPr id="782347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Smokes(B)</a:t>
            </a:r>
          </a:p>
        </p:txBody>
      </p:sp>
      <p:sp>
        <p:nvSpPr>
          <p:cNvPr id="782349" name="Oval 13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Friends(A,B)</a:t>
            </a:r>
          </a:p>
        </p:txBody>
      </p:sp>
      <p:sp>
        <p:nvSpPr>
          <p:cNvPr id="782350" name="Oval 14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Cancer(B)</a:t>
            </a:r>
          </a:p>
        </p:txBody>
      </p:sp>
      <p:sp>
        <p:nvSpPr>
          <p:cNvPr id="782351" name="Oval 15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Friends(B,B)</a:t>
            </a:r>
          </a:p>
        </p:txBody>
      </p:sp>
      <p:sp>
        <p:nvSpPr>
          <p:cNvPr id="782353" name="Text Box 17"/>
          <p:cNvSpPr txBox="1">
            <a:spLocks noChangeArrowheads="1"/>
          </p:cNvSpPr>
          <p:nvPr/>
        </p:nvSpPr>
        <p:spPr bwMode="auto">
          <a:xfrm>
            <a:off x="533400" y="2401888"/>
            <a:ext cx="533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Two constants: </a:t>
            </a:r>
            <a:r>
              <a:rPr lang="en-US" sz="2400" b="1" dirty="0"/>
              <a:t>Anna</a:t>
            </a:r>
            <a:r>
              <a:rPr lang="en-US" sz="2400" dirty="0"/>
              <a:t> (A) and </a:t>
            </a:r>
            <a:r>
              <a:rPr lang="en-US" sz="2400" b="1" dirty="0"/>
              <a:t>Bob</a:t>
            </a:r>
            <a:r>
              <a:rPr lang="en-US" sz="2400" dirty="0"/>
              <a:t> (B)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645789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*Slide from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[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Domingos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2007]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r>
              <a:rPr lang="en-US" sz="3500"/>
              <a:t>Example: Friends &amp; Smokers</a:t>
            </a:r>
          </a:p>
        </p:txBody>
      </p:sp>
      <p:sp>
        <p:nvSpPr>
          <p:cNvPr id="782341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2342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95" name="Equation" r:id="rId3" imgW="215640" imgH="406080" progId="Equation.3">
                  <p:embed/>
                </p:oleObj>
              </mc:Choice>
              <mc:Fallback>
                <p:oleObj name="Equation" r:id="rId3" imgW="215640" imgH="406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2343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Cancer(A)</a:t>
            </a:r>
          </a:p>
        </p:txBody>
      </p:sp>
      <p:sp>
        <p:nvSpPr>
          <p:cNvPr id="782344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Smokes(A)</a:t>
            </a:r>
          </a:p>
        </p:txBody>
      </p:sp>
      <p:sp>
        <p:nvSpPr>
          <p:cNvPr id="782345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Friends(A,A)</a:t>
            </a:r>
          </a:p>
        </p:txBody>
      </p:sp>
      <p:sp>
        <p:nvSpPr>
          <p:cNvPr id="782346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Friends(B,A)</a:t>
            </a:r>
          </a:p>
        </p:txBody>
      </p:sp>
      <p:sp>
        <p:nvSpPr>
          <p:cNvPr id="782347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Smokes(B)</a:t>
            </a:r>
          </a:p>
        </p:txBody>
      </p:sp>
      <p:cxnSp>
        <p:nvCxnSpPr>
          <p:cNvPr id="782348" name="AutoShape 12"/>
          <p:cNvCxnSpPr>
            <a:cxnSpLocks noChangeShapeType="1"/>
            <a:stCxn id="782344" idx="3"/>
            <a:endCxn id="782343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</p:spPr>
      </p:cxnSp>
      <p:sp>
        <p:nvSpPr>
          <p:cNvPr id="782349" name="Oval 13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Friends(A,B)</a:t>
            </a:r>
          </a:p>
        </p:txBody>
      </p:sp>
      <p:sp>
        <p:nvSpPr>
          <p:cNvPr id="782350" name="Oval 14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Cancer(B)</a:t>
            </a:r>
          </a:p>
        </p:txBody>
      </p:sp>
      <p:sp>
        <p:nvSpPr>
          <p:cNvPr id="782351" name="Oval 15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Friends(B,B)</a:t>
            </a:r>
          </a:p>
        </p:txBody>
      </p:sp>
      <p:cxnSp>
        <p:nvCxnSpPr>
          <p:cNvPr id="782352" name="AutoShape 16"/>
          <p:cNvCxnSpPr>
            <a:cxnSpLocks noChangeShapeType="1"/>
            <a:stCxn id="782347" idx="5"/>
            <a:endCxn id="782350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</p:spPr>
      </p:cxnSp>
      <p:sp>
        <p:nvSpPr>
          <p:cNvPr id="782353" name="Text Box 17"/>
          <p:cNvSpPr txBox="1">
            <a:spLocks noChangeArrowheads="1"/>
          </p:cNvSpPr>
          <p:nvPr/>
        </p:nvSpPr>
        <p:spPr bwMode="auto">
          <a:xfrm>
            <a:off x="533400" y="2401888"/>
            <a:ext cx="533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Two constants: </a:t>
            </a:r>
            <a:r>
              <a:rPr lang="en-US" sz="2400" b="1"/>
              <a:t>Anna</a:t>
            </a:r>
            <a:r>
              <a:rPr lang="en-US" sz="2400"/>
              <a:t> (A) and </a:t>
            </a:r>
            <a:r>
              <a:rPr lang="en-US" sz="2400" b="1"/>
              <a:t>Bob</a:t>
            </a:r>
            <a:r>
              <a:rPr lang="en-US" sz="2400"/>
              <a:t> (B)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14</a:t>
            </a:fld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8001000" y="1676400"/>
            <a:ext cx="762000" cy="158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645789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*Slide from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[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Domingos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2007]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Object 2"/>
          <p:cNvGraphicFramePr>
            <a:graphicFrameLocks noGrp="1" noChangeAspect="1"/>
          </p:cNvGraphicFramePr>
          <p:nvPr/>
        </p:nvGraphicFramePr>
        <p:xfrm>
          <a:off x="13398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96" name="Equation" r:id="rId5" imgW="3086100" imgH="431800" progId="Equation.3">
                  <p:embed/>
                </p:oleObj>
              </mc:Choice>
              <mc:Fallback>
                <p:oleObj name="Equation" r:id="rId5" imgW="3086100" imgH="4318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5638"/>
          </a:xfrm>
        </p:spPr>
        <p:txBody>
          <a:bodyPr/>
          <a:lstStyle/>
          <a:p>
            <a:r>
              <a:rPr lang="en-US" sz="3500" dirty="0"/>
              <a:t>Example: Friends &amp; Smokers</a:t>
            </a:r>
          </a:p>
        </p:txBody>
      </p:sp>
      <p:sp>
        <p:nvSpPr>
          <p:cNvPr id="783365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3366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17" name="Equation" r:id="rId3" imgW="215640" imgH="406080" progId="Equation.3">
                  <p:embed/>
                </p:oleObj>
              </mc:Choice>
              <mc:Fallback>
                <p:oleObj name="Equation" r:id="rId3" imgW="215640" imgH="406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3367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Cancer(A)</a:t>
            </a:r>
          </a:p>
        </p:txBody>
      </p:sp>
      <p:sp>
        <p:nvSpPr>
          <p:cNvPr id="783368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Smokes(A)</a:t>
            </a:r>
          </a:p>
        </p:txBody>
      </p:sp>
      <p:sp>
        <p:nvSpPr>
          <p:cNvPr id="783369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Friends(A,A)</a:t>
            </a:r>
          </a:p>
        </p:txBody>
      </p:sp>
      <p:sp>
        <p:nvSpPr>
          <p:cNvPr id="783370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Friends(B,A)</a:t>
            </a:r>
          </a:p>
        </p:txBody>
      </p:sp>
      <p:sp>
        <p:nvSpPr>
          <p:cNvPr id="783371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Smokes(B)</a:t>
            </a:r>
          </a:p>
        </p:txBody>
      </p:sp>
      <p:cxnSp>
        <p:nvCxnSpPr>
          <p:cNvPr id="783372" name="AutoShape 12"/>
          <p:cNvCxnSpPr>
            <a:cxnSpLocks noChangeShapeType="1"/>
            <a:stCxn id="783370" idx="0"/>
            <a:endCxn id="783368" idx="4"/>
          </p:cNvCxnSpPr>
          <p:nvPr/>
        </p:nvCxnSpPr>
        <p:spPr bwMode="auto">
          <a:xfrm flipH="1" flipV="1">
            <a:off x="3429000" y="4572000"/>
            <a:ext cx="952500" cy="76200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cxnSp>
        <p:nvCxnSpPr>
          <p:cNvPr id="783373" name="AutoShape 13"/>
          <p:cNvCxnSpPr>
            <a:cxnSpLocks noChangeShapeType="1"/>
            <a:stCxn id="783368" idx="6"/>
            <a:endCxn id="783371" idx="2"/>
          </p:cNvCxnSpPr>
          <p:nvPr/>
        </p:nvCxnSpPr>
        <p:spPr bwMode="auto">
          <a:xfrm>
            <a:off x="4114800" y="4305300"/>
            <a:ext cx="45720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cxnSp>
        <p:nvCxnSpPr>
          <p:cNvPr id="783374" name="AutoShape 14"/>
          <p:cNvCxnSpPr>
            <a:cxnSpLocks noChangeShapeType="1"/>
            <a:stCxn id="783371" idx="4"/>
            <a:endCxn id="783370" idx="0"/>
          </p:cNvCxnSpPr>
          <p:nvPr/>
        </p:nvCxnSpPr>
        <p:spPr bwMode="auto">
          <a:xfrm flipH="1">
            <a:off x="4381500" y="4572000"/>
            <a:ext cx="876300" cy="76200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cxnSp>
        <p:nvCxnSpPr>
          <p:cNvPr id="783375" name="AutoShape 15"/>
          <p:cNvCxnSpPr>
            <a:cxnSpLocks noChangeShapeType="1"/>
            <a:stCxn id="783368" idx="3"/>
            <a:endCxn id="783367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</p:spPr>
      </p:cxnSp>
      <p:cxnSp>
        <p:nvCxnSpPr>
          <p:cNvPr id="783376" name="AutoShape 16"/>
          <p:cNvCxnSpPr>
            <a:cxnSpLocks noChangeShapeType="1"/>
            <a:stCxn id="783369" idx="6"/>
            <a:endCxn id="783368" idx="2"/>
          </p:cNvCxnSpPr>
          <p:nvPr/>
        </p:nvCxnSpPr>
        <p:spPr bwMode="auto">
          <a:xfrm>
            <a:off x="2133600" y="4305300"/>
            <a:ext cx="60960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sp>
        <p:nvSpPr>
          <p:cNvPr id="783377" name="Oval 17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Friends(A,B)</a:t>
            </a:r>
          </a:p>
        </p:txBody>
      </p:sp>
      <p:cxnSp>
        <p:nvCxnSpPr>
          <p:cNvPr id="783378" name="AutoShape 18"/>
          <p:cNvCxnSpPr>
            <a:cxnSpLocks noChangeShapeType="1"/>
            <a:stCxn id="783377" idx="4"/>
            <a:endCxn id="783368" idx="0"/>
          </p:cNvCxnSpPr>
          <p:nvPr/>
        </p:nvCxnSpPr>
        <p:spPr bwMode="auto">
          <a:xfrm flipH="1">
            <a:off x="3429000" y="3505200"/>
            <a:ext cx="952500" cy="53340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cxnSp>
        <p:nvCxnSpPr>
          <p:cNvPr id="783379" name="AutoShape 19"/>
          <p:cNvCxnSpPr>
            <a:cxnSpLocks noChangeShapeType="1"/>
            <a:stCxn id="783371" idx="0"/>
            <a:endCxn id="783377" idx="4"/>
          </p:cNvCxnSpPr>
          <p:nvPr/>
        </p:nvCxnSpPr>
        <p:spPr bwMode="auto">
          <a:xfrm flipH="1" flipV="1">
            <a:off x="4381500" y="3505200"/>
            <a:ext cx="876300" cy="53340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sp>
        <p:nvSpPr>
          <p:cNvPr id="783380" name="Oval 2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Cancer(B)</a:t>
            </a:r>
          </a:p>
        </p:txBody>
      </p:sp>
      <p:sp>
        <p:nvSpPr>
          <p:cNvPr id="783381" name="Oval 21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Friends(B,B)</a:t>
            </a:r>
          </a:p>
        </p:txBody>
      </p:sp>
      <p:cxnSp>
        <p:nvCxnSpPr>
          <p:cNvPr id="783382" name="AutoShape 22"/>
          <p:cNvCxnSpPr>
            <a:cxnSpLocks noChangeShapeType="1"/>
            <a:stCxn id="783371" idx="5"/>
            <a:endCxn id="783380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</p:spPr>
      </p:cxnSp>
      <p:cxnSp>
        <p:nvCxnSpPr>
          <p:cNvPr id="783383" name="AutoShape 23"/>
          <p:cNvCxnSpPr>
            <a:cxnSpLocks noChangeShapeType="1"/>
            <a:stCxn id="783381" idx="2"/>
            <a:endCxn id="783371" idx="6"/>
          </p:cNvCxnSpPr>
          <p:nvPr/>
        </p:nvCxnSpPr>
        <p:spPr bwMode="auto">
          <a:xfrm flipH="1">
            <a:off x="5943600" y="4305300"/>
            <a:ext cx="45720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</p:cxnSp>
      <p:sp>
        <p:nvSpPr>
          <p:cNvPr id="783384" name="Text Box 24"/>
          <p:cNvSpPr txBox="1">
            <a:spLocks noChangeArrowheads="1"/>
          </p:cNvSpPr>
          <p:nvPr/>
        </p:nvSpPr>
        <p:spPr bwMode="auto">
          <a:xfrm>
            <a:off x="533400" y="2401888"/>
            <a:ext cx="533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Two constants: </a:t>
            </a:r>
            <a:r>
              <a:rPr lang="en-US" sz="2400" b="1"/>
              <a:t>Anna</a:t>
            </a:r>
            <a:r>
              <a:rPr lang="en-US" sz="2400"/>
              <a:t> (A) and </a:t>
            </a:r>
            <a:r>
              <a:rPr lang="en-US" sz="2400" b="1"/>
              <a:t>Bob</a:t>
            </a:r>
            <a:r>
              <a:rPr lang="en-US" sz="2400"/>
              <a:t> (B)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15</a:t>
            </a:fld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8001000" y="1676400"/>
            <a:ext cx="762000" cy="1588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001000" y="2057400"/>
            <a:ext cx="762000" cy="1588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645789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*Slide from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[</a:t>
            </a:r>
            <a:r>
              <a:rPr lang="en-US" sz="18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Domingos</a:t>
            </a:r>
            <a:r>
              <a:rPr lang="en-US" sz="180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2007]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Object 2"/>
          <p:cNvGraphicFramePr>
            <a:graphicFrameLocks noGrp="1" noChangeAspect="1"/>
          </p:cNvGraphicFramePr>
          <p:nvPr/>
        </p:nvGraphicFramePr>
        <p:xfrm>
          <a:off x="1339850" y="1447800"/>
          <a:ext cx="60960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18" name="Equation" r:id="rId5" imgW="3086100" imgH="431800" progId="Equation.3">
                  <p:embed/>
                </p:oleObj>
              </mc:Choice>
              <mc:Fallback>
                <p:oleObj name="Equation" r:id="rId5" imgW="3086100" imgH="4318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447800"/>
                        <a:ext cx="6096000" cy="85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066800" y="1981200"/>
            <a:ext cx="7305675" cy="1681163"/>
            <a:chOff x="1381125" y="4491037"/>
            <a:chExt cx="7305675" cy="1681163"/>
          </a:xfrm>
        </p:grpSpPr>
        <p:graphicFrame>
          <p:nvGraphicFramePr>
            <p:cNvPr id="18" name="Object 25"/>
            <p:cNvGraphicFramePr>
              <a:graphicFrameLocks noChangeAspect="1"/>
            </p:cNvGraphicFramePr>
            <p:nvPr/>
          </p:nvGraphicFramePr>
          <p:xfrm>
            <a:off x="1381125" y="4491037"/>
            <a:ext cx="4584700" cy="1092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310" name="Equation" r:id="rId3" imgW="1917360" imgH="457200" progId="Equation.3">
                    <p:embed/>
                  </p:oleObj>
                </mc:Choice>
                <mc:Fallback>
                  <p:oleObj name="Equation" r:id="rId3" imgW="1917360" imgH="4572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1125" y="4491037"/>
                          <a:ext cx="4584700" cy="1092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 Box 28"/>
            <p:cNvSpPr txBox="1">
              <a:spLocks noChangeArrowheads="1"/>
            </p:cNvSpPr>
            <p:nvPr/>
          </p:nvSpPr>
          <p:spPr bwMode="auto">
            <a:xfrm>
              <a:off x="2311400" y="5786437"/>
              <a:ext cx="2108200" cy="385763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/>
                <a:t>Weight of formula </a:t>
              </a:r>
              <a:r>
                <a:rPr lang="en-US" sz="1800" i="1" dirty="0" err="1"/>
                <a:t>i</a:t>
              </a:r>
              <a:endParaRPr lang="en-US" sz="1800" i="1" dirty="0"/>
            </a:p>
          </p:txBody>
        </p:sp>
        <p:sp>
          <p:nvSpPr>
            <p:cNvPr id="24" name="Text Box 29"/>
            <p:cNvSpPr txBox="1">
              <a:spLocks noChangeArrowheads="1"/>
            </p:cNvSpPr>
            <p:nvPr/>
          </p:nvSpPr>
          <p:spPr bwMode="auto">
            <a:xfrm>
              <a:off x="4610100" y="5786437"/>
              <a:ext cx="4076700" cy="385763"/>
            </a:xfrm>
            <a:prstGeom prst="rect">
              <a:avLst/>
            </a:prstGeom>
            <a:noFill/>
            <a:ln w="19050">
              <a:solidFill>
                <a:srgbClr val="339966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dirty="0"/>
                <a:t>No. of true groundings of formula </a:t>
              </a:r>
              <a:r>
                <a:rPr lang="en-US" sz="1800" i="1" dirty="0" err="1"/>
                <a:t>i</a:t>
              </a:r>
              <a:r>
                <a:rPr lang="en-US" sz="1800" i="1" dirty="0"/>
                <a:t> </a:t>
              </a:r>
              <a:r>
                <a:rPr lang="en-US" sz="1800" dirty="0"/>
                <a:t>in </a:t>
              </a:r>
              <a:r>
                <a:rPr lang="en-US" sz="1800" i="1" dirty="0"/>
                <a:t>x</a:t>
              </a:r>
              <a:endParaRPr lang="en-US" sz="1800" dirty="0"/>
            </a:p>
          </p:txBody>
        </p:sp>
        <p:sp>
          <p:nvSpPr>
            <p:cNvPr id="25" name="Line 30"/>
            <p:cNvSpPr>
              <a:spLocks noChangeShapeType="1"/>
            </p:cNvSpPr>
            <p:nvPr/>
          </p:nvSpPr>
          <p:spPr bwMode="auto">
            <a:xfrm flipV="1">
              <a:off x="4191000" y="5253037"/>
              <a:ext cx="609600" cy="53340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1"/>
            <p:cNvSpPr>
              <a:spLocks noChangeShapeType="1"/>
            </p:cNvSpPr>
            <p:nvPr/>
          </p:nvSpPr>
          <p:spPr bwMode="auto">
            <a:xfrm flipH="1" flipV="1">
              <a:off x="5181600" y="5253037"/>
              <a:ext cx="304800" cy="533400"/>
            </a:xfrm>
            <a:prstGeom prst="line">
              <a:avLst/>
            </a:prstGeom>
            <a:noFill/>
            <a:ln w="19050">
              <a:solidFill>
                <a:srgbClr val="3399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63000" y="6400800"/>
            <a:ext cx="381000" cy="441325"/>
          </a:xfrm>
          <a:noFill/>
        </p:spPr>
        <p:txBody>
          <a:bodyPr/>
          <a:lstStyle/>
          <a:p>
            <a:fld id="{507464A3-6627-4D52-B5C9-43FBFE203C2D}" type="slidenum">
              <a:rPr lang="en-US" b="1" smtClean="0"/>
              <a:pPr/>
              <a:t>16</a:t>
            </a:fld>
            <a:endParaRPr lang="en-US" b="1" dirty="0" smtClean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Probability of a possible world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0" y="5341203"/>
            <a:ext cx="91440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A possible world becomes exponentially less likely as the total weight of all the grounded clauses it violates increases.</a:t>
            </a:r>
            <a:endParaRPr lang="en-US" sz="2400" dirty="0">
              <a:latin typeface="+mn-lt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33400" y="1524000"/>
            <a:ext cx="1826142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</a:rPr>
              <a:t>a possible world</a:t>
            </a:r>
            <a:endParaRPr lang="en-US" sz="1800" dirty="0">
              <a:solidFill>
                <a:schemeClr val="accent5">
                  <a:lumMod val="50000"/>
                </a:schemeClr>
              </a:solidFill>
              <a:latin typeface="Tahoma" pitchFamily="34" charset="0"/>
            </a:endParaRPr>
          </a:p>
        </p:txBody>
      </p:sp>
      <p:cxnSp>
        <p:nvCxnSpPr>
          <p:cNvPr id="22" name="Straight Arrow Connector 21"/>
          <p:cNvCxnSpPr>
            <a:stCxn id="19" idx="2"/>
          </p:cNvCxnSpPr>
          <p:nvPr/>
        </p:nvCxnSpPr>
        <p:spPr>
          <a:xfrm rot="16200000" flipH="1">
            <a:off x="1626630" y="1713172"/>
            <a:ext cx="480540" cy="840859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8355" name="Object 3"/>
          <p:cNvGraphicFramePr>
            <a:graphicFrameLocks noChangeAspect="1"/>
          </p:cNvGraphicFramePr>
          <p:nvPr/>
        </p:nvGraphicFramePr>
        <p:xfrm>
          <a:off x="2897188" y="3886200"/>
          <a:ext cx="342741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11" name="Equation" r:id="rId5" imgW="1473120" imgH="457200" progId="Equation.3">
                  <p:embed/>
                </p:oleObj>
              </mc:Choice>
              <mc:Fallback>
                <p:oleObj name="Equation" r:id="rId5" imgW="147312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188" y="3886200"/>
                        <a:ext cx="3427412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Existing weight learning methods in MLNs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458200" cy="4876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Generative</a:t>
            </a:r>
            <a:r>
              <a:rPr lang="en-US" sz="2800" dirty="0" smtClean="0"/>
              <a:t>: maximize the (Pseudo) Log-Likelihood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[Richardson &amp;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, 2006]</a:t>
            </a:r>
          </a:p>
          <a:p>
            <a:r>
              <a:rPr lang="en-US" sz="2800" b="1" dirty="0" smtClean="0"/>
              <a:t>Discriminative</a:t>
            </a:r>
            <a:r>
              <a:rPr lang="en-US" sz="2800" dirty="0" smtClean="0"/>
              <a:t> : </a:t>
            </a:r>
          </a:p>
          <a:p>
            <a:pPr lvl="1"/>
            <a:r>
              <a:rPr lang="en-US" sz="2400" dirty="0" smtClean="0"/>
              <a:t>maximize the Conditional Log- Likelihood (CLL)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Singla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&amp;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, 2005], [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Lowd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&amp;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, 2007]</a:t>
            </a:r>
          </a:p>
          <a:p>
            <a:pPr lvl="1"/>
            <a:r>
              <a:rPr lang="en-US" sz="2400" dirty="0" smtClean="0"/>
              <a:t>maximize the separation margin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[Huynh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&amp; Mooney, 2009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]: </a:t>
            </a:r>
            <a:r>
              <a:rPr lang="en-US" sz="2400" dirty="0" smtClean="0"/>
              <a:t>log of the ratio of the probability of the correct label and the probability of the closest incorrect one</a:t>
            </a:r>
            <a:endParaRPr lang="en-US" sz="2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055386"/>
              </p:ext>
            </p:extLst>
          </p:nvPr>
        </p:nvGraphicFramePr>
        <p:xfrm>
          <a:off x="5410200" y="5003800"/>
          <a:ext cx="3048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876" name="Equation" r:id="rId4" imgW="1524000" imgH="241300" progId="Equation.3">
                  <p:embed/>
                </p:oleObj>
              </mc:Choice>
              <mc:Fallback>
                <p:oleObj name="Equation" r:id="rId4" imgW="15240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5003800"/>
                        <a:ext cx="30480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544918"/>
              </p:ext>
            </p:extLst>
          </p:nvPr>
        </p:nvGraphicFramePr>
        <p:xfrm>
          <a:off x="1295400" y="4858975"/>
          <a:ext cx="4749120" cy="1523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877" name="Equation" r:id="rId6" imgW="2374560" imgH="761760" progId="Equation.3">
                  <p:embed/>
                </p:oleObj>
              </mc:Choice>
              <mc:Fallback>
                <p:oleObj name="Equation" r:id="rId6" imgW="2374560" imgH="7617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858975"/>
                        <a:ext cx="4749120" cy="15235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305800" cy="990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Existing structure learning methods for MLNs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Top-down approach: </a:t>
            </a:r>
          </a:p>
          <a:p>
            <a:pPr lvl="1"/>
            <a:r>
              <a:rPr lang="en-US" sz="3300" dirty="0" smtClean="0"/>
              <a:t>MSL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Kok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&amp;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, 2005]</a:t>
            </a:r>
            <a:r>
              <a:rPr lang="en-US" sz="2500" dirty="0"/>
              <a:t>,</a:t>
            </a:r>
            <a:r>
              <a:rPr lang="en-US" sz="2500" dirty="0" smtClean="0">
                <a:solidFill>
                  <a:srgbClr val="7CCA62">
                    <a:lumMod val="75000"/>
                  </a:srgbClr>
                </a:solidFill>
              </a:rPr>
              <a:t> </a:t>
            </a:r>
            <a:r>
              <a:rPr lang="en-US" sz="3300" dirty="0" smtClean="0"/>
              <a:t>DSL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Biba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et al., 2008]</a:t>
            </a:r>
            <a:endParaRPr lang="en-US" sz="25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sz="3200" dirty="0" smtClean="0"/>
              <a:t>Start from unit clauses and search for new clauses</a:t>
            </a:r>
          </a:p>
          <a:p>
            <a:r>
              <a:rPr lang="en-US" sz="3600" dirty="0" smtClean="0"/>
              <a:t>Bottom-up approach: </a:t>
            </a:r>
          </a:p>
          <a:p>
            <a:pPr lvl="1"/>
            <a:r>
              <a:rPr lang="en-US" sz="3300" dirty="0" smtClean="0"/>
              <a:t>BUSL 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500" dirty="0" err="1" smtClean="0">
                <a:solidFill>
                  <a:schemeClr val="accent5">
                    <a:lumMod val="50000"/>
                  </a:schemeClr>
                </a:solidFill>
              </a:rPr>
              <a:t>Mihalkova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 &amp; Mooney, 2007]</a:t>
            </a:r>
            <a:r>
              <a:rPr lang="en-US" sz="2500" dirty="0" smtClean="0"/>
              <a:t>, </a:t>
            </a:r>
            <a:r>
              <a:rPr lang="en-US" sz="3300" dirty="0" smtClean="0"/>
              <a:t>LHL 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500" dirty="0" err="1" smtClean="0">
                <a:solidFill>
                  <a:schemeClr val="accent5">
                    <a:lumMod val="50000"/>
                  </a:schemeClr>
                </a:solidFill>
              </a:rPr>
              <a:t>Kok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 &amp; </a:t>
            </a:r>
            <a:r>
              <a:rPr lang="en-US" sz="2500" dirty="0" err="1" smtClean="0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, 2009]</a:t>
            </a:r>
            <a:r>
              <a:rPr lang="en-US" sz="2500" dirty="0" smtClean="0"/>
              <a:t>, </a:t>
            </a:r>
            <a:r>
              <a:rPr lang="en-US" sz="3300" dirty="0" smtClean="0"/>
              <a:t>LSM</a:t>
            </a:r>
            <a:r>
              <a:rPr lang="en-US" sz="2500" dirty="0" smtClean="0"/>
              <a:t> 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500" dirty="0" err="1">
                <a:solidFill>
                  <a:schemeClr val="accent5">
                    <a:lumMod val="50000"/>
                  </a:schemeClr>
                </a:solidFill>
              </a:rPr>
              <a:t>Kok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 &amp; </a:t>
            </a:r>
            <a:r>
              <a:rPr lang="en-US" sz="2500" dirty="0" err="1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5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500" dirty="0" smtClean="0">
                <a:solidFill>
                  <a:schemeClr val="accent5">
                    <a:lumMod val="50000"/>
                  </a:schemeClr>
                </a:solidFill>
              </a:rPr>
              <a:t>, 2010]</a:t>
            </a:r>
          </a:p>
          <a:p>
            <a:pPr lvl="1"/>
            <a:r>
              <a:rPr lang="en-US" sz="3200" dirty="0" smtClean="0"/>
              <a:t>Use data to generate candidate clauses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8751" y="2735759"/>
            <a:ext cx="86566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009DD9"/>
                </a:solidFill>
              </a:rPr>
              <a:t>Online Max-Margin Weight Learning</a:t>
            </a:r>
          </a:p>
        </p:txBody>
      </p:sp>
    </p:spTree>
    <p:extLst>
      <p:ext uri="{BB962C8B-B14F-4D97-AF65-F5344CB8AC3E}">
        <p14:creationId xmlns:p14="http://schemas.microsoft.com/office/powerpoint/2010/main" val="342242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B405FD6-19FF-4653-8A69-0A40AD4DBEAE}" type="slidenum">
              <a:rPr lang="en-US"/>
              <a:pPr/>
              <a:t>2</a:t>
            </a:fld>
            <a:endParaRPr lang="en-US" dirty="0"/>
          </a:p>
        </p:txBody>
      </p:sp>
      <p:pic>
        <p:nvPicPr>
          <p:cNvPr id="7" name="Content Placeholder 6" descr="mutagens.gi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810000" y="1676400"/>
            <a:ext cx="4724400" cy="4953000"/>
          </a:xfrm>
        </p:spPr>
      </p:pic>
      <p:sp>
        <p:nvSpPr>
          <p:cNvPr id="8" name="TextBox 7"/>
          <p:cNvSpPr txBox="1"/>
          <p:nvPr/>
        </p:nvSpPr>
        <p:spPr>
          <a:xfrm>
            <a:off x="381000" y="3657600"/>
            <a:ext cx="342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Predicting mutagenicity</a:t>
            </a:r>
          </a:p>
          <a:p>
            <a:pPr algn="ctr"/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Srinivasan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et. al, 1995]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Biochemistry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77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State-of-the-art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41F8-A06F-49A8-AC3E-E79477922C8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Existing </a:t>
            </a:r>
            <a:r>
              <a:rPr lang="en-US" dirty="0"/>
              <a:t>weight learning </a:t>
            </a:r>
            <a:r>
              <a:rPr lang="en-US" dirty="0" smtClean="0"/>
              <a:t>methods for </a:t>
            </a:r>
            <a:r>
              <a:rPr lang="en-US" dirty="0"/>
              <a:t>MLNs are in the batch </a:t>
            </a:r>
            <a:r>
              <a:rPr lang="en-US" dirty="0" smtClean="0"/>
              <a:t>setting </a:t>
            </a:r>
          </a:p>
          <a:p>
            <a:pPr lvl="1"/>
            <a:r>
              <a:rPr lang="en-US" dirty="0" smtClean="0"/>
              <a:t>Need </a:t>
            </a:r>
            <a:r>
              <a:rPr lang="en-US" dirty="0"/>
              <a:t>to run inference over all the training examples in each iteration</a:t>
            </a:r>
          </a:p>
          <a:p>
            <a:pPr lvl="1"/>
            <a:r>
              <a:rPr lang="en-US" dirty="0"/>
              <a:t>Usually take a few hundred iterations to converge</a:t>
            </a:r>
          </a:p>
          <a:p>
            <a:pPr lvl="1"/>
            <a:r>
              <a:rPr lang="en-US" dirty="0" smtClean="0"/>
              <a:t>May not </a:t>
            </a:r>
            <a:r>
              <a:rPr lang="en-US" dirty="0"/>
              <a:t>fit all the training examples in </a:t>
            </a:r>
            <a:r>
              <a:rPr lang="en-US" dirty="0" smtClean="0"/>
              <a:t>main memory</a:t>
            </a:r>
          </a:p>
          <a:p>
            <a:pPr marL="365760" lvl="1" indent="0">
              <a:buNone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do not scale to problems having a large number of examples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Previous work just applied an existing online algorithm to learn weights for MLNs </a:t>
            </a:r>
            <a:r>
              <a:rPr lang="en-US" dirty="0" smtClean="0">
                <a:sym typeface="Wingdings" pitchFamily="2" charset="2"/>
              </a:rPr>
              <a:t>but did not compare to other algorithms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5393375"/>
            <a:ext cx="8534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dirty="0" smtClean="0">
                <a:solidFill>
                  <a:srgbClr val="FF0000"/>
                </a:solidFill>
                <a:sym typeface="Wingdings" pitchFamily="2" charset="2"/>
              </a:rPr>
              <a:t>Introduce a new online weight learning algorithm and extensively compare to other existing methods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3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learning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For i=1 to T:</a:t>
                </a:r>
              </a:p>
              <a:p>
                <a:pPr lvl="1"/>
                <a:r>
                  <a:rPr lang="en-US" dirty="0" smtClean="0"/>
                  <a:t>Receive an example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en-US" baseline="-25000" dirty="0" smtClean="0">
                  <a:latin typeface="Tw Cen MT"/>
                </a:endParaRPr>
              </a:p>
              <a:p>
                <a:pPr lvl="1"/>
                <a:r>
                  <a:rPr lang="en-US" dirty="0" smtClean="0"/>
                  <a:t>The learner choose a vector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𝑤</m:t>
                    </m:r>
                    <m:r>
                      <a:rPr lang="en-US" b="0" i="1" baseline="-25000" smtClean="0">
                        <a:latin typeface="Cambria Math"/>
                      </a:rPr>
                      <m:t>𝑡</m:t>
                    </m:r>
                  </m:oMath>
                </a14:m>
                <a:r>
                  <a:rPr lang="en-US" dirty="0" smtClean="0"/>
                  <a:t> and uses it to predict a label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bSup>
                  </m:oMath>
                </a14:m>
                <a:endParaRPr lang="en-US" baseline="-25000" dirty="0" smtClean="0">
                  <a:latin typeface="Tw Cen MT"/>
                </a:endParaRPr>
              </a:p>
              <a:p>
                <a:pPr lvl="1"/>
                <a:r>
                  <a:rPr lang="en-US" dirty="0" smtClean="0"/>
                  <a:t>Receive the correct label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en-US" baseline="-25000" dirty="0" smtClean="0">
                  <a:latin typeface="Tw Cen MT"/>
                </a:endParaRPr>
              </a:p>
              <a:p>
                <a:pPr lvl="1"/>
                <a:r>
                  <a:rPr lang="en-US" dirty="0" smtClean="0"/>
                  <a:t>Suffer a loss: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>
                  <a:latin typeface="Tw Cen MT"/>
                </a:endParaRPr>
              </a:p>
              <a:p>
                <a:r>
                  <a:rPr lang="en-US" dirty="0" smtClean="0"/>
                  <a:t>Goal: minimize the regret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𝑅</m:t>
                      </m:r>
                      <m:d>
                        <m:d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2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2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200" b="0" i="1" smtClean="0">
                              <a:latin typeface="Cambria Math"/>
                            </a:rPr>
                            <m:t>         −         </m:t>
                          </m:r>
                          <m:func>
                            <m:func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2200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200" b="0" i="0" smtClean="0">
                                      <a:latin typeface="Cambria Math"/>
                                    </a:rPr>
                                    <m:t>min</m:t>
                                  </m:r>
                                </m:e>
                                <m:lim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𝑤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  <a:ea typeface="Cambria Math"/>
                                    </a:rPr>
                                    <m:t>∈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  <a:ea typeface="Cambria Math"/>
                                    </a:rPr>
                                    <m:t>𝑊</m:t>
                                  </m:r>
                                </m:lim>
                              </m:limLow>
                            </m:fName>
                            <m:e>
                              <m:nary>
                                <m:naryPr>
                                  <m:chr m:val="∑"/>
                                  <m:ctrlPr>
                                    <a:rPr lang="en-US" sz="2200" b="0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200" b="0" i="1" smtClean="0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  <m:e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𝑙</m:t>
                                  </m:r>
                                  <m:r>
                                    <a:rPr lang="en-US" sz="2200" b="0" i="1" baseline="-25000" smtClean="0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𝑤</m:t>
                                  </m:r>
                                  <m:r>
                                    <a:rPr lang="en-US" sz="22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nary>
                            </m:e>
                          </m:func>
                        </m:e>
                      </m:nary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7"/>
                <a:stretch>
                  <a:fillRect l="-449" t="-1357" r="-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4546574" y="3175000"/>
            <a:ext cx="50850" cy="50760"/>
          </a:xfrm>
          <a:prstGeom prst="rect">
            <a:avLst/>
          </a:prstGeom>
        </p:spPr>
      </p:pic>
      <p:pic>
        <p:nvPicPr>
          <p:cNvPr id="11" name="Picture 10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4546574" y="3175000"/>
            <a:ext cx="50850" cy="50760"/>
          </a:xfrm>
          <a:prstGeom prst="rect">
            <a:avLst/>
          </a:prstGeom>
        </p:spPr>
      </p:pic>
      <p:pic>
        <p:nvPicPr>
          <p:cNvPr id="14" name="Picture 13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4546574" y="3175000"/>
            <a:ext cx="50850" cy="50760"/>
          </a:xfrm>
          <a:prstGeom prst="rect">
            <a:avLst/>
          </a:prstGeom>
        </p:spPr>
      </p:pic>
      <p:pic>
        <p:nvPicPr>
          <p:cNvPr id="16" name="Picture 15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4546574" y="3175000"/>
            <a:ext cx="50850" cy="5076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362200" y="6019800"/>
            <a:ext cx="25146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2000" dirty="0"/>
              <a:t>The accumulative loss of the online learner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410200" y="6019800"/>
            <a:ext cx="26670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2000" dirty="0"/>
              <a:t>The accumulative loss of the </a:t>
            </a:r>
            <a:r>
              <a:rPr lang="en-US" sz="2000" dirty="0" smtClean="0"/>
              <a:t>best batch </a:t>
            </a:r>
            <a:r>
              <a:rPr lang="en-US" sz="2000" dirty="0"/>
              <a:t>learner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619500" y="5715000"/>
            <a:ext cx="0" cy="304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3" idx="0"/>
          </p:cNvCxnSpPr>
          <p:nvPr/>
        </p:nvCxnSpPr>
        <p:spPr>
          <a:xfrm flipV="1">
            <a:off x="6743700" y="5715000"/>
            <a:ext cx="0" cy="304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41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 general and latest framework for deriving low-regret online algorithms</a:t>
            </a:r>
          </a:p>
          <a:p>
            <a:r>
              <a:rPr lang="en-US" dirty="0" smtClean="0"/>
              <a:t>Rewrite the regret bound as an optimization problem (called the primal problem), then considering the dual problem of the primal one</a:t>
            </a:r>
          </a:p>
          <a:p>
            <a:r>
              <a:rPr lang="en-US" dirty="0" smtClean="0"/>
              <a:t>Derive a condition that guarantees the increase in the dual objective in each step 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Incremental-Dual-Ascent (IDA) algorithms. For example: </a:t>
            </a:r>
            <a:r>
              <a:rPr lang="en-US" dirty="0" err="1" smtClean="0">
                <a:sym typeface="Wingdings" pitchFamily="2" charset="2"/>
              </a:rPr>
              <a:t>subgradient</a:t>
            </a:r>
            <a:r>
              <a:rPr lang="en-US" dirty="0" smtClean="0">
                <a:sym typeface="Wingdings" pitchFamily="2" charset="2"/>
              </a:rPr>
              <a:t> methods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Zinkevich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, 2003]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Primal-dual framework for online learning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200" dirty="0" err="1" smtClean="0">
                <a:solidFill>
                  <a:schemeClr val="accent5">
                    <a:lumMod val="50000"/>
                  </a:schemeClr>
                </a:solidFill>
              </a:rPr>
              <a:t>Shalev-Shwartz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</a:rPr>
              <a:t> et al., 2006]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16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Primal-dual framework for online </a:t>
            </a:r>
            <a:r>
              <a:rPr lang="en-US" sz="3600" dirty="0" smtClean="0"/>
              <a:t>learning (cont.)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Propose a new class of IDA algorithms called Coordinate-Dual-Ascent (CDA) algorithm:</a:t>
            </a:r>
          </a:p>
          <a:p>
            <a:pPr lvl="1"/>
            <a:r>
              <a:rPr lang="en-US" dirty="0" smtClean="0"/>
              <a:t>The CDA update rule only optimizes the dual w.r.t the last dual variable (the current example)</a:t>
            </a:r>
          </a:p>
          <a:p>
            <a:pPr lvl="1"/>
            <a:r>
              <a:rPr lang="en-US" dirty="0" smtClean="0"/>
              <a:t>A closed-form solution of CDA update rule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FF0000"/>
                </a:solidFill>
              </a:rPr>
              <a:t> CDA algorithm has the same cost as </a:t>
            </a:r>
            <a:r>
              <a:rPr lang="en-US" dirty="0" err="1" smtClean="0">
                <a:solidFill>
                  <a:srgbClr val="FF0000"/>
                </a:solidFill>
              </a:rPr>
              <a:t>subgradient</a:t>
            </a:r>
            <a:r>
              <a:rPr lang="en-US" dirty="0" smtClean="0">
                <a:solidFill>
                  <a:srgbClr val="FF0000"/>
                </a:solidFill>
              </a:rPr>
              <a:t> methods but increase the dual objective more in each step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better accuracy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43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Autofit/>
          </a:bodyPr>
          <a:lstStyle/>
          <a:p>
            <a:r>
              <a:rPr lang="en-US" sz="4000" dirty="0"/>
              <a:t>Steps for deriving a new CDA algorithm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smtClean="0"/>
              <a:t>Define the regularization and loss functions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smtClean="0"/>
              <a:t>Find the conjugate functions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smtClean="0"/>
              <a:t>Derive a closed-form solution for the CDA update rule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07096" y="4283034"/>
            <a:ext cx="7802457" cy="132343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CDA algorithm 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for max-margin structured prediction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01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Max-margin structured prediction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4196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The output y belongs to some structure space Y</a:t>
                </a:r>
              </a:p>
              <a:p>
                <a:r>
                  <a:rPr lang="en-US" dirty="0" smtClean="0"/>
                  <a:t>Joint feature function: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𝜙</m:t>
                    </m:r>
                  </m:oMath>
                </a14:m>
                <a:r>
                  <a:rPr lang="en-US" dirty="0" smtClean="0"/>
                  <a:t>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): </a:t>
                </a:r>
                <a:r>
                  <a:rPr lang="en-US" b="1" dirty="0" smtClean="0">
                    <a:latin typeface="Cambria Math" pitchFamily="18" charset="0"/>
                    <a:ea typeface="Cambria Math" pitchFamily="18" charset="0"/>
                  </a:rPr>
                  <a:t>X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x</a:t>
                </a:r>
                <a:r>
                  <a:rPr lang="en-US" dirty="0" smtClean="0"/>
                  <a:t> </a:t>
                </a:r>
                <a:r>
                  <a:rPr lang="en-US" b="1" dirty="0" smtClean="0">
                    <a:latin typeface="Cambria Math" pitchFamily="18" charset="0"/>
                    <a:ea typeface="Cambria Math" pitchFamily="18" charset="0"/>
                  </a:rPr>
                  <a:t>Y</a:t>
                </a:r>
                <a:r>
                  <a:rPr lang="en-US" dirty="0" smtClean="0"/>
                  <a:t> </a:t>
                </a:r>
                <a:r>
                  <a:rPr lang="en-US" dirty="0" smtClean="0">
                    <a:latin typeface="Times New Roman"/>
                    <a:cs typeface="Times New Roman"/>
                  </a:rPr>
                  <a:t>→ </a:t>
                </a:r>
                <a:r>
                  <a:rPr lang="en-US" b="1" dirty="0" smtClean="0">
                    <a:latin typeface="Cambria Math" pitchFamily="18" charset="0"/>
                    <a:ea typeface="Cambria Math" pitchFamily="18" charset="0"/>
                  </a:rPr>
                  <a:t>R</a:t>
                </a: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Learn a discriminant function f:</a:t>
                </a:r>
                <a:endParaRPr lang="en-US" b="1" dirty="0" smtClean="0">
                  <a:latin typeface="Cambria Math" pitchFamily="18" charset="0"/>
                  <a:ea typeface="Cambria Math" pitchFamily="18" charset="0"/>
                </a:endParaRPr>
              </a:p>
              <a:p>
                <a:endParaRPr lang="en-US" dirty="0" smtClean="0">
                  <a:ea typeface="Cambria Math" pitchFamily="18" charset="0"/>
                </a:endParaRPr>
              </a:p>
              <a:p>
                <a:r>
                  <a:rPr lang="en-US" dirty="0" smtClean="0">
                    <a:ea typeface="Cambria Math" pitchFamily="18" charset="0"/>
                  </a:rPr>
                  <a:t>Prediction for a new input x:</a:t>
                </a:r>
              </a:p>
              <a:p>
                <a:endParaRPr lang="en-US" dirty="0" smtClean="0">
                  <a:ea typeface="Cambria Math" pitchFamily="18" charset="0"/>
                </a:endParaRPr>
              </a:p>
              <a:p>
                <a:r>
                  <a:rPr lang="en-US" dirty="0" smtClean="0">
                    <a:ea typeface="Cambria Math" pitchFamily="18" charset="0"/>
                  </a:rPr>
                  <a:t>Max-margin criterion:</a:t>
                </a:r>
              </a:p>
              <a:p>
                <a:endParaRPr lang="en-US" dirty="0" smtClean="0"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419600"/>
              </a:xfrm>
              <a:blipFill rotWithShape="1">
                <a:blip r:embed="rId3"/>
                <a:stretch>
                  <a:fillRect l="-449" t="-13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106276"/>
              </p:ext>
            </p:extLst>
          </p:nvPr>
        </p:nvGraphicFramePr>
        <p:xfrm>
          <a:off x="3235325" y="3276600"/>
          <a:ext cx="2738438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743" name="Equation" r:id="rId4" imgW="1371600" imgH="228600" progId="Equation.3">
                  <p:embed/>
                </p:oleObj>
              </mc:Choice>
              <mc:Fallback>
                <p:oleObj name="Equation" r:id="rId4" imgW="1371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325" y="3276600"/>
                        <a:ext cx="2738438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2338718"/>
              </p:ext>
            </p:extLst>
          </p:nvPr>
        </p:nvGraphicFramePr>
        <p:xfrm>
          <a:off x="2830513" y="4268788"/>
          <a:ext cx="3400425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744" name="Equation" r:id="rId6" imgW="1701720" imgH="342720" progId="Equation.3">
                  <p:embed/>
                </p:oleObj>
              </mc:Choice>
              <mc:Fallback>
                <p:oleObj name="Equation" r:id="rId6" imgW="170172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513" y="4268788"/>
                        <a:ext cx="3400425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427850"/>
              </p:ext>
            </p:extLst>
          </p:nvPr>
        </p:nvGraphicFramePr>
        <p:xfrm>
          <a:off x="2438400" y="5411788"/>
          <a:ext cx="47910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745" name="Equation" r:id="rId8" imgW="2400120" imgH="304560" progId="Equation.3">
                  <p:embed/>
                </p:oleObj>
              </mc:Choice>
              <mc:Fallback>
                <p:oleObj name="Equation" r:id="rId8" imgW="240012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411788"/>
                        <a:ext cx="4791075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6858000" y="2819400"/>
            <a:ext cx="2133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MLNs: n(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4495800" y="2590800"/>
            <a:ext cx="3200400" cy="4381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70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1. Define the regularization and loss functions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530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Regularization function: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𝑤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(1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2)</m:t>
                        </m:r>
                        <m:sSubSup>
                          <m:sSub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|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𝑤</m:t>
                                </m:r>
                              </m:e>
                            </m:d>
                            <m:r>
                              <a:rPr lang="en-US" sz="2400" b="0" i="1" smtClean="0">
                                <a:latin typeface="Cambria Math"/>
                              </a:rPr>
                              <m:t>|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endParaRPr lang="en-US" sz="2400" baseline="30000" dirty="0" smtClean="0"/>
              </a:p>
              <a:p>
                <a:r>
                  <a:rPr lang="en-US" dirty="0" smtClean="0"/>
                  <a:t>Loss function:</a:t>
                </a:r>
              </a:p>
              <a:p>
                <a:pPr lvl="1"/>
                <a:r>
                  <a:rPr lang="en-US" dirty="0"/>
                  <a:t>Prediction based loss (PL): </a:t>
                </a:r>
                <a:r>
                  <a:rPr lang="en-US" dirty="0" smtClean="0"/>
                  <a:t>the loss incurred by using the </a:t>
                </a:r>
                <a:r>
                  <a:rPr lang="en-US" dirty="0"/>
                  <a:t>predicted label </a:t>
                </a:r>
                <a:r>
                  <a:rPr lang="en-US" dirty="0" smtClean="0"/>
                  <a:t>at each step</a:t>
                </a:r>
                <a:endParaRPr lang="en-US" sz="2200" i="1" dirty="0">
                  <a:latin typeface="Cambria Math"/>
                </a:endParaRPr>
              </a:p>
              <a:p>
                <a:pPr marL="685800" lvl="2" indent="0">
                  <a:buNone/>
                </a:pPr>
                <a:endParaRPr lang="en-US" sz="2000" i="1" dirty="0" smtClean="0">
                  <a:latin typeface="Cambria Math"/>
                </a:endParaRPr>
              </a:p>
              <a:p>
                <a:pPr marL="685800" lvl="2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𝑃𝐿</m:t>
                        </m:r>
                      </m:sub>
                    </m:sSub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𝑤</m:t>
                        </m:r>
                        <m:r>
                          <a:rPr lang="en-US" sz="2000" i="1">
                            <a:latin typeface="Cambria Math"/>
                          </a:rPr>
                          <m:t>,</m:t>
                        </m:r>
                        <m:d>
                          <m:d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𝜌</m:t>
                        </m:r>
                        <m:d>
                          <m:d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sz="2000" i="1">
                                    <a:latin typeface="Cambria Math"/>
                                  </a:rPr>
                                  <m:t>𝑃</m:t>
                                </m:r>
                              </m:sup>
                            </m:sSubSup>
                          </m:e>
                        </m:d>
                        <m:r>
                          <a:rPr lang="en-US" sz="2000" i="1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dPr>
                          <m:e>
                            <m:d>
                              <m:dPr>
                                <m:begChr m:val="⟨"/>
                                <m:endChr m:val="⟩"/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𝑤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𝜙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d>
                            <m:r>
                              <a:rPr lang="en-US" sz="2000" b="0" i="1" smtClean="0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begChr m:val="⟨"/>
                                <m:endChr m:val="⟩"/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𝑤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𝜙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,</m:t>
                                </m:r>
                                <m:sSubSup>
                                  <m:sSubSup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  <m:sup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𝑃</m:t>
                                    </m:r>
                                  </m:sup>
                                </m:sSubSup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)</m:t>
                                </m:r>
                              </m:e>
                            </m:d>
                          </m:e>
                        </m:d>
                      </m:e>
                    </m:d>
                  </m:oMath>
                </a14:m>
                <a:r>
                  <a:rPr lang="en-US" baseline="-25000" dirty="0" smtClean="0"/>
                  <a:t>+</a:t>
                </a:r>
              </a:p>
              <a:p>
                <a:pPr marL="685800" lvl="2" indent="0">
                  <a:buNone/>
                </a:pPr>
                <a:r>
                  <a:rPr lang="en-US" sz="2200" dirty="0" smtClean="0"/>
                  <a:t>      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𝜌</m:t>
                            </m:r>
                            <m:d>
                              <m:d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,</m:t>
                                </m:r>
                                <m:sSubSup>
                                  <m:sSubSup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  <m:sup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𝑃</m:t>
                                    </m:r>
                                  </m:sup>
                                </m:sSubSup>
                              </m:e>
                            </m:d>
                            <m:r>
                              <a:rPr lang="en-US" sz="2000" b="0" i="1" smtClean="0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begChr m:val="〈"/>
                                <m:endChr m:val="〉"/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𝑤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/>
                                  </a:rPr>
                                  <m:t>Δ</m:t>
                                </m:r>
                                <m:sSubSup>
                                  <m:sSubSup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𝜙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  <m:sup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𝑃𝐿</m:t>
                                    </m:r>
                                  </m:sup>
                                </m:sSubSup>
                              </m:e>
                            </m:d>
                          </m:e>
                        </m:d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+</m:t>
                        </m:r>
                      </m:sub>
                    </m:sSub>
                  </m:oMath>
                </a14:m>
                <a:endParaRPr lang="en-US" sz="2000" dirty="0" smtClean="0"/>
              </a:p>
              <a:p>
                <a:pPr marL="0" lvl="1" indent="0">
                  <a:spcBef>
                    <a:spcPts val="700"/>
                  </a:spcBef>
                  <a:buClr>
                    <a:schemeClr val="accent2"/>
                  </a:buClr>
                  <a:buSzPct val="60000"/>
                  <a:buNone/>
                </a:pPr>
                <a:r>
                  <a:rPr lang="en-US" sz="2200" dirty="0"/>
                  <a:t> </a:t>
                </a:r>
                <a:r>
                  <a:rPr lang="en-US" sz="2200" dirty="0" smtClean="0"/>
                  <a:t>                          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200">
                            <a:latin typeface="Cambria Math"/>
                          </a:rPr>
                          <m:t>y</m:t>
                        </m:r>
                      </m:e>
                      <m:sub>
                        <m:r>
                          <a:rPr lang="en-US" sz="2200" i="1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US" sz="2200" i="1">
                            <a:latin typeface="Cambria Math"/>
                          </a:rPr>
                          <m:t>𝑃</m:t>
                        </m:r>
                      </m:sup>
                    </m:sSubSup>
                    <m:r>
                      <a:rPr lang="en-US" sz="22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2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/>
                              </a:rPr>
                              <m:t>argmax</m:t>
                            </m:r>
                          </m:e>
                          <m:lim>
                            <m:r>
                              <a:rPr lang="en-US" sz="22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200" i="1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a:rPr lang="en-US" sz="2200" i="1">
                                <a:latin typeface="Cambria Math"/>
                                <a:ea typeface="Cambria Math"/>
                              </a:rPr>
                              <m:t>𝑌</m:t>
                            </m:r>
                          </m:lim>
                        </m:limLow>
                      </m:fName>
                      <m:e>
                        <m:r>
                          <a:rPr lang="en-US" sz="2200" i="1">
                            <a:latin typeface="Cambria Math"/>
                            <a:ea typeface="Cambria Math"/>
                          </a:rPr>
                          <m:t>〈</m:t>
                        </m:r>
                        <m:r>
                          <a:rPr lang="en-US" sz="2200" i="1">
                            <a:latin typeface="Cambria Math"/>
                            <a:ea typeface="Cambria Math"/>
                          </a:rPr>
                          <m:t>𝑤</m:t>
                        </m:r>
                        <m:r>
                          <a:rPr lang="en-US" sz="22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200" i="1">
                            <a:latin typeface="Cambria Math"/>
                            <a:ea typeface="Cambria Math"/>
                          </a:rPr>
                          <m:t>𝜙</m:t>
                        </m:r>
                        <m:d>
                          <m:dPr>
                            <m:ctrlPr>
                              <a:rPr lang="en-US" sz="22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200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/>
                                    <a:ea typeface="Cambria Math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200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sz="2200" i="1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</m:d>
                        <m:r>
                          <a:rPr lang="en-US" sz="2200" i="1">
                            <a:latin typeface="Cambria Math"/>
                            <a:ea typeface="Cambria Math"/>
                          </a:rPr>
                          <m:t>〉</m:t>
                        </m:r>
                      </m:e>
                    </m:func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53000"/>
              </a:xfrm>
              <a:blipFill rotWithShape="1">
                <a:blip r:embed="rId2"/>
                <a:stretch>
                  <a:fillRect l="-449" t="-1232" r="-1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ular Callout 4"/>
          <p:cNvSpPr/>
          <p:nvPr/>
        </p:nvSpPr>
        <p:spPr>
          <a:xfrm>
            <a:off x="5715000" y="3124200"/>
            <a:ext cx="2590800" cy="612648"/>
          </a:xfrm>
          <a:prstGeom prst="wedgeRectCallout">
            <a:avLst>
              <a:gd name="adj1" fmla="val -130841"/>
              <a:gd name="adj2" fmla="val 896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Label loss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8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/>
              <a:t>1. Define the regularization and loss </a:t>
            </a:r>
            <a:r>
              <a:rPr lang="en-US" sz="2800" dirty="0" smtClean="0"/>
              <a:t>functions (cont.)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530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Loss function:</a:t>
                </a:r>
              </a:p>
              <a:p>
                <a:pPr lvl="1"/>
                <a:r>
                  <a:rPr lang="en-US" dirty="0" smtClean="0"/>
                  <a:t>Maximal </a:t>
                </a:r>
                <a:r>
                  <a:rPr lang="en-US" dirty="0"/>
                  <a:t>loss (ML): the maximum loss an online learner could suffer at each </a:t>
                </a:r>
                <a:r>
                  <a:rPr lang="en-US" dirty="0" smtClean="0"/>
                  <a:t>step</a:t>
                </a:r>
              </a:p>
              <a:p>
                <a:pPr marL="365760" lvl="1" indent="0">
                  <a:buNone/>
                </a:pPr>
                <a:endParaRPr lang="en-US" sz="2000" i="1" dirty="0">
                  <a:latin typeface="Cambria Math"/>
                </a:endParaRPr>
              </a:p>
              <a:p>
                <a:pPr marL="36576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𝑀𝐿</m:t>
                          </m:r>
                        </m:sub>
                      </m:sSub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𝑤</m:t>
                          </m:r>
                          <m:r>
                            <a:rPr lang="en-US" sz="2000" i="1">
                              <a:latin typeface="Cambria Math"/>
                            </a:rPr>
                            <m:t>,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m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𝑎𝑥</m:t>
                              </m:r>
                            </m:e>
                            <m:lim>
                              <m:r>
                                <a:rPr lang="en-US" sz="2000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𝑌</m:t>
                              </m:r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𝜌</m:t>
                                  </m:r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−(</m:t>
                                  </m:r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n-US" sz="20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𝑤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𝜙</m:t>
                                      </m:r>
                                      <m:d>
                                        <m:dPr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0" i="1" smtClean="0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𝑦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−</m:t>
                                  </m:r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n-US" sz="20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𝑤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2000" b="0" i="1" smtClean="0">
                                          <a:latin typeface="Cambria Math"/>
                                        </a:rPr>
                                        <m:t>𝜙</m:t>
                                      </m:r>
                                      <m:d>
                                        <m:dPr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b="0" i="1" smtClean="0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b="0" i="1" smtClean="0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000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</m:d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2000" i="1" dirty="0" smtClean="0">
                  <a:latin typeface="Cambria Math"/>
                </a:endParaRPr>
              </a:p>
              <a:p>
                <a:pPr marL="685800" lvl="2" indent="0">
                  <a:buNone/>
                </a:pPr>
                <a:r>
                  <a:rPr lang="en-US" sz="2000" dirty="0" smtClean="0"/>
                  <a:t>           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𝜌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/>
                                  </a:rPr>
                                  <m:t>,</m:t>
                                </m:r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𝑀𝐿</m:t>
                                    </m:r>
                                  </m:sup>
                                </m:sSubSup>
                              </m:e>
                            </m:d>
                            <m:r>
                              <a:rPr lang="en-US" sz="2000" b="0" i="1" smtClean="0">
                                <a:latin typeface="Cambria Math"/>
                              </a:rPr>
                              <m:t>−</m:t>
                            </m:r>
                            <m:d>
                              <m:dPr>
                                <m:begChr m:val="〈"/>
                                <m:endChr m:val="〉"/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/>
                                  </a:rPr>
                                  <m:t>𝑤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/>
                                  </a:rPr>
                                  <m:t>Δ</m:t>
                                </m:r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𝜙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𝑀𝐿</m:t>
                                    </m:r>
                                  </m:sup>
                                </m:sSup>
                              </m:e>
                            </m:d>
                          </m:e>
                        </m:d>
                      </m:e>
                      <m:sub>
                        <m:r>
                          <a:rPr lang="en-US" sz="2000" b="0" i="0" smtClean="0">
                            <a:latin typeface="Cambria Math"/>
                          </a:rPr>
                          <m:t>+</m:t>
                        </m:r>
                      </m:sub>
                    </m:sSub>
                  </m:oMath>
                </a14:m>
                <a:r>
                  <a:rPr lang="en-US" sz="2000" dirty="0" smtClean="0"/>
                  <a:t> </a:t>
                </a:r>
              </a:p>
              <a:p>
                <a:pPr marL="685800" lvl="2" indent="0">
                  <a:buNone/>
                </a:pPr>
                <a:r>
                  <a:rPr lang="en-US" sz="2000" dirty="0"/>
                  <a:t>	</a:t>
                </a:r>
                <a:r>
                  <a:rPr lang="en-US" sz="2000" dirty="0" smtClean="0"/>
                  <a:t>	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/>
                          </a:rPr>
                          <m:t>𝑦</m:t>
                        </m:r>
                        <m:r>
                          <a:rPr lang="en-US" sz="2000" i="1" baseline="-25000">
                            <a:latin typeface="Cambria Math"/>
                          </a:rPr>
                          <m:t>𝑡</m:t>
                        </m:r>
                      </m:e>
                      <m:sub/>
                      <m:sup>
                        <m:r>
                          <a:rPr lang="en-US" sz="2000" i="1">
                            <a:latin typeface="Cambria Math"/>
                          </a:rPr>
                          <m:t>𝑀𝐿</m:t>
                        </m:r>
                      </m:sup>
                    </m:sSubSup>
                    <m:r>
                      <a:rPr lang="en-US" sz="20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/>
                              </a:rPr>
                              <m:t>argmax</m:t>
                            </m:r>
                          </m:e>
                          <m:lim>
                            <m:r>
                              <a:rPr lang="en-US" sz="2000" i="1">
                                <a:latin typeface="Cambria Math"/>
                              </a:rPr>
                              <m:t>𝑦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𝑌</m:t>
                            </m:r>
                          </m:lim>
                        </m:limLow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/>
                              </a:rPr>
                              <m:t>𝜌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/>
                              </a:rPr>
                              <m:t>+〈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𝑤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/>
                              </a:rPr>
                              <m:t>𝜙</m:t>
                            </m:r>
                            <m:d>
                              <m:d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sz="2000" i="1">
                                    <a:latin typeface="Cambria Math"/>
                                  </a:rPr>
                                  <m:t> 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/>
                              </a:rPr>
                              <m:t>〉</m:t>
                            </m:r>
                          </m:e>
                        </m:d>
                      </m:e>
                    </m:func>
                  </m:oMath>
                </a14:m>
                <a:endParaRPr lang="en-US" sz="2000" dirty="0" smtClean="0"/>
              </a:p>
              <a:p>
                <a:pPr lvl="2"/>
                <a:r>
                  <a:rPr lang="en-US" dirty="0" smtClean="0"/>
                  <a:t>Upper bound of the PL loss </a:t>
                </a:r>
                <a:r>
                  <a:rPr lang="en-US" dirty="0" smtClean="0">
                    <a:solidFill>
                      <a:srgbClr val="FF0000"/>
                    </a:solidFill>
                    <a:sym typeface="Wingdings" pitchFamily="2" charset="2"/>
                  </a:rPr>
                  <a:t> more aggressive update  better predictive accuracy on clean datasets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lvl="2"/>
                <a:r>
                  <a:rPr lang="en-US" dirty="0" smtClean="0"/>
                  <a:t>The </a:t>
                </a:r>
                <a:r>
                  <a:rPr lang="en-US" dirty="0"/>
                  <a:t>ML loss depends on the label loss function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𝜌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</m:e>
                    </m:d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  <a:sym typeface="Wingdings" pitchFamily="2" charset="2"/>
                  </a:rPr>
                  <a:t> can </a:t>
                </a:r>
                <a:r>
                  <a:rPr lang="en-US" dirty="0">
                    <a:solidFill>
                      <a:srgbClr val="FF0000"/>
                    </a:solidFill>
                    <a:sym typeface="Wingdings" pitchFamily="2" charset="2"/>
                  </a:rPr>
                  <a:t>only be used with some label loss functions</a:t>
                </a:r>
                <a:endParaRPr lang="en-US" dirty="0"/>
              </a:p>
              <a:p>
                <a:pPr lvl="2">
                  <a:buFont typeface="Wingdings"/>
                  <a:buChar char="à"/>
                </a:pPr>
                <a:endParaRPr lang="en-US" dirty="0" smtClean="0">
                  <a:solidFill>
                    <a:srgbClr val="FF0000"/>
                  </a:solidFill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53000"/>
              </a:xfrm>
              <a:blipFill rotWithShape="1">
                <a:blip r:embed="rId2"/>
                <a:stretch>
                  <a:fillRect l="-449" t="-1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350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2. Find the conjugate functions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724400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/>
                  <a:t>Conjugate function: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sup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𝑊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〈"/>
                                  <m:endChr m:val="〉"/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𝑤</m:t>
                                  </m:r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𝜃</m:t>
                                  </m:r>
                                </m:e>
                              </m:d>
                              <m:r>
                                <a:rPr lang="en-US" sz="28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800" dirty="0" smtClean="0"/>
              </a:p>
              <a:p>
                <a:pPr lvl="1"/>
                <a:r>
                  <a:rPr lang="en-US" sz="2500" dirty="0" smtClean="0"/>
                  <a:t>1-dimension: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𝑝</m:t>
                        </m:r>
                      </m:e>
                    </m:d>
                  </m:oMath>
                </a14:m>
                <a:r>
                  <a:rPr lang="en-US" sz="2500" dirty="0" smtClean="0"/>
                  <a:t> is the negative of the y-intercept of the tangent line to the graph of f that has slope </a:t>
                </a:r>
                <a14:m>
                  <m:oMath xmlns:m="http://schemas.openxmlformats.org/officeDocument/2006/math">
                    <m:r>
                      <a:rPr lang="en-US" sz="2500" b="0" i="1" smtClean="0">
                        <a:latin typeface="Cambria Math"/>
                      </a:rPr>
                      <m:t>𝑝</m:t>
                    </m:r>
                  </m:oMath>
                </a14:m>
                <a:endParaRPr lang="en-US" sz="2500" dirty="0" smtClean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724400"/>
              </a:xfrm>
              <a:blipFill rotWithShape="1">
                <a:blip r:embed="rId2"/>
                <a:stretch>
                  <a:fillRect l="-374" t="-1290" r="-2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7074" name="Picture 2" descr="http://upload.wikimedia.org/wikipedia/commons/thumb/5/57/LegendreTransform1.png/256px-LegendreTransform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581400"/>
            <a:ext cx="2438400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79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Autofit/>
          </a:bodyPr>
          <a:lstStyle/>
          <a:p>
            <a:r>
              <a:rPr lang="en-US" sz="3200" dirty="0"/>
              <a:t>2. Find the conjugate </a:t>
            </a:r>
            <a:r>
              <a:rPr lang="en-US" sz="3200" dirty="0" smtClean="0"/>
              <a:t>functions (cont.)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/>
          </a:bodyPr>
          <a:lstStyle/>
          <a:p>
            <a:r>
              <a:rPr lang="en-US" sz="2800" dirty="0"/>
              <a:t>Conjugate function of the regularization function f(w):</a:t>
            </a:r>
          </a:p>
          <a:p>
            <a:pPr marL="365760" lvl="1" indent="0">
              <a:buNone/>
            </a:pPr>
            <a:r>
              <a:rPr lang="en-US" sz="3200" dirty="0"/>
              <a:t>f(w)=(1/2)||w||</a:t>
            </a:r>
            <a:r>
              <a:rPr lang="en-US" sz="3200" baseline="-25000" dirty="0"/>
              <a:t>2</a:t>
            </a:r>
            <a:r>
              <a:rPr lang="en-US" sz="3200" baseline="30000" dirty="0"/>
              <a:t>2</a:t>
            </a:r>
            <a:r>
              <a:rPr lang="en-US" sz="3200" dirty="0"/>
              <a:t> </a:t>
            </a:r>
            <a:r>
              <a:rPr lang="en-US" sz="3200" dirty="0">
                <a:sym typeface="Wingdings" pitchFamily="2" charset="2"/>
              </a:rPr>
              <a:t> </a:t>
            </a:r>
            <a:r>
              <a:rPr lang="en-US" sz="3200" dirty="0"/>
              <a:t>f</a:t>
            </a:r>
            <a:r>
              <a:rPr lang="en-US" sz="3200" baseline="30000" dirty="0"/>
              <a:t>*</a:t>
            </a:r>
            <a:r>
              <a:rPr lang="en-US" sz="3200" dirty="0"/>
              <a:t>(</a:t>
            </a:r>
            <a:r>
              <a:rPr lang="en-US" sz="3200" dirty="0">
                <a:latin typeface="cmmi10"/>
              </a:rPr>
              <a:t>µ</a:t>
            </a:r>
            <a:r>
              <a:rPr lang="en-US" sz="3200" dirty="0"/>
              <a:t>) = (1/2)||</a:t>
            </a:r>
            <a:r>
              <a:rPr lang="en-US" sz="3200" dirty="0">
                <a:latin typeface="cmmi10"/>
              </a:rPr>
              <a:t>µ</a:t>
            </a:r>
            <a:r>
              <a:rPr lang="en-US" sz="3200" dirty="0"/>
              <a:t>||</a:t>
            </a:r>
            <a:r>
              <a:rPr lang="en-US" sz="3200" baseline="-25000" dirty="0" smtClean="0"/>
              <a:t>2</a:t>
            </a:r>
            <a:r>
              <a:rPr lang="en-US" sz="3200" baseline="30000" dirty="0" smtClean="0"/>
              <a:t>2</a:t>
            </a:r>
            <a:endParaRPr lang="en-US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184317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language processing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09600" y="1888175"/>
            <a:ext cx="7848600" cy="1905000"/>
            <a:chOff x="609600" y="1828800"/>
            <a:chExt cx="7848600" cy="1905000"/>
          </a:xfrm>
        </p:grpSpPr>
        <p:sp>
          <p:nvSpPr>
            <p:cNvPr id="5" name="Rectangle 4"/>
            <p:cNvSpPr/>
            <p:nvPr/>
          </p:nvSpPr>
          <p:spPr>
            <a:xfrm>
              <a:off x="609600" y="1828800"/>
              <a:ext cx="6934200" cy="99060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</a:rPr>
                <a:t>D. McDermott and J. Doyle.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FFC000"/>
                  </a:solidFill>
                </a:rPr>
                <a:t>Non-monotonic Reasoning I.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002060"/>
                  </a:solidFill>
                </a:rPr>
                <a:t>Artificial Intelligence, 13: 41-72, 1980.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762000" y="1981200"/>
              <a:ext cx="6934200" cy="99060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</a:rPr>
                <a:t>D. McDermott and J. Doyle.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FFC000"/>
                  </a:solidFill>
                </a:rPr>
                <a:t>Non-monotonic Reasoning I.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002060"/>
                  </a:solidFill>
                </a:rPr>
                <a:t>Artificial Intelligence, 13: 41-72, 1980.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14400" y="2133600"/>
              <a:ext cx="6934200" cy="99060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</a:rPr>
                <a:t>D. McDermott and J. Doyle.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FFC000"/>
                  </a:solidFill>
                </a:rPr>
                <a:t>Non-monotonic Reasoning I.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002060"/>
                  </a:solidFill>
                </a:rPr>
                <a:t>Artificial Intelligence, 13: 41-72, 1980.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800" y="2286000"/>
              <a:ext cx="6934200" cy="99060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</a:rPr>
                <a:t>D. McDermott and J. Doyle.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FFC000"/>
                  </a:solidFill>
                </a:rPr>
                <a:t>Non-monotonic Reasoning I.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002060"/>
                  </a:solidFill>
                </a:rPr>
                <a:t>Artificial Intelligence, 13: 41-72, 1980.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219200" y="2438400"/>
              <a:ext cx="6934200" cy="99060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</a:rPr>
                <a:t>D. McDermott and J. Doyle.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FFC000"/>
                  </a:solidFill>
                </a:rPr>
                <a:t>Non-monotonic Reasoning I.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002060"/>
                  </a:solidFill>
                </a:rPr>
                <a:t>Artificial Intelligence, 13: 41-72, 1980.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71600" y="2590800"/>
              <a:ext cx="6934200" cy="990600"/>
            </a:xfrm>
            <a:prstGeom prst="rect">
              <a:avLst/>
            </a:prstGeom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</a:rPr>
                <a:t>D. McDermott and J. Doyle.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FFC000"/>
                  </a:solidFill>
                </a:rPr>
                <a:t>Non-monotonic Reasoning I.</a:t>
              </a:r>
              <a:r>
                <a:rPr lang="en-US" sz="2000" dirty="0" smtClean="0"/>
                <a:t> </a:t>
              </a:r>
              <a:r>
                <a:rPr lang="en-US" sz="2000" dirty="0" smtClean="0">
                  <a:solidFill>
                    <a:srgbClr val="002060"/>
                  </a:solidFill>
                </a:rPr>
                <a:t>Artificial Intelligence, 13: 41-72, 1980.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24000" y="2743200"/>
              <a:ext cx="6934200" cy="990600"/>
            </a:xfrm>
            <a:prstGeom prst="rect">
              <a:avLst/>
            </a:prstGeom>
            <a:solidFill>
              <a:srgbClr val="0070C0"/>
            </a:solidFill>
            <a:ln w="381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D. McDermott and J. Doyle.</a:t>
              </a:r>
              <a:r>
                <a:rPr lang="en-US" dirty="0" smtClean="0"/>
                <a:t> </a:t>
              </a:r>
              <a:r>
                <a:rPr lang="en-US" dirty="0" smtClean="0">
                  <a:solidFill>
                    <a:srgbClr val="FFFF00"/>
                  </a:solidFill>
                </a:rPr>
                <a:t>Non-monotonic Reasoning I.</a:t>
              </a:r>
              <a:r>
                <a:rPr lang="en-US" dirty="0" smtClean="0"/>
                <a:t> </a:t>
              </a:r>
              <a:r>
                <a:rPr lang="en-US" dirty="0" smtClean="0">
                  <a:solidFill>
                    <a:srgbClr val="66FFFF"/>
                  </a:solidFill>
                </a:rPr>
                <a:t>Artificial Intelligence, 13: 41-72, 1980.</a:t>
              </a:r>
              <a:endParaRPr lang="en-US" dirty="0">
                <a:solidFill>
                  <a:srgbClr val="66FFFF"/>
                </a:solidFill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609600" y="44958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AM-MOD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would] 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AM-NEG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800000"/>
                </a:solidFill>
              </a:rPr>
              <a:t>[</a:t>
            </a:r>
            <a:r>
              <a:rPr lang="en-US" baseline="-25000" dirty="0">
                <a:solidFill>
                  <a:srgbClr val="800000"/>
                </a:solidFill>
              </a:rPr>
              <a:t>A1</a:t>
            </a:r>
            <a:r>
              <a:rPr lang="en-US" dirty="0">
                <a:solidFill>
                  <a:srgbClr val="800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2000" y="46482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AM-MOD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would] 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AM-NEG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800000"/>
                </a:solidFill>
              </a:rPr>
              <a:t>[</a:t>
            </a:r>
            <a:r>
              <a:rPr lang="en-US" baseline="-25000" dirty="0">
                <a:solidFill>
                  <a:srgbClr val="800000"/>
                </a:solidFill>
              </a:rPr>
              <a:t>A1</a:t>
            </a:r>
            <a:r>
              <a:rPr lang="en-US" dirty="0">
                <a:solidFill>
                  <a:srgbClr val="800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14400" y="48006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AM-MOD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would] 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AM-NEG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800000"/>
                </a:solidFill>
              </a:rPr>
              <a:t>[</a:t>
            </a:r>
            <a:r>
              <a:rPr lang="en-US" baseline="-25000" dirty="0">
                <a:solidFill>
                  <a:srgbClr val="800000"/>
                </a:solidFill>
              </a:rPr>
              <a:t>A1</a:t>
            </a:r>
            <a:r>
              <a:rPr lang="en-US" dirty="0">
                <a:solidFill>
                  <a:srgbClr val="800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66800" y="49530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AM-MOD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would] 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AM-NEG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800000"/>
                </a:solidFill>
              </a:rPr>
              <a:t>[</a:t>
            </a:r>
            <a:r>
              <a:rPr lang="en-US" baseline="-25000" dirty="0">
                <a:solidFill>
                  <a:srgbClr val="800000"/>
                </a:solidFill>
              </a:rPr>
              <a:t>A1</a:t>
            </a:r>
            <a:r>
              <a:rPr lang="en-US" dirty="0">
                <a:solidFill>
                  <a:srgbClr val="800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219200" y="51054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AM-MOD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would] 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AM-NEG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800000"/>
                </a:solidFill>
              </a:rPr>
              <a:t>[</a:t>
            </a:r>
            <a:r>
              <a:rPr lang="en-US" baseline="-25000" dirty="0">
                <a:solidFill>
                  <a:srgbClr val="800000"/>
                </a:solidFill>
              </a:rPr>
              <a:t>A1</a:t>
            </a:r>
            <a:r>
              <a:rPr lang="en-US" dirty="0">
                <a:solidFill>
                  <a:srgbClr val="800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371600" y="52578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AM-MOD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would] [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AM-NEG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n’t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800000"/>
                </a:solidFill>
              </a:rPr>
              <a:t>[</a:t>
            </a:r>
            <a:r>
              <a:rPr lang="en-US" baseline="-25000" dirty="0">
                <a:solidFill>
                  <a:srgbClr val="800000"/>
                </a:solidFill>
              </a:rPr>
              <a:t>A1</a:t>
            </a:r>
            <a:r>
              <a:rPr lang="en-US" dirty="0">
                <a:solidFill>
                  <a:srgbClr val="800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24000" y="5410200"/>
            <a:ext cx="7239000" cy="990600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[</a:t>
            </a:r>
            <a:r>
              <a:rPr lang="en-US" baseline="-25000" dirty="0">
                <a:solidFill>
                  <a:srgbClr val="FFFF00"/>
                </a:solidFill>
              </a:rPr>
              <a:t>A0</a:t>
            </a:r>
            <a:r>
              <a:rPr lang="en-US" dirty="0">
                <a:solidFill>
                  <a:srgbClr val="FFFF00"/>
                </a:solidFill>
              </a:rPr>
              <a:t> He]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66FFFF"/>
                </a:solidFill>
              </a:rPr>
              <a:t>[</a:t>
            </a:r>
            <a:r>
              <a:rPr lang="en-US" baseline="-25000" dirty="0">
                <a:solidFill>
                  <a:srgbClr val="66FFFF"/>
                </a:solidFill>
              </a:rPr>
              <a:t>AM-MOD</a:t>
            </a:r>
            <a:r>
              <a:rPr lang="en-US" dirty="0">
                <a:solidFill>
                  <a:srgbClr val="66FFFF"/>
                </a:solidFill>
              </a:rPr>
              <a:t> would] [</a:t>
            </a:r>
            <a:r>
              <a:rPr lang="en-US" baseline="-25000" dirty="0">
                <a:solidFill>
                  <a:srgbClr val="66FFFF"/>
                </a:solidFill>
              </a:rPr>
              <a:t>AM-NEG</a:t>
            </a:r>
            <a:r>
              <a:rPr lang="en-US" dirty="0">
                <a:solidFill>
                  <a:srgbClr val="66FFFF"/>
                </a:solidFill>
              </a:rPr>
              <a:t> </a:t>
            </a:r>
            <a:r>
              <a:rPr lang="en-US" dirty="0" err="1">
                <a:solidFill>
                  <a:srgbClr val="66FFFF"/>
                </a:solidFill>
              </a:rPr>
              <a:t>n’t</a:t>
            </a:r>
            <a:r>
              <a:rPr lang="en-US" dirty="0">
                <a:solidFill>
                  <a:srgbClr val="66FFFF"/>
                </a:solidFill>
              </a:rPr>
              <a:t>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[</a:t>
            </a:r>
            <a:r>
              <a:rPr lang="en-US" baseline="-25000" dirty="0">
                <a:solidFill>
                  <a:schemeClr val="bg1"/>
                </a:solidFill>
              </a:rPr>
              <a:t>V</a:t>
            </a:r>
            <a:r>
              <a:rPr lang="en-US" dirty="0">
                <a:solidFill>
                  <a:schemeClr val="bg1"/>
                </a:solidFill>
              </a:rPr>
              <a:t> accept]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C000"/>
                </a:solidFill>
              </a:rPr>
              <a:t>[</a:t>
            </a:r>
            <a:r>
              <a:rPr lang="en-US" baseline="-25000" dirty="0">
                <a:solidFill>
                  <a:srgbClr val="FFC000"/>
                </a:solidFill>
              </a:rPr>
              <a:t>A1</a:t>
            </a:r>
            <a:r>
              <a:rPr lang="en-US" dirty="0">
                <a:solidFill>
                  <a:srgbClr val="FFC000"/>
                </a:solidFill>
              </a:rPr>
              <a:t> anything of value]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from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[</a:t>
            </a:r>
            <a:r>
              <a:rPr lang="en-US" baseline="-25000" dirty="0">
                <a:solidFill>
                  <a:srgbClr val="00B0F0"/>
                </a:solidFill>
              </a:rPr>
              <a:t>A2</a:t>
            </a:r>
            <a:r>
              <a:rPr lang="en-US" dirty="0">
                <a:solidFill>
                  <a:srgbClr val="00B0F0"/>
                </a:solidFill>
              </a:rPr>
              <a:t> those he was writing about]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71600" y="1426510"/>
            <a:ext cx="6021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Citation segmentation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[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Peng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 &amp; McCallum, 2004]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1600" y="3985138"/>
            <a:ext cx="60925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Semantic role labeling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[Carreras &amp;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</a:rPr>
              <a:t>Màrquez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, 2004]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04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Autofit/>
          </a:bodyPr>
          <a:lstStyle/>
          <a:p>
            <a:r>
              <a:rPr lang="en-US" sz="3200" dirty="0"/>
              <a:t>2. Find the conjugate </a:t>
            </a:r>
            <a:r>
              <a:rPr lang="en-US" sz="3200" dirty="0" smtClean="0"/>
              <a:t>functions (cont.)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30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724400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/>
                  <a:t>Conjugate function of the loss functions:</a:t>
                </a:r>
                <a:endParaRPr lang="en-US" sz="2000" baseline="3000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𝑙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</m:ctrlPr>
                      </m:sSupPr>
                      <m:e>
                        <m:r>
                          <a:rPr lang="en-US" sz="2000" b="0" i="1" baseline="-25000" smtClean="0">
                            <a:latin typeface="Cambria Math"/>
                            <a:sym typeface="Wingdings" pitchFamily="2" charset="2"/>
                          </a:rPr>
                          <m:t>𝑡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𝑃𝐿</m:t>
                        </m:r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|</m:t>
                        </m:r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𝑀𝐿</m:t>
                        </m:r>
                      </m:sup>
                    </m:sSup>
                    <m:d>
                      <m:dPr>
                        <m:ctrlP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𝜌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,</m:t>
                            </m:r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  <m:t>𝑦</m:t>
                                </m:r>
                                <m:r>
                                  <a:rPr lang="en-US" sz="2000" b="0" i="1" baseline="-25000" smtClean="0">
                                    <a:latin typeface="Cambria Math"/>
                                    <a:sym typeface="Wingdings" pitchFamily="2" charset="2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  <m:t>|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sym typeface="Wingdings" pitchFamily="2" charset="2"/>
                                  </a:rPr>
                                  <m:t>𝑀𝐿</m:t>
                                </m:r>
                              </m:sup>
                            </m:sSup>
                          </m:e>
                        </m:d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−〈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w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𝑡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, 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/>
                                <a:sym typeface="Wingdings" pitchFamily="2" charset="2"/>
                              </a:rPr>
                              <m:t>Δ</m:t>
                            </m:r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𝜙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𝑃𝐿</m:t>
                            </m:r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|</m:t>
                            </m:r>
                            <m:r>
                              <a:rPr lang="en-US" sz="2000" b="0" i="1" smtClean="0">
                                <a:latin typeface="Cambria Math"/>
                                <a:sym typeface="Wingdings" pitchFamily="2" charset="2"/>
                              </a:rPr>
                              <m:t>𝑀𝐿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〉</m:t>
                        </m:r>
                      </m:e>
                    </m:d>
                  </m:oMath>
                </a14:m>
                <a:r>
                  <a:rPr lang="en-US" sz="2000" baseline="-25000" dirty="0" smtClean="0">
                    <a:sym typeface="Wingdings" pitchFamily="2" charset="2"/>
                  </a:rPr>
                  <a:t>+</a:t>
                </a:r>
              </a:p>
              <a:p>
                <a:pPr lvl="1">
                  <a:buFont typeface="Wingdings"/>
                  <a:buChar char="à"/>
                </a:pPr>
                <a:r>
                  <a:rPr lang="en-US" sz="2000" dirty="0" smtClean="0">
                    <a:sym typeface="Wingdings" pitchFamily="2" charset="2"/>
                  </a:rPr>
                  <a:t>similar to Hinge loss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𝑙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𝐻𝑖𝑛𝑔𝑒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sym typeface="Wingdings" pitchFamily="2" charset="2"/>
                          </a:rPr>
                          <m:t>𝑤</m:t>
                        </m:r>
                      </m:e>
                    </m:d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=[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𝛾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 −〈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𝑤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  <a:sym typeface="Wingdings" pitchFamily="2" charset="2"/>
                      </a:rPr>
                      <m:t>〉]</m:t>
                    </m:r>
                  </m:oMath>
                </a14:m>
                <a:r>
                  <a:rPr lang="en-US" sz="2400" baseline="-25000" dirty="0" smtClean="0"/>
                  <a:t>+ </a:t>
                </a:r>
                <a:r>
                  <a:rPr lang="en-US" sz="2400" baseline="30000" dirty="0" smtClean="0"/>
                  <a:t> </a:t>
                </a:r>
                <a:r>
                  <a:rPr lang="en-US" sz="2400" dirty="0" smtClean="0"/>
                  <a:t>   </a:t>
                </a:r>
              </a:p>
              <a:p>
                <a:pPr lvl="1"/>
                <a:r>
                  <a:rPr lang="en-US" sz="2400" dirty="0" smtClean="0"/>
                  <a:t>Conjugate function of Hinge loss: </a:t>
                </a:r>
                <a:r>
                  <a:rPr lang="en-US" sz="18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[</a:t>
                </a:r>
                <a:r>
                  <a:rPr lang="en-US" sz="1800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Shalev-Shwartz</a:t>
                </a:r>
                <a:r>
                  <a:rPr lang="en-US" sz="18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&amp; Singer, 2007]</a:t>
                </a:r>
              </a:p>
              <a:p>
                <a:pPr marL="365760" lvl="1" indent="0">
                  <a:buNone/>
                </a:pPr>
                <a:endParaRPr lang="en-US" sz="1800" dirty="0" smtClean="0">
                  <a:solidFill>
                    <a:srgbClr val="00B050"/>
                  </a:solidFill>
                </a:endParaRPr>
              </a:p>
              <a:p>
                <a:pPr marL="365760" lvl="1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𝐻𝑖𝑛𝑔𝑒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∗</m:t>
                          </m:r>
                        </m:sup>
                      </m:sSubSup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−&amp;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𝛾𝛼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,  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𝑖𝑓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𝜃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∈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𝛼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 :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𝛼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∈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0,1</m:t>
                                      </m:r>
                                    </m:e>
                                  </m:d>
                                </m:e>
                              </m:d>
                            </m:e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&amp;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,  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3200" dirty="0" smtClean="0"/>
              </a:p>
              <a:p>
                <a:pPr lvl="1"/>
                <a:r>
                  <a:rPr lang="en-US" sz="2400" dirty="0" smtClean="0"/>
                  <a:t>Conjugate functions of PL and </a:t>
                </a:r>
                <a:r>
                  <a:rPr lang="en-US" sz="2400" dirty="0"/>
                  <a:t>M</a:t>
                </a:r>
                <a:r>
                  <a:rPr lang="en-US" sz="2400" dirty="0" smtClean="0"/>
                  <a:t>L loss:</a:t>
                </a:r>
              </a:p>
              <a:p>
                <a:pPr marL="36576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𝑃𝐿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|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𝑀𝐿</m:t>
                          </m:r>
                          <m:r>
                            <a:rPr lang="en-US" sz="2400" i="1">
                              <a:latin typeface="Cambria Math"/>
                            </a:rPr>
                            <m:t>∗</m:t>
                          </m:r>
                        </m:sup>
                      </m:sSubSup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−&amp;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𝜌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𝑃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|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𝑀𝐿</m:t>
                                  </m:r>
                                </m:sup>
                              </m:sSubSup>
                              <m:r>
                                <a:rPr lang="en-US" sz="2400" b="0" i="1" smtClean="0">
                                  <a:latin typeface="Cambria Math"/>
                                </a:rPr>
                                <m:t>)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𝛼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, 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𝑖𝑓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𝜃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∈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𝛼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/>
                                    </a:rPr>
                                    <m:t>Δ</m:t>
                                  </m:r>
                                  <m:sSubSup>
                                    <m:sSubSupPr>
                                      <m:ctrlPr>
                                        <a:rPr lang="en-US" sz="2400" b="0" i="1" smtClean="0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  <m:sup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𝑃𝐿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|</m:t>
                                      </m:r>
                                      <m:r>
                                        <a:rPr lang="en-US" sz="2400" b="0" i="1" smtClean="0">
                                          <a:latin typeface="Cambria Math"/>
                                        </a:rPr>
                                        <m:t>𝑀𝐿</m:t>
                                      </m:r>
                                    </m:sup>
                                  </m:sSubSup>
                                  <m:r>
                                    <a:rPr lang="en-US" sz="2400" i="1">
                                      <a:latin typeface="Cambria Math"/>
                                    </a:rPr>
                                    <m:t>: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𝛼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∈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0,1</m:t>
                                      </m:r>
                                    </m:e>
                                  </m:d>
                                </m:e>
                              </m:d>
                            </m:e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&amp;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,  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                    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800" dirty="0"/>
              </a:p>
              <a:p>
                <a:pPr marL="365760" lvl="1" indent="0">
                  <a:buNone/>
                </a:pPr>
                <a:endParaRPr lang="en-US" sz="2400" dirty="0" smtClean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724400"/>
              </a:xfrm>
              <a:blipFill rotWithShape="1">
                <a:blip r:embed="rId2"/>
                <a:stretch>
                  <a:fillRect l="-374" t="-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671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CDA’s update formula: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𝑡</m:t>
                          </m:r>
                          <m:r>
                            <a:rPr lang="en-US" sz="1800" i="1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sz="18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sz="1800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</a:rPr>
                            <m:t>w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</a:rPr>
                            <m:t>t</m:t>
                          </m:r>
                        </m:sub>
                      </m:sSub>
                      <m:r>
                        <a:rPr lang="en-US" sz="1800">
                          <a:latin typeface="Cambria Math"/>
                        </a:rPr>
                        <m:t>+</m:t>
                      </m:r>
                      <m:func>
                        <m:funcPr>
                          <m:ctrlPr>
                            <a:rPr lang="en-US" sz="1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latin typeface="Cambria Math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/>
                                    </a:rPr>
                                    <m:t>𝜎</m:t>
                                  </m:r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𝑡</m:t>
                                  </m:r>
                                </m:den>
                              </m:f>
                              <m:r>
                                <a:rPr lang="en-US" sz="1800" i="1">
                                  <a:latin typeface="Cambria Math"/>
                                </a:rPr>
                                <m:t>,</m:t>
                              </m:r>
                              <m:f>
                                <m:f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𝜌</m:t>
                                          </m:r>
                                          <m:d>
                                            <m:d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,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𝑃</m:t>
                                                  </m:r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|</m:t>
                                                  </m:r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𝑀𝐿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en-US" sz="1800" i="1" smtClean="0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1800" b="0" i="1" smtClean="0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  <m:r>
                                                <a:rPr lang="en-US" sz="1800" b="0" i="1" smtClean="0">
                                                  <a:latin typeface="Cambria Math"/>
                                                </a:rPr>
                                                <m:t>−1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1800" b="0" i="1" smtClean="0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den>
                                          </m:f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〈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𝑤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800">
                                              <a:latin typeface="Cambria Math"/>
                                            </a:rPr>
                                            <m:t>Δ</m:t>
                                          </m:r>
                                          <m:sSubSup>
                                            <m:sSubSupPr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𝜙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𝑡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𝑃𝐿</m:t>
                                              </m:r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|</m:t>
                                              </m:r>
                                              <m:r>
                                                <a:rPr lang="en-US" sz="1800" i="1">
                                                  <a:latin typeface="Cambria Math"/>
                                                </a:rPr>
                                                <m:t>𝑀𝐿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+</m:t>
                                      </m:r>
                                    </m:sub>
                                  </m:sSub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en-US" sz="1800" i="1"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1800">
                                                  <a:latin typeface="Cambria Math"/>
                                                </a:rPr>
                                                <m:t>Δ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𝑡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𝑃𝐿</m:t>
                                                  </m:r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|</m:t>
                                                  </m:r>
                                                  <m:r>
                                                    <a:rPr lang="en-US" sz="1800" i="1">
                                                      <a:latin typeface="Cambria Math"/>
                                                    </a:rPr>
                                                    <m:t>𝑀𝐿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US" sz="1800">
                          <a:latin typeface="Cambria Math"/>
                        </a:rPr>
                        <m:t>Δ</m:t>
                      </m:r>
                      <m:sSup>
                        <m:sSupPr>
                          <m:ctrlPr>
                            <a:rPr lang="en-US" sz="1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/>
                            </a:rPr>
                            <m:t>𝜙</m:t>
                          </m:r>
                        </m:e>
                        <m:sup>
                          <m:r>
                            <a:rPr lang="en-US" sz="1800" i="1">
                              <a:latin typeface="Cambria Math"/>
                            </a:rPr>
                            <m:t>𝑃𝐿</m:t>
                          </m:r>
                          <m:r>
                            <a:rPr lang="en-US" sz="1800" i="1">
                              <a:latin typeface="Cambria Math"/>
                            </a:rPr>
                            <m:t>|</m:t>
                          </m:r>
                          <m:r>
                            <a:rPr lang="en-US" sz="1800" i="1">
                              <a:latin typeface="Cambria Math"/>
                            </a:rPr>
                            <m:t>𝑀𝐿</m:t>
                          </m:r>
                        </m:sup>
                      </m:sSup>
                    </m:oMath>
                  </m:oMathPara>
                </a14:m>
                <a:endParaRPr lang="en-US" sz="1800" dirty="0" smtClean="0"/>
              </a:p>
              <a:p>
                <a:r>
                  <a:rPr lang="en-US" dirty="0" smtClean="0">
                    <a:sym typeface="Wingdings" pitchFamily="2" charset="2"/>
                  </a:rPr>
                  <a:t>Compare with the update formula of the simple update, </a:t>
                </a:r>
                <a:r>
                  <a:rPr lang="en-US" dirty="0" err="1" smtClean="0">
                    <a:sym typeface="Wingdings" pitchFamily="2" charset="2"/>
                  </a:rPr>
                  <a:t>subgradient</a:t>
                </a:r>
                <a:r>
                  <a:rPr lang="en-US" dirty="0" smtClean="0">
                    <a:sym typeface="Wingdings" pitchFamily="2" charset="2"/>
                  </a:rPr>
                  <a:t> method</a:t>
                </a:r>
                <a:r>
                  <a:rPr lang="en-US" sz="2400" dirty="0" smtClean="0">
                    <a:sym typeface="Wingdings" pitchFamily="2" charset="2"/>
                  </a:rPr>
                  <a:t> </a:t>
                </a:r>
                <a:r>
                  <a:rPr lang="en-US" sz="2000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[Ratliff et al., 2007]</a:t>
                </a:r>
                <a:r>
                  <a:rPr lang="en-US" sz="2000" dirty="0" smtClean="0"/>
                  <a:t>:</a:t>
                </a:r>
                <a:r>
                  <a:rPr lang="en-US" sz="2400" dirty="0" smtClean="0"/>
                  <a:t>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w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t</m:t>
                          </m:r>
                        </m:sub>
                      </m:sSub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𝜎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Δ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𝜙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𝑀𝐿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5164775" y="4267200"/>
            <a:ext cx="381000" cy="685800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5253335"/>
            <a:ext cx="86310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ctr">
              <a:buFont typeface="Wingdings"/>
              <a:buChar char="à"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CDA’s learning rate combines the learning rate of the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subgradient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method with the loss incurred at each step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9400" y="2057400"/>
            <a:ext cx="4724400" cy="1295400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3. Closed-form solution for the CDA update rule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810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Evaluation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Citation segmentation</a:t>
            </a:r>
          </a:p>
          <a:p>
            <a:r>
              <a:rPr lang="en-US" dirty="0" smtClean="0"/>
              <a:t>Search query disambiguation</a:t>
            </a:r>
          </a:p>
          <a:p>
            <a:r>
              <a:rPr lang="en-US" dirty="0" smtClean="0"/>
              <a:t>Semantic </a:t>
            </a:r>
            <a:r>
              <a:rPr lang="en-US" dirty="0"/>
              <a:t>role </a:t>
            </a:r>
            <a:r>
              <a:rPr lang="en-US" dirty="0" smtClean="0"/>
              <a:t>labeling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91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 segmentation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Citeseer</a:t>
            </a:r>
            <a:r>
              <a:rPr lang="en-US" dirty="0" smtClean="0"/>
              <a:t> dataset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[Lawrence et.al., 1999]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[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</a:rPr>
              <a:t>Poon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and </a:t>
            </a: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, 2007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]</a:t>
            </a:r>
            <a:endParaRPr lang="en-US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</a:endParaRPr>
          </a:p>
          <a:p>
            <a:r>
              <a:rPr lang="en-US" dirty="0" smtClean="0"/>
              <a:t>1,563 citations, divided into 4 research topics</a:t>
            </a:r>
          </a:p>
          <a:p>
            <a:r>
              <a:rPr lang="en-US" dirty="0" smtClean="0"/>
              <a:t>Task: segment each citation into 3 fields: </a:t>
            </a:r>
            <a:r>
              <a:rPr lang="en-US" i="1" dirty="0" smtClean="0"/>
              <a:t>Author, Title, Venue</a:t>
            </a:r>
          </a:p>
          <a:p>
            <a:r>
              <a:rPr lang="en-US" dirty="0" smtClean="0"/>
              <a:t>Used </a:t>
            </a:r>
            <a:r>
              <a:rPr lang="en-US" dirty="0"/>
              <a:t>the </a:t>
            </a:r>
            <a:r>
              <a:rPr lang="en-US" dirty="0" smtClean="0"/>
              <a:t>MLN for isolated segmentation model in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[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Poon and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, 2007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2502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4-fold cross-validation</a:t>
            </a:r>
          </a:p>
          <a:p>
            <a:r>
              <a:rPr lang="en-US" dirty="0" smtClean="0"/>
              <a:t>Systems compared:</a:t>
            </a:r>
          </a:p>
          <a:p>
            <a:pPr lvl="1"/>
            <a:r>
              <a:rPr lang="en-US" dirty="0" smtClean="0"/>
              <a:t>MM: the max-margin weight learner for MLNs in batch setting </a:t>
            </a:r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</a:rPr>
              <a:t>[Huynh &amp; Mooney, 2009]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1-best MIRA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[Crammer et al., 2005]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Subgradient</a:t>
            </a:r>
            <a:endParaRPr lang="en-US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CDA</a:t>
            </a:r>
          </a:p>
          <a:p>
            <a:pPr lvl="2"/>
            <a:r>
              <a:rPr lang="en-US" dirty="0" smtClean="0"/>
              <a:t>CDA-PL</a:t>
            </a:r>
          </a:p>
          <a:p>
            <a:pPr lvl="2"/>
            <a:r>
              <a:rPr lang="en-US" dirty="0" smtClean="0"/>
              <a:t>CDA-ML</a:t>
            </a:r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900" dirty="0"/>
              <a:t>Metric: 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, harmonic mean of the precision and recall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34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76700" y="3413993"/>
                <a:ext cx="4085349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𝜌</m:t>
                                  </m:r>
                                  <m:d>
                                    <m:d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sSubSup>
                                        <m:sSubSupPr>
                                          <m:ctrlPr>
                                            <a:rPr lang="en-US" sz="1600" b="0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  <m:sup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sup>
                                      </m:sSubSup>
                                    </m:e>
                                  </m:d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−</m:t>
                                  </m:r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6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latin typeface="Cambria Math"/>
                                        </a:rPr>
                                        <m:t>Δ</m:t>
                                      </m:r>
                                      <m:sSubSup>
                                        <m:sSubSupPr>
                                          <m:ctrlPr>
                                            <a:rPr lang="en-US" sz="1600" b="0" i="1" smtClean="0">
                                              <a:latin typeface="Cambria Math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𝜙</m:t>
                                          </m:r>
                                        </m:e>
                                        <m:sub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𝑡</m:t>
                                          </m:r>
                                        </m:sub>
                                        <m:sup>
                                          <m:r>
                                            <a:rPr lang="en-US" sz="1600" b="0" i="1" smtClean="0">
                                              <a:latin typeface="Cambria Math"/>
                                            </a:rPr>
                                            <m:t>𝑃𝐿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d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+</m:t>
                              </m:r>
                            </m:sub>
                          </m:sSub>
                        </m:num>
                        <m:den>
                          <m:sSubSup>
                            <m:sSubSup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/>
                                    </a:rPr>
                                    <m:t>Δ</m:t>
                                  </m:r>
                                  <m:sSubSup>
                                    <m:sSubSupPr>
                                      <m:ctrlPr>
                                        <a:rPr lang="en-US" sz="1600" b="0" i="1" smtClean="0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𝜙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  <m:sup>
                                      <m:r>
                                        <a:rPr lang="en-US" sz="1600" b="0" i="1" smtClean="0">
                                          <a:latin typeface="Cambria Math"/>
                                        </a:rPr>
                                        <m:t>𝑃𝐿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m:rPr>
                          <m:sty m:val="p"/>
                        </m:rPr>
                        <a:rPr lang="en-US" sz="1600" b="0" i="0" smtClean="0">
                          <a:latin typeface="Cambria Math"/>
                        </a:rPr>
                        <m:t>Δ</m:t>
                      </m:r>
                      <m:sSubSup>
                        <m:sSubSup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𝑡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𝑃𝐿</m:t>
                          </m:r>
                        </m:sup>
                      </m:sSub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700" y="3413993"/>
                <a:ext cx="4085349" cy="64812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19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F</a:t>
            </a:r>
            <a:r>
              <a:rPr lang="en-US" baseline="-25000" dirty="0" smtClean="0"/>
              <a:t>1</a:t>
            </a:r>
            <a:r>
              <a:rPr lang="en-US" dirty="0" smtClean="0"/>
              <a:t>on </a:t>
            </a:r>
            <a:r>
              <a:rPr lang="en-US" dirty="0" err="1" smtClean="0"/>
              <a:t>CiteSeer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641644811"/>
              </p:ext>
            </p:extLst>
          </p:nvPr>
        </p:nvGraphicFramePr>
        <p:xfrm>
          <a:off x="685800" y="1600200"/>
          <a:ext cx="7772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66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training time in minutes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36</a:t>
            </a:fld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06867295"/>
              </p:ext>
            </p:extLst>
          </p:nvPr>
        </p:nvGraphicFramePr>
        <p:xfrm>
          <a:off x="685800" y="1600200"/>
          <a:ext cx="7924800" cy="4873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534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Search query disambiguation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Used the dataset created by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Mihalkova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&amp; Mooney [2009]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/>
              <a:t>Thousands of search sessions where ambiguous queries were asked: 4,618 sessions for training, 11,234 sessions for testing</a:t>
            </a:r>
          </a:p>
          <a:p>
            <a:r>
              <a:rPr lang="en-US" dirty="0" smtClean="0"/>
              <a:t>Goal: disambiguate search query based on previous related search sessions</a:t>
            </a:r>
          </a:p>
          <a:p>
            <a:r>
              <a:rPr lang="en-US" dirty="0"/>
              <a:t>Noisy dataset since the </a:t>
            </a:r>
            <a:r>
              <a:rPr lang="en-US" dirty="0" smtClean="0"/>
              <a:t>true labels are </a:t>
            </a:r>
            <a:r>
              <a:rPr lang="en-US" dirty="0"/>
              <a:t>based on which results were clicked by users</a:t>
            </a:r>
            <a:endParaRPr lang="en-US" dirty="0" smtClean="0"/>
          </a:p>
          <a:p>
            <a:r>
              <a:rPr lang="en-US" dirty="0" smtClean="0"/>
              <a:t>Used the 3 MLNs proposed in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Mihalkova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&amp; Mooney, 2009]</a:t>
            </a:r>
            <a:endParaRPr 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25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Systems compared:</a:t>
            </a:r>
          </a:p>
          <a:p>
            <a:pPr lvl="1"/>
            <a:r>
              <a:rPr lang="en-US" dirty="0" smtClean="0"/>
              <a:t>Contrastive Divergence (CD)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[Hinton 2002]</a:t>
            </a:r>
            <a:r>
              <a:rPr lang="en-US" dirty="0" smtClean="0"/>
              <a:t> used in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Mihalkova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&amp; Mooney, 2009]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1-best MIRA</a:t>
            </a:r>
          </a:p>
          <a:p>
            <a:pPr lvl="1"/>
            <a:r>
              <a:rPr lang="en-US" dirty="0" err="1" smtClean="0"/>
              <a:t>Subgradient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CDA</a:t>
            </a:r>
          </a:p>
          <a:p>
            <a:pPr lvl="2"/>
            <a:r>
              <a:rPr lang="en-US" dirty="0" smtClean="0"/>
              <a:t>CDA-PL</a:t>
            </a:r>
          </a:p>
          <a:p>
            <a:pPr lvl="2"/>
            <a:r>
              <a:rPr lang="en-US" dirty="0" smtClean="0"/>
              <a:t>CDA-ML</a:t>
            </a:r>
          </a:p>
          <a:p>
            <a:r>
              <a:rPr lang="en-US" dirty="0" smtClean="0"/>
              <a:t>Metric:</a:t>
            </a:r>
          </a:p>
          <a:p>
            <a:pPr lvl="1"/>
            <a:r>
              <a:rPr lang="en-US" dirty="0" smtClean="0"/>
              <a:t>Mean Average Precision (MAP): how close the relevant results are to the top of the rankings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11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MAP scores on Microsoft query search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39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699255870"/>
              </p:ext>
            </p:extLst>
          </p:nvPr>
        </p:nvGraphicFramePr>
        <p:xfrm>
          <a:off x="762000" y="1524000"/>
          <a:ext cx="7772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27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Characteristics of these problems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F4C67-CD6A-49FB-8E5E-48237894B36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complex structures such as graphs, sequences, etc…</a:t>
            </a:r>
          </a:p>
          <a:p>
            <a:pPr lvl="1"/>
            <a:r>
              <a:rPr lang="en-US" dirty="0" smtClean="0"/>
              <a:t>Contain multiple objects and relationships among them</a:t>
            </a:r>
          </a:p>
          <a:p>
            <a:r>
              <a:rPr lang="en-US" dirty="0" smtClean="0"/>
              <a:t>There are uncertainties:</a:t>
            </a:r>
          </a:p>
          <a:p>
            <a:pPr lvl="1"/>
            <a:r>
              <a:rPr lang="en-US" dirty="0" smtClean="0"/>
              <a:t>Uncertainty about the type of an object</a:t>
            </a:r>
          </a:p>
          <a:p>
            <a:pPr lvl="1"/>
            <a:r>
              <a:rPr lang="en-US" dirty="0" smtClean="0"/>
              <a:t>Uncertainty about relationships between objects</a:t>
            </a:r>
          </a:p>
          <a:p>
            <a:r>
              <a:rPr lang="en-US" dirty="0" smtClean="0"/>
              <a:t>Usually contain a large number of examples</a:t>
            </a:r>
          </a:p>
          <a:p>
            <a:r>
              <a:rPr lang="en-US" dirty="0"/>
              <a:t>Discriminative </a:t>
            </a:r>
            <a:r>
              <a:rPr lang="en-US" dirty="0" smtClean="0"/>
              <a:t>task</a:t>
            </a:r>
            <a:r>
              <a:rPr lang="en-US" dirty="0"/>
              <a:t>: predict the values of some output variables based on observable input data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087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role labeling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CoNLL</a:t>
            </a:r>
            <a:r>
              <a:rPr lang="en-US" dirty="0" smtClean="0"/>
              <a:t> 2005 shared task dataset 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[Carreras &amp; Marques, 2005]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/>
              <a:t>Task: For each target verb in a sentence, find and label all of its semantic components</a:t>
            </a:r>
          </a:p>
          <a:p>
            <a:r>
              <a:rPr lang="en-US" dirty="0"/>
              <a:t>90,750 training examples; 5,267 test </a:t>
            </a:r>
            <a:r>
              <a:rPr lang="en-US" dirty="0" smtClean="0"/>
              <a:t>examples</a:t>
            </a:r>
          </a:p>
          <a:p>
            <a:r>
              <a:rPr lang="en-US" dirty="0" smtClean="0"/>
              <a:t>Noisy labeled experiment:</a:t>
            </a:r>
          </a:p>
          <a:p>
            <a:pPr lvl="1"/>
            <a:r>
              <a:rPr lang="en-US" dirty="0"/>
              <a:t>Motivated by noisy labeled data obtained from crowdsourcing services such as Amazon Mechanical </a:t>
            </a:r>
            <a:r>
              <a:rPr lang="en-US" dirty="0" smtClean="0"/>
              <a:t>Turk</a:t>
            </a:r>
          </a:p>
          <a:p>
            <a:pPr lvl="1"/>
            <a:r>
              <a:rPr lang="en-US" dirty="0"/>
              <a:t>Simple noise model:</a:t>
            </a:r>
          </a:p>
          <a:p>
            <a:pPr lvl="2"/>
            <a:r>
              <a:rPr lang="en-US" dirty="0"/>
              <a:t>At </a:t>
            </a:r>
            <a:r>
              <a:rPr lang="en-US" i="1" dirty="0"/>
              <a:t>p</a:t>
            </a:r>
            <a:r>
              <a:rPr lang="en-US" dirty="0"/>
              <a:t> percent noise, there is </a:t>
            </a:r>
            <a:r>
              <a:rPr lang="en-US" i="1" dirty="0"/>
              <a:t>p </a:t>
            </a:r>
            <a:r>
              <a:rPr lang="en-US" dirty="0"/>
              <a:t>probability that an argument in a verb is swapped with another argument of that verb.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701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</a:t>
            </a:r>
            <a:r>
              <a:rPr lang="en-US" dirty="0"/>
              <a:t>the MLN developed in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[Riedel, 2007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]</a:t>
            </a:r>
            <a:endParaRPr lang="en-US" dirty="0" smtClean="0"/>
          </a:p>
          <a:p>
            <a:r>
              <a:rPr lang="en-US" dirty="0" smtClean="0"/>
              <a:t>Systems compared:</a:t>
            </a:r>
          </a:p>
          <a:p>
            <a:pPr lvl="1"/>
            <a:r>
              <a:rPr lang="en-US" dirty="0" smtClean="0"/>
              <a:t>1-best MIRA</a:t>
            </a:r>
          </a:p>
          <a:p>
            <a:pPr lvl="1"/>
            <a:r>
              <a:rPr lang="en-US" dirty="0" err="1" smtClean="0"/>
              <a:t>Subgradient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CDA-ML</a:t>
            </a:r>
          </a:p>
          <a:p>
            <a:r>
              <a:rPr lang="en-US" dirty="0" smtClean="0"/>
              <a:t>Metric:</a:t>
            </a:r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of the predicted arguments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[Carreras &amp; Marques, 2005]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88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scores on </a:t>
            </a:r>
            <a:r>
              <a:rPr lang="en-US" dirty="0" err="1" smtClean="0"/>
              <a:t>CoNLL</a:t>
            </a:r>
            <a:r>
              <a:rPr lang="en-US" dirty="0" smtClean="0"/>
              <a:t> 2005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61751442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65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0" y="2735759"/>
            <a:ext cx="61061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009DD9"/>
                </a:solidFill>
              </a:rPr>
              <a:t>Online Structure Learning</a:t>
            </a:r>
          </a:p>
        </p:txBody>
      </p:sp>
    </p:spTree>
    <p:extLst>
      <p:ext uri="{BB962C8B-B14F-4D97-AF65-F5344CB8AC3E}">
        <p14:creationId xmlns:p14="http://schemas.microsoft.com/office/powerpoint/2010/main" val="31976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State-of-the-art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741F8-A06F-49A8-AC3E-E79477922C86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existing structure learning algorithms for MLNs are also batch ones</a:t>
            </a:r>
          </a:p>
          <a:p>
            <a:pPr lvl="1"/>
            <a:r>
              <a:rPr lang="en-US" dirty="0" smtClean="0"/>
              <a:t>Effectively </a:t>
            </a:r>
            <a:r>
              <a:rPr lang="en-US" dirty="0"/>
              <a:t>designed </a:t>
            </a:r>
            <a:r>
              <a:rPr lang="en-US" dirty="0" smtClean="0"/>
              <a:t>for problems that have a few “mega” examples</a:t>
            </a:r>
          </a:p>
          <a:p>
            <a:pPr lvl="1"/>
            <a:r>
              <a:rPr lang="en-US" dirty="0" smtClean="0"/>
              <a:t>Not suitable for problems with a large number of smaller structured examples</a:t>
            </a:r>
          </a:p>
          <a:p>
            <a:r>
              <a:rPr lang="en-US" dirty="0" smtClean="0"/>
              <a:t>No existing online structure learning algorithms for MLNs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5343384"/>
            <a:ext cx="8534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  <a:sym typeface="Wingdings" pitchFamily="2" charset="2"/>
              </a:rPr>
              <a:t>The first online structure learner for MLNs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7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9506" y="6477000"/>
            <a:ext cx="533400" cy="381000"/>
          </a:xfrm>
        </p:spPr>
        <p:txBody>
          <a:bodyPr/>
          <a:lstStyle/>
          <a:p>
            <a:fld id="{5C5741F8-A06F-49A8-AC3E-E79477922C86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52599" y="762990"/>
            <a:ext cx="5974069" cy="55546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09800" y="1524990"/>
            <a:ext cx="1676400" cy="46472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MLN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990600" y="1944090"/>
            <a:ext cx="762000" cy="1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350575" y="2514600"/>
            <a:ext cx="1816678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Max-margin structure learning</a:t>
            </a:r>
            <a:endParaRPr lang="en-US" dirty="0"/>
          </a:p>
        </p:txBody>
      </p:sp>
      <p:sp>
        <p:nvSpPr>
          <p:cNvPr id="8" name="Flowchart: Process 7"/>
          <p:cNvSpPr/>
          <p:nvPr/>
        </p:nvSpPr>
        <p:spPr>
          <a:xfrm>
            <a:off x="5257800" y="4419600"/>
            <a:ext cx="2117025" cy="1524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en-US" dirty="0" smtClean="0"/>
              <a:t>-regularized</a:t>
            </a:r>
          </a:p>
          <a:p>
            <a:pPr algn="ctr"/>
            <a:r>
              <a:rPr lang="en-US" dirty="0" smtClean="0"/>
              <a:t>weight learning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7" idx="1"/>
          </p:cNvCxnSpPr>
          <p:nvPr/>
        </p:nvCxnSpPr>
        <p:spPr>
          <a:xfrm flipH="1">
            <a:off x="3886200" y="3048000"/>
            <a:ext cx="14643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endCxn id="7" idx="0"/>
          </p:cNvCxnSpPr>
          <p:nvPr/>
        </p:nvCxnSpPr>
        <p:spPr>
          <a:xfrm>
            <a:off x="3886200" y="1944090"/>
            <a:ext cx="2372714" cy="57051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726668" y="3048000"/>
            <a:ext cx="6553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" idx="2"/>
          </p:cNvCxnSpPr>
          <p:nvPr/>
        </p:nvCxnSpPr>
        <p:spPr>
          <a:xfrm>
            <a:off x="3048000" y="61722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752600" y="762000"/>
            <a:ext cx="4224233" cy="461665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Online Structure Learner (OSL)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295400" y="1489365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x</a:t>
            </a:r>
            <a:r>
              <a:rPr lang="en-US" baseline="-25000" dirty="0" err="1" smtClean="0">
                <a:solidFill>
                  <a:srgbClr val="0070C0"/>
                </a:solidFill>
              </a:rPr>
              <a:t>t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833338" y="2586335"/>
            <a:ext cx="396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y</a:t>
            </a:r>
            <a:r>
              <a:rPr lang="en-US" baseline="-25000" dirty="0" err="1" smtClean="0">
                <a:solidFill>
                  <a:srgbClr val="0070C0"/>
                </a:solidFill>
              </a:rPr>
              <a:t>t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824350" y="1495300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y</a:t>
            </a:r>
            <a:r>
              <a:rPr lang="en-US" baseline="30000" dirty="0" err="1" smtClean="0">
                <a:solidFill>
                  <a:srgbClr val="0070C0"/>
                </a:solidFill>
              </a:rPr>
              <a:t>P</a:t>
            </a:r>
            <a:r>
              <a:rPr lang="en-US" baseline="-25000" dirty="0" err="1" smtClean="0">
                <a:solidFill>
                  <a:srgbClr val="0070C0"/>
                </a:solidFill>
              </a:rPr>
              <a:t>t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962400" y="2678668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New clauses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 flipH="1">
            <a:off x="3886200" y="5181600"/>
            <a:ext cx="146437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886200" y="4812268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New weights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cxnSp>
        <p:nvCxnSpPr>
          <p:cNvPr id="14" name="Elbow Connector 13"/>
          <p:cNvCxnSpPr>
            <a:stCxn id="4" idx="3"/>
            <a:endCxn id="8" idx="0"/>
          </p:cNvCxnSpPr>
          <p:nvPr/>
        </p:nvCxnSpPr>
        <p:spPr>
          <a:xfrm>
            <a:off x="3886200" y="3848595"/>
            <a:ext cx="2430113" cy="57100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114800" y="3874118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70C0"/>
                </a:solidFill>
              </a:rPr>
              <a:t>Old and new clauses</a:t>
            </a:r>
            <a:endParaRPr lang="en-US" baseline="-25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61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Max-margin structure learning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46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51816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Find clauses that discriminate the ground-truth possible world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0" smtClean="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from the predicted possible world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sup>
                    </m:sSubSup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Find where the model made wrong predictions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Δ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\</m:t>
                        </m:r>
                        <m:r>
                          <m:rPr>
                            <m:sty m:val="p"/>
                          </m:rPr>
                          <a:rPr lang="en-US" i="1">
                            <a:latin typeface="Cambria Math"/>
                          </a:rPr>
                          <m:t>y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sup>
                    </m:sSubSup>
                  </m:oMath>
                </a14:m>
                <a:r>
                  <a:rPr lang="en-US" dirty="0" smtClean="0"/>
                  <a:t>: a set of true atoms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/>
                  <a:t> but not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sup>
                    </m:sSub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Find new clauses to fix each wrong prediction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Δ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Introduce mode-guided relational </a:t>
                </a:r>
                <a:r>
                  <a:rPr lang="en-US" dirty="0" err="1" smtClean="0"/>
                  <a:t>pathfinding</a:t>
                </a:r>
                <a:r>
                  <a:rPr lang="en-US" dirty="0"/>
                  <a:t> </a:t>
                </a:r>
              </a:p>
              <a:p>
                <a:pPr lvl="3"/>
                <a:r>
                  <a:rPr lang="en-US" dirty="0"/>
                  <a:t>Use mode declarations </a:t>
                </a:r>
                <a:r>
                  <a:rPr lang="en-US" dirty="0">
                    <a:solidFill>
                      <a:schemeClr val="accent5">
                        <a:lumMod val="50000"/>
                      </a:schemeClr>
                    </a:solidFill>
                  </a:rPr>
                  <a:t>[</a:t>
                </a:r>
                <a:r>
                  <a:rPr lang="en-US" dirty="0" err="1">
                    <a:solidFill>
                      <a:schemeClr val="accent5">
                        <a:lumMod val="50000"/>
                      </a:schemeClr>
                    </a:solidFill>
                  </a:rPr>
                  <a:t>Muggleton</a:t>
                </a:r>
                <a:r>
                  <a:rPr lang="en-US" dirty="0">
                    <a:solidFill>
                      <a:schemeClr val="accent5">
                        <a:lumMod val="50000"/>
                      </a:schemeClr>
                    </a:solidFill>
                  </a:rPr>
                  <a:t>, 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1995] </a:t>
                </a:r>
                <a:r>
                  <a:rPr lang="en-US" dirty="0" smtClean="0"/>
                  <a:t>to constrain the search space of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</a:t>
                </a:r>
                <a:r>
                  <a:rPr lang="en-US" dirty="0" smtClean="0"/>
                  <a:t>relational </a:t>
                </a:r>
                <a:r>
                  <a:rPr lang="en-US" dirty="0" err="1" smtClean="0"/>
                  <a:t>pathfinding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[Richards &amp; Mooney, 1992]</a:t>
                </a:r>
              </a:p>
              <a:p>
                <a:pPr lvl="1"/>
                <a:r>
                  <a:rPr lang="en-US" dirty="0" smtClean="0"/>
                  <a:t>Select new clauses that has more number of true groundings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t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than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sup>
                    </m:sSubSup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err="1" smtClean="0"/>
                  <a:t>minCountDiff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𝑛𝑐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𝑛𝑐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𝑃</m:t>
                            </m:r>
                          </m:sup>
                        </m:sSubSup>
                      </m:e>
                    </m:d>
                    <m:r>
                      <a:rPr lang="en-US" b="0" i="1" smtClean="0">
                        <a:latin typeface="Cambria Math"/>
                      </a:rPr>
                      <m:t>≥</m:t>
                    </m:r>
                    <m:r>
                      <a:rPr lang="en-US" b="0" i="1" smtClean="0">
                        <a:latin typeface="Cambria Math"/>
                      </a:rPr>
                      <m:t>𝑚𝑖𝑛𝐶𝑜𝑢𝑛𝑡𝐷𝑖𝑓𝑓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5181600"/>
              </a:xfrm>
              <a:blipFill rotWithShape="1">
                <a:blip r:embed="rId2"/>
                <a:stretch>
                  <a:fillRect l="-449" t="-1176" r="-1346" b="-1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314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Learn definite clauses:</a:t>
            </a:r>
          </a:p>
          <a:p>
            <a:pPr lvl="1"/>
            <a:r>
              <a:rPr lang="en-US" sz="2100" dirty="0"/>
              <a:t>Consider a relational example as a </a:t>
            </a:r>
            <a:r>
              <a:rPr lang="en-US" sz="2100" dirty="0" err="1"/>
              <a:t>hypergraph</a:t>
            </a:r>
            <a:r>
              <a:rPr lang="en-US" sz="2100" dirty="0"/>
              <a:t>:</a:t>
            </a:r>
          </a:p>
          <a:p>
            <a:pPr lvl="2"/>
            <a:r>
              <a:rPr lang="en-US" sz="1800" dirty="0"/>
              <a:t>Nodes: constants </a:t>
            </a:r>
          </a:p>
          <a:p>
            <a:pPr lvl="2"/>
            <a:r>
              <a:rPr lang="en-US" sz="1800" dirty="0" err="1"/>
              <a:t>Hyperedges</a:t>
            </a:r>
            <a:r>
              <a:rPr lang="en-US" sz="1800" dirty="0"/>
              <a:t>: true ground atoms, connecting the nodes that are its arguments </a:t>
            </a:r>
          </a:p>
          <a:p>
            <a:pPr lvl="1"/>
            <a:r>
              <a:rPr lang="en-US" sz="2100" dirty="0"/>
              <a:t>Search in the </a:t>
            </a:r>
            <a:r>
              <a:rPr lang="en-US" sz="2100" dirty="0" err="1"/>
              <a:t>hypergraph</a:t>
            </a:r>
            <a:r>
              <a:rPr lang="en-US" sz="2100" dirty="0"/>
              <a:t> for paths that connect the arguments of a target literal.</a:t>
            </a:r>
            <a:endParaRPr lang="en-US" dirty="0" smtClean="0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138100" y="3858827"/>
            <a:ext cx="4953000" cy="1508126"/>
            <a:chOff x="2160" y="2231"/>
            <a:chExt cx="3120" cy="950"/>
          </a:xfrm>
        </p:grpSpPr>
        <p:sp>
          <p:nvSpPr>
            <p:cNvPr id="29709" name="Text Box 4"/>
            <p:cNvSpPr txBox="1">
              <a:spLocks noChangeArrowheads="1"/>
            </p:cNvSpPr>
            <p:nvPr/>
          </p:nvSpPr>
          <p:spPr bwMode="auto">
            <a:xfrm>
              <a:off x="2967" y="2231"/>
              <a:ext cx="427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dirty="0" smtClean="0">
                  <a:solidFill>
                    <a:srgbClr val="0000CC"/>
                  </a:solidFill>
                  <a:latin typeface="+mn-lt"/>
                </a:rPr>
                <a:t>Alice</a:t>
              </a:r>
            </a:p>
          </p:txBody>
        </p:sp>
        <p:sp>
          <p:nvSpPr>
            <p:cNvPr id="29710" name="Text Box 5"/>
            <p:cNvSpPr txBox="1">
              <a:spLocks noChangeArrowheads="1"/>
            </p:cNvSpPr>
            <p:nvPr/>
          </p:nvSpPr>
          <p:spPr bwMode="auto">
            <a:xfrm>
              <a:off x="2688" y="2544"/>
              <a:ext cx="416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Joan</a:t>
              </a:r>
            </a:p>
          </p:txBody>
        </p:sp>
        <p:sp>
          <p:nvSpPr>
            <p:cNvPr id="29711" name="Text Box 6"/>
            <p:cNvSpPr txBox="1">
              <a:spLocks noChangeArrowheads="1"/>
            </p:cNvSpPr>
            <p:nvPr/>
          </p:nvSpPr>
          <p:spPr bwMode="auto">
            <a:xfrm>
              <a:off x="3312" y="2544"/>
              <a:ext cx="361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Tom</a:t>
              </a:r>
            </a:p>
          </p:txBody>
        </p:sp>
        <p:sp>
          <p:nvSpPr>
            <p:cNvPr id="29712" name="Text Box 7"/>
            <p:cNvSpPr txBox="1">
              <a:spLocks noChangeArrowheads="1"/>
            </p:cNvSpPr>
            <p:nvPr/>
          </p:nvSpPr>
          <p:spPr bwMode="auto">
            <a:xfrm>
              <a:off x="2352" y="2928"/>
              <a:ext cx="462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Mary</a:t>
              </a:r>
            </a:p>
          </p:txBody>
        </p:sp>
        <p:sp>
          <p:nvSpPr>
            <p:cNvPr id="29713" name="Text Box 8"/>
            <p:cNvSpPr txBox="1">
              <a:spLocks noChangeArrowheads="1"/>
            </p:cNvSpPr>
            <p:nvPr/>
          </p:nvSpPr>
          <p:spPr bwMode="auto">
            <a:xfrm>
              <a:off x="2784" y="2928"/>
              <a:ext cx="407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Fred</a:t>
              </a:r>
            </a:p>
          </p:txBody>
        </p:sp>
        <p:sp>
          <p:nvSpPr>
            <p:cNvPr id="29714" name="Text Box 9"/>
            <p:cNvSpPr txBox="1">
              <a:spLocks noChangeArrowheads="1"/>
            </p:cNvSpPr>
            <p:nvPr/>
          </p:nvSpPr>
          <p:spPr bwMode="auto">
            <a:xfrm>
              <a:off x="3360" y="2928"/>
              <a:ext cx="354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Ann</a:t>
              </a:r>
            </a:p>
          </p:txBody>
        </p:sp>
        <p:sp>
          <p:nvSpPr>
            <p:cNvPr id="29715" name="Text Box 10"/>
            <p:cNvSpPr txBox="1">
              <a:spLocks noChangeArrowheads="1"/>
            </p:cNvSpPr>
            <p:nvPr/>
          </p:nvSpPr>
          <p:spPr bwMode="auto">
            <a:xfrm>
              <a:off x="2160" y="2544"/>
              <a:ext cx="409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 Bob</a:t>
              </a:r>
            </a:p>
          </p:txBody>
        </p:sp>
        <p:sp>
          <p:nvSpPr>
            <p:cNvPr id="29716" name="Text Box 11"/>
            <p:cNvSpPr txBox="1">
              <a:spLocks noChangeArrowheads="1"/>
            </p:cNvSpPr>
            <p:nvPr/>
          </p:nvSpPr>
          <p:spPr bwMode="auto">
            <a:xfrm>
              <a:off x="3792" y="2544"/>
              <a:ext cx="468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CC"/>
                  </a:solidFill>
                  <a:latin typeface="+mn-lt"/>
                </a:rPr>
                <a:t>Carol</a:t>
              </a:r>
            </a:p>
          </p:txBody>
        </p:sp>
        <p:sp>
          <p:nvSpPr>
            <p:cNvPr id="29717" name="Line 12"/>
            <p:cNvSpPr>
              <a:spLocks noChangeShapeType="1"/>
            </p:cNvSpPr>
            <p:nvPr/>
          </p:nvSpPr>
          <p:spPr bwMode="auto">
            <a:xfrm flipV="1">
              <a:off x="2928" y="2400"/>
              <a:ext cx="240" cy="19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18" name="Line 13"/>
            <p:cNvSpPr>
              <a:spLocks noChangeShapeType="1"/>
            </p:cNvSpPr>
            <p:nvPr/>
          </p:nvSpPr>
          <p:spPr bwMode="auto">
            <a:xfrm flipH="1" flipV="1">
              <a:off x="3216" y="2400"/>
              <a:ext cx="288" cy="192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19" name="Line 14"/>
            <p:cNvSpPr>
              <a:spLocks noChangeShapeType="1"/>
            </p:cNvSpPr>
            <p:nvPr/>
          </p:nvSpPr>
          <p:spPr bwMode="auto">
            <a:xfrm flipV="1">
              <a:off x="2592" y="2736"/>
              <a:ext cx="240" cy="28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20" name="Line 15"/>
            <p:cNvSpPr>
              <a:spLocks noChangeShapeType="1"/>
            </p:cNvSpPr>
            <p:nvPr/>
          </p:nvSpPr>
          <p:spPr bwMode="auto">
            <a:xfrm flipH="1" flipV="1">
              <a:off x="2832" y="2736"/>
              <a:ext cx="144" cy="24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21" name="Line 16"/>
            <p:cNvSpPr>
              <a:spLocks noChangeShapeType="1"/>
            </p:cNvSpPr>
            <p:nvPr/>
          </p:nvSpPr>
          <p:spPr bwMode="auto">
            <a:xfrm flipV="1">
              <a:off x="3552" y="2736"/>
              <a:ext cx="0" cy="24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22" name="Line 17"/>
            <p:cNvSpPr>
              <a:spLocks noChangeShapeType="1"/>
            </p:cNvSpPr>
            <p:nvPr/>
          </p:nvSpPr>
          <p:spPr bwMode="auto">
            <a:xfrm>
              <a:off x="2544" y="2688"/>
              <a:ext cx="192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23" name="Line 18"/>
            <p:cNvSpPr>
              <a:spLocks noChangeShapeType="1"/>
            </p:cNvSpPr>
            <p:nvPr/>
          </p:nvSpPr>
          <p:spPr bwMode="auto">
            <a:xfrm>
              <a:off x="3696" y="2688"/>
              <a:ext cx="144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24" name="Text Box 19"/>
            <p:cNvSpPr txBox="1">
              <a:spLocks noChangeArrowheads="1"/>
            </p:cNvSpPr>
            <p:nvPr/>
          </p:nvSpPr>
          <p:spPr bwMode="auto">
            <a:xfrm>
              <a:off x="4359" y="2279"/>
              <a:ext cx="764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hangingPunct="0"/>
              <a:r>
                <a:rPr lang="en-US" sz="2000" smtClean="0">
                  <a:solidFill>
                    <a:srgbClr val="000000"/>
                  </a:solidFill>
                  <a:latin typeface="+mn-lt"/>
                </a:rPr>
                <a:t>Parent: </a:t>
              </a:r>
            </a:p>
            <a:p>
              <a:pPr eaLnBrk="0" hangingPunct="0"/>
              <a:r>
                <a:rPr lang="en-US" sz="2000" smtClean="0">
                  <a:solidFill>
                    <a:srgbClr val="000000"/>
                  </a:solidFill>
                  <a:latin typeface="+mn-lt"/>
                </a:rPr>
                <a:t>Married:  </a:t>
              </a:r>
            </a:p>
          </p:txBody>
        </p:sp>
        <p:sp>
          <p:nvSpPr>
            <p:cNvPr id="29725" name="Line 20"/>
            <p:cNvSpPr>
              <a:spLocks noChangeShapeType="1"/>
            </p:cNvSpPr>
            <p:nvPr/>
          </p:nvSpPr>
          <p:spPr bwMode="auto">
            <a:xfrm flipV="1">
              <a:off x="4992" y="2400"/>
              <a:ext cx="288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26" name="Line 21"/>
            <p:cNvSpPr>
              <a:spLocks noChangeShapeType="1"/>
            </p:cNvSpPr>
            <p:nvPr/>
          </p:nvSpPr>
          <p:spPr bwMode="auto">
            <a:xfrm>
              <a:off x="5040" y="2592"/>
              <a:ext cx="240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186390" name="Text Box 22"/>
          <p:cNvSpPr txBox="1">
            <a:spLocks noChangeArrowheads="1"/>
          </p:cNvSpPr>
          <p:nvPr/>
        </p:nvSpPr>
        <p:spPr bwMode="auto">
          <a:xfrm>
            <a:off x="997575" y="4024187"/>
            <a:ext cx="194057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sz="2000" dirty="0" smtClean="0">
                <a:solidFill>
                  <a:srgbClr val="003300"/>
                </a:solidFill>
                <a:latin typeface="+mn-lt"/>
              </a:rPr>
              <a:t>Uncle(Tom, Mary)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823900" y="4127112"/>
            <a:ext cx="1447800" cy="990600"/>
            <a:chOff x="2592" y="2400"/>
            <a:chExt cx="912" cy="624"/>
          </a:xfrm>
        </p:grpSpPr>
        <p:sp>
          <p:nvSpPr>
            <p:cNvPr id="29706" name="Line 25"/>
            <p:cNvSpPr>
              <a:spLocks noChangeShapeType="1"/>
            </p:cNvSpPr>
            <p:nvPr/>
          </p:nvSpPr>
          <p:spPr bwMode="auto">
            <a:xfrm flipV="1">
              <a:off x="2592" y="2736"/>
              <a:ext cx="240" cy="288"/>
            </a:xfrm>
            <a:prstGeom prst="line">
              <a:avLst/>
            </a:prstGeom>
            <a:noFill/>
            <a:ln w="7620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07" name="Line 26"/>
            <p:cNvSpPr>
              <a:spLocks noChangeShapeType="1"/>
            </p:cNvSpPr>
            <p:nvPr/>
          </p:nvSpPr>
          <p:spPr bwMode="auto">
            <a:xfrm flipV="1">
              <a:off x="2880" y="2415"/>
              <a:ext cx="271" cy="225"/>
            </a:xfrm>
            <a:prstGeom prst="line">
              <a:avLst/>
            </a:prstGeom>
            <a:noFill/>
            <a:ln w="7620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29708" name="Line 27"/>
            <p:cNvSpPr>
              <a:spLocks noChangeShapeType="1"/>
            </p:cNvSpPr>
            <p:nvPr/>
          </p:nvSpPr>
          <p:spPr bwMode="auto">
            <a:xfrm flipH="1" flipV="1">
              <a:off x="3247" y="2400"/>
              <a:ext cx="257" cy="192"/>
            </a:xfrm>
            <a:prstGeom prst="line">
              <a:avLst/>
            </a:prstGeom>
            <a:noFill/>
            <a:ln w="76200">
              <a:solidFill>
                <a:srgbClr val="66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eaLnBrk="0" hangingPunct="0"/>
              <a:endParaRPr lang="en-US" sz="2000" smtClean="0">
                <a:solidFill>
                  <a:srgbClr val="000000"/>
                </a:solidFill>
                <a:latin typeface="+mn-lt"/>
              </a:endParaRPr>
            </a:p>
          </p:txBody>
        </p:sp>
      </p:grpSp>
      <p:sp>
        <p:nvSpPr>
          <p:cNvPr id="186397" name="Text Box 29"/>
          <p:cNvSpPr txBox="1">
            <a:spLocks noChangeArrowheads="1"/>
          </p:cNvSpPr>
          <p:nvPr/>
        </p:nvSpPr>
        <p:spPr bwMode="auto">
          <a:xfrm>
            <a:off x="482975" y="5361162"/>
            <a:ext cx="8250762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Parent(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</a:rPr>
              <a:t>Joan,Mary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)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 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Parent(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Alice,Joan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)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 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Parent(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Alice,Tom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)  Uncle(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Tom,Mary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)</a:t>
            </a:r>
          </a:p>
        </p:txBody>
      </p:sp>
      <p:sp>
        <p:nvSpPr>
          <p:cNvPr id="186398" name="Text Box 30"/>
          <p:cNvSpPr txBox="1">
            <a:spLocks noChangeArrowheads="1"/>
          </p:cNvSpPr>
          <p:nvPr/>
        </p:nvSpPr>
        <p:spPr bwMode="auto">
          <a:xfrm>
            <a:off x="482975" y="5818362"/>
            <a:ext cx="5495457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Parent(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</a:rPr>
              <a:t>x,y</a:t>
            </a:r>
            <a:r>
              <a:rPr lang="en-US" sz="2000" dirty="0" smtClean="0">
                <a:solidFill>
                  <a:srgbClr val="000000"/>
                </a:solidFill>
                <a:latin typeface="+mn-lt"/>
              </a:rPr>
              <a:t>)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 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Parent(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z,x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) </a:t>
            </a:r>
            <a:r>
              <a:rPr lang="en-US" sz="2000" b="1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 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Parent(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z,w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)  Uncle(</a:t>
            </a:r>
            <a:r>
              <a:rPr lang="en-US" sz="2000" dirty="0" err="1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w,y</a:t>
            </a:r>
            <a:r>
              <a:rPr lang="en-US" sz="2000" dirty="0" smtClean="0">
                <a:solidFill>
                  <a:srgbClr val="000000"/>
                </a:solidFill>
                <a:latin typeface="+mn-lt"/>
                <a:sym typeface="Symbol" pitchFamily="18" charset="2"/>
              </a:rPr>
              <a:t>)</a:t>
            </a: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612648" y="442350"/>
            <a:ext cx="8153400" cy="990600"/>
          </a:xfrm>
          <a:prstGeom prst="rect">
            <a:avLst/>
          </a:prstGeom>
        </p:spPr>
        <p:txBody>
          <a:bodyPr vert="horz" anchor="ctr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Relational </a:t>
            </a:r>
            <a:r>
              <a:rPr lang="en-US" dirty="0" err="1" smtClean="0"/>
              <a:t>pathfinding</a:t>
            </a:r>
            <a:r>
              <a:rPr lang="en-US" dirty="0" smtClean="0"/>
              <a:t> </a:t>
            </a:r>
            <a:r>
              <a:rPr lang="en-US" sz="2700" dirty="0" smtClean="0">
                <a:solidFill>
                  <a:schemeClr val="accent5">
                    <a:lumMod val="50000"/>
                  </a:schemeClr>
                </a:solidFill>
              </a:rPr>
              <a:t>[Richards &amp; Mooney, 1992]</a:t>
            </a:r>
            <a:endParaRPr lang="en-US" sz="2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0" y="645789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*Adapted from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[Mooney, 2009]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47325" y="6172200"/>
            <a:ext cx="6232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 Exhaustive search over an exponential number of paths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fld id="{3F13E797-64BF-405A-B8A8-3EE96E1E7499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58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90" grpId="0"/>
      <p:bldP spid="186397" grpId="0"/>
      <p:bldP spid="18639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 declarations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400" dirty="0" err="1">
                <a:solidFill>
                  <a:schemeClr val="accent5">
                    <a:lumMod val="50000"/>
                  </a:schemeClr>
                </a:solidFill>
              </a:rPr>
              <a:t>Muggleton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, 1995]</a:t>
            </a:r>
            <a:endParaRPr 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language bias to constrain the search for definite clauses</a:t>
            </a:r>
          </a:p>
          <a:p>
            <a:r>
              <a:rPr lang="en-US" dirty="0" smtClean="0"/>
              <a:t>A mode declaration specifies:</a:t>
            </a:r>
          </a:p>
          <a:p>
            <a:pPr lvl="1"/>
            <a:r>
              <a:rPr lang="en-US" dirty="0" smtClean="0"/>
              <a:t>whether a predicate can be used in the head or body</a:t>
            </a:r>
          </a:p>
          <a:p>
            <a:pPr lvl="1"/>
            <a:r>
              <a:rPr lang="en-US" dirty="0" smtClean="0"/>
              <a:t>the number of appearances of a predicate in a clause</a:t>
            </a:r>
          </a:p>
          <a:p>
            <a:pPr lvl="1"/>
            <a:r>
              <a:rPr lang="en-US" dirty="0" smtClean="0"/>
              <a:t>constraints on the types of arguments of a predicate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23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Mode-guided relational </a:t>
            </a:r>
            <a:r>
              <a:rPr lang="en-US" dirty="0" err="1" smtClean="0"/>
              <a:t>pathfinding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Use mode declarations to constrain the search for paths in relational </a:t>
            </a:r>
            <a:r>
              <a:rPr lang="en-US" dirty="0" err="1" smtClean="0"/>
              <a:t>pathfinding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introduce a new mode declaration for paths, </a:t>
            </a:r>
            <a:r>
              <a:rPr lang="en-US" dirty="0" err="1" smtClean="0"/>
              <a:t>modep</a:t>
            </a:r>
            <a:r>
              <a:rPr lang="en-US" dirty="0" smtClean="0"/>
              <a:t>(</a:t>
            </a:r>
            <a:r>
              <a:rPr lang="en-US" dirty="0" err="1" smtClean="0"/>
              <a:t>r,p</a:t>
            </a:r>
            <a:r>
              <a:rPr lang="en-US" dirty="0" smtClean="0"/>
              <a:t>): </a:t>
            </a:r>
          </a:p>
          <a:p>
            <a:pPr lvl="2"/>
            <a:r>
              <a:rPr lang="en-US" dirty="0" smtClean="0"/>
              <a:t>r (recall number): a non-negative integer limiting the number of appearances of a predicate in a path to r </a:t>
            </a:r>
          </a:p>
          <a:p>
            <a:pPr lvl="3"/>
            <a:r>
              <a:rPr lang="en-US" dirty="0" smtClean="0"/>
              <a:t>can be 0, </a:t>
            </a:r>
            <a:r>
              <a:rPr lang="en-US" dirty="0" err="1" smtClean="0"/>
              <a:t>i.e</a:t>
            </a:r>
            <a:r>
              <a:rPr lang="en-US" dirty="0" smtClean="0"/>
              <a:t> don’t look for paths containing atoms of a particular predicate</a:t>
            </a:r>
          </a:p>
          <a:p>
            <a:pPr lvl="2"/>
            <a:r>
              <a:rPr lang="en-US" dirty="0"/>
              <a:t>p: an atom whose arguments are </a:t>
            </a:r>
            <a:endParaRPr lang="en-US" dirty="0" smtClean="0"/>
          </a:p>
          <a:p>
            <a:pPr lvl="3"/>
            <a:r>
              <a:rPr lang="en-US" dirty="0" smtClean="0"/>
              <a:t>Input</a:t>
            </a:r>
            <a:r>
              <a:rPr lang="en-US" dirty="0"/>
              <a:t>(+): bounded argument, </a:t>
            </a:r>
            <a:r>
              <a:rPr lang="en-US" dirty="0" err="1"/>
              <a:t>i.e</a:t>
            </a:r>
            <a:r>
              <a:rPr lang="en-US" dirty="0"/>
              <a:t> must appear in some previous atoms</a:t>
            </a:r>
          </a:p>
          <a:p>
            <a:pPr lvl="3"/>
            <a:r>
              <a:rPr lang="en-US" dirty="0"/>
              <a:t>Output(-): can be free </a:t>
            </a:r>
            <a:r>
              <a:rPr lang="en-US" dirty="0" smtClean="0"/>
              <a:t>argument</a:t>
            </a:r>
          </a:p>
          <a:p>
            <a:pPr lvl="3"/>
            <a:r>
              <a:rPr lang="en-US" dirty="0" smtClean="0"/>
              <a:t>Don’t explore(.): don’t expand the search on this argument</a:t>
            </a:r>
            <a:endParaRPr lang="en-US" dirty="0"/>
          </a:p>
          <a:p>
            <a:pPr marL="6858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149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4800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Generative vs. Discriminative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5240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Generative</a:t>
            </a:r>
            <a:r>
              <a:rPr lang="en-US" dirty="0" smtClean="0"/>
              <a:t> learning: learn a joint model over all variables P(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Discriminative</a:t>
            </a:r>
            <a:r>
              <a:rPr lang="en-US" dirty="0" smtClean="0"/>
              <a:t> learning: learn a conditional model of the output variables given the input variables P(</a:t>
            </a:r>
            <a:r>
              <a:rPr lang="en-US" dirty="0" err="1" smtClean="0"/>
              <a:t>y|x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directly learn a model for predicting the output variables 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More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suitable for discriminative problems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and has better predictive performance on the output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53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Mode-guided relational </a:t>
            </a:r>
            <a:r>
              <a:rPr lang="en-US" sz="3600" dirty="0" err="1" smtClean="0"/>
              <a:t>pathfinding</a:t>
            </a:r>
            <a:r>
              <a:rPr lang="en-US" sz="3600" dirty="0" smtClean="0"/>
              <a:t> (cont.)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Example in citation segmentation: constrain </a:t>
            </a:r>
            <a:r>
              <a:rPr lang="en-US" dirty="0"/>
              <a:t>the search space to paths connecting true ground atoms of two consecutive </a:t>
            </a:r>
            <a:r>
              <a:rPr lang="en-US" dirty="0" smtClean="0"/>
              <a:t>tokens</a:t>
            </a:r>
          </a:p>
          <a:p>
            <a:pPr lvl="1"/>
            <a:r>
              <a:rPr lang="en-US" sz="2100" dirty="0" err="1" smtClean="0"/>
              <a:t>InField</a:t>
            </a:r>
            <a:r>
              <a:rPr lang="en-US" sz="2100" dirty="0" smtClean="0"/>
              <a:t>(</a:t>
            </a:r>
            <a:r>
              <a:rPr lang="en-US" sz="2100" dirty="0" err="1" smtClean="0"/>
              <a:t>field,position,citationID</a:t>
            </a:r>
            <a:r>
              <a:rPr lang="en-US" sz="2100" dirty="0" smtClean="0"/>
              <a:t>): the field label of the token at a position </a:t>
            </a:r>
          </a:p>
          <a:p>
            <a:pPr lvl="1"/>
            <a:r>
              <a:rPr lang="en-US" sz="2100" dirty="0" smtClean="0"/>
              <a:t>Next(</a:t>
            </a:r>
            <a:r>
              <a:rPr lang="en-US" sz="2100" dirty="0" err="1" smtClean="0"/>
              <a:t>position,position</a:t>
            </a:r>
            <a:r>
              <a:rPr lang="en-US" sz="2100" dirty="0" smtClean="0"/>
              <a:t>): two positions are next to each other </a:t>
            </a:r>
          </a:p>
          <a:p>
            <a:pPr lvl="1"/>
            <a:r>
              <a:rPr lang="en-US" sz="2100" dirty="0" smtClean="0"/>
              <a:t>Token(</a:t>
            </a:r>
            <a:r>
              <a:rPr lang="en-US" sz="2100" dirty="0" err="1" smtClean="0"/>
              <a:t>word,position,citationID</a:t>
            </a:r>
            <a:r>
              <a:rPr lang="en-US" sz="2100" dirty="0" smtClean="0"/>
              <a:t>): the word appears at a given position</a:t>
            </a:r>
            <a:endParaRPr lang="en-US" dirty="0"/>
          </a:p>
          <a:p>
            <a:pPr marL="0" indent="0">
              <a:buNone/>
            </a:pPr>
            <a:endParaRPr lang="en-US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modep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(2,InField(.,–,.)) 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modep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(1,Next(–,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 –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))  </a:t>
            </a:r>
            <a:r>
              <a:rPr lang="en-US" sz="2400" dirty="0" err="1" smtClean="0">
                <a:solidFill>
                  <a:srgbClr val="10CF9B">
                    <a:lumMod val="50000"/>
                  </a:srgbClr>
                </a:solidFill>
              </a:rPr>
              <a:t>modep</a:t>
            </a:r>
            <a:r>
              <a:rPr lang="en-US" sz="2400" dirty="0" smtClean="0">
                <a:solidFill>
                  <a:srgbClr val="10CF9B">
                    <a:lumMod val="50000"/>
                  </a:srgbClr>
                </a:solidFill>
              </a:rPr>
              <a:t>(2,Token(.,+,.))</a:t>
            </a:r>
          </a:p>
          <a:p>
            <a:pPr marL="0" indent="0">
              <a:buNone/>
            </a:pPr>
            <a:endParaRPr lang="en-US" sz="2400" dirty="0" smtClean="0">
              <a:solidFill>
                <a:srgbClr val="10CF9B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77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Mode-guided relational </a:t>
            </a:r>
            <a:r>
              <a:rPr lang="en-US" sz="4000" dirty="0" err="1"/>
              <a:t>pathfinding</a:t>
            </a:r>
            <a:r>
              <a:rPr lang="en-US" sz="4000" dirty="0"/>
              <a:t>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2706231"/>
            <a:ext cx="3657600" cy="2554545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en-US" sz="2000" b="1" dirty="0" smtClean="0">
              <a:solidFill>
                <a:srgbClr val="0070C0"/>
              </a:solidFill>
            </a:endParaRPr>
          </a:p>
          <a:p>
            <a:r>
              <a:rPr lang="en-US" sz="2000" b="1" dirty="0" smtClean="0">
                <a:solidFill>
                  <a:srgbClr val="0070C0"/>
                </a:solidFill>
              </a:rPr>
              <a:t>P09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sym typeface="Wingdings" pitchFamily="2" charset="2"/>
              </a:rPr>
              <a:t> {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Token(To,P09,B2)</a:t>
            </a:r>
            <a:r>
              <a:rPr lang="en-US" sz="2000" dirty="0" smtClean="0">
                <a:solidFill>
                  <a:srgbClr val="0070C0"/>
                </a:solidFill>
              </a:rPr>
              <a:t>, 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Next(P08,P09),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Next(P09,P10),</a:t>
            </a:r>
          </a:p>
          <a:p>
            <a:r>
              <a:rPr lang="en-US" sz="2000" dirty="0" err="1" smtClean="0">
                <a:solidFill>
                  <a:srgbClr val="0070C0"/>
                </a:solidFill>
              </a:rPr>
              <a:t>LessThan</a:t>
            </a:r>
            <a:r>
              <a:rPr lang="en-US" sz="2000" dirty="0" smtClean="0">
                <a:solidFill>
                  <a:srgbClr val="0070C0"/>
                </a:solidFill>
              </a:rPr>
              <a:t>(P01,P09)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…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2800" y="1600200"/>
            <a:ext cx="2362200" cy="762850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none">
            <a:noAutofit/>
          </a:bodyPr>
          <a:lstStyle/>
          <a:p>
            <a:endParaRPr lang="en-US" sz="2000" dirty="0" smtClean="0">
              <a:solidFill>
                <a:srgbClr val="C00000"/>
              </a:solidFill>
            </a:endParaRPr>
          </a:p>
          <a:p>
            <a:pPr algn="ctr"/>
            <a:r>
              <a:rPr lang="en-US" sz="2000" dirty="0" err="1" smtClean="0">
                <a:solidFill>
                  <a:srgbClr val="FF0000"/>
                </a:solidFill>
              </a:rPr>
              <a:t>InField</a:t>
            </a:r>
            <a:r>
              <a:rPr lang="en-US" sz="2000" dirty="0" smtClean="0">
                <a:solidFill>
                  <a:srgbClr val="FF0000"/>
                </a:solidFill>
              </a:rPr>
              <a:t>(Title,</a:t>
            </a:r>
            <a:r>
              <a:rPr lang="en-US" sz="2000" b="1" dirty="0" smtClean="0">
                <a:solidFill>
                  <a:srgbClr val="FF0000"/>
                </a:solidFill>
              </a:rPr>
              <a:t>P09</a:t>
            </a:r>
            <a:r>
              <a:rPr lang="en-US" sz="2000" dirty="0" smtClean="0">
                <a:solidFill>
                  <a:srgbClr val="FF0000"/>
                </a:solidFill>
              </a:rPr>
              <a:t>,B2)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2800" y="1612215"/>
            <a:ext cx="1981200" cy="2769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Wrong prediction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2710282"/>
            <a:ext cx="1401467" cy="27699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err="1" smtClean="0">
                <a:solidFill>
                  <a:srgbClr val="0070C0"/>
                </a:solidFill>
              </a:rPr>
              <a:t>Hypergraph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71600" y="5631875"/>
            <a:ext cx="6400800" cy="1174194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 wrap="none">
            <a:noAutofit/>
          </a:bodyPr>
          <a:lstStyle/>
          <a:p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7030A0"/>
                </a:solidFill>
              </a:rPr>
              <a:t>{</a:t>
            </a:r>
            <a:r>
              <a:rPr lang="en-US" sz="2000" dirty="0" err="1" smtClean="0">
                <a:solidFill>
                  <a:srgbClr val="7030A0"/>
                </a:solidFill>
              </a:rPr>
              <a:t>InField</a:t>
            </a:r>
            <a:r>
              <a:rPr lang="en-US" sz="2000" dirty="0" smtClean="0">
                <a:solidFill>
                  <a:srgbClr val="7030A0"/>
                </a:solidFill>
              </a:rPr>
              <a:t>(Title,P09,B2),Token(To,P09,B2)}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1600" y="5631875"/>
            <a:ext cx="821693" cy="276999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7030A0"/>
                </a:solidFill>
              </a:rPr>
              <a:t>Paths</a:t>
            </a:r>
            <a:endParaRPr lang="en-US" b="1" dirty="0">
              <a:solidFill>
                <a:srgbClr val="7030A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86400" y="2363050"/>
            <a:ext cx="0" cy="34723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</p:cNvCxnSpPr>
          <p:nvPr/>
        </p:nvCxnSpPr>
        <p:spPr>
          <a:xfrm>
            <a:off x="4495800" y="5260776"/>
            <a:ext cx="0" cy="371099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69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Mode-guided relational </a:t>
            </a:r>
            <a:r>
              <a:rPr lang="en-US" sz="4000" dirty="0" err="1"/>
              <a:t>pathfinding</a:t>
            </a:r>
            <a:r>
              <a:rPr lang="en-US" sz="4000" dirty="0"/>
              <a:t>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2706231"/>
            <a:ext cx="3657600" cy="2554545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en-US" sz="2000" b="1" dirty="0" smtClean="0">
              <a:solidFill>
                <a:srgbClr val="0070C0"/>
              </a:solidFill>
            </a:endParaRPr>
          </a:p>
          <a:p>
            <a:r>
              <a:rPr lang="en-US" sz="2000" b="1" dirty="0" smtClean="0">
                <a:solidFill>
                  <a:srgbClr val="0070C0"/>
                </a:solidFill>
              </a:rPr>
              <a:t>P09</a:t>
            </a:r>
            <a:r>
              <a:rPr lang="en-US" sz="2000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sym typeface="Wingdings" pitchFamily="2" charset="2"/>
              </a:rPr>
              <a:t> {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Token(To,P09,B2), 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Next(P08,P09)</a:t>
            </a:r>
            <a:r>
              <a:rPr lang="en-US" sz="2000" dirty="0" smtClean="0">
                <a:solidFill>
                  <a:srgbClr val="0070C0"/>
                </a:solidFill>
              </a:rPr>
              <a:t>,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Next(P09,P10),</a:t>
            </a:r>
          </a:p>
          <a:p>
            <a:r>
              <a:rPr lang="en-US" sz="2000" dirty="0" err="1" smtClean="0">
                <a:solidFill>
                  <a:srgbClr val="0070C0"/>
                </a:solidFill>
              </a:rPr>
              <a:t>LessThan</a:t>
            </a:r>
            <a:r>
              <a:rPr lang="en-US" sz="2000" dirty="0" smtClean="0">
                <a:solidFill>
                  <a:srgbClr val="0070C0"/>
                </a:solidFill>
              </a:rPr>
              <a:t>(P01,P09)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…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2800" y="1600200"/>
            <a:ext cx="2362200" cy="762850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none">
            <a:noAutofit/>
          </a:bodyPr>
          <a:lstStyle/>
          <a:p>
            <a:endParaRPr lang="en-US" sz="2000" dirty="0" smtClean="0">
              <a:solidFill>
                <a:srgbClr val="C00000"/>
              </a:solidFill>
            </a:endParaRPr>
          </a:p>
          <a:p>
            <a:pPr algn="ctr"/>
            <a:r>
              <a:rPr lang="en-US" sz="2000" dirty="0" err="1" smtClean="0">
                <a:solidFill>
                  <a:srgbClr val="FF0000"/>
                </a:solidFill>
              </a:rPr>
              <a:t>InField</a:t>
            </a:r>
            <a:r>
              <a:rPr lang="en-US" sz="2000" dirty="0" smtClean="0">
                <a:solidFill>
                  <a:srgbClr val="FF0000"/>
                </a:solidFill>
              </a:rPr>
              <a:t>(Title,</a:t>
            </a:r>
            <a:r>
              <a:rPr lang="en-US" sz="2000" b="1" dirty="0" smtClean="0">
                <a:solidFill>
                  <a:srgbClr val="FF0000"/>
                </a:solidFill>
              </a:rPr>
              <a:t>P09</a:t>
            </a:r>
            <a:r>
              <a:rPr lang="en-US" sz="2000" dirty="0" smtClean="0">
                <a:solidFill>
                  <a:srgbClr val="FF0000"/>
                </a:solidFill>
              </a:rPr>
              <a:t>,B2)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2800" y="1612215"/>
            <a:ext cx="1981200" cy="27699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Wrong prediction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2710282"/>
            <a:ext cx="1401467" cy="27699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err="1" smtClean="0">
                <a:solidFill>
                  <a:srgbClr val="0070C0"/>
                </a:solidFill>
              </a:rPr>
              <a:t>Hypergraph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71600" y="5631875"/>
            <a:ext cx="6400800" cy="1174194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 wrap="none">
            <a:noAutofit/>
          </a:bodyPr>
          <a:lstStyle/>
          <a:p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 smtClean="0">
                <a:solidFill>
                  <a:srgbClr val="7030A0"/>
                </a:solidFill>
              </a:rPr>
              <a:t>{</a:t>
            </a:r>
            <a:r>
              <a:rPr lang="en-US" sz="2000" dirty="0" err="1" smtClean="0">
                <a:solidFill>
                  <a:srgbClr val="7030A0"/>
                </a:solidFill>
              </a:rPr>
              <a:t>InField</a:t>
            </a:r>
            <a:r>
              <a:rPr lang="en-US" sz="2000" dirty="0" smtClean="0">
                <a:solidFill>
                  <a:srgbClr val="7030A0"/>
                </a:solidFill>
              </a:rPr>
              <a:t>(Title,P09,B2),Token(To,P09,B2)}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{</a:t>
            </a:r>
            <a:r>
              <a:rPr lang="en-US" sz="2000" dirty="0" err="1" smtClean="0">
                <a:solidFill>
                  <a:srgbClr val="7030A0"/>
                </a:solidFill>
              </a:rPr>
              <a:t>InField</a:t>
            </a:r>
            <a:r>
              <a:rPr lang="en-US" sz="2000" dirty="0" smtClean="0">
                <a:solidFill>
                  <a:srgbClr val="7030A0"/>
                </a:solidFill>
              </a:rPr>
              <a:t>(Title,P09,B2</a:t>
            </a:r>
            <a:r>
              <a:rPr lang="en-US" sz="2000" dirty="0">
                <a:solidFill>
                  <a:srgbClr val="7030A0"/>
                </a:solidFill>
              </a:rPr>
              <a:t>),</a:t>
            </a:r>
            <a:r>
              <a:rPr lang="en-US" sz="2000" dirty="0" smtClean="0">
                <a:solidFill>
                  <a:srgbClr val="7030A0"/>
                </a:solidFill>
              </a:rPr>
              <a:t>Token(To,P09,B2),Next(P08,P09)</a:t>
            </a:r>
            <a:r>
              <a:rPr lang="en-US" sz="2000" b="1" dirty="0" smtClean="0">
                <a:solidFill>
                  <a:srgbClr val="7030A0"/>
                </a:solidFill>
              </a:rPr>
              <a:t>}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71600" y="5631875"/>
            <a:ext cx="821693" cy="276999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7030A0"/>
                </a:solidFill>
              </a:rPr>
              <a:t>Paths</a:t>
            </a:r>
            <a:endParaRPr lang="en-US" b="1" dirty="0">
              <a:solidFill>
                <a:srgbClr val="7030A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486400" y="2363050"/>
            <a:ext cx="0" cy="3472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2"/>
          </p:cNvCxnSpPr>
          <p:nvPr/>
        </p:nvCxnSpPr>
        <p:spPr>
          <a:xfrm>
            <a:off x="4495800" y="5260776"/>
            <a:ext cx="0" cy="371099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00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Generalizing </a:t>
            </a:r>
            <a:r>
              <a:rPr lang="en-US" dirty="0" smtClean="0"/>
              <a:t>paths to clauses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1702084"/>
            <a:ext cx="2971800" cy="1200329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modec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InField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c,v,v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))</a:t>
            </a:r>
          </a:p>
          <a:p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modec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(Token(</a:t>
            </a:r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c,v,v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))</a:t>
            </a:r>
          </a:p>
          <a:p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modec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(Next(</a:t>
            </a:r>
            <a:r>
              <a:rPr lang="en-US" sz="1800" b="1" dirty="0" err="1" smtClean="0">
                <a:solidFill>
                  <a:schemeClr val="accent4">
                    <a:lumMod val="50000"/>
                  </a:schemeClr>
                </a:solidFill>
              </a:rPr>
              <a:t>v,v</a:t>
            </a:r>
            <a:r>
              <a:rPr lang="en-US" sz="1800" b="1" dirty="0" smtClean="0">
                <a:solidFill>
                  <a:schemeClr val="accent4">
                    <a:lumMod val="50000"/>
                  </a:schemeClr>
                </a:solidFill>
              </a:rPr>
              <a:t>))</a:t>
            </a:r>
          </a:p>
          <a:p>
            <a:r>
              <a:rPr lang="en-US" sz="1800" dirty="0" smtClean="0">
                <a:solidFill>
                  <a:srgbClr val="0070C0"/>
                </a:solidFill>
              </a:rPr>
              <a:t>…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5850" y="1701256"/>
            <a:ext cx="838199" cy="276999"/>
          </a:xfrm>
          <a:prstGeom prst="rect">
            <a:avLst/>
          </a:prstGeom>
          <a:noFill/>
          <a:ln w="19050">
            <a:solidFill>
              <a:schemeClr val="accent4">
                <a:lumMod val="50000"/>
              </a:schemeClr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chemeClr val="accent3">
                    <a:lumMod val="50000"/>
                  </a:schemeClr>
                </a:solidFill>
              </a:rPr>
              <a:t>Modes</a:t>
            </a:r>
            <a:endParaRPr lang="en-US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57600" y="1682363"/>
            <a:ext cx="5105400" cy="1220050"/>
          </a:xfrm>
          <a:prstGeom prst="rect">
            <a:avLst/>
          </a:prstGeom>
          <a:ln w="19050">
            <a:solidFill>
              <a:srgbClr val="7030A0"/>
            </a:solidFill>
          </a:ln>
        </p:spPr>
        <p:txBody>
          <a:bodyPr wrap="none">
            <a:noAutofit/>
          </a:bodyPr>
          <a:lstStyle/>
          <a:p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1800" dirty="0" smtClean="0">
                <a:solidFill>
                  <a:srgbClr val="7030A0"/>
                </a:solidFill>
              </a:rPr>
              <a:t>{</a:t>
            </a:r>
            <a:r>
              <a:rPr lang="en-US" sz="1800" dirty="0" err="1" smtClean="0">
                <a:solidFill>
                  <a:srgbClr val="7030A0"/>
                </a:solidFill>
              </a:rPr>
              <a:t>InField</a:t>
            </a:r>
            <a:r>
              <a:rPr lang="en-US" sz="1800" dirty="0" smtClean="0">
                <a:solidFill>
                  <a:srgbClr val="7030A0"/>
                </a:solidFill>
              </a:rPr>
              <a:t>(Title,P09,B2),Token(To,P09,B2),</a:t>
            </a:r>
          </a:p>
          <a:p>
            <a:r>
              <a:rPr lang="en-US" sz="1800" dirty="0" smtClean="0">
                <a:solidFill>
                  <a:srgbClr val="7030A0"/>
                </a:solidFill>
              </a:rPr>
              <a:t>  Next(P08,P09),</a:t>
            </a:r>
            <a:r>
              <a:rPr lang="en-US" sz="1800" dirty="0" err="1" smtClean="0">
                <a:solidFill>
                  <a:srgbClr val="7030A0"/>
                </a:solidFill>
              </a:rPr>
              <a:t>InField</a:t>
            </a:r>
            <a:r>
              <a:rPr lang="en-US" sz="1800" dirty="0" smtClean="0">
                <a:solidFill>
                  <a:srgbClr val="7030A0"/>
                </a:solidFill>
              </a:rPr>
              <a:t>(Title,P08,B2)}</a:t>
            </a:r>
          </a:p>
          <a:p>
            <a:r>
              <a:rPr lang="en-US" sz="1800" dirty="0" smtClean="0">
                <a:solidFill>
                  <a:srgbClr val="C00000"/>
                </a:solidFill>
              </a:rPr>
              <a:t>…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43000" y="3369513"/>
            <a:ext cx="7010400" cy="762000"/>
          </a:xfrm>
          <a:prstGeom prst="rect">
            <a:avLst/>
          </a:prstGeom>
          <a:ln w="19050">
            <a:solidFill>
              <a:srgbClr val="0070C0"/>
            </a:solidFill>
          </a:ln>
        </p:spPr>
        <p:txBody>
          <a:bodyPr wrap="none">
            <a:noAutofit/>
          </a:bodyPr>
          <a:lstStyle/>
          <a:p>
            <a:endParaRPr lang="en-US" sz="1800" dirty="0" smtClean="0">
              <a:solidFill>
                <a:srgbClr val="0070C0"/>
              </a:solidFill>
            </a:endParaRPr>
          </a:p>
          <a:p>
            <a:r>
              <a:rPr lang="en-US" sz="1800" dirty="0" err="1" smtClean="0">
                <a:solidFill>
                  <a:srgbClr val="0070C0"/>
                </a:solidFill>
              </a:rPr>
              <a:t>InField</a:t>
            </a:r>
            <a:r>
              <a:rPr lang="en-US" sz="1800" dirty="0" smtClean="0">
                <a:solidFill>
                  <a:srgbClr val="0070C0"/>
                </a:solidFill>
              </a:rPr>
              <a:t>(Title,p1,c) </a:t>
            </a:r>
            <a:r>
              <a:rPr lang="en-US" sz="1800" b="1" dirty="0" smtClean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0070C0"/>
                </a:solidFill>
              </a:rPr>
              <a:t> Token(To,p1,c)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0070C0"/>
                </a:solidFill>
              </a:rPr>
              <a:t> Next(p2,p1)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InField</a:t>
            </a:r>
            <a:r>
              <a:rPr lang="en-US" sz="1800" dirty="0" smtClean="0">
                <a:solidFill>
                  <a:srgbClr val="0070C0"/>
                </a:solidFill>
              </a:rPr>
              <a:t>(Title,p2,c)</a:t>
            </a:r>
            <a:endParaRPr lang="en-US" sz="2000" dirty="0">
              <a:solidFill>
                <a:srgbClr val="0070C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981200" y="2902413"/>
            <a:ext cx="0" cy="467100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362700" y="2902413"/>
            <a:ext cx="0" cy="467100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57600" y="1676400"/>
            <a:ext cx="762000" cy="276999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7030A0"/>
                </a:solidFill>
              </a:rPr>
              <a:t>Paths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38050" y="3369513"/>
            <a:ext cx="1528950" cy="27699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</a:rPr>
              <a:t>Conjunctions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9700" y="4655012"/>
            <a:ext cx="8305800" cy="2050587"/>
          </a:xfrm>
          <a:prstGeom prst="rect">
            <a:avLst/>
          </a:prstGeom>
          <a:ln w="19050">
            <a:solidFill>
              <a:srgbClr val="C00000"/>
            </a:solidFill>
          </a:ln>
        </p:spPr>
        <p:txBody>
          <a:bodyPr wrap="none">
            <a:noAutofit/>
          </a:bodyPr>
          <a:lstStyle/>
          <a:p>
            <a:endParaRPr lang="en-US" sz="2000" dirty="0" smtClean="0">
              <a:solidFill>
                <a:srgbClr val="C00000"/>
              </a:solidFill>
            </a:endParaRPr>
          </a:p>
          <a:p>
            <a:r>
              <a:rPr lang="en-US" sz="1800" dirty="0" smtClean="0">
                <a:solidFill>
                  <a:srgbClr val="C00000"/>
                </a:solidFill>
              </a:rPr>
              <a:t>C1: </a:t>
            </a:r>
            <a:r>
              <a:rPr lang="en-US" sz="18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¬</a:t>
            </a:r>
            <a:r>
              <a:rPr lang="en-US" sz="1800" dirty="0" err="1" smtClean="0">
                <a:solidFill>
                  <a:srgbClr val="C00000"/>
                </a:solidFill>
              </a:rPr>
              <a:t>InField</a:t>
            </a:r>
            <a:r>
              <a:rPr lang="en-US" sz="1800" dirty="0" smtClean="0">
                <a:solidFill>
                  <a:srgbClr val="C00000"/>
                </a:solidFill>
              </a:rPr>
              <a:t>(Title,p1,c) </a:t>
            </a:r>
            <a:r>
              <a:rPr lang="en-US" sz="1800" b="1" dirty="0">
                <a:solidFill>
                  <a:srgbClr val="C00000"/>
                </a:solidFill>
              </a:rPr>
              <a:t>˅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¬</a:t>
            </a:r>
            <a:r>
              <a:rPr lang="en-US" sz="1800" dirty="0" smtClean="0">
                <a:solidFill>
                  <a:srgbClr val="C00000"/>
                </a:solidFill>
              </a:rPr>
              <a:t>Token(To,p1,c) </a:t>
            </a:r>
            <a:r>
              <a:rPr lang="en-US" sz="1800" b="1" dirty="0">
                <a:solidFill>
                  <a:srgbClr val="C00000"/>
                </a:solidFill>
              </a:rPr>
              <a:t>˅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¬</a:t>
            </a:r>
            <a:r>
              <a:rPr lang="en-US" sz="1800" dirty="0" smtClean="0">
                <a:solidFill>
                  <a:srgbClr val="C00000"/>
                </a:solidFill>
              </a:rPr>
              <a:t>Next(p2,p1) </a:t>
            </a:r>
            <a:r>
              <a:rPr lang="en-US" sz="1800" b="1" dirty="0">
                <a:solidFill>
                  <a:srgbClr val="C00000"/>
                </a:solidFill>
              </a:rPr>
              <a:t>˅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Times New Roman"/>
                <a:cs typeface="Times New Roman"/>
              </a:rPr>
              <a:t>¬ </a:t>
            </a:r>
            <a:r>
              <a:rPr lang="en-US" sz="1800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lang="en-US" sz="1800" dirty="0" err="1" smtClean="0">
                <a:solidFill>
                  <a:srgbClr val="C00000"/>
                </a:solidFill>
              </a:rPr>
              <a:t>nField</a:t>
            </a:r>
            <a:r>
              <a:rPr lang="en-US" sz="1800" dirty="0" smtClean="0">
                <a:solidFill>
                  <a:srgbClr val="C00000"/>
                </a:solidFill>
              </a:rPr>
              <a:t>(Title,p2,c)</a:t>
            </a:r>
          </a:p>
          <a:p>
            <a:endParaRPr lang="en-US" sz="1800" dirty="0" smtClean="0">
              <a:solidFill>
                <a:srgbClr val="C00000"/>
              </a:solidFill>
            </a:endParaRPr>
          </a:p>
          <a:p>
            <a:r>
              <a:rPr lang="en-US" sz="1800" dirty="0" smtClean="0">
                <a:solidFill>
                  <a:srgbClr val="C00000"/>
                </a:solidFill>
              </a:rPr>
              <a:t>C2</a:t>
            </a:r>
            <a:r>
              <a:rPr lang="en-US" sz="1800" dirty="0">
                <a:solidFill>
                  <a:srgbClr val="C00000"/>
                </a:solidFill>
              </a:rPr>
              <a:t>:   </a:t>
            </a:r>
            <a:r>
              <a:rPr lang="en-US" sz="1800" dirty="0" err="1" smtClean="0">
                <a:solidFill>
                  <a:srgbClr val="C00000"/>
                </a:solidFill>
              </a:rPr>
              <a:t>InField</a:t>
            </a:r>
            <a:r>
              <a:rPr lang="en-US" sz="1800" dirty="0" smtClean="0">
                <a:solidFill>
                  <a:srgbClr val="C00000"/>
                </a:solidFill>
              </a:rPr>
              <a:t>(Title,p1,c</a:t>
            </a:r>
            <a:r>
              <a:rPr lang="en-US" sz="1800" dirty="0">
                <a:solidFill>
                  <a:srgbClr val="C00000"/>
                </a:solidFill>
              </a:rPr>
              <a:t>) </a:t>
            </a:r>
            <a:r>
              <a:rPr lang="en-US" sz="1800" b="1" dirty="0">
                <a:solidFill>
                  <a:srgbClr val="C00000"/>
                </a:solidFill>
              </a:rPr>
              <a:t>˅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Times New Roman"/>
                <a:cs typeface="Times New Roman"/>
              </a:rPr>
              <a:t>¬</a:t>
            </a:r>
            <a:r>
              <a:rPr lang="en-US" sz="1800" dirty="0" smtClean="0">
                <a:solidFill>
                  <a:srgbClr val="C00000"/>
                </a:solidFill>
              </a:rPr>
              <a:t>Token(To,p1,c</a:t>
            </a:r>
            <a:r>
              <a:rPr lang="en-US" sz="1800" dirty="0">
                <a:solidFill>
                  <a:srgbClr val="C00000"/>
                </a:solidFill>
              </a:rPr>
              <a:t>) </a:t>
            </a:r>
            <a:r>
              <a:rPr lang="en-US" sz="1800" b="1" dirty="0">
                <a:solidFill>
                  <a:srgbClr val="C00000"/>
                </a:solidFill>
              </a:rPr>
              <a:t>˅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Times New Roman"/>
                <a:cs typeface="Times New Roman"/>
              </a:rPr>
              <a:t>¬</a:t>
            </a:r>
            <a:r>
              <a:rPr lang="en-US" sz="1800" dirty="0">
                <a:solidFill>
                  <a:srgbClr val="C00000"/>
                </a:solidFill>
              </a:rPr>
              <a:t>Next(p2,p1) </a:t>
            </a:r>
            <a:r>
              <a:rPr lang="en-US" sz="1800" b="1" dirty="0">
                <a:solidFill>
                  <a:srgbClr val="C00000"/>
                </a:solidFill>
              </a:rPr>
              <a:t>˅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Times New Roman"/>
                <a:cs typeface="Times New Roman"/>
              </a:rPr>
              <a:t>¬ </a:t>
            </a:r>
            <a:r>
              <a:rPr lang="en-US" sz="1800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lang="en-US" sz="1800" dirty="0" err="1" smtClean="0">
                <a:solidFill>
                  <a:srgbClr val="C00000"/>
                </a:solidFill>
              </a:rPr>
              <a:t>nField</a:t>
            </a:r>
            <a:r>
              <a:rPr lang="en-US" sz="1800" dirty="0" smtClean="0">
                <a:solidFill>
                  <a:srgbClr val="C00000"/>
                </a:solidFill>
              </a:rPr>
              <a:t>(Title,p2,c)</a:t>
            </a:r>
          </a:p>
          <a:p>
            <a:endParaRPr lang="en-US" sz="1800" dirty="0">
              <a:solidFill>
                <a:srgbClr val="C00000"/>
              </a:solidFill>
            </a:endParaRPr>
          </a:p>
          <a:p>
            <a:r>
              <a:rPr lang="en-US" sz="1800" dirty="0" smtClean="0">
                <a:solidFill>
                  <a:srgbClr val="C00000"/>
                </a:solidFill>
              </a:rPr>
              <a:t>        Token(To,p1,c</a:t>
            </a:r>
            <a:r>
              <a:rPr lang="en-US" sz="1800" dirty="0">
                <a:solidFill>
                  <a:srgbClr val="C00000"/>
                </a:solidFill>
              </a:rPr>
              <a:t>) </a:t>
            </a:r>
            <a:r>
              <a:rPr lang="en-US" sz="1800" b="1" dirty="0">
                <a:solidFill>
                  <a:srgbClr val="C0000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C00000"/>
                </a:solidFill>
              </a:rPr>
              <a:t> Next(p2,p1</a:t>
            </a:r>
            <a:r>
              <a:rPr lang="en-US" sz="1800" dirty="0">
                <a:solidFill>
                  <a:srgbClr val="C00000"/>
                </a:solidFill>
              </a:rPr>
              <a:t>) </a:t>
            </a:r>
            <a:r>
              <a:rPr lang="en-US" sz="1800" b="1" dirty="0">
                <a:solidFill>
                  <a:srgbClr val="C00000"/>
                </a:solidFill>
                <a:sym typeface="Symbol" pitchFamily="18" charset="2"/>
              </a:rPr>
              <a:t>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  <a:latin typeface="Times New Roman"/>
                <a:cs typeface="Times New Roman"/>
              </a:rPr>
              <a:t>I</a:t>
            </a:r>
            <a:r>
              <a:rPr lang="en-US" sz="1800" dirty="0" err="1" smtClean="0">
                <a:solidFill>
                  <a:srgbClr val="C00000"/>
                </a:solidFill>
              </a:rPr>
              <a:t>nField</a:t>
            </a:r>
            <a:r>
              <a:rPr lang="en-US" sz="1800" dirty="0" smtClean="0">
                <a:solidFill>
                  <a:srgbClr val="C00000"/>
                </a:solidFill>
              </a:rPr>
              <a:t>(Title,p2,c) </a:t>
            </a:r>
            <a:r>
              <a:rPr lang="en-US" sz="1800" b="1" dirty="0">
                <a:solidFill>
                  <a:srgbClr val="C00000"/>
                </a:solidFill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1800" b="1" dirty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800" dirty="0" err="1" smtClean="0">
                <a:solidFill>
                  <a:srgbClr val="C00000"/>
                </a:solidFill>
              </a:rPr>
              <a:t>InField</a:t>
            </a:r>
            <a:r>
              <a:rPr lang="en-US" sz="1800" dirty="0" smtClean="0">
                <a:solidFill>
                  <a:srgbClr val="C00000"/>
                </a:solidFill>
              </a:rPr>
              <a:t>(Title,p1,c</a:t>
            </a:r>
            <a:r>
              <a:rPr lang="en-US" sz="1800" dirty="0">
                <a:solidFill>
                  <a:srgbClr val="C00000"/>
                </a:solidFill>
              </a:rPr>
              <a:t>)</a:t>
            </a:r>
            <a:endParaRPr lang="en-US" sz="1800" dirty="0" smtClean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9701" y="4655012"/>
            <a:ext cx="950024" cy="27699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</a:rPr>
              <a:t>Clauses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>
            <a:stCxn id="9" idx="2"/>
          </p:cNvCxnSpPr>
          <p:nvPr/>
        </p:nvCxnSpPr>
        <p:spPr>
          <a:xfrm>
            <a:off x="4648200" y="4131513"/>
            <a:ext cx="0" cy="52349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400800"/>
            <a:ext cx="457200" cy="457200"/>
          </a:xfrm>
        </p:spPr>
        <p:txBody>
          <a:bodyPr/>
          <a:lstStyle/>
          <a:p>
            <a:fld id="{3F13E797-64BF-405A-B8A8-3EE96E1E7499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7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3" grpId="0" animBg="1"/>
      <p:bldP spid="11" grpId="0" animBg="1"/>
      <p:bldP spid="1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</a:t>
            </a:r>
            <a:r>
              <a:rPr lang="en-US" baseline="-25000" dirty="0" smtClean="0"/>
              <a:t>1</a:t>
            </a:r>
            <a:r>
              <a:rPr lang="en-US" dirty="0" smtClean="0"/>
              <a:t>-regularized weight learning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Many new clauses are added at each step and some of them may not be useful in the long run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Use L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-regularization to zero out those clauses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Use a state-of-the-art online </a:t>
            </a:r>
            <a:r>
              <a:rPr lang="en-US" dirty="0"/>
              <a:t>L</a:t>
            </a:r>
            <a:r>
              <a:rPr lang="en-US" baseline="-25000" dirty="0" smtClean="0"/>
              <a:t>1</a:t>
            </a:r>
            <a:r>
              <a:rPr lang="en-US" dirty="0" smtClean="0"/>
              <a:t>-regularized learning algorithm named ADAGRAD_FB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Duchi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et.al., 2010]</a:t>
            </a:r>
            <a:r>
              <a:rPr lang="en-US" dirty="0" smtClean="0"/>
              <a:t>, a L</a:t>
            </a:r>
            <a:r>
              <a:rPr lang="en-US" baseline="-25000" dirty="0" smtClean="0"/>
              <a:t>1</a:t>
            </a:r>
            <a:r>
              <a:rPr lang="en-US" dirty="0" smtClean="0"/>
              <a:t>-regularized adaptive </a:t>
            </a:r>
            <a:r>
              <a:rPr lang="en-US" dirty="0" err="1" smtClean="0"/>
              <a:t>subgradient</a:t>
            </a:r>
            <a:r>
              <a:rPr lang="en-US" dirty="0" smtClean="0"/>
              <a:t>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1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Evaluation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Investigate the performance of OSL on two scenarios:</a:t>
            </a:r>
          </a:p>
          <a:p>
            <a:pPr lvl="1"/>
            <a:r>
              <a:rPr lang="en-US" dirty="0" smtClean="0"/>
              <a:t>Starting from a </a:t>
            </a:r>
            <a:r>
              <a:rPr lang="en-US" dirty="0"/>
              <a:t>given </a:t>
            </a:r>
            <a:r>
              <a:rPr lang="en-US" dirty="0" smtClean="0"/>
              <a:t>MLN</a:t>
            </a:r>
          </a:p>
          <a:p>
            <a:pPr lvl="1"/>
            <a:r>
              <a:rPr lang="en-US" dirty="0" smtClean="0"/>
              <a:t>Starting </a:t>
            </a:r>
            <a:r>
              <a:rPr lang="en-US" dirty="0"/>
              <a:t>from an empty knowledge </a:t>
            </a:r>
            <a:r>
              <a:rPr lang="en-US" dirty="0" smtClean="0"/>
              <a:t>base</a:t>
            </a:r>
            <a:endParaRPr lang="en-US" dirty="0"/>
          </a:p>
          <a:p>
            <a:r>
              <a:rPr lang="en-US" dirty="0" smtClean="0"/>
              <a:t>Task: citation </a:t>
            </a:r>
            <a:r>
              <a:rPr lang="en-US" dirty="0"/>
              <a:t>segmentation on </a:t>
            </a:r>
            <a:r>
              <a:rPr lang="en-US" dirty="0" err="1"/>
              <a:t>CiteSeer</a:t>
            </a:r>
            <a:r>
              <a:rPr lang="en-US" dirty="0"/>
              <a:t> </a:t>
            </a:r>
            <a:r>
              <a:rPr lang="en-US" dirty="0" smtClean="0"/>
              <a:t>dataset</a:t>
            </a:r>
          </a:p>
        </p:txBody>
      </p:sp>
    </p:spTree>
    <p:extLst>
      <p:ext uri="{BB962C8B-B14F-4D97-AF65-F5344CB8AC3E}">
        <p14:creationId xmlns:p14="http://schemas.microsoft.com/office/powerpoint/2010/main" val="141918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MLNs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simple linear chain CRF (</a:t>
            </a:r>
            <a:r>
              <a:rPr lang="en-US" b="1" dirty="0" smtClean="0"/>
              <a:t>LC_0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Only use the current word as features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Transition rules between fields</a:t>
            </a:r>
          </a:p>
          <a:p>
            <a:pPr marL="365760" lvl="1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Next(p1,p2) </a:t>
            </a:r>
            <a:r>
              <a:rPr lang="en-US" sz="24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  <a:cs typeface="Times New Roman"/>
              </a:rPr>
              <a:t>InField</a:t>
            </a:r>
            <a:r>
              <a:rPr lang="en-US" sz="2400" dirty="0">
                <a:solidFill>
                  <a:schemeClr val="accent1"/>
                </a:solidFill>
                <a:cs typeface="Times New Roman"/>
              </a:rPr>
              <a:t>(+f1,p1,c)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 </a:t>
            </a:r>
            <a:r>
              <a:rPr lang="en-US" sz="2400" dirty="0" err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InField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(+f2,p2,c</a:t>
            </a:r>
            <a:r>
              <a:rPr lang="en-US" sz="2400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66531" y="2590800"/>
            <a:ext cx="39624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Token(+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w,p,c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) </a:t>
            </a:r>
            <a:r>
              <a:rPr lang="en-US" b="1" dirty="0">
                <a:solidFill>
                  <a:srgbClr val="0070C0"/>
                </a:solidFill>
                <a:latin typeface="+mn-lt"/>
                <a:cs typeface="Times New Roman" pitchFamily="18" charset="0"/>
                <a:sym typeface="Symbol" pitchFamily="18" charset="2"/>
              </a:rPr>
              <a:t>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+mn-lt"/>
              </a:rPr>
              <a:t>InField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(+</a:t>
            </a:r>
            <a:r>
              <a:rPr lang="en-US" dirty="0" err="1" smtClean="0">
                <a:solidFill>
                  <a:srgbClr val="0070C0"/>
                </a:solidFill>
                <a:latin typeface="+mn-lt"/>
              </a:rPr>
              <a:t>f,p,c</a:t>
            </a:r>
            <a:r>
              <a:rPr lang="en-US" dirty="0" smtClean="0">
                <a:solidFill>
                  <a:srgbClr val="0070C0"/>
                </a:solidFill>
                <a:latin typeface="+mn-lt"/>
              </a:rPr>
              <a:t>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279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MLNs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991600" cy="4495800"/>
          </a:xfrm>
        </p:spPr>
        <p:txBody>
          <a:bodyPr>
            <a:normAutofit/>
          </a:bodyPr>
          <a:lstStyle/>
          <a:p>
            <a:r>
              <a:rPr lang="en-US" dirty="0"/>
              <a:t>Isolated segmentation model (</a:t>
            </a:r>
            <a:r>
              <a:rPr lang="en-US" b="1" dirty="0"/>
              <a:t>ISM</a:t>
            </a:r>
            <a:r>
              <a:rPr lang="en-US" dirty="0"/>
              <a:t>)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[Poon &amp; </a:t>
            </a:r>
            <a:r>
              <a:rPr lang="en-US" sz="2400" dirty="0" err="1" smtClean="0">
                <a:solidFill>
                  <a:schemeClr val="accent4">
                    <a:lumMod val="50000"/>
                  </a:schemeClr>
                </a:solidFill>
              </a:rPr>
              <a:t>Domingos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, 2007]</a:t>
            </a:r>
            <a:r>
              <a:rPr lang="en-US" dirty="0" smtClean="0"/>
              <a:t>, a well-developed linear chain CRF:</a:t>
            </a:r>
          </a:p>
          <a:p>
            <a:pPr lvl="1"/>
            <a:r>
              <a:rPr lang="en-US" dirty="0" smtClean="0"/>
              <a:t>In addition to the current word feature, also has some features that based on words that appear before or after the current word</a:t>
            </a:r>
            <a:endParaRPr lang="en-US" dirty="0"/>
          </a:p>
          <a:p>
            <a:pPr lvl="1"/>
            <a:r>
              <a:rPr lang="en-US" dirty="0" smtClean="0"/>
              <a:t>Only has transition rules within fields, but takes into account punctuations as field boundary: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</a:p>
          <a:p>
            <a:pPr marL="365760" lvl="1" indent="0">
              <a:buNone/>
            </a:pPr>
            <a:r>
              <a:rPr lang="en-US" sz="2400" dirty="0" smtClean="0">
                <a:solidFill>
                  <a:srgbClr val="0070C0"/>
                </a:solidFill>
              </a:rPr>
              <a:t>Next(p1,p2</a:t>
            </a:r>
            <a:r>
              <a:rPr lang="en-US" sz="2400" dirty="0">
                <a:solidFill>
                  <a:srgbClr val="0070C0"/>
                </a:solidFill>
              </a:rPr>
              <a:t>) </a:t>
            </a:r>
            <a:r>
              <a:rPr lang="en-US" sz="24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cs typeface="Times New Roman"/>
              </a:rPr>
              <a:t>¬</a:t>
            </a:r>
            <a:r>
              <a:rPr lang="en-US" sz="2400" dirty="0" err="1">
                <a:solidFill>
                  <a:schemeClr val="accent1"/>
                </a:solidFill>
                <a:cs typeface="Times New Roman"/>
              </a:rPr>
              <a:t>HasPunc</a:t>
            </a:r>
            <a:r>
              <a:rPr lang="en-US" sz="2400" dirty="0">
                <a:solidFill>
                  <a:schemeClr val="accent1"/>
                </a:solidFill>
                <a:cs typeface="Times New Roman"/>
              </a:rPr>
              <a:t>(p1,c) </a:t>
            </a:r>
            <a:r>
              <a:rPr lang="en-US" sz="24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chemeClr val="accent1"/>
                </a:solidFill>
                <a:cs typeface="Times New Roman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cs typeface="Times New Roman"/>
              </a:rPr>
              <a:t>InField</a:t>
            </a:r>
            <a:r>
              <a:rPr lang="en-US" sz="2400" dirty="0">
                <a:solidFill>
                  <a:schemeClr val="accent1"/>
                </a:solidFill>
                <a:cs typeface="Times New Roman"/>
              </a:rPr>
              <a:t>(+f,p1,c)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 </a:t>
            </a:r>
            <a:r>
              <a:rPr lang="en-US" sz="2400" dirty="0" err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InField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(+f,p2,c</a:t>
            </a:r>
            <a:r>
              <a:rPr lang="en-US" sz="2400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)</a:t>
            </a:r>
          </a:p>
          <a:p>
            <a:pPr marL="365760" lvl="1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Next(p1,p2) </a:t>
            </a:r>
            <a:r>
              <a:rPr lang="en-US" sz="24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cs typeface="Times New Roman"/>
              </a:rPr>
              <a:t>HasComma</a:t>
            </a:r>
            <a:r>
              <a:rPr lang="en-US" sz="2400" dirty="0" smtClean="0">
                <a:solidFill>
                  <a:schemeClr val="accent1"/>
                </a:solidFill>
                <a:cs typeface="Times New Roman"/>
              </a:rPr>
              <a:t>(p1,c</a:t>
            </a:r>
            <a:r>
              <a:rPr lang="en-US" sz="2400" dirty="0">
                <a:solidFill>
                  <a:schemeClr val="accent1"/>
                </a:solidFill>
                <a:cs typeface="Times New Roman"/>
              </a:rPr>
              <a:t>) </a:t>
            </a:r>
            <a:r>
              <a:rPr lang="en-US" sz="24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2400" dirty="0" smtClean="0">
                <a:solidFill>
                  <a:schemeClr val="accent1"/>
                </a:solidFill>
                <a:cs typeface="Times New Roman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cs typeface="Times New Roman"/>
              </a:rPr>
              <a:t>InField</a:t>
            </a:r>
            <a:r>
              <a:rPr lang="en-US" sz="2400" dirty="0">
                <a:solidFill>
                  <a:schemeClr val="accent1"/>
                </a:solidFill>
                <a:cs typeface="Times New Roman"/>
              </a:rPr>
              <a:t>(+f,p1,c)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 </a:t>
            </a:r>
            <a:r>
              <a:rPr lang="en-US" sz="2400" dirty="0" err="1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InField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(+f,p2,c)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259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compared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ADAGRAD_FB</a:t>
            </a:r>
            <a:r>
              <a:rPr lang="en-US" sz="2800" dirty="0" smtClean="0"/>
              <a:t>: only do weight learning</a:t>
            </a:r>
            <a:endParaRPr lang="en-US" sz="2800" dirty="0"/>
          </a:p>
          <a:p>
            <a:r>
              <a:rPr lang="en-US" sz="2800" b="1" dirty="0" smtClean="0"/>
              <a:t>OSL-M2</a:t>
            </a:r>
            <a:r>
              <a:rPr lang="en-US" sz="2800" dirty="0" smtClean="0"/>
              <a:t>: </a:t>
            </a:r>
            <a:r>
              <a:rPr lang="en-US" sz="2800" dirty="0"/>
              <a:t>a </a:t>
            </a:r>
            <a:r>
              <a:rPr lang="en-US" sz="2800" dirty="0" smtClean="0"/>
              <a:t>fast </a:t>
            </a:r>
            <a:r>
              <a:rPr lang="en-US" sz="2800" dirty="0"/>
              <a:t>version of </a:t>
            </a:r>
            <a:r>
              <a:rPr lang="en-US" sz="2800" dirty="0" smtClean="0"/>
              <a:t>OSL where </a:t>
            </a:r>
            <a:r>
              <a:rPr lang="en-US" sz="2800" dirty="0"/>
              <a:t>the parameter </a:t>
            </a:r>
            <a:r>
              <a:rPr lang="en-US" sz="2800" i="1" dirty="0" err="1"/>
              <a:t>minCountDiff</a:t>
            </a:r>
            <a:r>
              <a:rPr lang="en-US" sz="2800" dirty="0"/>
              <a:t> is set to </a:t>
            </a:r>
            <a:r>
              <a:rPr lang="en-US" sz="2800" dirty="0" smtClean="0"/>
              <a:t>2</a:t>
            </a:r>
            <a:endParaRPr lang="en-US" sz="2800" b="1" dirty="0" smtClean="0"/>
          </a:p>
          <a:p>
            <a:r>
              <a:rPr lang="en-US" sz="2800" b="1" dirty="0" smtClean="0"/>
              <a:t>OSL-M1</a:t>
            </a:r>
            <a:r>
              <a:rPr lang="en-US" sz="2800" dirty="0" smtClean="0"/>
              <a:t>: a slow </a:t>
            </a:r>
            <a:r>
              <a:rPr lang="en-US" sz="2800" dirty="0"/>
              <a:t>version of </a:t>
            </a:r>
            <a:r>
              <a:rPr lang="en-US" sz="2800" dirty="0" smtClean="0"/>
              <a:t>OSL where </a:t>
            </a:r>
            <a:r>
              <a:rPr lang="en-US" sz="2800" dirty="0"/>
              <a:t>the parameter </a:t>
            </a:r>
            <a:r>
              <a:rPr lang="en-US" sz="2800" i="1" dirty="0" err="1"/>
              <a:t>minCountDiff</a:t>
            </a:r>
            <a:r>
              <a:rPr lang="en-US" sz="2400" dirty="0"/>
              <a:t>  </a:t>
            </a:r>
            <a:r>
              <a:rPr lang="en-US" sz="2800" dirty="0"/>
              <a:t>is set to </a:t>
            </a:r>
            <a:r>
              <a:rPr lang="en-US" sz="2800" dirty="0" smtClean="0"/>
              <a:t>1</a:t>
            </a:r>
            <a:endParaRPr lang="en-US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3F13E797-64BF-405A-B8A8-3EE96E1E7499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7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OSL: specify mode declarations to constrain the search space to paths connecting </a:t>
            </a:r>
            <a:r>
              <a:rPr lang="en-US" dirty="0"/>
              <a:t>true ground atoms of </a:t>
            </a:r>
            <a:r>
              <a:rPr lang="en-US" dirty="0" smtClean="0"/>
              <a:t>two consecutive tokens:</a:t>
            </a:r>
          </a:p>
          <a:p>
            <a:pPr lvl="1"/>
            <a:r>
              <a:rPr lang="en-US" dirty="0" smtClean="0"/>
              <a:t>A linear chain CRF:</a:t>
            </a:r>
          </a:p>
          <a:p>
            <a:pPr lvl="2"/>
            <a:r>
              <a:rPr lang="en-US" dirty="0" smtClean="0"/>
              <a:t>Features based on current, previous  and following words</a:t>
            </a:r>
          </a:p>
          <a:p>
            <a:pPr lvl="2"/>
            <a:r>
              <a:rPr lang="en-US" dirty="0" smtClean="0"/>
              <a:t>Transition rules with respect to current, previous and following words</a:t>
            </a:r>
          </a:p>
          <a:p>
            <a:r>
              <a:rPr lang="en-US" dirty="0" smtClean="0"/>
              <a:t>4-fold cross-validation</a:t>
            </a:r>
          </a:p>
          <a:p>
            <a:r>
              <a:rPr lang="en-US" dirty="0" smtClean="0"/>
              <a:t>Average F</a:t>
            </a:r>
            <a:r>
              <a:rPr lang="en-US" baseline="-25000" dirty="0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7962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90600" y="5105400"/>
            <a:ext cx="3857500" cy="381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 smtClean="0"/>
              <a:t>Statistical relational learning (SRL)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86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SRL attempts to integrate methods from rich knowledge representations with those from probabilistic graphical models to handle those noisy, structured data.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Some proposed SRL models: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Stochastic Logic Programs (SLPs)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Muggleton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, 1996]</a:t>
            </a:r>
            <a:endParaRPr lang="en-US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Probabilistic Relational Models (PRMs)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[Friedman et al., 1999]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Bayesian Logic Programs (BLPs)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Kersting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&amp; De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Raedt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,  2001]</a:t>
            </a:r>
            <a:endParaRPr lang="en-US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Relational Markov Networks (RMNs)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Taskar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et al., 2002]</a:t>
            </a:r>
            <a:endParaRPr lang="en-US" sz="22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Markov Logic Networks (MLNs)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[Richardson &amp;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Domingos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, 2006]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F</a:t>
            </a:r>
            <a:r>
              <a:rPr lang="en-US" baseline="-25000" dirty="0" smtClean="0"/>
              <a:t>1</a:t>
            </a:r>
            <a:r>
              <a:rPr lang="en-US" dirty="0" smtClean="0"/>
              <a:t> scores on </a:t>
            </a:r>
            <a:r>
              <a:rPr lang="en-US" dirty="0" err="1" smtClean="0"/>
              <a:t>CiteSeer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60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21791120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852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training time on </a:t>
            </a:r>
            <a:r>
              <a:rPr lang="en-US" dirty="0" err="1" smtClean="0"/>
              <a:t>CiteSeer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61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97886792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1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Some good clauses found by OSL on </a:t>
            </a:r>
            <a:r>
              <a:rPr lang="en-US" sz="3200" dirty="0" err="1" smtClean="0"/>
              <a:t>CiteSeer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OSL-M1-ISM:</a:t>
            </a:r>
          </a:p>
          <a:p>
            <a:pPr lvl="1"/>
            <a:r>
              <a:rPr lang="en-US" dirty="0" smtClean="0"/>
              <a:t>The current </a:t>
            </a:r>
            <a:r>
              <a:rPr lang="en-US" dirty="0"/>
              <a:t>token is </a:t>
            </a:r>
            <a:r>
              <a:rPr lang="en-US" dirty="0" smtClean="0"/>
              <a:t>a Title </a:t>
            </a:r>
            <a:r>
              <a:rPr lang="en-US" dirty="0"/>
              <a:t>and </a:t>
            </a:r>
            <a:r>
              <a:rPr lang="en-US" dirty="0" smtClean="0"/>
              <a:t>is </a:t>
            </a:r>
            <a:r>
              <a:rPr lang="en-US" dirty="0"/>
              <a:t>followed </a:t>
            </a:r>
            <a:r>
              <a:rPr lang="en-US" dirty="0" smtClean="0"/>
              <a:t>by </a:t>
            </a:r>
            <a:r>
              <a:rPr lang="en-US" dirty="0"/>
              <a:t>a period then </a:t>
            </a:r>
            <a:r>
              <a:rPr lang="en-US" dirty="0" smtClean="0"/>
              <a:t>it is </a:t>
            </a:r>
            <a:r>
              <a:rPr lang="en-US" dirty="0"/>
              <a:t>likely that the next token is in </a:t>
            </a:r>
            <a:r>
              <a:rPr lang="en-US" dirty="0" smtClean="0"/>
              <a:t>the Venue field</a:t>
            </a:r>
          </a:p>
          <a:p>
            <a:pPr marL="365760" lvl="1" indent="0">
              <a:buNone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OSL-M1-Empty:</a:t>
            </a:r>
          </a:p>
          <a:p>
            <a:pPr lvl="1">
              <a:buFont typeface="Wingdings 2" pitchFamily="18" charset="2"/>
              <a:buChar char=""/>
            </a:pPr>
            <a:r>
              <a:rPr lang="en-US" dirty="0" smtClean="0"/>
              <a:t>Consecutive tokens </a:t>
            </a:r>
            <a:r>
              <a:rPr lang="en-US" dirty="0"/>
              <a:t>are usually in the same </a:t>
            </a:r>
            <a:r>
              <a:rPr lang="en-US" dirty="0" smtClean="0"/>
              <a:t>field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07325" y="2971800"/>
            <a:ext cx="7098475" cy="6858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(Title,p1,c)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b="1" dirty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FollowBy</a:t>
            </a:r>
            <a:r>
              <a:rPr lang="en-US" sz="1800" b="1" dirty="0" smtClean="0">
                <a:solidFill>
                  <a:schemeClr val="accent1"/>
                </a:solidFill>
              </a:rPr>
              <a:t>(PERIOD,p1,c)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b="1" dirty="0" smtClean="0">
                <a:solidFill>
                  <a:schemeClr val="accent1"/>
                </a:solidFill>
              </a:rPr>
              <a:t> Next(p1,p2) </a:t>
            </a:r>
          </a:p>
          <a:p>
            <a:pPr algn="ctr"/>
            <a:r>
              <a:rPr lang="en-US" sz="1800" b="1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18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(Venue,p2,c)</a:t>
            </a:r>
            <a:endParaRPr lang="en-US" sz="2000" b="1" dirty="0" smtClean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45544" y="4542472"/>
            <a:ext cx="6020559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1"/>
                </a:solidFill>
              </a:rPr>
              <a:t>Next(p1,p2)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(Author,p1,c) </a:t>
            </a:r>
            <a:r>
              <a:rPr lang="en-US" sz="1800" b="1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18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(Author,p2,c)</a:t>
            </a:r>
          </a:p>
          <a:p>
            <a:endParaRPr lang="en-US" sz="1800" b="1" dirty="0" smtClean="0">
              <a:solidFill>
                <a:schemeClr val="accent1"/>
              </a:solidFill>
            </a:endParaRPr>
          </a:p>
          <a:p>
            <a:r>
              <a:rPr lang="en-US" sz="1800" b="1" dirty="0" smtClean="0">
                <a:solidFill>
                  <a:schemeClr val="accent1"/>
                </a:solidFill>
              </a:rPr>
              <a:t>Next(p1,p2</a:t>
            </a:r>
            <a:r>
              <a:rPr lang="en-US" sz="1800" b="1" dirty="0">
                <a:solidFill>
                  <a:schemeClr val="accent1"/>
                </a:solidFill>
              </a:rPr>
              <a:t>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(Title,p1,c</a:t>
            </a:r>
            <a:r>
              <a:rPr lang="en-US" sz="1800" b="1" dirty="0">
                <a:solidFill>
                  <a:schemeClr val="accent1"/>
                </a:solidFill>
              </a:rPr>
              <a:t>) </a:t>
            </a:r>
            <a:r>
              <a:rPr lang="en-US" sz="1800" b="1" dirty="0" smtClean="0">
                <a:solidFill>
                  <a:schemeClr val="accent1"/>
                </a:solidFill>
              </a:rPr>
              <a:t>    </a:t>
            </a:r>
            <a:r>
              <a:rPr lang="en-US" sz="1800" b="1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18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(Title,p2,c)</a:t>
            </a:r>
          </a:p>
          <a:p>
            <a:endParaRPr lang="en-US" sz="1800" b="1" dirty="0" smtClean="0">
              <a:solidFill>
                <a:schemeClr val="accent1"/>
              </a:solidFill>
            </a:endParaRPr>
          </a:p>
          <a:p>
            <a:r>
              <a:rPr lang="en-US" sz="1800" b="1" dirty="0" smtClean="0">
                <a:solidFill>
                  <a:schemeClr val="accent1"/>
                </a:solidFill>
              </a:rPr>
              <a:t>Next(p1,p2</a:t>
            </a:r>
            <a:r>
              <a:rPr lang="en-US" sz="1800" b="1" dirty="0">
                <a:solidFill>
                  <a:schemeClr val="accent1"/>
                </a:solidFill>
              </a:rPr>
              <a:t>) </a:t>
            </a:r>
            <a:r>
              <a:rPr lang="en-US" sz="1800" b="1" dirty="0">
                <a:solidFill>
                  <a:srgbClr val="0070C0"/>
                </a:solidFill>
                <a:sym typeface="Symbol" pitchFamily="18" charset="2"/>
              </a:rPr>
              <a:t>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(Venue,p1,c</a:t>
            </a:r>
            <a:r>
              <a:rPr lang="en-US" sz="1800" b="1" dirty="0">
                <a:solidFill>
                  <a:schemeClr val="accent1"/>
                </a:solidFill>
              </a:rPr>
              <a:t>) 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1800" b="1" dirty="0" smtClean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1800" b="1" dirty="0" err="1" smtClean="0">
                <a:solidFill>
                  <a:schemeClr val="accent1"/>
                </a:solidFill>
              </a:rPr>
              <a:t>InField</a:t>
            </a:r>
            <a:r>
              <a:rPr lang="en-US" sz="1800" b="1" dirty="0" smtClean="0">
                <a:solidFill>
                  <a:schemeClr val="accent1"/>
                </a:solidFill>
              </a:rPr>
              <a:t>(Venue,p2,c)</a:t>
            </a:r>
            <a:endParaRPr lang="en-US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Automatically selecting hard constraints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Deterministic constraints arise in many real-world problems: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Venue</a:t>
            </a:r>
            <a:r>
              <a:rPr lang="en-US" dirty="0"/>
              <a:t> token cannot appear right after </a:t>
            </a:r>
            <a:r>
              <a:rPr lang="en-US" dirty="0" smtClean="0"/>
              <a:t>the an </a:t>
            </a:r>
            <a:r>
              <a:rPr lang="en-US" i="1" dirty="0" smtClean="0"/>
              <a:t>Author</a:t>
            </a:r>
            <a:r>
              <a:rPr lang="en-US" dirty="0" smtClean="0"/>
              <a:t> token</a:t>
            </a:r>
          </a:p>
          <a:p>
            <a:pPr lvl="1"/>
            <a:r>
              <a:rPr lang="en-US" dirty="0" smtClean="0"/>
              <a:t>A </a:t>
            </a:r>
            <a:r>
              <a:rPr lang="en-US" i="1" dirty="0" smtClean="0"/>
              <a:t>Title</a:t>
            </a:r>
            <a:r>
              <a:rPr lang="en-US" dirty="0" smtClean="0"/>
              <a:t> token cannot appear before an </a:t>
            </a:r>
            <a:r>
              <a:rPr lang="en-US" i="1" dirty="0" smtClean="0"/>
              <a:t>Author</a:t>
            </a:r>
            <a:r>
              <a:rPr lang="en-US" dirty="0" smtClean="0"/>
              <a:t> token</a:t>
            </a:r>
            <a:endParaRPr lang="en-US" dirty="0"/>
          </a:p>
          <a:p>
            <a:pPr marL="365760" lvl="1" indent="0">
              <a:buNone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Add new interactions or factors among the output variables </a:t>
            </a:r>
          </a:p>
          <a:p>
            <a:pPr marL="365760" lvl="1" indent="0">
              <a:buNone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Increase the complexity of the learning problem</a:t>
            </a:r>
          </a:p>
          <a:p>
            <a:pPr marL="365760" lvl="1" indent="0">
              <a:buNone/>
            </a:pP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Significantly increase the training time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35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Automatically selecting hard </a:t>
            </a:r>
            <a:r>
              <a:rPr lang="en-US" sz="3600" dirty="0" smtClean="0"/>
              <a:t>constraints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Propose a simple heuristic to detect ``inexpensive’’ hard constraints</a:t>
            </a:r>
            <a:r>
              <a:rPr lang="en-US" dirty="0"/>
              <a:t> </a:t>
            </a:r>
            <a:r>
              <a:rPr lang="en-US" dirty="0" smtClean="0"/>
              <a:t>based on the number of factors and the size of each factor introduced by a constraint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 only include ``inexpensive’’ constraints during training</a:t>
            </a:r>
          </a:p>
          <a:p>
            <a:r>
              <a:rPr lang="en-US" dirty="0" smtClean="0"/>
              <a:t>Achieve the best predictive accuracy while still allowing efficient training on the citation segmentation task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087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Online structure learning</a:t>
            </a:r>
          </a:p>
          <a:p>
            <a:pPr lvl="1"/>
            <a:r>
              <a:rPr lang="en-US" dirty="0" smtClean="0"/>
              <a:t>Reduce the number of new clauses added at each step</a:t>
            </a:r>
          </a:p>
          <a:p>
            <a:pPr lvl="1"/>
            <a:r>
              <a:rPr lang="en-US" dirty="0" smtClean="0"/>
              <a:t>Other forms of language bias</a:t>
            </a:r>
          </a:p>
          <a:p>
            <a:r>
              <a:rPr lang="en-US" dirty="0" smtClean="0"/>
              <a:t>Online max-margin weight learning:</a:t>
            </a:r>
          </a:p>
          <a:p>
            <a:pPr lvl="1"/>
            <a:r>
              <a:rPr lang="en-US" dirty="0" smtClean="0"/>
              <a:t>Learning with partially observable data</a:t>
            </a:r>
          </a:p>
          <a:p>
            <a:r>
              <a:rPr lang="en-US" dirty="0" smtClean="0"/>
              <a:t>Learning with large mega-examples</a:t>
            </a:r>
          </a:p>
          <a:p>
            <a:r>
              <a:rPr lang="en-US" dirty="0" smtClean="0"/>
              <a:t>Other applications:</a:t>
            </a:r>
          </a:p>
          <a:p>
            <a:pPr lvl="1"/>
            <a:r>
              <a:rPr lang="en-US" dirty="0" smtClean="0"/>
              <a:t>Natural language processing: entity and relation extraction…</a:t>
            </a:r>
          </a:p>
          <a:p>
            <a:pPr lvl="1"/>
            <a:r>
              <a:rPr lang="en-US" dirty="0" smtClean="0"/>
              <a:t>Computer vision: scene understanding…</a:t>
            </a:r>
          </a:p>
          <a:p>
            <a:pPr lvl="1"/>
            <a:r>
              <a:rPr lang="en-US" dirty="0" smtClean="0"/>
              <a:t>Web and social media: streaming data</a:t>
            </a:r>
          </a:p>
        </p:txBody>
      </p:sp>
    </p:spTree>
    <p:extLst>
      <p:ext uri="{BB962C8B-B14F-4D97-AF65-F5344CB8AC3E}">
        <p14:creationId xmlns:p14="http://schemas.microsoft.com/office/powerpoint/2010/main" val="139155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Improving the accuracy and scalability of discriminative learning methods: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Discriminative structure and parameter learning for MLNs with non-recursive clauses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Max-margin weight learning for MLNs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Online max-margin weight learning for MLNs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Online structure learning for MLNs 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Automatically selecting hard constraints to enforce when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70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895600"/>
            <a:ext cx="8610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7349B71-CB42-4A54-A902-A86FB836FFD9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Questions?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224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Average num. of non-zero clauses on </a:t>
            </a:r>
            <a:r>
              <a:rPr lang="en-US" sz="3600" dirty="0" err="1" smtClean="0"/>
              <a:t>CiteSeer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68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78801960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853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MLNs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Expressive and powerful formalism</a:t>
            </a:r>
          </a:p>
          <a:p>
            <a:pPr lvl="2"/>
            <a:r>
              <a:rPr lang="en-US" dirty="0" smtClean="0"/>
              <a:t>Can represent any probability distribution over a finite number of objects</a:t>
            </a:r>
          </a:p>
          <a:p>
            <a:pPr lvl="1"/>
            <a:r>
              <a:rPr lang="en-US" dirty="0" smtClean="0"/>
              <a:t>Can easily incorporate domain knowledge </a:t>
            </a:r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Learning is much harder due to a huge search space</a:t>
            </a:r>
          </a:p>
          <a:p>
            <a:pPr lvl="1"/>
            <a:r>
              <a:rPr lang="en-US" dirty="0" smtClean="0"/>
              <a:t>Most existing learning methods for MLNs are</a:t>
            </a:r>
          </a:p>
          <a:p>
            <a:pPr lvl="2"/>
            <a:r>
              <a:rPr lang="en-US" dirty="0" smtClean="0"/>
              <a:t>Generative: while many real-world problems are discriminative</a:t>
            </a:r>
          </a:p>
          <a:p>
            <a:pPr lvl="2"/>
            <a:r>
              <a:rPr lang="en-US" dirty="0" smtClean="0"/>
              <a:t>Batch methods:  computationally </a:t>
            </a:r>
            <a:r>
              <a:rPr lang="en-US" dirty="0"/>
              <a:t>expensive to train on large datasets with thousands of </a:t>
            </a:r>
            <a:r>
              <a:rPr lang="en-US" dirty="0" smtClean="0"/>
              <a:t>examples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5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47800" y="4419600"/>
            <a:ext cx="6096000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800" y="5257800"/>
            <a:ext cx="4648200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47799" y="5726874"/>
            <a:ext cx="6769925" cy="82632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Improving the accuracy: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Discriminative structure and parameter learning for MLNs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[Huynh &amp; Mooney, ICML’2008]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Max-margin weight learning for MLNs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[Huynh &amp; Mooney, ECML’2009]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/>
              <a:t>Improving the scalability:</a:t>
            </a:r>
          </a:p>
          <a:p>
            <a:pPr marL="880110" lvl="1" indent="-514350">
              <a:buFont typeface="+mj-lt"/>
              <a:buAutoNum type="arabicPeriod" startAt="3"/>
            </a:pPr>
            <a:r>
              <a:rPr lang="en-US" dirty="0" smtClean="0"/>
              <a:t>Online max-margin weight learning for MLNs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[Huynh &amp; Mooney, SDM’2011]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880110" lvl="1" indent="-514350">
              <a:buFont typeface="+mj-lt"/>
              <a:buAutoNum type="arabicPeriod" startAt="3"/>
            </a:pPr>
            <a:r>
              <a:rPr lang="en-US" dirty="0" smtClean="0"/>
              <a:t>Online structure learning for MLNs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[In submission]</a:t>
            </a:r>
          </a:p>
          <a:p>
            <a:pPr marL="880110" lvl="1" indent="-514350">
              <a:buFont typeface="+mj-lt"/>
              <a:buAutoNum type="arabicPeriod" startAt="3"/>
            </a:pPr>
            <a:r>
              <a:rPr lang="en-US" dirty="0"/>
              <a:t>Automatically selecting hard constraints to enforce when </a:t>
            </a:r>
            <a:r>
              <a:rPr lang="en-US" dirty="0" smtClean="0"/>
              <a:t>training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[In preparation]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 contributions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24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3E797-64BF-405A-B8A8-3EE96E1E749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"/>
            </a:pPr>
            <a:r>
              <a:rPr lang="en-US" dirty="0" smtClean="0"/>
              <a:t>Motivation</a:t>
            </a:r>
          </a:p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First-order logic</a:t>
            </a:r>
          </a:p>
          <a:p>
            <a:pPr lvl="1"/>
            <a:r>
              <a:rPr lang="en-US" dirty="0" smtClean="0"/>
              <a:t>Markov Logic Networks</a:t>
            </a:r>
          </a:p>
          <a:p>
            <a:r>
              <a:rPr lang="en-US" dirty="0" smtClean="0"/>
              <a:t>Online max-margin weight learning </a:t>
            </a:r>
          </a:p>
          <a:p>
            <a:r>
              <a:rPr lang="en-US" dirty="0" smtClean="0"/>
              <a:t>Online structure learning </a:t>
            </a:r>
          </a:p>
          <a:p>
            <a:r>
              <a:rPr lang="en-US" dirty="0" smtClean="0"/>
              <a:t>Efficient learning with many hard constraints</a:t>
            </a:r>
          </a:p>
          <a:p>
            <a:r>
              <a:rPr lang="en-US" dirty="0" smtClean="0"/>
              <a:t>Future work</a:t>
            </a:r>
          </a:p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25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TUYEN@CJDFPHPRHVWXY5M3" val="3033"/>
  <p:tag name="DEFAULTDISPLAYSOURCE" val="\documentclass{article}\pagestyle{empty}&#10;\begin{document}&#10;&#10;\end{document}&#10;"/>
  <p:tag name="EMBEDFONT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Regret = R(T) = \sum_{t=1}^{T}l_t(w_t) - \min_{w \in W}  template TPT1  env TPENV1  fore 0  back 16777215  eqnno 6"/>
  <p:tag name="FILENAME" val="TP_tmp"/>
  <p:tag name="ORIGWIDTH" val="2"/>
  <p:tag name="PICTUREFILESIZE" val="1142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Regret = R(T) = \sum_{t=1}^{T}c_t(w_t) - \min_{w \in W}  template TPT1  env TPENV4  fore 0  back 16777215  eqnno 8"/>
  <p:tag name="FILENAME" val="TP_tmp"/>
  <p:tag name="ORIGWIDTH" val="2"/>
  <p:tag name="PICTUREFILESIZE" val="1252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\begin{equation}&#10; Regret = R(T) = \sum_{t=1}^{T}c_t(w_t) - \min_{w \in \mathcal{W}} \sum_{t=1}^{T}c_t(w)&#10;\end{equation}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"/>
  <p:tag name="PICTUREFILESIZE" val="161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Regret = R(T) = \sum_{t=1}^{T}c_t(w_t) - \min_{w \in W} \sum_{t=1}^{T}c_t(w)  template TPT1  env TPENV1  fore 0  back 16777215  eqnno 9"/>
  <p:tag name="FILENAME" val="TP_tmp"/>
  <p:tag name="ORIGWIDTH" val="2"/>
  <p:tag name="PICTUREFILESIZE" val="1562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11279</TotalTime>
  <Words>4340</Words>
  <Application>Microsoft Office PowerPoint</Application>
  <PresentationFormat>On-screen Show (4:3)</PresentationFormat>
  <Paragraphs>591</Paragraphs>
  <Slides>68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0" baseType="lpstr">
      <vt:lpstr>Median</vt:lpstr>
      <vt:lpstr>Equation</vt:lpstr>
      <vt:lpstr>Improving the Accuracy and Scalability of Discriminative Learning Methods for Markov Logic Networks</vt:lpstr>
      <vt:lpstr>Biochemistry</vt:lpstr>
      <vt:lpstr>Natural language processing</vt:lpstr>
      <vt:lpstr>Characteristics of these problems</vt:lpstr>
      <vt:lpstr>Generative vs. Discriminative learning</vt:lpstr>
      <vt:lpstr>Statistical relational learning (SRL)</vt:lpstr>
      <vt:lpstr>Pros and cons of MLNs</vt:lpstr>
      <vt:lpstr>Thesis contributions</vt:lpstr>
      <vt:lpstr>Outline</vt:lpstr>
      <vt:lpstr>First-order logic</vt:lpstr>
      <vt:lpstr>Markov Logic Networks  [Richardson &amp; Domingos, 2006]</vt:lpstr>
      <vt:lpstr>Example: Friends &amp; Smokers</vt:lpstr>
      <vt:lpstr>Example: Friends &amp; Smokers</vt:lpstr>
      <vt:lpstr>Example: Friends &amp; Smokers</vt:lpstr>
      <vt:lpstr>Example: Friends &amp; Smokers</vt:lpstr>
      <vt:lpstr>Probability of a possible world</vt:lpstr>
      <vt:lpstr>Existing weight learning methods in MLNs</vt:lpstr>
      <vt:lpstr>Existing structure learning methods for MLNs</vt:lpstr>
      <vt:lpstr>PowerPoint Presentation</vt:lpstr>
      <vt:lpstr>State-of-the-art</vt:lpstr>
      <vt:lpstr>Online learning</vt:lpstr>
      <vt:lpstr>Primal-dual framework for online learning [Shalev-Shwartz et al., 2006]</vt:lpstr>
      <vt:lpstr>Primal-dual framework for online learning (cont.)</vt:lpstr>
      <vt:lpstr>Steps for deriving a new CDA algorithm </vt:lpstr>
      <vt:lpstr>Max-margin structured prediction</vt:lpstr>
      <vt:lpstr>1. Define the regularization and loss functions</vt:lpstr>
      <vt:lpstr>1. Define the regularization and loss functions (cont.)</vt:lpstr>
      <vt:lpstr>2. Find the conjugate functions</vt:lpstr>
      <vt:lpstr>2. Find the conjugate functions (cont.)</vt:lpstr>
      <vt:lpstr>2. Find the conjugate functions (cont.)</vt:lpstr>
      <vt:lpstr>3. Closed-form solution for the CDA update rule</vt:lpstr>
      <vt:lpstr>Experimental Evaluation</vt:lpstr>
      <vt:lpstr>Citation segmentation</vt:lpstr>
      <vt:lpstr>Experimental setup</vt:lpstr>
      <vt:lpstr>Average F1on CiteSeer</vt:lpstr>
      <vt:lpstr>Average training time in minutes</vt:lpstr>
      <vt:lpstr>Search query disambiguation</vt:lpstr>
      <vt:lpstr>Experimental setup</vt:lpstr>
      <vt:lpstr>MAP scores on Microsoft query search</vt:lpstr>
      <vt:lpstr>Semantic role labeling </vt:lpstr>
      <vt:lpstr>Experimental setup</vt:lpstr>
      <vt:lpstr>F1 scores on CoNLL 2005</vt:lpstr>
      <vt:lpstr>PowerPoint Presentation</vt:lpstr>
      <vt:lpstr>State-of-the-art</vt:lpstr>
      <vt:lpstr>PowerPoint Presentation</vt:lpstr>
      <vt:lpstr>Max-margin structure learning</vt:lpstr>
      <vt:lpstr>PowerPoint Presentation</vt:lpstr>
      <vt:lpstr>Mode declarations [Muggleton, 1995]</vt:lpstr>
      <vt:lpstr>Mode-guided relational pathfinding</vt:lpstr>
      <vt:lpstr>Mode-guided relational pathfinding (cont.)</vt:lpstr>
      <vt:lpstr>Mode-guided relational pathfinding (cont.)</vt:lpstr>
      <vt:lpstr>Mode-guided relational pathfinding (cont.)</vt:lpstr>
      <vt:lpstr>Generalizing paths to clauses</vt:lpstr>
      <vt:lpstr>L1-regularized weight learning</vt:lpstr>
      <vt:lpstr>Experiment Evaluation</vt:lpstr>
      <vt:lpstr>Input MLNs</vt:lpstr>
      <vt:lpstr>Input MLNs (cont.)</vt:lpstr>
      <vt:lpstr>Systems compared</vt:lpstr>
      <vt:lpstr>Experimental setup</vt:lpstr>
      <vt:lpstr>Average F1 scores on CiteSeer</vt:lpstr>
      <vt:lpstr>Average training time on CiteSeer</vt:lpstr>
      <vt:lpstr>Some good clauses found by OSL on CiteSeer</vt:lpstr>
      <vt:lpstr>Automatically selecting hard constraints</vt:lpstr>
      <vt:lpstr>Automatically selecting hard constraints (cont.)</vt:lpstr>
      <vt:lpstr>Future work</vt:lpstr>
      <vt:lpstr>Summary</vt:lpstr>
      <vt:lpstr> Thank you!</vt:lpstr>
      <vt:lpstr>Average num. of non-zero clauses on CiteSeer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Discriminative Structure and Parameter Learning for Markov Logic Networks</dc:title>
  <dc:creator>Tuyen Ngoc Huynh</dc:creator>
  <cp:lastModifiedBy>TrangTuyen</cp:lastModifiedBy>
  <cp:revision>1343</cp:revision>
  <cp:lastPrinted>2011-05-02T05:14:48Z</cp:lastPrinted>
  <dcterms:created xsi:type="dcterms:W3CDTF">2008-05-22T20:34:32Z</dcterms:created>
  <dcterms:modified xsi:type="dcterms:W3CDTF">2011-05-17T12:55:56Z</dcterms:modified>
</cp:coreProperties>
</file>