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37" r:id="rId1"/>
  </p:sldMasterIdLst>
  <p:notesMasterIdLst>
    <p:notesMasterId r:id="rId31"/>
  </p:notesMasterIdLst>
  <p:handoutMasterIdLst>
    <p:handoutMasterId r:id="rId32"/>
  </p:handoutMasterIdLst>
  <p:sldIdLst>
    <p:sldId id="599" r:id="rId2"/>
    <p:sldId id="606" r:id="rId3"/>
    <p:sldId id="602" r:id="rId4"/>
    <p:sldId id="603" r:id="rId5"/>
    <p:sldId id="601" r:id="rId6"/>
    <p:sldId id="608" r:id="rId7"/>
    <p:sldId id="426" r:id="rId8"/>
    <p:sldId id="604" r:id="rId9"/>
    <p:sldId id="607" r:id="rId10"/>
    <p:sldId id="507" r:id="rId11"/>
    <p:sldId id="575" r:id="rId12"/>
    <p:sldId id="612" r:id="rId13"/>
    <p:sldId id="533" r:id="rId14"/>
    <p:sldId id="574" r:id="rId15"/>
    <p:sldId id="591" r:id="rId16"/>
    <p:sldId id="598" r:id="rId17"/>
    <p:sldId id="597" r:id="rId18"/>
    <p:sldId id="580" r:id="rId19"/>
    <p:sldId id="509" r:id="rId20"/>
    <p:sldId id="609" r:id="rId21"/>
    <p:sldId id="511" r:id="rId22"/>
    <p:sldId id="584" r:id="rId23"/>
    <p:sldId id="527" r:id="rId24"/>
    <p:sldId id="585" r:id="rId25"/>
    <p:sldId id="610" r:id="rId26"/>
    <p:sldId id="611" r:id="rId27"/>
    <p:sldId id="524" r:id="rId28"/>
    <p:sldId id="605" r:id="rId29"/>
    <p:sldId id="523" r:id="rId30"/>
  </p:sldIdLst>
  <p:sldSz cx="9144000" cy="6858000" type="screen4x3"/>
  <p:notesSz cx="9296400" cy="7010400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C88E4B-34A9-4277-8DA1-E64E15DB296C}">
          <p14:sldIdLst>
            <p14:sldId id="599"/>
            <p14:sldId id="606"/>
            <p14:sldId id="602"/>
            <p14:sldId id="603"/>
            <p14:sldId id="601"/>
            <p14:sldId id="608"/>
            <p14:sldId id="426"/>
            <p14:sldId id="604"/>
            <p14:sldId id="607"/>
            <p14:sldId id="507"/>
            <p14:sldId id="575"/>
            <p14:sldId id="612"/>
            <p14:sldId id="533"/>
            <p14:sldId id="574"/>
            <p14:sldId id="591"/>
            <p14:sldId id="598"/>
            <p14:sldId id="597"/>
            <p14:sldId id="580"/>
            <p14:sldId id="509"/>
            <p14:sldId id="609"/>
            <p14:sldId id="511"/>
            <p14:sldId id="584"/>
            <p14:sldId id="527"/>
            <p14:sldId id="585"/>
            <p14:sldId id="610"/>
            <p14:sldId id="611"/>
            <p14:sldId id="524"/>
            <p14:sldId id="605"/>
            <p14:sldId id="52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5050"/>
    <a:srgbClr val="CC0000"/>
    <a:srgbClr val="3399FF"/>
    <a:srgbClr val="800000"/>
    <a:srgbClr val="FF9933"/>
    <a:srgbClr val="FF3300"/>
    <a:srgbClr val="FF0000"/>
    <a:srgbClr val="00CC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8" autoAdjust="0"/>
    <p:restoredTop sz="92605" autoAdjust="0"/>
  </p:normalViewPr>
  <p:slideViewPr>
    <p:cSldViewPr>
      <p:cViewPr>
        <p:scale>
          <a:sx n="75" d="100"/>
          <a:sy n="75" d="100"/>
        </p:scale>
        <p:origin x="-85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ADAGRAD_FB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82.62</c:v>
                </c:pt>
                <c:pt idx="1">
                  <c:v>91.18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OSL-M2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92.05</c:v>
                </c:pt>
                <c:pt idx="1">
                  <c:v>95.51</c:v>
                </c:pt>
                <c:pt idx="2">
                  <c:v>88.94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OSL-M1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94.47</c:v>
                </c:pt>
                <c:pt idx="1">
                  <c:v>96.48</c:v>
                </c:pt>
                <c:pt idx="2">
                  <c:v>94.03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296896"/>
        <c:axId val="91298432"/>
      </c:barChart>
      <c:catAx>
        <c:axId val="9129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1298432"/>
        <c:crosses val="autoZero"/>
        <c:auto val="1"/>
        <c:lblAlgn val="ctr"/>
        <c:lblOffset val="100"/>
        <c:noMultiLvlLbl val="0"/>
      </c:catAx>
      <c:valAx>
        <c:axId val="9129843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F</a:t>
                </a:r>
                <a:r>
                  <a:rPr lang="en-US" baseline="-25000" dirty="0"/>
                  <a:t>1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1296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ADAGRAD_FB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Emtpy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10.4</c:v>
                </c:pt>
                <c:pt idx="1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OSL-M2</c:v>
                </c:pt>
              </c:strCache>
            </c:strRef>
          </c:tx>
          <c:spPr>
            <a:solidFill>
              <a:srgbClr val="00FF00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Emtpy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14.16</c:v>
                </c:pt>
                <c:pt idx="1">
                  <c:v>12.93</c:v>
                </c:pt>
                <c:pt idx="2">
                  <c:v>23.18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OSL-M1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Emtpy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163.16999999999999</c:v>
                </c:pt>
                <c:pt idx="1">
                  <c:v>148.97999999999999</c:v>
                </c:pt>
                <c:pt idx="2">
                  <c:v>257.26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342336"/>
        <c:axId val="91343872"/>
      </c:barChart>
      <c:catAx>
        <c:axId val="91342336"/>
        <c:scaling>
          <c:orientation val="minMax"/>
        </c:scaling>
        <c:delete val="0"/>
        <c:axPos val="b"/>
        <c:majorTickMark val="out"/>
        <c:minorTickMark val="none"/>
        <c:tickLblPos val="nextTo"/>
        <c:crossAx val="91343872"/>
        <c:crosses val="autoZero"/>
        <c:auto val="1"/>
        <c:lblAlgn val="ctr"/>
        <c:lblOffset val="100"/>
        <c:noMultiLvlLbl val="0"/>
      </c:catAx>
      <c:valAx>
        <c:axId val="913438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Minutes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1342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961" y="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665988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961" y="665988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03E7676-7044-4114-BD99-C6DF5BAEF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03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961" y="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523" y="3329941"/>
            <a:ext cx="6817360" cy="3154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65988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961" y="6659881"/>
            <a:ext cx="4028440" cy="35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3" tIns="46586" rIns="93173" bIns="465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B8293F87-83C2-4DFC-80DC-13B42DA8FC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58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A447B-2D63-458B-AAB6-E21E4273C56D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79188-0B16-4B51-A2DC-7A371D30BB9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94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baseline="0" dirty="0" smtClean="0"/>
              <a:t> clause: Initial tokens is either in Author </a:t>
            </a:r>
            <a:r>
              <a:rPr lang="en-US" baseline="0" smtClean="0"/>
              <a:t>or Venue field.</a:t>
            </a:r>
            <a:endParaRPr lang="en-US" baseline="0" dirty="0" smtClean="0"/>
          </a:p>
          <a:p>
            <a:r>
              <a:rPr lang="en-US" baseline="0" dirty="0" smtClean="0"/>
              <a:t>2</a:t>
            </a:r>
            <a:r>
              <a:rPr lang="en-US" baseline="30000" dirty="0" smtClean="0"/>
              <a:t>nd</a:t>
            </a:r>
            <a:r>
              <a:rPr lang="en-US" baseline="0" dirty="0" smtClean="0"/>
              <a:t> clause: Consecutive tokens may belong to the same 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</a:t>
            </a:r>
            <a:r>
              <a:rPr lang="en-US" baseline="0" dirty="0" smtClean="0"/>
              <a:t> the flow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71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8237" indent="-291630">
              <a:defRPr>
                <a:solidFill>
                  <a:schemeClr val="tx1"/>
                </a:solidFill>
                <a:latin typeface="Arial" charset="0"/>
              </a:defRPr>
            </a:lvl2pPr>
            <a:lvl3pPr marL="1166519" indent="-233304">
              <a:defRPr>
                <a:solidFill>
                  <a:schemeClr val="tx1"/>
                </a:solidFill>
                <a:latin typeface="Arial" charset="0"/>
              </a:defRPr>
            </a:lvl3pPr>
            <a:lvl4pPr marL="1633128" indent="-233304">
              <a:defRPr>
                <a:solidFill>
                  <a:schemeClr val="tx1"/>
                </a:solidFill>
                <a:latin typeface="Arial" charset="0"/>
              </a:defRPr>
            </a:lvl4pPr>
            <a:lvl5pPr marL="2099736" indent="-233304">
              <a:defRPr>
                <a:solidFill>
                  <a:schemeClr val="tx1"/>
                </a:solidFill>
                <a:latin typeface="Arial" charset="0"/>
              </a:defRPr>
            </a:lvl5pPr>
            <a:lvl6pPr marL="2566343" indent="-2333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2952" indent="-2333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9559" indent="-2333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6168" indent="-23330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1E52C97-3A0A-443D-960B-A68F84E35D41}" type="slidenum">
              <a:rPr lang="en-US">
                <a:solidFill>
                  <a:prstClr val="black"/>
                </a:solidFill>
                <a:latin typeface="Times New Roman" pitchFamily="18" charset="0"/>
              </a:rPr>
              <a:pPr/>
              <a:t>11</a:t>
            </a:fld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67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7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C7ADAC-4C60-41CE-82CD-E3E369B34D5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0F7C-CA91-40DF-8B6E-E16B705292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0A8F333-7C88-4E57-B0D6-603500BD8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00EA48F-3447-4D22-A0B5-1CBB05D1F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5268F91-6332-470E-9E98-EE12FBC7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00800"/>
            <a:ext cx="457200" cy="4572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just" eaLnBrk="1" latinLnBrk="0" hangingPunct="1">
              <a:defRPr kumimoji="0" sz="1400" b="1">
                <a:solidFill>
                  <a:schemeClr val="accent1"/>
                </a:solidFill>
              </a:defRPr>
            </a:lvl1pPr>
          </a:lstStyle>
          <a:p>
            <a:pPr algn="r"/>
            <a:fld id="{948C100F-9512-44A3-9A19-BD0B3667E5DE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8" r:id="rId1"/>
    <p:sldLayoutId id="2147484539" r:id="rId2"/>
    <p:sldLayoutId id="2147484540" r:id="rId3"/>
    <p:sldLayoutId id="2147484541" r:id="rId4"/>
    <p:sldLayoutId id="2147484542" r:id="rId5"/>
    <p:sldLayoutId id="2147484543" r:id="rId6"/>
    <p:sldLayoutId id="2147484544" r:id="rId7"/>
    <p:sldLayoutId id="2147484545" r:id="rId8"/>
    <p:sldLayoutId id="2147484546" r:id="rId9"/>
    <p:sldLayoutId id="2147484547" r:id="rId10"/>
    <p:sldLayoutId id="214748454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924800" cy="1828800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/>
              <a:t>Online Structure Learning </a:t>
            </a:r>
            <a:br>
              <a:rPr lang="en-US" b="1" cap="none" dirty="0" smtClean="0"/>
            </a:br>
            <a:r>
              <a:rPr lang="en-US" b="1" cap="none" dirty="0" smtClean="0"/>
              <a:t>for Markov Logic Networks</a:t>
            </a:r>
            <a:endParaRPr lang="en-US" sz="4800" cap="none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934200" cy="6858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>
                <a:solidFill>
                  <a:schemeClr val="accent1"/>
                </a:solidFill>
              </a:rPr>
              <a:t>Tuyen</a:t>
            </a:r>
            <a:r>
              <a:rPr lang="en-US" sz="2800" b="1" dirty="0" smtClean="0">
                <a:solidFill>
                  <a:schemeClr val="accent1"/>
                </a:solidFill>
              </a:rPr>
              <a:t> N. Huynh and Raymond J. Mooney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743200" y="3733800"/>
            <a:ext cx="384611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accent1"/>
                </a:solidFill>
              </a:rPr>
              <a:t>Department of Computer Science</a:t>
            </a:r>
          </a:p>
          <a:p>
            <a:pPr algn="ctr"/>
            <a:r>
              <a:rPr lang="en-US" altLang="zh-CN" sz="2000" b="1" dirty="0" smtClean="0">
                <a:solidFill>
                  <a:schemeClr val="accent1"/>
                </a:solidFill>
              </a:rPr>
              <a:t>The University of Texas at Austin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5334000"/>
            <a:ext cx="3732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/>
                </a:solidFill>
              </a:rPr>
              <a:t>ECML-PKDD-2011, Athens, Greece</a:t>
            </a:r>
            <a:endParaRPr lang="en-US" sz="1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85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Max-margin structure learning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51816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Find clauses that discriminate the ground-truth possible world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from the predicted possible world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Find where the model made wrong predictions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Δ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\</m:t>
                        </m:r>
                        <m:r>
                          <m:rPr>
                            <m:sty m:val="p"/>
                          </m:rPr>
                          <a:rPr lang="en-US" i="1">
                            <a:latin typeface="Cambria Math"/>
                          </a:rPr>
                          <m:t>y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sup>
                    </m:sSubSup>
                  </m:oMath>
                </a14:m>
                <a:r>
                  <a:rPr lang="en-US" dirty="0" smtClean="0"/>
                  <a:t>: a set of true atoms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 but not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Find new clauses to fix each wrong prediction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Δ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Introduce mode-guided relational </a:t>
                </a:r>
                <a:r>
                  <a:rPr lang="en-US" dirty="0" err="1" smtClean="0"/>
                  <a:t>pathfinding</a:t>
                </a:r>
                <a:r>
                  <a:rPr lang="en-US" dirty="0"/>
                  <a:t> </a:t>
                </a:r>
              </a:p>
              <a:p>
                <a:pPr lvl="3"/>
                <a:r>
                  <a:rPr lang="en-US" dirty="0"/>
                  <a:t>Use mode declarations </a:t>
                </a:r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accent5">
                        <a:lumMod val="50000"/>
                      </a:schemeClr>
                    </a:solidFill>
                  </a:rPr>
                  <a:t>Muggleton</a:t>
                </a:r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</a:rPr>
                  <a:t>, 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1995] </a:t>
                </a:r>
                <a:r>
                  <a:rPr lang="en-US" dirty="0" smtClean="0"/>
                  <a:t>to constrain the search space of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smtClean="0"/>
                  <a:t>relational </a:t>
                </a:r>
                <a:r>
                  <a:rPr lang="en-US" dirty="0" err="1" smtClean="0"/>
                  <a:t>pathfinding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[Richards &amp; Mooney, 1992]</a:t>
                </a:r>
              </a:p>
              <a:p>
                <a:pPr lvl="1"/>
                <a:r>
                  <a:rPr lang="en-US" dirty="0" smtClean="0"/>
                  <a:t>Select new clauses that has more number of true groundings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than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err="1" smtClean="0"/>
                  <a:t>minCountDiff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𝑛𝑐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𝑛𝑐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</a:rPr>
                      <m:t>𝑚𝑖𝑛𝐶𝑜𝑢𝑛𝑡𝐷𝑖𝑓𝑓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5181600"/>
              </a:xfrm>
              <a:blipFill rotWithShape="1">
                <a:blip r:embed="rId2"/>
                <a:stretch>
                  <a:fillRect l="-449" t="-1176" r="-1346" b="-1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314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Learn definite clauses:</a:t>
            </a:r>
          </a:p>
          <a:p>
            <a:pPr lvl="1"/>
            <a:r>
              <a:rPr lang="en-US" sz="2100" dirty="0"/>
              <a:t>Consider a relational example as a </a:t>
            </a:r>
            <a:r>
              <a:rPr lang="en-US" sz="2100" dirty="0" err="1"/>
              <a:t>hypergraph</a:t>
            </a:r>
            <a:r>
              <a:rPr lang="en-US" sz="2100" dirty="0"/>
              <a:t>:</a:t>
            </a:r>
          </a:p>
          <a:p>
            <a:pPr lvl="2"/>
            <a:r>
              <a:rPr lang="en-US" sz="1800" dirty="0"/>
              <a:t>Nodes: constants </a:t>
            </a:r>
          </a:p>
          <a:p>
            <a:pPr lvl="2"/>
            <a:r>
              <a:rPr lang="en-US" sz="1800" dirty="0" err="1"/>
              <a:t>Hyperedges</a:t>
            </a:r>
            <a:r>
              <a:rPr lang="en-US" sz="1800" dirty="0"/>
              <a:t>: true ground atoms, connecting the nodes that are its arguments </a:t>
            </a:r>
          </a:p>
          <a:p>
            <a:pPr lvl="1"/>
            <a:r>
              <a:rPr lang="en-US" sz="2100" dirty="0"/>
              <a:t>Search in the </a:t>
            </a:r>
            <a:r>
              <a:rPr lang="en-US" sz="2100" dirty="0" err="1"/>
              <a:t>hypergraph</a:t>
            </a:r>
            <a:r>
              <a:rPr lang="en-US" sz="2100" dirty="0"/>
              <a:t> for paths that connect the arguments of a target literal.</a:t>
            </a:r>
            <a:endParaRPr lang="en-US" dirty="0" smtClean="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138100" y="3858827"/>
            <a:ext cx="4953000" cy="1508126"/>
            <a:chOff x="2160" y="2231"/>
            <a:chExt cx="3120" cy="950"/>
          </a:xfrm>
        </p:grpSpPr>
        <p:sp>
          <p:nvSpPr>
            <p:cNvPr id="29709" name="Text Box 4"/>
            <p:cNvSpPr txBox="1">
              <a:spLocks noChangeArrowheads="1"/>
            </p:cNvSpPr>
            <p:nvPr/>
          </p:nvSpPr>
          <p:spPr bwMode="auto">
            <a:xfrm>
              <a:off x="2967" y="2231"/>
              <a:ext cx="427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dirty="0" smtClean="0">
                  <a:solidFill>
                    <a:srgbClr val="0000CC"/>
                  </a:solidFill>
                  <a:latin typeface="+mn-lt"/>
                </a:rPr>
                <a:t>Alice</a:t>
              </a:r>
            </a:p>
          </p:txBody>
        </p:sp>
        <p:sp>
          <p:nvSpPr>
            <p:cNvPr id="29710" name="Text Box 5"/>
            <p:cNvSpPr txBox="1">
              <a:spLocks noChangeArrowheads="1"/>
            </p:cNvSpPr>
            <p:nvPr/>
          </p:nvSpPr>
          <p:spPr bwMode="auto">
            <a:xfrm>
              <a:off x="2688" y="2544"/>
              <a:ext cx="416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Joan</a:t>
              </a:r>
            </a:p>
          </p:txBody>
        </p:sp>
        <p:sp>
          <p:nvSpPr>
            <p:cNvPr id="29711" name="Text Box 6"/>
            <p:cNvSpPr txBox="1">
              <a:spLocks noChangeArrowheads="1"/>
            </p:cNvSpPr>
            <p:nvPr/>
          </p:nvSpPr>
          <p:spPr bwMode="auto">
            <a:xfrm>
              <a:off x="3312" y="2544"/>
              <a:ext cx="361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Tom</a:t>
              </a:r>
            </a:p>
          </p:txBody>
        </p:sp>
        <p:sp>
          <p:nvSpPr>
            <p:cNvPr id="29712" name="Text Box 7"/>
            <p:cNvSpPr txBox="1">
              <a:spLocks noChangeArrowheads="1"/>
            </p:cNvSpPr>
            <p:nvPr/>
          </p:nvSpPr>
          <p:spPr bwMode="auto">
            <a:xfrm>
              <a:off x="2352" y="2928"/>
              <a:ext cx="462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Mary</a:t>
              </a:r>
            </a:p>
          </p:txBody>
        </p:sp>
        <p:sp>
          <p:nvSpPr>
            <p:cNvPr id="29713" name="Text Box 8"/>
            <p:cNvSpPr txBox="1">
              <a:spLocks noChangeArrowheads="1"/>
            </p:cNvSpPr>
            <p:nvPr/>
          </p:nvSpPr>
          <p:spPr bwMode="auto">
            <a:xfrm>
              <a:off x="2784" y="2928"/>
              <a:ext cx="407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Fred</a:t>
              </a:r>
            </a:p>
          </p:txBody>
        </p:sp>
        <p:sp>
          <p:nvSpPr>
            <p:cNvPr id="29714" name="Text Box 9"/>
            <p:cNvSpPr txBox="1">
              <a:spLocks noChangeArrowheads="1"/>
            </p:cNvSpPr>
            <p:nvPr/>
          </p:nvSpPr>
          <p:spPr bwMode="auto">
            <a:xfrm>
              <a:off x="3360" y="2928"/>
              <a:ext cx="354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Ann</a:t>
              </a:r>
            </a:p>
          </p:txBody>
        </p:sp>
        <p:sp>
          <p:nvSpPr>
            <p:cNvPr id="29715" name="Text Box 10"/>
            <p:cNvSpPr txBox="1">
              <a:spLocks noChangeArrowheads="1"/>
            </p:cNvSpPr>
            <p:nvPr/>
          </p:nvSpPr>
          <p:spPr bwMode="auto">
            <a:xfrm>
              <a:off x="2160" y="2544"/>
              <a:ext cx="409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 Bob</a:t>
              </a:r>
            </a:p>
          </p:txBody>
        </p:sp>
        <p:sp>
          <p:nvSpPr>
            <p:cNvPr id="29716" name="Text Box 11"/>
            <p:cNvSpPr txBox="1">
              <a:spLocks noChangeArrowheads="1"/>
            </p:cNvSpPr>
            <p:nvPr/>
          </p:nvSpPr>
          <p:spPr bwMode="auto">
            <a:xfrm>
              <a:off x="3792" y="2544"/>
              <a:ext cx="468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Carol</a:t>
              </a:r>
            </a:p>
          </p:txBody>
        </p:sp>
        <p:sp>
          <p:nvSpPr>
            <p:cNvPr id="29717" name="Line 12"/>
            <p:cNvSpPr>
              <a:spLocks noChangeShapeType="1"/>
            </p:cNvSpPr>
            <p:nvPr/>
          </p:nvSpPr>
          <p:spPr bwMode="auto">
            <a:xfrm flipV="1">
              <a:off x="2928" y="2400"/>
              <a:ext cx="240" cy="19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18" name="Line 13"/>
            <p:cNvSpPr>
              <a:spLocks noChangeShapeType="1"/>
            </p:cNvSpPr>
            <p:nvPr/>
          </p:nvSpPr>
          <p:spPr bwMode="auto">
            <a:xfrm flipH="1" flipV="1">
              <a:off x="3216" y="2400"/>
              <a:ext cx="288" cy="19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19" name="Line 14"/>
            <p:cNvSpPr>
              <a:spLocks noChangeShapeType="1"/>
            </p:cNvSpPr>
            <p:nvPr/>
          </p:nvSpPr>
          <p:spPr bwMode="auto">
            <a:xfrm flipV="1">
              <a:off x="2592" y="2736"/>
              <a:ext cx="240" cy="28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0" name="Line 15"/>
            <p:cNvSpPr>
              <a:spLocks noChangeShapeType="1"/>
            </p:cNvSpPr>
            <p:nvPr/>
          </p:nvSpPr>
          <p:spPr bwMode="auto">
            <a:xfrm flipH="1" flipV="1">
              <a:off x="2832" y="2736"/>
              <a:ext cx="144" cy="24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1" name="Line 16"/>
            <p:cNvSpPr>
              <a:spLocks noChangeShapeType="1"/>
            </p:cNvSpPr>
            <p:nvPr/>
          </p:nvSpPr>
          <p:spPr bwMode="auto">
            <a:xfrm flipV="1">
              <a:off x="3552" y="2736"/>
              <a:ext cx="0" cy="24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2" name="Line 17"/>
            <p:cNvSpPr>
              <a:spLocks noChangeShapeType="1"/>
            </p:cNvSpPr>
            <p:nvPr/>
          </p:nvSpPr>
          <p:spPr bwMode="auto">
            <a:xfrm>
              <a:off x="2544" y="2688"/>
              <a:ext cx="192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3" name="Line 18"/>
            <p:cNvSpPr>
              <a:spLocks noChangeShapeType="1"/>
            </p:cNvSpPr>
            <p:nvPr/>
          </p:nvSpPr>
          <p:spPr bwMode="auto">
            <a:xfrm>
              <a:off x="3696" y="2688"/>
              <a:ext cx="144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4" name="Text Box 19"/>
            <p:cNvSpPr txBox="1">
              <a:spLocks noChangeArrowheads="1"/>
            </p:cNvSpPr>
            <p:nvPr/>
          </p:nvSpPr>
          <p:spPr bwMode="auto">
            <a:xfrm>
              <a:off x="4359" y="2279"/>
              <a:ext cx="764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00"/>
                  </a:solidFill>
                  <a:latin typeface="+mn-lt"/>
                </a:rPr>
                <a:t>Parent: </a:t>
              </a:r>
            </a:p>
            <a:p>
              <a:pPr eaLnBrk="0" hangingPunct="0"/>
              <a:r>
                <a:rPr lang="en-US" sz="2000" smtClean="0">
                  <a:solidFill>
                    <a:srgbClr val="000000"/>
                  </a:solidFill>
                  <a:latin typeface="+mn-lt"/>
                </a:rPr>
                <a:t>Married:  </a:t>
              </a:r>
            </a:p>
          </p:txBody>
        </p:sp>
        <p:sp>
          <p:nvSpPr>
            <p:cNvPr id="29725" name="Line 20"/>
            <p:cNvSpPr>
              <a:spLocks noChangeShapeType="1"/>
            </p:cNvSpPr>
            <p:nvPr/>
          </p:nvSpPr>
          <p:spPr bwMode="auto">
            <a:xfrm flipV="1">
              <a:off x="4992" y="2400"/>
              <a:ext cx="28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6" name="Line 21"/>
            <p:cNvSpPr>
              <a:spLocks noChangeShapeType="1"/>
            </p:cNvSpPr>
            <p:nvPr/>
          </p:nvSpPr>
          <p:spPr bwMode="auto">
            <a:xfrm>
              <a:off x="5040" y="2592"/>
              <a:ext cx="24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186390" name="Text Box 22"/>
          <p:cNvSpPr txBox="1">
            <a:spLocks noChangeArrowheads="1"/>
          </p:cNvSpPr>
          <p:nvPr/>
        </p:nvSpPr>
        <p:spPr bwMode="auto">
          <a:xfrm>
            <a:off x="997575" y="4024187"/>
            <a:ext cx="194057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sz="2000" dirty="0" smtClean="0">
                <a:solidFill>
                  <a:srgbClr val="003300"/>
                </a:solidFill>
                <a:latin typeface="+mn-lt"/>
              </a:rPr>
              <a:t>Uncle(Tom, Mary)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823900" y="4127112"/>
            <a:ext cx="1447800" cy="990600"/>
            <a:chOff x="2592" y="2400"/>
            <a:chExt cx="912" cy="624"/>
          </a:xfrm>
        </p:grpSpPr>
        <p:sp>
          <p:nvSpPr>
            <p:cNvPr id="29706" name="Line 25"/>
            <p:cNvSpPr>
              <a:spLocks noChangeShapeType="1"/>
            </p:cNvSpPr>
            <p:nvPr/>
          </p:nvSpPr>
          <p:spPr bwMode="auto">
            <a:xfrm flipV="1">
              <a:off x="2592" y="2736"/>
              <a:ext cx="240" cy="288"/>
            </a:xfrm>
            <a:prstGeom prst="line">
              <a:avLst/>
            </a:prstGeom>
            <a:noFill/>
            <a:ln w="7620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07" name="Line 26"/>
            <p:cNvSpPr>
              <a:spLocks noChangeShapeType="1"/>
            </p:cNvSpPr>
            <p:nvPr/>
          </p:nvSpPr>
          <p:spPr bwMode="auto">
            <a:xfrm flipV="1">
              <a:off x="2880" y="2415"/>
              <a:ext cx="271" cy="225"/>
            </a:xfrm>
            <a:prstGeom prst="line">
              <a:avLst/>
            </a:prstGeom>
            <a:noFill/>
            <a:ln w="7620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08" name="Line 27"/>
            <p:cNvSpPr>
              <a:spLocks noChangeShapeType="1"/>
            </p:cNvSpPr>
            <p:nvPr/>
          </p:nvSpPr>
          <p:spPr bwMode="auto">
            <a:xfrm flipH="1" flipV="1">
              <a:off x="3247" y="2400"/>
              <a:ext cx="257" cy="192"/>
            </a:xfrm>
            <a:prstGeom prst="line">
              <a:avLst/>
            </a:prstGeom>
            <a:noFill/>
            <a:ln w="7620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186397" name="Text Box 29"/>
          <p:cNvSpPr txBox="1">
            <a:spLocks noChangeArrowheads="1"/>
          </p:cNvSpPr>
          <p:nvPr/>
        </p:nvSpPr>
        <p:spPr bwMode="auto">
          <a:xfrm>
            <a:off x="482975" y="5361162"/>
            <a:ext cx="8250762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</a:rPr>
              <a:t>Joan,Mary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Alice,Joan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Alice,Tom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  Uncle(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Tom,Mary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</a:t>
            </a:r>
          </a:p>
        </p:txBody>
      </p:sp>
      <p:sp>
        <p:nvSpPr>
          <p:cNvPr id="186398" name="Text Box 30"/>
          <p:cNvSpPr txBox="1">
            <a:spLocks noChangeArrowheads="1"/>
          </p:cNvSpPr>
          <p:nvPr/>
        </p:nvSpPr>
        <p:spPr bwMode="auto">
          <a:xfrm>
            <a:off x="482975" y="5818362"/>
            <a:ext cx="5495457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</a:rPr>
              <a:t>x,y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z,x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z,w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  Uncle(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w,y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</a:t>
            </a:r>
          </a:p>
        </p:txBody>
      </p:sp>
      <p:sp>
        <p:nvSpPr>
          <p:cNvPr id="3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fld id="{3F13E797-64BF-405A-B8A8-3EE96E1E749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90774" y="571500"/>
            <a:ext cx="3843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[Richards &amp; Mooney, 1992]</a:t>
            </a:r>
            <a:endParaRPr lang="en-US" sz="2000" dirty="0"/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Relational </a:t>
            </a:r>
            <a:r>
              <a:rPr lang="en-US" dirty="0" err="1" smtClean="0"/>
              <a:t>pathfinding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8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90" grpId="0"/>
      <p:bldP spid="186397" grpId="0"/>
      <p:bldP spid="1863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</a:t>
            </a:r>
            <a:r>
              <a:rPr lang="en-US" dirty="0" err="1" smtClean="0"/>
              <a:t>pathfinding</a:t>
            </a:r>
            <a:r>
              <a:rPr lang="en-US" dirty="0" smtClean="0"/>
              <a:t> (cont.)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4495800"/>
          </a:xfrm>
        </p:spPr>
        <p:txBody>
          <a:bodyPr/>
          <a:lstStyle/>
          <a:p>
            <a:r>
              <a:rPr lang="en-US" dirty="0" smtClean="0"/>
              <a:t>We use </a:t>
            </a:r>
            <a:r>
              <a:rPr lang="en-US" dirty="0" smtClean="0"/>
              <a:t>a </a:t>
            </a:r>
            <a:r>
              <a:rPr lang="en-US" dirty="0" smtClean="0"/>
              <a:t>generalization</a:t>
            </a:r>
            <a:r>
              <a:rPr lang="en-US" dirty="0" smtClean="0"/>
              <a:t> </a:t>
            </a:r>
            <a:r>
              <a:rPr lang="en-US" dirty="0" smtClean="0"/>
              <a:t>of the relational </a:t>
            </a:r>
            <a:r>
              <a:rPr lang="en-US" dirty="0" err="1" smtClean="0"/>
              <a:t>pathfinding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path does not need to connect arguments of the target </a:t>
            </a:r>
            <a:r>
              <a:rPr lang="en-US" dirty="0" smtClean="0"/>
              <a:t>atom.</a:t>
            </a:r>
            <a:endParaRPr lang="en-US" dirty="0" smtClean="0"/>
          </a:p>
          <a:p>
            <a:pPr lvl="1"/>
            <a:r>
              <a:rPr lang="en-US" dirty="0" smtClean="0"/>
              <a:t>Any two consecutive atoms in a path must share at least one input/output </a:t>
            </a:r>
            <a:r>
              <a:rPr lang="en-US" dirty="0" smtClean="0"/>
              <a:t>argument.</a:t>
            </a:r>
            <a:endParaRPr lang="en-US" dirty="0"/>
          </a:p>
          <a:p>
            <a:r>
              <a:rPr lang="en-US" dirty="0" smtClean="0"/>
              <a:t>Similar approach used in </a:t>
            </a:r>
            <a:r>
              <a:rPr lang="pt-BR" dirty="0" smtClean="0"/>
              <a:t>LHL </a:t>
            </a:r>
            <a:r>
              <a:rPr lang="pt-BR" sz="2400" dirty="0" smtClean="0">
                <a:solidFill>
                  <a:srgbClr val="006600"/>
                </a:solidFill>
              </a:rPr>
              <a:t>[Kok &amp; Domingos, 2009] </a:t>
            </a:r>
            <a:r>
              <a:rPr lang="pt-BR" dirty="0" smtClean="0"/>
              <a:t>and LSM </a:t>
            </a:r>
            <a:r>
              <a:rPr lang="pt-BR" sz="2400" dirty="0" smtClean="0">
                <a:solidFill>
                  <a:srgbClr val="006600"/>
                </a:solidFill>
              </a:rPr>
              <a:t>[Kok </a:t>
            </a:r>
            <a:r>
              <a:rPr lang="pt-BR" sz="2400" dirty="0">
                <a:solidFill>
                  <a:srgbClr val="006600"/>
                </a:solidFill>
              </a:rPr>
              <a:t>&amp; Domingos , 2010</a:t>
            </a:r>
            <a:r>
              <a:rPr lang="pt-BR" sz="2400" dirty="0" smtClean="0">
                <a:solidFill>
                  <a:srgbClr val="006600"/>
                </a:solidFill>
              </a:rPr>
              <a:t>].</a:t>
            </a:r>
            <a:endParaRPr lang="en-US" sz="2400" dirty="0" smtClean="0">
              <a:solidFill>
                <a:srgbClr val="00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552420"/>
            <a:ext cx="8188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Can r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esult in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an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intractable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number of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possible paths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42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 declarations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Muggleton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, 1995]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language bias to constrain the search for definite </a:t>
            </a:r>
            <a:r>
              <a:rPr lang="en-US" dirty="0" smtClean="0"/>
              <a:t>clauses.</a:t>
            </a:r>
            <a:endParaRPr lang="en-US" dirty="0" smtClean="0"/>
          </a:p>
          <a:p>
            <a:r>
              <a:rPr lang="en-US" dirty="0" smtClean="0"/>
              <a:t>A mode declaration specifies: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number of appearances of a predicate in a </a:t>
            </a:r>
            <a:r>
              <a:rPr lang="en-US" dirty="0" smtClean="0"/>
              <a:t>clause.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onstraints </a:t>
            </a:r>
            <a:r>
              <a:rPr lang="en-US" dirty="0" smtClean="0"/>
              <a:t>on the types of arguments of a </a:t>
            </a:r>
            <a:r>
              <a:rPr lang="en-US" dirty="0" smtClean="0"/>
              <a:t>predicate.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Mode-guided relational </a:t>
            </a:r>
            <a:r>
              <a:rPr lang="en-US" dirty="0" err="1" smtClean="0"/>
              <a:t>pathfinding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Use mode declarations to constrain the search for paths in relational </a:t>
            </a:r>
            <a:r>
              <a:rPr lang="en-US" dirty="0" err="1" smtClean="0"/>
              <a:t>pathfinding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ntroduce </a:t>
            </a:r>
            <a:r>
              <a:rPr lang="en-US" dirty="0" smtClean="0"/>
              <a:t>a new mode declaration for paths, </a:t>
            </a:r>
            <a:r>
              <a:rPr lang="en-US" dirty="0" err="1" smtClean="0"/>
              <a:t>modep</a:t>
            </a:r>
            <a:r>
              <a:rPr lang="en-US" dirty="0" smtClean="0"/>
              <a:t>(</a:t>
            </a:r>
            <a:r>
              <a:rPr lang="en-US" dirty="0" err="1" smtClean="0"/>
              <a:t>r,p</a:t>
            </a:r>
            <a:r>
              <a:rPr lang="en-US" dirty="0" smtClean="0"/>
              <a:t>): </a:t>
            </a:r>
          </a:p>
          <a:p>
            <a:pPr lvl="2"/>
            <a:r>
              <a:rPr lang="en-US" dirty="0" smtClean="0"/>
              <a:t>r (recall number): a non-negative integer limiting the number of appearances of a predicate in a path to r </a:t>
            </a:r>
          </a:p>
          <a:p>
            <a:pPr lvl="3"/>
            <a:r>
              <a:rPr lang="en-US" dirty="0" smtClean="0"/>
              <a:t>can be 0, </a:t>
            </a:r>
            <a:r>
              <a:rPr lang="en-US" dirty="0" err="1" smtClean="0"/>
              <a:t>i.e</a:t>
            </a:r>
            <a:r>
              <a:rPr lang="en-US" dirty="0" smtClean="0"/>
              <a:t> don’t look for paths containing atoms of a particular predicate</a:t>
            </a:r>
          </a:p>
          <a:p>
            <a:pPr lvl="2"/>
            <a:r>
              <a:rPr lang="en-US" dirty="0"/>
              <a:t>p: an atom whose arguments </a:t>
            </a:r>
            <a:r>
              <a:rPr lang="en-US" dirty="0" smtClean="0"/>
              <a:t>are:</a:t>
            </a:r>
            <a:endParaRPr lang="en-US" dirty="0" smtClean="0"/>
          </a:p>
          <a:p>
            <a:pPr lvl="3"/>
            <a:r>
              <a:rPr lang="en-US" dirty="0" smtClean="0"/>
              <a:t>Input</a:t>
            </a:r>
            <a:r>
              <a:rPr lang="en-US" dirty="0"/>
              <a:t>(+): </a:t>
            </a:r>
            <a:r>
              <a:rPr lang="en-US" dirty="0" smtClean="0"/>
              <a:t>bound </a:t>
            </a:r>
            <a:r>
              <a:rPr lang="en-US" dirty="0"/>
              <a:t>argument, </a:t>
            </a:r>
            <a:r>
              <a:rPr lang="en-US" dirty="0" err="1"/>
              <a:t>i.e</a:t>
            </a:r>
            <a:r>
              <a:rPr lang="en-US" dirty="0"/>
              <a:t> must appear in some previous </a:t>
            </a:r>
            <a:r>
              <a:rPr lang="en-US" dirty="0" smtClean="0"/>
              <a:t>atom</a:t>
            </a:r>
            <a:endParaRPr lang="en-US" dirty="0"/>
          </a:p>
          <a:p>
            <a:pPr lvl="3"/>
            <a:r>
              <a:rPr lang="en-US" dirty="0"/>
              <a:t>Output(-): can be free </a:t>
            </a:r>
            <a:r>
              <a:rPr lang="en-US" dirty="0" smtClean="0"/>
              <a:t>argument</a:t>
            </a:r>
          </a:p>
          <a:p>
            <a:pPr lvl="3"/>
            <a:r>
              <a:rPr lang="en-US" dirty="0" smtClean="0"/>
              <a:t>Don’t explore(.): don’t expand the search on this argument</a:t>
            </a:r>
            <a:endParaRPr lang="en-US" dirty="0"/>
          </a:p>
          <a:p>
            <a:pPr marL="6858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14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Mode-guided relational </a:t>
            </a:r>
            <a:r>
              <a:rPr lang="en-US" sz="3600" dirty="0" err="1" smtClean="0"/>
              <a:t>pathfinding</a:t>
            </a:r>
            <a:r>
              <a:rPr lang="en-US" sz="3600" dirty="0" smtClean="0"/>
              <a:t> (cont.)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Example in citation segmentation: constrain </a:t>
            </a:r>
            <a:r>
              <a:rPr lang="en-US" dirty="0"/>
              <a:t>the search space to paths connecting true ground atoms of two consecutive </a:t>
            </a:r>
            <a:r>
              <a:rPr lang="en-US" dirty="0" smtClean="0"/>
              <a:t>tokens</a:t>
            </a:r>
          </a:p>
          <a:p>
            <a:pPr lvl="1"/>
            <a:r>
              <a:rPr lang="en-US" sz="2100" dirty="0" err="1" smtClean="0"/>
              <a:t>InField</a:t>
            </a:r>
            <a:r>
              <a:rPr lang="en-US" sz="2100" dirty="0" smtClean="0"/>
              <a:t>(</a:t>
            </a:r>
            <a:r>
              <a:rPr lang="en-US" sz="2100" dirty="0" err="1" smtClean="0"/>
              <a:t>field,position,citationID</a:t>
            </a:r>
            <a:r>
              <a:rPr lang="en-US" sz="2100" dirty="0" smtClean="0"/>
              <a:t>): the field label of the token at a position </a:t>
            </a:r>
          </a:p>
          <a:p>
            <a:pPr lvl="1"/>
            <a:r>
              <a:rPr lang="en-US" sz="2100" dirty="0" smtClean="0"/>
              <a:t>Next(</a:t>
            </a:r>
            <a:r>
              <a:rPr lang="en-US" sz="2100" dirty="0" err="1" smtClean="0"/>
              <a:t>position,position</a:t>
            </a:r>
            <a:r>
              <a:rPr lang="en-US" sz="2100" dirty="0" smtClean="0"/>
              <a:t>): two positions are next to each other </a:t>
            </a:r>
          </a:p>
          <a:p>
            <a:pPr lvl="1"/>
            <a:r>
              <a:rPr lang="en-US" sz="2100" dirty="0" smtClean="0"/>
              <a:t>Token(</a:t>
            </a:r>
            <a:r>
              <a:rPr lang="en-US" sz="2100" dirty="0" err="1" smtClean="0"/>
              <a:t>word,position,citationID</a:t>
            </a:r>
            <a:r>
              <a:rPr lang="en-US" sz="2100" dirty="0" smtClean="0"/>
              <a:t>): the word appears at a given position</a:t>
            </a:r>
            <a:endParaRPr lang="en-US" dirty="0"/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modep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(2,InField(.,–,.)) 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modep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(1,Next(–,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–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))  </a:t>
            </a:r>
            <a:r>
              <a:rPr lang="en-US" sz="2400" dirty="0" err="1" smtClean="0">
                <a:solidFill>
                  <a:srgbClr val="10CF9B">
                    <a:lumMod val="50000"/>
                  </a:srgbClr>
                </a:solidFill>
              </a:rPr>
              <a:t>modep</a:t>
            </a:r>
            <a:r>
              <a:rPr lang="en-US" sz="2400" dirty="0" smtClean="0">
                <a:solidFill>
                  <a:srgbClr val="10CF9B">
                    <a:lumMod val="50000"/>
                  </a:srgbClr>
                </a:solidFill>
              </a:rPr>
              <a:t>(2,Token(.,+,.))</a:t>
            </a:r>
          </a:p>
          <a:p>
            <a:pPr marL="0" indent="0">
              <a:buNone/>
            </a:pPr>
            <a:endParaRPr lang="en-US" sz="2400" dirty="0" smtClean="0">
              <a:solidFill>
                <a:srgbClr val="10CF9B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Mode-guided relational </a:t>
            </a:r>
            <a:r>
              <a:rPr lang="en-US" sz="4000" dirty="0" err="1"/>
              <a:t>pathfinding</a:t>
            </a:r>
            <a:r>
              <a:rPr lang="en-US" sz="4000" dirty="0"/>
              <a:t>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2706231"/>
            <a:ext cx="3657600" cy="2554545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en-US" sz="2000" b="1" dirty="0" smtClean="0">
              <a:solidFill>
                <a:srgbClr val="0070C0"/>
              </a:solidFill>
            </a:endParaRPr>
          </a:p>
          <a:p>
            <a:r>
              <a:rPr lang="en-US" sz="2000" b="1" dirty="0" smtClean="0">
                <a:solidFill>
                  <a:srgbClr val="0070C0"/>
                </a:solidFill>
              </a:rPr>
              <a:t>P09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sym typeface="Wingdings" pitchFamily="2" charset="2"/>
              </a:rPr>
              <a:t> {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Token(To,P09,B2)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Next(P08,P09),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Next(P09,P10),</a:t>
            </a:r>
          </a:p>
          <a:p>
            <a:r>
              <a:rPr lang="en-US" sz="2000" dirty="0" err="1" smtClean="0">
                <a:solidFill>
                  <a:srgbClr val="0070C0"/>
                </a:solidFill>
              </a:rPr>
              <a:t>LessThan</a:t>
            </a:r>
            <a:r>
              <a:rPr lang="en-US" sz="2000" dirty="0" smtClean="0">
                <a:solidFill>
                  <a:srgbClr val="0070C0"/>
                </a:solidFill>
              </a:rPr>
              <a:t>(P01,P09)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…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1600200"/>
            <a:ext cx="2362200" cy="76285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C0000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FF0000"/>
                </a:solidFill>
              </a:rPr>
              <a:t>InField</a:t>
            </a:r>
            <a:r>
              <a:rPr lang="en-US" sz="2000" dirty="0" smtClean="0">
                <a:solidFill>
                  <a:srgbClr val="FF0000"/>
                </a:solidFill>
              </a:rPr>
              <a:t>(Title,</a:t>
            </a:r>
            <a:r>
              <a:rPr lang="en-US" sz="2000" b="1" dirty="0" smtClean="0">
                <a:solidFill>
                  <a:srgbClr val="FF0000"/>
                </a:solidFill>
              </a:rPr>
              <a:t>P09</a:t>
            </a:r>
            <a:r>
              <a:rPr lang="en-US" sz="2000" dirty="0" smtClean="0">
                <a:solidFill>
                  <a:srgbClr val="FF0000"/>
                </a:solidFill>
              </a:rPr>
              <a:t>,B2)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1612215"/>
            <a:ext cx="1981200" cy="27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Wrong prediction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710282"/>
            <a:ext cx="1401467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err="1" smtClean="0">
                <a:solidFill>
                  <a:srgbClr val="0070C0"/>
                </a:solidFill>
              </a:rPr>
              <a:t>Hypergraph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5631875"/>
            <a:ext cx="6400800" cy="1174194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7030A0"/>
                </a:solidFill>
              </a:rPr>
              <a:t>{</a:t>
            </a:r>
            <a:r>
              <a:rPr lang="en-US" sz="2000" dirty="0" err="1" smtClean="0">
                <a:solidFill>
                  <a:srgbClr val="7030A0"/>
                </a:solidFill>
              </a:rPr>
              <a:t>InField</a:t>
            </a:r>
            <a:r>
              <a:rPr lang="en-US" sz="2000" dirty="0" smtClean="0">
                <a:solidFill>
                  <a:srgbClr val="7030A0"/>
                </a:solidFill>
              </a:rPr>
              <a:t>(Title,P09,B2),Token(To,P09,B2)}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5631875"/>
            <a:ext cx="821693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</a:rPr>
              <a:t>Paths</a:t>
            </a:r>
            <a:endParaRPr lang="en-US" b="1" dirty="0">
              <a:solidFill>
                <a:srgbClr val="7030A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86400" y="2363050"/>
            <a:ext cx="0" cy="3472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</p:cNvCxnSpPr>
          <p:nvPr/>
        </p:nvCxnSpPr>
        <p:spPr>
          <a:xfrm>
            <a:off x="4495800" y="5260776"/>
            <a:ext cx="0" cy="371099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69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Mode-guided relational </a:t>
            </a:r>
            <a:r>
              <a:rPr lang="en-US" sz="4000" dirty="0" err="1"/>
              <a:t>pathfinding</a:t>
            </a:r>
            <a:r>
              <a:rPr lang="en-US" sz="4000" dirty="0"/>
              <a:t>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2706231"/>
            <a:ext cx="3657600" cy="2554545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en-US" sz="2000" b="1" dirty="0" smtClean="0">
              <a:solidFill>
                <a:srgbClr val="0070C0"/>
              </a:solidFill>
            </a:endParaRPr>
          </a:p>
          <a:p>
            <a:r>
              <a:rPr lang="en-US" sz="2000" b="1" dirty="0" smtClean="0">
                <a:solidFill>
                  <a:srgbClr val="0070C0"/>
                </a:solidFill>
              </a:rPr>
              <a:t>P09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sym typeface="Wingdings" pitchFamily="2" charset="2"/>
              </a:rPr>
              <a:t> {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Token(To,P09,B2), 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Next(P08,P09)</a:t>
            </a:r>
            <a:r>
              <a:rPr lang="en-US" sz="2000" dirty="0" smtClean="0">
                <a:solidFill>
                  <a:srgbClr val="0070C0"/>
                </a:solidFill>
              </a:rPr>
              <a:t>,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Next(P09,P10),</a:t>
            </a:r>
          </a:p>
          <a:p>
            <a:r>
              <a:rPr lang="en-US" sz="2000" dirty="0" err="1" smtClean="0">
                <a:solidFill>
                  <a:srgbClr val="0070C0"/>
                </a:solidFill>
              </a:rPr>
              <a:t>LessThan</a:t>
            </a:r>
            <a:r>
              <a:rPr lang="en-US" sz="2000" dirty="0" smtClean="0">
                <a:solidFill>
                  <a:srgbClr val="0070C0"/>
                </a:solidFill>
              </a:rPr>
              <a:t>(P01,P09)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…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1600200"/>
            <a:ext cx="2362200" cy="76285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C0000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FF0000"/>
                </a:solidFill>
              </a:rPr>
              <a:t>InField</a:t>
            </a:r>
            <a:r>
              <a:rPr lang="en-US" sz="2000" dirty="0" smtClean="0">
                <a:solidFill>
                  <a:srgbClr val="FF0000"/>
                </a:solidFill>
              </a:rPr>
              <a:t>(Title,</a:t>
            </a:r>
            <a:r>
              <a:rPr lang="en-US" sz="2000" b="1" dirty="0" smtClean="0">
                <a:solidFill>
                  <a:srgbClr val="FF0000"/>
                </a:solidFill>
              </a:rPr>
              <a:t>P09</a:t>
            </a:r>
            <a:r>
              <a:rPr lang="en-US" sz="2000" dirty="0" smtClean="0">
                <a:solidFill>
                  <a:srgbClr val="FF0000"/>
                </a:solidFill>
              </a:rPr>
              <a:t>,B2)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1612215"/>
            <a:ext cx="1981200" cy="27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Wrong prediction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710282"/>
            <a:ext cx="1401467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err="1" smtClean="0">
                <a:solidFill>
                  <a:srgbClr val="0070C0"/>
                </a:solidFill>
              </a:rPr>
              <a:t>Hypergraph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5631875"/>
            <a:ext cx="6400800" cy="1174194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7030A0"/>
                </a:solidFill>
              </a:rPr>
              <a:t>{</a:t>
            </a:r>
            <a:r>
              <a:rPr lang="en-US" sz="2000" dirty="0" err="1" smtClean="0">
                <a:solidFill>
                  <a:srgbClr val="7030A0"/>
                </a:solidFill>
              </a:rPr>
              <a:t>InField</a:t>
            </a:r>
            <a:r>
              <a:rPr lang="en-US" sz="2000" dirty="0" smtClean="0">
                <a:solidFill>
                  <a:srgbClr val="7030A0"/>
                </a:solidFill>
              </a:rPr>
              <a:t>(Title,P09,B2),Token(To,P09,B2)}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{</a:t>
            </a:r>
            <a:r>
              <a:rPr lang="en-US" sz="2000" dirty="0" err="1" smtClean="0">
                <a:solidFill>
                  <a:srgbClr val="7030A0"/>
                </a:solidFill>
              </a:rPr>
              <a:t>InField</a:t>
            </a:r>
            <a:r>
              <a:rPr lang="en-US" sz="2000" dirty="0" smtClean="0">
                <a:solidFill>
                  <a:srgbClr val="7030A0"/>
                </a:solidFill>
              </a:rPr>
              <a:t>(Title,P09,B2</a:t>
            </a:r>
            <a:r>
              <a:rPr lang="en-US" sz="2000" dirty="0">
                <a:solidFill>
                  <a:srgbClr val="7030A0"/>
                </a:solidFill>
              </a:rPr>
              <a:t>),</a:t>
            </a:r>
            <a:r>
              <a:rPr lang="en-US" sz="2000" dirty="0" smtClean="0">
                <a:solidFill>
                  <a:srgbClr val="7030A0"/>
                </a:solidFill>
              </a:rPr>
              <a:t>Token(To,P09,B2),Next(P08,P09)</a:t>
            </a:r>
            <a:r>
              <a:rPr lang="en-US" sz="2000" b="1" dirty="0" smtClean="0">
                <a:solidFill>
                  <a:srgbClr val="7030A0"/>
                </a:solidFill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5631875"/>
            <a:ext cx="821693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</a:rPr>
              <a:t>Paths</a:t>
            </a:r>
            <a:endParaRPr lang="en-US" b="1" dirty="0">
              <a:solidFill>
                <a:srgbClr val="7030A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86400" y="2363050"/>
            <a:ext cx="0" cy="3472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</p:cNvCxnSpPr>
          <p:nvPr/>
        </p:nvCxnSpPr>
        <p:spPr>
          <a:xfrm>
            <a:off x="4495800" y="5260776"/>
            <a:ext cx="0" cy="371099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0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Generalizing </a:t>
            </a:r>
            <a:r>
              <a:rPr lang="en-US" dirty="0" smtClean="0"/>
              <a:t>paths to clauses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702084"/>
            <a:ext cx="2971800" cy="1200329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modec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InField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c,v,v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))</a:t>
            </a:r>
          </a:p>
          <a:p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modec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(Token(</a:t>
            </a:r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c,v,v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))</a:t>
            </a:r>
          </a:p>
          <a:p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modec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(Next(</a:t>
            </a:r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v,v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))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…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5850" y="1701256"/>
            <a:ext cx="838199" cy="276999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chemeClr val="accent3">
                    <a:lumMod val="50000"/>
                  </a:schemeClr>
                </a:solidFill>
              </a:rPr>
              <a:t>Modes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7600" y="1682363"/>
            <a:ext cx="5105400" cy="1220050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1800" dirty="0" smtClean="0">
                <a:solidFill>
                  <a:srgbClr val="7030A0"/>
                </a:solidFill>
              </a:rPr>
              <a:t>{</a:t>
            </a:r>
            <a:r>
              <a:rPr lang="en-US" sz="1800" dirty="0" err="1" smtClean="0">
                <a:solidFill>
                  <a:srgbClr val="7030A0"/>
                </a:solidFill>
              </a:rPr>
              <a:t>InField</a:t>
            </a:r>
            <a:r>
              <a:rPr lang="en-US" sz="1800" dirty="0" smtClean="0">
                <a:solidFill>
                  <a:srgbClr val="7030A0"/>
                </a:solidFill>
              </a:rPr>
              <a:t>(Title,P09,B2),Token(To,P09,B2),</a:t>
            </a:r>
          </a:p>
          <a:p>
            <a:r>
              <a:rPr lang="en-US" sz="1800" dirty="0" smtClean="0">
                <a:solidFill>
                  <a:srgbClr val="7030A0"/>
                </a:solidFill>
              </a:rPr>
              <a:t>  Next(P08,P09),</a:t>
            </a:r>
            <a:r>
              <a:rPr lang="en-US" sz="1800" dirty="0" err="1" smtClean="0">
                <a:solidFill>
                  <a:srgbClr val="7030A0"/>
                </a:solidFill>
              </a:rPr>
              <a:t>InField</a:t>
            </a:r>
            <a:r>
              <a:rPr lang="en-US" sz="1800" dirty="0" smtClean="0">
                <a:solidFill>
                  <a:srgbClr val="7030A0"/>
                </a:solidFill>
              </a:rPr>
              <a:t>(Title,P08,B2)}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…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3369513"/>
            <a:ext cx="7010400" cy="762000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none">
            <a:noAutofit/>
          </a:bodyPr>
          <a:lstStyle/>
          <a:p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err="1" smtClean="0">
                <a:solidFill>
                  <a:srgbClr val="0070C0"/>
                </a:solidFill>
              </a:rPr>
              <a:t>InField</a:t>
            </a:r>
            <a:r>
              <a:rPr lang="en-US" sz="1800" dirty="0" smtClean="0">
                <a:solidFill>
                  <a:srgbClr val="0070C0"/>
                </a:solidFill>
              </a:rPr>
              <a:t>(Title,p1,c) </a:t>
            </a:r>
            <a:r>
              <a:rPr lang="en-US" sz="1800" b="1" dirty="0" smtClean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0070C0"/>
                </a:solidFill>
              </a:rPr>
              <a:t> Token(To,p1,c)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0070C0"/>
                </a:solidFill>
              </a:rPr>
              <a:t> Next(p2,p1)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InField</a:t>
            </a:r>
            <a:r>
              <a:rPr lang="en-US" sz="1800" dirty="0" smtClean="0">
                <a:solidFill>
                  <a:srgbClr val="0070C0"/>
                </a:solidFill>
              </a:rPr>
              <a:t>(Title,p2,c)</a:t>
            </a:r>
            <a:endParaRPr lang="en-US" sz="2000" dirty="0">
              <a:solidFill>
                <a:srgbClr val="0070C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81200" y="2902413"/>
            <a:ext cx="0" cy="467100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362700" y="2902413"/>
            <a:ext cx="0" cy="46710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57600" y="1676400"/>
            <a:ext cx="762000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</a:rPr>
              <a:t>Paths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38050" y="3369513"/>
            <a:ext cx="1528950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Conjunctions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700" y="4655012"/>
            <a:ext cx="8305800" cy="2050587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1800" dirty="0" smtClean="0">
                <a:solidFill>
                  <a:srgbClr val="C00000"/>
                </a:solidFill>
              </a:rPr>
              <a:t>C1: </a:t>
            </a:r>
            <a:r>
              <a:rPr lang="en-US" sz="1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 err="1" smtClean="0">
                <a:solidFill>
                  <a:srgbClr val="C00000"/>
                </a:solidFill>
              </a:rPr>
              <a:t>InField</a:t>
            </a:r>
            <a:r>
              <a:rPr lang="en-US" sz="1800" dirty="0" smtClean="0">
                <a:solidFill>
                  <a:srgbClr val="C00000"/>
                </a:solidFill>
              </a:rPr>
              <a:t>(Title,p1,c)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 smtClean="0">
                <a:solidFill>
                  <a:srgbClr val="C00000"/>
                </a:solidFill>
              </a:rPr>
              <a:t>Token(To,p1,c)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 smtClean="0">
                <a:solidFill>
                  <a:srgbClr val="C00000"/>
                </a:solidFill>
              </a:rPr>
              <a:t>Next(p2,p1)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Times New Roman"/>
                <a:cs typeface="Times New Roman"/>
              </a:rPr>
              <a:t>¬ </a:t>
            </a:r>
            <a:r>
              <a:rPr lang="en-US" sz="180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lang="en-US" sz="1800" dirty="0" err="1" smtClean="0">
                <a:solidFill>
                  <a:srgbClr val="C00000"/>
                </a:solidFill>
              </a:rPr>
              <a:t>nField</a:t>
            </a:r>
            <a:r>
              <a:rPr lang="en-US" sz="1800" dirty="0" smtClean="0">
                <a:solidFill>
                  <a:srgbClr val="C00000"/>
                </a:solidFill>
              </a:rPr>
              <a:t>(Title,p2,c)</a:t>
            </a:r>
          </a:p>
          <a:p>
            <a:endParaRPr lang="en-US" sz="1800" dirty="0" smtClean="0">
              <a:solidFill>
                <a:srgbClr val="C00000"/>
              </a:solidFill>
            </a:endParaRPr>
          </a:p>
          <a:p>
            <a:r>
              <a:rPr lang="en-US" sz="1800" dirty="0" smtClean="0">
                <a:solidFill>
                  <a:srgbClr val="C00000"/>
                </a:solidFill>
              </a:rPr>
              <a:t>C2</a:t>
            </a:r>
            <a:r>
              <a:rPr lang="en-US" sz="1800" dirty="0">
                <a:solidFill>
                  <a:srgbClr val="C00000"/>
                </a:solidFill>
              </a:rPr>
              <a:t>:   </a:t>
            </a:r>
            <a:r>
              <a:rPr lang="en-US" sz="1800" dirty="0" err="1" smtClean="0">
                <a:solidFill>
                  <a:srgbClr val="C00000"/>
                </a:solidFill>
              </a:rPr>
              <a:t>InField</a:t>
            </a:r>
            <a:r>
              <a:rPr lang="en-US" sz="1800" dirty="0" smtClean="0">
                <a:solidFill>
                  <a:srgbClr val="C00000"/>
                </a:solidFill>
              </a:rPr>
              <a:t>(Title,p1,c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 smtClean="0">
                <a:solidFill>
                  <a:srgbClr val="C00000"/>
                </a:solidFill>
              </a:rPr>
              <a:t>Token(To,p1,c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>
                <a:solidFill>
                  <a:srgbClr val="C00000"/>
                </a:solidFill>
              </a:rPr>
              <a:t>Next(p2,p1)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Times New Roman"/>
                <a:cs typeface="Times New Roman"/>
              </a:rPr>
              <a:t>¬ </a:t>
            </a:r>
            <a:r>
              <a:rPr lang="en-US" sz="180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lang="en-US" sz="1800" dirty="0" err="1" smtClean="0">
                <a:solidFill>
                  <a:srgbClr val="C00000"/>
                </a:solidFill>
              </a:rPr>
              <a:t>nField</a:t>
            </a:r>
            <a:r>
              <a:rPr lang="en-US" sz="1800" dirty="0" smtClean="0">
                <a:solidFill>
                  <a:srgbClr val="C00000"/>
                </a:solidFill>
              </a:rPr>
              <a:t>(Title,p2,c)</a:t>
            </a:r>
          </a:p>
          <a:p>
            <a:endParaRPr lang="en-US" sz="1800" dirty="0">
              <a:solidFill>
                <a:srgbClr val="C00000"/>
              </a:solidFill>
            </a:endParaRPr>
          </a:p>
          <a:p>
            <a:r>
              <a:rPr lang="en-US" sz="1800" dirty="0" smtClean="0">
                <a:solidFill>
                  <a:srgbClr val="C00000"/>
                </a:solidFill>
              </a:rPr>
              <a:t>        Token(To,p1,c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>
                <a:solidFill>
                  <a:srgbClr val="C0000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C00000"/>
                </a:solidFill>
              </a:rPr>
              <a:t> Next(p2,p1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>
                <a:solidFill>
                  <a:srgbClr val="C0000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lang="en-US" sz="1800" dirty="0" err="1" smtClean="0">
                <a:solidFill>
                  <a:srgbClr val="C00000"/>
                </a:solidFill>
              </a:rPr>
              <a:t>nField</a:t>
            </a:r>
            <a:r>
              <a:rPr lang="en-US" sz="1800" dirty="0" smtClean="0">
                <a:solidFill>
                  <a:srgbClr val="C00000"/>
                </a:solidFill>
              </a:rPr>
              <a:t>(Title,p2,c) </a:t>
            </a:r>
            <a:r>
              <a:rPr lang="en-US" sz="1800" b="1" dirty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InField</a:t>
            </a:r>
            <a:r>
              <a:rPr lang="en-US" sz="1800" dirty="0" smtClean="0">
                <a:solidFill>
                  <a:srgbClr val="C00000"/>
                </a:solidFill>
              </a:rPr>
              <a:t>(Title,p1,c</a:t>
            </a:r>
            <a:r>
              <a:rPr lang="en-US" sz="1800" dirty="0">
                <a:solidFill>
                  <a:srgbClr val="C00000"/>
                </a:solidFill>
              </a:rPr>
              <a:t>)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9701" y="4655012"/>
            <a:ext cx="950024" cy="27699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Clauses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>
            <a:off x="4648200" y="4131513"/>
            <a:ext cx="0" cy="52349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fld id="{3F13E797-64BF-405A-B8A8-3EE96E1E749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7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 animBg="1"/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en-US" dirty="0" smtClean="0"/>
              <a:t>-regularized weight learning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Many new clauses are added at each step and some of them may not be useful in the long </a:t>
            </a:r>
            <a:r>
              <a:rPr lang="en-US" dirty="0" smtClean="0"/>
              <a:t>run.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Use L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-regularization to zero out those clauses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Use a state-of-the-art online </a:t>
            </a:r>
            <a:r>
              <a:rPr lang="en-US" dirty="0"/>
              <a:t>L</a:t>
            </a:r>
            <a:r>
              <a:rPr lang="en-US" baseline="-25000" dirty="0" smtClean="0"/>
              <a:t>1</a:t>
            </a:r>
            <a:r>
              <a:rPr lang="en-US" dirty="0" smtClean="0"/>
              <a:t>-regularized learning algorithm named ADAGRAD_FB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Duchi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et.al., 2010]</a:t>
            </a:r>
            <a:r>
              <a:rPr lang="en-US" dirty="0" smtClean="0"/>
              <a:t>, a L</a:t>
            </a:r>
            <a:r>
              <a:rPr lang="en-US" baseline="-25000" dirty="0" smtClean="0"/>
              <a:t>1</a:t>
            </a:r>
            <a:r>
              <a:rPr lang="en-US" dirty="0" smtClean="0"/>
              <a:t>-regularized adaptive </a:t>
            </a:r>
            <a:r>
              <a:rPr lang="en-US" dirty="0" err="1" smtClean="0"/>
              <a:t>subgradient</a:t>
            </a:r>
            <a:r>
              <a:rPr lang="en-US" dirty="0" smtClean="0"/>
              <a:t> </a:t>
            </a:r>
            <a:r>
              <a:rPr lang="en-US" dirty="0" smtClean="0"/>
              <a:t>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1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Large-scale structured/relational learning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09600" y="1989775"/>
            <a:ext cx="7848600" cy="1905000"/>
            <a:chOff x="609600" y="1828800"/>
            <a:chExt cx="7848600" cy="1905000"/>
          </a:xfrm>
        </p:grpSpPr>
        <p:sp>
          <p:nvSpPr>
            <p:cNvPr id="5" name="Rectangle 4"/>
            <p:cNvSpPr/>
            <p:nvPr/>
          </p:nvSpPr>
          <p:spPr>
            <a:xfrm>
              <a:off x="609600" y="18288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762000" y="19812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14400" y="21336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800" y="22860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19200" y="24384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71600" y="25908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24000" y="2743200"/>
              <a:ext cx="6934200" cy="990600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D. McDermott and J. Doyle. </a:t>
              </a:r>
              <a:r>
                <a:rPr lang="en-US" dirty="0" smtClean="0">
                  <a:solidFill>
                    <a:srgbClr val="FFFF00"/>
                  </a:solidFill>
                </a:rPr>
                <a:t>Non-monotonic Reasoning I.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66FFFF"/>
                  </a:solidFill>
                </a:rPr>
                <a:t>Artificial Intelligence, 13: 41-72, 1980.</a:t>
              </a:r>
              <a:endParaRPr lang="en-US" dirty="0">
                <a:solidFill>
                  <a:srgbClr val="66FFFF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74964" y="48006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Modern, clean, quiet,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$750 up</a:t>
            </a:r>
            <a:r>
              <a:rPr lang="en-US" sz="2000" dirty="0" smtClean="0">
                <a:solidFill>
                  <a:srgbClr val="FF9933"/>
                </a:solidFill>
              </a:rPr>
              <a:t>--</a:t>
            </a:r>
            <a:r>
              <a:rPr lang="en-US" sz="2000" dirty="0" smtClean="0">
                <a:solidFill>
                  <a:srgbClr val="FFC000"/>
                </a:solidFill>
              </a:rPr>
              <a:t>BIG pool, parking, laundry, elevator.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33CC33"/>
                </a:solidFill>
              </a:rPr>
              <a:t>Open viewing SAT/SUN, 10am-6pm,</a:t>
            </a:r>
            <a:r>
              <a:rPr lang="en-US" sz="2000" dirty="0" smtClean="0">
                <a:solidFill>
                  <a:srgbClr val="00B0F0"/>
                </a:solidFill>
              </a:rPr>
              <a:t> at 1720 12 Avenue, corner East 17 St. </a:t>
            </a:r>
            <a:r>
              <a:rPr lang="en-US" sz="2000" dirty="0" smtClean="0">
                <a:solidFill>
                  <a:srgbClr val="33CC33"/>
                </a:solidFill>
              </a:rPr>
              <a:t>Other times call first: Sam, 510-534-0558.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71600" y="1426510"/>
            <a:ext cx="7052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</a:rPr>
              <a:t>Citeseer</a:t>
            </a:r>
            <a:r>
              <a:rPr lang="en-US" b="1" dirty="0" smtClean="0">
                <a:solidFill>
                  <a:srgbClr val="002060"/>
                </a:solidFill>
              </a:rPr>
              <a:t> Citation </a:t>
            </a:r>
            <a:r>
              <a:rPr lang="en-US" b="1" dirty="0" smtClean="0">
                <a:solidFill>
                  <a:srgbClr val="002060"/>
                </a:solidFill>
              </a:rPr>
              <a:t>segmentation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Peng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&amp; McCallum, 2004]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4226438"/>
            <a:ext cx="6152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Craigslist ad </a:t>
            </a:r>
            <a:r>
              <a:rPr lang="en-US" b="1" dirty="0" smtClean="0">
                <a:solidFill>
                  <a:srgbClr val="7030A0"/>
                </a:solidFill>
              </a:rPr>
              <a:t>segmentation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Grenager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et al., 2005]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0748" y="48768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Modern, clean, quiet,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$750 up</a:t>
            </a:r>
            <a:r>
              <a:rPr lang="en-US" sz="2000" dirty="0" smtClean="0">
                <a:solidFill>
                  <a:srgbClr val="FF9933"/>
                </a:solidFill>
              </a:rPr>
              <a:t>--</a:t>
            </a:r>
            <a:r>
              <a:rPr lang="en-US" sz="2000" dirty="0" smtClean="0">
                <a:solidFill>
                  <a:srgbClr val="FFC000"/>
                </a:solidFill>
              </a:rPr>
              <a:t>BIG pool, parking, laundry, elevator.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33CC33"/>
                </a:solidFill>
              </a:rPr>
              <a:t>Open viewing SAT/SUN, 10am-6pm,</a:t>
            </a:r>
            <a:r>
              <a:rPr lang="en-US" sz="2000" dirty="0" smtClean="0">
                <a:solidFill>
                  <a:srgbClr val="00B0F0"/>
                </a:solidFill>
              </a:rPr>
              <a:t> at 1720 12 Avenue, corner East 17 St. </a:t>
            </a:r>
            <a:r>
              <a:rPr lang="en-US" sz="2000" dirty="0" smtClean="0">
                <a:solidFill>
                  <a:srgbClr val="33CC33"/>
                </a:solidFill>
              </a:rPr>
              <a:t>Other times call first: Sam, 510-534-0558.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21375" y="49530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Modern, clean, quiet,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$750 up</a:t>
            </a:r>
            <a:r>
              <a:rPr lang="en-US" sz="2000" dirty="0" smtClean="0">
                <a:solidFill>
                  <a:srgbClr val="FF9933"/>
                </a:solidFill>
              </a:rPr>
              <a:t>--</a:t>
            </a:r>
            <a:r>
              <a:rPr lang="en-US" sz="2000" dirty="0" smtClean="0">
                <a:solidFill>
                  <a:srgbClr val="FFC000"/>
                </a:solidFill>
              </a:rPr>
              <a:t>BIG pool, parking, laundry, elevator.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33CC33"/>
                </a:solidFill>
              </a:rPr>
              <a:t>Open viewing SAT/SUN, 10am-6pm,</a:t>
            </a:r>
            <a:r>
              <a:rPr lang="en-US" sz="2000" dirty="0" smtClean="0">
                <a:solidFill>
                  <a:srgbClr val="00B0F0"/>
                </a:solidFill>
              </a:rPr>
              <a:t> at 1720 12 Avenue, corner East 17 St. </a:t>
            </a:r>
            <a:r>
              <a:rPr lang="en-US" sz="2000" dirty="0" smtClean="0">
                <a:solidFill>
                  <a:srgbClr val="33CC33"/>
                </a:solidFill>
              </a:rPr>
              <a:t>Other times call first: Sam, 510-534-0558.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38150" y="50292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Modern, clean, quiet,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$750 up</a:t>
            </a:r>
            <a:r>
              <a:rPr lang="en-US" sz="2000" dirty="0" smtClean="0">
                <a:solidFill>
                  <a:srgbClr val="FF9933"/>
                </a:solidFill>
              </a:rPr>
              <a:t>--</a:t>
            </a:r>
            <a:r>
              <a:rPr lang="en-US" sz="2000" dirty="0" smtClean="0">
                <a:solidFill>
                  <a:srgbClr val="FFC000"/>
                </a:solidFill>
              </a:rPr>
              <a:t>BIG pool, parking, laundry, elevator.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33CC33"/>
                </a:solidFill>
              </a:rPr>
              <a:t>Open viewing SAT/SUN, 10am-6pm,</a:t>
            </a:r>
            <a:r>
              <a:rPr lang="en-US" sz="2000" dirty="0" smtClean="0">
                <a:solidFill>
                  <a:srgbClr val="00B0F0"/>
                </a:solidFill>
              </a:rPr>
              <a:t> at 1720 12 Avenue, corner East 17 St. </a:t>
            </a:r>
            <a:r>
              <a:rPr lang="en-US" sz="2000" dirty="0" smtClean="0">
                <a:solidFill>
                  <a:srgbClr val="33CC33"/>
                </a:solidFill>
              </a:rPr>
              <a:t>Other times call first: Sam, 510-534-0558.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56900" y="51054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Modern, clean, quiet,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$750 up</a:t>
            </a:r>
            <a:r>
              <a:rPr lang="en-US" sz="2000" dirty="0" smtClean="0">
                <a:solidFill>
                  <a:srgbClr val="FF9933"/>
                </a:solidFill>
              </a:rPr>
              <a:t>--</a:t>
            </a:r>
            <a:r>
              <a:rPr lang="en-US" sz="2000" dirty="0" smtClean="0">
                <a:solidFill>
                  <a:srgbClr val="FFC000"/>
                </a:solidFill>
              </a:rPr>
              <a:t>BIG pool, parking, laundry, elevator.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33CC33"/>
                </a:solidFill>
              </a:rPr>
              <a:t>Open viewing SAT/SUN, 10am-6pm,</a:t>
            </a:r>
            <a:r>
              <a:rPr lang="en-US" sz="2000" dirty="0" smtClean="0">
                <a:solidFill>
                  <a:srgbClr val="00B0F0"/>
                </a:solidFill>
              </a:rPr>
              <a:t> at 1720 12 Avenue, corner East 17 St. </a:t>
            </a:r>
            <a:r>
              <a:rPr lang="en-US" sz="2000" dirty="0" smtClean="0">
                <a:solidFill>
                  <a:srgbClr val="33CC33"/>
                </a:solidFill>
              </a:rPr>
              <a:t>Other times call first: Sam, 510-534-0558.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92481" y="5192983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Modern, clean, quiet,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$750 up</a:t>
            </a:r>
            <a:r>
              <a:rPr lang="en-US" sz="2000" dirty="0" smtClean="0">
                <a:solidFill>
                  <a:srgbClr val="FF9933"/>
                </a:solidFill>
              </a:rPr>
              <a:t>--</a:t>
            </a:r>
            <a:r>
              <a:rPr lang="en-US" sz="2000" dirty="0" smtClean="0">
                <a:solidFill>
                  <a:srgbClr val="FFC000"/>
                </a:solidFill>
              </a:rPr>
              <a:t>BIG pool, parking, laundry, elevator.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33CC33"/>
                </a:solidFill>
              </a:rPr>
              <a:t>Open viewing SAT/SUN, 10am-6pm,</a:t>
            </a:r>
            <a:r>
              <a:rPr lang="en-US" sz="2000" dirty="0" smtClean="0">
                <a:solidFill>
                  <a:srgbClr val="00B0F0"/>
                </a:solidFill>
              </a:rPr>
              <a:t> at 1720 12 Avenue, corner East 17 St. </a:t>
            </a:r>
            <a:r>
              <a:rPr lang="en-US" sz="2000" dirty="0" smtClean="0">
                <a:solidFill>
                  <a:srgbClr val="33CC33"/>
                </a:solidFill>
              </a:rPr>
              <a:t>Other times call first: Sam, 510-534-0558.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90450" y="5273639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Modern, clean, quiet,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$750 up</a:t>
            </a:r>
            <a:r>
              <a:rPr lang="en-US" sz="2000" dirty="0" smtClean="0">
                <a:solidFill>
                  <a:srgbClr val="FF9933"/>
                </a:solidFill>
              </a:rPr>
              <a:t>--</a:t>
            </a:r>
            <a:r>
              <a:rPr lang="en-US" sz="2000" dirty="0" smtClean="0">
                <a:solidFill>
                  <a:srgbClr val="FFC000"/>
                </a:solidFill>
              </a:rPr>
              <a:t>BIG pool, parking, laundry, elevator.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33CC33"/>
                </a:solidFill>
              </a:rPr>
              <a:t>Open viewing SAT/SUN, 10am-6pm,</a:t>
            </a:r>
            <a:r>
              <a:rPr lang="en-US" sz="2000" dirty="0" smtClean="0">
                <a:solidFill>
                  <a:srgbClr val="00B0F0"/>
                </a:solidFill>
              </a:rPr>
              <a:t> at 1720 12 Avenue, corner East 17 St. </a:t>
            </a:r>
            <a:r>
              <a:rPr lang="en-US" sz="2000" dirty="0" smtClean="0">
                <a:solidFill>
                  <a:srgbClr val="33CC33"/>
                </a:solidFill>
              </a:rPr>
              <a:t>Other times call first: Sam, 510-534-0558.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07225" y="53533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FF00"/>
                </a:solidFill>
              </a:rPr>
              <a:t>Modern, clean, quiet, </a:t>
            </a:r>
            <a:r>
              <a:rPr lang="en-US" sz="2000" dirty="0" smtClean="0">
                <a:solidFill>
                  <a:srgbClr val="FF0000"/>
                </a:solidFill>
              </a:rPr>
              <a:t>$750 up</a:t>
            </a:r>
            <a:r>
              <a:rPr lang="en-US" sz="2000" dirty="0" smtClean="0">
                <a:solidFill>
                  <a:srgbClr val="FFFF00"/>
                </a:solidFill>
              </a:rPr>
              <a:t>--BIG pool, parking, laundry, elevator.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00FF00"/>
                </a:solidFill>
              </a:rPr>
              <a:t>Open viewing SAT/SUN, 10am-6pm,</a:t>
            </a:r>
            <a:r>
              <a:rPr lang="en-US" sz="2000" dirty="0" smtClean="0">
                <a:solidFill>
                  <a:srgbClr val="00B0F0"/>
                </a:solidFill>
              </a:rPr>
              <a:t> at 1720 12 Avenue, corner East 17 St. </a:t>
            </a:r>
            <a:r>
              <a:rPr lang="en-US" sz="2000" dirty="0" smtClean="0">
                <a:solidFill>
                  <a:srgbClr val="00FF00"/>
                </a:solidFill>
              </a:rPr>
              <a:t>Other times call first: Sam, 510-534-0558.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0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Evaluation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Investigate the performance of OSL on two scenarios:</a:t>
            </a:r>
          </a:p>
          <a:p>
            <a:pPr lvl="1"/>
            <a:r>
              <a:rPr lang="en-US" dirty="0" smtClean="0"/>
              <a:t>Starting from a </a:t>
            </a:r>
            <a:r>
              <a:rPr lang="en-US" dirty="0"/>
              <a:t>given </a:t>
            </a:r>
            <a:r>
              <a:rPr lang="en-US" dirty="0" smtClean="0"/>
              <a:t>MLN</a:t>
            </a:r>
          </a:p>
          <a:p>
            <a:pPr lvl="1"/>
            <a:r>
              <a:rPr lang="en-US" dirty="0" smtClean="0"/>
              <a:t>Starting </a:t>
            </a:r>
            <a:r>
              <a:rPr lang="en-US" dirty="0"/>
              <a:t>from an empty </a:t>
            </a:r>
            <a:r>
              <a:rPr lang="en-US" dirty="0" smtClean="0"/>
              <a:t>MLN</a:t>
            </a:r>
            <a:endParaRPr lang="en-US" dirty="0"/>
          </a:p>
          <a:p>
            <a:r>
              <a:rPr lang="en-US" dirty="0" smtClean="0"/>
              <a:t>Task: </a:t>
            </a:r>
            <a:r>
              <a:rPr lang="en-US" dirty="0" smtClean="0"/>
              <a:t>natural language field </a:t>
            </a:r>
            <a:r>
              <a:rPr lang="en-US" dirty="0"/>
              <a:t>segmentation </a:t>
            </a:r>
            <a:endParaRPr lang="en-US" dirty="0" smtClean="0"/>
          </a:p>
          <a:p>
            <a:r>
              <a:rPr lang="en-US" dirty="0" smtClean="0"/>
              <a:t>Datasets:</a:t>
            </a:r>
          </a:p>
          <a:p>
            <a:pPr lvl="1"/>
            <a:r>
              <a:rPr lang="en-US" dirty="0" err="1" smtClean="0"/>
              <a:t>CiteSeer</a:t>
            </a:r>
            <a:r>
              <a:rPr lang="en-US" dirty="0" smtClean="0"/>
              <a:t>: 1,563 citations, 4 disjoint subsets corresponding 4 different research areas</a:t>
            </a:r>
          </a:p>
          <a:p>
            <a:pPr lvl="1"/>
            <a:r>
              <a:rPr lang="en-US" dirty="0" smtClean="0"/>
              <a:t>Craigslist: 8,767 ads, but only 302 of them were labeled</a:t>
            </a:r>
          </a:p>
        </p:txBody>
      </p:sp>
    </p:spTree>
    <p:extLst>
      <p:ext uri="{BB962C8B-B14F-4D97-AF65-F5344CB8AC3E}">
        <p14:creationId xmlns:p14="http://schemas.microsoft.com/office/powerpoint/2010/main" val="29141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MLNs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simple linear chain CRF (</a:t>
            </a:r>
            <a:r>
              <a:rPr lang="en-US" b="1" dirty="0" smtClean="0"/>
              <a:t>LC_0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Only use the current word as features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Transition rules between fields</a:t>
            </a:r>
          </a:p>
          <a:p>
            <a:pPr marL="365760" lvl="1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Next(p1,p2)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  <a:cs typeface="Times New Roman"/>
              </a:rPr>
              <a:t>InField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(+f1,p1,c)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dirty="0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InField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(+f2,p2,c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66531" y="2590800"/>
            <a:ext cx="3962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Token(+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w,p,c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) 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  <a:sym typeface="Symbol" pitchFamily="18" charset="2"/>
              </a:rPr>
              <a:t>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n-lt"/>
              </a:rPr>
              <a:t>InField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(+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f,p,c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279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MLNs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91600" cy="4495800"/>
          </a:xfrm>
        </p:spPr>
        <p:txBody>
          <a:bodyPr>
            <a:normAutofit/>
          </a:bodyPr>
          <a:lstStyle/>
          <a:p>
            <a:r>
              <a:rPr lang="en-US" dirty="0"/>
              <a:t>Isolated segmentation model (</a:t>
            </a:r>
            <a:r>
              <a:rPr lang="en-US" b="1" dirty="0"/>
              <a:t>ISM</a:t>
            </a:r>
            <a:r>
              <a:rPr lang="en-US" dirty="0"/>
              <a:t>)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[Poon &amp;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Domingos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, 2007]</a:t>
            </a:r>
            <a:r>
              <a:rPr lang="en-US" dirty="0" smtClean="0"/>
              <a:t>, a well-developed </a:t>
            </a:r>
            <a:r>
              <a:rPr lang="en-US" dirty="0" smtClean="0"/>
              <a:t>MLN</a:t>
            </a:r>
            <a:r>
              <a:rPr lang="en-US" dirty="0" smtClean="0"/>
              <a:t> for citation segmentation :</a:t>
            </a:r>
            <a:endParaRPr lang="en-US" dirty="0" smtClean="0"/>
          </a:p>
          <a:p>
            <a:pPr lvl="1"/>
            <a:r>
              <a:rPr lang="en-US" dirty="0" smtClean="0"/>
              <a:t>In addition to the current word feature, also has some features that based on words that appear before or after the current word</a:t>
            </a:r>
            <a:endParaRPr lang="en-US" dirty="0"/>
          </a:p>
          <a:p>
            <a:pPr lvl="1"/>
            <a:r>
              <a:rPr lang="en-US" dirty="0" smtClean="0"/>
              <a:t>Only has transition rules within fields, but takes into account punctuations as field boundary: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  <a:p>
            <a:pPr marL="365760" lvl="1" indent="0">
              <a:buNone/>
            </a:pPr>
            <a:r>
              <a:rPr lang="en-US" sz="2400" dirty="0" smtClean="0">
                <a:solidFill>
                  <a:schemeClr val="accent1"/>
                </a:solidFill>
                <a:cs typeface="Times New Roman"/>
              </a:rPr>
              <a:t>¬</a:t>
            </a:r>
            <a:r>
              <a:rPr lang="en-US" sz="2400" dirty="0" err="1">
                <a:solidFill>
                  <a:schemeClr val="accent1"/>
                </a:solidFill>
                <a:cs typeface="Times New Roman"/>
              </a:rPr>
              <a:t>HasPunc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(p1,c)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chemeClr val="accent1"/>
                </a:solidFill>
                <a:cs typeface="Times New Roman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cs typeface="Times New Roman"/>
              </a:rPr>
              <a:t>InField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(+f,p1,c)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 </a:t>
            </a:r>
            <a:r>
              <a:rPr lang="en-US" sz="2400" dirty="0">
                <a:solidFill>
                  <a:srgbClr val="0070C0"/>
                </a:solidFill>
              </a:rPr>
              <a:t>Next(p1,p2)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dirty="0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InField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(+f,p2,c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)</a:t>
            </a:r>
          </a:p>
          <a:p>
            <a:pPr marL="365760" lvl="1" indent="0">
              <a:buNone/>
            </a:pPr>
            <a:r>
              <a:rPr lang="en-US" sz="2400" dirty="0" err="1" smtClean="0">
                <a:solidFill>
                  <a:schemeClr val="accent1"/>
                </a:solidFill>
                <a:cs typeface="Times New Roman"/>
              </a:rPr>
              <a:t>HasComma</a:t>
            </a:r>
            <a:r>
              <a:rPr lang="en-US" sz="2400" dirty="0" smtClean="0">
                <a:solidFill>
                  <a:schemeClr val="accent1"/>
                </a:solidFill>
                <a:cs typeface="Times New Roman"/>
              </a:rPr>
              <a:t>(p1,c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chemeClr val="accent1"/>
                </a:solidFill>
                <a:cs typeface="Times New Roman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cs typeface="Times New Roman"/>
              </a:rPr>
              <a:t>InField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(+f,p1,c)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>
                <a:solidFill>
                  <a:srgbClr val="0070C0"/>
                </a:solidFill>
              </a:rPr>
              <a:t> Next(p1,p2)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dirty="0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InField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(+f,p2,c)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259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compared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ADAGRAD_FB</a:t>
            </a:r>
            <a:r>
              <a:rPr lang="en-US" sz="2800" dirty="0" smtClean="0"/>
              <a:t>: only do weight learning</a:t>
            </a:r>
            <a:endParaRPr lang="en-US" sz="2800" dirty="0"/>
          </a:p>
          <a:p>
            <a:r>
              <a:rPr lang="en-US" sz="2800" b="1" dirty="0" smtClean="0"/>
              <a:t>OSL-M2</a:t>
            </a:r>
            <a:r>
              <a:rPr lang="en-US" sz="2800" dirty="0" smtClean="0"/>
              <a:t>: </a:t>
            </a:r>
            <a:r>
              <a:rPr lang="en-US" sz="2800" dirty="0"/>
              <a:t>a </a:t>
            </a:r>
            <a:r>
              <a:rPr lang="en-US" sz="2800" dirty="0" smtClean="0"/>
              <a:t>fast </a:t>
            </a:r>
            <a:r>
              <a:rPr lang="en-US" sz="2800" dirty="0"/>
              <a:t>version of </a:t>
            </a:r>
            <a:r>
              <a:rPr lang="en-US" sz="2800" dirty="0" smtClean="0"/>
              <a:t>OSL where </a:t>
            </a:r>
            <a:r>
              <a:rPr lang="en-US" sz="2800" dirty="0"/>
              <a:t>the parameter </a:t>
            </a:r>
            <a:r>
              <a:rPr lang="en-US" sz="2800" i="1" dirty="0" err="1"/>
              <a:t>minCountDiff</a:t>
            </a:r>
            <a:r>
              <a:rPr lang="en-US" sz="2800" dirty="0"/>
              <a:t> is set to </a:t>
            </a:r>
            <a:r>
              <a:rPr lang="en-US" sz="2800" dirty="0" smtClean="0"/>
              <a:t>2</a:t>
            </a:r>
            <a:endParaRPr lang="en-US" sz="2800" b="1" dirty="0" smtClean="0"/>
          </a:p>
          <a:p>
            <a:r>
              <a:rPr lang="en-US" sz="2800" b="1" dirty="0" smtClean="0"/>
              <a:t>OSL-M1</a:t>
            </a:r>
            <a:r>
              <a:rPr lang="en-US" sz="2800" dirty="0" smtClean="0"/>
              <a:t>: a slow </a:t>
            </a:r>
            <a:r>
              <a:rPr lang="en-US" sz="2800" dirty="0"/>
              <a:t>version of </a:t>
            </a:r>
            <a:r>
              <a:rPr lang="en-US" sz="2800" dirty="0" smtClean="0"/>
              <a:t>OSL where </a:t>
            </a:r>
            <a:r>
              <a:rPr lang="en-US" sz="2800" dirty="0"/>
              <a:t>the parameter </a:t>
            </a:r>
            <a:r>
              <a:rPr lang="en-US" sz="2800" i="1" dirty="0" err="1"/>
              <a:t>minCountDiff</a:t>
            </a:r>
            <a:r>
              <a:rPr lang="en-US" sz="2400" dirty="0"/>
              <a:t>  </a:t>
            </a:r>
            <a:r>
              <a:rPr lang="en-US" sz="2800" dirty="0"/>
              <a:t>is set to </a:t>
            </a:r>
            <a:r>
              <a:rPr lang="en-US" sz="2800" dirty="0" smtClean="0"/>
              <a:t>1</a:t>
            </a:r>
            <a:endParaRPr lang="en-U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7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OSL: specify mode declarations to constrain the search space to paths connecting </a:t>
            </a:r>
            <a:r>
              <a:rPr lang="en-US" dirty="0"/>
              <a:t>true ground atoms of </a:t>
            </a:r>
            <a:r>
              <a:rPr lang="en-US" dirty="0" smtClean="0"/>
              <a:t>two consecutive tokens:</a:t>
            </a:r>
          </a:p>
          <a:p>
            <a:pPr lvl="1"/>
            <a:r>
              <a:rPr lang="en-US" dirty="0" smtClean="0"/>
              <a:t>A linear chain CRF:</a:t>
            </a:r>
          </a:p>
          <a:p>
            <a:pPr lvl="2"/>
            <a:r>
              <a:rPr lang="en-US" dirty="0" smtClean="0"/>
              <a:t>Features based on current, previous  and following words</a:t>
            </a:r>
          </a:p>
          <a:p>
            <a:pPr lvl="2"/>
            <a:r>
              <a:rPr lang="en-US" dirty="0" smtClean="0"/>
              <a:t>Transition rules with respect to current, previous and following words</a:t>
            </a:r>
          </a:p>
          <a:p>
            <a:r>
              <a:rPr lang="en-US" dirty="0" smtClean="0"/>
              <a:t>4-fold cross-validation</a:t>
            </a:r>
          </a:p>
          <a:p>
            <a:r>
              <a:rPr lang="en-US" dirty="0" smtClean="0"/>
              <a:t>Average F</a:t>
            </a:r>
            <a:r>
              <a:rPr lang="en-US" baseline="-25000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7962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F</a:t>
            </a:r>
            <a:r>
              <a:rPr lang="en-US" baseline="-25000" dirty="0" smtClean="0"/>
              <a:t>1</a:t>
            </a:r>
            <a:r>
              <a:rPr lang="en-US" dirty="0" smtClean="0"/>
              <a:t> scores on </a:t>
            </a:r>
            <a:r>
              <a:rPr lang="en-US" dirty="0" err="1" smtClean="0"/>
              <a:t>CiteSeer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77556127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01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training time on </a:t>
            </a:r>
            <a:r>
              <a:rPr lang="en-US" dirty="0" err="1" smtClean="0"/>
              <a:t>CiteSeer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82938256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49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Some good clauses found by OSL on </a:t>
            </a:r>
            <a:r>
              <a:rPr lang="en-US" sz="3200" dirty="0" err="1" smtClean="0"/>
              <a:t>CiteSeer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OSL-M1-ISM:</a:t>
            </a:r>
          </a:p>
          <a:p>
            <a:pPr lvl="1"/>
            <a:r>
              <a:rPr lang="en-US" dirty="0" smtClean="0"/>
              <a:t>The current </a:t>
            </a:r>
            <a:r>
              <a:rPr lang="en-US" dirty="0"/>
              <a:t>token is </a:t>
            </a:r>
            <a:r>
              <a:rPr lang="en-US" dirty="0" smtClean="0"/>
              <a:t>a Title </a:t>
            </a:r>
            <a:r>
              <a:rPr lang="en-US" dirty="0"/>
              <a:t>and </a:t>
            </a:r>
            <a:r>
              <a:rPr lang="en-US" dirty="0" smtClean="0"/>
              <a:t>is </a:t>
            </a:r>
            <a:r>
              <a:rPr lang="en-US" dirty="0"/>
              <a:t>followed </a:t>
            </a:r>
            <a:r>
              <a:rPr lang="en-US" dirty="0" smtClean="0"/>
              <a:t>by </a:t>
            </a:r>
            <a:r>
              <a:rPr lang="en-US" dirty="0"/>
              <a:t>a period then </a:t>
            </a:r>
            <a:r>
              <a:rPr lang="en-US" dirty="0" smtClean="0"/>
              <a:t>it is </a:t>
            </a:r>
            <a:r>
              <a:rPr lang="en-US" dirty="0"/>
              <a:t>likely that the next token is in </a:t>
            </a:r>
            <a:r>
              <a:rPr lang="en-US" dirty="0" smtClean="0"/>
              <a:t>the Venue field</a:t>
            </a:r>
          </a:p>
          <a:p>
            <a:pPr marL="365760" lvl="1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OSL-M1-Empty:</a:t>
            </a:r>
          </a:p>
          <a:p>
            <a:pPr lvl="1">
              <a:buFont typeface="Wingdings 2" pitchFamily="18" charset="2"/>
              <a:buChar char=""/>
            </a:pPr>
            <a:r>
              <a:rPr lang="en-US" dirty="0" smtClean="0"/>
              <a:t>Consecutive tokens </a:t>
            </a:r>
            <a:r>
              <a:rPr lang="en-US" dirty="0"/>
              <a:t>are usually in the same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07325" y="2971800"/>
            <a:ext cx="7098475" cy="6858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(Title,p1,c)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FollowBy</a:t>
            </a:r>
            <a:r>
              <a:rPr lang="en-US" sz="1800" b="1" dirty="0" smtClean="0">
                <a:solidFill>
                  <a:schemeClr val="accent1"/>
                </a:solidFill>
              </a:rPr>
              <a:t>(PERIOD,p1,c)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 smtClean="0">
                <a:solidFill>
                  <a:schemeClr val="accent1"/>
                </a:solidFill>
              </a:rPr>
              <a:t> Next(p1,p2) </a:t>
            </a:r>
          </a:p>
          <a:p>
            <a:pPr algn="ctr"/>
            <a:r>
              <a:rPr lang="en-US" sz="18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(Venue,p2,c)</a:t>
            </a:r>
            <a:endParaRPr lang="en-US" sz="2000" b="1" dirty="0" smtClean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5544" y="4542472"/>
            <a:ext cx="602055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/>
                </a:solidFill>
              </a:rPr>
              <a:t>Next(p1,p2)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(Author,p1,c) </a:t>
            </a:r>
            <a:r>
              <a:rPr lang="en-US" sz="18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(Author,p2,c)</a:t>
            </a:r>
          </a:p>
          <a:p>
            <a:endParaRPr lang="en-US" sz="1800" b="1" dirty="0" smtClean="0">
              <a:solidFill>
                <a:schemeClr val="accent1"/>
              </a:solidFill>
            </a:endParaRPr>
          </a:p>
          <a:p>
            <a:r>
              <a:rPr lang="en-US" sz="1800" b="1" dirty="0" smtClean="0">
                <a:solidFill>
                  <a:schemeClr val="accent1"/>
                </a:solidFill>
              </a:rPr>
              <a:t>Next(p1,p2</a:t>
            </a:r>
            <a:r>
              <a:rPr lang="en-US" sz="1800" b="1" dirty="0">
                <a:solidFill>
                  <a:schemeClr val="accent1"/>
                </a:solidFill>
              </a:rPr>
              <a:t>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(Title,p1,c</a:t>
            </a:r>
            <a:r>
              <a:rPr lang="en-US" sz="1800" b="1" dirty="0">
                <a:solidFill>
                  <a:schemeClr val="accent1"/>
                </a:solidFill>
              </a:rPr>
              <a:t>) </a:t>
            </a:r>
            <a:r>
              <a:rPr lang="en-US" sz="1800" b="1" dirty="0" smtClean="0">
                <a:solidFill>
                  <a:schemeClr val="accent1"/>
                </a:solidFill>
              </a:rPr>
              <a:t>    </a:t>
            </a:r>
            <a:r>
              <a:rPr lang="en-US" sz="18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(Title,p2,c)</a:t>
            </a:r>
          </a:p>
          <a:p>
            <a:endParaRPr lang="en-US" sz="1800" b="1" dirty="0" smtClean="0">
              <a:solidFill>
                <a:schemeClr val="accent1"/>
              </a:solidFill>
            </a:endParaRPr>
          </a:p>
          <a:p>
            <a:r>
              <a:rPr lang="en-US" sz="1800" b="1" dirty="0" smtClean="0">
                <a:solidFill>
                  <a:schemeClr val="accent1"/>
                </a:solidFill>
              </a:rPr>
              <a:t>Next(p1,p2</a:t>
            </a:r>
            <a:r>
              <a:rPr lang="en-US" sz="1800" b="1" dirty="0">
                <a:solidFill>
                  <a:schemeClr val="accent1"/>
                </a:solidFill>
              </a:rPr>
              <a:t>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(Venue,p1,c</a:t>
            </a:r>
            <a:r>
              <a:rPr lang="en-US" sz="1800" b="1" dirty="0">
                <a:solidFill>
                  <a:schemeClr val="accent1"/>
                </a:solidFill>
              </a:rPr>
              <a:t>) 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(Venue,p2,c)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first online structure learner (OSL) for MLNs:</a:t>
            </a:r>
          </a:p>
          <a:p>
            <a:pPr lvl="1"/>
            <a:r>
              <a:rPr lang="en-US" dirty="0" smtClean="0"/>
              <a:t>Can either enhance an existing MLN or learn an MLN from </a:t>
            </a:r>
            <a:r>
              <a:rPr lang="en-US" dirty="0" smtClean="0"/>
              <a:t>scratch.</a:t>
            </a:r>
            <a:endParaRPr lang="en-US" dirty="0" smtClean="0"/>
          </a:p>
          <a:p>
            <a:pPr lvl="1"/>
            <a:r>
              <a:rPr lang="en-US" dirty="0" smtClean="0"/>
              <a:t>Can handle problems with thousands of small structured training </a:t>
            </a:r>
            <a:r>
              <a:rPr lang="en-US" dirty="0" smtClean="0"/>
              <a:t>examples.</a:t>
            </a:r>
            <a:endParaRPr lang="en-US" dirty="0" smtClean="0"/>
          </a:p>
          <a:p>
            <a:pPr lvl="1"/>
            <a:r>
              <a:rPr lang="en-US" dirty="0" smtClean="0"/>
              <a:t>Outperforms existing algorithms on </a:t>
            </a:r>
            <a:r>
              <a:rPr lang="en-US" dirty="0" err="1" smtClean="0"/>
              <a:t>CiteSeer</a:t>
            </a:r>
            <a:r>
              <a:rPr lang="en-US" dirty="0" smtClean="0"/>
              <a:t> and Craigslist information extraction </a:t>
            </a:r>
            <a:r>
              <a:rPr lang="en-US" dirty="0" smtClean="0"/>
              <a:t>datasets.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84289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95600"/>
            <a:ext cx="8610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7349B71-CB42-4A54-A902-A86FB836FFD9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224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41F8-A06F-49A8-AC3E-E79477922C8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Markov Logic Networks (MLNs)</a:t>
            </a:r>
            <a:r>
              <a:rPr lang="en-US" sz="2600" dirty="0">
                <a:solidFill>
                  <a:schemeClr val="accent5">
                    <a:lumMod val="50000"/>
                  </a:schemeClr>
                </a:solidFill>
              </a:rPr>
              <a:t> [Richardson &amp; </a:t>
            </a:r>
            <a:r>
              <a:rPr lang="en-US" sz="2600" dirty="0" err="1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6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</a:rPr>
              <a:t>2006</a:t>
            </a:r>
            <a:r>
              <a:rPr lang="en-US" sz="2600" dirty="0">
                <a:solidFill>
                  <a:schemeClr val="accent5">
                    <a:lumMod val="50000"/>
                  </a:schemeClr>
                </a:solidFill>
              </a:rPr>
              <a:t>]</a:t>
            </a:r>
            <a:r>
              <a:rPr lang="en-US" sz="2600" dirty="0"/>
              <a:t> </a:t>
            </a:r>
            <a:r>
              <a:rPr lang="en-US" sz="2600" dirty="0" smtClean="0"/>
              <a:t>are</a:t>
            </a:r>
            <a:r>
              <a:rPr lang="en-US" sz="2600" dirty="0" smtClean="0"/>
              <a:t> </a:t>
            </a:r>
            <a:r>
              <a:rPr lang="en-US" sz="2600" dirty="0"/>
              <a:t>an elegant and powerful formalism for handling </a:t>
            </a:r>
            <a:r>
              <a:rPr lang="en-US" sz="2600" dirty="0" smtClean="0"/>
              <a:t>complex structured/relational </a:t>
            </a:r>
            <a:r>
              <a:rPr lang="en-US" sz="2600" dirty="0" smtClean="0"/>
              <a:t>data.</a:t>
            </a:r>
            <a:endParaRPr lang="en-US" sz="2600" dirty="0"/>
          </a:p>
          <a:p>
            <a:r>
              <a:rPr lang="en-US" sz="2600" dirty="0" smtClean="0"/>
              <a:t>All existing structure learning algorithms for MLNs are batch learning </a:t>
            </a:r>
            <a:r>
              <a:rPr lang="en-US" sz="2600" dirty="0" smtClean="0"/>
              <a:t>methods.</a:t>
            </a:r>
            <a:endParaRPr lang="en-US" sz="2600" dirty="0" smtClean="0"/>
          </a:p>
          <a:p>
            <a:pPr lvl="1"/>
            <a:r>
              <a:rPr lang="en-US" sz="2200" dirty="0" smtClean="0"/>
              <a:t>Effectively </a:t>
            </a:r>
            <a:r>
              <a:rPr lang="en-US" sz="2200" dirty="0"/>
              <a:t>designed </a:t>
            </a:r>
            <a:r>
              <a:rPr lang="en-US" sz="2200" dirty="0" smtClean="0"/>
              <a:t>for problems that have a few “mega” </a:t>
            </a:r>
            <a:r>
              <a:rPr lang="en-US" sz="2200" dirty="0" smtClean="0"/>
              <a:t>examples.</a:t>
            </a:r>
            <a:endParaRPr lang="en-US" sz="2200" dirty="0" smtClean="0"/>
          </a:p>
          <a:p>
            <a:pPr lvl="1"/>
            <a:r>
              <a:rPr lang="en-US" sz="2200" dirty="0" smtClean="0"/>
              <a:t>Do not scale to problems with a large number of smaller structured </a:t>
            </a:r>
            <a:r>
              <a:rPr lang="en-US" sz="2200" dirty="0" smtClean="0"/>
              <a:t>examples.</a:t>
            </a:r>
            <a:endParaRPr lang="en-US" sz="2200" dirty="0" smtClean="0"/>
          </a:p>
          <a:p>
            <a:r>
              <a:rPr lang="en-US" sz="2600" dirty="0" smtClean="0"/>
              <a:t>No existing online structure learning algorithms </a:t>
            </a:r>
            <a:r>
              <a:rPr lang="en-US" sz="2600" smtClean="0"/>
              <a:t>for </a:t>
            </a:r>
            <a:r>
              <a:rPr lang="en-US" sz="2600" smtClean="0"/>
              <a:t>MLNs.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57912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rgbClr val="FF0000"/>
                </a:solidFill>
                <a:sym typeface="Wingdings" pitchFamily="2" charset="2"/>
              </a:rPr>
              <a:t>The first online structure learner for MLNs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35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"/>
            </a:pPr>
            <a:r>
              <a:rPr lang="en-US" dirty="0" smtClean="0"/>
              <a:t>Motivation</a:t>
            </a:r>
          </a:p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Markov Logic Networks</a:t>
            </a:r>
          </a:p>
          <a:p>
            <a:r>
              <a:rPr lang="en-US" dirty="0" smtClean="0"/>
              <a:t>OSL: Online structure learning algorithm</a:t>
            </a:r>
          </a:p>
          <a:p>
            <a:r>
              <a:rPr lang="en-US" dirty="0" smtClean="0"/>
              <a:t>Experiment Evaluation</a:t>
            </a:r>
          </a:p>
          <a:p>
            <a:r>
              <a:rPr lang="en-US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63750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54169" y="2895600"/>
            <a:ext cx="29418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2"/>
                </a:solidFill>
              </a:rPr>
              <a:t>Background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96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MLN is a weighted set of first-order </a:t>
            </a:r>
            <a:r>
              <a:rPr lang="en-US" sz="2800" dirty="0" smtClean="0"/>
              <a:t>formulas.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Larger weight indicates stronger belief that the clause should </a:t>
            </a:r>
            <a:r>
              <a:rPr lang="en-US" sz="2800" dirty="0" smtClean="0"/>
              <a:t>hold.</a:t>
            </a:r>
            <a:endParaRPr lang="en-US" sz="2800" dirty="0" smtClean="0"/>
          </a:p>
          <a:p>
            <a:r>
              <a:rPr lang="en-US" sz="2800" dirty="0" smtClean="0"/>
              <a:t>Probability of a possible world (a truth assignment to all ground atoms) x: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495800" y="5322125"/>
            <a:ext cx="997200" cy="381000"/>
            <a:chOff x="4670300" y="3886200"/>
            <a:chExt cx="997200" cy="381000"/>
          </a:xfrm>
        </p:grpSpPr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4930900" y="3886200"/>
              <a:ext cx="736600" cy="38100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4670300" y="3886200"/>
              <a:ext cx="254000" cy="38100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>
            <a:normAutofit/>
          </a:bodyPr>
          <a:lstStyle/>
          <a:p>
            <a:r>
              <a:rPr lang="en-US" smtClean="0"/>
              <a:t>Markov Logic Networks (MLNs)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152525" y="4948237"/>
            <a:ext cx="7381875" cy="1681163"/>
            <a:chOff x="1304925" y="4491037"/>
            <a:chExt cx="7381875" cy="1681163"/>
          </a:xfrm>
        </p:grpSpPr>
        <p:graphicFrame>
          <p:nvGraphicFramePr>
            <p:cNvPr id="30" name="Object 25"/>
            <p:cNvGraphicFramePr>
              <a:graphicFrameLocks noChangeAspect="1"/>
            </p:cNvGraphicFramePr>
            <p:nvPr/>
          </p:nvGraphicFramePr>
          <p:xfrm>
            <a:off x="1304925" y="4491037"/>
            <a:ext cx="4584700" cy="1092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8115" name="Equation" r:id="rId4" imgW="1917360" imgH="457200" progId="Equation.3">
                    <p:embed/>
                  </p:oleObj>
                </mc:Choice>
                <mc:Fallback>
                  <p:oleObj name="Equation" r:id="rId4" imgW="19173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4925" y="4491037"/>
                          <a:ext cx="4584700" cy="1092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2311400" y="5786437"/>
              <a:ext cx="2108200" cy="38576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/>
                <a:t>Weight of formula </a:t>
              </a:r>
              <a:r>
                <a:rPr lang="en-US" sz="1800" i="1" dirty="0" err="1"/>
                <a:t>i</a:t>
              </a:r>
              <a:endParaRPr lang="en-US" sz="1800" i="1" dirty="0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4610100" y="5786437"/>
              <a:ext cx="4076700" cy="385763"/>
            </a:xfrm>
            <a:prstGeom prst="rect">
              <a:avLst/>
            </a:prstGeom>
            <a:noFill/>
            <a:ln w="19050">
              <a:solidFill>
                <a:srgbClr val="339966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/>
                <a:t>No. of true groundings of formula </a:t>
              </a:r>
              <a:r>
                <a:rPr lang="en-US" sz="1800" i="1" dirty="0" err="1"/>
                <a:t>i</a:t>
              </a:r>
              <a:r>
                <a:rPr lang="en-US" sz="1800" i="1" dirty="0"/>
                <a:t> </a:t>
              </a:r>
              <a:r>
                <a:rPr lang="en-US" sz="1800" dirty="0"/>
                <a:t>in </a:t>
              </a:r>
              <a:r>
                <a:rPr lang="en-US" sz="1800" i="1" dirty="0"/>
                <a:t>x</a:t>
              </a:r>
              <a:endParaRPr lang="en-US" sz="1800" dirty="0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 flipV="1">
              <a:off x="4191000" y="5253037"/>
              <a:ext cx="609600" cy="53340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H="1" flipV="1">
              <a:off x="5181600" y="5253037"/>
              <a:ext cx="304800" cy="533400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5791200" y="885700"/>
            <a:ext cx="3441968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[Richardson &amp;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Domingos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, 2006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7400" y="2204436"/>
            <a:ext cx="7594600" cy="707886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10       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  <a:sym typeface="Symbol" pitchFamily="18" charset="2"/>
              </a:rPr>
              <a:t>InField</a:t>
            </a:r>
            <a:r>
              <a:rPr lang="en-US" sz="2000" dirty="0">
                <a:solidFill>
                  <a:srgbClr val="0070C0"/>
                </a:solidFill>
                <a:sym typeface="Symbol" pitchFamily="18" charset="2"/>
              </a:rPr>
              <a:t>(f,p1,c</a:t>
            </a:r>
            <a:r>
              <a:rPr lang="en-US" sz="2000" dirty="0" smtClean="0">
                <a:solidFill>
                  <a:srgbClr val="0070C0"/>
                </a:solidFill>
                <a:sym typeface="Symbol" pitchFamily="18" charset="2"/>
              </a:rPr>
              <a:t>)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chemeClr val="accent1"/>
                </a:solidFill>
              </a:rPr>
              <a:t>Next(p1,p2) </a:t>
            </a:r>
            <a:r>
              <a:rPr lang="en-US" sz="2000" b="1" dirty="0" smtClean="0">
                <a:solidFill>
                  <a:schemeClr val="accent1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>
                <a:solidFill>
                  <a:schemeClr val="accent1"/>
                </a:solidFill>
              </a:rPr>
              <a:t>InField</a:t>
            </a:r>
            <a:r>
              <a:rPr lang="en-US" sz="2000" dirty="0">
                <a:solidFill>
                  <a:schemeClr val="accent1"/>
                </a:solidFill>
              </a:rPr>
              <a:t>(f,p2,c)</a:t>
            </a:r>
          </a:p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5   </a:t>
            </a:r>
            <a:r>
              <a:rPr lang="en-US" sz="2000" dirty="0" smtClean="0">
                <a:solidFill>
                  <a:schemeClr val="accent2"/>
                </a:solidFill>
                <a:latin typeface="+mn-lt"/>
              </a:rPr>
              <a:t>   </a:t>
            </a:r>
            <a:r>
              <a:rPr lang="en-US" sz="2000" dirty="0" smtClean="0">
                <a:solidFill>
                  <a:schemeClr val="accent1"/>
                </a:solidFill>
                <a:latin typeface="+mn-lt"/>
              </a:rPr>
              <a:t>Token(</a:t>
            </a:r>
            <a:r>
              <a:rPr lang="en-US" sz="2000" dirty="0" err="1">
                <a:solidFill>
                  <a:schemeClr val="accent1"/>
                </a:solidFill>
                <a:latin typeface="+mn-lt"/>
              </a:rPr>
              <a:t>t</a:t>
            </a:r>
            <a:r>
              <a:rPr lang="en-US" sz="2000" dirty="0" err="1" smtClean="0">
                <a:solidFill>
                  <a:schemeClr val="accent1"/>
                </a:solidFill>
                <a:latin typeface="+mn-lt"/>
              </a:rPr>
              <a:t>,p,c</a:t>
            </a:r>
            <a:r>
              <a:rPr lang="en-US" sz="2000" dirty="0" smtClean="0">
                <a:solidFill>
                  <a:schemeClr val="accent1"/>
                </a:solidFill>
                <a:latin typeface="+mn-lt"/>
              </a:rPr>
              <a:t>) </a:t>
            </a:r>
            <a:r>
              <a:rPr lang="en-US" sz="2000" b="1" dirty="0">
                <a:solidFill>
                  <a:srgbClr val="0070C0"/>
                </a:solidFill>
                <a:latin typeface="+mn-lt"/>
                <a:sym typeface="Symbol" pitchFamily="18" charset="2"/>
              </a:rPr>
              <a:t></a:t>
            </a:r>
            <a:r>
              <a:rPr lang="en-US" sz="2000" b="1" dirty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sym typeface="Symbol" pitchFamily="18" charset="2"/>
              </a:rPr>
              <a:t>IsInitial</a:t>
            </a:r>
            <a:r>
              <a:rPr lang="en-US" sz="2000" dirty="0" smtClean="0">
                <a:solidFill>
                  <a:srgbClr val="0070C0"/>
                </a:solidFill>
                <a:sym typeface="Symbol" pitchFamily="18" charset="2"/>
              </a:rPr>
              <a:t>(t) </a:t>
            </a:r>
            <a:r>
              <a:rPr lang="en-US" sz="2000" b="1" dirty="0" smtClean="0">
                <a:solidFill>
                  <a:schemeClr val="accent1"/>
                </a:solidFill>
                <a:latin typeface="+mn-lt"/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2000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  <a:latin typeface="+mn-lt"/>
              </a:rPr>
              <a:t>InField</a:t>
            </a:r>
            <a:r>
              <a:rPr lang="en-US" sz="2000" dirty="0" smtClean="0">
                <a:solidFill>
                  <a:schemeClr val="accent1"/>
                </a:solidFill>
                <a:latin typeface="+mn-lt"/>
              </a:rPr>
              <a:t>(</a:t>
            </a:r>
            <a:r>
              <a:rPr lang="en-US" sz="2000" dirty="0" err="1" smtClean="0">
                <a:solidFill>
                  <a:schemeClr val="accent1"/>
                </a:solidFill>
                <a:latin typeface="+mn-lt"/>
              </a:rPr>
              <a:t>Author,p,c</a:t>
            </a:r>
            <a:r>
              <a:rPr lang="en-US" sz="2000" dirty="0" smtClean="0">
                <a:solidFill>
                  <a:schemeClr val="accent1"/>
                </a:solidFill>
                <a:latin typeface="+mn-lt"/>
              </a:rPr>
              <a:t>) </a:t>
            </a:r>
            <a:r>
              <a:rPr lang="en-US" sz="20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˅</a:t>
            </a:r>
            <a:r>
              <a:rPr lang="en-US" sz="20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+mn-lt"/>
              </a:rPr>
              <a:t>InField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en-US" sz="2000" dirty="0" err="1" smtClean="0">
                <a:solidFill>
                  <a:srgbClr val="0070C0"/>
                </a:solidFill>
                <a:latin typeface="+mn-lt"/>
              </a:rPr>
              <a:t>Venue,p,c</a:t>
            </a:r>
            <a:r>
              <a:rPr lang="en-US" sz="2000" dirty="0" smtClean="0">
                <a:solidFill>
                  <a:srgbClr val="0070C0"/>
                </a:solidFill>
                <a:latin typeface="+mn-lt"/>
              </a:rPr>
              <a:t>)</a:t>
            </a:r>
            <a:r>
              <a:rPr lang="en-US" sz="2000" dirty="0" smtClean="0">
                <a:solidFill>
                  <a:schemeClr val="accent1"/>
                </a:solidFill>
                <a:latin typeface="+mn-lt"/>
              </a:rPr>
              <a:t> 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/>
              <a:t>Existing structure learning methods for MLNs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Top-down approach: </a:t>
            </a:r>
          </a:p>
          <a:p>
            <a:pPr lvl="1"/>
            <a:r>
              <a:rPr lang="en-US" sz="3200" dirty="0" smtClean="0"/>
              <a:t>MSL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Kok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, 2005]</a:t>
            </a:r>
            <a:r>
              <a:rPr lang="en-US" sz="2400" dirty="0"/>
              <a:t>,</a:t>
            </a:r>
            <a:r>
              <a:rPr lang="en-US" sz="2400" dirty="0" smtClean="0">
                <a:solidFill>
                  <a:srgbClr val="7CCA62">
                    <a:lumMod val="75000"/>
                  </a:srgbClr>
                </a:solidFill>
              </a:rPr>
              <a:t> </a:t>
            </a:r>
            <a:r>
              <a:rPr lang="en-US" sz="3200" dirty="0" smtClean="0"/>
              <a:t>DSL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Biba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et al., 2008]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2800" dirty="0" smtClean="0"/>
              <a:t>Start from unit clauses and search for new clauses</a:t>
            </a:r>
          </a:p>
          <a:p>
            <a:r>
              <a:rPr lang="en-US" sz="3200" dirty="0" smtClean="0"/>
              <a:t>Bottom-up approach: </a:t>
            </a:r>
          </a:p>
          <a:p>
            <a:pPr lvl="1"/>
            <a:r>
              <a:rPr lang="en-US" sz="3200" dirty="0" smtClean="0"/>
              <a:t>BUSL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Mihalkova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&amp; Mooney, 2007]</a:t>
            </a:r>
            <a:r>
              <a:rPr lang="en-US" sz="2400" dirty="0" smtClean="0"/>
              <a:t>, </a:t>
            </a:r>
            <a:r>
              <a:rPr lang="en-US" sz="3200" dirty="0" smtClean="0"/>
              <a:t>LHL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Kok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, 2009]</a:t>
            </a:r>
            <a:r>
              <a:rPr lang="en-US" sz="2400" dirty="0" smtClean="0"/>
              <a:t>, </a:t>
            </a:r>
            <a:r>
              <a:rPr lang="en-US" sz="3200" dirty="0" smtClean="0"/>
              <a:t>LSM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Kok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&amp;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, 2010]</a:t>
            </a:r>
            <a:endParaRPr lang="en-U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2800" dirty="0" smtClean="0"/>
              <a:t>Use data to generate candidate clauses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0335" y="2895600"/>
            <a:ext cx="87495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accent2"/>
                </a:solidFill>
              </a:rPr>
              <a:t>OSL: Online Structure Learner for MLNs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3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9506" y="6477000"/>
            <a:ext cx="533400" cy="381000"/>
          </a:xfrm>
        </p:spPr>
        <p:txBody>
          <a:bodyPr/>
          <a:lstStyle/>
          <a:p>
            <a:fld id="{5C5741F8-A06F-49A8-AC3E-E79477922C8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52599" y="762990"/>
            <a:ext cx="5974069" cy="55546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09800" y="1524990"/>
            <a:ext cx="1676400" cy="4647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MLN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1944090"/>
            <a:ext cx="762000" cy="1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350575" y="2514600"/>
            <a:ext cx="1816678" cy="1066800"/>
          </a:xfrm>
          <a:prstGeom prst="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Max-margin structure learning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257800" y="4419600"/>
            <a:ext cx="2117025" cy="1524000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en-US" dirty="0" smtClean="0"/>
              <a:t>-regularized</a:t>
            </a:r>
          </a:p>
          <a:p>
            <a:pPr algn="ctr"/>
            <a:r>
              <a:rPr lang="en-US" dirty="0" smtClean="0"/>
              <a:t>weight learning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1"/>
          </p:cNvCxnSpPr>
          <p:nvPr/>
        </p:nvCxnSpPr>
        <p:spPr>
          <a:xfrm flipH="1">
            <a:off x="3886200" y="3048000"/>
            <a:ext cx="1464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7" idx="0"/>
          </p:cNvCxnSpPr>
          <p:nvPr/>
        </p:nvCxnSpPr>
        <p:spPr>
          <a:xfrm>
            <a:off x="3886200" y="1944090"/>
            <a:ext cx="2372714" cy="57051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726668" y="3048000"/>
            <a:ext cx="6553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2"/>
          </p:cNvCxnSpPr>
          <p:nvPr/>
        </p:nvCxnSpPr>
        <p:spPr>
          <a:xfrm>
            <a:off x="3048000" y="61722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52600" y="762000"/>
            <a:ext cx="4224233" cy="461665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Online Structure Learner (OSL)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295400" y="1489365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x</a:t>
            </a:r>
            <a:r>
              <a:rPr lang="en-US" baseline="-25000" dirty="0" err="1" smtClean="0">
                <a:solidFill>
                  <a:srgbClr val="0070C0"/>
                </a:solidFill>
              </a:rPr>
              <a:t>t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833338" y="2586335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y</a:t>
            </a:r>
            <a:r>
              <a:rPr lang="en-US" baseline="-25000" dirty="0" err="1" smtClean="0">
                <a:solidFill>
                  <a:srgbClr val="0070C0"/>
                </a:solidFill>
              </a:rPr>
              <a:t>t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24350" y="14953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y</a:t>
            </a:r>
            <a:r>
              <a:rPr lang="en-US" baseline="30000" dirty="0" err="1" smtClean="0">
                <a:solidFill>
                  <a:srgbClr val="0070C0"/>
                </a:solidFill>
              </a:rPr>
              <a:t>P</a:t>
            </a:r>
            <a:r>
              <a:rPr lang="en-US" baseline="-25000" dirty="0" err="1" smtClean="0">
                <a:solidFill>
                  <a:srgbClr val="0070C0"/>
                </a:solidFill>
              </a:rPr>
              <a:t>t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962400" y="2678668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New clauses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3886200" y="5181600"/>
            <a:ext cx="14643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886200" y="4812268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New weights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cxnSp>
        <p:nvCxnSpPr>
          <p:cNvPr id="14" name="Elbow Connector 13"/>
          <p:cNvCxnSpPr>
            <a:stCxn id="4" idx="3"/>
            <a:endCxn id="8" idx="0"/>
          </p:cNvCxnSpPr>
          <p:nvPr/>
        </p:nvCxnSpPr>
        <p:spPr>
          <a:xfrm>
            <a:off x="3886200" y="3848595"/>
            <a:ext cx="2430113" cy="57100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14800" y="3874118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Old and new clauses</a:t>
            </a:r>
            <a:endParaRPr lang="en-US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22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5" grpId="0"/>
      <p:bldP spid="66" grpId="0"/>
      <p:bldP spid="69" grpId="0"/>
      <p:bldP spid="86" grpId="0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UYEN@CJDFPHPRHVWXY5M3" val="3033"/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12011</TotalTime>
  <Words>2069</Words>
  <Application>Microsoft Office PowerPoint</Application>
  <PresentationFormat>On-screen Show (4:3)</PresentationFormat>
  <Paragraphs>279</Paragraphs>
  <Slides>29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Median</vt:lpstr>
      <vt:lpstr>Equation</vt:lpstr>
      <vt:lpstr>Online Structure Learning  for Markov Logic Networks</vt:lpstr>
      <vt:lpstr>Large-scale structured/relational learning</vt:lpstr>
      <vt:lpstr>Motivation</vt:lpstr>
      <vt:lpstr>Outline</vt:lpstr>
      <vt:lpstr>PowerPoint Presentation</vt:lpstr>
      <vt:lpstr>Markov Logic Networks (MLNs)</vt:lpstr>
      <vt:lpstr>Existing structure learning methods for MLNs</vt:lpstr>
      <vt:lpstr>PowerPoint Presentation</vt:lpstr>
      <vt:lpstr>PowerPoint Presentation</vt:lpstr>
      <vt:lpstr>Max-margin structure learning</vt:lpstr>
      <vt:lpstr>Relational pathfinding </vt:lpstr>
      <vt:lpstr>Relational pathfinding (cont.) </vt:lpstr>
      <vt:lpstr>Mode declarations [Muggleton, 1995]</vt:lpstr>
      <vt:lpstr>Mode-guided relational pathfinding</vt:lpstr>
      <vt:lpstr>Mode-guided relational pathfinding (cont.)</vt:lpstr>
      <vt:lpstr>Mode-guided relational pathfinding (cont.)</vt:lpstr>
      <vt:lpstr>Mode-guided relational pathfinding (cont.)</vt:lpstr>
      <vt:lpstr>Generalizing paths to clauses</vt:lpstr>
      <vt:lpstr>L1-regularized weight learning</vt:lpstr>
      <vt:lpstr>Experiment Evaluation</vt:lpstr>
      <vt:lpstr>Input MLNs</vt:lpstr>
      <vt:lpstr>Input MLNs (cont.)</vt:lpstr>
      <vt:lpstr>Systems compared</vt:lpstr>
      <vt:lpstr>Experimental setup</vt:lpstr>
      <vt:lpstr>Average F1 scores on CiteSeer</vt:lpstr>
      <vt:lpstr>Average training time on CiteSeer</vt:lpstr>
      <vt:lpstr>Some good clauses found by OSL on CiteSeer</vt:lpstr>
      <vt:lpstr>Summary</vt:lpstr>
      <vt:lpstr> Thank you!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Discriminative Structure and Parameter Learning for Markov Logic Networks</dc:title>
  <dc:creator>Tuyen Ngoc Huynh</dc:creator>
  <cp:lastModifiedBy>Ray Mooney</cp:lastModifiedBy>
  <cp:revision>1380</cp:revision>
  <cp:lastPrinted>2011-08-29T15:14:17Z</cp:lastPrinted>
  <dcterms:created xsi:type="dcterms:W3CDTF">2008-05-22T20:34:32Z</dcterms:created>
  <dcterms:modified xsi:type="dcterms:W3CDTF">2011-08-30T13:46:50Z</dcterms:modified>
</cp:coreProperties>
</file>