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6" r:id="rId4"/>
    <p:sldId id="334" r:id="rId5"/>
    <p:sldId id="316" r:id="rId6"/>
    <p:sldId id="278" r:id="rId7"/>
    <p:sldId id="258" r:id="rId8"/>
    <p:sldId id="284" r:id="rId9"/>
    <p:sldId id="387" r:id="rId10"/>
    <p:sldId id="388" r:id="rId11"/>
    <p:sldId id="389" r:id="rId12"/>
    <p:sldId id="397" r:id="rId13"/>
    <p:sldId id="398" r:id="rId14"/>
    <p:sldId id="392" r:id="rId15"/>
    <p:sldId id="286" r:id="rId16"/>
    <p:sldId id="287" r:id="rId17"/>
    <p:sldId id="288" r:id="rId18"/>
    <p:sldId id="289" r:id="rId19"/>
    <p:sldId id="259" r:id="rId20"/>
    <p:sldId id="360" r:id="rId21"/>
    <p:sldId id="331" r:id="rId22"/>
    <p:sldId id="260" r:id="rId23"/>
    <p:sldId id="380" r:id="rId24"/>
    <p:sldId id="262" r:id="rId25"/>
    <p:sldId id="299" r:id="rId26"/>
    <p:sldId id="263" r:id="rId27"/>
    <p:sldId id="383" r:id="rId28"/>
    <p:sldId id="385" r:id="rId29"/>
    <p:sldId id="347" r:id="rId30"/>
    <p:sldId id="313" r:id="rId31"/>
    <p:sldId id="315" r:id="rId32"/>
    <p:sldId id="396" r:id="rId33"/>
    <p:sldId id="266" r:id="rId34"/>
    <p:sldId id="267" r:id="rId35"/>
    <p:sldId id="272" r:id="rId36"/>
    <p:sldId id="273" r:id="rId37"/>
  </p:sldIdLst>
  <p:sldSz cx="9144000" cy="6858000" type="screen4x3"/>
  <p:notesSz cx="68580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0000" autoAdjust="0"/>
  </p:normalViewPr>
  <p:slideViewPr>
    <p:cSldViewPr>
      <p:cViewPr varScale="1">
        <p:scale>
          <a:sx n="101" d="100"/>
          <a:sy n="101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4026" y="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F1A7-4582-42FF-B9CE-A847332DC1DA}" type="datetimeFigureOut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47466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260648" y="4062535"/>
            <a:ext cx="6336704" cy="52322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680B-887B-414C-8938-121E96E51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56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33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74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74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53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30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882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671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17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790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77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61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084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14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23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222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70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01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818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340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45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444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23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618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489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36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957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521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27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81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26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7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80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67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04900" y="476250"/>
            <a:ext cx="4648200" cy="34861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680B-887B-414C-8938-121E96E5197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67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63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F74-C909-4A27-A5BD-8ECDA30C478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59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fld id="{5112FE0D-821C-43B9-93D6-8348E039F89B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fld id="{16C8CDDB-A282-48C4-858E-813E24EB3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7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DFEF-E91D-4AC4-91F8-28EA94BAAFAC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83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0C74-DB3E-456C-B0E5-0A6EC6E63B27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24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buClr>
                <a:srgbClr val="0070C0"/>
              </a:buClr>
              <a:defRPr/>
            </a:lvl1pPr>
            <a:lvl2pPr latinLnBrk="0">
              <a:buClr>
                <a:srgbClr val="FF0000"/>
              </a:buClr>
              <a:defRPr/>
            </a:lvl2pPr>
            <a:lvl3pPr marL="1143000" indent="-228600" latinLnBrk="0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/>
            </a:lvl1pPr>
          </a:lstStyle>
          <a:p>
            <a:fld id="{78B48CC5-EB12-4081-9A41-18DAB673B89E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/>
            </a:lvl1pPr>
          </a:lstStyle>
          <a:p>
            <a:fld id="{16C8CDDB-A282-48C4-858E-813E24EB3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94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5354-BE87-4EEF-88FF-61C25D873571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D80E-D8BC-4E0F-B470-F9681BC574D7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83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EE9B-4E58-44EF-9B45-E2D251D1E17C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3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2498-7D59-4850-8629-D905D6115B95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1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8C2A-732F-493F-A4C1-8F7654C54F31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1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808F-BAF2-4530-A015-1423F51AD485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39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0ECF-5F52-47B6-BA5A-16CFFB7A1B33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5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F2AE3E5-0E6E-4F8E-B8A2-4F7385E42961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16C8CDDB-A282-48C4-858E-813E24EB3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51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Adapting Discriminative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to Grounded Language Learning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Joohyun </a:t>
            </a:r>
            <a:r>
              <a:rPr lang="en-US" altLang="ko-KR" dirty="0" smtClean="0"/>
              <a:t>Kim and Raymond J. Mooney</a:t>
            </a:r>
          </a:p>
          <a:p>
            <a:r>
              <a:rPr lang="en-US" altLang="ko-KR" dirty="0" smtClean="0"/>
              <a:t>Department of Computer Science</a:t>
            </a:r>
            <a:endParaRPr lang="ko-KR" altLang="en-US" dirty="0"/>
          </a:p>
          <a:p>
            <a:r>
              <a:rPr lang="en-US" altLang="ko-KR" dirty="0" smtClean="0"/>
              <a:t>The University of Texas at Austin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80700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51st Annual Meeting of the Association for Computational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Linguistics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August 5, 2013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-27384"/>
            <a:ext cx="799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Executing Test Instruction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Engish-New-L-38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311" y="980729"/>
            <a:ext cx="8557378" cy="5764906"/>
          </a:xfr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0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533400" y="3088479"/>
            <a:ext cx="1045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Start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pic>
        <p:nvPicPr>
          <p:cNvPr id="58" name="Picture 57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2256376"/>
            <a:ext cx="447592" cy="90444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481522" y="3160816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60" name="Picture 59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055555" y="3034375"/>
            <a:ext cx="440102" cy="692984"/>
          </a:xfrm>
          <a:prstGeom prst="rect">
            <a:avLst/>
          </a:prstGeom>
        </p:spPr>
      </p:pic>
      <p:pic>
        <p:nvPicPr>
          <p:cNvPr id="61" name="Picture 60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3600918"/>
            <a:ext cx="447592" cy="904440"/>
          </a:xfrm>
          <a:prstGeom prst="rect">
            <a:avLst/>
          </a:prstGeom>
        </p:spPr>
      </p:pic>
      <p:pic>
        <p:nvPicPr>
          <p:cNvPr id="62" name="Picture 61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4953414"/>
            <a:ext cx="447592" cy="90444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461480" y="4513312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64" name="Picture 63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051579" y="4382430"/>
            <a:ext cx="448056" cy="67800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740205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6" name="Picture 65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614609" y="4953412"/>
            <a:ext cx="455082" cy="904442"/>
          </a:xfrm>
          <a:prstGeom prst="rect">
            <a:avLst/>
          </a:prstGeom>
        </p:spPr>
      </p:pic>
      <p:pic>
        <p:nvPicPr>
          <p:cNvPr id="67" name="Picture 66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918494" y="4382430"/>
            <a:ext cx="448056" cy="678003"/>
          </a:xfrm>
          <a:prstGeom prst="rect">
            <a:avLst/>
          </a:prstGeom>
        </p:spPr>
      </p:pic>
      <p:pic>
        <p:nvPicPr>
          <p:cNvPr id="68" name="Picture 67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177175" y="4382430"/>
            <a:ext cx="448056" cy="678003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622098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08F-DED3-AF42-8D0B-0C000CBD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9335" y="3959895"/>
            <a:ext cx="92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End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5496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Navigation Instruction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Down Arrow 17"/>
          <p:cNvSpPr/>
          <p:nvPr/>
        </p:nvSpPr>
        <p:spPr>
          <a:xfrm>
            <a:off x="1481524" y="3600918"/>
            <a:ext cx="297870" cy="75523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Bent-Up Arrow 18"/>
          <p:cNvSpPr/>
          <p:nvPr/>
        </p:nvSpPr>
        <p:spPr>
          <a:xfrm rot="5400000">
            <a:off x="1573947" y="4397229"/>
            <a:ext cx="573402" cy="538972"/>
          </a:xfrm>
          <a:prstGeom prst="bent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ight Arrow 19"/>
          <p:cNvSpPr/>
          <p:nvPr/>
        </p:nvSpPr>
        <p:spPr>
          <a:xfrm>
            <a:off x="2250990" y="4687235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ight Arrow 20"/>
          <p:cNvSpPr/>
          <p:nvPr/>
        </p:nvSpPr>
        <p:spPr>
          <a:xfrm>
            <a:off x="3009771" y="4703144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5836" y="5325015"/>
            <a:ext cx="454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 latinLnBrk="0">
              <a:spcBef>
                <a:spcPts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Instruction:</a:t>
            </a:r>
          </a:p>
          <a:p>
            <a:pPr algn="l" defTabSz="457200" fontAlgn="auto" latinLnBrk="0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Take your first left.  Go all the way down until you hit a dead end.</a:t>
            </a:r>
          </a:p>
        </p:txBody>
      </p:sp>
    </p:spTree>
    <p:extLst>
      <p:ext uri="{BB962C8B-B14F-4D97-AF65-F5344CB8AC3E}">
        <p14:creationId xmlns:p14="http://schemas.microsoft.com/office/powerpoint/2010/main" val="35464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2256376"/>
            <a:ext cx="447592" cy="904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1522" y="3160816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0" name="Picture 29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055555" y="3034375"/>
            <a:ext cx="440102" cy="692984"/>
          </a:xfrm>
          <a:prstGeom prst="rect">
            <a:avLst/>
          </a:prstGeom>
        </p:spPr>
      </p:pic>
      <p:pic>
        <p:nvPicPr>
          <p:cNvPr id="43" name="Picture 42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3600918"/>
            <a:ext cx="447592" cy="904440"/>
          </a:xfrm>
          <a:prstGeom prst="rect">
            <a:avLst/>
          </a:prstGeom>
        </p:spPr>
      </p:pic>
      <p:pic>
        <p:nvPicPr>
          <p:cNvPr id="45" name="Picture 44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4953414"/>
            <a:ext cx="447592" cy="9044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461480" y="4513312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47" name="Picture 46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051579" y="4382430"/>
            <a:ext cx="448056" cy="67800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740205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" name="Picture 50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614609" y="4953412"/>
            <a:ext cx="455082" cy="904442"/>
          </a:xfrm>
          <a:prstGeom prst="rect">
            <a:avLst/>
          </a:prstGeom>
        </p:spPr>
      </p:pic>
      <p:pic>
        <p:nvPicPr>
          <p:cNvPr id="54" name="Picture 53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918494" y="4382430"/>
            <a:ext cx="448056" cy="678003"/>
          </a:xfrm>
          <a:prstGeom prst="rect">
            <a:avLst/>
          </a:prstGeom>
        </p:spPr>
      </p:pic>
      <p:pic>
        <p:nvPicPr>
          <p:cNvPr id="55" name="Picture 54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177175" y="4382430"/>
            <a:ext cx="448056" cy="67800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622098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481524" y="3600918"/>
            <a:ext cx="297870" cy="75523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573947" y="4397229"/>
            <a:ext cx="573402" cy="538972"/>
          </a:xfrm>
          <a:prstGeom prst="bent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ight Arrow 19"/>
          <p:cNvSpPr/>
          <p:nvPr/>
        </p:nvSpPr>
        <p:spPr>
          <a:xfrm>
            <a:off x="2250990" y="4687235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009771" y="4703144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440136"/>
            <a:ext cx="4069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Observed primitive actions: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Forward, Turn Left, Forward, Forward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08F-DED3-AF42-8D0B-0C000CBD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088479"/>
            <a:ext cx="1045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Start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335" y="3959895"/>
            <a:ext cx="92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End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2354653"/>
            <a:ext cx="4238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Encountering environments: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back: BLUE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front: BLUE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left: CONCRETE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right/back/front: YELLOW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front/back: HATRACK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right: CONCRETE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front: WALL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right/left: WALL</a:t>
            </a:r>
          </a:p>
        </p:txBody>
      </p:sp>
      <p:sp>
        <p:nvSpPr>
          <p:cNvPr id="3" name="타원 2"/>
          <p:cNvSpPr/>
          <p:nvPr/>
        </p:nvSpPr>
        <p:spPr>
          <a:xfrm>
            <a:off x="1397548" y="2170520"/>
            <a:ext cx="632381" cy="9902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>
            <a:stCxn id="3" idx="6"/>
          </p:cNvCxnSpPr>
          <p:nvPr/>
        </p:nvCxnSpPr>
        <p:spPr>
          <a:xfrm>
            <a:off x="2029929" y="2665668"/>
            <a:ext cx="2642885" cy="18381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1389127" y="3552227"/>
            <a:ext cx="632381" cy="230562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>
            <a:stCxn id="31" idx="6"/>
          </p:cNvCxnSpPr>
          <p:nvPr/>
        </p:nvCxnSpPr>
        <p:spPr>
          <a:xfrm flipV="1">
            <a:off x="2021508" y="3168767"/>
            <a:ext cx="2651306" cy="153627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>
          <a:xfrm>
            <a:off x="1783916" y="3063729"/>
            <a:ext cx="976994" cy="60952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>
            <a:stCxn id="33" idx="6"/>
          </p:cNvCxnSpPr>
          <p:nvPr/>
        </p:nvCxnSpPr>
        <p:spPr>
          <a:xfrm>
            <a:off x="2760910" y="3368492"/>
            <a:ext cx="1957391" cy="605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576028" y="4396744"/>
            <a:ext cx="3419908" cy="60952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>
            <a:endCxn id="42" idx="0"/>
          </p:cNvCxnSpPr>
          <p:nvPr/>
        </p:nvCxnSpPr>
        <p:spPr>
          <a:xfrm flipH="1">
            <a:off x="2285982" y="3770341"/>
            <a:ext cx="2432319" cy="6264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/>
          <p:cNvSpPr/>
          <p:nvPr/>
        </p:nvSpPr>
        <p:spPr>
          <a:xfrm>
            <a:off x="1376659" y="4433322"/>
            <a:ext cx="618600" cy="60952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연결선 49"/>
          <p:cNvCxnSpPr>
            <a:stCxn id="49" idx="6"/>
          </p:cNvCxnSpPr>
          <p:nvPr/>
        </p:nvCxnSpPr>
        <p:spPr>
          <a:xfrm flipV="1">
            <a:off x="1995259" y="4047375"/>
            <a:ext cx="2685367" cy="69071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/>
          <p:cNvSpPr/>
          <p:nvPr/>
        </p:nvSpPr>
        <p:spPr>
          <a:xfrm>
            <a:off x="2531760" y="4754671"/>
            <a:ext cx="632381" cy="11946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/>
          <p:cNvCxnSpPr>
            <a:stCxn id="57" idx="6"/>
          </p:cNvCxnSpPr>
          <p:nvPr/>
        </p:nvCxnSpPr>
        <p:spPr>
          <a:xfrm flipV="1">
            <a:off x="3164141" y="4396744"/>
            <a:ext cx="1516485" cy="9552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3705995" y="4442839"/>
            <a:ext cx="517433" cy="60000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>
            <a:stCxn id="60" idx="6"/>
          </p:cNvCxnSpPr>
          <p:nvPr/>
        </p:nvCxnSpPr>
        <p:spPr>
          <a:xfrm flipV="1">
            <a:off x="4223428" y="4673778"/>
            <a:ext cx="483447" cy="690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1"/>
          <p:cNvSpPr txBox="1">
            <a:spLocks/>
          </p:cNvSpPr>
          <p:nvPr/>
        </p:nvSpPr>
        <p:spPr>
          <a:xfrm>
            <a:off x="35496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Navigation Instruction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65836" y="5325015"/>
            <a:ext cx="454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Instruction:</a:t>
            </a:r>
          </a:p>
          <a:p>
            <a:pPr algn="l" defTabSz="457200" fontAlgn="auto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Take your first left.  Go all the way down until you hit a dead end.</a:t>
            </a:r>
          </a:p>
        </p:txBody>
      </p:sp>
    </p:spTree>
    <p:extLst>
      <p:ext uri="{BB962C8B-B14F-4D97-AF65-F5344CB8AC3E}">
        <p14:creationId xmlns:p14="http://schemas.microsoft.com/office/powerpoint/2010/main" val="29079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/>
      <p:bldP spid="26" grpId="0"/>
      <p:bldP spid="3" grpId="0" animBg="1"/>
      <p:bldP spid="3" grpId="1" animBg="1"/>
      <p:bldP spid="31" grpId="0" animBg="1"/>
      <p:bldP spid="31" grpId="1" animBg="1"/>
      <p:bldP spid="33" grpId="0" animBg="1"/>
      <p:bldP spid="33" grpId="1" animBg="1"/>
      <p:bldP spid="42" grpId="0" animBg="1"/>
      <p:bldP spid="42" grpId="1" animBg="1"/>
      <p:bldP spid="49" grpId="0" animBg="1"/>
      <p:bldP spid="49" grpId="1" animBg="1"/>
      <p:bldP spid="57" grpId="0" animBg="1"/>
      <p:bldP spid="57" grpId="1" animBg="1"/>
      <p:bldP spid="60" grpId="0" animBg="1"/>
      <p:bldP spid="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2256376"/>
            <a:ext cx="447592" cy="904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1522" y="3160816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0" name="Picture 29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055555" y="3034375"/>
            <a:ext cx="440102" cy="692984"/>
          </a:xfrm>
          <a:prstGeom prst="rect">
            <a:avLst/>
          </a:prstGeom>
        </p:spPr>
      </p:pic>
      <p:pic>
        <p:nvPicPr>
          <p:cNvPr id="43" name="Picture 42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3600918"/>
            <a:ext cx="447592" cy="904440"/>
          </a:xfrm>
          <a:prstGeom prst="rect">
            <a:avLst/>
          </a:prstGeom>
        </p:spPr>
      </p:pic>
      <p:pic>
        <p:nvPicPr>
          <p:cNvPr id="45" name="Picture 44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4953414"/>
            <a:ext cx="447592" cy="9044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461480" y="4513312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47" name="Picture 46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051579" y="4382430"/>
            <a:ext cx="448056" cy="67800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740205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" name="Picture 50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614609" y="4953412"/>
            <a:ext cx="455082" cy="904442"/>
          </a:xfrm>
          <a:prstGeom prst="rect">
            <a:avLst/>
          </a:prstGeom>
        </p:spPr>
      </p:pic>
      <p:pic>
        <p:nvPicPr>
          <p:cNvPr id="54" name="Picture 53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918494" y="4382430"/>
            <a:ext cx="448056" cy="678003"/>
          </a:xfrm>
          <a:prstGeom prst="rect">
            <a:avLst/>
          </a:prstGeom>
        </p:spPr>
      </p:pic>
      <p:pic>
        <p:nvPicPr>
          <p:cNvPr id="55" name="Picture 54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177175" y="4382430"/>
            <a:ext cx="448056" cy="67800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622098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481524" y="3600918"/>
            <a:ext cx="297870" cy="75523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573947" y="4397229"/>
            <a:ext cx="573402" cy="538972"/>
          </a:xfrm>
          <a:prstGeom prst="bent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ight Arrow 19"/>
          <p:cNvSpPr/>
          <p:nvPr/>
        </p:nvSpPr>
        <p:spPr>
          <a:xfrm>
            <a:off x="2250990" y="4687235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009771" y="4703144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440136"/>
            <a:ext cx="4069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Observed primitive actions: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Forward, Turn Left, Forward, Forward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08F-DED3-AF42-8D0B-0C000CBD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088479"/>
            <a:ext cx="1045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Start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335" y="3959895"/>
            <a:ext cx="92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End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2354653"/>
            <a:ext cx="4238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Encountering environments: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back: BLUE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front: BLUE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left: CONCRETE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right/back/front: YELLOW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front/back: HATRACK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right: CONCRETE HALLWAY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front: WALL</a:t>
            </a:r>
          </a:p>
          <a:p>
            <a:pPr marL="342900" indent="-34290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right/left: WALL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5496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Navigation Instruction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5836" y="5325015"/>
            <a:ext cx="454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Instruction:</a:t>
            </a:r>
          </a:p>
          <a:p>
            <a:pPr algn="l" defTabSz="457200" fontAlgn="auto">
              <a:spcBef>
                <a:spcPts val="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Take your first left.  Go all the way down until you hit a dead end.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580111" y="1772816"/>
            <a:ext cx="2980903" cy="353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935618" y="4497403"/>
            <a:ext cx="1364574" cy="353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2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2256376"/>
            <a:ext cx="447592" cy="904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1522" y="3160816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0" name="Picture 29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055555" y="3034375"/>
            <a:ext cx="440102" cy="692984"/>
          </a:xfrm>
          <a:prstGeom prst="rect">
            <a:avLst/>
          </a:prstGeom>
        </p:spPr>
      </p:pic>
      <p:pic>
        <p:nvPicPr>
          <p:cNvPr id="43" name="Picture 42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3600918"/>
            <a:ext cx="447592" cy="904440"/>
          </a:xfrm>
          <a:prstGeom prst="rect">
            <a:avLst/>
          </a:prstGeom>
        </p:spPr>
      </p:pic>
      <p:pic>
        <p:nvPicPr>
          <p:cNvPr id="45" name="Picture 44" descr="bluet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523" y="4953414"/>
            <a:ext cx="447592" cy="9044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461480" y="4513312"/>
            <a:ext cx="447593" cy="440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47" name="Picture 46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051579" y="4382430"/>
            <a:ext cx="448056" cy="67800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740205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" name="Picture 50" descr="Ce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614609" y="4953412"/>
            <a:ext cx="455082" cy="90444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419600" y="1417638"/>
            <a:ext cx="4616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 latinLnBrk="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Take your first left.  Go all the way down until you hit a dead end.</a:t>
            </a:r>
          </a:p>
          <a:p>
            <a:pPr algn="l" defTabSz="457200" fontAlgn="auto" latinLnBrk="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Go towards the coat hanger and turn left at it.  Go straight down the hallway and the dead end is position 4.</a:t>
            </a:r>
          </a:p>
          <a:p>
            <a:pPr algn="l" defTabSz="457200" fontAlgn="auto" latinLnBrk="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Walk to the hat rack.  Turn left.  The carpet should have green octagons.  Go to the end of this alley. This is p-4.</a:t>
            </a:r>
          </a:p>
          <a:p>
            <a:pPr algn="l" defTabSz="457200" fontAlgn="auto" latinLnBrk="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itchFamily="18" charset="0"/>
              </a:rPr>
              <a:t> Walk forward once.  Turn left.   Walk forward twice.</a:t>
            </a:r>
          </a:p>
        </p:txBody>
      </p:sp>
      <p:pic>
        <p:nvPicPr>
          <p:cNvPr id="54" name="Picture 53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918494" y="4382430"/>
            <a:ext cx="448056" cy="678003"/>
          </a:xfrm>
          <a:prstGeom prst="rect">
            <a:avLst/>
          </a:prstGeom>
        </p:spPr>
      </p:pic>
      <p:pic>
        <p:nvPicPr>
          <p:cNvPr id="55" name="Picture 54" descr="honeyco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177175" y="4382430"/>
            <a:ext cx="448056" cy="67800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622098" y="4497403"/>
            <a:ext cx="447593" cy="432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481524" y="3600918"/>
            <a:ext cx="297870" cy="75523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573947" y="4397229"/>
            <a:ext cx="573402" cy="538972"/>
          </a:xfrm>
          <a:prstGeom prst="bentUp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ight Arrow 19"/>
          <p:cNvSpPr/>
          <p:nvPr/>
        </p:nvSpPr>
        <p:spPr>
          <a:xfrm>
            <a:off x="2250990" y="4687235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009771" y="4703144"/>
            <a:ext cx="727237" cy="242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08F-DED3-AF42-8D0B-0C000CBDD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088479"/>
            <a:ext cx="1045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Start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335" y="3959895"/>
            <a:ext cx="92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End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5496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Navigation Instruction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Task Objective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Learn the underlying meanings of </a:t>
            </a:r>
            <a:r>
              <a:rPr lang="en-US" altLang="ko-KR" dirty="0" smtClean="0">
                <a:solidFill>
                  <a:srgbClr val="00B0F0"/>
                </a:solidFill>
              </a:rPr>
              <a:t>instructions</a:t>
            </a:r>
            <a:r>
              <a:rPr lang="en-US" altLang="ko-KR" dirty="0" smtClean="0"/>
              <a:t> by observing human </a:t>
            </a:r>
            <a:r>
              <a:rPr lang="en-US" altLang="ko-KR" dirty="0" smtClean="0">
                <a:solidFill>
                  <a:srgbClr val="FF0000"/>
                </a:solidFill>
              </a:rPr>
              <a:t>actions</a:t>
            </a:r>
            <a:r>
              <a:rPr lang="en-US" altLang="ko-KR" dirty="0" smtClean="0"/>
              <a:t> for the instructions </a:t>
            </a:r>
          </a:p>
          <a:p>
            <a:pPr lvl="1"/>
            <a:r>
              <a:rPr lang="en-US" altLang="ko-KR" dirty="0" smtClean="0"/>
              <a:t>Learn to map </a:t>
            </a:r>
            <a:r>
              <a:rPr lang="en-US" altLang="ko-KR" dirty="0" smtClean="0">
                <a:solidFill>
                  <a:srgbClr val="00B0F0"/>
                </a:solidFill>
              </a:rPr>
              <a:t>instructions</a:t>
            </a:r>
            <a:r>
              <a:rPr lang="en-US" altLang="ko-KR" dirty="0" smtClean="0"/>
              <a:t> (</a:t>
            </a:r>
            <a:r>
              <a:rPr lang="en-US" altLang="ko-KR" dirty="0" smtClean="0">
                <a:solidFill>
                  <a:srgbClr val="00B0F0"/>
                </a:solidFill>
              </a:rPr>
              <a:t>NL</a:t>
            </a:r>
            <a:r>
              <a:rPr lang="en-US" altLang="ko-KR" dirty="0" smtClean="0"/>
              <a:t>) into correct </a:t>
            </a:r>
            <a:r>
              <a:rPr lang="en-US" altLang="ko-KR" dirty="0" smtClean="0">
                <a:solidFill>
                  <a:srgbClr val="FF0000"/>
                </a:solidFill>
              </a:rPr>
              <a:t>formal plan of actions </a:t>
            </a:r>
            <a:r>
              <a:rPr lang="en-US" altLang="ko-KR" dirty="0" smtClean="0"/>
              <a:t>(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 smtClean="0">
                <a:solidFill>
                  <a:srgbClr val="FF0000"/>
                </a:solidFill>
              </a:rPr>
              <a:t>eaning representations, MR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Learn from high </a:t>
            </a:r>
            <a:r>
              <a:rPr lang="en-US" altLang="ko-KR" dirty="0"/>
              <a:t>a</a:t>
            </a:r>
            <a:r>
              <a:rPr lang="en-US" altLang="ko-KR" dirty="0" smtClean="0"/>
              <a:t>mbiguity</a:t>
            </a:r>
          </a:p>
          <a:p>
            <a:pPr lvl="1"/>
            <a:r>
              <a:rPr lang="en-US" altLang="ko-KR" dirty="0" smtClean="0"/>
              <a:t>Training input of NL instruction / landmarks plan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(Chen and Mooney, 2011) </a:t>
            </a:r>
            <a:r>
              <a:rPr lang="en-US" altLang="ko-KR" dirty="0" smtClean="0"/>
              <a:t>pairs</a:t>
            </a:r>
          </a:p>
          <a:p>
            <a:pPr lvl="1"/>
            <a:r>
              <a:rPr lang="en-US" altLang="ko-KR" dirty="0" smtClean="0"/>
              <a:t>Landmarks plan</a:t>
            </a:r>
          </a:p>
          <a:p>
            <a:pPr lvl="2"/>
            <a:r>
              <a:rPr lang="en-US" altLang="ko-KR" dirty="0" smtClean="0"/>
              <a:t>Describe actions in the environment along with notable objects encountered on the way</a:t>
            </a:r>
          </a:p>
          <a:p>
            <a:pPr lvl="2"/>
            <a:r>
              <a:rPr lang="en-US" altLang="ko-KR" dirty="0" smtClean="0"/>
              <a:t>Overestimate the meaning of the instruction, including unnecessary details</a:t>
            </a:r>
          </a:p>
          <a:p>
            <a:pPr lvl="2"/>
            <a:r>
              <a:rPr lang="en-US" altLang="ko-KR" dirty="0" smtClean="0"/>
              <a:t>Only subset of the plan is relevant for the instruction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2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16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Landmarks</a:t>
                      </a:r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 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Travel ( steps: 1 )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at: EASEL , side: CONCRETE HALLWAY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Turn ( LEFT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Travel ( steps: 1 )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side: BLUE HALLWAY , front: WALL ) ,</a:t>
                      </a:r>
                    </a:p>
                    <a:p>
                      <a:pPr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Turn ( RIGHT ) ,</a:t>
                      </a:r>
                    </a:p>
                    <a:p>
                      <a:pPr marL="0" indent="0"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Verify ( back: WALL , front: BLUE HALLWAY , front: CHAIR ,</a:t>
                      </a:r>
                    </a:p>
                    <a:p>
                      <a:pPr marL="0" indent="0" latinLnBrk="1"/>
                      <a:r>
                        <a:rPr lang="en-US" altLang="ko-KR" sz="2200" b="0" dirty="0" smtClean="0"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)</a:t>
                      </a:r>
                      <a:endParaRPr lang="ko-KR" altLang="en-US" sz="2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17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Landmarks</a:t>
                      </a:r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 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at: EASEL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 side: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LEFT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side: BLUE HALLWAY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WALL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RIGHT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marL="0" indent="0"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back: WALL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BLUE HALLWAY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 front: CHAIR ,</a:t>
                      </a:r>
                    </a:p>
                    <a:p>
                      <a:pPr marL="0" indent="0"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)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18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91098"/>
              </p:ext>
            </p:extLst>
          </p:nvPr>
        </p:nvGraphicFramePr>
        <p:xfrm>
          <a:off x="395536" y="1412776"/>
          <a:ext cx="8424936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04"/>
                <a:gridCol w="6986532"/>
              </a:tblGrid>
              <a:tr h="1074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Instruction: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"at the easel, go left and then take a right onto the blue path at the corner"</a:t>
                      </a:r>
                      <a:endParaRPr lang="ko-KR" alt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505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Correct</a:t>
                      </a:r>
                    </a:p>
                    <a:p>
                      <a:pPr latinLnBrk="1"/>
                      <a:r>
                        <a:rPr lang="en-US" altLang="ko-KR" sz="2200" baseline="0" dirty="0" smtClean="0">
                          <a:latin typeface="Calibri" pitchFamily="34" charset="0"/>
                          <a:cs typeface="Calibri" pitchFamily="34" charset="0"/>
                        </a:rPr>
                        <a:t>plan: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 steps: 1 )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at: EASEL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side: CONCRETE HALLWAY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LEFT</a:t>
                      </a:r>
                      <a:r>
                        <a:rPr lang="en-US" altLang="ko-KR" sz="22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Verify ( front: CONCRETE HALLWAY 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Travel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steps: 1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side: BLUE HALLWAY </a:t>
                      </a:r>
                      <a:r>
                        <a:rPr lang="en-US" altLang="ko-KR" sz="2200" u="sng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WALL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 ,</a:t>
                      </a:r>
                    </a:p>
                    <a:p>
                      <a:pPr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Turn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RIGHT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en-US" altLang="ko-K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</a:p>
                    <a:p>
                      <a:pPr marL="0" indent="0" latinLnBrk="1"/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Verify</a:t>
                      </a:r>
                      <a:r>
                        <a:rPr lang="en-US" altLang="ko-K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(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back: WALL , </a:t>
                      </a:r>
                      <a:r>
                        <a:rPr lang="en-US" altLang="ko-KR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front: BLUE HALLWAY</a:t>
                      </a:r>
                      <a:r>
                        <a:rPr lang="en-US" altLang="ko-KR" sz="22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front: CHAIR ,</a:t>
                      </a:r>
                    </a:p>
                    <a:p>
                      <a:pPr marL="0" indent="0" latinLnBrk="1"/>
                      <a:r>
                        <a:rPr lang="en-US" altLang="ko-KR" sz="22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front: HATRACK , left: WALL , right: EASEL </a:t>
                      </a:r>
                      <a:r>
                        <a:rPr lang="en-US" altLang="ko-KR" sz="22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ko-KR" alt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0721" y="5517232"/>
            <a:ext cx="481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Exponential Number of Possibilities!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978897"/>
            <a:ext cx="904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Combinatorial </a:t>
            </a:r>
            <a:r>
              <a:rPr lang="en-US" altLang="ko-K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matching problem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between instruction </a:t>
            </a:r>
            <a:r>
              <a:rPr lang="en-US" altLang="ko-KR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and landmarks </a:t>
            </a:r>
            <a:r>
              <a:rPr lang="en-US" altLang="ko-K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plan</a:t>
            </a:r>
            <a:endParaRPr lang="en-US" altLang="ko-KR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Baseline Generative Model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altLang="ko-KR" dirty="0"/>
              <a:t>PCFG Induction Model for Grounded Language </a:t>
            </a:r>
            <a:r>
              <a:rPr lang="en-US" altLang="ko-KR" dirty="0" smtClean="0"/>
              <a:t>Learning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(Kim &amp; Mooney, EMNLP 2012)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Transform grounded language learning into standard PCFG grammar induction task</a:t>
            </a:r>
          </a:p>
          <a:p>
            <a:pPr lvl="1"/>
            <a:r>
              <a:rPr lang="en-US" altLang="ko-KR" dirty="0" smtClean="0"/>
              <a:t>Set of pre-defined PCFG conversion rules</a:t>
            </a:r>
          </a:p>
          <a:p>
            <a:pPr lvl="2"/>
            <a:r>
              <a:rPr lang="en-US" altLang="ko-KR" dirty="0"/>
              <a:t>P</a:t>
            </a:r>
            <a:r>
              <a:rPr lang="en-US" altLang="ko-KR" dirty="0" smtClean="0"/>
              <a:t>robabilistic relationship of formal meaning representations (MRs) and natural language phrases (NLs)</a:t>
            </a:r>
          </a:p>
          <a:p>
            <a:pPr lvl="1"/>
            <a:r>
              <a:rPr lang="en-US" altLang="ko-KR" dirty="0" smtClean="0"/>
              <a:t>Use semantic lexicon </a:t>
            </a:r>
          </a:p>
          <a:p>
            <a:pPr lvl="2"/>
            <a:r>
              <a:rPr lang="en-US" altLang="ko-KR" dirty="0" smtClean="0"/>
              <a:t>Help define generative process of larger semantic concepts (MRs) hierarchically generating smaller concepts and finally NL phrases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1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Effective approach to improve performance of generative models with secondary discriminative model</a:t>
            </a:r>
          </a:p>
          <a:p>
            <a:r>
              <a:rPr lang="en-US" altLang="ko-KR" dirty="0" smtClean="0"/>
              <a:t>Applied to various NLP tasks</a:t>
            </a:r>
          </a:p>
          <a:p>
            <a:pPr lvl="1"/>
            <a:r>
              <a:rPr lang="en-US" altLang="ko-KR" sz="2400" dirty="0" smtClean="0"/>
              <a:t>Syntactic parsing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(Collins, ICML 2000; Collins, ACL 2002; </a:t>
            </a:r>
            <a:r>
              <a:rPr lang="en-US" altLang="ko-KR" sz="1600" dirty="0" err="1" smtClean="0">
                <a:solidFill>
                  <a:schemeClr val="bg1">
                    <a:lumMod val="65000"/>
                  </a:schemeClr>
                </a:solidFill>
              </a:rPr>
              <a:t>Charniak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 &amp; Johnson, ACL 2005)</a:t>
            </a:r>
            <a:endParaRPr lang="en-US" altLang="ko-K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400" dirty="0" smtClean="0"/>
              <a:t>Semantic parsing</a:t>
            </a:r>
            <a:r>
              <a:rPr lang="en-US" altLang="ko-KR" sz="2100" dirty="0" smtClean="0"/>
              <a:t>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(Lu 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EMNLP 2008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altLang="ko-KR" sz="1600" dirty="0" err="1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 and Mooney,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ACL 2006)</a:t>
            </a:r>
            <a:endParaRPr lang="en-US" altLang="ko-K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400" dirty="0" smtClean="0"/>
              <a:t>Part-of-speech </a:t>
            </a:r>
            <a:r>
              <a:rPr lang="en-US" altLang="ko-KR" sz="2400" dirty="0"/>
              <a:t>tagging 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(Collins,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EMNLP 2002)</a:t>
            </a:r>
            <a:endParaRPr lang="en-US" altLang="ko-K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400" dirty="0" smtClean="0"/>
              <a:t>Semantic role labeling 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1600" dirty="0" err="1">
                <a:solidFill>
                  <a:schemeClr val="bg1">
                    <a:lumMod val="65000"/>
                  </a:schemeClr>
                </a:solidFill>
              </a:rPr>
              <a:t>Toutanova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 et al.,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ACL 2005)</a:t>
            </a:r>
            <a:endParaRPr lang="en-US" altLang="ko-K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400" dirty="0" smtClean="0"/>
              <a:t>Named entity recognition 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(Collins,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ACL 2002)</a:t>
            </a:r>
            <a:endParaRPr lang="en-US" altLang="ko-KR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400" dirty="0"/>
              <a:t>M</a:t>
            </a:r>
            <a:r>
              <a:rPr lang="en-US" altLang="ko-KR" sz="2400" dirty="0" smtClean="0"/>
              <a:t>achine translation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1600" dirty="0" err="1" smtClean="0">
                <a:solidFill>
                  <a:schemeClr val="bg1">
                    <a:lumMod val="65000"/>
                  </a:schemeClr>
                </a:solidFill>
              </a:rPr>
              <a:t>Shen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NAACL 2004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; Fraser and </a:t>
            </a:r>
            <a:r>
              <a:rPr lang="en-US" altLang="ko-KR" sz="1600" dirty="0" err="1">
                <a:solidFill>
                  <a:schemeClr val="bg1">
                    <a:lumMod val="65000"/>
                  </a:schemeClr>
                </a:solidFill>
              </a:rPr>
              <a:t>Marcu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ACL 2006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endParaRPr lang="en-US" altLang="ko-KR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ko-KR" sz="2400" dirty="0" smtClean="0"/>
              <a:t>Surface realization in language generation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White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&amp; </a:t>
            </a:r>
            <a:r>
              <a:rPr lang="en-US" altLang="ko-KR" sz="1600" dirty="0" err="1" smtClean="0">
                <a:solidFill>
                  <a:schemeClr val="bg1">
                    <a:lumMod val="65000"/>
                  </a:schemeClr>
                </a:solidFill>
              </a:rPr>
              <a:t>Rajkumar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EMNLP 2009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altLang="ko-KR" sz="1600" dirty="0" err="1">
                <a:solidFill>
                  <a:schemeClr val="bg1">
                    <a:lumMod val="65000"/>
                  </a:schemeClr>
                </a:solidFill>
              </a:rPr>
              <a:t>Konstas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&amp; </a:t>
            </a:r>
            <a:r>
              <a:rPr lang="en-US" altLang="ko-KR" sz="1600" dirty="0" err="1">
                <a:solidFill>
                  <a:schemeClr val="bg1">
                    <a:lumMod val="65000"/>
                  </a:schemeClr>
                </a:solidFill>
              </a:rPr>
              <a:t>Lapata</a:t>
            </a: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ko-KR" sz="1600" dirty="0" smtClean="0">
                <a:solidFill>
                  <a:schemeClr val="bg1">
                    <a:lumMod val="65000"/>
                  </a:schemeClr>
                </a:solidFill>
              </a:rPr>
              <a:t>ACL 2012)</a:t>
            </a:r>
          </a:p>
          <a:p>
            <a:r>
              <a:rPr lang="en-US" altLang="ko-KR" dirty="0" smtClean="0"/>
              <a:t>Goal: </a:t>
            </a:r>
          </a:p>
          <a:p>
            <a:pPr lvl="1"/>
            <a:r>
              <a:rPr lang="en-US" altLang="ko-KR" dirty="0" smtClean="0"/>
              <a:t>Adapt </a:t>
            </a:r>
            <a:r>
              <a:rPr lang="en-US" altLang="ko-KR" b="1" dirty="0" smtClean="0">
                <a:solidFill>
                  <a:srgbClr val="FF0000"/>
                </a:solidFill>
              </a:rPr>
              <a:t>discriminative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reranking</a:t>
            </a:r>
            <a:r>
              <a:rPr lang="en-US" altLang="ko-KR" dirty="0" smtClean="0"/>
              <a:t> to </a:t>
            </a:r>
            <a:r>
              <a:rPr lang="en-US" altLang="ko-KR" b="1" dirty="0" smtClean="0">
                <a:solidFill>
                  <a:srgbClr val="00B0F0"/>
                </a:solidFill>
              </a:rPr>
              <a:t>grounded language learning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0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직선 연결선 91"/>
          <p:cNvCxnSpPr>
            <a:stCxn id="103" idx="2"/>
            <a:endCxn id="107" idx="0"/>
          </p:cNvCxnSpPr>
          <p:nvPr/>
        </p:nvCxnSpPr>
        <p:spPr>
          <a:xfrm flipH="1">
            <a:off x="2685054" y="1888548"/>
            <a:ext cx="1886946" cy="12767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103" idx="2"/>
            <a:endCxn id="108" idx="0"/>
          </p:cNvCxnSpPr>
          <p:nvPr/>
        </p:nvCxnSpPr>
        <p:spPr>
          <a:xfrm>
            <a:off x="4572000" y="1888548"/>
            <a:ext cx="2638388" cy="12767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2289010" y="2102157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2289010" y="2732026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직선 연결선 52"/>
          <p:cNvCxnSpPr>
            <a:stCxn id="51" idx="2"/>
            <a:endCxn id="52" idx="0"/>
          </p:cNvCxnSpPr>
          <p:nvPr/>
        </p:nvCxnSpPr>
        <p:spPr>
          <a:xfrm>
            <a:off x="2685054" y="244399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/>
          <p:cNvSpPr/>
          <p:nvPr/>
        </p:nvSpPr>
        <p:spPr>
          <a:xfrm>
            <a:off x="2144994" y="2016227"/>
            <a:ext cx="1080120" cy="1287584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7578812" y="2732026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6066644" y="2102157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7578812" y="2102157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직선 연결선 75"/>
          <p:cNvCxnSpPr>
            <a:stCxn id="74" idx="2"/>
            <a:endCxn id="72" idx="0"/>
          </p:cNvCxnSpPr>
          <p:nvPr/>
        </p:nvCxnSpPr>
        <p:spPr>
          <a:xfrm>
            <a:off x="7974856" y="244399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73" idx="3"/>
            <a:endCxn id="74" idx="1"/>
          </p:cNvCxnSpPr>
          <p:nvPr/>
        </p:nvCxnSpPr>
        <p:spPr>
          <a:xfrm>
            <a:off x="6858732" y="227307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5914244" y="2016227"/>
            <a:ext cx="2592288" cy="1287584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146140"/>
            <a:ext cx="85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8369" y="6146140"/>
            <a:ext cx="54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go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880" y="87015"/>
            <a:ext cx="8920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Generative Process</a:t>
            </a:r>
            <a:endParaRPr lang="ko-KR" alt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192307"/>
            <a:ext cx="567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2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NL:</a:t>
            </a:r>
            <a:endParaRPr lang="ko-KR" altLang="en-US" sz="22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90" y="209643"/>
            <a:ext cx="143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Context MR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0222" y="2348880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Relevant</a:t>
            </a:r>
            <a:br>
              <a:rPr lang="en-US" altLang="ko-KR" sz="20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Lexemes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66075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95536" y="1290622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471736" y="1290622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BLUE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HALL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371836" y="1290622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front: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EASEL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419872" y="1290622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steps: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2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496071" y="1302694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left: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HATRACK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07704" y="66075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19872" y="66075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Travel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32040" y="66075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직선 연결선 17"/>
          <p:cNvCxnSpPr>
            <a:stCxn id="4" idx="2"/>
            <a:endCxn id="8" idx="0"/>
          </p:cNvCxnSpPr>
          <p:nvPr/>
        </p:nvCxnSpPr>
        <p:spPr>
          <a:xfrm>
            <a:off x="791580" y="100259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4" idx="2"/>
            <a:endCxn id="9" idx="0"/>
          </p:cNvCxnSpPr>
          <p:nvPr/>
        </p:nvCxnSpPr>
        <p:spPr>
          <a:xfrm flipH="1">
            <a:off x="1867780" y="1002590"/>
            <a:ext cx="43596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4" idx="2"/>
            <a:endCxn id="11" idx="0"/>
          </p:cNvCxnSpPr>
          <p:nvPr/>
        </p:nvCxnSpPr>
        <p:spPr>
          <a:xfrm>
            <a:off x="2303748" y="1002590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2" idx="0"/>
          </p:cNvCxnSpPr>
          <p:nvPr/>
        </p:nvCxnSpPr>
        <p:spPr>
          <a:xfrm>
            <a:off x="3815916" y="100259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6" idx="2"/>
            <a:endCxn id="13" idx="0"/>
          </p:cNvCxnSpPr>
          <p:nvPr/>
        </p:nvCxnSpPr>
        <p:spPr>
          <a:xfrm flipH="1">
            <a:off x="4892115" y="1002588"/>
            <a:ext cx="435969" cy="300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14" idx="1"/>
          </p:cNvCxnSpPr>
          <p:nvPr/>
        </p:nvCxnSpPr>
        <p:spPr>
          <a:xfrm>
            <a:off x="1187624" y="83167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2699792" y="83167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5" idx="3"/>
            <a:endCxn id="16" idx="1"/>
          </p:cNvCxnSpPr>
          <p:nvPr/>
        </p:nvCxnSpPr>
        <p:spPr>
          <a:xfrm>
            <a:off x="4211960" y="83167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6444208" y="660751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Turn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6444208" y="1290622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RIGHT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직선 연결선 55"/>
          <p:cNvCxnSpPr>
            <a:stCxn id="54" idx="2"/>
            <a:endCxn id="55" idx="0"/>
          </p:cNvCxnSpPr>
          <p:nvPr/>
        </p:nvCxnSpPr>
        <p:spPr>
          <a:xfrm>
            <a:off x="6840252" y="1002590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6" idx="3"/>
            <a:endCxn id="54" idx="1"/>
          </p:cNvCxnSpPr>
          <p:nvPr/>
        </p:nvCxnSpPr>
        <p:spPr>
          <a:xfrm>
            <a:off x="5724128" y="83167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251520" y="548680"/>
            <a:ext cx="8640960" cy="133986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5396171" y="1301076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</a:p>
          <a:p>
            <a:pPr algn="ctr" latinLnBrk="0">
              <a:lnSpc>
                <a:spcPct val="80000"/>
              </a:lnSpc>
            </a:pP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4" name="직선 연결선 83"/>
          <p:cNvCxnSpPr>
            <a:endCxn id="79" idx="0"/>
          </p:cNvCxnSpPr>
          <p:nvPr/>
        </p:nvCxnSpPr>
        <p:spPr>
          <a:xfrm>
            <a:off x="5328083" y="1013044"/>
            <a:ext cx="4641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모서리가 둥근 직사각형 88"/>
          <p:cNvSpPr/>
          <p:nvPr/>
        </p:nvSpPr>
        <p:spPr>
          <a:xfrm>
            <a:off x="7956376" y="662703"/>
            <a:ext cx="792088" cy="341837"/>
          </a:xfrm>
          <a:prstGeom prst="round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Verify</a:t>
            </a:r>
            <a:endParaRPr lang="ko-KR" altLang="en-US" sz="1400" dirty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7956376" y="1292574"/>
            <a:ext cx="792088" cy="504056"/>
          </a:xfrm>
          <a:prstGeom prst="ellipse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at:</a:t>
            </a:r>
            <a:b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</a:br>
            <a:r>
              <a:rPr lang="en-US" altLang="ko-KR" sz="1400" dirty="0" smtClean="0">
                <a:ln w="9525">
                  <a:noFill/>
                </a:ln>
                <a:latin typeface="Calibri" pitchFamily="34" charset="0"/>
                <a:cs typeface="Calibri" pitchFamily="34" charset="0"/>
              </a:rPr>
              <a:t>CHAIR</a:t>
            </a:r>
            <a:endParaRPr lang="ko-KR" altLang="en-US" sz="1400" dirty="0" smtClean="0">
              <a:ln w="9525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1" name="직선 연결선 90"/>
          <p:cNvCxnSpPr>
            <a:stCxn id="89" idx="2"/>
            <a:endCxn id="90" idx="0"/>
          </p:cNvCxnSpPr>
          <p:nvPr/>
        </p:nvCxnSpPr>
        <p:spPr>
          <a:xfrm>
            <a:off x="8352420" y="1004540"/>
            <a:ext cx="0" cy="288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>
            <a:stCxn id="54" idx="3"/>
            <a:endCxn id="89" idx="1"/>
          </p:cNvCxnSpPr>
          <p:nvPr/>
        </p:nvCxnSpPr>
        <p:spPr>
          <a:xfrm>
            <a:off x="7236296" y="831670"/>
            <a:ext cx="720080" cy="195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91680" y="198884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000" b="1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ko-KR" altLang="en-US" sz="2000" b="1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80112" y="198884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0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ko-KR" altLang="en-US" sz="2000" b="1" baseline="-25000" dirty="0" smtClean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989598" y="3645024"/>
                <a:ext cx="1385764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𝑷𝒉𝒓𝒂𝒔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598" y="3645024"/>
                <a:ext cx="1385764" cy="428387"/>
              </a:xfrm>
              <a:prstGeom prst="rect">
                <a:avLst/>
              </a:prstGeom>
              <a:blipFill rotWithShape="0"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454739" y="4217825"/>
                <a:ext cx="800668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 baseline="-250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9" y="4217825"/>
                <a:ext cx="800668" cy="428387"/>
              </a:xfrm>
              <a:prstGeom prst="rect">
                <a:avLst/>
              </a:prstGeom>
              <a:blipFill rotWithShape="0"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883796" y="4225818"/>
                <a:ext cx="1072152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∅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796" y="4225818"/>
                <a:ext cx="1072152" cy="404406"/>
              </a:xfrm>
              <a:prstGeom prst="rect">
                <a:avLst/>
              </a:prstGeom>
              <a:blipFill rotWithShape="0"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18788" y="4790626"/>
                <a:ext cx="997837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𝑷𝒉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ko-KR" sz="2000" b="1" i="0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𝐋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0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88" y="4790626"/>
                <a:ext cx="997837" cy="428387"/>
              </a:xfrm>
              <a:prstGeom prst="rect">
                <a:avLst/>
              </a:prstGeom>
              <a:blipFill rotWithShape="0"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804038" y="4782631"/>
                <a:ext cx="1183786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38" y="4782631"/>
                <a:ext cx="1183786" cy="428387"/>
              </a:xfrm>
              <a:prstGeom prst="rect">
                <a:avLst/>
              </a:prstGeom>
              <a:blipFill rotWithShape="0"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3918" y="5363426"/>
                <a:ext cx="1183786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18" y="5363426"/>
                <a:ext cx="1183786" cy="428387"/>
              </a:xfrm>
              <a:prstGeom prst="rect">
                <a:avLst/>
              </a:prstGeom>
              <a:blipFill rotWithShape="0"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직선 연결선 62"/>
          <p:cNvCxnSpPr>
            <a:stCxn id="107" idx="2"/>
            <a:endCxn id="97" idx="0"/>
          </p:cNvCxnSpPr>
          <p:nvPr/>
        </p:nvCxnSpPr>
        <p:spPr>
          <a:xfrm flipH="1">
            <a:off x="2682480" y="3303811"/>
            <a:ext cx="2574" cy="34121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97" idx="2"/>
            <a:endCxn id="99" idx="0"/>
          </p:cNvCxnSpPr>
          <p:nvPr/>
        </p:nvCxnSpPr>
        <p:spPr>
          <a:xfrm flipH="1">
            <a:off x="1855073" y="4073411"/>
            <a:ext cx="827407" cy="14441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97" idx="2"/>
            <a:endCxn id="58" idx="0"/>
          </p:cNvCxnSpPr>
          <p:nvPr/>
        </p:nvCxnSpPr>
        <p:spPr>
          <a:xfrm>
            <a:off x="2682480" y="4073411"/>
            <a:ext cx="737392" cy="15240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99" idx="2"/>
            <a:endCxn id="59" idx="0"/>
          </p:cNvCxnSpPr>
          <p:nvPr/>
        </p:nvCxnSpPr>
        <p:spPr>
          <a:xfrm flipH="1">
            <a:off x="1317707" y="4646212"/>
            <a:ext cx="537366" cy="14441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>
            <a:stCxn id="99" idx="2"/>
            <a:endCxn id="60" idx="0"/>
          </p:cNvCxnSpPr>
          <p:nvPr/>
        </p:nvCxnSpPr>
        <p:spPr>
          <a:xfrm>
            <a:off x="1855073" y="4646212"/>
            <a:ext cx="540858" cy="13641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stCxn id="59" idx="2"/>
            <a:endCxn id="62" idx="0"/>
          </p:cNvCxnSpPr>
          <p:nvPr/>
        </p:nvCxnSpPr>
        <p:spPr>
          <a:xfrm flipH="1">
            <a:off x="1315811" y="5219013"/>
            <a:ext cx="1896" cy="14441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60" idx="2"/>
          </p:cNvCxnSpPr>
          <p:nvPr/>
        </p:nvCxnSpPr>
        <p:spPr>
          <a:xfrm>
            <a:off x="2395931" y="5211018"/>
            <a:ext cx="0" cy="1042515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58" idx="2"/>
          </p:cNvCxnSpPr>
          <p:nvPr/>
        </p:nvCxnSpPr>
        <p:spPr>
          <a:xfrm>
            <a:off x="3419872" y="4630224"/>
            <a:ext cx="0" cy="162330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62" idx="2"/>
          </p:cNvCxnSpPr>
          <p:nvPr/>
        </p:nvCxnSpPr>
        <p:spPr>
          <a:xfrm>
            <a:off x="1315811" y="5791813"/>
            <a:ext cx="0" cy="4617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522135" y="3501008"/>
                <a:ext cx="1385764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𝑷𝒉𝒓𝒂𝒔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35" y="3501008"/>
                <a:ext cx="1385764" cy="428387"/>
              </a:xfrm>
              <a:prstGeom prst="rect">
                <a:avLst/>
              </a:prstGeom>
              <a:blipFill rotWithShape="0">
                <a:blip r:embed="rId9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724128" y="4066903"/>
                <a:ext cx="978601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𝒉𝑿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 baseline="-250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66903"/>
                <a:ext cx="978601" cy="428387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372379" y="4073363"/>
                <a:ext cx="1160061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79" y="4073363"/>
                <a:ext cx="1160061" cy="426527"/>
              </a:xfrm>
              <a:prstGeom prst="rect">
                <a:avLst/>
              </a:prstGeom>
              <a:blipFill rotWithShape="0">
                <a:blip r:embed="rId1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014323" y="4632798"/>
                <a:ext cx="997837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𝑷𝒉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ko-KR" sz="2000" b="1" i="0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𝐋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0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323" y="4632798"/>
                <a:ext cx="997837" cy="428387"/>
              </a:xfrm>
              <a:prstGeom prst="rect">
                <a:avLst/>
              </a:prstGeom>
              <a:blipFill rotWithShape="0">
                <a:blip r:embed="rId12"/>
                <a:stretch>
                  <a:fillRect l="-613"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392391" y="4643859"/>
                <a:ext cx="1072153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ko-KR" sz="2000" b="1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∅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91" y="4643859"/>
                <a:ext cx="1072153" cy="404406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372056" y="5192233"/>
                <a:ext cx="1072152" cy="404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∅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56" y="5192233"/>
                <a:ext cx="1072152" cy="404406"/>
              </a:xfrm>
              <a:prstGeom prst="rect">
                <a:avLst/>
              </a:prstGeom>
              <a:blipFill rotWithShape="0">
                <a:blip r:embed="rId1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직선 연결선 108"/>
          <p:cNvCxnSpPr>
            <a:stCxn id="100" idx="2"/>
            <a:endCxn id="101" idx="0"/>
          </p:cNvCxnSpPr>
          <p:nvPr/>
        </p:nvCxnSpPr>
        <p:spPr>
          <a:xfrm flipH="1">
            <a:off x="6213429" y="3929395"/>
            <a:ext cx="1001588" cy="13750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100" idx="2"/>
            <a:endCxn id="102" idx="0"/>
          </p:cNvCxnSpPr>
          <p:nvPr/>
        </p:nvCxnSpPr>
        <p:spPr>
          <a:xfrm>
            <a:off x="7215017" y="3929395"/>
            <a:ext cx="737393" cy="14396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101" idx="2"/>
            <a:endCxn id="104" idx="0"/>
          </p:cNvCxnSpPr>
          <p:nvPr/>
        </p:nvCxnSpPr>
        <p:spPr>
          <a:xfrm flipH="1">
            <a:off x="5513242" y="4495290"/>
            <a:ext cx="700187" cy="13750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101" idx="2"/>
            <a:endCxn id="105" idx="0"/>
          </p:cNvCxnSpPr>
          <p:nvPr/>
        </p:nvCxnSpPr>
        <p:spPr>
          <a:xfrm>
            <a:off x="6213429" y="4495290"/>
            <a:ext cx="715039" cy="14856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>
            <a:stCxn id="104" idx="2"/>
            <a:endCxn id="106" idx="0"/>
          </p:cNvCxnSpPr>
          <p:nvPr/>
        </p:nvCxnSpPr>
        <p:spPr>
          <a:xfrm>
            <a:off x="5513242" y="5061185"/>
            <a:ext cx="394890" cy="13104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>
            <a:stCxn id="105" idx="2"/>
          </p:cNvCxnSpPr>
          <p:nvPr/>
        </p:nvCxnSpPr>
        <p:spPr>
          <a:xfrm>
            <a:off x="6928468" y="5048265"/>
            <a:ext cx="3606" cy="120526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>
            <a:stCxn id="102" idx="2"/>
          </p:cNvCxnSpPr>
          <p:nvPr/>
        </p:nvCxnSpPr>
        <p:spPr>
          <a:xfrm>
            <a:off x="7952410" y="4499890"/>
            <a:ext cx="22446" cy="1753643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>
            <a:stCxn id="106" idx="2"/>
          </p:cNvCxnSpPr>
          <p:nvPr/>
        </p:nvCxnSpPr>
        <p:spPr>
          <a:xfrm flipH="1">
            <a:off x="5898528" y="5596639"/>
            <a:ext cx="9604" cy="71745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>
            <a:stCxn id="108" idx="2"/>
            <a:endCxn id="100" idx="0"/>
          </p:cNvCxnSpPr>
          <p:nvPr/>
        </p:nvCxnSpPr>
        <p:spPr>
          <a:xfrm>
            <a:off x="7210388" y="3303811"/>
            <a:ext cx="4629" cy="19719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532967" y="5198693"/>
                <a:ext cx="997837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𝑷𝒉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ko-KR" sz="2000" b="1" i="0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𝐋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0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67" y="5198693"/>
                <a:ext cx="997837" cy="428387"/>
              </a:xfrm>
              <a:prstGeom prst="rect">
                <a:avLst/>
              </a:prstGeom>
              <a:blipFill rotWithShape="0">
                <a:blip r:embed="rId15"/>
                <a:stretch>
                  <a:fillRect l="-613"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438617" y="5764589"/>
                <a:ext cx="1183786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𝑾𝒐𝒓</m:t>
                      </m:r>
                      <m:sSub>
                        <m:sSubPr>
                          <m:ctrlP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𝑳</m:t>
                              </m:r>
                            </m:sub>
                          </m:sSub>
                        </m:e>
                        <m:sub>
                          <m:r>
                            <a:rPr lang="en-US" altLang="ko-KR" sz="2000" b="1" i="1" dirty="0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17" y="5764589"/>
                <a:ext cx="1183786" cy="428387"/>
              </a:xfrm>
              <a:prstGeom prst="rect">
                <a:avLst/>
              </a:prstGeom>
              <a:blipFill rotWithShape="0">
                <a:blip r:embed="rId1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직선 연결선 120"/>
          <p:cNvCxnSpPr>
            <a:stCxn id="104" idx="2"/>
            <a:endCxn id="119" idx="0"/>
          </p:cNvCxnSpPr>
          <p:nvPr/>
        </p:nvCxnSpPr>
        <p:spPr>
          <a:xfrm flipH="1">
            <a:off x="5031886" y="5061185"/>
            <a:ext cx="481356" cy="137508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119" idx="2"/>
            <a:endCxn id="120" idx="0"/>
          </p:cNvCxnSpPr>
          <p:nvPr/>
        </p:nvCxnSpPr>
        <p:spPr>
          <a:xfrm flipH="1">
            <a:off x="5030510" y="5627080"/>
            <a:ext cx="1376" cy="13750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>
            <a:stCxn id="120" idx="2"/>
          </p:cNvCxnSpPr>
          <p:nvPr/>
        </p:nvCxnSpPr>
        <p:spPr>
          <a:xfrm>
            <a:off x="5030510" y="6192976"/>
            <a:ext cx="0" cy="12111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042577" y="614614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and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071912" y="6146140"/>
            <a:ext cx="69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left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658865" y="6146140"/>
            <a:ext cx="49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to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586867" y="61461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586749" y="6146140"/>
            <a:ext cx="80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sofa</a:t>
            </a:r>
            <a:endParaRPr lang="ko-KR" altLang="en-US" sz="2800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00"/>
                            </p:stCondLst>
                            <p:childTnLst>
                              <p:par>
                                <p:cTn id="2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00"/>
                            </p:stCondLst>
                            <p:childTnLst>
                              <p:par>
                                <p:cTn id="28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0"/>
                            </p:stCondLst>
                            <p:childTnLst>
                              <p:par>
                                <p:cTn id="29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500"/>
                            </p:stCondLst>
                            <p:childTnLst>
                              <p:par>
                                <p:cTn id="30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107" grpId="0" animBg="1"/>
      <p:bldP spid="72" grpId="0" animBg="1"/>
      <p:bldP spid="73" grpId="0" animBg="1"/>
      <p:bldP spid="74" grpId="0" animBg="1"/>
      <p:bldP spid="108" grpId="0" animBg="1"/>
      <p:bldP spid="2" grpId="0"/>
      <p:bldP spid="2" grpId="1"/>
      <p:bldP spid="71" grpId="0"/>
      <p:bldP spid="71" grpId="1"/>
      <p:bldP spid="6" grpId="0"/>
      <p:bldP spid="7" grpId="0"/>
      <p:bldP spid="82" grpId="0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4" grpId="0" animBg="1"/>
      <p:bldP spid="55" grpId="0" animBg="1"/>
      <p:bldP spid="103" grpId="0" animBg="1"/>
      <p:bldP spid="79" grpId="0" animBg="1"/>
      <p:bldP spid="89" grpId="0" animBg="1"/>
      <p:bldP spid="90" grpId="0" animBg="1"/>
      <p:bldP spid="94" grpId="0"/>
      <p:bldP spid="95" grpId="0"/>
      <p:bldP spid="97" grpId="0"/>
      <p:bldP spid="99" grpId="0"/>
      <p:bldP spid="58" grpId="0"/>
      <p:bldP spid="59" grpId="0"/>
      <p:bldP spid="60" grpId="0"/>
      <p:bldP spid="62" grpId="0"/>
      <p:bldP spid="100" grpId="0"/>
      <p:bldP spid="101" grpId="0"/>
      <p:bldP spid="102" grpId="0"/>
      <p:bldP spid="104" grpId="0"/>
      <p:bldP spid="105" grpId="0"/>
      <p:bldP spid="106" grpId="0"/>
      <p:bldP spid="119" grpId="0"/>
      <p:bldP spid="120" grpId="0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can we apply discriminative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Impossible to apply standard discriminative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to grounded language learning</a:t>
            </a:r>
          </a:p>
          <a:p>
            <a:pPr lvl="1"/>
            <a:r>
              <a:rPr lang="en-US" altLang="ko-KR" dirty="0" smtClean="0"/>
              <a:t>Lack of a single gold-standard reference for each training example</a:t>
            </a:r>
          </a:p>
          <a:p>
            <a:pPr lvl="1"/>
            <a:r>
              <a:rPr lang="en-US" altLang="ko-KR" dirty="0" smtClean="0"/>
              <a:t>Instead, provides weak supervision of surrounding perceptual context (landmarks plan)</a:t>
            </a:r>
          </a:p>
          <a:p>
            <a:r>
              <a:rPr lang="en-US" altLang="ko-KR" dirty="0" smtClean="0"/>
              <a:t>Use response feedback from</a:t>
            </a:r>
            <a:r>
              <a:rPr lang="ko-KR" altLang="en-US" dirty="0" smtClean="0"/>
              <a:t> </a:t>
            </a:r>
            <a:r>
              <a:rPr lang="en-US" altLang="ko-KR" dirty="0" smtClean="0"/>
              <a:t>perceptual world </a:t>
            </a:r>
          </a:p>
          <a:p>
            <a:pPr lvl="1"/>
            <a:r>
              <a:rPr lang="en-US" altLang="ko-KR" dirty="0" smtClean="0"/>
              <a:t>Evaluate candidate formal meaning representations (MRs) by executing them in simulated worlds</a:t>
            </a:r>
          </a:p>
          <a:p>
            <a:pPr lvl="2"/>
            <a:r>
              <a:rPr lang="en-US" altLang="ko-KR" dirty="0" smtClean="0"/>
              <a:t>Used in evaluating the final end-task, plan execution</a:t>
            </a:r>
          </a:p>
          <a:p>
            <a:pPr lvl="1"/>
            <a:r>
              <a:rPr lang="en-US" altLang="ko-KR" dirty="0" smtClean="0"/>
              <a:t>Weak indication of whether a candidate is good/bad</a:t>
            </a:r>
          </a:p>
          <a:p>
            <a:pPr lvl="1"/>
            <a:r>
              <a:rPr lang="en-US" altLang="ko-KR" dirty="0" smtClean="0"/>
              <a:t>Multiple candidate parses for parameter update</a:t>
            </a:r>
          </a:p>
          <a:p>
            <a:pPr lvl="2"/>
            <a:r>
              <a:rPr lang="en-US" altLang="ko-KR" dirty="0" smtClean="0"/>
              <a:t>Response signal is weak and distributed over all candidates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9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Reranking</a:t>
            </a:r>
            <a:r>
              <a:rPr lang="en-US" altLang="ko-KR" dirty="0" smtClean="0"/>
              <a:t> Model: </a:t>
            </a:r>
            <a:br>
              <a:rPr lang="en-US" altLang="ko-KR" dirty="0" smtClean="0"/>
            </a:br>
            <a:r>
              <a:rPr lang="en-US" altLang="ko-KR" dirty="0" smtClean="0"/>
              <a:t>Averaged Perceptron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(Collins, ICML 2000)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Parameter weight vector is updated when trained model predicts a wrong candidate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87524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7569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7" name="직선 화살표 연결선 6"/>
          <p:cNvCxnSpPr>
            <a:stCxn id="5" idx="3"/>
            <a:endCxn id="14" idx="1"/>
          </p:cNvCxnSpPr>
          <p:nvPr/>
        </p:nvCxnSpPr>
        <p:spPr>
          <a:xfrm flipV="1">
            <a:off x="1439652" y="3284984"/>
            <a:ext cx="554869" cy="91193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>
            <a:stCxn id="5" idx="3"/>
            <a:endCxn id="15" idx="1"/>
          </p:cNvCxnSpPr>
          <p:nvPr/>
        </p:nvCxnSpPr>
        <p:spPr>
          <a:xfrm flipV="1">
            <a:off x="1439652" y="3741624"/>
            <a:ext cx="554869" cy="45529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  <a:endCxn id="16" idx="1"/>
          </p:cNvCxnSpPr>
          <p:nvPr/>
        </p:nvCxnSpPr>
        <p:spPr>
          <a:xfrm>
            <a:off x="1439652" y="4196918"/>
            <a:ext cx="554869" cy="6431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3"/>
            <a:endCxn id="17" idx="1"/>
          </p:cNvCxnSpPr>
          <p:nvPr/>
        </p:nvCxnSpPr>
        <p:spPr>
          <a:xfrm>
            <a:off x="1439652" y="4196918"/>
            <a:ext cx="554869" cy="6519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3"/>
            <a:endCxn id="18" idx="1"/>
          </p:cNvCxnSpPr>
          <p:nvPr/>
        </p:nvCxnSpPr>
        <p:spPr>
          <a:xfrm>
            <a:off x="1439652" y="4196918"/>
            <a:ext cx="554869" cy="191151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3688" y="5325385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715835"/>
            <a:ext cx="18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n-best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94521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94521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994521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994521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994521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402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504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863588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626386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86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3321305" y="328498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3321305" y="374162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321305" y="4261229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321305" y="484885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3321305" y="6108431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7236296" y="5227346"/>
            <a:ext cx="1728192" cy="50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Gold Standard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Reference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29" name="꺾인 연결선 28"/>
          <p:cNvCxnSpPr>
            <a:stCxn id="20" idx="2"/>
            <a:endCxn id="81" idx="2"/>
          </p:cNvCxnSpPr>
          <p:nvPr/>
        </p:nvCxnSpPr>
        <p:spPr>
          <a:xfrm rot="5400000" flipH="1" flipV="1">
            <a:off x="4363942" y="2664949"/>
            <a:ext cx="182518" cy="7183227"/>
          </a:xfrm>
          <a:prstGeom prst="bentConnector3">
            <a:avLst>
              <a:gd name="adj1" fmla="val -1252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8" idx="1"/>
          </p:cNvCxnSpPr>
          <p:nvPr/>
        </p:nvCxnSpPr>
        <p:spPr>
          <a:xfrm flipH="1">
            <a:off x="5811932" y="5481307"/>
            <a:ext cx="1424364" cy="7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endCxn id="17" idx="2"/>
          </p:cNvCxnSpPr>
          <p:nvPr/>
        </p:nvCxnSpPr>
        <p:spPr>
          <a:xfrm rot="10800000">
            <a:off x="2657914" y="4992872"/>
            <a:ext cx="1968473" cy="2510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1922512" y="4581128"/>
            <a:ext cx="4953744" cy="557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5243930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2"/>
            <a:endCxn id="71" idx="0"/>
          </p:cNvCxnSpPr>
          <p:nvPr/>
        </p:nvCxnSpPr>
        <p:spPr>
          <a:xfrm flipH="1">
            <a:off x="3966921" y="3685159"/>
            <a:ext cx="3860285" cy="9638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  <a:endCxn id="28" idx="0"/>
          </p:cNvCxnSpPr>
          <p:nvPr/>
        </p:nvCxnSpPr>
        <p:spPr>
          <a:xfrm>
            <a:off x="7827206" y="3685159"/>
            <a:ext cx="273186" cy="15421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411222" y="1941007"/>
            <a:ext cx="216024" cy="2615945"/>
          </a:xfrm>
          <a:prstGeom prst="bentConnector3">
            <a:avLst>
              <a:gd name="adj1" fmla="val 2058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85394" y="2577742"/>
            <a:ext cx="89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63324" y="2492896"/>
            <a:ext cx="86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feature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vector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38076" y="3105001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3105001"/>
                <a:ext cx="457689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38076" y="3552712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3552712"/>
                <a:ext cx="45768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738076" y="4059796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4059796"/>
                <a:ext cx="45768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8076" y="4649046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4649046"/>
                <a:ext cx="45768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38076" y="5913893"/>
                <a:ext cx="4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5913893"/>
                <a:ext cx="46410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4093012" y="329300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4093012" y="374964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4093012" y="4269250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4093012" y="4856876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4093012" y="6116452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12360" y="5803410"/>
                <a:ext cx="468910" cy="361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803410"/>
                <a:ext cx="468910" cy="361894"/>
              </a:xfrm>
              <a:prstGeom prst="rect">
                <a:avLst/>
              </a:prstGeom>
              <a:blipFill rotWithShape="0">
                <a:blip r:embed="rId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404622" y="3356992"/>
                <a:ext cx="845167" cy="328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en-US" altLang="ko-KR" sz="1400" b="1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22" y="3356992"/>
                <a:ext cx="845167" cy="3281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/>
          <p:cNvCxnSpPr/>
          <p:nvPr/>
        </p:nvCxnSpPr>
        <p:spPr>
          <a:xfrm>
            <a:off x="5796136" y="328498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96136" y="374162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5796136" y="4261229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5796136" y="484885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5796136" y="6108431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10755" y="2503602"/>
                <a:ext cx="14607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  <a:br>
                  <a:rPr lang="en-US" altLang="ko-KR" dirty="0" smtClean="0">
                    <a:latin typeface="Calibri" panose="020F0502020204030204" pitchFamily="34" charset="0"/>
                  </a:rPr>
                </a:br>
                <a:r>
                  <a:rPr lang="en-US" altLang="ko-KR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5" y="2503602"/>
                <a:ext cx="1460786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3347" t="-5660" r="-9623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261985" y="3115707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-0.16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4502" y="356341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1.21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1985" y="4070502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502" y="4659752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502" y="5924599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2" grpId="0" animBg="1"/>
      <p:bldP spid="33" grpId="0"/>
      <p:bldP spid="38" grpId="0"/>
      <p:bldP spid="67" grpId="0"/>
      <p:bldP spid="68" grpId="0"/>
      <p:bldP spid="69" grpId="0"/>
      <p:bldP spid="70" grpId="0"/>
      <p:bldP spid="71" grpId="0"/>
      <p:bldP spid="72" grpId="0"/>
      <p:bldP spid="81" grpId="0"/>
      <p:bldP spid="85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Reranking</a:t>
            </a:r>
            <a:r>
              <a:rPr lang="en-US" altLang="ko-KR" dirty="0" smtClean="0"/>
              <a:t> Model: </a:t>
            </a:r>
            <a:br>
              <a:rPr lang="en-US" altLang="ko-KR" dirty="0" smtClean="0"/>
            </a:br>
            <a:r>
              <a:rPr lang="en-US" altLang="ko-KR" dirty="0" smtClean="0"/>
              <a:t>Averaged Perceptron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(Collins, ICML 2000)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/>
              <a:t>Our baseline model with navigation task</a:t>
            </a:r>
          </a:p>
          <a:p>
            <a:pPr lvl="1"/>
            <a:r>
              <a:rPr lang="en-US" altLang="ko-KR" dirty="0"/>
              <a:t>Candidates: parse trees from baseline model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87524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7569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7" name="직선 화살표 연결선 6"/>
          <p:cNvCxnSpPr>
            <a:stCxn id="5" idx="3"/>
          </p:cNvCxnSpPr>
          <p:nvPr/>
        </p:nvCxnSpPr>
        <p:spPr>
          <a:xfrm flipV="1">
            <a:off x="1439652" y="3284984"/>
            <a:ext cx="554869" cy="91193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439652" y="3741624"/>
            <a:ext cx="554869" cy="45529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</p:cNvCxnSpPr>
          <p:nvPr/>
        </p:nvCxnSpPr>
        <p:spPr>
          <a:xfrm>
            <a:off x="1439652" y="4196918"/>
            <a:ext cx="554869" cy="6431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3"/>
          </p:cNvCxnSpPr>
          <p:nvPr/>
        </p:nvCxnSpPr>
        <p:spPr>
          <a:xfrm>
            <a:off x="1439652" y="4196918"/>
            <a:ext cx="554869" cy="6519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3"/>
          </p:cNvCxnSpPr>
          <p:nvPr/>
        </p:nvCxnSpPr>
        <p:spPr>
          <a:xfrm>
            <a:off x="1439652" y="4196918"/>
            <a:ext cx="554869" cy="191151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3688" y="5325385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715835"/>
            <a:ext cx="18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n-best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402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504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863588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626386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86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/>
          <p:nvPr/>
        </p:nvCxnSpPr>
        <p:spPr>
          <a:xfrm>
            <a:off x="3321305" y="328498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3321305" y="374162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321305" y="4261229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3321305" y="484885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3321305" y="6108431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20" idx="2"/>
            <a:endCxn id="81" idx="2"/>
          </p:cNvCxnSpPr>
          <p:nvPr/>
        </p:nvCxnSpPr>
        <p:spPr>
          <a:xfrm rot="5400000" flipH="1" flipV="1">
            <a:off x="4363942" y="2664949"/>
            <a:ext cx="182518" cy="7183227"/>
          </a:xfrm>
          <a:prstGeom prst="bentConnector3">
            <a:avLst>
              <a:gd name="adj1" fmla="val -1252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>
            <a:off x="5811932" y="5481307"/>
            <a:ext cx="1424364" cy="7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/>
          <p:nvPr/>
        </p:nvCxnSpPr>
        <p:spPr>
          <a:xfrm rot="10800000">
            <a:off x="2657914" y="4992872"/>
            <a:ext cx="1968473" cy="2510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1922512" y="4581128"/>
            <a:ext cx="4953744" cy="557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5243930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2"/>
            <a:endCxn id="71" idx="0"/>
          </p:cNvCxnSpPr>
          <p:nvPr/>
        </p:nvCxnSpPr>
        <p:spPr>
          <a:xfrm flipH="1">
            <a:off x="3966921" y="3685159"/>
            <a:ext cx="3860285" cy="9638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</p:cNvCxnSpPr>
          <p:nvPr/>
        </p:nvCxnSpPr>
        <p:spPr>
          <a:xfrm>
            <a:off x="7827206" y="3685159"/>
            <a:ext cx="273186" cy="154218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411222" y="1941007"/>
            <a:ext cx="216024" cy="2615945"/>
          </a:xfrm>
          <a:prstGeom prst="bentConnector3">
            <a:avLst>
              <a:gd name="adj1" fmla="val 2058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85394" y="2577742"/>
            <a:ext cx="89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63324" y="2492896"/>
            <a:ext cx="86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feature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vector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38076" y="3105001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3105001"/>
                <a:ext cx="457689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38076" y="3552712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3552712"/>
                <a:ext cx="45768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738076" y="4059796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4059796"/>
                <a:ext cx="45768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38076" y="4649046"/>
                <a:ext cx="4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4649046"/>
                <a:ext cx="45768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38076" y="5913893"/>
                <a:ext cx="4641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76" y="5913893"/>
                <a:ext cx="46410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4093012" y="329300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4093012" y="374964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4093012" y="4269250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4093012" y="4856876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4093012" y="6116452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12360" y="5803410"/>
                <a:ext cx="468910" cy="361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6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803410"/>
                <a:ext cx="468910" cy="361894"/>
              </a:xfrm>
              <a:prstGeom prst="rect">
                <a:avLst/>
              </a:prstGeom>
              <a:blipFill rotWithShape="0">
                <a:blip r:embed="rId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404622" y="3356992"/>
                <a:ext cx="845167" cy="328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acc>
                      <m:r>
                        <a:rPr lang="en-US" altLang="ko-KR" sz="1400" b="1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22" y="3356992"/>
                <a:ext cx="845167" cy="3281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/>
          <p:cNvCxnSpPr/>
          <p:nvPr/>
        </p:nvCxnSpPr>
        <p:spPr>
          <a:xfrm>
            <a:off x="5796136" y="328498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96136" y="3741624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5796136" y="4261229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5796136" y="4848855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5796136" y="6108431"/>
            <a:ext cx="50138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10752" y="2503602"/>
                <a:ext cx="14607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  <a:br>
                  <a:rPr lang="en-US" altLang="ko-KR" dirty="0" smtClean="0">
                    <a:latin typeface="Calibri" panose="020F0502020204030204" pitchFamily="34" charset="0"/>
                  </a:rPr>
                </a:br>
                <a:r>
                  <a:rPr lang="en-US" altLang="ko-KR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2" y="2503602"/>
                <a:ext cx="1460786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3347" t="-5660" r="-9623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261985" y="3115707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-0.16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4502" y="356341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1.21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1985" y="4070502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502" y="4659752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502" y="5924599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 flipH="1">
            <a:off x="2442367" y="3123713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2622387" y="3123713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2622387" y="3123713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H="1">
            <a:off x="2442367" y="3267729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2622387" y="3267729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2622387" y="3267729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 flipH="1">
            <a:off x="2442367" y="3638943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2622387" y="3638943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2622387" y="3638943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2442367" y="3782959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2622387" y="3782959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2622387" y="3782959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H="1">
            <a:off x="2446757" y="4143444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2626777" y="4143444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2626777" y="4143444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flipH="1">
            <a:off x="2446757" y="4287460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2626777" y="4287460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2626777" y="4287460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 flipH="1">
            <a:off x="2446757" y="4657766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2626777" y="4657766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2626777" y="4657766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2446757" y="4801782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2626777" y="4801782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2626777" y="4801782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H="1">
            <a:off x="2444285" y="5964414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2624305" y="5964414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2624305" y="5964414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flipH="1">
            <a:off x="2444285" y="6108430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2624305" y="6108430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2624305" y="6108430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 flipH="1">
            <a:off x="7889699" y="5342308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8069719" y="5342308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8069719" y="5342308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 flipH="1">
            <a:off x="7889699" y="5486324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8069719" y="5486324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8069719" y="5486324"/>
            <a:ext cx="18002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496" y="2996952"/>
            <a:ext cx="17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Kim &amp; Mooney, 2012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Response-based Weight Update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 single gold-standard reference parse for each training example does not exist</a:t>
            </a:r>
          </a:p>
          <a:p>
            <a:r>
              <a:rPr lang="en-US" altLang="ko-KR" dirty="0" smtClean="0"/>
              <a:t>Pick a pseudo-gold parse out of all candidates</a:t>
            </a:r>
          </a:p>
          <a:p>
            <a:pPr lvl="1"/>
            <a:r>
              <a:rPr lang="en-US" altLang="ko-KR" dirty="0" smtClean="0"/>
              <a:t>Evaluate composed MR plans from candidate parses </a:t>
            </a:r>
          </a:p>
          <a:p>
            <a:pPr lvl="1"/>
            <a:r>
              <a:rPr lang="en-US" altLang="ko-KR" dirty="0" smtClean="0"/>
              <a:t>MARCO </a:t>
            </a:r>
            <a:r>
              <a:rPr lang="en-US" altLang="ko-KR" sz="19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1900" dirty="0" err="1" smtClean="0">
                <a:solidFill>
                  <a:schemeClr val="bg1">
                    <a:lumMod val="50000"/>
                  </a:schemeClr>
                </a:solidFill>
              </a:rPr>
              <a:t>MacMahon</a:t>
            </a:r>
            <a:r>
              <a:rPr lang="en-US" altLang="ko-KR" sz="1900" dirty="0" smtClean="0">
                <a:solidFill>
                  <a:schemeClr val="bg1">
                    <a:lumMod val="50000"/>
                  </a:schemeClr>
                </a:solidFill>
              </a:rPr>
              <a:t> et al. AAAI 2006)</a:t>
            </a:r>
            <a:r>
              <a:rPr lang="en-US" altLang="ko-K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dirty="0" smtClean="0"/>
              <a:t>execution module runs and evaluates each candidate MR in the world</a:t>
            </a:r>
          </a:p>
          <a:p>
            <a:pPr lvl="2"/>
            <a:r>
              <a:rPr lang="en-US" altLang="ko-KR" dirty="0" smtClean="0"/>
              <a:t>Also used for evaluating end-goal, plan execution performance</a:t>
            </a:r>
          </a:p>
          <a:p>
            <a:pPr lvl="1"/>
            <a:r>
              <a:rPr lang="en-US" altLang="ko-KR" dirty="0" smtClean="0"/>
              <a:t>Record </a:t>
            </a:r>
            <a:r>
              <a:rPr lang="en-US" altLang="ko-KR" b="1" dirty="0" smtClean="0"/>
              <a:t>Execution Success Rate</a:t>
            </a:r>
          </a:p>
          <a:p>
            <a:pPr lvl="2"/>
            <a:r>
              <a:rPr lang="en-US" altLang="ko-KR" dirty="0" smtClean="0"/>
              <a:t>Whether each candidate MR reaches the intended destination</a:t>
            </a:r>
          </a:p>
          <a:p>
            <a:pPr lvl="2"/>
            <a:r>
              <a:rPr lang="en-US" altLang="ko-KR" dirty="0" smtClean="0"/>
              <a:t>MARCO is nondeterministic, average over 10 trials</a:t>
            </a:r>
            <a:endParaRPr lang="en-US" altLang="ko-KR" dirty="0"/>
          </a:p>
          <a:p>
            <a:pPr lvl="1"/>
            <a:r>
              <a:rPr lang="en-US" altLang="ko-KR" dirty="0" smtClean="0"/>
              <a:t>Prefer the candidate with the best success rate during training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Response-based Update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Select pseudo-gold reference based on MARCO execution results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715835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n-best candidates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0345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0345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10345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0345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0345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226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1737129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37129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737129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737129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737129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7385484" y="4941168"/>
            <a:ext cx="1579004" cy="50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Pseudo-gold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Reference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30" name="직선 화살표 연결선 29"/>
          <p:cNvCxnSpPr>
            <a:stCxn id="28" idx="1"/>
          </p:cNvCxnSpPr>
          <p:nvPr/>
        </p:nvCxnSpPr>
        <p:spPr>
          <a:xfrm flipH="1">
            <a:off x="6105525" y="5195129"/>
            <a:ext cx="1279959" cy="55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2" idx="0"/>
            <a:endCxn id="68" idx="0"/>
          </p:cNvCxnSpPr>
          <p:nvPr/>
        </p:nvCxnSpPr>
        <p:spPr>
          <a:xfrm rot="16200000" flipV="1">
            <a:off x="3885055" y="1509107"/>
            <a:ext cx="35967" cy="3227755"/>
          </a:xfrm>
          <a:prstGeom prst="bentConnector3">
            <a:avLst>
              <a:gd name="adj1" fmla="val 735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63691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1"/>
            <a:endCxn id="81" idx="3"/>
          </p:cNvCxnSpPr>
          <p:nvPr/>
        </p:nvCxnSpPr>
        <p:spPr>
          <a:xfrm flipH="1" flipV="1">
            <a:off x="7004242" y="3259143"/>
            <a:ext cx="376070" cy="34029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  <a:endCxn id="28" idx="0"/>
          </p:cNvCxnSpPr>
          <p:nvPr/>
        </p:nvCxnSpPr>
        <p:spPr>
          <a:xfrm>
            <a:off x="8030458" y="3861048"/>
            <a:ext cx="144528" cy="108012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675257" y="1982626"/>
            <a:ext cx="196860" cy="2513543"/>
          </a:xfrm>
          <a:prstGeom prst="bentConnector3">
            <a:avLst>
              <a:gd name="adj1" fmla="val 2161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8869" y="2828583"/>
            <a:ext cx="89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5696" y="2492896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Derived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MRs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2483768" y="329300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2483768" y="374964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483768" y="426925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2483768" y="4856876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2483768" y="6116452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380312" y="3337828"/>
            <a:ext cx="130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400" b="1" dirty="0" smtClean="0">
                <a:latin typeface="Calibri" panose="020F0502020204030204" pitchFamily="34" charset="0"/>
              </a:rPr>
              <a:t>Feature vector </a:t>
            </a:r>
          </a:p>
          <a:p>
            <a:pPr algn="ctr" latinLnBrk="0"/>
            <a:r>
              <a:rPr lang="en-US" altLang="ko-KR" sz="1400" b="1" dirty="0" smtClean="0">
                <a:latin typeface="Calibri" panose="020F0502020204030204" pitchFamily="34" charset="0"/>
              </a:rPr>
              <a:t>difference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843808" y="3140968"/>
            <a:ext cx="952511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MARCO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Module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5192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5192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85192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385192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385192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2348880"/>
            <a:ext cx="996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Success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Rate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화살표 연결선 78"/>
          <p:cNvCxnSpPr/>
          <p:nvPr/>
        </p:nvCxnSpPr>
        <p:spPr>
          <a:xfrm>
            <a:off x="457200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00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57200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457200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457200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71" idx="2"/>
            <a:endCxn id="28" idx="2"/>
          </p:cNvCxnSpPr>
          <p:nvPr/>
        </p:nvCxnSpPr>
        <p:spPr>
          <a:xfrm rot="16200000" flipH="1">
            <a:off x="5001329" y="2275431"/>
            <a:ext cx="461489" cy="5885826"/>
          </a:xfrm>
          <a:prstGeom prst="bentConnector3">
            <a:avLst>
              <a:gd name="adj1" fmla="val 149535"/>
            </a:avLst>
          </a:prstGeom>
          <a:ln w="2222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323528" y="3047418"/>
            <a:ext cx="6665906" cy="48218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38336" y="4581129"/>
            <a:ext cx="6665906" cy="53265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6156176" y="326479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6156176" y="372143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6156176" y="4241038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6156176" y="482866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156176" y="608824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1826" t="-3158" r="-8676" b="-1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406001" y="30898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>
                <a:latin typeface="Calibri" panose="020F0502020204030204" pitchFamily="34" charset="0"/>
              </a:rPr>
              <a:t>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1.79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8518" y="353757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0.21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6001" y="404466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8518" y="463391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8518" y="589875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1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3" grpId="0"/>
      <p:bldP spid="38" grpId="0"/>
      <p:bldP spid="85" grpId="0"/>
      <p:bldP spid="50" grpId="0" animBg="1"/>
      <p:bldP spid="57" grpId="0"/>
      <p:bldP spid="58" grpId="0"/>
      <p:bldP spid="59" grpId="0"/>
      <p:bldP spid="60" grpId="0"/>
      <p:bldP spid="61" grpId="0"/>
      <p:bldP spid="86" grpId="0" animBg="1"/>
      <p:bldP spid="32" grpId="0" animBg="1"/>
      <p:bldP spid="81" grpId="0"/>
      <p:bldP spid="87" grpId="0"/>
      <p:bldP spid="88" grpId="0"/>
      <p:bldP spid="89" grpId="0"/>
      <p:bldP spid="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Weight Update with Multiple Parses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Candidates other than pseudo-gold could be useful </a:t>
            </a:r>
          </a:p>
          <a:p>
            <a:pPr lvl="1"/>
            <a:r>
              <a:rPr lang="en-US" altLang="ko-KR" dirty="0" smtClean="0"/>
              <a:t>Multiple parses may have same max execution rates</a:t>
            </a:r>
          </a:p>
          <a:p>
            <a:pPr lvl="1"/>
            <a:r>
              <a:rPr lang="en-US" altLang="ko-KR" dirty="0" smtClean="0"/>
              <a:t>Low execution rates could also mean correct plan given indirect supervision of human follower actions</a:t>
            </a:r>
          </a:p>
          <a:p>
            <a:pPr lvl="2"/>
            <a:r>
              <a:rPr lang="en-US" altLang="ko-KR" dirty="0" smtClean="0"/>
              <a:t>MR plans are underspecified or ignorable details attached</a:t>
            </a:r>
          </a:p>
          <a:p>
            <a:pPr lvl="2"/>
            <a:r>
              <a:rPr lang="en-US" altLang="ko-KR" dirty="0" smtClean="0"/>
              <a:t>Sometimes inaccurate, but contain correct MR components to reach the desired goal</a:t>
            </a:r>
          </a:p>
          <a:p>
            <a:r>
              <a:rPr lang="en-US" altLang="ko-KR" dirty="0" smtClean="0"/>
              <a:t>Weight update with multiple candidate parses</a:t>
            </a:r>
          </a:p>
          <a:p>
            <a:pPr lvl="1"/>
            <a:r>
              <a:rPr lang="en-US" altLang="ko-KR" dirty="0" smtClean="0"/>
              <a:t>Use candidates with higher execution rates than currently best-predicted candidate</a:t>
            </a:r>
          </a:p>
          <a:p>
            <a:pPr lvl="1"/>
            <a:r>
              <a:rPr lang="en-US" altLang="ko-KR" dirty="0" smtClean="0"/>
              <a:t>Update with feature difference is weighted with difference between execution rates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0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Weight Update with Multiple Parses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Weight update with multiple candidates that have higher execution rate than currently predicted parse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715835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n-best candidates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0345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0345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10345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0345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0345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226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1737129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37129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737129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737129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737129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2" idx="0"/>
            <a:endCxn id="69" idx="0"/>
          </p:cNvCxnSpPr>
          <p:nvPr/>
        </p:nvCxnSpPr>
        <p:spPr>
          <a:xfrm rot="16200000" flipH="1" flipV="1">
            <a:off x="3697166" y="1732962"/>
            <a:ext cx="411744" cy="3227755"/>
          </a:xfrm>
          <a:prstGeom prst="bentConnector3">
            <a:avLst>
              <a:gd name="adj1" fmla="val -555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63691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1"/>
            <a:endCxn id="91" idx="3"/>
          </p:cNvCxnSpPr>
          <p:nvPr/>
        </p:nvCxnSpPr>
        <p:spPr>
          <a:xfrm flipH="1" flipV="1">
            <a:off x="6989434" y="3763970"/>
            <a:ext cx="390878" cy="5091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2"/>
            <a:endCxn id="32" idx="3"/>
          </p:cNvCxnSpPr>
          <p:nvPr/>
        </p:nvCxnSpPr>
        <p:spPr>
          <a:xfrm flipH="1">
            <a:off x="7004242" y="4291935"/>
            <a:ext cx="1026216" cy="55552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675257" y="1982626"/>
            <a:ext cx="196860" cy="2513543"/>
          </a:xfrm>
          <a:prstGeom prst="bentConnector3">
            <a:avLst>
              <a:gd name="adj1" fmla="val 2161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8869" y="2828583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 (1)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5696" y="2492896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Derived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MRs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2483768" y="329300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2483768" y="374964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483768" y="426925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2483768" y="4856876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2483768" y="6116452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Feature vector </a:t>
                </a:r>
              </a:p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Difference</a:t>
                </a: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ko-KR" sz="1400" b="1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939" t="-1282" r="-939" b="-1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모서리가 둥근 직사각형 49"/>
          <p:cNvSpPr/>
          <p:nvPr/>
        </p:nvSpPr>
        <p:spPr>
          <a:xfrm>
            <a:off x="2843808" y="3140968"/>
            <a:ext cx="952511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MARCO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Module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5192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5192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85192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385192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385192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2348880"/>
            <a:ext cx="996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Success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Rate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화살표 연결선 78"/>
          <p:cNvCxnSpPr/>
          <p:nvPr/>
        </p:nvCxnSpPr>
        <p:spPr>
          <a:xfrm>
            <a:off x="457200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00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57200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457200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457200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38336" y="4581129"/>
            <a:ext cx="6665906" cy="53265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6156176" y="326479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6156176" y="372143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6156176" y="4241038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6156176" y="482866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156176" y="608824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826" t="-3158" r="-8676" b="-1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406001" y="30898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>
                <a:latin typeface="Calibri" panose="020F0502020204030204" pitchFamily="34" charset="0"/>
              </a:rPr>
              <a:t>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1.24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8518" y="353757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1.83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6001" y="404466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8518" y="463391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8518" y="589875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23528" y="3522875"/>
            <a:ext cx="6665906" cy="48218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211960" y="3140968"/>
            <a:ext cx="378568" cy="3166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4211960" y="4653136"/>
            <a:ext cx="378568" cy="31663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85" grpId="0"/>
      <p:bldP spid="32" grpId="0" animBg="1"/>
      <p:bldP spid="91" grpId="0" animBg="1"/>
      <p:bldP spid="92" grpId="0" animBg="1"/>
      <p:bldP spid="92" grpId="1" animBg="1"/>
      <p:bldP spid="93" grpId="0" animBg="1"/>
      <p:bldP spid="9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Weight Update with Multiple Parses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Weight update with multiple candidates that have higher execution rate than currently predicted parse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715835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n-best candidates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0345" y="314096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0345" y="3597608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10345" y="4117213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0345" y="4704839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4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0345" y="5964415"/>
            <a:ext cx="132678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Candidate 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226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모서리가 둥근 직사각형 21"/>
              <p:cNvSpPr/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 fontScale="92500"/>
              </a:bodyPr>
              <a:lstStyle/>
              <a:p>
                <a:pPr algn="ctr" latinLnBrk="0"/>
                <a:r>
                  <a:rPr lang="en-US" altLang="ko-KR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endParaRPr lang="en-US" altLang="ko-KR" sz="1400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ko-KR" alt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모서리가 둥근 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140968"/>
                <a:ext cx="1169750" cy="3111478"/>
              </a:xfrm>
              <a:prstGeom prst="roundRect">
                <a:avLst/>
              </a:prstGeom>
              <a:blipFill rotWithShape="0"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14" idx="3"/>
          </p:cNvCxnSpPr>
          <p:nvPr/>
        </p:nvCxnSpPr>
        <p:spPr>
          <a:xfrm>
            <a:off x="1737129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37129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737129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737129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737129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2" idx="0"/>
            <a:endCxn id="69" idx="0"/>
          </p:cNvCxnSpPr>
          <p:nvPr/>
        </p:nvCxnSpPr>
        <p:spPr>
          <a:xfrm rot="16200000" flipH="1" flipV="1">
            <a:off x="3697166" y="1732962"/>
            <a:ext cx="411744" cy="3227755"/>
          </a:xfrm>
          <a:prstGeom prst="bentConnector3">
            <a:avLst>
              <a:gd name="adj1" fmla="val -555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63691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85" idx="1"/>
            <a:endCxn id="91" idx="3"/>
          </p:cNvCxnSpPr>
          <p:nvPr/>
        </p:nvCxnSpPr>
        <p:spPr>
          <a:xfrm flipH="1" flipV="1">
            <a:off x="6989434" y="3763970"/>
            <a:ext cx="390878" cy="5091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85" idx="1"/>
            <a:endCxn id="86" idx="3"/>
          </p:cNvCxnSpPr>
          <p:nvPr/>
        </p:nvCxnSpPr>
        <p:spPr>
          <a:xfrm flipH="1" flipV="1">
            <a:off x="6989434" y="3292617"/>
            <a:ext cx="390878" cy="52226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85" idx="0"/>
            <a:endCxn id="22" idx="0"/>
          </p:cNvCxnSpPr>
          <p:nvPr/>
        </p:nvCxnSpPr>
        <p:spPr>
          <a:xfrm rot="16200000" flipV="1">
            <a:off x="6675257" y="1982626"/>
            <a:ext cx="196860" cy="2513543"/>
          </a:xfrm>
          <a:prstGeom prst="bentConnector3">
            <a:avLst>
              <a:gd name="adj1" fmla="val 2161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18869" y="2828583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 (2)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5696" y="2492896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Derived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MRs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105001"/>
                <a:ext cx="659668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3552712"/>
                <a:ext cx="65966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059796"/>
                <a:ext cx="65966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4649046"/>
                <a:ext cx="65966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26" y="5913893"/>
                <a:ext cx="66608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직선 화살표 연결선 72"/>
          <p:cNvCxnSpPr/>
          <p:nvPr/>
        </p:nvCxnSpPr>
        <p:spPr>
          <a:xfrm>
            <a:off x="2483768" y="329300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2483768" y="374964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483768" y="426925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2483768" y="4856876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2483768" y="6116452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Feature vector </a:t>
                </a:r>
              </a:p>
              <a:p>
                <a:pPr algn="ctr" latinLnBrk="0"/>
                <a:r>
                  <a:rPr lang="en-US" altLang="ko-KR" sz="1400" b="1" dirty="0" smtClean="0">
                    <a:latin typeface="Calibri" panose="020F0502020204030204" pitchFamily="34" charset="0"/>
                  </a:rPr>
                  <a:t>Difference</a:t>
                </a: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ko-KR" sz="1400" b="1" dirty="0">
                  <a:latin typeface="Calibri" panose="020F0502020204030204" pitchFamily="34" charset="0"/>
                </a:endParaRPr>
              </a:p>
              <a:p>
                <a:pPr algn="ctr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337828"/>
                <a:ext cx="1300292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939" t="-1282" r="-939" b="-1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모서리가 둥근 직사각형 49"/>
          <p:cNvSpPr/>
          <p:nvPr/>
        </p:nvSpPr>
        <p:spPr>
          <a:xfrm>
            <a:off x="2843808" y="3140968"/>
            <a:ext cx="952511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MARCO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Module</a:t>
            </a:r>
            <a:endParaRPr lang="ko-KR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5192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385192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385192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385192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385192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8" y="2348880"/>
            <a:ext cx="996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Execution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Success</a:t>
            </a:r>
          </a:p>
          <a:p>
            <a:pPr algn="ctr" latinLnBrk="0"/>
            <a:r>
              <a:rPr lang="en-US" altLang="ko-KR" sz="1600" dirty="0" smtClean="0">
                <a:latin typeface="Calibri" panose="020F0502020204030204" pitchFamily="34" charset="0"/>
              </a:rPr>
              <a:t>Rate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105255"/>
                <a:ext cx="55387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3552966"/>
                <a:ext cx="553870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060050"/>
                <a:ext cx="553870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4649300"/>
                <a:ext cx="55387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6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5914147"/>
                <a:ext cx="553870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화살표 연결선 78"/>
          <p:cNvCxnSpPr/>
          <p:nvPr/>
        </p:nvCxnSpPr>
        <p:spPr>
          <a:xfrm>
            <a:off x="4572000" y="328498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572000" y="374162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572000" y="4261229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4572000" y="4848855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4572000" y="6108431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6156176" y="326479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6156176" y="3721433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6156176" y="4241038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6156176" y="4828664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>
            <a:off x="6156176" y="6088240"/>
            <a:ext cx="3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Perceptron</a:t>
                </a:r>
              </a:p>
              <a:p>
                <a:pPr algn="ctr" latinLnBrk="0"/>
                <a:r>
                  <a:rPr lang="en-US" altLang="ko-KR" sz="1600" dirty="0" smtClean="0">
                    <a:latin typeface="Calibri" panose="020F0502020204030204" pitchFamily="34" charset="0"/>
                  </a:rPr>
                  <a:t>Score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0" y="2386750"/>
                <a:ext cx="1332801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826" t="-3158" r="-8676" b="-136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406001" y="3089866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>
                <a:latin typeface="Calibri" panose="020F0502020204030204" pitchFamily="34" charset="0"/>
              </a:rPr>
              <a:t>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1.24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8518" y="3537577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1.83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6001" y="404466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-1.09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68518" y="463391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1.46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68518" y="5898758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b="1" dirty="0" smtClean="0">
                <a:latin typeface="Calibri" panose="020F0502020204030204" pitchFamily="34" charset="0"/>
              </a:rPr>
              <a:t>0.59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23528" y="3522875"/>
            <a:ext cx="6665906" cy="48218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322294" y="3084226"/>
            <a:ext cx="6667140" cy="41678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7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5" grpId="0"/>
      <p:bldP spid="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Features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70C0"/>
              </a:buClr>
              <a:buFont typeface="Arial" pitchFamily="34" charset="0"/>
              <a:buChar char="•"/>
            </a:pPr>
            <a:r>
              <a:rPr lang="en-US" altLang="ko-KR" dirty="0" smtClean="0"/>
              <a:t>Binary </a:t>
            </a:r>
            <a:r>
              <a:rPr lang="en-US" altLang="ko-KR" dirty="0"/>
              <a:t>i</a:t>
            </a:r>
            <a:r>
              <a:rPr lang="en-US" altLang="ko-KR" dirty="0" smtClean="0"/>
              <a:t>ndicator whether a certain composition of </a:t>
            </a:r>
            <a:r>
              <a:rPr lang="en-US" altLang="ko-KR" dirty="0" err="1" smtClean="0"/>
              <a:t>nonterminals</a:t>
            </a:r>
            <a:r>
              <a:rPr lang="en-US" altLang="ko-KR" dirty="0" smtClean="0"/>
              <a:t> appear in parse tree</a:t>
            </a:r>
            <a:br>
              <a:rPr lang="en-US" altLang="ko-KR" dirty="0" smtClean="0"/>
            </a:b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(Collins, EMNLP 2002, Lu et al., EMNLP 2008, </a:t>
            </a:r>
            <a:r>
              <a:rPr lang="en-US" altLang="ko-KR" sz="1400" dirty="0" err="1">
                <a:solidFill>
                  <a:schemeClr val="bg1">
                    <a:lumMod val="50000"/>
                  </a:schemeClr>
                </a:solidFill>
              </a:rPr>
              <a:t>Ge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 &amp; Mooney, ACL 2006)</a:t>
            </a:r>
            <a:endParaRPr lang="en-US" altLang="ko-KR" dirty="0">
              <a:solidFill>
                <a:schemeClr val="bg1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6155130"/>
            <a:ext cx="154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Turn left and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596" y="6155130"/>
            <a:ext cx="1520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find the sofa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8432" y="6155130"/>
            <a:ext cx="317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then turn around the corner</a:t>
            </a:r>
            <a:endParaRPr lang="ko-KR" alt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이등변 삼각형 7"/>
          <p:cNvSpPr/>
          <p:nvPr/>
        </p:nvSpPr>
        <p:spPr>
          <a:xfrm>
            <a:off x="552209" y="5557581"/>
            <a:ext cx="1294184" cy="597549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3585988" y="5557997"/>
            <a:ext cx="1294184" cy="597133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6366884" y="5557581"/>
            <a:ext cx="1898848" cy="597550"/>
          </a:xfrm>
          <a:prstGeom prst="triangle">
            <a:avLst>
              <a:gd name="adj" fmla="val 50567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66712" y="2636912"/>
            <a:ext cx="5089564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Turn(LEFT),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front:SOFA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back:EASEL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), </a:t>
            </a:r>
            <a:br>
              <a:rPr lang="en-US" altLang="ko-KR" sz="200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      Travel(steps:2),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at:SOFA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), Turn(RIGHT)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9207" y="3881652"/>
            <a:ext cx="38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Turn(LEFT),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front:SOFA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7370" y="3881652"/>
            <a:ext cx="511513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Travel(steps:2),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at:SOFA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), Turn(RIGHT)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356" y="5105371"/>
            <a:ext cx="176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Turn(LEFT)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5796" y="5105788"/>
            <a:ext cx="30258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Travel(), Verify(</a:t>
            </a:r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at:SOFA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476" y="5105371"/>
            <a:ext cx="1174888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ko-KR" sz="2400" b="1" baseline="-25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ko-K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Turn()</a:t>
            </a:r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직선 연결선 16"/>
          <p:cNvCxnSpPr>
            <a:stCxn id="11" idx="2"/>
            <a:endCxn id="12" idx="0"/>
          </p:cNvCxnSpPr>
          <p:nvPr/>
        </p:nvCxnSpPr>
        <p:spPr>
          <a:xfrm flipH="1">
            <a:off x="1869811" y="3406353"/>
            <a:ext cx="2641683" cy="475299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11" idx="2"/>
            <a:endCxn id="13" idx="0"/>
          </p:cNvCxnSpPr>
          <p:nvPr/>
        </p:nvCxnSpPr>
        <p:spPr>
          <a:xfrm>
            <a:off x="4511494" y="3406353"/>
            <a:ext cx="2003441" cy="475299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2" idx="2"/>
            <a:endCxn id="14" idx="0"/>
          </p:cNvCxnSpPr>
          <p:nvPr/>
        </p:nvCxnSpPr>
        <p:spPr>
          <a:xfrm flipH="1">
            <a:off x="1204540" y="4343317"/>
            <a:ext cx="665271" cy="762054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5" idx="0"/>
            <a:endCxn id="13" idx="2"/>
          </p:cNvCxnSpPr>
          <p:nvPr/>
        </p:nvCxnSpPr>
        <p:spPr>
          <a:xfrm flipV="1">
            <a:off x="4248740" y="4343317"/>
            <a:ext cx="2266195" cy="762471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13" idx="2"/>
            <a:endCxn id="16" idx="0"/>
          </p:cNvCxnSpPr>
          <p:nvPr/>
        </p:nvCxnSpPr>
        <p:spPr>
          <a:xfrm>
            <a:off x="6514935" y="4343317"/>
            <a:ext cx="745985" cy="762054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59467" y="2712976"/>
            <a:ext cx="5089564" cy="6929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7370" y="3933056"/>
            <a:ext cx="5115130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8988" y="5166926"/>
            <a:ext cx="302588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0010" y="5166926"/>
            <a:ext cx="117488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1597" y="6157656"/>
            <a:ext cx="56634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 latinLnBrk="0"/>
            <a:endParaRPr lang="ko-KR" alt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5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</a:t>
            </a:r>
            <a:r>
              <a:rPr lang="en-US" altLang="ko-KR" dirty="0" smtClean="0"/>
              <a:t>enerative model</a:t>
            </a:r>
          </a:p>
          <a:p>
            <a:pPr lvl="1"/>
            <a:r>
              <a:rPr lang="en-US" altLang="ko-KR" dirty="0" smtClean="0"/>
              <a:t>Trained model outputs the best result with max probability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5787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887915" y="3294276"/>
            <a:ext cx="1243925" cy="9026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2492896"/>
            <a:ext cx="265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1-best candidate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with maximum probability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03848" y="314096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131839" y="3085167"/>
            <a:ext cx="1872209" cy="39167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55767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Testing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36" name="직선 화살표 연결선 35"/>
          <p:cNvCxnSpPr>
            <a:stCxn id="35" idx="0"/>
            <a:endCxn id="5" idx="2"/>
          </p:cNvCxnSpPr>
          <p:nvPr/>
        </p:nvCxnSpPr>
        <p:spPr>
          <a:xfrm flipV="1">
            <a:off x="1311851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3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 animBg="1"/>
      <p:bldP spid="34" grpId="0" animBg="1"/>
      <p:bldP spid="34" grpId="1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41449"/>
          </a:xfrm>
        </p:spPr>
        <p:txBody>
          <a:bodyPr>
            <a:normAutofit fontScale="77500" lnSpcReduction="20000"/>
          </a:bodyPr>
          <a:lstStyle/>
          <a:p>
            <a:pPr defTabSz="457200">
              <a:buFont typeface="Arial"/>
              <a:buChar char="•"/>
              <a:defRPr/>
            </a:pPr>
            <a:r>
              <a:rPr lang="en-US" altLang="ko-KR" dirty="0">
                <a:solidFill>
                  <a:prstClr val="black"/>
                </a:solidFill>
              </a:rPr>
              <a:t>3 maps, 6 instructors, 1-15 followers/direction</a:t>
            </a:r>
          </a:p>
          <a:p>
            <a:pPr defTabSz="457200"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Segmented </a:t>
            </a:r>
            <a:r>
              <a:rPr lang="en-US" altLang="ko-KR" dirty="0">
                <a:solidFill>
                  <a:prstClr val="black"/>
                </a:solidFill>
              </a:rPr>
              <a:t>into single sentence </a:t>
            </a:r>
            <a:r>
              <a:rPr lang="en-US" altLang="ko-KR" dirty="0" smtClean="0">
                <a:solidFill>
                  <a:prstClr val="black"/>
                </a:solidFill>
              </a:rPr>
              <a:t>steps to make the learning easier 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(Chen &amp; Mooney, 2011)</a:t>
            </a:r>
          </a:p>
          <a:p>
            <a:pPr lvl="1" defTabSz="457200">
              <a:buFont typeface="Arial"/>
              <a:buChar char="•"/>
              <a:defRPr/>
            </a:pPr>
            <a:r>
              <a:rPr lang="en-US" altLang="ko-KR" dirty="0" smtClean="0"/>
              <a:t>Align each single sentence instruction with landmarks plan</a:t>
            </a:r>
          </a:p>
          <a:p>
            <a:pPr lvl="1" defTabSz="457200"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Use single-sentence version for training, both paragraph and single-sentence for testing</a:t>
            </a: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2304" y="3747700"/>
            <a:ext cx="3647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latin typeface="Calibri" pitchFamily="34" charset="0"/>
                <a:cs typeface="Calibri" pitchFamily="34" charset="0"/>
              </a:rPr>
              <a:t>Take the wood path towards the easel.  At the easel, go left and then take a right on the the blue path at the corner.  Follow the blue path towards the chair and at the chair, take a right towards the stool.  When you reach the stool, you are at 7.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104" y="3290500"/>
            <a:ext cx="380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Paragraph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2841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Single sentence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168" y="3691994"/>
            <a:ext cx="4532312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Take the wood path towards the easel.</a:t>
            </a:r>
          </a:p>
          <a:p>
            <a:pPr latinLnBrk="0">
              <a:lnSpc>
                <a:spcPct val="150000"/>
              </a:lnSpc>
            </a:pPr>
            <a:endParaRPr lang="en-US" sz="700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dirty="0" smtClean="0">
                <a:latin typeface="Calibri" pitchFamily="34" charset="0"/>
                <a:cs typeface="Calibri" pitchFamily="34" charset="0"/>
              </a:rPr>
              <a:t>At the easel, go left and then take a right on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blue path at the corner.  </a:t>
            </a:r>
          </a:p>
          <a:p>
            <a:pPr latinLnBrk="0"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736" y="5689423"/>
            <a:ext cx="361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Turn, Forward, Turn left, Forward, Turn right, Forward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3, Turn right, Forward 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6368" y="4047589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Turn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6368" y="5075892"/>
            <a:ext cx="38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Forward, Turn left, Forward, Turn right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Leave-one-map-out approach</a:t>
            </a:r>
          </a:p>
          <a:p>
            <a:pPr lvl="1"/>
            <a:r>
              <a:rPr lang="en-US" altLang="ko-KR" dirty="0" smtClean="0"/>
              <a:t>2 maps for training and 1 map for testing</a:t>
            </a:r>
          </a:p>
          <a:p>
            <a:pPr lvl="1"/>
            <a:r>
              <a:rPr lang="en-US" altLang="ko-KR" dirty="0" smtClean="0"/>
              <a:t>Parse accuracy </a:t>
            </a:r>
          </a:p>
          <a:p>
            <a:pPr lvl="2"/>
            <a:r>
              <a:rPr lang="en-US" altLang="ko-KR" dirty="0"/>
              <a:t>Evaluate how </a:t>
            </a:r>
            <a:r>
              <a:rPr lang="en-US" altLang="ko-KR" dirty="0" smtClean="0"/>
              <a:t>good the derived MR is from parsing </a:t>
            </a:r>
            <a:r>
              <a:rPr lang="en-US" altLang="ko-KR" dirty="0"/>
              <a:t>novel sentences in test data</a:t>
            </a:r>
          </a:p>
          <a:p>
            <a:pPr lvl="2"/>
            <a:r>
              <a:rPr lang="en-US" altLang="ko-KR" dirty="0"/>
              <a:t>Use partial parse accuracy as </a:t>
            </a:r>
            <a:r>
              <a:rPr lang="en-US" altLang="ko-KR" dirty="0" smtClean="0"/>
              <a:t>metric</a:t>
            </a:r>
            <a:endParaRPr lang="en-US" altLang="ko-KR" dirty="0"/>
          </a:p>
          <a:p>
            <a:pPr lvl="1"/>
            <a:r>
              <a:rPr lang="en-US" altLang="ko-KR" dirty="0" smtClean="0"/>
              <a:t>Plan execution accuracy (end goal)</a:t>
            </a:r>
          </a:p>
          <a:p>
            <a:pPr lvl="2"/>
            <a:r>
              <a:rPr lang="en-US" altLang="ko-KR" dirty="0" smtClean="0"/>
              <a:t>Test how well the formal MR plan output reaches the destination</a:t>
            </a:r>
          </a:p>
          <a:p>
            <a:pPr lvl="2"/>
            <a:r>
              <a:rPr lang="en-US" altLang="ko-KR" dirty="0"/>
              <a:t>Only successful if the final position matches </a:t>
            </a:r>
            <a:r>
              <a:rPr lang="en-US" altLang="ko-KR" dirty="0" smtClean="0"/>
              <a:t>exactly</a:t>
            </a:r>
          </a:p>
          <a:p>
            <a:r>
              <a:rPr lang="en-US" altLang="ko-KR" dirty="0" smtClean="0"/>
              <a:t>Compared </a:t>
            </a:r>
            <a:r>
              <a:rPr lang="en-US" altLang="ko-KR" dirty="0"/>
              <a:t>with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Kim &amp; Mooney, 2012 (Baseline)</a:t>
            </a:r>
          </a:p>
          <a:p>
            <a:pPr lvl="1"/>
            <a:r>
              <a:rPr lang="en-US" altLang="ko-KR" dirty="0" smtClean="0"/>
              <a:t>All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results use 50-best parses</a:t>
            </a:r>
          </a:p>
          <a:p>
            <a:pPr lvl="1"/>
            <a:r>
              <a:rPr lang="en-US" altLang="ko-KR" dirty="0" smtClean="0"/>
              <a:t>Try to get 50-best distinct composed MR plans and according parses out of 1,000,000-best parses</a:t>
            </a:r>
          </a:p>
          <a:p>
            <a:pPr lvl="2"/>
            <a:r>
              <a:rPr lang="en-US" altLang="ko-KR" dirty="0" smtClean="0"/>
              <a:t>Many parse trees differ insignificantly, leading to same derived MR plans</a:t>
            </a:r>
          </a:p>
          <a:p>
            <a:pPr lvl="2"/>
            <a:r>
              <a:rPr lang="en-US" altLang="ko-KR" dirty="0" smtClean="0"/>
              <a:t>Generate sufficiently large 1,000,000-best parse trees from baseline model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475F-A21C-43EB-9EAE-9CC3FDA683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Response-based Update vs. Baseline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76812"/>
              </p:ext>
            </p:extLst>
          </p:nvPr>
        </p:nvGraphicFramePr>
        <p:xfrm>
          <a:off x="457200" y="474315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Parse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Accuracy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Plan Execution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ko-KR" alt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Single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Paragraph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Baseline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74.81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57.22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20.17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Gold-Standard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78.26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52.57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19.33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Response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59.65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22.62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5148064" y="6237312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148064" y="5494709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57200" y="1600200"/>
            <a:ext cx="8229600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 smtClean="0"/>
              <a:t>vs. Baseline</a:t>
            </a:r>
          </a:p>
          <a:p>
            <a:pPr lvl="1" latinLnBrk="0"/>
            <a:r>
              <a:rPr lang="en-US" altLang="ko-KR" dirty="0" smtClean="0"/>
              <a:t>Response-based </a:t>
            </a:r>
            <a:r>
              <a:rPr lang="en-US" altLang="ko-KR" dirty="0"/>
              <a:t>approach performs better in the final end-task, plan execution</a:t>
            </a:r>
            <a:r>
              <a:rPr lang="en-US" altLang="ko-KR" dirty="0" smtClean="0"/>
              <a:t>.</a:t>
            </a:r>
          </a:p>
          <a:p>
            <a:pPr lvl="1" latinLnBrk="0"/>
            <a:r>
              <a:rPr lang="en-US" altLang="ko-KR" dirty="0" smtClean="0"/>
              <a:t>Optimize the model against plan execution</a:t>
            </a:r>
          </a:p>
          <a:p>
            <a:pPr latinLnBrk="0"/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Response-based vs. Gold-Standard Update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92678"/>
              </p:ext>
            </p:extLst>
          </p:nvPr>
        </p:nvGraphicFramePr>
        <p:xfrm>
          <a:off x="457200" y="474315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Parse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Accuracy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Plan Execution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Single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Paragraph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Baseline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74.81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57.22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20.17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Gold-Standard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78.26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52.57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19.33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Response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59.65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22.62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5148064" y="5877272"/>
            <a:ext cx="29523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57200" y="1600200"/>
            <a:ext cx="8229600" cy="3052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 smtClean="0"/>
              <a:t>Gold-Standard Update</a:t>
            </a:r>
          </a:p>
          <a:p>
            <a:pPr lvl="1" latinLnBrk="0"/>
            <a:r>
              <a:rPr lang="en-US" altLang="ko-KR" dirty="0" smtClean="0"/>
              <a:t>Gold standard data available only for evaluation purpose</a:t>
            </a:r>
          </a:p>
          <a:p>
            <a:pPr lvl="1" latinLnBrk="0"/>
            <a:r>
              <a:rPr lang="en-US" altLang="ko-KR" dirty="0" smtClean="0"/>
              <a:t>Grounded language learning does not support</a:t>
            </a:r>
          </a:p>
          <a:p>
            <a:pPr latinLnBrk="0"/>
            <a:r>
              <a:rPr lang="en-US" altLang="ko-KR" dirty="0" smtClean="0"/>
              <a:t>vs. Gold-Standard Update</a:t>
            </a:r>
          </a:p>
          <a:p>
            <a:pPr lvl="1" latinLnBrk="0"/>
            <a:r>
              <a:rPr lang="en-US" altLang="ko-KR" dirty="0" smtClean="0"/>
              <a:t>Gold-Standard is better </a:t>
            </a:r>
            <a:r>
              <a:rPr lang="en-US" altLang="ko-KR" dirty="0"/>
              <a:t>in parse </a:t>
            </a:r>
            <a:r>
              <a:rPr lang="en-US" altLang="ko-KR" dirty="0" smtClean="0"/>
              <a:t>accuracy </a:t>
            </a:r>
          </a:p>
          <a:p>
            <a:pPr lvl="1" latinLnBrk="0"/>
            <a:r>
              <a:rPr lang="en-US" altLang="ko-KR" dirty="0" smtClean="0"/>
              <a:t>Response-based approach is better in plan execution </a:t>
            </a:r>
          </a:p>
          <a:p>
            <a:pPr lvl="1" latinLnBrk="0"/>
            <a:r>
              <a:rPr lang="en-US" altLang="ko-KR" dirty="0" smtClean="0"/>
              <a:t>Gold-Standard misses some </a:t>
            </a:r>
            <a:r>
              <a:rPr lang="en-US" altLang="ko-KR" dirty="0"/>
              <a:t>critical MR </a:t>
            </a:r>
            <a:r>
              <a:rPr lang="en-US" altLang="ko-KR" dirty="0" smtClean="0"/>
              <a:t>elements for reaching the goal.</a:t>
            </a:r>
          </a:p>
          <a:p>
            <a:pPr latinLnBrk="0"/>
            <a:r>
              <a:rPr lang="en-US" altLang="ko-KR" dirty="0" err="1" smtClean="0"/>
              <a:t>Reranking</a:t>
            </a:r>
            <a:r>
              <a:rPr lang="en-US" altLang="ko-KR" dirty="0" smtClean="0"/>
              <a:t> </a:t>
            </a:r>
            <a:r>
              <a:rPr lang="en-US" altLang="ko-KR" dirty="0"/>
              <a:t>is possible even when gold-standard </a:t>
            </a:r>
            <a:r>
              <a:rPr lang="en-US" altLang="ko-KR" dirty="0" smtClean="0"/>
              <a:t>reference does </a:t>
            </a:r>
            <a:r>
              <a:rPr lang="en-US" altLang="ko-KR" dirty="0"/>
              <a:t>not exist for training </a:t>
            </a:r>
            <a:r>
              <a:rPr lang="en-US" altLang="ko-KR" dirty="0" smtClean="0"/>
              <a:t>data</a:t>
            </a:r>
          </a:p>
          <a:p>
            <a:pPr lvl="1" latinLnBrk="0"/>
            <a:r>
              <a:rPr lang="en-US" altLang="ko-KR" dirty="0" smtClean="0"/>
              <a:t>Use responses from perceptual environments instead (end-task related)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095836" y="5899795"/>
            <a:ext cx="900100" cy="697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8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3" grpId="1" uiExpand="1" animBg="1"/>
      <p:bldP spid="3" grpId="2" uiExpand="1" animBg="1"/>
      <p:bldP spid="10" grpId="0" uiExpand="1" build="p"/>
      <p:bldP spid="11" grpId="0" uiExpand="1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Response-based Update with </a:t>
            </a:r>
            <a:br>
              <a:rPr lang="en-US" altLang="ko-KR" dirty="0" smtClean="0"/>
            </a:br>
            <a:r>
              <a:rPr lang="en-US" altLang="ko-KR" dirty="0" smtClean="0"/>
              <a:t>Multiple vs. Single Parses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Using multiple parses is better than using a single parse.</a:t>
            </a:r>
          </a:p>
          <a:p>
            <a:pPr lvl="1"/>
            <a:r>
              <a:rPr lang="en-US" altLang="ko-KR" dirty="0" smtClean="0"/>
              <a:t>Single-best pseudo-gold parse provides only weak feedback</a:t>
            </a:r>
          </a:p>
          <a:p>
            <a:pPr lvl="1"/>
            <a:r>
              <a:rPr lang="en-US" altLang="ko-KR" dirty="0" smtClean="0"/>
              <a:t>Candidates with low execution rates mostly produce underspecified plans or plans with ignorable details, but capturing gist of preferred actions</a:t>
            </a:r>
          </a:p>
          <a:p>
            <a:pPr lvl="1"/>
            <a:r>
              <a:rPr lang="en-US" altLang="ko-KR" dirty="0" smtClean="0"/>
              <a:t>A variety of preferable parses help improve the amount and the quality of weak feedback for better model</a:t>
            </a:r>
            <a:endParaRPr lang="ko-KR" altLang="en-US" dirty="0"/>
          </a:p>
        </p:txBody>
      </p:sp>
      <p:graphicFrame>
        <p:nvGraphicFramePr>
          <p:cNvPr id="4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0984"/>
              </p:ext>
            </p:extLst>
          </p:nvPr>
        </p:nvGraphicFramePr>
        <p:xfrm>
          <a:off x="457200" y="453792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Parse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Accuracy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Plan Execution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ko-KR" alt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Single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Paragraph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Single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59.65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22.62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Multi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73.43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62.81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26.57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148064" y="5282158"/>
            <a:ext cx="29523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9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Adapting discriminative </a:t>
            </a:r>
            <a:r>
              <a:rPr lang="en-US" altLang="ko-KR" dirty="0" err="1" smtClean="0"/>
              <a:t>reranking</a:t>
            </a:r>
            <a:r>
              <a:rPr lang="en-US" altLang="ko-KR" dirty="0" smtClean="0"/>
              <a:t> to grounded language learning</a:t>
            </a:r>
          </a:p>
          <a:p>
            <a:pPr lvl="1"/>
            <a:r>
              <a:rPr lang="en-US" altLang="ko-KR" dirty="0" smtClean="0"/>
              <a:t>Lack of a single gold-standard parse during training</a:t>
            </a:r>
          </a:p>
          <a:p>
            <a:pPr lvl="1"/>
            <a:r>
              <a:rPr lang="en-US" altLang="ko-KR" dirty="0" smtClean="0"/>
              <a:t>Using response-based feedback can be alternative</a:t>
            </a:r>
          </a:p>
          <a:p>
            <a:pPr lvl="2"/>
            <a:r>
              <a:rPr lang="en-US" altLang="ko-KR" dirty="0" smtClean="0"/>
              <a:t>Provided by natural responses from the perceptual world</a:t>
            </a:r>
          </a:p>
          <a:p>
            <a:pPr lvl="1"/>
            <a:r>
              <a:rPr lang="en-US" altLang="ko-KR" dirty="0" smtClean="0"/>
              <a:t>Weak supervision of response feedback can be improved using multiple preferable parses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 for your time!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/>
                </a:solidFill>
              </a:rPr>
              <a:t>Questions?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9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Can we do better?</a:t>
            </a:r>
          </a:p>
          <a:p>
            <a:pPr lvl="1"/>
            <a:r>
              <a:rPr lang="en-US" altLang="ko-KR" sz="2000" dirty="0" smtClean="0"/>
              <a:t>Secondary discriminative model picks the best out of n-best candidates from baseline model</a:t>
            </a:r>
            <a:endParaRPr lang="ko-KR" altLang="en-US" sz="20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5787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10961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887915" y="3294276"/>
            <a:ext cx="1243925" cy="9026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</p:cNvCxnSpPr>
          <p:nvPr/>
        </p:nvCxnSpPr>
        <p:spPr>
          <a:xfrm flipV="1">
            <a:off x="1887915" y="3745597"/>
            <a:ext cx="1243925" cy="4513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3"/>
          </p:cNvCxnSpPr>
          <p:nvPr/>
        </p:nvCxnSpPr>
        <p:spPr>
          <a:xfrm>
            <a:off x="1887915" y="4196918"/>
            <a:ext cx="1243925" cy="961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</p:cNvCxnSpPr>
          <p:nvPr/>
        </p:nvCxnSpPr>
        <p:spPr>
          <a:xfrm>
            <a:off x="1887915" y="4196918"/>
            <a:ext cx="1243925" cy="672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5" idx="3"/>
          </p:cNvCxnSpPr>
          <p:nvPr/>
        </p:nvCxnSpPr>
        <p:spPr>
          <a:xfrm>
            <a:off x="1887915" y="4196918"/>
            <a:ext cx="1243925" cy="19292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1007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39" y="2715835"/>
            <a:ext cx="18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n-best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03848" y="314096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203848" y="359760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2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03848" y="4117213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3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03848" y="4704839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4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203848" y="5964415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7729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55767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Testing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1311851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657292" y="3140968"/>
            <a:ext cx="1218964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Secondary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Discriminative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Model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31" name="직선 화살표 연결선 30"/>
          <p:cNvCxnSpPr>
            <a:stCxn id="24" idx="3"/>
          </p:cNvCxnSpPr>
          <p:nvPr/>
        </p:nvCxnSpPr>
        <p:spPr>
          <a:xfrm>
            <a:off x="4932040" y="3284984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4932040" y="3741624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932040" y="4261229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932040" y="4848855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4943747" y="6108431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endCxn id="27" idx="2"/>
          </p:cNvCxnSpPr>
          <p:nvPr/>
        </p:nvCxnSpPr>
        <p:spPr>
          <a:xfrm rot="10800000">
            <a:off x="4067944" y="4992871"/>
            <a:ext cx="1589348" cy="2914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3131839" y="4581128"/>
            <a:ext cx="1872209" cy="557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0957" y="5243930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652" y="438621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Output</a:t>
            </a:r>
            <a:endParaRPr lang="ko-KR" altLang="en-US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1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0" grpId="0" animBg="1"/>
      <p:bldP spid="30" grpId="0" animBg="1"/>
      <p:bldP spid="43" grpId="0" animBg="1"/>
      <p:bldP spid="4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Training secondary discriminative model</a:t>
            </a:r>
            <a:endParaRPr lang="ko-KR" altLang="en-US" sz="24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5787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10961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887915" y="3294276"/>
            <a:ext cx="1243925" cy="9026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</p:cNvCxnSpPr>
          <p:nvPr/>
        </p:nvCxnSpPr>
        <p:spPr>
          <a:xfrm flipV="1">
            <a:off x="1887915" y="3745597"/>
            <a:ext cx="1243925" cy="4513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3"/>
          </p:cNvCxnSpPr>
          <p:nvPr/>
        </p:nvCxnSpPr>
        <p:spPr>
          <a:xfrm>
            <a:off x="1887915" y="4196918"/>
            <a:ext cx="1243925" cy="961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</p:cNvCxnSpPr>
          <p:nvPr/>
        </p:nvCxnSpPr>
        <p:spPr>
          <a:xfrm>
            <a:off x="1887915" y="4196918"/>
            <a:ext cx="1243925" cy="672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5" idx="3"/>
          </p:cNvCxnSpPr>
          <p:nvPr/>
        </p:nvCxnSpPr>
        <p:spPr>
          <a:xfrm>
            <a:off x="1887915" y="4196918"/>
            <a:ext cx="1243925" cy="19292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1007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4683" y="2715835"/>
            <a:ext cx="26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n-best training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03848" y="314096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203848" y="359760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2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03848" y="4117213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3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03848" y="4704839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4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203848" y="5964415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7729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5292080" y="3688872"/>
            <a:ext cx="0" cy="203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5400000">
            <a:off x="4979405" y="4363763"/>
            <a:ext cx="108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600" dirty="0" smtClean="0">
                <a:latin typeface="Calibri" panose="020F0502020204030204" pitchFamily="34" charset="0"/>
              </a:rPr>
              <a:t>probability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55767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36" name="직선 화살표 연결선 35"/>
          <p:cNvCxnSpPr>
            <a:stCxn id="35" idx="0"/>
            <a:endCxn id="5" idx="2"/>
          </p:cNvCxnSpPr>
          <p:nvPr/>
        </p:nvCxnSpPr>
        <p:spPr>
          <a:xfrm flipV="1">
            <a:off x="1311851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4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3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Discriminative </a:t>
            </a:r>
            <a:r>
              <a:rPr lang="en-US" altLang="ko-KR" dirty="0" err="1" smtClean="0"/>
              <a:t>Reranking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Training secondary discriminative </a:t>
            </a:r>
            <a:r>
              <a:rPr lang="en-US" altLang="ko-KR" sz="2400" dirty="0" smtClean="0"/>
              <a:t>model</a:t>
            </a:r>
          </a:p>
          <a:p>
            <a:pPr lvl="1"/>
            <a:r>
              <a:rPr lang="en-US" altLang="ko-KR" sz="2000" dirty="0" smtClean="0"/>
              <a:t>Discriminative model parameter is updated with comparison between the best predicated candidate and the gold standard</a:t>
            </a:r>
            <a:endParaRPr lang="ko-KR" altLang="en-US" sz="20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5787" y="3476838"/>
            <a:ext cx="11521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dirty="0">
                <a:latin typeface="Calibri" panose="020F0502020204030204" pitchFamily="34" charset="0"/>
              </a:rPr>
              <a:t>Trained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Baseline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Generative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Model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10961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GEN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3"/>
          </p:cNvCxnSpPr>
          <p:nvPr/>
        </p:nvCxnSpPr>
        <p:spPr>
          <a:xfrm flipV="1">
            <a:off x="1887915" y="3294276"/>
            <a:ext cx="1243925" cy="9026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5" idx="3"/>
          </p:cNvCxnSpPr>
          <p:nvPr/>
        </p:nvCxnSpPr>
        <p:spPr>
          <a:xfrm flipV="1">
            <a:off x="1887915" y="3745597"/>
            <a:ext cx="1243925" cy="45132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3"/>
          </p:cNvCxnSpPr>
          <p:nvPr/>
        </p:nvCxnSpPr>
        <p:spPr>
          <a:xfrm>
            <a:off x="1887915" y="4196918"/>
            <a:ext cx="1243925" cy="961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</p:cNvCxnSpPr>
          <p:nvPr/>
        </p:nvCxnSpPr>
        <p:spPr>
          <a:xfrm>
            <a:off x="1887915" y="4196918"/>
            <a:ext cx="1243925" cy="67224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5" idx="3"/>
          </p:cNvCxnSpPr>
          <p:nvPr/>
        </p:nvCxnSpPr>
        <p:spPr>
          <a:xfrm>
            <a:off x="1887915" y="4196918"/>
            <a:ext cx="1243925" cy="19292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1007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4684" y="2715835"/>
            <a:ext cx="26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n-best training candidates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203848" y="314096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1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203848" y="3597608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2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03848" y="4117213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3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03848" y="4704839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4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203848" y="5964415"/>
            <a:ext cx="17281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Candidate 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7729" y="531247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dirty="0" smtClean="0">
                <a:latin typeface="Calibri" panose="020F0502020204030204" pitchFamily="34" charset="0"/>
              </a:rPr>
              <a:t>…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55767" y="5671708"/>
            <a:ext cx="1512168" cy="67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Training Example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20" idx="0"/>
          </p:cNvCxnSpPr>
          <p:nvPr/>
        </p:nvCxnSpPr>
        <p:spPr>
          <a:xfrm flipV="1">
            <a:off x="1311851" y="4916998"/>
            <a:ext cx="0" cy="75471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657292" y="3140968"/>
            <a:ext cx="1218964" cy="311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Secondary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Discriminative</a:t>
            </a:r>
          </a:p>
          <a:p>
            <a:pPr algn="ctr" latinLnBrk="0"/>
            <a:r>
              <a:rPr lang="en-US" altLang="ko-KR" sz="1400" dirty="0" smtClean="0">
                <a:latin typeface="Calibri" panose="020F0502020204030204" pitchFamily="34" charset="0"/>
              </a:rPr>
              <a:t>Model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31" name="직선 화살표 연결선 30"/>
          <p:cNvCxnSpPr>
            <a:stCxn id="24" idx="3"/>
          </p:cNvCxnSpPr>
          <p:nvPr/>
        </p:nvCxnSpPr>
        <p:spPr>
          <a:xfrm>
            <a:off x="4932040" y="3284984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4932040" y="3741624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932040" y="4261229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932040" y="4848855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4943747" y="6108431"/>
            <a:ext cx="725252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>
            <a:off x="7246640" y="4438511"/>
            <a:ext cx="1728192" cy="50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Gold Standard</a:t>
            </a:r>
          </a:p>
          <a:p>
            <a:pPr algn="ctr" latinLnBrk="0"/>
            <a:r>
              <a:rPr lang="en-US" altLang="ko-KR" dirty="0" smtClean="0">
                <a:latin typeface="Calibri" panose="020F0502020204030204" pitchFamily="34" charset="0"/>
              </a:rPr>
              <a:t>Reference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cxnSp>
        <p:nvCxnSpPr>
          <p:cNvPr id="14" name="꺾인 연결선 13"/>
          <p:cNvCxnSpPr>
            <a:stCxn id="20" idx="2"/>
            <a:endCxn id="37" idx="2"/>
          </p:cNvCxnSpPr>
          <p:nvPr/>
        </p:nvCxnSpPr>
        <p:spPr>
          <a:xfrm rot="5400000" flipH="1" flipV="1">
            <a:off x="4010598" y="2247684"/>
            <a:ext cx="1401390" cy="6798885"/>
          </a:xfrm>
          <a:prstGeom prst="bentConnector3">
            <a:avLst>
              <a:gd name="adj1" fmla="val -163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37" idx="1"/>
            <a:endCxn id="30" idx="3"/>
          </p:cNvCxnSpPr>
          <p:nvPr/>
        </p:nvCxnSpPr>
        <p:spPr>
          <a:xfrm flipH="1">
            <a:off x="6876256" y="4692472"/>
            <a:ext cx="370384" cy="423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endCxn id="27" idx="2"/>
          </p:cNvCxnSpPr>
          <p:nvPr/>
        </p:nvCxnSpPr>
        <p:spPr>
          <a:xfrm rot="10800000">
            <a:off x="4067944" y="4992871"/>
            <a:ext cx="1589348" cy="2914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3131839" y="4581128"/>
            <a:ext cx="1872209" cy="55748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0957" y="5243930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Best prediction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직선 화살표 연결선 47"/>
          <p:cNvCxnSpPr/>
          <p:nvPr/>
        </p:nvCxnSpPr>
        <p:spPr>
          <a:xfrm flipH="1">
            <a:off x="5004048" y="3284984"/>
            <a:ext cx="2880320" cy="129614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endCxn id="37" idx="0"/>
          </p:cNvCxnSpPr>
          <p:nvPr/>
        </p:nvCxnSpPr>
        <p:spPr>
          <a:xfrm>
            <a:off x="7884368" y="3294276"/>
            <a:ext cx="226368" cy="114423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30804" y="2992415"/>
            <a:ext cx="104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Compare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5" name="꺾인 연결선 54"/>
          <p:cNvCxnSpPr>
            <a:stCxn id="53" idx="0"/>
            <a:endCxn id="30" idx="0"/>
          </p:cNvCxnSpPr>
          <p:nvPr/>
        </p:nvCxnSpPr>
        <p:spPr>
          <a:xfrm rot="16200000" flipH="1" flipV="1">
            <a:off x="6986844" y="2272344"/>
            <a:ext cx="148553" cy="1588693"/>
          </a:xfrm>
          <a:prstGeom prst="bentConnector3">
            <a:avLst>
              <a:gd name="adj1" fmla="val -1538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618771" y="2683447"/>
            <a:ext cx="89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Update</a:t>
            </a:r>
            <a:endParaRPr lang="ko-KR" altLang="en-US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6114" y="3312763"/>
            <a:ext cx="553998" cy="9803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atinLnBrk="0"/>
            <a:r>
              <a:rPr lang="en-US" altLang="ko-KR" sz="2400" b="1" spc="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Train</a:t>
            </a:r>
            <a:endParaRPr lang="ko-KR" altLang="en-US" sz="2400" b="1" spc="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7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3" grpId="0" animBg="1"/>
      <p:bldP spid="44" grpId="0"/>
      <p:bldP spid="53" grpId="0"/>
      <p:bldP spid="5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Grounded Language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process to acquire the </a:t>
            </a:r>
            <a:r>
              <a:rPr lang="en-US" altLang="ko-KR" dirty="0">
                <a:solidFill>
                  <a:srgbClr val="FF0000"/>
                </a:solidFill>
              </a:rPr>
              <a:t>semantics</a:t>
            </a:r>
            <a:r>
              <a:rPr lang="en-US" altLang="ko-KR" dirty="0"/>
              <a:t> of </a:t>
            </a:r>
            <a:r>
              <a:rPr lang="en-US" altLang="ko-KR" dirty="0">
                <a:solidFill>
                  <a:srgbClr val="00B0F0"/>
                </a:solidFill>
              </a:rPr>
              <a:t>natural language</a:t>
            </a:r>
            <a:r>
              <a:rPr lang="en-US" altLang="ko-KR" dirty="0"/>
              <a:t> with respect to relevant </a:t>
            </a:r>
            <a:r>
              <a:rPr lang="en-US" altLang="ko-KR" dirty="0">
                <a:solidFill>
                  <a:srgbClr val="00B050"/>
                </a:solidFill>
              </a:rPr>
              <a:t>perceptual contexts</a:t>
            </a:r>
          </a:p>
          <a:p>
            <a:r>
              <a:rPr lang="en-US" altLang="ko-KR" dirty="0" smtClean="0"/>
              <a:t>Supervision is </a:t>
            </a:r>
            <a:r>
              <a:rPr lang="en-US" altLang="ko-KR" b="1" dirty="0" smtClean="0">
                <a:solidFill>
                  <a:srgbClr val="002060"/>
                </a:solidFill>
              </a:rPr>
              <a:t>ambiguous</a:t>
            </a:r>
            <a:r>
              <a:rPr lang="en-US" altLang="ko-KR" dirty="0" smtClean="0"/>
              <a:t>, appearing as </a:t>
            </a:r>
            <a:r>
              <a:rPr lang="en-US" altLang="ko-KR" dirty="0" smtClean="0">
                <a:solidFill>
                  <a:srgbClr val="00B050"/>
                </a:solidFill>
              </a:rPr>
              <a:t>surrounding perceptual environments</a:t>
            </a:r>
          </a:p>
          <a:p>
            <a:pPr lvl="1"/>
            <a:r>
              <a:rPr lang="en-US" altLang="ko-KR" dirty="0" smtClean="0"/>
              <a:t>Not typical supervised learning task</a:t>
            </a:r>
          </a:p>
          <a:p>
            <a:pPr lvl="1"/>
            <a:r>
              <a:rPr lang="en-US" altLang="ko-KR" dirty="0" smtClean="0"/>
              <a:t>One or some of the perceptual contexts are relevant</a:t>
            </a:r>
          </a:p>
          <a:p>
            <a:pPr lvl="1"/>
            <a:r>
              <a:rPr lang="en-US" altLang="ko-KR" dirty="0" smtClean="0"/>
              <a:t>No single gold-standard per training example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2540" y="5445224"/>
            <a:ext cx="6358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 Standard Discriminative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Reranking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Available!</a:t>
            </a:r>
            <a:endParaRPr lang="ko-KR" altLang="en-US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CDDB-A282-48C4-858E-813E24EB379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latinLnBrk="0"/>
            <a:r>
              <a:rPr lang="en-US" dirty="0" smtClean="0"/>
              <a:t>Learn to interpret and follow navigation instructions </a:t>
            </a:r>
          </a:p>
          <a:p>
            <a:pPr lvl="1" latinLnBrk="0"/>
            <a:r>
              <a:rPr lang="en-US" dirty="0" smtClean="0">
                <a:solidFill>
                  <a:srgbClr val="008000"/>
                </a:solidFill>
              </a:rPr>
              <a:t>e.g. </a:t>
            </a:r>
            <a:r>
              <a:rPr lang="en-US" i="1" dirty="0" smtClean="0">
                <a:solidFill>
                  <a:srgbClr val="008000"/>
                </a:solidFill>
              </a:rPr>
              <a:t>Go down this hall and make a right when you see an elevator to your left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latinLnBrk="0"/>
            <a:r>
              <a:rPr lang="en-US" dirty="0" smtClean="0"/>
              <a:t>Use virtual worlds and instructor/follower data from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MacMahon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(2006)</a:t>
            </a:r>
          </a:p>
          <a:p>
            <a:pPr latinLnBrk="0"/>
            <a:r>
              <a:rPr lang="en-US" altLang="ko-KR" dirty="0" smtClean="0"/>
              <a:t>No</a:t>
            </a:r>
            <a:r>
              <a:rPr lang="ko-KR" altLang="en-US" dirty="0" smtClean="0"/>
              <a:t> </a:t>
            </a:r>
            <a:r>
              <a:rPr lang="en-US" dirty="0" smtClean="0"/>
              <a:t>prior </a:t>
            </a:r>
            <a:r>
              <a:rPr lang="en-US" dirty="0"/>
              <a:t>linguistic knowledge</a:t>
            </a:r>
          </a:p>
          <a:p>
            <a:pPr latinLnBrk="0"/>
            <a:r>
              <a:rPr lang="en-US" dirty="0" smtClean="0"/>
              <a:t>Infer language semantics by </a:t>
            </a:r>
            <a:r>
              <a:rPr lang="en-US" dirty="0"/>
              <a:t>observing how humans follow instructions</a:t>
            </a:r>
          </a:p>
          <a:p>
            <a:pPr latinLnBrk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atinLnBrk="0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60648"/>
            <a:ext cx="799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Navigation Task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(Chen &amp; Mooney, 2011)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3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45953" y="1659090"/>
            <a:ext cx="5532716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64" y="3372205"/>
            <a:ext cx="173492" cy="350564"/>
          </a:xfrm>
          <a:prstGeom prst="rect">
            <a:avLst/>
          </a:prstGeom>
        </p:spPr>
      </p:pic>
      <p:pic>
        <p:nvPicPr>
          <p:cNvPr id="36" name="Picture 35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23122" y="3572455"/>
            <a:ext cx="136932" cy="444164"/>
          </a:xfrm>
          <a:prstGeom prst="rect">
            <a:avLst/>
          </a:prstGeom>
        </p:spPr>
      </p:pic>
      <p:pic>
        <p:nvPicPr>
          <p:cNvPr id="37" name="Picture 36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01292" y="5532320"/>
            <a:ext cx="136933" cy="444164"/>
          </a:xfrm>
          <a:prstGeom prst="rect">
            <a:avLst/>
          </a:prstGeom>
        </p:spPr>
      </p:pic>
      <p:pic>
        <p:nvPicPr>
          <p:cNvPr id="38" name="Picture 37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58" y="4357972"/>
            <a:ext cx="173492" cy="350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869" y="176583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31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1906058"/>
            <a:ext cx="177667" cy="350566"/>
          </a:xfrm>
          <a:prstGeom prst="rect">
            <a:avLst/>
          </a:prstGeom>
        </p:spPr>
      </p:pic>
      <p:pic>
        <p:nvPicPr>
          <p:cNvPr id="50" name="Picture 49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668505" y="1613862"/>
            <a:ext cx="140226" cy="44416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338869" y="225662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" name="Picture 51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2396851"/>
            <a:ext cx="177667" cy="35056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38869" y="274741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4" name="Picture 53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2887644"/>
            <a:ext cx="177667" cy="35056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338869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" name="Picture 55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3372208"/>
            <a:ext cx="177667" cy="35056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38869" y="372277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" name="Picture 57" descr="grass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869" y="3863001"/>
            <a:ext cx="177667" cy="35056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338869" y="4213567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" name="Picture 60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0700" y="1906059"/>
            <a:ext cx="177666" cy="350564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960700" y="176583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" name="Picture 6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0336" y="2104654"/>
            <a:ext cx="140226" cy="444165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960700" y="225662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82532" y="225662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" name="Picture 65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707" y="2396850"/>
            <a:ext cx="173492" cy="350564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578358" y="274119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" name="Picture 67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2532" y="2881417"/>
            <a:ext cx="173492" cy="35056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582532" y="323198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" name="Picture 69" descr="wood0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707" y="3372210"/>
            <a:ext cx="173492" cy="35056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578358" y="372277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64874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3" name="Picture 7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4511" y="3080011"/>
            <a:ext cx="140226" cy="444165"/>
          </a:xfrm>
          <a:prstGeom prst="rect">
            <a:avLst/>
          </a:prstGeom>
        </p:spPr>
      </p:pic>
      <p:pic>
        <p:nvPicPr>
          <p:cNvPr id="74" name="Picture 73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0519" y="3080014"/>
            <a:ext cx="140226" cy="44416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204364" y="3231981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" name="Picture 75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875" y="3372210"/>
            <a:ext cx="177666" cy="35056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960699" y="3722770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8" name="Picture 77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700" y="3863000"/>
            <a:ext cx="177666" cy="350564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960698" y="421356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0" name="Picture 79" descr="brick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699" y="4353793"/>
            <a:ext cx="177666" cy="35056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960698" y="470435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" name="Picture 81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672678" y="3570806"/>
            <a:ext cx="140226" cy="444165"/>
          </a:xfrm>
          <a:prstGeom prst="rect">
            <a:avLst/>
          </a:prstGeom>
        </p:spPr>
      </p:pic>
      <p:pic>
        <p:nvPicPr>
          <p:cNvPr id="86" name="Picture 85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89" y="3863002"/>
            <a:ext cx="173492" cy="350564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3200189" y="372277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" name="Picture 87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13" y="4357963"/>
            <a:ext cx="173492" cy="350564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3212713" y="421773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" name="Picture 89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39" y="4848761"/>
            <a:ext cx="173492" cy="35056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3208539" y="470853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" name="Picture 91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89" y="5339549"/>
            <a:ext cx="173492" cy="350564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3200189" y="519932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4" name="Picture 93" descr="bluet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15" y="5830347"/>
            <a:ext cx="173492" cy="350564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196015" y="569012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191841" y="618091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7" name="Picture 96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94511" y="4065769"/>
            <a:ext cx="140226" cy="44416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2590883" y="421356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9" name="Picture 98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57" y="4852061"/>
            <a:ext cx="173492" cy="350564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2590883" y="4711835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1" name="Picture 100" descr="rock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183" y="5335372"/>
            <a:ext cx="173492" cy="350564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2590883" y="5202626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78357" y="569012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" name="Picture 103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543995" y="5539799"/>
            <a:ext cx="136933" cy="44416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838719" y="5697603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6" name="Picture 105" descr="honeyco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74177" y="5547278"/>
            <a:ext cx="136933" cy="444164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4464726" y="5700894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8" name="Picture 107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95" y="5841120"/>
            <a:ext cx="177666" cy="350564"/>
          </a:xfrm>
          <a:prstGeom prst="rect">
            <a:avLst/>
          </a:prstGeom>
        </p:spPr>
      </p:pic>
      <p:pic>
        <p:nvPicPr>
          <p:cNvPr id="110" name="Picture 109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72531" y="6039714"/>
            <a:ext cx="140226" cy="444165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3842895" y="619168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464727" y="6191682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" name="Picture 112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46524" y="4559865"/>
            <a:ext cx="140226" cy="444165"/>
          </a:xfrm>
          <a:prstGeom prst="rect">
            <a:avLst/>
          </a:prstGeom>
        </p:spPr>
      </p:pic>
      <p:pic>
        <p:nvPicPr>
          <p:cNvPr id="114" name="Picture 113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719" y="4852063"/>
            <a:ext cx="177666" cy="350564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3838719" y="4711838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38719" y="5202627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7" name="Picture 116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50700" y="5050658"/>
            <a:ext cx="140226" cy="444165"/>
          </a:xfrm>
          <a:prstGeom prst="rect">
            <a:avLst/>
          </a:prstGeom>
        </p:spPr>
      </p:pic>
      <p:pic>
        <p:nvPicPr>
          <p:cNvPr id="118" name="Picture 117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896" y="3862995"/>
            <a:ext cx="177666" cy="350564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3842896" y="372276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842896" y="421355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1" name="Picture 120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74179" y="3572446"/>
            <a:ext cx="136932" cy="444164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4493953" y="3722760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" name="Picture 122" descr="floral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25237" y="3569145"/>
            <a:ext cx="136932" cy="444164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5145010" y="3719459"/>
            <a:ext cx="177667" cy="140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" name="Picture 124" descr="fis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462" y="5383052"/>
            <a:ext cx="1253491" cy="879635"/>
          </a:xfrm>
          <a:prstGeom prst="rect">
            <a:avLst/>
          </a:prstGeom>
        </p:spPr>
      </p:pic>
      <p:pic>
        <p:nvPicPr>
          <p:cNvPr id="126" name="Picture 125" descr="eiffe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0518" y="3165169"/>
            <a:ext cx="954387" cy="1121803"/>
          </a:xfrm>
          <a:prstGeom prst="rect">
            <a:avLst/>
          </a:prstGeom>
        </p:spPr>
      </p:pic>
      <p:pic>
        <p:nvPicPr>
          <p:cNvPr id="127" name="Picture 126" descr="butterfly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3597" y="1765832"/>
            <a:ext cx="1481128" cy="828654"/>
          </a:xfrm>
          <a:prstGeom prst="rect">
            <a:avLst/>
          </a:prstGeom>
        </p:spPr>
      </p:pic>
      <p:cxnSp>
        <p:nvCxnSpPr>
          <p:cNvPr id="128" name="Straight Connector 127"/>
          <p:cNvCxnSpPr/>
          <p:nvPr/>
        </p:nvCxnSpPr>
        <p:spPr>
          <a:xfrm>
            <a:off x="945953" y="6507467"/>
            <a:ext cx="5532716" cy="3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-1479359" y="4082153"/>
            <a:ext cx="485062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4053355" y="4082153"/>
            <a:ext cx="485062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945952" y="4852063"/>
            <a:ext cx="2245889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386206" y="4711838"/>
            <a:ext cx="3092463" cy="11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3191841" y="4704358"/>
            <a:ext cx="206890" cy="1488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212714" y="2888768"/>
            <a:ext cx="3278479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1765952" y="2888768"/>
            <a:ext cx="1446761" cy="11411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1357191" y="4436532"/>
            <a:ext cx="814676" cy="14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9" name="Picture 168" descr="Cement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20520" y="4552387"/>
            <a:ext cx="140226" cy="444165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1050292" y="166021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50292" y="356874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765952" y="2099295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763817" y="4043314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459099" y="3972315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80953" y="4555632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983597" y="439830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983597" y="5386236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latin typeface="Calibri" pitchFamily="34" charset="0"/>
                <a:cs typeface="Calibri" pitchFamily="34" charset="0"/>
              </a:rPr>
              <a:t>H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380953" y="292355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669382" y="602358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83044" y="3411413"/>
            <a:ext cx="2885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781800" y="1671125"/>
            <a:ext cx="190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 – Hat Rack</a:t>
            </a:r>
          </a:p>
          <a:p>
            <a:pPr latinLnBrk="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 – Lamp</a:t>
            </a:r>
          </a:p>
          <a:p>
            <a:pPr latinLnBrk="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 – Easel</a:t>
            </a:r>
          </a:p>
          <a:p>
            <a:pPr latinLnBrk="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 – Sofa</a:t>
            </a:r>
          </a:p>
          <a:p>
            <a:pPr latinLnBrk="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 – Barstool</a:t>
            </a:r>
          </a:p>
          <a:p>
            <a:pPr latinLnBrk="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 - Chair</a:t>
            </a:r>
          </a:p>
          <a:p>
            <a:pPr latinLnBrk="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atinLnBrk="0"/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latinLnBrk="0"/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196280" y="260648"/>
            <a:ext cx="9056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30A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Sample Environment </a:t>
            </a:r>
            <a:r>
              <a:rPr lang="en-US" altLang="ko-KR" sz="3000" dirty="0">
                <a:solidFill>
                  <a:schemeClr val="bg1">
                    <a:lumMod val="50000"/>
                  </a:schemeClr>
                </a:solidFill>
              </a:rPr>
              <a:t>(Chen </a:t>
            </a:r>
            <a:r>
              <a:rPr lang="en-US" altLang="ko-KR" sz="3000" dirty="0" smtClean="0">
                <a:solidFill>
                  <a:schemeClr val="bg1">
                    <a:lumMod val="50000"/>
                  </a:schemeClr>
                </a:solidFill>
              </a:rPr>
              <a:t>&amp; Mooney</a:t>
            </a:r>
            <a:r>
              <a:rPr lang="en-US" altLang="ko-KR" sz="3000" dirty="0">
                <a:solidFill>
                  <a:schemeClr val="bg1">
                    <a:lumMod val="50000"/>
                  </a:schemeClr>
                </a:solidFill>
              </a:rPr>
              <a:t>, 2011</a:t>
            </a:r>
            <a:r>
              <a:rPr lang="en-US" altLang="ko-KR" sz="3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ko-KR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7475F-A21C-43EB-9EAE-9CC3FDA683E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8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2588</Words>
  <Application>Microsoft Office PowerPoint</Application>
  <PresentationFormat>화면 슬라이드 쇼(4:3)</PresentationFormat>
  <Paragraphs>705</Paragraphs>
  <Slides>36</Slides>
  <Notes>36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Adapting Discriminative Reranking to Grounded Language Learning</vt:lpstr>
      <vt:lpstr>Discriminative Reranking</vt:lpstr>
      <vt:lpstr>Discriminative Reranking</vt:lpstr>
      <vt:lpstr>Discriminative Reranking</vt:lpstr>
      <vt:lpstr>Discriminative Reranking</vt:lpstr>
      <vt:lpstr>Discriminative Reranking</vt:lpstr>
      <vt:lpstr>Grounded Language Learning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Task Objective</vt:lpstr>
      <vt:lpstr>Challenge</vt:lpstr>
      <vt:lpstr>Challenge</vt:lpstr>
      <vt:lpstr>Challenge</vt:lpstr>
      <vt:lpstr>Baseline Generative Model</vt:lpstr>
      <vt:lpstr>PowerPoint 프레젠테이션</vt:lpstr>
      <vt:lpstr>How can we apply discriminative reranking?</vt:lpstr>
      <vt:lpstr>Reranking Model:  Averaged Perceptron (Collins, ICML 2000)</vt:lpstr>
      <vt:lpstr>Reranking Model:  Averaged Perceptron (Collins, ICML 2000)</vt:lpstr>
      <vt:lpstr>Response-based Weight Update</vt:lpstr>
      <vt:lpstr>Response-based Update</vt:lpstr>
      <vt:lpstr>Weight Update with Multiple Parses</vt:lpstr>
      <vt:lpstr>Weight Update with Multiple Parses</vt:lpstr>
      <vt:lpstr>Weight Update with Multiple Parses</vt:lpstr>
      <vt:lpstr>Features</vt:lpstr>
      <vt:lpstr>Data</vt:lpstr>
      <vt:lpstr>Evaluations</vt:lpstr>
      <vt:lpstr>Response-based Update vs. Baseline</vt:lpstr>
      <vt:lpstr>Response-based vs. Gold-Standard Update</vt:lpstr>
      <vt:lpstr>Response-based Update with  Multiple vs. Single Parses</vt:lpstr>
      <vt:lpstr>Conclusion</vt:lpstr>
      <vt:lpstr>Thank you for your time!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2013-08-27T14:53:24Z</dcterms:created>
  <dcterms:modified xsi:type="dcterms:W3CDTF">2013-08-27T14:53:37Z</dcterms:modified>
</cp:coreProperties>
</file>